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authors.xml" ContentType="application/vnd.ms-powerpoint.authors+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3" r:id="rId5"/>
  </p:sldMasterIdLst>
  <p:notesMasterIdLst>
    <p:notesMasterId r:id="rId35"/>
  </p:notesMasterIdLst>
  <p:sldIdLst>
    <p:sldId id="268" r:id="rId6"/>
    <p:sldId id="257" r:id="rId7"/>
    <p:sldId id="304" r:id="rId8"/>
    <p:sldId id="314" r:id="rId9"/>
    <p:sldId id="292" r:id="rId10"/>
    <p:sldId id="315" r:id="rId11"/>
    <p:sldId id="269" r:id="rId12"/>
    <p:sldId id="271" r:id="rId13"/>
    <p:sldId id="273" r:id="rId14"/>
    <p:sldId id="289" r:id="rId15"/>
    <p:sldId id="316" r:id="rId16"/>
    <p:sldId id="275" r:id="rId17"/>
    <p:sldId id="276" r:id="rId18"/>
    <p:sldId id="317" r:id="rId19"/>
    <p:sldId id="277" r:id="rId20"/>
    <p:sldId id="278" r:id="rId21"/>
    <p:sldId id="279" r:id="rId22"/>
    <p:sldId id="280" r:id="rId23"/>
    <p:sldId id="282" r:id="rId24"/>
    <p:sldId id="283" r:id="rId25"/>
    <p:sldId id="281" r:id="rId26"/>
    <p:sldId id="284" r:id="rId27"/>
    <p:sldId id="285" r:id="rId28"/>
    <p:sldId id="286" r:id="rId29"/>
    <p:sldId id="318" r:id="rId30"/>
    <p:sldId id="287" r:id="rId31"/>
    <p:sldId id="288" r:id="rId32"/>
    <p:sldId id="313" r:id="rId33"/>
    <p:sldId id="31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MDoAaAS" userId="S::melissa.chandler@education.ky.gov::c7c40c5a-5db2-409e-9ac5-b3fa8556cae3" providerId="AD"/>
  <p188:author id="{EEAF063B-8BCB-A246-0486-9A5ACA2B8CA4}" name="Roseberry, Christen - Division of Assessment and Accountability Support" initials="RCDoAaAS" userId="S::christen.roseberry@education.ky.gov::64f073a6-c0e0-4356-b5dd-074214d6d82f" providerId="AD"/>
  <p188:author id="{436EC786-CEC7-8901-61CA-4BDABF115B31}" name="Savage, Shara - Division of Assessment and Accountability Support" initials="SS" userId="S::Shara.Savage@education.ky.gov::71eadb16-699f-453e-81d8-c9ac7aaf2dd6" providerId="AD"/>
  <p188:author id="{5792059B-712A-A66F-966D-BE8B171CB42A}" name="O'Hair, Kevin - Office of Assessment and Accountability" initials="OA" userId="S::kevin.ohair@education.ky.gov::854929ff-e20a-4d14-a6ee-38bca46af5a2" providerId="AD"/>
  <p188:author id="{1DDE88F8-27C4-C73A-F768-A150E2731EB4}" name="Mullins, Krista - Division of Assessment and Accountability Support" initials="KM" userId="S::krista.mullins@education.ky.gov::599e8b2c-da26-429c-a2a4-0d587b3d34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very, Devon - Division of Assessment and Accountability Support" initials="AS" lastIdx="8" clrIdx="6">
    <p:extLst>
      <p:ext uri="{19B8F6BF-5375-455C-9EA6-DF929625EA0E}">
        <p15:presenceInfo xmlns:p15="http://schemas.microsoft.com/office/powerpoint/2012/main" userId="S::devon.avery@education.ky.gov::3c4d04ce-6fc5-4533-8afa-2b6776a03065" providerId="AD"/>
      </p:ext>
    </p:extLst>
  </p:cmAuthor>
  <p:cmAuthor id="1" name="Norman, Jacqueline M" initials="NJM" lastIdx="5" clrIdx="0">
    <p:extLst>
      <p:ext uri="{19B8F6BF-5375-455C-9EA6-DF929625EA0E}">
        <p15:presenceInfo xmlns:p15="http://schemas.microsoft.com/office/powerpoint/2012/main" userId="S-1-5-21-436374069-1454471165-682003330-10814" providerId="AD"/>
      </p:ext>
    </p:extLst>
  </p:cmAuthor>
  <p:cmAuthor id="8" name="Jones, Helen - Division of Assessment and Accountability Support" initials="JHDoAaAS" lastIdx="3" clrIdx="7">
    <p:extLst>
      <p:ext uri="{19B8F6BF-5375-455C-9EA6-DF929625EA0E}">
        <p15:presenceInfo xmlns:p15="http://schemas.microsoft.com/office/powerpoint/2012/main" userId="S::helen.jones@education.ky.gov::b7d6fb4f-88fd-4227-920b-6a3119e5e7a1" providerId="AD"/>
      </p:ext>
    </p:extLst>
  </p:cmAuthor>
  <p:cmAuthor id="2" name="Guettler, Karen M." initials="GKM" lastIdx="16" clrIdx="1">
    <p:extLst>
      <p:ext uri="{19B8F6BF-5375-455C-9EA6-DF929625EA0E}">
        <p15:presenceInfo xmlns:p15="http://schemas.microsoft.com/office/powerpoint/2012/main" userId="S::kmguet2@uky.edu::67ab762d-eda0-4307-b20a-0aee28934f6e" providerId="AD"/>
      </p:ext>
    </p:extLst>
  </p:cmAuthor>
  <p:cmAuthor id="3" name="Howard, Jason - Division of Assessment and Accountability Support" initials="HJ-DoAaAS" lastIdx="7" clrIdx="2">
    <p:extLst>
      <p:ext uri="{19B8F6BF-5375-455C-9EA6-DF929625EA0E}">
        <p15:presenceInfo xmlns:p15="http://schemas.microsoft.com/office/powerpoint/2012/main" userId="S::jason.howard@education.ky.gov::49814e1c-8227-44e2-9235-bb86dacf959c" providerId="AD"/>
      </p:ext>
    </p:extLst>
  </p:cmAuthor>
  <p:cmAuthor id="4" name="Riley, Ben - Division of Assessment and Accountability Support" initials="RBDoAaAS" lastIdx="4" clrIdx="3">
    <p:extLst>
      <p:ext uri="{19B8F6BF-5375-455C-9EA6-DF929625EA0E}">
        <p15:presenceInfo xmlns:p15="http://schemas.microsoft.com/office/powerpoint/2012/main" userId="Riley, Ben - Division of Assessment and Accountability Support" providerId="None"/>
      </p:ext>
    </p:extLst>
  </p:cmAuthor>
  <p:cmAuthor id="5" name="Stafford, Jennifer - KDE Division Director" initials="SJ-KDD" lastIdx="3" clrIdx="4">
    <p:extLst>
      <p:ext uri="{19B8F6BF-5375-455C-9EA6-DF929625EA0E}">
        <p15:presenceInfo xmlns:p15="http://schemas.microsoft.com/office/powerpoint/2012/main" userId="S::jennifer.stafford@education.ky.gov::0151abd4-297e-443f-a77b-a8c249c015ab" providerId="AD"/>
      </p:ext>
    </p:extLst>
  </p:cmAuthor>
  <p:cmAuthor id="6" name="Chandler, Melissa - Division of Assessment and Accountability Support" initials="CS" lastIdx="3" clrIdx="5">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BCD"/>
    <a:srgbClr val="057780"/>
    <a:srgbClr val="AAD6B8"/>
    <a:srgbClr val="AFD1B0"/>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C1FC47-F110-4DE2-967D-7EC62B7C83D8}" v="1" dt="2023-10-02T15:35:01.137"/>
    <p1510:client id="{7F0833FC-F95D-044B-98D1-6F8EC003B3CF}" v="4" dt="2023-10-02T15:26:19.752"/>
    <p1510:client id="{B270460B-A913-40F2-8397-DAD8681E71B2}" v="2" dt="2023-10-02T13:44:40.254"/>
    <p1510:client id="{E4AE4C48-9C77-42E2-9ECF-4E0DD1E631A2}" v="515" dt="2023-10-02T15:31:30.918"/>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customXml" Target="../customXml/item4.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Hello and welcome to the Transition Attainment Record (TAR) training for the 2023-2024 school year. My name is Krista Mullins from the Office of Assessment and Accountability (OAA). The Kentucky Department of Education and OAA will be your guide through this training. Please note that once you review this training there is an administration guide, linked on the next slide, as well as a corresponding quiz in the Online Training System which must be reviewed and completed prior to administering the TAR. </a:t>
            </a:r>
            <a:br>
              <a:rPr lang="en-US">
                <a:cs typeface="+mn-lt"/>
              </a:rPr>
            </a:br>
            <a:endParaRPr lang="en-US"/>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B28D03-07C5-4209-A1D3-7860563B45AA}"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1743666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b="0" i="0" baseline="0">
                <a:solidFill>
                  <a:schemeClr val="tx1"/>
                </a:solidFill>
                <a:latin typeface="Times New Roman"/>
                <a:cs typeface="Times New Roman"/>
              </a:rPr>
              <a:t>Any student who participates in the TAR at grade 12 or 14 must first be registered in the Student Registration Database (SRD) by the DAC, </a:t>
            </a:r>
            <a:r>
              <a:rPr lang="en-US" altLang="en-US" sz="1200" b="0" i="0" baseline="0" err="1">
                <a:solidFill>
                  <a:schemeClr val="tx1"/>
                </a:solidFill>
                <a:latin typeface="Times New Roman"/>
                <a:cs typeface="Times New Roman"/>
              </a:rPr>
              <a:t>DoSE</a:t>
            </a:r>
            <a:r>
              <a:rPr lang="en-US" altLang="en-US" sz="1200" b="0" i="0" baseline="0">
                <a:solidFill>
                  <a:schemeClr val="tx1"/>
                </a:solidFill>
                <a:latin typeface="Times New Roman"/>
                <a:cs typeface="Times New Roman"/>
              </a:rPr>
              <a:t> or someone with district level access.</a:t>
            </a:r>
          </a:p>
          <a:p>
            <a:pPr marL="0" indent="0">
              <a:buNone/>
            </a:pPr>
            <a:endParaRPr lang="en-US" altLang="en-US" sz="1200" b="0" i="0" baseline="0">
              <a:latin typeface="Times New Roman" panose="02020603050405020304" pitchFamily="18" charset="0"/>
              <a:cs typeface="Arial" panose="020B0604020202020204" pitchFamily="34" charset="0"/>
            </a:endParaRPr>
          </a:p>
          <a:p>
            <a:r>
              <a:rPr lang="en-US" altLang="en-US" sz="1200" b="0" i="0" baseline="0">
                <a:latin typeface="Times New Roman"/>
                <a:cs typeface="Times New Roman"/>
              </a:rPr>
              <a:t>The DAC, </a:t>
            </a:r>
            <a:r>
              <a:rPr lang="en-US" altLang="en-US" sz="1200" b="0" i="0" baseline="0" err="1">
                <a:latin typeface="Times New Roman"/>
                <a:cs typeface="Times New Roman"/>
              </a:rPr>
              <a:t>DoSE</a:t>
            </a:r>
            <a:r>
              <a:rPr lang="en-US" altLang="en-US" sz="1200" b="0" i="0" baseline="0">
                <a:latin typeface="Times New Roman"/>
                <a:cs typeface="Times New Roman"/>
              </a:rPr>
              <a:t> or district level administrator should contact </a:t>
            </a:r>
            <a:r>
              <a:rPr lang="en-US" altLang="en-US">
                <a:latin typeface="Times New Roman"/>
                <a:cs typeface="Times New Roman"/>
              </a:rPr>
              <a:t>DAC Info at dacinfo@education.ky.gov</a:t>
            </a:r>
            <a:r>
              <a:rPr lang="en-US" altLang="en-US" sz="1200" b="0" i="0" baseline="0">
                <a:latin typeface="Times New Roman"/>
                <a:cs typeface="Times New Roman"/>
              </a:rPr>
              <a:t> and ask to have the grade 12 or 14 TAR opened for score entry in the SRD.</a:t>
            </a:r>
          </a:p>
          <a:p>
            <a:endParaRPr lang="en-US" b="0"/>
          </a:p>
        </p:txBody>
      </p:sp>
      <p:sp>
        <p:nvSpPr>
          <p:cNvPr id="4" name="Slide Number Placeholder 3"/>
          <p:cNvSpPr>
            <a:spLocks noGrp="1"/>
          </p:cNvSpPr>
          <p:nvPr>
            <p:ph type="sldNum" sz="quarter" idx="10"/>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1909091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Test security is vital and extremely important.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13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Please take note that while the TAR is not a standard multiple-choice assessment, it is still a state assessment and as a result is considered secure testing material. It is okay to know the concepts and teach the concepts that are on the TAR. However, it is never okay to reproduce the TAR for use inside the classroom, to share test items with anyone not involved in the administration of the TAR, or to use specific test items from the TAR with students during instruction.</a:t>
            </a:r>
            <a:br>
              <a:rPr lang="en-US"/>
            </a:br>
            <a:endParaRPr lang="en-US"/>
          </a:p>
        </p:txBody>
      </p:sp>
      <p:sp>
        <p:nvSpPr>
          <p:cNvPr id="4" name="Slide Number Placeholder 3"/>
          <p:cNvSpPr>
            <a:spLocks noGrp="1"/>
          </p:cNvSpPr>
          <p:nvPr>
            <p:ph type="sldNum" sz="quarter" idx="5"/>
          </p:nvPr>
        </p:nvSpPr>
        <p:spPr/>
        <p:txBody>
          <a:bodyPr/>
          <a:lstStyle/>
          <a:p>
            <a:pPr>
              <a:defRPr/>
            </a:pPr>
            <a:fld id="{EDA3794F-311F-4D52-A1A3-DD9D4018F5EE}" type="slidenum">
              <a:rPr lang="en-US" smtClean="0"/>
              <a:pPr>
                <a:defRPr/>
              </a:pPr>
              <a:t>12</a:t>
            </a:fld>
            <a:endParaRPr lang="en-US"/>
          </a:p>
        </p:txBody>
      </p:sp>
    </p:spTree>
    <p:extLst>
      <p:ext uri="{BB962C8B-B14F-4D97-AF65-F5344CB8AC3E}">
        <p14:creationId xmlns:p14="http://schemas.microsoft.com/office/powerpoint/2010/main" val="1261221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TAR Administration Training opens on Monday, October 2, and closes on March 25, 2024. The TAR administration window opens on Monday, October 2 and will remain open until May 24, 2024. This training and the quiz must be completed before administering the TAR and all scores need to be submitted no later than May 31, 2024. This is a firm deadline.</a:t>
            </a:r>
          </a:p>
          <a:p>
            <a:pPr eaLnBrk="1" hangingPunct="1">
              <a:spcBef>
                <a:spcPct val="0"/>
              </a:spcBef>
            </a:pPr>
            <a:endParaRPr lang="en-US" altLang="en-US"/>
          </a:p>
          <a:p>
            <a:pPr eaLnBrk="1" hangingPunct="1">
              <a:spcBef>
                <a:spcPct val="0"/>
              </a:spcBef>
            </a:pPr>
            <a:r>
              <a:rPr lang="en-US" altLang="en-US"/>
              <a:t>To access the TAR, you will need to log into the Online Training System (OTS) and go to the Transition Attainment Records tab under teacher tools.</a:t>
            </a:r>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877" indent="-289184">
              <a:defRPr>
                <a:solidFill>
                  <a:schemeClr val="tx1"/>
                </a:solidFill>
                <a:latin typeface="Calibri" pitchFamily="34" charset="0"/>
              </a:defRPr>
            </a:lvl2pPr>
            <a:lvl3pPr marL="1156733" indent="-231347">
              <a:defRPr>
                <a:solidFill>
                  <a:schemeClr val="tx1"/>
                </a:solidFill>
                <a:latin typeface="Calibri" pitchFamily="34" charset="0"/>
              </a:defRPr>
            </a:lvl3pPr>
            <a:lvl4pPr marL="1619427" indent="-231347">
              <a:defRPr>
                <a:solidFill>
                  <a:schemeClr val="tx1"/>
                </a:solidFill>
                <a:latin typeface="Calibri" pitchFamily="34" charset="0"/>
              </a:defRPr>
            </a:lvl4pPr>
            <a:lvl5pPr marL="2082120" indent="-231347">
              <a:defRPr>
                <a:solidFill>
                  <a:schemeClr val="tx1"/>
                </a:solidFill>
                <a:latin typeface="Calibri" pitchFamily="34" charset="0"/>
              </a:defRPr>
            </a:lvl5pPr>
            <a:lvl6pPr marL="2544814" indent="-231347" fontAlgn="base">
              <a:spcBef>
                <a:spcPct val="0"/>
              </a:spcBef>
              <a:spcAft>
                <a:spcPct val="0"/>
              </a:spcAft>
              <a:defRPr>
                <a:solidFill>
                  <a:schemeClr val="tx1"/>
                </a:solidFill>
                <a:latin typeface="Calibri" pitchFamily="34" charset="0"/>
              </a:defRPr>
            </a:lvl6pPr>
            <a:lvl7pPr marL="3007507" indent="-231347" fontAlgn="base">
              <a:spcBef>
                <a:spcPct val="0"/>
              </a:spcBef>
              <a:spcAft>
                <a:spcPct val="0"/>
              </a:spcAft>
              <a:defRPr>
                <a:solidFill>
                  <a:schemeClr val="tx1"/>
                </a:solidFill>
                <a:latin typeface="Calibri" pitchFamily="34" charset="0"/>
              </a:defRPr>
            </a:lvl7pPr>
            <a:lvl8pPr marL="3470200" indent="-231347" fontAlgn="base">
              <a:spcBef>
                <a:spcPct val="0"/>
              </a:spcBef>
              <a:spcAft>
                <a:spcPct val="0"/>
              </a:spcAft>
              <a:defRPr>
                <a:solidFill>
                  <a:schemeClr val="tx1"/>
                </a:solidFill>
                <a:latin typeface="Calibri" pitchFamily="34" charset="0"/>
              </a:defRPr>
            </a:lvl8pPr>
            <a:lvl9pPr marL="3932893" indent="-2313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48D9D48-5F39-4E4A-BF58-8C59DE216A93}" type="slidenum">
              <a:rPr lang="en-US" altLang="en-US" smtClean="0"/>
              <a:pPr fontAlgn="base">
                <a:spcBef>
                  <a:spcPct val="0"/>
                </a:spcBef>
                <a:spcAft>
                  <a:spcPct val="0"/>
                </a:spcAft>
                <a:defRPr/>
              </a:pPr>
              <a:t>13</a:t>
            </a:fld>
            <a:endParaRPr lang="en-US" altLang="en-US"/>
          </a:p>
        </p:txBody>
      </p:sp>
    </p:spTree>
    <p:extLst>
      <p:ext uri="{BB962C8B-B14F-4D97-AF65-F5344CB8AC3E}">
        <p14:creationId xmlns:p14="http://schemas.microsoft.com/office/powerpoint/2010/main" val="2866517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we will transition into what administering the TAR will look like.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23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TAR administration is conducted by the student’s instructional team which includes personnel familiar with the student and the student’s work.  The team may include the student’s special education teacher, general education teachers from collaborative classrooms, related service providers, and paraprofessionals.  Paraprofessionals can provide information but </a:t>
            </a:r>
            <a:r>
              <a:rPr lang="en-US" altLang="en-US" b="1" i="0" baseline="0"/>
              <a:t>may not </a:t>
            </a:r>
            <a:r>
              <a:rPr lang="en-US" altLang="en-US"/>
              <a:t>score the TAR assessment.</a:t>
            </a:r>
          </a:p>
        </p:txBody>
      </p:sp>
      <p:sp>
        <p:nvSpPr>
          <p:cNvPr id="12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877" indent="-289184">
              <a:defRPr>
                <a:solidFill>
                  <a:schemeClr val="tx1"/>
                </a:solidFill>
                <a:latin typeface="Calibri" pitchFamily="34" charset="0"/>
              </a:defRPr>
            </a:lvl2pPr>
            <a:lvl3pPr marL="1156733" indent="-231347">
              <a:defRPr>
                <a:solidFill>
                  <a:schemeClr val="tx1"/>
                </a:solidFill>
                <a:latin typeface="Calibri" pitchFamily="34" charset="0"/>
              </a:defRPr>
            </a:lvl3pPr>
            <a:lvl4pPr marL="1619427" indent="-231347">
              <a:defRPr>
                <a:solidFill>
                  <a:schemeClr val="tx1"/>
                </a:solidFill>
                <a:latin typeface="Calibri" pitchFamily="34" charset="0"/>
              </a:defRPr>
            </a:lvl4pPr>
            <a:lvl5pPr marL="2082120" indent="-231347">
              <a:defRPr>
                <a:solidFill>
                  <a:schemeClr val="tx1"/>
                </a:solidFill>
                <a:latin typeface="Calibri" pitchFamily="34" charset="0"/>
              </a:defRPr>
            </a:lvl5pPr>
            <a:lvl6pPr marL="2544814" indent="-231347" fontAlgn="base">
              <a:spcBef>
                <a:spcPct val="0"/>
              </a:spcBef>
              <a:spcAft>
                <a:spcPct val="0"/>
              </a:spcAft>
              <a:defRPr>
                <a:solidFill>
                  <a:schemeClr val="tx1"/>
                </a:solidFill>
                <a:latin typeface="Calibri" pitchFamily="34" charset="0"/>
              </a:defRPr>
            </a:lvl6pPr>
            <a:lvl7pPr marL="3007507" indent="-231347" fontAlgn="base">
              <a:spcBef>
                <a:spcPct val="0"/>
              </a:spcBef>
              <a:spcAft>
                <a:spcPct val="0"/>
              </a:spcAft>
              <a:defRPr>
                <a:solidFill>
                  <a:schemeClr val="tx1"/>
                </a:solidFill>
                <a:latin typeface="Calibri" pitchFamily="34" charset="0"/>
              </a:defRPr>
            </a:lvl7pPr>
            <a:lvl8pPr marL="3470200" indent="-231347" fontAlgn="base">
              <a:spcBef>
                <a:spcPct val="0"/>
              </a:spcBef>
              <a:spcAft>
                <a:spcPct val="0"/>
              </a:spcAft>
              <a:defRPr>
                <a:solidFill>
                  <a:schemeClr val="tx1"/>
                </a:solidFill>
                <a:latin typeface="Calibri" pitchFamily="34" charset="0"/>
              </a:defRPr>
            </a:lvl8pPr>
            <a:lvl9pPr marL="3932893" indent="-2313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1EC285C-319B-4834-967D-771C321F4A16}" type="slidenum">
              <a:rPr lang="en-US" altLang="en-US" smtClean="0"/>
              <a:pPr fontAlgn="base">
                <a:spcBef>
                  <a:spcPct val="0"/>
                </a:spcBef>
                <a:spcAft>
                  <a:spcPct val="0"/>
                </a:spcAft>
                <a:defRPr/>
              </a:pPr>
              <a:t>15</a:t>
            </a:fld>
            <a:endParaRPr lang="en-US" altLang="en-US"/>
          </a:p>
        </p:txBody>
      </p:sp>
    </p:spTree>
    <p:extLst>
      <p:ext uri="{BB962C8B-B14F-4D97-AF65-F5344CB8AC3E}">
        <p14:creationId xmlns:p14="http://schemas.microsoft.com/office/powerpoint/2010/main" val="2431309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One certified lead team member will be responsible for entering the scores in the SRD, however, because the TAR is a state assessment, all team members participating must complete the Administration Code Training and the Inclusion of Special Populations Training.  The lead team member must complete the online training for the TAR in the OTS and must pass the quiz with a score of 80% or higher.  Together the team should review all the content standards assessed and the sources of documentation of the student’s work.</a:t>
            </a:r>
          </a:p>
        </p:txBody>
      </p:sp>
      <p:sp>
        <p:nvSpPr>
          <p:cNvPr id="13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877" indent="-289184">
              <a:defRPr>
                <a:solidFill>
                  <a:schemeClr val="tx1"/>
                </a:solidFill>
                <a:latin typeface="Calibri" pitchFamily="34" charset="0"/>
              </a:defRPr>
            </a:lvl2pPr>
            <a:lvl3pPr marL="1156733" indent="-231347">
              <a:defRPr>
                <a:solidFill>
                  <a:schemeClr val="tx1"/>
                </a:solidFill>
                <a:latin typeface="Calibri" pitchFamily="34" charset="0"/>
              </a:defRPr>
            </a:lvl3pPr>
            <a:lvl4pPr marL="1619427" indent="-231347">
              <a:defRPr>
                <a:solidFill>
                  <a:schemeClr val="tx1"/>
                </a:solidFill>
                <a:latin typeface="Calibri" pitchFamily="34" charset="0"/>
              </a:defRPr>
            </a:lvl4pPr>
            <a:lvl5pPr marL="2082120" indent="-231347">
              <a:defRPr>
                <a:solidFill>
                  <a:schemeClr val="tx1"/>
                </a:solidFill>
                <a:latin typeface="Calibri" pitchFamily="34" charset="0"/>
              </a:defRPr>
            </a:lvl5pPr>
            <a:lvl6pPr marL="2544814" indent="-231347" fontAlgn="base">
              <a:spcBef>
                <a:spcPct val="0"/>
              </a:spcBef>
              <a:spcAft>
                <a:spcPct val="0"/>
              </a:spcAft>
              <a:defRPr>
                <a:solidFill>
                  <a:schemeClr val="tx1"/>
                </a:solidFill>
                <a:latin typeface="Calibri" pitchFamily="34" charset="0"/>
              </a:defRPr>
            </a:lvl6pPr>
            <a:lvl7pPr marL="3007507" indent="-231347" fontAlgn="base">
              <a:spcBef>
                <a:spcPct val="0"/>
              </a:spcBef>
              <a:spcAft>
                <a:spcPct val="0"/>
              </a:spcAft>
              <a:defRPr>
                <a:solidFill>
                  <a:schemeClr val="tx1"/>
                </a:solidFill>
                <a:latin typeface="Calibri" pitchFamily="34" charset="0"/>
              </a:defRPr>
            </a:lvl7pPr>
            <a:lvl8pPr marL="3470200" indent="-231347" fontAlgn="base">
              <a:spcBef>
                <a:spcPct val="0"/>
              </a:spcBef>
              <a:spcAft>
                <a:spcPct val="0"/>
              </a:spcAft>
              <a:defRPr>
                <a:solidFill>
                  <a:schemeClr val="tx1"/>
                </a:solidFill>
                <a:latin typeface="Calibri" pitchFamily="34" charset="0"/>
              </a:defRPr>
            </a:lvl8pPr>
            <a:lvl9pPr marL="3932893" indent="-2313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41D60E0-B7D2-42D5-A05D-5BA717CC6820}" type="slidenum">
              <a:rPr lang="en-US" altLang="en-US" smtClean="0"/>
              <a:pPr fontAlgn="base">
                <a:spcBef>
                  <a:spcPct val="0"/>
                </a:spcBef>
                <a:spcAft>
                  <a:spcPct val="0"/>
                </a:spcAft>
                <a:defRPr/>
              </a:pPr>
              <a:t>16</a:t>
            </a:fld>
            <a:endParaRPr lang="en-US" altLang="en-US"/>
          </a:p>
        </p:txBody>
      </p:sp>
    </p:spTree>
    <p:extLst>
      <p:ext uri="{BB962C8B-B14F-4D97-AF65-F5344CB8AC3E}">
        <p14:creationId xmlns:p14="http://schemas.microsoft.com/office/powerpoint/2010/main" val="1794525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scoring of the TAR is done by the ARC/team associated with the student. The team should work together to determine scores on each item. KDE and UK have provided guidance in the TAR Administration guide on how to reach consensus. When team members cannot reach consensus on a rating, the lowest rating considered must be used for scoring purposes.</a:t>
            </a:r>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877" indent="-289184">
              <a:defRPr>
                <a:solidFill>
                  <a:schemeClr val="tx1"/>
                </a:solidFill>
                <a:latin typeface="Calibri" pitchFamily="34" charset="0"/>
              </a:defRPr>
            </a:lvl2pPr>
            <a:lvl3pPr marL="1156733" indent="-231347">
              <a:defRPr>
                <a:solidFill>
                  <a:schemeClr val="tx1"/>
                </a:solidFill>
                <a:latin typeface="Calibri" pitchFamily="34" charset="0"/>
              </a:defRPr>
            </a:lvl3pPr>
            <a:lvl4pPr marL="1619427" indent="-231347">
              <a:defRPr>
                <a:solidFill>
                  <a:schemeClr val="tx1"/>
                </a:solidFill>
                <a:latin typeface="Calibri" pitchFamily="34" charset="0"/>
              </a:defRPr>
            </a:lvl4pPr>
            <a:lvl5pPr marL="2082120" indent="-231347">
              <a:defRPr>
                <a:solidFill>
                  <a:schemeClr val="tx1"/>
                </a:solidFill>
                <a:latin typeface="Calibri" pitchFamily="34" charset="0"/>
              </a:defRPr>
            </a:lvl5pPr>
            <a:lvl6pPr marL="2544814" indent="-231347" fontAlgn="base">
              <a:spcBef>
                <a:spcPct val="0"/>
              </a:spcBef>
              <a:spcAft>
                <a:spcPct val="0"/>
              </a:spcAft>
              <a:defRPr>
                <a:solidFill>
                  <a:schemeClr val="tx1"/>
                </a:solidFill>
                <a:latin typeface="Calibri" pitchFamily="34" charset="0"/>
              </a:defRPr>
            </a:lvl6pPr>
            <a:lvl7pPr marL="3007507" indent="-231347" fontAlgn="base">
              <a:spcBef>
                <a:spcPct val="0"/>
              </a:spcBef>
              <a:spcAft>
                <a:spcPct val="0"/>
              </a:spcAft>
              <a:defRPr>
                <a:solidFill>
                  <a:schemeClr val="tx1"/>
                </a:solidFill>
                <a:latin typeface="Calibri" pitchFamily="34" charset="0"/>
              </a:defRPr>
            </a:lvl7pPr>
            <a:lvl8pPr marL="3470200" indent="-231347" fontAlgn="base">
              <a:spcBef>
                <a:spcPct val="0"/>
              </a:spcBef>
              <a:spcAft>
                <a:spcPct val="0"/>
              </a:spcAft>
              <a:defRPr>
                <a:solidFill>
                  <a:schemeClr val="tx1"/>
                </a:solidFill>
                <a:latin typeface="Calibri" pitchFamily="34" charset="0"/>
              </a:defRPr>
            </a:lvl8pPr>
            <a:lvl9pPr marL="3932893" indent="-2313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25CF13A-2D92-40FA-B580-B70D8FAF2BF5}" type="slidenum">
              <a:rPr lang="en-US" altLang="en-US" smtClean="0"/>
              <a:pPr fontAlgn="base">
                <a:spcBef>
                  <a:spcPct val="0"/>
                </a:spcBef>
                <a:spcAft>
                  <a:spcPct val="0"/>
                </a:spcAft>
                <a:defRPr/>
              </a:pPr>
              <a:t>17</a:t>
            </a:fld>
            <a:endParaRPr lang="en-US" altLang="en-US"/>
          </a:p>
        </p:txBody>
      </p:sp>
    </p:spTree>
    <p:extLst>
      <p:ext uri="{BB962C8B-B14F-4D97-AF65-F5344CB8AC3E}">
        <p14:creationId xmlns:p14="http://schemas.microsoft.com/office/powerpoint/2010/main" val="4187494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Complete the student interview then proceed with the assessment.  The team as a group must respond to every item.  If there is no source of data for student performance on an item, the team must design an assessment item per the directions in the TAR administration guide on pages 9 and 10.  Review the TAR assessment to ensure that all items are completed.  </a:t>
            </a:r>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877" indent="-289184">
              <a:defRPr>
                <a:solidFill>
                  <a:schemeClr val="tx1"/>
                </a:solidFill>
                <a:latin typeface="Calibri" pitchFamily="34" charset="0"/>
              </a:defRPr>
            </a:lvl2pPr>
            <a:lvl3pPr marL="1156733" indent="-231347">
              <a:defRPr>
                <a:solidFill>
                  <a:schemeClr val="tx1"/>
                </a:solidFill>
                <a:latin typeface="Calibri" pitchFamily="34" charset="0"/>
              </a:defRPr>
            </a:lvl3pPr>
            <a:lvl4pPr marL="1619427" indent="-231347">
              <a:defRPr>
                <a:solidFill>
                  <a:schemeClr val="tx1"/>
                </a:solidFill>
                <a:latin typeface="Calibri" pitchFamily="34" charset="0"/>
              </a:defRPr>
            </a:lvl4pPr>
            <a:lvl5pPr marL="2082120" indent="-231347">
              <a:defRPr>
                <a:solidFill>
                  <a:schemeClr val="tx1"/>
                </a:solidFill>
                <a:latin typeface="Calibri" pitchFamily="34" charset="0"/>
              </a:defRPr>
            </a:lvl5pPr>
            <a:lvl6pPr marL="2544814" indent="-231347" fontAlgn="base">
              <a:spcBef>
                <a:spcPct val="0"/>
              </a:spcBef>
              <a:spcAft>
                <a:spcPct val="0"/>
              </a:spcAft>
              <a:defRPr>
                <a:solidFill>
                  <a:schemeClr val="tx1"/>
                </a:solidFill>
                <a:latin typeface="Calibri" pitchFamily="34" charset="0"/>
              </a:defRPr>
            </a:lvl6pPr>
            <a:lvl7pPr marL="3007507" indent="-231347" fontAlgn="base">
              <a:spcBef>
                <a:spcPct val="0"/>
              </a:spcBef>
              <a:spcAft>
                <a:spcPct val="0"/>
              </a:spcAft>
              <a:defRPr>
                <a:solidFill>
                  <a:schemeClr val="tx1"/>
                </a:solidFill>
                <a:latin typeface="Calibri" pitchFamily="34" charset="0"/>
              </a:defRPr>
            </a:lvl7pPr>
            <a:lvl8pPr marL="3470200" indent="-231347" fontAlgn="base">
              <a:spcBef>
                <a:spcPct val="0"/>
              </a:spcBef>
              <a:spcAft>
                <a:spcPct val="0"/>
              </a:spcAft>
              <a:defRPr>
                <a:solidFill>
                  <a:schemeClr val="tx1"/>
                </a:solidFill>
                <a:latin typeface="Calibri" pitchFamily="34" charset="0"/>
              </a:defRPr>
            </a:lvl8pPr>
            <a:lvl9pPr marL="3932893" indent="-2313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B1CD395-2B3A-4BC4-A79D-1AAA096E3CA5}" type="slidenum">
              <a:rPr lang="en-US" altLang="en-US" smtClean="0"/>
              <a:pPr fontAlgn="base">
                <a:spcBef>
                  <a:spcPct val="0"/>
                </a:spcBef>
                <a:spcAft>
                  <a:spcPct val="0"/>
                </a:spcAft>
                <a:defRPr/>
              </a:pPr>
              <a:t>18</a:t>
            </a:fld>
            <a:endParaRPr lang="en-US" altLang="en-US"/>
          </a:p>
        </p:txBody>
      </p:sp>
    </p:spTree>
    <p:extLst>
      <p:ext uri="{BB962C8B-B14F-4D97-AF65-F5344CB8AC3E}">
        <p14:creationId xmlns:p14="http://schemas.microsoft.com/office/powerpoint/2010/main" val="213866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5386">
              <a:defRPr/>
            </a:pPr>
            <a:r>
              <a:rPr lang="en-US"/>
              <a:t>The TAR form has a column where the lead team member will indicate the source of documentation for the student’s work performance.  The sources of documentation include the student’s Individual Learning Plan (ILP),  the student working folder such as a due process folder, classroom working folder, etc., or other sources of documentation may be noted in the space provided.  It may be noted as well that there is no existing documentation, </a:t>
            </a:r>
            <a:r>
              <a:rPr lang="en-US" b="1"/>
              <a:t>and</a:t>
            </a:r>
            <a:r>
              <a:rPr lang="en-US"/>
              <a:t> </a:t>
            </a:r>
            <a:r>
              <a:rPr lang="en-US" b="1"/>
              <a:t>an assessment item has been designed</a:t>
            </a:r>
            <a:r>
              <a:rPr lang="en-US"/>
              <a:t>.</a:t>
            </a:r>
          </a:p>
        </p:txBody>
      </p:sp>
      <p:sp>
        <p:nvSpPr>
          <p:cNvPr id="4" name="Slide Number Placeholder 3"/>
          <p:cNvSpPr>
            <a:spLocks noGrp="1"/>
          </p:cNvSpPr>
          <p:nvPr>
            <p:ph type="sldNum" sz="quarter" idx="5"/>
          </p:nvPr>
        </p:nvSpPr>
        <p:spPr/>
        <p:txBody>
          <a:bodyPr/>
          <a:lstStyle/>
          <a:p>
            <a:pPr>
              <a:defRPr/>
            </a:pPr>
            <a:fld id="{25C2ED82-952E-472E-BEBF-2A3ECDE0E7C9}" type="slidenum">
              <a:rPr lang="en-US" smtClean="0"/>
              <a:pPr>
                <a:defRPr/>
              </a:pPr>
              <a:t>19</a:t>
            </a:fld>
            <a:endParaRPr lang="en-US"/>
          </a:p>
        </p:txBody>
      </p:sp>
    </p:spTree>
    <p:extLst>
      <p:ext uri="{BB962C8B-B14F-4D97-AF65-F5344CB8AC3E}">
        <p14:creationId xmlns:p14="http://schemas.microsoft.com/office/powerpoint/2010/main" val="111998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agenda for the training can be seen here.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506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Student performance ratings should be established by the team with a common understanding of the items, the standards the items are assessing, and the scale on how the items will be scored.</a:t>
            </a:r>
          </a:p>
          <a:p>
            <a:pPr eaLnBrk="1" hangingPunct="1"/>
            <a:endParaRPr lang="en-US"/>
          </a:p>
          <a:p>
            <a:pPr eaLnBrk="1" hangingPunct="1"/>
            <a:r>
              <a:rPr lang="en-US"/>
              <a:t>It is important that all accommodations are followed for the TAR – so providing a means for the student to use his/her modality of communication to demonstrate skills is vital. This can be pointing, eye gaze boards or any number of communication devices.</a:t>
            </a:r>
          </a:p>
        </p:txBody>
      </p:sp>
      <p:sp>
        <p:nvSpPr>
          <p:cNvPr id="4" name="Slide Number Placeholder 3"/>
          <p:cNvSpPr>
            <a:spLocks noGrp="1"/>
          </p:cNvSpPr>
          <p:nvPr>
            <p:ph type="sldNum" sz="quarter" idx="5"/>
          </p:nvPr>
        </p:nvSpPr>
        <p:spPr/>
        <p:txBody>
          <a:bodyPr/>
          <a:lstStyle/>
          <a:p>
            <a:pPr>
              <a:defRPr/>
            </a:pPr>
            <a:fld id="{FAF327D4-5450-4138-83D4-CA3D3B463003}" type="slidenum">
              <a:rPr lang="en-US" smtClean="0"/>
              <a:pPr>
                <a:defRPr/>
              </a:pPr>
              <a:t>20</a:t>
            </a:fld>
            <a:endParaRPr lang="en-US"/>
          </a:p>
        </p:txBody>
      </p:sp>
    </p:spTree>
    <p:extLst>
      <p:ext uri="{BB962C8B-B14F-4D97-AF65-F5344CB8AC3E}">
        <p14:creationId xmlns:p14="http://schemas.microsoft.com/office/powerpoint/2010/main" val="2497350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item rating scale for the TAR is a simple three-point scale. </a:t>
            </a:r>
          </a:p>
          <a:p>
            <a:pPr eaLnBrk="1" hangingPunct="1">
              <a:spcBef>
                <a:spcPct val="0"/>
              </a:spcBef>
            </a:pPr>
            <a:endParaRPr lang="en-US" altLang="en-US"/>
          </a:p>
          <a:p>
            <a:pPr eaLnBrk="1" hangingPunct="1">
              <a:spcBef>
                <a:spcPct val="0"/>
              </a:spcBef>
            </a:pPr>
            <a:r>
              <a:rPr lang="en-US" altLang="en-US"/>
              <a:t>0 is used when the student is unable to perform the skill being assessed.</a:t>
            </a:r>
          </a:p>
          <a:p>
            <a:pPr eaLnBrk="1" hangingPunct="1">
              <a:spcBef>
                <a:spcPct val="0"/>
              </a:spcBef>
            </a:pPr>
            <a:endParaRPr lang="en-US" altLang="en-US"/>
          </a:p>
          <a:p>
            <a:pPr eaLnBrk="1" hangingPunct="1">
              <a:spcBef>
                <a:spcPct val="0"/>
              </a:spcBef>
            </a:pPr>
            <a:r>
              <a:rPr lang="en-US" altLang="en-US"/>
              <a:t>1 is used when a student is moving toward competency with a skill but needs to be prompted during performance to do so.</a:t>
            </a:r>
          </a:p>
          <a:p>
            <a:pPr eaLnBrk="1" hangingPunct="1">
              <a:spcBef>
                <a:spcPct val="0"/>
              </a:spcBef>
            </a:pPr>
            <a:endParaRPr lang="en-US" altLang="en-US"/>
          </a:p>
          <a:p>
            <a:pPr eaLnBrk="1" hangingPunct="1">
              <a:spcBef>
                <a:spcPct val="0"/>
              </a:spcBef>
            </a:pPr>
            <a:r>
              <a:rPr lang="en-US" altLang="en-US"/>
              <a:t>2 is used when a student can independently and accurately complete the skill being assessed without the need of prompting.</a:t>
            </a:r>
          </a:p>
          <a:p>
            <a:pPr eaLnBrk="1" hangingPunct="1">
              <a:spcBef>
                <a:spcPct val="0"/>
              </a:spcBef>
            </a:pPr>
            <a:endParaRPr lang="en-US" altLang="en-US"/>
          </a:p>
          <a:p>
            <a:pPr eaLnBrk="1" hangingPunct="1">
              <a:spcBef>
                <a:spcPct val="0"/>
              </a:spcBef>
            </a:pPr>
            <a:r>
              <a:rPr lang="en-US" altLang="en-US"/>
              <a:t>There is further information about the rating scale in the TAR Administration Guide </a:t>
            </a:r>
            <a:r>
              <a:rPr lang="en-US" altLang="en-US">
                <a:solidFill>
                  <a:srgbClr val="FF0000"/>
                </a:solidFill>
              </a:rPr>
              <a:t>on </a:t>
            </a:r>
            <a:r>
              <a:rPr lang="en-US" altLang="en-US" b="1" i="1">
                <a:solidFill>
                  <a:srgbClr val="FF0000"/>
                </a:solidFill>
              </a:rPr>
              <a:t>page 9</a:t>
            </a:r>
            <a:r>
              <a:rPr lang="en-US" altLang="en-US"/>
              <a:t>. Now we will look at an example of each rating.</a:t>
            </a:r>
            <a:endParaRPr lang="en-US" altLang="en-US">
              <a:ea typeface="Calibri"/>
              <a:cs typeface="Calibri"/>
            </a:endParaRPr>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877" indent="-289184">
              <a:defRPr>
                <a:solidFill>
                  <a:schemeClr val="tx1"/>
                </a:solidFill>
                <a:latin typeface="Calibri" pitchFamily="34" charset="0"/>
              </a:defRPr>
            </a:lvl2pPr>
            <a:lvl3pPr marL="1156733" indent="-231347">
              <a:defRPr>
                <a:solidFill>
                  <a:schemeClr val="tx1"/>
                </a:solidFill>
                <a:latin typeface="Calibri" pitchFamily="34" charset="0"/>
              </a:defRPr>
            </a:lvl3pPr>
            <a:lvl4pPr marL="1619427" indent="-231347">
              <a:defRPr>
                <a:solidFill>
                  <a:schemeClr val="tx1"/>
                </a:solidFill>
                <a:latin typeface="Calibri" pitchFamily="34" charset="0"/>
              </a:defRPr>
            </a:lvl4pPr>
            <a:lvl5pPr marL="2082120" indent="-231347">
              <a:defRPr>
                <a:solidFill>
                  <a:schemeClr val="tx1"/>
                </a:solidFill>
                <a:latin typeface="Calibri" pitchFamily="34" charset="0"/>
              </a:defRPr>
            </a:lvl5pPr>
            <a:lvl6pPr marL="2544814" indent="-231347" fontAlgn="base">
              <a:spcBef>
                <a:spcPct val="0"/>
              </a:spcBef>
              <a:spcAft>
                <a:spcPct val="0"/>
              </a:spcAft>
              <a:defRPr>
                <a:solidFill>
                  <a:schemeClr val="tx1"/>
                </a:solidFill>
                <a:latin typeface="Calibri" pitchFamily="34" charset="0"/>
              </a:defRPr>
            </a:lvl6pPr>
            <a:lvl7pPr marL="3007507" indent="-231347" fontAlgn="base">
              <a:spcBef>
                <a:spcPct val="0"/>
              </a:spcBef>
              <a:spcAft>
                <a:spcPct val="0"/>
              </a:spcAft>
              <a:defRPr>
                <a:solidFill>
                  <a:schemeClr val="tx1"/>
                </a:solidFill>
                <a:latin typeface="Calibri" pitchFamily="34" charset="0"/>
              </a:defRPr>
            </a:lvl7pPr>
            <a:lvl8pPr marL="3470200" indent="-231347" fontAlgn="base">
              <a:spcBef>
                <a:spcPct val="0"/>
              </a:spcBef>
              <a:spcAft>
                <a:spcPct val="0"/>
              </a:spcAft>
              <a:defRPr>
                <a:solidFill>
                  <a:schemeClr val="tx1"/>
                </a:solidFill>
                <a:latin typeface="Calibri" pitchFamily="34" charset="0"/>
              </a:defRPr>
            </a:lvl8pPr>
            <a:lvl9pPr marL="3932893" indent="-2313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6E38DF-275D-43E9-84CD-8D77F96DC2F5}" type="slidenum">
              <a:rPr lang="en-US" altLang="en-US" smtClean="0"/>
              <a:pPr fontAlgn="base">
                <a:spcBef>
                  <a:spcPct val="0"/>
                </a:spcBef>
                <a:spcAft>
                  <a:spcPct val="0"/>
                </a:spcAft>
                <a:defRPr/>
              </a:pPr>
              <a:t>21</a:t>
            </a:fld>
            <a:endParaRPr lang="en-US" altLang="en-US"/>
          </a:p>
        </p:txBody>
      </p:sp>
    </p:spTree>
    <p:extLst>
      <p:ext uri="{BB962C8B-B14F-4D97-AF65-F5344CB8AC3E}">
        <p14:creationId xmlns:p14="http://schemas.microsoft.com/office/powerpoint/2010/main" val="236496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On this slide you will see an example of a ‘2’ rating which is the highest rating available on the TAR. READ THE SLIDE. This item would be rated a 2 because the student demonstrates the skill independently at 80% or higher.</a:t>
            </a:r>
          </a:p>
          <a:p>
            <a:pPr eaLnBrk="1" hangingPunct="1"/>
            <a:endParaRPr lang="en-US"/>
          </a:p>
        </p:txBody>
      </p:sp>
      <p:sp>
        <p:nvSpPr>
          <p:cNvPr id="4" name="Slide Number Placeholder 3"/>
          <p:cNvSpPr>
            <a:spLocks noGrp="1"/>
          </p:cNvSpPr>
          <p:nvPr>
            <p:ph type="sldNum" sz="quarter" idx="5"/>
          </p:nvPr>
        </p:nvSpPr>
        <p:spPr/>
        <p:txBody>
          <a:bodyPr/>
          <a:lstStyle/>
          <a:p>
            <a:pPr>
              <a:defRPr/>
            </a:pPr>
            <a:fld id="{4C3BA8E0-EBB9-4E2B-927B-618A1080BD4C}" type="slidenum">
              <a:rPr lang="en-US" smtClean="0"/>
              <a:pPr>
                <a:defRPr/>
              </a:pPr>
              <a:t>22</a:t>
            </a:fld>
            <a:endParaRPr lang="en-US"/>
          </a:p>
        </p:txBody>
      </p:sp>
    </p:spTree>
    <p:extLst>
      <p:ext uri="{BB962C8B-B14F-4D97-AF65-F5344CB8AC3E}">
        <p14:creationId xmlns:p14="http://schemas.microsoft.com/office/powerpoint/2010/main" val="1145201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On this slide you will see an example of a ‘1’ rating on the TAR. READ THE SLIDE. This item is rated as a 1 because the student requires prompting.</a:t>
            </a:r>
          </a:p>
        </p:txBody>
      </p:sp>
      <p:sp>
        <p:nvSpPr>
          <p:cNvPr id="4" name="Slide Number Placeholder 3"/>
          <p:cNvSpPr>
            <a:spLocks noGrp="1"/>
          </p:cNvSpPr>
          <p:nvPr>
            <p:ph type="sldNum" sz="quarter" idx="5"/>
          </p:nvPr>
        </p:nvSpPr>
        <p:spPr/>
        <p:txBody>
          <a:bodyPr/>
          <a:lstStyle/>
          <a:p>
            <a:pPr>
              <a:defRPr/>
            </a:pPr>
            <a:fld id="{14793D63-4ECF-49B1-B6FD-16B5636F80D2}" type="slidenum">
              <a:rPr lang="en-US" smtClean="0"/>
              <a:pPr>
                <a:defRPr/>
              </a:pPr>
              <a:t>23</a:t>
            </a:fld>
            <a:endParaRPr lang="en-US"/>
          </a:p>
        </p:txBody>
      </p:sp>
    </p:spTree>
    <p:extLst>
      <p:ext uri="{BB962C8B-B14F-4D97-AF65-F5344CB8AC3E}">
        <p14:creationId xmlns:p14="http://schemas.microsoft.com/office/powerpoint/2010/main" val="2171523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On this slide you will see an example of a ‘0’ rating on the TAR.  READ THE SLIDE. This item is rated a 0, because the student did not demonstrate the skill even with prompts.</a:t>
            </a:r>
          </a:p>
        </p:txBody>
      </p:sp>
      <p:sp>
        <p:nvSpPr>
          <p:cNvPr id="4" name="Slide Number Placeholder 3"/>
          <p:cNvSpPr>
            <a:spLocks noGrp="1"/>
          </p:cNvSpPr>
          <p:nvPr>
            <p:ph type="sldNum" sz="quarter" idx="5"/>
          </p:nvPr>
        </p:nvSpPr>
        <p:spPr/>
        <p:txBody>
          <a:bodyPr/>
          <a:lstStyle/>
          <a:p>
            <a:pPr>
              <a:defRPr/>
            </a:pPr>
            <a:fld id="{327850D8-6DEE-44D9-A613-CA1413522490}" type="slidenum">
              <a:rPr lang="en-US" smtClean="0"/>
              <a:pPr>
                <a:defRPr/>
              </a:pPr>
              <a:t>24</a:t>
            </a:fld>
            <a:endParaRPr lang="en-US"/>
          </a:p>
        </p:txBody>
      </p:sp>
    </p:spTree>
    <p:extLst>
      <p:ext uri="{BB962C8B-B14F-4D97-AF65-F5344CB8AC3E}">
        <p14:creationId xmlns:p14="http://schemas.microsoft.com/office/powerpoint/2010/main" val="3575243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what are the next steps?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456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6353">
              <a:defRPr/>
            </a:pPr>
            <a:r>
              <a:rPr lang="en-US"/>
              <a:t>So, a quick review of what we covered and what is expected of you as you move forward to administer the TAR.</a:t>
            </a:r>
          </a:p>
          <a:p>
            <a:pPr defTabSz="906353">
              <a:defRPr/>
            </a:pPr>
            <a:endParaRPr lang="en-US"/>
          </a:p>
          <a:p>
            <a:pPr marL="228600" indent="-228600" defTabSz="906353">
              <a:buAutoNum type="arabicPeriod"/>
              <a:defRPr/>
            </a:pPr>
            <a:r>
              <a:rPr lang="en-US"/>
              <a:t>You should review the TAR administration guide completely.</a:t>
            </a:r>
            <a:endParaRPr lang="en-US">
              <a:ea typeface="Calibri"/>
              <a:cs typeface="Calibri"/>
            </a:endParaRPr>
          </a:p>
          <a:p>
            <a:pPr marL="228600" indent="-228600" defTabSz="906353">
              <a:buAutoNum type="arabicPeriod"/>
              <a:defRPr/>
            </a:pPr>
            <a:r>
              <a:rPr lang="en-US"/>
              <a:t>Once you have reviewed the guide and this training you should complete the Quiz and receive your certification.</a:t>
            </a:r>
            <a:endParaRPr lang="en-US">
              <a:ea typeface="Calibri"/>
              <a:cs typeface="Calibri"/>
            </a:endParaRPr>
          </a:p>
          <a:p>
            <a:pPr defTabSz="906353">
              <a:lnSpc>
                <a:spcPct val="90000"/>
              </a:lnSpc>
              <a:spcBef>
                <a:spcPts val="1000"/>
              </a:spcBef>
              <a:defRPr/>
            </a:pPr>
            <a:r>
              <a:rPr lang="en-US"/>
              <a:t>3.   Complete the Administration Code 703 KAR 5:080 training (required before administering any state assessment)</a:t>
            </a:r>
            <a:endParaRPr lang="en-US">
              <a:ea typeface="Calibri" panose="020F0502020204030204"/>
              <a:cs typeface="Calibri" panose="020F0502020204030204"/>
            </a:endParaRPr>
          </a:p>
          <a:p>
            <a:pPr defTabSz="906353">
              <a:defRPr/>
            </a:pPr>
            <a:r>
              <a:rPr lang="en-US"/>
              <a:t>4.   Complete the Inclusion of Special Populations 703 KAR 5:070 training (required before administering any state assessment)</a:t>
            </a:r>
            <a:endParaRPr lang="en-US">
              <a:ea typeface="Calibri"/>
              <a:cs typeface="Calibri"/>
            </a:endParaRPr>
          </a:p>
          <a:p>
            <a:pPr defTabSz="906353">
              <a:defRPr/>
            </a:pPr>
            <a:r>
              <a:rPr lang="en-US"/>
              <a:t>5.   You will need to download the TAR document which is under Teacher Tools in the OTS.</a:t>
            </a:r>
            <a:endParaRPr lang="en-US">
              <a:ea typeface="Calibri"/>
              <a:cs typeface="Calibri"/>
            </a:endParaRPr>
          </a:p>
          <a:p>
            <a:pPr defTabSz="906353">
              <a:defRPr/>
            </a:pPr>
            <a:r>
              <a:rPr lang="en-US"/>
              <a:t>6.   The team should complete the student interview next.</a:t>
            </a:r>
            <a:endParaRPr lang="en-US">
              <a:ea typeface="Calibri"/>
              <a:cs typeface="Calibri"/>
            </a:endParaRPr>
          </a:p>
          <a:p>
            <a:pPr defTabSz="906353">
              <a:defRPr/>
            </a:pPr>
            <a:r>
              <a:rPr lang="en-US"/>
              <a:t>7.   The team convenes and rates the items for the TAR.</a:t>
            </a:r>
            <a:endParaRPr lang="en-US">
              <a:ea typeface="Calibri" panose="020F0502020204030204"/>
              <a:cs typeface="Calibri" panose="020F0502020204030204"/>
            </a:endParaRPr>
          </a:p>
          <a:p>
            <a:endParaRPr lang="en-US" sz="1200">
              <a:solidFill>
                <a:schemeClr val="tx1"/>
              </a:solidFill>
              <a:latin typeface="Arial"/>
              <a:cs typeface="Arial"/>
            </a:endParaRPr>
          </a:p>
          <a:p>
            <a:pPr marL="228600" indent="-228600" defTabSz="906353">
              <a:buAutoNum type="arabicPeriod"/>
              <a:defRPr/>
            </a:pPr>
            <a:endParaRPr lang="en-US"/>
          </a:p>
        </p:txBody>
      </p:sp>
      <p:sp>
        <p:nvSpPr>
          <p:cNvPr id="4" name="Slide Number Placeholder 3"/>
          <p:cNvSpPr>
            <a:spLocks noGrp="1"/>
          </p:cNvSpPr>
          <p:nvPr>
            <p:ph type="sldNum" sz="quarter" idx="5"/>
          </p:nvPr>
        </p:nvSpPr>
        <p:spPr/>
        <p:txBody>
          <a:bodyPr/>
          <a:lstStyle/>
          <a:p>
            <a:pPr>
              <a:defRPr/>
            </a:pPr>
            <a:fld id="{9555B70C-D398-475E-BEAA-D5757C430F7A}" type="slidenum">
              <a:rPr lang="en-US" smtClean="0"/>
              <a:pPr>
                <a:defRPr/>
              </a:pPr>
              <a:t>26</a:t>
            </a:fld>
            <a:endParaRPr lang="en-US"/>
          </a:p>
        </p:txBody>
      </p:sp>
    </p:spTree>
    <p:extLst>
      <p:ext uri="{BB962C8B-B14F-4D97-AF65-F5344CB8AC3E}">
        <p14:creationId xmlns:p14="http://schemas.microsoft.com/office/powerpoint/2010/main" val="921006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6353" rtl="0" eaLnBrk="1" fontAlgn="auto" latinLnBrk="0" hangingPunct="1">
              <a:lnSpc>
                <a:spcPct val="100000"/>
              </a:lnSpc>
              <a:spcBef>
                <a:spcPts val="0"/>
              </a:spcBef>
              <a:spcAft>
                <a:spcPts val="0"/>
              </a:spcAft>
              <a:buClrTx/>
              <a:buSzTx/>
              <a:buFontTx/>
              <a:buNone/>
              <a:tabLst/>
              <a:defRPr/>
            </a:pPr>
            <a:r>
              <a:rPr lang="en-US"/>
              <a:t>As a reminder, the TAR is open for administration from October 2, 2023 to May 24, 2024. When completing the TAR document make sure all team members are listed. All members administering the TAR must complete the training in the OTS by March 25, 2024.</a:t>
            </a:r>
          </a:p>
          <a:p>
            <a:pPr marL="0" marR="0" lvl="0" indent="0" algn="l" defTabSz="906353" rtl="0" eaLnBrk="1" fontAlgn="auto" latinLnBrk="0" hangingPunct="1">
              <a:lnSpc>
                <a:spcPct val="100000"/>
              </a:lnSpc>
              <a:spcBef>
                <a:spcPts val="0"/>
              </a:spcBef>
              <a:spcAft>
                <a:spcPts val="0"/>
              </a:spcAft>
              <a:buClrTx/>
              <a:buSzTx/>
              <a:buFontTx/>
              <a:buNone/>
              <a:tabLst/>
              <a:defRPr/>
            </a:pPr>
            <a:endParaRPr lang="en-US"/>
          </a:p>
          <a:p>
            <a:pPr marL="0" marR="0" lvl="0" indent="0" algn="l" defTabSz="906353" rtl="0" eaLnBrk="1" fontAlgn="auto" latinLnBrk="0" hangingPunct="1">
              <a:lnSpc>
                <a:spcPct val="100000"/>
              </a:lnSpc>
              <a:spcBef>
                <a:spcPts val="0"/>
              </a:spcBef>
              <a:spcAft>
                <a:spcPts val="0"/>
              </a:spcAft>
              <a:buClrTx/>
              <a:buSzTx/>
              <a:buFontTx/>
              <a:buNone/>
              <a:tabLst/>
              <a:defRPr/>
            </a:pPr>
            <a:r>
              <a:rPr lang="en-US"/>
              <a:t>There is a firm deadline of May 31, 2024 for score entry into the Student Registration Database. There is a link on this page for the Online Training System where you will access the TAR Quiz to complete your certification.</a:t>
            </a:r>
            <a:endParaRPr lang="en-US">
              <a:cs typeface="Calibri"/>
            </a:endParaRPr>
          </a:p>
        </p:txBody>
      </p:sp>
      <p:sp>
        <p:nvSpPr>
          <p:cNvPr id="4" name="Slide Number Placeholder 3"/>
          <p:cNvSpPr>
            <a:spLocks noGrp="1"/>
          </p:cNvSpPr>
          <p:nvPr>
            <p:ph type="sldNum" sz="quarter" idx="10"/>
          </p:nvPr>
        </p:nvSpPr>
        <p:spPr/>
        <p:txBody>
          <a:bodyPr/>
          <a:lstStyle/>
          <a:p>
            <a:fld id="{5A1B5FA9-0BCA-4FC6-8941-12401C753D52}" type="slidenum">
              <a:rPr lang="en-US" smtClean="0"/>
              <a:t>27</a:t>
            </a:fld>
            <a:endParaRPr lang="en-US"/>
          </a:p>
        </p:txBody>
      </p:sp>
    </p:spTree>
    <p:extLst>
      <p:ext uri="{BB962C8B-B14F-4D97-AF65-F5344CB8AC3E}">
        <p14:creationId xmlns:p14="http://schemas.microsoft.com/office/powerpoint/2010/main" val="1310901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concludes </a:t>
            </a:r>
            <a:r>
              <a:rPr lang="en-US" sz="1200" kern="1200">
                <a:solidFill>
                  <a:schemeClr val="tx1"/>
                </a:solidFill>
                <a:effectLst/>
                <a:latin typeface="+mn-lt"/>
                <a:ea typeface="+mn-ea"/>
                <a:cs typeface="+mn-cs"/>
              </a:rPr>
              <a:t>the TAR Training. Please click the link on the previous slide to take the quiz.  If you have any questions, please feel free to contact me at 502-564-4394 or at krista.mullins@education.ky.gov. </a:t>
            </a:r>
            <a:endParaRPr lang="en-US"/>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28</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Thank you for your time and all that you do for our students. </a:t>
            </a: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29</a:t>
            </a:fld>
            <a:endParaRPr lang="en-US"/>
          </a:p>
        </p:txBody>
      </p:sp>
    </p:spTree>
    <p:extLst>
      <p:ext uri="{BB962C8B-B14F-4D97-AF65-F5344CB8AC3E}">
        <p14:creationId xmlns:p14="http://schemas.microsoft.com/office/powerpoint/2010/main" val="131882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On this slide, you will find a link to the Transition Attainment Record (TAR) Administration Guide. Please open or download the Administration Guide for today’s training. It is also found on the Kentucky Alternate Assessment Resources page. Many quiz questions will come from the administration guide, so it is critical to have access to it. </a:t>
            </a:r>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3535425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look at the standards assessed.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91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Beginning in the 2023-2024 school year the phaseout of the former Kentucky Assessment Standards for the TAR is complete. There is one version of the TAR written to the current Kentucky Academic Standards and Alternate Assessment Targets.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4020495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take a closer look at the Transition Attainment Record (TAR).</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74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ct val="0"/>
              </a:spcBef>
            </a:pPr>
            <a:r>
              <a:rPr lang="en-US"/>
              <a:t>The TAR is a rating scale/checklist where the Admissions and Release Committee or Individual Education Program (IEP) Team observes the student, takes a body of student work, and assesses specified content using the checklist. The student interview is used to help guide transition planning.</a:t>
            </a:r>
            <a:br>
              <a:rPr lang="en-US"/>
            </a:br>
            <a:br>
              <a:rPr lang="en-US"/>
            </a:br>
            <a:r>
              <a:rPr lang="en-US"/>
              <a:t>This rating will be used to represent the academic portion of Postsecondary Readiness at the High School level.</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0E2947-382F-4793-87B6-CCAC01DAA3FA}" type="slidenum">
              <a:rPr lang="en-US" smtClean="0"/>
              <a:pPr fontAlgn="base">
                <a:spcBef>
                  <a:spcPct val="0"/>
                </a:spcBef>
                <a:spcAft>
                  <a:spcPct val="0"/>
                </a:spcAft>
                <a:defRPr/>
              </a:pPr>
              <a:t>7</a:t>
            </a:fld>
            <a:endParaRPr lang="en-US"/>
          </a:p>
        </p:txBody>
      </p:sp>
    </p:spTree>
    <p:extLst>
      <p:ext uri="{BB962C8B-B14F-4D97-AF65-F5344CB8AC3E}">
        <p14:creationId xmlns:p14="http://schemas.microsoft.com/office/powerpoint/2010/main" val="3473220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The TAR is required to be administered at grade 11. The purpose is for it to be administered in place of the ACT for students on Kentucky’s Alternate Assessment.</a:t>
            </a:r>
          </a:p>
          <a:p>
            <a:pPr eaLnBrk="1" hangingPunct="1">
              <a:spcBef>
                <a:spcPct val="0"/>
              </a:spcBef>
            </a:pPr>
            <a:endParaRPr lang="en-US"/>
          </a:p>
          <a:p>
            <a:pPr eaLnBrk="1" hangingPunct="1">
              <a:spcBef>
                <a:spcPct val="0"/>
              </a:spcBef>
            </a:pPr>
            <a:r>
              <a:rPr lang="en-US"/>
              <a:t>Just like the ACT, the TAR assesses students in ELA, Math and Science. The items on the TAR are linked to grade level content standards. </a:t>
            </a:r>
          </a:p>
          <a:p>
            <a:pPr eaLnBrk="1" hangingPunct="1">
              <a:spcBef>
                <a:spcPct val="0"/>
              </a:spcBef>
            </a:pPr>
            <a:endParaRPr lang="en-US" b="1" u="sng"/>
          </a:p>
          <a:p>
            <a:pPr eaLnBrk="1" hangingPunct="1">
              <a:spcBef>
                <a:spcPct val="0"/>
              </a:spcBef>
            </a:pPr>
            <a:r>
              <a:rPr lang="en-US" b="1" u="sng"/>
              <a:t>Beginning this year</a:t>
            </a:r>
            <a:r>
              <a:rPr lang="en-US"/>
              <a:t>, the benchmarks for the TAR are a 16 in Reading, 13 in Mathematics and 16 in Science at all grade levels. </a:t>
            </a: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3E0507-F3A3-42F6-A273-5BAD298697AC}" type="slidenum">
              <a:rPr lang="en-US" smtClean="0"/>
              <a:pPr fontAlgn="base">
                <a:spcBef>
                  <a:spcPct val="0"/>
                </a:spcBef>
                <a:spcAft>
                  <a:spcPct val="0"/>
                </a:spcAft>
                <a:defRPr/>
              </a:pPr>
              <a:t>8</a:t>
            </a:fld>
            <a:endParaRPr lang="en-US"/>
          </a:p>
        </p:txBody>
      </p:sp>
    </p:spTree>
    <p:extLst>
      <p:ext uri="{BB962C8B-B14F-4D97-AF65-F5344CB8AC3E}">
        <p14:creationId xmlns:p14="http://schemas.microsoft.com/office/powerpoint/2010/main" val="383849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6353">
              <a:spcBef>
                <a:spcPct val="0"/>
              </a:spcBef>
              <a:defRPr/>
            </a:pPr>
            <a:r>
              <a:rPr lang="en-US" altLang="en-US" baseline="0"/>
              <a:t>If a student does not meet benchmark in any content area (mathematics, ELA, or science) at Grade 11, that student can retake that content area at Grade 12 or 14. The benchmarks are the same at all grade levels. For a student in grade 14 to participate in the TAR administration, they cannot have a graduation code applied.</a:t>
            </a:r>
            <a:endParaRPr lang="en-US" altLang="en-US"/>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877" indent="-289184">
              <a:defRPr>
                <a:solidFill>
                  <a:schemeClr val="tx1"/>
                </a:solidFill>
                <a:latin typeface="Calibri" pitchFamily="34" charset="0"/>
              </a:defRPr>
            </a:lvl2pPr>
            <a:lvl3pPr marL="1156733" indent="-231347">
              <a:defRPr>
                <a:solidFill>
                  <a:schemeClr val="tx1"/>
                </a:solidFill>
                <a:latin typeface="Calibri" pitchFamily="34" charset="0"/>
              </a:defRPr>
            </a:lvl3pPr>
            <a:lvl4pPr marL="1619427" indent="-231347">
              <a:defRPr>
                <a:solidFill>
                  <a:schemeClr val="tx1"/>
                </a:solidFill>
                <a:latin typeface="Calibri" pitchFamily="34" charset="0"/>
              </a:defRPr>
            </a:lvl4pPr>
            <a:lvl5pPr marL="2082120" indent="-231347">
              <a:defRPr>
                <a:solidFill>
                  <a:schemeClr val="tx1"/>
                </a:solidFill>
                <a:latin typeface="Calibri" pitchFamily="34" charset="0"/>
              </a:defRPr>
            </a:lvl5pPr>
            <a:lvl6pPr marL="2544814" indent="-231347" fontAlgn="base">
              <a:spcBef>
                <a:spcPct val="0"/>
              </a:spcBef>
              <a:spcAft>
                <a:spcPct val="0"/>
              </a:spcAft>
              <a:defRPr>
                <a:solidFill>
                  <a:schemeClr val="tx1"/>
                </a:solidFill>
                <a:latin typeface="Calibri" pitchFamily="34" charset="0"/>
              </a:defRPr>
            </a:lvl6pPr>
            <a:lvl7pPr marL="3007507" indent="-231347" fontAlgn="base">
              <a:spcBef>
                <a:spcPct val="0"/>
              </a:spcBef>
              <a:spcAft>
                <a:spcPct val="0"/>
              </a:spcAft>
              <a:defRPr>
                <a:solidFill>
                  <a:schemeClr val="tx1"/>
                </a:solidFill>
                <a:latin typeface="Calibri" pitchFamily="34" charset="0"/>
              </a:defRPr>
            </a:lvl7pPr>
            <a:lvl8pPr marL="3470200" indent="-231347" fontAlgn="base">
              <a:spcBef>
                <a:spcPct val="0"/>
              </a:spcBef>
              <a:spcAft>
                <a:spcPct val="0"/>
              </a:spcAft>
              <a:defRPr>
                <a:solidFill>
                  <a:schemeClr val="tx1"/>
                </a:solidFill>
                <a:latin typeface="Calibri" pitchFamily="34" charset="0"/>
              </a:defRPr>
            </a:lvl8pPr>
            <a:lvl9pPr marL="3932893" indent="-2313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2ED52FC-4A7E-4AA0-8656-5F71CB6411F2}" type="slidenum">
              <a:rPr lang="en-US" altLang="en-US" smtClean="0"/>
              <a:pPr fontAlgn="base">
                <a:spcBef>
                  <a:spcPct val="0"/>
                </a:spcBef>
                <a:spcAft>
                  <a:spcPct val="0"/>
                </a:spcAft>
                <a:defRPr/>
              </a:pPr>
              <a:t>9</a:t>
            </a:fld>
            <a:endParaRPr lang="en-US" altLang="en-US"/>
          </a:p>
        </p:txBody>
      </p:sp>
    </p:spTree>
    <p:extLst>
      <p:ext uri="{BB962C8B-B14F-4D97-AF65-F5344CB8AC3E}">
        <p14:creationId xmlns:p14="http://schemas.microsoft.com/office/powerpoint/2010/main" val="2545987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4" name="Slide Number Placeholder 3">
            <a:extLst>
              <a:ext uri="{FF2B5EF4-FFF2-40B4-BE49-F238E27FC236}">
                <a16:creationId xmlns:a16="http://schemas.microsoft.com/office/drawing/2014/main" id="{F0539C43-CC4D-C117-6AE4-031051132474}"/>
              </a:ext>
            </a:extLst>
          </p:cNvPr>
          <p:cNvSpPr>
            <a:spLocks noGrp="1"/>
          </p:cNvSpPr>
          <p:nvPr>
            <p:ph type="sldNum" sz="quarter" idx="12"/>
          </p:nvPr>
        </p:nvSpPr>
        <p:spPr/>
        <p:txBody>
          <a:bodyPr/>
          <a:lstStyle/>
          <a:p>
            <a:fld id="{266DC644-B50C-4938-9019-C0DFB5CBD5BB}" type="slidenum">
              <a:rPr lang="en-US" smtClean="0"/>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354898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72635393-DD9E-47E1-A115-9111A915EED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1179414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72635393-DD9E-47E1-A115-9111A915EED9}"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1672014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de-DE"/>
              <a:t>OAA: DAAS:BTS:Alternate:7/19/2022</a:t>
            </a:r>
            <a:endParaRPr lang="en-US"/>
          </a:p>
        </p:txBody>
      </p:sp>
    </p:spTree>
    <p:extLst>
      <p:ext uri="{BB962C8B-B14F-4D97-AF65-F5344CB8AC3E}">
        <p14:creationId xmlns:p14="http://schemas.microsoft.com/office/powerpoint/2010/main" val="372440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de-DE"/>
              <a:t>OAA: DAAS:BTS:Alternate:7/19/2022</a:t>
            </a:r>
            <a:endParaRPr lang="en-US"/>
          </a:p>
        </p:txBody>
      </p:sp>
    </p:spTree>
    <p:extLst>
      <p:ext uri="{BB962C8B-B14F-4D97-AF65-F5344CB8AC3E}">
        <p14:creationId xmlns:p14="http://schemas.microsoft.com/office/powerpoint/2010/main" val="3575918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de-DE"/>
              <a:t>OAA: DAAS:BTS:Alternate:7/19/2022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603730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de-DE"/>
              <a:t>OAA: DAAS:BTS:Alternate:7/19/2022</a:t>
            </a:r>
            <a:endParaRPr lang="en-US"/>
          </a:p>
        </p:txBody>
      </p:sp>
    </p:spTree>
    <p:extLst>
      <p:ext uri="{BB962C8B-B14F-4D97-AF65-F5344CB8AC3E}">
        <p14:creationId xmlns:p14="http://schemas.microsoft.com/office/powerpoint/2010/main" val="1247502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de-DE"/>
              <a:t>OAA: DAAS:BTS:Alternate:7/19/2022</a:t>
            </a:r>
            <a:endParaRPr lang="en-US"/>
          </a:p>
        </p:txBody>
      </p:sp>
    </p:spTree>
    <p:extLst>
      <p:ext uri="{BB962C8B-B14F-4D97-AF65-F5344CB8AC3E}">
        <p14:creationId xmlns:p14="http://schemas.microsoft.com/office/powerpoint/2010/main" val="202610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de-DE"/>
              <a:t>OAA: DAAS:BTS:Alternate:7/19/2022</a:t>
            </a:r>
            <a:endParaRPr lang="en-US"/>
          </a:p>
        </p:txBody>
      </p:sp>
    </p:spTree>
    <p:extLst>
      <p:ext uri="{BB962C8B-B14F-4D97-AF65-F5344CB8AC3E}">
        <p14:creationId xmlns:p14="http://schemas.microsoft.com/office/powerpoint/2010/main" val="1302812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de-DE"/>
              <a:t>OAA: DAAS:BTS:Alternate:7/19/2022</a:t>
            </a:r>
            <a:endParaRPr lang="en-US"/>
          </a:p>
        </p:txBody>
      </p:sp>
    </p:spTree>
    <p:extLst>
      <p:ext uri="{BB962C8B-B14F-4D97-AF65-F5344CB8AC3E}">
        <p14:creationId xmlns:p14="http://schemas.microsoft.com/office/powerpoint/2010/main" val="1299931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de-DE"/>
              <a:t>OAA: DAAS:BTS:Alternate:7/19/2022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083556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de-DE"/>
              <a:t>OAA: DAAS:BTS:Alternate:7/19/2022</a:t>
            </a:r>
            <a:endParaRPr lang="en-US"/>
          </a:p>
        </p:txBody>
      </p:sp>
    </p:spTree>
    <p:extLst>
      <p:ext uri="{BB962C8B-B14F-4D97-AF65-F5344CB8AC3E}">
        <p14:creationId xmlns:p14="http://schemas.microsoft.com/office/powerpoint/2010/main" val="1687658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de-DE"/>
              <a:t>OAA: DAAS:BTS:Alternate:7/19/2022</a:t>
            </a:r>
            <a:endParaRPr lang="en-US"/>
          </a:p>
        </p:txBody>
      </p:sp>
    </p:spTree>
    <p:extLst>
      <p:ext uri="{BB962C8B-B14F-4D97-AF65-F5344CB8AC3E}">
        <p14:creationId xmlns:p14="http://schemas.microsoft.com/office/powerpoint/2010/main" val="2301873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de-DE"/>
              <a:t>OAA: DAAS:BTS:Alternate:7/19/2022</a:t>
            </a:r>
            <a:endParaRPr lang="en-US"/>
          </a:p>
        </p:txBody>
      </p:sp>
    </p:spTree>
    <p:extLst>
      <p:ext uri="{BB962C8B-B14F-4D97-AF65-F5344CB8AC3E}">
        <p14:creationId xmlns:p14="http://schemas.microsoft.com/office/powerpoint/2010/main" val="16118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a:p>
        </p:txBody>
      </p:sp>
    </p:spTree>
    <p:extLst>
      <p:ext uri="{BB962C8B-B14F-4D97-AF65-F5344CB8AC3E}">
        <p14:creationId xmlns:p14="http://schemas.microsoft.com/office/powerpoint/2010/main" val="2355743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a:p>
        </p:txBody>
      </p:sp>
    </p:spTree>
    <p:extLst>
      <p:ext uri="{BB962C8B-B14F-4D97-AF65-F5344CB8AC3E}">
        <p14:creationId xmlns:p14="http://schemas.microsoft.com/office/powerpoint/2010/main" val="232949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de-DE"/>
              <a:t>OAA: DAAS:BTS:Alternate:7/19/2022</a:t>
            </a:r>
            <a:endParaRPr lang="en-US"/>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33529415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kaap.hdi.uky.edu/ots/MemberTools/Login.aspx"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mediaportal.education.ky.gov/assessment-and-accountability/2022/08/administration-code-training-2022/"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mediaportal.education.ky.gov/assessment-and-accountability/2023/08/inclusion-of-special-populations-training-2023/"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kaap.hdi.uky.edu/ots/MemberTools/Login.aspx"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mailto:krista.mullins@education.ky.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ducation.ky.gov/AA/Assessments/summassmt/Documents/TAR_Administration_Guide.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864982" y="1039748"/>
            <a:ext cx="8664694" cy="1646302"/>
          </a:xfrm>
        </p:spPr>
        <p:txBody>
          <a:bodyPr/>
          <a:lstStyle/>
          <a:p>
            <a:pPr algn="ctr" eaLnBrk="1" hangingPunct="1"/>
            <a:r>
              <a:rPr lang="en-US" sz="4800">
                <a:latin typeface="Arial" panose="020B0604020202020204" pitchFamily="34" charset="0"/>
                <a:cs typeface="Arial" panose="020B0604020202020204" pitchFamily="34" charset="0"/>
              </a:rPr>
              <a:t>Transition Attainment Record </a:t>
            </a:r>
            <a:br>
              <a:rPr lang="en-US" sz="4800">
                <a:latin typeface="Arial" panose="020B0604020202020204" pitchFamily="34" charset="0"/>
                <a:cs typeface="Arial" panose="020B0604020202020204" pitchFamily="34" charset="0"/>
              </a:rPr>
            </a:br>
            <a:r>
              <a:rPr lang="en-US" sz="4800">
                <a:latin typeface="Arial" panose="020B0604020202020204" pitchFamily="34" charset="0"/>
                <a:cs typeface="Arial" panose="020B0604020202020204" pitchFamily="34" charset="0"/>
              </a:rPr>
              <a:t>(TAR)</a:t>
            </a:r>
          </a:p>
        </p:txBody>
      </p:sp>
      <p:sp>
        <p:nvSpPr>
          <p:cNvPr id="3" name="Subtitle 2"/>
          <p:cNvSpPr>
            <a:spLocks noGrp="1"/>
          </p:cNvSpPr>
          <p:nvPr>
            <p:ph type="subTitle" idx="1"/>
          </p:nvPr>
        </p:nvSpPr>
        <p:spPr>
          <a:xfrm>
            <a:off x="2864982" y="3429000"/>
            <a:ext cx="8737600" cy="1198953"/>
          </a:xfrm>
        </p:spPr>
        <p:txBody>
          <a:bodyPr vert="horz" lIns="91440" tIns="45720" rIns="91440" bIns="45720" rtlCol="0" anchor="t">
            <a:noAutofit/>
          </a:bodyPr>
          <a:lstStyle/>
          <a:p>
            <a:pPr algn="ctr">
              <a:defRPr/>
            </a:pPr>
            <a:r>
              <a:rPr lang="en-US" sz="2400">
                <a:latin typeface="Arial"/>
                <a:cs typeface="Arial"/>
              </a:rPr>
              <a:t>Kentucky </a:t>
            </a:r>
            <a:r>
              <a:rPr lang="en-US">
                <a:latin typeface="Arial"/>
                <a:cs typeface="Arial"/>
              </a:rPr>
              <a:t>Alternate</a:t>
            </a:r>
            <a:r>
              <a:rPr lang="en-US" sz="2400">
                <a:latin typeface="Arial"/>
                <a:cs typeface="Arial"/>
              </a:rPr>
              <a:t> Assessment</a:t>
            </a:r>
          </a:p>
          <a:p>
            <a:pPr algn="ctr" eaLnBrk="1" hangingPunct="1">
              <a:defRPr/>
            </a:pPr>
            <a:r>
              <a:rPr lang="en-US" sz="2400">
                <a:latin typeface="Arial"/>
                <a:cs typeface="Arial"/>
              </a:rPr>
              <a:t>2023-2024</a:t>
            </a:r>
          </a:p>
        </p:txBody>
      </p:sp>
    </p:spTree>
    <p:extLst>
      <p:ext uri="{BB962C8B-B14F-4D97-AF65-F5344CB8AC3E}">
        <p14:creationId xmlns:p14="http://schemas.microsoft.com/office/powerpoint/2010/main" val="3157934142"/>
      </p:ext>
    </p:extLst>
  </p:cSld>
  <p:clrMapOvr>
    <a:masterClrMapping/>
  </p:clrMapOvr>
  <p:transition advTm="39629"/>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85" y="0"/>
            <a:ext cx="9796125" cy="1320800"/>
          </a:xfrm>
        </p:spPr>
        <p:txBody>
          <a:bodyPr>
            <a:normAutofit/>
          </a:bodyPr>
          <a:lstStyle/>
          <a:p>
            <a:r>
              <a:rPr lang="en-US" altLang="en-US">
                <a:latin typeface="Arial" panose="020B0604020202020204" pitchFamily="34" charset="0"/>
                <a:cs typeface="Arial" panose="020B0604020202020204" pitchFamily="34" charset="0"/>
              </a:rPr>
              <a:t>TAR at Grade 12 or 14 (continued)</a:t>
            </a:r>
            <a:endParaRPr lang="en-US"/>
          </a:p>
        </p:txBody>
      </p:sp>
      <p:sp>
        <p:nvSpPr>
          <p:cNvPr id="3" name="Text Placeholder 2"/>
          <p:cNvSpPr>
            <a:spLocks noGrp="1"/>
          </p:cNvSpPr>
          <p:nvPr>
            <p:ph type="body" sz="quarter" idx="13"/>
          </p:nvPr>
        </p:nvSpPr>
        <p:spPr>
          <a:xfrm>
            <a:off x="670924" y="1699651"/>
            <a:ext cx="10850151" cy="3317517"/>
          </a:xfrm>
        </p:spPr>
        <p:txBody>
          <a:bodyPr>
            <a:normAutofit/>
          </a:bodyPr>
          <a:lstStyle/>
          <a:p>
            <a:r>
              <a:rPr lang="en-US" altLang="en-US" sz="2400">
                <a:solidFill>
                  <a:schemeClr val="tx1"/>
                </a:solidFill>
                <a:latin typeface="Arial" panose="020B0604020202020204" pitchFamily="34" charset="0"/>
                <a:cs typeface="Arial" panose="020B0604020202020204" pitchFamily="34" charset="0"/>
              </a:rPr>
              <a:t>Any student who participates in the TAR at grade 12 or 14 must first be registered in the Student Registration Database (SRD) by the District Assessment Coordinator (DAC), Director of Special Education (</a:t>
            </a:r>
            <a:r>
              <a:rPr lang="en-US" altLang="en-US" sz="2400" err="1">
                <a:solidFill>
                  <a:schemeClr val="tx1"/>
                </a:solidFill>
                <a:latin typeface="Arial" panose="020B0604020202020204" pitchFamily="34" charset="0"/>
                <a:cs typeface="Arial" panose="020B0604020202020204" pitchFamily="34" charset="0"/>
              </a:rPr>
              <a:t>DoSE</a:t>
            </a:r>
            <a:r>
              <a:rPr lang="en-US" altLang="en-US" sz="2400">
                <a:solidFill>
                  <a:schemeClr val="tx1"/>
                </a:solidFill>
                <a:latin typeface="Arial" panose="020B0604020202020204" pitchFamily="34" charset="0"/>
                <a:cs typeface="Arial" panose="020B0604020202020204" pitchFamily="34" charset="0"/>
              </a:rPr>
              <a:t>) or someone with district level access.</a:t>
            </a:r>
          </a:p>
          <a:p>
            <a:endParaRPr lang="en-US" altLang="en-US" sz="2400">
              <a:latin typeface="Arial" panose="020B0604020202020204" pitchFamily="34" charset="0"/>
              <a:cs typeface="Arial" panose="020B0604020202020204" pitchFamily="34" charset="0"/>
            </a:endParaRPr>
          </a:p>
          <a:p>
            <a:r>
              <a:rPr lang="en-US" altLang="en-US" sz="2400">
                <a:solidFill>
                  <a:schemeClr val="tx1"/>
                </a:solidFill>
                <a:latin typeface="Arial" panose="020B0604020202020204" pitchFamily="34" charset="0"/>
                <a:cs typeface="Arial" panose="020B0604020202020204" pitchFamily="34" charset="0"/>
              </a:rPr>
              <a:t>The DAC, </a:t>
            </a:r>
            <a:r>
              <a:rPr lang="en-US" altLang="en-US" sz="2400" err="1">
                <a:solidFill>
                  <a:schemeClr val="tx1"/>
                </a:solidFill>
                <a:latin typeface="Arial" panose="020B0604020202020204" pitchFamily="34" charset="0"/>
                <a:cs typeface="Arial" panose="020B0604020202020204" pitchFamily="34" charset="0"/>
              </a:rPr>
              <a:t>DoSE</a:t>
            </a:r>
            <a:r>
              <a:rPr lang="en-US" altLang="en-US" sz="2400">
                <a:solidFill>
                  <a:schemeClr val="tx1"/>
                </a:solidFill>
                <a:latin typeface="Arial" panose="020B0604020202020204" pitchFamily="34" charset="0"/>
                <a:cs typeface="Arial" panose="020B0604020202020204" pitchFamily="34" charset="0"/>
              </a:rPr>
              <a:t> or district level administrator should contact </a:t>
            </a:r>
            <a:r>
              <a:rPr lang="en-US" altLang="en-US" sz="2400">
                <a:solidFill>
                  <a:schemeClr val="tx1"/>
                </a:solidFill>
                <a:latin typeface="Arial" panose="020B0604020202020204" pitchFamily="34" charset="0"/>
                <a:cs typeface="Arial" panose="020B0604020202020204" pitchFamily="34" charset="0"/>
                <a:hlinkClick r:id="rId3"/>
              </a:rPr>
              <a:t>DAC Info</a:t>
            </a:r>
            <a:r>
              <a:rPr lang="en-US" altLang="en-US" sz="2400">
                <a:solidFill>
                  <a:schemeClr val="tx1"/>
                </a:solidFill>
                <a:latin typeface="Arial" panose="020B0604020202020204" pitchFamily="34" charset="0"/>
                <a:cs typeface="Arial" panose="020B0604020202020204" pitchFamily="34" charset="0"/>
              </a:rPr>
              <a:t> and ask to have the grade 12 or 14 TAR opened for score entry in the SRD</a:t>
            </a:r>
            <a:r>
              <a:rPr lang="en-US" altLang="en-US" sz="2400">
                <a:latin typeface="Arial" panose="020B0604020202020204" pitchFamily="34" charset="0"/>
                <a:cs typeface="Arial" panose="020B0604020202020204" pitchFamily="34" charset="0"/>
              </a:rPr>
              <a:t>.</a:t>
            </a:r>
          </a:p>
          <a:p>
            <a:pPr marL="0" indent="0">
              <a:buNone/>
            </a:pPr>
            <a:endParaRPr lang="en-US" altLang="en-US" sz="2400">
              <a:latin typeface="Arial" panose="020B0604020202020204" pitchFamily="34" charset="0"/>
              <a:cs typeface="Arial" panose="020B0604020202020204" pitchFamily="34" charset="0"/>
            </a:endParaRPr>
          </a:p>
          <a:p>
            <a:pPr marL="0" indent="0">
              <a:buNone/>
            </a:pPr>
            <a:endParaRPr lang="en-US" sz="2400"/>
          </a:p>
        </p:txBody>
      </p:sp>
    </p:spTree>
    <p:extLst>
      <p:ext uri="{BB962C8B-B14F-4D97-AF65-F5344CB8AC3E}">
        <p14:creationId xmlns:p14="http://schemas.microsoft.com/office/powerpoint/2010/main" val="866619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defRPr/>
            </a:pPr>
            <a:r>
              <a:rPr lang="en-US" sz="4800"/>
              <a:t>TAR Test Security</a:t>
            </a:r>
            <a:endParaRPr lang="en-US">
              <a:ea typeface="+mj-ea"/>
              <a:cs typeface="+mj-cs"/>
            </a:endParaRPr>
          </a:p>
        </p:txBody>
      </p:sp>
    </p:spTree>
    <p:extLst>
      <p:ext uri="{BB962C8B-B14F-4D97-AF65-F5344CB8AC3E}">
        <p14:creationId xmlns:p14="http://schemas.microsoft.com/office/powerpoint/2010/main" val="230674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9089" y="11090"/>
            <a:ext cx="11014229" cy="1039427"/>
          </a:xfrm>
        </p:spPr>
        <p:txBody>
          <a:bodyPr/>
          <a:lstStyle/>
          <a:p>
            <a:pPr eaLnBrk="1" hangingPunct="1"/>
            <a:r>
              <a:rPr lang="en-US">
                <a:latin typeface="Arial" panose="020B0604020202020204" pitchFamily="34" charset="0"/>
                <a:cs typeface="Arial" panose="020B0604020202020204" pitchFamily="34" charset="0"/>
              </a:rPr>
              <a:t>Test Security</a:t>
            </a:r>
          </a:p>
        </p:txBody>
      </p:sp>
      <p:sp>
        <p:nvSpPr>
          <p:cNvPr id="5" name="Content Placeholder 2"/>
          <p:cNvSpPr txBox="1">
            <a:spLocks/>
          </p:cNvSpPr>
          <p:nvPr/>
        </p:nvSpPr>
        <p:spPr bwMode="auto">
          <a:xfrm>
            <a:off x="2646058" y="947587"/>
            <a:ext cx="8382000" cy="533400"/>
          </a:xfrm>
          <a:prstGeom prst="rect">
            <a:avLst/>
          </a:prstGeom>
          <a:noFill/>
          <a:ln w="9525">
            <a:noFill/>
            <a:miter lim="800000"/>
            <a:headEnd/>
            <a:tailEnd/>
          </a:ln>
        </p:spPr>
        <p:txBody>
          <a:bodyPr lIns="91440" tIns="45720" rIns="91440" bIns="45720" anchor="t"/>
          <a:lstStyle/>
          <a:p>
            <a:pPr>
              <a:spcBef>
                <a:spcPct val="20000"/>
              </a:spcBef>
              <a:defRPr/>
            </a:pPr>
            <a:r>
              <a:rPr lang="en-US" sz="2400" i="1">
                <a:latin typeface="Arial"/>
                <a:cs typeface="Arial"/>
              </a:rPr>
              <a:t>*The TAR is considered secure testing material.*</a:t>
            </a:r>
          </a:p>
        </p:txBody>
      </p:sp>
      <p:graphicFrame>
        <p:nvGraphicFramePr>
          <p:cNvPr id="2" name="Table 1">
            <a:extLst>
              <a:ext uri="{FF2B5EF4-FFF2-40B4-BE49-F238E27FC236}">
                <a16:creationId xmlns:a16="http://schemas.microsoft.com/office/drawing/2014/main" id="{FCFCD05D-66AB-5D4D-8273-F1BAFF529A4E}"/>
              </a:ext>
            </a:extLst>
          </p:cNvPr>
          <p:cNvGraphicFramePr>
            <a:graphicFrameLocks noGrp="1"/>
          </p:cNvGraphicFramePr>
          <p:nvPr>
            <p:extLst>
              <p:ext uri="{D42A27DB-BD31-4B8C-83A1-F6EECF244321}">
                <p14:modId xmlns:p14="http://schemas.microsoft.com/office/powerpoint/2010/main" val="62979173"/>
              </p:ext>
            </p:extLst>
          </p:nvPr>
        </p:nvGraphicFramePr>
        <p:xfrm>
          <a:off x="1613574" y="1631759"/>
          <a:ext cx="8685258" cy="3038176"/>
        </p:xfrm>
        <a:graphic>
          <a:graphicData uri="http://schemas.openxmlformats.org/drawingml/2006/table">
            <a:tbl>
              <a:tblPr firstRow="1" bandRow="1">
                <a:tableStyleId>{5C22544A-7EE6-4342-B048-85BDC9FD1C3A}</a:tableStyleId>
              </a:tblPr>
              <a:tblGrid>
                <a:gridCol w="4342629">
                  <a:extLst>
                    <a:ext uri="{9D8B030D-6E8A-4147-A177-3AD203B41FA5}">
                      <a16:colId xmlns:a16="http://schemas.microsoft.com/office/drawing/2014/main" val="1999412838"/>
                    </a:ext>
                  </a:extLst>
                </a:gridCol>
                <a:gridCol w="4342629">
                  <a:extLst>
                    <a:ext uri="{9D8B030D-6E8A-4147-A177-3AD203B41FA5}">
                      <a16:colId xmlns:a16="http://schemas.microsoft.com/office/drawing/2014/main" val="2224830181"/>
                    </a:ext>
                  </a:extLst>
                </a:gridCol>
              </a:tblGrid>
              <a:tr h="436737">
                <a:tc>
                  <a:txBody>
                    <a:bodyPr/>
                    <a:lstStyle/>
                    <a:p>
                      <a:pPr algn="ctr"/>
                      <a:r>
                        <a:rPr lang="en-US"/>
                        <a:t>OK</a:t>
                      </a:r>
                    </a:p>
                  </a:txBody>
                  <a:tcPr anchor="ctr">
                    <a:solidFill>
                      <a:srgbClr val="057780"/>
                    </a:solidFill>
                  </a:tcPr>
                </a:tc>
                <a:tc>
                  <a:txBody>
                    <a:bodyPr/>
                    <a:lstStyle/>
                    <a:p>
                      <a:pPr algn="ctr"/>
                      <a:r>
                        <a:rPr lang="en-US"/>
                        <a:t>Not OK</a:t>
                      </a:r>
                    </a:p>
                  </a:txBody>
                  <a:tcPr anchor="ctr">
                    <a:solidFill>
                      <a:srgbClr val="057780"/>
                    </a:solidFill>
                  </a:tcPr>
                </a:tc>
                <a:extLst>
                  <a:ext uri="{0D108BD9-81ED-4DB2-BD59-A6C34878D82A}">
                    <a16:rowId xmlns:a16="http://schemas.microsoft.com/office/drawing/2014/main" val="464274502"/>
                  </a:ext>
                </a:extLst>
              </a:tr>
              <a:tr h="759544">
                <a:tc>
                  <a:txBody>
                    <a:bodyPr/>
                    <a:lstStyle/>
                    <a:p>
                      <a:pPr marL="285750" indent="-285750">
                        <a:buFont typeface="Arial"/>
                        <a:buChar char="•"/>
                      </a:pPr>
                      <a:r>
                        <a:rPr lang="en-US"/>
                        <a:t>Know the concepts and teach those concepts</a:t>
                      </a:r>
                    </a:p>
                  </a:txBody>
                  <a:tcPr>
                    <a:solidFill>
                      <a:srgbClr val="A7CBCD"/>
                    </a:solidFill>
                  </a:tcPr>
                </a:tc>
                <a:tc>
                  <a:txBody>
                    <a:bodyPr/>
                    <a:lstStyle/>
                    <a:p>
                      <a:pPr marL="285750" indent="-285750">
                        <a:buFont typeface="Arial"/>
                        <a:buChar char="•"/>
                      </a:pPr>
                      <a:r>
                        <a:rPr lang="en-US"/>
                        <a:t>Reproduce test materials</a:t>
                      </a:r>
                    </a:p>
                  </a:txBody>
                  <a:tcPr>
                    <a:solidFill>
                      <a:srgbClr val="A7CBCD"/>
                    </a:solidFill>
                  </a:tcPr>
                </a:tc>
                <a:extLst>
                  <a:ext uri="{0D108BD9-81ED-4DB2-BD59-A6C34878D82A}">
                    <a16:rowId xmlns:a16="http://schemas.microsoft.com/office/drawing/2014/main" val="1032257015"/>
                  </a:ext>
                </a:extLst>
              </a:tr>
              <a:tr h="1082351">
                <a:tc>
                  <a:txBody>
                    <a:bodyPr/>
                    <a:lstStyle/>
                    <a:p>
                      <a:pPr marL="285750" indent="-285750">
                        <a:buFont typeface="Arial"/>
                        <a:buChar char="•"/>
                      </a:pPr>
                      <a:r>
                        <a:rPr lang="en-US"/>
                        <a:t>Review TAR and complete by May 24, 2024</a:t>
                      </a:r>
                    </a:p>
                  </a:txBody>
                  <a:tcPr>
                    <a:solidFill>
                      <a:srgbClr val="A7CBCD"/>
                    </a:solidFill>
                  </a:tcPr>
                </a:tc>
                <a:tc>
                  <a:txBody>
                    <a:bodyPr/>
                    <a:lstStyle/>
                    <a:p>
                      <a:pPr marL="285750" indent="-285750">
                        <a:buFont typeface="Arial"/>
                        <a:buChar char="•"/>
                      </a:pPr>
                      <a:r>
                        <a:rPr lang="en-US"/>
                        <a:t>Share test items with anyone not involved in administration of the test without permission</a:t>
                      </a:r>
                    </a:p>
                  </a:txBody>
                  <a:tcPr>
                    <a:solidFill>
                      <a:srgbClr val="A7CBCD"/>
                    </a:solidFill>
                  </a:tcPr>
                </a:tc>
                <a:extLst>
                  <a:ext uri="{0D108BD9-81ED-4DB2-BD59-A6C34878D82A}">
                    <a16:rowId xmlns:a16="http://schemas.microsoft.com/office/drawing/2014/main" val="2937193124"/>
                  </a:ext>
                </a:extLst>
              </a:tr>
              <a:tr h="759544">
                <a:tc>
                  <a:txBody>
                    <a:bodyPr/>
                    <a:lstStyle/>
                    <a:p>
                      <a:endParaRPr lang="en-US"/>
                    </a:p>
                  </a:txBody>
                  <a:tcPr>
                    <a:solidFill>
                      <a:srgbClr val="A7CBCD"/>
                    </a:solidFill>
                  </a:tcPr>
                </a:tc>
                <a:tc>
                  <a:txBody>
                    <a:bodyPr/>
                    <a:lstStyle/>
                    <a:p>
                      <a:pPr marL="285750" indent="-285750">
                        <a:buFont typeface="Arial"/>
                        <a:buChar char="•"/>
                      </a:pPr>
                      <a:r>
                        <a:rPr lang="en-US"/>
                        <a:t>Use test items to prepare students for the assessment</a:t>
                      </a:r>
                    </a:p>
                  </a:txBody>
                  <a:tcPr>
                    <a:solidFill>
                      <a:srgbClr val="A7CBCD"/>
                    </a:solidFill>
                  </a:tcPr>
                </a:tc>
                <a:extLst>
                  <a:ext uri="{0D108BD9-81ED-4DB2-BD59-A6C34878D82A}">
                    <a16:rowId xmlns:a16="http://schemas.microsoft.com/office/drawing/2014/main" val="983425377"/>
                  </a:ext>
                </a:extLst>
              </a:tr>
            </a:tbl>
          </a:graphicData>
        </a:graphic>
      </p:graphicFrame>
      <p:sp>
        <p:nvSpPr>
          <p:cNvPr id="3" name="TextBox 2">
            <a:extLst>
              <a:ext uri="{FF2B5EF4-FFF2-40B4-BE49-F238E27FC236}">
                <a16:creationId xmlns:a16="http://schemas.microsoft.com/office/drawing/2014/main" id="{D5ED1E40-C97B-D974-C9C7-A2A797F56F05}"/>
              </a:ext>
            </a:extLst>
          </p:cNvPr>
          <p:cNvSpPr txBox="1"/>
          <p:nvPr/>
        </p:nvSpPr>
        <p:spPr>
          <a:xfrm>
            <a:off x="666974" y="4851699"/>
            <a:ext cx="11252499" cy="646331"/>
          </a:xfrm>
          <a:prstGeom prst="rect">
            <a:avLst/>
          </a:prstGeom>
          <a:noFill/>
        </p:spPr>
        <p:txBody>
          <a:bodyPr wrap="square" rtlCol="0">
            <a:spAutoFit/>
          </a:bodyPr>
          <a:lstStyle/>
          <a:p>
            <a:pPr marL="285750" indent="-285750">
              <a:buFont typeface="Arial" panose="020B0604020202020204" pitchFamily="34" charset="0"/>
              <a:buChar char="•"/>
            </a:pPr>
            <a:r>
              <a:rPr lang="en-US"/>
              <a:t>Must follow the Administration Code 703 KAR 5:080 and Inclusion of Special Populations 703 KAR 5:070 established for all state tests.</a:t>
            </a:r>
          </a:p>
        </p:txBody>
      </p:sp>
    </p:spTree>
    <p:extLst>
      <p:ext uri="{BB962C8B-B14F-4D97-AF65-F5344CB8AC3E}">
        <p14:creationId xmlns:p14="http://schemas.microsoft.com/office/powerpoint/2010/main" val="4068850468"/>
      </p:ext>
    </p:extLst>
  </p:cSld>
  <p:clrMapOvr>
    <a:masterClrMapping/>
  </p:clrMapOvr>
  <p:transition advTm="48543"/>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5770" y="0"/>
            <a:ext cx="8229600" cy="868362"/>
          </a:xfrm>
        </p:spPr>
        <p:txBody>
          <a:bodyPr/>
          <a:lstStyle/>
          <a:p>
            <a:pPr eaLnBrk="1" hangingPunct="1"/>
            <a:r>
              <a:rPr lang="en-US" altLang="en-US">
                <a:latin typeface="Arial" panose="020B0604020202020204" pitchFamily="34" charset="0"/>
                <a:cs typeface="Arial" panose="020B0604020202020204" pitchFamily="34" charset="0"/>
              </a:rPr>
              <a:t>Timelines </a:t>
            </a:r>
          </a:p>
        </p:txBody>
      </p:sp>
      <p:sp>
        <p:nvSpPr>
          <p:cNvPr id="2" name="TextBox 1">
            <a:extLst>
              <a:ext uri="{FF2B5EF4-FFF2-40B4-BE49-F238E27FC236}">
                <a16:creationId xmlns:a16="http://schemas.microsoft.com/office/drawing/2014/main" id="{C2FBEC92-9E41-3B37-3BDE-68FE3FBE86F1}"/>
              </a:ext>
            </a:extLst>
          </p:cNvPr>
          <p:cNvSpPr txBox="1"/>
          <p:nvPr/>
        </p:nvSpPr>
        <p:spPr>
          <a:xfrm>
            <a:off x="465770" y="868362"/>
            <a:ext cx="11670632" cy="4278094"/>
          </a:xfrm>
          <a:prstGeom prst="rect">
            <a:avLst/>
          </a:prstGeom>
          <a:noFill/>
        </p:spPr>
        <p:txBody>
          <a:bodyPr wrap="square" rtlCol="0">
            <a:spAutoFit/>
          </a:bodyPr>
          <a:lstStyle/>
          <a:p>
            <a:pPr marL="342900" indent="-342900">
              <a:buFont typeface="Arial" panose="020B0604020202020204" pitchFamily="34" charset="0"/>
              <a:buChar char="•"/>
            </a:pPr>
            <a:r>
              <a:rPr lang="en-US" sz="2400"/>
              <a:t>TAR Administration opens on </a:t>
            </a:r>
            <a:r>
              <a:rPr lang="en-US" sz="2400" b="1"/>
              <a:t>October 2, 2023</a:t>
            </a:r>
            <a:r>
              <a:rPr lang="en-US" sz="2400"/>
              <a:t>.</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2400"/>
              <a:t>TAR Administration Training closes on </a:t>
            </a:r>
            <a:r>
              <a:rPr lang="en-US" sz="2400" b="1"/>
              <a:t>March 25, 2024</a:t>
            </a:r>
            <a:r>
              <a:rPr lang="en-US" sz="2400"/>
              <a:t>.</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2400"/>
              <a:t>To download the TAR, log into the </a:t>
            </a:r>
            <a:r>
              <a:rPr lang="en-US" sz="2400">
                <a:hlinkClick r:id="rId3"/>
              </a:rPr>
              <a:t>Online Training System </a:t>
            </a:r>
            <a:r>
              <a:rPr lang="en-US" sz="2400"/>
              <a:t>(OTS) and go to the Transition Attainment Records tab under Teacher Tools.</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2400"/>
              <a:t>Administer the TAR any time after the lead team member has completed training and received certification.</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2400"/>
              <a:t>The TAR must be completed by </a:t>
            </a:r>
            <a:r>
              <a:rPr lang="en-US" sz="2400" b="1"/>
              <a:t>May 24, 2024</a:t>
            </a:r>
            <a:r>
              <a:rPr lang="en-US" sz="2400"/>
              <a:t>.</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2400"/>
              <a:t>TAR scores must be submitted in the SRD by </a:t>
            </a:r>
            <a:r>
              <a:rPr lang="en-US" sz="2400" b="1"/>
              <a:t>May 31, 2024</a:t>
            </a:r>
            <a:r>
              <a:rPr lang="en-US" sz="2400"/>
              <a:t>.</a:t>
            </a:r>
          </a:p>
        </p:txBody>
      </p:sp>
    </p:spTree>
    <p:extLst>
      <p:ext uri="{BB962C8B-B14F-4D97-AF65-F5344CB8AC3E}">
        <p14:creationId xmlns:p14="http://schemas.microsoft.com/office/powerpoint/2010/main" val="3980303544"/>
      </p:ext>
    </p:extLst>
  </p:cSld>
  <p:clrMapOvr>
    <a:masterClrMapping/>
  </p:clrMapOvr>
  <p:transition advTm="31599"/>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defRPr/>
            </a:pPr>
            <a:r>
              <a:rPr lang="en-US" sz="4800"/>
              <a:t>Administration of the TAR</a:t>
            </a:r>
            <a:endParaRPr lang="en-US">
              <a:ea typeface="+mj-ea"/>
              <a:cs typeface="+mj-cs"/>
            </a:endParaRPr>
          </a:p>
        </p:txBody>
      </p:sp>
    </p:spTree>
    <p:extLst>
      <p:ext uri="{BB962C8B-B14F-4D97-AF65-F5344CB8AC3E}">
        <p14:creationId xmlns:p14="http://schemas.microsoft.com/office/powerpoint/2010/main" val="1411982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6892" y="0"/>
            <a:ext cx="11014229" cy="1039427"/>
          </a:xfrm>
        </p:spPr>
        <p:txBody>
          <a:bodyPr/>
          <a:lstStyle/>
          <a:p>
            <a:pPr eaLnBrk="1" hangingPunct="1"/>
            <a:r>
              <a:rPr lang="en-US" altLang="en-US">
                <a:latin typeface="Arial" panose="020B0604020202020204" pitchFamily="34" charset="0"/>
                <a:cs typeface="Arial" panose="020B0604020202020204" pitchFamily="34" charset="0"/>
              </a:rPr>
              <a:t>Administration</a:t>
            </a:r>
          </a:p>
        </p:txBody>
      </p:sp>
      <p:sp>
        <p:nvSpPr>
          <p:cNvPr id="4099" name="Content Placeholder 2"/>
          <p:cNvSpPr>
            <a:spLocks noGrp="1"/>
          </p:cNvSpPr>
          <p:nvPr>
            <p:ph type="body" sz="quarter" idx="13"/>
          </p:nvPr>
        </p:nvSpPr>
        <p:spPr>
          <a:xfrm>
            <a:off x="512197" y="1126959"/>
            <a:ext cx="10768924" cy="4373563"/>
          </a:xfrm>
        </p:spPr>
        <p:txBody>
          <a:bodyPr>
            <a:noAutofit/>
          </a:bodyPr>
          <a:lstStyle/>
          <a:p>
            <a:pPr marL="0" indent="0" eaLnBrk="1" hangingPunct="1">
              <a:buNone/>
            </a:pPr>
            <a:r>
              <a:rPr lang="en-US" altLang="en-US" sz="3200">
                <a:solidFill>
                  <a:schemeClr val="tx1"/>
                </a:solidFill>
                <a:latin typeface="Arial" panose="020B0604020202020204" pitchFamily="34" charset="0"/>
                <a:cs typeface="Arial" panose="020B0604020202020204" pitchFamily="34" charset="0"/>
              </a:rPr>
              <a:t>Members of the ARC or IEP Team (part or all):</a:t>
            </a:r>
          </a:p>
          <a:p>
            <a:pPr marL="0" indent="0" eaLnBrk="1" hangingPunct="1">
              <a:buNone/>
            </a:pPr>
            <a:endParaRPr lang="en-US" altLang="en-US" sz="2400">
              <a:solidFill>
                <a:schemeClr val="tx1"/>
              </a:solidFill>
              <a:latin typeface="Arial" panose="020B0604020202020204" pitchFamily="34" charset="0"/>
              <a:cs typeface="Arial" panose="020B0604020202020204" pitchFamily="34" charset="0"/>
            </a:endParaRPr>
          </a:p>
          <a:p>
            <a:pPr lvl="1" eaLnBrk="1" hangingPunct="1"/>
            <a:r>
              <a:rPr lang="en-US" altLang="en-US">
                <a:solidFill>
                  <a:schemeClr val="tx1"/>
                </a:solidFill>
                <a:latin typeface="Arial" panose="020B0604020202020204" pitchFamily="34" charset="0"/>
                <a:cs typeface="Arial" panose="020B0604020202020204" pitchFamily="34" charset="0"/>
              </a:rPr>
              <a:t>Special education teacher</a:t>
            </a:r>
          </a:p>
          <a:p>
            <a:pPr marL="457200" lvl="1" indent="0" eaLnBrk="1" hangingPunct="1">
              <a:buNone/>
            </a:pPr>
            <a:endParaRPr lang="en-US" altLang="en-US">
              <a:solidFill>
                <a:schemeClr val="tx1"/>
              </a:solidFill>
              <a:latin typeface="Arial" panose="020B0604020202020204" pitchFamily="34" charset="0"/>
              <a:cs typeface="Arial" panose="020B0604020202020204" pitchFamily="34" charset="0"/>
            </a:endParaRPr>
          </a:p>
          <a:p>
            <a:pPr lvl="1" eaLnBrk="1" hangingPunct="1"/>
            <a:r>
              <a:rPr lang="en-US" altLang="en-US">
                <a:solidFill>
                  <a:schemeClr val="tx1"/>
                </a:solidFill>
                <a:latin typeface="Arial" panose="020B0604020202020204" pitchFamily="34" charset="0"/>
                <a:cs typeface="Arial" panose="020B0604020202020204" pitchFamily="34" charset="0"/>
              </a:rPr>
              <a:t>General education teacher</a:t>
            </a:r>
          </a:p>
          <a:p>
            <a:pPr marL="457200" lvl="1" indent="0" eaLnBrk="1" hangingPunct="1">
              <a:buNone/>
            </a:pPr>
            <a:endParaRPr lang="en-US" altLang="en-US">
              <a:solidFill>
                <a:schemeClr val="tx1"/>
              </a:solidFill>
              <a:latin typeface="Arial" panose="020B0604020202020204" pitchFamily="34" charset="0"/>
              <a:cs typeface="Arial" panose="020B0604020202020204" pitchFamily="34" charset="0"/>
            </a:endParaRPr>
          </a:p>
          <a:p>
            <a:pPr lvl="1" eaLnBrk="1" hangingPunct="1"/>
            <a:r>
              <a:rPr lang="en-US" altLang="en-US">
                <a:solidFill>
                  <a:schemeClr val="tx1"/>
                </a:solidFill>
                <a:latin typeface="Arial" panose="020B0604020202020204" pitchFamily="34" charset="0"/>
                <a:cs typeface="Arial" panose="020B0604020202020204" pitchFamily="34" charset="0"/>
              </a:rPr>
              <a:t>Related service providers, guidance counselor, school psychologist, etc.</a:t>
            </a:r>
          </a:p>
          <a:p>
            <a:pPr marL="457200" lvl="1" indent="0" eaLnBrk="1" hangingPunct="1">
              <a:buNone/>
            </a:pPr>
            <a:endParaRPr lang="en-US" altLang="en-US">
              <a:solidFill>
                <a:schemeClr val="tx1"/>
              </a:solidFill>
              <a:latin typeface="Arial" panose="020B0604020202020204" pitchFamily="34" charset="0"/>
              <a:cs typeface="Arial" panose="020B0604020202020204" pitchFamily="34" charset="0"/>
            </a:endParaRPr>
          </a:p>
          <a:p>
            <a:pPr lvl="1" eaLnBrk="1" hangingPunct="1"/>
            <a:r>
              <a:rPr lang="en-US" altLang="en-US">
                <a:solidFill>
                  <a:schemeClr val="tx1"/>
                </a:solidFill>
                <a:latin typeface="Arial" panose="020B0604020202020204" pitchFamily="34" charset="0"/>
                <a:cs typeface="Arial" panose="020B0604020202020204" pitchFamily="34" charset="0"/>
              </a:rPr>
              <a:t>Paraprofessionals (may provide information but may not score)</a:t>
            </a:r>
          </a:p>
        </p:txBody>
      </p:sp>
    </p:spTree>
    <p:extLst>
      <p:ext uri="{BB962C8B-B14F-4D97-AF65-F5344CB8AC3E}">
        <p14:creationId xmlns:p14="http://schemas.microsoft.com/office/powerpoint/2010/main" val="3611390090"/>
      </p:ext>
    </p:extLst>
  </p:cSld>
  <p:clrMapOvr>
    <a:masterClrMapping/>
  </p:clrMapOvr>
  <p:transition advTm="57073"/>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86553" y="167692"/>
            <a:ext cx="11014229" cy="1039427"/>
          </a:xfrm>
        </p:spPr>
        <p:txBody>
          <a:bodyPr rtlCol="0">
            <a:normAutofit/>
          </a:bodyPr>
          <a:lstStyle/>
          <a:p>
            <a:pPr>
              <a:defRPr/>
            </a:pPr>
            <a:r>
              <a:rPr lang="en-US">
                <a:latin typeface="Arial" panose="020B0604020202020204" pitchFamily="34" charset="0"/>
                <a:cs typeface="Arial" panose="020B0604020202020204" pitchFamily="34" charset="0"/>
              </a:rPr>
              <a:t>Getting Started</a:t>
            </a:r>
            <a:endParaRPr lang="en-US"/>
          </a:p>
        </p:txBody>
      </p:sp>
      <p:sp>
        <p:nvSpPr>
          <p:cNvPr id="5123" name="Content Placeholder 2"/>
          <p:cNvSpPr>
            <a:spLocks noGrp="1"/>
          </p:cNvSpPr>
          <p:nvPr>
            <p:ph type="body" sz="quarter" idx="13"/>
          </p:nvPr>
        </p:nvSpPr>
        <p:spPr>
          <a:xfrm>
            <a:off x="486986" y="1556035"/>
            <a:ext cx="11218028" cy="3268628"/>
          </a:xfrm>
        </p:spPr>
        <p:txBody>
          <a:bodyPr>
            <a:normAutofit/>
          </a:bodyPr>
          <a:lstStyle/>
          <a:p>
            <a:r>
              <a:rPr lang="en-US" altLang="en-US" sz="2400">
                <a:solidFill>
                  <a:schemeClr val="tx1"/>
                </a:solidFill>
                <a:latin typeface="Arial" panose="020B0604020202020204" pitchFamily="34" charset="0"/>
                <a:cs typeface="Arial" panose="020B0604020202020204" pitchFamily="34" charset="0"/>
              </a:rPr>
              <a:t>All members involved MUST complete the </a:t>
            </a:r>
            <a:r>
              <a:rPr lang="en-US" altLang="en-US" sz="2400">
                <a:solidFill>
                  <a:schemeClr val="tx1"/>
                </a:solidFill>
                <a:latin typeface="Arial" panose="020B0604020202020204" pitchFamily="34" charset="0"/>
                <a:cs typeface="Arial" panose="020B0604020202020204" pitchFamily="34" charset="0"/>
                <a:hlinkClick r:id="rId3"/>
              </a:rPr>
              <a:t>Administration Code Training</a:t>
            </a:r>
            <a:r>
              <a:rPr lang="en-US" altLang="en-US" sz="2400">
                <a:solidFill>
                  <a:schemeClr val="tx1"/>
                </a:solidFill>
                <a:latin typeface="Arial" panose="020B0604020202020204" pitchFamily="34" charset="0"/>
                <a:cs typeface="Arial" panose="020B0604020202020204" pitchFamily="34" charset="0"/>
              </a:rPr>
              <a:t> and the </a:t>
            </a:r>
            <a:r>
              <a:rPr lang="en-US" altLang="en-US" sz="2400">
                <a:solidFill>
                  <a:schemeClr val="tx1"/>
                </a:solidFill>
                <a:latin typeface="Arial" panose="020B0604020202020204" pitchFamily="34" charset="0"/>
                <a:cs typeface="Arial" panose="020B0604020202020204" pitchFamily="34" charset="0"/>
                <a:hlinkClick r:id="rId4"/>
              </a:rPr>
              <a:t>Inclusion of Special Populations Training</a:t>
            </a:r>
            <a:r>
              <a:rPr lang="en-US" altLang="en-US" sz="2400">
                <a:solidFill>
                  <a:schemeClr val="tx1"/>
                </a:solidFill>
                <a:latin typeface="Arial" panose="020B0604020202020204" pitchFamily="34" charset="0"/>
                <a:cs typeface="Arial" panose="020B0604020202020204" pitchFamily="34" charset="0"/>
              </a:rPr>
              <a:t> (TAR is a state assessment).</a:t>
            </a:r>
          </a:p>
          <a:p>
            <a:endParaRPr lang="en-US" altLang="en-US" sz="2400">
              <a:solidFill>
                <a:schemeClr val="tx1"/>
              </a:solidFill>
              <a:latin typeface="Arial" panose="020B0604020202020204" pitchFamily="34" charset="0"/>
              <a:cs typeface="Arial" panose="020B0604020202020204" pitchFamily="34" charset="0"/>
            </a:endParaRPr>
          </a:p>
          <a:p>
            <a:r>
              <a:rPr lang="en-US" altLang="en-US" sz="2400">
                <a:solidFill>
                  <a:schemeClr val="tx1"/>
                </a:solidFill>
                <a:latin typeface="Arial" panose="020B0604020202020204" pitchFamily="34" charset="0"/>
                <a:cs typeface="Arial" panose="020B0604020202020204" pitchFamily="34" charset="0"/>
              </a:rPr>
              <a:t>Lead team member completes the online training and quiz.</a:t>
            </a:r>
          </a:p>
          <a:p>
            <a:endParaRPr lang="en-US" altLang="en-US" sz="2400">
              <a:solidFill>
                <a:schemeClr val="tx1"/>
              </a:solidFill>
              <a:latin typeface="Arial" panose="020B0604020202020204" pitchFamily="34" charset="0"/>
              <a:cs typeface="Arial" panose="020B0604020202020204" pitchFamily="34" charset="0"/>
            </a:endParaRPr>
          </a:p>
          <a:p>
            <a:r>
              <a:rPr lang="en-US" altLang="en-US" sz="2400">
                <a:solidFill>
                  <a:schemeClr val="tx1"/>
                </a:solidFill>
                <a:latin typeface="Arial" panose="020B0604020202020204" pitchFamily="34" charset="0"/>
                <a:cs typeface="Arial" panose="020B0604020202020204" pitchFamily="34" charset="0"/>
              </a:rPr>
              <a:t>Review all standards and possible documentation locations.</a:t>
            </a:r>
          </a:p>
        </p:txBody>
      </p:sp>
    </p:spTree>
    <p:extLst>
      <p:ext uri="{BB962C8B-B14F-4D97-AF65-F5344CB8AC3E}">
        <p14:creationId xmlns:p14="http://schemas.microsoft.com/office/powerpoint/2010/main" val="2430515041"/>
      </p:ext>
    </p:extLst>
  </p:cSld>
  <p:clrMapOvr>
    <a:masterClrMapping/>
  </p:clrMapOvr>
  <p:transition advTm="54093"/>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69405" y="93463"/>
            <a:ext cx="8784376" cy="1039427"/>
          </a:xfrm>
        </p:spPr>
        <p:txBody>
          <a:bodyPr rtlCol="0">
            <a:normAutofit/>
          </a:bodyPr>
          <a:lstStyle/>
          <a:p>
            <a:pPr>
              <a:defRPr/>
            </a:pPr>
            <a:r>
              <a:rPr lang="en-US">
                <a:latin typeface="Arial" panose="020B0604020202020204" pitchFamily="34" charset="0"/>
                <a:cs typeface="Arial" panose="020B0604020202020204" pitchFamily="34" charset="0"/>
              </a:rPr>
              <a:t>Team Agreement</a:t>
            </a:r>
          </a:p>
        </p:txBody>
      </p:sp>
      <p:sp>
        <p:nvSpPr>
          <p:cNvPr id="6147" name="Content Placeholder 2"/>
          <p:cNvSpPr>
            <a:spLocks noGrp="1"/>
          </p:cNvSpPr>
          <p:nvPr>
            <p:ph type="body" sz="quarter" idx="13"/>
          </p:nvPr>
        </p:nvSpPr>
        <p:spPr>
          <a:xfrm>
            <a:off x="573942" y="1242218"/>
            <a:ext cx="10844027" cy="4373563"/>
          </a:xfrm>
        </p:spPr>
        <p:txBody>
          <a:bodyPr vert="horz" lIns="91440" tIns="45720" rIns="91440" bIns="45720" rtlCol="0" anchor="t">
            <a:normAutofit/>
          </a:bodyPr>
          <a:lstStyle/>
          <a:p>
            <a:pPr marL="0" indent="0">
              <a:buNone/>
            </a:pPr>
            <a:r>
              <a:rPr lang="en-US" altLang="en-US" sz="2400">
                <a:solidFill>
                  <a:schemeClr val="tx1"/>
                </a:solidFill>
                <a:latin typeface="Arial"/>
                <a:cs typeface="Arial"/>
              </a:rPr>
              <a:t>Consult with team members to:</a:t>
            </a:r>
          </a:p>
          <a:p>
            <a:pPr marL="914400" lvl="1" indent="-514350"/>
            <a:r>
              <a:rPr lang="en-US" altLang="en-US">
                <a:solidFill>
                  <a:schemeClr val="tx1"/>
                </a:solidFill>
                <a:latin typeface="Arial"/>
                <a:cs typeface="Arial"/>
              </a:rPr>
              <a:t>Determine student performance on each item.</a:t>
            </a:r>
          </a:p>
          <a:p>
            <a:pPr marL="914400" lvl="1" indent="-514350"/>
            <a:r>
              <a:rPr lang="en-US" altLang="en-US">
                <a:solidFill>
                  <a:schemeClr val="tx1"/>
                </a:solidFill>
                <a:latin typeface="Arial"/>
                <a:cs typeface="Arial"/>
              </a:rPr>
              <a:t>Use team consensus (described on pg. 9 of Administration Guide).</a:t>
            </a:r>
          </a:p>
          <a:p>
            <a:pPr marL="400050" lvl="1" indent="0">
              <a:buNone/>
            </a:pPr>
            <a:endParaRPr lang="en-US" altLang="en-US">
              <a:solidFill>
                <a:schemeClr val="tx1"/>
              </a:solidFill>
              <a:latin typeface="Arial" panose="020B0604020202020204" pitchFamily="34" charset="0"/>
              <a:cs typeface="Arial" panose="020B0604020202020204" pitchFamily="34" charset="0"/>
            </a:endParaRPr>
          </a:p>
          <a:p>
            <a:pPr marL="400050" lvl="1" indent="0">
              <a:buNone/>
            </a:pPr>
            <a:r>
              <a:rPr lang="en-US" altLang="en-US">
                <a:solidFill>
                  <a:schemeClr val="tx1"/>
                </a:solidFill>
                <a:latin typeface="Arial"/>
                <a:cs typeface="Arial"/>
              </a:rPr>
              <a:t>When team members cannot agree on a performance rating, the </a:t>
            </a:r>
            <a:r>
              <a:rPr lang="en-US" altLang="en-US" b="1">
                <a:solidFill>
                  <a:schemeClr val="tx1"/>
                </a:solidFill>
                <a:latin typeface="Arial"/>
                <a:cs typeface="Arial"/>
              </a:rPr>
              <a:t>lowest rating considered </a:t>
            </a:r>
            <a:r>
              <a:rPr lang="en-US" altLang="en-US">
                <a:solidFill>
                  <a:schemeClr val="tx1"/>
                </a:solidFill>
                <a:latin typeface="Arial"/>
                <a:cs typeface="Arial"/>
              </a:rPr>
              <a:t>must be used.</a:t>
            </a:r>
          </a:p>
        </p:txBody>
      </p:sp>
    </p:spTree>
    <p:extLst>
      <p:ext uri="{BB962C8B-B14F-4D97-AF65-F5344CB8AC3E}">
        <p14:creationId xmlns:p14="http://schemas.microsoft.com/office/powerpoint/2010/main" val="3765418549"/>
      </p:ext>
    </p:extLst>
  </p:cSld>
  <p:clrMapOvr>
    <a:masterClrMapping/>
  </p:clrMapOvr>
  <p:transition advTm="23345"/>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88120" y="0"/>
            <a:ext cx="8126650" cy="1039427"/>
          </a:xfrm>
        </p:spPr>
        <p:txBody>
          <a:bodyPr rtlCol="0">
            <a:normAutofit/>
          </a:bodyPr>
          <a:lstStyle/>
          <a:p>
            <a:pPr>
              <a:defRPr/>
            </a:pPr>
            <a:r>
              <a:rPr lang="en-US">
                <a:latin typeface="Arial" panose="020B0604020202020204" pitchFamily="34" charset="0"/>
                <a:cs typeface="Arial" panose="020B0604020202020204" pitchFamily="34" charset="0"/>
              </a:rPr>
              <a:t>Steps to Completing the TAR</a:t>
            </a:r>
          </a:p>
        </p:txBody>
      </p:sp>
      <p:sp>
        <p:nvSpPr>
          <p:cNvPr id="7171" name="Content Placeholder 2"/>
          <p:cNvSpPr>
            <a:spLocks noGrp="1"/>
          </p:cNvSpPr>
          <p:nvPr>
            <p:ph type="body" sz="quarter" idx="13"/>
          </p:nvPr>
        </p:nvSpPr>
        <p:spPr>
          <a:xfrm>
            <a:off x="442331" y="1276350"/>
            <a:ext cx="11059858" cy="4214061"/>
          </a:xfrm>
        </p:spPr>
        <p:txBody>
          <a:bodyPr vert="horz" lIns="91440" tIns="45720" rIns="91440" bIns="45720" rtlCol="0" anchor="t">
            <a:normAutofit/>
          </a:bodyPr>
          <a:lstStyle/>
          <a:p>
            <a:r>
              <a:rPr lang="en-US" altLang="en-US" sz="2400">
                <a:solidFill>
                  <a:schemeClr val="tx1"/>
                </a:solidFill>
                <a:latin typeface="Arial"/>
                <a:cs typeface="Arial"/>
              </a:rPr>
              <a:t>Complete the student interview.</a:t>
            </a:r>
          </a:p>
          <a:p>
            <a:endParaRPr lang="en-US" altLang="en-US" sz="2400">
              <a:solidFill>
                <a:schemeClr val="tx1"/>
              </a:solidFill>
              <a:latin typeface="Arial" panose="020B0604020202020204" pitchFamily="34" charset="0"/>
              <a:cs typeface="Arial" panose="020B0604020202020204" pitchFamily="34" charset="0"/>
            </a:endParaRPr>
          </a:p>
          <a:p>
            <a:r>
              <a:rPr lang="en-US" altLang="en-US" sz="2400">
                <a:solidFill>
                  <a:schemeClr val="tx1"/>
                </a:solidFill>
                <a:latin typeface="Arial"/>
                <a:cs typeface="Arial"/>
              </a:rPr>
              <a:t>Respond to every item and record documentation location.</a:t>
            </a:r>
          </a:p>
          <a:p>
            <a:endParaRPr lang="en-US" altLang="en-US" sz="2400">
              <a:solidFill>
                <a:schemeClr val="tx1"/>
              </a:solidFill>
              <a:latin typeface="Arial" panose="020B0604020202020204" pitchFamily="34" charset="0"/>
              <a:cs typeface="Arial" panose="020B0604020202020204" pitchFamily="34" charset="0"/>
            </a:endParaRPr>
          </a:p>
          <a:p>
            <a:r>
              <a:rPr lang="en-US" altLang="en-US" sz="2400">
                <a:solidFill>
                  <a:schemeClr val="tx1"/>
                </a:solidFill>
                <a:latin typeface="Arial"/>
                <a:cs typeface="Arial"/>
              </a:rPr>
              <a:t>Design and utilize an assessment activity when unsure of student’s current performance (pages 9-10 of Administration Guide).</a:t>
            </a:r>
          </a:p>
          <a:p>
            <a:endParaRPr lang="en-US" altLang="en-US" sz="2400">
              <a:solidFill>
                <a:schemeClr val="tx1"/>
              </a:solidFill>
              <a:latin typeface="Arial" panose="020B0604020202020204" pitchFamily="34" charset="0"/>
              <a:cs typeface="Arial" panose="020B0604020202020204" pitchFamily="34" charset="0"/>
            </a:endParaRPr>
          </a:p>
          <a:p>
            <a:r>
              <a:rPr lang="en-US" altLang="en-US" sz="2400">
                <a:solidFill>
                  <a:schemeClr val="tx1"/>
                </a:solidFill>
                <a:latin typeface="Arial"/>
                <a:cs typeface="Arial"/>
              </a:rPr>
              <a:t>Review the TAR to ensure everything is complete.</a:t>
            </a:r>
          </a:p>
          <a:p>
            <a:endParaRPr lang="en-US" altLang="en-US" sz="2400">
              <a:solidFill>
                <a:schemeClr val="tx1"/>
              </a:solidFill>
              <a:latin typeface="Arial" panose="020B0604020202020204" pitchFamily="34" charset="0"/>
              <a:cs typeface="Arial" panose="020B0604020202020204" pitchFamily="34" charset="0"/>
            </a:endParaRPr>
          </a:p>
          <a:p>
            <a:pPr marL="914400" lvl="1" indent="-514350">
              <a:buNone/>
            </a:pPr>
            <a:endParaRPr lang="en-US" altLang="en-US"/>
          </a:p>
          <a:p>
            <a:pPr marL="514350" indent="-514350">
              <a:buFont typeface="Calibri" pitchFamily="34" charset="0"/>
              <a:buAutoNum type="arabicPeriod" startAt="5"/>
            </a:pPr>
            <a:endParaRPr lang="en-US" altLang="en-US" sz="2400"/>
          </a:p>
        </p:txBody>
      </p:sp>
    </p:spTree>
    <p:extLst>
      <p:ext uri="{BB962C8B-B14F-4D97-AF65-F5344CB8AC3E}">
        <p14:creationId xmlns:p14="http://schemas.microsoft.com/office/powerpoint/2010/main" val="3757741462"/>
      </p:ext>
    </p:extLst>
  </p:cSld>
  <p:clrMapOvr>
    <a:masterClrMapping/>
  </p:clrMapOvr>
  <p:transition advTm="85069"/>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2587" y="0"/>
            <a:ext cx="8229600" cy="944562"/>
          </a:xfrm>
        </p:spPr>
        <p:txBody>
          <a:bodyPr/>
          <a:lstStyle/>
          <a:p>
            <a:pPr eaLnBrk="1" hangingPunct="1"/>
            <a:r>
              <a:rPr lang="en-US">
                <a:latin typeface="Arial" panose="020B0604020202020204" pitchFamily="34" charset="0"/>
                <a:cs typeface="Arial" panose="020B0604020202020204" pitchFamily="34" charset="0"/>
              </a:rPr>
              <a:t>Documentation</a:t>
            </a:r>
          </a:p>
        </p:txBody>
      </p:sp>
      <p:sp>
        <p:nvSpPr>
          <p:cNvPr id="13315" name="Content Placeholder 2"/>
          <p:cNvSpPr>
            <a:spLocks noGrp="1"/>
          </p:cNvSpPr>
          <p:nvPr>
            <p:ph type="body" sz="quarter" idx="13"/>
          </p:nvPr>
        </p:nvSpPr>
        <p:spPr>
          <a:xfrm>
            <a:off x="408997" y="1110300"/>
            <a:ext cx="11117255" cy="4419600"/>
          </a:xfrm>
        </p:spPr>
        <p:txBody>
          <a:bodyPr/>
          <a:lstStyle/>
          <a:p>
            <a:r>
              <a:rPr lang="en-US" sz="2400">
                <a:solidFill>
                  <a:schemeClr val="tx1"/>
                </a:solidFill>
                <a:latin typeface="Arial" panose="020B0604020202020204" pitchFamily="34" charset="0"/>
                <a:cs typeface="Arial" panose="020B0604020202020204" pitchFamily="34" charset="0"/>
              </a:rPr>
              <a:t>ILP (current Individual Learning Plan or the most current transition planning documents)</a:t>
            </a:r>
          </a:p>
          <a:p>
            <a:pPr marL="0" indent="0">
              <a:buNone/>
            </a:pPr>
            <a:endParaRPr lang="en-US" sz="2400">
              <a:solidFill>
                <a:schemeClr val="tx1"/>
              </a:solidFill>
              <a:latin typeface="Arial" panose="020B0604020202020204" pitchFamily="34" charset="0"/>
              <a:cs typeface="Arial" panose="020B0604020202020204" pitchFamily="34" charset="0"/>
            </a:endParaRPr>
          </a:p>
          <a:p>
            <a:r>
              <a:rPr lang="en-US" sz="2400">
                <a:solidFill>
                  <a:schemeClr val="tx1"/>
                </a:solidFill>
                <a:latin typeface="Arial" panose="020B0604020202020204" pitchFamily="34" charset="0"/>
                <a:cs typeface="Arial" panose="020B0604020202020204" pitchFamily="34" charset="0"/>
              </a:rPr>
              <a:t>Student’s working folder (due process folder, classroom working folder, etc.)</a:t>
            </a:r>
          </a:p>
          <a:p>
            <a:pPr marL="0" indent="0">
              <a:buNone/>
            </a:pPr>
            <a:endParaRPr lang="en-US" sz="2400">
              <a:solidFill>
                <a:schemeClr val="tx1"/>
              </a:solidFill>
              <a:latin typeface="Arial" panose="020B0604020202020204" pitchFamily="34" charset="0"/>
              <a:cs typeface="Arial" panose="020B0604020202020204" pitchFamily="34" charset="0"/>
            </a:endParaRPr>
          </a:p>
          <a:p>
            <a:r>
              <a:rPr lang="en-US" sz="2400">
                <a:solidFill>
                  <a:schemeClr val="tx1"/>
                </a:solidFill>
                <a:latin typeface="Arial" panose="020B0604020202020204" pitchFamily="34" charset="0"/>
                <a:cs typeface="Arial" panose="020B0604020202020204" pitchFamily="34" charset="0"/>
              </a:rPr>
              <a:t>Other __________________</a:t>
            </a:r>
          </a:p>
          <a:p>
            <a:pPr marL="0" indent="0">
              <a:buNone/>
            </a:pPr>
            <a:endParaRPr lang="en-US" sz="2400">
              <a:solidFill>
                <a:schemeClr val="tx1"/>
              </a:solidFill>
              <a:latin typeface="Arial" panose="020B0604020202020204" pitchFamily="34" charset="0"/>
              <a:cs typeface="Arial" panose="020B0604020202020204" pitchFamily="34" charset="0"/>
            </a:endParaRPr>
          </a:p>
          <a:p>
            <a:r>
              <a:rPr lang="en-US" sz="2400">
                <a:solidFill>
                  <a:schemeClr val="tx1"/>
                </a:solidFill>
                <a:latin typeface="Arial" panose="020B0604020202020204" pitchFamily="34" charset="0"/>
                <a:cs typeface="Arial" panose="020B0604020202020204" pitchFamily="34" charset="0"/>
              </a:rPr>
              <a:t>No previous documentation</a:t>
            </a:r>
          </a:p>
        </p:txBody>
      </p:sp>
    </p:spTree>
    <p:extLst>
      <p:ext uri="{BB962C8B-B14F-4D97-AF65-F5344CB8AC3E}">
        <p14:creationId xmlns:p14="http://schemas.microsoft.com/office/powerpoint/2010/main" val="1436121823"/>
      </p:ext>
    </p:extLst>
  </p:cSld>
  <p:clrMapOvr>
    <a:masterClrMapping/>
  </p:clrMapOvr>
  <p:transition advTm="8122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1782349" y="1458503"/>
            <a:ext cx="10515600" cy="4107250"/>
          </a:xfrm>
        </p:spPr>
        <p:txBody>
          <a:bodyPr>
            <a:normAutofit/>
          </a:bodyPr>
          <a:lstStyle/>
          <a:p>
            <a:r>
              <a:rPr lang="en-US"/>
              <a:t>Administration Guide</a:t>
            </a:r>
          </a:p>
          <a:p>
            <a:r>
              <a:rPr lang="en-US"/>
              <a:t>Standards Assessed</a:t>
            </a:r>
          </a:p>
          <a:p>
            <a:r>
              <a:rPr lang="en-US"/>
              <a:t>Transition Attainment Record (TAR)</a:t>
            </a:r>
          </a:p>
          <a:p>
            <a:r>
              <a:rPr lang="en-US"/>
              <a:t>Test Security</a:t>
            </a:r>
          </a:p>
          <a:p>
            <a:r>
              <a:rPr lang="en-US"/>
              <a:t>Timelines</a:t>
            </a:r>
          </a:p>
          <a:p>
            <a:r>
              <a:rPr lang="en-US"/>
              <a:t>Administration of the TAR</a:t>
            </a:r>
          </a:p>
          <a:p>
            <a:r>
              <a:rPr lang="en-US"/>
              <a:t>Completing the TAR</a:t>
            </a:r>
          </a:p>
          <a:p>
            <a:endParaRPr lang="en-US"/>
          </a:p>
          <a:p>
            <a:endParaRPr lang="en-US"/>
          </a:p>
        </p:txBody>
      </p:sp>
    </p:spTree>
    <p:extLst>
      <p:ext uri="{BB962C8B-B14F-4D97-AF65-F5344CB8AC3E}">
        <p14:creationId xmlns:p14="http://schemas.microsoft.com/office/powerpoint/2010/main" val="1112980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02309" y="0"/>
            <a:ext cx="11014229" cy="1039427"/>
          </a:xfrm>
        </p:spPr>
        <p:txBody>
          <a:bodyPr>
            <a:normAutofit/>
          </a:bodyPr>
          <a:lstStyle/>
          <a:p>
            <a:pPr eaLnBrk="1" hangingPunct="1"/>
            <a:r>
              <a:rPr lang="en-US">
                <a:latin typeface="Arial" panose="020B0604020202020204" pitchFamily="34" charset="0"/>
                <a:cs typeface="Arial" panose="020B0604020202020204" pitchFamily="34" charset="0"/>
              </a:rPr>
              <a:t>Rating of Student Performance</a:t>
            </a:r>
          </a:p>
        </p:txBody>
      </p:sp>
      <p:sp>
        <p:nvSpPr>
          <p:cNvPr id="14339" name="Content Placeholder 2"/>
          <p:cNvSpPr>
            <a:spLocks noGrp="1"/>
          </p:cNvSpPr>
          <p:nvPr>
            <p:ph type="body" sz="quarter" idx="13"/>
          </p:nvPr>
        </p:nvSpPr>
        <p:spPr>
          <a:xfrm>
            <a:off x="512956" y="1399674"/>
            <a:ext cx="11014229" cy="4953000"/>
          </a:xfrm>
        </p:spPr>
        <p:txBody>
          <a:bodyPr>
            <a:normAutofit/>
          </a:bodyPr>
          <a:lstStyle/>
          <a:p>
            <a:r>
              <a:rPr lang="en-US" sz="2400">
                <a:latin typeface="Arial" panose="020B0604020202020204" pitchFamily="34" charset="0"/>
                <a:cs typeface="Arial" panose="020B0604020202020204" pitchFamily="34" charset="0"/>
              </a:rPr>
              <a:t>Ratings should provide an accurate representation of student performance.</a:t>
            </a:r>
          </a:p>
          <a:p>
            <a:pPr marL="400050" indent="-285750"/>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The team should develop a common understanding of the items, standards and their enduring understanding.</a:t>
            </a:r>
          </a:p>
          <a:p>
            <a:pPr marL="400050" indent="-285750"/>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Provide a means for the student to use their modality of communication to demonstrate the skills (pointing, eye gaze, etc.).</a:t>
            </a:r>
          </a:p>
        </p:txBody>
      </p:sp>
    </p:spTree>
    <p:extLst>
      <p:ext uri="{BB962C8B-B14F-4D97-AF65-F5344CB8AC3E}">
        <p14:creationId xmlns:p14="http://schemas.microsoft.com/office/powerpoint/2010/main" val="820150045"/>
      </p:ext>
    </p:extLst>
  </p:cSld>
  <p:clrMapOvr>
    <a:masterClrMapping/>
  </p:clrMapOvr>
  <p:transition advTm="3056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7937" y="89878"/>
            <a:ext cx="11014229" cy="1039427"/>
          </a:xfrm>
        </p:spPr>
        <p:txBody>
          <a:bodyPr/>
          <a:lstStyle/>
          <a:p>
            <a:pPr eaLnBrk="1" hangingPunct="1"/>
            <a:r>
              <a:rPr lang="en-US" altLang="en-US">
                <a:latin typeface="Arial" panose="020B0604020202020204" pitchFamily="34" charset="0"/>
                <a:cs typeface="Arial" panose="020B0604020202020204" pitchFamily="34" charset="0"/>
              </a:rPr>
              <a:t>Item Rating Scale</a:t>
            </a:r>
          </a:p>
        </p:txBody>
      </p:sp>
      <p:sp>
        <p:nvSpPr>
          <p:cNvPr id="8195" name="Content Placeholder 2"/>
          <p:cNvSpPr>
            <a:spLocks noGrp="1"/>
          </p:cNvSpPr>
          <p:nvPr>
            <p:ph type="body" sz="quarter" idx="13"/>
          </p:nvPr>
        </p:nvSpPr>
        <p:spPr>
          <a:xfrm>
            <a:off x="1190096" y="1360353"/>
            <a:ext cx="9433788" cy="4373563"/>
          </a:xfrm>
        </p:spPr>
        <p:txBody>
          <a:bodyPr>
            <a:normAutofit/>
          </a:bodyPr>
          <a:lstStyle/>
          <a:p>
            <a:pPr marL="0" indent="0" eaLnBrk="1" hangingPunct="1">
              <a:buNone/>
            </a:pPr>
            <a:endParaRPr lang="en-US" altLang="en-US" sz="2400">
              <a:latin typeface="Arial" panose="020B0604020202020204" pitchFamily="34" charset="0"/>
              <a:cs typeface="Arial" panose="020B0604020202020204" pitchFamily="34" charset="0"/>
            </a:endParaRPr>
          </a:p>
          <a:p>
            <a:pPr marL="0" indent="0" eaLnBrk="1" hangingPunct="1">
              <a:buNone/>
            </a:pPr>
            <a:r>
              <a:rPr lang="en-US" altLang="en-US" sz="2400">
                <a:latin typeface="Arial" panose="020B0604020202020204" pitchFamily="34" charset="0"/>
                <a:cs typeface="Arial" panose="020B0604020202020204" pitchFamily="34" charset="0"/>
              </a:rPr>
              <a:t>0 – Does not demonstrate skill (0%)</a:t>
            </a:r>
          </a:p>
          <a:p>
            <a:pPr marL="114300" indent="0">
              <a:buNone/>
            </a:pPr>
            <a:endParaRPr lang="en-US" altLang="en-US" sz="2400">
              <a:latin typeface="Arial" panose="020B0604020202020204" pitchFamily="34" charset="0"/>
              <a:cs typeface="Arial" panose="020B0604020202020204" pitchFamily="34" charset="0"/>
            </a:endParaRPr>
          </a:p>
          <a:p>
            <a:pPr marL="0" indent="0" eaLnBrk="1" hangingPunct="1">
              <a:buNone/>
            </a:pPr>
            <a:r>
              <a:rPr lang="en-US" altLang="en-US" sz="2400">
                <a:latin typeface="Arial" panose="020B0604020202020204" pitchFamily="34" charset="0"/>
                <a:cs typeface="Arial" panose="020B0604020202020204" pitchFamily="34" charset="0"/>
              </a:rPr>
              <a:t>1 – Developing/Prompted (79% or less)</a:t>
            </a:r>
          </a:p>
          <a:p>
            <a:pPr marL="114300" indent="0">
              <a:buNone/>
            </a:pPr>
            <a:endParaRPr lang="en-US" altLang="en-US" sz="2400">
              <a:latin typeface="Arial" panose="020B0604020202020204" pitchFamily="34" charset="0"/>
              <a:cs typeface="Arial" panose="020B0604020202020204" pitchFamily="34" charset="0"/>
            </a:endParaRPr>
          </a:p>
          <a:p>
            <a:pPr marL="0" indent="0" eaLnBrk="1" hangingPunct="1">
              <a:buNone/>
            </a:pPr>
            <a:r>
              <a:rPr lang="en-US" altLang="en-US" sz="2400">
                <a:latin typeface="Arial" panose="020B0604020202020204" pitchFamily="34" charset="0"/>
                <a:cs typeface="Arial" panose="020B0604020202020204" pitchFamily="34" charset="0"/>
              </a:rPr>
              <a:t>2 – Independent/Mastered (80% or more)</a:t>
            </a:r>
          </a:p>
        </p:txBody>
      </p:sp>
    </p:spTree>
    <p:extLst>
      <p:ext uri="{BB962C8B-B14F-4D97-AF65-F5344CB8AC3E}">
        <p14:creationId xmlns:p14="http://schemas.microsoft.com/office/powerpoint/2010/main" val="2307626092"/>
      </p:ext>
    </p:extLst>
  </p:cSld>
  <p:clrMapOvr>
    <a:masterClrMapping/>
  </p:clrMapOvr>
  <p:transition advTm="116805"/>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30014" y="0"/>
            <a:ext cx="11014229" cy="1039427"/>
          </a:xfrm>
        </p:spPr>
        <p:txBody>
          <a:bodyPr/>
          <a:lstStyle/>
          <a:p>
            <a:pPr eaLnBrk="1" hangingPunct="1"/>
            <a:r>
              <a:rPr lang="en-US">
                <a:latin typeface="Arial" panose="020B0604020202020204" pitchFamily="34" charset="0"/>
                <a:cs typeface="Arial" panose="020B0604020202020204" pitchFamily="34" charset="0"/>
              </a:rPr>
              <a:t>Sample Rating of 2</a:t>
            </a:r>
          </a:p>
        </p:txBody>
      </p:sp>
      <p:sp>
        <p:nvSpPr>
          <p:cNvPr id="15363" name="Content Placeholder 2"/>
          <p:cNvSpPr>
            <a:spLocks noGrp="1"/>
          </p:cNvSpPr>
          <p:nvPr>
            <p:ph type="body" sz="quarter" idx="13"/>
          </p:nvPr>
        </p:nvSpPr>
        <p:spPr>
          <a:xfrm>
            <a:off x="541421" y="1039427"/>
            <a:ext cx="10890392" cy="4266499"/>
          </a:xfrm>
        </p:spPr>
        <p:txBody>
          <a:bodyPr>
            <a:normAutofit/>
          </a:bodyPr>
          <a:lstStyle/>
          <a:p>
            <a:pPr eaLnBrk="1" hangingPunct="1"/>
            <a:r>
              <a:rPr lang="en-US" sz="2400" b="1">
                <a:solidFill>
                  <a:schemeClr val="tx1"/>
                </a:solidFill>
                <a:latin typeface="Arial" panose="020B0604020202020204" pitchFamily="34" charset="0"/>
                <a:cs typeface="Arial" panose="020B0604020202020204" pitchFamily="34" charset="0"/>
              </a:rPr>
              <a:t>Item: </a:t>
            </a:r>
            <a:r>
              <a:rPr lang="en-US" sz="2400">
                <a:solidFill>
                  <a:schemeClr val="tx1"/>
                </a:solidFill>
                <a:latin typeface="Arial" panose="020B0604020202020204" pitchFamily="34" charset="0"/>
                <a:cs typeface="Arial" panose="020B0604020202020204" pitchFamily="34" charset="0"/>
              </a:rPr>
              <a:t>The student is able to identify the central idea of a text. </a:t>
            </a:r>
          </a:p>
          <a:p>
            <a:pPr eaLnBrk="1" hangingPunct="1"/>
            <a:endParaRPr lang="en-US" sz="2400">
              <a:solidFill>
                <a:schemeClr val="tx1"/>
              </a:solidFill>
              <a:latin typeface="Arial" panose="020B0604020202020204" pitchFamily="34" charset="0"/>
              <a:cs typeface="Arial" panose="020B0604020202020204" pitchFamily="34" charset="0"/>
            </a:endParaRPr>
          </a:p>
          <a:p>
            <a:pPr eaLnBrk="1" hangingPunct="1"/>
            <a:r>
              <a:rPr lang="en-US" sz="2400" b="1">
                <a:solidFill>
                  <a:schemeClr val="tx1"/>
                </a:solidFill>
                <a:latin typeface="Arial" panose="020B0604020202020204" pitchFamily="34" charset="0"/>
                <a:cs typeface="Arial" panose="020B0604020202020204" pitchFamily="34" charset="0"/>
              </a:rPr>
              <a:t>Observation</a:t>
            </a:r>
            <a:r>
              <a:rPr lang="en-US" sz="2400">
                <a:solidFill>
                  <a:schemeClr val="tx1"/>
                </a:solidFill>
                <a:latin typeface="Arial" panose="020B0604020202020204" pitchFamily="34" charset="0"/>
                <a:cs typeface="Arial" panose="020B0604020202020204" pitchFamily="34" charset="0"/>
              </a:rPr>
              <a:t>: The student independently scored an 80% or higher on his class work sample for the reading standard and Individualized Education Program (IEP) monitoring.</a:t>
            </a:r>
          </a:p>
          <a:p>
            <a:pPr eaLnBrk="1" hangingPunct="1"/>
            <a:endParaRPr lang="en-US" sz="2400">
              <a:solidFill>
                <a:schemeClr val="tx1"/>
              </a:solidFill>
              <a:latin typeface="Arial" panose="020B0604020202020204" pitchFamily="34" charset="0"/>
              <a:cs typeface="Arial" panose="020B0604020202020204" pitchFamily="34" charset="0"/>
            </a:endParaRPr>
          </a:p>
          <a:p>
            <a:pPr eaLnBrk="1" hangingPunct="1"/>
            <a:r>
              <a:rPr lang="en-US" sz="2400" b="1">
                <a:solidFill>
                  <a:schemeClr val="tx1"/>
                </a:solidFill>
                <a:latin typeface="Arial" panose="020B0604020202020204" pitchFamily="34" charset="0"/>
                <a:cs typeface="Arial" panose="020B0604020202020204" pitchFamily="34" charset="0"/>
              </a:rPr>
              <a:t>Rating</a:t>
            </a:r>
            <a:r>
              <a:rPr lang="en-US" sz="2400">
                <a:solidFill>
                  <a:schemeClr val="tx1"/>
                </a:solidFill>
                <a:latin typeface="Arial" panose="020B0604020202020204" pitchFamily="34" charset="0"/>
                <a:cs typeface="Arial" panose="020B0604020202020204" pitchFamily="34" charset="0"/>
              </a:rPr>
              <a:t>: 2</a:t>
            </a:r>
          </a:p>
          <a:p>
            <a:pPr marL="0" indent="0" eaLnBrk="1" hangingPunct="1">
              <a:buNone/>
            </a:pPr>
            <a:endParaRPr lang="en-US" sz="2400">
              <a:solidFill>
                <a:schemeClr val="tx1"/>
              </a:solidFill>
              <a:latin typeface="Arial" panose="020B0604020202020204" pitchFamily="34" charset="0"/>
              <a:cs typeface="Arial" panose="020B0604020202020204" pitchFamily="34" charset="0"/>
            </a:endParaRPr>
          </a:p>
          <a:p>
            <a:pPr eaLnBrk="1" hangingPunct="1"/>
            <a:r>
              <a:rPr lang="en-US" sz="2400" b="1">
                <a:solidFill>
                  <a:schemeClr val="tx1"/>
                </a:solidFill>
                <a:latin typeface="Arial" panose="020B0604020202020204" pitchFamily="34" charset="0"/>
                <a:cs typeface="Arial" panose="020B0604020202020204" pitchFamily="34" charset="0"/>
              </a:rPr>
              <a:t>Documentation</a:t>
            </a:r>
            <a:r>
              <a:rPr lang="en-US" sz="2400">
                <a:solidFill>
                  <a:schemeClr val="tx1"/>
                </a:solidFill>
                <a:latin typeface="Arial" panose="020B0604020202020204" pitchFamily="34" charset="0"/>
                <a:cs typeface="Arial" panose="020B0604020202020204" pitchFamily="34" charset="0"/>
              </a:rPr>
              <a:t>:  IEP monitoring folder or the student working folder.</a:t>
            </a:r>
          </a:p>
        </p:txBody>
      </p:sp>
    </p:spTree>
    <p:extLst>
      <p:ext uri="{BB962C8B-B14F-4D97-AF65-F5344CB8AC3E}">
        <p14:creationId xmlns:p14="http://schemas.microsoft.com/office/powerpoint/2010/main" val="2794420178"/>
      </p:ext>
    </p:extLst>
  </p:cSld>
  <p:clrMapOvr>
    <a:masterClrMapping/>
  </p:clrMapOvr>
  <p:transition advTm="33566"/>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85673" y="0"/>
            <a:ext cx="11014229" cy="1039427"/>
          </a:xfrm>
        </p:spPr>
        <p:txBody>
          <a:bodyPr/>
          <a:lstStyle/>
          <a:p>
            <a:pPr eaLnBrk="1" hangingPunct="1"/>
            <a:r>
              <a:rPr lang="en-US">
                <a:latin typeface="Arial" panose="020B0604020202020204" pitchFamily="34" charset="0"/>
                <a:cs typeface="Arial" panose="020B0604020202020204" pitchFamily="34" charset="0"/>
              </a:rPr>
              <a:t>Sample Rating of 1</a:t>
            </a:r>
          </a:p>
        </p:txBody>
      </p:sp>
      <p:sp>
        <p:nvSpPr>
          <p:cNvPr id="16387" name="Content Placeholder 2"/>
          <p:cNvSpPr>
            <a:spLocks noGrp="1"/>
          </p:cNvSpPr>
          <p:nvPr>
            <p:ph type="body" sz="quarter" idx="13"/>
          </p:nvPr>
        </p:nvSpPr>
        <p:spPr>
          <a:xfrm>
            <a:off x="478177" y="1228926"/>
            <a:ext cx="11014229" cy="3914776"/>
          </a:xfrm>
        </p:spPr>
        <p:txBody>
          <a:bodyPr>
            <a:noAutofit/>
          </a:bodyPr>
          <a:lstStyle/>
          <a:p>
            <a:r>
              <a:rPr lang="en-US" sz="2400" b="1">
                <a:solidFill>
                  <a:schemeClr val="tx1"/>
                </a:solidFill>
                <a:latin typeface="Arial" panose="020B0604020202020204" pitchFamily="34" charset="0"/>
                <a:cs typeface="Arial" panose="020B0604020202020204" pitchFamily="34" charset="0"/>
              </a:rPr>
              <a:t>Item</a:t>
            </a:r>
            <a:r>
              <a:rPr lang="en-US" sz="2400">
                <a:solidFill>
                  <a:schemeClr val="tx1"/>
                </a:solidFill>
                <a:latin typeface="Arial" panose="020B0604020202020204" pitchFamily="34" charset="0"/>
                <a:cs typeface="Arial" panose="020B0604020202020204" pitchFamily="34" charset="0"/>
              </a:rPr>
              <a:t>: The student is able to identify the scale of a given graph or data display.</a:t>
            </a:r>
          </a:p>
          <a:p>
            <a:endParaRPr lang="en-US" sz="2400">
              <a:solidFill>
                <a:schemeClr val="tx1"/>
              </a:solidFill>
              <a:latin typeface="Arial" panose="020B0604020202020204" pitchFamily="34" charset="0"/>
              <a:cs typeface="Arial" panose="020B0604020202020204" pitchFamily="34" charset="0"/>
            </a:endParaRPr>
          </a:p>
          <a:p>
            <a:pPr eaLnBrk="1" hangingPunct="1"/>
            <a:r>
              <a:rPr lang="en-US" sz="2400" b="1">
                <a:solidFill>
                  <a:schemeClr val="tx1"/>
                </a:solidFill>
                <a:latin typeface="Arial" panose="020B0604020202020204" pitchFamily="34" charset="0"/>
                <a:cs typeface="Arial" panose="020B0604020202020204" pitchFamily="34" charset="0"/>
              </a:rPr>
              <a:t>Observation</a:t>
            </a:r>
            <a:r>
              <a:rPr lang="en-US" sz="2400">
                <a:solidFill>
                  <a:schemeClr val="tx1"/>
                </a:solidFill>
                <a:latin typeface="Arial" panose="020B0604020202020204" pitchFamily="34" charset="0"/>
                <a:cs typeface="Arial" panose="020B0604020202020204" pitchFamily="34" charset="0"/>
              </a:rPr>
              <a:t>: IEP data shows that the student could do this but only with verbal prompting.</a:t>
            </a:r>
          </a:p>
          <a:p>
            <a:pPr eaLnBrk="1" hangingPunct="1"/>
            <a:endParaRPr lang="en-US" sz="2400">
              <a:solidFill>
                <a:schemeClr val="tx1"/>
              </a:solidFill>
              <a:latin typeface="Arial" panose="020B0604020202020204" pitchFamily="34" charset="0"/>
              <a:cs typeface="Arial" panose="020B0604020202020204" pitchFamily="34" charset="0"/>
            </a:endParaRPr>
          </a:p>
          <a:p>
            <a:pPr eaLnBrk="1" hangingPunct="1"/>
            <a:r>
              <a:rPr lang="en-US" sz="2400" b="1">
                <a:solidFill>
                  <a:schemeClr val="tx1"/>
                </a:solidFill>
                <a:latin typeface="Arial" panose="020B0604020202020204" pitchFamily="34" charset="0"/>
                <a:cs typeface="Arial" panose="020B0604020202020204" pitchFamily="34" charset="0"/>
              </a:rPr>
              <a:t>Rating</a:t>
            </a:r>
            <a:r>
              <a:rPr lang="en-US" sz="2400">
                <a:solidFill>
                  <a:schemeClr val="tx1"/>
                </a:solidFill>
                <a:latin typeface="Arial" panose="020B0604020202020204" pitchFamily="34" charset="0"/>
                <a:cs typeface="Arial" panose="020B0604020202020204" pitchFamily="34" charset="0"/>
              </a:rPr>
              <a:t>: 1</a:t>
            </a:r>
          </a:p>
          <a:p>
            <a:pPr eaLnBrk="1" hangingPunct="1"/>
            <a:endParaRPr lang="en-US" sz="2400">
              <a:solidFill>
                <a:schemeClr val="tx1"/>
              </a:solidFill>
              <a:latin typeface="Arial" panose="020B0604020202020204" pitchFamily="34" charset="0"/>
              <a:cs typeface="Arial" panose="020B0604020202020204" pitchFamily="34" charset="0"/>
            </a:endParaRPr>
          </a:p>
          <a:p>
            <a:pPr eaLnBrk="1" hangingPunct="1"/>
            <a:r>
              <a:rPr lang="en-US" sz="2400" b="1">
                <a:solidFill>
                  <a:schemeClr val="tx1"/>
                </a:solidFill>
                <a:latin typeface="Arial" panose="020B0604020202020204" pitchFamily="34" charset="0"/>
                <a:cs typeface="Arial" panose="020B0604020202020204" pitchFamily="34" charset="0"/>
              </a:rPr>
              <a:t>Documentation</a:t>
            </a:r>
            <a:r>
              <a:rPr lang="en-US" sz="2400">
                <a:solidFill>
                  <a:schemeClr val="tx1"/>
                </a:solidFill>
                <a:latin typeface="Arial" panose="020B0604020202020204" pitchFamily="34" charset="0"/>
                <a:cs typeface="Arial" panose="020B0604020202020204" pitchFamily="34" charset="0"/>
              </a:rPr>
              <a:t>: Student working folder.</a:t>
            </a:r>
          </a:p>
        </p:txBody>
      </p:sp>
    </p:spTree>
    <p:extLst>
      <p:ext uri="{BB962C8B-B14F-4D97-AF65-F5344CB8AC3E}">
        <p14:creationId xmlns:p14="http://schemas.microsoft.com/office/powerpoint/2010/main" val="540156861"/>
      </p:ext>
    </p:extLst>
  </p:cSld>
  <p:clrMapOvr>
    <a:masterClrMapping/>
  </p:clrMapOvr>
  <p:transition advTm="2091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69759" y="0"/>
            <a:ext cx="8229600" cy="1143000"/>
          </a:xfrm>
        </p:spPr>
        <p:txBody>
          <a:bodyPr/>
          <a:lstStyle/>
          <a:p>
            <a:pPr eaLnBrk="1" hangingPunct="1"/>
            <a:r>
              <a:rPr lang="en-US">
                <a:latin typeface="Arial" panose="020B0604020202020204" pitchFamily="34" charset="0"/>
                <a:cs typeface="Arial" panose="020B0604020202020204" pitchFamily="34" charset="0"/>
              </a:rPr>
              <a:t>Sample Rating of 0</a:t>
            </a:r>
          </a:p>
        </p:txBody>
      </p:sp>
      <p:sp>
        <p:nvSpPr>
          <p:cNvPr id="17411" name="Content Placeholder 2"/>
          <p:cNvSpPr>
            <a:spLocks noGrp="1"/>
          </p:cNvSpPr>
          <p:nvPr>
            <p:ph type="body" sz="quarter" idx="13"/>
          </p:nvPr>
        </p:nvSpPr>
        <p:spPr>
          <a:xfrm>
            <a:off x="504682" y="1242770"/>
            <a:ext cx="10937350" cy="4341668"/>
          </a:xfrm>
        </p:spPr>
        <p:txBody>
          <a:bodyPr>
            <a:normAutofit/>
          </a:bodyPr>
          <a:lstStyle/>
          <a:p>
            <a:pPr eaLnBrk="1" hangingPunct="1"/>
            <a:r>
              <a:rPr lang="en-US" sz="2400" b="1">
                <a:solidFill>
                  <a:schemeClr val="tx1"/>
                </a:solidFill>
                <a:latin typeface="Arial" panose="020B0604020202020204" pitchFamily="34" charset="0"/>
                <a:cs typeface="Arial" panose="020B0604020202020204" pitchFamily="34" charset="0"/>
              </a:rPr>
              <a:t>Item: </a:t>
            </a:r>
            <a:r>
              <a:rPr lang="en-US" sz="2400">
                <a:solidFill>
                  <a:schemeClr val="tx1"/>
                </a:solidFill>
                <a:latin typeface="Arial" panose="020B0604020202020204" pitchFamily="34" charset="0"/>
                <a:cs typeface="Arial" panose="020B0604020202020204" pitchFamily="34" charset="0"/>
              </a:rPr>
              <a:t>The student understands that a sailboat is powered by the wind in order to move forward.</a:t>
            </a:r>
          </a:p>
          <a:p>
            <a:pPr eaLnBrk="1" hangingPunct="1"/>
            <a:r>
              <a:rPr lang="en-US" sz="2400" b="1">
                <a:solidFill>
                  <a:schemeClr val="tx1"/>
                </a:solidFill>
                <a:latin typeface="Arial" panose="020B0604020202020204" pitchFamily="34" charset="0"/>
                <a:cs typeface="Arial" panose="020B0604020202020204" pitchFamily="34" charset="0"/>
              </a:rPr>
              <a:t>Observation</a:t>
            </a:r>
            <a:r>
              <a:rPr lang="en-US" sz="2400">
                <a:solidFill>
                  <a:schemeClr val="tx1"/>
                </a:solidFill>
                <a:latin typeface="Arial" panose="020B0604020202020204" pitchFamily="34" charset="0"/>
                <a:cs typeface="Arial" panose="020B0604020202020204" pitchFamily="34" charset="0"/>
              </a:rPr>
              <a:t>: No previous observation had been made so the team created an assessment activity. The assessment showed a boat on a lake with the question about what makes it move.  The student was given three answer choices. The assessment also included two other items related to motion. The student did not answer any items correctly, even when given prompts.</a:t>
            </a:r>
          </a:p>
          <a:p>
            <a:pPr eaLnBrk="1" hangingPunct="1"/>
            <a:r>
              <a:rPr lang="en-US" sz="2400" b="1">
                <a:solidFill>
                  <a:schemeClr val="tx1"/>
                </a:solidFill>
                <a:latin typeface="Arial" panose="020B0604020202020204" pitchFamily="34" charset="0"/>
                <a:cs typeface="Arial" panose="020B0604020202020204" pitchFamily="34" charset="0"/>
              </a:rPr>
              <a:t>Rating: </a:t>
            </a:r>
            <a:r>
              <a:rPr lang="en-US" sz="2400">
                <a:solidFill>
                  <a:schemeClr val="tx1"/>
                </a:solidFill>
                <a:latin typeface="Arial" panose="020B0604020202020204" pitchFamily="34" charset="0"/>
                <a:cs typeface="Arial" panose="020B0604020202020204" pitchFamily="34" charset="0"/>
              </a:rPr>
              <a:t>0</a:t>
            </a:r>
          </a:p>
          <a:p>
            <a:pPr eaLnBrk="1" hangingPunct="1"/>
            <a:r>
              <a:rPr lang="en-US" sz="2400" b="1">
                <a:solidFill>
                  <a:schemeClr val="tx1"/>
                </a:solidFill>
                <a:latin typeface="Arial" panose="020B0604020202020204" pitchFamily="34" charset="0"/>
                <a:cs typeface="Arial" panose="020B0604020202020204" pitchFamily="34" charset="0"/>
              </a:rPr>
              <a:t>Documentation</a:t>
            </a:r>
            <a:r>
              <a:rPr lang="en-US" sz="2400">
                <a:solidFill>
                  <a:schemeClr val="tx1"/>
                </a:solidFill>
                <a:latin typeface="Arial" panose="020B0604020202020204" pitchFamily="34" charset="0"/>
                <a:cs typeface="Arial" panose="020B0604020202020204" pitchFamily="34" charset="0"/>
              </a:rPr>
              <a:t>: Student Working Folder</a:t>
            </a:r>
            <a:endParaRPr lang="en-US" sz="2400">
              <a:solidFill>
                <a:schemeClr val="tx1"/>
              </a:solidFill>
            </a:endParaRPr>
          </a:p>
          <a:p>
            <a:pPr eaLnBrk="1" hangingPunct="1"/>
            <a:endParaRPr lang="en-US" sz="2400"/>
          </a:p>
        </p:txBody>
      </p:sp>
    </p:spTree>
    <p:extLst>
      <p:ext uri="{BB962C8B-B14F-4D97-AF65-F5344CB8AC3E}">
        <p14:creationId xmlns:p14="http://schemas.microsoft.com/office/powerpoint/2010/main" val="3661199367"/>
      </p:ext>
    </p:extLst>
  </p:cSld>
  <p:clrMapOvr>
    <a:masterClrMapping/>
  </p:clrMapOvr>
  <p:transition advTm="22064"/>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defRPr/>
            </a:pPr>
            <a:r>
              <a:rPr lang="en-US" sz="4800"/>
              <a:t>Next Steps</a:t>
            </a:r>
            <a:endParaRPr lang="en-US">
              <a:ea typeface="+mj-ea"/>
              <a:cs typeface="+mj-cs"/>
            </a:endParaRPr>
          </a:p>
        </p:txBody>
      </p:sp>
    </p:spTree>
    <p:extLst>
      <p:ext uri="{BB962C8B-B14F-4D97-AF65-F5344CB8AC3E}">
        <p14:creationId xmlns:p14="http://schemas.microsoft.com/office/powerpoint/2010/main" val="3309286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79893" y="0"/>
            <a:ext cx="8229600" cy="944563"/>
          </a:xfrm>
        </p:spPr>
        <p:txBody>
          <a:bodyPr/>
          <a:lstStyle/>
          <a:p>
            <a:pPr eaLnBrk="1" hangingPunct="1"/>
            <a:r>
              <a:rPr lang="en-US">
                <a:latin typeface="Arial" panose="020B0604020202020204" pitchFamily="34" charset="0"/>
                <a:cs typeface="Arial" panose="020B0604020202020204" pitchFamily="34" charset="0"/>
              </a:rPr>
              <a:t>Quick Review</a:t>
            </a:r>
          </a:p>
        </p:txBody>
      </p:sp>
      <p:sp>
        <p:nvSpPr>
          <p:cNvPr id="18435" name="Content Placeholder 2"/>
          <p:cNvSpPr>
            <a:spLocks noGrp="1"/>
          </p:cNvSpPr>
          <p:nvPr>
            <p:ph type="body" sz="quarter" idx="13"/>
          </p:nvPr>
        </p:nvSpPr>
        <p:spPr>
          <a:xfrm>
            <a:off x="1936376" y="1290918"/>
            <a:ext cx="8681421" cy="3969571"/>
          </a:xfrm>
        </p:spPr>
        <p:txBody>
          <a:bodyPr vert="horz" lIns="91440" tIns="45720" rIns="91440" bIns="45720" rtlCol="0" anchor="t">
            <a:normAutofit fontScale="92500"/>
          </a:bodyPr>
          <a:lstStyle/>
          <a:p>
            <a:pPr marL="514350" indent="-514350" eaLnBrk="1" hangingPunct="1">
              <a:buFont typeface="+mj-lt"/>
              <a:buAutoNum type="arabicPeriod"/>
            </a:pPr>
            <a:r>
              <a:rPr lang="en-US" sz="2400">
                <a:solidFill>
                  <a:schemeClr val="tx1"/>
                </a:solidFill>
                <a:latin typeface="Arial"/>
                <a:cs typeface="Arial"/>
              </a:rPr>
              <a:t>Review TAR Administration Guide.</a:t>
            </a:r>
          </a:p>
          <a:p>
            <a:pPr marL="514350" indent="-514350" eaLnBrk="1" hangingPunct="1">
              <a:buFont typeface="+mj-lt"/>
              <a:buAutoNum type="arabicPeriod"/>
            </a:pPr>
            <a:r>
              <a:rPr lang="en-US" sz="2400">
                <a:solidFill>
                  <a:schemeClr val="tx1"/>
                </a:solidFill>
                <a:latin typeface="Arial"/>
                <a:cs typeface="Arial"/>
              </a:rPr>
              <a:t>Complete the qualification quiz.</a:t>
            </a:r>
          </a:p>
          <a:p>
            <a:pPr marL="514350" indent="-514350">
              <a:buAutoNum type="arabicPeriod"/>
            </a:pPr>
            <a:r>
              <a:rPr lang="en-US" sz="2400">
                <a:solidFill>
                  <a:schemeClr val="tx1"/>
                </a:solidFill>
                <a:latin typeface="Arial"/>
                <a:cs typeface="Arial"/>
              </a:rPr>
              <a:t>Complete the Administration Code 703 KAR 5:080 training (required before administering any state assessment)</a:t>
            </a:r>
          </a:p>
          <a:p>
            <a:pPr marL="514350" indent="-514350">
              <a:buAutoNum type="arabicPeriod"/>
            </a:pPr>
            <a:r>
              <a:rPr lang="en-US" sz="2400">
                <a:solidFill>
                  <a:schemeClr val="tx1"/>
                </a:solidFill>
                <a:latin typeface="Arial"/>
                <a:cs typeface="Arial"/>
              </a:rPr>
              <a:t>Complete the Inclusion of Special Populations 703 KAR 5:070 training (required before administering any state assessment)</a:t>
            </a:r>
          </a:p>
          <a:p>
            <a:pPr marL="514350" indent="-514350" eaLnBrk="1" hangingPunct="1">
              <a:buFont typeface="+mj-lt"/>
              <a:buAutoNum type="arabicPeriod"/>
            </a:pPr>
            <a:r>
              <a:rPr lang="en-US" sz="2400">
                <a:solidFill>
                  <a:schemeClr val="tx1"/>
                </a:solidFill>
                <a:latin typeface="Arial"/>
                <a:cs typeface="Arial"/>
              </a:rPr>
              <a:t>Download the TAR document.</a:t>
            </a:r>
          </a:p>
          <a:p>
            <a:pPr marL="514350" indent="-514350">
              <a:buFont typeface="+mj-lt"/>
              <a:buAutoNum type="arabicPeriod"/>
            </a:pPr>
            <a:r>
              <a:rPr lang="en-US" sz="2400">
                <a:solidFill>
                  <a:schemeClr val="tx1"/>
                </a:solidFill>
                <a:latin typeface="Arial"/>
                <a:cs typeface="Arial"/>
              </a:rPr>
              <a:t>Complete the student interview.</a:t>
            </a:r>
          </a:p>
          <a:p>
            <a:pPr marL="514350" indent="-514350" eaLnBrk="1" hangingPunct="1">
              <a:buFont typeface="+mj-lt"/>
              <a:buAutoNum type="arabicPeriod"/>
            </a:pPr>
            <a:r>
              <a:rPr lang="en-US" sz="2400">
                <a:solidFill>
                  <a:schemeClr val="tx1"/>
                </a:solidFill>
                <a:latin typeface="Arial"/>
                <a:cs typeface="Arial"/>
              </a:rPr>
              <a:t>Rate items along with team members.</a:t>
            </a:r>
          </a:p>
          <a:p>
            <a:pPr marL="514350" indent="-514350">
              <a:buFont typeface="+mj-lt"/>
              <a:buAutoNum type="arabicPeriod"/>
            </a:pPr>
            <a:endParaRPr lang="en-US" sz="2400">
              <a:solidFill>
                <a:schemeClr val="tx1"/>
              </a:solidFill>
              <a:latin typeface="Arial" panose="020B0604020202020204" pitchFamily="34" charset="0"/>
              <a:cs typeface="Arial" panose="020B0604020202020204" pitchFamily="34" charset="0"/>
            </a:endParaRPr>
          </a:p>
          <a:p>
            <a:pPr marL="514350" indent="-514350">
              <a:buFont typeface="+mj-lt"/>
              <a:buAutoNum type="arabicPeriod"/>
            </a:pPr>
            <a:endParaRPr lang="en-US" sz="2400">
              <a:solidFill>
                <a:schemeClr val="tx1"/>
              </a:solidFill>
              <a:latin typeface="Arial" panose="020B0604020202020204" pitchFamily="34" charset="0"/>
              <a:cs typeface="Arial" panose="020B0604020202020204" pitchFamily="34" charset="0"/>
            </a:endParaRPr>
          </a:p>
          <a:p>
            <a:pPr marL="514350" indent="-514350" eaLnBrk="1" hangingPunct="1">
              <a:buFont typeface="+mj-lt"/>
              <a:buAutoNum type="arabicPeriod"/>
            </a:pPr>
            <a:endParaRPr lang="en-US" sz="2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454508"/>
      </p:ext>
    </p:extLst>
  </p:cSld>
  <p:clrMapOvr>
    <a:masterClrMapping/>
  </p:clrMapOvr>
  <p:transition advTm="49089"/>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58" y="0"/>
            <a:ext cx="11014229" cy="1039427"/>
          </a:xfrm>
        </p:spPr>
        <p:txBody>
          <a:bodyPr/>
          <a:lstStyle/>
          <a:p>
            <a:r>
              <a:rPr lang="en-US">
                <a:latin typeface="Arial" panose="020B0604020202020204" pitchFamily="34" charset="0"/>
                <a:cs typeface="Arial" panose="020B0604020202020204" pitchFamily="34" charset="0"/>
              </a:rPr>
              <a:t>Finishing Up</a:t>
            </a:r>
          </a:p>
        </p:txBody>
      </p:sp>
      <p:sp>
        <p:nvSpPr>
          <p:cNvPr id="3" name="Content Placeholder 2"/>
          <p:cNvSpPr>
            <a:spLocks noGrp="1"/>
          </p:cNvSpPr>
          <p:nvPr>
            <p:ph type="body" sz="quarter" idx="13"/>
          </p:nvPr>
        </p:nvSpPr>
        <p:spPr>
          <a:xfrm>
            <a:off x="695713" y="1102671"/>
            <a:ext cx="11014228" cy="3517455"/>
          </a:xfrm>
        </p:spPr>
        <p:txBody>
          <a:bodyPr vert="horz" lIns="91440" tIns="45720" rIns="91440" bIns="45720" rtlCol="0" anchor="t">
            <a:normAutofit/>
          </a:bodyPr>
          <a:lstStyle/>
          <a:p>
            <a:r>
              <a:rPr lang="en-US" sz="2400">
                <a:solidFill>
                  <a:schemeClr val="tx1"/>
                </a:solidFill>
                <a:latin typeface="Arial"/>
                <a:cs typeface="Arial"/>
              </a:rPr>
              <a:t>All members administering the TAR must complete the training in the SRD by March 25, 2024. </a:t>
            </a:r>
            <a:endParaRPr lang="en-US" sz="2400">
              <a:solidFill>
                <a:schemeClr val="tx1"/>
              </a:solidFill>
              <a:latin typeface="Arial" panose="020B0604020202020204" pitchFamily="34" charset="0"/>
              <a:cs typeface="Arial" panose="020B0604020202020204" pitchFamily="34" charset="0"/>
            </a:endParaRPr>
          </a:p>
          <a:p>
            <a:endParaRPr lang="en-US" sz="2400">
              <a:solidFill>
                <a:schemeClr val="tx1"/>
              </a:solidFill>
              <a:latin typeface="Arial" panose="020B0604020202020204" pitchFamily="34" charset="0"/>
              <a:cs typeface="Arial" panose="020B0604020202020204" pitchFamily="34" charset="0"/>
            </a:endParaRPr>
          </a:p>
          <a:p>
            <a:r>
              <a:rPr lang="en-US" sz="2400">
                <a:solidFill>
                  <a:schemeClr val="tx1"/>
                </a:solidFill>
                <a:latin typeface="Arial"/>
                <a:cs typeface="Arial"/>
              </a:rPr>
              <a:t>Complete the TAR by May 24, 2024.</a:t>
            </a:r>
          </a:p>
          <a:p>
            <a:pPr marL="114300" indent="0">
              <a:buNone/>
            </a:pPr>
            <a:endParaRPr lang="en-US" sz="2400">
              <a:solidFill>
                <a:schemeClr val="tx1"/>
              </a:solidFill>
              <a:latin typeface="Arial" panose="020B0604020202020204" pitchFamily="34" charset="0"/>
              <a:cs typeface="Arial" panose="020B0604020202020204" pitchFamily="34" charset="0"/>
            </a:endParaRPr>
          </a:p>
          <a:p>
            <a:r>
              <a:rPr lang="en-US" sz="2400">
                <a:solidFill>
                  <a:schemeClr val="tx1"/>
                </a:solidFill>
                <a:latin typeface="Arial"/>
                <a:cs typeface="Arial"/>
              </a:rPr>
              <a:t>Make sure all team members are listed on the completed TAR document.</a:t>
            </a:r>
          </a:p>
          <a:p>
            <a:pPr marL="114300" indent="0">
              <a:buNone/>
            </a:pPr>
            <a:endParaRPr lang="en-US" sz="2400">
              <a:solidFill>
                <a:schemeClr val="tx1"/>
              </a:solidFill>
              <a:latin typeface="Arial" panose="020B0604020202020204" pitchFamily="34" charset="0"/>
              <a:cs typeface="Arial" panose="020B0604020202020204" pitchFamily="34" charset="0"/>
            </a:endParaRPr>
          </a:p>
          <a:p>
            <a:r>
              <a:rPr lang="en-US" sz="2400">
                <a:solidFill>
                  <a:schemeClr val="tx1"/>
                </a:solidFill>
                <a:latin typeface="Arial"/>
                <a:cs typeface="Arial"/>
              </a:rPr>
              <a:t>Enter scores in the SRD no later than May 31, 2024. </a:t>
            </a:r>
            <a:endParaRPr lang="en-US" sz="2400">
              <a:solidFill>
                <a:schemeClr val="tx1"/>
              </a:solidFill>
              <a:latin typeface="Arial" panose="020B0604020202020204" pitchFamily="34" charset="0"/>
              <a:cs typeface="Arial" panose="020B0604020202020204" pitchFamily="34" charset="0"/>
            </a:endParaRPr>
          </a:p>
          <a:p>
            <a:pPr marL="0" indent="0">
              <a:buNone/>
            </a:pPr>
            <a:endParaRPr lang="en-US" sz="2400"/>
          </a:p>
        </p:txBody>
      </p:sp>
      <p:sp>
        <p:nvSpPr>
          <p:cNvPr id="5" name="TextBox 4"/>
          <p:cNvSpPr txBox="1"/>
          <p:nvPr/>
        </p:nvSpPr>
        <p:spPr>
          <a:xfrm>
            <a:off x="8496569" y="4831999"/>
            <a:ext cx="3213372" cy="923330"/>
          </a:xfrm>
          <a:prstGeom prst="rect">
            <a:avLst/>
          </a:prstGeom>
          <a:solidFill>
            <a:srgbClr val="FFFFFF"/>
          </a:solidFill>
        </p:spPr>
        <p:txBody>
          <a:bodyPr wrap="square" rtlCol="0">
            <a:spAutoFit/>
          </a:bodyPr>
          <a:lstStyle/>
          <a:p>
            <a:pPr algn="ctr">
              <a:defRPr/>
            </a:pPr>
            <a:r>
              <a:rPr lang="en-US" b="1">
                <a:hlinkClick r:id="rId3"/>
              </a:rPr>
              <a:t>Click here to take the Transition Attainment Record Quiz</a:t>
            </a:r>
            <a:endParaRPr lang="en-US" b="1"/>
          </a:p>
        </p:txBody>
      </p:sp>
    </p:spTree>
    <p:extLst>
      <p:ext uri="{BB962C8B-B14F-4D97-AF65-F5344CB8AC3E}">
        <p14:creationId xmlns:p14="http://schemas.microsoft.com/office/powerpoint/2010/main" val="3740817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a:solidFill>
                  <a:schemeClr val="tx1"/>
                </a:solidFill>
                <a:hlinkClick r:id="rId3"/>
              </a:rPr>
              <a:t>krista.mullins@education.ky.gov</a:t>
            </a:r>
            <a:endParaRPr lang="en-US">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9" y="1298713"/>
            <a:ext cx="6546197" cy="4227444"/>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a:solidFill>
                  <a:schemeClr val="bg1"/>
                </a:solidFill>
              </a:rPr>
              <a:t>Krista Mullins</a:t>
            </a:r>
            <a:br>
              <a:rPr lang="en-US" sz="2400">
                <a:solidFill>
                  <a:schemeClr val="bg1"/>
                </a:solidFill>
              </a:rPr>
            </a:br>
            <a:r>
              <a:rPr lang="en-US" sz="2400">
                <a:solidFill>
                  <a:schemeClr val="bg1"/>
                </a:solidFill>
              </a:rPr>
              <a:t>Office of Assessment &amp; Accountability</a:t>
            </a:r>
            <a:br>
              <a:rPr lang="en-US" sz="2400">
                <a:solidFill>
                  <a:schemeClr val="bg1"/>
                </a:solidFill>
              </a:rPr>
            </a:br>
            <a:r>
              <a:rPr lang="en-US" sz="2400">
                <a:solidFill>
                  <a:schemeClr val="bg1"/>
                </a:solidFill>
              </a:rPr>
              <a:t>Division of Assessment &amp; Accountability Support</a:t>
            </a:r>
          </a:p>
        </p:txBody>
      </p:sp>
    </p:spTree>
    <p:extLst>
      <p:ext uri="{BB962C8B-B14F-4D97-AF65-F5344CB8AC3E}">
        <p14:creationId xmlns:p14="http://schemas.microsoft.com/office/powerpoint/2010/main" val="1988636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F8228135-254D-D44E-FEC4-99D998046C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0617" y="1931095"/>
            <a:ext cx="5473700" cy="2403743"/>
          </a:xfrm>
          <a:prstGeom prst="rect">
            <a:avLst/>
          </a:prstGeom>
        </p:spPr>
      </p:pic>
      <p:sp>
        <p:nvSpPr>
          <p:cNvPr id="2" name="Title 1">
            <a:extLst>
              <a:ext uri="{FF2B5EF4-FFF2-40B4-BE49-F238E27FC236}">
                <a16:creationId xmlns:a16="http://schemas.microsoft.com/office/drawing/2014/main" id="{A11E730E-A92E-3D52-5451-07C70ACFF73D}"/>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End Slide</a:t>
            </a:r>
          </a:p>
        </p:txBody>
      </p:sp>
    </p:spTree>
    <p:extLst>
      <p:ext uri="{BB962C8B-B14F-4D97-AF65-F5344CB8AC3E}">
        <p14:creationId xmlns:p14="http://schemas.microsoft.com/office/powerpoint/2010/main" val="148169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C3D8-E766-217E-F0F2-8E201C971BA9}"/>
              </a:ext>
            </a:extLst>
          </p:cNvPr>
          <p:cNvSpPr>
            <a:spLocks noGrp="1"/>
          </p:cNvSpPr>
          <p:nvPr>
            <p:ph type="title"/>
          </p:nvPr>
        </p:nvSpPr>
        <p:spPr>
          <a:xfrm>
            <a:off x="269929" y="119735"/>
            <a:ext cx="10515600" cy="1325563"/>
          </a:xfrm>
        </p:spPr>
        <p:txBody>
          <a:bodyPr/>
          <a:lstStyle/>
          <a:p>
            <a:r>
              <a:rPr lang="en-US"/>
              <a:t>Administration Guide</a:t>
            </a:r>
          </a:p>
        </p:txBody>
      </p:sp>
      <p:sp>
        <p:nvSpPr>
          <p:cNvPr id="3" name="Content Placeholder 2">
            <a:extLst>
              <a:ext uri="{FF2B5EF4-FFF2-40B4-BE49-F238E27FC236}">
                <a16:creationId xmlns:a16="http://schemas.microsoft.com/office/drawing/2014/main" id="{F9F4FBCA-80A8-90D3-13CA-336DDB8C6DD4}"/>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r>
              <a:rPr lang="en-US"/>
              <a:t>Please click the link to read the </a:t>
            </a:r>
            <a:r>
              <a:rPr lang="en-US">
                <a:hlinkClick r:id="rId3"/>
              </a:rPr>
              <a:t>Administration Guide</a:t>
            </a:r>
            <a:r>
              <a:rPr lang="en-US"/>
              <a:t>.</a:t>
            </a:r>
          </a:p>
          <a:p>
            <a:pPr lvl="1"/>
            <a:r>
              <a:rPr lang="en-US"/>
              <a:t>This guide is required for the completion of this training.</a:t>
            </a:r>
            <a:endParaRPr lang="en-US">
              <a:cs typeface="Arial"/>
            </a:endParaRPr>
          </a:p>
        </p:txBody>
      </p:sp>
    </p:spTree>
    <p:extLst>
      <p:ext uri="{BB962C8B-B14F-4D97-AF65-F5344CB8AC3E}">
        <p14:creationId xmlns:p14="http://schemas.microsoft.com/office/powerpoint/2010/main" val="214725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defRPr/>
            </a:pPr>
            <a:r>
              <a:rPr lang="en-US" sz="4800"/>
              <a:t>Standards</a:t>
            </a:r>
            <a:endParaRPr lang="en-US">
              <a:ea typeface="+mj-ea"/>
              <a:cs typeface="+mj-cs"/>
            </a:endParaRPr>
          </a:p>
        </p:txBody>
      </p:sp>
    </p:spTree>
    <p:extLst>
      <p:ext uri="{BB962C8B-B14F-4D97-AF65-F5344CB8AC3E}">
        <p14:creationId xmlns:p14="http://schemas.microsoft.com/office/powerpoint/2010/main" val="185156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65" y="99712"/>
            <a:ext cx="8596668" cy="572534"/>
          </a:xfrm>
        </p:spPr>
        <p:txBody>
          <a:bodyPr>
            <a:noAutofit/>
          </a:bodyPr>
          <a:lstStyle/>
          <a:p>
            <a:r>
              <a:rPr lang="en-US"/>
              <a:t>Standards Assessed</a:t>
            </a:r>
          </a:p>
        </p:txBody>
      </p:sp>
      <p:sp>
        <p:nvSpPr>
          <p:cNvPr id="3" name="Text Placeholder 2"/>
          <p:cNvSpPr>
            <a:spLocks noGrp="1"/>
          </p:cNvSpPr>
          <p:nvPr>
            <p:ph type="body" sz="quarter" idx="13"/>
          </p:nvPr>
        </p:nvSpPr>
        <p:spPr>
          <a:xfrm>
            <a:off x="1247119" y="1355209"/>
            <a:ext cx="9188715" cy="4901324"/>
          </a:xfrm>
        </p:spPr>
        <p:txBody>
          <a:bodyPr vert="horz" lIns="91440" tIns="45720" rIns="91440" bIns="45720" rtlCol="0" anchor="t">
            <a:normAutofit/>
          </a:bodyPr>
          <a:lstStyle/>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r>
              <a:rPr lang="en-US" sz="2400">
                <a:latin typeface="Arial"/>
                <a:cs typeface="Arial"/>
              </a:rPr>
              <a:t>** Former Assessment Standards: The standards assessed during the 2018-2019 TAR administration. </a:t>
            </a:r>
          </a:p>
          <a:p>
            <a:pPr marL="0" indent="0">
              <a:buNone/>
            </a:pPr>
            <a:endParaRPr lang="en-US"/>
          </a:p>
        </p:txBody>
      </p:sp>
      <p:graphicFrame>
        <p:nvGraphicFramePr>
          <p:cNvPr id="6" name="Table 5" descr="Standads assessed over three year time span that includes both the former standads and the recently adopted Kentucky Academic Standards for reading/writing and mathematics." title="Standards Assessed"/>
          <p:cNvGraphicFramePr>
            <a:graphicFrameLocks noGrp="1"/>
          </p:cNvGraphicFramePr>
          <p:nvPr>
            <p:extLst>
              <p:ext uri="{D42A27DB-BD31-4B8C-83A1-F6EECF244321}">
                <p14:modId xmlns:p14="http://schemas.microsoft.com/office/powerpoint/2010/main" val="1959584266"/>
              </p:ext>
            </p:extLst>
          </p:nvPr>
        </p:nvGraphicFramePr>
        <p:xfrm>
          <a:off x="1247453" y="1494002"/>
          <a:ext cx="9116312" cy="2315549"/>
        </p:xfrm>
        <a:graphic>
          <a:graphicData uri="http://schemas.openxmlformats.org/drawingml/2006/table">
            <a:tbl>
              <a:tblPr firstRow="1" bandRow="1">
                <a:tableStyleId>{93296810-A885-4BE3-A3E7-6D5BEEA58F35}</a:tableStyleId>
              </a:tblPr>
              <a:tblGrid>
                <a:gridCol w="2279078">
                  <a:extLst>
                    <a:ext uri="{9D8B030D-6E8A-4147-A177-3AD203B41FA5}">
                      <a16:colId xmlns:a16="http://schemas.microsoft.com/office/drawing/2014/main" val="20000"/>
                    </a:ext>
                  </a:extLst>
                </a:gridCol>
                <a:gridCol w="2279078">
                  <a:extLst>
                    <a:ext uri="{9D8B030D-6E8A-4147-A177-3AD203B41FA5}">
                      <a16:colId xmlns:a16="http://schemas.microsoft.com/office/drawing/2014/main" val="20001"/>
                    </a:ext>
                  </a:extLst>
                </a:gridCol>
                <a:gridCol w="2279078">
                  <a:extLst>
                    <a:ext uri="{9D8B030D-6E8A-4147-A177-3AD203B41FA5}">
                      <a16:colId xmlns:a16="http://schemas.microsoft.com/office/drawing/2014/main" val="20002"/>
                    </a:ext>
                  </a:extLst>
                </a:gridCol>
                <a:gridCol w="2279078">
                  <a:extLst>
                    <a:ext uri="{9D8B030D-6E8A-4147-A177-3AD203B41FA5}">
                      <a16:colId xmlns:a16="http://schemas.microsoft.com/office/drawing/2014/main" val="20003"/>
                    </a:ext>
                  </a:extLst>
                </a:gridCol>
              </a:tblGrid>
              <a:tr h="943949">
                <a:tc>
                  <a:txBody>
                    <a:bodyPr/>
                    <a:lstStyle/>
                    <a:p>
                      <a:pPr marL="0" marR="0">
                        <a:spcBef>
                          <a:spcPts val="0"/>
                        </a:spcBef>
                        <a:spcAft>
                          <a:spcPts val="0"/>
                        </a:spcAft>
                      </a:pPr>
                      <a:r>
                        <a:rPr lang="en-US" sz="2400">
                          <a:solidFill>
                            <a:schemeClr val="bg1"/>
                          </a:solidFill>
                          <a:effectLst/>
                          <a:latin typeface="Arial"/>
                        </a:rPr>
                        <a:t> School Year</a:t>
                      </a:r>
                      <a:endParaRPr lang="en-US" sz="2400">
                        <a:solidFill>
                          <a:schemeClr val="bg1"/>
                        </a:solidFill>
                        <a:effectLst/>
                        <a:latin typeface="Arial"/>
                        <a:ea typeface="Calibri" panose="020F0502020204030204" pitchFamily="34" charset="0"/>
                      </a:endParaRPr>
                    </a:p>
                  </a:txBody>
                  <a:tcPr marL="68580" marR="68580" marT="0" marB="0">
                    <a:solidFill>
                      <a:srgbClr val="057780"/>
                    </a:solidFill>
                  </a:tcPr>
                </a:tc>
                <a:tc>
                  <a:txBody>
                    <a:bodyPr/>
                    <a:lstStyle/>
                    <a:p>
                      <a:pPr marL="0" marR="0">
                        <a:spcBef>
                          <a:spcPts val="0"/>
                        </a:spcBef>
                        <a:spcAft>
                          <a:spcPts val="0"/>
                        </a:spcAft>
                      </a:pPr>
                      <a:r>
                        <a:rPr lang="en-US" sz="2400">
                          <a:solidFill>
                            <a:schemeClr val="bg1"/>
                          </a:solidFill>
                          <a:effectLst/>
                          <a:latin typeface="Arial"/>
                        </a:rPr>
                        <a:t>Grade 11</a:t>
                      </a:r>
                      <a:endParaRPr lang="en-US" sz="2400">
                        <a:solidFill>
                          <a:schemeClr val="bg1"/>
                        </a:solidFill>
                        <a:effectLst/>
                        <a:latin typeface="Arial"/>
                        <a:ea typeface="Calibri" panose="020F0502020204030204" pitchFamily="34" charset="0"/>
                      </a:endParaRPr>
                    </a:p>
                  </a:txBody>
                  <a:tcPr marL="68580" marR="68580" marT="0" marB="0">
                    <a:solidFill>
                      <a:srgbClr val="057780"/>
                    </a:solidFill>
                  </a:tcPr>
                </a:tc>
                <a:tc>
                  <a:txBody>
                    <a:bodyPr/>
                    <a:lstStyle/>
                    <a:p>
                      <a:pPr marL="0" marR="0">
                        <a:spcBef>
                          <a:spcPts val="0"/>
                        </a:spcBef>
                        <a:spcAft>
                          <a:spcPts val="0"/>
                        </a:spcAft>
                      </a:pPr>
                      <a:r>
                        <a:rPr lang="en-US" sz="2400">
                          <a:solidFill>
                            <a:schemeClr val="bg1"/>
                          </a:solidFill>
                          <a:effectLst/>
                          <a:latin typeface="Arial"/>
                        </a:rPr>
                        <a:t>Grade 12</a:t>
                      </a:r>
                      <a:endParaRPr lang="en-US" sz="2400">
                        <a:solidFill>
                          <a:schemeClr val="bg1"/>
                        </a:solidFill>
                        <a:effectLst/>
                        <a:latin typeface="Arial"/>
                        <a:ea typeface="Calibri" panose="020F0502020204030204" pitchFamily="34" charset="0"/>
                      </a:endParaRPr>
                    </a:p>
                  </a:txBody>
                  <a:tcPr marL="68580" marR="68580" marT="0" marB="0">
                    <a:solidFill>
                      <a:srgbClr val="057780"/>
                    </a:solidFill>
                  </a:tcPr>
                </a:tc>
                <a:tc>
                  <a:txBody>
                    <a:bodyPr/>
                    <a:lstStyle/>
                    <a:p>
                      <a:pPr marL="0" marR="0">
                        <a:spcBef>
                          <a:spcPts val="0"/>
                        </a:spcBef>
                        <a:spcAft>
                          <a:spcPts val="0"/>
                        </a:spcAft>
                      </a:pPr>
                      <a:r>
                        <a:rPr lang="en-US" sz="2400">
                          <a:solidFill>
                            <a:schemeClr val="bg1"/>
                          </a:solidFill>
                          <a:effectLst/>
                          <a:latin typeface="Arial"/>
                        </a:rPr>
                        <a:t>Grade 14</a:t>
                      </a:r>
                      <a:endParaRPr lang="en-US" sz="2400">
                        <a:solidFill>
                          <a:schemeClr val="bg1"/>
                        </a:solidFill>
                        <a:effectLst/>
                        <a:latin typeface="Arial"/>
                        <a:ea typeface="Calibri" panose="020F0502020204030204" pitchFamily="34" charset="0"/>
                      </a:endParaRPr>
                    </a:p>
                  </a:txBody>
                  <a:tcPr marL="68580" marR="68580" marT="0" marB="0">
                    <a:solidFill>
                      <a:srgbClr val="057780"/>
                    </a:solidFill>
                  </a:tcPr>
                </a:tc>
                <a:extLst>
                  <a:ext uri="{0D108BD9-81ED-4DB2-BD59-A6C34878D82A}">
                    <a16:rowId xmlns:a16="http://schemas.microsoft.com/office/drawing/2014/main" val="10000"/>
                  </a:ext>
                </a:extLst>
              </a:tr>
              <a:tr h="943949">
                <a:tc>
                  <a:txBody>
                    <a:bodyPr/>
                    <a:lstStyle/>
                    <a:p>
                      <a:pPr marL="0" marR="0">
                        <a:spcBef>
                          <a:spcPts val="0"/>
                        </a:spcBef>
                        <a:spcAft>
                          <a:spcPts val="0"/>
                        </a:spcAft>
                      </a:pPr>
                      <a:r>
                        <a:rPr lang="en-US" sz="1800">
                          <a:effectLst/>
                          <a:latin typeface="Arial"/>
                        </a:rPr>
                        <a:t>2023-2024</a:t>
                      </a:r>
                      <a:endParaRPr lang="en-US" sz="1800">
                        <a:effectLst/>
                        <a:latin typeface="Arial"/>
                        <a:ea typeface="Calibri" panose="020F0502020204030204" pitchFamily="34" charset="0"/>
                      </a:endParaRPr>
                    </a:p>
                  </a:txBody>
                  <a:tcPr marL="68580" marR="68580" marT="0" marB="0">
                    <a:solidFill>
                      <a:srgbClr val="A7CBCD"/>
                    </a:solidFill>
                  </a:tcPr>
                </a:tc>
                <a:tc>
                  <a:txBody>
                    <a:bodyPr/>
                    <a:lstStyle/>
                    <a:p>
                      <a:pPr marL="0" marR="0">
                        <a:spcBef>
                          <a:spcPts val="0"/>
                        </a:spcBef>
                        <a:spcAft>
                          <a:spcPts val="0"/>
                        </a:spcAft>
                      </a:pPr>
                      <a:r>
                        <a:rPr lang="en-US" sz="1800">
                          <a:effectLst/>
                          <a:latin typeface="Arial"/>
                        </a:rPr>
                        <a:t>Current Kentucky Academic Standards-Alternate Assessment Targets</a:t>
                      </a:r>
                      <a:endParaRPr lang="en-US" sz="1800">
                        <a:effectLst/>
                        <a:latin typeface="Arial"/>
                        <a:ea typeface="Calibri" panose="020F0502020204030204" pitchFamily="34" charset="0"/>
                      </a:endParaRPr>
                    </a:p>
                  </a:txBody>
                  <a:tcPr marL="68580" marR="68580" marT="0" marB="0">
                    <a:solidFill>
                      <a:srgbClr val="A7CBCD"/>
                    </a:solidFill>
                  </a:tcPr>
                </a:tc>
                <a:tc>
                  <a:txBody>
                    <a:bodyPr/>
                    <a:lstStyle/>
                    <a:p>
                      <a:pPr marL="0" marR="0">
                        <a:spcBef>
                          <a:spcPts val="0"/>
                        </a:spcBef>
                        <a:spcAft>
                          <a:spcPts val="0"/>
                        </a:spcAft>
                      </a:pPr>
                      <a:r>
                        <a:rPr lang="en-US" sz="1800">
                          <a:effectLst/>
                          <a:latin typeface="Arial"/>
                        </a:rPr>
                        <a:t>Current Kentucky Academic Standards-Alternate Assessment Targets</a:t>
                      </a:r>
                      <a:endParaRPr lang="en-US" sz="1800">
                        <a:effectLst/>
                        <a:latin typeface="Arial"/>
                        <a:ea typeface="Calibri" panose="020F0502020204030204" pitchFamily="34" charset="0"/>
                      </a:endParaRPr>
                    </a:p>
                  </a:txBody>
                  <a:tcPr marL="68580" marR="68580" marT="0" marB="0">
                    <a:solidFill>
                      <a:srgbClr val="A7CBC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a:rPr>
                        <a:t>Current Kentucky Academic Standards-Alternate Assessment Targets</a:t>
                      </a:r>
                      <a:endParaRPr lang="en-US" sz="1800">
                        <a:effectLst/>
                        <a:latin typeface="Arial"/>
                        <a:ea typeface="Calibri" panose="020F0502020204030204" pitchFamily="34" charset="0"/>
                      </a:endParaRPr>
                    </a:p>
                    <a:p>
                      <a:pPr marL="0" marR="0">
                        <a:spcBef>
                          <a:spcPts val="0"/>
                        </a:spcBef>
                        <a:spcAft>
                          <a:spcPts val="0"/>
                        </a:spcAft>
                      </a:pPr>
                      <a:endParaRPr lang="en-US" sz="1800">
                        <a:effectLst/>
                        <a:latin typeface="Arial"/>
                        <a:ea typeface="Calibri" panose="020F0502020204030204" pitchFamily="34" charset="0"/>
                      </a:endParaRPr>
                    </a:p>
                  </a:txBody>
                  <a:tcPr marL="68580" marR="68580" marT="0" marB="0">
                    <a:solidFill>
                      <a:srgbClr val="A7CBCD"/>
                    </a:solidFill>
                  </a:tcPr>
                </a:tc>
                <a:extLst>
                  <a:ext uri="{0D108BD9-81ED-4DB2-BD59-A6C34878D82A}">
                    <a16:rowId xmlns:a16="http://schemas.microsoft.com/office/drawing/2014/main" val="3804986300"/>
                  </a:ext>
                </a:extLst>
              </a:tr>
            </a:tbl>
          </a:graphicData>
        </a:graphic>
      </p:graphicFrame>
    </p:spTree>
    <p:extLst>
      <p:ext uri="{BB962C8B-B14F-4D97-AF65-F5344CB8AC3E}">
        <p14:creationId xmlns:p14="http://schemas.microsoft.com/office/powerpoint/2010/main" val="2855456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defRPr/>
            </a:pPr>
            <a:r>
              <a:rPr lang="en-US" sz="4800"/>
              <a:t>Transition Attainment Record</a:t>
            </a:r>
            <a:endParaRPr lang="en-US">
              <a:ea typeface="+mj-ea"/>
              <a:cs typeface="+mj-cs"/>
            </a:endParaRPr>
          </a:p>
        </p:txBody>
      </p:sp>
    </p:spTree>
    <p:extLst>
      <p:ext uri="{BB962C8B-B14F-4D97-AF65-F5344CB8AC3E}">
        <p14:creationId xmlns:p14="http://schemas.microsoft.com/office/powerpoint/2010/main" val="2752817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2579" y="0"/>
            <a:ext cx="11014229" cy="1317846"/>
          </a:xfrm>
        </p:spPr>
        <p:txBody>
          <a:bodyPr>
            <a:noAutofit/>
          </a:bodyPr>
          <a:lstStyle/>
          <a:p>
            <a:r>
              <a:rPr lang="en-US">
                <a:latin typeface="Arial" panose="020B0604020202020204" pitchFamily="34" charset="0"/>
                <a:cs typeface="Arial" panose="020B0604020202020204" pitchFamily="34" charset="0"/>
              </a:rPr>
              <a:t>Transition Attainment Record (TAR)</a:t>
            </a:r>
            <a:br>
              <a:rPr lang="en-US">
                <a:latin typeface="Arial" panose="020B0604020202020204" pitchFamily="34" charset="0"/>
                <a:cs typeface="Arial" panose="020B0604020202020204" pitchFamily="34" charset="0"/>
              </a:rPr>
            </a:br>
            <a:r>
              <a:rPr lang="en-US" sz="3600">
                <a:latin typeface="Arial" panose="020B0604020202020204" pitchFamily="34" charset="0"/>
                <a:cs typeface="Arial" panose="020B0604020202020204" pitchFamily="34" charset="0"/>
              </a:rPr>
              <a:t> 						</a:t>
            </a:r>
          </a:p>
        </p:txBody>
      </p:sp>
      <p:sp>
        <p:nvSpPr>
          <p:cNvPr id="3075" name="Content Placeholder 2"/>
          <p:cNvSpPr>
            <a:spLocks noGrp="1"/>
          </p:cNvSpPr>
          <p:nvPr>
            <p:ph type="body" sz="quarter" idx="13"/>
          </p:nvPr>
        </p:nvSpPr>
        <p:spPr>
          <a:xfrm>
            <a:off x="322579" y="760955"/>
            <a:ext cx="11402085" cy="4373563"/>
          </a:xfrm>
        </p:spPr>
        <p:txBody>
          <a:bodyPr vert="horz" lIns="91440" tIns="45720" rIns="91440" bIns="45720" rtlCol="0" anchor="t">
            <a:noAutofit/>
          </a:bodyPr>
          <a:lstStyle/>
          <a:p>
            <a:pPr marL="0" indent="0">
              <a:buNone/>
            </a:pPr>
            <a:r>
              <a:rPr lang="en-US" sz="2400">
                <a:solidFill>
                  <a:schemeClr val="tx1"/>
                </a:solidFill>
                <a:latin typeface="Arial"/>
                <a:cs typeface="Arial"/>
              </a:rPr>
              <a:t>The TAR:</a:t>
            </a:r>
            <a:endParaRPr lang="en-US" sz="2400">
              <a:solidFill>
                <a:schemeClr val="tx1"/>
              </a:solidFill>
            </a:endParaRPr>
          </a:p>
          <a:p>
            <a:pPr lvl="1">
              <a:lnSpc>
                <a:spcPct val="150000"/>
              </a:lnSpc>
            </a:pPr>
            <a:r>
              <a:rPr lang="en-US">
                <a:solidFill>
                  <a:schemeClr val="tx1"/>
                </a:solidFill>
                <a:latin typeface="Arial"/>
                <a:cs typeface="Arial"/>
              </a:rPr>
              <a:t>is in a rating scale/checklist format</a:t>
            </a:r>
          </a:p>
          <a:p>
            <a:pPr lvl="1" eaLnBrk="1" hangingPunct="1">
              <a:lnSpc>
                <a:spcPct val="150000"/>
              </a:lnSpc>
            </a:pPr>
            <a:r>
              <a:rPr lang="en-US">
                <a:solidFill>
                  <a:schemeClr val="tx1"/>
                </a:solidFill>
                <a:latin typeface="Arial"/>
                <a:cs typeface="Arial"/>
              </a:rPr>
              <a:t>assesses specified content standards at high school</a:t>
            </a:r>
          </a:p>
          <a:p>
            <a:pPr lvl="1">
              <a:lnSpc>
                <a:spcPct val="150000"/>
              </a:lnSpc>
            </a:pPr>
            <a:r>
              <a:rPr lang="en-US">
                <a:solidFill>
                  <a:schemeClr val="tx1"/>
                </a:solidFill>
                <a:latin typeface="Arial"/>
                <a:cs typeface="Arial"/>
              </a:rPr>
              <a:t>is administered by the Admissions and Release Committee (ARC) or Individual Education Program (IEP) Team</a:t>
            </a:r>
          </a:p>
          <a:p>
            <a:pPr lvl="1">
              <a:lnSpc>
                <a:spcPct val="150000"/>
              </a:lnSpc>
            </a:pPr>
            <a:r>
              <a:rPr lang="en-US">
                <a:solidFill>
                  <a:schemeClr val="tx1"/>
                </a:solidFill>
                <a:latin typeface="Arial"/>
                <a:cs typeface="Arial"/>
              </a:rPr>
              <a:t>includes a student interview to gauge student interest</a:t>
            </a:r>
            <a:endParaRPr lang="en-US">
              <a:solidFill>
                <a:schemeClr val="tx1"/>
              </a:solidFill>
              <a:latin typeface="Arial" panose="020B0604020202020204" pitchFamily="34" charset="0"/>
              <a:cs typeface="Arial" panose="020B0604020202020204" pitchFamily="34" charset="0"/>
            </a:endParaRPr>
          </a:p>
          <a:p>
            <a:pPr lvl="1">
              <a:lnSpc>
                <a:spcPct val="150000"/>
              </a:lnSpc>
            </a:pPr>
            <a:r>
              <a:rPr lang="en-US">
                <a:solidFill>
                  <a:schemeClr val="tx1"/>
                </a:solidFill>
                <a:latin typeface="Arial"/>
                <a:cs typeface="Arial"/>
              </a:rPr>
              <a:t>will be used to represent the academic portion of Postsecondary Readiness at high school</a:t>
            </a:r>
          </a:p>
        </p:txBody>
      </p:sp>
    </p:spTree>
    <p:extLst>
      <p:ext uri="{BB962C8B-B14F-4D97-AF65-F5344CB8AC3E}">
        <p14:creationId xmlns:p14="http://schemas.microsoft.com/office/powerpoint/2010/main" val="4066186036"/>
      </p:ext>
    </p:extLst>
  </p:cSld>
  <p:clrMapOvr>
    <a:masterClrMapping/>
  </p:clrMapOvr>
  <p:transition advTm="43114"/>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28681" y="56062"/>
            <a:ext cx="8742947" cy="1014663"/>
          </a:xfrm>
        </p:spPr>
        <p:txBody>
          <a:bodyPr>
            <a:normAutofit/>
          </a:bodyPr>
          <a:lstStyle/>
          <a:p>
            <a:pPr eaLnBrk="1" hangingPunct="1"/>
            <a:r>
              <a:rPr lang="en-US">
                <a:latin typeface="Arial" panose="020B0604020202020204" pitchFamily="34" charset="0"/>
                <a:cs typeface="Arial" panose="020B0604020202020204" pitchFamily="34" charset="0"/>
              </a:rPr>
              <a:t>Grade Level Requirements</a:t>
            </a:r>
          </a:p>
        </p:txBody>
      </p:sp>
      <p:sp>
        <p:nvSpPr>
          <p:cNvPr id="5123" name="Content Placeholder 2"/>
          <p:cNvSpPr>
            <a:spLocks noGrp="1"/>
          </p:cNvSpPr>
          <p:nvPr>
            <p:ph type="body" sz="quarter" idx="13"/>
          </p:nvPr>
        </p:nvSpPr>
        <p:spPr>
          <a:xfrm>
            <a:off x="380909" y="938377"/>
            <a:ext cx="11430182" cy="4373563"/>
          </a:xfrm>
        </p:spPr>
        <p:txBody>
          <a:bodyPr vert="horz" lIns="91440" tIns="45720" rIns="91440" bIns="45720" rtlCol="0" anchor="t">
            <a:noAutofit/>
          </a:bodyPr>
          <a:lstStyle/>
          <a:p>
            <a:r>
              <a:rPr lang="en-US" sz="2400">
                <a:solidFill>
                  <a:schemeClr val="tx1"/>
                </a:solidFill>
                <a:latin typeface="Arial"/>
                <a:cs typeface="Arial"/>
              </a:rPr>
              <a:t>The TAR is required to be administered at grade 11. </a:t>
            </a:r>
            <a:r>
              <a:rPr lang="en-US" sz="2400" b="1">
                <a:solidFill>
                  <a:schemeClr val="tx1"/>
                </a:solidFill>
                <a:latin typeface="Arial"/>
                <a:cs typeface="Arial"/>
              </a:rPr>
              <a:t>	</a:t>
            </a:r>
            <a:r>
              <a:rPr lang="en-US" altLang="en-US" sz="2400">
                <a:solidFill>
                  <a:schemeClr val="tx1"/>
                </a:solidFill>
                <a:latin typeface="Arial"/>
                <a:cs typeface="Arial"/>
              </a:rPr>
              <a:t>	</a:t>
            </a:r>
          </a:p>
          <a:p>
            <a:endParaRPr lang="en-US" altLang="en-US" sz="2400">
              <a:solidFill>
                <a:schemeClr val="tx1"/>
              </a:solidFill>
              <a:latin typeface="Arial" panose="020B0604020202020204" pitchFamily="34" charset="0"/>
              <a:cs typeface="Arial" panose="020B0604020202020204" pitchFamily="34" charset="0"/>
            </a:endParaRPr>
          </a:p>
          <a:p>
            <a:r>
              <a:rPr lang="en-US" sz="2400">
                <a:solidFill>
                  <a:schemeClr val="tx1"/>
                </a:solidFill>
                <a:latin typeface="Arial"/>
                <a:cs typeface="Arial"/>
              </a:rPr>
              <a:t>The TAR assesses items linked to grade level content standards in reading, mathematics and science. Benchmarks below have been established for each content area assessed:</a:t>
            </a:r>
            <a:br>
              <a:rPr lang="en-US" sz="2400">
                <a:solidFill>
                  <a:schemeClr val="tx1"/>
                </a:solidFill>
                <a:latin typeface="Arial" panose="020B0604020202020204" pitchFamily="34" charset="0"/>
                <a:cs typeface="Arial" panose="020B0604020202020204" pitchFamily="34" charset="0"/>
              </a:rPr>
            </a:br>
            <a:r>
              <a:rPr lang="en-US" sz="2400">
                <a:solidFill>
                  <a:schemeClr val="tx1"/>
                </a:solidFill>
                <a:latin typeface="Arial"/>
                <a:cs typeface="Arial"/>
              </a:rPr>
              <a:t>	</a:t>
            </a:r>
          </a:p>
          <a:p>
            <a:pPr lvl="1"/>
            <a:r>
              <a:rPr lang="en-US" altLang="en-US">
                <a:solidFill>
                  <a:schemeClr val="tx1"/>
                </a:solidFill>
                <a:latin typeface="Arial"/>
                <a:cs typeface="Arial"/>
              </a:rPr>
              <a:t>English Language Arts - 16</a:t>
            </a:r>
          </a:p>
          <a:p>
            <a:pPr lvl="1"/>
            <a:r>
              <a:rPr lang="en-US" altLang="en-US">
                <a:solidFill>
                  <a:schemeClr val="tx1"/>
                </a:solidFill>
                <a:latin typeface="Arial"/>
                <a:cs typeface="Arial"/>
              </a:rPr>
              <a:t>Mathematics - 13</a:t>
            </a:r>
          </a:p>
          <a:p>
            <a:pPr lvl="1"/>
            <a:r>
              <a:rPr lang="en-US" altLang="en-US">
                <a:solidFill>
                  <a:schemeClr val="tx1"/>
                </a:solidFill>
                <a:latin typeface="Arial"/>
                <a:cs typeface="Arial"/>
              </a:rPr>
              <a:t>Science - 16</a:t>
            </a:r>
          </a:p>
          <a:p>
            <a:endParaRPr lang="en-US" sz="2400">
              <a:solidFill>
                <a:schemeClr val="tx1"/>
              </a:solidFill>
              <a:latin typeface="Arial" panose="020B0604020202020204" pitchFamily="34" charset="0"/>
              <a:cs typeface="Arial" panose="020B0604020202020204" pitchFamily="34" charset="0"/>
            </a:endParaRPr>
          </a:p>
          <a:p>
            <a:r>
              <a:rPr lang="en-US" sz="2400">
                <a:solidFill>
                  <a:schemeClr val="tx1"/>
                </a:solidFill>
                <a:latin typeface="Arial"/>
                <a:cs typeface="Arial"/>
              </a:rPr>
              <a:t>Administered in place of the ACT for students in Kentucky’s Alternate Assessment Program.</a:t>
            </a:r>
          </a:p>
        </p:txBody>
      </p:sp>
    </p:spTree>
    <p:extLst>
      <p:ext uri="{BB962C8B-B14F-4D97-AF65-F5344CB8AC3E}">
        <p14:creationId xmlns:p14="http://schemas.microsoft.com/office/powerpoint/2010/main" val="4006215717"/>
      </p:ext>
    </p:extLst>
  </p:cSld>
  <p:clrMapOvr>
    <a:masterClrMapping/>
  </p:clrMapOvr>
  <p:transition advTm="24473"/>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26657" y="317024"/>
            <a:ext cx="11014229" cy="1039427"/>
          </a:xfrm>
        </p:spPr>
        <p:txBody>
          <a:bodyPr/>
          <a:lstStyle/>
          <a:p>
            <a:pPr eaLnBrk="1" hangingPunct="1"/>
            <a:r>
              <a:rPr lang="en-US" altLang="en-US">
                <a:latin typeface="Arial" panose="020B0604020202020204" pitchFamily="34" charset="0"/>
                <a:cs typeface="Arial" panose="020B0604020202020204" pitchFamily="34" charset="0"/>
              </a:rPr>
              <a:t>TAR at Grade 12 or 14</a:t>
            </a:r>
          </a:p>
        </p:txBody>
      </p:sp>
      <p:sp>
        <p:nvSpPr>
          <p:cNvPr id="5123" name="Content Placeholder 2"/>
          <p:cNvSpPr>
            <a:spLocks noGrp="1"/>
          </p:cNvSpPr>
          <p:nvPr>
            <p:ph type="body" sz="quarter" idx="13"/>
          </p:nvPr>
        </p:nvSpPr>
        <p:spPr>
          <a:xfrm>
            <a:off x="962891" y="1465308"/>
            <a:ext cx="8482263" cy="3739738"/>
          </a:xfrm>
        </p:spPr>
        <p:txBody>
          <a:bodyPr>
            <a:normAutofit/>
          </a:bodyPr>
          <a:lstStyle/>
          <a:p>
            <a:r>
              <a:rPr lang="en-US" altLang="en-US" sz="2400">
                <a:solidFill>
                  <a:schemeClr val="tx1"/>
                </a:solidFill>
                <a:latin typeface="Arial" panose="020B0604020202020204" pitchFamily="34" charset="0"/>
                <a:cs typeface="Arial" panose="020B0604020202020204" pitchFamily="34" charset="0"/>
              </a:rPr>
              <a:t>Students who have not previously met benchmark in any content area (mathematics, ELA, or science) at Grade 11, may retake that content area at Grade 12 or 14. </a:t>
            </a:r>
          </a:p>
          <a:p>
            <a:endParaRPr lang="en-US" altLang="en-US" sz="2400">
              <a:solidFill>
                <a:schemeClr val="tx1"/>
              </a:solidFill>
              <a:latin typeface="Arial" panose="020B0604020202020204" pitchFamily="34" charset="0"/>
              <a:cs typeface="Arial" panose="020B0604020202020204" pitchFamily="34" charset="0"/>
            </a:endParaRPr>
          </a:p>
          <a:p>
            <a:r>
              <a:rPr lang="en-US" altLang="en-US" sz="2400">
                <a:solidFill>
                  <a:schemeClr val="tx1"/>
                </a:solidFill>
                <a:latin typeface="Arial" panose="020B0604020202020204" pitchFamily="34" charset="0"/>
                <a:cs typeface="Arial" panose="020B0604020202020204" pitchFamily="34" charset="0"/>
              </a:rPr>
              <a:t>Grade 14 students may not have a graduation code applied. </a:t>
            </a:r>
          </a:p>
          <a:p>
            <a:pPr marL="571500" indent="-457200"/>
            <a:endParaRPr lang="en-US" altLang="en-US" sz="2400" b="1">
              <a:solidFill>
                <a:schemeClr val="tx1"/>
              </a:solidFill>
              <a:latin typeface="Arial" panose="020B0604020202020204" pitchFamily="34" charset="0"/>
              <a:cs typeface="Arial" panose="020B0604020202020204" pitchFamily="34" charset="0"/>
            </a:endParaRPr>
          </a:p>
          <a:p>
            <a:pPr marL="0" indent="0">
              <a:buNone/>
            </a:pPr>
            <a:endParaRPr lang="en-US" altLang="en-US" sz="2400"/>
          </a:p>
        </p:txBody>
      </p:sp>
    </p:spTree>
    <p:extLst>
      <p:ext uri="{BB962C8B-B14F-4D97-AF65-F5344CB8AC3E}">
        <p14:creationId xmlns:p14="http://schemas.microsoft.com/office/powerpoint/2010/main" val="3529119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9CC61AC670224C80D5E807DE5FD2BE" ma:contentTypeVersion="29" ma:contentTypeDescription="" ma:contentTypeScope="" ma:versionID="da7b306df635362095f68fd6fd188e29">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bf53235365eb3ab8d60bf2e0406a79d8"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TAR Training Presentation</RoutingRuleDescription>
    <PublishingExpirationDate xmlns="http://schemas.microsoft.com/sharepoint/v3" xsi:nil="true"/>
    <PublishingStartDate xmlns="http://schemas.microsoft.com/sharepoint/v3" xsi:nil="true"/>
    <Publication_x0020_Date xmlns="3a62de7d-ba57-4f43-9dae-9623ba637be0">2022-09-30T04:00:00+00:00</Publication_x0020_Date>
    <Audience1 xmlns="3a62de7d-ba57-4f43-9dae-9623ba637be0">
      <Value>1</Value>
      <Value>2</Value>
    </Audience1>
    <_dlc_DocId xmlns="3a62de7d-ba57-4f43-9dae-9623ba637be0">KYED-206681809-16</_dlc_DocId>
    <_dlc_DocIdUrl xmlns="3a62de7d-ba57-4f43-9dae-9623ba637be0">
      <Url>https://www.education.ky.gov/AA/Assessments/summassmt/_layouts/15/DocIdRedir.aspx?ID=KYED-206681809-16</Url>
      <Description>KYED-206681809-16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2E3784D-A802-4B15-8BAC-B5FD1F5DD9AF}"/>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C70D4522-EDD2-4326-BD38-D65ABD3DF72F}">
  <ds:schemaRefs>
    <ds:schemaRef ds:uri="http://schemas.microsoft.com/office/2006/metadata/properties"/>
    <ds:schemaRef ds:uri="http://purl.org/dc/elements/1.1/"/>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4ba77eba-537c-4146-977f-ca75ba92ef12"/>
    <ds:schemaRef ds:uri="c4bbda24-f7c9-41ba-9732-e119dcb2eb79"/>
  </ds:schemaRefs>
</ds:datastoreItem>
</file>

<file path=customXml/itemProps4.xml><?xml version="1.0" encoding="utf-8"?>
<ds:datastoreItem xmlns:ds="http://schemas.openxmlformats.org/officeDocument/2006/customXml" ds:itemID="{9EFE7878-0074-4FD3-935A-5412F8DF4268}"/>
</file>

<file path=docProps/app.xml><?xml version="1.0" encoding="utf-8"?>
<Properties xmlns="http://schemas.openxmlformats.org/officeDocument/2006/extended-properties" xmlns:vt="http://schemas.openxmlformats.org/officeDocument/2006/docPropsVTypes">
  <Template>KDE PowerPoint Template 2021</Template>
  <TotalTime>0</TotalTime>
  <Words>2978</Words>
  <Application>Microsoft Office PowerPoint</Application>
  <PresentationFormat>Widescreen</PresentationFormat>
  <Paragraphs>264</Paragraphs>
  <Slides>29</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Franklin Gothic Book</vt:lpstr>
      <vt:lpstr>Franklin Gothic Medium</vt:lpstr>
      <vt:lpstr>Times New Roman</vt:lpstr>
      <vt:lpstr>Wingdings</vt:lpstr>
      <vt:lpstr>Office Theme</vt:lpstr>
      <vt:lpstr>1_Office Theme</vt:lpstr>
      <vt:lpstr>Transition Attainment Record  (TAR)</vt:lpstr>
      <vt:lpstr>Agenda</vt:lpstr>
      <vt:lpstr>Administration Guide</vt:lpstr>
      <vt:lpstr>Standards</vt:lpstr>
      <vt:lpstr>Standards Assessed</vt:lpstr>
      <vt:lpstr>Transition Attainment Record</vt:lpstr>
      <vt:lpstr>Transition Attainment Record (TAR)        </vt:lpstr>
      <vt:lpstr>Grade Level Requirements</vt:lpstr>
      <vt:lpstr>TAR at Grade 12 or 14</vt:lpstr>
      <vt:lpstr>TAR at Grade 12 or 14 (continued)</vt:lpstr>
      <vt:lpstr>TAR Test Security</vt:lpstr>
      <vt:lpstr>Test Security</vt:lpstr>
      <vt:lpstr>Timelines </vt:lpstr>
      <vt:lpstr>Administration of the TAR</vt:lpstr>
      <vt:lpstr>Administration</vt:lpstr>
      <vt:lpstr>Getting Started</vt:lpstr>
      <vt:lpstr>Team Agreement</vt:lpstr>
      <vt:lpstr>Steps to Completing the TAR</vt:lpstr>
      <vt:lpstr>Documentation</vt:lpstr>
      <vt:lpstr>Rating of Student Performance</vt:lpstr>
      <vt:lpstr>Item Rating Scale</vt:lpstr>
      <vt:lpstr>Sample Rating of 2</vt:lpstr>
      <vt:lpstr>Sample Rating of 1</vt:lpstr>
      <vt:lpstr>Sample Rating of 0</vt:lpstr>
      <vt:lpstr>Next Steps</vt:lpstr>
      <vt:lpstr>Quick Review</vt:lpstr>
      <vt:lpstr>Finishing Up</vt:lpstr>
      <vt:lpstr>Division of Assessment and Accountability Support</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 Training Presentation</dc:title>
  <dc:creator>devon.avery@education.ky.gov</dc:creator>
  <cp:keywords>Kentucky Department of Education, TAR Training</cp:keywords>
  <cp:lastModifiedBy>Riley, Ben - Division of Assessment and Accountability Support</cp:lastModifiedBy>
  <cp:revision>2</cp:revision>
  <dcterms:created xsi:type="dcterms:W3CDTF">2021-08-26T18:21:30Z</dcterms:created>
  <dcterms:modified xsi:type="dcterms:W3CDTF">2023-10-02T15:35:01Z</dcterms:modified>
  <cp:category>Please email your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0x0101001BEB557DBE01834EAB47A683706DCD5B001C9CC61AC670224C80D5E807DE5FD2BE</vt:lpwstr>
  </property>
  <property fmtid="{D5CDD505-2E9C-101B-9397-08002B2CF9AE}" pid="3" name="_dlc_DocIdItemGuid">
    <vt:lpwstr>e5165106-e6a2-4230-9184-f51e607a7eb6</vt:lpwstr>
  </property>
</Properties>
</file>