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82"/>
  </p:notesMasterIdLst>
  <p:sldIdLst>
    <p:sldId id="265" r:id="rId6"/>
    <p:sldId id="369" r:id="rId7"/>
    <p:sldId id="349" r:id="rId8"/>
    <p:sldId id="381" r:id="rId9"/>
    <p:sldId id="268" r:id="rId10"/>
    <p:sldId id="380" r:id="rId11"/>
    <p:sldId id="281" r:id="rId12"/>
    <p:sldId id="286" r:id="rId13"/>
    <p:sldId id="360" r:id="rId14"/>
    <p:sldId id="297" r:id="rId15"/>
    <p:sldId id="303" r:id="rId16"/>
    <p:sldId id="383" r:id="rId17"/>
    <p:sldId id="336" r:id="rId18"/>
    <p:sldId id="382" r:id="rId19"/>
    <p:sldId id="329" r:id="rId20"/>
    <p:sldId id="356" r:id="rId21"/>
    <p:sldId id="370" r:id="rId22"/>
    <p:sldId id="291" r:id="rId23"/>
    <p:sldId id="358" r:id="rId24"/>
    <p:sldId id="378" r:id="rId25"/>
    <p:sldId id="277" r:id="rId26"/>
    <p:sldId id="276" r:id="rId27"/>
    <p:sldId id="288" r:id="rId28"/>
    <p:sldId id="377" r:id="rId29"/>
    <p:sldId id="362" r:id="rId30"/>
    <p:sldId id="274" r:id="rId31"/>
    <p:sldId id="368" r:id="rId32"/>
    <p:sldId id="279" r:id="rId33"/>
    <p:sldId id="359" r:id="rId34"/>
    <p:sldId id="311" r:id="rId35"/>
    <p:sldId id="325" r:id="rId36"/>
    <p:sldId id="305" r:id="rId37"/>
    <p:sldId id="314" r:id="rId38"/>
    <p:sldId id="312" r:id="rId39"/>
    <p:sldId id="367" r:id="rId40"/>
    <p:sldId id="343" r:id="rId41"/>
    <p:sldId id="354" r:id="rId42"/>
    <p:sldId id="385" r:id="rId43"/>
    <p:sldId id="379" r:id="rId44"/>
    <p:sldId id="396" r:id="rId45"/>
    <p:sldId id="361" r:id="rId46"/>
    <p:sldId id="299" r:id="rId47"/>
    <p:sldId id="302" r:id="rId48"/>
    <p:sldId id="300" r:id="rId49"/>
    <p:sldId id="355" r:id="rId50"/>
    <p:sldId id="371" r:id="rId51"/>
    <p:sldId id="374" r:id="rId52"/>
    <p:sldId id="289" r:id="rId53"/>
    <p:sldId id="292" r:id="rId54"/>
    <p:sldId id="293" r:id="rId55"/>
    <p:sldId id="375" r:id="rId56"/>
    <p:sldId id="386" r:id="rId57"/>
    <p:sldId id="388" r:id="rId58"/>
    <p:sldId id="294" r:id="rId59"/>
    <p:sldId id="326" r:id="rId60"/>
    <p:sldId id="351" r:id="rId61"/>
    <p:sldId id="295" r:id="rId62"/>
    <p:sldId id="315" r:id="rId63"/>
    <p:sldId id="327" r:id="rId64"/>
    <p:sldId id="389" r:id="rId65"/>
    <p:sldId id="335" r:id="rId66"/>
    <p:sldId id="353" r:id="rId67"/>
    <p:sldId id="372" r:id="rId68"/>
    <p:sldId id="376" r:id="rId69"/>
    <p:sldId id="391" r:id="rId70"/>
    <p:sldId id="392" r:id="rId71"/>
    <p:sldId id="393" r:id="rId72"/>
    <p:sldId id="337" r:id="rId73"/>
    <p:sldId id="366" r:id="rId74"/>
    <p:sldId id="333" r:id="rId75"/>
    <p:sldId id="399" r:id="rId76"/>
    <p:sldId id="394" r:id="rId77"/>
    <p:sldId id="344" r:id="rId78"/>
    <p:sldId id="991" r:id="rId79"/>
    <p:sldId id="397" r:id="rId80"/>
    <p:sldId id="999"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771B6458-EC8F-ACB7-5084-9D6F069BC75D}" name="Avery, Devon - Division of Assessment and Accountability Support" initials="AS" userId="S::devon.avery@education.ky.gov::3c4d04ce-6fc5-4533-8afa-2b6776a03065" providerId="AD"/>
  <p188:author id="{88138196-F698-FBED-D0A7-04A9C0FF3D88}" name="Stafford, Jennifer - KDE Division Director" initials="SD" userId="S::jennifer.stafford@education.ky.gov::0151abd4-297e-443f-a77b-a8c249c015ab"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kins, Jennifer - Division of Assessment and Accountability Support" initials="LJ-DoAaAS" lastIdx="2" clrIdx="0">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3A385"/>
    <a:srgbClr val="009999"/>
    <a:srgbClr val="D8F4EC"/>
    <a:srgbClr val="009A80"/>
    <a:srgbClr val="000000"/>
    <a:srgbClr val="008080"/>
    <a:srgbClr val="6AA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16733-14B0-441D-9B26-FD3425FEF85F}" v="178" dt="2022-08-04T16:18:04.991"/>
    <p1510:client id="{7F5656F2-78D2-65A8-4F5B-C36AFA92ACA2}" v="1" dt="2022-08-04T17:36:10.801"/>
    <p1510:client id="{EFA31FD2-1920-45C5-8805-7E2DB928AA14}" v="59" dt="2022-08-04T18:28:34.844"/>
    <p1510:client id="{FF24ED18-2F28-47FF-8E2E-B94EB69508C3}" v="1" dt="2022-08-04T18:00:17.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s>
</file>

<file path=ppt/diagrams/_rels/data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3.png"/><Relationship Id="rId7" Type="http://schemas.openxmlformats.org/officeDocument/2006/relationships/image" Target="../media/image25.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6.svg"/><Relationship Id="rId4" Type="http://schemas.openxmlformats.org/officeDocument/2006/relationships/image" Target="../media/image44.svg"/><Relationship Id="rId9" Type="http://schemas.openxmlformats.org/officeDocument/2006/relationships/image" Target="../media/image45.png"/></Relationships>
</file>

<file path=ppt/diagrams/_rels/data15.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3.png"/><Relationship Id="rId7" Type="http://schemas.openxmlformats.org/officeDocument/2006/relationships/image" Target="../media/image25.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6.svg"/><Relationship Id="rId4" Type="http://schemas.openxmlformats.org/officeDocument/2006/relationships/image" Target="../media/image44.svg"/><Relationship Id="rId9" Type="http://schemas.openxmlformats.org/officeDocument/2006/relationships/image" Target="../media/image45.png"/></Relationships>
</file>

<file path=ppt/diagrams/_rels/drawing15.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117FF-D2AA-4F7F-BE2E-80564D37C901}"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en-US"/>
        </a:p>
      </dgm:t>
    </dgm:pt>
    <dgm:pt modelId="{BDC74063-9ABF-4FF3-B9E4-CB48A501F28D}">
      <dgm:prSet phldrT="[Text]"/>
      <dgm:spPr>
        <a:solidFill>
          <a:srgbClr val="009999"/>
        </a:solidFill>
      </dgm:spPr>
      <dgm:t>
        <a:bodyPr/>
        <a:lstStyle/>
        <a:p>
          <a:r>
            <a:rPr lang="en-US"/>
            <a:t>Professional Ethics</a:t>
          </a:r>
        </a:p>
      </dgm:t>
    </dgm:pt>
    <dgm:pt modelId="{9F866FC1-878D-46BD-B14C-E69044F0FC43}" type="parTrans" cxnId="{A950ACCE-D819-4B1C-ABDE-82731AC132A2}">
      <dgm:prSet/>
      <dgm:spPr/>
      <dgm:t>
        <a:bodyPr/>
        <a:lstStyle/>
        <a:p>
          <a:endParaRPr lang="en-US"/>
        </a:p>
      </dgm:t>
    </dgm:pt>
    <dgm:pt modelId="{6C27FE11-CC81-4FD4-8265-3703EDDF30C5}" type="sibTrans" cxnId="{A950ACCE-D819-4B1C-ABDE-82731AC132A2}">
      <dgm:prSet/>
      <dgm:spPr/>
      <dgm:t>
        <a:bodyPr/>
        <a:lstStyle/>
        <a:p>
          <a:endParaRPr lang="en-US"/>
        </a:p>
      </dgm:t>
    </dgm:pt>
    <dgm:pt modelId="{C002521A-490D-4151-BC58-B99B68399076}">
      <dgm:prSet phldrT="[Text]"/>
      <dgm:spPr>
        <a:solidFill>
          <a:srgbClr val="009999"/>
        </a:solidFill>
      </dgm:spPr>
      <dgm:t>
        <a:bodyPr/>
        <a:lstStyle/>
        <a:p>
          <a:r>
            <a:rPr lang="en-US"/>
            <a:t>Educational Defensibility</a:t>
          </a:r>
        </a:p>
      </dgm:t>
    </dgm:pt>
    <dgm:pt modelId="{00120882-9B0E-4FA6-AD5E-1B430947BBE7}" type="parTrans" cxnId="{C906B14D-04E8-42B4-9BC8-0593DE5034AC}">
      <dgm:prSet/>
      <dgm:spPr/>
      <dgm:t>
        <a:bodyPr/>
        <a:lstStyle/>
        <a:p>
          <a:endParaRPr lang="en-US"/>
        </a:p>
      </dgm:t>
    </dgm:pt>
    <dgm:pt modelId="{A0DE93B1-2B00-436D-AFCA-B9F212D9EF1D}" type="sibTrans" cxnId="{C906B14D-04E8-42B4-9BC8-0593DE5034AC}">
      <dgm:prSet/>
      <dgm:spPr/>
      <dgm:t>
        <a:bodyPr/>
        <a:lstStyle/>
        <a:p>
          <a:endParaRPr lang="en-US"/>
        </a:p>
      </dgm:t>
    </dgm:pt>
    <dgm:pt modelId="{2E7BF211-A2BD-4914-A5F3-18C18631E8A8}">
      <dgm:prSet phldrT="[Text]"/>
      <dgm:spPr>
        <a:solidFill>
          <a:srgbClr val="009999"/>
        </a:solidFill>
      </dgm:spPr>
      <dgm:t>
        <a:bodyPr/>
        <a:lstStyle/>
        <a:p>
          <a:r>
            <a:rPr lang="en-US"/>
            <a:t>Student Ownership</a:t>
          </a:r>
        </a:p>
      </dgm:t>
    </dgm:pt>
    <dgm:pt modelId="{EB426235-90EC-4038-B63B-2E81E5F4CE3D}" type="parTrans" cxnId="{35AEA1F1-88B4-45BF-A34A-53C3535A0C02}">
      <dgm:prSet/>
      <dgm:spPr/>
      <dgm:t>
        <a:bodyPr/>
        <a:lstStyle/>
        <a:p>
          <a:endParaRPr lang="en-US"/>
        </a:p>
      </dgm:t>
    </dgm:pt>
    <dgm:pt modelId="{0B041BFE-9B32-4115-85EB-E12426E93745}" type="sibTrans" cxnId="{35AEA1F1-88B4-45BF-A34A-53C3535A0C02}">
      <dgm:prSet/>
      <dgm:spPr/>
      <dgm:t>
        <a:bodyPr/>
        <a:lstStyle/>
        <a:p>
          <a:endParaRPr lang="en-US"/>
        </a:p>
      </dgm:t>
    </dgm:pt>
    <dgm:pt modelId="{C376D5DB-CB54-4269-B6BC-329360E536C0}">
      <dgm:prSet/>
      <dgm:spPr/>
      <dgm:t>
        <a:bodyPr/>
        <a:lstStyle/>
        <a:p>
          <a:r>
            <a:rPr lang="en-US"/>
            <a:t>Ethical standards of the education profession apply to anyone administering a state assessment. (16 KAR 1:020)</a:t>
          </a:r>
        </a:p>
      </dgm:t>
    </dgm:pt>
    <dgm:pt modelId="{EDA38FE0-1631-4D1F-ACA2-448E283F9EF1}" type="parTrans" cxnId="{204AB054-0F28-4072-ADD1-728C690A3011}">
      <dgm:prSet/>
      <dgm:spPr/>
      <dgm:t>
        <a:bodyPr/>
        <a:lstStyle/>
        <a:p>
          <a:endParaRPr lang="en-US"/>
        </a:p>
      </dgm:t>
    </dgm:pt>
    <dgm:pt modelId="{902B3D04-51DE-4EAC-BE93-5B1056EB5F8A}" type="sibTrans" cxnId="{204AB054-0F28-4072-ADD1-728C690A3011}">
      <dgm:prSet/>
      <dgm:spPr/>
      <dgm:t>
        <a:bodyPr/>
        <a:lstStyle/>
        <a:p>
          <a:endParaRPr lang="en-US"/>
        </a:p>
      </dgm:t>
    </dgm:pt>
    <dgm:pt modelId="{3129491B-1F83-47D0-95D2-78E7D445BCF1}">
      <dgm:prSet/>
      <dgm:spPr/>
      <dgm:t>
        <a:bodyPr/>
        <a:lstStyle/>
        <a:p>
          <a:r>
            <a:rPr lang="en-US"/>
            <a:t>All test preparation practices shall be designed and used for the purpose of increasing student learning, not for the sole purpose of artificially increasing test scores.</a:t>
          </a:r>
        </a:p>
      </dgm:t>
      <dgm:extLst>
        <a:ext uri="{E40237B7-FDA0-4F09-8148-C483321AD2D9}">
          <dgm14:cNvPr xmlns:dgm14="http://schemas.microsoft.com/office/drawing/2010/diagram" id="0" name="" descr="The standards include professional ethics, educational defensibility, and student ownership." title="Standards of Appropriate Testing Practices"/>
        </a:ext>
      </dgm:extLst>
    </dgm:pt>
    <dgm:pt modelId="{239CCFF1-4E4D-41AD-9473-532AF6133821}" type="parTrans" cxnId="{B3821A6A-26E0-40C4-870E-78A351FF5AC0}">
      <dgm:prSet/>
      <dgm:spPr/>
      <dgm:t>
        <a:bodyPr/>
        <a:lstStyle/>
        <a:p>
          <a:endParaRPr lang="en-US"/>
        </a:p>
      </dgm:t>
    </dgm:pt>
    <dgm:pt modelId="{3439500B-2208-4C81-9719-2F59FF30630D}" type="sibTrans" cxnId="{B3821A6A-26E0-40C4-870E-78A351FF5AC0}">
      <dgm:prSet/>
      <dgm:spPr/>
      <dgm:t>
        <a:bodyPr/>
        <a:lstStyle/>
        <a:p>
          <a:endParaRPr lang="en-US"/>
        </a:p>
      </dgm:t>
    </dgm:pt>
    <dgm:pt modelId="{AF7DB8B9-DA41-4897-AF2D-53AF75964956}">
      <dgm:prSet/>
      <dgm:spPr/>
      <dgm:t>
        <a:bodyPr/>
        <a:lstStyle/>
        <a:p>
          <a:r>
            <a:rPr lang="en-US"/>
            <a:t>All assessment work shall be done entirely by the student.</a:t>
          </a:r>
        </a:p>
      </dgm:t>
    </dgm:pt>
    <dgm:pt modelId="{FEEFA2E0-279A-40EA-8E22-0ACEEC5BC94B}" type="parTrans" cxnId="{8A88AA91-03D4-4594-8769-037DFB3C607C}">
      <dgm:prSet/>
      <dgm:spPr/>
      <dgm:t>
        <a:bodyPr/>
        <a:lstStyle/>
        <a:p>
          <a:endParaRPr lang="en-US"/>
        </a:p>
      </dgm:t>
    </dgm:pt>
    <dgm:pt modelId="{8ECE1D00-F4FB-4CA2-ACDF-FA4E8E7C7408}" type="sibTrans" cxnId="{8A88AA91-03D4-4594-8769-037DFB3C607C}">
      <dgm:prSet/>
      <dgm:spPr/>
      <dgm:t>
        <a:bodyPr/>
        <a:lstStyle/>
        <a:p>
          <a:endParaRPr lang="en-US"/>
        </a:p>
      </dgm:t>
    </dgm:pt>
    <dgm:pt modelId="{C2BBE345-AB34-4AFF-906C-992B7B069DD5}">
      <dgm:prSet/>
      <dgm:spPr/>
      <dgm:t>
        <a:bodyPr/>
        <a:lstStyle/>
        <a:p>
          <a:r>
            <a:rPr lang="en-US"/>
            <a:t>Test preparation practice shall not violate those ethical standards. (16 KAR 1:020)</a:t>
          </a:r>
        </a:p>
      </dgm:t>
    </dgm:pt>
    <dgm:pt modelId="{C3EC4625-291A-49FB-9BE0-E89F977664BE}" type="sibTrans" cxnId="{006E9DCA-1FB6-499D-9CA6-8C9B0E959A26}">
      <dgm:prSet/>
      <dgm:spPr/>
      <dgm:t>
        <a:bodyPr/>
        <a:lstStyle/>
        <a:p>
          <a:endParaRPr lang="en-US"/>
        </a:p>
      </dgm:t>
    </dgm:pt>
    <dgm:pt modelId="{2E888217-FE6B-4968-AF6D-609CC1B7522E}" type="parTrans" cxnId="{006E9DCA-1FB6-499D-9CA6-8C9B0E959A26}">
      <dgm:prSet/>
      <dgm:spPr/>
      <dgm:t>
        <a:bodyPr/>
        <a:lstStyle/>
        <a:p>
          <a:endParaRPr lang="en-US"/>
        </a:p>
      </dgm:t>
    </dgm:pt>
    <dgm:pt modelId="{44AF9A65-0681-4457-B472-58FC088BFCE2}">
      <dgm:prSet/>
      <dgm:spPr/>
      <dgm:t>
        <a:bodyPr/>
        <a:lstStyle/>
        <a:p>
          <a:r>
            <a:rPr lang="en-US"/>
            <a:t>It is a violation of the regulation to alter student information in order to give students access or help them avoid testing. </a:t>
          </a:r>
        </a:p>
      </dgm:t>
    </dgm:pt>
    <dgm:pt modelId="{A951CB05-44D0-4816-9647-5356037A2524}" type="parTrans" cxnId="{BDDE9BBA-CE29-49AA-A0F3-E2F9A0A49E63}">
      <dgm:prSet/>
      <dgm:spPr/>
      <dgm:t>
        <a:bodyPr/>
        <a:lstStyle/>
        <a:p>
          <a:endParaRPr lang="en-US"/>
        </a:p>
      </dgm:t>
    </dgm:pt>
    <dgm:pt modelId="{6DDACEF3-4514-4E7C-B632-106BFB926274}" type="sibTrans" cxnId="{BDDE9BBA-CE29-49AA-A0F3-E2F9A0A49E63}">
      <dgm:prSet/>
      <dgm:spPr/>
      <dgm:t>
        <a:bodyPr/>
        <a:lstStyle/>
        <a:p>
          <a:endParaRPr lang="en-US"/>
        </a:p>
      </dgm:t>
    </dgm:pt>
    <dgm:pt modelId="{77256F52-DBDD-4566-8D28-FA1350D7AEA8}" type="pres">
      <dgm:prSet presAssocID="{4D7117FF-D2AA-4F7F-BE2E-80564D37C901}" presName="linear" presStyleCnt="0">
        <dgm:presLayoutVars>
          <dgm:dir/>
          <dgm:animLvl val="lvl"/>
          <dgm:resizeHandles val="exact"/>
        </dgm:presLayoutVars>
      </dgm:prSet>
      <dgm:spPr/>
    </dgm:pt>
    <dgm:pt modelId="{39CA94B9-0958-4659-A69F-313870E099B1}" type="pres">
      <dgm:prSet presAssocID="{BDC74063-9ABF-4FF3-B9E4-CB48A501F28D}" presName="parentLin" presStyleCnt="0"/>
      <dgm:spPr/>
    </dgm:pt>
    <dgm:pt modelId="{9785CB6C-EE71-4001-BB30-7810660DC650}" type="pres">
      <dgm:prSet presAssocID="{BDC74063-9ABF-4FF3-B9E4-CB48A501F28D}" presName="parentLeftMargin" presStyleLbl="node1" presStyleIdx="0" presStyleCnt="3"/>
      <dgm:spPr/>
    </dgm:pt>
    <dgm:pt modelId="{84C5C5E4-C86E-4F2E-AF5F-0E0BC48F35CB}" type="pres">
      <dgm:prSet presAssocID="{BDC74063-9ABF-4FF3-B9E4-CB48A501F28D}" presName="parentText" presStyleLbl="node1" presStyleIdx="0" presStyleCnt="3" custLinFactNeighborX="3705">
        <dgm:presLayoutVars>
          <dgm:chMax val="0"/>
          <dgm:bulletEnabled val="1"/>
        </dgm:presLayoutVars>
      </dgm:prSet>
      <dgm:spPr/>
    </dgm:pt>
    <dgm:pt modelId="{E4A43DBC-09AC-424E-AA6D-43C9DB4C8070}" type="pres">
      <dgm:prSet presAssocID="{BDC74063-9ABF-4FF3-B9E4-CB48A501F28D}" presName="negativeSpace" presStyleCnt="0"/>
      <dgm:spPr/>
    </dgm:pt>
    <dgm:pt modelId="{70DF8991-9046-4B62-ABA2-D5ADEE4C2488}" type="pres">
      <dgm:prSet presAssocID="{BDC74063-9ABF-4FF3-B9E4-CB48A501F28D}" presName="childText" presStyleLbl="conFgAcc1" presStyleIdx="0" presStyleCnt="3">
        <dgm:presLayoutVars>
          <dgm:bulletEnabled val="1"/>
        </dgm:presLayoutVars>
      </dgm:prSet>
      <dgm:spPr/>
    </dgm:pt>
    <dgm:pt modelId="{2471530B-9053-456F-B87C-5286EA4B3585}" type="pres">
      <dgm:prSet presAssocID="{6C27FE11-CC81-4FD4-8265-3703EDDF30C5}" presName="spaceBetweenRectangles" presStyleCnt="0"/>
      <dgm:spPr/>
    </dgm:pt>
    <dgm:pt modelId="{14ABD63B-903A-4C38-B3C7-912E434ED56B}" type="pres">
      <dgm:prSet presAssocID="{C002521A-490D-4151-BC58-B99B68399076}" presName="parentLin" presStyleCnt="0"/>
      <dgm:spPr/>
    </dgm:pt>
    <dgm:pt modelId="{52C5BF32-67D9-4BA6-88AB-64D78BE24BD0}" type="pres">
      <dgm:prSet presAssocID="{C002521A-490D-4151-BC58-B99B68399076}" presName="parentLeftMargin" presStyleLbl="node1" presStyleIdx="0" presStyleCnt="3"/>
      <dgm:spPr/>
    </dgm:pt>
    <dgm:pt modelId="{667C5FA5-9A69-4D3F-B882-62A737811D4F}" type="pres">
      <dgm:prSet presAssocID="{C002521A-490D-4151-BC58-B99B68399076}" presName="parentText" presStyleLbl="node1" presStyleIdx="1" presStyleCnt="3">
        <dgm:presLayoutVars>
          <dgm:chMax val="0"/>
          <dgm:bulletEnabled val="1"/>
        </dgm:presLayoutVars>
      </dgm:prSet>
      <dgm:spPr/>
    </dgm:pt>
    <dgm:pt modelId="{8DA0A599-B5F0-40EC-9080-E87E18B3EEA0}" type="pres">
      <dgm:prSet presAssocID="{C002521A-490D-4151-BC58-B99B68399076}" presName="negativeSpace" presStyleCnt="0"/>
      <dgm:spPr/>
    </dgm:pt>
    <dgm:pt modelId="{5FFD4A81-096E-4339-B39A-71FAA7C7948B}" type="pres">
      <dgm:prSet presAssocID="{C002521A-490D-4151-BC58-B99B68399076}" presName="childText" presStyleLbl="conFgAcc1" presStyleIdx="1" presStyleCnt="3">
        <dgm:presLayoutVars>
          <dgm:bulletEnabled val="1"/>
        </dgm:presLayoutVars>
      </dgm:prSet>
      <dgm:spPr/>
    </dgm:pt>
    <dgm:pt modelId="{71360172-1BEB-4473-95FD-CC8A9244FFF1}" type="pres">
      <dgm:prSet presAssocID="{A0DE93B1-2B00-436D-AFCA-B9F212D9EF1D}" presName="spaceBetweenRectangles" presStyleCnt="0"/>
      <dgm:spPr/>
    </dgm:pt>
    <dgm:pt modelId="{DC030814-5BE6-4DF3-ACA8-C8D18796CA11}" type="pres">
      <dgm:prSet presAssocID="{2E7BF211-A2BD-4914-A5F3-18C18631E8A8}" presName="parentLin" presStyleCnt="0"/>
      <dgm:spPr/>
    </dgm:pt>
    <dgm:pt modelId="{AC952102-7B51-4ED0-A799-A0F690565AB1}" type="pres">
      <dgm:prSet presAssocID="{2E7BF211-A2BD-4914-A5F3-18C18631E8A8}" presName="parentLeftMargin" presStyleLbl="node1" presStyleIdx="1" presStyleCnt="3"/>
      <dgm:spPr/>
    </dgm:pt>
    <dgm:pt modelId="{37DAA746-3849-4B37-BCB3-3CE14956FDCD}" type="pres">
      <dgm:prSet presAssocID="{2E7BF211-A2BD-4914-A5F3-18C18631E8A8}" presName="parentText" presStyleLbl="node1" presStyleIdx="2" presStyleCnt="3">
        <dgm:presLayoutVars>
          <dgm:chMax val="0"/>
          <dgm:bulletEnabled val="1"/>
        </dgm:presLayoutVars>
      </dgm:prSet>
      <dgm:spPr/>
    </dgm:pt>
    <dgm:pt modelId="{8BACC804-C010-42C8-8D87-DFD3DE8FD156}" type="pres">
      <dgm:prSet presAssocID="{2E7BF211-A2BD-4914-A5F3-18C18631E8A8}" presName="negativeSpace" presStyleCnt="0"/>
      <dgm:spPr/>
    </dgm:pt>
    <dgm:pt modelId="{557B4D82-6060-42EE-8B67-AE1F8482BAF2}" type="pres">
      <dgm:prSet presAssocID="{2E7BF211-A2BD-4914-A5F3-18C18631E8A8}" presName="childText" presStyleLbl="conFgAcc1" presStyleIdx="2" presStyleCnt="3">
        <dgm:presLayoutVars>
          <dgm:bulletEnabled val="1"/>
        </dgm:presLayoutVars>
      </dgm:prSet>
      <dgm:spPr/>
    </dgm:pt>
  </dgm:ptLst>
  <dgm:cxnLst>
    <dgm:cxn modelId="{647DF404-846D-4C5D-A8D1-645534F64042}" type="presOf" srcId="{C376D5DB-CB54-4269-B6BC-329360E536C0}" destId="{70DF8991-9046-4B62-ABA2-D5ADEE4C2488}" srcOrd="0" destOrd="0" presId="urn:microsoft.com/office/officeart/2005/8/layout/list1"/>
    <dgm:cxn modelId="{43CE5E2C-59A7-44CC-BF7F-8750235E7FC2}" type="presOf" srcId="{3129491B-1F83-47D0-95D2-78E7D445BCF1}" destId="{5FFD4A81-096E-4339-B39A-71FAA7C7948B}" srcOrd="0" destOrd="0" presId="urn:microsoft.com/office/officeart/2005/8/layout/list1"/>
    <dgm:cxn modelId="{532FE52D-6CD7-4909-AE83-F4439052A108}" type="presOf" srcId="{2E7BF211-A2BD-4914-A5F3-18C18631E8A8}" destId="{37DAA746-3849-4B37-BCB3-3CE14956FDCD}" srcOrd="1" destOrd="0" presId="urn:microsoft.com/office/officeart/2005/8/layout/list1"/>
    <dgm:cxn modelId="{5A875B45-0EE9-435E-B31D-EC006BD3AFC7}" type="presOf" srcId="{C002521A-490D-4151-BC58-B99B68399076}" destId="{667C5FA5-9A69-4D3F-B882-62A737811D4F}" srcOrd="1" destOrd="0" presId="urn:microsoft.com/office/officeart/2005/8/layout/list1"/>
    <dgm:cxn modelId="{B3821A6A-26E0-40C4-870E-78A351FF5AC0}" srcId="{C002521A-490D-4151-BC58-B99B68399076}" destId="{3129491B-1F83-47D0-95D2-78E7D445BCF1}" srcOrd="0" destOrd="0" parTransId="{239CCFF1-4E4D-41AD-9473-532AF6133821}" sibTransId="{3439500B-2208-4C81-9719-2F59FF30630D}"/>
    <dgm:cxn modelId="{C906B14D-04E8-42B4-9BC8-0593DE5034AC}" srcId="{4D7117FF-D2AA-4F7F-BE2E-80564D37C901}" destId="{C002521A-490D-4151-BC58-B99B68399076}" srcOrd="1" destOrd="0" parTransId="{00120882-9B0E-4FA6-AD5E-1B430947BBE7}" sibTransId="{A0DE93B1-2B00-436D-AFCA-B9F212D9EF1D}"/>
    <dgm:cxn modelId="{F265C64E-1DD4-48A6-AFAC-95D7D9C8BF0A}" type="presOf" srcId="{C002521A-490D-4151-BC58-B99B68399076}" destId="{52C5BF32-67D9-4BA6-88AB-64D78BE24BD0}" srcOrd="0" destOrd="0" presId="urn:microsoft.com/office/officeart/2005/8/layout/list1"/>
    <dgm:cxn modelId="{204AB054-0F28-4072-ADD1-728C690A3011}" srcId="{BDC74063-9ABF-4FF3-B9E4-CB48A501F28D}" destId="{C376D5DB-CB54-4269-B6BC-329360E536C0}" srcOrd="0" destOrd="0" parTransId="{EDA38FE0-1631-4D1F-ACA2-448E283F9EF1}" sibTransId="{902B3D04-51DE-4EAC-BE93-5B1056EB5F8A}"/>
    <dgm:cxn modelId="{507E0177-03C6-4D1F-BBA4-FF2226982049}" type="presOf" srcId="{2E7BF211-A2BD-4914-A5F3-18C18631E8A8}" destId="{AC952102-7B51-4ED0-A799-A0F690565AB1}" srcOrd="0" destOrd="0" presId="urn:microsoft.com/office/officeart/2005/8/layout/list1"/>
    <dgm:cxn modelId="{8A88AA91-03D4-4594-8769-037DFB3C607C}" srcId="{2E7BF211-A2BD-4914-A5F3-18C18631E8A8}" destId="{AF7DB8B9-DA41-4897-AF2D-53AF75964956}" srcOrd="0" destOrd="0" parTransId="{FEEFA2E0-279A-40EA-8E22-0ACEEC5BC94B}" sibTransId="{8ECE1D00-F4FB-4CA2-ACDF-FA4E8E7C7408}"/>
    <dgm:cxn modelId="{F9E71499-B72F-4937-8C84-C30B872EE4C4}" type="presOf" srcId="{BDC74063-9ABF-4FF3-B9E4-CB48A501F28D}" destId="{9785CB6C-EE71-4001-BB30-7810660DC650}" srcOrd="0" destOrd="0" presId="urn:microsoft.com/office/officeart/2005/8/layout/list1"/>
    <dgm:cxn modelId="{B345DE9B-750A-4AB5-BB9C-F43F6B7C9785}" type="presOf" srcId="{44AF9A65-0681-4457-B472-58FC088BFCE2}" destId="{70DF8991-9046-4B62-ABA2-D5ADEE4C2488}" srcOrd="0" destOrd="2" presId="urn:microsoft.com/office/officeart/2005/8/layout/list1"/>
    <dgm:cxn modelId="{A86E24A9-BB77-4D41-B6E2-899E0857A17D}" type="presOf" srcId="{C2BBE345-AB34-4AFF-906C-992B7B069DD5}" destId="{70DF8991-9046-4B62-ABA2-D5ADEE4C2488}" srcOrd="0" destOrd="1" presId="urn:microsoft.com/office/officeart/2005/8/layout/list1"/>
    <dgm:cxn modelId="{D04762B3-D432-4BF3-B563-764BD10881D0}" type="presOf" srcId="{BDC74063-9ABF-4FF3-B9E4-CB48A501F28D}" destId="{84C5C5E4-C86E-4F2E-AF5F-0E0BC48F35CB}" srcOrd="1" destOrd="0" presId="urn:microsoft.com/office/officeart/2005/8/layout/list1"/>
    <dgm:cxn modelId="{BDDE9BBA-CE29-49AA-A0F3-E2F9A0A49E63}" srcId="{BDC74063-9ABF-4FF3-B9E4-CB48A501F28D}" destId="{44AF9A65-0681-4457-B472-58FC088BFCE2}" srcOrd="2" destOrd="0" parTransId="{A951CB05-44D0-4816-9647-5356037A2524}" sibTransId="{6DDACEF3-4514-4E7C-B632-106BFB926274}"/>
    <dgm:cxn modelId="{815B77C0-8500-4FD7-B45E-A97DA4B4F716}" type="presOf" srcId="{4D7117FF-D2AA-4F7F-BE2E-80564D37C901}" destId="{77256F52-DBDD-4566-8D28-FA1350D7AEA8}" srcOrd="0" destOrd="0" presId="urn:microsoft.com/office/officeart/2005/8/layout/list1"/>
    <dgm:cxn modelId="{006E9DCA-1FB6-499D-9CA6-8C9B0E959A26}" srcId="{BDC74063-9ABF-4FF3-B9E4-CB48A501F28D}" destId="{C2BBE345-AB34-4AFF-906C-992B7B069DD5}" srcOrd="1" destOrd="0" parTransId="{2E888217-FE6B-4968-AF6D-609CC1B7522E}" sibTransId="{C3EC4625-291A-49FB-9BE0-E89F977664BE}"/>
    <dgm:cxn modelId="{A950ACCE-D819-4B1C-ABDE-82731AC132A2}" srcId="{4D7117FF-D2AA-4F7F-BE2E-80564D37C901}" destId="{BDC74063-9ABF-4FF3-B9E4-CB48A501F28D}" srcOrd="0" destOrd="0" parTransId="{9F866FC1-878D-46BD-B14C-E69044F0FC43}" sibTransId="{6C27FE11-CC81-4FD4-8265-3703EDDF30C5}"/>
    <dgm:cxn modelId="{48CF4EDD-2167-4ED9-AB1B-96D7EB5955FC}" type="presOf" srcId="{AF7DB8B9-DA41-4897-AF2D-53AF75964956}" destId="{557B4D82-6060-42EE-8B67-AE1F8482BAF2}" srcOrd="0" destOrd="0" presId="urn:microsoft.com/office/officeart/2005/8/layout/list1"/>
    <dgm:cxn modelId="{35AEA1F1-88B4-45BF-A34A-53C3535A0C02}" srcId="{4D7117FF-D2AA-4F7F-BE2E-80564D37C901}" destId="{2E7BF211-A2BD-4914-A5F3-18C18631E8A8}" srcOrd="2" destOrd="0" parTransId="{EB426235-90EC-4038-B63B-2E81E5F4CE3D}" sibTransId="{0B041BFE-9B32-4115-85EB-E12426E93745}"/>
    <dgm:cxn modelId="{7D598BFA-D60C-441F-B830-92250EDBA739}" type="presParOf" srcId="{77256F52-DBDD-4566-8D28-FA1350D7AEA8}" destId="{39CA94B9-0958-4659-A69F-313870E099B1}" srcOrd="0" destOrd="0" presId="urn:microsoft.com/office/officeart/2005/8/layout/list1"/>
    <dgm:cxn modelId="{1482923B-B087-4FD8-98F3-EE44E6C35D2D}" type="presParOf" srcId="{39CA94B9-0958-4659-A69F-313870E099B1}" destId="{9785CB6C-EE71-4001-BB30-7810660DC650}" srcOrd="0" destOrd="0" presId="urn:microsoft.com/office/officeart/2005/8/layout/list1"/>
    <dgm:cxn modelId="{ACBDC2AE-0C09-44AD-8CF6-96D0B797F4D0}" type="presParOf" srcId="{39CA94B9-0958-4659-A69F-313870E099B1}" destId="{84C5C5E4-C86E-4F2E-AF5F-0E0BC48F35CB}" srcOrd="1" destOrd="0" presId="urn:microsoft.com/office/officeart/2005/8/layout/list1"/>
    <dgm:cxn modelId="{FB1EAF60-7FC2-496D-9B38-2BAE7E212C6C}" type="presParOf" srcId="{77256F52-DBDD-4566-8D28-FA1350D7AEA8}" destId="{E4A43DBC-09AC-424E-AA6D-43C9DB4C8070}" srcOrd="1" destOrd="0" presId="urn:microsoft.com/office/officeart/2005/8/layout/list1"/>
    <dgm:cxn modelId="{5EB62BF8-1E93-4B88-91ED-611F41C15CED}" type="presParOf" srcId="{77256F52-DBDD-4566-8D28-FA1350D7AEA8}" destId="{70DF8991-9046-4B62-ABA2-D5ADEE4C2488}" srcOrd="2" destOrd="0" presId="urn:microsoft.com/office/officeart/2005/8/layout/list1"/>
    <dgm:cxn modelId="{7D0B1CB1-99A4-4225-9E3E-11C15B528964}" type="presParOf" srcId="{77256F52-DBDD-4566-8D28-FA1350D7AEA8}" destId="{2471530B-9053-456F-B87C-5286EA4B3585}" srcOrd="3" destOrd="0" presId="urn:microsoft.com/office/officeart/2005/8/layout/list1"/>
    <dgm:cxn modelId="{F992D4A0-969A-42A4-9B2F-83FDF731E365}" type="presParOf" srcId="{77256F52-DBDD-4566-8D28-FA1350D7AEA8}" destId="{14ABD63B-903A-4C38-B3C7-912E434ED56B}" srcOrd="4" destOrd="0" presId="urn:microsoft.com/office/officeart/2005/8/layout/list1"/>
    <dgm:cxn modelId="{CA1A3BF8-337E-464F-90DC-AE4D8EBCB53F}" type="presParOf" srcId="{14ABD63B-903A-4C38-B3C7-912E434ED56B}" destId="{52C5BF32-67D9-4BA6-88AB-64D78BE24BD0}" srcOrd="0" destOrd="0" presId="urn:microsoft.com/office/officeart/2005/8/layout/list1"/>
    <dgm:cxn modelId="{7C14DDD6-71DA-4015-B311-E30CA86E63B8}" type="presParOf" srcId="{14ABD63B-903A-4C38-B3C7-912E434ED56B}" destId="{667C5FA5-9A69-4D3F-B882-62A737811D4F}" srcOrd="1" destOrd="0" presId="urn:microsoft.com/office/officeart/2005/8/layout/list1"/>
    <dgm:cxn modelId="{F16B0B85-C53A-45C0-B372-7F87D258956A}" type="presParOf" srcId="{77256F52-DBDD-4566-8D28-FA1350D7AEA8}" destId="{8DA0A599-B5F0-40EC-9080-E87E18B3EEA0}" srcOrd="5" destOrd="0" presId="urn:microsoft.com/office/officeart/2005/8/layout/list1"/>
    <dgm:cxn modelId="{BBB8C420-C6DE-409A-AC25-A88A9612D8FC}" type="presParOf" srcId="{77256F52-DBDD-4566-8D28-FA1350D7AEA8}" destId="{5FFD4A81-096E-4339-B39A-71FAA7C7948B}" srcOrd="6" destOrd="0" presId="urn:microsoft.com/office/officeart/2005/8/layout/list1"/>
    <dgm:cxn modelId="{74C5C3F7-9AB3-4856-B82B-384D78517AC5}" type="presParOf" srcId="{77256F52-DBDD-4566-8D28-FA1350D7AEA8}" destId="{71360172-1BEB-4473-95FD-CC8A9244FFF1}" srcOrd="7" destOrd="0" presId="urn:microsoft.com/office/officeart/2005/8/layout/list1"/>
    <dgm:cxn modelId="{DFC10B44-4581-494B-8362-6C98BED86A90}" type="presParOf" srcId="{77256F52-DBDD-4566-8D28-FA1350D7AEA8}" destId="{DC030814-5BE6-4DF3-ACA8-C8D18796CA11}" srcOrd="8" destOrd="0" presId="urn:microsoft.com/office/officeart/2005/8/layout/list1"/>
    <dgm:cxn modelId="{A3EAF5C5-334E-4B44-9195-5432E1139907}" type="presParOf" srcId="{DC030814-5BE6-4DF3-ACA8-C8D18796CA11}" destId="{AC952102-7B51-4ED0-A799-A0F690565AB1}" srcOrd="0" destOrd="0" presId="urn:microsoft.com/office/officeart/2005/8/layout/list1"/>
    <dgm:cxn modelId="{EBA91EFE-FA97-41FE-AB25-356C95EBBA82}" type="presParOf" srcId="{DC030814-5BE6-4DF3-ACA8-C8D18796CA11}" destId="{37DAA746-3849-4B37-BCB3-3CE14956FDCD}" srcOrd="1" destOrd="0" presId="urn:microsoft.com/office/officeart/2005/8/layout/list1"/>
    <dgm:cxn modelId="{6E12C1F7-7A09-40C1-A330-D7CD92478F94}" type="presParOf" srcId="{77256F52-DBDD-4566-8D28-FA1350D7AEA8}" destId="{8BACC804-C010-42C8-8D87-DFD3DE8FD156}" srcOrd="9" destOrd="0" presId="urn:microsoft.com/office/officeart/2005/8/layout/list1"/>
    <dgm:cxn modelId="{3A56767E-750B-447C-95CB-56F7ABC560C8}" type="presParOf" srcId="{77256F52-DBDD-4566-8D28-FA1350D7AEA8}" destId="{557B4D82-6060-42EE-8B67-AE1F8482BAF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494304-4D42-4F52-AEB4-5FF16B862C57}"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D0326872-3E97-4BBD-A7B8-B988E36FB157}">
      <dgm:prSet/>
      <dgm:spPr/>
      <dgm:t>
        <a:bodyPr/>
        <a:lstStyle/>
        <a:p>
          <a:pPr>
            <a:lnSpc>
              <a:spcPct val="100000"/>
            </a:lnSpc>
          </a:pPr>
          <a:r>
            <a:rPr lang="en-US"/>
            <a:t>Handle as secure material</a:t>
          </a:r>
        </a:p>
      </dgm:t>
    </dgm:pt>
    <dgm:pt modelId="{CB7AF233-5898-457B-B6B1-B35233D1631A}" type="parTrans" cxnId="{485ED7BC-8C72-4610-B17E-6C093FDEA20A}">
      <dgm:prSet/>
      <dgm:spPr/>
      <dgm:t>
        <a:bodyPr/>
        <a:lstStyle/>
        <a:p>
          <a:endParaRPr lang="en-US" sz="2400"/>
        </a:p>
      </dgm:t>
    </dgm:pt>
    <dgm:pt modelId="{85C3F17E-1747-4468-BA04-C79102FAAC79}" type="sibTrans" cxnId="{485ED7BC-8C72-4610-B17E-6C093FDEA20A}">
      <dgm:prSet/>
      <dgm:spPr/>
      <dgm:t>
        <a:bodyPr/>
        <a:lstStyle/>
        <a:p>
          <a:endParaRPr lang="en-US"/>
        </a:p>
      </dgm:t>
    </dgm:pt>
    <dgm:pt modelId="{0B945F44-23B0-4A26-A318-E48B770B915B}">
      <dgm:prSet/>
      <dgm:spPr/>
      <dgm:t>
        <a:bodyPr/>
        <a:lstStyle/>
        <a:p>
          <a:pPr>
            <a:lnSpc>
              <a:spcPct val="100000"/>
            </a:lnSpc>
          </a:pPr>
          <a:r>
            <a:rPr lang="en-US"/>
            <a:t>Store securely</a:t>
          </a:r>
        </a:p>
      </dgm:t>
    </dgm:pt>
    <dgm:pt modelId="{9DA82FFE-5BD9-4CBF-94BC-877D3DE62373}" type="parTrans" cxnId="{89C30DC2-5A3F-4552-B346-641E0D334F96}">
      <dgm:prSet/>
      <dgm:spPr/>
      <dgm:t>
        <a:bodyPr/>
        <a:lstStyle/>
        <a:p>
          <a:endParaRPr lang="en-US" sz="2400"/>
        </a:p>
      </dgm:t>
    </dgm:pt>
    <dgm:pt modelId="{603D731E-8BAB-453F-B323-F6AB2981EB2D}" type="sibTrans" cxnId="{89C30DC2-5A3F-4552-B346-641E0D334F96}">
      <dgm:prSet/>
      <dgm:spPr/>
      <dgm:t>
        <a:bodyPr/>
        <a:lstStyle/>
        <a:p>
          <a:endParaRPr lang="en-US"/>
        </a:p>
      </dgm:t>
    </dgm:pt>
    <dgm:pt modelId="{50AB2666-D101-45BB-A896-F3D72A968BB0}">
      <dgm:prSet/>
      <dgm:spPr/>
      <dgm:t>
        <a:bodyPr/>
        <a:lstStyle/>
        <a:p>
          <a:pPr>
            <a:lnSpc>
              <a:spcPct val="100000"/>
            </a:lnSpc>
          </a:pPr>
          <a:r>
            <a:rPr lang="en-US"/>
            <a:t>Securely destroy per district policy at the end of testing </a:t>
          </a:r>
        </a:p>
      </dgm:t>
    </dgm:pt>
    <dgm:pt modelId="{865551A7-7D0B-43CC-9690-34498C86F722}" type="parTrans" cxnId="{FC3A15C3-55FB-414C-81A4-D938AA5E569B}">
      <dgm:prSet/>
      <dgm:spPr/>
      <dgm:t>
        <a:bodyPr/>
        <a:lstStyle/>
        <a:p>
          <a:endParaRPr lang="en-US" sz="2400"/>
        </a:p>
      </dgm:t>
    </dgm:pt>
    <dgm:pt modelId="{2C4A125B-8432-4510-8F08-E8F9DC7108CF}" type="sibTrans" cxnId="{FC3A15C3-55FB-414C-81A4-D938AA5E569B}">
      <dgm:prSet/>
      <dgm:spPr/>
      <dgm:t>
        <a:bodyPr/>
        <a:lstStyle/>
        <a:p>
          <a:endParaRPr lang="en-US"/>
        </a:p>
      </dgm:t>
    </dgm:pt>
    <dgm:pt modelId="{4227A03B-B0CD-4361-954B-04B2DD9362D2}" type="pres">
      <dgm:prSet presAssocID="{73494304-4D42-4F52-AEB4-5FF16B862C57}" presName="root" presStyleCnt="0">
        <dgm:presLayoutVars>
          <dgm:dir/>
          <dgm:resizeHandles val="exact"/>
        </dgm:presLayoutVars>
      </dgm:prSet>
      <dgm:spPr/>
    </dgm:pt>
    <dgm:pt modelId="{2A6F08C4-29D9-4470-B236-BFF4233BCCD1}" type="pres">
      <dgm:prSet presAssocID="{D0326872-3E97-4BBD-A7B8-B988E36FB157}" presName="compNode" presStyleCnt="0"/>
      <dgm:spPr/>
    </dgm:pt>
    <dgm:pt modelId="{71AE29EA-E31E-415A-88B7-309293643BBA}" type="pres">
      <dgm:prSet presAssocID="{D0326872-3E97-4BBD-A7B8-B988E36FB1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785883B9-1875-4BE5-A86A-FB5DC2DF060C}" type="pres">
      <dgm:prSet presAssocID="{D0326872-3E97-4BBD-A7B8-B988E36FB157}" presName="spaceRect" presStyleCnt="0"/>
      <dgm:spPr/>
    </dgm:pt>
    <dgm:pt modelId="{BA6755E3-36EA-4CCD-AEB0-3F94187DA182}" type="pres">
      <dgm:prSet presAssocID="{D0326872-3E97-4BBD-A7B8-B988E36FB157}" presName="textRect" presStyleLbl="revTx" presStyleIdx="0" presStyleCnt="3">
        <dgm:presLayoutVars>
          <dgm:chMax val="1"/>
          <dgm:chPref val="1"/>
        </dgm:presLayoutVars>
      </dgm:prSet>
      <dgm:spPr/>
    </dgm:pt>
    <dgm:pt modelId="{44BBBEDA-6865-4EEC-9B19-F0EC56EB8606}" type="pres">
      <dgm:prSet presAssocID="{85C3F17E-1747-4468-BA04-C79102FAAC79}" presName="sibTrans" presStyleCnt="0"/>
      <dgm:spPr/>
    </dgm:pt>
    <dgm:pt modelId="{5F45D19B-AA98-4164-9E66-6D0476B46200}" type="pres">
      <dgm:prSet presAssocID="{0B945F44-23B0-4A26-A318-E48B770B915B}" presName="compNode" presStyleCnt="0"/>
      <dgm:spPr/>
    </dgm:pt>
    <dgm:pt modelId="{EE658C3C-6B1D-4E96-899B-AAB21CC1F6A0}" type="pres">
      <dgm:prSet presAssocID="{0B945F44-23B0-4A26-A318-E48B770B91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5EFCAB33-FBEA-4AB0-A86A-90EB6E7F4F60}" type="pres">
      <dgm:prSet presAssocID="{0B945F44-23B0-4A26-A318-E48B770B915B}" presName="spaceRect" presStyleCnt="0"/>
      <dgm:spPr/>
    </dgm:pt>
    <dgm:pt modelId="{93D6B7FC-D232-43E4-A8DA-62E687E17346}" type="pres">
      <dgm:prSet presAssocID="{0B945F44-23B0-4A26-A318-E48B770B915B}" presName="textRect" presStyleLbl="revTx" presStyleIdx="1" presStyleCnt="3">
        <dgm:presLayoutVars>
          <dgm:chMax val="1"/>
          <dgm:chPref val="1"/>
        </dgm:presLayoutVars>
      </dgm:prSet>
      <dgm:spPr/>
    </dgm:pt>
    <dgm:pt modelId="{95F31AC4-87C3-472F-A4BD-A5A71E118C65}" type="pres">
      <dgm:prSet presAssocID="{603D731E-8BAB-453F-B323-F6AB2981EB2D}" presName="sibTrans" presStyleCnt="0"/>
      <dgm:spPr/>
    </dgm:pt>
    <dgm:pt modelId="{CBD93E05-FCD0-4C21-9EA5-EF449227CF49}" type="pres">
      <dgm:prSet presAssocID="{50AB2666-D101-45BB-A896-F3D72A968BB0}" presName="compNode" presStyleCnt="0"/>
      <dgm:spPr/>
    </dgm:pt>
    <dgm:pt modelId="{D0240A38-AFD1-4841-B608-AE6A5719658A}" type="pres">
      <dgm:prSet presAssocID="{50AB2666-D101-45BB-A896-F3D72A968B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990567D-20AF-406B-BB62-9F20CD9328D5}" type="pres">
      <dgm:prSet presAssocID="{50AB2666-D101-45BB-A896-F3D72A968BB0}" presName="spaceRect" presStyleCnt="0"/>
      <dgm:spPr/>
    </dgm:pt>
    <dgm:pt modelId="{0357C9F4-9235-4CEB-A6A6-ED6FC554D775}" type="pres">
      <dgm:prSet presAssocID="{50AB2666-D101-45BB-A896-F3D72A968BB0}" presName="textRect" presStyleLbl="revTx" presStyleIdx="2" presStyleCnt="3">
        <dgm:presLayoutVars>
          <dgm:chMax val="1"/>
          <dgm:chPref val="1"/>
        </dgm:presLayoutVars>
      </dgm:prSet>
      <dgm:spPr/>
    </dgm:pt>
  </dgm:ptLst>
  <dgm:cxnLst>
    <dgm:cxn modelId="{4327D100-837F-4E8E-8F9E-2E7C9B869B33}" type="presOf" srcId="{0B945F44-23B0-4A26-A318-E48B770B915B}" destId="{93D6B7FC-D232-43E4-A8DA-62E687E17346}" srcOrd="0" destOrd="0" presId="urn:microsoft.com/office/officeart/2018/2/layout/IconLabelList"/>
    <dgm:cxn modelId="{8708D091-B11C-4874-B365-163F6CB4138E}" type="presOf" srcId="{D0326872-3E97-4BBD-A7B8-B988E36FB157}" destId="{BA6755E3-36EA-4CCD-AEB0-3F94187DA182}" srcOrd="0" destOrd="0" presId="urn:microsoft.com/office/officeart/2018/2/layout/IconLabelList"/>
    <dgm:cxn modelId="{AAC49798-AE5A-4AD6-9CE0-7EE53DAA1B4B}" type="presOf" srcId="{73494304-4D42-4F52-AEB4-5FF16B862C57}" destId="{4227A03B-B0CD-4361-954B-04B2DD9362D2}" srcOrd="0" destOrd="0" presId="urn:microsoft.com/office/officeart/2018/2/layout/IconLabelList"/>
    <dgm:cxn modelId="{485ED7BC-8C72-4610-B17E-6C093FDEA20A}" srcId="{73494304-4D42-4F52-AEB4-5FF16B862C57}" destId="{D0326872-3E97-4BBD-A7B8-B988E36FB157}" srcOrd="0" destOrd="0" parTransId="{CB7AF233-5898-457B-B6B1-B35233D1631A}" sibTransId="{85C3F17E-1747-4468-BA04-C79102FAAC79}"/>
    <dgm:cxn modelId="{89C30DC2-5A3F-4552-B346-641E0D334F96}" srcId="{73494304-4D42-4F52-AEB4-5FF16B862C57}" destId="{0B945F44-23B0-4A26-A318-E48B770B915B}" srcOrd="1" destOrd="0" parTransId="{9DA82FFE-5BD9-4CBF-94BC-877D3DE62373}" sibTransId="{603D731E-8BAB-453F-B323-F6AB2981EB2D}"/>
    <dgm:cxn modelId="{FC3A15C3-55FB-414C-81A4-D938AA5E569B}" srcId="{73494304-4D42-4F52-AEB4-5FF16B862C57}" destId="{50AB2666-D101-45BB-A896-F3D72A968BB0}" srcOrd="2" destOrd="0" parTransId="{865551A7-7D0B-43CC-9690-34498C86F722}" sibTransId="{2C4A125B-8432-4510-8F08-E8F9DC7108CF}"/>
    <dgm:cxn modelId="{3DABFBF3-9EAD-47ED-993F-A609C91E0D8F}" type="presOf" srcId="{50AB2666-D101-45BB-A896-F3D72A968BB0}" destId="{0357C9F4-9235-4CEB-A6A6-ED6FC554D775}" srcOrd="0" destOrd="0" presId="urn:microsoft.com/office/officeart/2018/2/layout/IconLabelList"/>
    <dgm:cxn modelId="{1B943C44-2671-4525-AE49-1B5E5F700610}" type="presParOf" srcId="{4227A03B-B0CD-4361-954B-04B2DD9362D2}" destId="{2A6F08C4-29D9-4470-B236-BFF4233BCCD1}" srcOrd="0" destOrd="0" presId="urn:microsoft.com/office/officeart/2018/2/layout/IconLabelList"/>
    <dgm:cxn modelId="{64107EDD-B33A-4D32-BB90-ED1C324DB291}" type="presParOf" srcId="{2A6F08C4-29D9-4470-B236-BFF4233BCCD1}" destId="{71AE29EA-E31E-415A-88B7-309293643BBA}" srcOrd="0" destOrd="0" presId="urn:microsoft.com/office/officeart/2018/2/layout/IconLabelList"/>
    <dgm:cxn modelId="{C35050E0-F1D8-4B6C-B4B6-9433C31DB620}" type="presParOf" srcId="{2A6F08C4-29D9-4470-B236-BFF4233BCCD1}" destId="{785883B9-1875-4BE5-A86A-FB5DC2DF060C}" srcOrd="1" destOrd="0" presId="urn:microsoft.com/office/officeart/2018/2/layout/IconLabelList"/>
    <dgm:cxn modelId="{4A53D5FF-5122-4E91-A2CA-3A455A59E9D2}" type="presParOf" srcId="{2A6F08C4-29D9-4470-B236-BFF4233BCCD1}" destId="{BA6755E3-36EA-4CCD-AEB0-3F94187DA182}" srcOrd="2" destOrd="0" presId="urn:microsoft.com/office/officeart/2018/2/layout/IconLabelList"/>
    <dgm:cxn modelId="{5DC1DD22-FE6F-4071-9312-7A2EC9E140C1}" type="presParOf" srcId="{4227A03B-B0CD-4361-954B-04B2DD9362D2}" destId="{44BBBEDA-6865-4EEC-9B19-F0EC56EB8606}" srcOrd="1" destOrd="0" presId="urn:microsoft.com/office/officeart/2018/2/layout/IconLabelList"/>
    <dgm:cxn modelId="{BC160BDE-4379-4715-B2BB-54646B215794}" type="presParOf" srcId="{4227A03B-B0CD-4361-954B-04B2DD9362D2}" destId="{5F45D19B-AA98-4164-9E66-6D0476B46200}" srcOrd="2" destOrd="0" presId="urn:microsoft.com/office/officeart/2018/2/layout/IconLabelList"/>
    <dgm:cxn modelId="{7345AE47-C914-485E-97E1-95D05729FF00}" type="presParOf" srcId="{5F45D19B-AA98-4164-9E66-6D0476B46200}" destId="{EE658C3C-6B1D-4E96-899B-AAB21CC1F6A0}" srcOrd="0" destOrd="0" presId="urn:microsoft.com/office/officeart/2018/2/layout/IconLabelList"/>
    <dgm:cxn modelId="{EA488B27-7E09-4048-858E-8479E3401CE2}" type="presParOf" srcId="{5F45D19B-AA98-4164-9E66-6D0476B46200}" destId="{5EFCAB33-FBEA-4AB0-A86A-90EB6E7F4F60}" srcOrd="1" destOrd="0" presId="urn:microsoft.com/office/officeart/2018/2/layout/IconLabelList"/>
    <dgm:cxn modelId="{DF3D2734-9E5B-4959-987A-9BCB8134A33D}" type="presParOf" srcId="{5F45D19B-AA98-4164-9E66-6D0476B46200}" destId="{93D6B7FC-D232-43E4-A8DA-62E687E17346}" srcOrd="2" destOrd="0" presId="urn:microsoft.com/office/officeart/2018/2/layout/IconLabelList"/>
    <dgm:cxn modelId="{CB1B60CF-BD81-4476-B142-F36E00652526}" type="presParOf" srcId="{4227A03B-B0CD-4361-954B-04B2DD9362D2}" destId="{95F31AC4-87C3-472F-A4BD-A5A71E118C65}" srcOrd="3" destOrd="0" presId="urn:microsoft.com/office/officeart/2018/2/layout/IconLabelList"/>
    <dgm:cxn modelId="{B2E65551-A799-4949-9798-216EA754AA48}" type="presParOf" srcId="{4227A03B-B0CD-4361-954B-04B2DD9362D2}" destId="{CBD93E05-FCD0-4C21-9EA5-EF449227CF49}" srcOrd="4" destOrd="0" presId="urn:microsoft.com/office/officeart/2018/2/layout/IconLabelList"/>
    <dgm:cxn modelId="{B2DC85FC-6640-47B2-9F9D-14F7D831C147}" type="presParOf" srcId="{CBD93E05-FCD0-4C21-9EA5-EF449227CF49}" destId="{D0240A38-AFD1-4841-B608-AE6A5719658A}" srcOrd="0" destOrd="0" presId="urn:microsoft.com/office/officeart/2018/2/layout/IconLabelList"/>
    <dgm:cxn modelId="{494895C9-8167-4FFB-93A2-2ECC967D17D6}" type="presParOf" srcId="{CBD93E05-FCD0-4C21-9EA5-EF449227CF49}" destId="{A990567D-20AF-406B-BB62-9F20CD9328D5}" srcOrd="1" destOrd="0" presId="urn:microsoft.com/office/officeart/2018/2/layout/IconLabelList"/>
    <dgm:cxn modelId="{3C105BAD-1C65-48E6-AF12-3B865B6460DD}" type="presParOf" srcId="{CBD93E05-FCD0-4C21-9EA5-EF449227CF49}" destId="{0357C9F4-9235-4CEB-A6A6-ED6FC554D77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B1AF55-1B42-4386-8388-69BE0427097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8C8E620-9D6E-4E89-8BE2-65712D11E492}">
      <dgm:prSet custT="1"/>
      <dgm:spPr/>
      <dgm:t>
        <a:bodyPr/>
        <a:lstStyle/>
        <a:p>
          <a:pPr>
            <a:lnSpc>
              <a:spcPct val="100000"/>
            </a:lnSpc>
          </a:pPr>
          <a:r>
            <a:rPr lang="en-US" sz="2400"/>
            <a:t>Handle as secure material</a:t>
          </a:r>
        </a:p>
      </dgm:t>
    </dgm:pt>
    <dgm:pt modelId="{15099F6B-E0C3-4E07-B403-A1CB664EDB70}" type="parTrans" cxnId="{05961516-9626-4FD7-9091-C045A883DE85}">
      <dgm:prSet/>
      <dgm:spPr/>
      <dgm:t>
        <a:bodyPr/>
        <a:lstStyle/>
        <a:p>
          <a:endParaRPr lang="en-US" sz="2400"/>
        </a:p>
      </dgm:t>
    </dgm:pt>
    <dgm:pt modelId="{AD5DDC7A-0611-41E4-936D-B2533728DE82}" type="sibTrans" cxnId="{05961516-9626-4FD7-9091-C045A883DE85}">
      <dgm:prSet/>
      <dgm:spPr/>
      <dgm:t>
        <a:bodyPr/>
        <a:lstStyle/>
        <a:p>
          <a:endParaRPr lang="en-US" sz="2400"/>
        </a:p>
      </dgm:t>
    </dgm:pt>
    <dgm:pt modelId="{E64036E8-9171-4773-A7C0-35A473603000}">
      <dgm:prSet custT="1"/>
      <dgm:spPr/>
      <dgm:t>
        <a:bodyPr/>
        <a:lstStyle/>
        <a:p>
          <a:pPr>
            <a:lnSpc>
              <a:spcPct val="100000"/>
            </a:lnSpc>
          </a:pPr>
          <a:r>
            <a:rPr lang="en-US" sz="2400"/>
            <a:t>Store securely</a:t>
          </a:r>
        </a:p>
      </dgm:t>
    </dgm:pt>
    <dgm:pt modelId="{7FE04AA9-F685-4657-8F13-B392FF6ED844}" type="parTrans" cxnId="{3E4377A2-46A1-4908-A598-5717E6454653}">
      <dgm:prSet/>
      <dgm:spPr/>
      <dgm:t>
        <a:bodyPr/>
        <a:lstStyle/>
        <a:p>
          <a:endParaRPr lang="en-US" sz="2400"/>
        </a:p>
      </dgm:t>
    </dgm:pt>
    <dgm:pt modelId="{BCE209C9-C72C-45EB-86E5-559731765C88}" type="sibTrans" cxnId="{3E4377A2-46A1-4908-A598-5717E6454653}">
      <dgm:prSet/>
      <dgm:spPr/>
      <dgm:t>
        <a:bodyPr/>
        <a:lstStyle/>
        <a:p>
          <a:endParaRPr lang="en-US" sz="2400"/>
        </a:p>
      </dgm:t>
    </dgm:pt>
    <dgm:pt modelId="{0FD1EC62-0644-4452-A711-4B75D09988C4}">
      <dgm:prSet custT="1"/>
      <dgm:spPr/>
      <dgm:t>
        <a:bodyPr/>
        <a:lstStyle/>
        <a:p>
          <a:pPr>
            <a:lnSpc>
              <a:spcPct val="100000"/>
            </a:lnSpc>
          </a:pPr>
          <a:r>
            <a:rPr lang="en-US" sz="2400"/>
            <a:t>Test Tickets securely destroy per district policy at the end of testing </a:t>
          </a:r>
        </a:p>
      </dgm:t>
      <dgm:extLst>
        <a:ext uri="{E40237B7-FDA0-4F09-8148-C483321AD2D9}">
          <dgm14:cNvPr xmlns:dgm14="http://schemas.microsoft.com/office/drawing/2010/diagram" id="0" name="" descr="A checklist of handling secure material. "/>
        </a:ext>
      </dgm:extLst>
    </dgm:pt>
    <dgm:pt modelId="{A1421EBF-C1B1-4C11-8993-87627B755DBC}" type="parTrans" cxnId="{3CBA4E9F-CF9F-48B7-858E-A16B7D0E5FD7}">
      <dgm:prSet/>
      <dgm:spPr/>
      <dgm:t>
        <a:bodyPr/>
        <a:lstStyle/>
        <a:p>
          <a:endParaRPr lang="en-US" sz="2400"/>
        </a:p>
      </dgm:t>
    </dgm:pt>
    <dgm:pt modelId="{909A4252-5A04-4984-B7BF-10CA5DD21B85}" type="sibTrans" cxnId="{3CBA4E9F-CF9F-48B7-858E-A16B7D0E5FD7}">
      <dgm:prSet/>
      <dgm:spPr/>
      <dgm:t>
        <a:bodyPr/>
        <a:lstStyle/>
        <a:p>
          <a:endParaRPr lang="en-US" sz="2400"/>
        </a:p>
      </dgm:t>
    </dgm:pt>
    <dgm:pt modelId="{BB7E53BF-06D6-4E6F-A0CF-C36E5C2AADA1}">
      <dgm:prSet custT="1"/>
      <dgm:spPr/>
      <dgm:t>
        <a:bodyPr/>
        <a:lstStyle/>
        <a:p>
          <a:pPr>
            <a:lnSpc>
              <a:spcPct val="100000"/>
            </a:lnSpc>
          </a:pPr>
          <a:r>
            <a:rPr lang="en-US" sz="2400"/>
            <a:t>Completed paper answer documents returned to test vendor</a:t>
          </a:r>
        </a:p>
      </dgm:t>
    </dgm:pt>
    <dgm:pt modelId="{9B995EA2-A3F6-4F0C-89C6-E7A21AF4F004}" type="parTrans" cxnId="{E980A0C5-4163-473B-9E11-543A397F180A}">
      <dgm:prSet/>
      <dgm:spPr/>
      <dgm:t>
        <a:bodyPr/>
        <a:lstStyle/>
        <a:p>
          <a:endParaRPr lang="en-US" sz="2400"/>
        </a:p>
      </dgm:t>
    </dgm:pt>
    <dgm:pt modelId="{1BDBC2D4-24FC-4A31-8B55-536AEC7CD8D5}" type="sibTrans" cxnId="{E980A0C5-4163-473B-9E11-543A397F180A}">
      <dgm:prSet/>
      <dgm:spPr/>
      <dgm:t>
        <a:bodyPr/>
        <a:lstStyle/>
        <a:p>
          <a:endParaRPr lang="en-US" sz="2400"/>
        </a:p>
      </dgm:t>
    </dgm:pt>
    <dgm:pt modelId="{7CC3D350-611B-41F3-9C05-5C4B31DDD27D}">
      <dgm:prSet custT="1"/>
      <dgm:spPr/>
      <dgm:t>
        <a:bodyPr/>
        <a:lstStyle/>
        <a:p>
          <a:pPr>
            <a:lnSpc>
              <a:spcPct val="100000"/>
            </a:lnSpc>
          </a:pPr>
          <a:r>
            <a:rPr lang="en-US" sz="2400"/>
            <a:t>Blank paper answer documents handled by instructions in administration manual </a:t>
          </a:r>
        </a:p>
      </dgm:t>
    </dgm:pt>
    <dgm:pt modelId="{2569DB8F-FC0E-4C03-A1D9-BABDCDA5FF1F}" type="parTrans" cxnId="{9EDBB47F-CBE8-46B2-A6CF-62AB59874618}">
      <dgm:prSet/>
      <dgm:spPr/>
      <dgm:t>
        <a:bodyPr/>
        <a:lstStyle/>
        <a:p>
          <a:endParaRPr lang="en-US" sz="2400"/>
        </a:p>
      </dgm:t>
    </dgm:pt>
    <dgm:pt modelId="{2331D024-F4E1-4DBD-BB0C-8A7BFF40489E}" type="sibTrans" cxnId="{9EDBB47F-CBE8-46B2-A6CF-62AB59874618}">
      <dgm:prSet/>
      <dgm:spPr/>
      <dgm:t>
        <a:bodyPr/>
        <a:lstStyle/>
        <a:p>
          <a:endParaRPr lang="en-US" sz="2400"/>
        </a:p>
      </dgm:t>
    </dgm:pt>
    <dgm:pt modelId="{F27C6F6C-899A-4637-9190-DE12C5E6012D}" type="pres">
      <dgm:prSet presAssocID="{A4B1AF55-1B42-4386-8388-69BE0427097B}" presName="root" presStyleCnt="0">
        <dgm:presLayoutVars>
          <dgm:dir/>
          <dgm:resizeHandles val="exact"/>
        </dgm:presLayoutVars>
      </dgm:prSet>
      <dgm:spPr/>
    </dgm:pt>
    <dgm:pt modelId="{1DE74B12-8AB8-4FDC-933E-2115A6FB627D}" type="pres">
      <dgm:prSet presAssocID="{08C8E620-9D6E-4E89-8BE2-65712D11E492}" presName="compNode" presStyleCnt="0"/>
      <dgm:spPr/>
    </dgm:pt>
    <dgm:pt modelId="{C9A65F10-74D2-4961-8D51-21BAB3BE6ECF}" type="pres">
      <dgm:prSet presAssocID="{08C8E620-9D6E-4E89-8BE2-65712D11E492}" presName="bgRect" presStyleLbl="bgShp" presStyleIdx="0" presStyleCnt="5"/>
      <dgm:spPr>
        <a:solidFill>
          <a:srgbClr val="009A80"/>
        </a:solidFill>
      </dgm:spPr>
    </dgm:pt>
    <dgm:pt modelId="{24AA2F14-2F1E-4707-A1A4-3FBA331A8622}" type="pres">
      <dgm:prSet presAssocID="{08C8E620-9D6E-4E89-8BE2-65712D11E49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D23844CE-304D-470C-96C2-42B3A750527A}" type="pres">
      <dgm:prSet presAssocID="{08C8E620-9D6E-4E89-8BE2-65712D11E492}" presName="spaceRect" presStyleCnt="0"/>
      <dgm:spPr/>
    </dgm:pt>
    <dgm:pt modelId="{4E57B8DD-7247-4305-B262-1BA622D7C287}" type="pres">
      <dgm:prSet presAssocID="{08C8E620-9D6E-4E89-8BE2-65712D11E492}" presName="parTx" presStyleLbl="revTx" presStyleIdx="0" presStyleCnt="5">
        <dgm:presLayoutVars>
          <dgm:chMax val="0"/>
          <dgm:chPref val="0"/>
        </dgm:presLayoutVars>
      </dgm:prSet>
      <dgm:spPr/>
    </dgm:pt>
    <dgm:pt modelId="{8343BBE5-CB5B-49A3-A85C-CBF5E501B249}" type="pres">
      <dgm:prSet presAssocID="{AD5DDC7A-0611-41E4-936D-B2533728DE82}" presName="sibTrans" presStyleCnt="0"/>
      <dgm:spPr/>
    </dgm:pt>
    <dgm:pt modelId="{3675E78A-443D-4701-9A68-BB5BA3DF8022}" type="pres">
      <dgm:prSet presAssocID="{E64036E8-9171-4773-A7C0-35A473603000}" presName="compNode" presStyleCnt="0"/>
      <dgm:spPr/>
    </dgm:pt>
    <dgm:pt modelId="{983708B1-7DA1-4CE0-AB78-9A25DBB8FBB3}" type="pres">
      <dgm:prSet presAssocID="{E64036E8-9171-4773-A7C0-35A473603000}" presName="bgRect" presStyleLbl="bgShp" presStyleIdx="1" presStyleCnt="5"/>
      <dgm:spPr>
        <a:solidFill>
          <a:srgbClr val="009A80"/>
        </a:solidFill>
      </dgm:spPr>
    </dgm:pt>
    <dgm:pt modelId="{2F6909BB-C1C1-4828-9F51-851DD6C07363}" type="pres">
      <dgm:prSet presAssocID="{E64036E8-9171-4773-A7C0-35A47360300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C01F163E-5D59-42C8-9A67-5745D795F193}" type="pres">
      <dgm:prSet presAssocID="{E64036E8-9171-4773-A7C0-35A473603000}" presName="spaceRect" presStyleCnt="0"/>
      <dgm:spPr/>
    </dgm:pt>
    <dgm:pt modelId="{BD06CA69-0D7D-4A28-B1C6-E05F662BA12A}" type="pres">
      <dgm:prSet presAssocID="{E64036E8-9171-4773-A7C0-35A473603000}" presName="parTx" presStyleLbl="revTx" presStyleIdx="1" presStyleCnt="5">
        <dgm:presLayoutVars>
          <dgm:chMax val="0"/>
          <dgm:chPref val="0"/>
        </dgm:presLayoutVars>
      </dgm:prSet>
      <dgm:spPr/>
    </dgm:pt>
    <dgm:pt modelId="{48FA5B04-AAC4-492E-8DFE-AC5333F0D042}" type="pres">
      <dgm:prSet presAssocID="{BCE209C9-C72C-45EB-86E5-559731765C88}" presName="sibTrans" presStyleCnt="0"/>
      <dgm:spPr/>
    </dgm:pt>
    <dgm:pt modelId="{6A4F0582-74D3-4F87-9454-302ECA705197}" type="pres">
      <dgm:prSet presAssocID="{0FD1EC62-0644-4452-A711-4B75D09988C4}" presName="compNode" presStyleCnt="0"/>
      <dgm:spPr/>
    </dgm:pt>
    <dgm:pt modelId="{C6F255B5-6C73-404D-8752-E93474809501}" type="pres">
      <dgm:prSet presAssocID="{0FD1EC62-0644-4452-A711-4B75D09988C4}" presName="bgRect" presStyleLbl="bgShp" presStyleIdx="2" presStyleCnt="5"/>
      <dgm:spPr>
        <a:solidFill>
          <a:srgbClr val="009A80"/>
        </a:solidFill>
      </dgm:spPr>
    </dgm:pt>
    <dgm:pt modelId="{86155CFA-B926-426B-A846-BD82BF5040FC}" type="pres">
      <dgm:prSet presAssocID="{0FD1EC62-0644-4452-A711-4B75D09988C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B6BD49F-218A-42BB-8D87-495EB2A80707}" type="pres">
      <dgm:prSet presAssocID="{0FD1EC62-0644-4452-A711-4B75D09988C4}" presName="spaceRect" presStyleCnt="0"/>
      <dgm:spPr/>
    </dgm:pt>
    <dgm:pt modelId="{B51440ED-F218-468A-A998-85720FEE61A7}" type="pres">
      <dgm:prSet presAssocID="{0FD1EC62-0644-4452-A711-4B75D09988C4}" presName="parTx" presStyleLbl="revTx" presStyleIdx="2" presStyleCnt="5">
        <dgm:presLayoutVars>
          <dgm:chMax val="0"/>
          <dgm:chPref val="0"/>
        </dgm:presLayoutVars>
      </dgm:prSet>
      <dgm:spPr/>
    </dgm:pt>
    <dgm:pt modelId="{78E6813C-2752-4E1C-9772-3F6D9C69AC87}" type="pres">
      <dgm:prSet presAssocID="{909A4252-5A04-4984-B7BF-10CA5DD21B85}" presName="sibTrans" presStyleCnt="0"/>
      <dgm:spPr/>
    </dgm:pt>
    <dgm:pt modelId="{FAFCE60D-3C61-4621-8E4F-14BB398812FA}" type="pres">
      <dgm:prSet presAssocID="{BB7E53BF-06D6-4E6F-A0CF-C36E5C2AADA1}" presName="compNode" presStyleCnt="0"/>
      <dgm:spPr/>
    </dgm:pt>
    <dgm:pt modelId="{5C234C2F-D9B8-4F57-A96E-37B33016ADF2}" type="pres">
      <dgm:prSet presAssocID="{BB7E53BF-06D6-4E6F-A0CF-C36E5C2AADA1}" presName="bgRect" presStyleLbl="bgShp" presStyleIdx="3" presStyleCnt="5"/>
      <dgm:spPr>
        <a:solidFill>
          <a:srgbClr val="009A80"/>
        </a:solidFill>
      </dgm:spPr>
    </dgm:pt>
    <dgm:pt modelId="{8B7D9831-ED37-41EF-9D36-38ADFC352FAF}" type="pres">
      <dgm:prSet presAssocID="{BB7E53BF-06D6-4E6F-A0CF-C36E5C2AAD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A9ABBC9F-79CE-41BE-A7FE-4824AED4E913}" type="pres">
      <dgm:prSet presAssocID="{BB7E53BF-06D6-4E6F-A0CF-C36E5C2AADA1}" presName="spaceRect" presStyleCnt="0"/>
      <dgm:spPr/>
    </dgm:pt>
    <dgm:pt modelId="{C0859964-96BF-4EB9-A6B9-39B641FDD201}" type="pres">
      <dgm:prSet presAssocID="{BB7E53BF-06D6-4E6F-A0CF-C36E5C2AADA1}" presName="parTx" presStyleLbl="revTx" presStyleIdx="3" presStyleCnt="5">
        <dgm:presLayoutVars>
          <dgm:chMax val="0"/>
          <dgm:chPref val="0"/>
        </dgm:presLayoutVars>
      </dgm:prSet>
      <dgm:spPr/>
    </dgm:pt>
    <dgm:pt modelId="{0D5D9B1C-B114-47F3-922F-CC5D8DE78FC1}" type="pres">
      <dgm:prSet presAssocID="{1BDBC2D4-24FC-4A31-8B55-536AEC7CD8D5}" presName="sibTrans" presStyleCnt="0"/>
      <dgm:spPr/>
    </dgm:pt>
    <dgm:pt modelId="{C9FB7EB9-1BAE-4DF0-B10D-990F39049AE8}" type="pres">
      <dgm:prSet presAssocID="{7CC3D350-611B-41F3-9C05-5C4B31DDD27D}" presName="compNode" presStyleCnt="0"/>
      <dgm:spPr/>
    </dgm:pt>
    <dgm:pt modelId="{98499A3D-BEF4-4A08-BFE9-651E4C16F691}" type="pres">
      <dgm:prSet presAssocID="{7CC3D350-611B-41F3-9C05-5C4B31DDD27D}" presName="bgRect" presStyleLbl="bgShp" presStyleIdx="4" presStyleCnt="5"/>
      <dgm:spPr>
        <a:solidFill>
          <a:srgbClr val="009A80"/>
        </a:solidFill>
      </dgm:spPr>
    </dgm:pt>
    <dgm:pt modelId="{7DA97581-39B7-40E7-A485-B30740EEE1B8}" type="pres">
      <dgm:prSet presAssocID="{7CC3D350-611B-41F3-9C05-5C4B31DDD27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Folder"/>
        </a:ext>
      </dgm:extLst>
    </dgm:pt>
    <dgm:pt modelId="{774DC9B7-FAF4-4D91-A864-52D10F25C635}" type="pres">
      <dgm:prSet presAssocID="{7CC3D350-611B-41F3-9C05-5C4B31DDD27D}" presName="spaceRect" presStyleCnt="0"/>
      <dgm:spPr/>
    </dgm:pt>
    <dgm:pt modelId="{D55B9F56-50BD-428E-85D3-46E943924DE8}" type="pres">
      <dgm:prSet presAssocID="{7CC3D350-611B-41F3-9C05-5C4B31DDD27D}" presName="parTx" presStyleLbl="revTx" presStyleIdx="4" presStyleCnt="5">
        <dgm:presLayoutVars>
          <dgm:chMax val="0"/>
          <dgm:chPref val="0"/>
        </dgm:presLayoutVars>
      </dgm:prSet>
      <dgm:spPr/>
    </dgm:pt>
  </dgm:ptLst>
  <dgm:cxnLst>
    <dgm:cxn modelId="{0A74930A-8382-4525-AAF8-618EE0E0B476}" type="presOf" srcId="{7CC3D350-611B-41F3-9C05-5C4B31DDD27D}" destId="{D55B9F56-50BD-428E-85D3-46E943924DE8}" srcOrd="0" destOrd="0" presId="urn:microsoft.com/office/officeart/2018/2/layout/IconVerticalSolidList"/>
    <dgm:cxn modelId="{05961516-9626-4FD7-9091-C045A883DE85}" srcId="{A4B1AF55-1B42-4386-8388-69BE0427097B}" destId="{08C8E620-9D6E-4E89-8BE2-65712D11E492}" srcOrd="0" destOrd="0" parTransId="{15099F6B-E0C3-4E07-B403-A1CB664EDB70}" sibTransId="{AD5DDC7A-0611-41E4-936D-B2533728DE82}"/>
    <dgm:cxn modelId="{4D5A874A-6CB8-41DE-9F92-F738A3785CD8}" type="presOf" srcId="{A4B1AF55-1B42-4386-8388-69BE0427097B}" destId="{F27C6F6C-899A-4637-9190-DE12C5E6012D}" srcOrd="0" destOrd="0" presId="urn:microsoft.com/office/officeart/2018/2/layout/IconVerticalSolidList"/>
    <dgm:cxn modelId="{96B8C156-F077-42E5-9B7B-EA7BC5BD547D}" type="presOf" srcId="{E64036E8-9171-4773-A7C0-35A473603000}" destId="{BD06CA69-0D7D-4A28-B1C6-E05F662BA12A}" srcOrd="0" destOrd="0" presId="urn:microsoft.com/office/officeart/2018/2/layout/IconVerticalSolidList"/>
    <dgm:cxn modelId="{9EDBB47F-CBE8-46B2-A6CF-62AB59874618}" srcId="{A4B1AF55-1B42-4386-8388-69BE0427097B}" destId="{7CC3D350-611B-41F3-9C05-5C4B31DDD27D}" srcOrd="4" destOrd="0" parTransId="{2569DB8F-FC0E-4C03-A1D9-BABDCDA5FF1F}" sibTransId="{2331D024-F4E1-4DBD-BB0C-8A7BFF40489E}"/>
    <dgm:cxn modelId="{3CBA4E9F-CF9F-48B7-858E-A16B7D0E5FD7}" srcId="{A4B1AF55-1B42-4386-8388-69BE0427097B}" destId="{0FD1EC62-0644-4452-A711-4B75D09988C4}" srcOrd="2" destOrd="0" parTransId="{A1421EBF-C1B1-4C11-8993-87627B755DBC}" sibTransId="{909A4252-5A04-4984-B7BF-10CA5DD21B85}"/>
    <dgm:cxn modelId="{3E4377A2-46A1-4908-A598-5717E6454653}" srcId="{A4B1AF55-1B42-4386-8388-69BE0427097B}" destId="{E64036E8-9171-4773-A7C0-35A473603000}" srcOrd="1" destOrd="0" parTransId="{7FE04AA9-F685-4657-8F13-B392FF6ED844}" sibTransId="{BCE209C9-C72C-45EB-86E5-559731765C88}"/>
    <dgm:cxn modelId="{E980A0C5-4163-473B-9E11-543A397F180A}" srcId="{A4B1AF55-1B42-4386-8388-69BE0427097B}" destId="{BB7E53BF-06D6-4E6F-A0CF-C36E5C2AADA1}" srcOrd="3" destOrd="0" parTransId="{9B995EA2-A3F6-4F0C-89C6-E7A21AF4F004}" sibTransId="{1BDBC2D4-24FC-4A31-8B55-536AEC7CD8D5}"/>
    <dgm:cxn modelId="{A38438CC-197D-4E46-A69A-67210DBB481C}" type="presOf" srcId="{BB7E53BF-06D6-4E6F-A0CF-C36E5C2AADA1}" destId="{C0859964-96BF-4EB9-A6B9-39B641FDD201}" srcOrd="0" destOrd="0" presId="urn:microsoft.com/office/officeart/2018/2/layout/IconVerticalSolidList"/>
    <dgm:cxn modelId="{6D5538D8-D8BB-46E7-8963-D4E002E74DB4}" type="presOf" srcId="{08C8E620-9D6E-4E89-8BE2-65712D11E492}" destId="{4E57B8DD-7247-4305-B262-1BA622D7C287}" srcOrd="0" destOrd="0" presId="urn:microsoft.com/office/officeart/2018/2/layout/IconVerticalSolidList"/>
    <dgm:cxn modelId="{EABBF9F4-2335-4982-AB17-A06E16DBA95B}" type="presOf" srcId="{0FD1EC62-0644-4452-A711-4B75D09988C4}" destId="{B51440ED-F218-468A-A998-85720FEE61A7}" srcOrd="0" destOrd="0" presId="urn:microsoft.com/office/officeart/2018/2/layout/IconVerticalSolidList"/>
    <dgm:cxn modelId="{9745FBAF-03B6-4459-9977-B3F0F8B6F170}" type="presParOf" srcId="{F27C6F6C-899A-4637-9190-DE12C5E6012D}" destId="{1DE74B12-8AB8-4FDC-933E-2115A6FB627D}" srcOrd="0" destOrd="0" presId="urn:microsoft.com/office/officeart/2018/2/layout/IconVerticalSolidList"/>
    <dgm:cxn modelId="{3EFAC10D-BCE5-4DC2-AC6A-255B6C1BF2FB}" type="presParOf" srcId="{1DE74B12-8AB8-4FDC-933E-2115A6FB627D}" destId="{C9A65F10-74D2-4961-8D51-21BAB3BE6ECF}" srcOrd="0" destOrd="0" presId="urn:microsoft.com/office/officeart/2018/2/layout/IconVerticalSolidList"/>
    <dgm:cxn modelId="{31687EBE-2F36-46D7-A65B-B6DA9F08AD21}" type="presParOf" srcId="{1DE74B12-8AB8-4FDC-933E-2115A6FB627D}" destId="{24AA2F14-2F1E-4707-A1A4-3FBA331A8622}" srcOrd="1" destOrd="0" presId="urn:microsoft.com/office/officeart/2018/2/layout/IconVerticalSolidList"/>
    <dgm:cxn modelId="{6355D429-5E99-449A-8659-BE8B65B82476}" type="presParOf" srcId="{1DE74B12-8AB8-4FDC-933E-2115A6FB627D}" destId="{D23844CE-304D-470C-96C2-42B3A750527A}" srcOrd="2" destOrd="0" presId="urn:microsoft.com/office/officeart/2018/2/layout/IconVerticalSolidList"/>
    <dgm:cxn modelId="{96FF0D2A-6989-48AC-BEB5-FBFBA1ECE02A}" type="presParOf" srcId="{1DE74B12-8AB8-4FDC-933E-2115A6FB627D}" destId="{4E57B8DD-7247-4305-B262-1BA622D7C287}" srcOrd="3" destOrd="0" presId="urn:microsoft.com/office/officeart/2018/2/layout/IconVerticalSolidList"/>
    <dgm:cxn modelId="{917A7CF2-42AE-40BC-B6F1-A6AFAD2183B9}" type="presParOf" srcId="{F27C6F6C-899A-4637-9190-DE12C5E6012D}" destId="{8343BBE5-CB5B-49A3-A85C-CBF5E501B249}" srcOrd="1" destOrd="0" presId="urn:microsoft.com/office/officeart/2018/2/layout/IconVerticalSolidList"/>
    <dgm:cxn modelId="{F3109210-DF37-4A11-A2B5-A5C04136A17C}" type="presParOf" srcId="{F27C6F6C-899A-4637-9190-DE12C5E6012D}" destId="{3675E78A-443D-4701-9A68-BB5BA3DF8022}" srcOrd="2" destOrd="0" presId="urn:microsoft.com/office/officeart/2018/2/layout/IconVerticalSolidList"/>
    <dgm:cxn modelId="{207D40C2-5E1D-4E0B-B5CB-A5ECAF61C4A1}" type="presParOf" srcId="{3675E78A-443D-4701-9A68-BB5BA3DF8022}" destId="{983708B1-7DA1-4CE0-AB78-9A25DBB8FBB3}" srcOrd="0" destOrd="0" presId="urn:microsoft.com/office/officeart/2018/2/layout/IconVerticalSolidList"/>
    <dgm:cxn modelId="{C7D98B55-7A42-406F-98C5-01D75BA3B460}" type="presParOf" srcId="{3675E78A-443D-4701-9A68-BB5BA3DF8022}" destId="{2F6909BB-C1C1-4828-9F51-851DD6C07363}" srcOrd="1" destOrd="0" presId="urn:microsoft.com/office/officeart/2018/2/layout/IconVerticalSolidList"/>
    <dgm:cxn modelId="{48401AF6-6E18-4933-84AE-08DA009A01EA}" type="presParOf" srcId="{3675E78A-443D-4701-9A68-BB5BA3DF8022}" destId="{C01F163E-5D59-42C8-9A67-5745D795F193}" srcOrd="2" destOrd="0" presId="urn:microsoft.com/office/officeart/2018/2/layout/IconVerticalSolidList"/>
    <dgm:cxn modelId="{5ACD46F8-017F-4C63-AFF5-9643B87BC002}" type="presParOf" srcId="{3675E78A-443D-4701-9A68-BB5BA3DF8022}" destId="{BD06CA69-0D7D-4A28-B1C6-E05F662BA12A}" srcOrd="3" destOrd="0" presId="urn:microsoft.com/office/officeart/2018/2/layout/IconVerticalSolidList"/>
    <dgm:cxn modelId="{68B03742-1436-4570-9D00-EC96C14AA701}" type="presParOf" srcId="{F27C6F6C-899A-4637-9190-DE12C5E6012D}" destId="{48FA5B04-AAC4-492E-8DFE-AC5333F0D042}" srcOrd="3" destOrd="0" presId="urn:microsoft.com/office/officeart/2018/2/layout/IconVerticalSolidList"/>
    <dgm:cxn modelId="{AE5F65EF-8086-4747-9FA0-9BEE6385FB19}" type="presParOf" srcId="{F27C6F6C-899A-4637-9190-DE12C5E6012D}" destId="{6A4F0582-74D3-4F87-9454-302ECA705197}" srcOrd="4" destOrd="0" presId="urn:microsoft.com/office/officeart/2018/2/layout/IconVerticalSolidList"/>
    <dgm:cxn modelId="{F018D15D-46E6-4045-8A50-B754D16B6C61}" type="presParOf" srcId="{6A4F0582-74D3-4F87-9454-302ECA705197}" destId="{C6F255B5-6C73-404D-8752-E93474809501}" srcOrd="0" destOrd="0" presId="urn:microsoft.com/office/officeart/2018/2/layout/IconVerticalSolidList"/>
    <dgm:cxn modelId="{4E1E7B62-1B91-461D-A486-ACA15BFADBF7}" type="presParOf" srcId="{6A4F0582-74D3-4F87-9454-302ECA705197}" destId="{86155CFA-B926-426B-A846-BD82BF5040FC}" srcOrd="1" destOrd="0" presId="urn:microsoft.com/office/officeart/2018/2/layout/IconVerticalSolidList"/>
    <dgm:cxn modelId="{9157A2BA-234B-4F23-9F53-B71BEB7764D7}" type="presParOf" srcId="{6A4F0582-74D3-4F87-9454-302ECA705197}" destId="{0B6BD49F-218A-42BB-8D87-495EB2A80707}" srcOrd="2" destOrd="0" presId="urn:microsoft.com/office/officeart/2018/2/layout/IconVerticalSolidList"/>
    <dgm:cxn modelId="{6C1EA535-D1EC-4CFD-8DED-C14C10FE453F}" type="presParOf" srcId="{6A4F0582-74D3-4F87-9454-302ECA705197}" destId="{B51440ED-F218-468A-A998-85720FEE61A7}" srcOrd="3" destOrd="0" presId="urn:microsoft.com/office/officeart/2018/2/layout/IconVerticalSolidList"/>
    <dgm:cxn modelId="{CC6299D0-55FF-43F7-A5AA-85FCDBC894D9}" type="presParOf" srcId="{F27C6F6C-899A-4637-9190-DE12C5E6012D}" destId="{78E6813C-2752-4E1C-9772-3F6D9C69AC87}" srcOrd="5" destOrd="0" presId="urn:microsoft.com/office/officeart/2018/2/layout/IconVerticalSolidList"/>
    <dgm:cxn modelId="{B07747E5-64FB-4106-97E6-22101D38B4A6}" type="presParOf" srcId="{F27C6F6C-899A-4637-9190-DE12C5E6012D}" destId="{FAFCE60D-3C61-4621-8E4F-14BB398812FA}" srcOrd="6" destOrd="0" presId="urn:microsoft.com/office/officeart/2018/2/layout/IconVerticalSolidList"/>
    <dgm:cxn modelId="{19E8B8C5-69F0-4A3B-9211-9FBF63F6DBE5}" type="presParOf" srcId="{FAFCE60D-3C61-4621-8E4F-14BB398812FA}" destId="{5C234C2F-D9B8-4F57-A96E-37B33016ADF2}" srcOrd="0" destOrd="0" presId="urn:microsoft.com/office/officeart/2018/2/layout/IconVerticalSolidList"/>
    <dgm:cxn modelId="{EFA01C84-4D0E-4DE9-8AF1-EBEBEAFB7390}" type="presParOf" srcId="{FAFCE60D-3C61-4621-8E4F-14BB398812FA}" destId="{8B7D9831-ED37-41EF-9D36-38ADFC352FAF}" srcOrd="1" destOrd="0" presId="urn:microsoft.com/office/officeart/2018/2/layout/IconVerticalSolidList"/>
    <dgm:cxn modelId="{709FC39E-AB5D-40A7-B0F1-E6D16F5CF86D}" type="presParOf" srcId="{FAFCE60D-3C61-4621-8E4F-14BB398812FA}" destId="{A9ABBC9F-79CE-41BE-A7FE-4824AED4E913}" srcOrd="2" destOrd="0" presId="urn:microsoft.com/office/officeart/2018/2/layout/IconVerticalSolidList"/>
    <dgm:cxn modelId="{82E7374E-92B4-4973-92AE-8E6040933848}" type="presParOf" srcId="{FAFCE60D-3C61-4621-8E4F-14BB398812FA}" destId="{C0859964-96BF-4EB9-A6B9-39B641FDD201}" srcOrd="3" destOrd="0" presId="urn:microsoft.com/office/officeart/2018/2/layout/IconVerticalSolidList"/>
    <dgm:cxn modelId="{C596E01A-5A20-4112-A3E2-6516C04D8716}" type="presParOf" srcId="{F27C6F6C-899A-4637-9190-DE12C5E6012D}" destId="{0D5D9B1C-B114-47F3-922F-CC5D8DE78FC1}" srcOrd="7" destOrd="0" presId="urn:microsoft.com/office/officeart/2018/2/layout/IconVerticalSolidList"/>
    <dgm:cxn modelId="{25EE24C5-8245-4218-AB8B-9F1EEC3005C8}" type="presParOf" srcId="{F27C6F6C-899A-4637-9190-DE12C5E6012D}" destId="{C9FB7EB9-1BAE-4DF0-B10D-990F39049AE8}" srcOrd="8" destOrd="0" presId="urn:microsoft.com/office/officeart/2018/2/layout/IconVerticalSolidList"/>
    <dgm:cxn modelId="{489338D0-6AAD-45C3-B6FE-5851F0332544}" type="presParOf" srcId="{C9FB7EB9-1BAE-4DF0-B10D-990F39049AE8}" destId="{98499A3D-BEF4-4A08-BFE9-651E4C16F691}" srcOrd="0" destOrd="0" presId="urn:microsoft.com/office/officeart/2018/2/layout/IconVerticalSolidList"/>
    <dgm:cxn modelId="{85FB748D-8FE3-4711-BFA2-F6F0D45FADCF}" type="presParOf" srcId="{C9FB7EB9-1BAE-4DF0-B10D-990F39049AE8}" destId="{7DA97581-39B7-40E7-A485-B30740EEE1B8}" srcOrd="1" destOrd="0" presId="urn:microsoft.com/office/officeart/2018/2/layout/IconVerticalSolidList"/>
    <dgm:cxn modelId="{101F4ED8-F0F3-486A-B835-45B0F657BA72}" type="presParOf" srcId="{C9FB7EB9-1BAE-4DF0-B10D-990F39049AE8}" destId="{774DC9B7-FAF4-4D91-A864-52D10F25C635}" srcOrd="2" destOrd="0" presId="urn:microsoft.com/office/officeart/2018/2/layout/IconVerticalSolidList"/>
    <dgm:cxn modelId="{F54E3076-3361-47F5-BC7B-495A290599A1}" type="presParOf" srcId="{C9FB7EB9-1BAE-4DF0-B10D-990F39049AE8}" destId="{D55B9F56-50BD-428E-85D3-46E943924D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37E56D-0D6D-4219-A0FD-B5B33943A7A7}" type="doc">
      <dgm:prSet loTypeId="urn:microsoft.com/office/officeart/2005/8/layout/hList6" loCatId="list" qsTypeId="urn:microsoft.com/office/officeart/2005/8/quickstyle/3d2" qsCatId="3D" csTypeId="urn:microsoft.com/office/officeart/2005/8/colors/colorful5" csCatId="colorful" phldr="1"/>
      <dgm:spPr/>
      <dgm:t>
        <a:bodyPr/>
        <a:lstStyle/>
        <a:p>
          <a:endParaRPr lang="en-US"/>
        </a:p>
      </dgm:t>
    </dgm:pt>
    <dgm:pt modelId="{80751EC3-C7D1-458C-8B5B-BCD27E6B44D8}">
      <dgm:prSet phldrT="[Text]"/>
      <dgm:spPr>
        <a:solidFill>
          <a:srgbClr val="73A385"/>
        </a:solidFill>
      </dgm:spPr>
      <dgm:t>
        <a:bodyPr/>
        <a:lstStyle/>
        <a:p>
          <a:r>
            <a:rPr lang="en-US">
              <a:solidFill>
                <a:schemeClr val="tx1"/>
              </a:solidFill>
            </a:rPr>
            <a:t>Local districts are not required to allow reviews of secure materials.</a:t>
          </a:r>
        </a:p>
      </dgm:t>
    </dgm:pt>
    <dgm:pt modelId="{E134A544-A22D-43DE-9821-4698A7EAFCAA}" type="parTrans" cxnId="{E18A42F6-8C79-4109-82D4-2CC7F31D05FA}">
      <dgm:prSet/>
      <dgm:spPr/>
      <dgm:t>
        <a:bodyPr/>
        <a:lstStyle/>
        <a:p>
          <a:endParaRPr lang="en-US"/>
        </a:p>
      </dgm:t>
    </dgm:pt>
    <dgm:pt modelId="{A34D2B82-A4AF-44B5-BFA6-D621C8EBF260}" type="sibTrans" cxnId="{E18A42F6-8C79-4109-82D4-2CC7F31D05FA}">
      <dgm:prSet/>
      <dgm:spPr/>
      <dgm:t>
        <a:bodyPr/>
        <a:lstStyle/>
        <a:p>
          <a:endParaRPr lang="en-US"/>
        </a:p>
      </dgm:t>
    </dgm:pt>
    <dgm:pt modelId="{EBA6D633-E249-4C36-A914-936CBE19CEFE}">
      <dgm:prSet phldrT="[Text]"/>
      <dgm:spPr>
        <a:solidFill>
          <a:srgbClr val="009999"/>
        </a:solidFill>
      </dgm:spPr>
      <dgm:t>
        <a:bodyPr/>
        <a:lstStyle/>
        <a:p>
          <a:r>
            <a:rPr lang="en-US">
              <a:solidFill>
                <a:schemeClr val="tx1"/>
              </a:solidFill>
            </a:rPr>
            <a:t>KDE may permit a review of materials at KDE offices in Frankfort based on availability of appropriate staff to supervise the review.</a:t>
          </a:r>
        </a:p>
      </dgm:t>
    </dgm:pt>
    <dgm:pt modelId="{AA19A099-62A6-4155-965C-26EDBD4BDBC3}" type="parTrans" cxnId="{06501C9A-4C89-4DA8-8E54-745E1929CC8F}">
      <dgm:prSet/>
      <dgm:spPr/>
      <dgm:t>
        <a:bodyPr/>
        <a:lstStyle/>
        <a:p>
          <a:endParaRPr lang="en-US"/>
        </a:p>
      </dgm:t>
    </dgm:pt>
    <dgm:pt modelId="{8B7606A9-0024-4B70-8ADA-F106414D462D}" type="sibTrans" cxnId="{06501C9A-4C89-4DA8-8E54-745E1929CC8F}">
      <dgm:prSet/>
      <dgm:spPr/>
      <dgm:t>
        <a:bodyPr/>
        <a:lstStyle/>
        <a:p>
          <a:endParaRPr lang="en-US"/>
        </a:p>
      </dgm:t>
    </dgm:pt>
    <dgm:pt modelId="{12FF70D8-15D1-45AF-B9D7-3125F6E827F4}">
      <dgm:prSet/>
      <dgm:spPr>
        <a:solidFill>
          <a:srgbClr val="008080"/>
        </a:solidFill>
      </dgm:spPr>
      <dgm:t>
        <a:bodyPr/>
        <a:lstStyle/>
        <a:p>
          <a:r>
            <a:rPr lang="en-US">
              <a:solidFill>
                <a:schemeClr val="tx1"/>
              </a:solidFill>
            </a:rPr>
            <a:t>Individuals reviewing materials will be monitored at all times and are required to sign a legally-binding nondisclosure form.</a:t>
          </a:r>
        </a:p>
      </dgm:t>
    </dgm:pt>
    <dgm:pt modelId="{48DF511A-A889-420D-A7DC-AEB04B3959B1}" type="parTrans" cxnId="{4C9DFEAF-5832-4263-91EC-825E6E44AE0E}">
      <dgm:prSet/>
      <dgm:spPr/>
      <dgm:t>
        <a:bodyPr/>
        <a:lstStyle/>
        <a:p>
          <a:endParaRPr lang="en-US"/>
        </a:p>
      </dgm:t>
    </dgm:pt>
    <dgm:pt modelId="{6EDDE9F3-A220-48B7-B7D8-7AD08E925EE6}" type="sibTrans" cxnId="{4C9DFEAF-5832-4263-91EC-825E6E44AE0E}">
      <dgm:prSet/>
      <dgm:spPr/>
      <dgm:t>
        <a:bodyPr/>
        <a:lstStyle/>
        <a:p>
          <a:endParaRPr lang="en-US"/>
        </a:p>
      </dgm:t>
    </dgm:pt>
    <dgm:pt modelId="{2C6E908E-9394-4CDA-92CB-7E9396454965}">
      <dgm:prSet/>
      <dgm:spPr>
        <a:solidFill>
          <a:srgbClr val="6AA27A"/>
        </a:solidFill>
      </dgm:spPr>
      <dgm:t>
        <a:bodyPr/>
        <a:lstStyle/>
        <a:p>
          <a:r>
            <a:rPr lang="en-US">
              <a:solidFill>
                <a:schemeClr val="tx1"/>
              </a:solidFill>
            </a:rPr>
            <a:t>Persons outside of local district employment can request to review test materials (restricted access under supervision).</a:t>
          </a:r>
        </a:p>
      </dgm:t>
    </dgm:pt>
    <dgm:pt modelId="{75A25403-EB63-4B40-979D-7610903C9979}" type="parTrans" cxnId="{CC7211B9-D9B5-464E-AE0D-A0441D139197}">
      <dgm:prSet/>
      <dgm:spPr/>
      <dgm:t>
        <a:bodyPr/>
        <a:lstStyle/>
        <a:p>
          <a:endParaRPr lang="en-US"/>
        </a:p>
      </dgm:t>
    </dgm:pt>
    <dgm:pt modelId="{347A0A05-DEF6-4EED-A57D-2D068F02C476}" type="sibTrans" cxnId="{CC7211B9-D9B5-464E-AE0D-A0441D139197}">
      <dgm:prSet/>
      <dgm:spPr/>
      <dgm:t>
        <a:bodyPr/>
        <a:lstStyle/>
        <a:p>
          <a:endParaRPr lang="en-US"/>
        </a:p>
      </dgm:t>
    </dgm:pt>
    <dgm:pt modelId="{284F0C5C-A0F1-42AF-918F-BB06AF2DF913}" type="pres">
      <dgm:prSet presAssocID="{1A37E56D-0D6D-4219-A0FD-B5B33943A7A7}" presName="Name0" presStyleCnt="0">
        <dgm:presLayoutVars>
          <dgm:dir/>
          <dgm:resizeHandles val="exact"/>
        </dgm:presLayoutVars>
      </dgm:prSet>
      <dgm:spPr/>
    </dgm:pt>
    <dgm:pt modelId="{D56B05B9-892E-4226-8B77-70165B0E669D}" type="pres">
      <dgm:prSet presAssocID="{2C6E908E-9394-4CDA-92CB-7E9396454965}" presName="node" presStyleLbl="node1" presStyleIdx="0" presStyleCnt="4">
        <dgm:presLayoutVars>
          <dgm:bulletEnabled val="1"/>
        </dgm:presLayoutVars>
      </dgm:prSet>
      <dgm:spPr/>
    </dgm:pt>
    <dgm:pt modelId="{5FFB3F95-30D4-45D6-9FD3-A44D5A94DF78}" type="pres">
      <dgm:prSet presAssocID="{347A0A05-DEF6-4EED-A57D-2D068F02C476}" presName="sibTrans" presStyleCnt="0"/>
      <dgm:spPr/>
    </dgm:pt>
    <dgm:pt modelId="{F98C65F9-C828-4D0E-8DF2-CCDE8BD29815}" type="pres">
      <dgm:prSet presAssocID="{80751EC3-C7D1-458C-8B5B-BCD27E6B44D8}" presName="node" presStyleLbl="node1" presStyleIdx="1" presStyleCnt="4">
        <dgm:presLayoutVars>
          <dgm:bulletEnabled val="1"/>
        </dgm:presLayoutVars>
      </dgm:prSet>
      <dgm:spPr/>
    </dgm:pt>
    <dgm:pt modelId="{2D0459C6-21EC-41C2-8C8B-504B50017559}" type="pres">
      <dgm:prSet presAssocID="{A34D2B82-A4AF-44B5-BFA6-D621C8EBF260}" presName="sibTrans" presStyleCnt="0"/>
      <dgm:spPr/>
    </dgm:pt>
    <dgm:pt modelId="{89F634A3-FEAE-4961-9D25-08269F9388B6}" type="pres">
      <dgm:prSet presAssocID="{EBA6D633-E249-4C36-A914-936CBE19CEFE}" presName="node" presStyleLbl="node1" presStyleIdx="2" presStyleCnt="4">
        <dgm:presLayoutVars>
          <dgm:bulletEnabled val="1"/>
        </dgm:presLayoutVars>
      </dgm:prSet>
      <dgm:spPr/>
    </dgm:pt>
    <dgm:pt modelId="{13800FED-0E28-4082-AF36-AB199DACCD77}" type="pres">
      <dgm:prSet presAssocID="{8B7606A9-0024-4B70-8ADA-F106414D462D}" presName="sibTrans" presStyleCnt="0"/>
      <dgm:spPr/>
    </dgm:pt>
    <dgm:pt modelId="{2A575DFE-9F8B-4D56-971D-583B4B5028E4}" type="pres">
      <dgm:prSet presAssocID="{12FF70D8-15D1-45AF-B9D7-3125F6E827F4}" presName="node" presStyleLbl="node1" presStyleIdx="3" presStyleCnt="4">
        <dgm:presLayoutVars>
          <dgm:bulletEnabled val="1"/>
        </dgm:presLayoutVars>
      </dgm:prSet>
      <dgm:spPr/>
    </dgm:pt>
  </dgm:ptLst>
  <dgm:cxnLst>
    <dgm:cxn modelId="{EAA65167-1F8E-47BD-A8D0-0F5D69065133}" type="presOf" srcId="{EBA6D633-E249-4C36-A914-936CBE19CEFE}" destId="{89F634A3-FEAE-4961-9D25-08269F9388B6}" srcOrd="0" destOrd="0" presId="urn:microsoft.com/office/officeart/2005/8/layout/hList6"/>
    <dgm:cxn modelId="{06501C9A-4C89-4DA8-8E54-745E1929CC8F}" srcId="{1A37E56D-0D6D-4219-A0FD-B5B33943A7A7}" destId="{EBA6D633-E249-4C36-A914-936CBE19CEFE}" srcOrd="2" destOrd="0" parTransId="{AA19A099-62A6-4155-965C-26EDBD4BDBC3}" sibTransId="{8B7606A9-0024-4B70-8ADA-F106414D462D}"/>
    <dgm:cxn modelId="{BD84E3A1-AD13-4A54-8703-04523793E0E5}" type="presOf" srcId="{1A37E56D-0D6D-4219-A0FD-B5B33943A7A7}" destId="{284F0C5C-A0F1-42AF-918F-BB06AF2DF913}" srcOrd="0" destOrd="0" presId="urn:microsoft.com/office/officeart/2005/8/layout/hList6"/>
    <dgm:cxn modelId="{4C9DFEAF-5832-4263-91EC-825E6E44AE0E}" srcId="{1A37E56D-0D6D-4219-A0FD-B5B33943A7A7}" destId="{12FF70D8-15D1-45AF-B9D7-3125F6E827F4}" srcOrd="3" destOrd="0" parTransId="{48DF511A-A889-420D-A7DC-AEB04B3959B1}" sibTransId="{6EDDE9F3-A220-48B7-B7D8-7AD08E925EE6}"/>
    <dgm:cxn modelId="{B6D0EBB1-4BE4-47EF-80FC-5B70EB4168D8}" type="presOf" srcId="{12FF70D8-15D1-45AF-B9D7-3125F6E827F4}" destId="{2A575DFE-9F8B-4D56-971D-583B4B5028E4}" srcOrd="0" destOrd="0" presId="urn:microsoft.com/office/officeart/2005/8/layout/hList6"/>
    <dgm:cxn modelId="{CC7211B9-D9B5-464E-AE0D-A0441D139197}" srcId="{1A37E56D-0D6D-4219-A0FD-B5B33943A7A7}" destId="{2C6E908E-9394-4CDA-92CB-7E9396454965}" srcOrd="0" destOrd="0" parTransId="{75A25403-EB63-4B40-979D-7610903C9979}" sibTransId="{347A0A05-DEF6-4EED-A57D-2D068F02C476}"/>
    <dgm:cxn modelId="{F2754EEF-FEE1-4223-ACE0-F3E0CD1FA9B5}" type="presOf" srcId="{2C6E908E-9394-4CDA-92CB-7E9396454965}" destId="{D56B05B9-892E-4226-8B77-70165B0E669D}" srcOrd="0" destOrd="0" presId="urn:microsoft.com/office/officeart/2005/8/layout/hList6"/>
    <dgm:cxn modelId="{C1DA39F3-60C0-45F2-B88D-D10FA7FAC0A5}" type="presOf" srcId="{80751EC3-C7D1-458C-8B5B-BCD27E6B44D8}" destId="{F98C65F9-C828-4D0E-8DF2-CCDE8BD29815}" srcOrd="0" destOrd="0" presId="urn:microsoft.com/office/officeart/2005/8/layout/hList6"/>
    <dgm:cxn modelId="{E18A42F6-8C79-4109-82D4-2CC7F31D05FA}" srcId="{1A37E56D-0D6D-4219-A0FD-B5B33943A7A7}" destId="{80751EC3-C7D1-458C-8B5B-BCD27E6B44D8}" srcOrd="1" destOrd="0" parTransId="{E134A544-A22D-43DE-9821-4698A7EAFCAA}" sibTransId="{A34D2B82-A4AF-44B5-BFA6-D621C8EBF260}"/>
    <dgm:cxn modelId="{AC39E41B-6D16-41CC-9C9F-8C41C6098039}" type="presParOf" srcId="{284F0C5C-A0F1-42AF-918F-BB06AF2DF913}" destId="{D56B05B9-892E-4226-8B77-70165B0E669D}" srcOrd="0" destOrd="0" presId="urn:microsoft.com/office/officeart/2005/8/layout/hList6"/>
    <dgm:cxn modelId="{0FC634D2-D11C-47D7-8918-95C46A081F60}" type="presParOf" srcId="{284F0C5C-A0F1-42AF-918F-BB06AF2DF913}" destId="{5FFB3F95-30D4-45D6-9FD3-A44D5A94DF78}" srcOrd="1" destOrd="0" presId="urn:microsoft.com/office/officeart/2005/8/layout/hList6"/>
    <dgm:cxn modelId="{1F6F2616-5A78-4E0A-BDE6-2AD008967CE4}" type="presParOf" srcId="{284F0C5C-A0F1-42AF-918F-BB06AF2DF913}" destId="{F98C65F9-C828-4D0E-8DF2-CCDE8BD29815}" srcOrd="2" destOrd="0" presId="urn:microsoft.com/office/officeart/2005/8/layout/hList6"/>
    <dgm:cxn modelId="{80BFA893-632A-446D-B02D-A0106B895F40}" type="presParOf" srcId="{284F0C5C-A0F1-42AF-918F-BB06AF2DF913}" destId="{2D0459C6-21EC-41C2-8C8B-504B50017559}" srcOrd="3" destOrd="0" presId="urn:microsoft.com/office/officeart/2005/8/layout/hList6"/>
    <dgm:cxn modelId="{D087F3DD-8653-4A7E-BE83-3B04C02456F9}" type="presParOf" srcId="{284F0C5C-A0F1-42AF-918F-BB06AF2DF913}" destId="{89F634A3-FEAE-4961-9D25-08269F9388B6}" srcOrd="4" destOrd="0" presId="urn:microsoft.com/office/officeart/2005/8/layout/hList6"/>
    <dgm:cxn modelId="{F80514C2-E4DE-4FBE-BF85-00CFF3404735}" type="presParOf" srcId="{284F0C5C-A0F1-42AF-918F-BB06AF2DF913}" destId="{13800FED-0E28-4082-AF36-AB199DACCD77}" srcOrd="5" destOrd="0" presId="urn:microsoft.com/office/officeart/2005/8/layout/hList6"/>
    <dgm:cxn modelId="{B48C585A-A30A-45FA-89BF-29D1B70F705B}" type="presParOf" srcId="{284F0C5C-A0F1-42AF-918F-BB06AF2DF913}" destId="{2A575DFE-9F8B-4D56-971D-583B4B5028E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93D270-6943-4DDE-8081-DBC2FA5F514E}" type="doc">
      <dgm:prSet loTypeId="urn:microsoft.com/office/officeart/2005/8/layout/hProcess9" loCatId="process" qsTypeId="urn:microsoft.com/office/officeart/2005/8/quickstyle/simple1" qsCatId="simple" csTypeId="urn:microsoft.com/office/officeart/2005/8/colors/accent0_2" csCatId="mainScheme" phldr="1"/>
      <dgm:spPr/>
    </dgm:pt>
    <dgm:pt modelId="{921B21FB-A78D-487D-9E7D-CA33F56B6139}">
      <dgm:prSet phldrT="[Text]" custT="1"/>
      <dgm:spPr>
        <a:solidFill>
          <a:srgbClr val="D8F4EC"/>
        </a:solidFill>
      </dgm:spPr>
      <dgm:t>
        <a:bodyPr/>
        <a:lstStyle/>
        <a:p>
          <a:r>
            <a:rPr lang="en-US" sz="1800">
              <a:solidFill>
                <a:schemeClr val="tx1"/>
              </a:solidFill>
            </a:rPr>
            <a:t>Allegation is referred to the KDE Allegations Coordinator</a:t>
          </a:r>
          <a:endParaRPr lang="en-US" sz="1500">
            <a:solidFill>
              <a:schemeClr val="tx1"/>
            </a:solidFill>
          </a:endParaRPr>
        </a:p>
      </dgm:t>
    </dgm:pt>
    <dgm:pt modelId="{C5FB0546-9C3C-42D1-A37A-3D8571EBCE5C}" type="parTrans" cxnId="{8502F558-2740-4EF2-88FB-A11DDB5C0378}">
      <dgm:prSet/>
      <dgm:spPr/>
      <dgm:t>
        <a:bodyPr/>
        <a:lstStyle/>
        <a:p>
          <a:endParaRPr lang="en-US"/>
        </a:p>
      </dgm:t>
    </dgm:pt>
    <dgm:pt modelId="{2AF56808-7601-4B84-ADF6-C84886752149}" type="sibTrans" cxnId="{8502F558-2740-4EF2-88FB-A11DDB5C0378}">
      <dgm:prSet/>
      <dgm:spPr/>
      <dgm:t>
        <a:bodyPr/>
        <a:lstStyle/>
        <a:p>
          <a:pPr>
            <a:lnSpc>
              <a:spcPct val="100000"/>
            </a:lnSpc>
          </a:pPr>
          <a:endParaRPr lang="en-US"/>
        </a:p>
      </dgm:t>
    </dgm:pt>
    <dgm:pt modelId="{4152878D-0586-4D39-98C7-CA85BB29FE8C}">
      <dgm:prSet phldrT="[Text]" custT="1"/>
      <dgm:spPr>
        <a:solidFill>
          <a:srgbClr val="D8F4EC"/>
        </a:solidFill>
      </dgm:spPr>
      <dgm:t>
        <a:bodyPr/>
        <a:lstStyle/>
        <a:p>
          <a:r>
            <a:rPr lang="en-US" sz="1800">
              <a:solidFill>
                <a:schemeClr val="tx1"/>
              </a:solidFill>
            </a:rPr>
            <a:t>Allegations Coordinator investigates</a:t>
          </a:r>
        </a:p>
      </dgm:t>
    </dgm:pt>
    <dgm:pt modelId="{A18C9C1B-28C2-4B49-8DEB-116BC1EEEDF1}" type="parTrans" cxnId="{F7A3DFB1-0DAE-4473-91EA-03B5E4FA7C6A}">
      <dgm:prSet/>
      <dgm:spPr/>
      <dgm:t>
        <a:bodyPr/>
        <a:lstStyle/>
        <a:p>
          <a:endParaRPr lang="en-US"/>
        </a:p>
      </dgm:t>
    </dgm:pt>
    <dgm:pt modelId="{5AEC282B-F0CB-485F-BCAE-2B65ACCBAD6E}" type="sibTrans" cxnId="{F7A3DFB1-0DAE-4473-91EA-03B5E4FA7C6A}">
      <dgm:prSet/>
      <dgm:spPr/>
      <dgm:t>
        <a:bodyPr/>
        <a:lstStyle/>
        <a:p>
          <a:pPr>
            <a:lnSpc>
              <a:spcPct val="100000"/>
            </a:lnSpc>
          </a:pPr>
          <a:endParaRPr lang="en-US"/>
        </a:p>
      </dgm:t>
    </dgm:pt>
    <dgm:pt modelId="{293976E5-38FA-4961-B544-BB0E7EBE9C2E}">
      <dgm:prSet phldrT="[Text]" custT="1"/>
      <dgm:spPr>
        <a:solidFill>
          <a:srgbClr val="009999"/>
        </a:solidFill>
      </dgm:spPr>
      <dgm:t>
        <a:bodyPr/>
        <a:lstStyle/>
        <a:p>
          <a:r>
            <a:rPr lang="en-US" sz="1800">
              <a:solidFill>
                <a:schemeClr val="tx1"/>
              </a:solidFill>
            </a:rPr>
            <a:t>Allegations Coordinator reports findings to Board of Review</a:t>
          </a:r>
        </a:p>
      </dgm:t>
    </dgm:pt>
    <dgm:pt modelId="{59E3FC3A-3F8E-4961-9DBA-EC5CE8D61F6C}" type="parTrans" cxnId="{2F41A271-A23B-40E1-8DC8-D38710B843CA}">
      <dgm:prSet/>
      <dgm:spPr/>
      <dgm:t>
        <a:bodyPr/>
        <a:lstStyle/>
        <a:p>
          <a:endParaRPr lang="en-US"/>
        </a:p>
      </dgm:t>
    </dgm:pt>
    <dgm:pt modelId="{049291D9-5666-4EC7-AF57-B06EA17F371F}" type="sibTrans" cxnId="{2F41A271-A23B-40E1-8DC8-D38710B843CA}">
      <dgm:prSet/>
      <dgm:spPr/>
      <dgm:t>
        <a:bodyPr/>
        <a:lstStyle/>
        <a:p>
          <a:pPr>
            <a:lnSpc>
              <a:spcPct val="100000"/>
            </a:lnSpc>
          </a:pPr>
          <a:endParaRPr lang="en-US"/>
        </a:p>
      </dgm:t>
    </dgm:pt>
    <dgm:pt modelId="{D2E92D58-674E-4389-AB8A-5E13289E62A7}">
      <dgm:prSet custT="1"/>
      <dgm:spPr>
        <a:solidFill>
          <a:srgbClr val="009999"/>
        </a:solidFill>
      </dgm:spPr>
      <dgm:t>
        <a:bodyPr/>
        <a:lstStyle/>
        <a:p>
          <a:r>
            <a:rPr lang="en-US" sz="1800">
              <a:solidFill>
                <a:schemeClr val="tx1"/>
              </a:solidFill>
            </a:rPr>
            <a:t>Board of Review reviews and makes recommendation to Commissioner</a:t>
          </a:r>
        </a:p>
      </dgm:t>
    </dgm:pt>
    <dgm:pt modelId="{528E2540-6892-4447-A2DC-DFC637C7C33F}" type="parTrans" cxnId="{63E5B61A-341F-492D-8B84-38C7DABBBA57}">
      <dgm:prSet/>
      <dgm:spPr/>
      <dgm:t>
        <a:bodyPr/>
        <a:lstStyle/>
        <a:p>
          <a:endParaRPr lang="en-US"/>
        </a:p>
      </dgm:t>
    </dgm:pt>
    <dgm:pt modelId="{1A08A02A-02A0-43CA-A7AA-4316F6CAB38C}" type="sibTrans" cxnId="{63E5B61A-341F-492D-8B84-38C7DABBBA57}">
      <dgm:prSet/>
      <dgm:spPr/>
      <dgm:t>
        <a:bodyPr/>
        <a:lstStyle/>
        <a:p>
          <a:pPr>
            <a:lnSpc>
              <a:spcPct val="100000"/>
            </a:lnSpc>
          </a:pPr>
          <a:endParaRPr lang="en-US"/>
        </a:p>
      </dgm:t>
    </dgm:pt>
    <dgm:pt modelId="{791AFBB0-ED35-47B3-B066-EB783ECAE438}">
      <dgm:prSet custT="1"/>
      <dgm:spPr>
        <a:solidFill>
          <a:srgbClr val="008080"/>
        </a:solidFill>
      </dgm:spPr>
      <dgm:t>
        <a:bodyPr/>
        <a:lstStyle/>
        <a:p>
          <a:r>
            <a:rPr lang="en-US" sz="1800">
              <a:solidFill>
                <a:schemeClr val="tx1"/>
              </a:solidFill>
            </a:rPr>
            <a:t>Commissioner makes final determination</a:t>
          </a:r>
        </a:p>
      </dgm:t>
    </dgm:pt>
    <dgm:pt modelId="{9A309864-1F09-40FC-8658-A969A3595DCA}" type="parTrans" cxnId="{40CEDB5E-02C8-48A5-90C3-92F4825D81CE}">
      <dgm:prSet/>
      <dgm:spPr/>
      <dgm:t>
        <a:bodyPr/>
        <a:lstStyle/>
        <a:p>
          <a:endParaRPr lang="en-US"/>
        </a:p>
      </dgm:t>
    </dgm:pt>
    <dgm:pt modelId="{7BF7AA90-3E50-46E2-B80A-BA8D8A5A0BE4}" type="sibTrans" cxnId="{40CEDB5E-02C8-48A5-90C3-92F4825D81CE}">
      <dgm:prSet/>
      <dgm:spPr/>
      <dgm:t>
        <a:bodyPr/>
        <a:lstStyle/>
        <a:p>
          <a:pPr>
            <a:lnSpc>
              <a:spcPct val="100000"/>
            </a:lnSpc>
          </a:pPr>
          <a:endParaRPr lang="en-US"/>
        </a:p>
      </dgm:t>
    </dgm:pt>
    <dgm:pt modelId="{A5E77F6A-2486-49BF-A0E0-35D22775316F}">
      <dgm:prSet custT="1"/>
      <dgm:spPr>
        <a:solidFill>
          <a:srgbClr val="008080"/>
        </a:solidFill>
      </dgm:spPr>
      <dgm:t>
        <a:bodyPr/>
        <a:lstStyle/>
        <a:p>
          <a:r>
            <a:rPr lang="en-US" sz="1800">
              <a:solidFill>
                <a:schemeClr val="tx1"/>
              </a:solidFill>
            </a:rPr>
            <a:t>District receives a letter from KDE stating the actions to be taken</a:t>
          </a:r>
        </a:p>
      </dgm:t>
    </dgm:pt>
    <dgm:pt modelId="{43B35B10-D2E7-4251-AFC7-FF845EB456CA}" type="sibTrans" cxnId="{4C712729-018F-45BE-8EF6-A0DBE8A3B7E7}">
      <dgm:prSet/>
      <dgm:spPr/>
      <dgm:t>
        <a:bodyPr/>
        <a:lstStyle/>
        <a:p>
          <a:endParaRPr lang="en-US"/>
        </a:p>
      </dgm:t>
    </dgm:pt>
    <dgm:pt modelId="{3763CD40-5676-400F-9622-0AAD2052C618}" type="parTrans" cxnId="{4C712729-018F-45BE-8EF6-A0DBE8A3B7E7}">
      <dgm:prSet/>
      <dgm:spPr/>
      <dgm:t>
        <a:bodyPr/>
        <a:lstStyle/>
        <a:p>
          <a:endParaRPr lang="en-US"/>
        </a:p>
      </dgm:t>
    </dgm:pt>
    <dgm:pt modelId="{B38A691B-722C-48F0-B537-E67E39ED7C1E}" type="pres">
      <dgm:prSet presAssocID="{5393D270-6943-4DDE-8081-DBC2FA5F514E}" presName="CompostProcess" presStyleCnt="0">
        <dgm:presLayoutVars>
          <dgm:dir/>
          <dgm:resizeHandles val="exact"/>
        </dgm:presLayoutVars>
      </dgm:prSet>
      <dgm:spPr/>
    </dgm:pt>
    <dgm:pt modelId="{46C10A02-A17C-4AFD-9408-FAFBA7DA58B4}" type="pres">
      <dgm:prSet presAssocID="{5393D270-6943-4DDE-8081-DBC2FA5F514E}" presName="arrow" presStyleLbl="bgShp" presStyleIdx="0" presStyleCnt="1" custScaleX="117647" custLinFactNeighborX="-907"/>
      <dgm:spPr/>
    </dgm:pt>
    <dgm:pt modelId="{E5197B3A-2948-4D36-92D7-D4804C8FC054}" type="pres">
      <dgm:prSet presAssocID="{5393D270-6943-4DDE-8081-DBC2FA5F514E}" presName="linearProcess" presStyleCnt="0"/>
      <dgm:spPr/>
    </dgm:pt>
    <dgm:pt modelId="{7291A784-2E5B-4BA9-86AE-27E5100277CD}" type="pres">
      <dgm:prSet presAssocID="{921B21FB-A78D-487D-9E7D-CA33F56B6139}" presName="textNode" presStyleLbl="node1" presStyleIdx="0" presStyleCnt="6" custScaleX="134820">
        <dgm:presLayoutVars>
          <dgm:bulletEnabled val="1"/>
        </dgm:presLayoutVars>
      </dgm:prSet>
      <dgm:spPr/>
    </dgm:pt>
    <dgm:pt modelId="{CC319E6A-B77A-46FE-8CD9-0DF42553515C}" type="pres">
      <dgm:prSet presAssocID="{2AF56808-7601-4B84-ADF6-C84886752149}" presName="sibTrans" presStyleCnt="0"/>
      <dgm:spPr/>
    </dgm:pt>
    <dgm:pt modelId="{9C303ACA-903C-412D-B515-922DECEF344C}" type="pres">
      <dgm:prSet presAssocID="{4152878D-0586-4D39-98C7-CA85BB29FE8C}" presName="textNode" presStyleLbl="node1" presStyleIdx="1" presStyleCnt="6" custScaleX="192178">
        <dgm:presLayoutVars>
          <dgm:bulletEnabled val="1"/>
        </dgm:presLayoutVars>
      </dgm:prSet>
      <dgm:spPr/>
    </dgm:pt>
    <dgm:pt modelId="{0E1B4E68-90C5-4412-83BE-4A86E3C4AA90}" type="pres">
      <dgm:prSet presAssocID="{5AEC282B-F0CB-485F-BCAE-2B65ACCBAD6E}" presName="sibTrans" presStyleCnt="0"/>
      <dgm:spPr/>
    </dgm:pt>
    <dgm:pt modelId="{5DCC8CED-7154-4691-9441-77F894E17807}" type="pres">
      <dgm:prSet presAssocID="{293976E5-38FA-4961-B544-BB0E7EBE9C2E}" presName="textNode" presStyleLbl="node1" presStyleIdx="2" presStyleCnt="6" custScaleX="143585" custLinFactNeighborX="-22498" custLinFactNeighborY="-472">
        <dgm:presLayoutVars>
          <dgm:bulletEnabled val="1"/>
        </dgm:presLayoutVars>
      </dgm:prSet>
      <dgm:spPr/>
    </dgm:pt>
    <dgm:pt modelId="{17B6BEF6-E2AB-4CC7-AB12-F3901B697631}" type="pres">
      <dgm:prSet presAssocID="{049291D9-5666-4EC7-AF57-B06EA17F371F}" presName="sibTrans" presStyleCnt="0"/>
      <dgm:spPr/>
    </dgm:pt>
    <dgm:pt modelId="{D69F65C0-CB3F-4509-9E87-5DBEB9148DC9}" type="pres">
      <dgm:prSet presAssocID="{D2E92D58-674E-4389-AB8A-5E13289E62A7}" presName="textNode" presStyleLbl="node1" presStyleIdx="3" presStyleCnt="6" custScaleX="187891">
        <dgm:presLayoutVars>
          <dgm:bulletEnabled val="1"/>
        </dgm:presLayoutVars>
      </dgm:prSet>
      <dgm:spPr/>
    </dgm:pt>
    <dgm:pt modelId="{1F00D17E-054C-40D7-A617-9A1DD1A714D9}" type="pres">
      <dgm:prSet presAssocID="{1A08A02A-02A0-43CA-A7AA-4316F6CAB38C}" presName="sibTrans" presStyleCnt="0"/>
      <dgm:spPr/>
    </dgm:pt>
    <dgm:pt modelId="{A54FCFE7-33B7-4CBC-A8D6-DB527EB70BF0}" type="pres">
      <dgm:prSet presAssocID="{791AFBB0-ED35-47B3-B066-EB783ECAE438}" presName="textNode" presStyleLbl="node1" presStyleIdx="4" presStyleCnt="6" custScaleX="163352">
        <dgm:presLayoutVars>
          <dgm:bulletEnabled val="1"/>
        </dgm:presLayoutVars>
      </dgm:prSet>
      <dgm:spPr/>
    </dgm:pt>
    <dgm:pt modelId="{F1165E7B-D224-4FBC-AEEB-DE1ECDB7B6C5}" type="pres">
      <dgm:prSet presAssocID="{7BF7AA90-3E50-46E2-B80A-BA8D8A5A0BE4}" presName="sibTrans" presStyleCnt="0"/>
      <dgm:spPr/>
    </dgm:pt>
    <dgm:pt modelId="{9DD8EEFF-E622-457E-B893-1A36F1EAFD89}" type="pres">
      <dgm:prSet presAssocID="{A5E77F6A-2486-49BF-A0E0-35D22775316F}" presName="textNode" presStyleLbl="node1" presStyleIdx="5" presStyleCnt="6" custScaleX="128925">
        <dgm:presLayoutVars>
          <dgm:bulletEnabled val="1"/>
        </dgm:presLayoutVars>
      </dgm:prSet>
      <dgm:spPr/>
    </dgm:pt>
  </dgm:ptLst>
  <dgm:cxnLst>
    <dgm:cxn modelId="{53670207-8106-4E1E-9A86-2D713CE30AC7}" type="presOf" srcId="{293976E5-38FA-4961-B544-BB0E7EBE9C2E}" destId="{5DCC8CED-7154-4691-9441-77F894E17807}" srcOrd="0" destOrd="0" presId="urn:microsoft.com/office/officeart/2005/8/layout/hProcess9"/>
    <dgm:cxn modelId="{63E5B61A-341F-492D-8B84-38C7DABBBA57}" srcId="{5393D270-6943-4DDE-8081-DBC2FA5F514E}" destId="{D2E92D58-674E-4389-AB8A-5E13289E62A7}" srcOrd="3" destOrd="0" parTransId="{528E2540-6892-4447-A2DC-DFC637C7C33F}" sibTransId="{1A08A02A-02A0-43CA-A7AA-4316F6CAB38C}"/>
    <dgm:cxn modelId="{4C712729-018F-45BE-8EF6-A0DBE8A3B7E7}" srcId="{5393D270-6943-4DDE-8081-DBC2FA5F514E}" destId="{A5E77F6A-2486-49BF-A0E0-35D22775316F}" srcOrd="5" destOrd="0" parTransId="{3763CD40-5676-400F-9622-0AAD2052C618}" sibTransId="{43B35B10-D2E7-4251-AFC7-FF845EB456CA}"/>
    <dgm:cxn modelId="{40CEDB5E-02C8-48A5-90C3-92F4825D81CE}" srcId="{5393D270-6943-4DDE-8081-DBC2FA5F514E}" destId="{791AFBB0-ED35-47B3-B066-EB783ECAE438}" srcOrd="4" destOrd="0" parTransId="{9A309864-1F09-40FC-8658-A969A3595DCA}" sibTransId="{7BF7AA90-3E50-46E2-B80A-BA8D8A5A0BE4}"/>
    <dgm:cxn modelId="{1F6E6D63-87DA-4D95-A0DD-60F03FA1310D}" type="presOf" srcId="{A5E77F6A-2486-49BF-A0E0-35D22775316F}" destId="{9DD8EEFF-E622-457E-B893-1A36F1EAFD89}" srcOrd="0" destOrd="0" presId="urn:microsoft.com/office/officeart/2005/8/layout/hProcess9"/>
    <dgm:cxn modelId="{D8603A44-6E2E-443F-8171-0F6647B8657C}" type="presOf" srcId="{4152878D-0586-4D39-98C7-CA85BB29FE8C}" destId="{9C303ACA-903C-412D-B515-922DECEF344C}" srcOrd="0" destOrd="0" presId="urn:microsoft.com/office/officeart/2005/8/layout/hProcess9"/>
    <dgm:cxn modelId="{2F41A271-A23B-40E1-8DC8-D38710B843CA}" srcId="{5393D270-6943-4DDE-8081-DBC2FA5F514E}" destId="{293976E5-38FA-4961-B544-BB0E7EBE9C2E}" srcOrd="2" destOrd="0" parTransId="{59E3FC3A-3F8E-4961-9DBA-EC5CE8D61F6C}" sibTransId="{049291D9-5666-4EC7-AF57-B06EA17F371F}"/>
    <dgm:cxn modelId="{35D07753-032C-4065-B76D-BE4832944927}" type="presOf" srcId="{5393D270-6943-4DDE-8081-DBC2FA5F514E}" destId="{B38A691B-722C-48F0-B537-E67E39ED7C1E}" srcOrd="0" destOrd="0" presId="urn:microsoft.com/office/officeart/2005/8/layout/hProcess9"/>
    <dgm:cxn modelId="{8502F558-2740-4EF2-88FB-A11DDB5C0378}" srcId="{5393D270-6943-4DDE-8081-DBC2FA5F514E}" destId="{921B21FB-A78D-487D-9E7D-CA33F56B6139}" srcOrd="0" destOrd="0" parTransId="{C5FB0546-9C3C-42D1-A37A-3D8571EBCE5C}" sibTransId="{2AF56808-7601-4B84-ADF6-C84886752149}"/>
    <dgm:cxn modelId="{EF933E97-1FBD-4D8B-8787-15AAD44D37D9}" type="presOf" srcId="{D2E92D58-674E-4389-AB8A-5E13289E62A7}" destId="{D69F65C0-CB3F-4509-9E87-5DBEB9148DC9}" srcOrd="0" destOrd="0" presId="urn:microsoft.com/office/officeart/2005/8/layout/hProcess9"/>
    <dgm:cxn modelId="{2155839C-DE1B-41AC-A231-54CA0F111113}" type="presOf" srcId="{921B21FB-A78D-487D-9E7D-CA33F56B6139}" destId="{7291A784-2E5B-4BA9-86AE-27E5100277CD}" srcOrd="0" destOrd="0" presId="urn:microsoft.com/office/officeart/2005/8/layout/hProcess9"/>
    <dgm:cxn modelId="{F7A3DFB1-0DAE-4473-91EA-03B5E4FA7C6A}" srcId="{5393D270-6943-4DDE-8081-DBC2FA5F514E}" destId="{4152878D-0586-4D39-98C7-CA85BB29FE8C}" srcOrd="1" destOrd="0" parTransId="{A18C9C1B-28C2-4B49-8DEB-116BC1EEEDF1}" sibTransId="{5AEC282B-F0CB-485F-BCAE-2B65ACCBAD6E}"/>
    <dgm:cxn modelId="{1DA3BAD0-63A8-414B-A443-4A75EDF2D6FD}" type="presOf" srcId="{791AFBB0-ED35-47B3-B066-EB783ECAE438}" destId="{A54FCFE7-33B7-4CBC-A8D6-DB527EB70BF0}" srcOrd="0" destOrd="0" presId="urn:microsoft.com/office/officeart/2005/8/layout/hProcess9"/>
    <dgm:cxn modelId="{B532B7A0-B9AC-4C7E-B5F8-6DB25558B009}" type="presParOf" srcId="{B38A691B-722C-48F0-B537-E67E39ED7C1E}" destId="{46C10A02-A17C-4AFD-9408-FAFBA7DA58B4}" srcOrd="0" destOrd="0" presId="urn:microsoft.com/office/officeart/2005/8/layout/hProcess9"/>
    <dgm:cxn modelId="{B3916F49-D64B-47F4-98A2-B2C9DFDD2FC7}" type="presParOf" srcId="{B38A691B-722C-48F0-B537-E67E39ED7C1E}" destId="{E5197B3A-2948-4D36-92D7-D4804C8FC054}" srcOrd="1" destOrd="0" presId="urn:microsoft.com/office/officeart/2005/8/layout/hProcess9"/>
    <dgm:cxn modelId="{1D9EA100-FEED-4719-B00E-08C86AE21684}" type="presParOf" srcId="{E5197B3A-2948-4D36-92D7-D4804C8FC054}" destId="{7291A784-2E5B-4BA9-86AE-27E5100277CD}" srcOrd="0" destOrd="0" presId="urn:microsoft.com/office/officeart/2005/8/layout/hProcess9"/>
    <dgm:cxn modelId="{715ACBBA-7396-4E15-9EB2-85943CF18A50}" type="presParOf" srcId="{E5197B3A-2948-4D36-92D7-D4804C8FC054}" destId="{CC319E6A-B77A-46FE-8CD9-0DF42553515C}" srcOrd="1" destOrd="0" presId="urn:microsoft.com/office/officeart/2005/8/layout/hProcess9"/>
    <dgm:cxn modelId="{55059FBB-A476-438A-94AA-DA17D835E2A5}" type="presParOf" srcId="{E5197B3A-2948-4D36-92D7-D4804C8FC054}" destId="{9C303ACA-903C-412D-B515-922DECEF344C}" srcOrd="2" destOrd="0" presId="urn:microsoft.com/office/officeart/2005/8/layout/hProcess9"/>
    <dgm:cxn modelId="{210F698C-5E7C-48AF-BB86-E0E3F8D5FFAD}" type="presParOf" srcId="{E5197B3A-2948-4D36-92D7-D4804C8FC054}" destId="{0E1B4E68-90C5-4412-83BE-4A86E3C4AA90}" srcOrd="3" destOrd="0" presId="urn:microsoft.com/office/officeart/2005/8/layout/hProcess9"/>
    <dgm:cxn modelId="{91560D59-72B1-479A-8A7D-395BAA9CE823}" type="presParOf" srcId="{E5197B3A-2948-4D36-92D7-D4804C8FC054}" destId="{5DCC8CED-7154-4691-9441-77F894E17807}" srcOrd="4" destOrd="0" presId="urn:microsoft.com/office/officeart/2005/8/layout/hProcess9"/>
    <dgm:cxn modelId="{F7421574-020F-4C74-BBDC-9B2BCC860A72}" type="presParOf" srcId="{E5197B3A-2948-4D36-92D7-D4804C8FC054}" destId="{17B6BEF6-E2AB-4CC7-AB12-F3901B697631}" srcOrd="5" destOrd="0" presId="urn:microsoft.com/office/officeart/2005/8/layout/hProcess9"/>
    <dgm:cxn modelId="{4B173F54-5CDC-4D26-8961-7956C43B32D8}" type="presParOf" srcId="{E5197B3A-2948-4D36-92D7-D4804C8FC054}" destId="{D69F65C0-CB3F-4509-9E87-5DBEB9148DC9}" srcOrd="6" destOrd="0" presId="urn:microsoft.com/office/officeart/2005/8/layout/hProcess9"/>
    <dgm:cxn modelId="{AA962C33-7726-4E13-906C-B1EF845D6897}" type="presParOf" srcId="{E5197B3A-2948-4D36-92D7-D4804C8FC054}" destId="{1F00D17E-054C-40D7-A617-9A1DD1A714D9}" srcOrd="7" destOrd="0" presId="urn:microsoft.com/office/officeart/2005/8/layout/hProcess9"/>
    <dgm:cxn modelId="{6AC6F1D3-77C2-47C0-8EC2-56E63FBE29A2}" type="presParOf" srcId="{E5197B3A-2948-4D36-92D7-D4804C8FC054}" destId="{A54FCFE7-33B7-4CBC-A8D6-DB527EB70BF0}" srcOrd="8" destOrd="0" presId="urn:microsoft.com/office/officeart/2005/8/layout/hProcess9"/>
    <dgm:cxn modelId="{E72CC55E-07DB-4C42-9A08-64A490D2478D}" type="presParOf" srcId="{E5197B3A-2948-4D36-92D7-D4804C8FC054}" destId="{F1165E7B-D224-4FBC-AEEB-DE1ECDB7B6C5}" srcOrd="9" destOrd="0" presId="urn:microsoft.com/office/officeart/2005/8/layout/hProcess9"/>
    <dgm:cxn modelId="{E94569FE-8B9C-4675-8245-D1C9A15E4F90}" type="presParOf" srcId="{E5197B3A-2948-4D36-92D7-D4804C8FC054}" destId="{9DD8EEFF-E622-457E-B893-1A36F1EAFD89}" srcOrd="10"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7F9AE6-2EAA-4D66-9299-DEE5C2BC8AB3}" type="doc">
      <dgm:prSet loTypeId="urn:microsoft.com/office/officeart/2005/8/layout/hList6" loCatId="list" qsTypeId="urn:microsoft.com/office/officeart/2005/8/quickstyle/simple4" qsCatId="simple" csTypeId="urn:microsoft.com/office/officeart/2005/8/colors/accent6_5" csCatId="accent6" phldr="1"/>
      <dgm:spPr/>
      <dgm:t>
        <a:bodyPr/>
        <a:lstStyle/>
        <a:p>
          <a:endParaRPr lang="en-US"/>
        </a:p>
      </dgm:t>
    </dgm:pt>
    <dgm:pt modelId="{1297A51F-363C-4647-B82E-4794B57563D9}">
      <dgm:prSet phldrT="[Text]"/>
      <dgm:spPr>
        <a:solidFill>
          <a:srgbClr val="73A385"/>
        </a:solidFill>
      </dgm:spPr>
      <dgm:t>
        <a:bodyPr/>
        <a:lstStyle/>
        <a:p>
          <a:r>
            <a:rPr lang="en-US">
              <a:solidFill>
                <a:schemeClr val="tx1"/>
              </a:solidFill>
            </a:rPr>
            <a:t>Local districts are responsible for submitting and/or correcting student data and nonacademic indicators as accurately as possible for use in public reporting.</a:t>
          </a:r>
        </a:p>
      </dgm:t>
    </dgm:pt>
    <dgm:pt modelId="{145F361C-D687-4F25-822C-66D608AD58DB}" type="parTrans" cxnId="{51530230-3BC3-4B4F-A8EC-8F7A55E83754}">
      <dgm:prSet/>
      <dgm:spPr/>
      <dgm:t>
        <a:bodyPr/>
        <a:lstStyle/>
        <a:p>
          <a:endParaRPr lang="en-US"/>
        </a:p>
      </dgm:t>
    </dgm:pt>
    <dgm:pt modelId="{0279D985-3586-433C-8294-E773D7799A3F}" type="sibTrans" cxnId="{51530230-3BC3-4B4F-A8EC-8F7A55E83754}">
      <dgm:prSet/>
      <dgm:spPr/>
      <dgm:t>
        <a:bodyPr/>
        <a:lstStyle/>
        <a:p>
          <a:endParaRPr lang="en-US"/>
        </a:p>
      </dgm:t>
    </dgm:pt>
    <dgm:pt modelId="{9A66552F-0AA7-4B14-8834-BE8002C5C7AD}">
      <dgm:prSet phldrT="[Text]"/>
      <dgm:spPr>
        <a:solidFill>
          <a:srgbClr val="009A80"/>
        </a:solidFill>
      </dgm:spPr>
      <dgm:t>
        <a:bodyPr/>
        <a:lstStyle/>
        <a:p>
          <a:r>
            <a:rPr lang="en-US">
              <a:solidFill>
                <a:schemeClr val="tx1"/>
              </a:solidFill>
            </a:rPr>
            <a:t>Submitting incorrect data for the purpose of inaccurately affecting public reports is considered a violation.</a:t>
          </a:r>
        </a:p>
      </dgm:t>
    </dgm:pt>
    <dgm:pt modelId="{41AF96A0-9AD3-43CC-907A-412A3C35793B}" type="parTrans" cxnId="{E86C9C9F-2777-464E-BEEA-A717B98A2284}">
      <dgm:prSet/>
      <dgm:spPr/>
      <dgm:t>
        <a:bodyPr/>
        <a:lstStyle/>
        <a:p>
          <a:endParaRPr lang="en-US"/>
        </a:p>
      </dgm:t>
    </dgm:pt>
    <dgm:pt modelId="{ED1E2456-F71A-4B8C-A40E-973A39DA410D}" type="sibTrans" cxnId="{E86C9C9F-2777-464E-BEEA-A717B98A2284}">
      <dgm:prSet/>
      <dgm:spPr/>
      <dgm:t>
        <a:bodyPr/>
        <a:lstStyle/>
        <a:p>
          <a:endParaRPr lang="en-US"/>
        </a:p>
      </dgm:t>
    </dgm:pt>
    <dgm:pt modelId="{2C53AC3C-BC1A-4940-B8DF-99649E0CFBC5}">
      <dgm:prSet phldrT="[Text]"/>
      <dgm:spPr>
        <a:solidFill>
          <a:srgbClr val="009999"/>
        </a:solidFill>
      </dgm:spPr>
      <dgm:t>
        <a:bodyPr/>
        <a:lstStyle/>
        <a:p>
          <a:r>
            <a:rPr lang="en-US">
              <a:solidFill>
                <a:schemeClr val="tx1"/>
              </a:solidFill>
            </a:rPr>
            <a:t>Schools and districts shall follow KDE guidance on the release of data during the data review periods and adhere to embargoed dates.</a:t>
          </a:r>
        </a:p>
      </dgm:t>
    </dgm:pt>
    <dgm:pt modelId="{070ADDBE-D78E-4101-A118-D0C706CB5B70}" type="parTrans" cxnId="{25658C1D-9FC2-40C2-A1D6-5F929225BFBF}">
      <dgm:prSet/>
      <dgm:spPr/>
      <dgm:t>
        <a:bodyPr/>
        <a:lstStyle/>
        <a:p>
          <a:endParaRPr lang="en-US"/>
        </a:p>
      </dgm:t>
    </dgm:pt>
    <dgm:pt modelId="{E3F47CB7-301C-4FEF-86F7-DFB979DBEA99}" type="sibTrans" cxnId="{25658C1D-9FC2-40C2-A1D6-5F929225BFBF}">
      <dgm:prSet/>
      <dgm:spPr/>
      <dgm:t>
        <a:bodyPr/>
        <a:lstStyle/>
        <a:p>
          <a:endParaRPr lang="en-US"/>
        </a:p>
      </dgm:t>
    </dgm:pt>
    <dgm:pt modelId="{DE46774E-F85E-4662-AAE7-F88253D30F24}" type="pres">
      <dgm:prSet presAssocID="{DC7F9AE6-2EAA-4D66-9299-DEE5C2BC8AB3}" presName="Name0" presStyleCnt="0">
        <dgm:presLayoutVars>
          <dgm:dir/>
          <dgm:resizeHandles val="exact"/>
        </dgm:presLayoutVars>
      </dgm:prSet>
      <dgm:spPr/>
    </dgm:pt>
    <dgm:pt modelId="{77A16C4B-6393-47AE-AC64-FFDA343EB10F}" type="pres">
      <dgm:prSet presAssocID="{1297A51F-363C-4647-B82E-4794B57563D9}" presName="node" presStyleLbl="node1" presStyleIdx="0" presStyleCnt="3">
        <dgm:presLayoutVars>
          <dgm:bulletEnabled val="1"/>
        </dgm:presLayoutVars>
      </dgm:prSet>
      <dgm:spPr/>
    </dgm:pt>
    <dgm:pt modelId="{2B2F1FAF-8205-4480-B9B4-3B19E8B39DE0}" type="pres">
      <dgm:prSet presAssocID="{0279D985-3586-433C-8294-E773D7799A3F}" presName="sibTrans" presStyleCnt="0"/>
      <dgm:spPr/>
    </dgm:pt>
    <dgm:pt modelId="{02905DC5-FDB8-4975-BCF4-07D94A789B12}" type="pres">
      <dgm:prSet presAssocID="{9A66552F-0AA7-4B14-8834-BE8002C5C7AD}" presName="node" presStyleLbl="node1" presStyleIdx="1" presStyleCnt="3">
        <dgm:presLayoutVars>
          <dgm:bulletEnabled val="1"/>
        </dgm:presLayoutVars>
      </dgm:prSet>
      <dgm:spPr/>
    </dgm:pt>
    <dgm:pt modelId="{3132868A-5AC7-46C9-BC1D-52174F72E158}" type="pres">
      <dgm:prSet presAssocID="{ED1E2456-F71A-4B8C-A40E-973A39DA410D}" presName="sibTrans" presStyleCnt="0"/>
      <dgm:spPr/>
    </dgm:pt>
    <dgm:pt modelId="{6334484A-E932-4B65-8226-A45AFC877D1C}" type="pres">
      <dgm:prSet presAssocID="{2C53AC3C-BC1A-4940-B8DF-99649E0CFBC5}" presName="node" presStyleLbl="node1" presStyleIdx="2" presStyleCnt="3">
        <dgm:presLayoutVars>
          <dgm:bulletEnabled val="1"/>
        </dgm:presLayoutVars>
      </dgm:prSet>
      <dgm:spPr/>
    </dgm:pt>
  </dgm:ptLst>
  <dgm:cxnLst>
    <dgm:cxn modelId="{25658C1D-9FC2-40C2-A1D6-5F929225BFBF}" srcId="{DC7F9AE6-2EAA-4D66-9299-DEE5C2BC8AB3}" destId="{2C53AC3C-BC1A-4940-B8DF-99649E0CFBC5}" srcOrd="2" destOrd="0" parTransId="{070ADDBE-D78E-4101-A118-D0C706CB5B70}" sibTransId="{E3F47CB7-301C-4FEF-86F7-DFB979DBEA99}"/>
    <dgm:cxn modelId="{51530230-3BC3-4B4F-A8EC-8F7A55E83754}" srcId="{DC7F9AE6-2EAA-4D66-9299-DEE5C2BC8AB3}" destId="{1297A51F-363C-4647-B82E-4794B57563D9}" srcOrd="0" destOrd="0" parTransId="{145F361C-D687-4F25-822C-66D608AD58DB}" sibTransId="{0279D985-3586-433C-8294-E773D7799A3F}"/>
    <dgm:cxn modelId="{F2D2FB52-4B35-45AE-A5D1-E66399154724}" type="presOf" srcId="{DC7F9AE6-2EAA-4D66-9299-DEE5C2BC8AB3}" destId="{DE46774E-F85E-4662-AAE7-F88253D30F24}" srcOrd="0" destOrd="0" presId="urn:microsoft.com/office/officeart/2005/8/layout/hList6"/>
    <dgm:cxn modelId="{9394F258-71EC-4D38-A420-34FD86779074}" type="presOf" srcId="{2C53AC3C-BC1A-4940-B8DF-99649E0CFBC5}" destId="{6334484A-E932-4B65-8226-A45AFC877D1C}" srcOrd="0" destOrd="0" presId="urn:microsoft.com/office/officeart/2005/8/layout/hList6"/>
    <dgm:cxn modelId="{F80DCC82-43F4-4364-A654-B5A2B0DE36DE}" type="presOf" srcId="{9A66552F-0AA7-4B14-8834-BE8002C5C7AD}" destId="{02905DC5-FDB8-4975-BCF4-07D94A789B12}" srcOrd="0" destOrd="0" presId="urn:microsoft.com/office/officeart/2005/8/layout/hList6"/>
    <dgm:cxn modelId="{19D9E494-CD87-4C8E-A7FF-A7A0294B5AB1}" type="presOf" srcId="{1297A51F-363C-4647-B82E-4794B57563D9}" destId="{77A16C4B-6393-47AE-AC64-FFDA343EB10F}" srcOrd="0" destOrd="0" presId="urn:microsoft.com/office/officeart/2005/8/layout/hList6"/>
    <dgm:cxn modelId="{E86C9C9F-2777-464E-BEEA-A717B98A2284}" srcId="{DC7F9AE6-2EAA-4D66-9299-DEE5C2BC8AB3}" destId="{9A66552F-0AA7-4B14-8834-BE8002C5C7AD}" srcOrd="1" destOrd="0" parTransId="{41AF96A0-9AD3-43CC-907A-412A3C35793B}" sibTransId="{ED1E2456-F71A-4B8C-A40E-973A39DA410D}"/>
    <dgm:cxn modelId="{0127671B-6240-4FFB-8DCB-5720B8476E9C}" type="presParOf" srcId="{DE46774E-F85E-4662-AAE7-F88253D30F24}" destId="{77A16C4B-6393-47AE-AC64-FFDA343EB10F}" srcOrd="0" destOrd="0" presId="urn:microsoft.com/office/officeart/2005/8/layout/hList6"/>
    <dgm:cxn modelId="{36BCE77B-799A-41C4-88A0-D81DADC4999D}" type="presParOf" srcId="{DE46774E-F85E-4662-AAE7-F88253D30F24}" destId="{2B2F1FAF-8205-4480-B9B4-3B19E8B39DE0}" srcOrd="1" destOrd="0" presId="urn:microsoft.com/office/officeart/2005/8/layout/hList6"/>
    <dgm:cxn modelId="{3952B90A-DCC4-41A7-ABD8-CE810CE38F78}" type="presParOf" srcId="{DE46774E-F85E-4662-AAE7-F88253D30F24}" destId="{02905DC5-FDB8-4975-BCF4-07D94A789B12}" srcOrd="2" destOrd="0" presId="urn:microsoft.com/office/officeart/2005/8/layout/hList6"/>
    <dgm:cxn modelId="{CAC17FE6-EB27-4D5E-AE73-39BEDCC067BF}" type="presParOf" srcId="{DE46774E-F85E-4662-AAE7-F88253D30F24}" destId="{3132868A-5AC7-46C9-BC1D-52174F72E158}" srcOrd="3" destOrd="0" presId="urn:microsoft.com/office/officeart/2005/8/layout/hList6"/>
    <dgm:cxn modelId="{3A2D0A2B-DA6D-4C08-8FEC-2FE8A4F39561}" type="presParOf" srcId="{DE46774E-F85E-4662-AAE7-F88253D30F24}" destId="{6334484A-E932-4B65-8226-A45AFC877D1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a:cs typeface="Times New Roman"/>
            </a:rPr>
            <a:t>KDE DAC Information </a:t>
          </a:r>
          <a:r>
            <a:rPr lang="en-US">
              <a:latin typeface="Times New Roman"/>
              <a:cs typeface="Times New Roman"/>
              <a:hlinkClick xmlns:r="http://schemas.openxmlformats.org/officeDocument/2006/relationships" r:id="rId1"/>
            </a:rPr>
            <a:t>dacinfo@education.ky.gov</a:t>
          </a:r>
          <a:r>
            <a:rPr lang="en-US">
              <a:latin typeface="Times New Roman"/>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35547" custLinFactNeighborY="458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2F366-0DDC-4EBE-8A3F-BD4C9AD83C31}"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691F0607-8FEB-4845-B1BD-FF0216D40EDE}">
      <dgm:prSet phldrT="[Text]"/>
      <dgm:spPr>
        <a:solidFill>
          <a:srgbClr val="009999"/>
        </a:solidFill>
      </dgm:spPr>
      <dgm:t>
        <a:bodyPr/>
        <a:lstStyle/>
        <a:p>
          <a:pPr algn="l"/>
          <a:r>
            <a:rPr lang="en-US" b="1">
              <a:latin typeface="Franklin Gothic Medium" panose="020B0603020102020204"/>
            </a:rPr>
            <a:t>Score</a:t>
          </a:r>
          <a:r>
            <a:rPr lang="en-US" b="1"/>
            <a:t> analysis can lead to the discovery of inappropriate practices such as:</a:t>
          </a:r>
        </a:p>
      </dgm:t>
    </dgm:pt>
    <dgm:pt modelId="{83D43FB6-B8C3-4075-82D0-C607DC5850BE}" type="parTrans" cxnId="{509C67AA-DAA1-4AFF-865B-4CD4068288B4}">
      <dgm:prSet/>
      <dgm:spPr/>
      <dgm:t>
        <a:bodyPr/>
        <a:lstStyle/>
        <a:p>
          <a:endParaRPr lang="en-US"/>
        </a:p>
      </dgm:t>
    </dgm:pt>
    <dgm:pt modelId="{0213BACC-48E2-4FB4-B199-88B2EAD6F43A}" type="sibTrans" cxnId="{509C67AA-DAA1-4AFF-865B-4CD4068288B4}">
      <dgm:prSet/>
      <dgm:spPr/>
      <dgm:t>
        <a:bodyPr/>
        <a:lstStyle/>
        <a:p>
          <a:endParaRPr lang="en-US"/>
        </a:p>
      </dgm:t>
    </dgm:pt>
    <dgm:pt modelId="{04798325-7B7C-4C48-B6DD-2FA227EAC319}">
      <dgm:prSet phldrT="[Text]"/>
      <dgm:spPr/>
      <dgm:t>
        <a:bodyPr/>
        <a:lstStyle/>
        <a:p>
          <a:r>
            <a:rPr lang="en-US"/>
            <a:t>Test administrators leading students to answers through gestures or verbal clues</a:t>
          </a:r>
        </a:p>
      </dgm:t>
    </dgm:pt>
    <dgm:pt modelId="{EEF7B9C0-E2C9-482A-9B85-E0AC90F7163E}" type="parTrans" cxnId="{86D11861-2E4C-4E2C-A8C1-C09C3FABA914}">
      <dgm:prSet/>
      <dgm:spPr/>
      <dgm:t>
        <a:bodyPr/>
        <a:lstStyle/>
        <a:p>
          <a:endParaRPr lang="en-US"/>
        </a:p>
      </dgm:t>
    </dgm:pt>
    <dgm:pt modelId="{9BEC41BD-878E-4703-A20D-43792FA8C2EE}" type="sibTrans" cxnId="{86D11861-2E4C-4E2C-A8C1-C09C3FABA914}">
      <dgm:prSet/>
      <dgm:spPr/>
      <dgm:t>
        <a:bodyPr/>
        <a:lstStyle/>
        <a:p>
          <a:endParaRPr lang="en-US"/>
        </a:p>
      </dgm:t>
    </dgm:pt>
    <dgm:pt modelId="{085A23DA-2DCD-4AA2-8A2B-3DAD6046D557}">
      <dgm:prSet phldrT="[Text]"/>
      <dgm:spPr/>
      <dgm:t>
        <a:bodyPr/>
        <a:lstStyle/>
        <a:p>
          <a:pPr rtl="0"/>
          <a:r>
            <a:rPr lang="en-US"/>
            <a:t>Adults changing student answers</a:t>
          </a:r>
          <a:r>
            <a:rPr lang="en-US">
              <a:latin typeface="Franklin Gothic Medium" panose="020B0603020102020204"/>
            </a:rPr>
            <a:t> </a:t>
          </a:r>
          <a:endParaRPr lang="en-US"/>
        </a:p>
      </dgm:t>
    </dgm:pt>
    <dgm:pt modelId="{8639D09E-45A8-4106-A487-5DEB97017090}" type="parTrans" cxnId="{F8BC0823-6DF1-4836-9411-F412DA9FC92A}">
      <dgm:prSet/>
      <dgm:spPr/>
      <dgm:t>
        <a:bodyPr/>
        <a:lstStyle/>
        <a:p>
          <a:endParaRPr lang="en-US"/>
        </a:p>
      </dgm:t>
    </dgm:pt>
    <dgm:pt modelId="{8485CB4E-92B4-4F5A-B05D-552E7BCDE197}" type="sibTrans" cxnId="{F8BC0823-6DF1-4836-9411-F412DA9FC92A}">
      <dgm:prSet/>
      <dgm:spPr/>
      <dgm:t>
        <a:bodyPr/>
        <a:lstStyle/>
        <a:p>
          <a:endParaRPr lang="en-US"/>
        </a:p>
      </dgm:t>
    </dgm:pt>
    <dgm:pt modelId="{B9A9E45D-7EEB-419E-90AA-FED59B554C92}">
      <dgm:prSet/>
      <dgm:spPr/>
      <dgm:t>
        <a:bodyPr/>
        <a:lstStyle/>
        <a:p>
          <a:r>
            <a:rPr lang="en-US"/>
            <a:t>Students receiving help from test administrators</a:t>
          </a:r>
        </a:p>
      </dgm:t>
    </dgm:pt>
    <dgm:pt modelId="{CF37307D-AC21-4531-89E9-685706F116BC}" type="parTrans" cxnId="{5FA2466D-FF17-43A1-9881-3C90D6D75B52}">
      <dgm:prSet/>
      <dgm:spPr/>
      <dgm:t>
        <a:bodyPr/>
        <a:lstStyle/>
        <a:p>
          <a:endParaRPr lang="en-US"/>
        </a:p>
      </dgm:t>
    </dgm:pt>
    <dgm:pt modelId="{C76F4878-EE61-49AC-B362-8BF246D1C0DC}" type="sibTrans" cxnId="{5FA2466D-FF17-43A1-9881-3C90D6D75B52}">
      <dgm:prSet/>
      <dgm:spPr/>
      <dgm:t>
        <a:bodyPr/>
        <a:lstStyle/>
        <a:p>
          <a:endParaRPr lang="en-US"/>
        </a:p>
      </dgm:t>
    </dgm:pt>
    <dgm:pt modelId="{37E5CEF5-E125-4097-8DC8-65688242AD91}">
      <dgm:prSet phldrT="[Text]"/>
      <dgm:spPr/>
      <dgm:t>
        <a:bodyPr/>
        <a:lstStyle/>
        <a:p>
          <a:r>
            <a:rPr lang="en-US"/>
            <a:t>Cheat sheets</a:t>
          </a:r>
        </a:p>
      </dgm:t>
    </dgm:pt>
    <dgm:pt modelId="{11A45B37-6086-43C5-A3FD-0CE38C0061B5}" type="sibTrans" cxnId="{83AA65DE-4F63-4E08-B513-ECB0D73C135D}">
      <dgm:prSet/>
      <dgm:spPr/>
      <dgm:t>
        <a:bodyPr/>
        <a:lstStyle/>
        <a:p>
          <a:endParaRPr lang="en-US"/>
        </a:p>
      </dgm:t>
    </dgm:pt>
    <dgm:pt modelId="{D8AEE182-B36D-40B8-A0D0-32AD9F2D0B34}" type="parTrans" cxnId="{83AA65DE-4F63-4E08-B513-ECB0D73C135D}">
      <dgm:prSet/>
      <dgm:spPr/>
      <dgm:t>
        <a:bodyPr/>
        <a:lstStyle/>
        <a:p>
          <a:endParaRPr lang="en-US"/>
        </a:p>
      </dgm:t>
    </dgm:pt>
    <dgm:pt modelId="{0342B237-D01F-4F5D-9537-24FB851FE682}" type="pres">
      <dgm:prSet presAssocID="{A7A2F366-0DDC-4EBE-8A3F-BD4C9AD83C31}" presName="composite" presStyleCnt="0">
        <dgm:presLayoutVars>
          <dgm:chMax val="1"/>
          <dgm:dir/>
          <dgm:resizeHandles val="exact"/>
        </dgm:presLayoutVars>
      </dgm:prSet>
      <dgm:spPr/>
    </dgm:pt>
    <dgm:pt modelId="{A14AC5FA-1E7E-4C2A-98FE-27CA23C7B75A}" type="pres">
      <dgm:prSet presAssocID="{691F0607-8FEB-4845-B1BD-FF0216D40EDE}" presName="roof" presStyleLbl="dkBgShp" presStyleIdx="0" presStyleCnt="2" custLinFactNeighborY="-714"/>
      <dgm:spPr/>
    </dgm:pt>
    <dgm:pt modelId="{E082F344-5E2B-4B4B-874C-F941FE0999B6}" type="pres">
      <dgm:prSet presAssocID="{691F0607-8FEB-4845-B1BD-FF0216D40EDE}" presName="pillars" presStyleCnt="0"/>
      <dgm:spPr/>
    </dgm:pt>
    <dgm:pt modelId="{E3B15598-921A-4D20-B3AB-E5ED1F2E61C1}" type="pres">
      <dgm:prSet presAssocID="{691F0607-8FEB-4845-B1BD-FF0216D40EDE}" presName="pillar1" presStyleLbl="node1" presStyleIdx="0" presStyleCnt="4">
        <dgm:presLayoutVars>
          <dgm:bulletEnabled val="1"/>
        </dgm:presLayoutVars>
      </dgm:prSet>
      <dgm:spPr/>
    </dgm:pt>
    <dgm:pt modelId="{274DB3E3-0F51-496F-AD98-2D80E102A2AD}" type="pres">
      <dgm:prSet presAssocID="{04798325-7B7C-4C48-B6DD-2FA227EAC319}" presName="pillarX" presStyleLbl="node1" presStyleIdx="1" presStyleCnt="4">
        <dgm:presLayoutVars>
          <dgm:bulletEnabled val="1"/>
        </dgm:presLayoutVars>
      </dgm:prSet>
      <dgm:spPr/>
    </dgm:pt>
    <dgm:pt modelId="{82835B05-59CC-4A85-BD42-8FD8A8C6580F}" type="pres">
      <dgm:prSet presAssocID="{085A23DA-2DCD-4AA2-8A2B-3DAD6046D557}" presName="pillarX" presStyleLbl="node1" presStyleIdx="2" presStyleCnt="4">
        <dgm:presLayoutVars>
          <dgm:bulletEnabled val="1"/>
        </dgm:presLayoutVars>
      </dgm:prSet>
      <dgm:spPr/>
    </dgm:pt>
    <dgm:pt modelId="{97F11D9B-F7C8-41BF-B553-1C9C9140C00F}" type="pres">
      <dgm:prSet presAssocID="{B9A9E45D-7EEB-419E-90AA-FED59B554C92}" presName="pillarX" presStyleLbl="node1" presStyleIdx="3" presStyleCnt="4">
        <dgm:presLayoutVars>
          <dgm:bulletEnabled val="1"/>
        </dgm:presLayoutVars>
      </dgm:prSet>
      <dgm:spPr/>
    </dgm:pt>
    <dgm:pt modelId="{ADC9A50F-E0EC-4B88-B959-B0A2E515239A}" type="pres">
      <dgm:prSet presAssocID="{691F0607-8FEB-4845-B1BD-FF0216D40EDE}" presName="base" presStyleLbl="dkBgShp" presStyleIdx="1" presStyleCnt="2" custLinFactNeighborY="-5066"/>
      <dgm:spPr>
        <a:solidFill>
          <a:srgbClr val="009999"/>
        </a:solidFill>
      </dgm:spPr>
    </dgm:pt>
  </dgm:ptLst>
  <dgm:cxnLst>
    <dgm:cxn modelId="{E4CD5209-5773-4FA9-A50A-93F275885734}" type="presOf" srcId="{085A23DA-2DCD-4AA2-8A2B-3DAD6046D557}" destId="{82835B05-59CC-4A85-BD42-8FD8A8C6580F}" srcOrd="0" destOrd="0" presId="urn:microsoft.com/office/officeart/2005/8/layout/hList3"/>
    <dgm:cxn modelId="{F8BC0823-6DF1-4836-9411-F412DA9FC92A}" srcId="{691F0607-8FEB-4845-B1BD-FF0216D40EDE}" destId="{085A23DA-2DCD-4AA2-8A2B-3DAD6046D557}" srcOrd="2" destOrd="0" parTransId="{8639D09E-45A8-4106-A487-5DEB97017090}" sibTransId="{8485CB4E-92B4-4F5A-B05D-552E7BCDE197}"/>
    <dgm:cxn modelId="{86D11861-2E4C-4E2C-A8C1-C09C3FABA914}" srcId="{691F0607-8FEB-4845-B1BD-FF0216D40EDE}" destId="{04798325-7B7C-4C48-B6DD-2FA227EAC319}" srcOrd="1" destOrd="0" parTransId="{EEF7B9C0-E2C9-482A-9B85-E0AC90F7163E}" sibTransId="{9BEC41BD-878E-4703-A20D-43792FA8C2EE}"/>
    <dgm:cxn modelId="{4C3F0C6A-FCAA-4534-AA35-AF985B17CA7A}" type="presOf" srcId="{A7A2F366-0DDC-4EBE-8A3F-BD4C9AD83C31}" destId="{0342B237-D01F-4F5D-9537-24FB851FE682}" srcOrd="0" destOrd="0" presId="urn:microsoft.com/office/officeart/2005/8/layout/hList3"/>
    <dgm:cxn modelId="{5FA2466D-FF17-43A1-9881-3C90D6D75B52}" srcId="{691F0607-8FEB-4845-B1BD-FF0216D40EDE}" destId="{B9A9E45D-7EEB-419E-90AA-FED59B554C92}" srcOrd="3" destOrd="0" parTransId="{CF37307D-AC21-4531-89E9-685706F116BC}" sibTransId="{C76F4878-EE61-49AC-B362-8BF246D1C0DC}"/>
    <dgm:cxn modelId="{88207551-19E9-45D1-A466-831A9DD021B4}" type="presOf" srcId="{691F0607-8FEB-4845-B1BD-FF0216D40EDE}" destId="{A14AC5FA-1E7E-4C2A-98FE-27CA23C7B75A}" srcOrd="0" destOrd="0" presId="urn:microsoft.com/office/officeart/2005/8/layout/hList3"/>
    <dgm:cxn modelId="{CFB4CC7D-6A1B-4BEC-A4C2-4F1A097774BB}" type="presOf" srcId="{37E5CEF5-E125-4097-8DC8-65688242AD91}" destId="{E3B15598-921A-4D20-B3AB-E5ED1F2E61C1}" srcOrd="0" destOrd="0" presId="urn:microsoft.com/office/officeart/2005/8/layout/hList3"/>
    <dgm:cxn modelId="{5DA543A1-16D6-4DC8-ADB8-733772D67D34}" type="presOf" srcId="{B9A9E45D-7EEB-419E-90AA-FED59B554C92}" destId="{97F11D9B-F7C8-41BF-B553-1C9C9140C00F}" srcOrd="0" destOrd="0" presId="urn:microsoft.com/office/officeart/2005/8/layout/hList3"/>
    <dgm:cxn modelId="{0C9617A7-C12A-444A-AC8C-F1FB8F6B85F8}" type="presOf" srcId="{04798325-7B7C-4C48-B6DD-2FA227EAC319}" destId="{274DB3E3-0F51-496F-AD98-2D80E102A2AD}" srcOrd="0" destOrd="0" presId="urn:microsoft.com/office/officeart/2005/8/layout/hList3"/>
    <dgm:cxn modelId="{509C67AA-DAA1-4AFF-865B-4CD4068288B4}" srcId="{A7A2F366-0DDC-4EBE-8A3F-BD4C9AD83C31}" destId="{691F0607-8FEB-4845-B1BD-FF0216D40EDE}" srcOrd="0" destOrd="0" parTransId="{83D43FB6-B8C3-4075-82D0-C607DC5850BE}" sibTransId="{0213BACC-48E2-4FB4-B199-88B2EAD6F43A}"/>
    <dgm:cxn modelId="{83AA65DE-4F63-4E08-B513-ECB0D73C135D}" srcId="{691F0607-8FEB-4845-B1BD-FF0216D40EDE}" destId="{37E5CEF5-E125-4097-8DC8-65688242AD91}" srcOrd="0" destOrd="0" parTransId="{D8AEE182-B36D-40B8-A0D0-32AD9F2D0B34}" sibTransId="{11A45B37-6086-43C5-A3FD-0CE38C0061B5}"/>
    <dgm:cxn modelId="{18892CFE-6314-46AA-BCF4-48866A308C2B}" type="presParOf" srcId="{0342B237-D01F-4F5D-9537-24FB851FE682}" destId="{A14AC5FA-1E7E-4C2A-98FE-27CA23C7B75A}" srcOrd="0" destOrd="0" presId="urn:microsoft.com/office/officeart/2005/8/layout/hList3"/>
    <dgm:cxn modelId="{1F33A3D6-FCBD-4788-BE9C-BC2063EDC29D}" type="presParOf" srcId="{0342B237-D01F-4F5D-9537-24FB851FE682}" destId="{E082F344-5E2B-4B4B-874C-F941FE0999B6}" srcOrd="1" destOrd="0" presId="urn:microsoft.com/office/officeart/2005/8/layout/hList3"/>
    <dgm:cxn modelId="{3B96307A-E075-4B3B-A56B-85FFF9E1DEEC}" type="presParOf" srcId="{E082F344-5E2B-4B4B-874C-F941FE0999B6}" destId="{E3B15598-921A-4D20-B3AB-E5ED1F2E61C1}" srcOrd="0" destOrd="0" presId="urn:microsoft.com/office/officeart/2005/8/layout/hList3"/>
    <dgm:cxn modelId="{6FF9C634-A204-4B22-8A76-499D76270CBE}" type="presParOf" srcId="{E082F344-5E2B-4B4B-874C-F941FE0999B6}" destId="{274DB3E3-0F51-496F-AD98-2D80E102A2AD}" srcOrd="1" destOrd="0" presId="urn:microsoft.com/office/officeart/2005/8/layout/hList3"/>
    <dgm:cxn modelId="{EA2BA7C9-A21D-482C-B1A6-A7E8BB8369C5}" type="presParOf" srcId="{E082F344-5E2B-4B4B-874C-F941FE0999B6}" destId="{82835B05-59CC-4A85-BD42-8FD8A8C6580F}" srcOrd="2" destOrd="0" presId="urn:microsoft.com/office/officeart/2005/8/layout/hList3"/>
    <dgm:cxn modelId="{1445DB5A-FDC9-4368-AA0A-85C96C376DE4}" type="presParOf" srcId="{E082F344-5E2B-4B4B-874C-F941FE0999B6}" destId="{97F11D9B-F7C8-41BF-B553-1C9C9140C00F}" srcOrd="3" destOrd="0" presId="urn:microsoft.com/office/officeart/2005/8/layout/hList3"/>
    <dgm:cxn modelId="{2A6074CB-4969-4B37-8BBC-FACEF9A7B88C}" type="presParOf" srcId="{0342B237-D01F-4F5D-9537-24FB851FE682}" destId="{ADC9A50F-E0EC-4B88-B959-B0A2E515239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1C563-6C5B-4B16-B794-9430EA67B6D2}" type="doc">
      <dgm:prSet loTypeId="urn:microsoft.com/office/officeart/2005/8/layout/matrix1" loCatId="matrix" qsTypeId="urn:microsoft.com/office/officeart/2005/8/quickstyle/simple3" qsCatId="simple" csTypeId="urn:microsoft.com/office/officeart/2005/8/colors/accent2_3" csCatId="accent2" phldr="1"/>
      <dgm:spPr/>
      <dgm:t>
        <a:bodyPr/>
        <a:lstStyle/>
        <a:p>
          <a:endParaRPr lang="en-US"/>
        </a:p>
      </dgm:t>
    </dgm:pt>
    <dgm:pt modelId="{20A9689F-6B54-403F-922A-674F8DE4B15C}">
      <dgm:prSet phldrT="[Text]" custT="1"/>
      <dgm:spPr/>
      <dgm:t>
        <a:bodyPr/>
        <a:lstStyle/>
        <a:p>
          <a:r>
            <a:rPr lang="en-US" sz="2800"/>
            <a:t>OAA Site Visits</a:t>
          </a:r>
        </a:p>
      </dgm:t>
    </dgm:pt>
    <dgm:pt modelId="{686F2DD3-6781-4F57-89DE-D740C94A388B}" type="parTrans" cxnId="{B8DBC10B-B978-4204-A007-AD8E4A0DB29E}">
      <dgm:prSet/>
      <dgm:spPr/>
      <dgm:t>
        <a:bodyPr/>
        <a:lstStyle/>
        <a:p>
          <a:endParaRPr lang="en-US"/>
        </a:p>
      </dgm:t>
    </dgm:pt>
    <dgm:pt modelId="{AD1DCE2E-5F37-41F8-AD1C-7212FF46FA10}" type="sibTrans" cxnId="{B8DBC10B-B978-4204-A007-AD8E4A0DB29E}">
      <dgm:prSet/>
      <dgm:spPr/>
      <dgm:t>
        <a:bodyPr/>
        <a:lstStyle/>
        <a:p>
          <a:endParaRPr lang="en-US"/>
        </a:p>
      </dgm:t>
    </dgm:pt>
    <dgm:pt modelId="{0FC5AE1D-67E4-4704-8655-52A134CC296C}">
      <dgm:prSet phldrT="[Text]" custT="1"/>
      <dgm:spPr>
        <a:solidFill>
          <a:srgbClr val="009999"/>
        </a:solidFill>
      </dgm:spPr>
      <dgm:t>
        <a:bodyPr/>
        <a:lstStyle/>
        <a:p>
          <a:r>
            <a:rPr lang="en-US" sz="2800"/>
            <a:t>Visits are conducted during spring testing windows.</a:t>
          </a:r>
        </a:p>
      </dgm:t>
    </dgm:pt>
    <dgm:pt modelId="{6B56E4F1-D5E0-4CDD-808F-60A7D5DBE41A}" type="parTrans" cxnId="{F2B7DAC3-24C5-43A5-B26B-6BDF564F8470}">
      <dgm:prSet/>
      <dgm:spPr/>
      <dgm:t>
        <a:bodyPr/>
        <a:lstStyle/>
        <a:p>
          <a:endParaRPr lang="en-US"/>
        </a:p>
      </dgm:t>
    </dgm:pt>
    <dgm:pt modelId="{93940336-A8FD-40EE-920C-C1302DFF554B}" type="sibTrans" cxnId="{F2B7DAC3-24C5-43A5-B26B-6BDF564F8470}">
      <dgm:prSet/>
      <dgm:spPr/>
      <dgm:t>
        <a:bodyPr/>
        <a:lstStyle/>
        <a:p>
          <a:endParaRPr lang="en-US"/>
        </a:p>
      </dgm:t>
    </dgm:pt>
    <dgm:pt modelId="{91F0AFCE-9D50-457B-8D8E-AC434F99919E}">
      <dgm:prSet phldrT="[Text]" custT="1"/>
      <dgm:spPr>
        <a:solidFill>
          <a:srgbClr val="009999"/>
        </a:solidFill>
      </dgm:spPr>
      <dgm:t>
        <a:bodyPr/>
        <a:lstStyle/>
        <a:p>
          <a:r>
            <a:rPr lang="en-US" sz="2800"/>
            <a:t>Sites are chosen by both purposeful and random selection.</a:t>
          </a:r>
        </a:p>
      </dgm:t>
    </dgm:pt>
    <dgm:pt modelId="{F5FB5B99-B839-4158-BF23-ECCDDCBB9026}" type="parTrans" cxnId="{A9285ECC-394D-4CBC-AD30-C89EE7FE8C34}">
      <dgm:prSet/>
      <dgm:spPr/>
      <dgm:t>
        <a:bodyPr/>
        <a:lstStyle/>
        <a:p>
          <a:endParaRPr lang="en-US"/>
        </a:p>
      </dgm:t>
    </dgm:pt>
    <dgm:pt modelId="{C4BCB423-6346-4528-9442-995B4DA87C20}" type="sibTrans" cxnId="{A9285ECC-394D-4CBC-AD30-C89EE7FE8C34}">
      <dgm:prSet/>
      <dgm:spPr/>
      <dgm:t>
        <a:bodyPr/>
        <a:lstStyle/>
        <a:p>
          <a:endParaRPr lang="en-US"/>
        </a:p>
      </dgm:t>
    </dgm:pt>
    <dgm:pt modelId="{A0F43B91-7221-4729-B06C-5E0C9CB04601}">
      <dgm:prSet phldrT="[Text]" custT="1"/>
      <dgm:spPr>
        <a:solidFill>
          <a:srgbClr val="009999"/>
        </a:solidFill>
      </dgm:spPr>
      <dgm:t>
        <a:bodyPr/>
        <a:lstStyle/>
        <a:p>
          <a:r>
            <a:rPr lang="en-US" sz="2800"/>
            <a:t>DACs are notified shortly before arrival. DACs may notify schools and attend.</a:t>
          </a:r>
        </a:p>
      </dgm:t>
    </dgm:pt>
    <dgm:pt modelId="{811A65E4-2212-4FD3-B6B0-577E3DD838C9}" type="parTrans" cxnId="{01E97DCC-FDEF-429E-9E2F-6F19B24709DF}">
      <dgm:prSet/>
      <dgm:spPr/>
      <dgm:t>
        <a:bodyPr/>
        <a:lstStyle/>
        <a:p>
          <a:endParaRPr lang="en-US"/>
        </a:p>
      </dgm:t>
    </dgm:pt>
    <dgm:pt modelId="{6037622E-D1F9-4160-9B05-D2C98EA64665}" type="sibTrans" cxnId="{01E97DCC-FDEF-429E-9E2F-6F19B24709DF}">
      <dgm:prSet/>
      <dgm:spPr/>
      <dgm:t>
        <a:bodyPr/>
        <a:lstStyle/>
        <a:p>
          <a:endParaRPr lang="en-US"/>
        </a:p>
      </dgm:t>
    </dgm:pt>
    <dgm:pt modelId="{B24FE174-BA65-41EF-B342-A3EF676DC7A5}">
      <dgm:prSet phldrT="[Text]" custT="1"/>
      <dgm:spPr>
        <a:solidFill>
          <a:srgbClr val="009999"/>
        </a:solidFill>
      </dgm:spPr>
      <dgm:t>
        <a:bodyPr/>
        <a:lstStyle/>
        <a:p>
          <a:r>
            <a:rPr lang="en-US" sz="2800"/>
            <a:t>OAA Staff will request to see testing and storage areas and will collect specific documents (e.g., seating charts, test schedules, Good Faith Effort Check Sheets). </a:t>
          </a:r>
        </a:p>
      </dgm:t>
    </dgm:pt>
    <dgm:pt modelId="{FA99A34F-4715-49DD-AA44-DA5D1EDDB4C9}" type="parTrans" cxnId="{C7E8E94B-8408-4E50-939D-B2AFF26A5562}">
      <dgm:prSet/>
      <dgm:spPr/>
      <dgm:t>
        <a:bodyPr/>
        <a:lstStyle/>
        <a:p>
          <a:endParaRPr lang="en-US"/>
        </a:p>
      </dgm:t>
    </dgm:pt>
    <dgm:pt modelId="{98698B25-8C7E-4B0E-B7CF-ABFC08C362E9}" type="sibTrans" cxnId="{C7E8E94B-8408-4E50-939D-B2AFF26A5562}">
      <dgm:prSet/>
      <dgm:spPr/>
      <dgm:t>
        <a:bodyPr/>
        <a:lstStyle/>
        <a:p>
          <a:endParaRPr lang="en-US"/>
        </a:p>
      </dgm:t>
    </dgm:pt>
    <dgm:pt modelId="{82EE32C6-C1D4-4901-9232-0C9BE592E31C}" type="pres">
      <dgm:prSet presAssocID="{B7A1C563-6C5B-4B16-B794-9430EA67B6D2}" presName="diagram" presStyleCnt="0">
        <dgm:presLayoutVars>
          <dgm:chMax val="1"/>
          <dgm:dir/>
          <dgm:animLvl val="ctr"/>
          <dgm:resizeHandles val="exact"/>
        </dgm:presLayoutVars>
      </dgm:prSet>
      <dgm:spPr/>
    </dgm:pt>
    <dgm:pt modelId="{C12DD493-6CC6-4953-8FC8-F28C18F01FBC}" type="pres">
      <dgm:prSet presAssocID="{B7A1C563-6C5B-4B16-B794-9430EA67B6D2}" presName="matrix" presStyleCnt="0"/>
      <dgm:spPr/>
    </dgm:pt>
    <dgm:pt modelId="{E6903721-AB47-41DB-ADC3-E45BD806D2D9}" type="pres">
      <dgm:prSet presAssocID="{B7A1C563-6C5B-4B16-B794-9430EA67B6D2}" presName="tile1" presStyleLbl="node1" presStyleIdx="0" presStyleCnt="4"/>
      <dgm:spPr/>
    </dgm:pt>
    <dgm:pt modelId="{20FA7FC6-5B72-4A0B-9BA6-158BFE83D2B4}" type="pres">
      <dgm:prSet presAssocID="{B7A1C563-6C5B-4B16-B794-9430EA67B6D2}" presName="tile1text" presStyleLbl="node1" presStyleIdx="0" presStyleCnt="4">
        <dgm:presLayoutVars>
          <dgm:chMax val="0"/>
          <dgm:chPref val="0"/>
          <dgm:bulletEnabled val="1"/>
        </dgm:presLayoutVars>
      </dgm:prSet>
      <dgm:spPr/>
    </dgm:pt>
    <dgm:pt modelId="{AD49268C-3401-4670-9575-FEAEE2689B42}" type="pres">
      <dgm:prSet presAssocID="{B7A1C563-6C5B-4B16-B794-9430EA67B6D2}" presName="tile2" presStyleLbl="node1" presStyleIdx="1" presStyleCnt="4"/>
      <dgm:spPr/>
    </dgm:pt>
    <dgm:pt modelId="{893C114D-2E9D-46F5-AC51-CFB97EC8D853}" type="pres">
      <dgm:prSet presAssocID="{B7A1C563-6C5B-4B16-B794-9430EA67B6D2}" presName="tile2text" presStyleLbl="node1" presStyleIdx="1" presStyleCnt="4">
        <dgm:presLayoutVars>
          <dgm:chMax val="0"/>
          <dgm:chPref val="0"/>
          <dgm:bulletEnabled val="1"/>
        </dgm:presLayoutVars>
      </dgm:prSet>
      <dgm:spPr/>
    </dgm:pt>
    <dgm:pt modelId="{801A30DA-2D0D-4290-A33D-9472DE85D1A6}" type="pres">
      <dgm:prSet presAssocID="{B7A1C563-6C5B-4B16-B794-9430EA67B6D2}" presName="tile3" presStyleLbl="node1" presStyleIdx="2" presStyleCnt="4"/>
      <dgm:spPr/>
    </dgm:pt>
    <dgm:pt modelId="{33469561-B0DE-4C6D-B04D-0C4F4D8F56A9}" type="pres">
      <dgm:prSet presAssocID="{B7A1C563-6C5B-4B16-B794-9430EA67B6D2}" presName="tile3text" presStyleLbl="node1" presStyleIdx="2" presStyleCnt="4">
        <dgm:presLayoutVars>
          <dgm:chMax val="0"/>
          <dgm:chPref val="0"/>
          <dgm:bulletEnabled val="1"/>
        </dgm:presLayoutVars>
      </dgm:prSet>
      <dgm:spPr/>
    </dgm:pt>
    <dgm:pt modelId="{C9058A4A-7042-4B3A-B706-174BA3C1F2E5}" type="pres">
      <dgm:prSet presAssocID="{B7A1C563-6C5B-4B16-B794-9430EA67B6D2}" presName="tile4" presStyleLbl="node1" presStyleIdx="3" presStyleCnt="4"/>
      <dgm:spPr/>
    </dgm:pt>
    <dgm:pt modelId="{CD5D2A67-D265-4F3F-9A66-CDA2AE80092B}" type="pres">
      <dgm:prSet presAssocID="{B7A1C563-6C5B-4B16-B794-9430EA67B6D2}" presName="tile4text" presStyleLbl="node1" presStyleIdx="3" presStyleCnt="4">
        <dgm:presLayoutVars>
          <dgm:chMax val="0"/>
          <dgm:chPref val="0"/>
          <dgm:bulletEnabled val="1"/>
        </dgm:presLayoutVars>
      </dgm:prSet>
      <dgm:spPr/>
    </dgm:pt>
    <dgm:pt modelId="{94B4309B-167E-4C16-8D5B-7CBE07118757}" type="pres">
      <dgm:prSet presAssocID="{B7A1C563-6C5B-4B16-B794-9430EA67B6D2}" presName="centerTile" presStyleLbl="fgShp" presStyleIdx="0" presStyleCnt="1" custLinFactNeighborX="-4622" custLinFactNeighborY="-8080">
        <dgm:presLayoutVars>
          <dgm:chMax val="0"/>
          <dgm:chPref val="0"/>
        </dgm:presLayoutVars>
      </dgm:prSet>
      <dgm:spPr/>
    </dgm:pt>
  </dgm:ptLst>
  <dgm:cxnLst>
    <dgm:cxn modelId="{8B9A3106-78CA-4BF9-BE31-384059A05CAC}" type="presOf" srcId="{B24FE174-BA65-41EF-B342-A3EF676DC7A5}" destId="{C9058A4A-7042-4B3A-B706-174BA3C1F2E5}" srcOrd="0" destOrd="0" presId="urn:microsoft.com/office/officeart/2005/8/layout/matrix1"/>
    <dgm:cxn modelId="{B8DBC10B-B978-4204-A007-AD8E4A0DB29E}" srcId="{B7A1C563-6C5B-4B16-B794-9430EA67B6D2}" destId="{20A9689F-6B54-403F-922A-674F8DE4B15C}" srcOrd="0" destOrd="0" parTransId="{686F2DD3-6781-4F57-89DE-D740C94A388B}" sibTransId="{AD1DCE2E-5F37-41F8-AD1C-7212FF46FA10}"/>
    <dgm:cxn modelId="{563BB817-E977-48EB-A25A-B297EB5CFF51}" type="presOf" srcId="{91F0AFCE-9D50-457B-8D8E-AC434F99919E}" destId="{AD49268C-3401-4670-9575-FEAEE2689B42}" srcOrd="0" destOrd="0" presId="urn:microsoft.com/office/officeart/2005/8/layout/matrix1"/>
    <dgm:cxn modelId="{079B201D-8D1D-42C2-AAC6-F3EDA0C0B345}" type="presOf" srcId="{B7A1C563-6C5B-4B16-B794-9430EA67B6D2}" destId="{82EE32C6-C1D4-4901-9232-0C9BE592E31C}" srcOrd="0" destOrd="0" presId="urn:microsoft.com/office/officeart/2005/8/layout/matrix1"/>
    <dgm:cxn modelId="{536D045B-9635-449B-97E1-AEF086D38DEE}" type="presOf" srcId="{20A9689F-6B54-403F-922A-674F8DE4B15C}" destId="{94B4309B-167E-4C16-8D5B-7CBE07118757}" srcOrd="0" destOrd="0" presId="urn:microsoft.com/office/officeart/2005/8/layout/matrix1"/>
    <dgm:cxn modelId="{B0F94B5C-5C38-4558-8592-84DB101D8F76}" type="presOf" srcId="{A0F43B91-7221-4729-B06C-5E0C9CB04601}" destId="{33469561-B0DE-4C6D-B04D-0C4F4D8F56A9}" srcOrd="1" destOrd="0" presId="urn:microsoft.com/office/officeart/2005/8/layout/matrix1"/>
    <dgm:cxn modelId="{C7E8E94B-8408-4E50-939D-B2AFF26A5562}" srcId="{20A9689F-6B54-403F-922A-674F8DE4B15C}" destId="{B24FE174-BA65-41EF-B342-A3EF676DC7A5}" srcOrd="3" destOrd="0" parTransId="{FA99A34F-4715-49DD-AA44-DA5D1EDDB4C9}" sibTransId="{98698B25-8C7E-4B0E-B7CF-ABFC08C362E9}"/>
    <dgm:cxn modelId="{4BCF224C-F0ED-4BF7-BB58-77B2159AC2F5}" type="presOf" srcId="{A0F43B91-7221-4729-B06C-5E0C9CB04601}" destId="{801A30DA-2D0D-4290-A33D-9472DE85D1A6}" srcOrd="0" destOrd="0" presId="urn:microsoft.com/office/officeart/2005/8/layout/matrix1"/>
    <dgm:cxn modelId="{F13C8A4C-73B1-4937-B312-0901917CCF66}" type="presOf" srcId="{0FC5AE1D-67E4-4704-8655-52A134CC296C}" destId="{E6903721-AB47-41DB-ADC3-E45BD806D2D9}" srcOrd="0" destOrd="0" presId="urn:microsoft.com/office/officeart/2005/8/layout/matrix1"/>
    <dgm:cxn modelId="{63A6F078-9A17-4B3B-B36A-9E50DC58CF27}" type="presOf" srcId="{0FC5AE1D-67E4-4704-8655-52A134CC296C}" destId="{20FA7FC6-5B72-4A0B-9BA6-158BFE83D2B4}" srcOrd="1" destOrd="0" presId="urn:microsoft.com/office/officeart/2005/8/layout/matrix1"/>
    <dgm:cxn modelId="{E820029B-6073-46DE-B840-8BECA628CB32}" type="presOf" srcId="{91F0AFCE-9D50-457B-8D8E-AC434F99919E}" destId="{893C114D-2E9D-46F5-AC51-CFB97EC8D853}" srcOrd="1" destOrd="0" presId="urn:microsoft.com/office/officeart/2005/8/layout/matrix1"/>
    <dgm:cxn modelId="{F2B7DAC3-24C5-43A5-B26B-6BDF564F8470}" srcId="{20A9689F-6B54-403F-922A-674F8DE4B15C}" destId="{0FC5AE1D-67E4-4704-8655-52A134CC296C}" srcOrd="0" destOrd="0" parTransId="{6B56E4F1-D5E0-4CDD-808F-60A7D5DBE41A}" sibTransId="{93940336-A8FD-40EE-920C-C1302DFF554B}"/>
    <dgm:cxn modelId="{A9285ECC-394D-4CBC-AD30-C89EE7FE8C34}" srcId="{20A9689F-6B54-403F-922A-674F8DE4B15C}" destId="{91F0AFCE-9D50-457B-8D8E-AC434F99919E}" srcOrd="1" destOrd="0" parTransId="{F5FB5B99-B839-4158-BF23-ECCDDCBB9026}" sibTransId="{C4BCB423-6346-4528-9442-995B4DA87C20}"/>
    <dgm:cxn modelId="{01E97DCC-FDEF-429E-9E2F-6F19B24709DF}" srcId="{20A9689F-6B54-403F-922A-674F8DE4B15C}" destId="{A0F43B91-7221-4729-B06C-5E0C9CB04601}" srcOrd="2" destOrd="0" parTransId="{811A65E4-2212-4FD3-B6B0-577E3DD838C9}" sibTransId="{6037622E-D1F9-4160-9B05-D2C98EA64665}"/>
    <dgm:cxn modelId="{17D73EE2-C5EB-4A1B-8A17-DC93D16AD1AA}" type="presOf" srcId="{B24FE174-BA65-41EF-B342-A3EF676DC7A5}" destId="{CD5D2A67-D265-4F3F-9A66-CDA2AE80092B}" srcOrd="1" destOrd="0" presId="urn:microsoft.com/office/officeart/2005/8/layout/matrix1"/>
    <dgm:cxn modelId="{4E942BE9-0D91-4784-B1AD-3E4876ECF71F}" type="presParOf" srcId="{82EE32C6-C1D4-4901-9232-0C9BE592E31C}" destId="{C12DD493-6CC6-4953-8FC8-F28C18F01FBC}" srcOrd="0" destOrd="0" presId="urn:microsoft.com/office/officeart/2005/8/layout/matrix1"/>
    <dgm:cxn modelId="{ED142163-D693-4C2A-9ED7-C7A1AFEBABB6}" type="presParOf" srcId="{C12DD493-6CC6-4953-8FC8-F28C18F01FBC}" destId="{E6903721-AB47-41DB-ADC3-E45BD806D2D9}" srcOrd="0" destOrd="0" presId="urn:microsoft.com/office/officeart/2005/8/layout/matrix1"/>
    <dgm:cxn modelId="{ADC95A88-ACFF-4F9C-9D92-D6F00EB38577}" type="presParOf" srcId="{C12DD493-6CC6-4953-8FC8-F28C18F01FBC}" destId="{20FA7FC6-5B72-4A0B-9BA6-158BFE83D2B4}" srcOrd="1" destOrd="0" presId="urn:microsoft.com/office/officeart/2005/8/layout/matrix1"/>
    <dgm:cxn modelId="{30FC9702-3AF9-4DE8-9B67-C1759EB65994}" type="presParOf" srcId="{C12DD493-6CC6-4953-8FC8-F28C18F01FBC}" destId="{AD49268C-3401-4670-9575-FEAEE2689B42}" srcOrd="2" destOrd="0" presId="urn:microsoft.com/office/officeart/2005/8/layout/matrix1"/>
    <dgm:cxn modelId="{D8EC22D0-430D-4852-BE3A-305BD2A0C758}" type="presParOf" srcId="{C12DD493-6CC6-4953-8FC8-F28C18F01FBC}" destId="{893C114D-2E9D-46F5-AC51-CFB97EC8D853}" srcOrd="3" destOrd="0" presId="urn:microsoft.com/office/officeart/2005/8/layout/matrix1"/>
    <dgm:cxn modelId="{0F612654-3CAB-423A-B80F-F8E3121E1EBC}" type="presParOf" srcId="{C12DD493-6CC6-4953-8FC8-F28C18F01FBC}" destId="{801A30DA-2D0D-4290-A33D-9472DE85D1A6}" srcOrd="4" destOrd="0" presId="urn:microsoft.com/office/officeart/2005/8/layout/matrix1"/>
    <dgm:cxn modelId="{B8858A84-1E6B-405E-9FD6-C49F16E3ABE8}" type="presParOf" srcId="{C12DD493-6CC6-4953-8FC8-F28C18F01FBC}" destId="{33469561-B0DE-4C6D-B04D-0C4F4D8F56A9}" srcOrd="5" destOrd="0" presId="urn:microsoft.com/office/officeart/2005/8/layout/matrix1"/>
    <dgm:cxn modelId="{E6506FAF-50C0-4406-B1AC-C32EE96161F8}" type="presParOf" srcId="{C12DD493-6CC6-4953-8FC8-F28C18F01FBC}" destId="{C9058A4A-7042-4B3A-B706-174BA3C1F2E5}" srcOrd="6" destOrd="0" presId="urn:microsoft.com/office/officeart/2005/8/layout/matrix1"/>
    <dgm:cxn modelId="{5D17B302-0B15-42E3-A363-2B0DD9F67298}" type="presParOf" srcId="{C12DD493-6CC6-4953-8FC8-F28C18F01FBC}" destId="{CD5D2A67-D265-4F3F-9A66-CDA2AE80092B}" srcOrd="7" destOrd="0" presId="urn:microsoft.com/office/officeart/2005/8/layout/matrix1"/>
    <dgm:cxn modelId="{7C55F689-99AD-4707-9445-C087C825D314}" type="presParOf" srcId="{82EE32C6-C1D4-4901-9232-0C9BE592E31C}" destId="{94B4309B-167E-4C16-8D5B-7CBE0711875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897CD1-A63C-4E74-830B-72146A71614B}"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F0BCD62E-8FF8-410B-888E-DA1232B0C04C}">
      <dgm:prSet phldrT="[Text]"/>
      <dgm:spPr>
        <a:solidFill>
          <a:srgbClr val="008080"/>
        </a:solidFill>
      </dgm:spPr>
      <dgm:t>
        <a:bodyPr/>
        <a:lstStyle/>
        <a:p>
          <a:r>
            <a:rPr lang="en-US"/>
            <a:t>Schedule test administration</a:t>
          </a:r>
        </a:p>
      </dgm:t>
    </dgm:pt>
    <dgm:pt modelId="{E0F96C06-10E3-4046-A912-5E90581AEAAB}" type="parTrans" cxnId="{22C6DCCB-2204-40B7-B1E2-33251A51F800}">
      <dgm:prSet/>
      <dgm:spPr/>
      <dgm:t>
        <a:bodyPr/>
        <a:lstStyle/>
        <a:p>
          <a:endParaRPr lang="en-US"/>
        </a:p>
      </dgm:t>
    </dgm:pt>
    <dgm:pt modelId="{940F2264-7943-4C9A-8626-A068BD9F05DB}" type="sibTrans" cxnId="{22C6DCCB-2204-40B7-B1E2-33251A51F800}">
      <dgm:prSet/>
      <dgm:spPr/>
      <dgm:t>
        <a:bodyPr/>
        <a:lstStyle/>
        <a:p>
          <a:endParaRPr lang="en-US"/>
        </a:p>
      </dgm:t>
    </dgm:pt>
    <dgm:pt modelId="{FF1114DB-923E-481A-B038-31365F97E497}">
      <dgm:prSet phldrT="[Text]"/>
      <dgm:spPr>
        <a:solidFill>
          <a:srgbClr val="008080"/>
        </a:solidFill>
      </dgm:spPr>
      <dgm:t>
        <a:bodyPr/>
        <a:lstStyle/>
        <a:p>
          <a:r>
            <a:rPr lang="en-US"/>
            <a:t>Arrange for adequate staff to administer assessment </a:t>
          </a:r>
        </a:p>
      </dgm:t>
    </dgm:pt>
    <dgm:pt modelId="{D9AED232-826E-4AAA-97AD-A1F6460BECF1}" type="parTrans" cxnId="{ADB16A45-A44E-47E3-8816-2A5DDFF67E7C}">
      <dgm:prSet/>
      <dgm:spPr/>
      <dgm:t>
        <a:bodyPr/>
        <a:lstStyle/>
        <a:p>
          <a:endParaRPr lang="en-US"/>
        </a:p>
      </dgm:t>
    </dgm:pt>
    <dgm:pt modelId="{709494C9-6539-4F61-ABE8-6E8C9726A8A6}" type="sibTrans" cxnId="{ADB16A45-A44E-47E3-8816-2A5DDFF67E7C}">
      <dgm:prSet/>
      <dgm:spPr/>
      <dgm:t>
        <a:bodyPr/>
        <a:lstStyle/>
        <a:p>
          <a:endParaRPr lang="en-US"/>
        </a:p>
      </dgm:t>
    </dgm:pt>
    <dgm:pt modelId="{EABB1803-AE79-4C28-BF91-750936ABE658}">
      <dgm:prSet phldrT="[Text]"/>
      <dgm:spPr>
        <a:solidFill>
          <a:srgbClr val="008080"/>
        </a:solidFill>
      </dgm:spPr>
      <dgm:t>
        <a:bodyPr/>
        <a:lstStyle/>
        <a:p>
          <a:r>
            <a:rPr lang="en-US"/>
            <a:t>Prepare accurate student testing rosters and seating charts</a:t>
          </a:r>
        </a:p>
      </dgm:t>
    </dgm:pt>
    <dgm:pt modelId="{5CBB10BF-C251-4AD3-87D4-5E1C3C979DC8}" type="parTrans" cxnId="{9BEDE2B8-EA6C-4B1D-AA67-15030C7C549C}">
      <dgm:prSet/>
      <dgm:spPr/>
      <dgm:t>
        <a:bodyPr/>
        <a:lstStyle/>
        <a:p>
          <a:endParaRPr lang="en-US"/>
        </a:p>
      </dgm:t>
    </dgm:pt>
    <dgm:pt modelId="{38DAD2D8-55C5-4DBF-B266-8190A72A8C5B}" type="sibTrans" cxnId="{9BEDE2B8-EA6C-4B1D-AA67-15030C7C549C}">
      <dgm:prSet/>
      <dgm:spPr/>
      <dgm:t>
        <a:bodyPr/>
        <a:lstStyle/>
        <a:p>
          <a:endParaRPr lang="en-US"/>
        </a:p>
      </dgm:t>
    </dgm:pt>
    <dgm:pt modelId="{1116E300-1ECD-4207-BE91-D2393DE24807}">
      <dgm:prSet/>
      <dgm:spPr>
        <a:solidFill>
          <a:srgbClr val="008080"/>
        </a:solidFill>
      </dgm:spPr>
      <dgm:t>
        <a:bodyPr/>
        <a:lstStyle/>
        <a:p>
          <a:r>
            <a:rPr lang="en-US"/>
            <a:t>Ensure all test materials are kept secure before, during and after testing</a:t>
          </a:r>
          <a:endParaRPr lang="en-US" baseline="-25000"/>
        </a:p>
      </dgm:t>
    </dgm:pt>
    <dgm:pt modelId="{F0E50F1C-D2A1-4FD5-8E80-51C26AEC3C73}" type="parTrans" cxnId="{9C1144F8-7078-4E71-83C3-F9A08B56D7C2}">
      <dgm:prSet/>
      <dgm:spPr/>
      <dgm:t>
        <a:bodyPr/>
        <a:lstStyle/>
        <a:p>
          <a:endParaRPr lang="en-US"/>
        </a:p>
      </dgm:t>
    </dgm:pt>
    <dgm:pt modelId="{24EEC5F6-346B-417F-A28D-697C526902A5}" type="sibTrans" cxnId="{9C1144F8-7078-4E71-83C3-F9A08B56D7C2}">
      <dgm:prSet/>
      <dgm:spPr/>
      <dgm:t>
        <a:bodyPr/>
        <a:lstStyle/>
        <a:p>
          <a:endParaRPr lang="en-US"/>
        </a:p>
      </dgm:t>
    </dgm:pt>
    <dgm:pt modelId="{21BEB556-D855-48AC-B050-670CFE55715A}" type="pres">
      <dgm:prSet presAssocID="{BA897CD1-A63C-4E74-830B-72146A71614B}" presName="Name0" presStyleCnt="0">
        <dgm:presLayoutVars>
          <dgm:chMax val="7"/>
          <dgm:chPref val="7"/>
          <dgm:dir/>
        </dgm:presLayoutVars>
      </dgm:prSet>
      <dgm:spPr/>
    </dgm:pt>
    <dgm:pt modelId="{10712EB9-5517-442A-9DB7-E9C3CEE554E8}" type="pres">
      <dgm:prSet presAssocID="{BA897CD1-A63C-4E74-830B-72146A71614B}" presName="Name1" presStyleCnt="0"/>
      <dgm:spPr/>
    </dgm:pt>
    <dgm:pt modelId="{306BD31C-EE3F-40F4-9A19-1845A6F6E007}" type="pres">
      <dgm:prSet presAssocID="{BA897CD1-A63C-4E74-830B-72146A71614B}" presName="cycle" presStyleCnt="0"/>
      <dgm:spPr/>
    </dgm:pt>
    <dgm:pt modelId="{614B18CB-7EEE-44E1-A568-A9BE2D3CB54F}" type="pres">
      <dgm:prSet presAssocID="{BA897CD1-A63C-4E74-830B-72146A71614B}" presName="srcNode" presStyleLbl="node1" presStyleIdx="0" presStyleCnt="4"/>
      <dgm:spPr/>
    </dgm:pt>
    <dgm:pt modelId="{F03DF70E-E49F-4C4D-A5F7-0CBE6AFF6588}" type="pres">
      <dgm:prSet presAssocID="{BA897CD1-A63C-4E74-830B-72146A71614B}" presName="conn" presStyleLbl="parChTrans1D2" presStyleIdx="0" presStyleCnt="1"/>
      <dgm:spPr/>
    </dgm:pt>
    <dgm:pt modelId="{3F31D73F-60A0-4619-8E0D-AC8F6A3E7AC8}" type="pres">
      <dgm:prSet presAssocID="{BA897CD1-A63C-4E74-830B-72146A71614B}" presName="extraNode" presStyleLbl="node1" presStyleIdx="0" presStyleCnt="4"/>
      <dgm:spPr/>
    </dgm:pt>
    <dgm:pt modelId="{4EA95369-7594-4F24-A73F-6B2261A96732}" type="pres">
      <dgm:prSet presAssocID="{BA897CD1-A63C-4E74-830B-72146A71614B}" presName="dstNode" presStyleLbl="node1" presStyleIdx="0" presStyleCnt="4"/>
      <dgm:spPr/>
    </dgm:pt>
    <dgm:pt modelId="{2E34E38A-BDEF-4C1A-80E3-64280E974815}" type="pres">
      <dgm:prSet presAssocID="{F0BCD62E-8FF8-410B-888E-DA1232B0C04C}" presName="text_1" presStyleLbl="node1" presStyleIdx="0" presStyleCnt="4" custLinFactNeighborX="-214">
        <dgm:presLayoutVars>
          <dgm:bulletEnabled val="1"/>
        </dgm:presLayoutVars>
      </dgm:prSet>
      <dgm:spPr/>
    </dgm:pt>
    <dgm:pt modelId="{01D8FEF0-8F1F-457A-A982-5A6EC88F1B40}" type="pres">
      <dgm:prSet presAssocID="{F0BCD62E-8FF8-410B-888E-DA1232B0C04C}" presName="accent_1" presStyleCnt="0"/>
      <dgm:spPr/>
    </dgm:pt>
    <dgm:pt modelId="{115FC972-F22C-4FDE-9818-C59A7F961E92}" type="pres">
      <dgm:prSet presAssocID="{F0BCD62E-8FF8-410B-888E-DA1232B0C04C}" presName="accentRepeatNode" presStyleLbl="solidFgAcc1" presStyleIdx="0" presStyleCnt="4"/>
      <dgm:spPr/>
      <dgm:extLst>
        <a:ext uri="{E40237B7-FDA0-4F09-8148-C483321AD2D9}">
          <dgm14:cNvPr xmlns:dgm14="http://schemas.microsoft.com/office/drawing/2010/diagram" id="0" name="" descr="Blank Circle used as a bullet" title="Blank Circle"/>
        </a:ext>
      </dgm:extLst>
    </dgm:pt>
    <dgm:pt modelId="{6971F44D-CCE4-40D5-BBC0-6C5A4F340698}" type="pres">
      <dgm:prSet presAssocID="{FF1114DB-923E-481A-B038-31365F97E497}" presName="text_2" presStyleLbl="node1" presStyleIdx="1" presStyleCnt="4">
        <dgm:presLayoutVars>
          <dgm:bulletEnabled val="1"/>
        </dgm:presLayoutVars>
      </dgm:prSet>
      <dgm:spPr/>
    </dgm:pt>
    <dgm:pt modelId="{94AD80F5-5742-4500-998A-FC1F29AB6815}" type="pres">
      <dgm:prSet presAssocID="{FF1114DB-923E-481A-B038-31365F97E497}" presName="accent_2" presStyleCnt="0"/>
      <dgm:spPr/>
    </dgm:pt>
    <dgm:pt modelId="{4D94B0A9-6056-4A85-82E9-288471DBD14C}" type="pres">
      <dgm:prSet presAssocID="{FF1114DB-923E-481A-B038-31365F97E497}" presName="accentRepeatNode" presStyleLbl="solidFgAcc1" presStyleIdx="1" presStyleCnt="4"/>
      <dgm:spPr/>
      <dgm:extLst>
        <a:ext uri="{E40237B7-FDA0-4F09-8148-C483321AD2D9}">
          <dgm14:cNvPr xmlns:dgm14="http://schemas.microsoft.com/office/drawing/2010/diagram" id="0" name="" descr="Blank Circle used as a bullet" title="Blank Circle"/>
        </a:ext>
      </dgm:extLst>
    </dgm:pt>
    <dgm:pt modelId="{7FE53919-368B-452B-996A-6837910BF0A0}" type="pres">
      <dgm:prSet presAssocID="{EABB1803-AE79-4C28-BF91-750936ABE658}" presName="text_3" presStyleLbl="node1" presStyleIdx="2" presStyleCnt="4">
        <dgm:presLayoutVars>
          <dgm:bulletEnabled val="1"/>
        </dgm:presLayoutVars>
      </dgm:prSet>
      <dgm:spPr/>
    </dgm:pt>
    <dgm:pt modelId="{C956D479-5547-4DBC-8778-CB04DD801A96}" type="pres">
      <dgm:prSet presAssocID="{EABB1803-AE79-4C28-BF91-750936ABE658}" presName="accent_3" presStyleCnt="0"/>
      <dgm:spPr/>
    </dgm:pt>
    <dgm:pt modelId="{4B239B11-F06C-428C-9FC6-CBEBFBC30440}" type="pres">
      <dgm:prSet presAssocID="{EABB1803-AE79-4C28-BF91-750936ABE658}" presName="accentRepeatNode" presStyleLbl="solidFgAcc1" presStyleIdx="2" presStyleCnt="4"/>
      <dgm:spPr/>
      <dgm:extLst>
        <a:ext uri="{E40237B7-FDA0-4F09-8148-C483321AD2D9}">
          <dgm14:cNvPr xmlns:dgm14="http://schemas.microsoft.com/office/drawing/2010/diagram" id="0" name="" descr="Blank Circle used as a bullet" title="Blank Circle"/>
        </a:ext>
      </dgm:extLst>
    </dgm:pt>
    <dgm:pt modelId="{0E3D2623-DD06-40B8-924B-8580406E784F}" type="pres">
      <dgm:prSet presAssocID="{1116E300-1ECD-4207-BE91-D2393DE24807}" presName="text_4" presStyleLbl="node1" presStyleIdx="3" presStyleCnt="4">
        <dgm:presLayoutVars>
          <dgm:bulletEnabled val="1"/>
        </dgm:presLayoutVars>
      </dgm:prSet>
      <dgm:spPr/>
    </dgm:pt>
    <dgm:pt modelId="{B584E45B-88A3-41ED-A001-EA54B2CF316E}" type="pres">
      <dgm:prSet presAssocID="{1116E300-1ECD-4207-BE91-D2393DE24807}" presName="accent_4" presStyleCnt="0"/>
      <dgm:spPr/>
    </dgm:pt>
    <dgm:pt modelId="{BAF36DB4-92B3-47BF-BB62-731A860E1E49}" type="pres">
      <dgm:prSet presAssocID="{1116E300-1ECD-4207-BE91-D2393DE24807}" presName="accentRepeatNode" presStyleLbl="solidFgAcc1" presStyleIdx="3" presStyleCnt="4"/>
      <dgm:spPr/>
    </dgm:pt>
  </dgm:ptLst>
  <dgm:cxnLst>
    <dgm:cxn modelId="{338C5923-1B01-4457-80B0-CCE33A736454}" type="presOf" srcId="{BA897CD1-A63C-4E74-830B-72146A71614B}" destId="{21BEB556-D855-48AC-B050-670CFE55715A}" srcOrd="0" destOrd="0" presId="urn:microsoft.com/office/officeart/2008/layout/VerticalCurvedList"/>
    <dgm:cxn modelId="{A678BE26-E980-4A81-8830-7A4042134E9F}" type="presOf" srcId="{F0BCD62E-8FF8-410B-888E-DA1232B0C04C}" destId="{2E34E38A-BDEF-4C1A-80E3-64280E974815}" srcOrd="0" destOrd="0" presId="urn:microsoft.com/office/officeart/2008/layout/VerticalCurvedList"/>
    <dgm:cxn modelId="{36DAF636-3DB0-4A6B-A970-6180230EF949}" type="presOf" srcId="{1116E300-1ECD-4207-BE91-D2393DE24807}" destId="{0E3D2623-DD06-40B8-924B-8580406E784F}" srcOrd="0" destOrd="0" presId="urn:microsoft.com/office/officeart/2008/layout/VerticalCurvedList"/>
    <dgm:cxn modelId="{ADB16A45-A44E-47E3-8816-2A5DDFF67E7C}" srcId="{BA897CD1-A63C-4E74-830B-72146A71614B}" destId="{FF1114DB-923E-481A-B038-31365F97E497}" srcOrd="1" destOrd="0" parTransId="{D9AED232-826E-4AAA-97AD-A1F6460BECF1}" sibTransId="{709494C9-6539-4F61-ABE8-6E8C9726A8A6}"/>
    <dgm:cxn modelId="{B6CB527A-AC42-4862-995B-749B79C61E8C}" type="presOf" srcId="{FF1114DB-923E-481A-B038-31365F97E497}" destId="{6971F44D-CCE4-40D5-BBC0-6C5A4F340698}" srcOrd="0" destOrd="0" presId="urn:microsoft.com/office/officeart/2008/layout/VerticalCurvedList"/>
    <dgm:cxn modelId="{9BEDE2B8-EA6C-4B1D-AA67-15030C7C549C}" srcId="{BA897CD1-A63C-4E74-830B-72146A71614B}" destId="{EABB1803-AE79-4C28-BF91-750936ABE658}" srcOrd="2" destOrd="0" parTransId="{5CBB10BF-C251-4AD3-87D4-5E1C3C979DC8}" sibTransId="{38DAD2D8-55C5-4DBF-B266-8190A72A8C5B}"/>
    <dgm:cxn modelId="{22C6DCCB-2204-40B7-B1E2-33251A51F800}" srcId="{BA897CD1-A63C-4E74-830B-72146A71614B}" destId="{F0BCD62E-8FF8-410B-888E-DA1232B0C04C}" srcOrd="0" destOrd="0" parTransId="{E0F96C06-10E3-4046-A912-5E90581AEAAB}" sibTransId="{940F2264-7943-4C9A-8626-A068BD9F05DB}"/>
    <dgm:cxn modelId="{C7793AD3-3784-4969-B8D1-7DB50E46A141}" type="presOf" srcId="{940F2264-7943-4C9A-8626-A068BD9F05DB}" destId="{F03DF70E-E49F-4C4D-A5F7-0CBE6AFF6588}" srcOrd="0" destOrd="0" presId="urn:microsoft.com/office/officeart/2008/layout/VerticalCurvedList"/>
    <dgm:cxn modelId="{433008E7-3778-46BA-A4C1-68176BCDC5BD}" type="presOf" srcId="{EABB1803-AE79-4C28-BF91-750936ABE658}" destId="{7FE53919-368B-452B-996A-6837910BF0A0}" srcOrd="0" destOrd="0" presId="urn:microsoft.com/office/officeart/2008/layout/VerticalCurvedList"/>
    <dgm:cxn modelId="{9C1144F8-7078-4E71-83C3-F9A08B56D7C2}" srcId="{BA897CD1-A63C-4E74-830B-72146A71614B}" destId="{1116E300-1ECD-4207-BE91-D2393DE24807}" srcOrd="3" destOrd="0" parTransId="{F0E50F1C-D2A1-4FD5-8E80-51C26AEC3C73}" sibTransId="{24EEC5F6-346B-417F-A28D-697C526902A5}"/>
    <dgm:cxn modelId="{A0D475AC-9124-4485-A2EA-9D9E88CA279C}" type="presParOf" srcId="{21BEB556-D855-48AC-B050-670CFE55715A}" destId="{10712EB9-5517-442A-9DB7-E9C3CEE554E8}" srcOrd="0" destOrd="0" presId="urn:microsoft.com/office/officeart/2008/layout/VerticalCurvedList"/>
    <dgm:cxn modelId="{C8F0BF09-C4EC-48C2-A28A-44D2A8B392F1}" type="presParOf" srcId="{10712EB9-5517-442A-9DB7-E9C3CEE554E8}" destId="{306BD31C-EE3F-40F4-9A19-1845A6F6E007}" srcOrd="0" destOrd="0" presId="urn:microsoft.com/office/officeart/2008/layout/VerticalCurvedList"/>
    <dgm:cxn modelId="{64AF520F-A7B5-41D8-9BF5-776B41C92407}" type="presParOf" srcId="{306BD31C-EE3F-40F4-9A19-1845A6F6E007}" destId="{614B18CB-7EEE-44E1-A568-A9BE2D3CB54F}" srcOrd="0" destOrd="0" presId="urn:microsoft.com/office/officeart/2008/layout/VerticalCurvedList"/>
    <dgm:cxn modelId="{4FE70342-783A-4EA1-B2FB-1C675CEE8F70}" type="presParOf" srcId="{306BD31C-EE3F-40F4-9A19-1845A6F6E007}" destId="{F03DF70E-E49F-4C4D-A5F7-0CBE6AFF6588}" srcOrd="1" destOrd="0" presId="urn:microsoft.com/office/officeart/2008/layout/VerticalCurvedList"/>
    <dgm:cxn modelId="{A15C74B8-FF22-4DAE-ACA0-7BB05AC84808}" type="presParOf" srcId="{306BD31C-EE3F-40F4-9A19-1845A6F6E007}" destId="{3F31D73F-60A0-4619-8E0D-AC8F6A3E7AC8}" srcOrd="2" destOrd="0" presId="urn:microsoft.com/office/officeart/2008/layout/VerticalCurvedList"/>
    <dgm:cxn modelId="{C29CE529-D617-4134-B9AC-AF3FA5939822}" type="presParOf" srcId="{306BD31C-EE3F-40F4-9A19-1845A6F6E007}" destId="{4EA95369-7594-4F24-A73F-6B2261A96732}" srcOrd="3" destOrd="0" presId="urn:microsoft.com/office/officeart/2008/layout/VerticalCurvedList"/>
    <dgm:cxn modelId="{5BEC0D3D-1D0A-4685-BA6C-EF618705A6DE}" type="presParOf" srcId="{10712EB9-5517-442A-9DB7-E9C3CEE554E8}" destId="{2E34E38A-BDEF-4C1A-80E3-64280E974815}" srcOrd="1" destOrd="0" presId="urn:microsoft.com/office/officeart/2008/layout/VerticalCurvedList"/>
    <dgm:cxn modelId="{E74DB738-8904-49FB-9050-6F33492CE7F4}" type="presParOf" srcId="{10712EB9-5517-442A-9DB7-E9C3CEE554E8}" destId="{01D8FEF0-8F1F-457A-A982-5A6EC88F1B40}" srcOrd="2" destOrd="0" presId="urn:microsoft.com/office/officeart/2008/layout/VerticalCurvedList"/>
    <dgm:cxn modelId="{415AC0B5-E62A-4C5F-930B-5E9400A25EA2}" type="presParOf" srcId="{01D8FEF0-8F1F-457A-A982-5A6EC88F1B40}" destId="{115FC972-F22C-4FDE-9818-C59A7F961E92}" srcOrd="0" destOrd="0" presId="urn:microsoft.com/office/officeart/2008/layout/VerticalCurvedList"/>
    <dgm:cxn modelId="{F3A296FB-A374-47F1-AC74-FBBA84508FA1}" type="presParOf" srcId="{10712EB9-5517-442A-9DB7-E9C3CEE554E8}" destId="{6971F44D-CCE4-40D5-BBC0-6C5A4F340698}" srcOrd="3" destOrd="0" presId="urn:microsoft.com/office/officeart/2008/layout/VerticalCurvedList"/>
    <dgm:cxn modelId="{AEF22D28-8136-4EE4-A3C8-0109F6C2580C}" type="presParOf" srcId="{10712EB9-5517-442A-9DB7-E9C3CEE554E8}" destId="{94AD80F5-5742-4500-998A-FC1F29AB6815}" srcOrd="4" destOrd="0" presId="urn:microsoft.com/office/officeart/2008/layout/VerticalCurvedList"/>
    <dgm:cxn modelId="{BE3469FA-425F-451D-8CF2-4F9A1954386F}" type="presParOf" srcId="{94AD80F5-5742-4500-998A-FC1F29AB6815}" destId="{4D94B0A9-6056-4A85-82E9-288471DBD14C}" srcOrd="0" destOrd="0" presId="urn:microsoft.com/office/officeart/2008/layout/VerticalCurvedList"/>
    <dgm:cxn modelId="{A062EC80-6DE8-4E50-9FE2-9889AA91937D}" type="presParOf" srcId="{10712EB9-5517-442A-9DB7-E9C3CEE554E8}" destId="{7FE53919-368B-452B-996A-6837910BF0A0}" srcOrd="5" destOrd="0" presId="urn:microsoft.com/office/officeart/2008/layout/VerticalCurvedList"/>
    <dgm:cxn modelId="{CFD08250-5980-4D5E-87AE-9EAF36919CAE}" type="presParOf" srcId="{10712EB9-5517-442A-9DB7-E9C3CEE554E8}" destId="{C956D479-5547-4DBC-8778-CB04DD801A96}" srcOrd="6" destOrd="0" presId="urn:microsoft.com/office/officeart/2008/layout/VerticalCurvedList"/>
    <dgm:cxn modelId="{CA485309-4D9F-48C0-9524-7DA869135738}" type="presParOf" srcId="{C956D479-5547-4DBC-8778-CB04DD801A96}" destId="{4B239B11-F06C-428C-9FC6-CBEBFBC30440}" srcOrd="0" destOrd="0" presId="urn:microsoft.com/office/officeart/2008/layout/VerticalCurvedList"/>
    <dgm:cxn modelId="{D109EFA1-08BC-4B80-8CDD-F41C2D6B8E55}" type="presParOf" srcId="{10712EB9-5517-442A-9DB7-E9C3CEE554E8}" destId="{0E3D2623-DD06-40B8-924B-8580406E784F}" srcOrd="7" destOrd="0" presId="urn:microsoft.com/office/officeart/2008/layout/VerticalCurvedList"/>
    <dgm:cxn modelId="{8DEBEC87-B4A9-4DDD-B27C-794D6D8377AC}" type="presParOf" srcId="{10712EB9-5517-442A-9DB7-E9C3CEE554E8}" destId="{B584E45B-88A3-41ED-A001-EA54B2CF316E}" srcOrd="8" destOrd="0" presId="urn:microsoft.com/office/officeart/2008/layout/VerticalCurvedList"/>
    <dgm:cxn modelId="{30EB8BF8-6194-46DD-8555-BC98C8E5A7FC}" type="presParOf" srcId="{B584E45B-88A3-41ED-A001-EA54B2CF316E}" destId="{BAF36DB4-92B3-47BF-BB62-731A860E1E4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BF73A6-D90F-4BA3-A5C4-227E420C9F42}"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29703CB8-7A67-4A11-A2F8-AE6885042E70}">
      <dgm:prSet phldrT="[Text]" custT="1"/>
      <dgm:spPr>
        <a:solidFill>
          <a:srgbClr val="73A385"/>
        </a:solidFill>
      </dgm:spPr>
      <dgm:t>
        <a:bodyPr/>
        <a:lstStyle/>
        <a:p>
          <a:r>
            <a:rPr lang="en-US" sz="2400">
              <a:solidFill>
                <a:schemeClr val="tx1"/>
              </a:solidFill>
            </a:rPr>
            <a:t>Plan </a:t>
          </a:r>
          <a:r>
            <a:rPr lang="en-US" sz="2400" u="sng">
              <a:solidFill>
                <a:schemeClr val="tx1"/>
              </a:solidFill>
            </a:rPr>
            <a:t>annual</a:t>
          </a:r>
          <a:r>
            <a:rPr lang="en-US" sz="2400">
              <a:solidFill>
                <a:schemeClr val="tx1"/>
              </a:solidFill>
            </a:rPr>
            <a:t> dedicated time for test administrator training in Admin Code and Inclusion regulations. </a:t>
          </a:r>
        </a:p>
        <a:p>
          <a:r>
            <a:rPr lang="en-US" sz="2400" baseline="-25000">
              <a:solidFill>
                <a:schemeClr val="tx1"/>
              </a:solidFill>
            </a:rPr>
            <a:t>p.4</a:t>
          </a:r>
          <a:endParaRPr lang="en-US" sz="2400">
            <a:solidFill>
              <a:schemeClr val="tx1"/>
            </a:solidFill>
          </a:endParaRPr>
        </a:p>
      </dgm:t>
    </dgm:pt>
    <dgm:pt modelId="{55C590BE-C7B7-44B7-BD9B-2BCCBEF4406A}" type="parTrans" cxnId="{6CAE1B6E-BC80-4A37-B41F-DA3A7F7ECAFF}">
      <dgm:prSet/>
      <dgm:spPr/>
      <dgm:t>
        <a:bodyPr/>
        <a:lstStyle/>
        <a:p>
          <a:endParaRPr lang="en-US">
            <a:solidFill>
              <a:schemeClr val="tx2"/>
            </a:solidFill>
          </a:endParaRPr>
        </a:p>
      </dgm:t>
    </dgm:pt>
    <dgm:pt modelId="{5B866038-6FC4-428B-A00A-0467B8CD9BB6}" type="sibTrans" cxnId="{6CAE1B6E-BC80-4A37-B41F-DA3A7F7ECAFF}">
      <dgm:prSet/>
      <dgm:spPr/>
      <dgm:t>
        <a:bodyPr/>
        <a:lstStyle/>
        <a:p>
          <a:endParaRPr lang="en-US">
            <a:solidFill>
              <a:schemeClr val="tx2"/>
            </a:solidFill>
          </a:endParaRPr>
        </a:p>
      </dgm:t>
    </dgm:pt>
    <dgm:pt modelId="{57A696E8-1860-42F3-A48F-008FCD6B67B0}">
      <dgm:prSet phldrT="[Text]" custT="1"/>
      <dgm:spPr>
        <a:solidFill>
          <a:srgbClr val="6AA27A"/>
        </a:solidFill>
      </dgm:spPr>
      <dgm:t>
        <a:bodyPr/>
        <a:lstStyle/>
        <a:p>
          <a:r>
            <a:rPr lang="en-US" sz="2400">
              <a:solidFill>
                <a:schemeClr val="tx1"/>
              </a:solidFill>
            </a:rPr>
            <a:t>Interactive training must occur BEFORE test-related processes.</a:t>
          </a:r>
        </a:p>
        <a:p>
          <a:r>
            <a:rPr lang="en-US" sz="2400" baseline="-25000">
              <a:solidFill>
                <a:schemeClr val="tx1"/>
              </a:solidFill>
            </a:rPr>
            <a:t>p.4</a:t>
          </a:r>
        </a:p>
      </dgm:t>
    </dgm:pt>
    <dgm:pt modelId="{E3A723A0-48B0-423E-9987-9160E73BDDEB}" type="parTrans" cxnId="{FED1B044-DDFB-4E4E-986B-E3EAFDC572E9}">
      <dgm:prSet/>
      <dgm:spPr/>
      <dgm:t>
        <a:bodyPr/>
        <a:lstStyle/>
        <a:p>
          <a:endParaRPr lang="en-US">
            <a:solidFill>
              <a:schemeClr val="tx2"/>
            </a:solidFill>
          </a:endParaRPr>
        </a:p>
      </dgm:t>
    </dgm:pt>
    <dgm:pt modelId="{29104E49-FB85-498B-BA51-D5563D9ED12B}" type="sibTrans" cxnId="{FED1B044-DDFB-4E4E-986B-E3EAFDC572E9}">
      <dgm:prSet/>
      <dgm:spPr/>
      <dgm:t>
        <a:bodyPr/>
        <a:lstStyle/>
        <a:p>
          <a:endParaRPr lang="en-US">
            <a:solidFill>
              <a:schemeClr val="tx2"/>
            </a:solidFill>
          </a:endParaRPr>
        </a:p>
      </dgm:t>
    </dgm:pt>
    <dgm:pt modelId="{608F98B4-2496-40F1-B4C0-DD7B4D1D44B7}">
      <dgm:prSet phldrT="[Text]" custT="1"/>
      <dgm:spPr>
        <a:solidFill>
          <a:srgbClr val="008080"/>
        </a:solidFill>
      </dgm:spPr>
      <dgm:t>
        <a:bodyPr/>
        <a:lstStyle/>
        <a:p>
          <a:r>
            <a:rPr lang="en-US" sz="2400">
              <a:solidFill>
                <a:schemeClr val="tx1"/>
              </a:solidFill>
            </a:rPr>
            <a:t>Distribute Test Administration Manuals in advance of testing. </a:t>
          </a:r>
        </a:p>
        <a:p>
          <a:r>
            <a:rPr lang="en-US" sz="2400" baseline="-25000">
              <a:solidFill>
                <a:schemeClr val="tx1"/>
              </a:solidFill>
            </a:rPr>
            <a:t>p. 6</a:t>
          </a:r>
        </a:p>
      </dgm:t>
    </dgm:pt>
    <dgm:pt modelId="{041D1CCA-BB73-445B-8FA6-FB34382A88D3}" type="parTrans" cxnId="{B027CC3A-5DC9-4C53-A870-C9D4BCEE6D78}">
      <dgm:prSet/>
      <dgm:spPr/>
      <dgm:t>
        <a:bodyPr/>
        <a:lstStyle/>
        <a:p>
          <a:endParaRPr lang="en-US">
            <a:solidFill>
              <a:schemeClr val="tx2"/>
            </a:solidFill>
          </a:endParaRPr>
        </a:p>
      </dgm:t>
    </dgm:pt>
    <dgm:pt modelId="{E28DF80A-48D3-4A74-9046-251F59BCFAF0}" type="sibTrans" cxnId="{B027CC3A-5DC9-4C53-A870-C9D4BCEE6D78}">
      <dgm:prSet/>
      <dgm:spPr/>
      <dgm:t>
        <a:bodyPr/>
        <a:lstStyle/>
        <a:p>
          <a:endParaRPr lang="en-US">
            <a:solidFill>
              <a:schemeClr val="tx2"/>
            </a:solidFill>
          </a:endParaRPr>
        </a:p>
      </dgm:t>
    </dgm:pt>
    <dgm:pt modelId="{17710050-326A-4257-AEDB-5B3B8BB8B352}">
      <dgm:prSet custT="1"/>
      <dgm:spPr>
        <a:solidFill>
          <a:srgbClr val="009999"/>
        </a:solidFill>
      </dgm:spPr>
      <dgm:t>
        <a:bodyPr/>
        <a:lstStyle/>
        <a:p>
          <a:pPr>
            <a:lnSpc>
              <a:spcPct val="100000"/>
            </a:lnSpc>
            <a:spcAft>
              <a:spcPts val="0"/>
            </a:spcAft>
          </a:pPr>
          <a:r>
            <a:rPr lang="en-US" sz="2400">
              <a:solidFill>
                <a:schemeClr val="tx1"/>
              </a:solidFill>
            </a:rPr>
            <a:t>Signature Page</a:t>
          </a:r>
        </a:p>
        <a:p>
          <a:pPr>
            <a:lnSpc>
              <a:spcPct val="100000"/>
            </a:lnSpc>
            <a:spcAft>
              <a:spcPct val="35000"/>
            </a:spcAft>
          </a:pPr>
          <a:r>
            <a:rPr lang="en-US" sz="2400">
              <a:solidFill>
                <a:schemeClr val="tx1"/>
              </a:solidFill>
            </a:rPr>
            <a:t>must be signed.</a:t>
          </a:r>
        </a:p>
        <a:p>
          <a:pPr>
            <a:lnSpc>
              <a:spcPct val="100000"/>
            </a:lnSpc>
            <a:spcAft>
              <a:spcPct val="35000"/>
            </a:spcAft>
          </a:pPr>
          <a:r>
            <a:rPr lang="en-US" sz="2400" baseline="-25000">
              <a:solidFill>
                <a:schemeClr val="tx1"/>
              </a:solidFill>
            </a:rPr>
            <a:t>p.4</a:t>
          </a:r>
        </a:p>
        <a:p>
          <a:pPr>
            <a:lnSpc>
              <a:spcPct val="90000"/>
            </a:lnSpc>
            <a:spcAft>
              <a:spcPct val="35000"/>
            </a:spcAft>
          </a:pPr>
          <a:endParaRPr lang="en-US" baseline="-25000">
            <a:solidFill>
              <a:schemeClr val="tx2"/>
            </a:solidFill>
          </a:endParaRPr>
        </a:p>
      </dgm:t>
      <dgm:extLst>
        <a:ext uri="{E40237B7-FDA0-4F09-8148-C483321AD2D9}">
          <dgm14:cNvPr xmlns:dgm14="http://schemas.microsoft.com/office/drawing/2010/diagram" id="0" name="" descr="Dedicated Annual training time must occur prior to any test-related processes. Test Administration Manuals must be distributed in advance of testing and the signature page must be signed." title="Required Training for Assessment Administration"/>
        </a:ext>
      </dgm:extLst>
    </dgm:pt>
    <dgm:pt modelId="{35F55981-F17C-453B-A2CE-9716B43E3D25}" type="parTrans" cxnId="{3C094508-0912-4568-B512-3B5F28726EF2}">
      <dgm:prSet/>
      <dgm:spPr/>
      <dgm:t>
        <a:bodyPr/>
        <a:lstStyle/>
        <a:p>
          <a:endParaRPr lang="en-US">
            <a:solidFill>
              <a:schemeClr val="tx2"/>
            </a:solidFill>
          </a:endParaRPr>
        </a:p>
      </dgm:t>
    </dgm:pt>
    <dgm:pt modelId="{CBA17801-6002-4E9A-A683-D05067B21AD5}" type="sibTrans" cxnId="{3C094508-0912-4568-B512-3B5F28726EF2}">
      <dgm:prSet/>
      <dgm:spPr/>
      <dgm:t>
        <a:bodyPr/>
        <a:lstStyle/>
        <a:p>
          <a:endParaRPr lang="en-US">
            <a:solidFill>
              <a:schemeClr val="tx2"/>
            </a:solidFill>
          </a:endParaRPr>
        </a:p>
      </dgm:t>
    </dgm:pt>
    <dgm:pt modelId="{0081B5EE-B7BD-4242-A884-AE9B09C580D9}" type="pres">
      <dgm:prSet presAssocID="{56BF73A6-D90F-4BA3-A5C4-227E420C9F42}" presName="Name0" presStyleCnt="0">
        <dgm:presLayoutVars>
          <dgm:dir/>
          <dgm:resizeHandles val="exact"/>
        </dgm:presLayoutVars>
      </dgm:prSet>
      <dgm:spPr/>
    </dgm:pt>
    <dgm:pt modelId="{4B866FC6-5F39-4EBE-B026-BA944104B5EA}" type="pres">
      <dgm:prSet presAssocID="{29703CB8-7A67-4A11-A2F8-AE6885042E70}" presName="node" presStyleLbl="node1" presStyleIdx="0" presStyleCnt="4" custScaleX="132926" custLinFactNeighborX="-36855" custLinFactNeighborY="-740">
        <dgm:presLayoutVars>
          <dgm:bulletEnabled val="1"/>
        </dgm:presLayoutVars>
      </dgm:prSet>
      <dgm:spPr/>
    </dgm:pt>
    <dgm:pt modelId="{A3B2B80A-75BA-4EAD-83B5-F35F37010F14}" type="pres">
      <dgm:prSet presAssocID="{5B866038-6FC4-428B-A00A-0467B8CD9BB6}" presName="sibTrans" presStyleCnt="0"/>
      <dgm:spPr/>
    </dgm:pt>
    <dgm:pt modelId="{68CB5B72-53F3-46CF-AF42-B7B570B3885D}" type="pres">
      <dgm:prSet presAssocID="{57A696E8-1860-42F3-A48F-008FCD6B67B0}" presName="node" presStyleLbl="node1" presStyleIdx="1" presStyleCnt="4" custScaleX="118079">
        <dgm:presLayoutVars>
          <dgm:bulletEnabled val="1"/>
        </dgm:presLayoutVars>
      </dgm:prSet>
      <dgm:spPr/>
    </dgm:pt>
    <dgm:pt modelId="{149F9085-D825-4A30-86BF-F6E9CF3A9438}" type="pres">
      <dgm:prSet presAssocID="{29104E49-FB85-498B-BA51-D5563D9ED12B}" presName="sibTrans" presStyleCnt="0"/>
      <dgm:spPr/>
    </dgm:pt>
    <dgm:pt modelId="{35B281B6-AD96-4424-86C0-3F43C6320317}" type="pres">
      <dgm:prSet presAssocID="{608F98B4-2496-40F1-B4C0-DD7B4D1D44B7}" presName="node" presStyleLbl="node1" presStyleIdx="2" presStyleCnt="4">
        <dgm:presLayoutVars>
          <dgm:bulletEnabled val="1"/>
        </dgm:presLayoutVars>
      </dgm:prSet>
      <dgm:spPr/>
    </dgm:pt>
    <dgm:pt modelId="{654440D5-CDC7-404A-A0F2-3C1E0D94E71B}" type="pres">
      <dgm:prSet presAssocID="{E28DF80A-48D3-4A74-9046-251F59BCFAF0}" presName="sibTrans" presStyleCnt="0"/>
      <dgm:spPr/>
    </dgm:pt>
    <dgm:pt modelId="{3EA98467-4B98-4AEA-827D-8B591922A4F0}" type="pres">
      <dgm:prSet presAssocID="{17710050-326A-4257-AEDB-5B3B8BB8B352}" presName="node" presStyleLbl="node1" presStyleIdx="3" presStyleCnt="4">
        <dgm:presLayoutVars>
          <dgm:bulletEnabled val="1"/>
        </dgm:presLayoutVars>
      </dgm:prSet>
      <dgm:spPr/>
    </dgm:pt>
  </dgm:ptLst>
  <dgm:cxnLst>
    <dgm:cxn modelId="{93087600-3BA0-46AE-88D8-90383CFFCF9E}" type="presOf" srcId="{56BF73A6-D90F-4BA3-A5C4-227E420C9F42}" destId="{0081B5EE-B7BD-4242-A884-AE9B09C580D9}" srcOrd="0" destOrd="0" presId="urn:microsoft.com/office/officeart/2005/8/layout/hList6"/>
    <dgm:cxn modelId="{3C094508-0912-4568-B512-3B5F28726EF2}" srcId="{56BF73A6-D90F-4BA3-A5C4-227E420C9F42}" destId="{17710050-326A-4257-AEDB-5B3B8BB8B352}" srcOrd="3" destOrd="0" parTransId="{35F55981-F17C-453B-A2CE-9716B43E3D25}" sibTransId="{CBA17801-6002-4E9A-A683-D05067B21AD5}"/>
    <dgm:cxn modelId="{B027CC3A-5DC9-4C53-A870-C9D4BCEE6D78}" srcId="{56BF73A6-D90F-4BA3-A5C4-227E420C9F42}" destId="{608F98B4-2496-40F1-B4C0-DD7B4D1D44B7}" srcOrd="2" destOrd="0" parTransId="{041D1CCA-BB73-445B-8FA6-FB34382A88D3}" sibTransId="{E28DF80A-48D3-4A74-9046-251F59BCFAF0}"/>
    <dgm:cxn modelId="{9707303D-9760-471F-97B2-A4AFDF18858F}" type="presOf" srcId="{57A696E8-1860-42F3-A48F-008FCD6B67B0}" destId="{68CB5B72-53F3-46CF-AF42-B7B570B3885D}" srcOrd="0" destOrd="0" presId="urn:microsoft.com/office/officeart/2005/8/layout/hList6"/>
    <dgm:cxn modelId="{FED1B044-DDFB-4E4E-986B-E3EAFDC572E9}" srcId="{56BF73A6-D90F-4BA3-A5C4-227E420C9F42}" destId="{57A696E8-1860-42F3-A48F-008FCD6B67B0}" srcOrd="1" destOrd="0" parTransId="{E3A723A0-48B0-423E-9987-9160E73BDDEB}" sibTransId="{29104E49-FB85-498B-BA51-D5563D9ED12B}"/>
    <dgm:cxn modelId="{6CAE1B6E-BC80-4A37-B41F-DA3A7F7ECAFF}" srcId="{56BF73A6-D90F-4BA3-A5C4-227E420C9F42}" destId="{29703CB8-7A67-4A11-A2F8-AE6885042E70}" srcOrd="0" destOrd="0" parTransId="{55C590BE-C7B7-44B7-BD9B-2BCCBEF4406A}" sibTransId="{5B866038-6FC4-428B-A00A-0467B8CD9BB6}"/>
    <dgm:cxn modelId="{99D54855-2DD6-429C-934E-CFF0954488A6}" type="presOf" srcId="{29703CB8-7A67-4A11-A2F8-AE6885042E70}" destId="{4B866FC6-5F39-4EBE-B026-BA944104B5EA}" srcOrd="0" destOrd="0" presId="urn:microsoft.com/office/officeart/2005/8/layout/hList6"/>
    <dgm:cxn modelId="{A72A227B-7810-4129-879D-4E7AFCC06649}" type="presOf" srcId="{17710050-326A-4257-AEDB-5B3B8BB8B352}" destId="{3EA98467-4B98-4AEA-827D-8B591922A4F0}" srcOrd="0" destOrd="0" presId="urn:microsoft.com/office/officeart/2005/8/layout/hList6"/>
    <dgm:cxn modelId="{B14C26AE-60A7-45EF-9895-E35470B9BE6B}" type="presOf" srcId="{608F98B4-2496-40F1-B4C0-DD7B4D1D44B7}" destId="{35B281B6-AD96-4424-86C0-3F43C6320317}" srcOrd="0" destOrd="0" presId="urn:microsoft.com/office/officeart/2005/8/layout/hList6"/>
    <dgm:cxn modelId="{04243B17-85AE-43AB-B93C-C6C2D67BFC66}" type="presParOf" srcId="{0081B5EE-B7BD-4242-A884-AE9B09C580D9}" destId="{4B866FC6-5F39-4EBE-B026-BA944104B5EA}" srcOrd="0" destOrd="0" presId="urn:microsoft.com/office/officeart/2005/8/layout/hList6"/>
    <dgm:cxn modelId="{C3183168-87EB-4780-8872-DA918DD86429}" type="presParOf" srcId="{0081B5EE-B7BD-4242-A884-AE9B09C580D9}" destId="{A3B2B80A-75BA-4EAD-83B5-F35F37010F14}" srcOrd="1" destOrd="0" presId="urn:microsoft.com/office/officeart/2005/8/layout/hList6"/>
    <dgm:cxn modelId="{CFFE1DAA-28A3-4E3B-88CA-F1D926B149B7}" type="presParOf" srcId="{0081B5EE-B7BD-4242-A884-AE9B09C580D9}" destId="{68CB5B72-53F3-46CF-AF42-B7B570B3885D}" srcOrd="2" destOrd="0" presId="urn:microsoft.com/office/officeart/2005/8/layout/hList6"/>
    <dgm:cxn modelId="{652DADB1-B378-4262-ADD2-0BD492A20C60}" type="presParOf" srcId="{0081B5EE-B7BD-4242-A884-AE9B09C580D9}" destId="{149F9085-D825-4A30-86BF-F6E9CF3A9438}" srcOrd="3" destOrd="0" presId="urn:microsoft.com/office/officeart/2005/8/layout/hList6"/>
    <dgm:cxn modelId="{1DFC2D84-C040-4A5A-890A-04FFECC313AB}" type="presParOf" srcId="{0081B5EE-B7BD-4242-A884-AE9B09C580D9}" destId="{35B281B6-AD96-4424-86C0-3F43C6320317}" srcOrd="4" destOrd="0" presId="urn:microsoft.com/office/officeart/2005/8/layout/hList6"/>
    <dgm:cxn modelId="{706A1919-70EA-4D05-99EF-0498015259F9}" type="presParOf" srcId="{0081B5EE-B7BD-4242-A884-AE9B09C580D9}" destId="{654440D5-CDC7-404A-A0F2-3C1E0D94E71B}" srcOrd="5" destOrd="0" presId="urn:microsoft.com/office/officeart/2005/8/layout/hList6"/>
    <dgm:cxn modelId="{DBE95958-08E1-4A74-BCB6-288FCF547E88}" type="presParOf" srcId="{0081B5EE-B7BD-4242-A884-AE9B09C580D9}" destId="{3EA98467-4B98-4AEA-827D-8B591922A4F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79D88E-06BC-4254-B1D2-2D9B9C1119F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188AF30-5CC4-49E9-9131-0A7E4110F007}">
      <dgm:prSet/>
      <dgm:spPr/>
      <dgm:t>
        <a:bodyPr/>
        <a:lstStyle/>
        <a:p>
          <a:pPr>
            <a:lnSpc>
              <a:spcPct val="100000"/>
            </a:lnSpc>
          </a:pPr>
          <a:r>
            <a:rPr lang="en-US"/>
            <a:t>All testing sessions must have a seating chart</a:t>
          </a:r>
        </a:p>
      </dgm:t>
    </dgm:pt>
    <dgm:pt modelId="{A8FFFCCA-99C2-4877-AEE2-D7A4577C88DA}" type="parTrans" cxnId="{695E443B-9866-4448-B96A-D9A86333E5B9}">
      <dgm:prSet/>
      <dgm:spPr/>
      <dgm:t>
        <a:bodyPr/>
        <a:lstStyle/>
        <a:p>
          <a:endParaRPr lang="en-US"/>
        </a:p>
      </dgm:t>
    </dgm:pt>
    <dgm:pt modelId="{918D55A9-E976-4CE7-8AA7-7FE34A1CE634}" type="sibTrans" cxnId="{695E443B-9866-4448-B96A-D9A86333E5B9}">
      <dgm:prSet/>
      <dgm:spPr/>
      <dgm:t>
        <a:bodyPr/>
        <a:lstStyle/>
        <a:p>
          <a:endParaRPr lang="en-US"/>
        </a:p>
      </dgm:t>
    </dgm:pt>
    <dgm:pt modelId="{0B1181A2-A2EB-431E-9F4B-481028C967C6}">
      <dgm:prSet/>
      <dgm:spPr/>
      <dgm:t>
        <a:bodyPr/>
        <a:lstStyle/>
        <a:p>
          <a:pPr>
            <a:lnSpc>
              <a:spcPct val="100000"/>
            </a:lnSpc>
          </a:pPr>
          <a:r>
            <a:rPr lang="en-US"/>
            <a:t>Locally created template (paper or electronic)</a:t>
          </a:r>
        </a:p>
      </dgm:t>
    </dgm:pt>
    <dgm:pt modelId="{D23CFDE3-DCBB-45EB-A852-8C419937D3D3}" type="parTrans" cxnId="{864CC557-16CC-474E-95F6-387BA8CCC02F}">
      <dgm:prSet/>
      <dgm:spPr/>
      <dgm:t>
        <a:bodyPr/>
        <a:lstStyle/>
        <a:p>
          <a:endParaRPr lang="en-US"/>
        </a:p>
      </dgm:t>
    </dgm:pt>
    <dgm:pt modelId="{90EEBE0F-63AC-4AD0-BB0D-D37E2F080B1B}" type="sibTrans" cxnId="{864CC557-16CC-474E-95F6-387BA8CCC02F}">
      <dgm:prSet/>
      <dgm:spPr/>
      <dgm:t>
        <a:bodyPr/>
        <a:lstStyle/>
        <a:p>
          <a:endParaRPr lang="en-US"/>
        </a:p>
      </dgm:t>
    </dgm:pt>
    <dgm:pt modelId="{176553EA-5C54-43ED-8922-6D8370E9A69E}">
      <dgm:prSet/>
      <dgm:spPr/>
      <dgm:t>
        <a:bodyPr/>
        <a:lstStyle/>
        <a:p>
          <a:pPr>
            <a:lnSpc>
              <a:spcPct val="100000"/>
            </a:lnSpc>
          </a:pPr>
          <a:r>
            <a:rPr lang="en-US"/>
            <a:t>Pre-made templates from KDE are available for group or small group testing</a:t>
          </a:r>
        </a:p>
      </dgm:t>
    </dgm:pt>
    <dgm:pt modelId="{7334B93C-BA4E-4588-8003-1A2B7C1954BA}" type="parTrans" cxnId="{AAFD83A1-AD82-4E7A-BD98-AC37961C08CD}">
      <dgm:prSet/>
      <dgm:spPr/>
      <dgm:t>
        <a:bodyPr/>
        <a:lstStyle/>
        <a:p>
          <a:endParaRPr lang="en-US"/>
        </a:p>
      </dgm:t>
    </dgm:pt>
    <dgm:pt modelId="{03D890B4-ED48-4C10-9DCF-53D568661E82}" type="sibTrans" cxnId="{AAFD83A1-AD82-4E7A-BD98-AC37961C08CD}">
      <dgm:prSet/>
      <dgm:spPr/>
      <dgm:t>
        <a:bodyPr/>
        <a:lstStyle/>
        <a:p>
          <a:endParaRPr lang="en-US"/>
        </a:p>
      </dgm:t>
    </dgm:pt>
    <dgm:pt modelId="{D5CCD690-C2BD-4945-8547-1DE669F0F639}">
      <dgm:prSet/>
      <dgm:spPr/>
      <dgm:t>
        <a:bodyPr/>
        <a:lstStyle/>
        <a:p>
          <a:pPr>
            <a:lnSpc>
              <a:spcPct val="100000"/>
            </a:lnSpc>
          </a:pPr>
          <a:r>
            <a:rPr lang="en-US"/>
            <a:t>All seating charts should be created prior to testing session</a:t>
          </a:r>
        </a:p>
      </dgm:t>
    </dgm:pt>
    <dgm:pt modelId="{22CE124A-9014-4A24-95A2-A8DD24FFE14B}" type="parTrans" cxnId="{8B627E8C-DEFB-4CE9-9484-5A746E670645}">
      <dgm:prSet/>
      <dgm:spPr/>
      <dgm:t>
        <a:bodyPr/>
        <a:lstStyle/>
        <a:p>
          <a:endParaRPr lang="en-US"/>
        </a:p>
      </dgm:t>
    </dgm:pt>
    <dgm:pt modelId="{2715E270-0123-4D04-8D1E-37BC9479D945}" type="sibTrans" cxnId="{8B627E8C-DEFB-4CE9-9484-5A746E670645}">
      <dgm:prSet/>
      <dgm:spPr/>
      <dgm:t>
        <a:bodyPr/>
        <a:lstStyle/>
        <a:p>
          <a:endParaRPr lang="en-US"/>
        </a:p>
      </dgm:t>
    </dgm:pt>
    <dgm:pt modelId="{D4F3DD3E-6178-416F-9F3F-461DA1900DD5}" type="pres">
      <dgm:prSet presAssocID="{3379D88E-06BC-4254-B1D2-2D9B9C1119F2}" presName="root" presStyleCnt="0">
        <dgm:presLayoutVars>
          <dgm:dir/>
          <dgm:resizeHandles val="exact"/>
        </dgm:presLayoutVars>
      </dgm:prSet>
      <dgm:spPr/>
    </dgm:pt>
    <dgm:pt modelId="{A4E84974-E47F-4566-9A20-24C81B9CFAB6}" type="pres">
      <dgm:prSet presAssocID="{8188AF30-5CC4-49E9-9131-0A7E4110F007}" presName="compNode" presStyleCnt="0"/>
      <dgm:spPr/>
    </dgm:pt>
    <dgm:pt modelId="{0CD9DCAE-26C4-4845-8FD9-276321E80919}" type="pres">
      <dgm:prSet presAssocID="{8188AF30-5CC4-49E9-9131-0A7E4110F007}" presName="bgRect" presStyleLbl="bgShp" presStyleIdx="0" presStyleCnt="4" custLinFactNeighborX="1847" custLinFactNeighborY="-3360"/>
      <dgm:spPr/>
    </dgm:pt>
    <dgm:pt modelId="{B74C4E5D-7199-476A-9E0C-CDE354DE37E7}" type="pres">
      <dgm:prSet presAssocID="{8188AF30-5CC4-49E9-9131-0A7E4110F00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DBAB64D-4A4E-4DAF-9274-75AA7B5490AD}" type="pres">
      <dgm:prSet presAssocID="{8188AF30-5CC4-49E9-9131-0A7E4110F007}" presName="spaceRect" presStyleCnt="0"/>
      <dgm:spPr/>
    </dgm:pt>
    <dgm:pt modelId="{FD3DC645-2395-4CAE-9E4B-CF49CEB6456F}" type="pres">
      <dgm:prSet presAssocID="{8188AF30-5CC4-49E9-9131-0A7E4110F007}" presName="parTx" presStyleLbl="revTx" presStyleIdx="0" presStyleCnt="4">
        <dgm:presLayoutVars>
          <dgm:chMax val="0"/>
          <dgm:chPref val="0"/>
        </dgm:presLayoutVars>
      </dgm:prSet>
      <dgm:spPr/>
    </dgm:pt>
    <dgm:pt modelId="{566B8361-23C6-4089-AF33-13D0F622AF22}" type="pres">
      <dgm:prSet presAssocID="{918D55A9-E976-4CE7-8AA7-7FE34A1CE634}" presName="sibTrans" presStyleCnt="0"/>
      <dgm:spPr/>
    </dgm:pt>
    <dgm:pt modelId="{65B395E3-8FCF-4EFC-A75B-7328ED3FF655}" type="pres">
      <dgm:prSet presAssocID="{0B1181A2-A2EB-431E-9F4B-481028C967C6}" presName="compNode" presStyleCnt="0"/>
      <dgm:spPr/>
    </dgm:pt>
    <dgm:pt modelId="{DC467E5B-08D8-4EE1-BC53-747BBC3F38C3}" type="pres">
      <dgm:prSet presAssocID="{0B1181A2-A2EB-431E-9F4B-481028C967C6}" presName="bgRect" presStyleLbl="bgShp" presStyleIdx="1" presStyleCnt="4"/>
      <dgm:spPr/>
    </dgm:pt>
    <dgm:pt modelId="{C686BF4E-902B-4A79-B2BE-A4C3DBC6E8C1}" type="pres">
      <dgm:prSet presAssocID="{0B1181A2-A2EB-431E-9F4B-481028C967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
        </a:ext>
      </dgm:extLst>
    </dgm:pt>
    <dgm:pt modelId="{62F6851E-1763-4DA9-ACC5-81526EE8B3CB}" type="pres">
      <dgm:prSet presAssocID="{0B1181A2-A2EB-431E-9F4B-481028C967C6}" presName="spaceRect" presStyleCnt="0"/>
      <dgm:spPr/>
    </dgm:pt>
    <dgm:pt modelId="{0FA239A2-0074-4A43-AFA4-18E015B133A0}" type="pres">
      <dgm:prSet presAssocID="{0B1181A2-A2EB-431E-9F4B-481028C967C6}" presName="parTx" presStyleLbl="revTx" presStyleIdx="1" presStyleCnt="4">
        <dgm:presLayoutVars>
          <dgm:chMax val="0"/>
          <dgm:chPref val="0"/>
        </dgm:presLayoutVars>
      </dgm:prSet>
      <dgm:spPr/>
    </dgm:pt>
    <dgm:pt modelId="{6BFF0777-6252-46C6-9270-94EED4199F0E}" type="pres">
      <dgm:prSet presAssocID="{90EEBE0F-63AC-4AD0-BB0D-D37E2F080B1B}" presName="sibTrans" presStyleCnt="0"/>
      <dgm:spPr/>
    </dgm:pt>
    <dgm:pt modelId="{C595C668-4A98-49D0-8972-C968CDAD7A4E}" type="pres">
      <dgm:prSet presAssocID="{176553EA-5C54-43ED-8922-6D8370E9A69E}" presName="compNode" presStyleCnt="0"/>
      <dgm:spPr/>
    </dgm:pt>
    <dgm:pt modelId="{2216A80E-66E0-4885-B181-68146D45D09E}" type="pres">
      <dgm:prSet presAssocID="{176553EA-5C54-43ED-8922-6D8370E9A69E}" presName="bgRect" presStyleLbl="bgShp" presStyleIdx="2" presStyleCnt="4"/>
      <dgm:spPr/>
    </dgm:pt>
    <dgm:pt modelId="{1D531708-9260-4608-8399-04FE79646A7C}" type="pres">
      <dgm:prSet presAssocID="{176553EA-5C54-43ED-8922-6D8370E9A69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D434FC7C-4C2B-47CA-B381-B2C4D3DE3C75}" type="pres">
      <dgm:prSet presAssocID="{176553EA-5C54-43ED-8922-6D8370E9A69E}" presName="spaceRect" presStyleCnt="0"/>
      <dgm:spPr/>
    </dgm:pt>
    <dgm:pt modelId="{D05DFD3D-BFB9-464C-B7F0-FAE735B4F51B}" type="pres">
      <dgm:prSet presAssocID="{176553EA-5C54-43ED-8922-6D8370E9A69E}" presName="parTx" presStyleLbl="revTx" presStyleIdx="2" presStyleCnt="4">
        <dgm:presLayoutVars>
          <dgm:chMax val="0"/>
          <dgm:chPref val="0"/>
        </dgm:presLayoutVars>
      </dgm:prSet>
      <dgm:spPr/>
    </dgm:pt>
    <dgm:pt modelId="{1069364E-DC3A-4C23-BC90-6E6CC1FF39F8}" type="pres">
      <dgm:prSet presAssocID="{03D890B4-ED48-4C10-9DCF-53D568661E82}" presName="sibTrans" presStyleCnt="0"/>
      <dgm:spPr/>
    </dgm:pt>
    <dgm:pt modelId="{8FD8B251-64B6-4DC4-A096-08D452BAA74D}" type="pres">
      <dgm:prSet presAssocID="{D5CCD690-C2BD-4945-8547-1DE669F0F639}" presName="compNode" presStyleCnt="0"/>
      <dgm:spPr/>
    </dgm:pt>
    <dgm:pt modelId="{3A8C6B96-0CAA-4402-89BE-D161FDBD222E}" type="pres">
      <dgm:prSet presAssocID="{D5CCD690-C2BD-4945-8547-1DE669F0F639}" presName="bgRect" presStyleLbl="bgShp" presStyleIdx="3" presStyleCnt="4"/>
      <dgm:spPr/>
    </dgm:pt>
    <dgm:pt modelId="{5C0DAC13-53DA-47F9-A226-8C4E510D3773}" type="pres">
      <dgm:prSet presAssocID="{D5CCD690-C2BD-4945-8547-1DE669F0F6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jector screen"/>
        </a:ext>
      </dgm:extLst>
    </dgm:pt>
    <dgm:pt modelId="{2730E8C6-B0C1-4DB8-A53D-1015D1BEF392}" type="pres">
      <dgm:prSet presAssocID="{D5CCD690-C2BD-4945-8547-1DE669F0F639}" presName="spaceRect" presStyleCnt="0"/>
      <dgm:spPr/>
    </dgm:pt>
    <dgm:pt modelId="{96269299-DB2D-4489-88AC-D1DFBD9C4E8F}" type="pres">
      <dgm:prSet presAssocID="{D5CCD690-C2BD-4945-8547-1DE669F0F639}" presName="parTx" presStyleLbl="revTx" presStyleIdx="3" presStyleCnt="4">
        <dgm:presLayoutVars>
          <dgm:chMax val="0"/>
          <dgm:chPref val="0"/>
        </dgm:presLayoutVars>
      </dgm:prSet>
      <dgm:spPr/>
    </dgm:pt>
  </dgm:ptLst>
  <dgm:cxnLst>
    <dgm:cxn modelId="{A873C20D-5CFD-4EA4-9832-BC3DA3E5A821}" type="presOf" srcId="{176553EA-5C54-43ED-8922-6D8370E9A69E}" destId="{D05DFD3D-BFB9-464C-B7F0-FAE735B4F51B}" srcOrd="0" destOrd="0" presId="urn:microsoft.com/office/officeart/2018/2/layout/IconVerticalSolidList"/>
    <dgm:cxn modelId="{87C9941B-AFFA-4A8D-823A-DFAC62CA0088}" type="presOf" srcId="{8188AF30-5CC4-49E9-9131-0A7E4110F007}" destId="{FD3DC645-2395-4CAE-9E4B-CF49CEB6456F}" srcOrd="0" destOrd="0" presId="urn:microsoft.com/office/officeart/2018/2/layout/IconVerticalSolidList"/>
    <dgm:cxn modelId="{695E443B-9866-4448-B96A-D9A86333E5B9}" srcId="{3379D88E-06BC-4254-B1D2-2D9B9C1119F2}" destId="{8188AF30-5CC4-49E9-9131-0A7E4110F007}" srcOrd="0" destOrd="0" parTransId="{A8FFFCCA-99C2-4877-AEE2-D7A4577C88DA}" sibTransId="{918D55A9-E976-4CE7-8AA7-7FE34A1CE634}"/>
    <dgm:cxn modelId="{864CC557-16CC-474E-95F6-387BA8CCC02F}" srcId="{3379D88E-06BC-4254-B1D2-2D9B9C1119F2}" destId="{0B1181A2-A2EB-431E-9F4B-481028C967C6}" srcOrd="1" destOrd="0" parTransId="{D23CFDE3-DCBB-45EB-A852-8C419937D3D3}" sibTransId="{90EEBE0F-63AC-4AD0-BB0D-D37E2F080B1B}"/>
    <dgm:cxn modelId="{8B627E8C-DEFB-4CE9-9484-5A746E670645}" srcId="{3379D88E-06BC-4254-B1D2-2D9B9C1119F2}" destId="{D5CCD690-C2BD-4945-8547-1DE669F0F639}" srcOrd="3" destOrd="0" parTransId="{22CE124A-9014-4A24-95A2-A8DD24FFE14B}" sibTransId="{2715E270-0123-4D04-8D1E-37BC9479D945}"/>
    <dgm:cxn modelId="{3C4FA79E-186E-483B-81CA-148532B2D57C}" type="presOf" srcId="{0B1181A2-A2EB-431E-9F4B-481028C967C6}" destId="{0FA239A2-0074-4A43-AFA4-18E015B133A0}" srcOrd="0" destOrd="0" presId="urn:microsoft.com/office/officeart/2018/2/layout/IconVerticalSolidList"/>
    <dgm:cxn modelId="{AAFD83A1-AD82-4E7A-BD98-AC37961C08CD}" srcId="{3379D88E-06BC-4254-B1D2-2D9B9C1119F2}" destId="{176553EA-5C54-43ED-8922-6D8370E9A69E}" srcOrd="2" destOrd="0" parTransId="{7334B93C-BA4E-4588-8003-1A2B7C1954BA}" sibTransId="{03D890B4-ED48-4C10-9DCF-53D568661E82}"/>
    <dgm:cxn modelId="{DF6137BA-6F68-4A88-93BE-736E5A0ADF64}" type="presOf" srcId="{3379D88E-06BC-4254-B1D2-2D9B9C1119F2}" destId="{D4F3DD3E-6178-416F-9F3F-461DA1900DD5}" srcOrd="0" destOrd="0" presId="urn:microsoft.com/office/officeart/2018/2/layout/IconVerticalSolidList"/>
    <dgm:cxn modelId="{88479EDC-CBF9-4442-B510-927D77AE8455}" type="presOf" srcId="{D5CCD690-C2BD-4945-8547-1DE669F0F639}" destId="{96269299-DB2D-4489-88AC-D1DFBD9C4E8F}" srcOrd="0" destOrd="0" presId="urn:microsoft.com/office/officeart/2018/2/layout/IconVerticalSolidList"/>
    <dgm:cxn modelId="{29DF9352-FEEE-4F8A-B0DC-6FDAFBB5D358}" type="presParOf" srcId="{D4F3DD3E-6178-416F-9F3F-461DA1900DD5}" destId="{A4E84974-E47F-4566-9A20-24C81B9CFAB6}" srcOrd="0" destOrd="0" presId="urn:microsoft.com/office/officeart/2018/2/layout/IconVerticalSolidList"/>
    <dgm:cxn modelId="{37BD7215-DF9B-4F1B-BAA4-4A0C3B7BFA2C}" type="presParOf" srcId="{A4E84974-E47F-4566-9A20-24C81B9CFAB6}" destId="{0CD9DCAE-26C4-4845-8FD9-276321E80919}" srcOrd="0" destOrd="0" presId="urn:microsoft.com/office/officeart/2018/2/layout/IconVerticalSolidList"/>
    <dgm:cxn modelId="{D7AEFC19-C710-4577-A81C-ACB70579739D}" type="presParOf" srcId="{A4E84974-E47F-4566-9A20-24C81B9CFAB6}" destId="{B74C4E5D-7199-476A-9E0C-CDE354DE37E7}" srcOrd="1" destOrd="0" presId="urn:microsoft.com/office/officeart/2018/2/layout/IconVerticalSolidList"/>
    <dgm:cxn modelId="{BBAB73C1-C1D0-4C47-B698-62904AC18203}" type="presParOf" srcId="{A4E84974-E47F-4566-9A20-24C81B9CFAB6}" destId="{ADBAB64D-4A4E-4DAF-9274-75AA7B5490AD}" srcOrd="2" destOrd="0" presId="urn:microsoft.com/office/officeart/2018/2/layout/IconVerticalSolidList"/>
    <dgm:cxn modelId="{63BE12F5-AEC6-4E2B-B51D-D68380C9B420}" type="presParOf" srcId="{A4E84974-E47F-4566-9A20-24C81B9CFAB6}" destId="{FD3DC645-2395-4CAE-9E4B-CF49CEB6456F}" srcOrd="3" destOrd="0" presId="urn:microsoft.com/office/officeart/2018/2/layout/IconVerticalSolidList"/>
    <dgm:cxn modelId="{72084544-CD95-4DF0-9E7C-7714BD8584D4}" type="presParOf" srcId="{D4F3DD3E-6178-416F-9F3F-461DA1900DD5}" destId="{566B8361-23C6-4089-AF33-13D0F622AF22}" srcOrd="1" destOrd="0" presId="urn:microsoft.com/office/officeart/2018/2/layout/IconVerticalSolidList"/>
    <dgm:cxn modelId="{F6371BC2-6811-45F7-90A7-DCA8C59D111C}" type="presParOf" srcId="{D4F3DD3E-6178-416F-9F3F-461DA1900DD5}" destId="{65B395E3-8FCF-4EFC-A75B-7328ED3FF655}" srcOrd="2" destOrd="0" presId="urn:microsoft.com/office/officeart/2018/2/layout/IconVerticalSolidList"/>
    <dgm:cxn modelId="{1D9BCBAA-0A98-49B6-8E9B-411870E3E094}" type="presParOf" srcId="{65B395E3-8FCF-4EFC-A75B-7328ED3FF655}" destId="{DC467E5B-08D8-4EE1-BC53-747BBC3F38C3}" srcOrd="0" destOrd="0" presId="urn:microsoft.com/office/officeart/2018/2/layout/IconVerticalSolidList"/>
    <dgm:cxn modelId="{60127BB3-7680-41CD-B2DB-6C1B049A9BD8}" type="presParOf" srcId="{65B395E3-8FCF-4EFC-A75B-7328ED3FF655}" destId="{C686BF4E-902B-4A79-B2BE-A4C3DBC6E8C1}" srcOrd="1" destOrd="0" presId="urn:microsoft.com/office/officeart/2018/2/layout/IconVerticalSolidList"/>
    <dgm:cxn modelId="{764A3AC6-96BA-47FD-A045-567584D7970B}" type="presParOf" srcId="{65B395E3-8FCF-4EFC-A75B-7328ED3FF655}" destId="{62F6851E-1763-4DA9-ACC5-81526EE8B3CB}" srcOrd="2" destOrd="0" presId="urn:microsoft.com/office/officeart/2018/2/layout/IconVerticalSolidList"/>
    <dgm:cxn modelId="{9E43FF57-98C1-4A38-906F-B0F73E721286}" type="presParOf" srcId="{65B395E3-8FCF-4EFC-A75B-7328ED3FF655}" destId="{0FA239A2-0074-4A43-AFA4-18E015B133A0}" srcOrd="3" destOrd="0" presId="urn:microsoft.com/office/officeart/2018/2/layout/IconVerticalSolidList"/>
    <dgm:cxn modelId="{D7B77F01-9B16-4A49-BF11-BB858DFBD909}" type="presParOf" srcId="{D4F3DD3E-6178-416F-9F3F-461DA1900DD5}" destId="{6BFF0777-6252-46C6-9270-94EED4199F0E}" srcOrd="3" destOrd="0" presId="urn:microsoft.com/office/officeart/2018/2/layout/IconVerticalSolidList"/>
    <dgm:cxn modelId="{DA2B5CDA-CEBF-47AC-A0C2-B53DC00F91C8}" type="presParOf" srcId="{D4F3DD3E-6178-416F-9F3F-461DA1900DD5}" destId="{C595C668-4A98-49D0-8972-C968CDAD7A4E}" srcOrd="4" destOrd="0" presId="urn:microsoft.com/office/officeart/2018/2/layout/IconVerticalSolidList"/>
    <dgm:cxn modelId="{F029F1BF-9EC4-4A4C-827C-F39BFEF1C935}" type="presParOf" srcId="{C595C668-4A98-49D0-8972-C968CDAD7A4E}" destId="{2216A80E-66E0-4885-B181-68146D45D09E}" srcOrd="0" destOrd="0" presId="urn:microsoft.com/office/officeart/2018/2/layout/IconVerticalSolidList"/>
    <dgm:cxn modelId="{0D09CF23-663E-4815-BFAF-99C084D45E86}" type="presParOf" srcId="{C595C668-4A98-49D0-8972-C968CDAD7A4E}" destId="{1D531708-9260-4608-8399-04FE79646A7C}" srcOrd="1" destOrd="0" presId="urn:microsoft.com/office/officeart/2018/2/layout/IconVerticalSolidList"/>
    <dgm:cxn modelId="{0517F962-29D4-40CA-AF88-5275B68BD28D}" type="presParOf" srcId="{C595C668-4A98-49D0-8972-C968CDAD7A4E}" destId="{D434FC7C-4C2B-47CA-B381-B2C4D3DE3C75}" srcOrd="2" destOrd="0" presId="urn:microsoft.com/office/officeart/2018/2/layout/IconVerticalSolidList"/>
    <dgm:cxn modelId="{FB04BEEF-93E8-401D-AC1F-1CA1088D3183}" type="presParOf" srcId="{C595C668-4A98-49D0-8972-C968CDAD7A4E}" destId="{D05DFD3D-BFB9-464C-B7F0-FAE735B4F51B}" srcOrd="3" destOrd="0" presId="urn:microsoft.com/office/officeart/2018/2/layout/IconVerticalSolidList"/>
    <dgm:cxn modelId="{D18603C4-0DA8-46DF-9C38-84002B909FBF}" type="presParOf" srcId="{D4F3DD3E-6178-416F-9F3F-461DA1900DD5}" destId="{1069364E-DC3A-4C23-BC90-6E6CC1FF39F8}" srcOrd="5" destOrd="0" presId="urn:microsoft.com/office/officeart/2018/2/layout/IconVerticalSolidList"/>
    <dgm:cxn modelId="{B91EF300-0848-4582-BF69-9337DC3F4E43}" type="presParOf" srcId="{D4F3DD3E-6178-416F-9F3F-461DA1900DD5}" destId="{8FD8B251-64B6-4DC4-A096-08D452BAA74D}" srcOrd="6" destOrd="0" presId="urn:microsoft.com/office/officeart/2018/2/layout/IconVerticalSolidList"/>
    <dgm:cxn modelId="{DA966AB6-34CE-4D43-AF38-E6579B7220D8}" type="presParOf" srcId="{8FD8B251-64B6-4DC4-A096-08D452BAA74D}" destId="{3A8C6B96-0CAA-4402-89BE-D161FDBD222E}" srcOrd="0" destOrd="0" presId="urn:microsoft.com/office/officeart/2018/2/layout/IconVerticalSolidList"/>
    <dgm:cxn modelId="{0EA86E25-45BB-4B37-ABF3-1259D7AB3D32}" type="presParOf" srcId="{8FD8B251-64B6-4DC4-A096-08D452BAA74D}" destId="{5C0DAC13-53DA-47F9-A226-8C4E510D3773}" srcOrd="1" destOrd="0" presId="urn:microsoft.com/office/officeart/2018/2/layout/IconVerticalSolidList"/>
    <dgm:cxn modelId="{B161CA5F-74C1-4597-BCC9-8EEB109C33B6}" type="presParOf" srcId="{8FD8B251-64B6-4DC4-A096-08D452BAA74D}" destId="{2730E8C6-B0C1-4DB8-A53D-1015D1BEF392}" srcOrd="2" destOrd="0" presId="urn:microsoft.com/office/officeart/2018/2/layout/IconVerticalSolidList"/>
    <dgm:cxn modelId="{EC5392C1-B67A-4750-B753-D936250C237A}" type="presParOf" srcId="{8FD8B251-64B6-4DC4-A096-08D452BAA74D}" destId="{96269299-DB2D-4489-88AC-D1DFBD9C4E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BC2C4D-7D75-44B1-A599-870C23D55B09}"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35BA2518-5808-4C5C-A0CC-2AE5E4468659}">
      <dgm:prSet/>
      <dgm:spPr/>
      <dgm:t>
        <a:bodyPr/>
        <a:lstStyle/>
        <a:p>
          <a:r>
            <a:rPr lang="en-US"/>
            <a:t>Seating chart should include:</a:t>
          </a:r>
        </a:p>
      </dgm:t>
    </dgm:pt>
    <dgm:pt modelId="{22CD99D3-DD6D-4DDA-A0D4-A8E612CDF45F}" type="parTrans" cxnId="{D83B2335-485E-4C33-B52B-6A1E3CFB4289}">
      <dgm:prSet/>
      <dgm:spPr/>
      <dgm:t>
        <a:bodyPr/>
        <a:lstStyle/>
        <a:p>
          <a:endParaRPr lang="en-US"/>
        </a:p>
      </dgm:t>
    </dgm:pt>
    <dgm:pt modelId="{DCAEF32A-ACA6-4018-9CE0-7A67E7C76164}" type="sibTrans" cxnId="{D83B2335-485E-4C33-B52B-6A1E3CFB4289}">
      <dgm:prSet/>
      <dgm:spPr/>
      <dgm:t>
        <a:bodyPr/>
        <a:lstStyle/>
        <a:p>
          <a:endParaRPr lang="en-US"/>
        </a:p>
      </dgm:t>
    </dgm:pt>
    <dgm:pt modelId="{65B84759-DAC1-4C92-83FD-DD850C9FC1B2}">
      <dgm:prSet/>
      <dgm:spPr/>
      <dgm:t>
        <a:bodyPr/>
        <a:lstStyle/>
        <a:p>
          <a:r>
            <a:rPr lang="en-US"/>
            <a:t>Test name</a:t>
          </a:r>
        </a:p>
      </dgm:t>
    </dgm:pt>
    <dgm:pt modelId="{A999A246-FE1A-4808-8DF2-BA4F5346EA34}" type="parTrans" cxnId="{D01367E2-1FBE-48D4-8AEA-8110A4F5AE2F}">
      <dgm:prSet/>
      <dgm:spPr/>
      <dgm:t>
        <a:bodyPr/>
        <a:lstStyle/>
        <a:p>
          <a:endParaRPr lang="en-US"/>
        </a:p>
      </dgm:t>
    </dgm:pt>
    <dgm:pt modelId="{F421EAA7-CA36-474B-8E3F-0413173F2DE2}" type="sibTrans" cxnId="{D01367E2-1FBE-48D4-8AEA-8110A4F5AE2F}">
      <dgm:prSet/>
      <dgm:spPr/>
      <dgm:t>
        <a:bodyPr/>
        <a:lstStyle/>
        <a:p>
          <a:endParaRPr lang="en-US"/>
        </a:p>
      </dgm:t>
    </dgm:pt>
    <dgm:pt modelId="{D2B4526C-FB5D-447F-93CB-4DB601889708}">
      <dgm:prSet/>
      <dgm:spPr/>
      <dgm:t>
        <a:bodyPr/>
        <a:lstStyle/>
        <a:p>
          <a:r>
            <a:rPr lang="en-US"/>
            <a:t>District/school</a:t>
          </a:r>
        </a:p>
      </dgm:t>
    </dgm:pt>
    <dgm:pt modelId="{6ABB51F0-E437-4815-B8C2-9727DFCAF05D}" type="parTrans" cxnId="{22440CE7-66CC-4265-9BDC-D31D45302B35}">
      <dgm:prSet/>
      <dgm:spPr/>
      <dgm:t>
        <a:bodyPr/>
        <a:lstStyle/>
        <a:p>
          <a:endParaRPr lang="en-US"/>
        </a:p>
      </dgm:t>
    </dgm:pt>
    <dgm:pt modelId="{3F8B3AD9-B068-455A-8C2D-BA507BF50671}" type="sibTrans" cxnId="{22440CE7-66CC-4265-9BDC-D31D45302B35}">
      <dgm:prSet/>
      <dgm:spPr/>
      <dgm:t>
        <a:bodyPr/>
        <a:lstStyle/>
        <a:p>
          <a:endParaRPr lang="en-US"/>
        </a:p>
      </dgm:t>
    </dgm:pt>
    <dgm:pt modelId="{0262F606-F7EF-4AB0-B02E-CF620E8C2145}">
      <dgm:prSet/>
      <dgm:spPr/>
      <dgm:t>
        <a:bodyPr/>
        <a:lstStyle/>
        <a:p>
          <a:r>
            <a:rPr lang="en-US"/>
            <a:t>Date</a:t>
          </a:r>
        </a:p>
      </dgm:t>
    </dgm:pt>
    <dgm:pt modelId="{5F3FD5B5-E208-4FC9-B27C-F342AA8B942A}" type="parTrans" cxnId="{2EFAB63B-26C1-43B4-AE6E-10748491C0B3}">
      <dgm:prSet/>
      <dgm:spPr/>
      <dgm:t>
        <a:bodyPr/>
        <a:lstStyle/>
        <a:p>
          <a:endParaRPr lang="en-US"/>
        </a:p>
      </dgm:t>
    </dgm:pt>
    <dgm:pt modelId="{AA48456A-05FA-4EB0-81A7-6BFE3A53859E}" type="sibTrans" cxnId="{2EFAB63B-26C1-43B4-AE6E-10748491C0B3}">
      <dgm:prSet/>
      <dgm:spPr/>
      <dgm:t>
        <a:bodyPr/>
        <a:lstStyle/>
        <a:p>
          <a:endParaRPr lang="en-US"/>
        </a:p>
      </dgm:t>
    </dgm:pt>
    <dgm:pt modelId="{50C5D1E3-EC2A-4DF6-AABB-13702D0A016B}">
      <dgm:prSet/>
      <dgm:spPr/>
      <dgm:t>
        <a:bodyPr/>
        <a:lstStyle/>
        <a:p>
          <a:r>
            <a:rPr lang="en-US"/>
            <a:t>Room number</a:t>
          </a:r>
        </a:p>
      </dgm:t>
    </dgm:pt>
    <dgm:pt modelId="{66F1F9BB-19AC-419D-BC12-7180751E8581}" type="parTrans" cxnId="{43FF6DD0-DAD6-4A68-9613-3E9C930CA7DC}">
      <dgm:prSet/>
      <dgm:spPr/>
      <dgm:t>
        <a:bodyPr/>
        <a:lstStyle/>
        <a:p>
          <a:endParaRPr lang="en-US"/>
        </a:p>
      </dgm:t>
    </dgm:pt>
    <dgm:pt modelId="{43A7C1F2-F305-4EB5-9D30-2CE62101AD39}" type="sibTrans" cxnId="{43FF6DD0-DAD6-4A68-9613-3E9C930CA7DC}">
      <dgm:prSet/>
      <dgm:spPr/>
      <dgm:t>
        <a:bodyPr/>
        <a:lstStyle/>
        <a:p>
          <a:endParaRPr lang="en-US"/>
        </a:p>
      </dgm:t>
    </dgm:pt>
    <dgm:pt modelId="{7AF214EA-0428-479C-B063-B548DFA15970}">
      <dgm:prSet/>
      <dgm:spPr/>
      <dgm:t>
        <a:bodyPr/>
        <a:lstStyle/>
        <a:p>
          <a:r>
            <a:rPr lang="en-US"/>
            <a:t>Content area</a:t>
          </a:r>
        </a:p>
      </dgm:t>
    </dgm:pt>
    <dgm:pt modelId="{5C336F0A-7C4A-4221-8A2A-AAD6A6555223}" type="parTrans" cxnId="{CAECAE96-9A51-471B-BCA1-D6AD95DE0FF9}">
      <dgm:prSet/>
      <dgm:spPr/>
      <dgm:t>
        <a:bodyPr/>
        <a:lstStyle/>
        <a:p>
          <a:endParaRPr lang="en-US"/>
        </a:p>
      </dgm:t>
    </dgm:pt>
    <dgm:pt modelId="{CF53F8C3-BA06-4AF2-BB9F-7743F6B81DC4}" type="sibTrans" cxnId="{CAECAE96-9A51-471B-BCA1-D6AD95DE0FF9}">
      <dgm:prSet/>
      <dgm:spPr/>
      <dgm:t>
        <a:bodyPr/>
        <a:lstStyle/>
        <a:p>
          <a:endParaRPr lang="en-US"/>
        </a:p>
      </dgm:t>
    </dgm:pt>
    <dgm:pt modelId="{73853FA8-1054-495F-8B33-609D39F43D3A}">
      <dgm:prSet/>
      <dgm:spPr/>
      <dgm:t>
        <a:bodyPr/>
        <a:lstStyle/>
        <a:p>
          <a:r>
            <a:rPr lang="en-US"/>
            <a:t>Student name(s)</a:t>
          </a:r>
        </a:p>
      </dgm:t>
    </dgm:pt>
    <dgm:pt modelId="{0F60A79E-8A0B-4B1B-B00B-98E52EA78B43}" type="parTrans" cxnId="{BA03A702-9AA4-4D93-A02E-3BCE1ADC3D88}">
      <dgm:prSet/>
      <dgm:spPr/>
      <dgm:t>
        <a:bodyPr/>
        <a:lstStyle/>
        <a:p>
          <a:endParaRPr lang="en-US"/>
        </a:p>
      </dgm:t>
    </dgm:pt>
    <dgm:pt modelId="{A61514D6-0D68-4FF5-A14A-F4BA8A242113}" type="sibTrans" cxnId="{BA03A702-9AA4-4D93-A02E-3BCE1ADC3D88}">
      <dgm:prSet/>
      <dgm:spPr/>
      <dgm:t>
        <a:bodyPr/>
        <a:lstStyle/>
        <a:p>
          <a:endParaRPr lang="en-US"/>
        </a:p>
      </dgm:t>
    </dgm:pt>
    <dgm:pt modelId="{CBFD0A85-BC11-4099-9028-9E71ED4F1DFB}">
      <dgm:prSet/>
      <dgm:spPr/>
      <dgm:t>
        <a:bodyPr/>
        <a:lstStyle/>
        <a:p>
          <a:r>
            <a:rPr lang="en-US"/>
            <a:t>Name of testing staff</a:t>
          </a:r>
        </a:p>
      </dgm:t>
    </dgm:pt>
    <dgm:pt modelId="{2031F1F8-8509-4624-A924-6FF4C3ECBD26}" type="parTrans" cxnId="{FE1E4BBB-9CD2-4998-B197-896AA5392EE5}">
      <dgm:prSet/>
      <dgm:spPr/>
      <dgm:t>
        <a:bodyPr/>
        <a:lstStyle/>
        <a:p>
          <a:endParaRPr lang="en-US"/>
        </a:p>
      </dgm:t>
    </dgm:pt>
    <dgm:pt modelId="{3125BE96-6025-4FA9-B7B4-F053CEC75574}" type="sibTrans" cxnId="{FE1E4BBB-9CD2-4998-B197-896AA5392EE5}">
      <dgm:prSet/>
      <dgm:spPr/>
      <dgm:t>
        <a:bodyPr/>
        <a:lstStyle/>
        <a:p>
          <a:endParaRPr lang="en-US"/>
        </a:p>
      </dgm:t>
    </dgm:pt>
    <dgm:pt modelId="{73788312-2BA3-4B05-94E6-6371B33B6202}">
      <dgm:prSet/>
      <dgm:spPr/>
      <dgm:t>
        <a:bodyPr/>
        <a:lstStyle/>
        <a:p>
          <a:r>
            <a:rPr lang="en-US"/>
            <a:t>Room layout</a:t>
          </a:r>
        </a:p>
      </dgm:t>
    </dgm:pt>
    <dgm:pt modelId="{909E2BB5-2322-4FB4-A6B4-7672D75C0B9A}" type="parTrans" cxnId="{DF943AF7-0AB3-47FC-A7AB-5B48FEAB6BB2}">
      <dgm:prSet/>
      <dgm:spPr/>
      <dgm:t>
        <a:bodyPr/>
        <a:lstStyle/>
        <a:p>
          <a:endParaRPr lang="en-US"/>
        </a:p>
      </dgm:t>
    </dgm:pt>
    <dgm:pt modelId="{7872833B-3558-43E7-AED1-5A825C3CAB53}" type="sibTrans" cxnId="{DF943AF7-0AB3-47FC-A7AB-5B48FEAB6BB2}">
      <dgm:prSet/>
      <dgm:spPr/>
      <dgm:t>
        <a:bodyPr/>
        <a:lstStyle/>
        <a:p>
          <a:endParaRPr lang="en-US"/>
        </a:p>
      </dgm:t>
    </dgm:pt>
    <dgm:pt modelId="{66E1156F-2CE9-4823-A57D-628EA595FF93}" type="pres">
      <dgm:prSet presAssocID="{37BC2C4D-7D75-44B1-A599-870C23D55B09}" presName="vert0" presStyleCnt="0">
        <dgm:presLayoutVars>
          <dgm:dir/>
          <dgm:animOne val="branch"/>
          <dgm:animLvl val="lvl"/>
        </dgm:presLayoutVars>
      </dgm:prSet>
      <dgm:spPr/>
    </dgm:pt>
    <dgm:pt modelId="{956191EA-0FED-41D3-8738-67B484D03ACD}" type="pres">
      <dgm:prSet presAssocID="{35BA2518-5808-4C5C-A0CC-2AE5E4468659}" presName="thickLine" presStyleLbl="alignNode1" presStyleIdx="0" presStyleCnt="1"/>
      <dgm:spPr/>
    </dgm:pt>
    <dgm:pt modelId="{8CF6FFFA-09F8-4459-B53E-65B1AA2CD5CC}" type="pres">
      <dgm:prSet presAssocID="{35BA2518-5808-4C5C-A0CC-2AE5E4468659}" presName="horz1" presStyleCnt="0"/>
      <dgm:spPr/>
    </dgm:pt>
    <dgm:pt modelId="{32A1E303-8A50-4A89-B693-78CC40464431}" type="pres">
      <dgm:prSet presAssocID="{35BA2518-5808-4C5C-A0CC-2AE5E4468659}" presName="tx1" presStyleLbl="revTx" presStyleIdx="0" presStyleCnt="9"/>
      <dgm:spPr/>
    </dgm:pt>
    <dgm:pt modelId="{71920711-C5F5-47DC-8B98-155C9D2D4847}" type="pres">
      <dgm:prSet presAssocID="{35BA2518-5808-4C5C-A0CC-2AE5E4468659}" presName="vert1" presStyleCnt="0"/>
      <dgm:spPr/>
    </dgm:pt>
    <dgm:pt modelId="{195FBE64-3EDE-46B3-B7E7-4CF433770A42}" type="pres">
      <dgm:prSet presAssocID="{65B84759-DAC1-4C92-83FD-DD850C9FC1B2}" presName="vertSpace2a" presStyleCnt="0"/>
      <dgm:spPr/>
    </dgm:pt>
    <dgm:pt modelId="{916FD595-AB73-4027-88C2-0E8C74F37B1B}" type="pres">
      <dgm:prSet presAssocID="{65B84759-DAC1-4C92-83FD-DD850C9FC1B2}" presName="horz2" presStyleCnt="0"/>
      <dgm:spPr/>
    </dgm:pt>
    <dgm:pt modelId="{39991ECE-9D7D-4638-9F89-9A68626DA743}" type="pres">
      <dgm:prSet presAssocID="{65B84759-DAC1-4C92-83FD-DD850C9FC1B2}" presName="horzSpace2" presStyleCnt="0"/>
      <dgm:spPr/>
    </dgm:pt>
    <dgm:pt modelId="{A8148039-C464-4992-9973-D74F3588F72E}" type="pres">
      <dgm:prSet presAssocID="{65B84759-DAC1-4C92-83FD-DD850C9FC1B2}" presName="tx2" presStyleLbl="revTx" presStyleIdx="1" presStyleCnt="9"/>
      <dgm:spPr/>
    </dgm:pt>
    <dgm:pt modelId="{21DD439F-7339-4479-81AC-80DC304858EC}" type="pres">
      <dgm:prSet presAssocID="{65B84759-DAC1-4C92-83FD-DD850C9FC1B2}" presName="vert2" presStyleCnt="0"/>
      <dgm:spPr/>
    </dgm:pt>
    <dgm:pt modelId="{2F280699-81DB-49A1-930E-64C57B8CF681}" type="pres">
      <dgm:prSet presAssocID="{65B84759-DAC1-4C92-83FD-DD850C9FC1B2}" presName="thinLine2b" presStyleLbl="callout" presStyleIdx="0" presStyleCnt="8"/>
      <dgm:spPr/>
    </dgm:pt>
    <dgm:pt modelId="{9A0CC562-3386-4C7B-8E2D-7E204B9D0B13}" type="pres">
      <dgm:prSet presAssocID="{65B84759-DAC1-4C92-83FD-DD850C9FC1B2}" presName="vertSpace2b" presStyleCnt="0"/>
      <dgm:spPr/>
    </dgm:pt>
    <dgm:pt modelId="{60D002A6-0E37-4E45-85B7-CC79E1A61AE0}" type="pres">
      <dgm:prSet presAssocID="{D2B4526C-FB5D-447F-93CB-4DB601889708}" presName="horz2" presStyleCnt="0"/>
      <dgm:spPr/>
    </dgm:pt>
    <dgm:pt modelId="{8D4FD072-EE88-4990-B300-E60420B989F6}" type="pres">
      <dgm:prSet presAssocID="{D2B4526C-FB5D-447F-93CB-4DB601889708}" presName="horzSpace2" presStyleCnt="0"/>
      <dgm:spPr/>
    </dgm:pt>
    <dgm:pt modelId="{90E063F1-055F-412D-8375-5504B1F1FF98}" type="pres">
      <dgm:prSet presAssocID="{D2B4526C-FB5D-447F-93CB-4DB601889708}" presName="tx2" presStyleLbl="revTx" presStyleIdx="2" presStyleCnt="9"/>
      <dgm:spPr/>
    </dgm:pt>
    <dgm:pt modelId="{76D008D0-ACB5-4BA5-9AB7-9BFB44FF6350}" type="pres">
      <dgm:prSet presAssocID="{D2B4526C-FB5D-447F-93CB-4DB601889708}" presName="vert2" presStyleCnt="0"/>
      <dgm:spPr/>
    </dgm:pt>
    <dgm:pt modelId="{C1C3599E-C632-4976-92F6-32F2EAFB4282}" type="pres">
      <dgm:prSet presAssocID="{D2B4526C-FB5D-447F-93CB-4DB601889708}" presName="thinLine2b" presStyleLbl="callout" presStyleIdx="1" presStyleCnt="8"/>
      <dgm:spPr/>
    </dgm:pt>
    <dgm:pt modelId="{38A1D20B-6D1C-4A7A-8F04-BD02AFF2D29A}" type="pres">
      <dgm:prSet presAssocID="{D2B4526C-FB5D-447F-93CB-4DB601889708}" presName="vertSpace2b" presStyleCnt="0"/>
      <dgm:spPr/>
    </dgm:pt>
    <dgm:pt modelId="{CFA1EE0F-085E-4308-A4B7-91CE3B28711F}" type="pres">
      <dgm:prSet presAssocID="{0262F606-F7EF-4AB0-B02E-CF620E8C2145}" presName="horz2" presStyleCnt="0"/>
      <dgm:spPr/>
    </dgm:pt>
    <dgm:pt modelId="{B01BAF42-890C-456E-A8CE-89D0F3850CD4}" type="pres">
      <dgm:prSet presAssocID="{0262F606-F7EF-4AB0-B02E-CF620E8C2145}" presName="horzSpace2" presStyleCnt="0"/>
      <dgm:spPr/>
    </dgm:pt>
    <dgm:pt modelId="{5650B956-E614-4715-83EB-63BA1D7C3C25}" type="pres">
      <dgm:prSet presAssocID="{0262F606-F7EF-4AB0-B02E-CF620E8C2145}" presName="tx2" presStyleLbl="revTx" presStyleIdx="3" presStyleCnt="9"/>
      <dgm:spPr/>
    </dgm:pt>
    <dgm:pt modelId="{4A8334B3-493A-4DEC-AEE7-655E72C7AFDC}" type="pres">
      <dgm:prSet presAssocID="{0262F606-F7EF-4AB0-B02E-CF620E8C2145}" presName="vert2" presStyleCnt="0"/>
      <dgm:spPr/>
    </dgm:pt>
    <dgm:pt modelId="{A6BD656A-49B2-4F64-879F-106001E31B52}" type="pres">
      <dgm:prSet presAssocID="{0262F606-F7EF-4AB0-B02E-CF620E8C2145}" presName="thinLine2b" presStyleLbl="callout" presStyleIdx="2" presStyleCnt="8"/>
      <dgm:spPr/>
    </dgm:pt>
    <dgm:pt modelId="{D45DE86F-171E-4DDF-930E-DD8812265878}" type="pres">
      <dgm:prSet presAssocID="{0262F606-F7EF-4AB0-B02E-CF620E8C2145}" presName="vertSpace2b" presStyleCnt="0"/>
      <dgm:spPr/>
    </dgm:pt>
    <dgm:pt modelId="{F8404E46-AC4C-42AD-A9AA-BFFB807C992D}" type="pres">
      <dgm:prSet presAssocID="{50C5D1E3-EC2A-4DF6-AABB-13702D0A016B}" presName="horz2" presStyleCnt="0"/>
      <dgm:spPr/>
    </dgm:pt>
    <dgm:pt modelId="{6782FCB5-C72C-4F79-AC5D-B0F1493A5FA7}" type="pres">
      <dgm:prSet presAssocID="{50C5D1E3-EC2A-4DF6-AABB-13702D0A016B}" presName="horzSpace2" presStyleCnt="0"/>
      <dgm:spPr/>
    </dgm:pt>
    <dgm:pt modelId="{67FC9AE7-7DC2-41BB-8F47-A7FE52296EB8}" type="pres">
      <dgm:prSet presAssocID="{50C5D1E3-EC2A-4DF6-AABB-13702D0A016B}" presName="tx2" presStyleLbl="revTx" presStyleIdx="4" presStyleCnt="9"/>
      <dgm:spPr/>
    </dgm:pt>
    <dgm:pt modelId="{51A69B0F-19ED-4F4E-A464-AE5D6438431F}" type="pres">
      <dgm:prSet presAssocID="{50C5D1E3-EC2A-4DF6-AABB-13702D0A016B}" presName="vert2" presStyleCnt="0"/>
      <dgm:spPr/>
    </dgm:pt>
    <dgm:pt modelId="{C249A8CC-FC93-466E-8D70-610336AFB1FE}" type="pres">
      <dgm:prSet presAssocID="{50C5D1E3-EC2A-4DF6-AABB-13702D0A016B}" presName="thinLine2b" presStyleLbl="callout" presStyleIdx="3" presStyleCnt="8"/>
      <dgm:spPr/>
    </dgm:pt>
    <dgm:pt modelId="{6FF2D961-925A-433F-A34B-27E0CA594799}" type="pres">
      <dgm:prSet presAssocID="{50C5D1E3-EC2A-4DF6-AABB-13702D0A016B}" presName="vertSpace2b" presStyleCnt="0"/>
      <dgm:spPr/>
    </dgm:pt>
    <dgm:pt modelId="{13B6AAE1-7D27-4DD5-A5FE-2E2468564F03}" type="pres">
      <dgm:prSet presAssocID="{7AF214EA-0428-479C-B063-B548DFA15970}" presName="horz2" presStyleCnt="0"/>
      <dgm:spPr/>
    </dgm:pt>
    <dgm:pt modelId="{508F2827-A31D-4072-9E27-A8E3C8790A92}" type="pres">
      <dgm:prSet presAssocID="{7AF214EA-0428-479C-B063-B548DFA15970}" presName="horzSpace2" presStyleCnt="0"/>
      <dgm:spPr/>
    </dgm:pt>
    <dgm:pt modelId="{2401ECA3-7B58-4130-BFFD-6494AF455C85}" type="pres">
      <dgm:prSet presAssocID="{7AF214EA-0428-479C-B063-B548DFA15970}" presName="tx2" presStyleLbl="revTx" presStyleIdx="5" presStyleCnt="9"/>
      <dgm:spPr/>
    </dgm:pt>
    <dgm:pt modelId="{D428152A-C993-40C9-8409-635A8C0CB176}" type="pres">
      <dgm:prSet presAssocID="{7AF214EA-0428-479C-B063-B548DFA15970}" presName="vert2" presStyleCnt="0"/>
      <dgm:spPr/>
    </dgm:pt>
    <dgm:pt modelId="{1F3FF34B-3602-45D8-AEE0-151E399E7914}" type="pres">
      <dgm:prSet presAssocID="{7AF214EA-0428-479C-B063-B548DFA15970}" presName="thinLine2b" presStyleLbl="callout" presStyleIdx="4" presStyleCnt="8"/>
      <dgm:spPr/>
    </dgm:pt>
    <dgm:pt modelId="{C8AE2F1F-D853-4656-A871-47EA7E7241D9}" type="pres">
      <dgm:prSet presAssocID="{7AF214EA-0428-479C-B063-B548DFA15970}" presName="vertSpace2b" presStyleCnt="0"/>
      <dgm:spPr/>
    </dgm:pt>
    <dgm:pt modelId="{D00F85D5-CB0A-4D1D-9862-2F4F5344B463}" type="pres">
      <dgm:prSet presAssocID="{73853FA8-1054-495F-8B33-609D39F43D3A}" presName="horz2" presStyleCnt="0"/>
      <dgm:spPr/>
    </dgm:pt>
    <dgm:pt modelId="{4C5019FF-7948-47DC-BDFD-8FF12C39C311}" type="pres">
      <dgm:prSet presAssocID="{73853FA8-1054-495F-8B33-609D39F43D3A}" presName="horzSpace2" presStyleCnt="0"/>
      <dgm:spPr/>
    </dgm:pt>
    <dgm:pt modelId="{C6614FB4-122B-48A8-BBB9-E4F062FE3B2A}" type="pres">
      <dgm:prSet presAssocID="{73853FA8-1054-495F-8B33-609D39F43D3A}" presName="tx2" presStyleLbl="revTx" presStyleIdx="6" presStyleCnt="9"/>
      <dgm:spPr/>
    </dgm:pt>
    <dgm:pt modelId="{577EFCDA-EB18-46C2-86E5-93265D553012}" type="pres">
      <dgm:prSet presAssocID="{73853FA8-1054-495F-8B33-609D39F43D3A}" presName="vert2" presStyleCnt="0"/>
      <dgm:spPr/>
    </dgm:pt>
    <dgm:pt modelId="{390E0E34-2493-42D3-9BE1-8A2DA369AFB2}" type="pres">
      <dgm:prSet presAssocID="{73853FA8-1054-495F-8B33-609D39F43D3A}" presName="thinLine2b" presStyleLbl="callout" presStyleIdx="5" presStyleCnt="8"/>
      <dgm:spPr/>
    </dgm:pt>
    <dgm:pt modelId="{13AE7F05-D6AD-4B8A-96B2-EC247AD226F2}" type="pres">
      <dgm:prSet presAssocID="{73853FA8-1054-495F-8B33-609D39F43D3A}" presName="vertSpace2b" presStyleCnt="0"/>
      <dgm:spPr/>
    </dgm:pt>
    <dgm:pt modelId="{B353C379-B200-470C-BE53-B646CC547FAD}" type="pres">
      <dgm:prSet presAssocID="{CBFD0A85-BC11-4099-9028-9E71ED4F1DFB}" presName="horz2" presStyleCnt="0"/>
      <dgm:spPr/>
    </dgm:pt>
    <dgm:pt modelId="{071DDB3E-A78A-4791-A2C7-D344ADD1EE1C}" type="pres">
      <dgm:prSet presAssocID="{CBFD0A85-BC11-4099-9028-9E71ED4F1DFB}" presName="horzSpace2" presStyleCnt="0"/>
      <dgm:spPr/>
    </dgm:pt>
    <dgm:pt modelId="{721947A0-8233-48F8-8D9A-95C41B72A600}" type="pres">
      <dgm:prSet presAssocID="{CBFD0A85-BC11-4099-9028-9E71ED4F1DFB}" presName="tx2" presStyleLbl="revTx" presStyleIdx="7" presStyleCnt="9"/>
      <dgm:spPr/>
    </dgm:pt>
    <dgm:pt modelId="{38ECF618-1600-4420-A36D-6CF0AD66AD66}" type="pres">
      <dgm:prSet presAssocID="{CBFD0A85-BC11-4099-9028-9E71ED4F1DFB}" presName="vert2" presStyleCnt="0"/>
      <dgm:spPr/>
    </dgm:pt>
    <dgm:pt modelId="{8F1509DE-ECF3-43B4-BA0B-0AFD22292274}" type="pres">
      <dgm:prSet presAssocID="{CBFD0A85-BC11-4099-9028-9E71ED4F1DFB}" presName="thinLine2b" presStyleLbl="callout" presStyleIdx="6" presStyleCnt="8"/>
      <dgm:spPr/>
    </dgm:pt>
    <dgm:pt modelId="{B6327B99-F0A1-4B4A-A535-1646D2CBF63A}" type="pres">
      <dgm:prSet presAssocID="{CBFD0A85-BC11-4099-9028-9E71ED4F1DFB}" presName="vertSpace2b" presStyleCnt="0"/>
      <dgm:spPr/>
    </dgm:pt>
    <dgm:pt modelId="{AB011CFE-DBC7-43D5-8D4A-AAC0BC5D1095}" type="pres">
      <dgm:prSet presAssocID="{73788312-2BA3-4B05-94E6-6371B33B6202}" presName="horz2" presStyleCnt="0"/>
      <dgm:spPr/>
    </dgm:pt>
    <dgm:pt modelId="{30AC5840-090A-4F12-BEE1-5E114007CAF2}" type="pres">
      <dgm:prSet presAssocID="{73788312-2BA3-4B05-94E6-6371B33B6202}" presName="horzSpace2" presStyleCnt="0"/>
      <dgm:spPr/>
    </dgm:pt>
    <dgm:pt modelId="{156DDD7D-C993-4A5C-A9EB-3763C7CB2697}" type="pres">
      <dgm:prSet presAssocID="{73788312-2BA3-4B05-94E6-6371B33B6202}" presName="tx2" presStyleLbl="revTx" presStyleIdx="8" presStyleCnt="9"/>
      <dgm:spPr/>
    </dgm:pt>
    <dgm:pt modelId="{784ED880-21DA-4D83-AF0A-343FBBF5EAF7}" type="pres">
      <dgm:prSet presAssocID="{73788312-2BA3-4B05-94E6-6371B33B6202}" presName="vert2" presStyleCnt="0"/>
      <dgm:spPr/>
    </dgm:pt>
    <dgm:pt modelId="{541DC12C-BF08-4A2A-B101-4F34622B2857}" type="pres">
      <dgm:prSet presAssocID="{73788312-2BA3-4B05-94E6-6371B33B6202}" presName="thinLine2b" presStyleLbl="callout" presStyleIdx="7" presStyleCnt="8"/>
      <dgm:spPr/>
    </dgm:pt>
    <dgm:pt modelId="{CBFCC174-A75D-4313-A0C0-8114A6C57F23}" type="pres">
      <dgm:prSet presAssocID="{73788312-2BA3-4B05-94E6-6371B33B6202}" presName="vertSpace2b" presStyleCnt="0"/>
      <dgm:spPr/>
    </dgm:pt>
  </dgm:ptLst>
  <dgm:cxnLst>
    <dgm:cxn modelId="{BA03A702-9AA4-4D93-A02E-3BCE1ADC3D88}" srcId="{35BA2518-5808-4C5C-A0CC-2AE5E4468659}" destId="{73853FA8-1054-495F-8B33-609D39F43D3A}" srcOrd="5" destOrd="0" parTransId="{0F60A79E-8A0B-4B1B-B00B-98E52EA78B43}" sibTransId="{A61514D6-0D68-4FF5-A14A-F4BA8A242113}"/>
    <dgm:cxn modelId="{B2ED4318-8B27-4203-B133-441AB523F260}" type="presOf" srcId="{73788312-2BA3-4B05-94E6-6371B33B6202}" destId="{156DDD7D-C993-4A5C-A9EB-3763C7CB2697}" srcOrd="0" destOrd="0" presId="urn:microsoft.com/office/officeart/2008/layout/LinedList"/>
    <dgm:cxn modelId="{D83B2335-485E-4C33-B52B-6A1E3CFB4289}" srcId="{37BC2C4D-7D75-44B1-A599-870C23D55B09}" destId="{35BA2518-5808-4C5C-A0CC-2AE5E4468659}" srcOrd="0" destOrd="0" parTransId="{22CD99D3-DD6D-4DDA-A0D4-A8E612CDF45F}" sibTransId="{DCAEF32A-ACA6-4018-9CE0-7A67E7C76164}"/>
    <dgm:cxn modelId="{2EFAB63B-26C1-43B4-AE6E-10748491C0B3}" srcId="{35BA2518-5808-4C5C-A0CC-2AE5E4468659}" destId="{0262F606-F7EF-4AB0-B02E-CF620E8C2145}" srcOrd="2" destOrd="0" parTransId="{5F3FD5B5-E208-4FC9-B27C-F342AA8B942A}" sibTransId="{AA48456A-05FA-4EB0-81A7-6BFE3A53859E}"/>
    <dgm:cxn modelId="{16EA3D3E-7211-4779-ACBD-A03D301F8084}" type="presOf" srcId="{CBFD0A85-BC11-4099-9028-9E71ED4F1DFB}" destId="{721947A0-8233-48F8-8D9A-95C41B72A600}" srcOrd="0" destOrd="0" presId="urn:microsoft.com/office/officeart/2008/layout/LinedList"/>
    <dgm:cxn modelId="{71A23D65-4410-4405-BF19-26D9E9E55013}" type="presOf" srcId="{35BA2518-5808-4C5C-A0CC-2AE5E4468659}" destId="{32A1E303-8A50-4A89-B693-78CC40464431}" srcOrd="0" destOrd="0" presId="urn:microsoft.com/office/officeart/2008/layout/LinedList"/>
    <dgm:cxn modelId="{C64F7865-CFAE-4C37-99FC-DE2F171CCBE7}" type="presOf" srcId="{D2B4526C-FB5D-447F-93CB-4DB601889708}" destId="{90E063F1-055F-412D-8375-5504B1F1FF98}" srcOrd="0" destOrd="0" presId="urn:microsoft.com/office/officeart/2008/layout/LinedList"/>
    <dgm:cxn modelId="{4EE75076-DAA2-4BA1-8DEF-2CB716CE03A3}" type="presOf" srcId="{73853FA8-1054-495F-8B33-609D39F43D3A}" destId="{C6614FB4-122B-48A8-BBB9-E4F062FE3B2A}" srcOrd="0" destOrd="0" presId="urn:microsoft.com/office/officeart/2008/layout/LinedList"/>
    <dgm:cxn modelId="{4819D481-E69D-477B-B9DB-0062C20F4A00}" type="presOf" srcId="{0262F606-F7EF-4AB0-B02E-CF620E8C2145}" destId="{5650B956-E614-4715-83EB-63BA1D7C3C25}" srcOrd="0" destOrd="0" presId="urn:microsoft.com/office/officeart/2008/layout/LinedList"/>
    <dgm:cxn modelId="{EBF77D8E-C576-44FC-A8BE-99CB58177137}" type="presOf" srcId="{7AF214EA-0428-479C-B063-B548DFA15970}" destId="{2401ECA3-7B58-4130-BFFD-6494AF455C85}" srcOrd="0" destOrd="0" presId="urn:microsoft.com/office/officeart/2008/layout/LinedList"/>
    <dgm:cxn modelId="{CAECAE96-9A51-471B-BCA1-D6AD95DE0FF9}" srcId="{35BA2518-5808-4C5C-A0CC-2AE5E4468659}" destId="{7AF214EA-0428-479C-B063-B548DFA15970}" srcOrd="4" destOrd="0" parTransId="{5C336F0A-7C4A-4221-8A2A-AAD6A6555223}" sibTransId="{CF53F8C3-BA06-4AF2-BB9F-7743F6B81DC4}"/>
    <dgm:cxn modelId="{FE1E4BBB-9CD2-4998-B197-896AA5392EE5}" srcId="{35BA2518-5808-4C5C-A0CC-2AE5E4468659}" destId="{CBFD0A85-BC11-4099-9028-9E71ED4F1DFB}" srcOrd="6" destOrd="0" parTransId="{2031F1F8-8509-4624-A924-6FF4C3ECBD26}" sibTransId="{3125BE96-6025-4FA9-B7B4-F053CEC75574}"/>
    <dgm:cxn modelId="{BE3E40BD-B6D7-4719-8F34-0287B55FEEFB}" type="presOf" srcId="{37BC2C4D-7D75-44B1-A599-870C23D55B09}" destId="{66E1156F-2CE9-4823-A57D-628EA595FF93}" srcOrd="0" destOrd="0" presId="urn:microsoft.com/office/officeart/2008/layout/LinedList"/>
    <dgm:cxn modelId="{F7473BD0-635E-42AD-B321-86E39A0D1636}" type="presOf" srcId="{65B84759-DAC1-4C92-83FD-DD850C9FC1B2}" destId="{A8148039-C464-4992-9973-D74F3588F72E}" srcOrd="0" destOrd="0" presId="urn:microsoft.com/office/officeart/2008/layout/LinedList"/>
    <dgm:cxn modelId="{43FF6DD0-DAD6-4A68-9613-3E9C930CA7DC}" srcId="{35BA2518-5808-4C5C-A0CC-2AE5E4468659}" destId="{50C5D1E3-EC2A-4DF6-AABB-13702D0A016B}" srcOrd="3" destOrd="0" parTransId="{66F1F9BB-19AC-419D-BC12-7180751E8581}" sibTransId="{43A7C1F2-F305-4EB5-9D30-2CE62101AD39}"/>
    <dgm:cxn modelId="{D01367E2-1FBE-48D4-8AEA-8110A4F5AE2F}" srcId="{35BA2518-5808-4C5C-A0CC-2AE5E4468659}" destId="{65B84759-DAC1-4C92-83FD-DD850C9FC1B2}" srcOrd="0" destOrd="0" parTransId="{A999A246-FE1A-4808-8DF2-BA4F5346EA34}" sibTransId="{F421EAA7-CA36-474B-8E3F-0413173F2DE2}"/>
    <dgm:cxn modelId="{96AB66E5-6F73-4F32-BD80-231B8844A7F9}" type="presOf" srcId="{50C5D1E3-EC2A-4DF6-AABB-13702D0A016B}" destId="{67FC9AE7-7DC2-41BB-8F47-A7FE52296EB8}" srcOrd="0" destOrd="0" presId="urn:microsoft.com/office/officeart/2008/layout/LinedList"/>
    <dgm:cxn modelId="{22440CE7-66CC-4265-9BDC-D31D45302B35}" srcId="{35BA2518-5808-4C5C-A0CC-2AE5E4468659}" destId="{D2B4526C-FB5D-447F-93CB-4DB601889708}" srcOrd="1" destOrd="0" parTransId="{6ABB51F0-E437-4815-B8C2-9727DFCAF05D}" sibTransId="{3F8B3AD9-B068-455A-8C2D-BA507BF50671}"/>
    <dgm:cxn modelId="{DF943AF7-0AB3-47FC-A7AB-5B48FEAB6BB2}" srcId="{35BA2518-5808-4C5C-A0CC-2AE5E4468659}" destId="{73788312-2BA3-4B05-94E6-6371B33B6202}" srcOrd="7" destOrd="0" parTransId="{909E2BB5-2322-4FB4-A6B4-7672D75C0B9A}" sibTransId="{7872833B-3558-43E7-AED1-5A825C3CAB53}"/>
    <dgm:cxn modelId="{6BE25599-7FFC-4EA8-AA64-F046114E2EB5}" type="presParOf" srcId="{66E1156F-2CE9-4823-A57D-628EA595FF93}" destId="{956191EA-0FED-41D3-8738-67B484D03ACD}" srcOrd="0" destOrd="0" presId="urn:microsoft.com/office/officeart/2008/layout/LinedList"/>
    <dgm:cxn modelId="{49493E4A-43AD-4C61-8B2E-05C6679BA434}" type="presParOf" srcId="{66E1156F-2CE9-4823-A57D-628EA595FF93}" destId="{8CF6FFFA-09F8-4459-B53E-65B1AA2CD5CC}" srcOrd="1" destOrd="0" presId="urn:microsoft.com/office/officeart/2008/layout/LinedList"/>
    <dgm:cxn modelId="{447857F2-7BCC-44E9-ACBD-37455877BCE5}" type="presParOf" srcId="{8CF6FFFA-09F8-4459-B53E-65B1AA2CD5CC}" destId="{32A1E303-8A50-4A89-B693-78CC40464431}" srcOrd="0" destOrd="0" presId="urn:microsoft.com/office/officeart/2008/layout/LinedList"/>
    <dgm:cxn modelId="{1BBFD68B-685F-42BE-A6C5-156FF9BAA9A4}" type="presParOf" srcId="{8CF6FFFA-09F8-4459-B53E-65B1AA2CD5CC}" destId="{71920711-C5F5-47DC-8B98-155C9D2D4847}" srcOrd="1" destOrd="0" presId="urn:microsoft.com/office/officeart/2008/layout/LinedList"/>
    <dgm:cxn modelId="{4D6B2403-DA0B-4F39-A8DC-05B7E2FD0B35}" type="presParOf" srcId="{71920711-C5F5-47DC-8B98-155C9D2D4847}" destId="{195FBE64-3EDE-46B3-B7E7-4CF433770A42}" srcOrd="0" destOrd="0" presId="urn:microsoft.com/office/officeart/2008/layout/LinedList"/>
    <dgm:cxn modelId="{BC31A9AA-8E45-401C-BC0F-5B2E6B20FAD8}" type="presParOf" srcId="{71920711-C5F5-47DC-8B98-155C9D2D4847}" destId="{916FD595-AB73-4027-88C2-0E8C74F37B1B}" srcOrd="1" destOrd="0" presId="urn:microsoft.com/office/officeart/2008/layout/LinedList"/>
    <dgm:cxn modelId="{FF2842CD-8974-4E42-80B8-114477272BDF}" type="presParOf" srcId="{916FD595-AB73-4027-88C2-0E8C74F37B1B}" destId="{39991ECE-9D7D-4638-9F89-9A68626DA743}" srcOrd="0" destOrd="0" presId="urn:microsoft.com/office/officeart/2008/layout/LinedList"/>
    <dgm:cxn modelId="{813E1D6C-86B0-4897-916C-B3ADB2D19E63}" type="presParOf" srcId="{916FD595-AB73-4027-88C2-0E8C74F37B1B}" destId="{A8148039-C464-4992-9973-D74F3588F72E}" srcOrd="1" destOrd="0" presId="urn:microsoft.com/office/officeart/2008/layout/LinedList"/>
    <dgm:cxn modelId="{75B4EA9F-8983-49AF-BC92-FFD7258A9A03}" type="presParOf" srcId="{916FD595-AB73-4027-88C2-0E8C74F37B1B}" destId="{21DD439F-7339-4479-81AC-80DC304858EC}" srcOrd="2" destOrd="0" presId="urn:microsoft.com/office/officeart/2008/layout/LinedList"/>
    <dgm:cxn modelId="{5A086D00-D907-4236-8443-29230C7AC640}" type="presParOf" srcId="{71920711-C5F5-47DC-8B98-155C9D2D4847}" destId="{2F280699-81DB-49A1-930E-64C57B8CF681}" srcOrd="2" destOrd="0" presId="urn:microsoft.com/office/officeart/2008/layout/LinedList"/>
    <dgm:cxn modelId="{15F4F1D1-0913-4032-A224-FE4A71F2090B}" type="presParOf" srcId="{71920711-C5F5-47DC-8B98-155C9D2D4847}" destId="{9A0CC562-3386-4C7B-8E2D-7E204B9D0B13}" srcOrd="3" destOrd="0" presId="urn:microsoft.com/office/officeart/2008/layout/LinedList"/>
    <dgm:cxn modelId="{6926C9CA-E832-4786-867C-6DAB27AD3B6E}" type="presParOf" srcId="{71920711-C5F5-47DC-8B98-155C9D2D4847}" destId="{60D002A6-0E37-4E45-85B7-CC79E1A61AE0}" srcOrd="4" destOrd="0" presId="urn:microsoft.com/office/officeart/2008/layout/LinedList"/>
    <dgm:cxn modelId="{834A44DE-22D1-4F40-9072-F4C87BF25025}" type="presParOf" srcId="{60D002A6-0E37-4E45-85B7-CC79E1A61AE0}" destId="{8D4FD072-EE88-4990-B300-E60420B989F6}" srcOrd="0" destOrd="0" presId="urn:microsoft.com/office/officeart/2008/layout/LinedList"/>
    <dgm:cxn modelId="{9AF9209D-8712-4F56-A300-6D0CFA6CD3BA}" type="presParOf" srcId="{60D002A6-0E37-4E45-85B7-CC79E1A61AE0}" destId="{90E063F1-055F-412D-8375-5504B1F1FF98}" srcOrd="1" destOrd="0" presId="urn:microsoft.com/office/officeart/2008/layout/LinedList"/>
    <dgm:cxn modelId="{FA1BC279-4596-4EB5-BFF5-C91C9F5057C9}" type="presParOf" srcId="{60D002A6-0E37-4E45-85B7-CC79E1A61AE0}" destId="{76D008D0-ACB5-4BA5-9AB7-9BFB44FF6350}" srcOrd="2" destOrd="0" presId="urn:microsoft.com/office/officeart/2008/layout/LinedList"/>
    <dgm:cxn modelId="{8E376362-824B-4864-801D-0298DF377686}" type="presParOf" srcId="{71920711-C5F5-47DC-8B98-155C9D2D4847}" destId="{C1C3599E-C632-4976-92F6-32F2EAFB4282}" srcOrd="5" destOrd="0" presId="urn:microsoft.com/office/officeart/2008/layout/LinedList"/>
    <dgm:cxn modelId="{059570F1-6DEC-471B-BE58-9F8F547EA6AF}" type="presParOf" srcId="{71920711-C5F5-47DC-8B98-155C9D2D4847}" destId="{38A1D20B-6D1C-4A7A-8F04-BD02AFF2D29A}" srcOrd="6" destOrd="0" presId="urn:microsoft.com/office/officeart/2008/layout/LinedList"/>
    <dgm:cxn modelId="{5635E2E9-DE7D-45E1-A80A-D0DB1AEBE9C8}" type="presParOf" srcId="{71920711-C5F5-47DC-8B98-155C9D2D4847}" destId="{CFA1EE0F-085E-4308-A4B7-91CE3B28711F}" srcOrd="7" destOrd="0" presId="urn:microsoft.com/office/officeart/2008/layout/LinedList"/>
    <dgm:cxn modelId="{BD080283-0EC0-4C5B-897A-42B096EBFD91}" type="presParOf" srcId="{CFA1EE0F-085E-4308-A4B7-91CE3B28711F}" destId="{B01BAF42-890C-456E-A8CE-89D0F3850CD4}" srcOrd="0" destOrd="0" presId="urn:microsoft.com/office/officeart/2008/layout/LinedList"/>
    <dgm:cxn modelId="{1A76E739-CB52-4E03-9252-337F2A783082}" type="presParOf" srcId="{CFA1EE0F-085E-4308-A4B7-91CE3B28711F}" destId="{5650B956-E614-4715-83EB-63BA1D7C3C25}" srcOrd="1" destOrd="0" presId="urn:microsoft.com/office/officeart/2008/layout/LinedList"/>
    <dgm:cxn modelId="{64E2EB6B-E0D3-4E7E-8176-852663286742}" type="presParOf" srcId="{CFA1EE0F-085E-4308-A4B7-91CE3B28711F}" destId="{4A8334B3-493A-4DEC-AEE7-655E72C7AFDC}" srcOrd="2" destOrd="0" presId="urn:microsoft.com/office/officeart/2008/layout/LinedList"/>
    <dgm:cxn modelId="{497C8F10-54AD-4474-B9E1-3CB3A099FE5F}" type="presParOf" srcId="{71920711-C5F5-47DC-8B98-155C9D2D4847}" destId="{A6BD656A-49B2-4F64-879F-106001E31B52}" srcOrd="8" destOrd="0" presId="urn:microsoft.com/office/officeart/2008/layout/LinedList"/>
    <dgm:cxn modelId="{88A95806-2F15-4D10-8E09-7F08BF71D422}" type="presParOf" srcId="{71920711-C5F5-47DC-8B98-155C9D2D4847}" destId="{D45DE86F-171E-4DDF-930E-DD8812265878}" srcOrd="9" destOrd="0" presId="urn:microsoft.com/office/officeart/2008/layout/LinedList"/>
    <dgm:cxn modelId="{5EED4D36-429E-4256-B757-490CE099B7B0}" type="presParOf" srcId="{71920711-C5F5-47DC-8B98-155C9D2D4847}" destId="{F8404E46-AC4C-42AD-A9AA-BFFB807C992D}" srcOrd="10" destOrd="0" presId="urn:microsoft.com/office/officeart/2008/layout/LinedList"/>
    <dgm:cxn modelId="{ADE4C4BD-693F-437D-949A-4AD67F3E186A}" type="presParOf" srcId="{F8404E46-AC4C-42AD-A9AA-BFFB807C992D}" destId="{6782FCB5-C72C-4F79-AC5D-B0F1493A5FA7}" srcOrd="0" destOrd="0" presId="urn:microsoft.com/office/officeart/2008/layout/LinedList"/>
    <dgm:cxn modelId="{5BBC5812-4893-4F1D-8CB2-837C67A3BDD8}" type="presParOf" srcId="{F8404E46-AC4C-42AD-A9AA-BFFB807C992D}" destId="{67FC9AE7-7DC2-41BB-8F47-A7FE52296EB8}" srcOrd="1" destOrd="0" presId="urn:microsoft.com/office/officeart/2008/layout/LinedList"/>
    <dgm:cxn modelId="{B8C27AF0-1245-44FA-98CD-C16D7AD6F39E}" type="presParOf" srcId="{F8404E46-AC4C-42AD-A9AA-BFFB807C992D}" destId="{51A69B0F-19ED-4F4E-A464-AE5D6438431F}" srcOrd="2" destOrd="0" presId="urn:microsoft.com/office/officeart/2008/layout/LinedList"/>
    <dgm:cxn modelId="{B4B30433-E21E-4F86-B539-839562731AB7}" type="presParOf" srcId="{71920711-C5F5-47DC-8B98-155C9D2D4847}" destId="{C249A8CC-FC93-466E-8D70-610336AFB1FE}" srcOrd="11" destOrd="0" presId="urn:microsoft.com/office/officeart/2008/layout/LinedList"/>
    <dgm:cxn modelId="{EB0846BC-55DB-41AB-B421-6FF83FC89BDB}" type="presParOf" srcId="{71920711-C5F5-47DC-8B98-155C9D2D4847}" destId="{6FF2D961-925A-433F-A34B-27E0CA594799}" srcOrd="12" destOrd="0" presId="urn:microsoft.com/office/officeart/2008/layout/LinedList"/>
    <dgm:cxn modelId="{50438F5B-1C97-4C49-BA0D-2C3D24429596}" type="presParOf" srcId="{71920711-C5F5-47DC-8B98-155C9D2D4847}" destId="{13B6AAE1-7D27-4DD5-A5FE-2E2468564F03}" srcOrd="13" destOrd="0" presId="urn:microsoft.com/office/officeart/2008/layout/LinedList"/>
    <dgm:cxn modelId="{5F4843AB-6153-469A-B34C-6BEAAEE8B378}" type="presParOf" srcId="{13B6AAE1-7D27-4DD5-A5FE-2E2468564F03}" destId="{508F2827-A31D-4072-9E27-A8E3C8790A92}" srcOrd="0" destOrd="0" presId="urn:microsoft.com/office/officeart/2008/layout/LinedList"/>
    <dgm:cxn modelId="{F11CE9D9-153B-4291-BC1C-486CC59E42B2}" type="presParOf" srcId="{13B6AAE1-7D27-4DD5-A5FE-2E2468564F03}" destId="{2401ECA3-7B58-4130-BFFD-6494AF455C85}" srcOrd="1" destOrd="0" presId="urn:microsoft.com/office/officeart/2008/layout/LinedList"/>
    <dgm:cxn modelId="{865222C3-95C7-40FC-840E-F76E5738E033}" type="presParOf" srcId="{13B6AAE1-7D27-4DD5-A5FE-2E2468564F03}" destId="{D428152A-C993-40C9-8409-635A8C0CB176}" srcOrd="2" destOrd="0" presId="urn:microsoft.com/office/officeart/2008/layout/LinedList"/>
    <dgm:cxn modelId="{104B7222-4F50-48B9-A4CB-622BDA94FCCF}" type="presParOf" srcId="{71920711-C5F5-47DC-8B98-155C9D2D4847}" destId="{1F3FF34B-3602-45D8-AEE0-151E399E7914}" srcOrd="14" destOrd="0" presId="urn:microsoft.com/office/officeart/2008/layout/LinedList"/>
    <dgm:cxn modelId="{AB18B928-EE25-4BA9-A8C2-52D42BA1CEA8}" type="presParOf" srcId="{71920711-C5F5-47DC-8B98-155C9D2D4847}" destId="{C8AE2F1F-D853-4656-A871-47EA7E7241D9}" srcOrd="15" destOrd="0" presId="urn:microsoft.com/office/officeart/2008/layout/LinedList"/>
    <dgm:cxn modelId="{2570F22C-13B6-4CBD-AB97-8687B4C51DC0}" type="presParOf" srcId="{71920711-C5F5-47DC-8B98-155C9D2D4847}" destId="{D00F85D5-CB0A-4D1D-9862-2F4F5344B463}" srcOrd="16" destOrd="0" presId="urn:microsoft.com/office/officeart/2008/layout/LinedList"/>
    <dgm:cxn modelId="{D0CE246A-B255-497B-9379-2447ED8D5A66}" type="presParOf" srcId="{D00F85D5-CB0A-4D1D-9862-2F4F5344B463}" destId="{4C5019FF-7948-47DC-BDFD-8FF12C39C311}" srcOrd="0" destOrd="0" presId="urn:microsoft.com/office/officeart/2008/layout/LinedList"/>
    <dgm:cxn modelId="{38E38590-E364-4E71-9F8B-6D03CBDCD940}" type="presParOf" srcId="{D00F85D5-CB0A-4D1D-9862-2F4F5344B463}" destId="{C6614FB4-122B-48A8-BBB9-E4F062FE3B2A}" srcOrd="1" destOrd="0" presId="urn:microsoft.com/office/officeart/2008/layout/LinedList"/>
    <dgm:cxn modelId="{339DC24C-2829-4DFD-8350-41B8A7ABECD1}" type="presParOf" srcId="{D00F85D5-CB0A-4D1D-9862-2F4F5344B463}" destId="{577EFCDA-EB18-46C2-86E5-93265D553012}" srcOrd="2" destOrd="0" presId="urn:microsoft.com/office/officeart/2008/layout/LinedList"/>
    <dgm:cxn modelId="{795E3DBD-0C2E-4ED7-BC09-94D33D7DFAE6}" type="presParOf" srcId="{71920711-C5F5-47DC-8B98-155C9D2D4847}" destId="{390E0E34-2493-42D3-9BE1-8A2DA369AFB2}" srcOrd="17" destOrd="0" presId="urn:microsoft.com/office/officeart/2008/layout/LinedList"/>
    <dgm:cxn modelId="{497A782D-1B96-4F6C-821D-E7036AB6916A}" type="presParOf" srcId="{71920711-C5F5-47DC-8B98-155C9D2D4847}" destId="{13AE7F05-D6AD-4B8A-96B2-EC247AD226F2}" srcOrd="18" destOrd="0" presId="urn:microsoft.com/office/officeart/2008/layout/LinedList"/>
    <dgm:cxn modelId="{8C75CF95-7017-44A1-A0A3-F75572881882}" type="presParOf" srcId="{71920711-C5F5-47DC-8B98-155C9D2D4847}" destId="{B353C379-B200-470C-BE53-B646CC547FAD}" srcOrd="19" destOrd="0" presId="urn:microsoft.com/office/officeart/2008/layout/LinedList"/>
    <dgm:cxn modelId="{628D4C49-8F50-477C-AA0D-A52C7E654DD4}" type="presParOf" srcId="{B353C379-B200-470C-BE53-B646CC547FAD}" destId="{071DDB3E-A78A-4791-A2C7-D344ADD1EE1C}" srcOrd="0" destOrd="0" presId="urn:microsoft.com/office/officeart/2008/layout/LinedList"/>
    <dgm:cxn modelId="{548F04E7-8F06-4419-A2FD-46C4E5222D3E}" type="presParOf" srcId="{B353C379-B200-470C-BE53-B646CC547FAD}" destId="{721947A0-8233-48F8-8D9A-95C41B72A600}" srcOrd="1" destOrd="0" presId="urn:microsoft.com/office/officeart/2008/layout/LinedList"/>
    <dgm:cxn modelId="{A19CBB12-1BEF-404F-B93C-71E50607018E}" type="presParOf" srcId="{B353C379-B200-470C-BE53-B646CC547FAD}" destId="{38ECF618-1600-4420-A36D-6CF0AD66AD66}" srcOrd="2" destOrd="0" presId="urn:microsoft.com/office/officeart/2008/layout/LinedList"/>
    <dgm:cxn modelId="{7E54DEE9-3FDD-4776-BFE9-740524C7946B}" type="presParOf" srcId="{71920711-C5F5-47DC-8B98-155C9D2D4847}" destId="{8F1509DE-ECF3-43B4-BA0B-0AFD22292274}" srcOrd="20" destOrd="0" presId="urn:microsoft.com/office/officeart/2008/layout/LinedList"/>
    <dgm:cxn modelId="{757BAB8D-BD51-49F6-B7DF-5B0657842281}" type="presParOf" srcId="{71920711-C5F5-47DC-8B98-155C9D2D4847}" destId="{B6327B99-F0A1-4B4A-A535-1646D2CBF63A}" srcOrd="21" destOrd="0" presId="urn:microsoft.com/office/officeart/2008/layout/LinedList"/>
    <dgm:cxn modelId="{CD18E78A-365D-4AD6-8498-E8052BE76684}" type="presParOf" srcId="{71920711-C5F5-47DC-8B98-155C9D2D4847}" destId="{AB011CFE-DBC7-43D5-8D4A-AAC0BC5D1095}" srcOrd="22" destOrd="0" presId="urn:microsoft.com/office/officeart/2008/layout/LinedList"/>
    <dgm:cxn modelId="{B78C8744-6FD1-4CDE-944D-61DE376F421F}" type="presParOf" srcId="{AB011CFE-DBC7-43D5-8D4A-AAC0BC5D1095}" destId="{30AC5840-090A-4F12-BEE1-5E114007CAF2}" srcOrd="0" destOrd="0" presId="urn:microsoft.com/office/officeart/2008/layout/LinedList"/>
    <dgm:cxn modelId="{AF7E5ED9-6D7E-4233-994F-E9C0E403A036}" type="presParOf" srcId="{AB011CFE-DBC7-43D5-8D4A-AAC0BC5D1095}" destId="{156DDD7D-C993-4A5C-A9EB-3763C7CB2697}" srcOrd="1" destOrd="0" presId="urn:microsoft.com/office/officeart/2008/layout/LinedList"/>
    <dgm:cxn modelId="{30E21BED-22C9-4269-859E-62E4480A2573}" type="presParOf" srcId="{AB011CFE-DBC7-43D5-8D4A-AAC0BC5D1095}" destId="{784ED880-21DA-4D83-AF0A-343FBBF5EAF7}" srcOrd="2" destOrd="0" presId="urn:microsoft.com/office/officeart/2008/layout/LinedList"/>
    <dgm:cxn modelId="{DA29EADB-C3D7-4560-B595-CFA115EAD842}" type="presParOf" srcId="{71920711-C5F5-47DC-8B98-155C9D2D4847}" destId="{541DC12C-BF08-4A2A-B101-4F34622B2857}" srcOrd="23" destOrd="0" presId="urn:microsoft.com/office/officeart/2008/layout/LinedList"/>
    <dgm:cxn modelId="{882E2625-3366-4E8A-A6B8-CF73C9A67140}" type="presParOf" srcId="{71920711-C5F5-47DC-8B98-155C9D2D4847}" destId="{CBFCC174-A75D-4313-A0C0-8114A6C57F23}"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6B7DB7-8D60-4EAB-B8DC-0A961F2CB7DC}" type="doc">
      <dgm:prSet loTypeId="urn:microsoft.com/office/officeart/2009/3/layout/RandomtoResultProcess" loCatId="process" qsTypeId="urn:microsoft.com/office/officeart/2005/8/quickstyle/simple1" qsCatId="simple" csTypeId="urn:microsoft.com/office/officeart/2005/8/colors/accent2_4" csCatId="accent2" phldr="1"/>
      <dgm:spPr/>
      <dgm:t>
        <a:bodyPr/>
        <a:lstStyle/>
        <a:p>
          <a:endParaRPr lang="en-US"/>
        </a:p>
      </dgm:t>
    </dgm:pt>
    <dgm:pt modelId="{D783712F-C6B6-40EF-B2A3-F1551778F1C1}">
      <dgm:prSet phldrT="[Text]" custT="1"/>
      <dgm:spPr/>
      <dgm:t>
        <a:bodyPr/>
        <a:lstStyle/>
        <a:p>
          <a:r>
            <a:rPr lang="en-US" sz="2400"/>
            <a:t>Do NOT Reproduce Test Items</a:t>
          </a:r>
        </a:p>
      </dgm:t>
    </dgm:pt>
    <dgm:pt modelId="{11F595D4-434B-433D-A8B0-4CC049D81494}" type="parTrans" cxnId="{E009D083-F9EB-4B5B-9202-933A71861D69}">
      <dgm:prSet/>
      <dgm:spPr/>
      <dgm:t>
        <a:bodyPr/>
        <a:lstStyle/>
        <a:p>
          <a:endParaRPr lang="en-US"/>
        </a:p>
      </dgm:t>
    </dgm:pt>
    <dgm:pt modelId="{B24C9138-F158-42C8-96B2-8C5BCBEBAEFC}" type="sibTrans" cxnId="{E009D083-F9EB-4B5B-9202-933A71861D69}">
      <dgm:prSet/>
      <dgm:spPr/>
      <dgm:t>
        <a:bodyPr/>
        <a:lstStyle/>
        <a:p>
          <a:endParaRPr lang="en-US"/>
        </a:p>
      </dgm:t>
    </dgm:pt>
    <dgm:pt modelId="{0DD805DA-907B-44C7-A1B9-627322E66A24}">
      <dgm:prSet phldrT="[Text]"/>
      <dgm:spPr/>
      <dgm:t>
        <a:bodyPr/>
        <a:lstStyle/>
        <a:p>
          <a:r>
            <a:rPr lang="en-US"/>
            <a:t>Identify Error</a:t>
          </a:r>
        </a:p>
      </dgm:t>
    </dgm:pt>
    <dgm:pt modelId="{23622BB1-971D-4271-AC20-CCB389D7DDD2}" type="parTrans" cxnId="{1B4FB28C-B07C-4611-90F3-793FF582A39D}">
      <dgm:prSet/>
      <dgm:spPr/>
      <dgm:t>
        <a:bodyPr/>
        <a:lstStyle/>
        <a:p>
          <a:endParaRPr lang="en-US"/>
        </a:p>
      </dgm:t>
    </dgm:pt>
    <dgm:pt modelId="{A0E59F57-1544-4B02-A28D-A14CA1D93087}" type="sibTrans" cxnId="{1B4FB28C-B07C-4611-90F3-793FF582A39D}">
      <dgm:prSet/>
      <dgm:spPr/>
      <dgm:t>
        <a:bodyPr/>
        <a:lstStyle/>
        <a:p>
          <a:endParaRPr lang="en-US"/>
        </a:p>
      </dgm:t>
    </dgm:pt>
    <dgm:pt modelId="{6F4CB061-F793-471B-A32D-1AD3B1319EE0}">
      <dgm:prSet phldrT="[Text]"/>
      <dgm:spPr/>
      <dgm:t>
        <a:bodyPr/>
        <a:lstStyle/>
        <a:p>
          <a:r>
            <a:rPr lang="en-US"/>
            <a:t>Summarize Error</a:t>
          </a:r>
        </a:p>
      </dgm:t>
    </dgm:pt>
    <dgm:pt modelId="{4695E2D1-6CF2-4CA6-939F-C12FE419D4A8}" type="parTrans" cxnId="{C026D554-FD75-47A0-8362-0844A832E816}">
      <dgm:prSet/>
      <dgm:spPr/>
      <dgm:t>
        <a:bodyPr/>
        <a:lstStyle/>
        <a:p>
          <a:endParaRPr lang="en-US"/>
        </a:p>
      </dgm:t>
    </dgm:pt>
    <dgm:pt modelId="{20A497C5-90E0-4E66-939E-4B6AE153F851}" type="sibTrans" cxnId="{C026D554-FD75-47A0-8362-0844A832E816}">
      <dgm:prSet/>
      <dgm:spPr/>
      <dgm:t>
        <a:bodyPr/>
        <a:lstStyle/>
        <a:p>
          <a:endParaRPr lang="en-US"/>
        </a:p>
      </dgm:t>
    </dgm:pt>
    <dgm:pt modelId="{3612E91A-CBA9-4DC2-8309-BDC02AF21E68}">
      <dgm:prSet/>
      <dgm:spPr/>
      <dgm:t>
        <a:bodyPr/>
        <a:lstStyle/>
        <a:p>
          <a:r>
            <a:rPr lang="en-US"/>
            <a:t>Notify DAC</a:t>
          </a:r>
        </a:p>
      </dgm:t>
    </dgm:pt>
    <dgm:pt modelId="{877AC9E2-D52F-4411-9DBE-25001014EA68}" type="parTrans" cxnId="{F4878F89-5C70-4F1C-B5B2-82BDD38BB2F7}">
      <dgm:prSet/>
      <dgm:spPr/>
      <dgm:t>
        <a:bodyPr/>
        <a:lstStyle/>
        <a:p>
          <a:endParaRPr lang="en-US"/>
        </a:p>
      </dgm:t>
    </dgm:pt>
    <dgm:pt modelId="{62EACCF7-66F4-428F-A856-27C1660B40BC}" type="sibTrans" cxnId="{F4878F89-5C70-4F1C-B5B2-82BDD38BB2F7}">
      <dgm:prSet/>
      <dgm:spPr/>
      <dgm:t>
        <a:bodyPr/>
        <a:lstStyle/>
        <a:p>
          <a:endParaRPr lang="en-US"/>
        </a:p>
      </dgm:t>
    </dgm:pt>
    <dgm:pt modelId="{03080509-2B05-4EE9-BFEA-9640867B038F}" type="pres">
      <dgm:prSet presAssocID="{A66B7DB7-8D60-4EAB-B8DC-0A961F2CB7DC}" presName="Name0" presStyleCnt="0">
        <dgm:presLayoutVars>
          <dgm:dir/>
          <dgm:animOne val="branch"/>
          <dgm:animLvl val="lvl"/>
        </dgm:presLayoutVars>
      </dgm:prSet>
      <dgm:spPr/>
    </dgm:pt>
    <dgm:pt modelId="{43C26373-7928-4DEB-8FE1-FF3C139DE804}" type="pres">
      <dgm:prSet presAssocID="{D783712F-C6B6-40EF-B2A3-F1551778F1C1}" presName="chaos" presStyleCnt="0"/>
      <dgm:spPr/>
    </dgm:pt>
    <dgm:pt modelId="{95435697-A820-4A2E-8E18-8D59826824A9}" type="pres">
      <dgm:prSet presAssocID="{D783712F-C6B6-40EF-B2A3-F1551778F1C1}" presName="parTx1" presStyleLbl="revTx" presStyleIdx="0" presStyleCnt="3" custScaleX="103654" custScaleY="153829" custLinFactNeighborX="-540" custLinFactNeighborY="13120"/>
      <dgm:spPr/>
    </dgm:pt>
    <dgm:pt modelId="{3B7DDD49-6CBF-4E41-863E-73B0D222DAAC}" type="pres">
      <dgm:prSet presAssocID="{D783712F-C6B6-40EF-B2A3-F1551778F1C1}" presName="c1" presStyleLbl="node1" presStyleIdx="0" presStyleCnt="19"/>
      <dgm:spPr/>
    </dgm:pt>
    <dgm:pt modelId="{47D237AF-CC3E-49F2-A805-830A619277C2}" type="pres">
      <dgm:prSet presAssocID="{D783712F-C6B6-40EF-B2A3-F1551778F1C1}" presName="c2" presStyleLbl="node1" presStyleIdx="1" presStyleCnt="19"/>
      <dgm:spPr/>
    </dgm:pt>
    <dgm:pt modelId="{E5EA1781-3522-46BE-BB4E-9849094EF261}" type="pres">
      <dgm:prSet presAssocID="{D783712F-C6B6-40EF-B2A3-F1551778F1C1}" presName="c3" presStyleLbl="node1" presStyleIdx="2" presStyleCnt="19"/>
      <dgm:spPr/>
    </dgm:pt>
    <dgm:pt modelId="{DFE95629-56D4-4CB2-83CE-15123883AFBA}" type="pres">
      <dgm:prSet presAssocID="{D783712F-C6B6-40EF-B2A3-F1551778F1C1}" presName="c4" presStyleLbl="node1" presStyleIdx="3" presStyleCnt="19"/>
      <dgm:spPr/>
    </dgm:pt>
    <dgm:pt modelId="{DF45B2D9-5497-4535-B822-5BEE419C43FE}" type="pres">
      <dgm:prSet presAssocID="{D783712F-C6B6-40EF-B2A3-F1551778F1C1}" presName="c5" presStyleLbl="node1" presStyleIdx="4" presStyleCnt="19"/>
      <dgm:spPr/>
    </dgm:pt>
    <dgm:pt modelId="{5F009DBB-E72F-48FC-89DF-F781EC56F058}" type="pres">
      <dgm:prSet presAssocID="{D783712F-C6B6-40EF-B2A3-F1551778F1C1}" presName="c6" presStyleLbl="node1" presStyleIdx="5" presStyleCnt="19"/>
      <dgm:spPr/>
    </dgm:pt>
    <dgm:pt modelId="{81B690C7-13D4-4D0B-8A3A-BDB13AA95808}" type="pres">
      <dgm:prSet presAssocID="{D783712F-C6B6-40EF-B2A3-F1551778F1C1}" presName="c7" presStyleLbl="node1" presStyleIdx="6" presStyleCnt="19"/>
      <dgm:spPr/>
    </dgm:pt>
    <dgm:pt modelId="{DF0F31B7-6808-447F-96C2-7C470790C707}" type="pres">
      <dgm:prSet presAssocID="{D783712F-C6B6-40EF-B2A3-F1551778F1C1}" presName="c8" presStyleLbl="node1" presStyleIdx="7" presStyleCnt="19"/>
      <dgm:spPr/>
    </dgm:pt>
    <dgm:pt modelId="{99445A7D-6812-4BF4-9D3B-2770CA2E3148}" type="pres">
      <dgm:prSet presAssocID="{D783712F-C6B6-40EF-B2A3-F1551778F1C1}" presName="c9" presStyleLbl="node1" presStyleIdx="8" presStyleCnt="19"/>
      <dgm:spPr/>
    </dgm:pt>
    <dgm:pt modelId="{985A7F1F-5D65-450C-8EEF-536D4CE41933}" type="pres">
      <dgm:prSet presAssocID="{D783712F-C6B6-40EF-B2A3-F1551778F1C1}" presName="c10" presStyleLbl="node1" presStyleIdx="9" presStyleCnt="19" custLinFactNeighborX="7927" custLinFactNeighborY="-15855"/>
      <dgm:spPr/>
    </dgm:pt>
    <dgm:pt modelId="{1334B5A5-F34F-4AD8-90C4-D0972E965367}" type="pres">
      <dgm:prSet presAssocID="{D783712F-C6B6-40EF-B2A3-F1551778F1C1}" presName="c11" presStyleLbl="node1" presStyleIdx="10" presStyleCnt="19" custLinFactNeighborX="-13573" custLinFactNeighborY="49812"/>
      <dgm:spPr/>
    </dgm:pt>
    <dgm:pt modelId="{A7E086AB-D83A-4A0C-A18D-0EF97BC51AC0}" type="pres">
      <dgm:prSet presAssocID="{D783712F-C6B6-40EF-B2A3-F1551778F1C1}" presName="c12" presStyleLbl="node1" presStyleIdx="11" presStyleCnt="19"/>
      <dgm:spPr/>
    </dgm:pt>
    <dgm:pt modelId="{D25208A0-E207-40F3-97D5-C090105331CC}" type="pres">
      <dgm:prSet presAssocID="{D783712F-C6B6-40EF-B2A3-F1551778F1C1}" presName="c13" presStyleLbl="node1" presStyleIdx="12" presStyleCnt="19" custLinFactNeighborY="-4722"/>
      <dgm:spPr/>
    </dgm:pt>
    <dgm:pt modelId="{04853DFB-D353-4045-8299-D56FD8965D2A}" type="pres">
      <dgm:prSet presAssocID="{D783712F-C6B6-40EF-B2A3-F1551778F1C1}" presName="c14" presStyleLbl="node1" presStyleIdx="13" presStyleCnt="19"/>
      <dgm:spPr/>
    </dgm:pt>
    <dgm:pt modelId="{269F5669-0443-472F-A328-15D1201850FC}" type="pres">
      <dgm:prSet presAssocID="{D783712F-C6B6-40EF-B2A3-F1551778F1C1}" presName="c15" presStyleLbl="node1" presStyleIdx="14" presStyleCnt="19" custLinFactNeighborX="4324" custLinFactNeighborY="21619"/>
      <dgm:spPr/>
    </dgm:pt>
    <dgm:pt modelId="{2EF803EB-3D3B-446F-BB9B-A9B5E48EE39E}" type="pres">
      <dgm:prSet presAssocID="{D783712F-C6B6-40EF-B2A3-F1551778F1C1}" presName="c16" presStyleLbl="node1" presStyleIdx="15" presStyleCnt="19"/>
      <dgm:spPr/>
    </dgm:pt>
    <dgm:pt modelId="{2EF332FD-97EE-4234-B906-FE53070CE7B3}" type="pres">
      <dgm:prSet presAssocID="{D783712F-C6B6-40EF-B2A3-F1551778F1C1}" presName="c17" presStyleLbl="node1" presStyleIdx="16" presStyleCnt="19"/>
      <dgm:spPr/>
    </dgm:pt>
    <dgm:pt modelId="{B943356F-B191-42FE-954F-C7C9FB6051DB}" type="pres">
      <dgm:prSet presAssocID="{D783712F-C6B6-40EF-B2A3-F1551778F1C1}" presName="c18" presStyleLbl="node1" presStyleIdx="17" presStyleCnt="19"/>
      <dgm:spPr/>
    </dgm:pt>
    <dgm:pt modelId="{17BD4BAC-9DD9-44D0-8B83-94D948EB8ABE}" type="pres">
      <dgm:prSet presAssocID="{B24C9138-F158-42C8-96B2-8C5BCBEBAEFC}" presName="chevronComposite1" presStyleCnt="0"/>
      <dgm:spPr/>
    </dgm:pt>
    <dgm:pt modelId="{3FC7FE58-22A4-434A-BE82-B846EFF5AEDC}" type="pres">
      <dgm:prSet presAssocID="{B24C9138-F158-42C8-96B2-8C5BCBEBAEFC}" presName="chevron1" presStyleLbl="sibTrans2D1" presStyleIdx="0" presStyleCnt="3"/>
      <dgm:spPr/>
    </dgm:pt>
    <dgm:pt modelId="{67845E45-96ED-4664-A96C-3DC53878F50A}" type="pres">
      <dgm:prSet presAssocID="{B24C9138-F158-42C8-96B2-8C5BCBEBAEFC}" presName="spChevron1" presStyleCnt="0"/>
      <dgm:spPr/>
    </dgm:pt>
    <dgm:pt modelId="{5AEE3BA0-B4D8-4F7E-ADD1-D85734CDEF86}" type="pres">
      <dgm:prSet presAssocID="{0DD805DA-907B-44C7-A1B9-627322E66A24}" presName="middle" presStyleCnt="0"/>
      <dgm:spPr/>
    </dgm:pt>
    <dgm:pt modelId="{AD96016F-81DA-41DA-A87A-ED4B6A3E141A}" type="pres">
      <dgm:prSet presAssocID="{0DD805DA-907B-44C7-A1B9-627322E66A24}" presName="parTxMid" presStyleLbl="revTx" presStyleIdx="1" presStyleCnt="3"/>
      <dgm:spPr/>
    </dgm:pt>
    <dgm:pt modelId="{123FF28E-A8AA-4D0B-B0DA-A790C2F3B076}" type="pres">
      <dgm:prSet presAssocID="{0DD805DA-907B-44C7-A1B9-627322E66A24}" presName="spMid" presStyleCnt="0"/>
      <dgm:spPr/>
    </dgm:pt>
    <dgm:pt modelId="{1D86BA4E-06F0-4CF3-BCE8-4309D62CA389}" type="pres">
      <dgm:prSet presAssocID="{A0E59F57-1544-4B02-A28D-A14CA1D93087}" presName="chevronComposite1" presStyleCnt="0"/>
      <dgm:spPr/>
    </dgm:pt>
    <dgm:pt modelId="{87254054-31C5-433A-A556-183EA360BAFE}" type="pres">
      <dgm:prSet presAssocID="{A0E59F57-1544-4B02-A28D-A14CA1D93087}" presName="chevron1" presStyleLbl="sibTrans2D1" presStyleIdx="1" presStyleCnt="3"/>
      <dgm:spPr/>
    </dgm:pt>
    <dgm:pt modelId="{97B67E38-84A9-47D0-ACFD-6ACE236BDAF1}" type="pres">
      <dgm:prSet presAssocID="{A0E59F57-1544-4B02-A28D-A14CA1D93087}" presName="spChevron1" presStyleCnt="0"/>
      <dgm:spPr/>
    </dgm:pt>
    <dgm:pt modelId="{6277B081-C4BC-4C26-95A9-AA0EAF3B35A9}" type="pres">
      <dgm:prSet presAssocID="{6F4CB061-F793-471B-A32D-1AD3B1319EE0}" presName="middle" presStyleCnt="0"/>
      <dgm:spPr/>
    </dgm:pt>
    <dgm:pt modelId="{0184EE00-1209-448F-B115-A57D4DA342CC}" type="pres">
      <dgm:prSet presAssocID="{6F4CB061-F793-471B-A32D-1AD3B1319EE0}" presName="parTxMid" presStyleLbl="revTx" presStyleIdx="2" presStyleCnt="3"/>
      <dgm:spPr/>
    </dgm:pt>
    <dgm:pt modelId="{064BABE1-C0CF-458C-BE11-6678EC4C03C8}" type="pres">
      <dgm:prSet presAssocID="{6F4CB061-F793-471B-A32D-1AD3B1319EE0}" presName="spMid" presStyleCnt="0"/>
      <dgm:spPr/>
    </dgm:pt>
    <dgm:pt modelId="{5732456B-09A7-4CA1-B62A-ADBBBDE9B263}" type="pres">
      <dgm:prSet presAssocID="{20A497C5-90E0-4E66-939E-4B6AE153F851}" presName="chevronComposite1" presStyleCnt="0"/>
      <dgm:spPr/>
    </dgm:pt>
    <dgm:pt modelId="{11469FCA-D6E2-4AC0-89B2-95CFEA6742C2}" type="pres">
      <dgm:prSet presAssocID="{20A497C5-90E0-4E66-939E-4B6AE153F851}" presName="chevron1" presStyleLbl="sibTrans2D1" presStyleIdx="2" presStyleCnt="3"/>
      <dgm:spPr/>
    </dgm:pt>
    <dgm:pt modelId="{A5060C6D-E8AF-4141-8BE1-CF4796133219}" type="pres">
      <dgm:prSet presAssocID="{20A497C5-90E0-4E66-939E-4B6AE153F851}" presName="spChevron1" presStyleCnt="0"/>
      <dgm:spPr/>
    </dgm:pt>
    <dgm:pt modelId="{999F08A3-AD91-451E-924C-D81CD397CF5F}" type="pres">
      <dgm:prSet presAssocID="{3612E91A-CBA9-4DC2-8309-BDC02AF21E68}" presName="last" presStyleCnt="0"/>
      <dgm:spPr/>
    </dgm:pt>
    <dgm:pt modelId="{D250C1DF-7671-456A-B4D6-E27290DECD07}" type="pres">
      <dgm:prSet presAssocID="{3612E91A-CBA9-4DC2-8309-BDC02AF21E68}" presName="circleTx" presStyleLbl="node1" presStyleIdx="18" presStyleCnt="19"/>
      <dgm:spPr/>
    </dgm:pt>
    <dgm:pt modelId="{36A6E731-35F2-4EE3-965F-F3A89A3879CC}" type="pres">
      <dgm:prSet presAssocID="{3612E91A-CBA9-4DC2-8309-BDC02AF21E68}" presName="spN" presStyleCnt="0"/>
      <dgm:spPr/>
    </dgm:pt>
  </dgm:ptLst>
  <dgm:cxnLst>
    <dgm:cxn modelId="{61A76F16-EBB4-47F2-90BC-BDDCDD04C646}" type="presOf" srcId="{D783712F-C6B6-40EF-B2A3-F1551778F1C1}" destId="{95435697-A820-4A2E-8E18-8D59826824A9}" srcOrd="0" destOrd="0" presId="urn:microsoft.com/office/officeart/2009/3/layout/RandomtoResultProcess"/>
    <dgm:cxn modelId="{C026D554-FD75-47A0-8362-0844A832E816}" srcId="{A66B7DB7-8D60-4EAB-B8DC-0A961F2CB7DC}" destId="{6F4CB061-F793-471B-A32D-1AD3B1319EE0}" srcOrd="2" destOrd="0" parTransId="{4695E2D1-6CF2-4CA6-939F-C12FE419D4A8}" sibTransId="{20A497C5-90E0-4E66-939E-4B6AE153F851}"/>
    <dgm:cxn modelId="{91F61B81-8C3F-41B0-9739-CF6D0412A87D}" type="presOf" srcId="{6F4CB061-F793-471B-A32D-1AD3B1319EE0}" destId="{0184EE00-1209-448F-B115-A57D4DA342CC}" srcOrd="0" destOrd="0" presId="urn:microsoft.com/office/officeart/2009/3/layout/RandomtoResultProcess"/>
    <dgm:cxn modelId="{CDCE5B83-0B43-4C73-B45A-32C58C272407}" type="presOf" srcId="{0DD805DA-907B-44C7-A1B9-627322E66A24}" destId="{AD96016F-81DA-41DA-A87A-ED4B6A3E141A}" srcOrd="0" destOrd="0" presId="urn:microsoft.com/office/officeart/2009/3/layout/RandomtoResultProcess"/>
    <dgm:cxn modelId="{E009D083-F9EB-4B5B-9202-933A71861D69}" srcId="{A66B7DB7-8D60-4EAB-B8DC-0A961F2CB7DC}" destId="{D783712F-C6B6-40EF-B2A3-F1551778F1C1}" srcOrd="0" destOrd="0" parTransId="{11F595D4-434B-433D-A8B0-4CC049D81494}" sibTransId="{B24C9138-F158-42C8-96B2-8C5BCBEBAEFC}"/>
    <dgm:cxn modelId="{F4878F89-5C70-4F1C-B5B2-82BDD38BB2F7}" srcId="{A66B7DB7-8D60-4EAB-B8DC-0A961F2CB7DC}" destId="{3612E91A-CBA9-4DC2-8309-BDC02AF21E68}" srcOrd="3" destOrd="0" parTransId="{877AC9E2-D52F-4411-9DBE-25001014EA68}" sibTransId="{62EACCF7-66F4-428F-A856-27C1660B40BC}"/>
    <dgm:cxn modelId="{D998378B-FF4B-471C-A780-A1C1DA3D6318}" type="presOf" srcId="{A66B7DB7-8D60-4EAB-B8DC-0A961F2CB7DC}" destId="{03080509-2B05-4EE9-BFEA-9640867B038F}" srcOrd="0" destOrd="0" presId="urn:microsoft.com/office/officeart/2009/3/layout/RandomtoResultProcess"/>
    <dgm:cxn modelId="{1B4FB28C-B07C-4611-90F3-793FF582A39D}" srcId="{A66B7DB7-8D60-4EAB-B8DC-0A961F2CB7DC}" destId="{0DD805DA-907B-44C7-A1B9-627322E66A24}" srcOrd="1" destOrd="0" parTransId="{23622BB1-971D-4271-AC20-CCB389D7DDD2}" sibTransId="{A0E59F57-1544-4B02-A28D-A14CA1D93087}"/>
    <dgm:cxn modelId="{323968F5-48A0-4644-B988-E76AF6BD3F21}" type="presOf" srcId="{3612E91A-CBA9-4DC2-8309-BDC02AF21E68}" destId="{D250C1DF-7671-456A-B4D6-E27290DECD07}" srcOrd="0" destOrd="0" presId="urn:microsoft.com/office/officeart/2009/3/layout/RandomtoResultProcess"/>
    <dgm:cxn modelId="{2ECB6EB1-4CA9-4477-B938-2F942996879B}" type="presParOf" srcId="{03080509-2B05-4EE9-BFEA-9640867B038F}" destId="{43C26373-7928-4DEB-8FE1-FF3C139DE804}" srcOrd="0" destOrd="0" presId="urn:microsoft.com/office/officeart/2009/3/layout/RandomtoResultProcess"/>
    <dgm:cxn modelId="{2958043C-E21B-4775-8E03-19734AE1A1F2}" type="presParOf" srcId="{43C26373-7928-4DEB-8FE1-FF3C139DE804}" destId="{95435697-A820-4A2E-8E18-8D59826824A9}" srcOrd="0" destOrd="0" presId="urn:microsoft.com/office/officeart/2009/3/layout/RandomtoResultProcess"/>
    <dgm:cxn modelId="{8007AA83-9A3C-4BBA-897B-CDAB76BAFEFB}" type="presParOf" srcId="{43C26373-7928-4DEB-8FE1-FF3C139DE804}" destId="{3B7DDD49-6CBF-4E41-863E-73B0D222DAAC}" srcOrd="1" destOrd="0" presId="urn:microsoft.com/office/officeart/2009/3/layout/RandomtoResultProcess"/>
    <dgm:cxn modelId="{1F5EC30F-965A-4720-B4F3-AE0D866BCD65}" type="presParOf" srcId="{43C26373-7928-4DEB-8FE1-FF3C139DE804}" destId="{47D237AF-CC3E-49F2-A805-830A619277C2}" srcOrd="2" destOrd="0" presId="urn:microsoft.com/office/officeart/2009/3/layout/RandomtoResultProcess"/>
    <dgm:cxn modelId="{25941C2F-33E7-410E-8C53-FF6918DF71DF}" type="presParOf" srcId="{43C26373-7928-4DEB-8FE1-FF3C139DE804}" destId="{E5EA1781-3522-46BE-BB4E-9849094EF261}" srcOrd="3" destOrd="0" presId="urn:microsoft.com/office/officeart/2009/3/layout/RandomtoResultProcess"/>
    <dgm:cxn modelId="{A31665FE-6B93-4706-8FB1-690B089E0E18}" type="presParOf" srcId="{43C26373-7928-4DEB-8FE1-FF3C139DE804}" destId="{DFE95629-56D4-4CB2-83CE-15123883AFBA}" srcOrd="4" destOrd="0" presId="urn:microsoft.com/office/officeart/2009/3/layout/RandomtoResultProcess"/>
    <dgm:cxn modelId="{87514254-23D4-4972-95DB-7D4C1541D32D}" type="presParOf" srcId="{43C26373-7928-4DEB-8FE1-FF3C139DE804}" destId="{DF45B2D9-5497-4535-B822-5BEE419C43FE}" srcOrd="5" destOrd="0" presId="urn:microsoft.com/office/officeart/2009/3/layout/RandomtoResultProcess"/>
    <dgm:cxn modelId="{6BC52728-7632-410E-BD8E-95A9D55BC8A9}" type="presParOf" srcId="{43C26373-7928-4DEB-8FE1-FF3C139DE804}" destId="{5F009DBB-E72F-48FC-89DF-F781EC56F058}" srcOrd="6" destOrd="0" presId="urn:microsoft.com/office/officeart/2009/3/layout/RandomtoResultProcess"/>
    <dgm:cxn modelId="{B35CF6CD-F7E9-46D9-9C66-CA6D806BFC51}" type="presParOf" srcId="{43C26373-7928-4DEB-8FE1-FF3C139DE804}" destId="{81B690C7-13D4-4D0B-8A3A-BDB13AA95808}" srcOrd="7" destOrd="0" presId="urn:microsoft.com/office/officeart/2009/3/layout/RandomtoResultProcess"/>
    <dgm:cxn modelId="{813CFF80-8ABE-4A78-85A8-6AAEB87787C9}" type="presParOf" srcId="{43C26373-7928-4DEB-8FE1-FF3C139DE804}" destId="{DF0F31B7-6808-447F-96C2-7C470790C707}" srcOrd="8" destOrd="0" presId="urn:microsoft.com/office/officeart/2009/3/layout/RandomtoResultProcess"/>
    <dgm:cxn modelId="{E2282984-6B46-4F87-84D5-F6F747004E8D}" type="presParOf" srcId="{43C26373-7928-4DEB-8FE1-FF3C139DE804}" destId="{99445A7D-6812-4BF4-9D3B-2770CA2E3148}" srcOrd="9" destOrd="0" presId="urn:microsoft.com/office/officeart/2009/3/layout/RandomtoResultProcess"/>
    <dgm:cxn modelId="{A79B6EB4-45C8-4547-A29E-D16000E2412C}" type="presParOf" srcId="{43C26373-7928-4DEB-8FE1-FF3C139DE804}" destId="{985A7F1F-5D65-450C-8EEF-536D4CE41933}" srcOrd="10" destOrd="0" presId="urn:microsoft.com/office/officeart/2009/3/layout/RandomtoResultProcess"/>
    <dgm:cxn modelId="{E12AA5EE-0BD5-4F1B-B450-B9078F00F8AF}" type="presParOf" srcId="{43C26373-7928-4DEB-8FE1-FF3C139DE804}" destId="{1334B5A5-F34F-4AD8-90C4-D0972E965367}" srcOrd="11" destOrd="0" presId="urn:microsoft.com/office/officeart/2009/3/layout/RandomtoResultProcess"/>
    <dgm:cxn modelId="{16704756-5A8D-4947-877C-A72C5BF960B3}" type="presParOf" srcId="{43C26373-7928-4DEB-8FE1-FF3C139DE804}" destId="{A7E086AB-D83A-4A0C-A18D-0EF97BC51AC0}" srcOrd="12" destOrd="0" presId="urn:microsoft.com/office/officeart/2009/3/layout/RandomtoResultProcess"/>
    <dgm:cxn modelId="{9A5C9C84-9F5F-4BB2-9A5C-B7DAF0AF5C5B}" type="presParOf" srcId="{43C26373-7928-4DEB-8FE1-FF3C139DE804}" destId="{D25208A0-E207-40F3-97D5-C090105331CC}" srcOrd="13" destOrd="0" presId="urn:microsoft.com/office/officeart/2009/3/layout/RandomtoResultProcess"/>
    <dgm:cxn modelId="{B1F8D255-4514-470F-8CB7-0ECFE347B31A}" type="presParOf" srcId="{43C26373-7928-4DEB-8FE1-FF3C139DE804}" destId="{04853DFB-D353-4045-8299-D56FD8965D2A}" srcOrd="14" destOrd="0" presId="urn:microsoft.com/office/officeart/2009/3/layout/RandomtoResultProcess"/>
    <dgm:cxn modelId="{B716B82A-101F-435E-A9B6-1070503173A4}" type="presParOf" srcId="{43C26373-7928-4DEB-8FE1-FF3C139DE804}" destId="{269F5669-0443-472F-A328-15D1201850FC}" srcOrd="15" destOrd="0" presId="urn:microsoft.com/office/officeart/2009/3/layout/RandomtoResultProcess"/>
    <dgm:cxn modelId="{C2EB8CAA-FE74-4AB6-BAE5-F3E9E45E984D}" type="presParOf" srcId="{43C26373-7928-4DEB-8FE1-FF3C139DE804}" destId="{2EF803EB-3D3B-446F-BB9B-A9B5E48EE39E}" srcOrd="16" destOrd="0" presId="urn:microsoft.com/office/officeart/2009/3/layout/RandomtoResultProcess"/>
    <dgm:cxn modelId="{F8030B81-49DE-4F1A-829D-302385051B53}" type="presParOf" srcId="{43C26373-7928-4DEB-8FE1-FF3C139DE804}" destId="{2EF332FD-97EE-4234-B906-FE53070CE7B3}" srcOrd="17" destOrd="0" presId="urn:microsoft.com/office/officeart/2009/3/layout/RandomtoResultProcess"/>
    <dgm:cxn modelId="{24451F77-3DF9-491A-8722-F8815F213104}" type="presParOf" srcId="{43C26373-7928-4DEB-8FE1-FF3C139DE804}" destId="{B943356F-B191-42FE-954F-C7C9FB6051DB}" srcOrd="18" destOrd="0" presId="urn:microsoft.com/office/officeart/2009/3/layout/RandomtoResultProcess"/>
    <dgm:cxn modelId="{55578A66-443D-4ED5-B633-2737F71A3969}" type="presParOf" srcId="{03080509-2B05-4EE9-BFEA-9640867B038F}" destId="{17BD4BAC-9DD9-44D0-8B83-94D948EB8ABE}" srcOrd="1" destOrd="0" presId="urn:microsoft.com/office/officeart/2009/3/layout/RandomtoResultProcess"/>
    <dgm:cxn modelId="{908EA92B-315A-451A-A7F6-383CD941A9C0}" type="presParOf" srcId="{17BD4BAC-9DD9-44D0-8B83-94D948EB8ABE}" destId="{3FC7FE58-22A4-434A-BE82-B846EFF5AEDC}" srcOrd="0" destOrd="0" presId="urn:microsoft.com/office/officeart/2009/3/layout/RandomtoResultProcess"/>
    <dgm:cxn modelId="{DC02578F-E523-4597-8661-31C54055389D}" type="presParOf" srcId="{17BD4BAC-9DD9-44D0-8B83-94D948EB8ABE}" destId="{67845E45-96ED-4664-A96C-3DC53878F50A}" srcOrd="1" destOrd="0" presId="urn:microsoft.com/office/officeart/2009/3/layout/RandomtoResultProcess"/>
    <dgm:cxn modelId="{AFE6C166-8E1A-4D0B-A7E2-B6B01D7D0C53}" type="presParOf" srcId="{03080509-2B05-4EE9-BFEA-9640867B038F}" destId="{5AEE3BA0-B4D8-4F7E-ADD1-D85734CDEF86}" srcOrd="2" destOrd="0" presId="urn:microsoft.com/office/officeart/2009/3/layout/RandomtoResultProcess"/>
    <dgm:cxn modelId="{35DA254F-BA31-4F8C-90AF-F78EDE22EA86}" type="presParOf" srcId="{5AEE3BA0-B4D8-4F7E-ADD1-D85734CDEF86}" destId="{AD96016F-81DA-41DA-A87A-ED4B6A3E141A}" srcOrd="0" destOrd="0" presId="urn:microsoft.com/office/officeart/2009/3/layout/RandomtoResultProcess"/>
    <dgm:cxn modelId="{14378090-0274-449C-8121-9B8765EB2785}" type="presParOf" srcId="{5AEE3BA0-B4D8-4F7E-ADD1-D85734CDEF86}" destId="{123FF28E-A8AA-4D0B-B0DA-A790C2F3B076}" srcOrd="1" destOrd="0" presId="urn:microsoft.com/office/officeart/2009/3/layout/RandomtoResultProcess"/>
    <dgm:cxn modelId="{9E1A3713-AB5A-4480-9259-F9FCDF1311BA}" type="presParOf" srcId="{03080509-2B05-4EE9-BFEA-9640867B038F}" destId="{1D86BA4E-06F0-4CF3-BCE8-4309D62CA389}" srcOrd="3" destOrd="0" presId="urn:microsoft.com/office/officeart/2009/3/layout/RandomtoResultProcess"/>
    <dgm:cxn modelId="{789AB048-A20A-4D82-BD7D-0F44AD2E1F6B}" type="presParOf" srcId="{1D86BA4E-06F0-4CF3-BCE8-4309D62CA389}" destId="{87254054-31C5-433A-A556-183EA360BAFE}" srcOrd="0" destOrd="0" presId="urn:microsoft.com/office/officeart/2009/3/layout/RandomtoResultProcess"/>
    <dgm:cxn modelId="{6E010AF8-E365-4168-9D07-E38A33284AB8}" type="presParOf" srcId="{1D86BA4E-06F0-4CF3-BCE8-4309D62CA389}" destId="{97B67E38-84A9-47D0-ACFD-6ACE236BDAF1}" srcOrd="1" destOrd="0" presId="urn:microsoft.com/office/officeart/2009/3/layout/RandomtoResultProcess"/>
    <dgm:cxn modelId="{493E7E0D-AC2A-4F47-B969-C3FD8B38D513}" type="presParOf" srcId="{03080509-2B05-4EE9-BFEA-9640867B038F}" destId="{6277B081-C4BC-4C26-95A9-AA0EAF3B35A9}" srcOrd="4" destOrd="0" presId="urn:microsoft.com/office/officeart/2009/3/layout/RandomtoResultProcess"/>
    <dgm:cxn modelId="{10671591-1058-4796-ADDF-D47AED288DCA}" type="presParOf" srcId="{6277B081-C4BC-4C26-95A9-AA0EAF3B35A9}" destId="{0184EE00-1209-448F-B115-A57D4DA342CC}" srcOrd="0" destOrd="0" presId="urn:microsoft.com/office/officeart/2009/3/layout/RandomtoResultProcess"/>
    <dgm:cxn modelId="{5B145537-4B06-462F-B5CB-F37927B4C706}" type="presParOf" srcId="{6277B081-C4BC-4C26-95A9-AA0EAF3B35A9}" destId="{064BABE1-C0CF-458C-BE11-6678EC4C03C8}" srcOrd="1" destOrd="0" presId="urn:microsoft.com/office/officeart/2009/3/layout/RandomtoResultProcess"/>
    <dgm:cxn modelId="{DCFC4AAF-2BB1-4B29-B1EA-1D7D2DE8CEAF}" type="presParOf" srcId="{03080509-2B05-4EE9-BFEA-9640867B038F}" destId="{5732456B-09A7-4CA1-B62A-ADBBBDE9B263}" srcOrd="5" destOrd="0" presId="urn:microsoft.com/office/officeart/2009/3/layout/RandomtoResultProcess"/>
    <dgm:cxn modelId="{3E49D687-444E-4AF9-B0E2-38B4427F0AEB}" type="presParOf" srcId="{5732456B-09A7-4CA1-B62A-ADBBBDE9B263}" destId="{11469FCA-D6E2-4AC0-89B2-95CFEA6742C2}" srcOrd="0" destOrd="0" presId="urn:microsoft.com/office/officeart/2009/3/layout/RandomtoResultProcess"/>
    <dgm:cxn modelId="{C3CA2BF3-F546-4FEF-9A18-91A10100F51E}" type="presParOf" srcId="{5732456B-09A7-4CA1-B62A-ADBBBDE9B263}" destId="{A5060C6D-E8AF-4141-8BE1-CF4796133219}" srcOrd="1" destOrd="0" presId="urn:microsoft.com/office/officeart/2009/3/layout/RandomtoResultProcess"/>
    <dgm:cxn modelId="{E1E90C1A-2B20-4D5B-AA83-2DF435678A87}" type="presParOf" srcId="{03080509-2B05-4EE9-BFEA-9640867B038F}" destId="{999F08A3-AD91-451E-924C-D81CD397CF5F}" srcOrd="6" destOrd="0" presId="urn:microsoft.com/office/officeart/2009/3/layout/RandomtoResultProcess"/>
    <dgm:cxn modelId="{528FCD2B-C237-4E12-8AC9-E351CE815458}" type="presParOf" srcId="{999F08A3-AD91-451E-924C-D81CD397CF5F}" destId="{D250C1DF-7671-456A-B4D6-E27290DECD07}" srcOrd="0" destOrd="0" presId="urn:microsoft.com/office/officeart/2009/3/layout/RandomtoResultProcess"/>
    <dgm:cxn modelId="{BC6B0CD0-4F9F-494B-83D9-5E0517316817}" type="presParOf" srcId="{999F08A3-AD91-451E-924C-D81CD397CF5F}" destId="{36A6E731-35F2-4EE3-965F-F3A89A3879CC}"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5910DA-775C-45F1-8895-A069EA0DB2BE}"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4B47EF4-812A-490B-B171-32FDCB952049}">
      <dgm:prSet/>
      <dgm:spPr/>
      <dgm:t>
        <a:bodyPr/>
        <a:lstStyle/>
        <a:p>
          <a:pPr>
            <a:lnSpc>
              <a:spcPct val="100000"/>
            </a:lnSpc>
          </a:pPr>
          <a:r>
            <a:rPr lang="en-US"/>
            <a:t>Seal Codes</a:t>
          </a:r>
        </a:p>
      </dgm:t>
    </dgm:pt>
    <dgm:pt modelId="{6BF04BB5-B036-4888-8071-773EFEE6CA4B}" type="parTrans" cxnId="{D8D073C1-9333-4329-A3B7-7D7E9E46D97A}">
      <dgm:prSet/>
      <dgm:spPr/>
      <dgm:t>
        <a:bodyPr/>
        <a:lstStyle/>
        <a:p>
          <a:endParaRPr lang="en-US" sz="2000"/>
        </a:p>
      </dgm:t>
    </dgm:pt>
    <dgm:pt modelId="{0F4C552E-3203-4FBC-A163-298EF8183224}" type="sibTrans" cxnId="{D8D073C1-9333-4329-A3B7-7D7E9E46D97A}">
      <dgm:prSet/>
      <dgm:spPr/>
      <dgm:t>
        <a:bodyPr/>
        <a:lstStyle/>
        <a:p>
          <a:pPr>
            <a:lnSpc>
              <a:spcPct val="100000"/>
            </a:lnSpc>
          </a:pPr>
          <a:endParaRPr lang="en-US"/>
        </a:p>
      </dgm:t>
    </dgm:pt>
    <dgm:pt modelId="{20D734CE-E508-491F-9E55-125FE6BAA273}">
      <dgm:prSet/>
      <dgm:spPr/>
      <dgm:t>
        <a:bodyPr/>
        <a:lstStyle/>
        <a:p>
          <a:pPr>
            <a:lnSpc>
              <a:spcPct val="100000"/>
            </a:lnSpc>
          </a:pPr>
          <a:r>
            <a:rPr lang="en-US"/>
            <a:t>Scratch Paper</a:t>
          </a:r>
        </a:p>
      </dgm:t>
    </dgm:pt>
    <dgm:pt modelId="{44F6255B-4820-4C2B-9720-20F8ED27E6DC}" type="parTrans" cxnId="{6457AECD-6ACB-4A14-BB2A-023A1E091648}">
      <dgm:prSet/>
      <dgm:spPr/>
      <dgm:t>
        <a:bodyPr/>
        <a:lstStyle/>
        <a:p>
          <a:endParaRPr lang="en-US" sz="2000"/>
        </a:p>
      </dgm:t>
    </dgm:pt>
    <dgm:pt modelId="{ACEADE2E-4747-4A62-A3E4-D98ED67E4CCB}" type="sibTrans" cxnId="{6457AECD-6ACB-4A14-BB2A-023A1E091648}">
      <dgm:prSet/>
      <dgm:spPr/>
      <dgm:t>
        <a:bodyPr/>
        <a:lstStyle/>
        <a:p>
          <a:pPr>
            <a:lnSpc>
              <a:spcPct val="100000"/>
            </a:lnSpc>
          </a:pPr>
          <a:endParaRPr lang="en-US"/>
        </a:p>
      </dgm:t>
    </dgm:pt>
    <dgm:pt modelId="{C8E4D074-7FB6-4E84-90F9-F13C2BC4F2AF}">
      <dgm:prSet/>
      <dgm:spPr/>
      <dgm:t>
        <a:bodyPr/>
        <a:lstStyle/>
        <a:p>
          <a:pPr>
            <a:lnSpc>
              <a:spcPct val="100000"/>
            </a:lnSpc>
          </a:pPr>
          <a:r>
            <a:rPr lang="en-US"/>
            <a:t>Test Tickets 🎟</a:t>
          </a:r>
        </a:p>
      </dgm:t>
    </dgm:pt>
    <dgm:pt modelId="{615DAA30-B7D0-4B24-A1B5-93043785AD36}" type="parTrans" cxnId="{44C73B0E-9929-4477-A208-A3FF47981259}">
      <dgm:prSet/>
      <dgm:spPr/>
      <dgm:t>
        <a:bodyPr/>
        <a:lstStyle/>
        <a:p>
          <a:endParaRPr lang="en-US" sz="2000"/>
        </a:p>
      </dgm:t>
    </dgm:pt>
    <dgm:pt modelId="{C0185FD4-AF34-42F0-97A4-92716FADAA3C}" type="sibTrans" cxnId="{44C73B0E-9929-4477-A208-A3FF47981259}">
      <dgm:prSet/>
      <dgm:spPr/>
      <dgm:t>
        <a:bodyPr/>
        <a:lstStyle/>
        <a:p>
          <a:pPr>
            <a:lnSpc>
              <a:spcPct val="100000"/>
            </a:lnSpc>
          </a:pPr>
          <a:endParaRPr lang="en-US"/>
        </a:p>
      </dgm:t>
    </dgm:pt>
    <dgm:pt modelId="{80F95E46-1C62-45CC-A83B-24F2A650F08C}">
      <dgm:prSet/>
      <dgm:spPr/>
      <dgm:t>
        <a:bodyPr/>
        <a:lstStyle/>
        <a:p>
          <a:pPr>
            <a:lnSpc>
              <a:spcPct val="100000"/>
            </a:lnSpc>
          </a:pPr>
          <a:r>
            <a:rPr lang="en-US"/>
            <a:t>Test Booklets</a:t>
          </a:r>
        </a:p>
      </dgm:t>
    </dgm:pt>
    <dgm:pt modelId="{CB0F66EF-5F77-4D99-BE1B-D8FC6F44E280}" type="parTrans" cxnId="{5C921032-A6AC-4C19-A559-A4C828AE18D1}">
      <dgm:prSet/>
      <dgm:spPr/>
      <dgm:t>
        <a:bodyPr/>
        <a:lstStyle/>
        <a:p>
          <a:endParaRPr lang="en-US" sz="2000"/>
        </a:p>
      </dgm:t>
    </dgm:pt>
    <dgm:pt modelId="{C5CBBC6F-EF21-4217-A4F9-8E4E3DD9B26D}" type="sibTrans" cxnId="{5C921032-A6AC-4C19-A559-A4C828AE18D1}">
      <dgm:prSet/>
      <dgm:spPr/>
      <dgm:t>
        <a:bodyPr/>
        <a:lstStyle/>
        <a:p>
          <a:pPr>
            <a:lnSpc>
              <a:spcPct val="100000"/>
            </a:lnSpc>
          </a:pPr>
          <a:endParaRPr lang="en-US"/>
        </a:p>
      </dgm:t>
    </dgm:pt>
    <dgm:pt modelId="{A23D4001-E654-4A36-A454-4388D75D2BFB}">
      <dgm:prSet/>
      <dgm:spPr/>
      <dgm:t>
        <a:bodyPr/>
        <a:lstStyle/>
        <a:p>
          <a:pPr>
            <a:lnSpc>
              <a:spcPct val="100000"/>
            </a:lnSpc>
          </a:pPr>
          <a:r>
            <a:rPr lang="en-US"/>
            <a:t>Answer Documents </a:t>
          </a:r>
        </a:p>
      </dgm:t>
    </dgm:pt>
    <dgm:pt modelId="{4E4C0223-EECB-4006-A64E-198C81EB80E7}" type="parTrans" cxnId="{AEEC0EF1-C4A3-47B8-AD71-7BF483FE7318}">
      <dgm:prSet/>
      <dgm:spPr/>
      <dgm:t>
        <a:bodyPr/>
        <a:lstStyle/>
        <a:p>
          <a:endParaRPr lang="en-US" sz="2000"/>
        </a:p>
      </dgm:t>
    </dgm:pt>
    <dgm:pt modelId="{61817AF7-6F34-44C1-A66B-F198FAD254CB}" type="sibTrans" cxnId="{AEEC0EF1-C4A3-47B8-AD71-7BF483FE7318}">
      <dgm:prSet/>
      <dgm:spPr/>
      <dgm:t>
        <a:bodyPr/>
        <a:lstStyle/>
        <a:p>
          <a:pPr>
            <a:lnSpc>
              <a:spcPct val="100000"/>
            </a:lnSpc>
          </a:pPr>
          <a:endParaRPr lang="en-US"/>
        </a:p>
      </dgm:t>
    </dgm:pt>
    <dgm:pt modelId="{ED67CFD0-518E-4D18-9241-EAD03DD77C47}">
      <dgm:prSet/>
      <dgm:spPr/>
      <dgm:t>
        <a:bodyPr/>
        <a:lstStyle/>
        <a:p>
          <a:pPr>
            <a:lnSpc>
              <a:spcPct val="100000"/>
            </a:lnSpc>
          </a:pPr>
          <a:r>
            <a:rPr lang="en-US"/>
            <a:t>All test materials must remain secure before, during and after testing </a:t>
          </a:r>
        </a:p>
      </dgm:t>
    </dgm:pt>
    <dgm:pt modelId="{BD972A03-BA35-43C5-931C-DFF3E5B4FBDE}" type="parTrans" cxnId="{4F9C8A93-F04C-4A27-BBAB-C69EAB920793}">
      <dgm:prSet/>
      <dgm:spPr/>
      <dgm:t>
        <a:bodyPr/>
        <a:lstStyle/>
        <a:p>
          <a:endParaRPr lang="en-US" sz="2000"/>
        </a:p>
      </dgm:t>
    </dgm:pt>
    <dgm:pt modelId="{B376DD68-B652-47A3-936E-505EA7B8B702}" type="sibTrans" cxnId="{4F9C8A93-F04C-4A27-BBAB-C69EAB920793}">
      <dgm:prSet/>
      <dgm:spPr/>
      <dgm:t>
        <a:bodyPr/>
        <a:lstStyle/>
        <a:p>
          <a:endParaRPr lang="en-US"/>
        </a:p>
      </dgm:t>
    </dgm:pt>
    <dgm:pt modelId="{F0116F95-E6A4-4EBE-948C-507240BB13A2}" type="pres">
      <dgm:prSet presAssocID="{095910DA-775C-45F1-8895-A069EA0DB2BE}" presName="root" presStyleCnt="0">
        <dgm:presLayoutVars>
          <dgm:dir/>
          <dgm:resizeHandles val="exact"/>
        </dgm:presLayoutVars>
      </dgm:prSet>
      <dgm:spPr/>
    </dgm:pt>
    <dgm:pt modelId="{D6C00814-6FA3-4971-BA8D-60F1A0D23013}" type="pres">
      <dgm:prSet presAssocID="{095910DA-775C-45F1-8895-A069EA0DB2BE}" presName="container" presStyleCnt="0">
        <dgm:presLayoutVars>
          <dgm:dir/>
          <dgm:resizeHandles val="exact"/>
        </dgm:presLayoutVars>
      </dgm:prSet>
      <dgm:spPr/>
    </dgm:pt>
    <dgm:pt modelId="{706129FC-99A9-4ED6-83E3-4EEEE8016639}" type="pres">
      <dgm:prSet presAssocID="{C4B47EF4-812A-490B-B171-32FDCB952049}" presName="compNode" presStyleCnt="0"/>
      <dgm:spPr/>
    </dgm:pt>
    <dgm:pt modelId="{1DE580A7-41D0-46E8-83F9-C6FA2C6B4DF0}" type="pres">
      <dgm:prSet presAssocID="{C4B47EF4-812A-490B-B171-32FDCB952049}" presName="iconBgRect" presStyleLbl="bgShp" presStyleIdx="0" presStyleCnt="6"/>
      <dgm:spPr/>
    </dgm:pt>
    <dgm:pt modelId="{03AF6567-884D-45D6-8476-3644390683B9}" type="pres">
      <dgm:prSet presAssocID="{C4B47EF4-812A-490B-B171-32FDCB95204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al"/>
        </a:ext>
      </dgm:extLst>
    </dgm:pt>
    <dgm:pt modelId="{57CE1C47-06D0-45A0-8234-642673EDFCE8}" type="pres">
      <dgm:prSet presAssocID="{C4B47EF4-812A-490B-B171-32FDCB952049}" presName="spaceRect" presStyleCnt="0"/>
      <dgm:spPr/>
    </dgm:pt>
    <dgm:pt modelId="{38CF6DC3-5A94-46C8-ACA1-1F8EE092B912}" type="pres">
      <dgm:prSet presAssocID="{C4B47EF4-812A-490B-B171-32FDCB952049}" presName="textRect" presStyleLbl="revTx" presStyleIdx="0" presStyleCnt="6">
        <dgm:presLayoutVars>
          <dgm:chMax val="1"/>
          <dgm:chPref val="1"/>
        </dgm:presLayoutVars>
      </dgm:prSet>
      <dgm:spPr/>
    </dgm:pt>
    <dgm:pt modelId="{E124142A-A4E1-4CC9-BB3B-61395C6B9004}" type="pres">
      <dgm:prSet presAssocID="{0F4C552E-3203-4FBC-A163-298EF8183224}" presName="sibTrans" presStyleLbl="sibTrans2D1" presStyleIdx="0" presStyleCnt="0"/>
      <dgm:spPr/>
    </dgm:pt>
    <dgm:pt modelId="{F6D36E89-96BF-4676-872D-B0D24AE93DE4}" type="pres">
      <dgm:prSet presAssocID="{20D734CE-E508-491F-9E55-125FE6BAA273}" presName="compNode" presStyleCnt="0"/>
      <dgm:spPr/>
    </dgm:pt>
    <dgm:pt modelId="{A3DFB1BF-7BCA-40C2-AB2A-C20ABCB86283}" type="pres">
      <dgm:prSet presAssocID="{20D734CE-E508-491F-9E55-125FE6BAA273}" presName="iconBgRect" presStyleLbl="bgShp" presStyleIdx="1" presStyleCnt="6"/>
      <dgm:spPr/>
    </dgm:pt>
    <dgm:pt modelId="{7D7DE99D-7775-4774-8965-37589883A85A}" type="pres">
      <dgm:prSet presAssocID="{20D734CE-E508-491F-9E55-125FE6BAA27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125C11F4-69D1-49CD-8EE8-3EF9EEB3641F}" type="pres">
      <dgm:prSet presAssocID="{20D734CE-E508-491F-9E55-125FE6BAA273}" presName="spaceRect" presStyleCnt="0"/>
      <dgm:spPr/>
    </dgm:pt>
    <dgm:pt modelId="{AFC14FE7-7D61-4B22-9E67-C734C2E5909E}" type="pres">
      <dgm:prSet presAssocID="{20D734CE-E508-491F-9E55-125FE6BAA273}" presName="textRect" presStyleLbl="revTx" presStyleIdx="1" presStyleCnt="6">
        <dgm:presLayoutVars>
          <dgm:chMax val="1"/>
          <dgm:chPref val="1"/>
        </dgm:presLayoutVars>
      </dgm:prSet>
      <dgm:spPr/>
    </dgm:pt>
    <dgm:pt modelId="{2C37CAF9-54BF-487E-AF8D-B7B2A7AC32BE}" type="pres">
      <dgm:prSet presAssocID="{ACEADE2E-4747-4A62-A3E4-D98ED67E4CCB}" presName="sibTrans" presStyleLbl="sibTrans2D1" presStyleIdx="0" presStyleCnt="0"/>
      <dgm:spPr/>
    </dgm:pt>
    <dgm:pt modelId="{0298424F-3C34-46A8-95A4-05E9822713F4}" type="pres">
      <dgm:prSet presAssocID="{C8E4D074-7FB6-4E84-90F9-F13C2BC4F2AF}" presName="compNode" presStyleCnt="0"/>
      <dgm:spPr/>
    </dgm:pt>
    <dgm:pt modelId="{F513F906-36E3-41DF-99A1-85D5454DB5CB}" type="pres">
      <dgm:prSet presAssocID="{C8E4D074-7FB6-4E84-90F9-F13C2BC4F2AF}" presName="iconBgRect" presStyleLbl="bgShp" presStyleIdx="2" presStyleCnt="6"/>
      <dgm:spPr/>
    </dgm:pt>
    <dgm:pt modelId="{F26F7ECC-8B6B-4881-940B-F5FC7C0A6229}" type="pres">
      <dgm:prSet presAssocID="{C8E4D074-7FB6-4E84-90F9-F13C2BC4F2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C4FA7097-1688-4BDB-90B6-8BBEE64E9CA3}" type="pres">
      <dgm:prSet presAssocID="{C8E4D074-7FB6-4E84-90F9-F13C2BC4F2AF}" presName="spaceRect" presStyleCnt="0"/>
      <dgm:spPr/>
    </dgm:pt>
    <dgm:pt modelId="{BF12F63F-E103-4EE7-B1D3-FC45CF730092}" type="pres">
      <dgm:prSet presAssocID="{C8E4D074-7FB6-4E84-90F9-F13C2BC4F2AF}" presName="textRect" presStyleLbl="revTx" presStyleIdx="2" presStyleCnt="6">
        <dgm:presLayoutVars>
          <dgm:chMax val="1"/>
          <dgm:chPref val="1"/>
        </dgm:presLayoutVars>
      </dgm:prSet>
      <dgm:spPr/>
    </dgm:pt>
    <dgm:pt modelId="{68139B67-E1C7-4EF4-8E47-FDD2254DF732}" type="pres">
      <dgm:prSet presAssocID="{C0185FD4-AF34-42F0-97A4-92716FADAA3C}" presName="sibTrans" presStyleLbl="sibTrans2D1" presStyleIdx="0" presStyleCnt="0"/>
      <dgm:spPr/>
    </dgm:pt>
    <dgm:pt modelId="{4477B01F-D7FB-48B1-B6EF-7FF2EC032A66}" type="pres">
      <dgm:prSet presAssocID="{80F95E46-1C62-45CC-A83B-24F2A650F08C}" presName="compNode" presStyleCnt="0"/>
      <dgm:spPr/>
    </dgm:pt>
    <dgm:pt modelId="{6FD6930E-467E-4B4E-A5B2-852AA2DEA0B9}" type="pres">
      <dgm:prSet presAssocID="{80F95E46-1C62-45CC-A83B-24F2A650F08C}" presName="iconBgRect" presStyleLbl="bgShp" presStyleIdx="3" presStyleCnt="6"/>
      <dgm:spPr/>
    </dgm:pt>
    <dgm:pt modelId="{5B3A2F00-79A6-4AB3-9FBD-7D86D7014EE5}" type="pres">
      <dgm:prSet presAssocID="{80F95E46-1C62-45CC-A83B-24F2A650F08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B951C8E-E229-44D3-A92F-BCABAE1C5876}" type="pres">
      <dgm:prSet presAssocID="{80F95E46-1C62-45CC-A83B-24F2A650F08C}" presName="spaceRect" presStyleCnt="0"/>
      <dgm:spPr/>
    </dgm:pt>
    <dgm:pt modelId="{FB8E3D32-50F1-4FDC-B3E6-74932E2EEC9F}" type="pres">
      <dgm:prSet presAssocID="{80F95E46-1C62-45CC-A83B-24F2A650F08C}" presName="textRect" presStyleLbl="revTx" presStyleIdx="3" presStyleCnt="6">
        <dgm:presLayoutVars>
          <dgm:chMax val="1"/>
          <dgm:chPref val="1"/>
        </dgm:presLayoutVars>
      </dgm:prSet>
      <dgm:spPr/>
    </dgm:pt>
    <dgm:pt modelId="{085E3CB7-31ED-41E0-AFFA-3062FC5405C0}" type="pres">
      <dgm:prSet presAssocID="{C5CBBC6F-EF21-4217-A4F9-8E4E3DD9B26D}" presName="sibTrans" presStyleLbl="sibTrans2D1" presStyleIdx="0" presStyleCnt="0"/>
      <dgm:spPr/>
    </dgm:pt>
    <dgm:pt modelId="{FCE155C7-967B-49C1-8CD0-0101A715FD37}" type="pres">
      <dgm:prSet presAssocID="{A23D4001-E654-4A36-A454-4388D75D2BFB}" presName="compNode" presStyleCnt="0"/>
      <dgm:spPr/>
    </dgm:pt>
    <dgm:pt modelId="{63D7A9F5-A098-4AEF-8920-EFA6F6E9A132}" type="pres">
      <dgm:prSet presAssocID="{A23D4001-E654-4A36-A454-4388D75D2BFB}" presName="iconBgRect" presStyleLbl="bgShp" presStyleIdx="4" presStyleCnt="6"/>
      <dgm:spPr/>
    </dgm:pt>
    <dgm:pt modelId="{EC03CED6-1C01-4180-9EA3-F18358300F9A}" type="pres">
      <dgm:prSet presAssocID="{A23D4001-E654-4A36-A454-4388D75D2BF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FAB301A6-88E5-444D-9783-F58EEF65925D}" type="pres">
      <dgm:prSet presAssocID="{A23D4001-E654-4A36-A454-4388D75D2BFB}" presName="spaceRect" presStyleCnt="0"/>
      <dgm:spPr/>
    </dgm:pt>
    <dgm:pt modelId="{D82A88AC-7045-460C-8366-78C3644CD602}" type="pres">
      <dgm:prSet presAssocID="{A23D4001-E654-4A36-A454-4388D75D2BFB}" presName="textRect" presStyleLbl="revTx" presStyleIdx="4" presStyleCnt="6">
        <dgm:presLayoutVars>
          <dgm:chMax val="1"/>
          <dgm:chPref val="1"/>
        </dgm:presLayoutVars>
      </dgm:prSet>
      <dgm:spPr/>
    </dgm:pt>
    <dgm:pt modelId="{99103003-D89A-4CDD-A5B6-CF140171210C}" type="pres">
      <dgm:prSet presAssocID="{61817AF7-6F34-44C1-A66B-F198FAD254CB}" presName="sibTrans" presStyleLbl="sibTrans2D1" presStyleIdx="0" presStyleCnt="0"/>
      <dgm:spPr/>
    </dgm:pt>
    <dgm:pt modelId="{541F7F8F-D77D-4E42-A3B9-064FB5DB13F0}" type="pres">
      <dgm:prSet presAssocID="{ED67CFD0-518E-4D18-9241-EAD03DD77C47}" presName="compNode" presStyleCnt="0"/>
      <dgm:spPr/>
    </dgm:pt>
    <dgm:pt modelId="{7AF5E918-E2B3-47F9-B7A1-DCC7BD268E3C}" type="pres">
      <dgm:prSet presAssocID="{ED67CFD0-518E-4D18-9241-EAD03DD77C47}" presName="iconBgRect" presStyleLbl="bgShp" presStyleIdx="5" presStyleCnt="6"/>
      <dgm:spPr/>
    </dgm:pt>
    <dgm:pt modelId="{E6A94E24-B672-47E5-AC81-DE2CD0E70C08}" type="pres">
      <dgm:prSet presAssocID="{ED67CFD0-518E-4D18-9241-EAD03DD77C4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arning"/>
        </a:ext>
      </dgm:extLst>
    </dgm:pt>
    <dgm:pt modelId="{A731D5C8-91CD-412C-847E-5C17AC7F99B8}" type="pres">
      <dgm:prSet presAssocID="{ED67CFD0-518E-4D18-9241-EAD03DD77C47}" presName="spaceRect" presStyleCnt="0"/>
      <dgm:spPr/>
    </dgm:pt>
    <dgm:pt modelId="{822731BA-174B-477D-9B6D-59C9332F4A5E}" type="pres">
      <dgm:prSet presAssocID="{ED67CFD0-518E-4D18-9241-EAD03DD77C47}" presName="textRect" presStyleLbl="revTx" presStyleIdx="5" presStyleCnt="6">
        <dgm:presLayoutVars>
          <dgm:chMax val="1"/>
          <dgm:chPref val="1"/>
        </dgm:presLayoutVars>
      </dgm:prSet>
      <dgm:spPr/>
    </dgm:pt>
  </dgm:ptLst>
  <dgm:cxnLst>
    <dgm:cxn modelId="{44C73B0E-9929-4477-A208-A3FF47981259}" srcId="{095910DA-775C-45F1-8895-A069EA0DB2BE}" destId="{C8E4D074-7FB6-4E84-90F9-F13C2BC4F2AF}" srcOrd="2" destOrd="0" parTransId="{615DAA30-B7D0-4B24-A1B5-93043785AD36}" sibTransId="{C0185FD4-AF34-42F0-97A4-92716FADAA3C}"/>
    <dgm:cxn modelId="{91F37C25-2ABE-4A6F-86C1-6321ADC96F98}" type="presOf" srcId="{095910DA-775C-45F1-8895-A069EA0DB2BE}" destId="{F0116F95-E6A4-4EBE-948C-507240BB13A2}" srcOrd="0" destOrd="0" presId="urn:microsoft.com/office/officeart/2018/2/layout/IconCircleList"/>
    <dgm:cxn modelId="{81E40B31-9C8B-4B27-8834-C2B05374F643}" type="presOf" srcId="{ACEADE2E-4747-4A62-A3E4-D98ED67E4CCB}" destId="{2C37CAF9-54BF-487E-AF8D-B7B2A7AC32BE}" srcOrd="0" destOrd="0" presId="urn:microsoft.com/office/officeart/2018/2/layout/IconCircleList"/>
    <dgm:cxn modelId="{5C921032-A6AC-4C19-A559-A4C828AE18D1}" srcId="{095910DA-775C-45F1-8895-A069EA0DB2BE}" destId="{80F95E46-1C62-45CC-A83B-24F2A650F08C}" srcOrd="3" destOrd="0" parTransId="{CB0F66EF-5F77-4D99-BE1B-D8FC6F44E280}" sibTransId="{C5CBBC6F-EF21-4217-A4F9-8E4E3DD9B26D}"/>
    <dgm:cxn modelId="{C8B6E733-4586-484D-B2BF-C861430127F1}" type="presOf" srcId="{C0185FD4-AF34-42F0-97A4-92716FADAA3C}" destId="{68139B67-E1C7-4EF4-8E47-FDD2254DF732}" srcOrd="0" destOrd="0" presId="urn:microsoft.com/office/officeart/2018/2/layout/IconCircleList"/>
    <dgm:cxn modelId="{01AD8D5E-8934-448A-BB51-C0339CCC922B}" type="presOf" srcId="{A23D4001-E654-4A36-A454-4388D75D2BFB}" destId="{D82A88AC-7045-460C-8366-78C3644CD602}" srcOrd="0" destOrd="0" presId="urn:microsoft.com/office/officeart/2018/2/layout/IconCircleList"/>
    <dgm:cxn modelId="{84FC0B4E-6F0F-40EA-B46C-3A3F6B712DE9}" type="presOf" srcId="{C8E4D074-7FB6-4E84-90F9-F13C2BC4F2AF}" destId="{BF12F63F-E103-4EE7-B1D3-FC45CF730092}" srcOrd="0" destOrd="0" presId="urn:microsoft.com/office/officeart/2018/2/layout/IconCircleList"/>
    <dgm:cxn modelId="{2C0D774E-D11D-4117-BA4D-A733011EB05A}" type="presOf" srcId="{0F4C552E-3203-4FBC-A163-298EF8183224}" destId="{E124142A-A4E1-4CC9-BB3B-61395C6B9004}" srcOrd="0" destOrd="0" presId="urn:microsoft.com/office/officeart/2018/2/layout/IconCircleList"/>
    <dgm:cxn modelId="{D31FD987-F3D5-41A4-9498-2EC0C7C93656}" type="presOf" srcId="{61817AF7-6F34-44C1-A66B-F198FAD254CB}" destId="{99103003-D89A-4CDD-A5B6-CF140171210C}" srcOrd="0" destOrd="0" presId="urn:microsoft.com/office/officeart/2018/2/layout/IconCircleList"/>
    <dgm:cxn modelId="{4F9C8A93-F04C-4A27-BBAB-C69EAB920793}" srcId="{095910DA-775C-45F1-8895-A069EA0DB2BE}" destId="{ED67CFD0-518E-4D18-9241-EAD03DD77C47}" srcOrd="5" destOrd="0" parTransId="{BD972A03-BA35-43C5-931C-DFF3E5B4FBDE}" sibTransId="{B376DD68-B652-47A3-936E-505EA7B8B702}"/>
    <dgm:cxn modelId="{D6DF259D-DAAD-4FE5-8A0F-1528165DD094}" type="presOf" srcId="{20D734CE-E508-491F-9E55-125FE6BAA273}" destId="{AFC14FE7-7D61-4B22-9E67-C734C2E5909E}" srcOrd="0" destOrd="0" presId="urn:microsoft.com/office/officeart/2018/2/layout/IconCircleList"/>
    <dgm:cxn modelId="{75834B9E-C181-4BC4-8FD9-1568E6F675E7}" type="presOf" srcId="{C4B47EF4-812A-490B-B171-32FDCB952049}" destId="{38CF6DC3-5A94-46C8-ACA1-1F8EE092B912}" srcOrd="0" destOrd="0" presId="urn:microsoft.com/office/officeart/2018/2/layout/IconCircleList"/>
    <dgm:cxn modelId="{D8D073C1-9333-4329-A3B7-7D7E9E46D97A}" srcId="{095910DA-775C-45F1-8895-A069EA0DB2BE}" destId="{C4B47EF4-812A-490B-B171-32FDCB952049}" srcOrd="0" destOrd="0" parTransId="{6BF04BB5-B036-4888-8071-773EFEE6CA4B}" sibTransId="{0F4C552E-3203-4FBC-A163-298EF8183224}"/>
    <dgm:cxn modelId="{6457AECD-6ACB-4A14-BB2A-023A1E091648}" srcId="{095910DA-775C-45F1-8895-A069EA0DB2BE}" destId="{20D734CE-E508-491F-9E55-125FE6BAA273}" srcOrd="1" destOrd="0" parTransId="{44F6255B-4820-4C2B-9720-20F8ED27E6DC}" sibTransId="{ACEADE2E-4747-4A62-A3E4-D98ED67E4CCB}"/>
    <dgm:cxn modelId="{E5B421E5-5B2C-4007-884E-C7ACF2115612}" type="presOf" srcId="{ED67CFD0-518E-4D18-9241-EAD03DD77C47}" destId="{822731BA-174B-477D-9B6D-59C9332F4A5E}" srcOrd="0" destOrd="0" presId="urn:microsoft.com/office/officeart/2018/2/layout/IconCircleList"/>
    <dgm:cxn modelId="{3CCBCAE7-A8AE-47E1-9469-BC59D584BB3B}" type="presOf" srcId="{80F95E46-1C62-45CC-A83B-24F2A650F08C}" destId="{FB8E3D32-50F1-4FDC-B3E6-74932E2EEC9F}" srcOrd="0" destOrd="0" presId="urn:microsoft.com/office/officeart/2018/2/layout/IconCircleList"/>
    <dgm:cxn modelId="{1E070AF0-F395-4BDB-8C2D-E2675B265109}" type="presOf" srcId="{C5CBBC6F-EF21-4217-A4F9-8E4E3DD9B26D}" destId="{085E3CB7-31ED-41E0-AFFA-3062FC5405C0}" srcOrd="0" destOrd="0" presId="urn:microsoft.com/office/officeart/2018/2/layout/IconCircleList"/>
    <dgm:cxn modelId="{AEEC0EF1-C4A3-47B8-AD71-7BF483FE7318}" srcId="{095910DA-775C-45F1-8895-A069EA0DB2BE}" destId="{A23D4001-E654-4A36-A454-4388D75D2BFB}" srcOrd="4" destOrd="0" parTransId="{4E4C0223-EECB-4006-A64E-198C81EB80E7}" sibTransId="{61817AF7-6F34-44C1-A66B-F198FAD254CB}"/>
    <dgm:cxn modelId="{D3AA5E52-41B7-4048-AC39-91129F2BDA13}" type="presParOf" srcId="{F0116F95-E6A4-4EBE-948C-507240BB13A2}" destId="{D6C00814-6FA3-4971-BA8D-60F1A0D23013}" srcOrd="0" destOrd="0" presId="urn:microsoft.com/office/officeart/2018/2/layout/IconCircleList"/>
    <dgm:cxn modelId="{F39049DC-0AF9-4A97-842C-FE662464C457}" type="presParOf" srcId="{D6C00814-6FA3-4971-BA8D-60F1A0D23013}" destId="{706129FC-99A9-4ED6-83E3-4EEEE8016639}" srcOrd="0" destOrd="0" presId="urn:microsoft.com/office/officeart/2018/2/layout/IconCircleList"/>
    <dgm:cxn modelId="{EBF128D3-3BB2-46B0-B66C-65F0522B4552}" type="presParOf" srcId="{706129FC-99A9-4ED6-83E3-4EEEE8016639}" destId="{1DE580A7-41D0-46E8-83F9-C6FA2C6B4DF0}" srcOrd="0" destOrd="0" presId="urn:microsoft.com/office/officeart/2018/2/layout/IconCircleList"/>
    <dgm:cxn modelId="{B4D85B07-241D-42A4-80C3-3C4394D0DCE9}" type="presParOf" srcId="{706129FC-99A9-4ED6-83E3-4EEEE8016639}" destId="{03AF6567-884D-45D6-8476-3644390683B9}" srcOrd="1" destOrd="0" presId="urn:microsoft.com/office/officeart/2018/2/layout/IconCircleList"/>
    <dgm:cxn modelId="{CC6EC133-7992-4CEA-89E8-1EC0565CE7F7}" type="presParOf" srcId="{706129FC-99A9-4ED6-83E3-4EEEE8016639}" destId="{57CE1C47-06D0-45A0-8234-642673EDFCE8}" srcOrd="2" destOrd="0" presId="urn:microsoft.com/office/officeart/2018/2/layout/IconCircleList"/>
    <dgm:cxn modelId="{AD5C697F-50B7-4EC4-B752-2D42090AC6E3}" type="presParOf" srcId="{706129FC-99A9-4ED6-83E3-4EEEE8016639}" destId="{38CF6DC3-5A94-46C8-ACA1-1F8EE092B912}" srcOrd="3" destOrd="0" presId="urn:microsoft.com/office/officeart/2018/2/layout/IconCircleList"/>
    <dgm:cxn modelId="{60943BCC-285F-43A0-BC05-2C32CE6B4267}" type="presParOf" srcId="{D6C00814-6FA3-4971-BA8D-60F1A0D23013}" destId="{E124142A-A4E1-4CC9-BB3B-61395C6B9004}" srcOrd="1" destOrd="0" presId="urn:microsoft.com/office/officeart/2018/2/layout/IconCircleList"/>
    <dgm:cxn modelId="{27A116FF-18EF-4685-B99A-55AD66C52373}" type="presParOf" srcId="{D6C00814-6FA3-4971-BA8D-60F1A0D23013}" destId="{F6D36E89-96BF-4676-872D-B0D24AE93DE4}" srcOrd="2" destOrd="0" presId="urn:microsoft.com/office/officeart/2018/2/layout/IconCircleList"/>
    <dgm:cxn modelId="{1E2EFDE5-21B6-4581-8FE1-49B2D0134806}" type="presParOf" srcId="{F6D36E89-96BF-4676-872D-B0D24AE93DE4}" destId="{A3DFB1BF-7BCA-40C2-AB2A-C20ABCB86283}" srcOrd="0" destOrd="0" presId="urn:microsoft.com/office/officeart/2018/2/layout/IconCircleList"/>
    <dgm:cxn modelId="{3241462C-D5E6-4D3F-9F22-E71312B76A4E}" type="presParOf" srcId="{F6D36E89-96BF-4676-872D-B0D24AE93DE4}" destId="{7D7DE99D-7775-4774-8965-37589883A85A}" srcOrd="1" destOrd="0" presId="urn:microsoft.com/office/officeart/2018/2/layout/IconCircleList"/>
    <dgm:cxn modelId="{D8C4163C-8226-4C85-A2A0-6B42BC14049C}" type="presParOf" srcId="{F6D36E89-96BF-4676-872D-B0D24AE93DE4}" destId="{125C11F4-69D1-49CD-8EE8-3EF9EEB3641F}" srcOrd="2" destOrd="0" presId="urn:microsoft.com/office/officeart/2018/2/layout/IconCircleList"/>
    <dgm:cxn modelId="{B3074F79-96EB-4F03-9EDB-4A96B0F91D59}" type="presParOf" srcId="{F6D36E89-96BF-4676-872D-B0D24AE93DE4}" destId="{AFC14FE7-7D61-4B22-9E67-C734C2E5909E}" srcOrd="3" destOrd="0" presId="urn:microsoft.com/office/officeart/2018/2/layout/IconCircleList"/>
    <dgm:cxn modelId="{0A607CAD-8F37-4DAC-B555-B26736A3E576}" type="presParOf" srcId="{D6C00814-6FA3-4971-BA8D-60F1A0D23013}" destId="{2C37CAF9-54BF-487E-AF8D-B7B2A7AC32BE}" srcOrd="3" destOrd="0" presId="urn:microsoft.com/office/officeart/2018/2/layout/IconCircleList"/>
    <dgm:cxn modelId="{9898A33E-4136-4F83-A414-313C6B538324}" type="presParOf" srcId="{D6C00814-6FA3-4971-BA8D-60F1A0D23013}" destId="{0298424F-3C34-46A8-95A4-05E9822713F4}" srcOrd="4" destOrd="0" presId="urn:microsoft.com/office/officeart/2018/2/layout/IconCircleList"/>
    <dgm:cxn modelId="{102F4ACE-1684-4CC8-ABC2-A52A2EF250E3}" type="presParOf" srcId="{0298424F-3C34-46A8-95A4-05E9822713F4}" destId="{F513F906-36E3-41DF-99A1-85D5454DB5CB}" srcOrd="0" destOrd="0" presId="urn:microsoft.com/office/officeart/2018/2/layout/IconCircleList"/>
    <dgm:cxn modelId="{7684DEF8-DEEF-4F1F-AB68-FC7ED0C2679C}" type="presParOf" srcId="{0298424F-3C34-46A8-95A4-05E9822713F4}" destId="{F26F7ECC-8B6B-4881-940B-F5FC7C0A6229}" srcOrd="1" destOrd="0" presId="urn:microsoft.com/office/officeart/2018/2/layout/IconCircleList"/>
    <dgm:cxn modelId="{D627F668-E630-4C90-A129-7541B84DA59F}" type="presParOf" srcId="{0298424F-3C34-46A8-95A4-05E9822713F4}" destId="{C4FA7097-1688-4BDB-90B6-8BBEE64E9CA3}" srcOrd="2" destOrd="0" presId="urn:microsoft.com/office/officeart/2018/2/layout/IconCircleList"/>
    <dgm:cxn modelId="{0C387B36-1353-4C50-98F3-9ABA16561955}" type="presParOf" srcId="{0298424F-3C34-46A8-95A4-05E9822713F4}" destId="{BF12F63F-E103-4EE7-B1D3-FC45CF730092}" srcOrd="3" destOrd="0" presId="urn:microsoft.com/office/officeart/2018/2/layout/IconCircleList"/>
    <dgm:cxn modelId="{0E897AFC-7DB0-443E-ACEE-948AFF5614BE}" type="presParOf" srcId="{D6C00814-6FA3-4971-BA8D-60F1A0D23013}" destId="{68139B67-E1C7-4EF4-8E47-FDD2254DF732}" srcOrd="5" destOrd="0" presId="urn:microsoft.com/office/officeart/2018/2/layout/IconCircleList"/>
    <dgm:cxn modelId="{15FD6DDB-FF22-42F2-AA3B-43ABA82CD9B5}" type="presParOf" srcId="{D6C00814-6FA3-4971-BA8D-60F1A0D23013}" destId="{4477B01F-D7FB-48B1-B6EF-7FF2EC032A66}" srcOrd="6" destOrd="0" presId="urn:microsoft.com/office/officeart/2018/2/layout/IconCircleList"/>
    <dgm:cxn modelId="{6E0D9786-904F-44C8-89E3-8DED0F465E7C}" type="presParOf" srcId="{4477B01F-D7FB-48B1-B6EF-7FF2EC032A66}" destId="{6FD6930E-467E-4B4E-A5B2-852AA2DEA0B9}" srcOrd="0" destOrd="0" presId="urn:microsoft.com/office/officeart/2018/2/layout/IconCircleList"/>
    <dgm:cxn modelId="{F5B0EFBC-7767-4F95-A4E9-1AF88E692A88}" type="presParOf" srcId="{4477B01F-D7FB-48B1-B6EF-7FF2EC032A66}" destId="{5B3A2F00-79A6-4AB3-9FBD-7D86D7014EE5}" srcOrd="1" destOrd="0" presId="urn:microsoft.com/office/officeart/2018/2/layout/IconCircleList"/>
    <dgm:cxn modelId="{E5A7A570-A72D-404A-9878-C869A12FC2F4}" type="presParOf" srcId="{4477B01F-D7FB-48B1-B6EF-7FF2EC032A66}" destId="{AB951C8E-E229-44D3-A92F-BCABAE1C5876}" srcOrd="2" destOrd="0" presId="urn:microsoft.com/office/officeart/2018/2/layout/IconCircleList"/>
    <dgm:cxn modelId="{D52DFB31-D92B-47F3-9799-3D3128D3A6E5}" type="presParOf" srcId="{4477B01F-D7FB-48B1-B6EF-7FF2EC032A66}" destId="{FB8E3D32-50F1-4FDC-B3E6-74932E2EEC9F}" srcOrd="3" destOrd="0" presId="urn:microsoft.com/office/officeart/2018/2/layout/IconCircleList"/>
    <dgm:cxn modelId="{95D277A6-D832-4FA0-862C-F645758BFBD7}" type="presParOf" srcId="{D6C00814-6FA3-4971-BA8D-60F1A0D23013}" destId="{085E3CB7-31ED-41E0-AFFA-3062FC5405C0}" srcOrd="7" destOrd="0" presId="urn:microsoft.com/office/officeart/2018/2/layout/IconCircleList"/>
    <dgm:cxn modelId="{3EF6100E-C6C8-4CEF-8419-B0A26B361CD0}" type="presParOf" srcId="{D6C00814-6FA3-4971-BA8D-60F1A0D23013}" destId="{FCE155C7-967B-49C1-8CD0-0101A715FD37}" srcOrd="8" destOrd="0" presId="urn:microsoft.com/office/officeart/2018/2/layout/IconCircleList"/>
    <dgm:cxn modelId="{63BF3C74-8E7A-4201-864A-8FCCE455DC62}" type="presParOf" srcId="{FCE155C7-967B-49C1-8CD0-0101A715FD37}" destId="{63D7A9F5-A098-4AEF-8920-EFA6F6E9A132}" srcOrd="0" destOrd="0" presId="urn:microsoft.com/office/officeart/2018/2/layout/IconCircleList"/>
    <dgm:cxn modelId="{8538F662-6F89-49F7-BF4B-3726916030B2}" type="presParOf" srcId="{FCE155C7-967B-49C1-8CD0-0101A715FD37}" destId="{EC03CED6-1C01-4180-9EA3-F18358300F9A}" srcOrd="1" destOrd="0" presId="urn:microsoft.com/office/officeart/2018/2/layout/IconCircleList"/>
    <dgm:cxn modelId="{8382FAD9-72F9-4F08-B516-0389BCAEC8A7}" type="presParOf" srcId="{FCE155C7-967B-49C1-8CD0-0101A715FD37}" destId="{FAB301A6-88E5-444D-9783-F58EEF65925D}" srcOrd="2" destOrd="0" presId="urn:microsoft.com/office/officeart/2018/2/layout/IconCircleList"/>
    <dgm:cxn modelId="{65E116A6-6A9E-4FB8-8470-4402793D9F33}" type="presParOf" srcId="{FCE155C7-967B-49C1-8CD0-0101A715FD37}" destId="{D82A88AC-7045-460C-8366-78C3644CD602}" srcOrd="3" destOrd="0" presId="urn:microsoft.com/office/officeart/2018/2/layout/IconCircleList"/>
    <dgm:cxn modelId="{17D49FB0-42D5-4E6A-8EE8-51BFDD108FC9}" type="presParOf" srcId="{D6C00814-6FA3-4971-BA8D-60F1A0D23013}" destId="{99103003-D89A-4CDD-A5B6-CF140171210C}" srcOrd="9" destOrd="0" presId="urn:microsoft.com/office/officeart/2018/2/layout/IconCircleList"/>
    <dgm:cxn modelId="{1E611658-B7BB-447F-9DB5-BA1EA92FFAB1}" type="presParOf" srcId="{D6C00814-6FA3-4971-BA8D-60F1A0D23013}" destId="{541F7F8F-D77D-4E42-A3B9-064FB5DB13F0}" srcOrd="10" destOrd="0" presId="urn:microsoft.com/office/officeart/2018/2/layout/IconCircleList"/>
    <dgm:cxn modelId="{9D1B0DE0-D6F7-4DBA-ACB3-529FB054122A}" type="presParOf" srcId="{541F7F8F-D77D-4E42-A3B9-064FB5DB13F0}" destId="{7AF5E918-E2B3-47F9-B7A1-DCC7BD268E3C}" srcOrd="0" destOrd="0" presId="urn:microsoft.com/office/officeart/2018/2/layout/IconCircleList"/>
    <dgm:cxn modelId="{66DA37DB-5662-4896-933E-4D9E5D16BBF4}" type="presParOf" srcId="{541F7F8F-D77D-4E42-A3B9-064FB5DB13F0}" destId="{E6A94E24-B672-47E5-AC81-DE2CD0E70C08}" srcOrd="1" destOrd="0" presId="urn:microsoft.com/office/officeart/2018/2/layout/IconCircleList"/>
    <dgm:cxn modelId="{73E0804A-5281-474E-85F8-C9B7B2BC70C0}" type="presParOf" srcId="{541F7F8F-D77D-4E42-A3B9-064FB5DB13F0}" destId="{A731D5C8-91CD-412C-847E-5C17AC7F99B8}" srcOrd="2" destOrd="0" presId="urn:microsoft.com/office/officeart/2018/2/layout/IconCircleList"/>
    <dgm:cxn modelId="{8F86FB70-78D9-48A2-A733-E2DFCA2D6E01}" type="presParOf" srcId="{541F7F8F-D77D-4E42-A3B9-064FB5DB13F0}" destId="{822731BA-174B-477D-9B6D-59C9332F4A5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F8991-9046-4B62-ABA2-D5ADEE4C2488}">
      <dsp:nvSpPr>
        <dsp:cNvPr id="0" name=""/>
        <dsp:cNvSpPr/>
      </dsp:nvSpPr>
      <dsp:spPr>
        <a:xfrm>
          <a:off x="0" y="375826"/>
          <a:ext cx="10910084" cy="17577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6744" tIns="374904" rIns="8467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Ethical standards of the education profession apply to anyone administering a state assessment. (16 KAR 1:020)</a:t>
          </a:r>
        </a:p>
        <a:p>
          <a:pPr marL="171450" lvl="1" indent="-171450" algn="l" defTabSz="800100">
            <a:lnSpc>
              <a:spcPct val="90000"/>
            </a:lnSpc>
            <a:spcBef>
              <a:spcPct val="0"/>
            </a:spcBef>
            <a:spcAft>
              <a:spcPct val="15000"/>
            </a:spcAft>
            <a:buChar char="•"/>
          </a:pPr>
          <a:r>
            <a:rPr lang="en-US" sz="1800" kern="1200"/>
            <a:t>Test preparation practice shall not violate those ethical standards. (16 KAR 1:020)</a:t>
          </a:r>
        </a:p>
        <a:p>
          <a:pPr marL="171450" lvl="1" indent="-171450" algn="l" defTabSz="800100">
            <a:lnSpc>
              <a:spcPct val="90000"/>
            </a:lnSpc>
            <a:spcBef>
              <a:spcPct val="0"/>
            </a:spcBef>
            <a:spcAft>
              <a:spcPct val="15000"/>
            </a:spcAft>
            <a:buChar char="•"/>
          </a:pPr>
          <a:r>
            <a:rPr lang="en-US" sz="1800" kern="1200"/>
            <a:t>It is a violation of the regulation to alter student information in order to give students access or help them avoid testing. </a:t>
          </a:r>
        </a:p>
      </dsp:txBody>
      <dsp:txXfrm>
        <a:off x="0" y="375826"/>
        <a:ext cx="10910084" cy="1757700"/>
      </dsp:txXfrm>
    </dsp:sp>
    <dsp:sp modelId="{84C5C5E4-C86E-4F2E-AF5F-0E0BC48F35CB}">
      <dsp:nvSpPr>
        <dsp:cNvPr id="0" name=""/>
        <dsp:cNvSpPr/>
      </dsp:nvSpPr>
      <dsp:spPr>
        <a:xfrm>
          <a:off x="565715" y="110146"/>
          <a:ext cx="7637059" cy="531360"/>
        </a:xfrm>
        <a:prstGeom prst="round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63" tIns="0" rIns="288663" bIns="0" numCol="1" spcCol="1270" anchor="ctr" anchorCtr="0">
          <a:noAutofit/>
        </a:bodyPr>
        <a:lstStyle/>
        <a:p>
          <a:pPr marL="0" lvl="0" indent="0" algn="l" defTabSz="800100">
            <a:lnSpc>
              <a:spcPct val="90000"/>
            </a:lnSpc>
            <a:spcBef>
              <a:spcPct val="0"/>
            </a:spcBef>
            <a:spcAft>
              <a:spcPct val="35000"/>
            </a:spcAft>
            <a:buNone/>
          </a:pPr>
          <a:r>
            <a:rPr lang="en-US" sz="1800" kern="1200"/>
            <a:t>Professional Ethics</a:t>
          </a:r>
        </a:p>
      </dsp:txBody>
      <dsp:txXfrm>
        <a:off x="591654" y="136085"/>
        <a:ext cx="7585181" cy="479482"/>
      </dsp:txXfrm>
    </dsp:sp>
    <dsp:sp modelId="{5FFD4A81-096E-4339-B39A-71FAA7C7948B}">
      <dsp:nvSpPr>
        <dsp:cNvPr id="0" name=""/>
        <dsp:cNvSpPr/>
      </dsp:nvSpPr>
      <dsp:spPr>
        <a:xfrm>
          <a:off x="0" y="2496406"/>
          <a:ext cx="10910084" cy="99225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6744" tIns="374904" rIns="8467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All test preparation practices shall be designed and used for the purpose of increasing student learning, not for the sole purpose of artificially increasing test scores.</a:t>
          </a:r>
        </a:p>
      </dsp:txBody>
      <dsp:txXfrm>
        <a:off x="0" y="2496406"/>
        <a:ext cx="10910084" cy="992250"/>
      </dsp:txXfrm>
    </dsp:sp>
    <dsp:sp modelId="{667C5FA5-9A69-4D3F-B882-62A737811D4F}">
      <dsp:nvSpPr>
        <dsp:cNvPr id="0" name=""/>
        <dsp:cNvSpPr/>
      </dsp:nvSpPr>
      <dsp:spPr>
        <a:xfrm>
          <a:off x="545504" y="2230726"/>
          <a:ext cx="7637059" cy="531360"/>
        </a:xfrm>
        <a:prstGeom prst="round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63" tIns="0" rIns="288663" bIns="0" numCol="1" spcCol="1270" anchor="ctr" anchorCtr="0">
          <a:noAutofit/>
        </a:bodyPr>
        <a:lstStyle/>
        <a:p>
          <a:pPr marL="0" lvl="0" indent="0" algn="l" defTabSz="800100">
            <a:lnSpc>
              <a:spcPct val="90000"/>
            </a:lnSpc>
            <a:spcBef>
              <a:spcPct val="0"/>
            </a:spcBef>
            <a:spcAft>
              <a:spcPct val="35000"/>
            </a:spcAft>
            <a:buNone/>
          </a:pPr>
          <a:r>
            <a:rPr lang="en-US" sz="1800" kern="1200"/>
            <a:t>Educational Defensibility</a:t>
          </a:r>
        </a:p>
      </dsp:txBody>
      <dsp:txXfrm>
        <a:off x="571443" y="2256665"/>
        <a:ext cx="7585181" cy="479482"/>
      </dsp:txXfrm>
    </dsp:sp>
    <dsp:sp modelId="{557B4D82-6060-42EE-8B67-AE1F8482BAF2}">
      <dsp:nvSpPr>
        <dsp:cNvPr id="0" name=""/>
        <dsp:cNvSpPr/>
      </dsp:nvSpPr>
      <dsp:spPr>
        <a:xfrm>
          <a:off x="0" y="3851537"/>
          <a:ext cx="10910084" cy="7371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6744" tIns="374904" rIns="8467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All assessment work shall be done entirely by the student.</a:t>
          </a:r>
        </a:p>
      </dsp:txBody>
      <dsp:txXfrm>
        <a:off x="0" y="3851537"/>
        <a:ext cx="10910084" cy="737100"/>
      </dsp:txXfrm>
    </dsp:sp>
    <dsp:sp modelId="{37DAA746-3849-4B37-BCB3-3CE14956FDCD}">
      <dsp:nvSpPr>
        <dsp:cNvPr id="0" name=""/>
        <dsp:cNvSpPr/>
      </dsp:nvSpPr>
      <dsp:spPr>
        <a:xfrm>
          <a:off x="545504" y="3585857"/>
          <a:ext cx="7637059" cy="531360"/>
        </a:xfrm>
        <a:prstGeom prst="round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63" tIns="0" rIns="288663" bIns="0" numCol="1" spcCol="1270" anchor="ctr" anchorCtr="0">
          <a:noAutofit/>
        </a:bodyPr>
        <a:lstStyle/>
        <a:p>
          <a:pPr marL="0" lvl="0" indent="0" algn="l" defTabSz="800100">
            <a:lnSpc>
              <a:spcPct val="90000"/>
            </a:lnSpc>
            <a:spcBef>
              <a:spcPct val="0"/>
            </a:spcBef>
            <a:spcAft>
              <a:spcPct val="35000"/>
            </a:spcAft>
            <a:buNone/>
          </a:pPr>
          <a:r>
            <a:rPr lang="en-US" sz="1800" kern="1200"/>
            <a:t>Student Ownership</a:t>
          </a:r>
        </a:p>
      </dsp:txBody>
      <dsp:txXfrm>
        <a:off x="571443" y="3611796"/>
        <a:ext cx="7585181"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E29EA-E31E-415A-88B7-309293643BBA}">
      <dsp:nvSpPr>
        <dsp:cNvPr id="0" name=""/>
        <dsp:cNvSpPr/>
      </dsp:nvSpPr>
      <dsp:spPr>
        <a:xfrm>
          <a:off x="891958" y="501108"/>
          <a:ext cx="1437989" cy="14379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755E3-36EA-4CCD-AEB0-3F94187DA182}">
      <dsp:nvSpPr>
        <dsp:cNvPr id="0" name=""/>
        <dsp:cNvSpPr/>
      </dsp:nvSpPr>
      <dsp:spPr>
        <a:xfrm>
          <a:off x="13187" y="2320048"/>
          <a:ext cx="3195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Handle as secure material</a:t>
          </a:r>
        </a:p>
      </dsp:txBody>
      <dsp:txXfrm>
        <a:off x="13187" y="2320048"/>
        <a:ext cx="3195532" cy="720000"/>
      </dsp:txXfrm>
    </dsp:sp>
    <dsp:sp modelId="{EE658C3C-6B1D-4E96-899B-AAB21CC1F6A0}">
      <dsp:nvSpPr>
        <dsp:cNvPr id="0" name=""/>
        <dsp:cNvSpPr/>
      </dsp:nvSpPr>
      <dsp:spPr>
        <a:xfrm>
          <a:off x="4646709" y="501108"/>
          <a:ext cx="1437989" cy="14379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D6B7FC-D232-43E4-A8DA-62E687E17346}">
      <dsp:nvSpPr>
        <dsp:cNvPr id="0" name=""/>
        <dsp:cNvSpPr/>
      </dsp:nvSpPr>
      <dsp:spPr>
        <a:xfrm>
          <a:off x="3767937" y="2320048"/>
          <a:ext cx="3195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Store securely</a:t>
          </a:r>
        </a:p>
      </dsp:txBody>
      <dsp:txXfrm>
        <a:off x="3767937" y="2320048"/>
        <a:ext cx="3195532" cy="720000"/>
      </dsp:txXfrm>
    </dsp:sp>
    <dsp:sp modelId="{D0240A38-AFD1-4841-B608-AE6A5719658A}">
      <dsp:nvSpPr>
        <dsp:cNvPr id="0" name=""/>
        <dsp:cNvSpPr/>
      </dsp:nvSpPr>
      <dsp:spPr>
        <a:xfrm>
          <a:off x="8401459" y="501108"/>
          <a:ext cx="1437989" cy="14379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7C9F4-9235-4CEB-A6A6-ED6FC554D775}">
      <dsp:nvSpPr>
        <dsp:cNvPr id="0" name=""/>
        <dsp:cNvSpPr/>
      </dsp:nvSpPr>
      <dsp:spPr>
        <a:xfrm>
          <a:off x="7522688" y="2320048"/>
          <a:ext cx="3195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Securely destroy per district policy at the end of testing </a:t>
          </a:r>
        </a:p>
      </dsp:txBody>
      <dsp:txXfrm>
        <a:off x="7522688" y="2320048"/>
        <a:ext cx="3195532"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65F10-74D2-4961-8D51-21BAB3BE6ECF}">
      <dsp:nvSpPr>
        <dsp:cNvPr id="0" name=""/>
        <dsp:cNvSpPr/>
      </dsp:nvSpPr>
      <dsp:spPr>
        <a:xfrm>
          <a:off x="0" y="583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24AA2F14-2F1E-4707-A1A4-3FBA331A8622}">
      <dsp:nvSpPr>
        <dsp:cNvPr id="0" name=""/>
        <dsp:cNvSpPr/>
      </dsp:nvSpPr>
      <dsp:spPr>
        <a:xfrm>
          <a:off x="199895" y="154514"/>
          <a:ext cx="363801" cy="363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57B8DD-7247-4305-B262-1BA622D7C287}">
      <dsp:nvSpPr>
        <dsp:cNvPr id="0" name=""/>
        <dsp:cNvSpPr/>
      </dsp:nvSpPr>
      <dsp:spPr>
        <a:xfrm>
          <a:off x="763593" y="583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Handle as secure material</a:t>
          </a:r>
        </a:p>
      </dsp:txBody>
      <dsp:txXfrm>
        <a:off x="763593" y="5831"/>
        <a:ext cx="10459551" cy="764064"/>
      </dsp:txXfrm>
    </dsp:sp>
    <dsp:sp modelId="{983708B1-7DA1-4CE0-AB78-9A25DBB8FBB3}">
      <dsp:nvSpPr>
        <dsp:cNvPr id="0" name=""/>
        <dsp:cNvSpPr/>
      </dsp:nvSpPr>
      <dsp:spPr>
        <a:xfrm>
          <a:off x="0" y="96091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2F6909BB-C1C1-4828-9F51-851DD6C07363}">
      <dsp:nvSpPr>
        <dsp:cNvPr id="0" name=""/>
        <dsp:cNvSpPr/>
      </dsp:nvSpPr>
      <dsp:spPr>
        <a:xfrm>
          <a:off x="199895" y="1109594"/>
          <a:ext cx="363801" cy="363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06CA69-0D7D-4A28-B1C6-E05F662BA12A}">
      <dsp:nvSpPr>
        <dsp:cNvPr id="0" name=""/>
        <dsp:cNvSpPr/>
      </dsp:nvSpPr>
      <dsp:spPr>
        <a:xfrm>
          <a:off x="763593" y="96091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Store securely</a:t>
          </a:r>
        </a:p>
      </dsp:txBody>
      <dsp:txXfrm>
        <a:off x="763593" y="960911"/>
        <a:ext cx="10459551" cy="764064"/>
      </dsp:txXfrm>
    </dsp:sp>
    <dsp:sp modelId="{C6F255B5-6C73-404D-8752-E93474809501}">
      <dsp:nvSpPr>
        <dsp:cNvPr id="0" name=""/>
        <dsp:cNvSpPr/>
      </dsp:nvSpPr>
      <dsp:spPr>
        <a:xfrm>
          <a:off x="0" y="191599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86155CFA-B926-426B-A846-BD82BF5040FC}">
      <dsp:nvSpPr>
        <dsp:cNvPr id="0" name=""/>
        <dsp:cNvSpPr/>
      </dsp:nvSpPr>
      <dsp:spPr>
        <a:xfrm>
          <a:off x="199895" y="2064674"/>
          <a:ext cx="363801" cy="3634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1440ED-F218-468A-A998-85720FEE61A7}">
      <dsp:nvSpPr>
        <dsp:cNvPr id="0" name=""/>
        <dsp:cNvSpPr/>
      </dsp:nvSpPr>
      <dsp:spPr>
        <a:xfrm>
          <a:off x="763593" y="191599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Test Tickets securely destroy per district policy at the end of testing </a:t>
          </a:r>
        </a:p>
      </dsp:txBody>
      <dsp:txXfrm>
        <a:off x="763593" y="1915991"/>
        <a:ext cx="10459551" cy="764064"/>
      </dsp:txXfrm>
    </dsp:sp>
    <dsp:sp modelId="{5C234C2F-D9B8-4F57-A96E-37B33016ADF2}">
      <dsp:nvSpPr>
        <dsp:cNvPr id="0" name=""/>
        <dsp:cNvSpPr/>
      </dsp:nvSpPr>
      <dsp:spPr>
        <a:xfrm>
          <a:off x="0" y="287107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8B7D9831-ED37-41EF-9D36-38ADFC352FAF}">
      <dsp:nvSpPr>
        <dsp:cNvPr id="0" name=""/>
        <dsp:cNvSpPr/>
      </dsp:nvSpPr>
      <dsp:spPr>
        <a:xfrm>
          <a:off x="199895" y="3019754"/>
          <a:ext cx="363801" cy="3634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59964-96BF-4EB9-A6B9-39B641FDD201}">
      <dsp:nvSpPr>
        <dsp:cNvPr id="0" name=""/>
        <dsp:cNvSpPr/>
      </dsp:nvSpPr>
      <dsp:spPr>
        <a:xfrm>
          <a:off x="763593" y="287107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Completed paper answer documents returned to test vendor</a:t>
          </a:r>
        </a:p>
      </dsp:txBody>
      <dsp:txXfrm>
        <a:off x="763593" y="2871071"/>
        <a:ext cx="10459551" cy="764064"/>
      </dsp:txXfrm>
    </dsp:sp>
    <dsp:sp modelId="{98499A3D-BEF4-4A08-BFE9-651E4C16F691}">
      <dsp:nvSpPr>
        <dsp:cNvPr id="0" name=""/>
        <dsp:cNvSpPr/>
      </dsp:nvSpPr>
      <dsp:spPr>
        <a:xfrm>
          <a:off x="0" y="382615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7DA97581-39B7-40E7-A485-B30740EEE1B8}">
      <dsp:nvSpPr>
        <dsp:cNvPr id="0" name=""/>
        <dsp:cNvSpPr/>
      </dsp:nvSpPr>
      <dsp:spPr>
        <a:xfrm>
          <a:off x="200091" y="3974834"/>
          <a:ext cx="363801" cy="3634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5B9F56-50BD-428E-85D3-46E943924DE8}">
      <dsp:nvSpPr>
        <dsp:cNvPr id="0" name=""/>
        <dsp:cNvSpPr/>
      </dsp:nvSpPr>
      <dsp:spPr>
        <a:xfrm>
          <a:off x="763984" y="3826151"/>
          <a:ext cx="10397023"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Blank paper answer documents handled by instructions in administration manual </a:t>
          </a:r>
        </a:p>
      </dsp:txBody>
      <dsp:txXfrm>
        <a:off x="763984" y="3826151"/>
        <a:ext cx="10397023" cy="7640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B05B9-892E-4226-8B77-70165B0E669D}">
      <dsp:nvSpPr>
        <dsp:cNvPr id="0" name=""/>
        <dsp:cNvSpPr/>
      </dsp:nvSpPr>
      <dsp:spPr>
        <a:xfrm rot="16200000">
          <a:off x="-1097709" y="1100492"/>
          <a:ext cx="4932407" cy="2731421"/>
        </a:xfrm>
        <a:prstGeom prst="flowChartManualOperation">
          <a:avLst/>
        </a:prstGeom>
        <a:solidFill>
          <a:srgbClr val="6AA27A"/>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rPr>
            <a:t>Persons outside of local district employment can request to review test materials (restricted access under supervision).</a:t>
          </a:r>
        </a:p>
      </dsp:txBody>
      <dsp:txXfrm rot="5400000">
        <a:off x="2784" y="986480"/>
        <a:ext cx="2731421" cy="2959445"/>
      </dsp:txXfrm>
    </dsp:sp>
    <dsp:sp modelId="{F98C65F9-C828-4D0E-8DF2-CCDE8BD29815}">
      <dsp:nvSpPr>
        <dsp:cNvPr id="0" name=""/>
        <dsp:cNvSpPr/>
      </dsp:nvSpPr>
      <dsp:spPr>
        <a:xfrm rot="16200000">
          <a:off x="1838569" y="1100492"/>
          <a:ext cx="4932407" cy="2731421"/>
        </a:xfrm>
        <a:prstGeom prst="flowChartManualOperation">
          <a:avLst/>
        </a:prstGeom>
        <a:solidFill>
          <a:srgbClr val="73A38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rPr>
            <a:t>Local districts are not required to allow reviews of secure materials.</a:t>
          </a:r>
        </a:p>
      </dsp:txBody>
      <dsp:txXfrm rot="5400000">
        <a:off x="2939062" y="986480"/>
        <a:ext cx="2731421" cy="2959445"/>
      </dsp:txXfrm>
    </dsp:sp>
    <dsp:sp modelId="{89F634A3-FEAE-4961-9D25-08269F9388B6}">
      <dsp:nvSpPr>
        <dsp:cNvPr id="0" name=""/>
        <dsp:cNvSpPr/>
      </dsp:nvSpPr>
      <dsp:spPr>
        <a:xfrm rot="16200000">
          <a:off x="4774847" y="1100492"/>
          <a:ext cx="4932407" cy="2731421"/>
        </a:xfrm>
        <a:prstGeom prst="flowChartManualOperation">
          <a:avLst/>
        </a:prstGeom>
        <a:solidFill>
          <a:srgbClr val="00999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rPr>
            <a:t>KDE may permit a review of materials at KDE offices in Frankfort based on availability of appropriate staff to supervise the review.</a:t>
          </a:r>
        </a:p>
      </dsp:txBody>
      <dsp:txXfrm rot="5400000">
        <a:off x="5875340" y="986480"/>
        <a:ext cx="2731421" cy="2959445"/>
      </dsp:txXfrm>
    </dsp:sp>
    <dsp:sp modelId="{2A575DFE-9F8B-4D56-971D-583B4B5028E4}">
      <dsp:nvSpPr>
        <dsp:cNvPr id="0" name=""/>
        <dsp:cNvSpPr/>
      </dsp:nvSpPr>
      <dsp:spPr>
        <a:xfrm rot="16200000">
          <a:off x="7711126" y="1100492"/>
          <a:ext cx="4932407" cy="2731421"/>
        </a:xfrm>
        <a:prstGeom prst="flowChartManualOperation">
          <a:avLst/>
        </a:prstGeom>
        <a:solidFill>
          <a:srgbClr val="0080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rPr>
            <a:t>Individuals reviewing materials will be monitored at all times and are required to sign a legally-binding nondisclosure form.</a:t>
          </a:r>
        </a:p>
      </dsp:txBody>
      <dsp:txXfrm rot="5400000">
        <a:off x="8811619" y="986480"/>
        <a:ext cx="2731421" cy="29594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10A02-A17C-4AFD-9408-FAFBA7DA58B4}">
      <dsp:nvSpPr>
        <dsp:cNvPr id="0" name=""/>
        <dsp:cNvSpPr/>
      </dsp:nvSpPr>
      <dsp:spPr>
        <a:xfrm>
          <a:off x="0" y="0"/>
          <a:ext cx="11731611" cy="549934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1A784-2E5B-4BA9-86AE-27E5100277CD}">
      <dsp:nvSpPr>
        <dsp:cNvPr id="0" name=""/>
        <dsp:cNvSpPr/>
      </dsp:nvSpPr>
      <dsp:spPr>
        <a:xfrm>
          <a:off x="1469" y="1649803"/>
          <a:ext cx="1529140" cy="2199738"/>
        </a:xfrm>
        <a:prstGeom prst="roundRect">
          <a:avLst/>
        </a:prstGeom>
        <a:solidFill>
          <a:srgbClr val="D8F4EC"/>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Allegation is referred to the KDE Allegations Coordinator</a:t>
          </a:r>
          <a:endParaRPr lang="en-US" sz="1500" kern="1200">
            <a:solidFill>
              <a:schemeClr val="tx1"/>
            </a:solidFill>
          </a:endParaRPr>
        </a:p>
      </dsp:txBody>
      <dsp:txXfrm>
        <a:off x="76115" y="1724449"/>
        <a:ext cx="1379848" cy="2050446"/>
      </dsp:txXfrm>
    </dsp:sp>
    <dsp:sp modelId="{9C303ACA-903C-412D-B515-922DECEF344C}">
      <dsp:nvSpPr>
        <dsp:cNvPr id="0" name=""/>
        <dsp:cNvSpPr/>
      </dsp:nvSpPr>
      <dsp:spPr>
        <a:xfrm>
          <a:off x="1719644" y="1649803"/>
          <a:ext cx="2179700" cy="2199738"/>
        </a:xfrm>
        <a:prstGeom prst="roundRect">
          <a:avLst/>
        </a:prstGeom>
        <a:solidFill>
          <a:srgbClr val="D8F4EC"/>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Allegations Coordinator investigates</a:t>
          </a:r>
        </a:p>
      </dsp:txBody>
      <dsp:txXfrm>
        <a:off x="1826048" y="1756207"/>
        <a:ext cx="1966892" cy="1986930"/>
      </dsp:txXfrm>
    </dsp:sp>
    <dsp:sp modelId="{5DCC8CED-7154-4691-9441-77F894E17807}">
      <dsp:nvSpPr>
        <dsp:cNvPr id="0" name=""/>
        <dsp:cNvSpPr/>
      </dsp:nvSpPr>
      <dsp:spPr>
        <a:xfrm>
          <a:off x="4045850" y="1639420"/>
          <a:ext cx="1628554" cy="2199738"/>
        </a:xfrm>
        <a:prstGeom prst="roundRect">
          <a:avLst/>
        </a:prstGeom>
        <a:solidFill>
          <a:srgbClr val="0099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Allegations Coordinator reports findings to Board of Review</a:t>
          </a:r>
        </a:p>
      </dsp:txBody>
      <dsp:txXfrm>
        <a:off x="4125349" y="1718919"/>
        <a:ext cx="1469556" cy="2040740"/>
      </dsp:txXfrm>
    </dsp:sp>
    <dsp:sp modelId="{D69F65C0-CB3F-4509-9E87-5DBEB9148DC9}">
      <dsp:nvSpPr>
        <dsp:cNvPr id="0" name=""/>
        <dsp:cNvSpPr/>
      </dsp:nvSpPr>
      <dsp:spPr>
        <a:xfrm>
          <a:off x="5905968" y="1649803"/>
          <a:ext cx="2131076" cy="2199738"/>
        </a:xfrm>
        <a:prstGeom prst="roundRect">
          <a:avLst/>
        </a:prstGeom>
        <a:solidFill>
          <a:srgbClr val="0099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Board of Review reviews and makes recommendation to Commissioner</a:t>
          </a:r>
        </a:p>
      </dsp:txBody>
      <dsp:txXfrm>
        <a:off x="6009999" y="1753834"/>
        <a:ext cx="1923014" cy="1991676"/>
      </dsp:txXfrm>
    </dsp:sp>
    <dsp:sp modelId="{A54FCFE7-33B7-4CBC-A8D6-DB527EB70BF0}">
      <dsp:nvSpPr>
        <dsp:cNvPr id="0" name=""/>
        <dsp:cNvSpPr/>
      </dsp:nvSpPr>
      <dsp:spPr>
        <a:xfrm>
          <a:off x="8226080" y="1649803"/>
          <a:ext cx="1852753" cy="2199738"/>
        </a:xfrm>
        <a:prstGeom prst="roundRect">
          <a:avLst/>
        </a:prstGeom>
        <a:solidFill>
          <a:srgbClr val="00808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Commissioner makes final determination</a:t>
          </a:r>
        </a:p>
      </dsp:txBody>
      <dsp:txXfrm>
        <a:off x="8316524" y="1740247"/>
        <a:ext cx="1671865" cy="2018850"/>
      </dsp:txXfrm>
    </dsp:sp>
    <dsp:sp modelId="{9DD8EEFF-E622-457E-B893-1A36F1EAFD89}">
      <dsp:nvSpPr>
        <dsp:cNvPr id="0" name=""/>
        <dsp:cNvSpPr/>
      </dsp:nvSpPr>
      <dsp:spPr>
        <a:xfrm>
          <a:off x="10267868" y="1649803"/>
          <a:ext cx="1462279" cy="2199738"/>
        </a:xfrm>
        <a:prstGeom prst="roundRect">
          <a:avLst/>
        </a:prstGeom>
        <a:solidFill>
          <a:srgbClr val="00808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District receives a letter from KDE stating the actions to be taken</a:t>
          </a:r>
        </a:p>
      </dsp:txBody>
      <dsp:txXfrm>
        <a:off x="10339251" y="1721186"/>
        <a:ext cx="1319513" cy="20569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16C4B-6393-47AE-AC64-FFDA343EB10F}">
      <dsp:nvSpPr>
        <dsp:cNvPr id="0" name=""/>
        <dsp:cNvSpPr/>
      </dsp:nvSpPr>
      <dsp:spPr>
        <a:xfrm rot="16200000">
          <a:off x="-682840" y="684035"/>
          <a:ext cx="4472724" cy="3104653"/>
        </a:xfrm>
        <a:prstGeom prst="flowChartManualOperation">
          <a:avLst/>
        </a:prstGeom>
        <a:solidFill>
          <a:srgbClr val="73A38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325" bIns="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Local districts are responsible for submitting and/or correcting student data and nonacademic indicators as accurately as possible for use in public reporting.</a:t>
          </a:r>
        </a:p>
      </dsp:txBody>
      <dsp:txXfrm rot="5400000">
        <a:off x="1196" y="894544"/>
        <a:ext cx="3104653" cy="2683634"/>
      </dsp:txXfrm>
    </dsp:sp>
    <dsp:sp modelId="{02905DC5-FDB8-4975-BCF4-07D94A789B12}">
      <dsp:nvSpPr>
        <dsp:cNvPr id="0" name=""/>
        <dsp:cNvSpPr/>
      </dsp:nvSpPr>
      <dsp:spPr>
        <a:xfrm rot="16200000">
          <a:off x="2654662" y="684035"/>
          <a:ext cx="4472724" cy="3104653"/>
        </a:xfrm>
        <a:prstGeom prst="flowChartManualOperation">
          <a:avLst/>
        </a:prstGeom>
        <a:solidFill>
          <a:srgbClr val="009A8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325" bIns="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Submitting incorrect data for the purpose of inaccurately affecting public reports is considered a violation.</a:t>
          </a:r>
        </a:p>
      </dsp:txBody>
      <dsp:txXfrm rot="5400000">
        <a:off x="3338698" y="894544"/>
        <a:ext cx="3104653" cy="2683634"/>
      </dsp:txXfrm>
    </dsp:sp>
    <dsp:sp modelId="{6334484A-E932-4B65-8226-A45AFC877D1C}">
      <dsp:nvSpPr>
        <dsp:cNvPr id="0" name=""/>
        <dsp:cNvSpPr/>
      </dsp:nvSpPr>
      <dsp:spPr>
        <a:xfrm rot="16200000">
          <a:off x="5992164" y="684035"/>
          <a:ext cx="4472724" cy="3104653"/>
        </a:xfrm>
        <a:prstGeom prst="flowChartManualOperation">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325" bIns="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Schools and districts shall follow KDE guidance on the release of data during the data review periods and adhere to embargoed dates.</a:t>
          </a:r>
        </a:p>
      </dsp:txBody>
      <dsp:txXfrm rot="5400000">
        <a:off x="6676200" y="894544"/>
        <a:ext cx="3104653" cy="26836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Times New Roman"/>
              <a:cs typeface="Times New Roman"/>
            </a:rPr>
            <a:t>KDE DAC Information </a:t>
          </a:r>
          <a:r>
            <a:rPr lang="en-US" sz="4700" kern="1200">
              <a:latin typeface="Times New Roman"/>
              <a:cs typeface="Times New Roman"/>
              <a:hlinkClick xmlns:r="http://schemas.openxmlformats.org/officeDocument/2006/relationships" r:id="rId1"/>
            </a:rPr>
            <a:t>dacinfo@education.ky.gov</a:t>
          </a:r>
          <a:r>
            <a:rPr lang="en-US" sz="4700" kern="1200">
              <a:latin typeface="Times New Roman"/>
              <a:cs typeface="Times New Roman"/>
            </a:rPr>
            <a:t> (502) 564-4394</a:t>
          </a:r>
        </a:p>
      </dsp:txBody>
      <dsp:txXfrm>
        <a:off x="0" y="772236"/>
        <a:ext cx="8325293" cy="3183075"/>
      </dsp:txXfrm>
    </dsp:sp>
    <dsp:sp modelId="{582781B1-11A1-43EE-AABF-775ACAB37D1D}">
      <dsp:nvSpPr>
        <dsp:cNvPr id="0" name=""/>
        <dsp:cNvSpPr/>
      </dsp:nvSpPr>
      <dsp:spPr>
        <a:xfrm>
          <a:off x="268295" y="102817"/>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Times New Roman"/>
              <a:cs typeface="Times New Roman"/>
            </a:rPr>
            <a:t>Contact Information</a:t>
          </a:r>
          <a:endParaRPr lang="en-US" sz="4700" b="0" i="0" u="none" strike="noStrike" kern="1200" cap="none" baseline="0" noProof="0">
            <a:solidFill>
              <a:srgbClr val="010000"/>
            </a:solidFill>
            <a:latin typeface="Georgia"/>
            <a:cs typeface="Times New Roman"/>
          </a:endParaRPr>
        </a:p>
      </dsp:txBody>
      <dsp:txXfrm>
        <a:off x="336024" y="170546"/>
        <a:ext cx="5692247" cy="125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AC5FA-1E7E-4C2A-98FE-27CA23C7B75A}">
      <dsp:nvSpPr>
        <dsp:cNvPr id="0" name=""/>
        <dsp:cNvSpPr/>
      </dsp:nvSpPr>
      <dsp:spPr>
        <a:xfrm>
          <a:off x="0" y="0"/>
          <a:ext cx="10980592" cy="1316681"/>
        </a:xfrm>
        <a:prstGeom prst="rect">
          <a:avLst/>
        </a:prstGeom>
        <a:solidFill>
          <a:srgbClr val="009999"/>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latin typeface="Franklin Gothic Medium" panose="020B0603020102020204"/>
            </a:rPr>
            <a:t>Score</a:t>
          </a:r>
          <a:r>
            <a:rPr lang="en-US" sz="3900" b="1" kern="1200"/>
            <a:t> analysis can lead to the discovery of inappropriate practices such as:</a:t>
          </a:r>
        </a:p>
      </dsp:txBody>
      <dsp:txXfrm>
        <a:off x="0" y="0"/>
        <a:ext cx="10980592" cy="1316681"/>
      </dsp:txXfrm>
    </dsp:sp>
    <dsp:sp modelId="{E3B15598-921A-4D20-B3AB-E5ED1F2E61C1}">
      <dsp:nvSpPr>
        <dsp:cNvPr id="0" name=""/>
        <dsp:cNvSpPr/>
      </dsp:nvSpPr>
      <dsp:spPr>
        <a:xfrm>
          <a:off x="0"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Cheat sheets</a:t>
          </a:r>
        </a:p>
      </dsp:txBody>
      <dsp:txXfrm>
        <a:off x="0" y="1316681"/>
        <a:ext cx="2745148" cy="2765030"/>
      </dsp:txXfrm>
    </dsp:sp>
    <dsp:sp modelId="{274DB3E3-0F51-496F-AD98-2D80E102A2AD}">
      <dsp:nvSpPr>
        <dsp:cNvPr id="0" name=""/>
        <dsp:cNvSpPr/>
      </dsp:nvSpPr>
      <dsp:spPr>
        <a:xfrm>
          <a:off x="2745147"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Test administrators leading students to answers through gestures or verbal clues</a:t>
          </a:r>
        </a:p>
      </dsp:txBody>
      <dsp:txXfrm>
        <a:off x="2745147" y="1316681"/>
        <a:ext cx="2745148" cy="2765030"/>
      </dsp:txXfrm>
    </dsp:sp>
    <dsp:sp modelId="{82835B05-59CC-4A85-BD42-8FD8A8C6580F}">
      <dsp:nvSpPr>
        <dsp:cNvPr id="0" name=""/>
        <dsp:cNvSpPr/>
      </dsp:nvSpPr>
      <dsp:spPr>
        <a:xfrm>
          <a:off x="5490296"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Adults changing student answers</a:t>
          </a:r>
          <a:r>
            <a:rPr lang="en-US" sz="2800" kern="1200">
              <a:latin typeface="Franklin Gothic Medium" panose="020B0603020102020204"/>
            </a:rPr>
            <a:t> </a:t>
          </a:r>
          <a:endParaRPr lang="en-US" sz="2800" kern="1200"/>
        </a:p>
      </dsp:txBody>
      <dsp:txXfrm>
        <a:off x="5490296" y="1316681"/>
        <a:ext cx="2745148" cy="2765030"/>
      </dsp:txXfrm>
    </dsp:sp>
    <dsp:sp modelId="{97F11D9B-F7C8-41BF-B553-1C9C9140C00F}">
      <dsp:nvSpPr>
        <dsp:cNvPr id="0" name=""/>
        <dsp:cNvSpPr/>
      </dsp:nvSpPr>
      <dsp:spPr>
        <a:xfrm>
          <a:off x="8235444"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Students receiving help from test administrators</a:t>
          </a:r>
        </a:p>
      </dsp:txBody>
      <dsp:txXfrm>
        <a:off x="8235444" y="1316681"/>
        <a:ext cx="2745148" cy="2765030"/>
      </dsp:txXfrm>
    </dsp:sp>
    <dsp:sp modelId="{ADC9A50F-E0EC-4B88-B959-B0A2E515239A}">
      <dsp:nvSpPr>
        <dsp:cNvPr id="0" name=""/>
        <dsp:cNvSpPr/>
      </dsp:nvSpPr>
      <dsp:spPr>
        <a:xfrm>
          <a:off x="0" y="4066148"/>
          <a:ext cx="10980592" cy="307225"/>
        </a:xfrm>
        <a:prstGeom prst="rect">
          <a:avLst/>
        </a:prstGeom>
        <a:solidFill>
          <a:srgbClr val="009999"/>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03721-AB47-41DB-ADC3-E45BD806D2D9}">
      <dsp:nvSpPr>
        <dsp:cNvPr id="0" name=""/>
        <dsp:cNvSpPr/>
      </dsp:nvSpPr>
      <dsp:spPr>
        <a:xfrm rot="16200000">
          <a:off x="1526915" y="-1526915"/>
          <a:ext cx="2447418" cy="5501248"/>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Visits are conducted during spring testing windows.</a:t>
          </a:r>
        </a:p>
      </dsp:txBody>
      <dsp:txXfrm rot="5400000">
        <a:off x="0" y="0"/>
        <a:ext cx="5501248" cy="1835563"/>
      </dsp:txXfrm>
    </dsp:sp>
    <dsp:sp modelId="{AD49268C-3401-4670-9575-FEAEE2689B42}">
      <dsp:nvSpPr>
        <dsp:cNvPr id="0" name=""/>
        <dsp:cNvSpPr/>
      </dsp:nvSpPr>
      <dsp:spPr>
        <a:xfrm>
          <a:off x="5501248" y="0"/>
          <a:ext cx="5501248" cy="2447418"/>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Sites are chosen by both purposeful and random selection.</a:t>
          </a:r>
        </a:p>
      </dsp:txBody>
      <dsp:txXfrm>
        <a:off x="5501248" y="0"/>
        <a:ext cx="5501248" cy="1835563"/>
      </dsp:txXfrm>
    </dsp:sp>
    <dsp:sp modelId="{801A30DA-2D0D-4290-A33D-9472DE85D1A6}">
      <dsp:nvSpPr>
        <dsp:cNvPr id="0" name=""/>
        <dsp:cNvSpPr/>
      </dsp:nvSpPr>
      <dsp:spPr>
        <a:xfrm rot="10800000">
          <a:off x="0" y="2447418"/>
          <a:ext cx="5501248" cy="2447418"/>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DACs are notified shortly before arrival. DACs may notify schools and attend.</a:t>
          </a:r>
        </a:p>
      </dsp:txBody>
      <dsp:txXfrm rot="10800000">
        <a:off x="0" y="3059272"/>
        <a:ext cx="5501248" cy="1835563"/>
      </dsp:txXfrm>
    </dsp:sp>
    <dsp:sp modelId="{C9058A4A-7042-4B3A-B706-174BA3C1F2E5}">
      <dsp:nvSpPr>
        <dsp:cNvPr id="0" name=""/>
        <dsp:cNvSpPr/>
      </dsp:nvSpPr>
      <dsp:spPr>
        <a:xfrm rot="5400000">
          <a:off x="7028163" y="920502"/>
          <a:ext cx="2447418" cy="5501248"/>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OAA Staff will request to see testing and storage areas and will collect specific documents (e.g., seating charts, test schedules, Good Faith Effort Check Sheets). </a:t>
          </a:r>
        </a:p>
      </dsp:txBody>
      <dsp:txXfrm rot="-5400000">
        <a:off x="5501248" y="3059272"/>
        <a:ext cx="5501248" cy="1835563"/>
      </dsp:txXfrm>
    </dsp:sp>
    <dsp:sp modelId="{94B4309B-167E-4C16-8D5B-7CBE07118757}">
      <dsp:nvSpPr>
        <dsp:cNvPr id="0" name=""/>
        <dsp:cNvSpPr/>
      </dsp:nvSpPr>
      <dsp:spPr>
        <a:xfrm>
          <a:off x="3698313" y="1736687"/>
          <a:ext cx="3300749" cy="1223709"/>
        </a:xfrm>
        <a:prstGeom prst="roundRect">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OAA Site Visits</a:t>
          </a:r>
        </a:p>
      </dsp:txBody>
      <dsp:txXfrm>
        <a:off x="3758050" y="1796424"/>
        <a:ext cx="3181275" cy="1104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DF70E-E49F-4C4D-A5F7-0CBE6AFF6588}">
      <dsp:nvSpPr>
        <dsp:cNvPr id="0" name=""/>
        <dsp:cNvSpPr/>
      </dsp:nvSpPr>
      <dsp:spPr>
        <a:xfrm>
          <a:off x="-4839591" y="-741693"/>
          <a:ext cx="5764161" cy="5764161"/>
        </a:xfrm>
        <a:prstGeom prst="blockArc">
          <a:avLst>
            <a:gd name="adj1" fmla="val 18900000"/>
            <a:gd name="adj2" fmla="val 2700000"/>
            <a:gd name="adj3" fmla="val 37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34E38A-BDEF-4C1A-80E3-64280E974815}">
      <dsp:nvSpPr>
        <dsp:cNvPr id="0" name=""/>
        <dsp:cNvSpPr/>
      </dsp:nvSpPr>
      <dsp:spPr>
        <a:xfrm>
          <a:off x="461505" y="329105"/>
          <a:ext cx="10600964"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Schedule test administration</a:t>
          </a:r>
        </a:p>
      </dsp:txBody>
      <dsp:txXfrm>
        <a:off x="461505" y="329105"/>
        <a:ext cx="10600964" cy="658554"/>
      </dsp:txXfrm>
    </dsp:sp>
    <dsp:sp modelId="{115FC972-F22C-4FDE-9818-C59A7F961E92}">
      <dsp:nvSpPr>
        <dsp:cNvPr id="0" name=""/>
        <dsp:cNvSpPr/>
      </dsp:nvSpPr>
      <dsp:spPr>
        <a:xfrm>
          <a:off x="72595" y="246786"/>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971F44D-CCE4-40D5-BBC0-6C5A4F340698}">
      <dsp:nvSpPr>
        <dsp:cNvPr id="0" name=""/>
        <dsp:cNvSpPr/>
      </dsp:nvSpPr>
      <dsp:spPr>
        <a:xfrm>
          <a:off x="861756" y="1317108"/>
          <a:ext cx="10223400"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Arrange for adequate staff to administer assessment </a:t>
          </a:r>
        </a:p>
      </dsp:txBody>
      <dsp:txXfrm>
        <a:off x="861756" y="1317108"/>
        <a:ext cx="10223400" cy="658554"/>
      </dsp:txXfrm>
    </dsp:sp>
    <dsp:sp modelId="{4D94B0A9-6056-4A85-82E9-288471DBD14C}">
      <dsp:nvSpPr>
        <dsp:cNvPr id="0" name=""/>
        <dsp:cNvSpPr/>
      </dsp:nvSpPr>
      <dsp:spPr>
        <a:xfrm>
          <a:off x="450159" y="1234789"/>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FE53919-368B-452B-996A-6837910BF0A0}">
      <dsp:nvSpPr>
        <dsp:cNvPr id="0" name=""/>
        <dsp:cNvSpPr/>
      </dsp:nvSpPr>
      <dsp:spPr>
        <a:xfrm>
          <a:off x="861756" y="2305111"/>
          <a:ext cx="10223400"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Prepare accurate student testing rosters and seating charts</a:t>
          </a:r>
        </a:p>
      </dsp:txBody>
      <dsp:txXfrm>
        <a:off x="861756" y="2305111"/>
        <a:ext cx="10223400" cy="658554"/>
      </dsp:txXfrm>
    </dsp:sp>
    <dsp:sp modelId="{4B239B11-F06C-428C-9FC6-CBEBFBC30440}">
      <dsp:nvSpPr>
        <dsp:cNvPr id="0" name=""/>
        <dsp:cNvSpPr/>
      </dsp:nvSpPr>
      <dsp:spPr>
        <a:xfrm>
          <a:off x="450159" y="2222792"/>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E3D2623-DD06-40B8-924B-8580406E784F}">
      <dsp:nvSpPr>
        <dsp:cNvPr id="0" name=""/>
        <dsp:cNvSpPr/>
      </dsp:nvSpPr>
      <dsp:spPr>
        <a:xfrm>
          <a:off x="484191" y="3293114"/>
          <a:ext cx="10600964"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Ensure all test materials are kept secure before, during and after testing</a:t>
          </a:r>
          <a:endParaRPr lang="en-US" sz="2500" kern="1200" baseline="-25000"/>
        </a:p>
      </dsp:txBody>
      <dsp:txXfrm>
        <a:off x="484191" y="3293114"/>
        <a:ext cx="10600964" cy="658554"/>
      </dsp:txXfrm>
    </dsp:sp>
    <dsp:sp modelId="{BAF36DB4-92B3-47BF-BB62-731A860E1E49}">
      <dsp:nvSpPr>
        <dsp:cNvPr id="0" name=""/>
        <dsp:cNvSpPr/>
      </dsp:nvSpPr>
      <dsp:spPr>
        <a:xfrm>
          <a:off x="72595" y="3210795"/>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66FC6-5F39-4EBE-B026-BA944104B5EA}">
      <dsp:nvSpPr>
        <dsp:cNvPr id="0" name=""/>
        <dsp:cNvSpPr/>
      </dsp:nvSpPr>
      <dsp:spPr>
        <a:xfrm rot="16200000">
          <a:off x="-778076" y="778076"/>
          <a:ext cx="4639309" cy="3083156"/>
        </a:xfrm>
        <a:prstGeom prst="flowChartManualOperation">
          <a:avLst/>
        </a:prstGeom>
        <a:solidFill>
          <a:srgbClr val="73A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Plan </a:t>
          </a:r>
          <a:r>
            <a:rPr lang="en-US" sz="2400" u="sng" kern="1200">
              <a:solidFill>
                <a:schemeClr val="tx1"/>
              </a:solidFill>
            </a:rPr>
            <a:t>annual</a:t>
          </a:r>
          <a:r>
            <a:rPr lang="en-US" sz="2400" kern="1200">
              <a:solidFill>
                <a:schemeClr val="tx1"/>
              </a:solidFill>
            </a:rPr>
            <a:t> dedicated time for test administrator training in Admin Code and Inclusion regulations. </a:t>
          </a:r>
        </a:p>
        <a:p>
          <a:pPr marL="0" lvl="0" indent="0" algn="ctr" defTabSz="1066800">
            <a:lnSpc>
              <a:spcPct val="90000"/>
            </a:lnSpc>
            <a:spcBef>
              <a:spcPct val="0"/>
            </a:spcBef>
            <a:spcAft>
              <a:spcPct val="35000"/>
            </a:spcAft>
            <a:buNone/>
          </a:pPr>
          <a:r>
            <a:rPr lang="en-US" sz="2400" kern="1200" baseline="-25000">
              <a:solidFill>
                <a:schemeClr val="tx1"/>
              </a:solidFill>
            </a:rPr>
            <a:t>p.4</a:t>
          </a:r>
          <a:endParaRPr lang="en-US" sz="2400" kern="1200">
            <a:solidFill>
              <a:schemeClr val="tx1"/>
            </a:solidFill>
          </a:endParaRPr>
        </a:p>
      </dsp:txBody>
      <dsp:txXfrm rot="5400000">
        <a:off x="1" y="927861"/>
        <a:ext cx="3083156" cy="2783585"/>
      </dsp:txXfrm>
    </dsp:sp>
    <dsp:sp modelId="{68CB5B72-53F3-46CF-AF42-B7B570B3885D}">
      <dsp:nvSpPr>
        <dsp:cNvPr id="0" name=""/>
        <dsp:cNvSpPr/>
      </dsp:nvSpPr>
      <dsp:spPr>
        <a:xfrm rot="16200000">
          <a:off x="2307098" y="950261"/>
          <a:ext cx="4639309" cy="2738787"/>
        </a:xfrm>
        <a:prstGeom prst="flowChartManualOperation">
          <a:avLst/>
        </a:prstGeom>
        <a:solidFill>
          <a:srgbClr val="6AA2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Interactive training must occur BEFORE test-related processes.</a:t>
          </a:r>
        </a:p>
        <a:p>
          <a:pPr marL="0" lvl="0" indent="0" algn="ctr" defTabSz="1066800">
            <a:lnSpc>
              <a:spcPct val="90000"/>
            </a:lnSpc>
            <a:spcBef>
              <a:spcPct val="0"/>
            </a:spcBef>
            <a:spcAft>
              <a:spcPct val="35000"/>
            </a:spcAft>
            <a:buNone/>
          </a:pPr>
          <a:r>
            <a:rPr lang="en-US" sz="2400" kern="1200" baseline="-25000">
              <a:solidFill>
                <a:schemeClr val="tx1"/>
              </a:solidFill>
            </a:rPr>
            <a:t>p.4</a:t>
          </a:r>
        </a:p>
      </dsp:txBody>
      <dsp:txXfrm rot="5400000">
        <a:off x="3257359" y="927862"/>
        <a:ext cx="2738787" cy="2783585"/>
      </dsp:txXfrm>
    </dsp:sp>
    <dsp:sp modelId="{35B281B6-AD96-4424-86C0-3F43C6320317}">
      <dsp:nvSpPr>
        <dsp:cNvPr id="0" name=""/>
        <dsp:cNvSpPr/>
      </dsp:nvSpPr>
      <dsp:spPr>
        <a:xfrm rot="16200000">
          <a:off x="5010177" y="1159928"/>
          <a:ext cx="4639309" cy="2319453"/>
        </a:xfrm>
        <a:prstGeom prst="flowChartManualOperation">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Distribute Test Administration Manuals in advance of testing. </a:t>
          </a:r>
        </a:p>
        <a:p>
          <a:pPr marL="0" lvl="0" indent="0" algn="ctr" defTabSz="1066800">
            <a:lnSpc>
              <a:spcPct val="90000"/>
            </a:lnSpc>
            <a:spcBef>
              <a:spcPct val="0"/>
            </a:spcBef>
            <a:spcAft>
              <a:spcPct val="35000"/>
            </a:spcAft>
            <a:buNone/>
          </a:pPr>
          <a:r>
            <a:rPr lang="en-US" sz="2400" kern="1200" baseline="-25000">
              <a:solidFill>
                <a:schemeClr val="tx1"/>
              </a:solidFill>
            </a:rPr>
            <a:t>p. 6</a:t>
          </a:r>
        </a:p>
      </dsp:txBody>
      <dsp:txXfrm rot="5400000">
        <a:off x="6170105" y="927862"/>
        <a:ext cx="2319453" cy="2783585"/>
      </dsp:txXfrm>
    </dsp:sp>
    <dsp:sp modelId="{3EA98467-4B98-4AEA-827D-8B591922A4F0}">
      <dsp:nvSpPr>
        <dsp:cNvPr id="0" name=""/>
        <dsp:cNvSpPr/>
      </dsp:nvSpPr>
      <dsp:spPr>
        <a:xfrm rot="16200000">
          <a:off x="7503590" y="1159928"/>
          <a:ext cx="4639309" cy="2319453"/>
        </a:xfrm>
        <a:prstGeom prst="flowChartManualOperation">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100000"/>
            </a:lnSpc>
            <a:spcBef>
              <a:spcPct val="0"/>
            </a:spcBef>
            <a:spcAft>
              <a:spcPts val="0"/>
            </a:spcAft>
            <a:buNone/>
          </a:pPr>
          <a:r>
            <a:rPr lang="en-US" sz="2400" kern="1200">
              <a:solidFill>
                <a:schemeClr val="tx1"/>
              </a:solidFill>
            </a:rPr>
            <a:t>Signature Page</a:t>
          </a:r>
        </a:p>
        <a:p>
          <a:pPr marL="0" lvl="0" indent="0" algn="ctr" defTabSz="1066800">
            <a:lnSpc>
              <a:spcPct val="100000"/>
            </a:lnSpc>
            <a:spcBef>
              <a:spcPct val="0"/>
            </a:spcBef>
            <a:spcAft>
              <a:spcPct val="35000"/>
            </a:spcAft>
            <a:buNone/>
          </a:pPr>
          <a:r>
            <a:rPr lang="en-US" sz="2400" kern="1200">
              <a:solidFill>
                <a:schemeClr val="tx1"/>
              </a:solidFill>
            </a:rPr>
            <a:t>must be signed.</a:t>
          </a:r>
        </a:p>
        <a:p>
          <a:pPr marL="0" lvl="0" indent="0" algn="ctr" defTabSz="1066800">
            <a:lnSpc>
              <a:spcPct val="100000"/>
            </a:lnSpc>
            <a:spcBef>
              <a:spcPct val="0"/>
            </a:spcBef>
            <a:spcAft>
              <a:spcPct val="35000"/>
            </a:spcAft>
            <a:buNone/>
          </a:pPr>
          <a:r>
            <a:rPr lang="en-US" sz="2400" kern="1200" baseline="-25000">
              <a:solidFill>
                <a:schemeClr val="tx1"/>
              </a:solidFill>
            </a:rPr>
            <a:t>p.4</a:t>
          </a:r>
        </a:p>
        <a:p>
          <a:pPr marL="0" lvl="0" indent="0" algn="ctr" defTabSz="1066800">
            <a:lnSpc>
              <a:spcPct val="90000"/>
            </a:lnSpc>
            <a:spcBef>
              <a:spcPct val="0"/>
            </a:spcBef>
            <a:spcAft>
              <a:spcPct val="35000"/>
            </a:spcAft>
            <a:buNone/>
          </a:pPr>
          <a:endParaRPr lang="en-US" kern="1200" baseline="-25000">
            <a:solidFill>
              <a:schemeClr val="tx2"/>
            </a:solidFill>
          </a:endParaRPr>
        </a:p>
      </dsp:txBody>
      <dsp:txXfrm rot="5400000">
        <a:off x="8663518" y="927862"/>
        <a:ext cx="2319453" cy="27835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9DCAE-26C4-4845-8FD9-276321E80919}">
      <dsp:nvSpPr>
        <dsp:cNvPr id="0" name=""/>
        <dsp:cNvSpPr/>
      </dsp:nvSpPr>
      <dsp:spPr>
        <a:xfrm>
          <a:off x="0" y="0"/>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C4E5D-7199-476A-9E0C-CDE354DE37E7}">
      <dsp:nvSpPr>
        <dsp:cNvPr id="0" name=""/>
        <dsp:cNvSpPr/>
      </dsp:nvSpPr>
      <dsp:spPr>
        <a:xfrm>
          <a:off x="284749" y="213654"/>
          <a:ext cx="517726" cy="5177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3DC645-2395-4CAE-9E4B-CF49CEB6456F}">
      <dsp:nvSpPr>
        <dsp:cNvPr id="0" name=""/>
        <dsp:cNvSpPr/>
      </dsp:nvSpPr>
      <dsp:spPr>
        <a:xfrm>
          <a:off x="1087225" y="1857"/>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All testing sessions must have a seating chart</a:t>
          </a:r>
        </a:p>
      </dsp:txBody>
      <dsp:txXfrm>
        <a:off x="1087225" y="1857"/>
        <a:ext cx="7905346" cy="941320"/>
      </dsp:txXfrm>
    </dsp:sp>
    <dsp:sp modelId="{DC467E5B-08D8-4EE1-BC53-747BBC3F38C3}">
      <dsp:nvSpPr>
        <dsp:cNvPr id="0" name=""/>
        <dsp:cNvSpPr/>
      </dsp:nvSpPr>
      <dsp:spPr>
        <a:xfrm>
          <a:off x="0" y="1178507"/>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6BF4E-902B-4A79-B2BE-A4C3DBC6E8C1}">
      <dsp:nvSpPr>
        <dsp:cNvPr id="0" name=""/>
        <dsp:cNvSpPr/>
      </dsp:nvSpPr>
      <dsp:spPr>
        <a:xfrm>
          <a:off x="284749" y="1390305"/>
          <a:ext cx="517726" cy="5177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A239A2-0074-4A43-AFA4-18E015B133A0}">
      <dsp:nvSpPr>
        <dsp:cNvPr id="0" name=""/>
        <dsp:cNvSpPr/>
      </dsp:nvSpPr>
      <dsp:spPr>
        <a:xfrm>
          <a:off x="1087225" y="1178507"/>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Locally created template (paper or electronic)</a:t>
          </a:r>
        </a:p>
      </dsp:txBody>
      <dsp:txXfrm>
        <a:off x="1087225" y="1178507"/>
        <a:ext cx="7905346" cy="941320"/>
      </dsp:txXfrm>
    </dsp:sp>
    <dsp:sp modelId="{2216A80E-66E0-4885-B181-68146D45D09E}">
      <dsp:nvSpPr>
        <dsp:cNvPr id="0" name=""/>
        <dsp:cNvSpPr/>
      </dsp:nvSpPr>
      <dsp:spPr>
        <a:xfrm>
          <a:off x="0" y="2355158"/>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31708-9260-4608-8399-04FE79646A7C}">
      <dsp:nvSpPr>
        <dsp:cNvPr id="0" name=""/>
        <dsp:cNvSpPr/>
      </dsp:nvSpPr>
      <dsp:spPr>
        <a:xfrm>
          <a:off x="284749" y="2566955"/>
          <a:ext cx="517726" cy="5177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5DFD3D-BFB9-464C-B7F0-FAE735B4F51B}">
      <dsp:nvSpPr>
        <dsp:cNvPr id="0" name=""/>
        <dsp:cNvSpPr/>
      </dsp:nvSpPr>
      <dsp:spPr>
        <a:xfrm>
          <a:off x="1087225" y="2355158"/>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Pre-made templates from KDE are available for group or small group testing</a:t>
          </a:r>
        </a:p>
      </dsp:txBody>
      <dsp:txXfrm>
        <a:off x="1087225" y="2355158"/>
        <a:ext cx="7905346" cy="941320"/>
      </dsp:txXfrm>
    </dsp:sp>
    <dsp:sp modelId="{3A8C6B96-0CAA-4402-89BE-D161FDBD222E}">
      <dsp:nvSpPr>
        <dsp:cNvPr id="0" name=""/>
        <dsp:cNvSpPr/>
      </dsp:nvSpPr>
      <dsp:spPr>
        <a:xfrm>
          <a:off x="0" y="3531809"/>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DAC13-53DA-47F9-A226-8C4E510D3773}">
      <dsp:nvSpPr>
        <dsp:cNvPr id="0" name=""/>
        <dsp:cNvSpPr/>
      </dsp:nvSpPr>
      <dsp:spPr>
        <a:xfrm>
          <a:off x="284749" y="3743606"/>
          <a:ext cx="517726" cy="5177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269299-DB2D-4489-88AC-D1DFBD9C4E8F}">
      <dsp:nvSpPr>
        <dsp:cNvPr id="0" name=""/>
        <dsp:cNvSpPr/>
      </dsp:nvSpPr>
      <dsp:spPr>
        <a:xfrm>
          <a:off x="1087225" y="3531809"/>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All seating charts should be created prior to testing session</a:t>
          </a:r>
        </a:p>
      </dsp:txBody>
      <dsp:txXfrm>
        <a:off x="1087225" y="3531809"/>
        <a:ext cx="7905346" cy="941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191EA-0FED-41D3-8738-67B484D03ACD}">
      <dsp:nvSpPr>
        <dsp:cNvPr id="0" name=""/>
        <dsp:cNvSpPr/>
      </dsp:nvSpPr>
      <dsp:spPr>
        <a:xfrm>
          <a:off x="0" y="0"/>
          <a:ext cx="1002614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2A1E303-8A50-4A89-B693-78CC40464431}">
      <dsp:nvSpPr>
        <dsp:cNvPr id="0" name=""/>
        <dsp:cNvSpPr/>
      </dsp:nvSpPr>
      <dsp:spPr>
        <a:xfrm>
          <a:off x="0" y="0"/>
          <a:ext cx="2005228" cy="4103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Seating chart should include:</a:t>
          </a:r>
        </a:p>
      </dsp:txBody>
      <dsp:txXfrm>
        <a:off x="0" y="0"/>
        <a:ext cx="2005228" cy="4103771"/>
      </dsp:txXfrm>
    </dsp:sp>
    <dsp:sp modelId="{A8148039-C464-4992-9973-D74F3588F72E}">
      <dsp:nvSpPr>
        <dsp:cNvPr id="0" name=""/>
        <dsp:cNvSpPr/>
      </dsp:nvSpPr>
      <dsp:spPr>
        <a:xfrm>
          <a:off x="2155620" y="24270"/>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Test name</a:t>
          </a:r>
        </a:p>
      </dsp:txBody>
      <dsp:txXfrm>
        <a:off x="2155620" y="24270"/>
        <a:ext cx="7870523" cy="485419"/>
      </dsp:txXfrm>
    </dsp:sp>
    <dsp:sp modelId="{2F280699-81DB-49A1-930E-64C57B8CF681}">
      <dsp:nvSpPr>
        <dsp:cNvPr id="0" name=""/>
        <dsp:cNvSpPr/>
      </dsp:nvSpPr>
      <dsp:spPr>
        <a:xfrm>
          <a:off x="2005228" y="50969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0E063F1-055F-412D-8375-5504B1F1FF98}">
      <dsp:nvSpPr>
        <dsp:cNvPr id="0" name=""/>
        <dsp:cNvSpPr/>
      </dsp:nvSpPr>
      <dsp:spPr>
        <a:xfrm>
          <a:off x="2155620" y="53396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District/school</a:t>
          </a:r>
        </a:p>
      </dsp:txBody>
      <dsp:txXfrm>
        <a:off x="2155620" y="533961"/>
        <a:ext cx="7870523" cy="485419"/>
      </dsp:txXfrm>
    </dsp:sp>
    <dsp:sp modelId="{C1C3599E-C632-4976-92F6-32F2EAFB4282}">
      <dsp:nvSpPr>
        <dsp:cNvPr id="0" name=""/>
        <dsp:cNvSpPr/>
      </dsp:nvSpPr>
      <dsp:spPr>
        <a:xfrm>
          <a:off x="2005228" y="101938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650B956-E614-4715-83EB-63BA1D7C3C25}">
      <dsp:nvSpPr>
        <dsp:cNvPr id="0" name=""/>
        <dsp:cNvSpPr/>
      </dsp:nvSpPr>
      <dsp:spPr>
        <a:xfrm>
          <a:off x="2155620" y="104365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Date</a:t>
          </a:r>
        </a:p>
      </dsp:txBody>
      <dsp:txXfrm>
        <a:off x="2155620" y="1043651"/>
        <a:ext cx="7870523" cy="485419"/>
      </dsp:txXfrm>
    </dsp:sp>
    <dsp:sp modelId="{A6BD656A-49B2-4F64-879F-106001E31B52}">
      <dsp:nvSpPr>
        <dsp:cNvPr id="0" name=""/>
        <dsp:cNvSpPr/>
      </dsp:nvSpPr>
      <dsp:spPr>
        <a:xfrm>
          <a:off x="2005228" y="152907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7FC9AE7-7DC2-41BB-8F47-A7FE52296EB8}">
      <dsp:nvSpPr>
        <dsp:cNvPr id="0" name=""/>
        <dsp:cNvSpPr/>
      </dsp:nvSpPr>
      <dsp:spPr>
        <a:xfrm>
          <a:off x="2155620" y="155334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Room number</a:t>
          </a:r>
        </a:p>
      </dsp:txBody>
      <dsp:txXfrm>
        <a:off x="2155620" y="1553341"/>
        <a:ext cx="7870523" cy="485419"/>
      </dsp:txXfrm>
    </dsp:sp>
    <dsp:sp modelId="{C249A8CC-FC93-466E-8D70-610336AFB1FE}">
      <dsp:nvSpPr>
        <dsp:cNvPr id="0" name=""/>
        <dsp:cNvSpPr/>
      </dsp:nvSpPr>
      <dsp:spPr>
        <a:xfrm>
          <a:off x="2005228" y="203876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2401ECA3-7B58-4130-BFFD-6494AF455C85}">
      <dsp:nvSpPr>
        <dsp:cNvPr id="0" name=""/>
        <dsp:cNvSpPr/>
      </dsp:nvSpPr>
      <dsp:spPr>
        <a:xfrm>
          <a:off x="2155620" y="206303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Content area</a:t>
          </a:r>
        </a:p>
      </dsp:txBody>
      <dsp:txXfrm>
        <a:off x="2155620" y="2063031"/>
        <a:ext cx="7870523" cy="485419"/>
      </dsp:txXfrm>
    </dsp:sp>
    <dsp:sp modelId="{1F3FF34B-3602-45D8-AEE0-151E399E7914}">
      <dsp:nvSpPr>
        <dsp:cNvPr id="0" name=""/>
        <dsp:cNvSpPr/>
      </dsp:nvSpPr>
      <dsp:spPr>
        <a:xfrm>
          <a:off x="2005228" y="254845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6614FB4-122B-48A8-BBB9-E4F062FE3B2A}">
      <dsp:nvSpPr>
        <dsp:cNvPr id="0" name=""/>
        <dsp:cNvSpPr/>
      </dsp:nvSpPr>
      <dsp:spPr>
        <a:xfrm>
          <a:off x="2155620" y="257272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Student name(s)</a:t>
          </a:r>
        </a:p>
      </dsp:txBody>
      <dsp:txXfrm>
        <a:off x="2155620" y="2572721"/>
        <a:ext cx="7870523" cy="485419"/>
      </dsp:txXfrm>
    </dsp:sp>
    <dsp:sp modelId="{390E0E34-2493-42D3-9BE1-8A2DA369AFB2}">
      <dsp:nvSpPr>
        <dsp:cNvPr id="0" name=""/>
        <dsp:cNvSpPr/>
      </dsp:nvSpPr>
      <dsp:spPr>
        <a:xfrm>
          <a:off x="2005228" y="305814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21947A0-8233-48F8-8D9A-95C41B72A600}">
      <dsp:nvSpPr>
        <dsp:cNvPr id="0" name=""/>
        <dsp:cNvSpPr/>
      </dsp:nvSpPr>
      <dsp:spPr>
        <a:xfrm>
          <a:off x="2155620" y="308241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Name of testing staff</a:t>
          </a:r>
        </a:p>
      </dsp:txBody>
      <dsp:txXfrm>
        <a:off x="2155620" y="3082411"/>
        <a:ext cx="7870523" cy="485419"/>
      </dsp:txXfrm>
    </dsp:sp>
    <dsp:sp modelId="{8F1509DE-ECF3-43B4-BA0B-0AFD22292274}">
      <dsp:nvSpPr>
        <dsp:cNvPr id="0" name=""/>
        <dsp:cNvSpPr/>
      </dsp:nvSpPr>
      <dsp:spPr>
        <a:xfrm>
          <a:off x="2005228" y="3567831"/>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56DDD7D-C993-4A5C-A9EB-3763C7CB2697}">
      <dsp:nvSpPr>
        <dsp:cNvPr id="0" name=""/>
        <dsp:cNvSpPr/>
      </dsp:nvSpPr>
      <dsp:spPr>
        <a:xfrm>
          <a:off x="2155620" y="3592102"/>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Room layout</a:t>
          </a:r>
        </a:p>
      </dsp:txBody>
      <dsp:txXfrm>
        <a:off x="2155620" y="3592102"/>
        <a:ext cx="7870523" cy="485419"/>
      </dsp:txXfrm>
    </dsp:sp>
    <dsp:sp modelId="{541DC12C-BF08-4A2A-B101-4F34622B2857}">
      <dsp:nvSpPr>
        <dsp:cNvPr id="0" name=""/>
        <dsp:cNvSpPr/>
      </dsp:nvSpPr>
      <dsp:spPr>
        <a:xfrm>
          <a:off x="2005228" y="4077521"/>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5697-A820-4A2E-8E18-8D59826824A9}">
      <dsp:nvSpPr>
        <dsp:cNvPr id="0" name=""/>
        <dsp:cNvSpPr/>
      </dsp:nvSpPr>
      <dsp:spPr>
        <a:xfrm>
          <a:off x="176501" y="713565"/>
          <a:ext cx="2306488" cy="1128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Do NOT Reproduce Test Items</a:t>
          </a:r>
        </a:p>
      </dsp:txBody>
      <dsp:txXfrm>
        <a:off x="176501" y="713565"/>
        <a:ext cx="2306488" cy="1128024"/>
      </dsp:txXfrm>
    </dsp:sp>
    <dsp:sp modelId="{3B7DDD49-6CBF-4E41-863E-73B0D222DAAC}">
      <dsp:nvSpPr>
        <dsp:cNvPr id="0" name=""/>
        <dsp:cNvSpPr/>
      </dsp:nvSpPr>
      <dsp:spPr>
        <a:xfrm>
          <a:off x="226642" y="591696"/>
          <a:ext cx="177002" cy="177002"/>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D237AF-CC3E-49F2-A805-830A619277C2}">
      <dsp:nvSpPr>
        <dsp:cNvPr id="0" name=""/>
        <dsp:cNvSpPr/>
      </dsp:nvSpPr>
      <dsp:spPr>
        <a:xfrm>
          <a:off x="350544" y="343891"/>
          <a:ext cx="177002" cy="177002"/>
        </a:xfrm>
        <a:prstGeom prst="ellipse">
          <a:avLst/>
        </a:prstGeom>
        <a:solidFill>
          <a:schemeClr val="accent2">
            <a:shade val="50000"/>
            <a:hueOff val="-76177"/>
            <a:satOff val="845"/>
            <a:lumOff val="5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A1781-3522-46BE-BB4E-9849094EF261}">
      <dsp:nvSpPr>
        <dsp:cNvPr id="0" name=""/>
        <dsp:cNvSpPr/>
      </dsp:nvSpPr>
      <dsp:spPr>
        <a:xfrm>
          <a:off x="647909" y="393452"/>
          <a:ext cx="278147" cy="278147"/>
        </a:xfrm>
        <a:prstGeom prst="ellipse">
          <a:avLst/>
        </a:prstGeom>
        <a:solidFill>
          <a:schemeClr val="accent2">
            <a:shade val="50000"/>
            <a:hueOff val="-152353"/>
            <a:satOff val="1690"/>
            <a:lumOff val="10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95629-56D4-4CB2-83CE-15123883AFBA}">
      <dsp:nvSpPr>
        <dsp:cNvPr id="0" name=""/>
        <dsp:cNvSpPr/>
      </dsp:nvSpPr>
      <dsp:spPr>
        <a:xfrm>
          <a:off x="895713" y="120868"/>
          <a:ext cx="177002" cy="177002"/>
        </a:xfrm>
        <a:prstGeom prst="ellipse">
          <a:avLst/>
        </a:prstGeom>
        <a:solidFill>
          <a:schemeClr val="accent2">
            <a:shade val="50000"/>
            <a:hueOff val="-228530"/>
            <a:satOff val="2535"/>
            <a:lumOff val="15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45B2D9-5497-4535-B822-5BEE419C43FE}">
      <dsp:nvSpPr>
        <dsp:cNvPr id="0" name=""/>
        <dsp:cNvSpPr/>
      </dsp:nvSpPr>
      <dsp:spPr>
        <a:xfrm>
          <a:off x="1217859" y="21746"/>
          <a:ext cx="177002" cy="177002"/>
        </a:xfrm>
        <a:prstGeom prst="ellipse">
          <a:avLst/>
        </a:prstGeom>
        <a:solidFill>
          <a:schemeClr val="accent2">
            <a:shade val="50000"/>
            <a:hueOff val="-304706"/>
            <a:satOff val="3380"/>
            <a:lumOff val="204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09DBB-E72F-48FC-89DF-F781EC56F058}">
      <dsp:nvSpPr>
        <dsp:cNvPr id="0" name=""/>
        <dsp:cNvSpPr/>
      </dsp:nvSpPr>
      <dsp:spPr>
        <a:xfrm>
          <a:off x="1614345" y="195209"/>
          <a:ext cx="177002" cy="177002"/>
        </a:xfrm>
        <a:prstGeom prst="ellipse">
          <a:avLst/>
        </a:prstGeom>
        <a:solidFill>
          <a:schemeClr val="accent2">
            <a:shade val="50000"/>
            <a:hueOff val="-380883"/>
            <a:satOff val="4225"/>
            <a:lumOff val="25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690C7-13D4-4D0B-8A3A-BDB13AA95808}">
      <dsp:nvSpPr>
        <dsp:cNvPr id="0" name=""/>
        <dsp:cNvSpPr/>
      </dsp:nvSpPr>
      <dsp:spPr>
        <a:xfrm>
          <a:off x="1862150" y="319111"/>
          <a:ext cx="278147" cy="278147"/>
        </a:xfrm>
        <a:prstGeom prst="ellipse">
          <a:avLst/>
        </a:prstGeom>
        <a:solidFill>
          <a:schemeClr val="accent2">
            <a:shade val="50000"/>
            <a:hueOff val="-457059"/>
            <a:satOff val="5070"/>
            <a:lumOff val="30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0F31B7-6808-447F-96C2-7C470790C707}">
      <dsp:nvSpPr>
        <dsp:cNvPr id="0" name=""/>
        <dsp:cNvSpPr/>
      </dsp:nvSpPr>
      <dsp:spPr>
        <a:xfrm>
          <a:off x="2209075" y="591696"/>
          <a:ext cx="177002" cy="177002"/>
        </a:xfrm>
        <a:prstGeom prst="ellipse">
          <a:avLst/>
        </a:prstGeom>
        <a:solidFill>
          <a:schemeClr val="accent2">
            <a:shade val="50000"/>
            <a:hueOff val="-533236"/>
            <a:satOff val="5915"/>
            <a:lumOff val="35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45A7D-6812-4BF4-9D3B-2770CA2E3148}">
      <dsp:nvSpPr>
        <dsp:cNvPr id="0" name=""/>
        <dsp:cNvSpPr/>
      </dsp:nvSpPr>
      <dsp:spPr>
        <a:xfrm>
          <a:off x="2357758" y="864280"/>
          <a:ext cx="177002" cy="177002"/>
        </a:xfrm>
        <a:prstGeom prst="ellipse">
          <a:avLst/>
        </a:prstGeom>
        <a:solidFill>
          <a:schemeClr val="accent2">
            <a:shade val="50000"/>
            <a:hueOff val="-609412"/>
            <a:satOff val="6760"/>
            <a:lumOff val="409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A7F1F-5D65-450C-8EEF-536D4CE41933}">
      <dsp:nvSpPr>
        <dsp:cNvPr id="0" name=""/>
        <dsp:cNvSpPr/>
      </dsp:nvSpPr>
      <dsp:spPr>
        <a:xfrm>
          <a:off x="1105256" y="271727"/>
          <a:ext cx="455150" cy="455150"/>
        </a:xfrm>
        <a:prstGeom prst="ellipse">
          <a:avLst/>
        </a:prstGeom>
        <a:solidFill>
          <a:schemeClr val="accent2">
            <a:shade val="50000"/>
            <a:hueOff val="-685589"/>
            <a:satOff val="7605"/>
            <a:lumOff val="460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4B5A5-F34F-4AD8-90C4-D0972E965367}">
      <dsp:nvSpPr>
        <dsp:cNvPr id="0" name=""/>
        <dsp:cNvSpPr/>
      </dsp:nvSpPr>
      <dsp:spPr>
        <a:xfrm>
          <a:off x="78716" y="1373716"/>
          <a:ext cx="177002" cy="177002"/>
        </a:xfrm>
        <a:prstGeom prst="ellipse">
          <a:avLst/>
        </a:prstGeom>
        <a:solidFill>
          <a:schemeClr val="accent2">
            <a:shade val="50000"/>
            <a:hueOff val="-685589"/>
            <a:satOff val="7605"/>
            <a:lumOff val="460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086AB-D83A-4A0C-A18D-0EF97BC51AC0}">
      <dsp:nvSpPr>
        <dsp:cNvPr id="0" name=""/>
        <dsp:cNvSpPr/>
      </dsp:nvSpPr>
      <dsp:spPr>
        <a:xfrm>
          <a:off x="251423" y="1508571"/>
          <a:ext cx="278147" cy="278147"/>
        </a:xfrm>
        <a:prstGeom prst="ellipse">
          <a:avLst/>
        </a:prstGeom>
        <a:solidFill>
          <a:schemeClr val="accent2">
            <a:shade val="50000"/>
            <a:hueOff val="-609412"/>
            <a:satOff val="6760"/>
            <a:lumOff val="409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208A0-E207-40F3-97D5-C090105331CC}">
      <dsp:nvSpPr>
        <dsp:cNvPr id="0" name=""/>
        <dsp:cNvSpPr/>
      </dsp:nvSpPr>
      <dsp:spPr>
        <a:xfrm>
          <a:off x="623129" y="1687710"/>
          <a:ext cx="404578" cy="404578"/>
        </a:xfrm>
        <a:prstGeom prst="ellipse">
          <a:avLst/>
        </a:prstGeom>
        <a:solidFill>
          <a:schemeClr val="accent2">
            <a:shade val="50000"/>
            <a:hueOff val="-533236"/>
            <a:satOff val="5915"/>
            <a:lumOff val="35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53DFB-D353-4045-8299-D56FD8965D2A}">
      <dsp:nvSpPr>
        <dsp:cNvPr id="0" name=""/>
        <dsp:cNvSpPr/>
      </dsp:nvSpPr>
      <dsp:spPr>
        <a:xfrm>
          <a:off x="1143518" y="2028960"/>
          <a:ext cx="177002" cy="177002"/>
        </a:xfrm>
        <a:prstGeom prst="ellipse">
          <a:avLst/>
        </a:prstGeom>
        <a:solidFill>
          <a:schemeClr val="accent2">
            <a:shade val="50000"/>
            <a:hueOff val="-457059"/>
            <a:satOff val="5070"/>
            <a:lumOff val="30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F5669-0443-472F-A328-15D1201850FC}">
      <dsp:nvSpPr>
        <dsp:cNvPr id="0" name=""/>
        <dsp:cNvSpPr/>
      </dsp:nvSpPr>
      <dsp:spPr>
        <a:xfrm>
          <a:off x="1254666" y="1766947"/>
          <a:ext cx="278147" cy="278147"/>
        </a:xfrm>
        <a:prstGeom prst="ellipse">
          <a:avLst/>
        </a:prstGeom>
        <a:solidFill>
          <a:schemeClr val="accent2">
            <a:shade val="50000"/>
            <a:hueOff val="-380883"/>
            <a:satOff val="4225"/>
            <a:lumOff val="25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803EB-3D3B-446F-BB9B-A9B5E48EE39E}">
      <dsp:nvSpPr>
        <dsp:cNvPr id="0" name=""/>
        <dsp:cNvSpPr/>
      </dsp:nvSpPr>
      <dsp:spPr>
        <a:xfrm>
          <a:off x="1490443" y="2053740"/>
          <a:ext cx="177002" cy="177002"/>
        </a:xfrm>
        <a:prstGeom prst="ellipse">
          <a:avLst/>
        </a:prstGeom>
        <a:solidFill>
          <a:schemeClr val="accent2">
            <a:shade val="50000"/>
            <a:hueOff val="-304706"/>
            <a:satOff val="3380"/>
            <a:lumOff val="204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332FD-97EE-4234-B906-FE53070CE7B3}">
      <dsp:nvSpPr>
        <dsp:cNvPr id="0" name=""/>
        <dsp:cNvSpPr/>
      </dsp:nvSpPr>
      <dsp:spPr>
        <a:xfrm>
          <a:off x="1713467" y="1657253"/>
          <a:ext cx="404578" cy="404578"/>
        </a:xfrm>
        <a:prstGeom prst="ellipse">
          <a:avLst/>
        </a:prstGeom>
        <a:solidFill>
          <a:schemeClr val="accent2">
            <a:shade val="50000"/>
            <a:hueOff val="-228530"/>
            <a:satOff val="2535"/>
            <a:lumOff val="15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3356F-B191-42FE-954F-C7C9FB6051DB}">
      <dsp:nvSpPr>
        <dsp:cNvPr id="0" name=""/>
        <dsp:cNvSpPr/>
      </dsp:nvSpPr>
      <dsp:spPr>
        <a:xfrm>
          <a:off x="2258636" y="1558132"/>
          <a:ext cx="278147" cy="278147"/>
        </a:xfrm>
        <a:prstGeom prst="ellipse">
          <a:avLst/>
        </a:prstGeom>
        <a:solidFill>
          <a:schemeClr val="accent2">
            <a:shade val="50000"/>
            <a:hueOff val="-152353"/>
            <a:satOff val="1690"/>
            <a:lumOff val="10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7FE58-22A4-434A-BE82-B846EFF5AEDC}">
      <dsp:nvSpPr>
        <dsp:cNvPr id="0" name=""/>
        <dsp:cNvSpPr/>
      </dsp:nvSpPr>
      <dsp:spPr>
        <a:xfrm>
          <a:off x="2536784" y="393040"/>
          <a:ext cx="816879" cy="1559512"/>
        </a:xfrm>
        <a:prstGeom prst="chevron">
          <a:avLst>
            <a:gd name="adj" fmla="val 6231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96016F-81DA-41DA-A87A-ED4B6A3E141A}">
      <dsp:nvSpPr>
        <dsp:cNvPr id="0" name=""/>
        <dsp:cNvSpPr/>
      </dsp:nvSpPr>
      <dsp:spPr>
        <a:xfrm>
          <a:off x="3353663" y="393798"/>
          <a:ext cx="2227853" cy="155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Identify Error</a:t>
          </a:r>
        </a:p>
      </dsp:txBody>
      <dsp:txXfrm>
        <a:off x="3353663" y="393798"/>
        <a:ext cx="2227853" cy="1559497"/>
      </dsp:txXfrm>
    </dsp:sp>
    <dsp:sp modelId="{87254054-31C5-433A-A556-183EA360BAFE}">
      <dsp:nvSpPr>
        <dsp:cNvPr id="0" name=""/>
        <dsp:cNvSpPr/>
      </dsp:nvSpPr>
      <dsp:spPr>
        <a:xfrm>
          <a:off x="5581517" y="393040"/>
          <a:ext cx="816879" cy="1559512"/>
        </a:xfrm>
        <a:prstGeom prst="chevron">
          <a:avLst>
            <a:gd name="adj" fmla="val 62310"/>
          </a:avLst>
        </a:prstGeom>
        <a:solidFill>
          <a:schemeClr val="accent2">
            <a:shade val="90000"/>
            <a:hueOff val="-467902"/>
            <a:satOff val="3277"/>
            <a:lumOff val="23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4EE00-1209-448F-B115-A57D4DA342CC}">
      <dsp:nvSpPr>
        <dsp:cNvPr id="0" name=""/>
        <dsp:cNvSpPr/>
      </dsp:nvSpPr>
      <dsp:spPr>
        <a:xfrm>
          <a:off x="6398396" y="393798"/>
          <a:ext cx="2227853" cy="155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Summarize Error</a:t>
          </a:r>
        </a:p>
      </dsp:txBody>
      <dsp:txXfrm>
        <a:off x="6398396" y="393798"/>
        <a:ext cx="2227853" cy="1559497"/>
      </dsp:txXfrm>
    </dsp:sp>
    <dsp:sp modelId="{11469FCA-D6E2-4AC0-89B2-95CFEA6742C2}">
      <dsp:nvSpPr>
        <dsp:cNvPr id="0" name=""/>
        <dsp:cNvSpPr/>
      </dsp:nvSpPr>
      <dsp:spPr>
        <a:xfrm>
          <a:off x="8626250" y="393040"/>
          <a:ext cx="816879" cy="1559512"/>
        </a:xfrm>
        <a:prstGeom prst="chevron">
          <a:avLst>
            <a:gd name="adj" fmla="val 62310"/>
          </a:avLst>
        </a:prstGeom>
        <a:solidFill>
          <a:schemeClr val="accent2">
            <a:shade val="90000"/>
            <a:hueOff val="-467902"/>
            <a:satOff val="3277"/>
            <a:lumOff val="23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0C1DF-7671-456A-B4D6-E27290DECD07}">
      <dsp:nvSpPr>
        <dsp:cNvPr id="0" name=""/>
        <dsp:cNvSpPr/>
      </dsp:nvSpPr>
      <dsp:spPr>
        <a:xfrm>
          <a:off x="9532243" y="264159"/>
          <a:ext cx="1893675" cy="1893675"/>
        </a:xfrm>
        <a:prstGeom prst="ellipse">
          <a:avLst/>
        </a:prstGeom>
        <a:solidFill>
          <a:schemeClr val="accent2">
            <a:shade val="50000"/>
            <a:hueOff val="-76177"/>
            <a:satOff val="845"/>
            <a:lumOff val="5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a:t>Notify DAC</a:t>
          </a:r>
        </a:p>
      </dsp:txBody>
      <dsp:txXfrm>
        <a:off x="9809565" y="541481"/>
        <a:ext cx="1339031" cy="1339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580A7-41D0-46E8-83F9-C6FA2C6B4DF0}">
      <dsp:nvSpPr>
        <dsp:cNvPr id="0" name=""/>
        <dsp:cNvSpPr/>
      </dsp:nvSpPr>
      <dsp:spPr>
        <a:xfrm>
          <a:off x="243922" y="901546"/>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F6567-884D-45D6-8476-3644390683B9}">
      <dsp:nvSpPr>
        <dsp:cNvPr id="0" name=""/>
        <dsp:cNvSpPr/>
      </dsp:nvSpPr>
      <dsp:spPr>
        <a:xfrm>
          <a:off x="436321" y="1093945"/>
          <a:ext cx="531386" cy="5313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CF6DC3-5A94-46C8-ACA1-1F8EE092B912}">
      <dsp:nvSpPr>
        <dsp:cNvPr id="0" name=""/>
        <dsp:cNvSpPr/>
      </dsp:nvSpPr>
      <dsp:spPr>
        <a:xfrm>
          <a:off x="1356431" y="901546"/>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Seal Codes</a:t>
          </a:r>
        </a:p>
      </dsp:txBody>
      <dsp:txXfrm>
        <a:off x="1356431" y="901546"/>
        <a:ext cx="2159576" cy="916183"/>
      </dsp:txXfrm>
    </dsp:sp>
    <dsp:sp modelId="{A3DFB1BF-7BCA-40C2-AB2A-C20ABCB86283}">
      <dsp:nvSpPr>
        <dsp:cNvPr id="0" name=""/>
        <dsp:cNvSpPr/>
      </dsp:nvSpPr>
      <dsp:spPr>
        <a:xfrm>
          <a:off x="3892297" y="901546"/>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DE99D-7775-4774-8965-37589883A85A}">
      <dsp:nvSpPr>
        <dsp:cNvPr id="0" name=""/>
        <dsp:cNvSpPr/>
      </dsp:nvSpPr>
      <dsp:spPr>
        <a:xfrm>
          <a:off x="4084695" y="1093945"/>
          <a:ext cx="531386" cy="5313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C14FE7-7D61-4B22-9E67-C734C2E5909E}">
      <dsp:nvSpPr>
        <dsp:cNvPr id="0" name=""/>
        <dsp:cNvSpPr/>
      </dsp:nvSpPr>
      <dsp:spPr>
        <a:xfrm>
          <a:off x="5004805" y="901546"/>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Scratch Paper</a:t>
          </a:r>
        </a:p>
      </dsp:txBody>
      <dsp:txXfrm>
        <a:off x="5004805" y="901546"/>
        <a:ext cx="2159576" cy="916183"/>
      </dsp:txXfrm>
    </dsp:sp>
    <dsp:sp modelId="{F513F906-36E3-41DF-99A1-85D5454DB5CB}">
      <dsp:nvSpPr>
        <dsp:cNvPr id="0" name=""/>
        <dsp:cNvSpPr/>
      </dsp:nvSpPr>
      <dsp:spPr>
        <a:xfrm>
          <a:off x="7540671" y="901546"/>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F7ECC-8B6B-4881-940B-F5FC7C0A6229}">
      <dsp:nvSpPr>
        <dsp:cNvPr id="0" name=""/>
        <dsp:cNvSpPr/>
      </dsp:nvSpPr>
      <dsp:spPr>
        <a:xfrm>
          <a:off x="7733070" y="1093945"/>
          <a:ext cx="531386" cy="5313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12F63F-E103-4EE7-B1D3-FC45CF730092}">
      <dsp:nvSpPr>
        <dsp:cNvPr id="0" name=""/>
        <dsp:cNvSpPr/>
      </dsp:nvSpPr>
      <dsp:spPr>
        <a:xfrm>
          <a:off x="8653180" y="901546"/>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Test Tickets 🎟</a:t>
          </a:r>
        </a:p>
      </dsp:txBody>
      <dsp:txXfrm>
        <a:off x="8653180" y="901546"/>
        <a:ext cx="2159576" cy="916183"/>
      </dsp:txXfrm>
    </dsp:sp>
    <dsp:sp modelId="{6FD6930E-467E-4B4E-A5B2-852AA2DEA0B9}">
      <dsp:nvSpPr>
        <dsp:cNvPr id="0" name=""/>
        <dsp:cNvSpPr/>
      </dsp:nvSpPr>
      <dsp:spPr>
        <a:xfrm>
          <a:off x="243922" y="2562342"/>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A2F00-79A6-4AB3-9FBD-7D86D7014EE5}">
      <dsp:nvSpPr>
        <dsp:cNvPr id="0" name=""/>
        <dsp:cNvSpPr/>
      </dsp:nvSpPr>
      <dsp:spPr>
        <a:xfrm>
          <a:off x="436321" y="2754741"/>
          <a:ext cx="531386" cy="5313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8E3D32-50F1-4FDC-B3E6-74932E2EEC9F}">
      <dsp:nvSpPr>
        <dsp:cNvPr id="0" name=""/>
        <dsp:cNvSpPr/>
      </dsp:nvSpPr>
      <dsp:spPr>
        <a:xfrm>
          <a:off x="1356431" y="2562342"/>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Test Booklets</a:t>
          </a:r>
        </a:p>
      </dsp:txBody>
      <dsp:txXfrm>
        <a:off x="1356431" y="2562342"/>
        <a:ext cx="2159576" cy="916183"/>
      </dsp:txXfrm>
    </dsp:sp>
    <dsp:sp modelId="{63D7A9F5-A098-4AEF-8920-EFA6F6E9A132}">
      <dsp:nvSpPr>
        <dsp:cNvPr id="0" name=""/>
        <dsp:cNvSpPr/>
      </dsp:nvSpPr>
      <dsp:spPr>
        <a:xfrm>
          <a:off x="3892297" y="2562342"/>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3CED6-1C01-4180-9EA3-F18358300F9A}">
      <dsp:nvSpPr>
        <dsp:cNvPr id="0" name=""/>
        <dsp:cNvSpPr/>
      </dsp:nvSpPr>
      <dsp:spPr>
        <a:xfrm>
          <a:off x="4084695" y="2754741"/>
          <a:ext cx="531386" cy="5313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2A88AC-7045-460C-8366-78C3644CD602}">
      <dsp:nvSpPr>
        <dsp:cNvPr id="0" name=""/>
        <dsp:cNvSpPr/>
      </dsp:nvSpPr>
      <dsp:spPr>
        <a:xfrm>
          <a:off x="5004805" y="2562342"/>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Answer Documents </a:t>
          </a:r>
        </a:p>
      </dsp:txBody>
      <dsp:txXfrm>
        <a:off x="5004805" y="2562342"/>
        <a:ext cx="2159576" cy="916183"/>
      </dsp:txXfrm>
    </dsp:sp>
    <dsp:sp modelId="{7AF5E918-E2B3-47F9-B7A1-DCC7BD268E3C}">
      <dsp:nvSpPr>
        <dsp:cNvPr id="0" name=""/>
        <dsp:cNvSpPr/>
      </dsp:nvSpPr>
      <dsp:spPr>
        <a:xfrm>
          <a:off x="7540671" y="2562342"/>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94E24-B672-47E5-AC81-DE2CD0E70C08}">
      <dsp:nvSpPr>
        <dsp:cNvPr id="0" name=""/>
        <dsp:cNvSpPr/>
      </dsp:nvSpPr>
      <dsp:spPr>
        <a:xfrm>
          <a:off x="7733070" y="2754741"/>
          <a:ext cx="531386" cy="5313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2731BA-174B-477D-9B6D-59C9332F4A5E}">
      <dsp:nvSpPr>
        <dsp:cNvPr id="0" name=""/>
        <dsp:cNvSpPr/>
      </dsp:nvSpPr>
      <dsp:spPr>
        <a:xfrm>
          <a:off x="8653180" y="2562342"/>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All test materials must remain secure before, during and after testing </a:t>
          </a:r>
        </a:p>
      </dsp:txBody>
      <dsp:txXfrm>
        <a:off x="8653180" y="2562342"/>
        <a:ext cx="2159576" cy="9161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E94AF-BDE8-44D7-AAFD-0C292A7CE842}"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23E15-B521-487E-A8BF-802BA0A0A7B8}" type="slidenum">
              <a:rPr lang="en-US" smtClean="0"/>
              <a:t>‹#›</a:t>
            </a:fld>
            <a:endParaRPr lang="en-US"/>
          </a:p>
        </p:txBody>
      </p:sp>
    </p:spTree>
    <p:extLst>
      <p:ext uri="{BB962C8B-B14F-4D97-AF65-F5344CB8AC3E}">
        <p14:creationId xmlns:p14="http://schemas.microsoft.com/office/powerpoint/2010/main" val="16715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ky.gov/AA/Assessments/kprep/Pages/AltTrainings.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ducation.ky.gov/AA/distsupp/Documents/Administration%20Code%20Training%20Group%20Signature%20Sheet.doc"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krazee4kindergarten.blogspot.com/"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oneextradegreeteaching.com/" TargetMode="External"/><Relationship Id="rId4" Type="http://schemas.openxmlformats.org/officeDocument/2006/relationships/hyperlink" Target="http://www.wpclipart.com/"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openclipart.co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wpclipart.com/"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my name is [Insert Name], a program consultant in the Office of Assessment and Accountability or OAA.  Today, we will be covering the Administration Code Regulation Training 703 KAR 5:080. The training has been broken down into four sections: Introduction, Preparation, Administration, and Completion of the State Assessments. </a:t>
            </a:r>
          </a:p>
          <a:p>
            <a:endParaRPr lang="en-US"/>
          </a:p>
          <a:p>
            <a:r>
              <a:rPr lang="en-US" sz="1200" kern="1200">
                <a:solidFill>
                  <a:schemeClr val="tx1"/>
                </a:solidFill>
                <a:effectLst/>
                <a:latin typeface="+mn-lt"/>
                <a:ea typeface="+mn-ea"/>
                <a:cs typeface="+mn-cs"/>
              </a:rPr>
              <a:t>If you are providing accommodations, you will also need to review the Inclusion of Special Populations training.</a:t>
            </a:r>
            <a:r>
              <a:rPr lang="en-US"/>
              <a:t>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training must be completed prior to administrating any state-required assessments, which include:</a:t>
            </a:r>
            <a:r>
              <a:rPr lang="en-US"/>
              <a:t> </a:t>
            </a:r>
          </a:p>
          <a:p>
            <a:endParaRPr lang="en-US"/>
          </a:p>
          <a:p>
            <a:pPr marL="171450" indent="-171450">
              <a:buFont typeface="Arial" panose="020B0604020202020204" pitchFamily="34" charset="0"/>
              <a:buChar char="•"/>
            </a:pPr>
            <a:r>
              <a:rPr lang="en-US" sz="1200" kern="1200">
                <a:solidFill>
                  <a:schemeClr val="tx1"/>
                </a:solidFill>
                <a:effectLst/>
                <a:latin typeface="+mn-lt"/>
                <a:ea typeface="+mn-ea"/>
                <a:cs typeface="+mn-cs"/>
              </a:rPr>
              <a:t>KSA</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ACCESS for ELLs</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ACT</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And others</a:t>
            </a:r>
            <a:r>
              <a:rPr lang="en-US"/>
              <a:t> </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258767"/>
          </a:xfrm>
        </p:spPr>
        <p:txBody>
          <a:bodyPr/>
          <a:lstStyle/>
          <a:p>
            <a:r>
              <a:rPr lang="en-US"/>
              <a:t>What is considered acceptable instructional practice?   </a:t>
            </a:r>
          </a:p>
          <a:p>
            <a:r>
              <a:rPr lang="en-US"/>
              <a:t>  </a:t>
            </a:r>
            <a:endParaRPr lang="en-US">
              <a:cs typeface="Calibri"/>
            </a:endParaRPr>
          </a:p>
          <a:p>
            <a:r>
              <a:rPr lang="en-US"/>
              <a:t>Concepts appropriate for curriculum instruction can be found in the Kentucky Academic Standards. Other regulations apply to curriculum, instruction, reward funding, etc. When planning activities tied to assessment, refer to the regulations.   </a:t>
            </a:r>
            <a:endParaRPr lang="en-US">
              <a:cs typeface="Calibri"/>
            </a:endParaRPr>
          </a:p>
          <a:p>
            <a:r>
              <a:rPr lang="en-US"/>
              <a:t>  </a:t>
            </a:r>
            <a:endParaRPr lang="en-US">
              <a:cs typeface="Calibri"/>
            </a:endParaRPr>
          </a:p>
          <a:p>
            <a:r>
              <a:rPr lang="en-US"/>
              <a:t>Reviews are part of standard instruction. Continuing this type of instruction during the test window is expected and should be reflected in lesson plans. Reflection in the lesson plans will serve as evidence of ongoing instruction should there be questions about the review's timing.   </a:t>
            </a:r>
            <a:endParaRPr lang="en-US">
              <a:cs typeface="Calibri"/>
            </a:endParaRPr>
          </a:p>
          <a:p>
            <a:endParaRPr lang="en-US">
              <a:cs typeface="Calibri"/>
            </a:endParaRPr>
          </a:p>
          <a:p>
            <a:r>
              <a:rPr lang="en-US"/>
              <a:t>  </a:t>
            </a:r>
            <a:endParaRPr lang="en-US">
              <a:cs typeface="Calibri"/>
            </a:endParaRPr>
          </a:p>
          <a:p>
            <a:r>
              <a:rPr lang="en-US"/>
              <a:t>Employment outside of the school day is a teacher’s choice. Examples of outside employment may be individual student tutoring paid for by parents, ACT national administration, Sylvan Learning Centers, etc.  </a:t>
            </a:r>
            <a:endParaRPr lang="en-US">
              <a:cs typeface="Calibri"/>
            </a:endParaRPr>
          </a:p>
          <a:p>
            <a:r>
              <a:rPr lang="en-US"/>
              <a:t>  </a:t>
            </a:r>
            <a:endParaRPr lang="en-US">
              <a:cs typeface="Calibri"/>
            </a:endParaRPr>
          </a:p>
          <a:p>
            <a:r>
              <a:rPr lang="en-US" b="1" i="1"/>
              <a:t>Please note: Teachers and other staff shall not be required to conduct test preparation activities instead of regular classroom instruction and shall not be required to conduct test prep activities outside the typical workday. Please see page 13 of the Administration Code regulation.</a:t>
            </a:r>
            <a:r>
              <a:rPr lang="en-US"/>
              <a:t>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64622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simulation practices are allowed under certain circumstances!   </a:t>
            </a:r>
          </a:p>
          <a:p>
            <a:r>
              <a:rPr lang="en-US"/>
              <a:t>  </a:t>
            </a:r>
            <a:endParaRPr lang="en-US">
              <a:cs typeface="Calibri"/>
            </a:endParaRPr>
          </a:p>
          <a:p>
            <a:r>
              <a:rPr lang="en-US"/>
              <a:t>Activities related to testing preparation should be planned to improve student learning, including analyzing student results, student feedback, and advanced instruction. Events for the sole purpose of raising test scores or practice with no feedback are not acceptable. Testing activities that provide feedback that can benefit students’ learning are permitted and encouraged. </a:t>
            </a:r>
            <a:endParaRPr lang="en-US">
              <a:cs typeface="Calibri"/>
            </a:endParaRPr>
          </a:p>
          <a:p>
            <a:r>
              <a:rPr lang="en-US"/>
              <a:t>  </a:t>
            </a:r>
            <a:endParaRPr lang="en-US">
              <a:cs typeface="Calibri"/>
            </a:endParaRPr>
          </a:p>
          <a:p>
            <a:r>
              <a:rPr lang="en-US"/>
              <a:t>Students should be familiar with using test-taking strategies for assessments such as those used in the classroom, direct formative assessments, etc., not just for the use on state-required assessments.   </a:t>
            </a:r>
            <a:endParaRPr lang="en-US">
              <a:cs typeface="Calibri"/>
            </a:endParaRPr>
          </a:p>
          <a:p>
            <a:r>
              <a:rPr lang="en-US"/>
              <a:t>  </a:t>
            </a:r>
            <a:endParaRPr lang="en-US">
              <a:cs typeface="Calibri"/>
            </a:endParaRPr>
          </a:p>
          <a:p>
            <a:r>
              <a:rPr lang="en-US"/>
              <a:t>Test prep courses, whether developed by teachers, districts, or commercially bought products, are acceptable as long as the results are used to identify student strengths and weaknesses and guide instruction. </a:t>
            </a:r>
            <a:endParaRPr lang="en-US">
              <a:cs typeface="Calibri"/>
            </a:endParaRPr>
          </a:p>
          <a:p>
            <a:endParaRPr lang="en-US">
              <a:latin typeface="Calibri"/>
              <a:cs typeface="Calibri"/>
            </a:endParaRPr>
          </a:p>
          <a:p>
            <a:r>
              <a:rPr lang="en-US"/>
              <a:t>Best Practice Alert: Benchmark testing is acceptable; however, it should not be used to increase scores artificially. For example, it is inappropriate for the Brigance in Pre-School to be used repeatedly to improve readiness scores.   </a:t>
            </a:r>
            <a:endParaRPr lang="en-US">
              <a:latin typeface="Calibri"/>
              <a:cs typeface="Calibri"/>
            </a:endParaRP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65348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Beginning on page 16 of the regulation, it touches on the Inclusions of Special Populations regulation and the Alternate Assessment. If you provide accommodations, you will also need to train on the Inclusion of Special Populations training.  </a:t>
            </a:r>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2530076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Annual training is essential for staff to understand their role in providing accommodations and meeting regulatory requirements. </a:t>
            </a:r>
          </a:p>
          <a:p>
            <a:r>
              <a:rPr lang="en-US"/>
              <a:t>  </a:t>
            </a:r>
            <a:endParaRPr lang="en-US">
              <a:cs typeface="Calibri"/>
            </a:endParaRPr>
          </a:p>
          <a:p>
            <a:r>
              <a:rPr lang="en-US"/>
              <a:t>Accommodations are intended to allow students with disabilities access to the curriculum and assessments at the same level as general education students.</a:t>
            </a:r>
            <a:endParaRPr lang="en-US">
              <a:cs typeface="Calibri" panose="020F0502020204030204"/>
            </a:endParaRPr>
          </a:p>
          <a:p>
            <a:r>
              <a:rPr lang="en-US"/>
              <a:t>  </a:t>
            </a:r>
            <a:endParaRPr lang="en-US">
              <a:cs typeface="Calibri"/>
            </a:endParaRPr>
          </a:p>
          <a:p>
            <a:r>
              <a:rPr lang="en-US"/>
              <a:t>The purpose of accommodations is not to provide an advantage or ensure proficient scores. </a:t>
            </a:r>
            <a:endParaRPr lang="en-US">
              <a:cs typeface="Calibri"/>
            </a:endParaRPr>
          </a:p>
          <a:p>
            <a:r>
              <a:rPr lang="en-US"/>
              <a:t> </a:t>
            </a:r>
            <a:br>
              <a:rPr lang="en-US">
                <a:cs typeface="+mn-lt"/>
              </a:rPr>
            </a:br>
            <a:r>
              <a:rPr lang="en-US" sz="1200" b="0" i="0" kern="1200">
                <a:solidFill>
                  <a:schemeClr val="tx1"/>
                </a:solidFill>
                <a:effectLst/>
                <a:latin typeface="+mn-lt"/>
                <a:ea typeface="+mn-ea"/>
                <a:cs typeface="+mn-cs"/>
              </a:rPr>
              <a:t>A violation of the Administration Code does not necessarily violate the Inclusion of Special Populations regulation.</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166004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Alternate Assessment Program? </a:t>
            </a:r>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103449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622378"/>
          </a:xfrm>
        </p:spPr>
        <p:txBody>
          <a:bodyPr/>
          <a:lstStyle/>
          <a:p>
            <a:r>
              <a:rPr lang="en-US"/>
              <a:t>The Alternate Assessment Program is for students with the most severe cognitive disabilities.   </a:t>
            </a:r>
          </a:p>
          <a:p>
            <a:r>
              <a:rPr lang="en-US"/>
              <a:t>  </a:t>
            </a:r>
            <a:endParaRPr lang="en-US">
              <a:cs typeface="Calibri"/>
            </a:endParaRPr>
          </a:p>
          <a:p>
            <a:r>
              <a:rPr lang="en-US"/>
              <a:t>Only a student who meets all the eligibility requirements for the Alternate Assessment Program may participate. Eligible students shall be identified through the </a:t>
            </a:r>
            <a:r>
              <a:rPr lang="en-US" b="1"/>
              <a:t>Admissions and Release Committee </a:t>
            </a:r>
            <a:r>
              <a:rPr lang="en-US"/>
              <a:t>process.   </a:t>
            </a:r>
            <a:endParaRPr lang="en-US">
              <a:cs typeface="Calibri"/>
            </a:endParaRPr>
          </a:p>
          <a:p>
            <a:r>
              <a:rPr lang="en-US"/>
              <a:t>  </a:t>
            </a:r>
            <a:endParaRPr lang="en-US">
              <a:cs typeface="Calibri"/>
            </a:endParaRPr>
          </a:p>
          <a:p>
            <a:r>
              <a:rPr lang="en-US"/>
              <a:t>Interventions related to alternate assessments should not diminish student ownership but rather aid in the student exhibiting his/her knowledge and skills.   </a:t>
            </a:r>
            <a:endParaRPr lang="en-US">
              <a:cs typeface="Calibri"/>
            </a:endParaRPr>
          </a:p>
          <a:p>
            <a:r>
              <a:rPr lang="en-US"/>
              <a:t>  </a:t>
            </a:r>
            <a:endParaRPr lang="en-US">
              <a:cs typeface="Calibri"/>
            </a:endParaRPr>
          </a:p>
          <a:p>
            <a:r>
              <a:rPr lang="en-US"/>
              <a:t>Accommodations must be on the student’s IEP, 504, or PSP, and the student should be accustomed to their use. Altering student results for any reason is considered a violation. </a:t>
            </a:r>
            <a:endParaRPr lang="en-US">
              <a:cs typeface="Calibri"/>
            </a:endParaRPr>
          </a:p>
          <a:p>
            <a:r>
              <a:rPr lang="en-US"/>
              <a:t>  </a:t>
            </a:r>
            <a:endParaRPr lang="en-US">
              <a:cs typeface="Calibri"/>
            </a:endParaRPr>
          </a:p>
          <a:p>
            <a:r>
              <a:rPr lang="en-US"/>
              <a:t>Neither students nor adults may continue working with test materials after the Alternate Assessment test window deadline. </a:t>
            </a:r>
            <a:endParaRPr lang="en-US">
              <a:cs typeface="Calibri"/>
            </a:endParaRPr>
          </a:p>
          <a:p>
            <a:r>
              <a:rPr lang="en-US"/>
              <a:t>  </a:t>
            </a:r>
            <a:endParaRPr lang="en-US">
              <a:cs typeface="Calibri"/>
            </a:endParaRPr>
          </a:p>
          <a:p>
            <a:r>
              <a:rPr lang="en-US"/>
              <a:t>Is additional training required? Yes, additional training is required for those administering Alternate Assessments. The other trainings can be found on the KDE Web page. </a:t>
            </a:r>
            <a:r>
              <a:rPr lang="en-US">
                <a:hlinkClick r:id="rId3"/>
              </a:rPr>
              <a:t>https://education.ky.gov/AA/Assessments/KSA/Pages/AltTrainings.aspx</a:t>
            </a:r>
            <a:r>
              <a:rPr lang="en-US"/>
              <a:t>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229093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This is our first Check for Understanding. The quiz encompasses the material we just covered. I’ll give you a few minutes to read through these Yes or No questions, and then we will discuss the answers.   </a:t>
            </a:r>
          </a:p>
          <a:p>
            <a:pPr>
              <a:defRPr/>
            </a:pPr>
            <a:r>
              <a:rPr lang="en-US"/>
              <a:t>  </a:t>
            </a:r>
            <a:endParaRPr lang="en-US">
              <a:cs typeface="Calibri"/>
            </a:endParaRPr>
          </a:p>
          <a:p>
            <a:pPr>
              <a:defRPr/>
            </a:pPr>
            <a:r>
              <a:rPr lang="en-US"/>
              <a:t>  </a:t>
            </a:r>
            <a:endParaRPr lang="en-US">
              <a:cs typeface="Calibri"/>
            </a:endParaRPr>
          </a:p>
          <a:p>
            <a:pPr marL="228600" indent="-228600">
              <a:buAutoNum type="arabicPeriod"/>
              <a:defRPr/>
            </a:pPr>
            <a:r>
              <a:rPr lang="en-US"/>
              <a:t>Is it acceptable to do scrimmages or test prep activities? </a:t>
            </a:r>
            <a:endParaRPr lang="en-US">
              <a:cs typeface="Calibri" panose="020F0502020204030204"/>
            </a:endParaRPr>
          </a:p>
          <a:p>
            <a:pPr marL="228600" indent="-228600">
              <a:buAutoNum type="arabicPeriod"/>
              <a:defRPr/>
            </a:pPr>
            <a:endParaRPr lang="en-US">
              <a:cs typeface="Calibri" panose="020F0502020204030204"/>
            </a:endParaRPr>
          </a:p>
          <a:p>
            <a:pPr>
              <a:defRPr/>
            </a:pPr>
            <a:r>
              <a:rPr lang="en-US"/>
              <a:t>(YES) it is acceptable if feedback is provided to enhance student learning. Scrimmages, content review, and benchmark testing types of activities are acceptable if results are used to guide further instruction and to identify and improve areas of student weakness. </a:t>
            </a:r>
            <a:endParaRPr lang="en-US">
              <a:cs typeface="Calibri" panose="020F0502020204030204"/>
            </a:endParaRPr>
          </a:p>
          <a:p>
            <a:pPr>
              <a:defRPr/>
            </a:pPr>
            <a:r>
              <a:rPr lang="en-US"/>
              <a:t>  </a:t>
            </a:r>
            <a:endParaRPr lang="en-US">
              <a:cs typeface="Calibri" panose="020F0502020204030204"/>
            </a:endParaRPr>
          </a:p>
          <a:p>
            <a:pPr>
              <a:defRPr/>
            </a:pPr>
            <a:r>
              <a:rPr lang="en-US"/>
              <a:t>2. Is it acceptable to do a content review prior to testing? </a:t>
            </a:r>
            <a:endParaRPr lang="en-US">
              <a:cs typeface="Calibri" panose="020F0502020204030204"/>
            </a:endParaRPr>
          </a:p>
          <a:p>
            <a:pPr>
              <a:defRPr/>
            </a:pPr>
            <a:r>
              <a:rPr lang="en-US"/>
              <a:t>  </a:t>
            </a:r>
            <a:endParaRPr lang="en-US">
              <a:cs typeface="Calibri" panose="020F0502020204030204"/>
            </a:endParaRPr>
          </a:p>
          <a:p>
            <a:pPr>
              <a:defRPr/>
            </a:pPr>
            <a:r>
              <a:rPr lang="en-US"/>
              <a:t>(YES) It is acceptable if it is a part of ongoing instructional practice. Regular content review as part of the ongoing year-long instructional practice is encouraged. </a:t>
            </a:r>
          </a:p>
          <a:p>
            <a:pPr>
              <a:defRPr/>
            </a:pPr>
            <a:r>
              <a:rPr lang="en-US"/>
              <a:t>  </a:t>
            </a:r>
            <a:endParaRPr lang="en-US">
              <a:cs typeface="Calibri" panose="020F0502020204030204"/>
            </a:endParaRPr>
          </a:p>
          <a:p>
            <a:pPr>
              <a:defRPr/>
            </a:pPr>
            <a:r>
              <a:rPr lang="en-US"/>
              <a:t>3. Are sites visited during testing only chosen randomly by OAA?   </a:t>
            </a:r>
            <a:endParaRPr lang="en-US">
              <a:cs typeface="Calibri" panose="020F0502020204030204"/>
            </a:endParaRPr>
          </a:p>
          <a:p>
            <a:pPr>
              <a:defRPr/>
            </a:pPr>
            <a:r>
              <a:rPr lang="en-US"/>
              <a:t>  </a:t>
            </a:r>
            <a:endParaRPr lang="en-US">
              <a:cs typeface="Calibri" panose="020F0502020204030204"/>
            </a:endParaRPr>
          </a:p>
          <a:p>
            <a:pPr>
              <a:defRPr/>
            </a:pPr>
            <a:r>
              <a:rPr lang="en-US"/>
              <a:t>(NO) OAA site visits are selected both randomly and purposefully.   </a:t>
            </a:r>
          </a:p>
          <a:p>
            <a:pPr>
              <a:defRPr/>
            </a:pPr>
            <a:endParaRPr lang="en-US">
              <a:cs typeface="Calibri"/>
            </a:endParaRPr>
          </a:p>
          <a:p>
            <a:pPr>
              <a:defRPr/>
            </a:pP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2720452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Preparing for the state assessment requires district and building Assessment Coordinators to work together to ensure that test security is maintained, required training has been conducted, the correct classroom materials are available, seating charts are started, and that student motivation and rewards do not conflict with testing or other school policies.  </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205593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District Assessment Coordinators (DACs) and Building Assessment Coordinators (BACs) are the authorities when dealing with state-required testing. Managing test preparation, successful test administration and return shipping is the responsibility of the DACs and BACs.   </a:t>
            </a:r>
          </a:p>
          <a:p>
            <a:pPr>
              <a:defRPr/>
            </a:pPr>
            <a:r>
              <a:rPr lang="en-US"/>
              <a:t>  </a:t>
            </a:r>
            <a:endParaRPr lang="en-US">
              <a:cs typeface="Calibri"/>
            </a:endParaRPr>
          </a:p>
          <a:p>
            <a:r>
              <a:rPr lang="en-US"/>
              <a:t>   </a:t>
            </a:r>
            <a:endParaRPr lang="en-US">
              <a:cs typeface="Calibri"/>
            </a:endParaRPr>
          </a:p>
          <a:p>
            <a:pPr>
              <a:defRPr/>
            </a:pPr>
            <a:r>
              <a:rPr lang="en-US"/>
              <a:t>DACs or BACs shall schedule the test administration,</a:t>
            </a:r>
            <a:r>
              <a:rPr lang="en-US" baseline="0"/>
              <a:t> arrange for adequate staff to administer the assessment, prepare accurate student testing rosters and seating charts, and ensure that all assessment materials are kept secure before, during and after the testing sessions.</a:t>
            </a: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a:solidFill>
                <a:schemeClr val="tx1"/>
              </a:solidFill>
              <a:effectLst/>
              <a:latin typeface="Times New Roman" panose="02020603050405020304" pitchFamily="18" charset="0"/>
              <a:ea typeface="+mn-ea"/>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1708151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Test security should be a top priority throughout the testing process, from the receipt of materials through test administration and the return of materials by all parties involved with creating or handling the testing materials. </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301152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this section, we will cover the Introduction of the Administration Code; this includes training protocols, test security, rationale, test preparation or test prep, the inclusion of special populations, and the alternate assessment. </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49031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Secure test materials will vary slightly by assessment, but let’s look at our most prevalent test – KSA – to understand secure materials better.   </a:t>
            </a:r>
          </a:p>
          <a:p>
            <a:pPr>
              <a:defRPr/>
            </a:pPr>
            <a:r>
              <a:rPr lang="en-US"/>
              <a:t>  </a:t>
            </a:r>
            <a:endParaRPr lang="en-US">
              <a:cs typeface="Calibri"/>
            </a:endParaRPr>
          </a:p>
          <a:p>
            <a:pPr>
              <a:defRPr/>
            </a:pPr>
            <a:r>
              <a:rPr lang="en-US"/>
              <a:t>For online testing, Test Tickets and Seal Codes created from the PAN system for TestNav, which students use to test, are considered secure materials. Once these items are printed, you must keep them secure until they are distributed on the test day. After the Test Ticket and Seal Codes have been used, they will be returned to the BAC to be securely destroyed.   </a:t>
            </a:r>
            <a:endParaRPr lang="en-US">
              <a:cs typeface="Calibri"/>
            </a:endParaRPr>
          </a:p>
          <a:p>
            <a:pPr>
              <a:defRPr/>
            </a:pPr>
            <a:r>
              <a:rPr lang="en-US"/>
              <a:t>  </a:t>
            </a:r>
            <a:endParaRPr lang="en-US">
              <a:cs typeface="Calibri"/>
            </a:endParaRPr>
          </a:p>
          <a:p>
            <a:pPr>
              <a:defRPr/>
            </a:pPr>
            <a:r>
              <a:rPr lang="en-US"/>
              <a:t>If you are dealing with a paper/pencil test or the accommodated test kits, you will have test booklets containing the test questions and answer documents to secure. Sometimes, the test booklet and answer document are combined into one booklet.</a:t>
            </a:r>
          </a:p>
          <a:p>
            <a:pPr>
              <a:defRPr/>
            </a:pPr>
            <a:r>
              <a:rPr lang="en-US"/>
              <a:t>    </a:t>
            </a:r>
            <a:endParaRPr lang="en-US">
              <a:cs typeface="Calibri"/>
            </a:endParaRPr>
          </a:p>
          <a:p>
            <a:pPr>
              <a:defRPr/>
            </a:pPr>
            <a:r>
              <a:rPr lang="en-US"/>
              <a:t>Scratch paper is available to students when testing online and in paper/pencil testing formats. Scratch paper is considered a secure material since test questions or answers could be gleaned from these papers. Schools are permitted to print the Test Ticket on a single page so that the student may use the rest of the page as scratch paper. This reduces the amount of paper that must be secured.   </a:t>
            </a:r>
            <a:endParaRPr lang="en-US">
              <a:cs typeface="Calibri"/>
            </a:endParaRPr>
          </a:p>
          <a:p>
            <a:pPr>
              <a:defRPr/>
            </a:pPr>
            <a:r>
              <a:rPr lang="en-US"/>
              <a:t>  </a:t>
            </a:r>
            <a:endParaRPr lang="en-US">
              <a:cs typeface="Calibri"/>
            </a:endParaRPr>
          </a:p>
          <a:p>
            <a:pPr>
              <a:defRPr/>
            </a:pPr>
            <a:r>
              <a:rPr lang="en-US"/>
              <a:t>With a better understanding of what Secure Materials could be, let’s see what the regulation says.</a:t>
            </a:r>
            <a:r>
              <a:rPr lang="en-US" i="1"/>
              <a:t> </a:t>
            </a:r>
            <a:endParaRPr lang="en-US">
              <a:ea typeface="+mn-ea"/>
              <a:cs typeface="+mn-cs"/>
            </a:endParaRPr>
          </a:p>
          <a:p>
            <a:pPr marL="0" marR="0" lvl="0" indent="0" algn="l" defTabSz="914400">
              <a:lnSpc>
                <a:spcPct val="100000"/>
              </a:lnSpc>
              <a:spcBef>
                <a:spcPts val="0"/>
              </a:spcBef>
              <a:spcAft>
                <a:spcPts val="0"/>
              </a:spcAft>
              <a:buClrTx/>
              <a:buSzTx/>
              <a:buFontTx/>
              <a:buNone/>
              <a:tabLst/>
              <a:defRPr/>
            </a:pPr>
            <a:endParaRPr lang="en-US" sz="1200" b="0" i="1" kern="1200">
              <a:solidFill>
                <a:schemeClr val="tx1"/>
              </a:solidFill>
              <a:effectLst/>
              <a:latin typeface="+mn-lt"/>
              <a:cs typeface="Calibri"/>
            </a:endParaRPr>
          </a:p>
          <a:p>
            <a:pPr marL="0" marR="0" lvl="0" indent="0" algn="l" defTabSz="914400">
              <a:lnSpc>
                <a:spcPct val="100000"/>
              </a:lnSpc>
              <a:spcBef>
                <a:spcPts val="0"/>
              </a:spcBef>
              <a:spcAft>
                <a:spcPts val="0"/>
              </a:spcAft>
              <a:buClrTx/>
              <a:buSzTx/>
              <a:buFontTx/>
              <a:buNone/>
              <a:tabLst/>
              <a:defRPr/>
            </a:pPr>
            <a:endParaRPr lang="en-US" sz="1200" b="0" i="1" kern="1200">
              <a:solidFill>
                <a:schemeClr val="tx1"/>
              </a:solidFill>
              <a:effectLst/>
              <a:latin typeface="+mn-lt"/>
              <a:cs typeface="Calibri"/>
            </a:endParaRPr>
          </a:p>
          <a:p>
            <a:pPr marL="0" marR="0" lvl="0" indent="0" algn="l" defTabSz="914400">
              <a:lnSpc>
                <a:spcPct val="100000"/>
              </a:lnSpc>
              <a:spcBef>
                <a:spcPts val="0"/>
              </a:spcBef>
              <a:spcAft>
                <a:spcPts val="0"/>
              </a:spcAft>
              <a:buClrTx/>
              <a:buSzTx/>
              <a:buFontTx/>
              <a:buNone/>
              <a:tabLst/>
              <a:defRPr/>
            </a:pPr>
            <a:endParaRPr lang="en-US" sz="1200" i="1">
              <a:solidFill>
                <a:schemeClr val="tx1"/>
              </a:solidFill>
              <a:cs typeface="Calibri"/>
            </a:endParaRPr>
          </a:p>
          <a:p>
            <a:endParaRPr lang="en-US" sz="1200" i="1" kern="1200">
              <a:solidFill>
                <a:schemeClr val="tx1"/>
              </a:solidFill>
              <a:effectLst/>
              <a:latin typeface="+mn-lt"/>
              <a:cs typeface="Calibri"/>
            </a:endParaRPr>
          </a:p>
          <a:p>
            <a:endParaRPr lang="en-US" i="1">
              <a:cs typeface="Calibri" panose="020F0502020204030204"/>
            </a:endParaRPr>
          </a:p>
          <a:p>
            <a:endParaRPr lang="en-US" i="1">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3489080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While most state testing is online, test booklets are still used for accommodations where an online equivalent is unavailable. Let’s look at what is acceptable and not acceptable practices when handling secure testing materials. </a:t>
            </a:r>
          </a:p>
          <a:p>
            <a:pPr>
              <a:defRPr/>
            </a:pPr>
            <a:r>
              <a:rPr lang="en-US"/>
              <a:t>   </a:t>
            </a:r>
            <a:endParaRPr lang="en-US">
              <a:cs typeface="Calibri"/>
            </a:endParaRPr>
          </a:p>
          <a:p>
            <a:pPr>
              <a:defRPr/>
            </a:pPr>
            <a:r>
              <a:rPr lang="en-US"/>
              <a:t>Page 6 in the Administration Code regulation contains the Test Materials section, divided into the Acceptable and Not Acceptable columns. </a:t>
            </a:r>
            <a:endParaRPr lang="en-US">
              <a:cs typeface="Calibri"/>
            </a:endParaRPr>
          </a:p>
          <a:p>
            <a:pPr>
              <a:defRPr/>
            </a:pPr>
            <a:r>
              <a:rPr lang="en-US"/>
              <a:t>  </a:t>
            </a:r>
            <a:endParaRPr lang="en-US">
              <a:cs typeface="Calibri"/>
            </a:endParaRPr>
          </a:p>
          <a:p>
            <a:pPr>
              <a:defRPr/>
            </a:pPr>
            <a:r>
              <a:rPr lang="en-US"/>
              <a:t>Test administrators need test administration </a:t>
            </a:r>
            <a:r>
              <a:rPr lang="en-US" u="sng"/>
              <a:t>manuals </a:t>
            </a:r>
            <a:r>
              <a:rPr lang="en-US"/>
              <a:t>in advance of testing to read and prepare for test sessions is considered an acceptable practice.  Following test manual directions and reading the scripts aloud is vitally essential for a successful, standardized administration and avoiding an allegation. Scripts are updated </a:t>
            </a:r>
            <a:r>
              <a:rPr lang="en-US" b="1" i="1"/>
              <a:t>yearly </a:t>
            </a:r>
            <a:r>
              <a:rPr lang="en-US"/>
              <a:t>and are unique to each assessment. Reading all parts of the script ensures that the student’s test results are valid and reliable.</a:t>
            </a:r>
            <a:r>
              <a:rPr lang="en-US" i="1"/>
              <a:t> </a:t>
            </a:r>
            <a:r>
              <a:rPr lang="en-US"/>
              <a:t>  </a:t>
            </a:r>
            <a:endParaRPr lang="en-US">
              <a:cs typeface="Calibri"/>
            </a:endParaRPr>
          </a:p>
          <a:p>
            <a:pPr>
              <a:defRPr/>
            </a:pPr>
            <a:r>
              <a:rPr lang="en-US"/>
              <a:t>  </a:t>
            </a:r>
            <a:endParaRPr lang="en-US">
              <a:cs typeface="Calibri"/>
            </a:endParaRPr>
          </a:p>
          <a:p>
            <a:pPr>
              <a:defRPr/>
            </a:pPr>
            <a:r>
              <a:rPr lang="en-US"/>
              <a:t>Anyone having test booklets prior to testing without authorization from the DAC or BAC is not an acceptable practice.   </a:t>
            </a:r>
            <a:endParaRPr lang="en-US">
              <a:cs typeface="Calibri"/>
            </a:endParaRPr>
          </a:p>
          <a:p>
            <a:pPr>
              <a:defRPr/>
            </a:pPr>
            <a:r>
              <a:rPr lang="en-US"/>
              <a:t>  </a:t>
            </a:r>
            <a:endParaRPr lang="en-US">
              <a:cs typeface="Calibri"/>
            </a:endParaRPr>
          </a:p>
          <a:p>
            <a:pPr>
              <a:defRPr/>
            </a:pPr>
            <a:r>
              <a:rPr lang="en-US"/>
              <a:t>Allegation Alert: What would be the first thing that comes into your mind if you saw someone with a test booklet before testing? Would you think that they are looking at the test questions? Maybe the review session for students concentrated on the test questions? What should you do? Please contact your DAC to discuss this type of situation because it is essential for students to have valid and reliable test results. Covering test questions prior to the exam compromises those results. </a:t>
            </a:r>
          </a:p>
          <a:p>
            <a:pPr>
              <a:defRPr/>
            </a:pPr>
            <a:endParaRPr lang="en-US">
              <a:cs typeface="Calibri"/>
            </a:endParaRPr>
          </a:p>
          <a:p>
            <a:pPr>
              <a:defRPr/>
            </a:pPr>
            <a:r>
              <a:rPr lang="en-US"/>
              <a:t>When not being used for a scheduled testing session, all assessment materials shall be stored in a secure location with access granted to authorized personnel only. In other words, please don’t leave test materials outside of locked storage unattended.   </a:t>
            </a:r>
            <a:endParaRPr lang="en-US">
              <a:cs typeface="Calibri"/>
            </a:endParaRPr>
          </a:p>
          <a:p>
            <a:pPr>
              <a:defRPr/>
            </a:pPr>
            <a:endParaRPr lang="en-US"/>
          </a:p>
          <a:p>
            <a:pPr>
              <a:defRPr/>
            </a:pPr>
            <a:r>
              <a:rPr lang="en-US"/>
              <a:t>It is Not Acceptable to make test booklets available to test administrators before the first scheduled day of testing or not keep them secure between test sessions. This was designed to protect teachers and test proctors or administrators from perceiving wrongdoing.   </a:t>
            </a:r>
            <a:endParaRPr lang="en-US">
              <a:cs typeface="Calibri" panose="020F0502020204030204"/>
            </a:endParaRPr>
          </a:p>
          <a:p>
            <a:pPr>
              <a:defRPr/>
            </a:pPr>
            <a:endParaRPr lang="en-US"/>
          </a:p>
          <a:p>
            <a:pPr>
              <a:defRPr/>
            </a:pPr>
            <a:r>
              <a:rPr lang="en-US"/>
              <a:t>Please do not handle secure test materials unless the DAC or BAC permits you to protect yourself. Handling the materials during the test administration or the check-in/check-out procedure is expected. Handling those same materials at other times should be done by direct request from the DAC or BAC.</a:t>
            </a:r>
            <a:r>
              <a:rPr lang="en-US" i="1"/>
              <a:t> </a:t>
            </a:r>
            <a:r>
              <a:rPr lang="en-US"/>
              <a:t>  </a:t>
            </a:r>
            <a:endParaRPr lang="en-US">
              <a:cs typeface="Calibri"/>
            </a:endParaRPr>
          </a:p>
          <a:p>
            <a:pPr>
              <a:defRPr/>
            </a:pPr>
            <a:r>
              <a:rPr lang="en-US"/>
              <a:t>    </a:t>
            </a:r>
            <a:endParaRPr lang="en-US">
              <a:cs typeface="Calibri"/>
            </a:endParaRPr>
          </a:p>
          <a:p>
            <a:pPr>
              <a:defRPr/>
            </a:pPr>
            <a:r>
              <a:rPr lang="en-US"/>
              <a:t>Let’s continue with more Confidential Test Content.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3915864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43642"/>
            <a:ext cx="5618480" cy="4513294"/>
          </a:xfrm>
        </p:spPr>
        <p:txBody>
          <a:bodyPr/>
          <a:lstStyle/>
          <a:p>
            <a:r>
              <a:rPr lang="en-US"/>
              <a:t> For the KSA assessment, the Kentucky Academic Standards (KAS) contain the minimum required standards that all Kentucky students should have the opportunity to learn before graduating. KAS helps ensure that all students throughout Kentucky are provided with standard content and opportunities to learn at high levels. It is expected that teachers would know and teach concepts from those standards.   </a:t>
            </a:r>
          </a:p>
          <a:p>
            <a:r>
              <a:rPr lang="en-US"/>
              <a:t>  </a:t>
            </a:r>
            <a:endParaRPr lang="en-US">
              <a:cs typeface="Calibri"/>
            </a:endParaRPr>
          </a:p>
          <a:p>
            <a:r>
              <a:rPr lang="en-US"/>
              <a:t>Another Acceptable practice is the visual scanning of student responses during or after a test session. The test administrator may look at the student’s responses to see if they are being recorded in the correct location but should not be checking, grading or scoring student responses or looking at test content to learn or memorize secure test items. It is Not Acceptable to discuss, take notes or score test items.   </a:t>
            </a:r>
            <a:endParaRPr lang="en-US">
              <a:cs typeface="Calibri"/>
            </a:endParaRPr>
          </a:p>
          <a:p>
            <a:r>
              <a:rPr lang="en-US"/>
              <a:t>  </a:t>
            </a:r>
            <a:endParaRPr lang="en-US">
              <a:cs typeface="Calibri"/>
            </a:endParaRPr>
          </a:p>
          <a:p>
            <a:r>
              <a:rPr lang="en-US"/>
              <a:t>Have you heard the term Alert Paper? It refers to the student writing or drawing about suicide, abuse, etc., to him- or herself or others. What should you do if you see this during or after a test session (remember: It’s acceptable to visually scan student response booklets or computer screens when monitoring the session)?</a:t>
            </a:r>
            <a:r>
              <a:rPr lang="en-US" i="1"/>
              <a:t> </a:t>
            </a:r>
            <a:r>
              <a:rPr lang="en-US"/>
              <a:t> As a best practice, you should contact your DAC for instructions.  </a:t>
            </a:r>
            <a:endParaRPr lang="en-US">
              <a:cs typeface="Calibri"/>
            </a:endParaRPr>
          </a:p>
          <a:p>
            <a:r>
              <a:rPr lang="en-US"/>
              <a:t>  </a:t>
            </a:r>
            <a:endParaRPr lang="en-US">
              <a:cs typeface="Calibri"/>
            </a:endParaRPr>
          </a:p>
          <a:p>
            <a:r>
              <a:rPr lang="en-US"/>
              <a:t>Also, Not Acceptable is showing test items to anyone not administering the test or revealing test items. This includes a verbal discussion.   </a:t>
            </a:r>
            <a:endParaRPr lang="en-US">
              <a:cs typeface="Calibri"/>
            </a:endParaRPr>
          </a:p>
          <a:p>
            <a:r>
              <a:rPr lang="en-US"/>
              <a:t>    </a:t>
            </a:r>
            <a:endParaRPr lang="en-US">
              <a:cs typeface="Calibri"/>
            </a:endParaRPr>
          </a:p>
          <a:p>
            <a:r>
              <a:rPr lang="en-US"/>
              <a:t>Allegation Alert: Discussing test items that reveal the item’s content is considered an allegation. If you believe an item or passage is flawed or incorrect, contact your BAC. Give the BAC the content area, section, test item number and what is wrong, such as no correct answer. Notice that we never reveal the test item content.  </a:t>
            </a:r>
            <a:endParaRPr lang="en-US">
              <a:cs typeface="Calibri"/>
            </a:endParaRPr>
          </a:p>
          <a:p>
            <a:r>
              <a:rPr lang="en-US"/>
              <a:t>   </a:t>
            </a:r>
            <a:endParaRPr lang="en-US">
              <a:cs typeface="Calibri"/>
            </a:endParaRPr>
          </a:p>
          <a:p>
            <a:r>
              <a:rPr lang="en-US"/>
              <a:t>Our last Not Acceptable practice is using the knowledge of test items to prepare students for the assessment. This ties back to not having the test booklets prior to the test administration and not taking notes when visually scanning the test booklets.</a:t>
            </a:r>
            <a:r>
              <a:rPr lang="en-US" i="1"/>
              <a:t> </a:t>
            </a:r>
            <a:r>
              <a:rPr lang="en-US"/>
              <a:t>  </a:t>
            </a:r>
            <a:endParaRPr lang="en-US">
              <a:cs typeface="Calibri"/>
            </a:endParaRPr>
          </a:p>
          <a:p>
            <a:r>
              <a:rPr lang="en-US"/>
              <a:t>    </a:t>
            </a:r>
            <a:endParaRPr lang="en-US">
              <a:cs typeface="Calibri"/>
            </a:endParaRPr>
          </a:p>
          <a:p>
            <a:r>
              <a:rPr lang="en-US"/>
              <a:t>Our final Acceptable Practice deals with scratch paper. On tests where students are allowed to use scratch paper, the scratch paper is considered a secure test material and should be collected and securely destroyed after testing. Blank or graph paper may be used for scratch paper. With the advent of online testing, some schools are using the Test Ticket printed full page for each student to use as scratch paper instead. What you choose to use as the scratch paper is a local decision.   </a:t>
            </a:r>
            <a:endParaRPr lang="en-US">
              <a:cs typeface="Calibri"/>
            </a:endParaRPr>
          </a:p>
          <a:p>
            <a:r>
              <a:rPr lang="en-US"/>
              <a:t>   </a:t>
            </a:r>
            <a:endParaRPr lang="en-US">
              <a:cs typeface="Calibri"/>
            </a:endParaRPr>
          </a:p>
          <a:p>
            <a:r>
              <a:rPr lang="en-US"/>
              <a:t>Let’s look further at the handling of secure test materials.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920432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pPr>
              <a:defRPr/>
            </a:pPr>
            <a:r>
              <a:rPr lang="en-US"/>
              <a:t>There are times when test materials leave the school for off-site testing. This may include computers, paper test books, etc.   </a:t>
            </a:r>
          </a:p>
          <a:p>
            <a:pPr>
              <a:defRPr/>
            </a:pPr>
            <a:r>
              <a:rPr lang="en-US"/>
              <a:t>   </a:t>
            </a:r>
            <a:endParaRPr lang="en-US">
              <a:cs typeface="Calibri"/>
            </a:endParaRPr>
          </a:p>
          <a:p>
            <a:pPr>
              <a:defRPr/>
            </a:pPr>
            <a:r>
              <a:rPr lang="en-US"/>
              <a:t>For materials being transported and used for home/hospital administration or off-site administration, test security must be maintained. Leaving materials with students in a home/hospital setting is unacceptable. Secure materials must always be under the guardianship of trained staff.   </a:t>
            </a:r>
            <a:endParaRPr lang="en-US">
              <a:cs typeface="Calibri"/>
            </a:endParaRPr>
          </a:p>
          <a:p>
            <a:pPr>
              <a:defRPr/>
            </a:pPr>
            <a:r>
              <a:rPr lang="en-US"/>
              <a:t>  </a:t>
            </a:r>
            <a:endParaRPr lang="en-US">
              <a:cs typeface="Calibri"/>
            </a:endParaRPr>
          </a:p>
          <a:p>
            <a:pPr>
              <a:defRPr/>
            </a:pPr>
            <a:r>
              <a:rPr lang="en-US"/>
              <a:t>Students utilizing paper/pencil testing may be using nonstandard responses, which are maintained on a flash drive until all testing is complete to ensure that responses are not lost prior to the return shipment of printed responses with secure test materials. After testing is complete and student responses have been prepared for return shipment, the electronic versions are to be deleted/destroyed. Electronic student responses are temporary and not kept for review past the current test window.   </a:t>
            </a:r>
            <a:endParaRPr lang="en-US">
              <a:cs typeface="Calibri"/>
            </a:endParaRPr>
          </a:p>
          <a:p>
            <a:pPr>
              <a:defRPr/>
            </a:pPr>
            <a:r>
              <a:rPr lang="en-US"/>
              <a:t>   </a:t>
            </a:r>
            <a:endParaRPr lang="en-US">
              <a:cs typeface="Calibri"/>
            </a:endParaRPr>
          </a:p>
          <a:p>
            <a:pPr>
              <a:defRPr/>
            </a:pPr>
            <a:r>
              <a:rPr lang="en-US"/>
              <a:t>Each year at least one test proctor gives the wrong materials to a student. This can occur with online testing if the student doesn’t receive the correct Test Ticket to log into the session. As a best practice, have students review their test tickets to ensure they have received the correct materials.   </a:t>
            </a:r>
            <a:endParaRPr lang="en-US">
              <a:cs typeface="Calibri"/>
            </a:endParaRPr>
          </a:p>
          <a:p>
            <a:pPr>
              <a:defRPr/>
            </a:pPr>
            <a:r>
              <a:rPr lang="en-US"/>
              <a:t>  </a:t>
            </a:r>
            <a:endParaRPr lang="en-US">
              <a:cs typeface="Calibri"/>
            </a:endParaRPr>
          </a:p>
          <a:p>
            <a:pPr>
              <a:defRPr/>
            </a:pPr>
            <a:r>
              <a:rPr lang="en-US"/>
              <a:t>Instructing students to put their names on scratch paper and retaining the paper until testing is complete are practical safety measures in case there is any need to reference it before materials are returned to the vendor.   </a:t>
            </a:r>
            <a:endParaRPr lang="en-US">
              <a:cs typeface="Calibri"/>
            </a:endParaRPr>
          </a:p>
          <a:p>
            <a:pPr>
              <a:defRPr/>
            </a:pPr>
            <a:r>
              <a:rPr lang="en-US"/>
              <a:t>   </a:t>
            </a:r>
            <a:endParaRPr lang="en-US">
              <a:cs typeface="Calibri"/>
            </a:endParaRPr>
          </a:p>
          <a:p>
            <a:pPr>
              <a:defRPr/>
            </a:pPr>
            <a:r>
              <a:rPr lang="en-US"/>
              <a:t>We’ve covered the Acceptable practices; let’s look at the Not Acceptable practices concerning secure test materials.   </a:t>
            </a:r>
            <a:endParaRPr lang="en-US">
              <a:cs typeface="Calibri"/>
            </a:endParaRPr>
          </a:p>
          <a:p>
            <a:pPr>
              <a:defRPr/>
            </a:pPr>
            <a:r>
              <a:rPr lang="en-US"/>
              <a:t>   </a:t>
            </a:r>
            <a:endParaRPr lang="en-US">
              <a:cs typeface="Calibri"/>
            </a:endParaRPr>
          </a:p>
          <a:p>
            <a:pPr>
              <a:defRPr/>
            </a:pPr>
            <a:r>
              <a:rPr lang="en-US"/>
              <a:t>It is unacceptable to take test materials out of the school or district building for any reason, except for approved off-site testing. Bubbling demographics or modifying materials for the Alternate Assessment shall be completed on school property.   </a:t>
            </a:r>
            <a:endParaRPr lang="en-US">
              <a:cs typeface="Calibri"/>
            </a:endParaRPr>
          </a:p>
          <a:p>
            <a:pPr>
              <a:defRPr/>
            </a:pPr>
            <a:r>
              <a:rPr lang="en-US"/>
              <a:t>   </a:t>
            </a:r>
            <a:endParaRPr lang="en-US">
              <a:cs typeface="Calibri"/>
            </a:endParaRPr>
          </a:p>
          <a:p>
            <a:pPr>
              <a:defRPr/>
            </a:pPr>
            <a:r>
              <a:rPr lang="en-US"/>
              <a:t>Allegation Tip: Anyone can report an allegation. If you are seen with secure materials outside of school or a district building, someone might assume that you have nefarious motives, such as changing student answers. In reality, you are leaving to do off-site testing. Work with your BAC on how to protect secure materials when transporting for off-site or homebound testing.   </a:t>
            </a:r>
            <a:endParaRPr lang="en-US">
              <a:cs typeface="Calibri"/>
            </a:endParaRPr>
          </a:p>
          <a:p>
            <a:pPr>
              <a:defRPr/>
            </a:pPr>
            <a:r>
              <a:rPr lang="en-US"/>
              <a:t>   </a:t>
            </a:r>
            <a:endParaRPr lang="en-US">
              <a:cs typeface="Calibri"/>
            </a:endParaRPr>
          </a:p>
          <a:p>
            <a:pPr>
              <a:defRPr/>
            </a:pPr>
            <a:r>
              <a:rPr lang="en-US"/>
              <a:t>If a student uses accommodated testing, which produces electronic versions of test questions or answers, these materials must be destroyed following testing. Maintenance of these materials after the test window is an Administration Code violation.   </a:t>
            </a:r>
            <a:endParaRPr lang="en-US">
              <a:cs typeface="Calibri"/>
            </a:endParaRPr>
          </a:p>
          <a:p>
            <a:pPr>
              <a:defRPr/>
            </a:pPr>
            <a:r>
              <a:rPr lang="en-US"/>
              <a:t>  </a:t>
            </a:r>
            <a:endParaRPr lang="en-US">
              <a:cs typeface="Calibri"/>
            </a:endParaRPr>
          </a:p>
          <a:p>
            <a:pPr>
              <a:defRPr/>
            </a:pPr>
            <a:r>
              <a:rPr lang="en-US"/>
              <a:t>Lastly, a student shouldn’t transport or move his/her test materials from one location to another. For example, a student receiving extended time needs to move to another room to complete the assessment. An adult who has received Administration Code training should transport and escort the student to the secondary location to finish.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539770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Times New Roman" panose="02020603050405020304" pitchFamily="18" charset="0"/>
                <a:cs typeface="Times New Roman" panose="02020603050405020304" pitchFamily="18" charset="0"/>
              </a:rPr>
              <a:t>It’s time for our next Check for Understanding. I’ll give you a couple of minutes to read through these Yes or No questions, and then we’ll discuss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Times New Roman" panose="02020603050405020304" pitchFamily="18" charset="0"/>
              <a:cs typeface="Times New Roman" panose="02020603050405020304" pitchFamily="18" charset="0"/>
            </a:endParaRPr>
          </a:p>
          <a:p>
            <a:pPr lvl="0"/>
            <a:r>
              <a:rPr lang="en-US" sz="1200">
                <a:solidFill>
                  <a:schemeClr val="tx1"/>
                </a:solidFill>
              </a:rPr>
              <a:t>1. Is it acceptable to take photos of test items for use next year to know you are teaching the correct content?</a:t>
            </a:r>
          </a:p>
          <a:p>
            <a:pPr lvl="0"/>
            <a:endParaRPr lang="en-US" sz="1200">
              <a:solidFill>
                <a:schemeClr val="tx1"/>
              </a:solidFill>
            </a:endParaRPr>
          </a:p>
          <a:p>
            <a:pPr lvl="0"/>
            <a:r>
              <a:rPr lang="en-US" sz="1200">
                <a:solidFill>
                  <a:schemeClr val="tx1"/>
                </a:solidFill>
              </a:rPr>
              <a:t>(NO) It is unacceptable to take pictures of test items for use next year to teach the correct content. Concepts appropriate for curriculum instruction can be found in Kentucky’s content standards. Test administrators may use released test items and support materials posted on the KDE website to help prepare students for the assessment. </a:t>
            </a:r>
          </a:p>
          <a:p>
            <a:pPr lvl="0"/>
            <a:endParaRPr lang="en-US" sz="1200">
              <a:solidFill>
                <a:schemeClr val="tx1"/>
              </a:solidFill>
            </a:endParaRPr>
          </a:p>
          <a:p>
            <a:pPr lvl="0"/>
            <a:r>
              <a:rPr lang="en-US" sz="1200">
                <a:solidFill>
                  <a:schemeClr val="tx1"/>
                </a:solidFill>
              </a:rPr>
              <a:t>2. Is it acceptable for testing staff to receive or access Test Administration Manuals (TAMs) prior to the first day of testing?</a:t>
            </a:r>
          </a:p>
          <a:p>
            <a:pPr lvl="0"/>
            <a:endParaRPr lang="en-US" sz="1200">
              <a:solidFill>
                <a:schemeClr val="tx1"/>
              </a:solidFill>
            </a:endParaRPr>
          </a:p>
          <a:p>
            <a:pPr lvl="0"/>
            <a:r>
              <a:rPr lang="en-US" sz="1200">
                <a:solidFill>
                  <a:schemeClr val="tx1"/>
                </a:solidFill>
              </a:rPr>
              <a:t>(YES) It is acceptable for teachers to receive paper or electronic Test Administration Manuals (TAMs) prior to the first day of testing.</a:t>
            </a:r>
          </a:p>
          <a:p>
            <a:pPr lvl="0"/>
            <a:endParaRPr lang="en-US" sz="1200">
              <a:solidFill>
                <a:schemeClr val="tx1"/>
              </a:solidFill>
            </a:endParaRPr>
          </a:p>
          <a:p>
            <a:pPr lvl="0"/>
            <a:r>
              <a:rPr lang="en-US" sz="1200">
                <a:solidFill>
                  <a:schemeClr val="tx1"/>
                </a:solidFill>
              </a:rPr>
              <a:t>3. Is it acceptable to read only the bold type instruction script in the TAMs and skip the test administrator directions if you have been a test administrator in previous years?</a:t>
            </a:r>
          </a:p>
          <a:p>
            <a:pPr lvl="0"/>
            <a:endParaRPr lang="en-US" sz="1200">
              <a:solidFill>
                <a:schemeClr val="tx1"/>
              </a:solidFill>
            </a:endParaRPr>
          </a:p>
          <a:p>
            <a:pPr lvl="0"/>
            <a:r>
              <a:rPr lang="en-US" sz="1200">
                <a:solidFill>
                  <a:schemeClr val="tx1"/>
                </a:solidFill>
              </a:rPr>
              <a:t>(NO) It is not acceptable to read only the bold type instruction script in the TAMs and skip the test administrator directions for those who have been test administrators in previous years. Test manuals are updated yearly.</a:t>
            </a:r>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661569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time to look at appropriate assessment practices, such as the required training for administering a state assessment.</a:t>
            </a:r>
            <a:r>
              <a:rPr lang="en-US" sz="1200" b="0" i="1"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301673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867128" cy="4660295"/>
          </a:xfrm>
        </p:spPr>
        <p:txBody>
          <a:bodyPr/>
          <a:lstStyle/>
          <a:p>
            <a:r>
              <a:rPr lang="en-US"/>
              <a:t> The Administration Code applies to all state-required pieces of the accountability system using paper or pencil, computers or digital technology.    </a:t>
            </a:r>
          </a:p>
          <a:p>
            <a:r>
              <a:rPr lang="en-US"/>
              <a:t>  </a:t>
            </a:r>
            <a:endParaRPr lang="en-US">
              <a:cs typeface="Calibri"/>
            </a:endParaRPr>
          </a:p>
          <a:p>
            <a:r>
              <a:rPr lang="en-US"/>
              <a:t>Anyone with the potential to be involved with any component of state-required testing must be trained on the Administration Code regulation before beginning the work. This could include, but is not limited to, principals, off-grade teachers, substitutes, accommodation providers, librarians, etc. Individuals providing accommodations to special needs students must also receive training on the Inclusion of Special Populations regulation.    </a:t>
            </a:r>
            <a:endParaRPr lang="en-US">
              <a:cs typeface="Calibri"/>
            </a:endParaRPr>
          </a:p>
          <a:p>
            <a:r>
              <a:rPr lang="en-US"/>
              <a:t>  </a:t>
            </a:r>
            <a:endParaRPr lang="en-US">
              <a:cs typeface="Calibri"/>
            </a:endParaRPr>
          </a:p>
          <a:p>
            <a:r>
              <a:rPr lang="en-US"/>
              <a:t>Volunteers involved in state testing (such as providing accommodations or helping with proctoring) must meet certain stipulations that also apply to school staff. No student may administer a state assessment; this includes peer tutors.   </a:t>
            </a:r>
            <a:endParaRPr lang="en-US">
              <a:cs typeface="Calibri"/>
            </a:endParaRPr>
          </a:p>
          <a:p>
            <a:r>
              <a:rPr lang="en-US"/>
              <a:t>   </a:t>
            </a:r>
            <a:endParaRPr lang="en-US">
              <a:cs typeface="Calibri"/>
            </a:endParaRPr>
          </a:p>
          <a:p>
            <a:r>
              <a:rPr lang="en-US"/>
              <a:t>All volunteers must have Administration Code and Inclusion of Special Populations training and sign nondisclosure forms.   </a:t>
            </a:r>
            <a:endParaRPr lang="en-US">
              <a:cs typeface="Calibri"/>
            </a:endParaRPr>
          </a:p>
          <a:p>
            <a:r>
              <a:rPr lang="en-US"/>
              <a:t>   </a:t>
            </a:r>
            <a:endParaRPr lang="en-US">
              <a:cs typeface="Calibri"/>
            </a:endParaRPr>
          </a:p>
          <a:p>
            <a:r>
              <a:rPr lang="en-US"/>
              <a:t>The volunteers must be under the strong oversight of a certified person, who will be responsible for the test administration. Suppose there should be a testing allegation involving a volunteer. In that case, the certified staff person (i.e., BAC or proctor) in charge of the testing environment must be submitted on the allegation report.   </a:t>
            </a:r>
            <a:endParaRPr lang="en-US">
              <a:cs typeface="Calibri"/>
            </a:endParaRPr>
          </a:p>
          <a:p>
            <a:r>
              <a:rPr lang="en-US"/>
              <a:t>   </a:t>
            </a:r>
            <a:endParaRPr lang="en-US">
              <a:cs typeface="Calibri"/>
            </a:endParaRPr>
          </a:p>
          <a:p>
            <a:r>
              <a:rPr lang="en-US"/>
              <a:t>Schools and districts may use materials provided by the Kentucky Department of Education (KDE) or locally produced.   </a:t>
            </a:r>
            <a:endParaRPr lang="en-US">
              <a:cs typeface="Calibri"/>
            </a:endParaRPr>
          </a:p>
          <a:p>
            <a:r>
              <a:rPr lang="en-US"/>
              <a:t>   </a:t>
            </a:r>
            <a:endParaRPr lang="en-US">
              <a:cs typeface="Calibri"/>
            </a:endParaRPr>
          </a:p>
          <a:p>
            <a:r>
              <a:rPr lang="en-US"/>
              <a:t>Solely reading the regulation and signing the signature page at the end of the document shall </a:t>
            </a:r>
            <a:r>
              <a:rPr lang="en-US" b="1" i="1"/>
              <a:t>not be considered adequate training</a:t>
            </a:r>
            <a:r>
              <a:rPr lang="en-US"/>
              <a:t>. Training </a:t>
            </a:r>
            <a:r>
              <a:rPr lang="en-US" b="1" i="1"/>
              <a:t>shall </a:t>
            </a:r>
            <a:r>
              <a:rPr lang="en-US"/>
              <a:t>include interaction regarding the content of the regulation with supporting examples and situations, the opportunity to ask questions, etc. The intent or meaning of “interaction” is for the training to be more than being assigned to read and sign the document.   </a:t>
            </a:r>
            <a:endParaRPr lang="en-US">
              <a:cs typeface="Calibri"/>
            </a:endParaRPr>
          </a:p>
          <a:p>
            <a:r>
              <a:rPr lang="en-US"/>
              <a:t>   </a:t>
            </a:r>
            <a:endParaRPr lang="en-US">
              <a:cs typeface="Calibri"/>
            </a:endParaRPr>
          </a:p>
          <a:p>
            <a:r>
              <a:rPr lang="en-US"/>
              <a:t>The DAC/BAC Manual and TAMs are the guiding documents for test administration procedures.  Reading the TAMs is expected as part of the required training. Following vendor test administration manuals is of the utmost importance.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3099098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Districts are charged with maintaining records of individuals receiving Administration Code training. The participants’ records may be maintained through collecting individual signature sheets found on the last page of the Administration Code regulation document or by the retention of group training attendance signature pages. Copies of the signature page or group training attendance sheet may be maintained in hard copy or electronic format.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 copy of the Group Signature Sheet is available on the Kentucky Department of Education or KDE website. </a:t>
            </a:r>
            <a:endParaRPr lang="en-US" sz="1200" b="0" i="0" kern="1200">
              <a:solidFill>
                <a:schemeClr val="tx1"/>
              </a:solidFill>
              <a:effectLst/>
              <a:latin typeface="+mn-lt"/>
              <a:ea typeface="+mn-ea"/>
              <a:cs typeface="+mn-cs"/>
            </a:endParaRPr>
          </a:p>
          <a:p>
            <a:pPr rtl="0" fontAlgn="base"/>
            <a:r>
              <a:rPr lang="en-US" sz="1200" b="0" i="0" u="sng" strike="noStrike" kern="1200">
                <a:solidFill>
                  <a:schemeClr val="tx1"/>
                </a:solidFill>
                <a:effectLst/>
                <a:latin typeface="+mn-lt"/>
                <a:ea typeface="+mn-ea"/>
                <a:cs typeface="+mn-cs"/>
                <a:hlinkClick r:id="rId3"/>
              </a:rPr>
              <a:t>https://education.ky.gov/AA/distsupp/Documents/Administration%20Code%20Training%20Group%20Signature%20Sheet.doc</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Training participants are held professionally accountable for their actions after signing either type of signature sheet. Notice that both sheets state: “By signing, I acknowledge having received a copy of the Administration Code for Kentucky’s Educational Assessment Program 703 KAR 5:080 and have participated in training for this regulation. I also agree to comply with the complete content of the regulation and understand that I will be held professionally accountable.”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1527883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Anyone assisting with state testing will sign a nondisclosure form. Assistance includes handling of testing materials, escorting students, providing accommodations and more. Discussion or sharing test content details with others, even though they have been trained and are participating in test administration, is not allowed.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Nondisclosure forms can be found on the Forms page in the Accountability and Assessment section of the KDE website</a:t>
            </a:r>
            <a:r>
              <a:rPr lang="en-US"/>
              <a:t>.</a:t>
            </a:r>
            <a:endParaRPr lang="en-US" sz="1200" b="0" i="1"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1010794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Resources and materials available to students during testing are dependent upon the assessment. Please check the test administration manual for further guidance on what should be at a student workstation during testing. </a:t>
            </a:r>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51530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support materials that you received include </a:t>
            </a:r>
            <a:r>
              <a:rPr lang="en-US" i="1"/>
              <a:t>Administration Code for Kentucky’s Educational Assessment Program</a:t>
            </a:r>
            <a:r>
              <a:rPr lang="en-US"/>
              <a:t> , this PowerPoint and the training videos.</a:t>
            </a:r>
            <a:r>
              <a:rPr lang="en-US">
                <a:latin typeface="Times New Roman"/>
                <a:cs typeface="Times New Roman"/>
              </a:rPr>
              <a:t> </a:t>
            </a:r>
          </a:p>
          <a:p>
            <a:endParaRPr lang="en-US" i="1">
              <a:latin typeface="Times New Roman"/>
              <a:cs typeface="Times New Roman"/>
            </a:endParaRPr>
          </a:p>
          <a:p>
            <a:r>
              <a:rPr lang="en-US" i="1"/>
              <a:t>Please note: The page number at the top of the PowerPoint slide or referenced within the slide throughout the presentation is where the information can be found in the regulation. </a:t>
            </a:r>
            <a:r>
              <a:rPr lang="en-US"/>
              <a:t> </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496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an assessment, test administrators shall not distribute, make available, or attach to students’ workstations any information or materials that are not sent as part of the assessment materials or specified in the test administration manuals or a student’s plan. Examples of Not Acceptable resources include copies of acronym sheets or sheets of paper containing a system for organizing answers, textbooks, computer tools or other reference resources.   This includes printed copies of writing rubrics.   </a:t>
            </a:r>
          </a:p>
          <a:p>
            <a:r>
              <a:rPr lang="en-US"/>
              <a:t> </a:t>
            </a:r>
            <a:endParaRPr lang="en-US">
              <a:cs typeface="Calibri"/>
            </a:endParaRPr>
          </a:p>
          <a:p>
            <a:r>
              <a:rPr lang="en-US"/>
              <a:t>A student’s IEP, 504 Plan or PSP allows the student to have additional resources not mentioned in the script. Please check with your BAC concerning accommodations.   </a:t>
            </a:r>
            <a:endParaRPr lang="en-US">
              <a:cs typeface="Calibri"/>
            </a:endParaRPr>
          </a:p>
          <a:p>
            <a:r>
              <a:rPr lang="en-US"/>
              <a:t>   </a:t>
            </a:r>
            <a:endParaRPr lang="en-US">
              <a:cs typeface="Calibri"/>
            </a:endParaRPr>
          </a:p>
          <a:p>
            <a:r>
              <a:rPr lang="en-US"/>
              <a:t>If using test booklets, blank writing or graph paper, clear or colored overlay sheets and bookmarks free of content are allowed at student workstations. Some schools use a brightly colored piece of paper or a district or school-supplied bookmark to mark where testing will stop in the session.  </a:t>
            </a:r>
          </a:p>
          <a:p>
            <a:endParaRPr lang="en-US">
              <a:cs typeface="Calibri"/>
            </a:endParaRPr>
          </a:p>
          <a:p>
            <a:r>
              <a:rPr lang="en-US"/>
              <a:t>If using the online test, blank writing or graph paper are allowed at student workstations. Additionally, students have access to the online tool available in TestNav, such as the calculator, dictionary, contrast tool, and much more.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1569831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137564"/>
          </a:xfrm>
        </p:spPr>
        <p:txBody>
          <a:bodyPr/>
          <a:lstStyle/>
          <a:p>
            <a:r>
              <a:rPr lang="en-US"/>
              <a:t> Whether or not a dictionary or thesaurus is allowed on a test will be covered in the Test Administration Manual or TAM. Test administrators should refer to the listing of approved and unapproved materials in the TAM to determine when to provide a resource.   </a:t>
            </a:r>
          </a:p>
          <a:p>
            <a:r>
              <a:rPr lang="en-US"/>
              <a:t>    </a:t>
            </a:r>
            <a:endParaRPr lang="en-US">
              <a:cs typeface="Calibri"/>
            </a:endParaRPr>
          </a:p>
          <a:p>
            <a:r>
              <a:rPr lang="en-US"/>
              <a:t>On-demand writing is the only content area where a student is allowed to have a dictionary or thesaurus. Online testing provides an electronic dictionary and thesaurus to each student. A classroom set of dictionaries and thesauri should be available for students for paper/pencil testing or as a backup for online testing.   </a:t>
            </a:r>
            <a:endParaRPr lang="en-US">
              <a:cs typeface="Calibri"/>
            </a:endParaRPr>
          </a:p>
          <a:p>
            <a:r>
              <a:rPr lang="en-US"/>
              <a:t>    </a:t>
            </a:r>
            <a:endParaRPr lang="en-US">
              <a:cs typeface="Calibri"/>
            </a:endParaRPr>
          </a:p>
          <a:p>
            <a:r>
              <a:rPr lang="en-US"/>
              <a:t>Reading, mathematics, science or social studies content-area tests do not allow the use of a dictionary or thesaurus unless clearly stated as an accommodation in a student plan.   </a:t>
            </a:r>
          </a:p>
          <a:p>
            <a:endParaRPr lang="en-US">
              <a:cs typeface="Calibri"/>
            </a:endParaRPr>
          </a:p>
          <a:p>
            <a:r>
              <a:rPr lang="en-US"/>
              <a:t>It is a local decision by schools or districts on whether to allow students access to non-content related materials, such as books or puzzles, after the student has turned in his/her testing materials to the test administrator. Please note that this is </a:t>
            </a:r>
            <a:r>
              <a:rPr lang="en-US" b="1" i="1"/>
              <a:t>AFTER</a:t>
            </a:r>
            <a:r>
              <a:rPr lang="en-US"/>
              <a:t> the student has no testing materials at the workstation.</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2212567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3870916"/>
          </a:xfrm>
        </p:spPr>
        <p:txBody>
          <a:bodyPr/>
          <a:lstStyle/>
          <a:p>
            <a:r>
              <a:rPr lang="en-US"/>
              <a:t>Calculators may be used in more than one content area. Check the TAM to determine if a calculator is allowed or if this test section is a no-calculator math test.     </a:t>
            </a:r>
          </a:p>
          <a:p>
            <a:r>
              <a:rPr lang="en-US"/>
              <a:t>      </a:t>
            </a:r>
            <a:endParaRPr lang="en-US">
              <a:cs typeface="Calibri"/>
            </a:endParaRPr>
          </a:p>
          <a:p>
            <a:r>
              <a:rPr lang="en-US"/>
              <a:t>Online testing will provide the student with the type of calculator needed for that test section. It is expected that the student will use the online calculator and not a handheld calculator unless the student’s accommodations plan specifies using a handheld calculator.     </a:t>
            </a:r>
            <a:endParaRPr lang="en-US">
              <a:cs typeface="Calibri"/>
            </a:endParaRPr>
          </a:p>
          <a:p>
            <a:r>
              <a:rPr lang="en-US"/>
              <a:t>      </a:t>
            </a:r>
            <a:endParaRPr lang="en-US">
              <a:cs typeface="Calibri"/>
            </a:endParaRPr>
          </a:p>
          <a:p>
            <a:r>
              <a:rPr lang="en-US"/>
              <a:t>Handheld calculators used for paper/pencil or accommodated testing should adhere to the KDE Calculator Policy, which is available on the KDE website. Be familiar with the requirements of each assessment that you administer. Some test vendors have calculator policy requirements that may differ from KDEs, such as the ACT.      </a:t>
            </a:r>
            <a:endParaRPr lang="en-US">
              <a:cs typeface="Calibri"/>
            </a:endParaRPr>
          </a:p>
          <a:p>
            <a:r>
              <a:rPr lang="en-US"/>
              <a:t>      </a:t>
            </a:r>
            <a:endParaRPr lang="en-US">
              <a:cs typeface="Calibri"/>
            </a:endParaRPr>
          </a:p>
          <a:p>
            <a:r>
              <a:rPr lang="en-US"/>
              <a:t>KDE recommends that schools provide calculators for each student that meets the current calculator acceptable-use criteria; however, students can use their own approved calculators for paper/pencil tests. Test administrators are responsible for ensuring that communication and internet capabilities are disabled during testing sessions. This also includes turning off a computer-algebraic system on a calculator. See the KDE calculator policy for details.     </a:t>
            </a:r>
            <a:endParaRPr lang="en-US">
              <a:cs typeface="Calibri"/>
            </a:endParaRPr>
          </a:p>
          <a:p>
            <a:r>
              <a:rPr lang="en-US"/>
              <a:t>      </a:t>
            </a:r>
            <a:endParaRPr lang="en-US">
              <a:cs typeface="Calibri"/>
            </a:endParaRPr>
          </a:p>
          <a:p>
            <a:r>
              <a:rPr lang="en-US"/>
              <a:t>It is Not Acceptable for students within the same testing session to share calculators, even if the test administrator clears the programs between uses. There should be a one-to-one ratio of calculators to students during a test session.      </a:t>
            </a:r>
            <a:endParaRPr lang="en-US">
              <a:cs typeface="Calibri"/>
            </a:endParaRPr>
          </a:p>
          <a:p>
            <a:r>
              <a:rPr lang="en-US"/>
              <a:t>      </a:t>
            </a:r>
            <a:endParaRPr lang="en-US">
              <a:cs typeface="Calibri"/>
            </a:endParaRPr>
          </a:p>
          <a:p>
            <a:r>
              <a:rPr lang="en-US"/>
              <a:t>Allegation Tip: Plan ahead of time to have all the necessary related materials, such as dictionaries, thesauri, calculators, etc., needed for testing both accommodated and general education students. However, it is critical to review the test administration manual to check which materials are allowed for a test session as the policy does differ per vendor, such as the ACT; ACT allows students to use either the online calculator or an approved handheld calculator.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61334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r>
              <a:rPr lang="en-US" sz="1200" kern="1200">
                <a:solidFill>
                  <a:schemeClr val="tx1"/>
                </a:solidFill>
                <a:effectLst/>
                <a:latin typeface="+mn-lt"/>
                <a:ea typeface="+mn-ea"/>
                <a:cs typeface="+mn-cs"/>
              </a:rPr>
              <a:t>Internet access is necessary for computer-based testing, but constant changes in personal technology make our job of maintaining a fair and unbiased testing environment harder.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Using electronic devices or the Internet is unacceptable to gain a testing advantage.  Online testing provides a secure browser to prevent accessing other parts of the internet, therefore not allowing a student to gain an unfair advantage during testing.  Except in cases where allowed (such as online testing in a secure web browser), students should not have access to electronic devices until all testing in the building is completed to ensure that students are not communicating with others in testing sessions. Smartwatches or Fitbits are not allowed since those devices can connect to the internet.  </a:t>
            </a:r>
            <a:r>
              <a:rPr lang="en-US" sz="1200" b="1" kern="1200">
                <a:solidFill>
                  <a:schemeClr val="tx1"/>
                </a:solidFill>
                <a:effectLst/>
                <a:latin typeface="+mn-lt"/>
                <a:ea typeface="+mn-ea"/>
                <a:cs typeface="+mn-cs"/>
              </a:rPr>
              <a:t>Online testing can only be conducted by trained staff in person. Remote testing is not acceptable with any state testing.  </a:t>
            </a:r>
          </a:p>
          <a:p>
            <a:endParaRPr lang="en-US" sz="1200" b="1" kern="1200">
              <a:solidFill>
                <a:schemeClr val="tx1"/>
              </a:solidFill>
              <a:effectLst/>
              <a:latin typeface="+mn-lt"/>
              <a:ea typeface="+mn-ea"/>
              <a:cs typeface="+mn-cs"/>
            </a:endParaRPr>
          </a:p>
          <a:p>
            <a:r>
              <a:rPr lang="en-US" sz="1200" kern="1200">
                <a:solidFill>
                  <a:schemeClr val="tx1"/>
                </a:solidFill>
                <a:effectLst/>
                <a:latin typeface="+mn-lt"/>
                <a:ea typeface="+mn-ea"/>
                <a:cs typeface="+mn-cs"/>
              </a:rPr>
              <a:t>Offsite testing is an acceptable practice with online and paper testing. As a reminder, </a:t>
            </a:r>
            <a:r>
              <a:rPr lang="en-US" sz="1200" b="1" kern="1200">
                <a:solidFill>
                  <a:schemeClr val="tx1"/>
                </a:solidFill>
                <a:effectLst/>
                <a:latin typeface="+mn-lt"/>
                <a:ea typeface="+mn-ea"/>
                <a:cs typeface="+mn-cs"/>
              </a:rPr>
              <a:t>in-person online testing can only be conducted by trained staff. Please ensure the testing environment is free of content, only the student and trained staff are present, and the student does not have additional internet devices in the room. </a:t>
            </a:r>
          </a:p>
          <a:p>
            <a:r>
              <a:rPr lang="en-US" sz="1200" b="1"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It is Acceptable for test administrators to use electronic devices to contact school administrators regarding test sessions (i.e., problems with materials, student illness, administration questions, breaks, etc.). BACs or principals may routinely request that teachers use their personal cell phones to notify the office of a need in the classroom. However, neither students nor test administrators shall use electronic devices such as, but not limited to, cell phones, tablets, and e-readers for personal reasons during testing sessions except in the case of an emergency. Test administrators should be communicating with the building assessment coordinator or designee for assistance with a situation in the classroom and not each other while testing is occurring.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Allegation Alert: a student had hidden his cell phone in the pocket of a hoodie. The student takes a picture of the test and places it on social media. This would be an example of an allegation of lack of monitoring, a student using an electronic device during testing and accessing the internet during the test administration. As a best practice, test administrators have students power down cell phones and put them away during the testing session. Additionally, ensure proper monitoring is being conducted throughout the testing session. </a:t>
            </a:r>
          </a:p>
          <a:p>
            <a:r>
              <a:rPr lang="en-US" sz="1200" kern="1200">
                <a:solidFill>
                  <a:schemeClr val="tx1"/>
                </a:solidFill>
                <a:effectLst/>
                <a:latin typeface="+mn-lt"/>
                <a:ea typeface="+mn-ea"/>
                <a:cs typeface="+mn-cs"/>
              </a:rPr>
              <a:t> </a:t>
            </a:r>
          </a:p>
          <a:p>
            <a:pPr rtl="0" fontAlgn="base"/>
            <a:r>
              <a:rPr lang="en-US" sz="1200" kern="1200">
                <a:solidFill>
                  <a:schemeClr val="tx1"/>
                </a:solidFill>
                <a:effectLst/>
                <a:latin typeface="+mn-lt"/>
                <a:ea typeface="+mn-ea"/>
                <a:cs typeface="+mn-cs"/>
              </a:rPr>
              <a:t>We’ve looked at cell phones, electronic devices, etc. Let’s move on to the testing environment.</a:t>
            </a:r>
            <a:endParaRPr lang="en-US">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2700878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few years ago, when this regulation was updated, it was decided that testing room surfaces should be free of content during operational and field testing. Yes, this means bulletin boards…and walls…all surfaces.   </a:t>
            </a:r>
          </a:p>
          <a:p>
            <a:r>
              <a:rPr lang="en-US"/>
              <a:t>   </a:t>
            </a:r>
            <a:endParaRPr lang="en-US">
              <a:cs typeface="Calibri"/>
            </a:endParaRPr>
          </a:p>
          <a:p>
            <a:r>
              <a:rPr lang="en-US"/>
              <a:t>It is Acceptable to place instructional materials on bulletin boards, walls, etc., throughout the year, but when the room is used for testing, those same content materials must be removed or covered. Covered means with a covering that is not see-thru or opaque.   </a:t>
            </a:r>
            <a:endParaRPr lang="en-US">
              <a:cs typeface="Calibri"/>
            </a:endParaRPr>
          </a:p>
          <a:p>
            <a:r>
              <a:rPr lang="en-US"/>
              <a:t>   </a:t>
            </a:r>
            <a:endParaRPr lang="en-US">
              <a:cs typeface="Calibri"/>
            </a:endParaRPr>
          </a:p>
          <a:p>
            <a:r>
              <a:rPr lang="en-US"/>
              <a:t>Some examples of materials are any content information or strategies for solving problems. These may be anywhere in the room: walls, ceilings, floors, windows, and clothing (yes, clothing). When the room wasn’t required to be sanitized, some schools printed tee shirts with content on them for the students. That sounds like a great idea. I can read your back, and you can read mine, but what about the poor person at the front of the row? He doesn’t have a shirt to read; he is now at a disadvantage. You could say the same thing about posters. If I was sitting next to a poster that just happened to answer one of my test questions, I had an advantage over the person across the room who was too far away to read the poster. The covering of a room in content did get a bit extreme. To make sure that all students have the same resources and advantages, the posters had to go.   </a:t>
            </a:r>
          </a:p>
          <a:p>
            <a:r>
              <a:rPr lang="en-US"/>
              <a:t>   </a:t>
            </a:r>
            <a:endParaRPr lang="en-US">
              <a:cs typeface="Calibri"/>
            </a:endParaRPr>
          </a:p>
          <a:p>
            <a:r>
              <a:rPr lang="en-US"/>
              <a:t>Let’s look closer at some of these materials.  </a:t>
            </a:r>
          </a:p>
        </p:txBody>
      </p:sp>
      <p:sp>
        <p:nvSpPr>
          <p:cNvPr id="4" name="Slide Number Placeholder 3"/>
          <p:cNvSpPr>
            <a:spLocks noGrp="1"/>
          </p:cNvSpPr>
          <p:nvPr>
            <p:ph type="sldNum" sz="quarter" idx="10"/>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1163762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Motivational posters or materials without content and standard periodic tables can remain on the walls. Periodic tables? Yes. Periodic tables without additional content. It does not give you an advantage if you do not understand how to read a periodic table. </a:t>
            </a: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r>
              <a:rPr lang="en-US" baseline="0">
                <a:latin typeface="Times New Roman"/>
                <a:cs typeface="Times New Roman"/>
              </a:rPr>
              <a:t>Clipart:</a:t>
            </a:r>
            <a:r>
              <a:rPr lang="en-US">
                <a:latin typeface="Times New Roman"/>
                <a:cs typeface="Times New Roman"/>
              </a:rPr>
              <a:t> </a:t>
            </a:r>
          </a:p>
          <a:p>
            <a:r>
              <a:rPr lang="en-US" baseline="0">
                <a:latin typeface="Times New Roman"/>
                <a:cs typeface="Times New Roman"/>
              </a:rPr>
              <a:t>star motivation</a:t>
            </a:r>
            <a:r>
              <a:rPr lang="en-US">
                <a:latin typeface="Times New Roman"/>
                <a:cs typeface="Times New Roman"/>
              </a:rPr>
              <a:t> </a:t>
            </a:r>
            <a:r>
              <a:rPr lang="en-US" baseline="0">
                <a:latin typeface="Times New Roman"/>
                <a:cs typeface="Times New Roman"/>
              </a:rPr>
              <a:t> </a:t>
            </a:r>
            <a:r>
              <a:rPr lang="en-US">
                <a:solidFill>
                  <a:srgbClr val="0A7881"/>
                </a:solidFill>
                <a:latin typeface="Times New Roman"/>
                <a:ea typeface="Calibri"/>
                <a:cs typeface="Times New Roman"/>
                <a:hlinkClick r:id="rId3"/>
              </a:rPr>
              <a:t>http://krazee4kindergarten.blogspot.com/</a:t>
            </a:r>
            <a:r>
              <a:rPr lang="en-US">
                <a:solidFill>
                  <a:srgbClr val="0A7881"/>
                </a:solidFill>
                <a:latin typeface="Times New Roman"/>
                <a:ea typeface="Calibri"/>
                <a:cs typeface="Times New Roman"/>
              </a:rPr>
              <a:t> </a:t>
            </a:r>
            <a:r>
              <a:rPr lang="en-US">
                <a:solidFill>
                  <a:srgbClr val="0A7881"/>
                </a:solidFill>
                <a:latin typeface="Times New Roman"/>
                <a:cs typeface="Times New Roman"/>
              </a:rPr>
              <a:t>             </a:t>
            </a:r>
            <a:endParaRPr lang="en-US" sz="1200" baseline="0">
              <a:solidFill>
                <a:srgbClr val="0A7881"/>
              </a:solidFill>
              <a:effectLst/>
              <a:latin typeface="Times New Roman" panose="02020603050405020304" pitchFamily="18" charset="0"/>
              <a:cs typeface="Times New Roman" panose="02020603050405020304" pitchFamily="18" charset="0"/>
            </a:endParaRPr>
          </a:p>
          <a:p>
            <a:r>
              <a:rPr lang="en-US" baseline="0">
                <a:latin typeface="Times New Roman"/>
                <a:cs typeface="Times New Roman"/>
              </a:rPr>
              <a:t>periodic table</a:t>
            </a:r>
            <a:r>
              <a:rPr lang="en-US">
                <a:latin typeface="Times New Roman"/>
                <a:cs typeface="Times New Roman"/>
              </a:rPr>
              <a:t> </a:t>
            </a:r>
            <a:r>
              <a:rPr lang="en-US" baseline="0">
                <a:latin typeface="Times New Roman"/>
                <a:cs typeface="Times New Roman"/>
              </a:rPr>
              <a:t> </a:t>
            </a:r>
            <a:r>
              <a:rPr lang="en-US" sz="1200" u="sng" kern="1200">
                <a:solidFill>
                  <a:schemeClr val="tx1"/>
                </a:solidFill>
                <a:effectLst/>
                <a:latin typeface="Times New Roman"/>
                <a:cs typeface="Times New Roman"/>
                <a:hlinkClick r:id="rId4"/>
              </a:rPr>
              <a:t>http://www.wpclipart.com</a:t>
            </a:r>
            <a:r>
              <a:rPr lang="en-US">
                <a:latin typeface="Times New Roman"/>
                <a:cs typeface="Times New Roman"/>
              </a:rPr>
              <a:t>            </a:t>
            </a:r>
            <a:endParaRPr lang="en-US" baseline="0">
              <a:latin typeface="Times New Roman" panose="02020603050405020304" pitchFamily="18" charset="0"/>
              <a:cs typeface="Times New Roman" panose="02020603050405020304" pitchFamily="18" charset="0"/>
            </a:endParaRPr>
          </a:p>
          <a:p>
            <a:r>
              <a:rPr lang="en-US" baseline="0">
                <a:latin typeface="Times New Roman"/>
                <a:cs typeface="Times New Roman"/>
              </a:rPr>
              <a:t>testing </a:t>
            </a:r>
            <a:r>
              <a:rPr lang="en-US">
                <a:latin typeface="Times New Roman"/>
                <a:cs typeface="Times New Roman"/>
                <a:hlinkClick r:id="rId5"/>
              </a:rPr>
              <a:t>http://oneextradegreeteaching.com/</a:t>
            </a:r>
            <a:r>
              <a:rPr lang="en-US">
                <a:latin typeface="Times New Roman"/>
                <a:cs typeface="Times New Roman"/>
              </a:rPr>
              <a:t>     </a:t>
            </a:r>
            <a:endParaRPr lang="en-US">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3639294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appropriate for instruction and display may not be appropriate during testing sessions. Materials that contain content, problem-solving strategies, processes, etc., are unacceptable for display or use during testing sessions. Even things painted on the walls (see the first equation that was painted on a classroom wall), three-dimensional sculptures or paintings used in a lesson must be covered.  </a:t>
            </a:r>
          </a:p>
          <a:p>
            <a:endParaRPr lang="en-US">
              <a:latin typeface="Times New Roman" panose="02020603050405020304" pitchFamily="18" charset="0"/>
              <a:cs typeface="Times New Roman" panose="02020603050405020304" pitchFamily="18" charset="0"/>
            </a:endParaRPr>
          </a:p>
          <a:p>
            <a:r>
              <a:rPr lang="en-US">
                <a:latin typeface="Times New Roman"/>
                <a:cs typeface="Times New Roman"/>
              </a:rPr>
              <a:t>Clipart:  </a:t>
            </a:r>
            <a:endParaRPr lang="en-US" baseline="0">
              <a:latin typeface="Times New Roman" panose="02020603050405020304" pitchFamily="18" charset="0"/>
              <a:cs typeface="Times New Roman" panose="02020603050405020304" pitchFamily="18" charset="0"/>
            </a:endParaRPr>
          </a:p>
          <a:p>
            <a:r>
              <a:rPr lang="en-US" baseline="0">
                <a:latin typeface="Times New Roman"/>
                <a:cs typeface="Times New Roman"/>
              </a:rPr>
              <a:t>Algebraic equation</a:t>
            </a:r>
            <a:r>
              <a:rPr lang="en-US">
                <a:latin typeface="Times New Roman"/>
                <a:cs typeface="Times New Roman"/>
              </a:rPr>
              <a:t> </a:t>
            </a:r>
            <a:r>
              <a:rPr lang="en-US" baseline="0">
                <a:latin typeface="Times New Roman"/>
                <a:cs typeface="Times New Roman"/>
              </a:rPr>
              <a:t> </a:t>
            </a:r>
            <a:r>
              <a:rPr lang="en-US" baseline="0">
                <a:latin typeface="Times New Roman"/>
                <a:cs typeface="Times New Roman"/>
                <a:hlinkClick r:id="rId3"/>
              </a:rPr>
              <a:t>www.openclipart.com</a:t>
            </a:r>
            <a:r>
              <a:rPr lang="en-US">
                <a:latin typeface="Times New Roman"/>
                <a:cs typeface="Times New Roman"/>
              </a:rPr>
              <a:t> </a:t>
            </a:r>
            <a:endParaRPr lang="en-US" baseline="0">
              <a:latin typeface="Times New Roman" panose="02020603050405020304" pitchFamily="18" charset="0"/>
              <a:cs typeface="Times New Roman" panose="02020603050405020304" pitchFamily="18" charset="0"/>
            </a:endParaRPr>
          </a:p>
          <a:p>
            <a:r>
              <a:rPr lang="en-US" baseline="0">
                <a:latin typeface="Times New Roman"/>
                <a:cs typeface="Times New Roman"/>
              </a:rPr>
              <a:t>Nouns</a:t>
            </a:r>
            <a:r>
              <a:rPr lang="en-US">
                <a:latin typeface="Times New Roman"/>
                <a:cs typeface="Times New Roman"/>
              </a:rPr>
              <a:t>  </a:t>
            </a:r>
            <a:r>
              <a:rPr lang="en-US" baseline="0">
                <a:latin typeface="Times New Roman"/>
                <a:cs typeface="Times New Roman"/>
              </a:rPr>
              <a:t> </a:t>
            </a:r>
            <a:r>
              <a:rPr lang="en-US" baseline="0">
                <a:latin typeface="Times New Roman"/>
                <a:cs typeface="Times New Roman"/>
                <a:hlinkClick r:id="rId3"/>
              </a:rPr>
              <a:t>www.openclipart.com</a:t>
            </a:r>
            <a:endParaRPr lang="en-US" baseline="0">
              <a:latin typeface="Times New Roman"/>
              <a:cs typeface="Times New Roman"/>
            </a:endParaRPr>
          </a:p>
          <a:p>
            <a:r>
              <a:rPr lang="en-US" baseline="0">
                <a:latin typeface="Times New Roman"/>
                <a:cs typeface="Times New Roman"/>
              </a:rPr>
              <a:t>Neuron</a:t>
            </a:r>
            <a:r>
              <a:rPr lang="en-US">
                <a:latin typeface="Times New Roman"/>
                <a:cs typeface="Times New Roman"/>
              </a:rPr>
              <a:t>  </a:t>
            </a:r>
            <a:r>
              <a:rPr lang="en-US" baseline="0">
                <a:latin typeface="Times New Roman"/>
                <a:cs typeface="Times New Roman"/>
              </a:rPr>
              <a:t> </a:t>
            </a:r>
            <a:r>
              <a:rPr lang="en-US" baseline="0">
                <a:latin typeface="Times New Roman"/>
                <a:cs typeface="Times New Roman"/>
                <a:hlinkClick r:id="rId4"/>
              </a:rPr>
              <a:t>www.wpclipart.com</a:t>
            </a:r>
            <a:r>
              <a:rPr lang="en-US">
                <a:latin typeface="Times New Roman"/>
                <a:cs typeface="Times New Roman"/>
              </a:rPr>
              <a:t> </a:t>
            </a:r>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418D2B9-7445-4AF9-AEB1-22AFB7BEF957}" type="slidenum">
              <a:rPr lang="en-US" smtClean="0"/>
              <a:pPr>
                <a:defRPr/>
              </a:pPr>
              <a:t>36</a:t>
            </a:fld>
            <a:endParaRPr lang="en-US"/>
          </a:p>
        </p:txBody>
      </p:sp>
    </p:spTree>
    <p:extLst>
      <p:ext uri="{BB962C8B-B14F-4D97-AF65-F5344CB8AC3E}">
        <p14:creationId xmlns:p14="http://schemas.microsoft.com/office/powerpoint/2010/main" val="3367615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It’s time for our third Check for Understanding. I’ll give you a couple of minutes to read through these Yes or No questions, then we will discuss the answers.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1. Is it acceptable for a teacher to use his/her personal cellphone to communicate with another teacher about a testing situation in the classroom?</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It is not acceptable for a teacher to use his/her personal cellphone to communicate with another teacher about a testing situation in the classroom.</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2. Is it acceptable to allow general education students to use a handheld calculator instead of the online calculator?</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It is not acceptable to allow students to use handheld calculators instead of the online calculator unless the online calculator is not functioning, or the student has a disability requiring a handheld calculator.</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3. Is it acceptable to leave content on the walls in the testing room when</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administering a field test?</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It is not acceptable to leave content visible during any state assessment, operational or field test.</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4. Is it acceptable to allow students to read library or personal books as each student finishes and test materials are collected?</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(YES) It is acceptable to allow students to read library or personal books as each student finishes and test materials are collected. This is a local decision to allow this practice or not.</a:t>
            </a:r>
            <a:endParaRPr lang="en-US" sz="1200" kern="1200">
              <a:solidFill>
                <a:schemeClr val="tx1"/>
              </a:solidFill>
              <a:effectLst/>
              <a:latin typeface="+mn-lt"/>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4172044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move on to seating charts.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3165803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All state-required tests must have a seating chart. Seating charts can be for group testing, classroom layout, or individual testing, which we often see for accommodated or make-up testing. The chart may be kept in either paper or electronic format and completed by the classroom teacher. A chart will be completed for each test session and kept on file.   </a:t>
            </a:r>
          </a:p>
          <a:p>
            <a:pPr>
              <a:defRPr/>
            </a:pPr>
            <a:r>
              <a:rPr lang="en-US"/>
              <a:t>  </a:t>
            </a:r>
            <a:endParaRPr lang="en-US">
              <a:cs typeface="Calibri"/>
            </a:endParaRPr>
          </a:p>
          <a:p>
            <a:pPr>
              <a:defRPr/>
            </a:pPr>
            <a:r>
              <a:rPr lang="en-US"/>
              <a:t>Sometimes the DAC or BAC will supply the teacher or test proctor with a locally created seating chart template, especially if your room arrangement is significantly different. Example templates created by KDE are available on the KDE website. </a:t>
            </a:r>
            <a:endParaRPr lang="en-US">
              <a:cs typeface="Calibri"/>
            </a:endParaRPr>
          </a:p>
          <a:p>
            <a:pPr>
              <a:defRPr/>
            </a:pPr>
            <a:r>
              <a:rPr lang="en-US"/>
              <a:t>  </a:t>
            </a:r>
            <a:endParaRPr lang="en-US">
              <a:cs typeface="Calibri"/>
            </a:endParaRPr>
          </a:p>
          <a:p>
            <a:pPr>
              <a:defRPr/>
            </a:pPr>
            <a:r>
              <a:rPr lang="en-US"/>
              <a:t>If you want to create your seating chart templates, certain information must be included…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63642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rationale behind the administration code?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2207435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What information should be included on a seating chart?</a:t>
            </a:r>
            <a:r>
              <a:rPr lang="en-US" i="1"/>
              <a:t> </a:t>
            </a:r>
            <a:r>
              <a:rPr lang="en-US"/>
              <a:t>  </a:t>
            </a:r>
          </a:p>
          <a:p>
            <a:pPr>
              <a:defRPr/>
            </a:pPr>
            <a:r>
              <a:rPr lang="en-US"/>
              <a:t>  </a:t>
            </a:r>
            <a:endParaRPr lang="en-US">
              <a:cs typeface="Calibri"/>
            </a:endParaRPr>
          </a:p>
          <a:p>
            <a:pPr>
              <a:defRPr/>
            </a:pPr>
            <a:r>
              <a:rPr lang="en-US"/>
              <a:t>The Test name, District and School Names, the test date, room number, the content area being tested, all student names, names of all testing staff in the room, and the room layout.  </a:t>
            </a:r>
            <a:endParaRPr lang="en-US">
              <a:cs typeface="Calibri"/>
            </a:endParaRPr>
          </a:p>
          <a:p>
            <a:pPr>
              <a:defRPr/>
            </a:pPr>
            <a:r>
              <a:rPr lang="en-US"/>
              <a:t>  </a:t>
            </a:r>
            <a:endParaRPr lang="en-US">
              <a:cs typeface="Calibri"/>
            </a:endParaRPr>
          </a:p>
          <a:p>
            <a:pPr>
              <a:defRPr/>
            </a:pPr>
            <a:r>
              <a:rPr lang="en-US"/>
              <a:t>The student names should be placed in the appropriate places on the room layout. Some indicate where a student is absent from a seat on the chart.   </a:t>
            </a:r>
            <a:endParaRPr lang="en-US">
              <a:cs typeface="Calibri"/>
            </a:endParaRPr>
          </a:p>
          <a:p>
            <a:pPr>
              <a:defRPr/>
            </a:pPr>
            <a:r>
              <a:rPr lang="en-US"/>
              <a:t>  </a:t>
            </a:r>
            <a:endParaRPr lang="en-US">
              <a:cs typeface="Calibri"/>
            </a:endParaRPr>
          </a:p>
          <a:p>
            <a:pPr>
              <a:defRPr/>
            </a:pPr>
            <a:r>
              <a:rPr lang="en-US"/>
              <a:t>Using the same seating chart for more than one test session is acceptable, especially if you are testing more than one section on the same day with the same students. </a:t>
            </a:r>
            <a:endParaRPr lang="en-US">
              <a:cs typeface="Calibri"/>
            </a:endParaRPr>
          </a:p>
          <a:p>
            <a:pPr>
              <a:defRPr/>
            </a:pPr>
            <a:r>
              <a:rPr lang="en-US"/>
              <a:t>  </a:t>
            </a:r>
            <a:endParaRPr lang="en-US">
              <a:cs typeface="Calibri"/>
            </a:endParaRPr>
          </a:p>
          <a:p>
            <a:pPr>
              <a:defRPr/>
            </a:pPr>
            <a:r>
              <a:rPr lang="en-US"/>
              <a:t>If you have questions about a seating chart you or your school have created, check with your district assessment coordinator or DAC.</a:t>
            </a:r>
            <a:r>
              <a:rPr lang="en-US" i="1"/>
              <a:t> </a:t>
            </a: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808534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Student motivation and rewards, including how to fund those efforts, can be confusing. This section will help remove some of that confusion.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41</a:t>
            </a:fld>
            <a:endParaRPr lang="en-US"/>
          </a:p>
        </p:txBody>
      </p:sp>
    </p:spTree>
    <p:extLst>
      <p:ext uri="{BB962C8B-B14F-4D97-AF65-F5344CB8AC3E}">
        <p14:creationId xmlns:p14="http://schemas.microsoft.com/office/powerpoint/2010/main" val="657935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3919397"/>
          </a:xfrm>
        </p:spPr>
        <p:txBody>
          <a:bodyPr/>
          <a:lstStyle/>
          <a:p>
            <a:pPr>
              <a:defRPr/>
            </a:pPr>
            <a:r>
              <a:rPr lang="en-US"/>
              <a:t>Good faith effort checklists may be used at any grade. The checklist expectation should be general and not include any requirement that would take away student ownership. The checklist may consist of coming prepared for testing with pencils and erasers or with their Chromebook, arriving on time, not disturbing others, using time wisely and focusing on testing during the administration time. The checklist should not include any evaluation of student responses, such as writing three paragraphs or whether test answers were correct or not.   </a:t>
            </a:r>
          </a:p>
          <a:p>
            <a:pPr>
              <a:defRPr/>
            </a:pPr>
            <a:r>
              <a:rPr lang="en-US"/>
              <a:t>   </a:t>
            </a:r>
            <a:endParaRPr lang="en-US">
              <a:cs typeface="Calibri"/>
            </a:endParaRPr>
          </a:p>
          <a:p>
            <a:pPr>
              <a:defRPr/>
            </a:pPr>
            <a:r>
              <a:rPr lang="en-US"/>
              <a:t>No evaluative feedback can be given to students until all testing is complete and materials are out of the hands of students and teachers. The district or school can decide how to share the Good Faith Effort Checklist results based on completed testing. Results may be shared for a grade level at a school when all testing is completed for that grade level. A school could decide to share the checklist results only after all testing for the entire school is completed, or a district may give directions on how results can be shared.   </a:t>
            </a:r>
            <a:endParaRPr lang="en-US">
              <a:cs typeface="Calibri"/>
            </a:endParaRPr>
          </a:p>
          <a:p>
            <a:pPr>
              <a:defRPr/>
            </a:pPr>
            <a:r>
              <a:rPr lang="en-US"/>
              <a:t>   </a:t>
            </a:r>
            <a:endParaRPr lang="en-US">
              <a:cs typeface="Calibri"/>
            </a:endParaRPr>
          </a:p>
          <a:p>
            <a:pPr>
              <a:defRPr/>
            </a:pPr>
            <a:r>
              <a:rPr lang="en-US"/>
              <a:t>With online testing, some currently used good faith effort checklists may require updates. In a paper/pencil test, it is easy to visually scan student responses following the test session to see if a student did a pre-write or completed all test questions. This may not be available for online testing. Once the student submits the test, the test proctor cannot access the student’s responses. Using the checklist may require the teacher to mark the list as the students are testing.   </a:t>
            </a:r>
            <a:endParaRPr lang="en-US">
              <a:cs typeface="Calibri"/>
            </a:endParaRPr>
          </a:p>
          <a:p>
            <a:pPr>
              <a:defRPr/>
            </a:pPr>
            <a:r>
              <a:rPr lang="en-US"/>
              <a:t>   </a:t>
            </a:r>
            <a:endParaRPr lang="en-US">
              <a:cs typeface="Calibri"/>
            </a:endParaRPr>
          </a:p>
          <a:p>
            <a:pPr>
              <a:defRPr/>
            </a:pPr>
            <a:r>
              <a:rPr lang="en-US"/>
              <a:t>When using the good faith effort checklist, remember that this is the student’s work, meaning we cannot require the student to use a particular organizer, strategy or method to complete the test.</a:t>
            </a:r>
            <a:r>
              <a:rPr lang="en-US" i="1"/>
              <a:t> </a:t>
            </a:r>
            <a:r>
              <a:rPr lang="en-US"/>
              <a:t>  </a:t>
            </a:r>
            <a:endParaRPr lang="en-US">
              <a:cs typeface="Calibri"/>
            </a:endParaRPr>
          </a:p>
          <a:p>
            <a:pPr>
              <a:defRPr/>
            </a:pPr>
            <a:r>
              <a:rPr lang="en-US"/>
              <a:t>   </a:t>
            </a:r>
            <a:endParaRPr lang="en-US">
              <a:cs typeface="Calibri"/>
            </a:endParaRPr>
          </a:p>
          <a:p>
            <a:pPr>
              <a:defRPr/>
            </a:pPr>
            <a:r>
              <a:rPr lang="en-US"/>
              <a:t>How will we fund the rewards using the Good Faith Effort Checklist?</a:t>
            </a:r>
            <a:r>
              <a:rPr lang="en-US" i="1"/>
              <a:t> </a:t>
            </a:r>
            <a:endParaRPr lang="en-US"/>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42</a:t>
            </a:fld>
            <a:endParaRPr lang="en-US"/>
          </a:p>
        </p:txBody>
      </p:sp>
    </p:spTree>
    <p:extLst>
      <p:ext uri="{BB962C8B-B14F-4D97-AF65-F5344CB8AC3E}">
        <p14:creationId xmlns:p14="http://schemas.microsoft.com/office/powerpoint/2010/main" val="1271582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 Funding rewards for our Good Faith Effort Checklist may come from various sources. The best source may be donations from individuals, businesses, parents or staff to fund the student incentives.   </a:t>
            </a:r>
          </a:p>
          <a:p>
            <a:pPr>
              <a:defRPr/>
            </a:pPr>
            <a:r>
              <a:rPr lang="en-US"/>
              <a:t>   </a:t>
            </a:r>
            <a:endParaRPr lang="en-US">
              <a:cs typeface="Calibri"/>
            </a:endParaRPr>
          </a:p>
          <a:p>
            <a:pPr>
              <a:defRPr/>
            </a:pPr>
            <a:r>
              <a:rPr lang="en-US"/>
              <a:t>Other regulations besides the Administration Code apply to curriculum, instruction, reward funding, etc.  When planning activities tied to assessment, refer to the appropriate regulations. Your district or school staff should be able to assist you with which regulations apply to your situation.</a:t>
            </a:r>
            <a:r>
              <a:rPr lang="en-US" i="1"/>
              <a:t> </a:t>
            </a:r>
            <a:r>
              <a:rPr lang="en-US"/>
              <a:t>  </a:t>
            </a:r>
            <a:endParaRPr lang="en-US">
              <a:cs typeface="Calibri"/>
            </a:endParaRPr>
          </a:p>
          <a:p>
            <a:pPr>
              <a:defRPr/>
            </a:pPr>
            <a:r>
              <a:rPr lang="en-US"/>
              <a:t>   </a:t>
            </a:r>
            <a:endParaRPr lang="en-US">
              <a:cs typeface="Calibri"/>
            </a:endParaRPr>
          </a:p>
          <a:p>
            <a:pPr>
              <a:defRPr/>
            </a:pPr>
            <a:r>
              <a:rPr lang="en-US"/>
              <a:t>One such regulation concerns the acceptance of donations and using school bank accounts, following the “Redbook” rules.</a:t>
            </a:r>
            <a:r>
              <a:rPr lang="en-US" i="1"/>
              <a:t> </a:t>
            </a:r>
            <a:r>
              <a:rPr lang="en-US"/>
              <a:t>  </a:t>
            </a:r>
            <a:endParaRPr lang="en-US">
              <a:cs typeface="Calibri"/>
            </a:endParaRPr>
          </a:p>
          <a:p>
            <a:pPr>
              <a:defRPr/>
            </a:pPr>
            <a:r>
              <a:rPr lang="en-US"/>
              <a:t>  </a:t>
            </a:r>
            <a:endParaRPr lang="en-US">
              <a:cs typeface="Calibri"/>
            </a:endParaRPr>
          </a:p>
          <a:p>
            <a:pPr>
              <a:defRPr/>
            </a:pPr>
            <a:r>
              <a:rPr lang="en-US"/>
              <a:t>It is Not Acceptable to use local school board funds or cash awards from school activity funds generated by students for student incentives or rewards to (a) attend school during the testing window, (b) participate in assessment activities, or (c) perform well on state-required assessments. p.14  </a:t>
            </a:r>
            <a:endParaRPr lang="en-US">
              <a:cs typeface="Calibri"/>
            </a:endParaRPr>
          </a:p>
          <a:p>
            <a:pPr>
              <a:defRPr/>
            </a:pPr>
            <a:r>
              <a:rPr lang="en-US"/>
              <a:t>  </a:t>
            </a:r>
            <a:endParaRPr lang="en-US">
              <a:cs typeface="Calibri"/>
            </a:endParaRPr>
          </a:p>
          <a:p>
            <a:pPr>
              <a:defRPr/>
            </a:pPr>
            <a:r>
              <a:rPr lang="en-US"/>
              <a:t>Also, Extended School Services or ESS funds cannot be used for test preparation.</a:t>
            </a:r>
            <a:r>
              <a:rPr lang="en-US" i="1"/>
              <a:t> </a:t>
            </a:r>
            <a:r>
              <a:rPr lang="en-US"/>
              <a:t>  </a:t>
            </a:r>
            <a:endParaRPr lang="en-US">
              <a:cs typeface="Calibri"/>
            </a:endParaRPr>
          </a:p>
          <a:p>
            <a:pPr>
              <a:defRPr/>
            </a:pPr>
            <a:r>
              <a:rPr lang="en-US"/>
              <a:t>    </a:t>
            </a:r>
            <a:endParaRPr lang="en-US">
              <a:cs typeface="Calibri"/>
            </a:endParaRPr>
          </a:p>
          <a:p>
            <a:pPr>
              <a:defRPr/>
            </a:pPr>
            <a:r>
              <a:rPr lang="en-US"/>
              <a:t>Regarding funding, please check with your school or district financial staff, especially if you are contemplating giving cash rewards. Your district may have policies in place for acceptable rewards.   </a:t>
            </a:r>
            <a:endParaRPr lang="en-US">
              <a:cs typeface="Calibri"/>
            </a:endParaRPr>
          </a:p>
          <a:p>
            <a:pPr>
              <a:defRPr/>
            </a:pPr>
            <a:r>
              <a:rPr lang="en-US"/>
              <a:t>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3398057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Having a student retake part of an assessment because of a disciplinary issue is relatively straightforward in a paper/pencil test but not as easy for online testing.   </a:t>
            </a:r>
            <a:endParaRPr lang="en-US">
              <a:cs typeface="Calibri"/>
            </a:endParaRPr>
          </a:p>
          <a:p>
            <a:r>
              <a:rPr lang="en-US"/>
              <a:t>  </a:t>
            </a:r>
            <a:endParaRPr lang="en-US">
              <a:cs typeface="Calibri"/>
            </a:endParaRPr>
          </a:p>
          <a:p>
            <a:r>
              <a:rPr lang="en-US"/>
              <a:t>For online testing, the proctor will need to note the inappropriate content while monitoring since they will not have access to the test responses once the student submits the answers.</a:t>
            </a:r>
            <a:r>
              <a:rPr lang="en-US" i="1"/>
              <a:t> Please contact your DAC for more instructions. </a:t>
            </a:r>
            <a:endParaRPr lang="en-US">
              <a:cs typeface="Calibri"/>
            </a:endParaRPr>
          </a:p>
          <a:p>
            <a:r>
              <a:rPr lang="en-US"/>
              <a:t>   </a:t>
            </a:r>
            <a:endParaRPr lang="en-US">
              <a:cs typeface="Calibri"/>
            </a:endParaRPr>
          </a:p>
          <a:p>
            <a:r>
              <a:rPr lang="en-US"/>
              <a:t>When a student’s responses to test items are reviewed and found to contain inappropriate language or drawings (e.g., obscenities), the student may be instructed to answer the questions again on a separate sheet of paper for disciplinary purposes. The original responses shall be submitted for scoring to the testing contractor.   </a:t>
            </a:r>
            <a:endParaRPr lang="en-US">
              <a:cs typeface="Calibri"/>
            </a:endParaRPr>
          </a:p>
          <a:p>
            <a:r>
              <a:rPr lang="en-US"/>
              <a:t>   </a:t>
            </a:r>
            <a:endParaRPr lang="en-US">
              <a:cs typeface="Calibri"/>
            </a:endParaRPr>
          </a:p>
          <a:p>
            <a:r>
              <a:rPr lang="en-US"/>
              <a:t>The paper on which the retaken item is answered should be considered a secure material and shredded along with scratch paper.  No changes may be made to the original response recorded in the student response book or online textbox.</a:t>
            </a:r>
            <a:r>
              <a:rPr lang="en-US" i="1"/>
              <a:t> </a:t>
            </a:r>
            <a:r>
              <a:rPr lang="en-US"/>
              <a:t> Only a school administrator should be handling this type of situation.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2817536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It’s time for our fourth Check for Understanding. I’ll give you a couple of minutes to read through these Yes or No questions, then we’ll discuss the answers.</a:t>
            </a:r>
          </a:p>
          <a:p>
            <a:endParaRPr lang="en-US"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Are seating charts required for makeup testing sessions?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(YES) It is required to create seating charts for all test sessions – group and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2. Is it acceptable to announce on the intercom each day the results of the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Faith Effort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 It is not acceptable to announce on the intercom each day the results of the Good Faith Effort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3. Is it acceptable to let students know that they are doing a good job on test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 It is not acceptable to let students know that they are doing a good job on test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4. Is it acceptable on a Good Faith Effort Checklist to require students to use a strategy they learned in class when answering test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 It is not acceptable on a Good Faith Effort Checklist to require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students to use a strategy they learned in class when answering test questions. Requiring a certain strategy interferes with student ownership.</a:t>
            </a:r>
          </a:p>
        </p:txBody>
      </p:sp>
      <p:sp>
        <p:nvSpPr>
          <p:cNvPr id="4" name="Slide Number Placeholder 3"/>
          <p:cNvSpPr>
            <a:spLocks noGrp="1"/>
          </p:cNvSpPr>
          <p:nvPr>
            <p:ph type="sldNum" sz="quarter" idx="10"/>
          </p:nvPr>
        </p:nvSpPr>
        <p:spPr/>
        <p:txBody>
          <a:bodyPr/>
          <a:lstStyle/>
          <a:p>
            <a:fld id="{C1E2BC98-6EA0-4EE7-A97F-558F26662BCA}" type="slidenum">
              <a:rPr lang="en-US" smtClean="0"/>
              <a:t>45</a:t>
            </a:fld>
            <a:endParaRPr lang="en-US"/>
          </a:p>
        </p:txBody>
      </p:sp>
    </p:spTree>
    <p:extLst>
      <p:ext uri="{BB962C8B-B14F-4D97-AF65-F5344CB8AC3E}">
        <p14:creationId xmlns:p14="http://schemas.microsoft.com/office/powerpoint/2010/main" val="2817038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administration of any state assessment, it is vital to think about test security, updating seating charts, administration practices, and test materials.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2176869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What does test security monitoring look like?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2018715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Test sessions shall be scheduled to prevent overcrowding in the testing location. Areas accommodating large numbers of students should have adequate staff to conduct active monitoring. p.10  </a:t>
            </a:r>
          </a:p>
          <a:p>
            <a:r>
              <a:rPr lang="en-US"/>
              <a:t>    </a:t>
            </a:r>
            <a:endParaRPr lang="en-US">
              <a:cs typeface="Calibri"/>
            </a:endParaRPr>
          </a:p>
          <a:p>
            <a:r>
              <a:rPr lang="en-US"/>
              <a:t>Testing environments such as arena testing must be adequate in size and arrangement to allow for active monitoring. An adequate number of staff are required to ensure that monitoring (circulating) can be done in the room.    </a:t>
            </a:r>
            <a:endParaRPr lang="en-US">
              <a:cs typeface="Calibri"/>
            </a:endParaRPr>
          </a:p>
          <a:p>
            <a:r>
              <a:rPr lang="en-US"/>
              <a:t>    </a:t>
            </a:r>
            <a:endParaRPr lang="en-US">
              <a:cs typeface="Calibri"/>
            </a:endParaRPr>
          </a:p>
          <a:p>
            <a:r>
              <a:rPr lang="en-US"/>
              <a:t>Active monitoring at all times during a test administration is the test administrator’s responsibility. Checking e-mail, grading papers, etc., does not allow active monitoring.      </a:t>
            </a:r>
            <a:endParaRPr lang="en-US">
              <a:cs typeface="Calibri"/>
            </a:endParaRPr>
          </a:p>
          <a:p>
            <a:r>
              <a:rPr lang="en-US"/>
              <a:t>  </a:t>
            </a:r>
            <a:endParaRPr lang="en-US">
              <a:cs typeface="Calibri"/>
            </a:endParaRPr>
          </a:p>
          <a:p>
            <a:r>
              <a:rPr lang="en-US"/>
              <a:t>    </a:t>
            </a:r>
            <a:endParaRPr lang="en-US">
              <a:cs typeface="Calibri"/>
            </a:endParaRPr>
          </a:p>
          <a:p>
            <a:r>
              <a:rPr lang="en-US"/>
              <a:t>It is the responsibility of principals and district administrators to ensure that proper monitoring occurs. p. 10   </a:t>
            </a:r>
            <a:endParaRPr lang="en-US">
              <a:cs typeface="Calibri"/>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sz="1200">
              <a:latin typeface="+mj-lt"/>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48</a:t>
            </a:fld>
            <a:endParaRPr lang="en-US"/>
          </a:p>
        </p:txBody>
      </p:sp>
    </p:spTree>
    <p:extLst>
      <p:ext uri="{BB962C8B-B14F-4D97-AF65-F5344CB8AC3E}">
        <p14:creationId xmlns:p14="http://schemas.microsoft.com/office/powerpoint/2010/main" val="3177760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r>
              <a:rPr lang="en-US"/>
              <a:t> What is appropriate and active monitoring? Testing staff occasionally walking up and down the aisles of the classroom, staying visual at all times, and ensuring technology is not being used by students.    </a:t>
            </a:r>
          </a:p>
          <a:p>
            <a:r>
              <a:rPr lang="en-US"/>
              <a:t>    </a:t>
            </a:r>
            <a:endParaRPr lang="en-US">
              <a:cs typeface="Calibri"/>
            </a:endParaRPr>
          </a:p>
          <a:p>
            <a:r>
              <a:rPr lang="en-US"/>
              <a:t>Other vital considerations are also essential to active monitoring, such as:    </a:t>
            </a:r>
            <a:endParaRPr lang="en-US">
              <a:cs typeface="Calibri"/>
            </a:endParaRPr>
          </a:p>
          <a:p>
            <a:r>
              <a:rPr lang="en-US"/>
              <a:t>   </a:t>
            </a:r>
            <a:endParaRPr lang="en-US">
              <a:cs typeface="Calibri"/>
            </a:endParaRPr>
          </a:p>
          <a:p>
            <a:r>
              <a:rPr lang="en-US"/>
              <a:t>Test administrators must be careful not to influence or take ownership of a student’s responses. This may require suspending some actions that are routinely done during instruction. It is acceptable to advise all students before testing begins and at the 5-minute warning to do such things as double-check their work, look for items they may have forgotten to answer, and mark answers clearly by completely filling in the circle.    </a:t>
            </a:r>
            <a:endParaRPr lang="en-US">
              <a:cs typeface="Calibri"/>
            </a:endParaRPr>
          </a:p>
          <a:p>
            <a:r>
              <a:rPr lang="en-US"/>
              <a:t>     </a:t>
            </a:r>
            <a:endParaRPr lang="en-US">
              <a:cs typeface="Calibri"/>
            </a:endParaRPr>
          </a:p>
          <a:p>
            <a:r>
              <a:rPr lang="en-US"/>
              <a:t>Test administrators should ensure that students are in the appropriate area of the test book and student response book at the beginning of each testing session. As part of monitoring, test administrators should ensure that students do not get off track in their work.    </a:t>
            </a:r>
            <a:endParaRPr lang="en-US">
              <a:cs typeface="Calibri"/>
            </a:endParaRPr>
          </a:p>
          <a:p>
            <a:r>
              <a:rPr lang="en-US"/>
              <a:t>    </a:t>
            </a:r>
            <a:endParaRPr lang="en-US">
              <a:cs typeface="Calibri"/>
            </a:endParaRPr>
          </a:p>
          <a:p>
            <a:r>
              <a:rPr lang="en-US"/>
              <a:t>It's not acceptable to encourage students to edit their responses by providing an evaluation of student work through tone, gesture, or phrase such as “You can do better,” or “You can write more.” p.10    </a:t>
            </a:r>
            <a:endParaRPr lang="en-US">
              <a:cs typeface="Calibri"/>
            </a:endParaRPr>
          </a:p>
          <a:p>
            <a:r>
              <a:rPr lang="en-US"/>
              <a:t>   </a:t>
            </a:r>
            <a:endParaRPr lang="en-US">
              <a:cs typeface="Calibri"/>
            </a:endParaRPr>
          </a:p>
          <a:p>
            <a:r>
              <a:rPr lang="en-US"/>
              <a:t>Coaching, editing, and pointing out errors or missing answers in the student’s work or any test item to improve student scores is unacceptable. p.10    </a:t>
            </a:r>
            <a:endParaRPr lang="en-US">
              <a:cs typeface="Calibri"/>
            </a:endParaRPr>
          </a:p>
          <a:p>
            <a:r>
              <a:rPr lang="en-US"/>
              <a:t>    </a:t>
            </a:r>
            <a:endParaRPr lang="en-US">
              <a:cs typeface="Calibri"/>
            </a:endParaRPr>
          </a:p>
          <a:p>
            <a:r>
              <a:rPr lang="en-US"/>
              <a:t>No one at any time is to alter student answers. Doing so could lead to sanctions by the Educational Professional Standards Board (EPSB). Changing student answers doesn't solely mean physically altering but also means such things as leading, coaching, or giving answers.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49</a:t>
            </a:fld>
            <a:endParaRPr lang="en-US"/>
          </a:p>
        </p:txBody>
      </p:sp>
    </p:spTree>
    <p:extLst>
      <p:ext uri="{BB962C8B-B14F-4D97-AF65-F5344CB8AC3E}">
        <p14:creationId xmlns:p14="http://schemas.microsoft.com/office/powerpoint/2010/main" val="122190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a:t>
            </a:r>
            <a:r>
              <a:rPr lang="en-US" baseline="0"/>
              <a:t> Ethics, Educational Defensibility</a:t>
            </a:r>
            <a:r>
              <a:rPr lang="en-US"/>
              <a:t>,</a:t>
            </a:r>
            <a:r>
              <a:rPr lang="en-US" baseline="0"/>
              <a:t> and Student Ownership are the standards used in determining appropriate practices.</a:t>
            </a:r>
            <a:r>
              <a:rPr lang="en-US"/>
              <a:t> </a:t>
            </a:r>
          </a:p>
          <a:p>
            <a:endParaRPr lang="en-US"/>
          </a:p>
          <a:p>
            <a:r>
              <a:rPr lang="en-US"/>
              <a:t>Any test preparation practice must be done in a manner that will impact instruction and benefit student learning. </a:t>
            </a:r>
          </a:p>
          <a:p>
            <a:endParaRPr lang="en-US"/>
          </a:p>
          <a:p>
            <a:r>
              <a:rPr lang="en-US"/>
              <a:t>Actions taken by anyone involved with test administration shall be done to benefit students’ overall learning and not to solely gain a testing advantage.</a:t>
            </a:r>
            <a:endParaRPr lang="en-US" i="1"/>
          </a:p>
          <a:p>
            <a:endParaRPr lang="en-US"/>
          </a:p>
          <a:p>
            <a:r>
              <a:rPr lang="en-US"/>
              <a:t>The assessments are designed for students to demonstrate their understanding. Inappropriate assistance can lead to invalid and unreliable test results, impacting students, parents, schools, and communities. </a:t>
            </a:r>
            <a:endParaRPr lang="en-US" altLang="en-US">
              <a:latin typeface="Times New Roman" panose="02020603050405020304" pitchFamily="18" charset="0"/>
              <a:cs typeface="Times New Roman" panose="02020603050405020304" pitchFamily="18"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46147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Interval or restroom breaks are at the discretion of the school or district and held between test sessions. Refreshment breaks are acceptable; however, materials must be collected, secured away from the student, and students should be monitored at all times.    </a:t>
            </a:r>
          </a:p>
          <a:p>
            <a:r>
              <a:rPr lang="en-US"/>
              <a:t>   </a:t>
            </a:r>
            <a:endParaRPr lang="en-US">
              <a:cs typeface="Calibri"/>
            </a:endParaRPr>
          </a:p>
          <a:p>
            <a:r>
              <a:rPr lang="en-US"/>
              <a:t>For example, if students take a stretch break, the materials need to be collected and secured. If students are standing, the view of all test materials is blocked. Allowing for pictures to be made of test materials.   </a:t>
            </a:r>
            <a:endParaRPr lang="en-US">
              <a:cs typeface="Calibri"/>
            </a:endParaRPr>
          </a:p>
          <a:p>
            <a:r>
              <a:rPr lang="en-US"/>
              <a:t>    </a:t>
            </a:r>
            <a:endParaRPr lang="en-US">
              <a:cs typeface="Calibri"/>
            </a:endParaRPr>
          </a:p>
          <a:p>
            <a:r>
              <a:rPr lang="en-US"/>
              <a:t>If the school or district has approved interval or restroom breaks, the length of time, refreshments served, and the monitoring of students must not affect testing integrity in any way.    </a:t>
            </a:r>
            <a:endParaRPr lang="en-US">
              <a:cs typeface="Calibri"/>
            </a:endParaRPr>
          </a:p>
          <a:p>
            <a:r>
              <a:rPr lang="en-US"/>
              <a:t>    </a:t>
            </a:r>
            <a:endParaRPr lang="en-US">
              <a:cs typeface="Calibri"/>
            </a:endParaRPr>
          </a:p>
          <a:p>
            <a:r>
              <a:rPr lang="en-US"/>
              <a:t>It is advised to schedule tests to avoid conflicts with lunch. However, if a lunch break is required during testing, lunch shall be brought to the students in the testing area. Suppose there are too many students for this to be reasonably accomplished. In that case, test materials shall be secured, and students shall be escorted to the lunchroom, told not to discuss the test, sufficiently monitored to prevent discussion of the test items during the entire lunch period, and escorted back to the testing area.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50</a:t>
            </a:fld>
            <a:endParaRPr lang="en-US"/>
          </a:p>
        </p:txBody>
      </p:sp>
    </p:spTree>
    <p:extLst>
      <p:ext uri="{BB962C8B-B14F-4D97-AF65-F5344CB8AC3E}">
        <p14:creationId xmlns:p14="http://schemas.microsoft.com/office/powerpoint/2010/main" val="3306275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saw how to create the seating charts in the test preparation activities. Now that it’s time to test, what do we do with the seating charts?</a:t>
            </a:r>
            <a:r>
              <a:rPr lang="en-US" b="0" i="0" u="none" strike="noStrike" kern="1200">
                <a:effectLst/>
              </a:rPr>
              <a:t>  </a:t>
            </a:r>
            <a:r>
              <a:rPr lang="en-US"/>
              <a:t>  </a:t>
            </a:r>
          </a:p>
        </p:txBody>
      </p:sp>
      <p:sp>
        <p:nvSpPr>
          <p:cNvPr id="4" name="Slide Number Placeholder 3"/>
          <p:cNvSpPr>
            <a:spLocks noGrp="1"/>
          </p:cNvSpPr>
          <p:nvPr>
            <p:ph type="sldNum" sz="quarter" idx="5"/>
          </p:nvPr>
        </p:nvSpPr>
        <p:spPr/>
        <p:txBody>
          <a:bodyPr/>
          <a:lstStyle/>
          <a:p>
            <a:fld id="{C1E2BC98-6EA0-4EE7-A97F-558F26662BCA}" type="slidenum">
              <a:rPr lang="en-US" smtClean="0"/>
              <a:t>51</a:t>
            </a:fld>
            <a:endParaRPr lang="en-US"/>
          </a:p>
        </p:txBody>
      </p:sp>
    </p:spTree>
    <p:extLst>
      <p:ext uri="{BB962C8B-B14F-4D97-AF65-F5344CB8AC3E}">
        <p14:creationId xmlns:p14="http://schemas.microsoft.com/office/powerpoint/2010/main" val="2983093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time to update your seating charts.    </a:t>
            </a:r>
          </a:p>
          <a:p>
            <a:r>
              <a:rPr lang="en-US"/>
              <a:t>   </a:t>
            </a:r>
            <a:endParaRPr lang="en-US">
              <a:cs typeface="Calibri"/>
            </a:endParaRPr>
          </a:p>
          <a:p>
            <a:r>
              <a:rPr lang="en-US"/>
              <a:t>During the assessment, it's vital that the seating charts that you created during your assessment preparation be updated with current testing information. The seating chart will need to be kept on file in case it is required later if questions arise. </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52</a:t>
            </a:fld>
            <a:endParaRPr lang="en-US"/>
          </a:p>
        </p:txBody>
      </p:sp>
    </p:spTree>
    <p:extLst>
      <p:ext uri="{BB962C8B-B14F-4D97-AF65-F5344CB8AC3E}">
        <p14:creationId xmlns:p14="http://schemas.microsoft.com/office/powerpoint/2010/main" val="4161495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administration of state assessments, it is important to consider best practices on testing time, accommodations, testing order, testing materials, and student behavior.  Let's look closely at what the regulation says about these best practices.  </a:t>
            </a:r>
          </a:p>
        </p:txBody>
      </p:sp>
      <p:sp>
        <p:nvSpPr>
          <p:cNvPr id="4" name="Slide Number Placeholder 3"/>
          <p:cNvSpPr>
            <a:spLocks noGrp="1"/>
          </p:cNvSpPr>
          <p:nvPr>
            <p:ph type="sldNum" sz="quarter" idx="5"/>
          </p:nvPr>
        </p:nvSpPr>
        <p:spPr/>
        <p:txBody>
          <a:bodyPr/>
          <a:lstStyle/>
          <a:p>
            <a:fld id="{C1E2BC98-6EA0-4EE7-A97F-558F26662BCA}" type="slidenum">
              <a:rPr lang="en-US" smtClean="0"/>
              <a:t>53</a:t>
            </a:fld>
            <a:endParaRPr lang="en-US"/>
          </a:p>
        </p:txBody>
      </p:sp>
    </p:spTree>
    <p:extLst>
      <p:ext uri="{BB962C8B-B14F-4D97-AF65-F5344CB8AC3E}">
        <p14:creationId xmlns:p14="http://schemas.microsoft.com/office/powerpoint/2010/main" val="2699100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6434" y="4392624"/>
            <a:ext cx="5408458" cy="4758237"/>
          </a:xfrm>
        </p:spPr>
        <p:txBody>
          <a:bodyPr/>
          <a:lstStyle/>
          <a:p>
            <a:r>
              <a:rPr lang="en-US"/>
              <a:t>Following testing times are essential for a reliable testing administration.     </a:t>
            </a:r>
          </a:p>
          <a:p>
            <a:r>
              <a:rPr lang="en-US"/>
              <a:t>    </a:t>
            </a:r>
            <a:endParaRPr lang="en-US">
              <a:cs typeface="Calibri"/>
            </a:endParaRPr>
          </a:p>
          <a:p>
            <a:r>
              <a:rPr lang="en-US"/>
              <a:t>Students who miss or leave a test session due to reasonable circumstances (e.g., illness, doctor’s appointment, family emergency) may pick up the next item and use the remaining time allotted during a makeup session.    </a:t>
            </a:r>
            <a:endParaRPr lang="en-US">
              <a:cs typeface="Calibri"/>
            </a:endParaRPr>
          </a:p>
          <a:p>
            <a:r>
              <a:rPr lang="en-US"/>
              <a:t>    </a:t>
            </a:r>
            <a:endParaRPr lang="en-US">
              <a:cs typeface="Calibri"/>
            </a:endParaRPr>
          </a:p>
          <a:p>
            <a:r>
              <a:rPr lang="en-US"/>
              <a:t>Test administrators should note the balance of time remaining for students leaving during a testing session.    </a:t>
            </a:r>
            <a:endParaRPr lang="en-US">
              <a:cs typeface="Calibri"/>
            </a:endParaRPr>
          </a:p>
          <a:p>
            <a:r>
              <a:rPr lang="en-US"/>
              <a:t>   </a:t>
            </a:r>
            <a:endParaRPr lang="en-US">
              <a:cs typeface="Calibri"/>
            </a:endParaRPr>
          </a:p>
          <a:p>
            <a:r>
              <a:rPr lang="en-US"/>
              <a:t>The student cannot return to previously answered items.    </a:t>
            </a:r>
            <a:endParaRPr lang="en-US">
              <a:cs typeface="Calibri"/>
            </a:endParaRPr>
          </a:p>
          <a:p>
            <a:r>
              <a:rPr lang="en-US"/>
              <a:t>    </a:t>
            </a:r>
            <a:endParaRPr lang="en-US">
              <a:cs typeface="Calibri"/>
            </a:endParaRPr>
          </a:p>
          <a:p>
            <a:r>
              <a:rPr lang="en-US"/>
              <a:t>Students who leave a test session for unwarranted circumstances (e.g., not returning after a restroom break) may not complete the test part being administered at the time he/she left.    </a:t>
            </a:r>
            <a:endParaRPr lang="en-US">
              <a:cs typeface="Calibri"/>
            </a:endParaRPr>
          </a:p>
          <a:p>
            <a:r>
              <a:rPr lang="en-US"/>
              <a:t>    </a:t>
            </a:r>
            <a:endParaRPr lang="en-US">
              <a:cs typeface="Calibri"/>
            </a:endParaRPr>
          </a:p>
          <a:p>
            <a:r>
              <a:rPr lang="en-US"/>
              <a:t>Student absences must be excused for valid reasons, such as absences caused by student illness/injury or severe family/personal circumstances, to participate in makeup testing. Principals should determine whether or not the absence is legitimate.    </a:t>
            </a:r>
            <a:endParaRPr lang="en-US">
              <a:cs typeface="Calibri"/>
            </a:endParaRPr>
          </a:p>
          <a:p>
            <a:r>
              <a:rPr lang="en-US"/>
              <a:t>    </a:t>
            </a:r>
            <a:endParaRPr lang="en-US">
              <a:cs typeface="Calibri"/>
            </a:endParaRPr>
          </a:p>
          <a:p>
            <a:r>
              <a:rPr lang="en-US"/>
              <a:t>KDE recommends that students test with their peers following an absence. Makeup sessions should be done for the missed test parts as soon as possible. For legitimate absences, students are allowed to pick up the first unanswered item and be allowed the balance of allotted time to complete the test session. Students should not work on any items that were already completed prior to their absence.    </a:t>
            </a:r>
            <a:endParaRPr lang="en-US">
              <a:cs typeface="Calibri"/>
            </a:endParaRPr>
          </a:p>
          <a:p>
            <a:r>
              <a:rPr lang="en-US"/>
              <a:t>    </a:t>
            </a:r>
            <a:endParaRPr lang="en-US">
              <a:cs typeface="Calibri"/>
            </a:endParaRPr>
          </a:p>
          <a:p>
            <a:r>
              <a:rPr lang="en-US"/>
              <a:t>All testing sessions end at the end of the school day. When scheduling test sessions, ensure that the student has adequate time to finish the session or do not begin the test session.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54</a:t>
            </a:fld>
            <a:endParaRPr lang="en-US"/>
          </a:p>
        </p:txBody>
      </p:sp>
    </p:spTree>
    <p:extLst>
      <p:ext uri="{BB962C8B-B14F-4D97-AF65-F5344CB8AC3E}">
        <p14:creationId xmlns:p14="http://schemas.microsoft.com/office/powerpoint/2010/main" val="2366035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149684"/>
          </a:xfrm>
        </p:spPr>
        <p:txBody>
          <a:bodyPr/>
          <a:lstStyle/>
          <a:p>
            <a:r>
              <a:rPr lang="en-US"/>
              <a:t>Principals should work with BACs, Directors of Special Education (</a:t>
            </a:r>
            <a:r>
              <a:rPr lang="en-US" err="1"/>
              <a:t>DoSEs</a:t>
            </a:r>
            <a:r>
              <a:rPr lang="en-US"/>
              <a:t>), teachers, and accommodations providers to ensure everyone understands how to provide accommodations.    </a:t>
            </a:r>
          </a:p>
          <a:p>
            <a:r>
              <a:rPr lang="en-US"/>
              <a:t>   </a:t>
            </a:r>
            <a:endParaRPr lang="en-US">
              <a:cs typeface="Calibri"/>
            </a:endParaRPr>
          </a:p>
          <a:p>
            <a:r>
              <a:rPr lang="en-US"/>
              <a:t>The routine delivery of instructional services is another way of saying what regularly happens in the classroom. For example, if a student has not used text to speech throughout the school year, testing time should not be the first attempt at using them.    </a:t>
            </a:r>
            <a:endParaRPr lang="en-US">
              <a:cs typeface="Calibri"/>
            </a:endParaRPr>
          </a:p>
          <a:p>
            <a:r>
              <a:rPr lang="en-US"/>
              <a:t>    </a:t>
            </a:r>
            <a:endParaRPr lang="en-US">
              <a:cs typeface="Calibri"/>
            </a:endParaRPr>
          </a:p>
          <a:p>
            <a:r>
              <a:rPr lang="en-US"/>
              <a:t>Accommodations are to give students access, not an advantage. They also should not give an advantage or disadvantage to other students. Scribing for a student would be an example of an accommodation that could interfere with the administration of the assessment to other students. In a scribing situation, a student will be giving his/her answers orally, and other students could overhear.  </a:t>
            </a:r>
            <a:endParaRPr lang="en-US">
              <a:cs typeface="Calibri"/>
            </a:endParaRPr>
          </a:p>
          <a:p>
            <a:r>
              <a:rPr lang="en-US"/>
              <a:t> </a:t>
            </a:r>
            <a:endParaRPr lang="en-US">
              <a:cs typeface="Calibri"/>
            </a:endParaRPr>
          </a:p>
          <a:p>
            <a:endParaRPr lang="en-US">
              <a:latin typeface="Times New Roman" panose="02020603050405020304" pitchFamily="18" charset="0"/>
              <a:cs typeface="Times New Roman" panose="02020603050405020304" pitchFamily="18" charset="0"/>
            </a:endParaRPr>
          </a:p>
          <a:p>
            <a:pPr fontAlgn="t"/>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55</a:t>
            </a:fld>
            <a:endParaRPr lang="en-US"/>
          </a:p>
        </p:txBody>
      </p:sp>
    </p:spTree>
    <p:extLst>
      <p:ext uri="{BB962C8B-B14F-4D97-AF65-F5344CB8AC3E}">
        <p14:creationId xmlns:p14="http://schemas.microsoft.com/office/powerpoint/2010/main" val="2627766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Students who receive extended time as part of a service plan are allowed to test with peers who do not receive ample time during the regularly timed session. To use their extended time, those students must move to another location and begin the extended time portion of their test session immediately.    </a:t>
            </a:r>
          </a:p>
          <a:p>
            <a:r>
              <a:rPr lang="en-US"/>
              <a:t>    </a:t>
            </a:r>
            <a:endParaRPr lang="en-US">
              <a:cs typeface="Calibri"/>
            </a:endParaRPr>
          </a:p>
          <a:p>
            <a:r>
              <a:rPr lang="en-US"/>
              <a:t>The amount of extended time allowed should be in accordance with the IEP, 504 Plan, or PSP. The Admissions and Release Committee (ARC) determines if it is time, time and a half or double time.    </a:t>
            </a:r>
            <a:endParaRPr lang="en-US">
              <a:cs typeface="Calibri"/>
            </a:endParaRPr>
          </a:p>
          <a:p>
            <a:r>
              <a:rPr lang="en-US"/>
              <a:t>    </a:t>
            </a:r>
            <a:endParaRPr lang="en-US">
              <a:cs typeface="Calibri"/>
            </a:endParaRPr>
          </a:p>
          <a:p>
            <a:r>
              <a:rPr lang="en-US"/>
              <a:t>Where appropriate, assistive technology should be considered for use during instruction so that it may be available during testing. Assistive technology lowers the number of humans needed to provide accommodations. However, if a shortage of personnel occurs, the test schedule can be altered to meet student needs.    </a:t>
            </a:r>
            <a:endParaRPr lang="en-US">
              <a:cs typeface="Calibri"/>
            </a:endParaRPr>
          </a:p>
          <a:p>
            <a:r>
              <a:rPr lang="en-US"/>
              <a:t>    </a:t>
            </a:r>
            <a:endParaRPr lang="en-US">
              <a:cs typeface="Calibri"/>
            </a:endParaRPr>
          </a:p>
          <a:p>
            <a:r>
              <a:rPr lang="en-US"/>
              <a:t>Changing the testing schedule due to a shortage of personnel for providing accommodations does not mean changing the order of the tests.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56</a:t>
            </a:fld>
            <a:endParaRPr lang="en-US"/>
          </a:p>
        </p:txBody>
      </p:sp>
    </p:spTree>
    <p:extLst>
      <p:ext uri="{BB962C8B-B14F-4D97-AF65-F5344CB8AC3E}">
        <p14:creationId xmlns:p14="http://schemas.microsoft.com/office/powerpoint/2010/main" val="2771809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All elementary schedules within the district can be different. For example, one-fourth grade can have a different schedule from the fourth grade down the road. All fourth grades within the same school must have the same testing schedule. The district's testing window is the same for each grade level (elementary, middle and high school).    </a:t>
            </a:r>
          </a:p>
          <a:p>
            <a:r>
              <a:rPr lang="en-US"/>
              <a:t>   </a:t>
            </a:r>
          </a:p>
          <a:p>
            <a:r>
              <a:rPr lang="en-US"/>
              <a:t>The only situation where it is acceptable to change the testing order is when a student needs to make up a test session.   </a:t>
            </a:r>
          </a:p>
          <a:p>
            <a:endParaRPr lang="en-US"/>
          </a:p>
          <a:p>
            <a:r>
              <a:rPr lang="en-US"/>
              <a:t>Allegation Alert: On Monday morning of the first testing week, you receive your testing tickets and seal codes folder. The folder only contains Reading; however, from reading the TAM, you realize that the </a:t>
            </a:r>
            <a:r>
              <a:rPr lang="en-US" sz="1200" b="0" i="0" kern="1200">
                <a:solidFill>
                  <a:schemeClr val="tx1"/>
                </a:solidFill>
                <a:effectLst/>
                <a:latin typeface="+mn-lt"/>
                <a:ea typeface="+mn-ea"/>
                <a:cs typeface="+mn-cs"/>
              </a:rPr>
              <a:t>Quality of School Climate and Safety Survey is to be given first. You call the BAC, who states to go ahead and test with reading while the test tickets are printed for the survey. This would be considered an allegation of altering the order in which they appear in the TAM and test booklets. As a best practice, check the folder immediately for the correct materials and delay the start of testing if you find you have the wrong materials. </a:t>
            </a:r>
          </a:p>
          <a:p>
            <a:r>
              <a:rPr lang="en-US"/>
              <a:t>   </a:t>
            </a:r>
          </a:p>
          <a:p>
            <a:r>
              <a:rPr lang="en-US"/>
              <a:t>If the schedule must be changed for staffing reasons, the test sections must still be administered in the order in which they appear in the test booklets.    </a:t>
            </a:r>
          </a:p>
          <a:p>
            <a:pPr rtl="0" eaLnBrk="1" fontAlgn="t" latinLnBrk="0" hangingPunct="1"/>
            <a:endParaRPr lang="en-US" baseline="0">
              <a:latin typeface="Times New Roman" panose="02020603050405020304" pitchFamily="18" charset="0"/>
              <a:cs typeface="Times New Roman" panose="02020603050405020304" pitchFamily="18" charset="0"/>
            </a:endParaRPr>
          </a:p>
          <a:p>
            <a:pPr rtl="0" eaLnBrk="1" fontAlgn="t" latinLnBrk="0" hangingPunct="1"/>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57</a:t>
            </a:fld>
            <a:endParaRPr lang="en-US"/>
          </a:p>
        </p:txBody>
      </p:sp>
    </p:spTree>
    <p:extLst>
      <p:ext uri="{BB962C8B-B14F-4D97-AF65-F5344CB8AC3E}">
        <p14:creationId xmlns:p14="http://schemas.microsoft.com/office/powerpoint/2010/main" val="2962184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Rulers may be kept after testing to use for future instruction. DACs and BACs should ensure that test administrators distribute the rulers provided with the current testing materials and do not use materials from a previous year’s administration. The rulers and reference sheets are yours to keep the following testing.    </a:t>
            </a:r>
          </a:p>
          <a:p>
            <a:r>
              <a:rPr lang="en-US"/>
              <a:t>   </a:t>
            </a:r>
            <a:endParaRPr lang="en-US">
              <a:cs typeface="Calibri"/>
            </a:endParaRPr>
          </a:p>
          <a:p>
            <a:r>
              <a:rPr lang="en-US"/>
              <a:t>Please don’t modify the ruler by trimming the end off so that zero is now the end of the ruler. Learning to read and use a ruler properly is part of the test.    </a:t>
            </a:r>
            <a:endParaRPr lang="en-US">
              <a:cs typeface="Calibri"/>
            </a:endParaRPr>
          </a:p>
          <a:p>
            <a:r>
              <a:rPr lang="en-US"/>
              <a:t>   </a:t>
            </a:r>
            <a:endParaRPr lang="en-US">
              <a:cs typeface="Calibri"/>
            </a:endParaRPr>
          </a:p>
          <a:p>
            <a:r>
              <a:rPr lang="en-US"/>
              <a:t>Alternate Assessment manuals contain specific directions for altering, modifying and working with alternate materials. </a:t>
            </a:r>
          </a:p>
          <a:p>
            <a:endParaRPr lang="en-US">
              <a:cs typeface="Calibri"/>
            </a:endParaRPr>
          </a:p>
          <a:p>
            <a:r>
              <a:rPr lang="en-US" sz="1200" b="0" i="0" kern="1200">
                <a:solidFill>
                  <a:schemeClr val="tx1"/>
                </a:solidFill>
                <a:effectLst/>
                <a:latin typeface="+mn-lt"/>
                <a:ea typeface="+mn-ea"/>
                <a:cs typeface="+mn-cs"/>
              </a:rPr>
              <a:t>With online testing, students should only use the tools provided in the online platform unless they have been approved accommodations.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58</a:t>
            </a:fld>
            <a:endParaRPr lang="en-US"/>
          </a:p>
        </p:txBody>
      </p:sp>
    </p:spTree>
    <p:extLst>
      <p:ext uri="{BB962C8B-B14F-4D97-AF65-F5344CB8AC3E}">
        <p14:creationId xmlns:p14="http://schemas.microsoft.com/office/powerpoint/2010/main" val="1947882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Test administrators do not have to wait for an incident to happen during testing to arrange for a student to test in a different location from his/her peers.    </a:t>
            </a:r>
          </a:p>
          <a:p>
            <a:r>
              <a:rPr lang="en-US"/>
              <a:t>   </a:t>
            </a:r>
            <a:endParaRPr lang="en-US">
              <a:cs typeface="Calibri"/>
            </a:endParaRPr>
          </a:p>
          <a:p>
            <a:r>
              <a:rPr lang="en-US"/>
              <a:t>This is considered a local arrangement; an IEP, 504 Plan or PSP is not required for this adjustment. </a:t>
            </a:r>
            <a:endParaRPr lang="en-US">
              <a:cs typeface="Calibri"/>
            </a:endParaRPr>
          </a:p>
          <a:p>
            <a:pPr rtl="0" eaLnBrk="1" fontAlgn="t" latinLnBrk="0" hangingPunct="1"/>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59</a:t>
            </a:fld>
            <a:endParaRPr lang="en-US"/>
          </a:p>
        </p:txBody>
      </p:sp>
    </p:spTree>
    <p:extLst>
      <p:ext uri="{BB962C8B-B14F-4D97-AF65-F5344CB8AC3E}">
        <p14:creationId xmlns:p14="http://schemas.microsoft.com/office/powerpoint/2010/main" val="109612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take a look at test security. </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2835959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essential to secure testing materials before, during, and after state assessments. What does the regulation say about reporting test material concerns? </a:t>
            </a:r>
          </a:p>
          <a:p>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60</a:t>
            </a:fld>
            <a:endParaRPr lang="en-US"/>
          </a:p>
        </p:txBody>
      </p:sp>
    </p:spTree>
    <p:extLst>
      <p:ext uri="{BB962C8B-B14F-4D97-AF65-F5344CB8AC3E}">
        <p14:creationId xmlns:p14="http://schemas.microsoft.com/office/powerpoint/2010/main" val="12695102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Errors or suspected errors in test materials should be reported to KDE. The errors may be noticed while monitoring, scanning for good faith effort, or reported by students. It is acceptable for test administrators to read an item reported by a student to understand what should be communicated to KDE. At no time should secure information be communicated through unsecured means. Neither e-mail nor texting is considered secure. If discussion pertaining to secure information is required, appropriate school or district staff are to be notified to arrange for a personal meeting.    </a:t>
            </a:r>
          </a:p>
          <a:p>
            <a:r>
              <a:rPr lang="en-US"/>
              <a:t>    </a:t>
            </a:r>
            <a:endParaRPr lang="en-US">
              <a:cs typeface="Calibri"/>
            </a:endParaRPr>
          </a:p>
          <a:p>
            <a:r>
              <a:rPr lang="en-US"/>
              <a:t>Only non-secure identifying information should be shared in writing with the appropriate school or district staff.    </a:t>
            </a:r>
          </a:p>
          <a:p>
            <a:r>
              <a:rPr lang="en-US"/>
              <a:t>    </a:t>
            </a:r>
            <a:endParaRPr lang="en-US">
              <a:cs typeface="Calibri"/>
            </a:endParaRPr>
          </a:p>
          <a:p>
            <a:r>
              <a:rPr lang="en-US"/>
              <a:t>The information shared can be with BACs first for them to forward to the DACs, or the information can be sent directly to KDE.     </a:t>
            </a:r>
          </a:p>
          <a:p>
            <a:r>
              <a:rPr lang="en-US"/>
              <a:t>    </a:t>
            </a:r>
            <a:endParaRPr lang="en-US">
              <a:cs typeface="Calibri"/>
            </a:endParaRPr>
          </a:p>
          <a:p>
            <a:r>
              <a:rPr lang="en-US"/>
              <a:t>Any written information should only be an essential, non-secure item identifying information. For example, KSA, Grade 7, Form 3, math, item 26 does not have a correct answer choice.    </a:t>
            </a:r>
          </a:p>
          <a:p>
            <a:r>
              <a:rPr lang="en-US"/>
              <a:t>    </a:t>
            </a:r>
            <a:endParaRPr lang="en-US">
              <a:cs typeface="Calibri"/>
            </a:endParaRPr>
          </a:p>
          <a:p>
            <a:r>
              <a:rPr lang="en-US"/>
              <a:t>Teachers should not discuss items with colleagues during or after the test session. Reported problems or concerns must be relayed to the appropriate school or district staff. </a:t>
            </a:r>
          </a:p>
        </p:txBody>
      </p:sp>
      <p:sp>
        <p:nvSpPr>
          <p:cNvPr id="4" name="Slide Number Placeholder 3"/>
          <p:cNvSpPr>
            <a:spLocks noGrp="1"/>
          </p:cNvSpPr>
          <p:nvPr>
            <p:ph type="sldNum" sz="quarter" idx="10"/>
          </p:nvPr>
        </p:nvSpPr>
        <p:spPr/>
        <p:txBody>
          <a:bodyPr/>
          <a:lstStyle/>
          <a:p>
            <a:fld id="{C1E2BC98-6EA0-4EE7-A97F-558F26662BCA}" type="slidenum">
              <a:rPr lang="en-US" smtClean="0"/>
              <a:t>61</a:t>
            </a:fld>
            <a:endParaRPr lang="en-US"/>
          </a:p>
        </p:txBody>
      </p:sp>
    </p:spTree>
    <p:extLst>
      <p:ext uri="{BB962C8B-B14F-4D97-AF65-F5344CB8AC3E}">
        <p14:creationId xmlns:p14="http://schemas.microsoft.com/office/powerpoint/2010/main" val="31859039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It’s time for our fifth Check for Understanding. I’ll give you a couple of minutes to read through these questions, then we will discuss the answers.</a:t>
            </a:r>
          </a:p>
          <a:p>
            <a:pPr>
              <a:defRPr/>
            </a:pPr>
            <a:endParaRPr lang="en-US" sz="1200" b="1">
              <a:latin typeface="Times New Roman"/>
              <a:cs typeface="Times New Roman"/>
            </a:endParaRPr>
          </a:p>
          <a:p>
            <a:pPr>
              <a:defRPr/>
            </a:pPr>
            <a:r>
              <a:rPr lang="en-US">
                <a:latin typeface="+mn-lt"/>
                <a:cs typeface="Calibri"/>
              </a:rPr>
              <a:t>1. Is it acceptable to indicate to a student the appropriate work area in a test booklet or student response booklet after a testing session has begun?</a:t>
            </a:r>
          </a:p>
          <a:p>
            <a:pPr>
              <a:defRPr/>
            </a:pPr>
            <a:endParaRPr lang="en-US">
              <a:latin typeface="+mn-lt"/>
              <a:cs typeface="Calibri"/>
            </a:endParaRPr>
          </a:p>
          <a:p>
            <a:pPr>
              <a:defRPr/>
            </a:pPr>
            <a:r>
              <a:rPr lang="en-US">
                <a:latin typeface="+mn-lt"/>
                <a:cs typeface="Calibri"/>
              </a:rPr>
              <a:t>(YES) It is acceptable to indicate to a student the appropriate work area in a test booklet or student response booklet after a testing session has begun. Report the incident to the Building Assessment Coordinator (BAC) who will then provide further details. - Administering test sections in the order in which they appear in the test booklets, with students of the same grade being simultaneously tested in the same content area and a test session in a given school.</a:t>
            </a:r>
          </a:p>
          <a:p>
            <a:pPr>
              <a:defRPr/>
            </a:pPr>
            <a:endParaRPr lang="en-US">
              <a:latin typeface="+mn-lt"/>
              <a:cs typeface="Calibri"/>
            </a:endParaRPr>
          </a:p>
          <a:p>
            <a:pPr>
              <a:defRPr/>
            </a:pPr>
            <a:r>
              <a:rPr lang="en-US">
                <a:latin typeface="+mn-lt"/>
                <a:cs typeface="Calibri"/>
              </a:rPr>
              <a:t>2. Is it acceptable to point out to a student that he/she probably hasn’t written</a:t>
            </a:r>
          </a:p>
          <a:p>
            <a:pPr>
              <a:defRPr/>
            </a:pPr>
            <a:r>
              <a:rPr lang="en-US">
                <a:latin typeface="+mn-lt"/>
                <a:cs typeface="Calibri"/>
              </a:rPr>
              <a:t>enough for a constructed response?</a:t>
            </a:r>
          </a:p>
          <a:p>
            <a:pPr>
              <a:defRPr/>
            </a:pPr>
            <a:endParaRPr lang="en-US">
              <a:latin typeface="+mn-lt"/>
              <a:cs typeface="Calibri"/>
            </a:endParaRPr>
          </a:p>
          <a:p>
            <a:pPr>
              <a:defRPr/>
            </a:pPr>
            <a:r>
              <a:rPr lang="en-US">
                <a:latin typeface="+mn-lt"/>
                <a:cs typeface="Calibri"/>
              </a:rPr>
              <a:t>(NO) It is not acceptable to point out to a student that he/she probably hasn’t written enough for an extended response. It is not acceptable to encourage students to edit their responses by providing an evaluation of student work. </a:t>
            </a:r>
          </a:p>
          <a:p>
            <a:pPr>
              <a:defRPr/>
            </a:pPr>
            <a:endParaRPr lang="en-US">
              <a:latin typeface="+mn-lt"/>
              <a:cs typeface="Calibri"/>
            </a:endParaRPr>
          </a:p>
          <a:p>
            <a:pPr>
              <a:defRPr/>
            </a:pPr>
            <a:r>
              <a:rPr lang="en-US">
                <a:latin typeface="+mn-lt"/>
                <a:cs typeface="Calibri"/>
              </a:rPr>
              <a:t>3. Is it acceptable to allow a student a few more minutes beyond stop time to finish an exam if he/she has been working diligently?</a:t>
            </a:r>
          </a:p>
          <a:p>
            <a:pPr>
              <a:defRPr/>
            </a:pPr>
            <a:endParaRPr lang="en-US">
              <a:latin typeface="+mn-lt"/>
              <a:cs typeface="Calibri"/>
            </a:endParaRPr>
          </a:p>
          <a:p>
            <a:pPr>
              <a:defRPr/>
            </a:pPr>
            <a:r>
              <a:rPr lang="en-US">
                <a:latin typeface="+mn-lt"/>
                <a:cs typeface="Calibri"/>
              </a:rPr>
              <a:t>(NO) It is not acceptable to allow a student a few more minutes beyond the stop time to finish an exam if he/she has worked diligently. - It is acceptable for test administrators to observe any time limits and follow the specific directions in the provided manuals. At times, this may vary with different assessments, for various reasons. However, the overall general rule is that unless otherwise stated in the TAM or training of a specific assessment, is not acceptable to allow a student a few more minutes beyond the stop time. </a:t>
            </a:r>
          </a:p>
          <a:p>
            <a:pPr>
              <a:defRPr/>
            </a:pPr>
            <a:endParaRPr lang="en-US">
              <a:latin typeface="+mn-lt"/>
              <a:cs typeface="Calibri"/>
            </a:endParaRPr>
          </a:p>
          <a:p>
            <a:pPr>
              <a:defRPr/>
            </a:pPr>
            <a:r>
              <a:rPr lang="en-US">
                <a:latin typeface="+mn-lt"/>
                <a:cs typeface="Calibri"/>
              </a:rPr>
              <a:t>4. Which of the following are good active monitoring practices during a test session? Select all that apply</a:t>
            </a:r>
          </a:p>
          <a:p>
            <a:pPr>
              <a:defRPr/>
            </a:pPr>
            <a:endParaRPr lang="en-US">
              <a:latin typeface="+mn-lt"/>
              <a:cs typeface="Calibri"/>
            </a:endParaRPr>
          </a:p>
          <a:p>
            <a:pPr>
              <a:defRPr/>
            </a:pPr>
            <a:r>
              <a:rPr lang="en-US">
                <a:latin typeface="+mn-lt"/>
                <a:cs typeface="Calibri"/>
              </a:rPr>
              <a:t>A. Observing the room from the sides</a:t>
            </a:r>
          </a:p>
          <a:p>
            <a:pPr>
              <a:defRPr/>
            </a:pPr>
            <a:r>
              <a:rPr lang="en-US">
                <a:latin typeface="+mn-lt"/>
                <a:cs typeface="Calibri"/>
              </a:rPr>
              <a:t>B. Checking email</a:t>
            </a:r>
          </a:p>
          <a:p>
            <a:pPr>
              <a:defRPr/>
            </a:pPr>
            <a:r>
              <a:rPr lang="en-US">
                <a:latin typeface="+mn-lt"/>
                <a:cs typeface="Calibri"/>
              </a:rPr>
              <a:t>C. Walking up and down the aisles</a:t>
            </a:r>
          </a:p>
          <a:p>
            <a:pPr>
              <a:defRPr/>
            </a:pPr>
            <a:r>
              <a:rPr lang="en-US">
                <a:latin typeface="+mn-lt"/>
                <a:cs typeface="Calibri"/>
              </a:rPr>
              <a:t>D. Grading papers</a:t>
            </a:r>
          </a:p>
          <a:p>
            <a:pPr>
              <a:defRPr/>
            </a:pPr>
            <a:r>
              <a:rPr lang="en-US">
                <a:latin typeface="+mn-lt"/>
                <a:cs typeface="Calibri"/>
              </a:rPr>
              <a:t>E. Indicating the student has not provided enough information</a:t>
            </a:r>
          </a:p>
          <a:p>
            <a:pPr>
              <a:defRPr/>
            </a:pPr>
            <a:endParaRPr lang="en-US">
              <a:latin typeface="+mn-lt"/>
              <a:cs typeface="Calibri"/>
            </a:endParaRPr>
          </a:p>
          <a:p>
            <a:pPr>
              <a:defRPr/>
            </a:pPr>
            <a:r>
              <a:rPr lang="en-US">
                <a:latin typeface="+mn-lt"/>
                <a:cs typeface="Calibri"/>
              </a:rPr>
              <a:t>A. Observing the room from the sides and C. Walking up and down the Aisles</a:t>
            </a:r>
          </a:p>
          <a:p>
            <a:pPr>
              <a:defRPr/>
            </a:pPr>
            <a:endParaRPr lang="en-US">
              <a:latin typeface="+mn-lt"/>
              <a:cs typeface="Calibri"/>
            </a:endParaRPr>
          </a:p>
          <a:p>
            <a:pPr>
              <a:defRPr/>
            </a:pPr>
            <a:r>
              <a:rPr lang="en-US">
                <a:latin typeface="+mn-lt"/>
                <a:cs typeface="Calibri"/>
              </a:rPr>
              <a:t>Test administrators should circulate throughout the testing site during testing site during testing sessions. Principals and district administrators shall ensure that proper monitoring occurs. </a:t>
            </a:r>
            <a:endParaRPr lang="en-US">
              <a:latin typeface="Calibri"/>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62</a:t>
            </a:fld>
            <a:endParaRPr lang="en-US"/>
          </a:p>
        </p:txBody>
      </p:sp>
    </p:spTree>
    <p:extLst>
      <p:ext uri="{BB962C8B-B14F-4D97-AF65-F5344CB8AC3E}">
        <p14:creationId xmlns:p14="http://schemas.microsoft.com/office/powerpoint/2010/main" val="13232930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You’re now in the home stretch! You’ve completed test preparation and finished testing. What happens now?</a:t>
            </a:r>
            <a:endParaRPr lang="en-US"/>
          </a:p>
          <a:p>
            <a:endParaRPr lang="en-US"/>
          </a:p>
          <a:p>
            <a:endParaRPr lang="en-US"/>
          </a:p>
          <a:p>
            <a:endParaRPr lang="en-US"/>
          </a:p>
          <a:p>
            <a:endParaRPr lang="en-US" i="1"/>
          </a:p>
          <a:p>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63</a:t>
            </a:fld>
            <a:endParaRPr lang="en-US"/>
          </a:p>
        </p:txBody>
      </p:sp>
    </p:spTree>
    <p:extLst>
      <p:ext uri="{BB962C8B-B14F-4D97-AF65-F5344CB8AC3E}">
        <p14:creationId xmlns:p14="http://schemas.microsoft.com/office/powerpoint/2010/main" val="26065481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this point in the process, you still have the secure test materials. If you are a BAC, you will work with your DAC to handle the materials’ return to the vendor. For some tests, you may be packing and sending from the school; for others, you may send those materials back to the district to be returned to the vendor in one large shipment.   </a:t>
            </a:r>
            <a:endParaRPr lang="en-US">
              <a:cs typeface="Calibri"/>
            </a:endParaRPr>
          </a:p>
          <a:p>
            <a:r>
              <a:rPr lang="en-US"/>
              <a:t>  </a:t>
            </a:r>
            <a:endParaRPr lang="en-US">
              <a:cs typeface="Calibri"/>
            </a:endParaRPr>
          </a:p>
          <a:p>
            <a:r>
              <a:rPr lang="en-US"/>
              <a:t>After testing is complete, it is time to securely destroy the Seal Codes, Test Tickets, Scratch Paper and any other materials outlined in the test administration manual that should not be returned to the vendor. Some districts have these items securely destroyed by the school; others have everything brought to the DAC. This is a local policy decision.   </a:t>
            </a:r>
            <a:endParaRPr lang="en-US">
              <a:cs typeface="Calibri"/>
            </a:endParaRPr>
          </a:p>
          <a:p>
            <a:r>
              <a:rPr lang="en-US"/>
              <a:t>  </a:t>
            </a:r>
            <a:endParaRPr lang="en-US">
              <a:cs typeface="Calibri"/>
            </a:endParaRPr>
          </a:p>
          <a:p>
            <a:r>
              <a:rPr lang="en-US"/>
              <a:t>Test Booklets, answer documents – these types of materials must be returned to the vendor. Additionally, please follow the procedures outlined in the administration manual if you are responsible for packing these materials and consult with your DAC. </a:t>
            </a:r>
            <a:endParaRPr lang="en-US">
              <a:cs typeface="Calibri"/>
            </a:endParaRP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64</a:t>
            </a:fld>
            <a:endParaRPr lang="en-US"/>
          </a:p>
        </p:txBody>
      </p:sp>
    </p:spTree>
    <p:extLst>
      <p:ext uri="{BB962C8B-B14F-4D97-AF65-F5344CB8AC3E}">
        <p14:creationId xmlns:p14="http://schemas.microsoft.com/office/powerpoint/2010/main" val="8341504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Scratch paper has been accumulating through our testing window and should be treated as secure materials. Some of our scratch paper could also be Test Tickets that students used for scratch paper.   </a:t>
            </a:r>
          </a:p>
          <a:p>
            <a:pPr>
              <a:defRPr/>
            </a:pPr>
            <a:r>
              <a:rPr lang="en-US"/>
              <a:t>  </a:t>
            </a:r>
            <a:endParaRPr lang="en-US">
              <a:cs typeface="Calibri"/>
            </a:endParaRPr>
          </a:p>
          <a:p>
            <a:pPr>
              <a:defRPr/>
            </a:pPr>
            <a:r>
              <a:rPr lang="en-US"/>
              <a:t>As your materials ship back to the vendor, it is time to securely destroy all scratch paper, according to your district policy.</a:t>
            </a:r>
            <a:endParaRPr lang="en-US">
              <a:cs typeface="Calibri"/>
            </a:endParaRP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65</a:t>
            </a:fld>
            <a:endParaRPr lang="en-US"/>
          </a:p>
        </p:txBody>
      </p:sp>
    </p:spTree>
    <p:extLst>
      <p:ext uri="{BB962C8B-B14F-4D97-AF65-F5344CB8AC3E}">
        <p14:creationId xmlns:p14="http://schemas.microsoft.com/office/powerpoint/2010/main" val="36470970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Test tickets and answer documents should be treated as secure materials.    </a:t>
            </a:r>
          </a:p>
          <a:p>
            <a:pPr>
              <a:defRPr/>
            </a:pPr>
            <a:r>
              <a:rPr lang="en-US"/>
              <a:t>  </a:t>
            </a:r>
            <a:endParaRPr lang="en-US">
              <a:cs typeface="Calibri"/>
            </a:endParaRPr>
          </a:p>
          <a:p>
            <a:pPr>
              <a:defRPr/>
            </a:pPr>
            <a:r>
              <a:rPr lang="en-US"/>
              <a:t>Some of our Test Tickets could be in the scratch paper pile if students used it for scratch paper. As your materials ship back to the vendor, it is time to securely destroy all the test tickets, according to your district policy. </a:t>
            </a:r>
            <a:endParaRPr lang="en-US">
              <a:cs typeface="Calibri"/>
            </a:endParaRPr>
          </a:p>
          <a:p>
            <a:pPr>
              <a:defRPr/>
            </a:pPr>
            <a:r>
              <a:rPr lang="en-US"/>
              <a:t>  </a:t>
            </a:r>
            <a:endParaRPr lang="en-US">
              <a:cs typeface="Calibri"/>
            </a:endParaRPr>
          </a:p>
          <a:p>
            <a:pPr>
              <a:defRPr/>
            </a:pPr>
            <a:r>
              <a:rPr lang="en-US"/>
              <a:t>Completed Answer Documents will be returned to the vendor for scoring. Depending upon the assessment, you may or may not return blank answer documents. Please refer to the test administration manual for guidance on handling blank answer documents.</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66</a:t>
            </a:fld>
            <a:endParaRPr lang="en-US"/>
          </a:p>
        </p:txBody>
      </p:sp>
    </p:spTree>
    <p:extLst>
      <p:ext uri="{BB962C8B-B14F-4D97-AF65-F5344CB8AC3E}">
        <p14:creationId xmlns:p14="http://schemas.microsoft.com/office/powerpoint/2010/main" val="25185827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The review of secure assessment components has shifted from the district to the Kentucky Department of Education or KDE. </a:t>
            </a:r>
            <a:endParaRPr lang="en-US"/>
          </a:p>
          <a:p>
            <a:pPr>
              <a:defRPr/>
            </a:pPr>
            <a:endParaRPr lang="en-US">
              <a:cs typeface="Calibri"/>
            </a:endParaRPr>
          </a:p>
          <a:p>
            <a:pPr>
              <a:defRPr/>
            </a:pPr>
            <a:r>
              <a:rPr lang="en-US">
                <a:cs typeface="Calibri"/>
              </a:rPr>
              <a:t>Let’s look at how those items may be reviewed.</a:t>
            </a:r>
            <a:endParaRPr lang="en-US"/>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67</a:t>
            </a:fld>
            <a:endParaRPr lang="en-US"/>
          </a:p>
        </p:txBody>
      </p:sp>
    </p:spTree>
    <p:extLst>
      <p:ext uri="{BB962C8B-B14F-4D97-AF65-F5344CB8AC3E}">
        <p14:creationId xmlns:p14="http://schemas.microsoft.com/office/powerpoint/2010/main" val="29876585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persons outside of the education environment may request to see secure materials. Schools and districts do not have to take on the responsibility of allowing access to those materials. This duty has moved to KDE. Often, the requests may come in after secure materials are no longer in the district. KDE keeps on file, in paper format, all state-required assessments. </a:t>
            </a:r>
          </a:p>
          <a:p>
            <a:r>
              <a:rPr lang="en-US"/>
              <a:t>    </a:t>
            </a:r>
          </a:p>
          <a:p>
            <a:r>
              <a:rPr lang="en-US"/>
              <a:t>For those willing to physically come to Frankfort, KDE may arrange for specific concerns to be addressed with appropriate staff from the Office of Assessment and Accountability. Anyone reviewing a test item must sign a legally binding nondisclosure form.</a:t>
            </a:r>
            <a:endParaRPr lang="en-US">
              <a:cs typeface="Calibri"/>
            </a:endParaRP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68</a:t>
            </a:fld>
            <a:endParaRPr lang="en-US"/>
          </a:p>
        </p:txBody>
      </p:sp>
    </p:spTree>
    <p:extLst>
      <p:ext uri="{BB962C8B-B14F-4D97-AF65-F5344CB8AC3E}">
        <p14:creationId xmlns:p14="http://schemas.microsoft.com/office/powerpoint/2010/main" val="14994005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much as we try to have a perfect test administration, testing allegations can occur. </a:t>
            </a:r>
          </a:p>
          <a:p>
            <a:endParaRPr lang="en-US"/>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69</a:t>
            </a:fld>
            <a:endParaRPr lang="en-US"/>
          </a:p>
        </p:txBody>
      </p:sp>
    </p:spTree>
    <p:extLst>
      <p:ext uri="{BB962C8B-B14F-4D97-AF65-F5344CB8AC3E}">
        <p14:creationId xmlns:p14="http://schemas.microsoft.com/office/powerpoint/2010/main" val="402969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KDE employs various data forensics techniques as part of its test monitoring process. The purpose is to examine inconsistencies that could indicate wrongdoing and investigate as needed. The investigation could be used to exonerate individuals suspected or accused of misconduct.   </a:t>
            </a:r>
          </a:p>
          <a:p>
            <a:r>
              <a:rPr lang="en-US"/>
              <a:t>  </a:t>
            </a:r>
            <a:endParaRPr lang="en-US">
              <a:cs typeface="Calibri"/>
            </a:endParaRPr>
          </a:p>
          <a:p>
            <a:r>
              <a:rPr lang="en-US"/>
              <a:t>Some discoveries of inappropriate practices can be cheat sheets, adults changing student answers, receiving help, or verbal cues from administrators.  </a:t>
            </a:r>
            <a:endParaRPr lang="en-US">
              <a:cs typeface="Calibri"/>
            </a:endParaRPr>
          </a:p>
          <a:p>
            <a:r>
              <a:rPr lang="en-US"/>
              <a:t>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37669232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Allegations are investigated by KDE staff. The investigations require documentation of the incident to be submitted and can include school visits and interviews with those involved.   </a:t>
            </a:r>
          </a:p>
          <a:p>
            <a:r>
              <a:rPr lang="en-US"/>
              <a:t>    </a:t>
            </a:r>
            <a:endParaRPr lang="en-US">
              <a:ea typeface="Calibri"/>
              <a:cs typeface="Calibri"/>
            </a:endParaRPr>
          </a:p>
          <a:p>
            <a:r>
              <a:rPr lang="en-US"/>
              <a:t>Anyone may report allegations by notifying school, district staff or directly to KDE. Allegations can be reported anonymously through phone calls or emails. The reported information must be sufficient enough to warrant an investigation. Reports lacking enough information are stalled and cannot be followed up with an investigation.</a:t>
            </a:r>
            <a:r>
              <a:rPr lang="en-US" i="1"/>
              <a:t> </a:t>
            </a:r>
            <a:r>
              <a:rPr lang="en-US"/>
              <a:t>  </a:t>
            </a:r>
            <a:endParaRPr lang="en-US">
              <a:ea typeface="Calibri"/>
              <a:cs typeface="Calibri"/>
            </a:endParaRPr>
          </a:p>
          <a:p>
            <a:r>
              <a:rPr lang="en-US"/>
              <a:t>  </a:t>
            </a:r>
          </a:p>
          <a:p>
            <a:r>
              <a:rPr lang="en-US"/>
              <a:t>Allegations reported to BACs should be relayed to KDE through District Assessment Coordinator.  DACs, in turn, will submit the information online.</a:t>
            </a:r>
            <a:r>
              <a:rPr lang="en-US" i="1"/>
              <a:t> </a:t>
            </a:r>
            <a:r>
              <a:rPr lang="en-US"/>
              <a:t>  </a:t>
            </a:r>
            <a:endParaRPr lang="en-US">
              <a:ea typeface="Calibri"/>
              <a:cs typeface="Calibri"/>
            </a:endParaRPr>
          </a:p>
          <a:p>
            <a:r>
              <a:rPr lang="en-US"/>
              <a:t>  </a:t>
            </a:r>
            <a:endParaRPr lang="en-US">
              <a:ea typeface="Calibri"/>
              <a:cs typeface="Calibri"/>
            </a:endParaRPr>
          </a:p>
          <a:p>
            <a:r>
              <a:rPr lang="en-US"/>
              <a:t>Investigation results go to a Board of Review, who sends their recommendations to the Commissioner of Education, who will make the final determination. The district will receive a letter from KDE stating the actions to be taken.</a:t>
            </a:r>
            <a:endParaRPr lang="en-US">
              <a:ea typeface="Calibri"/>
              <a:cs typeface="Calibri"/>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endParaRPr lang="en-US">
              <a:effectLst/>
              <a:latin typeface="Times New Roman" panose="02020603050405020304" pitchFamily="18"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70</a:t>
            </a:fld>
            <a:endParaRPr lang="en-US"/>
          </a:p>
        </p:txBody>
      </p:sp>
    </p:spTree>
    <p:extLst>
      <p:ext uri="{BB962C8B-B14F-4D97-AF65-F5344CB8AC3E}">
        <p14:creationId xmlns:p14="http://schemas.microsoft.com/office/powerpoint/2010/main" val="16476168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cs typeface="Times New Roman"/>
              </a:rPr>
              <a:t>These are the broad allegation categories or issue codes used for filing an allegation.</a:t>
            </a:r>
          </a:p>
          <a:p>
            <a:endParaRPr lang="en-US">
              <a:latin typeface="Times New Roman" panose="02020603050405020304" pitchFamily="18" charset="0"/>
              <a:cs typeface="Times New Roman" panose="02020603050405020304" pitchFamily="18" charset="0"/>
            </a:endParaRPr>
          </a:p>
          <a:p>
            <a:r>
              <a:rPr lang="en-US">
                <a:latin typeface="Times New Roman"/>
                <a:cs typeface="Times New Roman"/>
              </a:rPr>
              <a:t>Notice that the examples correspond to the information we have covered in Administration Code Training.</a:t>
            </a:r>
            <a:endParaRPr lang="en-US">
              <a:latin typeface="Calibri"/>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71</a:t>
            </a:fld>
            <a:endParaRPr lang="en-US"/>
          </a:p>
        </p:txBody>
      </p:sp>
    </p:spTree>
    <p:extLst>
      <p:ext uri="{BB962C8B-B14F-4D97-AF65-F5344CB8AC3E}">
        <p14:creationId xmlns:p14="http://schemas.microsoft.com/office/powerpoint/2010/main" val="17900396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few more parts of the state assessment and accountability system are reporting student data and non-academic indicators.</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72</a:t>
            </a:fld>
            <a:endParaRPr lang="en-US"/>
          </a:p>
        </p:txBody>
      </p:sp>
    </p:spTree>
    <p:extLst>
      <p:ext uri="{BB962C8B-B14F-4D97-AF65-F5344CB8AC3E}">
        <p14:creationId xmlns:p14="http://schemas.microsoft.com/office/powerpoint/2010/main" val="38096982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Nonacademic information submitted to KDE is expected to be as accurate as possible at the time of submission.  However, there are opportunities to correct errors discovered during the data review process.  </a:t>
            </a:r>
          </a:p>
          <a:p>
            <a:r>
              <a:rPr lang="en-US"/>
              <a:t>  </a:t>
            </a:r>
            <a:endParaRPr lang="en-US">
              <a:ea typeface="Calibri"/>
              <a:cs typeface="Calibri"/>
            </a:endParaRPr>
          </a:p>
          <a:p>
            <a:r>
              <a:rPr lang="en-US"/>
              <a:t>Embargoes are placed around different data types at multiple times throughout the year. The embargoes are in place to allow the review of data for accuracy before the data is released to the public.   </a:t>
            </a:r>
            <a:endParaRPr lang="en-US">
              <a:ea typeface="Calibri"/>
              <a:cs typeface="Calibri"/>
            </a:endParaRPr>
          </a:p>
          <a:p>
            <a:r>
              <a:rPr lang="en-US"/>
              <a:t>  </a:t>
            </a:r>
            <a:endParaRPr lang="en-US">
              <a:ea typeface="Calibri"/>
              <a:cs typeface="Calibri"/>
            </a:endParaRPr>
          </a:p>
          <a:p>
            <a:r>
              <a:rPr lang="en-US"/>
              <a:t>Releasing embargoed data can result in shared misinformation and inaccurate data used for decision-making. KDE communicates embargo time periods and when the data is available to the public.   </a:t>
            </a:r>
            <a:endParaRPr lang="en-US">
              <a:ea typeface="Calibri"/>
              <a:cs typeface="Calibri"/>
            </a:endParaRPr>
          </a:p>
          <a:p>
            <a:r>
              <a:rPr lang="en-US"/>
              <a:t>  </a:t>
            </a:r>
            <a:endParaRPr lang="en-US">
              <a:ea typeface="Calibri"/>
              <a:cs typeface="Calibri"/>
            </a:endParaRPr>
          </a:p>
          <a:p>
            <a:r>
              <a:rPr lang="en-US"/>
              <a:t>An embargo violation could result in not having early access to future pre-release data.  </a:t>
            </a:r>
            <a:endParaRPr lang="en-US">
              <a:ea typeface="Calibri"/>
              <a:cs typeface="Calibri"/>
            </a:endParaRPr>
          </a:p>
          <a:p>
            <a:r>
              <a:rPr lang="en-US"/>
              <a:t>  </a:t>
            </a:r>
            <a:endParaRPr lang="en-US">
              <a:ea typeface="Calibri"/>
              <a:cs typeface="Calibri"/>
            </a:endParaRPr>
          </a:p>
          <a:p>
            <a:r>
              <a:rPr lang="en-US"/>
              <a:t>Nonacademic data such as graduation codes are entered into Infinite Campus (IC) and retrieved from there for inclusion in public reporting for assessment and accountability. IC is considered the authoritative source for this data.  </a:t>
            </a:r>
            <a:endParaRPr lang="en-US">
              <a:ea typeface="Calibri"/>
              <a:cs typeface="Calibri"/>
            </a:endParaRPr>
          </a:p>
          <a:p>
            <a:r>
              <a:rPr lang="en-US"/>
              <a:t> </a:t>
            </a:r>
            <a:endParaRPr lang="en-US">
              <a:ea typeface="Calibri"/>
              <a:cs typeface="Calibri"/>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73</a:t>
            </a:fld>
            <a:endParaRPr lang="en-US"/>
          </a:p>
        </p:txBody>
      </p:sp>
    </p:spTree>
    <p:extLst>
      <p:ext uri="{BB962C8B-B14F-4D97-AF65-F5344CB8AC3E}">
        <p14:creationId xmlns:p14="http://schemas.microsoft.com/office/powerpoint/2010/main" val="32087900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of November 30, 2021, the </a:t>
            </a:r>
            <a:r>
              <a:rPr lang="en-US" sz="1200" b="0" i="0" kern="1200">
                <a:solidFill>
                  <a:schemeClr val="tx1"/>
                </a:solidFill>
                <a:effectLst/>
                <a:latin typeface="+mn-lt"/>
                <a:ea typeface="+mn-ea"/>
                <a:cs typeface="+mn-cs"/>
              </a:rPr>
              <a:t>703 KAR 5:240. (accountability administrative procedures and guidelines) </a:t>
            </a:r>
            <a:r>
              <a:rPr lang="en-US"/>
              <a:t>regulation is in effect that removes the extraordinary circumstances as an exemption category. Based on findings from a federal audit, KDE may only allow medical nonparticipation for significant medical emergencies. </a:t>
            </a:r>
          </a:p>
          <a:p>
            <a:r>
              <a:rPr lang="en-US"/>
              <a:t> </a:t>
            </a:r>
          </a:p>
        </p:txBody>
      </p:sp>
      <p:sp>
        <p:nvSpPr>
          <p:cNvPr id="4" name="Slide Number Placeholder 3"/>
          <p:cNvSpPr>
            <a:spLocks noGrp="1"/>
          </p:cNvSpPr>
          <p:nvPr>
            <p:ph type="sldNum" sz="quarter" idx="5"/>
          </p:nvPr>
        </p:nvSpPr>
        <p:spPr/>
        <p:txBody>
          <a:bodyPr/>
          <a:lstStyle/>
          <a:p>
            <a:fld id="{C1E2BC98-6EA0-4EE7-A97F-558F26662BCA}" type="slidenum">
              <a:rPr lang="en-US" smtClean="0"/>
              <a:t>74</a:t>
            </a:fld>
            <a:endParaRPr lang="en-US"/>
          </a:p>
        </p:txBody>
      </p:sp>
    </p:spTree>
    <p:extLst>
      <p:ext uri="{BB962C8B-B14F-4D97-AF65-F5344CB8AC3E}">
        <p14:creationId xmlns:p14="http://schemas.microsoft.com/office/powerpoint/2010/main" val="6981032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It’s time for our sixth and final, Check for Understanding. I’ll give you a couple of minutes to read through these set of questions, then we will discuss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lvl="0"/>
            <a:endParaRPr lang="en-US" sz="1200">
              <a:solidFill>
                <a:schemeClr val="tx1"/>
              </a:solidFill>
            </a:endParaRPr>
          </a:p>
          <a:p>
            <a:pPr lvl="0"/>
            <a:r>
              <a:rPr lang="en-US" sz="1200">
                <a:solidFill>
                  <a:schemeClr val="tx1"/>
                </a:solidFill>
              </a:rPr>
              <a:t>Is scratch paper considered secure material?</a:t>
            </a:r>
          </a:p>
          <a:p>
            <a:pPr lvl="0"/>
            <a:endParaRPr lang="en-US" sz="1200">
              <a:solidFill>
                <a:schemeClr val="tx1"/>
              </a:solidFill>
            </a:endParaRPr>
          </a:p>
          <a:p>
            <a:pPr lvl="0"/>
            <a:r>
              <a:rPr lang="en-US" sz="1200">
                <a:solidFill>
                  <a:schemeClr val="tx1"/>
                </a:solidFill>
              </a:rPr>
              <a:t>(YES) Scratch paper is considered secure materials. </a:t>
            </a:r>
          </a:p>
          <a:p>
            <a:pPr lvl="0"/>
            <a:endParaRPr lang="en-US" sz="1200">
              <a:solidFill>
                <a:schemeClr val="tx1"/>
              </a:solidFill>
            </a:endParaRPr>
          </a:p>
          <a:p>
            <a:pPr lvl="0"/>
            <a:r>
              <a:rPr lang="en-US" sz="1200">
                <a:solidFill>
                  <a:schemeClr val="tx1"/>
                </a:solidFill>
              </a:rPr>
              <a:t>2. Are those who request to review secure test materials required to sign a nondisclosure form?</a:t>
            </a:r>
          </a:p>
          <a:p>
            <a:pPr lvl="0"/>
            <a:endParaRPr lang="en-US" sz="1200">
              <a:solidFill>
                <a:schemeClr val="tx1"/>
              </a:solidFill>
            </a:endParaRPr>
          </a:p>
          <a:p>
            <a:pPr lvl="0"/>
            <a:r>
              <a:rPr lang="en-US" sz="1200">
                <a:solidFill>
                  <a:schemeClr val="tx1"/>
                </a:solidFill>
              </a:rPr>
              <a:t>(YES) A nondisclosure form is required for anyone reviewing secure test materials. </a:t>
            </a:r>
          </a:p>
          <a:p>
            <a:pPr lvl="0"/>
            <a:endParaRPr lang="en-US" sz="1200">
              <a:solidFill>
                <a:schemeClr val="tx1"/>
              </a:solidFill>
            </a:endParaRPr>
          </a:p>
          <a:p>
            <a:pPr lvl="0"/>
            <a:r>
              <a:rPr lang="en-US" sz="1200">
                <a:solidFill>
                  <a:schemeClr val="tx1"/>
                </a:solidFill>
              </a:rPr>
              <a:t>3. </a:t>
            </a:r>
            <a:r>
              <a:rPr lang="en-US" sz="1200">
                <a:solidFill>
                  <a:schemeClr val="bg1"/>
                </a:solidFill>
              </a:rPr>
              <a:t>Who submits an allegation online to KDE?</a:t>
            </a:r>
            <a:endParaRPr lang="en-US" sz="1200">
              <a:solidFill>
                <a:schemeClr val="bg1"/>
              </a:solidFill>
              <a:cs typeface="Calibri"/>
            </a:endParaRPr>
          </a:p>
          <a:p>
            <a:pPr marL="0" lvl="0" indent="0">
              <a:buNone/>
            </a:pPr>
            <a:r>
              <a:rPr lang="en-US" sz="1200">
                <a:solidFill>
                  <a:schemeClr val="bg1"/>
                </a:solidFill>
              </a:rPr>
              <a:t>(C) DAC </a:t>
            </a:r>
          </a:p>
          <a:p>
            <a:pPr lvl="0"/>
            <a:endParaRPr lang="en-US" sz="1200">
              <a:solidFill>
                <a:schemeClr val="tx1"/>
              </a:solidFill>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75</a:t>
            </a:fld>
            <a:endParaRPr lang="en-US"/>
          </a:p>
        </p:txBody>
      </p:sp>
    </p:spTree>
    <p:extLst>
      <p:ext uri="{BB962C8B-B14F-4D97-AF65-F5344CB8AC3E}">
        <p14:creationId xmlns:p14="http://schemas.microsoft.com/office/powerpoint/2010/main" val="16572152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have questions, please contact us at KDE DAC Information, dacinfo@education.ky.gov, or call us at 502-564-4394.</a:t>
            </a:r>
            <a:r>
              <a:rPr lang="en-US" sz="1200" b="0" i="1"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participating in this section of the training with the Office of Assessment and Accountability. </a:t>
            </a:r>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76</a:t>
            </a:fld>
            <a:endParaRPr lang="en-US"/>
          </a:p>
        </p:txBody>
      </p:sp>
    </p:spTree>
    <p:extLst>
      <p:ext uri="{BB962C8B-B14F-4D97-AF65-F5344CB8AC3E}">
        <p14:creationId xmlns:p14="http://schemas.microsoft.com/office/powerpoint/2010/main" val="336706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Each year staff from the OAA visit schools during the testing window. The visits are announced to the District Assessment Coordinator (DAC) shortly before the team arrives at the school building. Sites are chosen by both purposeful and random selection.   </a:t>
            </a:r>
          </a:p>
          <a:p>
            <a:pPr>
              <a:defRPr/>
            </a:pPr>
            <a:r>
              <a:rPr lang="en-US"/>
              <a:t>  </a:t>
            </a:r>
            <a:endParaRPr lang="en-US">
              <a:cs typeface="Calibri"/>
            </a:endParaRPr>
          </a:p>
          <a:p>
            <a:pPr>
              <a:defRPr/>
            </a:pPr>
            <a:r>
              <a:rPr lang="en-US"/>
              <a:t>OAA staff will interview school and district staff and request to see storage and testing areas. Certain documents are also collected at the time of the visit. Any situation that violates the Administration Code or Inclusion of Special Populations regulations is reported as an allegation.   </a:t>
            </a:r>
            <a:endParaRPr lang="en-US">
              <a:cs typeface="Calibri"/>
            </a:endParaRPr>
          </a:p>
          <a:p>
            <a:pPr>
              <a:defRPr/>
            </a:pPr>
            <a:r>
              <a:rPr lang="en-US"/>
              <a:t>  </a:t>
            </a:r>
            <a:endParaRPr lang="en-US">
              <a:cs typeface="Calibri"/>
            </a:endParaRPr>
          </a:p>
          <a:p>
            <a:pPr>
              <a:defRPr/>
            </a:pPr>
            <a:r>
              <a:rPr lang="en-US"/>
              <a:t>Allegations are investigated by KDE staff. The investigations require documentation of the incident to be submitted and can include additional school visits and interviews with those involved.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425159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appropriate instruction and test simulation practices.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562491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KDE:OAA:DAAS:ss:08/01/2022</a:t>
            </a:r>
            <a:endParaRPr lang="en-US"/>
          </a:p>
        </p:txBody>
      </p:sp>
    </p:spTree>
    <p:extLst>
      <p:ext uri="{BB962C8B-B14F-4D97-AF65-F5344CB8AC3E}">
        <p14:creationId xmlns:p14="http://schemas.microsoft.com/office/powerpoint/2010/main" val="18636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KDE:OAA:DAAS:ss:08/01/2022</a:t>
            </a:r>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KDE:OAA:DAAS:ss:08/01/2022</a:t>
            </a:r>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07156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81249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093429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211241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30560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532155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1492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KDE:OAA:DAAS:ss:08/01/2022</a:t>
            </a:r>
            <a:endParaRPr lang="en-US"/>
          </a:p>
        </p:txBody>
      </p:sp>
    </p:spTree>
    <p:extLst>
      <p:ext uri="{BB962C8B-B14F-4D97-AF65-F5344CB8AC3E}">
        <p14:creationId xmlns:p14="http://schemas.microsoft.com/office/powerpoint/2010/main" val="191390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633993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851080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226022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7449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01009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44071" y="587072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69766"/>
            <a:ext cx="173894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666747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5505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KDE:OAA:DAAS:ss:08/01/2022</a:t>
            </a:r>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KDE:OAA:DAAS:ss:08/01/2022</a:t>
            </a: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KDE:OAA:DAAS:ss:08/01/2022</a:t>
            </a:r>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KDE:OAA:DAAS:ss:08/01/2022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6" r:id="rId17"/>
    <p:sldLayoutId id="2147483667" r:id="rId18"/>
    <p:sldLayoutId id="2147483669" r:id="rId19"/>
    <p:sldLayoutId id="2147483671" r:id="rId20"/>
    <p:sldLayoutId id="2147483672" r:id="rId21"/>
    <p:sldLayoutId id="2147483673" r:id="rId22"/>
    <p:sldLayoutId id="2147483674" r:id="rId23"/>
    <p:sldLayoutId id="2147483675" r:id="rId24"/>
    <p:sldLayoutId id="2147483678" r:id="rId25"/>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8" Type="http://schemas.openxmlformats.org/officeDocument/2006/relationships/hyperlink" Target="http://www.teacherspayteachers.com/Product/Motivational-Test-Taking-Candy-Notes" TargetMode="External"/><Relationship Id="rId3" Type="http://schemas.openxmlformats.org/officeDocument/2006/relationships/hyperlink" Target="http://krazee4kindergarten.blogspot.com/" TargetMode="External"/><Relationship Id="rId7"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hyperlink" Target="http://www.wpclipart.com/" TargetMode="External"/><Relationship Id="rId5" Type="http://schemas.openxmlformats.org/officeDocument/2006/relationships/image" Target="../media/image8.png"/><Relationship Id="rId4" Type="http://schemas.openxmlformats.org/officeDocument/2006/relationships/hyperlink" Target="http://oneextradegreeteaching.com/" TargetMode="External"/><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hyperlink" Target="http://www.openclipart.com/"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1.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4.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5.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6.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8.xml"/><Relationship Id="rId1" Type="http://schemas.openxmlformats.org/officeDocument/2006/relationships/slideLayout" Target="../slideLayouts/slideLayout2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0.xml"/><Relationship Id="rId1" Type="http://schemas.openxmlformats.org/officeDocument/2006/relationships/slideLayout" Target="../slideLayouts/slideLayout2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3.xml"/><Relationship Id="rId1" Type="http://schemas.openxmlformats.org/officeDocument/2006/relationships/slideLayout" Target="../slideLayouts/slideLayout2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6400" y="6545021"/>
            <a:ext cx="3030279" cy="352908"/>
          </a:xfrm>
        </p:spPr>
        <p:txBody>
          <a:bodyPr/>
          <a:lstStyle/>
          <a:p>
            <a:r>
              <a:rPr lang="sv-SE">
                <a:solidFill>
                  <a:schemeClr val="tx1"/>
                </a:solidFill>
              </a:rPr>
              <a:t>KDE:OAA:DAAS:ss:08/01/2022</a:t>
            </a:r>
            <a:endParaRPr lang="en-US">
              <a:solidFill>
                <a:schemeClr val="tx1"/>
              </a:solidFill>
            </a:endParaRPr>
          </a:p>
        </p:txBody>
      </p:sp>
      <p:sp>
        <p:nvSpPr>
          <p:cNvPr id="4" name="Slide Number Placeholder 3"/>
          <p:cNvSpPr>
            <a:spLocks noGrp="1"/>
          </p:cNvSpPr>
          <p:nvPr>
            <p:ph type="sldNum" sz="quarter" idx="12"/>
          </p:nvPr>
        </p:nvSpPr>
        <p:spPr/>
        <p:txBody>
          <a:bodyPr/>
          <a:lstStyle/>
          <a:p>
            <a:fld id="{91BD7323-49BF-4C97-8773-5EC64C492009}" type="slidenum">
              <a:rPr lang="en-US" b="1" smtClean="0">
                <a:solidFill>
                  <a:schemeClr val="tx1"/>
                </a:solidFill>
              </a:rPr>
              <a:t>10</a:t>
            </a:fld>
            <a:endParaRPr lang="en-US" b="1">
              <a:solidFill>
                <a:schemeClr val="tx1"/>
              </a:solidFill>
            </a:endParaRPr>
          </a:p>
        </p:txBody>
      </p:sp>
      <p:sp>
        <p:nvSpPr>
          <p:cNvPr id="3" name="TextBox 2"/>
          <p:cNvSpPr txBox="1"/>
          <p:nvPr/>
        </p:nvSpPr>
        <p:spPr>
          <a:xfrm>
            <a:off x="683352" y="5652099"/>
            <a:ext cx="10472463" cy="851515"/>
          </a:xfrm>
          <a:prstGeom prst="rect">
            <a:avLst/>
          </a:prstGeom>
          <a:noFill/>
        </p:spPr>
        <p:txBody>
          <a:bodyPr wrap="square" rtlCol="0">
            <a:spAutoFit/>
          </a:bodyPr>
          <a:lstStyle/>
          <a:p>
            <a:r>
              <a:rPr lang="en-US" i="1">
                <a:solidFill>
                  <a:schemeClr val="tx2"/>
                </a:solidFill>
              </a:rPr>
              <a:t>Teachers and other staff shall not be required to conduct test preparation activities instead of regular classroom instruction and shall not be required to conduct test prep activities outside the normal workday. </a:t>
            </a:r>
            <a:r>
              <a:rPr lang="en-US" sz="2000" i="1" baseline="-25000">
                <a:solidFill>
                  <a:schemeClr val="tx2"/>
                </a:solidFill>
              </a:rPr>
              <a:t>p.13</a:t>
            </a:r>
          </a:p>
        </p:txBody>
      </p:sp>
      <p:graphicFrame>
        <p:nvGraphicFramePr>
          <p:cNvPr id="6" name="Table 5" descr="Instruction" title="Instruction"/>
          <p:cNvGraphicFramePr>
            <a:graphicFrameLocks noGrp="1"/>
          </p:cNvGraphicFramePr>
          <p:nvPr>
            <p:extLst>
              <p:ext uri="{D42A27DB-BD31-4B8C-83A1-F6EECF244321}">
                <p14:modId xmlns:p14="http://schemas.microsoft.com/office/powerpoint/2010/main" val="4243073102"/>
              </p:ext>
            </p:extLst>
          </p:nvPr>
        </p:nvGraphicFramePr>
        <p:xfrm>
          <a:off x="297712" y="1781479"/>
          <a:ext cx="11695505" cy="3728466"/>
        </p:xfrm>
        <a:graphic>
          <a:graphicData uri="http://schemas.openxmlformats.org/drawingml/2006/table">
            <a:tbl>
              <a:tblPr firstRow="1" bandRow="1">
                <a:tableStyleId>{2A488322-F2BA-4B5B-9748-0D474271808F}</a:tableStyleId>
              </a:tblPr>
              <a:tblGrid>
                <a:gridCol w="5633839">
                  <a:extLst>
                    <a:ext uri="{9D8B030D-6E8A-4147-A177-3AD203B41FA5}">
                      <a16:colId xmlns:a16="http://schemas.microsoft.com/office/drawing/2014/main" val="20000"/>
                    </a:ext>
                  </a:extLst>
                </a:gridCol>
                <a:gridCol w="773215">
                  <a:extLst>
                    <a:ext uri="{9D8B030D-6E8A-4147-A177-3AD203B41FA5}">
                      <a16:colId xmlns:a16="http://schemas.microsoft.com/office/drawing/2014/main" val="20001"/>
                    </a:ext>
                  </a:extLst>
                </a:gridCol>
                <a:gridCol w="5288451">
                  <a:extLst>
                    <a:ext uri="{9D8B030D-6E8A-4147-A177-3AD203B41FA5}">
                      <a16:colId xmlns:a16="http://schemas.microsoft.com/office/drawing/2014/main" val="20002"/>
                    </a:ext>
                  </a:extLst>
                </a:gridCol>
              </a:tblGrid>
              <a:tr h="525104">
                <a:tc>
                  <a:txBody>
                    <a:bodyPr/>
                    <a:lstStyle/>
                    <a:p>
                      <a:pPr algn="ctr"/>
                      <a:r>
                        <a:rPr lang="en-US" sz="3200">
                          <a:solidFill>
                            <a:schemeClr val="tx2"/>
                          </a:solidFill>
                        </a:rPr>
                        <a:t>Acceptable</a:t>
                      </a:r>
                      <a:r>
                        <a:rPr lang="en-US" sz="2400">
                          <a:solidFill>
                            <a:schemeClr val="tx2"/>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1671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Continuing normal instruction during</a:t>
                      </a:r>
                      <a:r>
                        <a:rPr lang="en-US" sz="2000" baseline="0">
                          <a:latin typeface="+mn-lt"/>
                        </a:rPr>
                        <a:t> the testing window </a:t>
                      </a:r>
                      <a:r>
                        <a:rPr lang="en-US" sz="2000" baseline="-25000">
                          <a:latin typeface="+mn-lt"/>
                        </a:rPr>
                        <a:t>p. 13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Regular Review of content as part of the ongoing year-long instructional practice </a:t>
                      </a:r>
                      <a:r>
                        <a:rPr lang="en-US" sz="2000" baseline="-25000">
                          <a:latin typeface="+mn-lt"/>
                        </a:rPr>
                        <a:t>p.13</a:t>
                      </a:r>
                    </a:p>
                    <a:p>
                      <a:endParaRPr lang="en-US" sz="2000" baseline="-25000">
                        <a:latin typeface="+mn-lt"/>
                      </a:endParaRPr>
                    </a:p>
                  </a:txBody>
                  <a:tcPr>
                    <a:solidFill>
                      <a:schemeClr val="bg1">
                        <a:lumMod val="85000"/>
                      </a:schemeClr>
                    </a:solidFill>
                  </a:tcPr>
                </a:tc>
                <a:tc>
                  <a:txBody>
                    <a:bodyPr/>
                    <a:lstStyle/>
                    <a:p>
                      <a:endParaRPr lang="en-US" sz="2000">
                        <a:latin typeface="+mn-lt"/>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Cessation of all normal instruction during</a:t>
                      </a:r>
                      <a:r>
                        <a:rPr lang="en-US" sz="2000" baseline="0">
                          <a:latin typeface="+mn-lt"/>
                        </a:rPr>
                        <a:t> the testing window, except during test sessions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latin typeface="+mn-lt"/>
                        </a:rPr>
                        <a:t>Altering the order of instruction to match the order of content area tests </a:t>
                      </a:r>
                      <a:r>
                        <a:rPr lang="en-US" sz="2000" baseline="-25000">
                          <a:latin typeface="+mn-lt"/>
                        </a:rPr>
                        <a:t>p.13</a:t>
                      </a:r>
                    </a:p>
                  </a:txBody>
                  <a:tcPr>
                    <a:solidFill>
                      <a:schemeClr val="bg1">
                        <a:lumMod val="85000"/>
                      </a:schemeClr>
                    </a:solidFill>
                  </a:tcPr>
                </a:tc>
                <a:extLst>
                  <a:ext uri="{0D108BD9-81ED-4DB2-BD59-A6C34878D82A}">
                    <a16:rowId xmlns:a16="http://schemas.microsoft.com/office/drawing/2014/main" val="10001"/>
                  </a:ext>
                </a:extLst>
              </a:tr>
              <a:tr h="1229106">
                <a:tc>
                  <a:txBody>
                    <a:bodyPr/>
                    <a:lstStyle/>
                    <a:p>
                      <a:endParaRPr lang="en-US" sz="2000" baseline="-2500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Instructional activities that positively contribute to students’ overall learning experience</a:t>
                      </a:r>
                      <a:r>
                        <a:rPr lang="en-US" sz="2000" baseline="0">
                          <a:latin typeface="+mn-lt"/>
                        </a:rPr>
                        <a:t> </a:t>
                      </a:r>
                      <a:r>
                        <a:rPr lang="en-US" sz="2000" baseline="-25000">
                          <a:latin typeface="+mn-lt"/>
                        </a:rPr>
                        <a:t>p.15</a:t>
                      </a:r>
                    </a:p>
                    <a:p>
                      <a:endParaRPr lang="en-US" sz="2000" baseline="-25000">
                        <a:latin typeface="+mn-lt"/>
                      </a:endParaRPr>
                    </a:p>
                  </a:txBody>
                  <a:tcPr>
                    <a:solidFill>
                      <a:schemeClr val="bg1">
                        <a:lumMod val="85000"/>
                      </a:schemeClr>
                    </a:solidFill>
                  </a:tcPr>
                </a:tc>
                <a:tc>
                  <a:txBody>
                    <a:bodyPr/>
                    <a:lstStyle/>
                    <a:p>
                      <a:endParaRPr lang="en-US" sz="2000">
                        <a:latin typeface="+mn-lt"/>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Developing or modifying a culminating</a:t>
                      </a:r>
                      <a:r>
                        <a:rPr lang="en-US" sz="2000" baseline="0">
                          <a:latin typeface="+mn-lt"/>
                        </a:rPr>
                        <a:t> review of content based on information gained from secure test booklets </a:t>
                      </a:r>
                      <a:r>
                        <a:rPr lang="en-US" sz="2000" baseline="-25000">
                          <a:latin typeface="+mn-lt"/>
                        </a:rPr>
                        <a:t>p.13</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0" y="1"/>
            <a:ext cx="3932237" cy="1211324"/>
          </a:xfrm>
          <a:prstGeom prst="rect">
            <a:avLst/>
          </a:prstGeom>
        </p:spPr>
        <p:txBody>
          <a:bodyPr>
            <a:noAutofit/>
          </a:bodyPr>
          <a:lstStyle/>
          <a:p>
            <a:r>
              <a:rPr lang="en-US" sz="4400"/>
              <a:t>Instructional Practices </a:t>
            </a:r>
          </a:p>
        </p:txBody>
      </p:sp>
    </p:spTree>
    <p:extLst>
      <p:ext uri="{BB962C8B-B14F-4D97-AF65-F5344CB8AC3E}">
        <p14:creationId xmlns:p14="http://schemas.microsoft.com/office/powerpoint/2010/main" val="110494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7237"/>
            <a:ext cx="2743200" cy="323372"/>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11</a:t>
            </a:fld>
            <a:endParaRPr lang="en-US"/>
          </a:p>
        </p:txBody>
      </p:sp>
      <p:graphicFrame>
        <p:nvGraphicFramePr>
          <p:cNvPr id="6" name="Table 5" descr="Test Simulation" title="Test Simulation"/>
          <p:cNvGraphicFramePr>
            <a:graphicFrameLocks noGrp="1"/>
          </p:cNvGraphicFramePr>
          <p:nvPr>
            <p:extLst>
              <p:ext uri="{D42A27DB-BD31-4B8C-83A1-F6EECF244321}">
                <p14:modId xmlns:p14="http://schemas.microsoft.com/office/powerpoint/2010/main" val="274346993"/>
              </p:ext>
            </p:extLst>
          </p:nvPr>
        </p:nvGraphicFramePr>
        <p:xfrm>
          <a:off x="244549" y="786651"/>
          <a:ext cx="11577337" cy="4651846"/>
        </p:xfrm>
        <a:graphic>
          <a:graphicData uri="http://schemas.openxmlformats.org/drawingml/2006/table">
            <a:tbl>
              <a:tblPr firstRow="1" bandRow="1">
                <a:tableStyleId>{2A488322-F2BA-4B5B-9748-0D474271808F}</a:tableStyleId>
              </a:tblPr>
              <a:tblGrid>
                <a:gridCol w="5430950">
                  <a:extLst>
                    <a:ext uri="{9D8B030D-6E8A-4147-A177-3AD203B41FA5}">
                      <a16:colId xmlns:a16="http://schemas.microsoft.com/office/drawing/2014/main" val="20000"/>
                    </a:ext>
                  </a:extLst>
                </a:gridCol>
                <a:gridCol w="319498">
                  <a:extLst>
                    <a:ext uri="{9D8B030D-6E8A-4147-A177-3AD203B41FA5}">
                      <a16:colId xmlns:a16="http://schemas.microsoft.com/office/drawing/2014/main" val="20001"/>
                    </a:ext>
                  </a:extLst>
                </a:gridCol>
                <a:gridCol w="5826889">
                  <a:extLst>
                    <a:ext uri="{9D8B030D-6E8A-4147-A177-3AD203B41FA5}">
                      <a16:colId xmlns:a16="http://schemas.microsoft.com/office/drawing/2014/main" val="20002"/>
                    </a:ext>
                  </a:extLst>
                </a:gridCol>
              </a:tblGrid>
              <a:tr h="515039">
                <a:tc>
                  <a:txBody>
                    <a:bodyPr/>
                    <a:lstStyle/>
                    <a:p>
                      <a:pPr algn="ctr"/>
                      <a:r>
                        <a:rPr lang="en-US" sz="3200">
                          <a:solidFill>
                            <a:schemeClr val="bg1"/>
                          </a:solidFill>
                        </a:rPr>
                        <a:t>Acceptable</a:t>
                      </a:r>
                      <a:r>
                        <a:rPr lang="en-US" sz="2400">
                          <a:solidFill>
                            <a:schemeClr val="bg1"/>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bg1"/>
                          </a:solidFill>
                        </a:rPr>
                        <a:t>Not  Acceptable</a:t>
                      </a:r>
                    </a:p>
                  </a:txBody>
                  <a:tcPr>
                    <a:solidFill>
                      <a:srgbClr val="009999"/>
                    </a:solidFill>
                  </a:tcPr>
                </a:tc>
                <a:extLst>
                  <a:ext uri="{0D108BD9-81ED-4DB2-BD59-A6C34878D82A}">
                    <a16:rowId xmlns:a16="http://schemas.microsoft.com/office/drawing/2014/main" val="10000"/>
                  </a:ext>
                </a:extLst>
              </a:tr>
              <a:tr h="1382472">
                <a:tc>
                  <a:txBody>
                    <a:bodyPr/>
                    <a:lstStyle/>
                    <a:p>
                      <a:r>
                        <a:rPr lang="en-US" sz="2000"/>
                        <a:t>Embedding test taking strategies in regular content instruction</a:t>
                      </a:r>
                      <a:r>
                        <a:rPr lang="en-US" sz="2000" baseline="0"/>
                        <a:t> </a:t>
                      </a:r>
                      <a:r>
                        <a:rPr lang="en-US" sz="2000" baseline="-25000"/>
                        <a:t>p.13</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000"/>
                        <a:t>Test prep activities that simulate test administration without</a:t>
                      </a:r>
                      <a:r>
                        <a:rPr lang="en-US" sz="2000" baseline="0"/>
                        <a:t> providing feedback to students to enhance learning and to teachers to improve instruction </a:t>
                      </a:r>
                      <a:r>
                        <a:rPr lang="en-US" sz="2000" baseline="-25000"/>
                        <a:t>p.13</a:t>
                      </a:r>
                    </a:p>
                  </a:txBody>
                  <a:tcPr>
                    <a:solidFill>
                      <a:schemeClr val="bg1">
                        <a:lumMod val="85000"/>
                      </a:schemeClr>
                    </a:solidFill>
                  </a:tcPr>
                </a:tc>
                <a:extLst>
                  <a:ext uri="{0D108BD9-81ED-4DB2-BD59-A6C34878D82A}">
                    <a16:rowId xmlns:a16="http://schemas.microsoft.com/office/drawing/2014/main" val="10001"/>
                  </a:ext>
                </a:extLst>
              </a:tr>
              <a:tr h="16844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Scrimmages, content review, benchmark testing, etc.,</a:t>
                      </a:r>
                      <a:r>
                        <a:rPr lang="en-US" sz="2000" baseline="0"/>
                        <a:t> types of activities, if results are used to guide further instruction and to identify and improve areas of student weakness </a:t>
                      </a:r>
                      <a:r>
                        <a:rPr lang="en-US" sz="2000" baseline="-25000"/>
                        <a:t>p.14</a:t>
                      </a:r>
                    </a:p>
                    <a:p>
                      <a:endParaRPr lang="en-US" sz="2000"/>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extLst>
                  <a:ext uri="{0D108BD9-81ED-4DB2-BD59-A6C34878D82A}">
                    <a16:rowId xmlns:a16="http://schemas.microsoft.com/office/drawing/2014/main" val="10002"/>
                  </a:ext>
                </a:extLst>
              </a:tr>
              <a:tr h="894541">
                <a:tc>
                  <a:txBody>
                    <a:bodyPr/>
                    <a:lstStyle/>
                    <a:p>
                      <a:r>
                        <a:rPr lang="en-US" sz="2000"/>
                        <a:t>Test prep courses and strategies</a:t>
                      </a:r>
                      <a:r>
                        <a:rPr lang="en-US" sz="2000" baseline="0"/>
                        <a:t> that implement content instruction and Kentucky’s content standards </a:t>
                      </a:r>
                      <a:r>
                        <a:rPr lang="en-US" sz="2000" baseline="-25000"/>
                        <a:t>p.13</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38100"/>
            <a:ext cx="11102975" cy="749300"/>
          </a:xfrm>
          <a:prstGeom prst="rect">
            <a:avLst/>
          </a:prstGeom>
        </p:spPr>
        <p:txBody>
          <a:bodyPr>
            <a:normAutofit/>
          </a:bodyPr>
          <a:lstStyle/>
          <a:p>
            <a:r>
              <a:rPr lang="en-US"/>
              <a:t>Test Simulation</a:t>
            </a:r>
          </a:p>
        </p:txBody>
      </p:sp>
    </p:spTree>
    <p:extLst>
      <p:ext uri="{BB962C8B-B14F-4D97-AF65-F5344CB8AC3E}">
        <p14:creationId xmlns:p14="http://schemas.microsoft.com/office/powerpoint/2010/main" val="202462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9495" y="1709738"/>
            <a:ext cx="10947955" cy="2524911"/>
          </a:xfrm>
        </p:spPr>
        <p:txBody>
          <a:bodyPr>
            <a:normAutofit/>
          </a:bodyPr>
          <a:lstStyle/>
          <a:p>
            <a:r>
              <a:rPr lang="en-US" sz="4800"/>
              <a:t>Inclusion of Special Populations </a:t>
            </a:r>
          </a:p>
        </p:txBody>
      </p:sp>
      <p:sp>
        <p:nvSpPr>
          <p:cNvPr id="5" name="Footer Placeholder 4"/>
          <p:cNvSpPr>
            <a:spLocks noGrp="1"/>
          </p:cNvSpPr>
          <p:nvPr>
            <p:ph type="ftr" sz="quarter" idx="11"/>
          </p:nvPr>
        </p:nvSpPr>
        <p:spPr>
          <a:xfrm>
            <a:off x="0" y="6461125"/>
            <a:ext cx="4114800" cy="365125"/>
          </a:xfrm>
        </p:spPr>
        <p:txBody>
          <a:bodyPr/>
          <a:lstStyle/>
          <a:p>
            <a:r>
              <a:rPr lang="sv-SE"/>
              <a:t>KDE:OAA:DAAS:ss:08/01/2022</a:t>
            </a:r>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t>12</a:t>
            </a:fld>
            <a:endParaRPr lang="en-US"/>
          </a:p>
        </p:txBody>
      </p:sp>
    </p:spTree>
    <p:extLst>
      <p:ext uri="{BB962C8B-B14F-4D97-AF65-F5344CB8AC3E}">
        <p14:creationId xmlns:p14="http://schemas.microsoft.com/office/powerpoint/2010/main" val="51337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12192000" cy="994201"/>
          </a:xfrm>
        </p:spPr>
        <p:txBody>
          <a:bodyPr anchor="ctr">
            <a:noAutofit/>
          </a:bodyPr>
          <a:lstStyle/>
          <a:p>
            <a:r>
              <a:rPr lang="en-US"/>
              <a:t>Inclusion of Special Populations </a:t>
            </a:r>
            <a:r>
              <a:rPr lang="en-US" baseline="-25000"/>
              <a:t>p.16</a:t>
            </a:r>
          </a:p>
        </p:txBody>
      </p:sp>
      <p:sp>
        <p:nvSpPr>
          <p:cNvPr id="3" name="Text Placeholder 2"/>
          <p:cNvSpPr>
            <a:spLocks noGrp="1"/>
          </p:cNvSpPr>
          <p:nvPr>
            <p:ph type="body" sz="quarter" idx="13"/>
          </p:nvPr>
        </p:nvSpPr>
        <p:spPr>
          <a:xfrm>
            <a:off x="217856" y="1322772"/>
            <a:ext cx="9188715" cy="4113931"/>
          </a:xfrm>
        </p:spPr>
        <p:txBody>
          <a:bodyPr>
            <a:normAutofit/>
          </a:bodyPr>
          <a:lstStyle/>
          <a:p>
            <a:r>
              <a:rPr lang="en-US"/>
              <a:t>Training required</a:t>
            </a:r>
          </a:p>
          <a:p>
            <a:r>
              <a:rPr lang="en-US"/>
              <a:t>Proper administration of accommodations </a:t>
            </a:r>
          </a:p>
          <a:p>
            <a:r>
              <a:rPr lang="en-US"/>
              <a:t>Any violation of </a:t>
            </a:r>
            <a:r>
              <a:rPr lang="en-US" i="1"/>
              <a:t>Inclusion of Special Populations </a:t>
            </a:r>
            <a:r>
              <a:rPr lang="en-US"/>
              <a:t>regulation is also considered a violation of the Administration Code</a:t>
            </a:r>
          </a:p>
        </p:txBody>
      </p:sp>
      <p:sp>
        <p:nvSpPr>
          <p:cNvPr id="10" name="Slide Number Placeholder 3">
            <a:extLst>
              <a:ext uri="{FF2B5EF4-FFF2-40B4-BE49-F238E27FC236}">
                <a16:creationId xmlns:a16="http://schemas.microsoft.com/office/drawing/2014/main" id="{AD2AFD32-5DB7-4770-B8B2-443C9EC4220B}"/>
              </a:ext>
            </a:extLst>
          </p:cNvPr>
          <p:cNvSpPr>
            <a:spLocks noGrp="1"/>
          </p:cNvSpPr>
          <p:nvPr>
            <p:ph type="sldNum" sz="quarter" idx="12"/>
          </p:nvPr>
        </p:nvSpPr>
        <p:spPr/>
        <p:txBody>
          <a:bodyPr lIns="91440" tIns="45720" rIns="91440" bIns="45720" anchor="t"/>
          <a:lstStyle/>
          <a:p>
            <a:pPr>
              <a:spcAft>
                <a:spcPts val="600"/>
              </a:spcAft>
            </a:pPr>
            <a:r>
              <a:rPr lang="en-US"/>
              <a:t>13</a:t>
            </a:r>
          </a:p>
        </p:txBody>
      </p:sp>
      <p:sp>
        <p:nvSpPr>
          <p:cNvPr id="5" name="Footer Placeholder 4"/>
          <p:cNvSpPr>
            <a:spLocks noGrp="1"/>
          </p:cNvSpPr>
          <p:nvPr>
            <p:ph type="ftr" sz="quarter" idx="3"/>
          </p:nvPr>
        </p:nvSpPr>
        <p:spPr>
          <a:xfrm>
            <a:off x="0" y="6492875"/>
            <a:ext cx="2452914" cy="365125"/>
          </a:xfrm>
        </p:spPr>
        <p:txBody>
          <a:bodyPr anchor="ctr">
            <a:noAutofit/>
          </a:bodyPr>
          <a:lstStyle/>
          <a:p>
            <a:pPr>
              <a:lnSpc>
                <a:spcPct val="90000"/>
              </a:lnSpc>
              <a:spcAft>
                <a:spcPts val="600"/>
              </a:spcAft>
            </a:pPr>
            <a:r>
              <a:rPr lang="sv-SE"/>
              <a:t>KDE:OAA:DAAS:ss:08/01/2022</a:t>
            </a:r>
            <a:endParaRPr lang="en-US"/>
          </a:p>
        </p:txBody>
      </p:sp>
      <p:sp>
        <p:nvSpPr>
          <p:cNvPr id="4" name="Slide Number Placeholder 3" hidden="1"/>
          <p:cNvSpPr>
            <a:spLocks noGrp="1"/>
          </p:cNvSpPr>
          <p:nvPr>
            <p:ph type="sldNum" sz="quarter" idx="4294967295"/>
          </p:nvPr>
        </p:nvSpPr>
        <p:spPr>
          <a:xfrm>
            <a:off x="11509375" y="5868988"/>
            <a:ext cx="682625" cy="365125"/>
          </a:xfrm>
        </p:spPr>
        <p:txBody>
          <a:bodyPr/>
          <a:lstStyle/>
          <a:p>
            <a:pPr>
              <a:spcAft>
                <a:spcPts val="600"/>
              </a:spcAft>
            </a:pPr>
            <a:fld id="{91BD7323-49BF-4C97-8773-5EC64C492009}" type="slidenum">
              <a:rPr lang="en-US" smtClean="0"/>
              <a:pPr>
                <a:spcAft>
                  <a:spcPts val="600"/>
                </a:spcAft>
              </a:pPr>
              <a:t>13</a:t>
            </a:fld>
            <a:endParaRPr lang="en-US"/>
          </a:p>
        </p:txBody>
      </p:sp>
    </p:spTree>
    <p:extLst>
      <p:ext uri="{BB962C8B-B14F-4D97-AF65-F5344CB8AC3E}">
        <p14:creationId xmlns:p14="http://schemas.microsoft.com/office/powerpoint/2010/main" val="345843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5107" y="1709739"/>
            <a:ext cx="10992343" cy="2276336"/>
          </a:xfrm>
        </p:spPr>
        <p:txBody>
          <a:bodyPr>
            <a:normAutofit/>
          </a:bodyPr>
          <a:lstStyle/>
          <a:p>
            <a:r>
              <a:rPr lang="en-US" sz="4800"/>
              <a:t>Alternate Assessment</a:t>
            </a:r>
          </a:p>
        </p:txBody>
      </p:sp>
      <p:sp>
        <p:nvSpPr>
          <p:cNvPr id="5" name="Footer Placeholder 4"/>
          <p:cNvSpPr>
            <a:spLocks noGrp="1"/>
          </p:cNvSpPr>
          <p:nvPr>
            <p:ph type="ftr" sz="quarter" idx="11"/>
          </p:nvPr>
        </p:nvSpPr>
        <p:spPr>
          <a:xfrm>
            <a:off x="0" y="6461125"/>
            <a:ext cx="4114800" cy="365125"/>
          </a:xfrm>
        </p:spPr>
        <p:txBody>
          <a:bodyPr/>
          <a:lstStyle/>
          <a:p>
            <a:r>
              <a:rPr lang="sv-SE"/>
              <a:t>KDE:OAA:DAAS:ss:08/01/2022</a:t>
            </a:r>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t>14</a:t>
            </a:fld>
            <a:endParaRPr lang="en-US"/>
          </a:p>
        </p:txBody>
      </p:sp>
    </p:spTree>
    <p:extLst>
      <p:ext uri="{BB962C8B-B14F-4D97-AF65-F5344CB8AC3E}">
        <p14:creationId xmlns:p14="http://schemas.microsoft.com/office/powerpoint/2010/main" val="186496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870792" cy="248167"/>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15</a:t>
            </a:fld>
            <a:endParaRPr lang="en-US"/>
          </a:p>
        </p:txBody>
      </p:sp>
      <p:graphicFrame>
        <p:nvGraphicFramePr>
          <p:cNvPr id="6" name="Table 5" descr="Alternate Assessment" title="Alternate Assessment"/>
          <p:cNvGraphicFramePr>
            <a:graphicFrameLocks noGrp="1"/>
          </p:cNvGraphicFramePr>
          <p:nvPr>
            <p:extLst>
              <p:ext uri="{D42A27DB-BD31-4B8C-83A1-F6EECF244321}">
                <p14:modId xmlns:p14="http://schemas.microsoft.com/office/powerpoint/2010/main" val="3744184844"/>
              </p:ext>
            </p:extLst>
          </p:nvPr>
        </p:nvGraphicFramePr>
        <p:xfrm>
          <a:off x="266331" y="1134072"/>
          <a:ext cx="11006714" cy="4256635"/>
        </p:xfrm>
        <a:graphic>
          <a:graphicData uri="http://schemas.openxmlformats.org/drawingml/2006/table">
            <a:tbl>
              <a:tblPr firstRow="1" bandRow="1">
                <a:tableStyleId>{EB344D84-9AFB-497E-A393-DC336BA19D2E}</a:tableStyleId>
              </a:tblPr>
              <a:tblGrid>
                <a:gridCol w="5302042">
                  <a:extLst>
                    <a:ext uri="{9D8B030D-6E8A-4147-A177-3AD203B41FA5}">
                      <a16:colId xmlns:a16="http://schemas.microsoft.com/office/drawing/2014/main" val="20000"/>
                    </a:ext>
                  </a:extLst>
                </a:gridCol>
                <a:gridCol w="783810">
                  <a:extLst>
                    <a:ext uri="{9D8B030D-6E8A-4147-A177-3AD203B41FA5}">
                      <a16:colId xmlns:a16="http://schemas.microsoft.com/office/drawing/2014/main" val="20001"/>
                    </a:ext>
                  </a:extLst>
                </a:gridCol>
                <a:gridCol w="4920862">
                  <a:extLst>
                    <a:ext uri="{9D8B030D-6E8A-4147-A177-3AD203B41FA5}">
                      <a16:colId xmlns:a16="http://schemas.microsoft.com/office/drawing/2014/main" val="20002"/>
                    </a:ext>
                  </a:extLst>
                </a:gridCol>
              </a:tblGrid>
              <a:tr h="581483">
                <a:tc>
                  <a:txBody>
                    <a:bodyPr/>
                    <a:lstStyle/>
                    <a:p>
                      <a:pPr algn="ctr"/>
                      <a:r>
                        <a:rPr lang="en-US" sz="3200">
                          <a:solidFill>
                            <a:schemeClr val="bg1"/>
                          </a:solidFill>
                        </a:rPr>
                        <a:t>Acceptable</a:t>
                      </a:r>
                      <a:r>
                        <a:rPr lang="en-US" sz="2400">
                          <a:solidFill>
                            <a:schemeClr val="bg1"/>
                          </a:solidFill>
                        </a:rPr>
                        <a:t> </a:t>
                      </a:r>
                    </a:p>
                  </a:txBody>
                  <a:tcPr>
                    <a:solidFill>
                      <a:srgbClr val="009999"/>
                    </a:solidFill>
                  </a:tcPr>
                </a:tc>
                <a:tc>
                  <a:txBody>
                    <a:bodyPr/>
                    <a:lstStyle/>
                    <a:p>
                      <a:endParaRPr lang="en-US"/>
                    </a:p>
                  </a:txBody>
                  <a:tcPr>
                    <a:solidFill>
                      <a:srgbClr val="009999"/>
                    </a:solidFill>
                  </a:tcPr>
                </a:tc>
                <a:tc>
                  <a:txBody>
                    <a:bodyPr/>
                    <a:lstStyle/>
                    <a:p>
                      <a:pPr algn="ctr"/>
                      <a:r>
                        <a:rPr lang="en-US" sz="3200"/>
                        <a:t>    </a:t>
                      </a:r>
                      <a:r>
                        <a:rPr lang="en-US" sz="3200">
                          <a:solidFill>
                            <a:schemeClr val="bg1"/>
                          </a:solidFill>
                        </a:rPr>
                        <a:t>Not  Acceptable</a:t>
                      </a:r>
                    </a:p>
                  </a:txBody>
                  <a:tcPr>
                    <a:solidFill>
                      <a:srgbClr val="009999"/>
                    </a:solidFill>
                  </a:tcPr>
                </a:tc>
                <a:extLst>
                  <a:ext uri="{0D108BD9-81ED-4DB2-BD59-A6C34878D82A}">
                    <a16:rowId xmlns:a16="http://schemas.microsoft.com/office/drawing/2014/main" val="10000"/>
                  </a:ext>
                </a:extLst>
              </a:tr>
              <a:tr h="850585">
                <a:tc>
                  <a:txBody>
                    <a:bodyPr/>
                    <a:lstStyle/>
                    <a:p>
                      <a:r>
                        <a:rPr lang="en-US" sz="2000" baseline="0">
                          <a:solidFill>
                            <a:schemeClr val="tx1">
                              <a:lumMod val="75000"/>
                              <a:lumOff val="25000"/>
                            </a:schemeClr>
                          </a:solidFill>
                        </a:rPr>
                        <a:t>Required training for administration of the Alternate Assessment components </a:t>
                      </a:r>
                      <a:r>
                        <a:rPr lang="en-US" sz="2000" baseline="-25000">
                          <a:solidFill>
                            <a:schemeClr val="tx1">
                              <a:lumMod val="75000"/>
                              <a:lumOff val="25000"/>
                            </a:schemeClr>
                          </a:solidFill>
                        </a:rPr>
                        <a:t>p.16</a:t>
                      </a:r>
                    </a:p>
                  </a:txBody>
                  <a:tcPr>
                    <a:solidFill>
                      <a:schemeClr val="bg1">
                        <a:lumMod val="85000"/>
                      </a:schemeClr>
                    </a:solidFill>
                  </a:tcPr>
                </a:tc>
                <a:tc>
                  <a:txBody>
                    <a:bodyPr/>
                    <a:lstStyle/>
                    <a:p>
                      <a:endParaRPr lang="en-US" sz="2000">
                        <a:solidFill>
                          <a:schemeClr val="tx1"/>
                        </a:solidFill>
                      </a:endParaRPr>
                    </a:p>
                  </a:txBody>
                  <a:tcPr>
                    <a:solidFill>
                      <a:schemeClr val="bg1">
                        <a:lumMod val="85000"/>
                      </a:schemeClr>
                    </a:solidFill>
                  </a:tcPr>
                </a:tc>
                <a:tc>
                  <a:txBody>
                    <a:bodyPr/>
                    <a:lstStyle/>
                    <a:p>
                      <a:r>
                        <a:rPr lang="en-US" sz="2000">
                          <a:solidFill>
                            <a:schemeClr val="tx1">
                              <a:lumMod val="75000"/>
                              <a:lumOff val="25000"/>
                            </a:schemeClr>
                          </a:solidFill>
                        </a:rPr>
                        <a:t>Altering results of Alternate Assessment components </a:t>
                      </a:r>
                      <a:r>
                        <a:rPr lang="en-US" sz="2000" baseline="-25000">
                          <a:solidFill>
                            <a:schemeClr val="tx1">
                              <a:lumMod val="75000"/>
                              <a:lumOff val="25000"/>
                            </a:schemeClr>
                          </a:solidFill>
                        </a:rPr>
                        <a:t>p. 16</a:t>
                      </a:r>
                    </a:p>
                  </a:txBody>
                  <a:tcPr>
                    <a:solidFill>
                      <a:schemeClr val="bg1">
                        <a:lumMod val="85000"/>
                      </a:schemeClr>
                    </a:solidFill>
                  </a:tcPr>
                </a:tc>
                <a:extLst>
                  <a:ext uri="{0D108BD9-81ED-4DB2-BD59-A6C34878D82A}">
                    <a16:rowId xmlns:a16="http://schemas.microsoft.com/office/drawing/2014/main" val="10001"/>
                  </a:ext>
                </a:extLst>
              </a:tr>
              <a:tr h="18146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chemeClr val="tx1">
                              <a:lumMod val="75000"/>
                              <a:lumOff val="25000"/>
                            </a:schemeClr>
                          </a:solidFill>
                        </a:rPr>
                        <a:t>Students having primary ownership of their assessment pieces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chemeClr val="tx1">
                              <a:lumMod val="75000"/>
                              <a:lumOff val="25000"/>
                            </a:schemeClr>
                          </a:solidFill>
                        </a:rPr>
                        <a:t>(Any intervention from teachers, peers or others should enhance rather than remove or diminish that ownership.) </a:t>
                      </a:r>
                      <a:r>
                        <a:rPr lang="en-US" sz="2000" baseline="-25000">
                          <a:solidFill>
                            <a:schemeClr val="tx1">
                              <a:lumMod val="75000"/>
                              <a:lumOff val="25000"/>
                            </a:schemeClr>
                          </a:solidFill>
                        </a:rPr>
                        <a:t>p.16</a:t>
                      </a:r>
                    </a:p>
                  </a:txBody>
                  <a:tcPr>
                    <a:solidFill>
                      <a:schemeClr val="bg1">
                        <a:lumMod val="85000"/>
                      </a:schemeClr>
                    </a:solidFill>
                  </a:tcPr>
                </a:tc>
                <a:tc>
                  <a:txBody>
                    <a:bodyPr/>
                    <a:lstStyle/>
                    <a:p>
                      <a:endParaRPr lang="en-US" sz="2000">
                        <a:solidFill>
                          <a:schemeClr val="tx1"/>
                        </a:solidFill>
                      </a:endParaRPr>
                    </a:p>
                  </a:txBody>
                  <a:tcPr>
                    <a:solidFill>
                      <a:schemeClr val="bg1">
                        <a:lumMod val="85000"/>
                      </a:schemeClr>
                    </a:solidFill>
                  </a:tcPr>
                </a:tc>
                <a:tc>
                  <a:txBody>
                    <a:bodyPr/>
                    <a:lstStyle/>
                    <a:p>
                      <a:r>
                        <a:rPr lang="en-US" sz="2000">
                          <a:solidFill>
                            <a:schemeClr val="tx1">
                              <a:lumMod val="75000"/>
                              <a:lumOff val="25000"/>
                            </a:schemeClr>
                          </a:solidFill>
                        </a:rPr>
                        <a:t>Using any accommodation or assistive device that is not a regular part of instruction</a:t>
                      </a:r>
                      <a:r>
                        <a:rPr lang="en-US" sz="2000" baseline="0">
                          <a:solidFill>
                            <a:schemeClr val="tx1">
                              <a:lumMod val="75000"/>
                              <a:lumOff val="25000"/>
                            </a:schemeClr>
                          </a:solidFill>
                        </a:rPr>
                        <a:t> </a:t>
                      </a:r>
                      <a:r>
                        <a:rPr lang="en-US" sz="2000" baseline="-25000">
                          <a:solidFill>
                            <a:schemeClr val="tx1">
                              <a:lumMod val="75000"/>
                              <a:lumOff val="25000"/>
                            </a:schemeClr>
                          </a:solidFill>
                        </a:rPr>
                        <a:t>p. 16</a:t>
                      </a:r>
                    </a:p>
                  </a:txBody>
                  <a:tcPr>
                    <a:solidFill>
                      <a:schemeClr val="bg1">
                        <a:lumMod val="85000"/>
                      </a:schemeClr>
                    </a:solidFill>
                  </a:tcPr>
                </a:tc>
                <a:extLst>
                  <a:ext uri="{0D108BD9-81ED-4DB2-BD59-A6C34878D82A}">
                    <a16:rowId xmlns:a16="http://schemas.microsoft.com/office/drawing/2014/main" val="10002"/>
                  </a:ext>
                </a:extLst>
              </a:tr>
              <a:tr h="1009944">
                <a:tc>
                  <a:txBody>
                    <a:bodyPr/>
                    <a:lstStyle/>
                    <a:p>
                      <a:r>
                        <a:rPr lang="en-US" sz="2000">
                          <a:solidFill>
                            <a:schemeClr val="tx1">
                              <a:lumMod val="75000"/>
                              <a:lumOff val="25000"/>
                            </a:schemeClr>
                          </a:solidFill>
                        </a:rPr>
                        <a:t>Keeping Alternate</a:t>
                      </a:r>
                      <a:r>
                        <a:rPr lang="en-US" sz="2000" baseline="0">
                          <a:solidFill>
                            <a:schemeClr val="tx1">
                              <a:lumMod val="75000"/>
                              <a:lumOff val="25000"/>
                            </a:schemeClr>
                          </a:solidFill>
                        </a:rPr>
                        <a:t> Assessment components (considered secure) in locked storage until administration </a:t>
                      </a:r>
                      <a:r>
                        <a:rPr lang="en-US" sz="2000" baseline="-25000">
                          <a:solidFill>
                            <a:schemeClr val="tx1">
                              <a:lumMod val="75000"/>
                              <a:lumOff val="25000"/>
                            </a:schemeClr>
                          </a:solidFill>
                        </a:rPr>
                        <a:t>p. 16</a:t>
                      </a:r>
                    </a:p>
                  </a:txBody>
                  <a:tcPr>
                    <a:solidFill>
                      <a:schemeClr val="bg1">
                        <a:lumMod val="85000"/>
                      </a:schemeClr>
                    </a:solidFill>
                  </a:tcPr>
                </a:tc>
                <a:tc>
                  <a:txBody>
                    <a:bodyPr/>
                    <a:lstStyle/>
                    <a:p>
                      <a:endParaRPr lang="en-US" sz="2000">
                        <a:solidFill>
                          <a:schemeClr val="tx1"/>
                        </a:solidFill>
                      </a:endParaRPr>
                    </a:p>
                  </a:txBody>
                  <a:tcPr>
                    <a:solidFill>
                      <a:schemeClr val="bg1">
                        <a:lumMod val="85000"/>
                      </a:schemeClr>
                    </a:solidFill>
                  </a:tcPr>
                </a:tc>
                <a:tc>
                  <a:txBody>
                    <a:bodyPr/>
                    <a:lstStyle/>
                    <a:p>
                      <a:r>
                        <a:rPr lang="en-US" sz="2000">
                          <a:solidFill>
                            <a:schemeClr val="tx1">
                              <a:lumMod val="75000"/>
                              <a:lumOff val="25000"/>
                            </a:schemeClr>
                          </a:solidFill>
                        </a:rPr>
                        <a:t>Adding or subtracting, revising or working</a:t>
                      </a:r>
                      <a:r>
                        <a:rPr lang="en-US" sz="2000" baseline="0">
                          <a:solidFill>
                            <a:schemeClr val="tx1">
                              <a:lumMod val="75000"/>
                              <a:lumOff val="25000"/>
                            </a:schemeClr>
                          </a:solidFill>
                        </a:rPr>
                        <a:t> on Alternate Assessment materials after the completion of the deadline </a:t>
                      </a:r>
                      <a:r>
                        <a:rPr lang="en-US" sz="2000" baseline="-25000">
                          <a:solidFill>
                            <a:schemeClr val="tx1">
                              <a:lumMod val="75000"/>
                              <a:lumOff val="25000"/>
                            </a:schemeClr>
                          </a:solidFill>
                        </a:rPr>
                        <a:t>p. 16</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234950"/>
            <a:ext cx="11176000" cy="744538"/>
          </a:xfrm>
          <a:prstGeom prst="rect">
            <a:avLst/>
          </a:prstGeom>
        </p:spPr>
        <p:txBody>
          <a:bodyPr>
            <a:normAutofit/>
          </a:bodyPr>
          <a:lstStyle/>
          <a:p>
            <a:r>
              <a:rPr lang="en-US"/>
              <a:t>Alternate Assessment </a:t>
            </a:r>
            <a:r>
              <a:rPr lang="en-US" baseline="-25000"/>
              <a:t>p.16 </a:t>
            </a:r>
          </a:p>
        </p:txBody>
      </p:sp>
    </p:spTree>
    <p:extLst>
      <p:ext uri="{BB962C8B-B14F-4D97-AF65-F5344CB8AC3E}">
        <p14:creationId xmlns:p14="http://schemas.microsoft.com/office/powerpoint/2010/main" val="620161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89216"/>
            <a:ext cx="254508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a:solidFill>
                  <a:schemeClr val="tx1"/>
                </a:solidFill>
              </a:rPr>
              <a:t>KDE:OAA:DAAS:ss:08/01/2022</a:t>
            </a:r>
            <a:endParaRPr lang="en-US" sz="1200">
              <a:solidFill>
                <a:schemeClr val="tx1"/>
              </a:solidFill>
            </a:endParaRPr>
          </a:p>
        </p:txBody>
      </p:sp>
      <p:sp>
        <p:nvSpPr>
          <p:cNvPr id="4" name="Slide Number Placeholder 3"/>
          <p:cNvSpPr>
            <a:spLocks noGrp="1"/>
          </p:cNvSpPr>
          <p:nvPr>
            <p:ph type="sldNum" sz="quarter" idx="12"/>
          </p:nvPr>
        </p:nvSpPr>
        <p:spPr>
          <a:xfrm>
            <a:off x="11507788" y="6426200"/>
            <a:ext cx="684212"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tx1"/>
                </a:solidFill>
              </a:rPr>
              <a:pPr/>
              <a:t>16</a:t>
            </a:fld>
            <a:endParaRPr lang="en-US">
              <a:solidFill>
                <a:schemeClr val="tx1"/>
              </a:solidFill>
            </a:endParaRPr>
          </a:p>
        </p:txBody>
      </p:sp>
      <p:sp>
        <p:nvSpPr>
          <p:cNvPr id="13" name="Rounded Rectangle 5">
            <a:extLst>
              <a:ext uri="{FF2B5EF4-FFF2-40B4-BE49-F238E27FC236}">
                <a16:creationId xmlns:a16="http://schemas.microsoft.com/office/drawing/2014/main" id="{6C667D69-33AC-4CAF-A02F-D676186B6E24}"/>
              </a:ext>
            </a:extLst>
          </p:cNvPr>
          <p:cNvSpPr/>
          <p:nvPr/>
        </p:nvSpPr>
        <p:spPr>
          <a:xfrm>
            <a:off x="489456" y="4400213"/>
            <a:ext cx="7519998" cy="130561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Are sites visited during testing only chosen randomly by OAA?</a:t>
            </a:r>
          </a:p>
        </p:txBody>
      </p:sp>
      <p:sp>
        <p:nvSpPr>
          <p:cNvPr id="12" name="Rounded Rectangle 5">
            <a:extLst>
              <a:ext uri="{FF2B5EF4-FFF2-40B4-BE49-F238E27FC236}">
                <a16:creationId xmlns:a16="http://schemas.microsoft.com/office/drawing/2014/main" id="{B5391186-D3D0-4962-8661-0A0601AEF1B3}"/>
              </a:ext>
            </a:extLst>
          </p:cNvPr>
          <p:cNvSpPr/>
          <p:nvPr/>
        </p:nvSpPr>
        <p:spPr>
          <a:xfrm>
            <a:off x="489456" y="2838246"/>
            <a:ext cx="8115922" cy="130561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to do a content review prior to testing?</a:t>
            </a:r>
          </a:p>
        </p:txBody>
      </p:sp>
      <p:sp>
        <p:nvSpPr>
          <p:cNvPr id="9" name="Rounded Rectangle 5">
            <a:extLst>
              <a:ext uri="{FF2B5EF4-FFF2-40B4-BE49-F238E27FC236}">
                <a16:creationId xmlns:a16="http://schemas.microsoft.com/office/drawing/2014/main" id="{C0FE9EF3-5970-46D7-860F-8798C16B8B9F}"/>
              </a:ext>
            </a:extLst>
          </p:cNvPr>
          <p:cNvSpPr/>
          <p:nvPr/>
        </p:nvSpPr>
        <p:spPr>
          <a:xfrm>
            <a:off x="489456" y="1334713"/>
            <a:ext cx="8662998" cy="130561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to do scrimmages or test prep activities?</a:t>
            </a:r>
          </a:p>
        </p:txBody>
      </p:sp>
      <p:sp>
        <p:nvSpPr>
          <p:cNvPr id="2" name="Title 1"/>
          <p:cNvSpPr>
            <a:spLocks noGrp="1"/>
          </p:cNvSpPr>
          <p:nvPr>
            <p:ph type="title"/>
          </p:nvPr>
        </p:nvSpPr>
        <p:spPr>
          <a:xfrm>
            <a:off x="555786" y="249047"/>
            <a:ext cx="8596668" cy="1320800"/>
          </a:xfrm>
        </p:spPr>
        <p:txBody>
          <a:bodyPr>
            <a:normAutofit/>
          </a:bodyPr>
          <a:lstStyle/>
          <a:p>
            <a:r>
              <a:rPr lang="en-US">
                <a:solidFill>
                  <a:schemeClr val="tx2"/>
                </a:solidFill>
              </a:rPr>
              <a:t>Check for Understanding (1)</a:t>
            </a:r>
          </a:p>
        </p:txBody>
      </p:sp>
    </p:spTree>
    <p:extLst>
      <p:ext uri="{BB962C8B-B14F-4D97-AF65-F5344CB8AC3E}">
        <p14:creationId xmlns:p14="http://schemas.microsoft.com/office/powerpoint/2010/main" val="387887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EB474-D19F-41ED-BD54-C001F397280D}"/>
              </a:ext>
            </a:extLst>
          </p:cNvPr>
          <p:cNvSpPr>
            <a:spLocks noGrp="1"/>
          </p:cNvSpPr>
          <p:nvPr>
            <p:ph type="title"/>
          </p:nvPr>
        </p:nvSpPr>
        <p:spPr>
          <a:xfrm>
            <a:off x="310718" y="1709739"/>
            <a:ext cx="11036732" cy="1405600"/>
          </a:xfrm>
        </p:spPr>
        <p:txBody>
          <a:bodyPr>
            <a:normAutofit/>
          </a:bodyPr>
          <a:lstStyle/>
          <a:p>
            <a:r>
              <a:rPr lang="en-US" sz="4800">
                <a:solidFill>
                  <a:srgbClr val="008080"/>
                </a:solidFill>
              </a:rPr>
              <a:t>Preparation for State Assessment</a:t>
            </a:r>
          </a:p>
        </p:txBody>
      </p:sp>
      <p:sp>
        <p:nvSpPr>
          <p:cNvPr id="5" name="Text Placeholder 4">
            <a:extLst>
              <a:ext uri="{FF2B5EF4-FFF2-40B4-BE49-F238E27FC236}">
                <a16:creationId xmlns:a16="http://schemas.microsoft.com/office/drawing/2014/main" id="{BC4A3079-49ED-455D-8FE0-A8222801C747}"/>
              </a:ext>
            </a:extLst>
          </p:cNvPr>
          <p:cNvSpPr>
            <a:spLocks noGrp="1"/>
          </p:cNvSpPr>
          <p:nvPr>
            <p:ph type="body" idx="1"/>
          </p:nvPr>
        </p:nvSpPr>
        <p:spPr>
          <a:xfrm>
            <a:off x="665825" y="3231472"/>
            <a:ext cx="10820406" cy="2924779"/>
          </a:xfrm>
        </p:spPr>
        <p:txBody>
          <a:bodyPr>
            <a:normAutofit/>
          </a:bodyPr>
          <a:lstStyle/>
          <a:p>
            <a:pPr marL="457200" indent="-457200" algn="l">
              <a:buFont typeface="Wingdings" panose="05000000000000000000" pitchFamily="2" charset="2"/>
              <a:buChar char="Ø"/>
            </a:pPr>
            <a:r>
              <a:rPr lang="en-US">
                <a:solidFill>
                  <a:schemeClr val="tx1"/>
                </a:solidFill>
              </a:rPr>
              <a:t>DAC/BAC Responsibilities </a:t>
            </a:r>
          </a:p>
          <a:p>
            <a:pPr marL="457200" indent="-457200" algn="l">
              <a:buFont typeface="Wingdings" panose="05000000000000000000" pitchFamily="2" charset="2"/>
              <a:buChar char="Ø"/>
            </a:pPr>
            <a:r>
              <a:rPr lang="en-US">
                <a:solidFill>
                  <a:schemeClr val="tx1"/>
                </a:solidFill>
              </a:rPr>
              <a:t>Test Security </a:t>
            </a:r>
          </a:p>
          <a:p>
            <a:pPr marL="457200" indent="-457200" algn="l">
              <a:buFont typeface="Wingdings" panose="05000000000000000000" pitchFamily="2" charset="2"/>
              <a:buChar char="Ø"/>
            </a:pPr>
            <a:r>
              <a:rPr lang="en-US">
                <a:solidFill>
                  <a:schemeClr val="tx1"/>
                </a:solidFill>
              </a:rPr>
              <a:t>Appropriate Assessment Practices </a:t>
            </a:r>
          </a:p>
          <a:p>
            <a:pPr marL="457200" indent="-457200" algn="l">
              <a:buFont typeface="Wingdings" panose="05000000000000000000" pitchFamily="2" charset="2"/>
              <a:buChar char="Ø"/>
            </a:pPr>
            <a:r>
              <a:rPr lang="en-US">
                <a:solidFill>
                  <a:schemeClr val="tx1"/>
                </a:solidFill>
              </a:rPr>
              <a:t>Classroom Materials</a:t>
            </a:r>
          </a:p>
          <a:p>
            <a:pPr marL="457200" indent="-457200" algn="l">
              <a:buFont typeface="Wingdings" panose="05000000000000000000" pitchFamily="2" charset="2"/>
              <a:buChar char="Ø"/>
            </a:pPr>
            <a:r>
              <a:rPr lang="en-US">
                <a:solidFill>
                  <a:schemeClr val="tx1"/>
                </a:solidFill>
              </a:rPr>
              <a:t>Seating Charts</a:t>
            </a:r>
          </a:p>
          <a:p>
            <a:pPr marL="457200" indent="-457200" algn="l">
              <a:buFont typeface="Wingdings" panose="05000000000000000000" pitchFamily="2" charset="2"/>
              <a:buChar char="Ø"/>
            </a:pPr>
            <a:r>
              <a:rPr lang="en-US">
                <a:solidFill>
                  <a:schemeClr val="tx1"/>
                </a:solidFill>
              </a:rPr>
              <a:t>Student Motivation and Rewards</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
        <p:nvSpPr>
          <p:cNvPr id="6" name="Footer Placeholder 5">
            <a:extLst>
              <a:ext uri="{FF2B5EF4-FFF2-40B4-BE49-F238E27FC236}">
                <a16:creationId xmlns:a16="http://schemas.microsoft.com/office/drawing/2014/main" id="{37B895AB-0181-4901-9BFD-E38D362BFE04}"/>
              </a:ext>
            </a:extLst>
          </p:cNvPr>
          <p:cNvSpPr>
            <a:spLocks noGrp="1"/>
          </p:cNvSpPr>
          <p:nvPr>
            <p:ph type="ftr" sz="quarter" idx="11"/>
          </p:nvPr>
        </p:nvSpPr>
        <p:spPr>
          <a:xfrm>
            <a:off x="0" y="6492875"/>
            <a:ext cx="2307771" cy="365125"/>
          </a:xfrm>
        </p:spPr>
        <p:txBody>
          <a:bodyPr/>
          <a:lstStyle/>
          <a:p>
            <a:r>
              <a:rPr lang="sv-SE">
                <a:solidFill>
                  <a:schemeClr val="tx1"/>
                </a:solidFill>
              </a:rPr>
              <a:t>KDE:OAA:DAAS:ss:08/01/2022</a:t>
            </a:r>
            <a:endParaRPr lang="en-US">
              <a:solidFill>
                <a:schemeClr val="tx1"/>
              </a:solidFill>
            </a:endParaRPr>
          </a:p>
        </p:txBody>
      </p:sp>
      <p:sp>
        <p:nvSpPr>
          <p:cNvPr id="2" name="Slide Number Placeholder 1">
            <a:extLst>
              <a:ext uri="{FF2B5EF4-FFF2-40B4-BE49-F238E27FC236}">
                <a16:creationId xmlns:a16="http://schemas.microsoft.com/office/drawing/2014/main" id="{67CA5208-82B1-4732-AC02-A075277CF007}"/>
              </a:ext>
            </a:extLst>
          </p:cNvPr>
          <p:cNvSpPr>
            <a:spLocks noGrp="1"/>
          </p:cNvSpPr>
          <p:nvPr>
            <p:ph type="sldNum" sz="quarter" idx="12"/>
          </p:nvPr>
        </p:nvSpPr>
        <p:spPr/>
        <p:txBody>
          <a:bodyPr/>
          <a:lstStyle/>
          <a:p>
            <a:fld id="{91BD7323-49BF-4C97-8773-5EC64C492009}" type="slidenum">
              <a:rPr lang="en-US" smtClean="0">
                <a:solidFill>
                  <a:schemeClr val="tx1"/>
                </a:solidFill>
              </a:rPr>
              <a:pPr/>
              <a:t>17</a:t>
            </a:fld>
            <a:endParaRPr lang="en-US">
              <a:solidFill>
                <a:schemeClr val="tx1"/>
              </a:solidFill>
            </a:endParaRPr>
          </a:p>
        </p:txBody>
      </p:sp>
    </p:spTree>
    <p:extLst>
      <p:ext uri="{BB962C8B-B14F-4D97-AF65-F5344CB8AC3E}">
        <p14:creationId xmlns:p14="http://schemas.microsoft.com/office/powerpoint/2010/main" val="213904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3072809" cy="36512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18</a:t>
            </a:fld>
            <a:endParaRPr lang="en-US"/>
          </a:p>
        </p:txBody>
      </p:sp>
      <p:sp>
        <p:nvSpPr>
          <p:cNvPr id="3" name="5-Point Star 2" descr="Star to emphasize that although DACs and BACs are responsible for test security, everyone involved is responsible for test security." title="5-point Star"/>
          <p:cNvSpPr/>
          <p:nvPr/>
        </p:nvSpPr>
        <p:spPr>
          <a:xfrm>
            <a:off x="419118" y="4576304"/>
            <a:ext cx="772185" cy="6134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descr="Schedule Test Administration&#10;Arrange for adequate staff to administer assessment&#10;Prepare accurate student testing rosters and seating charts&#10;Ensure all test materials are kept secure before, during and after testing" title="DAC and BAC Responsibilities"/>
          <p:cNvGraphicFramePr/>
          <p:nvPr>
            <p:extLst>
              <p:ext uri="{D42A27DB-BD31-4B8C-83A1-F6EECF244321}">
                <p14:modId xmlns:p14="http://schemas.microsoft.com/office/powerpoint/2010/main" val="2159178882"/>
              </p:ext>
            </p:extLst>
          </p:nvPr>
        </p:nvGraphicFramePr>
        <p:xfrm>
          <a:off x="286235" y="1288612"/>
          <a:ext cx="11143767" cy="428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249238"/>
            <a:ext cx="11620500" cy="844550"/>
          </a:xfrm>
          <a:prstGeom prst="rect">
            <a:avLst/>
          </a:prstGeom>
        </p:spPr>
        <p:txBody>
          <a:bodyPr>
            <a:noAutofit/>
          </a:bodyPr>
          <a:lstStyle/>
          <a:p>
            <a:r>
              <a:rPr lang="en-US"/>
              <a:t>Administration Practices: DAC and BAC Responsibilities </a:t>
            </a:r>
            <a:r>
              <a:rPr lang="en-US" baseline="-25000"/>
              <a:t>p.10</a:t>
            </a:r>
          </a:p>
        </p:txBody>
      </p:sp>
    </p:spTree>
    <p:extLst>
      <p:ext uri="{BB962C8B-B14F-4D97-AF65-F5344CB8AC3E}">
        <p14:creationId xmlns:p14="http://schemas.microsoft.com/office/powerpoint/2010/main" val="328521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61125"/>
            <a:ext cx="4114800" cy="365125"/>
          </a:xfrm>
        </p:spPr>
        <p:txBody>
          <a:bodyPr/>
          <a:lstStyle/>
          <a:p>
            <a:r>
              <a:rPr lang="sv-SE"/>
              <a:t>KDE:OAA:DAAS:ss:08/01/2022</a:t>
            </a:r>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solidFill>
                  <a:schemeClr val="tx1"/>
                </a:solidFill>
              </a:rPr>
              <a:t>19</a:t>
            </a:fld>
            <a:endParaRPr lang="en-US">
              <a:solidFill>
                <a:schemeClr val="tx1"/>
              </a:solidFill>
            </a:endParaRPr>
          </a:p>
        </p:txBody>
      </p:sp>
      <p:sp>
        <p:nvSpPr>
          <p:cNvPr id="7" name="Text Placeholder 6"/>
          <p:cNvSpPr>
            <a:spLocks noGrp="1"/>
          </p:cNvSpPr>
          <p:nvPr>
            <p:ph type="body" idx="1"/>
          </p:nvPr>
        </p:nvSpPr>
        <p:spPr>
          <a:xfrm>
            <a:off x="677335" y="3169328"/>
            <a:ext cx="8596668" cy="1729243"/>
          </a:xfrm>
        </p:spPr>
        <p:txBody>
          <a:bodyPr numCol="1">
            <a:normAutofit/>
          </a:bodyPr>
          <a:lstStyle/>
          <a:p>
            <a:pPr marL="548640" indent="-457200">
              <a:buFont typeface="Wingdings" panose="05000000000000000000" pitchFamily="2" charset="2"/>
              <a:buChar char="Ø"/>
            </a:pPr>
            <a:r>
              <a:rPr lang="en-US"/>
              <a:t>Secure Test Materials</a:t>
            </a:r>
          </a:p>
          <a:p>
            <a:pPr marL="548640" indent="-457200">
              <a:buFont typeface="Wingdings" panose="05000000000000000000" pitchFamily="2" charset="2"/>
              <a:buChar char="Ø"/>
            </a:pPr>
            <a:r>
              <a:rPr lang="en-US"/>
              <a:t>Confidential Test Content</a:t>
            </a:r>
          </a:p>
          <a:p>
            <a:pPr marL="548640" indent="-457200">
              <a:buFont typeface="Wingdings" panose="05000000000000000000" pitchFamily="2" charset="2"/>
              <a:buChar char="Ø"/>
            </a:pPr>
            <a:r>
              <a:rPr lang="en-US"/>
              <a:t>Review of Secure Test Materials</a:t>
            </a:r>
          </a:p>
          <a:p>
            <a:endParaRPr lang="en-US"/>
          </a:p>
        </p:txBody>
      </p:sp>
      <p:sp>
        <p:nvSpPr>
          <p:cNvPr id="6" name="Title 5"/>
          <p:cNvSpPr>
            <a:spLocks noGrp="1"/>
          </p:cNvSpPr>
          <p:nvPr>
            <p:ph type="title"/>
          </p:nvPr>
        </p:nvSpPr>
        <p:spPr>
          <a:xfrm>
            <a:off x="319596" y="1920240"/>
            <a:ext cx="8954407" cy="1249088"/>
          </a:xfrm>
        </p:spPr>
        <p:txBody>
          <a:bodyPr>
            <a:normAutofit/>
          </a:bodyPr>
          <a:lstStyle/>
          <a:p>
            <a:r>
              <a:rPr lang="en-US" sz="4800"/>
              <a:t>Test Security</a:t>
            </a:r>
          </a:p>
        </p:txBody>
      </p:sp>
    </p:spTree>
    <p:extLst>
      <p:ext uri="{BB962C8B-B14F-4D97-AF65-F5344CB8AC3E}">
        <p14:creationId xmlns:p14="http://schemas.microsoft.com/office/powerpoint/2010/main" val="3049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4551-BAAE-46D2-96DD-A3C0CB851CFB}"/>
              </a:ext>
            </a:extLst>
          </p:cNvPr>
          <p:cNvSpPr>
            <a:spLocks noGrp="1"/>
          </p:cNvSpPr>
          <p:nvPr>
            <p:ph type="title"/>
          </p:nvPr>
        </p:nvSpPr>
        <p:spPr/>
        <p:txBody>
          <a:bodyPr anchor="ctr">
            <a:normAutofit/>
          </a:bodyPr>
          <a:lstStyle/>
          <a:p>
            <a:r>
              <a:rPr lang="en-US"/>
              <a:t>Introduction</a:t>
            </a:r>
            <a:r>
              <a:rPr lang="en-US" sz="4100"/>
              <a:t> of Administration Code</a:t>
            </a:r>
          </a:p>
        </p:txBody>
      </p:sp>
      <p:sp>
        <p:nvSpPr>
          <p:cNvPr id="6" name="Text Placeholder 5">
            <a:extLst>
              <a:ext uri="{FF2B5EF4-FFF2-40B4-BE49-F238E27FC236}">
                <a16:creationId xmlns:a16="http://schemas.microsoft.com/office/drawing/2014/main" id="{1B389E48-E821-4947-BC02-5C82DAEFB0F8}"/>
              </a:ext>
            </a:extLst>
          </p:cNvPr>
          <p:cNvSpPr>
            <a:spLocks noGrp="1"/>
          </p:cNvSpPr>
          <p:nvPr>
            <p:ph type="body" sz="quarter" idx="13"/>
          </p:nvPr>
        </p:nvSpPr>
        <p:spPr>
          <a:xfrm>
            <a:off x="186432" y="1117469"/>
            <a:ext cx="9558070" cy="4339114"/>
          </a:xfrm>
        </p:spPr>
        <p:txBody>
          <a:bodyPr>
            <a:normAutofit/>
          </a:bodyPr>
          <a:lstStyle/>
          <a:p>
            <a:pPr marL="457200" indent="-457200">
              <a:buFont typeface="Wingdings" panose="05000000000000000000" pitchFamily="2" charset="2"/>
              <a:buChar char="Ø"/>
            </a:pPr>
            <a:r>
              <a:rPr lang="en-US"/>
              <a:t>Training Protocol </a:t>
            </a:r>
          </a:p>
          <a:p>
            <a:pPr marL="457200" indent="-457200">
              <a:buFont typeface="Wingdings" panose="05000000000000000000" pitchFamily="2" charset="2"/>
              <a:buChar char="Ø"/>
            </a:pPr>
            <a:r>
              <a:rPr lang="en-US"/>
              <a:t>Test Security (site visits, data forensics) </a:t>
            </a:r>
          </a:p>
          <a:p>
            <a:pPr marL="457200" indent="-457200">
              <a:buFont typeface="Wingdings" panose="05000000000000000000" pitchFamily="2" charset="2"/>
              <a:buChar char="Ø"/>
            </a:pPr>
            <a:r>
              <a:rPr lang="en-US"/>
              <a:t>Rationale</a:t>
            </a:r>
          </a:p>
          <a:p>
            <a:pPr marL="457200" indent="-457200">
              <a:buFont typeface="Wingdings" panose="05000000000000000000" pitchFamily="2" charset="2"/>
              <a:buChar char="Ø"/>
            </a:pPr>
            <a:r>
              <a:rPr lang="en-US"/>
              <a:t>Test Preparation (scrimmages, test prep)</a:t>
            </a:r>
          </a:p>
          <a:p>
            <a:pPr marL="457200" indent="-457200">
              <a:buFont typeface="Wingdings" panose="05000000000000000000" pitchFamily="2" charset="2"/>
              <a:buChar char="Ø"/>
            </a:pPr>
            <a:r>
              <a:rPr lang="en-US"/>
              <a:t>Inclusion of Special Populations </a:t>
            </a:r>
          </a:p>
          <a:p>
            <a:pPr marL="457200" indent="-457200">
              <a:buFont typeface="Wingdings" panose="05000000000000000000" pitchFamily="2" charset="2"/>
              <a:buChar char="Ø"/>
            </a:pPr>
            <a:r>
              <a:rPr lang="en-US"/>
              <a:t>Alternate Assessment</a:t>
            </a:r>
          </a:p>
          <a:p>
            <a:pPr marL="457200" indent="-457200">
              <a:buFont typeface="Arial" panose="020B0604020202020204" pitchFamily="34" charset="0"/>
              <a:buChar char="•"/>
            </a:pPr>
            <a:endParaRPr lang="en-US"/>
          </a:p>
        </p:txBody>
      </p:sp>
      <p:sp>
        <p:nvSpPr>
          <p:cNvPr id="13" name="Slide Number Placeholder 3">
            <a:extLst>
              <a:ext uri="{FF2B5EF4-FFF2-40B4-BE49-F238E27FC236}">
                <a16:creationId xmlns:a16="http://schemas.microsoft.com/office/drawing/2014/main" id="{6BECE272-D885-4505-9129-1BC27B9BB9D8}"/>
              </a:ext>
            </a:extLst>
          </p:cNvPr>
          <p:cNvSpPr>
            <a:spLocks noGrp="1"/>
          </p:cNvSpPr>
          <p:nvPr>
            <p:ph type="sldNum" sz="quarter" idx="12"/>
          </p:nvPr>
        </p:nvSpPr>
        <p:spPr/>
        <p:txBody>
          <a:bodyPr/>
          <a:lstStyle/>
          <a:p>
            <a:pPr>
              <a:spcAft>
                <a:spcPts val="600"/>
              </a:spcAft>
            </a:pPr>
            <a:fld id="{354287DC-E20F-4BBE-91C2-47EE09564259}" type="slidenum">
              <a:rPr lang="en-US" smtClean="0"/>
              <a:pPr>
                <a:spcAft>
                  <a:spcPts val="600"/>
                </a:spcAft>
              </a:pPr>
              <a:t>2</a:t>
            </a:fld>
            <a:endParaRPr lang="en-US"/>
          </a:p>
        </p:txBody>
      </p:sp>
      <p:sp>
        <p:nvSpPr>
          <p:cNvPr id="5" name="Footer Placeholder 4">
            <a:extLst>
              <a:ext uri="{FF2B5EF4-FFF2-40B4-BE49-F238E27FC236}">
                <a16:creationId xmlns:a16="http://schemas.microsoft.com/office/drawing/2014/main" id="{342116A3-FC33-4EFC-9278-B29755D097DF}"/>
              </a:ext>
            </a:extLst>
          </p:cNvPr>
          <p:cNvSpPr>
            <a:spLocks noGrp="1"/>
          </p:cNvSpPr>
          <p:nvPr>
            <p:ph type="ftr" sz="quarter" idx="3"/>
          </p:nvPr>
        </p:nvSpPr>
        <p:spPr>
          <a:xfrm>
            <a:off x="0" y="6512603"/>
            <a:ext cx="2339163" cy="334354"/>
          </a:xfrm>
        </p:spPr>
        <p:txBody>
          <a:bodyPr anchor="ctr">
            <a:normAutofit/>
          </a:bodyPr>
          <a:lstStyle/>
          <a:p>
            <a:pPr>
              <a:lnSpc>
                <a:spcPct val="90000"/>
              </a:lnSpc>
              <a:spcAft>
                <a:spcPts val="600"/>
              </a:spcAft>
            </a:pPr>
            <a:r>
              <a:rPr lang="sv-SE" sz="1000"/>
              <a:t>KDE:OAA:DAAS:ss:08/01/2022</a:t>
            </a:r>
            <a:endParaRPr lang="en-US" sz="1000"/>
          </a:p>
        </p:txBody>
      </p:sp>
      <p:sp>
        <p:nvSpPr>
          <p:cNvPr id="4" name="Slide Number Placeholder 3" hidden="1">
            <a:extLst>
              <a:ext uri="{FF2B5EF4-FFF2-40B4-BE49-F238E27FC236}">
                <a16:creationId xmlns:a16="http://schemas.microsoft.com/office/drawing/2014/main" id="{CBAC8DD4-7CB4-4D82-8CC0-C0F557241888}"/>
              </a:ext>
            </a:extLst>
          </p:cNvPr>
          <p:cNvSpPr>
            <a:spLocks noGrp="1"/>
          </p:cNvSpPr>
          <p:nvPr>
            <p:ph type="sldNum" sz="quarter" idx="4294967295"/>
          </p:nvPr>
        </p:nvSpPr>
        <p:spPr>
          <a:xfrm>
            <a:off x="11509375" y="5853113"/>
            <a:ext cx="682625" cy="365125"/>
          </a:xfrm>
        </p:spPr>
        <p:txBody>
          <a:bodyPr/>
          <a:lstStyle/>
          <a:p>
            <a:pPr>
              <a:spcAft>
                <a:spcPts val="600"/>
              </a:spcAft>
            </a:pPr>
            <a:fld id="{91BD7323-49BF-4C97-8773-5EC64C492009}" type="slidenum">
              <a:rPr lang="en-US" smtClean="0"/>
              <a:pPr>
                <a:spcAft>
                  <a:spcPts val="600"/>
                </a:spcAft>
              </a:pPr>
              <a:t>2</a:t>
            </a:fld>
            <a:endParaRPr lang="en-US"/>
          </a:p>
        </p:txBody>
      </p:sp>
    </p:spTree>
    <p:extLst>
      <p:ext uri="{BB962C8B-B14F-4D97-AF65-F5344CB8AC3E}">
        <p14:creationId xmlns:p14="http://schemas.microsoft.com/office/powerpoint/2010/main" val="65611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69766"/>
            <a:ext cx="2668772" cy="388234"/>
          </a:xfrm>
        </p:spPr>
        <p:txBody>
          <a:bodyPr/>
          <a:lstStyle/>
          <a:p>
            <a:r>
              <a:rPr lang="sv-SE" sz="1200">
                <a:solidFill>
                  <a:schemeClr val="bg1"/>
                </a:solidFill>
              </a:rPr>
              <a:t>KDE:OAA:DAAS:ss:08/01/2022</a:t>
            </a:r>
            <a:endParaRPr lang="en-US" sz="1200">
              <a:solidFill>
                <a:schemeClr val="bg1"/>
              </a:solidFill>
            </a:endParaRPr>
          </a:p>
        </p:txBody>
      </p:sp>
      <p:sp>
        <p:nvSpPr>
          <p:cNvPr id="3" name="Slide Number Placeholder 2">
            <a:extLst>
              <a:ext uri="{FF2B5EF4-FFF2-40B4-BE49-F238E27FC236}">
                <a16:creationId xmlns:a16="http://schemas.microsoft.com/office/drawing/2014/main" id="{6F5E3A30-3E67-4A7D-BCA6-A1E3D0CBE6CC}"/>
              </a:ext>
            </a:extLst>
          </p:cNvPr>
          <p:cNvSpPr>
            <a:spLocks noGrp="1"/>
          </p:cNvSpPr>
          <p:nvPr>
            <p:ph type="sldNum" sz="quarter" idx="12"/>
          </p:nvPr>
        </p:nvSpPr>
        <p:spPr/>
        <p:txBody>
          <a:bodyPr/>
          <a:lstStyle/>
          <a:p>
            <a:fld id="{354287DC-E20F-4BBE-91C2-47EE09564259}" type="slidenum">
              <a:rPr lang="en-US" smtClean="0"/>
              <a:pPr/>
              <a:t>20</a:t>
            </a:fld>
            <a:endParaRPr lang="en-US"/>
          </a:p>
        </p:txBody>
      </p:sp>
      <p:sp>
        <p:nvSpPr>
          <p:cNvPr id="7" name="Content Placeholder 6">
            <a:extLst>
              <a:ext uri="{FF2B5EF4-FFF2-40B4-BE49-F238E27FC236}">
                <a16:creationId xmlns:a16="http://schemas.microsoft.com/office/drawing/2014/main" id="{B2EECD45-C5C9-496F-A206-601BDF718C7F}"/>
              </a:ext>
            </a:extLst>
          </p:cNvPr>
          <p:cNvSpPr>
            <a:spLocks noGrp="1"/>
          </p:cNvSpPr>
          <p:nvPr>
            <p:ph sz="half" idx="4294967295"/>
          </p:nvPr>
        </p:nvSpPr>
        <p:spPr>
          <a:xfrm>
            <a:off x="6644375" y="1586356"/>
            <a:ext cx="4298950" cy="3806825"/>
          </a:xfrm>
          <a:solidFill>
            <a:schemeClr val="bg1">
              <a:lumMod val="95000"/>
            </a:schemeClr>
          </a:solidFill>
          <a:ln>
            <a:solidFill>
              <a:schemeClr val="accent5">
                <a:lumMod val="75000"/>
              </a:schemeClr>
            </a:solidFill>
          </a:ln>
        </p:spPr>
        <p:txBody>
          <a:bodyPr/>
          <a:lstStyle/>
          <a:p>
            <a:r>
              <a:rPr lang="en-US"/>
              <a:t>Test Booklets</a:t>
            </a:r>
          </a:p>
          <a:p>
            <a:r>
              <a:rPr lang="en-US"/>
              <a:t>Answer Documents</a:t>
            </a:r>
          </a:p>
          <a:p>
            <a:r>
              <a:rPr lang="en-US"/>
              <a:t>Scratch Paper</a:t>
            </a:r>
          </a:p>
        </p:txBody>
      </p:sp>
      <p:sp>
        <p:nvSpPr>
          <p:cNvPr id="8" name="Text Placeholder 7">
            <a:extLst>
              <a:ext uri="{FF2B5EF4-FFF2-40B4-BE49-F238E27FC236}">
                <a16:creationId xmlns:a16="http://schemas.microsoft.com/office/drawing/2014/main" id="{038C0E57-C09F-46F0-85CB-361F41E075CA}"/>
              </a:ext>
            </a:extLst>
          </p:cNvPr>
          <p:cNvSpPr>
            <a:spLocks noGrp="1"/>
          </p:cNvSpPr>
          <p:nvPr>
            <p:ph type="body" sz="quarter" idx="4294967295"/>
          </p:nvPr>
        </p:nvSpPr>
        <p:spPr>
          <a:xfrm>
            <a:off x="6643370" y="1009300"/>
            <a:ext cx="4298950" cy="577850"/>
          </a:xfrm>
          <a:solidFill>
            <a:srgbClr val="009999"/>
          </a:solidFill>
          <a:ln>
            <a:solidFill>
              <a:schemeClr val="accent5">
                <a:lumMod val="75000"/>
              </a:schemeClr>
            </a:solidFill>
          </a:ln>
          <a:scene3d>
            <a:camera prst="orthographicFront"/>
            <a:lightRig rig="threePt" dir="t"/>
          </a:scene3d>
          <a:sp3d>
            <a:bevelT/>
          </a:sp3d>
        </p:spPr>
        <p:txBody>
          <a:bodyPr>
            <a:normAutofit fontScale="92500" lnSpcReduction="10000"/>
          </a:bodyPr>
          <a:lstStyle/>
          <a:p>
            <a:pPr marL="0" indent="0">
              <a:buNone/>
            </a:pPr>
            <a:r>
              <a:rPr lang="en-US" sz="4000"/>
              <a:t>Paper/Pencil </a:t>
            </a:r>
          </a:p>
        </p:txBody>
      </p:sp>
      <p:sp>
        <p:nvSpPr>
          <p:cNvPr id="9" name="Content Placeholder 8">
            <a:extLst>
              <a:ext uri="{FF2B5EF4-FFF2-40B4-BE49-F238E27FC236}">
                <a16:creationId xmlns:a16="http://schemas.microsoft.com/office/drawing/2014/main" id="{E5E3777F-AE0E-4A9E-8337-670DD6EC0D57}"/>
              </a:ext>
            </a:extLst>
          </p:cNvPr>
          <p:cNvSpPr>
            <a:spLocks noGrp="1"/>
          </p:cNvSpPr>
          <p:nvPr>
            <p:ph sz="half" idx="4294967295"/>
          </p:nvPr>
        </p:nvSpPr>
        <p:spPr>
          <a:xfrm>
            <a:off x="715275" y="1646681"/>
            <a:ext cx="4298950" cy="3806825"/>
          </a:xfrm>
          <a:solidFill>
            <a:schemeClr val="bg1">
              <a:lumMod val="95000"/>
            </a:schemeClr>
          </a:solidFill>
          <a:ln>
            <a:solidFill>
              <a:schemeClr val="bg2">
                <a:lumMod val="50000"/>
              </a:schemeClr>
            </a:solidFill>
          </a:ln>
        </p:spPr>
        <p:txBody>
          <a:bodyPr/>
          <a:lstStyle/>
          <a:p>
            <a:r>
              <a:rPr lang="en-US"/>
              <a:t>Test Tickets</a:t>
            </a:r>
          </a:p>
          <a:p>
            <a:r>
              <a:rPr lang="en-US"/>
              <a:t>Seal Codes (KSA)</a:t>
            </a:r>
          </a:p>
          <a:p>
            <a:r>
              <a:rPr lang="en-US"/>
              <a:t>Scratch Paper</a:t>
            </a:r>
          </a:p>
          <a:p>
            <a:endParaRPr lang="en-US"/>
          </a:p>
          <a:p>
            <a:pPr marL="0" indent="0">
              <a:buNone/>
            </a:pPr>
            <a:endParaRPr lang="en-US"/>
          </a:p>
        </p:txBody>
      </p:sp>
      <p:sp>
        <p:nvSpPr>
          <p:cNvPr id="6" name="Text Placeholder 5">
            <a:extLst>
              <a:ext uri="{FF2B5EF4-FFF2-40B4-BE49-F238E27FC236}">
                <a16:creationId xmlns:a16="http://schemas.microsoft.com/office/drawing/2014/main" id="{8F7C4DE1-4B8F-4934-AE36-380B44A42B92}"/>
              </a:ext>
            </a:extLst>
          </p:cNvPr>
          <p:cNvSpPr>
            <a:spLocks noGrp="1"/>
          </p:cNvSpPr>
          <p:nvPr>
            <p:ph type="body" sz="quarter" idx="13"/>
          </p:nvPr>
        </p:nvSpPr>
        <p:spPr>
          <a:xfrm>
            <a:off x="715275" y="1010093"/>
            <a:ext cx="4302520" cy="576263"/>
          </a:xfrm>
          <a:solidFill>
            <a:srgbClr val="009999"/>
          </a:solidFill>
          <a:ln>
            <a:solidFill>
              <a:schemeClr val="accent1"/>
            </a:solidFill>
          </a:ln>
          <a:scene3d>
            <a:camera prst="orthographicFront"/>
            <a:lightRig rig="threePt" dir="t"/>
          </a:scene3d>
          <a:sp3d>
            <a:bevelT/>
          </a:sp3d>
        </p:spPr>
        <p:txBody>
          <a:bodyPr>
            <a:normAutofit fontScale="92500" lnSpcReduction="10000"/>
          </a:bodyPr>
          <a:lstStyle/>
          <a:p>
            <a:pPr marL="0" indent="0">
              <a:buNone/>
            </a:pPr>
            <a:r>
              <a:rPr lang="en-US" sz="4000">
                <a:solidFill>
                  <a:schemeClr val="tx1"/>
                </a:solidFill>
              </a:rPr>
              <a:t>Online</a:t>
            </a:r>
            <a:r>
              <a:rPr lang="en-US" sz="4000">
                <a:solidFill>
                  <a:schemeClr val="accent1">
                    <a:lumMod val="20000"/>
                    <a:lumOff val="80000"/>
                  </a:schemeClr>
                </a:solidFill>
              </a:rPr>
              <a:t>	</a:t>
            </a:r>
          </a:p>
        </p:txBody>
      </p:sp>
      <p:sp>
        <p:nvSpPr>
          <p:cNvPr id="2" name="Title 1"/>
          <p:cNvSpPr>
            <a:spLocks noGrp="1"/>
          </p:cNvSpPr>
          <p:nvPr>
            <p:ph type="title"/>
          </p:nvPr>
        </p:nvSpPr>
        <p:spPr/>
        <p:txBody>
          <a:bodyPr/>
          <a:lstStyle/>
          <a:p>
            <a:r>
              <a:rPr lang="en-US">
                <a:solidFill>
                  <a:srgbClr val="008080"/>
                </a:solidFill>
              </a:rPr>
              <a:t>Examples of Secure Materials </a:t>
            </a:r>
          </a:p>
        </p:txBody>
      </p:sp>
    </p:spTree>
    <p:extLst>
      <p:ext uri="{BB962C8B-B14F-4D97-AF65-F5344CB8AC3E}">
        <p14:creationId xmlns:p14="http://schemas.microsoft.com/office/powerpoint/2010/main" val="925794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2860158" cy="28006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21</a:t>
            </a:fld>
            <a:endParaRPr lang="en-US"/>
          </a:p>
        </p:txBody>
      </p:sp>
      <p:graphicFrame>
        <p:nvGraphicFramePr>
          <p:cNvPr id="6" name="Table 5" descr="Secure Test Materials" title="Secure Test Materials"/>
          <p:cNvGraphicFramePr>
            <a:graphicFrameLocks noGrp="1"/>
          </p:cNvGraphicFramePr>
          <p:nvPr>
            <p:extLst>
              <p:ext uri="{D42A27DB-BD31-4B8C-83A1-F6EECF244321}">
                <p14:modId xmlns:p14="http://schemas.microsoft.com/office/powerpoint/2010/main" val="2799807410"/>
              </p:ext>
            </p:extLst>
          </p:nvPr>
        </p:nvGraphicFramePr>
        <p:xfrm>
          <a:off x="404037" y="755650"/>
          <a:ext cx="11589490" cy="4785360"/>
        </p:xfrm>
        <a:graphic>
          <a:graphicData uri="http://schemas.openxmlformats.org/drawingml/2006/table">
            <a:tbl>
              <a:tblPr firstRow="1" bandRow="1">
                <a:tableStyleId>{74C1A8A3-306A-4EB7-A6B1-4F7E0EB9C5D6}</a:tableStyleId>
              </a:tblPr>
              <a:tblGrid>
                <a:gridCol w="4684089">
                  <a:extLst>
                    <a:ext uri="{9D8B030D-6E8A-4147-A177-3AD203B41FA5}">
                      <a16:colId xmlns:a16="http://schemas.microsoft.com/office/drawing/2014/main" val="20000"/>
                    </a:ext>
                  </a:extLst>
                </a:gridCol>
                <a:gridCol w="783108">
                  <a:extLst>
                    <a:ext uri="{9D8B030D-6E8A-4147-A177-3AD203B41FA5}">
                      <a16:colId xmlns:a16="http://schemas.microsoft.com/office/drawing/2014/main" val="20001"/>
                    </a:ext>
                  </a:extLst>
                </a:gridCol>
                <a:gridCol w="6122293">
                  <a:extLst>
                    <a:ext uri="{9D8B030D-6E8A-4147-A177-3AD203B41FA5}">
                      <a16:colId xmlns:a16="http://schemas.microsoft.com/office/drawing/2014/main" val="20002"/>
                    </a:ext>
                  </a:extLst>
                </a:gridCol>
              </a:tblGrid>
              <a:tr h="485748">
                <a:tc>
                  <a:txBody>
                    <a:bodyPr/>
                    <a:lstStyle/>
                    <a:p>
                      <a:pPr algn="ctr"/>
                      <a:r>
                        <a:rPr lang="en-US" sz="3200">
                          <a:solidFill>
                            <a:schemeClr val="bg1"/>
                          </a:solidFill>
                        </a:rPr>
                        <a:t>Acceptable</a:t>
                      </a:r>
                      <a:r>
                        <a:rPr lang="en-US" sz="2400">
                          <a:solidFill>
                            <a:schemeClr val="tx2"/>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a:solidFill>
                            <a:schemeClr val="bg1"/>
                          </a:solidFill>
                        </a:rPr>
                        <a:t>Not  Acceptable</a:t>
                      </a:r>
                    </a:p>
                  </a:txBody>
                  <a:tcPr>
                    <a:solidFill>
                      <a:srgbClr val="008080"/>
                    </a:solidFill>
                  </a:tcPr>
                </a:tc>
                <a:extLst>
                  <a:ext uri="{0D108BD9-81ED-4DB2-BD59-A6C34878D82A}">
                    <a16:rowId xmlns:a16="http://schemas.microsoft.com/office/drawing/2014/main" val="10000"/>
                  </a:ext>
                </a:extLst>
              </a:tr>
              <a:tr h="6132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mn-lt"/>
                          <a:ea typeface="+mn-ea"/>
                          <a:cs typeface="+mn-cs"/>
                        </a:rPr>
                        <a:t>Distributing Test Administration Manuals to administrators </a:t>
                      </a:r>
                      <a:r>
                        <a:rPr kumimoji="0" lang="en-US" sz="2400" b="1" i="0" u="none" strike="noStrike" kern="1200" cap="none" spc="0" normalizeH="0" baseline="0" noProof="0">
                          <a:ln>
                            <a:noFill/>
                          </a:ln>
                          <a:solidFill>
                            <a:srgbClr val="000000"/>
                          </a:solidFill>
                          <a:effectLst/>
                          <a:uLnTx/>
                          <a:uFillTx/>
                          <a:latin typeface="+mn-lt"/>
                          <a:ea typeface="+mn-ea"/>
                          <a:cs typeface="+mn-cs"/>
                        </a:rPr>
                        <a:t>prior </a:t>
                      </a:r>
                      <a:r>
                        <a:rPr kumimoji="0" lang="en-US" sz="2400" b="0" i="0" u="none" strike="noStrike" kern="1200" cap="none" spc="0" normalizeH="0" baseline="0" noProof="0">
                          <a:ln>
                            <a:noFill/>
                          </a:ln>
                          <a:solidFill>
                            <a:srgbClr val="000000"/>
                          </a:solidFill>
                          <a:effectLst/>
                          <a:uLnTx/>
                          <a:uFillTx/>
                          <a:latin typeface="+mn-lt"/>
                          <a:ea typeface="+mn-ea"/>
                          <a:cs typeface="+mn-cs"/>
                        </a:rPr>
                        <a:t>to the testing window </a:t>
                      </a:r>
                      <a:r>
                        <a:rPr kumimoji="0" lang="en-US" sz="2400" b="0" i="0" u="none" strike="noStrike" kern="1200" cap="none" spc="0" normalizeH="0" baseline="-25000" noProof="0">
                          <a:ln>
                            <a:noFill/>
                          </a:ln>
                          <a:solidFill>
                            <a:srgbClr val="000000"/>
                          </a:solidFill>
                          <a:effectLst/>
                          <a:uLnTx/>
                          <a:uFillTx/>
                          <a:latin typeface="+mn-lt"/>
                          <a:ea typeface="+mn-ea"/>
                          <a:cs typeface="+mn-cs"/>
                        </a:rPr>
                        <a:t>p.6</a:t>
                      </a:r>
                    </a:p>
                    <a:p>
                      <a:endParaRPr lang="en-US" sz="2400" i="0"/>
                    </a:p>
                  </a:txBody>
                  <a:tcPr marL="0" marR="0" marT="0" marB="0">
                    <a:solidFill>
                      <a:schemeClr val="bg1">
                        <a:lumMod val="95000"/>
                      </a:schemeClr>
                    </a:solidFill>
                  </a:tcPr>
                </a:tc>
                <a:tc>
                  <a:txBody>
                    <a:bodyPr/>
                    <a:lstStyle/>
                    <a:p>
                      <a:endParaRPr lang="en-US" sz="2000" b="0"/>
                    </a:p>
                  </a:txBody>
                  <a:tcPr>
                    <a:solidFill>
                      <a:schemeClr val="bg1">
                        <a:lumMod val="95000"/>
                      </a:schemeClr>
                    </a:solidFill>
                  </a:tcPr>
                </a:tc>
                <a:tc>
                  <a:txBody>
                    <a:bodyPr/>
                    <a:lstStyle/>
                    <a:p>
                      <a:pPr marL="0" marR="0" lvl="0" indent="0" rtl="0">
                        <a:spcBef>
                          <a:spcPts val="0"/>
                        </a:spcBef>
                        <a:spcAft>
                          <a:spcPts val="0"/>
                        </a:spcAft>
                        <a:buNone/>
                      </a:pPr>
                      <a:r>
                        <a:rPr lang="en-US" sz="2000" i="0" kern="1200">
                          <a:solidFill>
                            <a:srgbClr val="000000"/>
                          </a:solidFill>
                          <a:latin typeface="+mn-lt"/>
                          <a:ea typeface="+mn-ea"/>
                          <a:cs typeface="+mn-cs"/>
                        </a:rPr>
                        <a:t>Anyone having test booklets without authorization from the DAC or BAC p.6</a:t>
                      </a:r>
                    </a:p>
                  </a:txBody>
                  <a:tcPr marL="0" marR="0" marT="0" marB="0" anchor="ctr">
                    <a:solidFill>
                      <a:schemeClr val="bg1">
                        <a:lumMod val="95000"/>
                      </a:schemeClr>
                    </a:solidFill>
                  </a:tcPr>
                </a:tc>
                <a:extLst>
                  <a:ext uri="{0D108BD9-81ED-4DB2-BD59-A6C34878D82A}">
                    <a16:rowId xmlns:a16="http://schemas.microsoft.com/office/drawing/2014/main" val="10001"/>
                  </a:ext>
                </a:extLst>
              </a:tr>
              <a:tr h="766970">
                <a:tc>
                  <a:txBody>
                    <a:bodyPr/>
                    <a:lstStyle/>
                    <a:p>
                      <a:endParaRPr lang="en-US" sz="2400" i="0"/>
                    </a:p>
                  </a:txBody>
                  <a:tcPr marL="0" marR="0" marT="0" marB="0">
                    <a:solidFill>
                      <a:schemeClr val="bg1">
                        <a:lumMod val="95000"/>
                      </a:schemeClr>
                    </a:solidFill>
                  </a:tcPr>
                </a:tc>
                <a:tc>
                  <a:txBody>
                    <a:bodyPr/>
                    <a:lstStyle/>
                    <a:p>
                      <a:endParaRPr lang="en-US" sz="2000" b="0"/>
                    </a:p>
                  </a:txBody>
                  <a:tcPr>
                    <a:solidFill>
                      <a:schemeClr val="bg1">
                        <a:lumMod val="95000"/>
                      </a:schemeClr>
                    </a:solidFill>
                  </a:tcPr>
                </a:tc>
                <a:tc>
                  <a:txBody>
                    <a:bodyPr/>
                    <a:lstStyle/>
                    <a:p>
                      <a:pPr marL="0" marR="0" indent="0" rtl="0" latinLnBrk="0">
                        <a:spcBef>
                          <a:spcPts val="0"/>
                        </a:spcBef>
                        <a:spcAft>
                          <a:spcPts val="0"/>
                        </a:spcAft>
                      </a:pPr>
                      <a:r>
                        <a:rPr lang="en-US" sz="2000" i="0" kern="1200">
                          <a:solidFill>
                            <a:srgbClr val="000000"/>
                          </a:solidFill>
                          <a:latin typeface="+mn-lt"/>
                          <a:ea typeface="+mn-ea"/>
                          <a:cs typeface="+mn-cs"/>
                        </a:rPr>
                        <a:t>Making test booklets available to test administrators before the first scheduled day of testing or not keeping them secure between test sessions p.6</a:t>
                      </a:r>
                    </a:p>
                  </a:txBody>
                  <a:tcPr marL="0" marR="0" marT="0" marB="0" anchor="ctr">
                    <a:solidFill>
                      <a:schemeClr val="bg1">
                        <a:lumMod val="95000"/>
                      </a:schemeClr>
                    </a:solidFill>
                  </a:tcPr>
                </a:tc>
                <a:extLst>
                  <a:ext uri="{0D108BD9-81ED-4DB2-BD59-A6C34878D82A}">
                    <a16:rowId xmlns:a16="http://schemas.microsoft.com/office/drawing/2014/main" val="305447087"/>
                  </a:ext>
                </a:extLst>
              </a:tr>
              <a:tr h="0">
                <a:tc>
                  <a:txBody>
                    <a:bodyPr/>
                    <a:lstStyle/>
                    <a:p>
                      <a:endParaRPr lang="en-US" sz="2400" i="0"/>
                    </a:p>
                  </a:txBody>
                  <a:tcPr marL="0" marR="0" marT="0" marB="0">
                    <a:solidFill>
                      <a:schemeClr val="bg1">
                        <a:lumMod val="95000"/>
                      </a:schemeClr>
                    </a:solidFill>
                  </a:tcPr>
                </a:tc>
                <a:tc>
                  <a:txBody>
                    <a:bodyPr/>
                    <a:lstStyle/>
                    <a:p>
                      <a:endParaRPr lang="en-US" sz="2000" b="0"/>
                    </a:p>
                  </a:txBody>
                  <a:tcPr>
                    <a:solidFill>
                      <a:schemeClr val="bg1">
                        <a:lumMod val="95000"/>
                      </a:schemeClr>
                    </a:solidFill>
                  </a:tcPr>
                </a:tc>
                <a:tc>
                  <a:txBody>
                    <a:bodyPr/>
                    <a:lstStyle/>
                    <a:p>
                      <a:pPr marL="0" marR="0" indent="0" rtl="0" latinLnBrk="0">
                        <a:spcBef>
                          <a:spcPts val="0"/>
                        </a:spcBef>
                        <a:spcAft>
                          <a:spcPts val="0"/>
                        </a:spcAft>
                      </a:pPr>
                      <a:r>
                        <a:rPr lang="en-US" sz="2000" i="0" kern="1200">
                          <a:solidFill>
                            <a:srgbClr val="000000"/>
                          </a:solidFill>
                          <a:latin typeface="+mn-lt"/>
                          <a:ea typeface="+mn-ea"/>
                          <a:cs typeface="+mn-cs"/>
                        </a:rPr>
                        <a:t>Storing test booklets in classrooms unless double locked p.6</a:t>
                      </a:r>
                    </a:p>
                  </a:txBody>
                  <a:tcPr marL="0" marR="0" marT="0" marB="0" anchor="ctr">
                    <a:solidFill>
                      <a:schemeClr val="bg1">
                        <a:lumMod val="95000"/>
                      </a:schemeClr>
                    </a:solidFill>
                  </a:tcPr>
                </a:tc>
                <a:extLst>
                  <a:ext uri="{0D108BD9-81ED-4DB2-BD59-A6C34878D82A}">
                    <a16:rowId xmlns:a16="http://schemas.microsoft.com/office/drawing/2014/main" val="10002"/>
                  </a:ext>
                </a:extLst>
              </a:tr>
              <a:tr h="511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txBody>
                  <a:tcPr marL="0" marR="0" marT="0" marB="0">
                    <a:solidFill>
                      <a:schemeClr val="bg1">
                        <a:lumMod val="95000"/>
                      </a:schemeClr>
                    </a:solidFill>
                  </a:tcPr>
                </a:tc>
                <a:tc>
                  <a:txBody>
                    <a:bodyPr/>
                    <a:lstStyle/>
                    <a:p>
                      <a:endParaRPr lang="en-US" sz="2000" b="0"/>
                    </a:p>
                  </a:txBody>
                  <a:tcPr>
                    <a:solidFill>
                      <a:schemeClr val="bg1">
                        <a:lumMod val="95000"/>
                      </a:schemeClr>
                    </a:solidFill>
                  </a:tcPr>
                </a:tc>
                <a:tc>
                  <a:txBody>
                    <a:bodyPr/>
                    <a:lstStyle/>
                    <a:p>
                      <a:pPr marL="0" marR="0" indent="0" rtl="0" latinLnBrk="0">
                        <a:spcBef>
                          <a:spcPts val="0"/>
                        </a:spcBef>
                        <a:spcAft>
                          <a:spcPts val="0"/>
                        </a:spcAft>
                      </a:pPr>
                      <a:r>
                        <a:rPr lang="en-US" sz="2000" i="0" kern="1200">
                          <a:solidFill>
                            <a:srgbClr val="000000"/>
                          </a:solidFill>
                          <a:latin typeface="+mn-lt"/>
                          <a:ea typeface="+mn-ea"/>
                          <a:cs typeface="+mn-cs"/>
                        </a:rPr>
                        <a:t>Leaving test booklets outside of locked storage unattended p.6</a:t>
                      </a:r>
                    </a:p>
                  </a:txBody>
                  <a:tcPr marL="0" marR="0" marT="0" marB="0" anchor="ctr">
                    <a:solidFill>
                      <a:schemeClr val="bg1">
                        <a:lumMod val="95000"/>
                      </a:schemeClr>
                    </a:solidFill>
                  </a:tcPr>
                </a:tc>
                <a:extLst>
                  <a:ext uri="{0D108BD9-81ED-4DB2-BD59-A6C34878D82A}">
                    <a16:rowId xmlns:a16="http://schemas.microsoft.com/office/drawing/2014/main" val="10003"/>
                  </a:ext>
                </a:extLst>
              </a:tr>
              <a:tr h="511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txBody>
                  <a:tcPr marL="0" marR="0" marT="0" marB="0">
                    <a:solidFill>
                      <a:schemeClr val="bg1">
                        <a:lumMod val="95000"/>
                      </a:schemeClr>
                    </a:solidFill>
                  </a:tcPr>
                </a:tc>
                <a:tc>
                  <a:txBody>
                    <a:bodyPr/>
                    <a:lstStyle/>
                    <a:p>
                      <a:endParaRPr lang="en-US" sz="2000" b="0"/>
                    </a:p>
                  </a:txBody>
                  <a:tcPr>
                    <a:solidFill>
                      <a:schemeClr val="bg1">
                        <a:lumMod val="95000"/>
                      </a:schemeClr>
                    </a:solidFill>
                  </a:tcPr>
                </a:tc>
                <a:tc>
                  <a:txBody>
                    <a:bodyPr/>
                    <a:lstStyle/>
                    <a:p>
                      <a:pPr lvl="0" algn="l">
                        <a:lnSpc>
                          <a:spcPct val="100000"/>
                        </a:lnSpc>
                        <a:spcBef>
                          <a:spcPts val="0"/>
                        </a:spcBef>
                        <a:spcAft>
                          <a:spcPts val="0"/>
                        </a:spcAft>
                        <a:buNone/>
                      </a:pPr>
                      <a:r>
                        <a:rPr lang="en-US" sz="2000" i="0" kern="1200" noProof="0">
                          <a:solidFill>
                            <a:srgbClr val="000000"/>
                          </a:solidFill>
                          <a:latin typeface="+mn-lt"/>
                          <a:ea typeface="+mn-ea"/>
                          <a:cs typeface="+mn-cs"/>
                        </a:rPr>
                        <a:t>Reproducing secure test materials in whole or in part or paraphrasing in any way p.7</a:t>
                      </a:r>
                      <a:endParaRPr lang="en-US" sz="2000" i="0" kern="1200">
                        <a:solidFill>
                          <a:srgbClr val="000000"/>
                        </a:solidFill>
                        <a:latin typeface="+mn-lt"/>
                        <a:ea typeface="+mn-ea"/>
                        <a:cs typeface="+mn-cs"/>
                      </a:endParaRPr>
                    </a:p>
                  </a:txBody>
                  <a:tcPr marL="0" marR="0" marT="0" marB="0">
                    <a:solidFill>
                      <a:schemeClr val="bg1">
                        <a:lumMod val="95000"/>
                      </a:schemeClr>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idx="4294967295"/>
          </p:nvPr>
        </p:nvSpPr>
        <p:spPr>
          <a:xfrm>
            <a:off x="0" y="25400"/>
            <a:ext cx="9621838" cy="730250"/>
          </a:xfrm>
          <a:prstGeom prst="rect">
            <a:avLst/>
          </a:prstGeom>
        </p:spPr>
        <p:txBody>
          <a:bodyPr>
            <a:normAutofit/>
          </a:bodyPr>
          <a:lstStyle/>
          <a:p>
            <a:r>
              <a:rPr lang="en-US"/>
              <a:t>Test Materials</a:t>
            </a:r>
            <a:r>
              <a:rPr lang="en-US" baseline="-25000"/>
              <a:t> </a:t>
            </a:r>
          </a:p>
        </p:txBody>
      </p:sp>
    </p:spTree>
    <p:extLst>
      <p:ext uri="{BB962C8B-B14F-4D97-AF65-F5344CB8AC3E}">
        <p14:creationId xmlns:p14="http://schemas.microsoft.com/office/powerpoint/2010/main" val="253062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1" y="6461464"/>
            <a:ext cx="4846799" cy="323039"/>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22</a:t>
            </a:fld>
            <a:endParaRPr lang="en-US"/>
          </a:p>
        </p:txBody>
      </p:sp>
      <p:graphicFrame>
        <p:nvGraphicFramePr>
          <p:cNvPr id="6" name="Table 5" descr="Confidential Test Content" title="Confidential Test Content"/>
          <p:cNvGraphicFramePr>
            <a:graphicFrameLocks noGrp="1"/>
          </p:cNvGraphicFramePr>
          <p:nvPr>
            <p:extLst>
              <p:ext uri="{D42A27DB-BD31-4B8C-83A1-F6EECF244321}">
                <p14:modId xmlns:p14="http://schemas.microsoft.com/office/powerpoint/2010/main" val="2807071128"/>
              </p:ext>
            </p:extLst>
          </p:nvPr>
        </p:nvGraphicFramePr>
        <p:xfrm>
          <a:off x="287079" y="949157"/>
          <a:ext cx="11694011" cy="4567558"/>
        </p:xfrm>
        <a:graphic>
          <a:graphicData uri="http://schemas.openxmlformats.org/drawingml/2006/table">
            <a:tbl>
              <a:tblPr firstRow="1" bandRow="1">
                <a:tableStyleId>{74C1A8A3-306A-4EB7-A6B1-4F7E0EB9C5D6}</a:tableStyleId>
              </a:tblPr>
              <a:tblGrid>
                <a:gridCol w="5329290">
                  <a:extLst>
                    <a:ext uri="{9D8B030D-6E8A-4147-A177-3AD203B41FA5}">
                      <a16:colId xmlns:a16="http://schemas.microsoft.com/office/drawing/2014/main" val="20000"/>
                    </a:ext>
                  </a:extLst>
                </a:gridCol>
                <a:gridCol w="772835">
                  <a:extLst>
                    <a:ext uri="{9D8B030D-6E8A-4147-A177-3AD203B41FA5}">
                      <a16:colId xmlns:a16="http://schemas.microsoft.com/office/drawing/2014/main" val="20001"/>
                    </a:ext>
                  </a:extLst>
                </a:gridCol>
                <a:gridCol w="5591886">
                  <a:extLst>
                    <a:ext uri="{9D8B030D-6E8A-4147-A177-3AD203B41FA5}">
                      <a16:colId xmlns:a16="http://schemas.microsoft.com/office/drawing/2014/main" val="20002"/>
                    </a:ext>
                  </a:extLst>
                </a:gridCol>
              </a:tblGrid>
              <a:tr h="546830">
                <a:tc>
                  <a:txBody>
                    <a:bodyPr/>
                    <a:lstStyle/>
                    <a:p>
                      <a:pPr algn="l"/>
                      <a:r>
                        <a:rPr lang="en-US" sz="3200">
                          <a:solidFill>
                            <a:schemeClr val="tx2"/>
                          </a:solidFill>
                        </a:rPr>
                        <a:t>              Acceptable </a:t>
                      </a:r>
                    </a:p>
                  </a:txBody>
                  <a:tcPr anchor="ctr">
                    <a:solidFill>
                      <a:srgbClr val="009999"/>
                    </a:solidFill>
                  </a:tcPr>
                </a:tc>
                <a:tc>
                  <a:txBody>
                    <a:bodyPr/>
                    <a:lstStyle/>
                    <a:p>
                      <a:endParaRPr lang="en-US" sz="3200">
                        <a:solidFill>
                          <a:schemeClr val="tx2"/>
                        </a:solidFill>
                      </a:endParaRPr>
                    </a:p>
                  </a:txBody>
                  <a:tcPr>
                    <a:solidFill>
                      <a:srgbClr val="009999"/>
                    </a:solidFill>
                  </a:tcPr>
                </a:tc>
                <a:tc>
                  <a:txBody>
                    <a:bodyPr/>
                    <a:lstStyle/>
                    <a:p>
                      <a:pPr algn="ctr"/>
                      <a:r>
                        <a:rPr lang="en-US" sz="3200">
                          <a:solidFill>
                            <a:schemeClr val="tx2"/>
                          </a:solidFill>
                        </a:rPr>
                        <a:t>Not  Acceptable</a:t>
                      </a:r>
                    </a:p>
                  </a:txBody>
                  <a:tcPr anchor="ctr">
                    <a:solidFill>
                      <a:srgbClr val="009999"/>
                    </a:solidFill>
                  </a:tcPr>
                </a:tc>
                <a:extLst>
                  <a:ext uri="{0D108BD9-81ED-4DB2-BD59-A6C34878D82A}">
                    <a16:rowId xmlns:a16="http://schemas.microsoft.com/office/drawing/2014/main" val="10000"/>
                  </a:ext>
                </a:extLst>
              </a:tr>
              <a:tr h="691580">
                <a:tc>
                  <a:txBody>
                    <a:bodyPr/>
                    <a:lstStyle/>
                    <a:p>
                      <a:r>
                        <a:rPr lang="en-US" sz="2000" u="none"/>
                        <a:t>Knowing </a:t>
                      </a:r>
                      <a:r>
                        <a:rPr lang="en-US" sz="2000" u="none" baseline="0"/>
                        <a:t>and teaching concepts </a:t>
                      </a:r>
                      <a:r>
                        <a:rPr lang="en-US" sz="2000" u="none" baseline="-25000"/>
                        <a:t>p.5</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Taking notes or discussing test content</a:t>
                      </a:r>
                      <a:r>
                        <a:rPr lang="en-US" sz="2000" baseline="0"/>
                        <a:t> </a:t>
                      </a:r>
                      <a:r>
                        <a:rPr lang="en-US" sz="2000" baseline="-25000"/>
                        <a:t>p.5</a:t>
                      </a:r>
                    </a:p>
                    <a:p>
                      <a:endParaRPr lang="en-US" sz="2000"/>
                    </a:p>
                  </a:txBody>
                  <a:tcPr>
                    <a:solidFill>
                      <a:schemeClr val="bg1">
                        <a:lumMod val="85000"/>
                      </a:schemeClr>
                    </a:solidFill>
                  </a:tcPr>
                </a:tc>
                <a:extLst>
                  <a:ext uri="{0D108BD9-81ED-4DB2-BD59-A6C34878D82A}">
                    <a16:rowId xmlns:a16="http://schemas.microsoft.com/office/drawing/2014/main" val="10001"/>
                  </a:ext>
                </a:extLst>
              </a:tr>
              <a:tr h="691580">
                <a:tc>
                  <a:txBody>
                    <a:bodyPr/>
                    <a:lstStyle/>
                    <a:p>
                      <a:r>
                        <a:rPr lang="en-US" sz="2000" u="none">
                          <a:solidFill>
                            <a:schemeClr val="tx1"/>
                          </a:solidFill>
                        </a:rPr>
                        <a:t>Visually scanning</a:t>
                      </a:r>
                      <a:r>
                        <a:rPr lang="en-US" sz="2000" u="none" baseline="0">
                          <a:solidFill>
                            <a:schemeClr val="tx1"/>
                          </a:solidFill>
                        </a:rPr>
                        <a:t> student response books </a:t>
                      </a:r>
                      <a:r>
                        <a:rPr lang="en-US" sz="2000" u="none" baseline="-25000"/>
                        <a:t>p.6</a:t>
                      </a:r>
                    </a:p>
                    <a:p>
                      <a:r>
                        <a:rPr lang="en-US" sz="2000" u="none" baseline="0"/>
                        <a:t>(or computer screens)</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t>Scoring or deliberately</a:t>
                      </a:r>
                      <a:r>
                        <a:rPr lang="en-US" sz="2000" baseline="0"/>
                        <a:t> </a:t>
                      </a:r>
                      <a:r>
                        <a:rPr lang="en-US" sz="2000"/>
                        <a:t>reading</a:t>
                      </a:r>
                      <a:r>
                        <a:rPr lang="en-US" sz="2000" baseline="0"/>
                        <a:t> test items </a:t>
                      </a:r>
                      <a:r>
                        <a:rPr lang="en-US" sz="2000" baseline="-25000">
                          <a:solidFill>
                            <a:schemeClr val="tx1"/>
                          </a:solidFill>
                        </a:rPr>
                        <a:t>p.5, p.6</a:t>
                      </a:r>
                    </a:p>
                  </a:txBody>
                  <a:tcPr>
                    <a:solidFill>
                      <a:schemeClr val="bg1">
                        <a:lumMod val="85000"/>
                      </a:schemeClr>
                    </a:solidFill>
                  </a:tcPr>
                </a:tc>
                <a:extLst>
                  <a:ext uri="{0D108BD9-81ED-4DB2-BD59-A6C34878D82A}">
                    <a16:rowId xmlns:a16="http://schemas.microsoft.com/office/drawing/2014/main" val="10002"/>
                  </a:ext>
                </a:extLst>
              </a:tr>
              <a:tr h="691580">
                <a:tc>
                  <a:txBody>
                    <a:bodyPr/>
                    <a:lstStyle/>
                    <a:p>
                      <a:r>
                        <a:rPr lang="en-US" sz="2000" u="none">
                          <a:solidFill>
                            <a:schemeClr val="tx1"/>
                          </a:solidFill>
                        </a:rPr>
                        <a:t>Making a</a:t>
                      </a:r>
                      <a:r>
                        <a:rPr lang="en-US" sz="2000" u="none" baseline="0">
                          <a:solidFill>
                            <a:schemeClr val="tx1"/>
                          </a:solidFill>
                        </a:rPr>
                        <a:t> copy of a</a:t>
                      </a:r>
                      <a:r>
                        <a:rPr lang="en-US" sz="2000" u="none">
                          <a:solidFill>
                            <a:schemeClr val="tx1"/>
                          </a:solidFill>
                        </a:rPr>
                        <a:t>lert</a:t>
                      </a:r>
                      <a:r>
                        <a:rPr lang="en-US" sz="2000" u="none" baseline="0">
                          <a:solidFill>
                            <a:schemeClr val="tx1"/>
                          </a:solidFill>
                        </a:rPr>
                        <a:t> papers </a:t>
                      </a:r>
                      <a:r>
                        <a:rPr lang="en-US" sz="2000" u="none" baseline="-25000">
                          <a:solidFill>
                            <a:schemeClr val="tx1"/>
                          </a:solidFill>
                        </a:rPr>
                        <a:t>p.6</a:t>
                      </a:r>
                    </a:p>
                    <a:p>
                      <a:r>
                        <a:rPr lang="en-US" sz="2000" u="none" baseline="0">
                          <a:solidFill>
                            <a:schemeClr val="tx1"/>
                          </a:solidFill>
                        </a:rPr>
                        <a:t>(not available for online testing)</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lvl="0">
                        <a:buNone/>
                      </a:pPr>
                      <a:r>
                        <a:rPr lang="en-US" sz="2000"/>
                        <a:t>Showing</a:t>
                      </a:r>
                      <a:r>
                        <a:rPr lang="en-US" sz="2000" baseline="0"/>
                        <a:t> items in test booklets to anyone not administering the test </a:t>
                      </a:r>
                      <a:r>
                        <a:rPr lang="en-US" sz="2000" baseline="-25000"/>
                        <a:t>p.6</a:t>
                      </a:r>
                      <a:endParaRPr lang="en-US"/>
                    </a:p>
                  </a:txBody>
                  <a:tcPr>
                    <a:solidFill>
                      <a:schemeClr val="bg1">
                        <a:lumMod val="85000"/>
                      </a:schemeClr>
                    </a:solidFill>
                  </a:tcPr>
                </a:tc>
                <a:extLst>
                  <a:ext uri="{0D108BD9-81ED-4DB2-BD59-A6C34878D82A}">
                    <a16:rowId xmlns:a16="http://schemas.microsoft.com/office/drawing/2014/main" val="10003"/>
                  </a:ext>
                </a:extLst>
              </a:tr>
              <a:tr h="755912">
                <a:tc>
                  <a:txBody>
                    <a:bodyPr/>
                    <a:lstStyle/>
                    <a:p>
                      <a:r>
                        <a:rPr lang="en-US" sz="2000" u="none"/>
                        <a:t>Collect</a:t>
                      </a:r>
                      <a:r>
                        <a:rPr lang="en-US" sz="2000" u="none" baseline="0"/>
                        <a:t> and destroy (i.e., shred) any notes, rough drafts, or scratch paper produced by students </a:t>
                      </a:r>
                      <a:r>
                        <a:rPr lang="en-US" sz="2000" u="none" baseline="-25000"/>
                        <a:t>p.6</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rtl="0">
                        <a:lnSpc>
                          <a:spcPct val="100000"/>
                        </a:lnSpc>
                        <a:spcBef>
                          <a:spcPts val="0"/>
                        </a:spcBef>
                        <a:spcAft>
                          <a:spcPts val="0"/>
                        </a:spcAft>
                        <a:buClrTx/>
                        <a:buSzTx/>
                        <a:buFontTx/>
                        <a:buNone/>
                      </a:pPr>
                      <a:r>
                        <a:rPr lang="en-US" sz="2000"/>
                        <a:t>Revealing</a:t>
                      </a:r>
                      <a:r>
                        <a:rPr lang="en-US" sz="2000" baseline="0"/>
                        <a:t> content of any secure test item </a:t>
                      </a:r>
                      <a:r>
                        <a:rPr lang="en-US" sz="2000" baseline="-25000"/>
                        <a:t>p.5</a:t>
                      </a:r>
                      <a:endParaRPr lang="en-US"/>
                    </a:p>
                  </a:txBody>
                  <a:tcPr>
                    <a:solidFill>
                      <a:schemeClr val="bg1">
                        <a:lumMod val="85000"/>
                      </a:schemeClr>
                    </a:solidFill>
                  </a:tcPr>
                </a:tc>
                <a:extLst>
                  <a:ext uri="{0D108BD9-81ED-4DB2-BD59-A6C34878D82A}">
                    <a16:rowId xmlns:a16="http://schemas.microsoft.com/office/drawing/2014/main" val="10004"/>
                  </a:ext>
                </a:extLst>
              </a:tr>
              <a:tr h="9810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u="none" baseline="0"/>
                        <a:t>(Test Tickets may be used as scratch paper.)</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rtl="0">
                        <a:lnSpc>
                          <a:spcPct val="100000"/>
                        </a:lnSpc>
                        <a:spcBef>
                          <a:spcPts val="0"/>
                        </a:spcBef>
                        <a:spcAft>
                          <a:spcPts val="0"/>
                        </a:spcAft>
                        <a:buClrTx/>
                        <a:buSzTx/>
                        <a:buFontTx/>
                        <a:buNone/>
                      </a:pPr>
                      <a:r>
                        <a:rPr lang="en-US" sz="2000"/>
                        <a:t>Using</a:t>
                      </a:r>
                      <a:r>
                        <a:rPr lang="en-US" sz="2000" baseline="0"/>
                        <a:t> knowledge of any test items to prepare students for the assessment </a:t>
                      </a:r>
                      <a:r>
                        <a:rPr lang="en-US" sz="2000" baseline="-25000"/>
                        <a:t>p.5</a:t>
                      </a:r>
                      <a:endParaRPr lang="en-US"/>
                    </a:p>
                    <a:p>
                      <a:pPr lvl="0" defTabSz="457200">
                        <a:buNone/>
                        <a:tabLst/>
                        <a:defRPr/>
                      </a:pPr>
                      <a:endParaRPr lang="en-US" sz="2000" baseline="-25000"/>
                    </a:p>
                  </a:txBody>
                  <a:tcPr>
                    <a:solidFill>
                      <a:schemeClr val="bg1">
                        <a:lumMod val="85000"/>
                      </a:schemeClr>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idx="4294967295"/>
          </p:nvPr>
        </p:nvSpPr>
        <p:spPr>
          <a:xfrm>
            <a:off x="0" y="0"/>
            <a:ext cx="9880600" cy="709613"/>
          </a:xfrm>
          <a:prstGeom prst="rect">
            <a:avLst/>
          </a:prstGeom>
        </p:spPr>
        <p:txBody>
          <a:bodyPr>
            <a:normAutofit/>
          </a:bodyPr>
          <a:lstStyle/>
          <a:p>
            <a:r>
              <a:rPr lang="en-US"/>
              <a:t>Confidential Test Content</a:t>
            </a:r>
          </a:p>
        </p:txBody>
      </p:sp>
    </p:spTree>
    <p:extLst>
      <p:ext uri="{BB962C8B-B14F-4D97-AF65-F5344CB8AC3E}">
        <p14:creationId xmlns:p14="http://schemas.microsoft.com/office/powerpoint/2010/main" val="3196301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1" y="6461464"/>
            <a:ext cx="4959533" cy="396536"/>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23</a:t>
            </a:fld>
            <a:endParaRPr lang="en-US"/>
          </a:p>
        </p:txBody>
      </p:sp>
      <p:graphicFrame>
        <p:nvGraphicFramePr>
          <p:cNvPr id="6" name="Table 5" descr="Secure Test Materials" title="Secure Test Materials"/>
          <p:cNvGraphicFramePr>
            <a:graphicFrameLocks noGrp="1"/>
          </p:cNvGraphicFramePr>
          <p:nvPr>
            <p:extLst>
              <p:ext uri="{D42A27DB-BD31-4B8C-83A1-F6EECF244321}">
                <p14:modId xmlns:p14="http://schemas.microsoft.com/office/powerpoint/2010/main" val="3987622708"/>
              </p:ext>
            </p:extLst>
          </p:nvPr>
        </p:nvGraphicFramePr>
        <p:xfrm>
          <a:off x="350874" y="1083510"/>
          <a:ext cx="11461898" cy="4575208"/>
        </p:xfrm>
        <a:graphic>
          <a:graphicData uri="http://schemas.openxmlformats.org/drawingml/2006/table">
            <a:tbl>
              <a:tblPr firstRow="1" bandRow="1">
                <a:tableStyleId>{74C1A8A3-306A-4EB7-A6B1-4F7E0EB9C5D6}</a:tableStyleId>
              </a:tblPr>
              <a:tblGrid>
                <a:gridCol w="5070372">
                  <a:extLst>
                    <a:ext uri="{9D8B030D-6E8A-4147-A177-3AD203B41FA5}">
                      <a16:colId xmlns:a16="http://schemas.microsoft.com/office/drawing/2014/main" val="20000"/>
                    </a:ext>
                  </a:extLst>
                </a:gridCol>
                <a:gridCol w="608125">
                  <a:extLst>
                    <a:ext uri="{9D8B030D-6E8A-4147-A177-3AD203B41FA5}">
                      <a16:colId xmlns:a16="http://schemas.microsoft.com/office/drawing/2014/main" val="20001"/>
                    </a:ext>
                  </a:extLst>
                </a:gridCol>
                <a:gridCol w="5783401">
                  <a:extLst>
                    <a:ext uri="{9D8B030D-6E8A-4147-A177-3AD203B41FA5}">
                      <a16:colId xmlns:a16="http://schemas.microsoft.com/office/drawing/2014/main" val="20002"/>
                    </a:ext>
                  </a:extLst>
                </a:gridCol>
              </a:tblGrid>
              <a:tr h="598257">
                <a:tc>
                  <a:txBody>
                    <a:bodyPr/>
                    <a:lstStyle/>
                    <a:p>
                      <a:pPr algn="ctr"/>
                      <a:r>
                        <a:rPr lang="en-US" sz="3200">
                          <a:solidFill>
                            <a:schemeClr val="bg1"/>
                          </a:solidFill>
                        </a:rPr>
                        <a:t>Acceptable</a:t>
                      </a:r>
                      <a:r>
                        <a:rPr lang="en-US" sz="2400">
                          <a:solidFill>
                            <a:schemeClr val="bg1"/>
                          </a:solidFill>
                        </a:rPr>
                        <a:t> </a:t>
                      </a:r>
                    </a:p>
                  </a:txBody>
                  <a:tcPr>
                    <a:solidFill>
                      <a:srgbClr val="008080"/>
                    </a:solidFill>
                  </a:tcPr>
                </a:tc>
                <a:tc>
                  <a:txBody>
                    <a:bodyPr/>
                    <a:lstStyle/>
                    <a:p>
                      <a:pPr algn="ctr"/>
                      <a:endParaRPr lang="en-US">
                        <a:solidFill>
                          <a:schemeClr val="tx2"/>
                        </a:solidFill>
                      </a:endParaRPr>
                    </a:p>
                  </a:txBody>
                  <a:tcPr>
                    <a:solidFill>
                      <a:srgbClr val="008080"/>
                    </a:solidFill>
                  </a:tcPr>
                </a:tc>
                <a:tc>
                  <a:txBody>
                    <a:bodyPr/>
                    <a:lstStyle/>
                    <a:p>
                      <a:pPr algn="ctr"/>
                      <a:r>
                        <a:rPr lang="en-US" sz="3200">
                          <a:solidFill>
                            <a:schemeClr val="bg1"/>
                          </a:solidFill>
                        </a:rPr>
                        <a:t>Not  Acceptable</a:t>
                      </a:r>
                    </a:p>
                  </a:txBody>
                  <a:tcPr>
                    <a:solidFill>
                      <a:srgbClr val="008080"/>
                    </a:solidFill>
                  </a:tcPr>
                </a:tc>
                <a:extLst>
                  <a:ext uri="{0D108BD9-81ED-4DB2-BD59-A6C34878D82A}">
                    <a16:rowId xmlns:a16="http://schemas.microsoft.com/office/drawing/2014/main" val="10000"/>
                  </a:ext>
                </a:extLst>
              </a:tr>
              <a:tr h="14850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Trained</a:t>
                      </a:r>
                      <a:r>
                        <a:rPr lang="en-US" sz="2000" baseline="0">
                          <a:solidFill>
                            <a:schemeClr val="tx1"/>
                          </a:solidFill>
                        </a:rPr>
                        <a:t> staff taking test materials, including computers, from school to administer to homebound/hospitalized students or for KDE-approved offsite group testing </a:t>
                      </a:r>
                      <a:r>
                        <a:rPr lang="en-US" sz="2000" baseline="-25000">
                          <a:solidFill>
                            <a:schemeClr val="tx1"/>
                          </a:solidFill>
                        </a:rPr>
                        <a:t>p.5</a:t>
                      </a:r>
                    </a:p>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Taking materials outside district or school building</a:t>
                      </a:r>
                      <a:r>
                        <a:rPr lang="en-US" sz="2000" baseline="0"/>
                        <a:t>s for purposes such as bubbling demographics or modifying Alternate Assessment materials. </a:t>
                      </a:r>
                      <a:r>
                        <a:rPr lang="en-US" sz="2000" baseline="-25000"/>
                        <a:t>p.5</a:t>
                      </a:r>
                    </a:p>
                    <a:p>
                      <a:endParaRPr lang="en-US" sz="2000"/>
                    </a:p>
                  </a:txBody>
                  <a:tcPr>
                    <a:solidFill>
                      <a:schemeClr val="bg1">
                        <a:lumMod val="85000"/>
                      </a:schemeClr>
                    </a:solidFill>
                  </a:tcPr>
                </a:tc>
                <a:extLst>
                  <a:ext uri="{0D108BD9-81ED-4DB2-BD59-A6C34878D82A}">
                    <a16:rowId xmlns:a16="http://schemas.microsoft.com/office/drawing/2014/main" val="10001"/>
                  </a:ext>
                </a:extLst>
              </a:tr>
              <a:tr h="1204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Students</a:t>
                      </a:r>
                      <a:r>
                        <a:rPr lang="en-US" sz="2000" baseline="0"/>
                        <a:t> using technology to respond to test items and saving responses to CDs or portable drives </a:t>
                      </a:r>
                      <a:r>
                        <a:rPr lang="en-US" sz="2000" baseline="-25000"/>
                        <a:t>p.5</a:t>
                      </a:r>
                    </a:p>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Maintaining electronic or other versions of the secure assessment materials or</a:t>
                      </a:r>
                      <a:r>
                        <a:rPr lang="en-US" sz="2000" baseline="0">
                          <a:solidFill>
                            <a:schemeClr val="tx1"/>
                          </a:solidFill>
                        </a:rPr>
                        <a:t> student responses in the district </a:t>
                      </a:r>
                      <a:r>
                        <a:rPr lang="en-US" sz="2000" baseline="-25000">
                          <a:solidFill>
                            <a:schemeClr val="tx1"/>
                          </a:solidFill>
                        </a:rPr>
                        <a:t>p. 5</a:t>
                      </a:r>
                    </a:p>
                  </a:txBody>
                  <a:tcPr>
                    <a:solidFill>
                      <a:schemeClr val="bg1">
                        <a:lumMod val="85000"/>
                      </a:schemeClr>
                    </a:solidFill>
                  </a:tcPr>
                </a:tc>
                <a:extLst>
                  <a:ext uri="{0D108BD9-81ED-4DB2-BD59-A6C34878D82A}">
                    <a16:rowId xmlns:a16="http://schemas.microsoft.com/office/drawing/2014/main" val="10002"/>
                  </a:ext>
                </a:extLst>
              </a:tr>
              <a:tr h="1050871">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t>Allowing a student to take a</a:t>
                      </a:r>
                      <a:r>
                        <a:rPr lang="en-US" sz="2000" baseline="0"/>
                        <a:t> test booklet or answer booklet out of the testing area without proper supervision </a:t>
                      </a:r>
                      <a:r>
                        <a:rPr lang="en-US" sz="2000" baseline="-25000"/>
                        <a:t>p.12</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47135"/>
            <a:ext cx="8596313" cy="902334"/>
          </a:xfrm>
          <a:prstGeom prst="rect">
            <a:avLst/>
          </a:prstGeom>
        </p:spPr>
        <p:txBody>
          <a:bodyPr>
            <a:normAutofit/>
          </a:bodyPr>
          <a:lstStyle/>
          <a:p>
            <a:r>
              <a:rPr lang="en-US"/>
              <a:t>Handling of Secure Test Materials</a:t>
            </a:r>
          </a:p>
        </p:txBody>
      </p:sp>
    </p:spTree>
    <p:extLst>
      <p:ext uri="{BB962C8B-B14F-4D97-AF65-F5344CB8AC3E}">
        <p14:creationId xmlns:p14="http://schemas.microsoft.com/office/powerpoint/2010/main" val="254052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89216"/>
            <a:ext cx="2377440" cy="368784"/>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a:solidFill>
                  <a:schemeClr val="tx1"/>
                </a:solidFill>
              </a:rPr>
              <a:t>KDE:OAA:DAAS:ss:08/01/2022</a:t>
            </a:r>
            <a:endParaRPr lang="en-US" sz="1200">
              <a:solidFill>
                <a:schemeClr val="tx1"/>
              </a:solidFill>
            </a:endParaRPr>
          </a:p>
        </p:txBody>
      </p:sp>
      <p:sp>
        <p:nvSpPr>
          <p:cNvPr id="4" name="Slide Number Placeholder 3"/>
          <p:cNvSpPr>
            <a:spLocks noGrp="1"/>
          </p:cNvSpPr>
          <p:nvPr>
            <p:ph type="sldNum" sz="quarter" idx="12"/>
          </p:nvPr>
        </p:nvSpPr>
        <p:spPr>
          <a:xfrm>
            <a:off x="11509375" y="6461125"/>
            <a:ext cx="68262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tx1"/>
                </a:solidFill>
              </a:rPr>
              <a:pPr/>
              <a:t>24</a:t>
            </a:fld>
            <a:endParaRPr lang="en-US">
              <a:solidFill>
                <a:schemeClr val="tx1"/>
              </a:solidFill>
            </a:endParaRPr>
          </a:p>
        </p:txBody>
      </p:sp>
      <p:sp>
        <p:nvSpPr>
          <p:cNvPr id="9" name="Rounded Rectangle 9">
            <a:extLst>
              <a:ext uri="{FF2B5EF4-FFF2-40B4-BE49-F238E27FC236}">
                <a16:creationId xmlns:a16="http://schemas.microsoft.com/office/drawing/2014/main" id="{69B91E1A-5B2C-4ED5-82C7-9D68CCC8972D}"/>
              </a:ext>
            </a:extLst>
          </p:cNvPr>
          <p:cNvSpPr/>
          <p:nvPr/>
        </p:nvSpPr>
        <p:spPr>
          <a:xfrm>
            <a:off x="489456" y="2686574"/>
            <a:ext cx="8210407" cy="1516282"/>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for testing staff to receive or access Test Administration Manuals prior to the first day of testing?</a:t>
            </a:r>
          </a:p>
        </p:txBody>
      </p:sp>
      <p:sp>
        <p:nvSpPr>
          <p:cNvPr id="11" name="Rounded Rectangle 10"/>
          <p:cNvSpPr/>
          <p:nvPr/>
        </p:nvSpPr>
        <p:spPr>
          <a:xfrm>
            <a:off x="489457" y="4392479"/>
            <a:ext cx="7594946" cy="1481151"/>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to read only the bold type instruction script in the TAMs and skip the test administrator directions if you have been a test administrator in previous years?</a:t>
            </a:r>
          </a:p>
        </p:txBody>
      </p:sp>
      <p:sp>
        <p:nvSpPr>
          <p:cNvPr id="6" name="Rounded Rectangle 5"/>
          <p:cNvSpPr/>
          <p:nvPr/>
        </p:nvSpPr>
        <p:spPr>
          <a:xfrm>
            <a:off x="489456" y="1164579"/>
            <a:ext cx="8825868" cy="1305612"/>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to take photos of test items for use next year to know you are teaching the correct content?</a:t>
            </a:r>
          </a:p>
        </p:txBody>
      </p:sp>
      <p:sp>
        <p:nvSpPr>
          <p:cNvPr id="2" name="Title 1"/>
          <p:cNvSpPr>
            <a:spLocks noGrp="1"/>
          </p:cNvSpPr>
          <p:nvPr>
            <p:ph type="title"/>
          </p:nvPr>
        </p:nvSpPr>
        <p:spPr>
          <a:xfrm>
            <a:off x="489456" y="81639"/>
            <a:ext cx="8596668" cy="885012"/>
          </a:xfrm>
        </p:spPr>
        <p:txBody>
          <a:bodyPr>
            <a:normAutofit/>
          </a:bodyPr>
          <a:lstStyle/>
          <a:p>
            <a:r>
              <a:rPr lang="en-US">
                <a:solidFill>
                  <a:srgbClr val="008080"/>
                </a:solidFill>
              </a:rPr>
              <a:t>Check for Understanding (2)</a:t>
            </a:r>
          </a:p>
        </p:txBody>
      </p:sp>
    </p:spTree>
    <p:extLst>
      <p:ext uri="{BB962C8B-B14F-4D97-AF65-F5344CB8AC3E}">
        <p14:creationId xmlns:p14="http://schemas.microsoft.com/office/powerpoint/2010/main" val="2271664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8DD482-C37F-4350-AFBD-129D099B6282}"/>
              </a:ext>
            </a:extLst>
          </p:cNvPr>
          <p:cNvSpPr>
            <a:spLocks noGrp="1"/>
          </p:cNvSpPr>
          <p:nvPr>
            <p:ph type="ftr" sz="quarter" idx="11"/>
          </p:nvPr>
        </p:nvSpPr>
        <p:spPr>
          <a:xfrm>
            <a:off x="-119743" y="6492875"/>
            <a:ext cx="2416629" cy="365125"/>
          </a:xfrm>
        </p:spPr>
        <p:txBody>
          <a:bodyPr/>
          <a:lstStyle/>
          <a:p>
            <a:r>
              <a:rPr lang="sv-SE">
                <a:solidFill>
                  <a:schemeClr val="tx1"/>
                </a:solidFill>
              </a:rPr>
              <a:t>KDE:OAA:DAAS:ss:08/01/2022</a:t>
            </a:r>
            <a:endParaRPr lang="en-US">
              <a:solidFill>
                <a:schemeClr val="tx1"/>
              </a:solidFill>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solidFill>
                  <a:schemeClr val="tx1"/>
                </a:solidFill>
              </a:rPr>
              <a:pPr/>
              <a:t>25</a:t>
            </a:fld>
            <a:endParaRPr lang="en-US">
              <a:solidFill>
                <a:schemeClr val="tx1"/>
              </a:solidFill>
            </a:endParaRPr>
          </a:p>
        </p:txBody>
      </p:sp>
      <p:sp>
        <p:nvSpPr>
          <p:cNvPr id="7" name="Text Placeholder 6"/>
          <p:cNvSpPr>
            <a:spLocks noGrp="1"/>
          </p:cNvSpPr>
          <p:nvPr>
            <p:ph type="body" idx="1"/>
          </p:nvPr>
        </p:nvSpPr>
        <p:spPr>
          <a:xfrm>
            <a:off x="677335" y="3879542"/>
            <a:ext cx="8596668" cy="1620304"/>
          </a:xfrm>
        </p:spPr>
        <p:txBody>
          <a:bodyPr>
            <a:normAutofit/>
          </a:bodyPr>
          <a:lstStyle/>
          <a:p>
            <a:pPr marL="571500" indent="-571500">
              <a:buFont typeface="Wingdings" panose="05000000000000000000" pitchFamily="2" charset="2"/>
              <a:buChar char="Ø"/>
            </a:pPr>
            <a:r>
              <a:rPr lang="en-US"/>
              <a:t>Required Training</a:t>
            </a:r>
          </a:p>
          <a:p>
            <a:pPr marL="571500" indent="-571500">
              <a:buFont typeface="Wingdings" panose="05000000000000000000" pitchFamily="2" charset="2"/>
              <a:buChar char="Ø"/>
            </a:pPr>
            <a:r>
              <a:rPr lang="en-US"/>
              <a:t>Nondisclosure</a:t>
            </a:r>
          </a:p>
          <a:p>
            <a:endParaRPr lang="en-US"/>
          </a:p>
        </p:txBody>
      </p:sp>
      <p:sp>
        <p:nvSpPr>
          <p:cNvPr id="6" name="Title 5"/>
          <p:cNvSpPr>
            <a:spLocks noGrp="1"/>
          </p:cNvSpPr>
          <p:nvPr>
            <p:ph type="title"/>
          </p:nvPr>
        </p:nvSpPr>
        <p:spPr>
          <a:xfrm>
            <a:off x="213064" y="1709739"/>
            <a:ext cx="11134386" cy="2012490"/>
          </a:xfrm>
        </p:spPr>
        <p:txBody>
          <a:bodyPr>
            <a:normAutofit/>
          </a:bodyPr>
          <a:lstStyle/>
          <a:p>
            <a:r>
              <a:rPr lang="en-US" sz="4800">
                <a:solidFill>
                  <a:srgbClr val="009A80"/>
                </a:solidFill>
              </a:rPr>
              <a:t>Appropriate Assessment Practices</a:t>
            </a:r>
          </a:p>
        </p:txBody>
      </p:sp>
    </p:spTree>
    <p:extLst>
      <p:ext uri="{BB962C8B-B14F-4D97-AF65-F5344CB8AC3E}">
        <p14:creationId xmlns:p14="http://schemas.microsoft.com/office/powerpoint/2010/main" val="2069202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3508744" cy="290697"/>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26</a:t>
            </a:fld>
            <a:endParaRPr lang="en-US"/>
          </a:p>
        </p:txBody>
      </p:sp>
      <p:graphicFrame>
        <p:nvGraphicFramePr>
          <p:cNvPr id="2" name="Diagram 1" descr="Annual dedicated time for training should be planned. Training should occur prior to test-related processes. Trainees must sign group or individual signature page. &#10;Test Administration Manuals should be distributed in advance of testing." title="Required Training"/>
          <p:cNvGraphicFramePr/>
          <p:nvPr>
            <p:extLst>
              <p:ext uri="{D42A27DB-BD31-4B8C-83A1-F6EECF244321}">
                <p14:modId xmlns:p14="http://schemas.microsoft.com/office/powerpoint/2010/main" val="3324845995"/>
              </p:ext>
            </p:extLst>
          </p:nvPr>
        </p:nvGraphicFramePr>
        <p:xfrm>
          <a:off x="489456" y="1249427"/>
          <a:ext cx="10983216" cy="463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idx="4294967295"/>
          </p:nvPr>
        </p:nvSpPr>
        <p:spPr>
          <a:xfrm>
            <a:off x="0" y="-21930"/>
            <a:ext cx="11595100" cy="1320800"/>
          </a:xfrm>
          <a:prstGeom prst="rect">
            <a:avLst/>
          </a:prstGeom>
        </p:spPr>
        <p:txBody>
          <a:bodyPr>
            <a:normAutofit/>
          </a:bodyPr>
          <a:lstStyle/>
          <a:p>
            <a:r>
              <a:rPr lang="en-US"/>
              <a:t>Required Training </a:t>
            </a:r>
            <a:r>
              <a:rPr lang="en-US" baseline="-25000"/>
              <a:t>p.4</a:t>
            </a:r>
            <a:endParaRPr lang="en-US"/>
          </a:p>
        </p:txBody>
      </p:sp>
    </p:spTree>
    <p:extLst>
      <p:ext uri="{BB962C8B-B14F-4D97-AF65-F5344CB8AC3E}">
        <p14:creationId xmlns:p14="http://schemas.microsoft.com/office/powerpoint/2010/main" val="1205865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3274828" cy="36512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27</a:t>
            </a:fld>
            <a:endParaRPr lang="en-US"/>
          </a:p>
        </p:txBody>
      </p:sp>
      <p:sp>
        <p:nvSpPr>
          <p:cNvPr id="11" name="Rectangle 10">
            <a:extLst>
              <a:ext uri="{FF2B5EF4-FFF2-40B4-BE49-F238E27FC236}">
                <a16:creationId xmlns:a16="http://schemas.microsoft.com/office/drawing/2014/main" id="{44AA5E6C-117A-4FCB-975B-5A6F11EE2DE4}"/>
              </a:ext>
              <a:ext uri="{C183D7F6-B498-43B3-948B-1728B52AA6E4}">
                <adec:decorative xmlns:adec="http://schemas.microsoft.com/office/drawing/2017/decorative" val="1"/>
              </a:ext>
            </a:extLst>
          </p:cNvPr>
          <p:cNvSpPr/>
          <p:nvPr/>
        </p:nvSpPr>
        <p:spPr>
          <a:xfrm>
            <a:off x="6337739" y="719272"/>
            <a:ext cx="4776952" cy="494736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dmin Code Signature Sheet">
            <a:extLst>
              <a:ext uri="{FF2B5EF4-FFF2-40B4-BE49-F238E27FC236}">
                <a16:creationId xmlns:a16="http://schemas.microsoft.com/office/drawing/2014/main" id="{096606A9-A065-4765-806D-4A461374381E}"/>
              </a:ext>
            </a:extLst>
          </p:cNvPr>
          <p:cNvPicPr>
            <a:picLocks noChangeAspect="1"/>
          </p:cNvPicPr>
          <p:nvPr/>
        </p:nvPicPr>
        <p:blipFill>
          <a:blip r:embed="rId3"/>
          <a:stretch>
            <a:fillRect/>
          </a:stretch>
        </p:blipFill>
        <p:spPr>
          <a:xfrm>
            <a:off x="6337739" y="719271"/>
            <a:ext cx="4776951" cy="4947366"/>
          </a:xfrm>
          <a:prstGeom prst="rect">
            <a:avLst/>
          </a:prstGeom>
        </p:spPr>
      </p:pic>
      <p:pic>
        <p:nvPicPr>
          <p:cNvPr id="7" name="Picture 6" descr="This is a screenshot of the single person signature page located in the back of the Administration Code." title="Signature Page"/>
          <p:cNvPicPr>
            <a:picLocks noChangeAspect="1"/>
          </p:cNvPicPr>
          <p:nvPr/>
        </p:nvPicPr>
        <p:blipFill>
          <a:blip r:embed="rId4"/>
          <a:stretch>
            <a:fillRect/>
          </a:stretch>
        </p:blipFill>
        <p:spPr>
          <a:xfrm>
            <a:off x="732897" y="796472"/>
            <a:ext cx="4892444" cy="4870165"/>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idx="4294967295"/>
          </p:nvPr>
        </p:nvSpPr>
        <p:spPr>
          <a:xfrm>
            <a:off x="0" y="0"/>
            <a:ext cx="8597900" cy="574158"/>
          </a:xfrm>
          <a:prstGeom prst="rect">
            <a:avLst/>
          </a:prstGeom>
        </p:spPr>
        <p:txBody>
          <a:bodyPr>
            <a:noAutofit/>
          </a:bodyPr>
          <a:lstStyle/>
          <a:p>
            <a:r>
              <a:rPr lang="en-US"/>
              <a:t>Training Signature Page</a:t>
            </a:r>
          </a:p>
        </p:txBody>
      </p:sp>
    </p:spTree>
    <p:extLst>
      <p:ext uri="{BB962C8B-B14F-4D97-AF65-F5344CB8AC3E}">
        <p14:creationId xmlns:p14="http://schemas.microsoft.com/office/powerpoint/2010/main" val="106750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2" y="6461464"/>
            <a:ext cx="5347840" cy="396536"/>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28</a:t>
            </a:fld>
            <a:endParaRPr lang="en-US"/>
          </a:p>
        </p:txBody>
      </p:sp>
      <p:sp>
        <p:nvSpPr>
          <p:cNvPr id="3" name="Rectangle 2"/>
          <p:cNvSpPr/>
          <p:nvPr/>
        </p:nvSpPr>
        <p:spPr>
          <a:xfrm>
            <a:off x="8524032" y="5190779"/>
            <a:ext cx="2693696" cy="369332"/>
          </a:xfrm>
          <a:prstGeom prst="rect">
            <a:avLst/>
          </a:prstGeom>
        </p:spPr>
        <p:txBody>
          <a:bodyPr wrap="square">
            <a:spAutoFit/>
          </a:bodyPr>
          <a:lstStyle/>
          <a:p>
            <a:r>
              <a:rPr lang="en-US">
                <a:hlinkClick r:id="rId3"/>
              </a:rPr>
              <a:t>Nondisclosure Form </a:t>
            </a:r>
            <a:endParaRPr lang="en-US"/>
          </a:p>
        </p:txBody>
      </p:sp>
      <p:sp>
        <p:nvSpPr>
          <p:cNvPr id="2" name="Horizontal Scroll 1"/>
          <p:cNvSpPr/>
          <p:nvPr/>
        </p:nvSpPr>
        <p:spPr>
          <a:xfrm>
            <a:off x="531628" y="917425"/>
            <a:ext cx="10589218" cy="4936980"/>
          </a:xfrm>
          <a:prstGeom prst="horizontalScroll">
            <a:avLst/>
          </a:prstGeom>
          <a:solidFill>
            <a:srgbClr val="73A385"/>
          </a:solidFill>
          <a:ln>
            <a:solidFill>
              <a:srgbClr val="009999"/>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2800"/>
              <a:t>In addition to the required training, all persons helping with testing (i.e., packing materials, providing accommodations, escorting students to test sites) must annually sign a form committing to nondisclosure of information and to follow appropriate practices as outlined in the regulation. </a:t>
            </a:r>
          </a:p>
          <a:p>
            <a:r>
              <a:rPr lang="en-US" sz="2800" baseline="-25000"/>
              <a:t>p.5</a:t>
            </a:r>
          </a:p>
        </p:txBody>
      </p:sp>
      <p:sp>
        <p:nvSpPr>
          <p:cNvPr id="6" name="Title 5"/>
          <p:cNvSpPr>
            <a:spLocks noGrp="1"/>
          </p:cNvSpPr>
          <p:nvPr>
            <p:ph type="title" idx="4294967295"/>
          </p:nvPr>
        </p:nvSpPr>
        <p:spPr>
          <a:xfrm>
            <a:off x="0" y="-63500"/>
            <a:ext cx="10480675" cy="1179513"/>
          </a:xfrm>
          <a:prstGeom prst="rect">
            <a:avLst/>
          </a:prstGeom>
        </p:spPr>
        <p:txBody>
          <a:bodyPr>
            <a:normAutofit/>
          </a:bodyPr>
          <a:lstStyle/>
          <a:p>
            <a:r>
              <a:rPr lang="en-US" sz="4000"/>
              <a:t>Nondisclosure of Secure Test Information </a:t>
            </a:r>
          </a:p>
        </p:txBody>
      </p:sp>
    </p:spTree>
    <p:extLst>
      <p:ext uri="{BB962C8B-B14F-4D97-AF65-F5344CB8AC3E}">
        <p14:creationId xmlns:p14="http://schemas.microsoft.com/office/powerpoint/2010/main" val="299756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29375"/>
            <a:ext cx="2529840" cy="396875"/>
          </a:xfrm>
        </p:spPr>
        <p:txBody>
          <a:bodyPr/>
          <a:lstStyle/>
          <a:p>
            <a:r>
              <a:rPr lang="sv-SE"/>
              <a:t>KDE:OAA:DAAS:ss:08/01/2022</a:t>
            </a:r>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solidFill>
                  <a:schemeClr val="tx1"/>
                </a:solidFill>
              </a:rPr>
              <a:t>29</a:t>
            </a:fld>
            <a:endParaRPr lang="en-US">
              <a:solidFill>
                <a:schemeClr val="tx1"/>
              </a:solidFill>
            </a:endParaRPr>
          </a:p>
        </p:txBody>
      </p:sp>
      <p:sp>
        <p:nvSpPr>
          <p:cNvPr id="7" name="Text Placeholder 6"/>
          <p:cNvSpPr>
            <a:spLocks noGrp="1"/>
          </p:cNvSpPr>
          <p:nvPr>
            <p:ph type="body" idx="1"/>
          </p:nvPr>
        </p:nvSpPr>
        <p:spPr>
          <a:xfrm>
            <a:off x="818011" y="3130560"/>
            <a:ext cx="5239371" cy="860400"/>
          </a:xfrm>
        </p:spPr>
        <p:txBody>
          <a:bodyPr>
            <a:normAutofit fontScale="25000" lnSpcReduction="20000"/>
          </a:bodyPr>
          <a:lstStyle/>
          <a:p>
            <a:pPr indent="-457200">
              <a:buFont typeface="Wingdings" panose="05000000000000000000" pitchFamily="2" charset="2"/>
              <a:buChar char="Ø"/>
            </a:pPr>
            <a:r>
              <a:rPr lang="en-US" sz="12800"/>
              <a:t>Resources</a:t>
            </a:r>
          </a:p>
          <a:p>
            <a:pPr indent="-457200">
              <a:buFont typeface="Wingdings" panose="05000000000000000000" pitchFamily="2" charset="2"/>
              <a:buChar char="Ø"/>
            </a:pPr>
            <a:r>
              <a:rPr lang="en-US" sz="12800"/>
              <a:t>Calculators</a:t>
            </a:r>
          </a:p>
          <a:p>
            <a:pPr indent="-457200">
              <a:buFont typeface="Wingdings" panose="05000000000000000000" pitchFamily="2" charset="2"/>
              <a:buChar char="Ø"/>
            </a:pPr>
            <a:r>
              <a:rPr lang="en-US" sz="12800"/>
              <a:t>Electronic Devices</a:t>
            </a:r>
          </a:p>
          <a:p>
            <a:pPr indent="-457200">
              <a:buFont typeface="Wingdings" panose="05000000000000000000" pitchFamily="2" charset="2"/>
              <a:buChar char="Ø"/>
            </a:pPr>
            <a:r>
              <a:rPr lang="en-US" sz="12800"/>
              <a:t>Walls and Bulletin Boards</a:t>
            </a:r>
          </a:p>
          <a:p>
            <a:endParaRPr lang="en-US"/>
          </a:p>
        </p:txBody>
      </p:sp>
      <p:sp>
        <p:nvSpPr>
          <p:cNvPr id="6" name="Title 5"/>
          <p:cNvSpPr>
            <a:spLocks noGrp="1"/>
          </p:cNvSpPr>
          <p:nvPr>
            <p:ph type="title"/>
          </p:nvPr>
        </p:nvSpPr>
        <p:spPr>
          <a:xfrm>
            <a:off x="0" y="1111706"/>
            <a:ext cx="9274002" cy="1826581"/>
          </a:xfrm>
        </p:spPr>
        <p:txBody>
          <a:bodyPr>
            <a:normAutofit/>
          </a:bodyPr>
          <a:lstStyle/>
          <a:p>
            <a:r>
              <a:rPr lang="en-US" sz="4800"/>
              <a:t>Classroom Materials</a:t>
            </a:r>
          </a:p>
        </p:txBody>
      </p:sp>
    </p:spTree>
    <p:extLst>
      <p:ext uri="{BB962C8B-B14F-4D97-AF65-F5344CB8AC3E}">
        <p14:creationId xmlns:p14="http://schemas.microsoft.com/office/powerpoint/2010/main" val="229282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61310"/>
            <a:ext cx="2307265" cy="369331"/>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sv-SE" sz="1000" b="0" i="0" u="none" strike="noStrike" kern="1200" cap="none" spc="0" normalizeH="0" baseline="0" noProof="0">
                <a:ln>
                  <a:noFill/>
                </a:ln>
                <a:effectLst/>
                <a:uLnTx/>
                <a:uFillTx/>
              </a:rPr>
              <a:t>KDE:OAA:DAAS:ss:08/01/2022</a:t>
            </a:r>
            <a:endParaRPr kumimoji="0" lang="en-US" sz="1000" b="0" i="0" u="none" strike="noStrike" kern="1200" cap="none" spc="0" normalizeH="0" baseline="0" noProof="0">
              <a:ln>
                <a:noFill/>
              </a:ln>
              <a:effectLst/>
              <a:uLnTx/>
              <a:uFillTx/>
            </a:endParaRPr>
          </a:p>
        </p:txBody>
      </p:sp>
      <p:sp>
        <p:nvSpPr>
          <p:cNvPr id="4" name="Slide Number Placeholder 3"/>
          <p:cNvSpPr>
            <a:spLocks noGrp="1"/>
          </p:cNvSpPr>
          <p:nvPr>
            <p:ph type="sldNum" sz="quarter" idx="10"/>
          </p:nvPr>
        </p:nvSpPr>
        <p:spPr>
          <a:xfrm>
            <a:off x="7596031" y="5884679"/>
            <a:ext cx="68333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Franklin Gothic Medium" panose="020B0603020102020204" pitchFamily="34" charset="0"/>
              <a:ea typeface="+mn-ea"/>
              <a:cs typeface="+mn-cs"/>
            </a:endParaRPr>
          </a:p>
        </p:txBody>
      </p:sp>
      <p:sp>
        <p:nvSpPr>
          <p:cNvPr id="7" name="Content Placeholder 6">
            <a:extLst>
              <a:ext uri="{FF2B5EF4-FFF2-40B4-BE49-F238E27FC236}">
                <a16:creationId xmlns:a16="http://schemas.microsoft.com/office/drawing/2014/main" id="{B34B7E26-2C88-4A60-9AB4-EF9060BBA781}"/>
              </a:ext>
            </a:extLst>
          </p:cNvPr>
          <p:cNvSpPr>
            <a:spLocks noGrp="1"/>
          </p:cNvSpPr>
          <p:nvPr>
            <p:ph sz="half" idx="1"/>
          </p:nvPr>
        </p:nvSpPr>
        <p:spPr>
          <a:xfrm>
            <a:off x="148856" y="1352921"/>
            <a:ext cx="4993408" cy="4132518"/>
          </a:xfrm>
        </p:spPr>
        <p:txBody>
          <a:bodyPr vert="horz" lIns="91440" tIns="45720" rIns="91440" bIns="45720" rtlCol="0" anchor="t">
            <a:normAutofit/>
          </a:bodyPr>
          <a:lstStyle/>
          <a:p>
            <a:r>
              <a:rPr lang="en-US"/>
              <a:t>Training materials for the Administration Code include:</a:t>
            </a:r>
          </a:p>
          <a:p>
            <a:pPr marL="457200" indent="-457200">
              <a:buFont typeface="Arial" panose="020B0604020202020204" pitchFamily="34" charset="0"/>
              <a:buChar char="•"/>
            </a:pPr>
            <a:r>
              <a:rPr lang="en-US"/>
              <a:t>Administration Code PowerPoint</a:t>
            </a:r>
          </a:p>
          <a:p>
            <a:pPr marL="457200" indent="-457200">
              <a:buFont typeface="Arial" panose="020B0604020202020204" pitchFamily="34" charset="0"/>
              <a:buChar char="•"/>
            </a:pPr>
            <a:r>
              <a:rPr lang="en-US"/>
              <a:t>Administration Code Videos</a:t>
            </a:r>
          </a:p>
          <a:p>
            <a:pPr marL="457200" indent="-457200">
              <a:buFont typeface="Arial" panose="020B0604020202020204" pitchFamily="34" charset="0"/>
              <a:buChar char="•"/>
            </a:pPr>
            <a:r>
              <a:rPr lang="en-US" i="1"/>
              <a:t>Administration Code for Kentucky’s Educational Assessment Program</a:t>
            </a:r>
            <a:r>
              <a:rPr lang="en-US"/>
              <a:t> </a:t>
            </a:r>
          </a:p>
        </p:txBody>
      </p:sp>
      <p:pic>
        <p:nvPicPr>
          <p:cNvPr id="6" name="Picture 5" descr="This is a screenshot of the title page to the Administration Code for Kentucky's Educational Assessment Program." title="Administration Code 703 KAR 5:080"/>
          <p:cNvPicPr>
            <a:picLocks noChangeAspect="1"/>
          </p:cNvPicPr>
          <p:nvPr/>
        </p:nvPicPr>
        <p:blipFill>
          <a:blip r:embed="rId3"/>
          <a:stretch>
            <a:fillRect/>
          </a:stretch>
        </p:blipFill>
        <p:spPr>
          <a:xfrm>
            <a:off x="6391922" y="1345625"/>
            <a:ext cx="3959441" cy="4139814"/>
          </a:xfrm>
          <a:prstGeom prst="rect">
            <a:avLst/>
          </a:prstGeom>
          <a:noFill/>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0" y="27359"/>
            <a:ext cx="10366744" cy="918940"/>
          </a:xfrm>
        </p:spPr>
        <p:txBody>
          <a:bodyPr anchor="ctr">
            <a:normAutofit/>
          </a:bodyPr>
          <a:lstStyle/>
          <a:p>
            <a:r>
              <a:rPr lang="en-US"/>
              <a:t>Training Materials </a:t>
            </a:r>
          </a:p>
        </p:txBody>
      </p:sp>
    </p:spTree>
    <p:extLst>
      <p:ext uri="{BB962C8B-B14F-4D97-AF65-F5344CB8AC3E}">
        <p14:creationId xmlns:p14="http://schemas.microsoft.com/office/powerpoint/2010/main" val="1095187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998381" cy="36512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30</a:t>
            </a:fld>
            <a:endParaRPr lang="en-US"/>
          </a:p>
        </p:txBody>
      </p:sp>
      <p:graphicFrame>
        <p:nvGraphicFramePr>
          <p:cNvPr id="6" name="Table 5" descr="Resources" title="Resources"/>
          <p:cNvGraphicFramePr>
            <a:graphicFrameLocks noGrp="1"/>
          </p:cNvGraphicFramePr>
          <p:nvPr>
            <p:extLst>
              <p:ext uri="{D42A27DB-BD31-4B8C-83A1-F6EECF244321}">
                <p14:modId xmlns:p14="http://schemas.microsoft.com/office/powerpoint/2010/main" val="1773767119"/>
              </p:ext>
            </p:extLst>
          </p:nvPr>
        </p:nvGraphicFramePr>
        <p:xfrm>
          <a:off x="297711" y="772351"/>
          <a:ext cx="11557591" cy="4785360"/>
        </p:xfrm>
        <a:graphic>
          <a:graphicData uri="http://schemas.openxmlformats.org/drawingml/2006/table">
            <a:tbl>
              <a:tblPr firstRow="1" bandRow="1">
                <a:tableStyleId>{85BE263C-DBD7-4A20-BB59-AAB30ACAA65A}</a:tableStyleId>
              </a:tblPr>
              <a:tblGrid>
                <a:gridCol w="5567405">
                  <a:extLst>
                    <a:ext uri="{9D8B030D-6E8A-4147-A177-3AD203B41FA5}">
                      <a16:colId xmlns:a16="http://schemas.microsoft.com/office/drawing/2014/main" val="20000"/>
                    </a:ext>
                  </a:extLst>
                </a:gridCol>
                <a:gridCol w="823039">
                  <a:extLst>
                    <a:ext uri="{9D8B030D-6E8A-4147-A177-3AD203B41FA5}">
                      <a16:colId xmlns:a16="http://schemas.microsoft.com/office/drawing/2014/main" val="20001"/>
                    </a:ext>
                  </a:extLst>
                </a:gridCol>
                <a:gridCol w="5167147">
                  <a:extLst>
                    <a:ext uri="{9D8B030D-6E8A-4147-A177-3AD203B41FA5}">
                      <a16:colId xmlns:a16="http://schemas.microsoft.com/office/drawing/2014/main" val="20002"/>
                    </a:ext>
                  </a:extLst>
                </a:gridCol>
              </a:tblGrid>
              <a:tr h="525454">
                <a:tc>
                  <a:txBody>
                    <a:bodyPr/>
                    <a:lstStyle/>
                    <a:p>
                      <a:pPr algn="ctr"/>
                      <a:r>
                        <a:rPr lang="en-US" sz="3200">
                          <a:solidFill>
                            <a:schemeClr val="tx2"/>
                          </a:solidFill>
                        </a:rPr>
                        <a:t>Acceptable</a:t>
                      </a:r>
                      <a:r>
                        <a:rPr lang="en-US" sz="2400">
                          <a:solidFill>
                            <a:schemeClr val="tx2"/>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2184783">
                <a:tc>
                  <a:txBody>
                    <a:bodyPr/>
                    <a:lstStyle/>
                    <a:p>
                      <a:r>
                        <a:rPr lang="en-US" sz="2400" baseline="0"/>
                        <a:t>At the student’s request, providing resources in the testing environment that are specified in a student’s IEP, 504 Plan or PSP that are consistent with instructional strategies </a:t>
                      </a:r>
                      <a:r>
                        <a:rPr lang="en-US" sz="2400" baseline="-25000"/>
                        <a:t>p.8</a:t>
                      </a:r>
                    </a:p>
                    <a:p>
                      <a:endParaRPr lang="en-US" sz="2400" baseline="-25000"/>
                    </a:p>
                    <a:p>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Providing any resources not listed in the administration manuals during testing </a:t>
                      </a:r>
                      <a:r>
                        <a:rPr lang="en-US" sz="2400" baseline="-25000"/>
                        <a:t>p.8</a:t>
                      </a:r>
                    </a:p>
                    <a:p>
                      <a:endParaRPr lang="en-US" sz="2400"/>
                    </a:p>
                  </a:txBody>
                  <a:tcPr>
                    <a:solidFill>
                      <a:schemeClr val="bg1">
                        <a:lumMod val="95000"/>
                      </a:schemeClr>
                    </a:solidFill>
                  </a:tcPr>
                </a:tc>
                <a:extLst>
                  <a:ext uri="{0D108BD9-81ED-4DB2-BD59-A6C34878D82A}">
                    <a16:rowId xmlns:a16="http://schemas.microsoft.com/office/drawing/2014/main" val="10001"/>
                  </a:ext>
                </a:extLst>
              </a:tr>
              <a:tr h="16316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Making available blank writing</a:t>
                      </a:r>
                      <a:r>
                        <a:rPr lang="en-US" sz="2400" baseline="0"/>
                        <a:t> or graph paper, blank (clear or colored) overlay sheets and bookmarks free of content at student workstations </a:t>
                      </a:r>
                      <a:r>
                        <a:rPr lang="en-US" sz="2400" baseline="-25000"/>
                        <a:t>p.9</a:t>
                      </a:r>
                    </a:p>
                    <a:p>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0"/>
            <a:ext cx="10705807" cy="922709"/>
          </a:xfrm>
          <a:prstGeom prst="rect">
            <a:avLst/>
          </a:prstGeom>
        </p:spPr>
        <p:txBody>
          <a:bodyPr>
            <a:normAutofit/>
          </a:bodyPr>
          <a:lstStyle/>
          <a:p>
            <a:r>
              <a:rPr lang="en-US"/>
              <a:t>Resources</a:t>
            </a:r>
          </a:p>
        </p:txBody>
      </p:sp>
    </p:spTree>
    <p:extLst>
      <p:ext uri="{BB962C8B-B14F-4D97-AF65-F5344CB8AC3E}">
        <p14:creationId xmlns:p14="http://schemas.microsoft.com/office/powerpoint/2010/main" val="1578908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679405" cy="36512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31</a:t>
            </a:fld>
            <a:endParaRPr lang="en-US"/>
          </a:p>
        </p:txBody>
      </p:sp>
      <p:graphicFrame>
        <p:nvGraphicFramePr>
          <p:cNvPr id="6" name="Table 5" descr="Resources" title="Resources"/>
          <p:cNvGraphicFramePr>
            <a:graphicFrameLocks noGrp="1"/>
          </p:cNvGraphicFramePr>
          <p:nvPr>
            <p:extLst>
              <p:ext uri="{D42A27DB-BD31-4B8C-83A1-F6EECF244321}">
                <p14:modId xmlns:p14="http://schemas.microsoft.com/office/powerpoint/2010/main" val="1329290371"/>
              </p:ext>
            </p:extLst>
          </p:nvPr>
        </p:nvGraphicFramePr>
        <p:xfrm>
          <a:off x="361506" y="935998"/>
          <a:ext cx="11483163" cy="4785360"/>
        </p:xfrm>
        <a:graphic>
          <a:graphicData uri="http://schemas.openxmlformats.org/drawingml/2006/table">
            <a:tbl>
              <a:tblPr firstRow="1" bandRow="1">
                <a:tableStyleId>{85BE263C-DBD7-4A20-BB59-AAB30ACAA65A}</a:tableStyleId>
              </a:tblPr>
              <a:tblGrid>
                <a:gridCol w="5531551">
                  <a:extLst>
                    <a:ext uri="{9D8B030D-6E8A-4147-A177-3AD203B41FA5}">
                      <a16:colId xmlns:a16="http://schemas.microsoft.com/office/drawing/2014/main" val="20000"/>
                    </a:ext>
                  </a:extLst>
                </a:gridCol>
                <a:gridCol w="581767">
                  <a:extLst>
                    <a:ext uri="{9D8B030D-6E8A-4147-A177-3AD203B41FA5}">
                      <a16:colId xmlns:a16="http://schemas.microsoft.com/office/drawing/2014/main" val="20001"/>
                    </a:ext>
                  </a:extLst>
                </a:gridCol>
                <a:gridCol w="5369845">
                  <a:extLst>
                    <a:ext uri="{9D8B030D-6E8A-4147-A177-3AD203B41FA5}">
                      <a16:colId xmlns:a16="http://schemas.microsoft.com/office/drawing/2014/main" val="20002"/>
                    </a:ext>
                  </a:extLst>
                </a:gridCol>
              </a:tblGrid>
              <a:tr h="544252">
                <a:tc>
                  <a:txBody>
                    <a:bodyPr/>
                    <a:lstStyle/>
                    <a:p>
                      <a:pPr algn="ctr"/>
                      <a:r>
                        <a:rPr lang="en-US" sz="3200">
                          <a:solidFill>
                            <a:schemeClr val="bg1"/>
                          </a:solidFill>
                        </a:rPr>
                        <a:t>Acceptable</a:t>
                      </a:r>
                      <a:r>
                        <a:rPr lang="en-US" sz="2400">
                          <a:solidFill>
                            <a:schemeClr val="bg1"/>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a:solidFill>
                            <a:schemeClr val="bg1"/>
                          </a:solidFill>
                        </a:rPr>
                        <a:t>Not  Acceptable</a:t>
                      </a:r>
                    </a:p>
                  </a:txBody>
                  <a:tcPr>
                    <a:solidFill>
                      <a:srgbClr val="008080"/>
                    </a:solidFill>
                  </a:tcPr>
                </a:tc>
                <a:extLst>
                  <a:ext uri="{0D108BD9-81ED-4DB2-BD59-A6C34878D82A}">
                    <a16:rowId xmlns:a16="http://schemas.microsoft.com/office/drawing/2014/main" val="10000"/>
                  </a:ext>
                </a:extLst>
              </a:tr>
              <a:tr h="1976494">
                <a:tc>
                  <a:txBody>
                    <a:bodyPr/>
                    <a:lstStyle/>
                    <a:p>
                      <a:r>
                        <a:rPr lang="en-US" sz="2200"/>
                        <a:t>Using dictionaries</a:t>
                      </a:r>
                      <a:r>
                        <a:rPr lang="en-US" sz="2200" baseline="0"/>
                        <a:t> and thesauri, including non-programmable, </a:t>
                      </a:r>
                      <a:r>
                        <a:rPr lang="en-US" sz="2200" baseline="0">
                          <a:solidFill>
                            <a:schemeClr val="tx1"/>
                          </a:solidFill>
                        </a:rPr>
                        <a:t>electronic dictionaries </a:t>
                      </a:r>
                      <a:r>
                        <a:rPr lang="en-US" sz="2200" baseline="0"/>
                        <a:t>and thesauri only for on-demand writing </a:t>
                      </a:r>
                      <a:r>
                        <a:rPr lang="en-US" sz="2200" baseline="-25000"/>
                        <a:t>p.8</a:t>
                      </a:r>
                    </a:p>
                    <a:p>
                      <a:r>
                        <a:rPr lang="en-US" sz="2200" i="1" baseline="0"/>
                        <a:t>Online Testing: An electronic dictionary or thesaurus is provided for writing.</a:t>
                      </a:r>
                    </a:p>
                    <a:p>
                      <a:endParaRPr lang="en-US" sz="2200" baseline="0"/>
                    </a:p>
                  </a:txBody>
                  <a:tcPr>
                    <a:solidFill>
                      <a:schemeClr val="bg1">
                        <a:lumMod val="95000"/>
                      </a:schemeClr>
                    </a:solidFill>
                  </a:tcPr>
                </a:tc>
                <a:tc>
                  <a:txBody>
                    <a:bodyPr/>
                    <a:lstStyle/>
                    <a:p>
                      <a:endParaRPr lang="en-US" sz="2200"/>
                    </a:p>
                  </a:txBody>
                  <a:tcPr>
                    <a:solidFill>
                      <a:schemeClr val="bg1">
                        <a:lumMod val="95000"/>
                      </a:schemeClr>
                    </a:solidFill>
                  </a:tcPr>
                </a:tc>
                <a:tc>
                  <a:txBody>
                    <a:bodyPr/>
                    <a:lstStyle/>
                    <a:p>
                      <a:r>
                        <a:rPr lang="en-US" sz="2200"/>
                        <a:t>Using dictionaries and thesauri on the reading, mathematics, science, or social</a:t>
                      </a:r>
                      <a:r>
                        <a:rPr lang="en-US" sz="2200" baseline="0"/>
                        <a:t> studies content area tests </a:t>
                      </a:r>
                      <a:r>
                        <a:rPr lang="en-US" sz="2200" baseline="-25000"/>
                        <a:t>p.8</a:t>
                      </a:r>
                    </a:p>
                  </a:txBody>
                  <a:tcPr>
                    <a:solidFill>
                      <a:schemeClr val="bg1">
                        <a:lumMod val="95000"/>
                      </a:schemeClr>
                    </a:solidFill>
                  </a:tcPr>
                </a:tc>
                <a:extLst>
                  <a:ext uri="{0D108BD9-81ED-4DB2-BD59-A6C34878D82A}">
                    <a16:rowId xmlns:a16="http://schemas.microsoft.com/office/drawing/2014/main" val="10001"/>
                  </a:ext>
                </a:extLst>
              </a:tr>
              <a:tr h="1976494">
                <a:tc>
                  <a:txBody>
                    <a:bodyPr/>
                    <a:lstStyle/>
                    <a:p>
                      <a:r>
                        <a:rPr lang="en-US" sz="2200">
                          <a:solidFill>
                            <a:schemeClr val="tx1"/>
                          </a:solidFill>
                        </a:rPr>
                        <a:t>Allowing a student to have non-content</a:t>
                      </a:r>
                      <a:r>
                        <a:rPr lang="en-US" sz="2200" baseline="0">
                          <a:solidFill>
                            <a:schemeClr val="tx1"/>
                          </a:solidFill>
                        </a:rPr>
                        <a:t>-related materials such as books, puzzles, etc., at the workstation </a:t>
                      </a:r>
                      <a:r>
                        <a:rPr lang="en-US" sz="2200">
                          <a:solidFill>
                            <a:schemeClr val="tx1"/>
                          </a:solidFill>
                        </a:rPr>
                        <a:t>after the test administrator has collected an individual student’s test materials </a:t>
                      </a:r>
                      <a:r>
                        <a:rPr lang="en-US" sz="2200" baseline="-25000">
                          <a:solidFill>
                            <a:schemeClr val="tx1"/>
                          </a:solidFill>
                        </a:rPr>
                        <a:t>p.9</a:t>
                      </a:r>
                    </a:p>
                  </a:txBody>
                  <a:tcPr>
                    <a:solidFill>
                      <a:schemeClr val="bg1">
                        <a:lumMod val="95000"/>
                      </a:schemeClr>
                    </a:solidFill>
                  </a:tcPr>
                </a:tc>
                <a:tc>
                  <a:txBody>
                    <a:bodyPr/>
                    <a:lstStyle/>
                    <a:p>
                      <a:endParaRPr lang="en-US" sz="2200"/>
                    </a:p>
                  </a:txBody>
                  <a:tcPr>
                    <a:solidFill>
                      <a:schemeClr val="bg1">
                        <a:lumMod val="95000"/>
                      </a:schemeClr>
                    </a:solidFill>
                  </a:tcPr>
                </a:tc>
                <a:tc>
                  <a:txBody>
                    <a:bodyPr/>
                    <a:lstStyle/>
                    <a:p>
                      <a:r>
                        <a:rPr lang="en-US" sz="2200"/>
                        <a:t>During testing, distributing,</a:t>
                      </a:r>
                      <a:r>
                        <a:rPr lang="en-US" sz="2200" baseline="0"/>
                        <a:t> making available, or attaching to students’ workstations any information or materials that are not sent as part of the assessment materials or specified in the test administration manuals. </a:t>
                      </a:r>
                      <a:r>
                        <a:rPr lang="en-US" sz="2200" baseline="-25000"/>
                        <a:t>p. 8</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0"/>
            <a:ext cx="10597896" cy="784419"/>
          </a:xfrm>
          <a:prstGeom prst="rect">
            <a:avLst/>
          </a:prstGeom>
        </p:spPr>
        <p:txBody>
          <a:bodyPr>
            <a:normAutofit/>
          </a:bodyPr>
          <a:lstStyle/>
          <a:p>
            <a:r>
              <a:rPr lang="en-US"/>
              <a:t>Dictionaries and Thesauri</a:t>
            </a:r>
          </a:p>
        </p:txBody>
      </p:sp>
    </p:spTree>
    <p:extLst>
      <p:ext uri="{BB962C8B-B14F-4D97-AF65-F5344CB8AC3E}">
        <p14:creationId xmlns:p14="http://schemas.microsoft.com/office/powerpoint/2010/main" val="3315294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17758"/>
            <a:ext cx="2711302" cy="340242"/>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32</a:t>
            </a:fld>
            <a:endParaRPr lang="en-US"/>
          </a:p>
        </p:txBody>
      </p:sp>
      <p:graphicFrame>
        <p:nvGraphicFramePr>
          <p:cNvPr id="6" name="Table 5" descr="Calculators" title="Calculators"/>
          <p:cNvGraphicFramePr>
            <a:graphicFrameLocks noGrp="1"/>
          </p:cNvGraphicFramePr>
          <p:nvPr>
            <p:extLst>
              <p:ext uri="{D42A27DB-BD31-4B8C-83A1-F6EECF244321}">
                <p14:modId xmlns:p14="http://schemas.microsoft.com/office/powerpoint/2010/main" val="3625167781"/>
              </p:ext>
            </p:extLst>
          </p:nvPr>
        </p:nvGraphicFramePr>
        <p:xfrm>
          <a:off x="287079" y="720103"/>
          <a:ext cx="11614297" cy="5100324"/>
        </p:xfrm>
        <a:graphic>
          <a:graphicData uri="http://schemas.openxmlformats.org/drawingml/2006/table">
            <a:tbl>
              <a:tblPr firstRow="1" bandRow="1">
                <a:tableStyleId>{85BE263C-DBD7-4A20-BB59-AAB30ACAA65A}</a:tableStyleId>
              </a:tblPr>
              <a:tblGrid>
                <a:gridCol w="5589347">
                  <a:extLst>
                    <a:ext uri="{9D8B030D-6E8A-4147-A177-3AD203B41FA5}">
                      <a16:colId xmlns:a16="http://schemas.microsoft.com/office/drawing/2014/main" val="20000"/>
                    </a:ext>
                  </a:extLst>
                </a:gridCol>
                <a:gridCol w="547874">
                  <a:extLst>
                    <a:ext uri="{9D8B030D-6E8A-4147-A177-3AD203B41FA5}">
                      <a16:colId xmlns:a16="http://schemas.microsoft.com/office/drawing/2014/main" val="20001"/>
                    </a:ext>
                  </a:extLst>
                </a:gridCol>
                <a:gridCol w="5477076">
                  <a:extLst>
                    <a:ext uri="{9D8B030D-6E8A-4147-A177-3AD203B41FA5}">
                      <a16:colId xmlns:a16="http://schemas.microsoft.com/office/drawing/2014/main" val="20002"/>
                    </a:ext>
                  </a:extLst>
                </a:gridCol>
              </a:tblGrid>
              <a:tr h="565436">
                <a:tc>
                  <a:txBody>
                    <a:bodyPr/>
                    <a:lstStyle/>
                    <a:p>
                      <a:pPr algn="ctr"/>
                      <a:r>
                        <a:rPr lang="en-US" sz="3200">
                          <a:solidFill>
                            <a:schemeClr val="bg1"/>
                          </a:solidFill>
                        </a:rPr>
                        <a:t>Acceptable</a:t>
                      </a:r>
                      <a:r>
                        <a:rPr lang="en-US" sz="2400">
                          <a:solidFill>
                            <a:schemeClr val="bg1"/>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a:solidFill>
                            <a:schemeClr val="bg1"/>
                          </a:solidFill>
                        </a:rPr>
                        <a:t>Not  Acceptable</a:t>
                      </a:r>
                    </a:p>
                  </a:txBody>
                  <a:tcPr>
                    <a:solidFill>
                      <a:srgbClr val="008080"/>
                    </a:solidFill>
                  </a:tcPr>
                </a:tc>
                <a:extLst>
                  <a:ext uri="{0D108BD9-81ED-4DB2-BD59-A6C34878D82A}">
                    <a16:rowId xmlns:a16="http://schemas.microsoft.com/office/drawing/2014/main" val="10000"/>
                  </a:ext>
                </a:extLst>
              </a:tr>
              <a:tr h="22319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Providing</a:t>
                      </a:r>
                      <a:r>
                        <a:rPr lang="en-US" sz="2000" baseline="0"/>
                        <a:t> </a:t>
                      </a:r>
                      <a:r>
                        <a:rPr lang="en-US" sz="2000"/>
                        <a:t>students access to the types of calculators as designated in the test administration manuals accompanying</a:t>
                      </a:r>
                      <a:r>
                        <a:rPr lang="en-US" sz="2000" baseline="0"/>
                        <a:t> each state-required assessment </a:t>
                      </a:r>
                      <a:r>
                        <a:rPr lang="en-US" sz="2000" baseline="-25000"/>
                        <a:t>p.8</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400"/>
                        <a:t>Allowing student</a:t>
                      </a:r>
                      <a:r>
                        <a:rPr lang="en-US" sz="2400" baseline="0"/>
                        <a:t>s to leave the testing area to gain access to any calculators, dictionaries or thesauri, blank writing or graph paper, or any resources used for accommodations as specified in 703 KAR 5:070 </a:t>
                      </a:r>
                      <a:r>
                        <a:rPr lang="en-US" sz="2400" baseline="-25000"/>
                        <a:t>p.8</a:t>
                      </a:r>
                    </a:p>
                  </a:txBody>
                  <a:tcPr>
                    <a:solidFill>
                      <a:schemeClr val="bg1">
                        <a:lumMod val="95000"/>
                      </a:schemeClr>
                    </a:solidFill>
                  </a:tcPr>
                </a:tc>
                <a:extLst>
                  <a:ext uri="{0D108BD9-81ED-4DB2-BD59-A6C34878D82A}">
                    <a16:rowId xmlns:a16="http://schemas.microsoft.com/office/drawing/2014/main" val="10001"/>
                  </a:ext>
                </a:extLst>
              </a:tr>
              <a:tr h="13391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chemeClr val="tx1"/>
                          </a:solidFill>
                        </a:rPr>
                        <a:t>Schools </a:t>
                      </a:r>
                      <a:r>
                        <a:rPr lang="en-US" sz="2400" baseline="0">
                          <a:solidFill>
                            <a:schemeClr val="tx1"/>
                          </a:solidFill>
                        </a:rPr>
                        <a:t>providing</a:t>
                      </a:r>
                      <a:r>
                        <a:rPr lang="en-US" sz="2000" baseline="0">
                          <a:solidFill>
                            <a:schemeClr val="tx1"/>
                          </a:solidFill>
                        </a:rPr>
                        <a:t> calculators to students (</a:t>
                      </a:r>
                      <a:r>
                        <a:rPr lang="en-US" sz="2000">
                          <a:solidFill>
                            <a:schemeClr val="tx1"/>
                          </a:solidFill>
                        </a:rPr>
                        <a:t>Permitted electronic devices such as</a:t>
                      </a:r>
                      <a:r>
                        <a:rPr lang="en-US" sz="2000" baseline="0">
                          <a:solidFill>
                            <a:schemeClr val="tx1"/>
                          </a:solidFill>
                        </a:rPr>
                        <a:t> calculators will be listed in test administration manuals.) </a:t>
                      </a:r>
                      <a:r>
                        <a:rPr lang="en-US" sz="2000" baseline="-25000">
                          <a:solidFill>
                            <a:schemeClr val="tx1"/>
                          </a:solidFill>
                        </a:rPr>
                        <a:t>p.9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i="1">
                        <a:solidFill>
                          <a:schemeClr val="tx1"/>
                        </a:solidFill>
                      </a:endParaRP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Students sharing calculators within the testing session. </a:t>
                      </a:r>
                      <a:r>
                        <a:rPr lang="en-US" sz="2000" baseline="-25000"/>
                        <a:t>p.9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solidFill>
                      <a:schemeClr val="bg1">
                        <a:lumMod val="95000"/>
                      </a:schemeClr>
                    </a:solidFill>
                  </a:tcPr>
                </a:tc>
                <a:extLst>
                  <a:ext uri="{0D108BD9-81ED-4DB2-BD59-A6C34878D82A}">
                    <a16:rowId xmlns:a16="http://schemas.microsoft.com/office/drawing/2014/main" val="3270523655"/>
                  </a:ext>
                </a:extLst>
              </a:tr>
              <a:tr h="8636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i="1">
                        <a:solidFill>
                          <a:schemeClr val="tx1"/>
                        </a:solidFill>
                      </a:endParaRP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1458"/>
            <a:ext cx="11318875" cy="839835"/>
          </a:xfrm>
          <a:prstGeom prst="rect">
            <a:avLst/>
          </a:prstGeom>
        </p:spPr>
        <p:txBody>
          <a:bodyPr>
            <a:normAutofit/>
          </a:bodyPr>
          <a:lstStyle/>
          <a:p>
            <a:r>
              <a:rPr lang="en-US"/>
              <a:t>Calculators</a:t>
            </a:r>
          </a:p>
        </p:txBody>
      </p:sp>
    </p:spTree>
    <p:extLst>
      <p:ext uri="{BB962C8B-B14F-4D97-AF65-F5344CB8AC3E}">
        <p14:creationId xmlns:p14="http://schemas.microsoft.com/office/powerpoint/2010/main" val="135259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61253"/>
            <a:ext cx="3009014" cy="296747"/>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33</a:t>
            </a:fld>
            <a:endParaRPr lang="en-US"/>
          </a:p>
        </p:txBody>
      </p:sp>
      <p:graphicFrame>
        <p:nvGraphicFramePr>
          <p:cNvPr id="6" name="Table 5" descr="Electronic Devices" title="Electronic Devices"/>
          <p:cNvGraphicFramePr>
            <a:graphicFrameLocks noGrp="1"/>
          </p:cNvGraphicFramePr>
          <p:nvPr>
            <p:extLst>
              <p:ext uri="{D42A27DB-BD31-4B8C-83A1-F6EECF244321}">
                <p14:modId xmlns:p14="http://schemas.microsoft.com/office/powerpoint/2010/main" val="3496915524"/>
              </p:ext>
            </p:extLst>
          </p:nvPr>
        </p:nvGraphicFramePr>
        <p:xfrm>
          <a:off x="308344" y="735692"/>
          <a:ext cx="11663916" cy="5019040"/>
        </p:xfrm>
        <a:graphic>
          <a:graphicData uri="http://schemas.openxmlformats.org/drawingml/2006/table">
            <a:tbl>
              <a:tblPr firstRow="1" bandRow="1">
                <a:tableStyleId>{85BE263C-DBD7-4A20-BB59-AAB30ACAA65A}</a:tableStyleId>
              </a:tblPr>
              <a:tblGrid>
                <a:gridCol w="5989084">
                  <a:extLst>
                    <a:ext uri="{9D8B030D-6E8A-4147-A177-3AD203B41FA5}">
                      <a16:colId xmlns:a16="http://schemas.microsoft.com/office/drawing/2014/main" val="20000"/>
                    </a:ext>
                  </a:extLst>
                </a:gridCol>
                <a:gridCol w="460150">
                  <a:extLst>
                    <a:ext uri="{9D8B030D-6E8A-4147-A177-3AD203B41FA5}">
                      <a16:colId xmlns:a16="http://schemas.microsoft.com/office/drawing/2014/main" val="20001"/>
                    </a:ext>
                  </a:extLst>
                </a:gridCol>
                <a:gridCol w="5214682">
                  <a:extLst>
                    <a:ext uri="{9D8B030D-6E8A-4147-A177-3AD203B41FA5}">
                      <a16:colId xmlns:a16="http://schemas.microsoft.com/office/drawing/2014/main" val="20002"/>
                    </a:ext>
                  </a:extLst>
                </a:gridCol>
              </a:tblGrid>
              <a:tr h="538344">
                <a:tc>
                  <a:txBody>
                    <a:bodyPr/>
                    <a:lstStyle/>
                    <a:p>
                      <a:pPr algn="ctr"/>
                      <a:r>
                        <a:rPr lang="en-US" sz="3200">
                          <a:solidFill>
                            <a:schemeClr val="bg1"/>
                          </a:solidFill>
                        </a:rPr>
                        <a:t>Acceptable</a:t>
                      </a:r>
                      <a:r>
                        <a:rPr lang="en-US" sz="2400">
                          <a:solidFill>
                            <a:schemeClr val="bg1"/>
                          </a:solidFill>
                        </a:rPr>
                        <a:t> </a:t>
                      </a:r>
                    </a:p>
                  </a:txBody>
                  <a:tcPr>
                    <a:solidFill>
                      <a:srgbClr val="008080"/>
                    </a:solidFill>
                  </a:tcPr>
                </a:tc>
                <a:tc>
                  <a:txBody>
                    <a:bodyPr/>
                    <a:lstStyle/>
                    <a:p>
                      <a:endParaRPr lang="en-US"/>
                    </a:p>
                  </a:txBody>
                  <a:tcPr>
                    <a:solidFill>
                      <a:srgbClr val="008080"/>
                    </a:solidFill>
                  </a:tcPr>
                </a:tc>
                <a:tc>
                  <a:txBody>
                    <a:bodyPr/>
                    <a:lstStyle/>
                    <a:p>
                      <a:pPr algn="ctr"/>
                      <a:r>
                        <a:rPr lang="en-US" sz="3200">
                          <a:solidFill>
                            <a:schemeClr val="bg1"/>
                          </a:solidFill>
                        </a:rPr>
                        <a:t>Not  Acceptable</a:t>
                      </a:r>
                    </a:p>
                  </a:txBody>
                  <a:tcPr>
                    <a:solidFill>
                      <a:srgbClr val="008080"/>
                    </a:solidFill>
                  </a:tcPr>
                </a:tc>
                <a:extLst>
                  <a:ext uri="{0D108BD9-81ED-4DB2-BD59-A6C34878D82A}">
                    <a16:rowId xmlns:a16="http://schemas.microsoft.com/office/drawing/2014/main" val="10000"/>
                  </a:ext>
                </a:extLst>
              </a:tr>
              <a:tr h="1339691">
                <a:tc>
                  <a:txBody>
                    <a:bodyPr/>
                    <a:lstStyle/>
                    <a:p>
                      <a:r>
                        <a:rPr lang="en-US" sz="2000"/>
                        <a:t>Students using personal electronic devices</a:t>
                      </a:r>
                      <a:r>
                        <a:rPr lang="en-US" sz="2000" baseline="0"/>
                        <a:t> for test administration as long as the device meets the acceptable use criteria for a particular assessment (Communication and Internet features must be disabled.) </a:t>
                      </a:r>
                      <a:r>
                        <a:rPr lang="en-US" sz="2000" baseline="-25000"/>
                        <a:t>p.9</a:t>
                      </a:r>
                    </a:p>
                    <a:p>
                      <a:endParaRPr lang="en-US" sz="2000" baseline="-25000"/>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Using electronic devices in any way to gain</a:t>
                      </a:r>
                      <a:r>
                        <a:rPr lang="en-US" sz="2000" baseline="0"/>
                        <a:t> a testing advantage </a:t>
                      </a:r>
                      <a:r>
                        <a:rPr lang="en-US" sz="2000" baseline="-25000"/>
                        <a:t>p.7</a:t>
                      </a:r>
                    </a:p>
                  </a:txBody>
                  <a:tcPr>
                    <a:solidFill>
                      <a:schemeClr val="bg1">
                        <a:lumMod val="95000"/>
                      </a:schemeClr>
                    </a:solidFill>
                  </a:tcPr>
                </a:tc>
                <a:extLst>
                  <a:ext uri="{0D108BD9-81ED-4DB2-BD59-A6C34878D82A}">
                    <a16:rowId xmlns:a16="http://schemas.microsoft.com/office/drawing/2014/main" val="10001"/>
                  </a:ext>
                </a:extLst>
              </a:tr>
              <a:tr h="708508">
                <a:tc>
                  <a:txBody>
                    <a:bodyPr/>
                    <a:lstStyle/>
                    <a:p>
                      <a:r>
                        <a:rPr lang="en-US" sz="2000">
                          <a:solidFill>
                            <a:schemeClr val="tx1"/>
                          </a:solidFill>
                        </a:rPr>
                        <a:t>Test administrators using electronic</a:t>
                      </a:r>
                      <a:r>
                        <a:rPr lang="en-US" sz="2000" baseline="0">
                          <a:solidFill>
                            <a:schemeClr val="tx1"/>
                          </a:solidFill>
                        </a:rPr>
                        <a:t> devices to contact school administrators regarding test sessions </a:t>
                      </a:r>
                      <a:r>
                        <a:rPr lang="en-US" sz="2000" baseline="-25000">
                          <a:solidFill>
                            <a:schemeClr val="tx1"/>
                          </a:solidFill>
                        </a:rPr>
                        <a:t>p.9</a:t>
                      </a:r>
                    </a:p>
                    <a:p>
                      <a:endParaRPr lang="en-US" sz="2000" baseline="-25000">
                        <a:solidFill>
                          <a:schemeClr val="tx1"/>
                        </a:solidFill>
                      </a:endParaRP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Students or test administrators using electronic devices </a:t>
                      </a:r>
                      <a:r>
                        <a:rPr lang="en-US" sz="2000" baseline="0"/>
                        <a:t>except in the case of an emergency </a:t>
                      </a:r>
                      <a:r>
                        <a:rPr lang="en-US" sz="2000" baseline="-25000"/>
                        <a:t>p.9</a:t>
                      </a:r>
                    </a:p>
                  </a:txBody>
                  <a:tcPr>
                    <a:solidFill>
                      <a:schemeClr val="bg1">
                        <a:lumMod val="95000"/>
                      </a:schemeClr>
                    </a:solidFill>
                  </a:tcPr>
                </a:tc>
                <a:extLst>
                  <a:ext uri="{0D108BD9-81ED-4DB2-BD59-A6C34878D82A}">
                    <a16:rowId xmlns:a16="http://schemas.microsoft.com/office/drawing/2014/main" val="10002"/>
                  </a:ext>
                </a:extLst>
              </a:tr>
              <a:tr h="1501696">
                <a:tc>
                  <a:txBody>
                    <a:bodyPr/>
                    <a:lstStyle/>
                    <a:p>
                      <a:r>
                        <a:rPr lang="en-US" sz="2000"/>
                        <a:t>If directed by KDE or test vendors for</a:t>
                      </a:r>
                      <a:r>
                        <a:rPr lang="en-US" sz="2000" baseline="0"/>
                        <a:t> the purpose of test administration, accessing the Internet or imaging capabilities during test sessions </a:t>
                      </a:r>
                      <a:r>
                        <a:rPr lang="en-US" sz="2000" baseline="-25000"/>
                        <a:t>p.6</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Accessing the Internet, wireless communication functions or imaging capabilities on electronic devices during testing sessions for purposes other than test administration </a:t>
                      </a:r>
                      <a:r>
                        <a:rPr lang="en-US" sz="2000" baseline="-25000"/>
                        <a:t>p.7</a:t>
                      </a:r>
                    </a:p>
                  </a:txBody>
                  <a:tcPr>
                    <a:solidFill>
                      <a:schemeClr val="bg1">
                        <a:lumMod val="9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70829"/>
            <a:ext cx="10597895" cy="806521"/>
          </a:xfrm>
          <a:prstGeom prst="rect">
            <a:avLst/>
          </a:prstGeom>
        </p:spPr>
        <p:txBody>
          <a:bodyPr>
            <a:normAutofit/>
          </a:bodyPr>
          <a:lstStyle/>
          <a:p>
            <a:r>
              <a:rPr lang="en-US"/>
              <a:t>Electronic</a:t>
            </a:r>
            <a:r>
              <a:rPr lang="en-US">
                <a:solidFill>
                  <a:schemeClr val="tx1"/>
                </a:solidFill>
              </a:rPr>
              <a:t> </a:t>
            </a:r>
            <a:r>
              <a:rPr lang="en-US"/>
              <a:t>Devices</a:t>
            </a:r>
          </a:p>
        </p:txBody>
      </p:sp>
    </p:spTree>
    <p:extLst>
      <p:ext uri="{BB962C8B-B14F-4D97-AF65-F5344CB8AC3E}">
        <p14:creationId xmlns:p14="http://schemas.microsoft.com/office/powerpoint/2010/main" val="692631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764465" cy="36261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34</a:t>
            </a:fld>
            <a:endParaRPr lang="en-US"/>
          </a:p>
        </p:txBody>
      </p:sp>
      <p:graphicFrame>
        <p:nvGraphicFramePr>
          <p:cNvPr id="6" name="Table 5" descr="Walls and Bulletin Boards" title="Walls and Bulletin Boards"/>
          <p:cNvGraphicFramePr>
            <a:graphicFrameLocks noGrp="1"/>
          </p:cNvGraphicFramePr>
          <p:nvPr>
            <p:extLst>
              <p:ext uri="{D42A27DB-BD31-4B8C-83A1-F6EECF244321}">
                <p14:modId xmlns:p14="http://schemas.microsoft.com/office/powerpoint/2010/main" val="3836972746"/>
              </p:ext>
            </p:extLst>
          </p:nvPr>
        </p:nvGraphicFramePr>
        <p:xfrm>
          <a:off x="572088" y="782090"/>
          <a:ext cx="10597896" cy="4545126"/>
        </p:xfrm>
        <a:graphic>
          <a:graphicData uri="http://schemas.openxmlformats.org/drawingml/2006/table">
            <a:tbl>
              <a:tblPr firstRow="1" bandRow="1">
                <a:tableStyleId>{85BE263C-DBD7-4A20-BB59-AAB30ACAA65A}</a:tableStyleId>
              </a:tblPr>
              <a:tblGrid>
                <a:gridCol w="5105110">
                  <a:extLst>
                    <a:ext uri="{9D8B030D-6E8A-4147-A177-3AD203B41FA5}">
                      <a16:colId xmlns:a16="http://schemas.microsoft.com/office/drawing/2014/main" val="20000"/>
                    </a:ext>
                  </a:extLst>
                </a:gridCol>
                <a:gridCol w="754698">
                  <a:extLst>
                    <a:ext uri="{9D8B030D-6E8A-4147-A177-3AD203B41FA5}">
                      <a16:colId xmlns:a16="http://schemas.microsoft.com/office/drawing/2014/main" val="20001"/>
                    </a:ext>
                  </a:extLst>
                </a:gridCol>
                <a:gridCol w="4738088">
                  <a:extLst>
                    <a:ext uri="{9D8B030D-6E8A-4147-A177-3AD203B41FA5}">
                      <a16:colId xmlns:a16="http://schemas.microsoft.com/office/drawing/2014/main" val="20002"/>
                    </a:ext>
                  </a:extLst>
                </a:gridCol>
              </a:tblGrid>
              <a:tr h="728383">
                <a:tc>
                  <a:txBody>
                    <a:bodyPr/>
                    <a:lstStyle/>
                    <a:p>
                      <a:pPr algn="ctr"/>
                      <a:r>
                        <a:rPr lang="en-US" sz="3200">
                          <a:solidFill>
                            <a:schemeClr val="bg1"/>
                          </a:solidFill>
                        </a:rPr>
                        <a:t>Acceptable</a:t>
                      </a:r>
                      <a:r>
                        <a:rPr lang="en-US" sz="2400">
                          <a:solidFill>
                            <a:schemeClr val="bg1"/>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a:solidFill>
                            <a:schemeClr val="bg1"/>
                          </a:solidFill>
                        </a:rPr>
                        <a:t>Not  Acceptable</a:t>
                      </a:r>
                    </a:p>
                  </a:txBody>
                  <a:tcPr>
                    <a:solidFill>
                      <a:srgbClr val="008080"/>
                    </a:solidFill>
                  </a:tcPr>
                </a:tc>
                <a:extLst>
                  <a:ext uri="{0D108BD9-81ED-4DB2-BD59-A6C34878D82A}">
                    <a16:rowId xmlns:a16="http://schemas.microsoft.com/office/drawing/2014/main" val="10000"/>
                  </a:ext>
                </a:extLst>
              </a:tr>
              <a:tr h="2159473">
                <a:tc>
                  <a:txBody>
                    <a:bodyPr/>
                    <a:lstStyle/>
                    <a:p>
                      <a:r>
                        <a:rPr lang="en-US" sz="2400"/>
                        <a:t>Placing materials on classroom walls and bulletin boards for instructional</a:t>
                      </a:r>
                      <a:r>
                        <a:rPr lang="en-US" sz="2400" baseline="0"/>
                        <a:t> purposes anytime during the year </a:t>
                      </a:r>
                      <a:r>
                        <a:rPr lang="en-US" sz="2400" baseline="-25000"/>
                        <a:t>p.8</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r>
                        <a:rPr lang="en-US" sz="2400"/>
                        <a:t>Displaying or leaving any materials containing</a:t>
                      </a:r>
                      <a:r>
                        <a:rPr lang="en-US" sz="2400" baseline="0"/>
                        <a:t> content information or strategies for solving problems </a:t>
                      </a:r>
                      <a:r>
                        <a:rPr lang="en-US" sz="2400"/>
                        <a:t>uncovered</a:t>
                      </a:r>
                      <a:r>
                        <a:rPr lang="en-US" sz="2400" baseline="0"/>
                        <a:t> </a:t>
                      </a:r>
                      <a:r>
                        <a:rPr lang="en-US" sz="2400" baseline="-25000"/>
                        <a:t>p.8</a:t>
                      </a:r>
                    </a:p>
                  </a:txBody>
                  <a:tcPr>
                    <a:solidFill>
                      <a:schemeClr val="bg1">
                        <a:lumMod val="95000"/>
                      </a:schemeClr>
                    </a:solidFill>
                  </a:tcPr>
                </a:tc>
                <a:extLst>
                  <a:ext uri="{0D108BD9-81ED-4DB2-BD59-A6C34878D82A}">
                    <a16:rowId xmlns:a16="http://schemas.microsoft.com/office/drawing/2014/main" val="10001"/>
                  </a:ext>
                </a:extLst>
              </a:tr>
              <a:tr h="1657270">
                <a:tc>
                  <a:txBody>
                    <a:bodyPr/>
                    <a:lstStyle/>
                    <a:p>
                      <a:r>
                        <a:rPr lang="en-US" sz="2400"/>
                        <a:t>Leaving periodic tables or materials without content or strategies for solving problems uncovered </a:t>
                      </a:r>
                      <a:r>
                        <a:rPr lang="en-US" sz="2400" baseline="-25000"/>
                        <a:t>p.8</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2510"/>
            <a:ext cx="11318875" cy="635960"/>
          </a:xfrm>
          <a:prstGeom prst="rect">
            <a:avLst/>
          </a:prstGeom>
        </p:spPr>
        <p:txBody>
          <a:bodyPr>
            <a:noAutofit/>
          </a:bodyPr>
          <a:lstStyle/>
          <a:p>
            <a:r>
              <a:rPr lang="en-US"/>
              <a:t>Walls and Bulletin Boards</a:t>
            </a:r>
          </a:p>
        </p:txBody>
      </p:sp>
    </p:spTree>
    <p:extLst>
      <p:ext uri="{BB962C8B-B14F-4D97-AF65-F5344CB8AC3E}">
        <p14:creationId xmlns:p14="http://schemas.microsoft.com/office/powerpoint/2010/main" val="1032068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BD7323-49BF-4C97-8773-5EC64C492009}" type="slidenum">
              <a:rPr lang="en-US" smtClean="0"/>
              <a:pPr/>
              <a:t>35</a:t>
            </a:fld>
            <a:endParaRPr lang="en-US"/>
          </a:p>
        </p:txBody>
      </p:sp>
      <p:sp>
        <p:nvSpPr>
          <p:cNvPr id="3" name="Footer Placeholder 2"/>
          <p:cNvSpPr>
            <a:spLocks noGrp="1"/>
          </p:cNvSpPr>
          <p:nvPr>
            <p:ph type="ftr" sz="quarter" idx="3"/>
          </p:nvPr>
        </p:nvSpPr>
        <p:spPr>
          <a:xfrm>
            <a:off x="0" y="6492875"/>
            <a:ext cx="2785730" cy="365125"/>
          </a:xfrm>
        </p:spPr>
        <p:txBody>
          <a:bodyPr/>
          <a:lstStyle/>
          <a:p>
            <a:r>
              <a:rPr lang="sv-SE"/>
              <a:t>KDE:OAA:DAAS:ss:08/01/2022</a:t>
            </a:r>
            <a:endParaRPr lang="en-US"/>
          </a:p>
        </p:txBody>
      </p:sp>
      <p:sp>
        <p:nvSpPr>
          <p:cNvPr id="5" name="Text Placeholder 4"/>
          <p:cNvSpPr>
            <a:spLocks noGrp="1"/>
          </p:cNvSpPr>
          <p:nvPr>
            <p:ph type="body" sz="quarter" idx="4294967295"/>
          </p:nvPr>
        </p:nvSpPr>
        <p:spPr>
          <a:xfrm>
            <a:off x="0" y="841043"/>
            <a:ext cx="11636375" cy="4099151"/>
          </a:xfrm>
          <a:prstGeom prst="rect">
            <a:avLst/>
          </a:prstGeom>
        </p:spPr>
        <p:txBody>
          <a:bodyPr/>
          <a:lstStyle/>
          <a:p>
            <a:pPr marL="0" indent="0" algn="ctr">
              <a:buNone/>
            </a:pPr>
            <a:r>
              <a:rPr lang="en-US" altLang="en-US" sz="2800">
                <a:solidFill>
                  <a:schemeClr val="tx1"/>
                </a:solidFill>
              </a:rPr>
              <a:t>Basic periodic tables and motivational materials may remain posted.</a:t>
            </a:r>
          </a:p>
          <a:p>
            <a:pPr marL="0" indent="0" algn="ctr">
              <a:buNone/>
            </a:pPr>
            <a:r>
              <a:rPr lang="en-US" b="1"/>
              <a:t>ACCEPTABLE</a:t>
            </a:r>
          </a:p>
          <a:p>
            <a:pPr algn="ctr"/>
            <a:endParaRPr lang="en-US"/>
          </a:p>
        </p:txBody>
      </p:sp>
      <p:sp>
        <p:nvSpPr>
          <p:cNvPr id="9" name="TextBox 8">
            <a:extLst>
              <a:ext uri="{FF2B5EF4-FFF2-40B4-BE49-F238E27FC236}">
                <a16:creationId xmlns:a16="http://schemas.microsoft.com/office/drawing/2014/main" id="{4A9335B7-929C-4735-94A2-72D5A91FDB01}"/>
              </a:ext>
            </a:extLst>
          </p:cNvPr>
          <p:cNvSpPr txBox="1"/>
          <p:nvPr/>
        </p:nvSpPr>
        <p:spPr>
          <a:xfrm>
            <a:off x="504853" y="4856675"/>
            <a:ext cx="3334776" cy="461665"/>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star motivation  </a:t>
            </a:r>
            <a:r>
              <a:rPr lang="en-US" sz="1200">
                <a:solidFill>
                  <a:srgbClr val="0A7881"/>
                </a:solidFill>
                <a:latin typeface="Times New Roman" panose="02020603050405020304" pitchFamily="18" charset="0"/>
                <a:ea typeface="Calibri"/>
                <a:cs typeface="Times New Roman" panose="02020603050405020304" pitchFamily="18" charset="0"/>
                <a:hlinkClick r:id="rId3"/>
              </a:rPr>
              <a:t>http://krazee4kindergarten.blogspot.com/</a:t>
            </a:r>
            <a:r>
              <a:rPr lang="en-US" sz="1200">
                <a:solidFill>
                  <a:srgbClr val="0A7881"/>
                </a:solidFill>
                <a:latin typeface="Times New Roman" panose="02020603050405020304" pitchFamily="18" charset="0"/>
                <a:ea typeface="Calibri"/>
                <a:cs typeface="Times New Roman" panose="02020603050405020304" pitchFamily="18" charset="0"/>
              </a:rPr>
              <a:t> </a:t>
            </a:r>
            <a:r>
              <a:rPr lang="en-US" sz="1200">
                <a:solidFill>
                  <a:srgbClr val="0A7881"/>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BA729C51-E94D-4144-A1FF-F8C8B51C23BC}"/>
              </a:ext>
            </a:extLst>
          </p:cNvPr>
          <p:cNvSpPr txBox="1"/>
          <p:nvPr/>
        </p:nvSpPr>
        <p:spPr>
          <a:xfrm>
            <a:off x="8241420" y="4718176"/>
            <a:ext cx="4095772" cy="276999"/>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testing </a:t>
            </a:r>
            <a:r>
              <a:rPr lang="en-US" sz="1200">
                <a:latin typeface="Times New Roman" panose="02020603050405020304" pitchFamily="18" charset="0"/>
                <a:cs typeface="Times New Roman" panose="02020603050405020304" pitchFamily="18" charset="0"/>
                <a:hlinkClick r:id="rId4"/>
              </a:rPr>
              <a:t>http://oneextradegreeteaching.com/</a:t>
            </a:r>
            <a:r>
              <a:rPr lang="en-US" sz="1200">
                <a:latin typeface="Times New Roman" panose="02020603050405020304" pitchFamily="18" charset="0"/>
                <a:cs typeface="Times New Roman" panose="02020603050405020304" pitchFamily="18" charset="0"/>
              </a:rPr>
              <a:t>     </a:t>
            </a:r>
          </a:p>
        </p:txBody>
      </p:sp>
      <p:pic>
        <p:nvPicPr>
          <p:cNvPr id="8" name="Picture 8" descr="Please be quiet! We're passing a test!&#10;Poster also includes clip art of three students at desks." title="Poste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a:xfrm>
            <a:off x="7645298" y="1987919"/>
            <a:ext cx="4475715" cy="27852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4D303970-5145-46B1-89E6-94BC07448175}"/>
              </a:ext>
            </a:extLst>
          </p:cNvPr>
          <p:cNvSpPr txBox="1"/>
          <p:nvPr/>
        </p:nvSpPr>
        <p:spPr>
          <a:xfrm>
            <a:off x="4026385" y="4912856"/>
            <a:ext cx="3618913" cy="276999"/>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periodic table  </a:t>
            </a:r>
            <a:r>
              <a:rPr lang="en-US" sz="1200" u="sng">
                <a:latin typeface="Times New Roman" panose="02020603050405020304" pitchFamily="18" charset="0"/>
                <a:cs typeface="Times New Roman" panose="02020603050405020304" pitchFamily="18" charset="0"/>
                <a:hlinkClick r:id="rId6"/>
              </a:rPr>
              <a:t>http://www.wpclipart.com</a:t>
            </a:r>
            <a:r>
              <a:rPr lang="en-US" sz="1200">
                <a:latin typeface="Times New Roman" panose="02020603050405020304" pitchFamily="18" charset="0"/>
                <a:cs typeface="Times New Roman" panose="02020603050405020304" pitchFamily="18" charset="0"/>
              </a:rPr>
              <a:t>            </a:t>
            </a:r>
          </a:p>
        </p:txBody>
      </p:sp>
      <p:pic>
        <p:nvPicPr>
          <p:cNvPr id="7" name="Picture 5" descr="Basic Periodic Table of Elements" title="Poste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33007" y="2036382"/>
            <a:ext cx="3618913" cy="278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You're a STAR bursting with knowledge" title="Motivational Poster">
            <a:hlinkClick r:id="rId8"/>
          </p:cNvPr>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6752" y="1987920"/>
            <a:ext cx="3382877" cy="278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idx="4294967295"/>
          </p:nvPr>
        </p:nvSpPr>
        <p:spPr>
          <a:xfrm>
            <a:off x="0" y="0"/>
            <a:ext cx="12109450" cy="729881"/>
          </a:xfrm>
          <a:prstGeom prst="rect">
            <a:avLst/>
          </a:prstGeom>
        </p:spPr>
        <p:txBody>
          <a:bodyPr>
            <a:normAutofit/>
          </a:bodyPr>
          <a:lstStyle/>
          <a:p>
            <a:r>
              <a:rPr lang="en-US"/>
              <a:t>Posters </a:t>
            </a:r>
            <a:r>
              <a:rPr lang="en-US" baseline="-25000"/>
              <a:t>p.8</a:t>
            </a:r>
            <a:endParaRPr lang="en-US"/>
          </a:p>
        </p:txBody>
      </p:sp>
    </p:spTree>
    <p:extLst>
      <p:ext uri="{BB962C8B-B14F-4D97-AF65-F5344CB8AC3E}">
        <p14:creationId xmlns:p14="http://schemas.microsoft.com/office/powerpoint/2010/main" val="3543183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3"/>
          </p:nvPr>
        </p:nvSpPr>
        <p:spPr>
          <a:xfrm>
            <a:off x="22636" y="6405343"/>
            <a:ext cx="4114800" cy="365125"/>
          </a:xfrm>
          <a:prstGeom prst="rect">
            <a:avLst/>
          </a:prstGeom>
        </p:spPr>
        <p:txBody>
          <a:bodyPr/>
          <a:lstStyle/>
          <a:p>
            <a:pPr>
              <a:defRPr/>
            </a:pPr>
            <a:r>
              <a:rPr lang="sv-SE" sz="1200">
                <a:solidFill>
                  <a:schemeClr val="bg1"/>
                </a:solidFill>
              </a:rPr>
              <a:t>KDE:OAA:DAAS:ss:08/01/2022</a:t>
            </a:r>
            <a:endParaRPr lang="en-US" sz="1200">
              <a:solidFill>
                <a:schemeClr val="bg1"/>
              </a:solidFill>
            </a:endParaRPr>
          </a:p>
        </p:txBody>
      </p:sp>
      <p:sp>
        <p:nvSpPr>
          <p:cNvPr id="13" name="Slide Number Placeholder 12"/>
          <p:cNvSpPr>
            <a:spLocks noGrp="1"/>
          </p:cNvSpPr>
          <p:nvPr>
            <p:ph type="sldNum" sz="quarter" idx="12"/>
          </p:nvPr>
        </p:nvSpPr>
        <p:spPr>
          <a:xfrm>
            <a:off x="7473220" y="5932540"/>
            <a:ext cx="683339" cy="365125"/>
          </a:xfrm>
        </p:spPr>
        <p:txBody>
          <a:bodyPr/>
          <a:lstStyle/>
          <a:p>
            <a:pPr>
              <a:defRPr/>
            </a:pPr>
            <a:fld id="{27F4CC7C-A910-41D5-8945-AD70D2E237F4}" type="slidenum">
              <a:rPr lang="en-US" smtClean="0">
                <a:solidFill>
                  <a:schemeClr val="bg1"/>
                </a:solidFill>
              </a:rPr>
              <a:pPr>
                <a:defRPr/>
              </a:pPr>
              <a:t>36</a:t>
            </a:fld>
            <a:endParaRPr lang="en-US">
              <a:solidFill>
                <a:schemeClr val="bg1"/>
              </a:solidFill>
            </a:endParaRPr>
          </a:p>
        </p:txBody>
      </p:sp>
      <p:sp>
        <p:nvSpPr>
          <p:cNvPr id="16" name="Rectangle 15">
            <a:extLst>
              <a:ext uri="{FF2B5EF4-FFF2-40B4-BE49-F238E27FC236}">
                <a16:creationId xmlns:a16="http://schemas.microsoft.com/office/drawing/2014/main" id="{D0B6DC6B-46A7-4EA4-BB99-CF81788208AF}"/>
              </a:ext>
            </a:extLst>
          </p:cNvPr>
          <p:cNvSpPr/>
          <p:nvPr/>
        </p:nvSpPr>
        <p:spPr>
          <a:xfrm>
            <a:off x="8348740" y="4792959"/>
            <a:ext cx="3594461" cy="59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hlinkClick r:id="rId3"/>
              </a:rPr>
              <a:t>www.openclipart.com</a:t>
            </a:r>
            <a:endParaRPr lang="en-US"/>
          </a:p>
        </p:txBody>
      </p:sp>
      <p:pic>
        <p:nvPicPr>
          <p:cNvPr id="1027" name="Picture 1" descr="The poster is a labeled diagram of a nerve cell. &#10;http://www.wpclipart.com/medical/anatomy/cells/neuron/nerve_diagram_dendrite_axon.png" title="Content area pos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8473" y="2387161"/>
            <a:ext cx="1752600" cy="237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B00918B5-FCA1-4779-BDFD-6D5A15CD870F}"/>
              </a:ext>
            </a:extLst>
          </p:cNvPr>
          <p:cNvSpPr/>
          <p:nvPr/>
        </p:nvSpPr>
        <p:spPr>
          <a:xfrm>
            <a:off x="4517192" y="4714736"/>
            <a:ext cx="3594461" cy="59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hlinkClick r:id="rId3"/>
              </a:rPr>
              <a:t>www.openclipart.com</a:t>
            </a:r>
            <a:endParaRPr lang="en-US"/>
          </a:p>
        </p:txBody>
      </p:sp>
      <p:pic>
        <p:nvPicPr>
          <p:cNvPr id="3" name="Picture 2" descr="The poster is divided into two columns. Common Nouns are listed on the left side of the poster. Examples of proper nouns are listed on the right side of the poster." title="Content Area Poste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7192" y="2432305"/>
            <a:ext cx="3810000" cy="233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B81FAC7-B314-4BC7-B8AF-BBB977DFA7A4}"/>
              </a:ext>
            </a:extLst>
          </p:cNvPr>
          <p:cNvSpPr/>
          <p:nvPr/>
        </p:nvSpPr>
        <p:spPr>
          <a:xfrm>
            <a:off x="502090" y="3965090"/>
            <a:ext cx="3594461" cy="59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hlinkClick r:id="rId3"/>
              </a:rPr>
              <a:t>www.openclipart.com</a:t>
            </a:r>
            <a:endParaRPr lang="en-US"/>
          </a:p>
        </p:txBody>
      </p:sp>
      <p:pic>
        <p:nvPicPr>
          <p:cNvPr id="1026" name="Picture 2" descr="Poster contains a mathematical formula." title="Content Area Po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86" y="2387161"/>
            <a:ext cx="3810000" cy="1282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17192" y="1802386"/>
            <a:ext cx="3297698" cy="584775"/>
          </a:xfrm>
          <a:prstGeom prst="rect">
            <a:avLst/>
          </a:prstGeom>
          <a:noFill/>
        </p:spPr>
        <p:txBody>
          <a:bodyPr wrap="none" rtlCol="0">
            <a:spAutoFit/>
          </a:bodyPr>
          <a:lstStyle/>
          <a:p>
            <a:r>
              <a:rPr lang="en-US" sz="3200" b="1"/>
              <a:t>NOT ACCEPTABLE</a:t>
            </a:r>
          </a:p>
        </p:txBody>
      </p:sp>
      <p:sp>
        <p:nvSpPr>
          <p:cNvPr id="9" name="TextBox 8"/>
          <p:cNvSpPr txBox="1"/>
          <p:nvPr/>
        </p:nvSpPr>
        <p:spPr>
          <a:xfrm>
            <a:off x="124840" y="560335"/>
            <a:ext cx="11942320" cy="1200329"/>
          </a:xfrm>
          <a:prstGeom prst="rect">
            <a:avLst/>
          </a:prstGeom>
          <a:noFill/>
        </p:spPr>
        <p:txBody>
          <a:bodyPr wrap="square" rtlCol="0">
            <a:spAutoFit/>
          </a:bodyPr>
          <a:lstStyle/>
          <a:p>
            <a:r>
              <a:rPr lang="en-US" sz="2400"/>
              <a:t>Materials used during direct instruction, containing content, or strategies/processes should not be displayed on classroom surfaces including walls, workstations or clothing.</a:t>
            </a:r>
            <a:r>
              <a:rPr lang="en-US" altLang="en-US" sz="2400"/>
              <a:t> Classroom materials shall not provide a testing advantage to any student.</a:t>
            </a:r>
            <a:endParaRPr lang="en-US" sz="2400"/>
          </a:p>
        </p:txBody>
      </p:sp>
      <p:sp>
        <p:nvSpPr>
          <p:cNvPr id="2" name="Title 1" descr="Walls and Bulletin Boards" title="Walls and Bulletin Boards"/>
          <p:cNvSpPr>
            <a:spLocks noGrp="1"/>
          </p:cNvSpPr>
          <p:nvPr>
            <p:ph type="title"/>
          </p:nvPr>
        </p:nvSpPr>
        <p:spPr>
          <a:xfrm>
            <a:off x="25118" y="174944"/>
            <a:ext cx="11918083" cy="704889"/>
          </a:xfrm>
        </p:spPr>
        <p:txBody>
          <a:bodyPr>
            <a:normAutofit fontScale="90000"/>
          </a:bodyPr>
          <a:lstStyle/>
          <a:p>
            <a:r>
              <a:rPr lang="en-US" sz="4900"/>
              <a:t>Classroom Displays </a:t>
            </a:r>
            <a:r>
              <a:rPr lang="en-US" sz="4900" baseline="-25000"/>
              <a:t>p.8</a:t>
            </a:r>
            <a:br>
              <a:rPr lang="en-US" baseline="-25000"/>
            </a:br>
            <a:endParaRPr lang="en-US"/>
          </a:p>
        </p:txBody>
      </p:sp>
    </p:spTree>
    <p:extLst>
      <p:ext uri="{BB962C8B-B14F-4D97-AF65-F5344CB8AC3E}">
        <p14:creationId xmlns:p14="http://schemas.microsoft.com/office/powerpoint/2010/main" val="3584259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89216"/>
            <a:ext cx="2594345" cy="368784"/>
          </a:xfrm>
        </p:spPr>
        <p:txBody>
          <a:bodyPr/>
          <a:lstStyle/>
          <a:p>
            <a:r>
              <a:rPr lang="sv-SE">
                <a:solidFill>
                  <a:schemeClr val="tx1"/>
                </a:solidFill>
              </a:rPr>
              <a:t>KDE:OAA:DAAS:ss:08/01/2022</a:t>
            </a:r>
            <a:endParaRPr lang="en-US">
              <a:solidFill>
                <a:schemeClr val="tx1"/>
              </a:solidFill>
            </a:endParaRPr>
          </a:p>
        </p:txBody>
      </p:sp>
      <p:sp>
        <p:nvSpPr>
          <p:cNvPr id="4" name="Slide Number Placeholder 3"/>
          <p:cNvSpPr>
            <a:spLocks noGrp="1"/>
          </p:cNvSpPr>
          <p:nvPr>
            <p:ph type="sldNum" sz="quarter" idx="4294967295"/>
          </p:nvPr>
        </p:nvSpPr>
        <p:spPr>
          <a:xfrm>
            <a:off x="11507788" y="6502400"/>
            <a:ext cx="684212" cy="368300"/>
          </a:xfrm>
        </p:spPr>
        <p:txBody>
          <a:bodyPr/>
          <a:lstStyle/>
          <a:p>
            <a:fld id="{91BD7323-49BF-4C97-8773-5EC64C492009}" type="slidenum">
              <a:rPr lang="en-US" smtClean="0"/>
              <a:t>37</a:t>
            </a:fld>
            <a:endParaRPr lang="en-US"/>
          </a:p>
        </p:txBody>
      </p:sp>
      <p:sp>
        <p:nvSpPr>
          <p:cNvPr id="9" name="Rounded Rectangle 7">
            <a:extLst>
              <a:ext uri="{FF2B5EF4-FFF2-40B4-BE49-F238E27FC236}">
                <a16:creationId xmlns:a16="http://schemas.microsoft.com/office/drawing/2014/main" id="{B4931AC3-A79B-41B4-8F45-368A8276C0D5}"/>
              </a:ext>
            </a:extLst>
          </p:cNvPr>
          <p:cNvSpPr/>
          <p:nvPr/>
        </p:nvSpPr>
        <p:spPr>
          <a:xfrm>
            <a:off x="555783" y="4959063"/>
            <a:ext cx="7408004" cy="1180618"/>
          </a:xfrm>
          <a:prstGeom prst="round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2"/>
                </a:solidFill>
              </a:rPr>
              <a:t>Is it acceptable to allow students to read library or personal books as each student finishes and test materials are collected?</a:t>
            </a:r>
          </a:p>
        </p:txBody>
      </p:sp>
      <p:sp>
        <p:nvSpPr>
          <p:cNvPr id="8" name="Rounded Rectangle 7"/>
          <p:cNvSpPr/>
          <p:nvPr/>
        </p:nvSpPr>
        <p:spPr>
          <a:xfrm>
            <a:off x="555783" y="3592060"/>
            <a:ext cx="7758877" cy="1104227"/>
          </a:xfrm>
          <a:prstGeom prst="roundRect">
            <a:avLst/>
          </a:prstGeom>
          <a:solidFill>
            <a:srgbClr val="009999"/>
          </a:solidFill>
          <a:ln>
            <a:solidFill>
              <a:srgbClr val="0099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a:solidFill>
                  <a:schemeClr val="tx2"/>
                </a:solidFill>
              </a:rPr>
              <a:t>Is it acceptable to leave content on the walls in the testing room when administering a field test?</a:t>
            </a:r>
          </a:p>
        </p:txBody>
      </p:sp>
      <p:sp>
        <p:nvSpPr>
          <p:cNvPr id="7" name="Rounded Rectangle 6"/>
          <p:cNvSpPr/>
          <p:nvPr/>
        </p:nvSpPr>
        <p:spPr>
          <a:xfrm>
            <a:off x="555783" y="2408639"/>
            <a:ext cx="8396831" cy="1020361"/>
          </a:xfrm>
          <a:prstGeom prst="roundRect">
            <a:avLst/>
          </a:prstGeom>
          <a:solidFill>
            <a:srgbClr val="009999"/>
          </a:solidFill>
          <a:ln>
            <a:solidFill>
              <a:srgbClr val="0099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a:solidFill>
                  <a:schemeClr val="tx2"/>
                </a:solidFill>
              </a:rPr>
              <a:t>Is it acceptable to allow general education students to use a handheld calculator instead of the online calculator?</a:t>
            </a:r>
          </a:p>
        </p:txBody>
      </p:sp>
      <p:sp>
        <p:nvSpPr>
          <p:cNvPr id="6" name="Rounded Rectangle 5"/>
          <p:cNvSpPr/>
          <p:nvPr/>
        </p:nvSpPr>
        <p:spPr>
          <a:xfrm>
            <a:off x="555783" y="1083076"/>
            <a:ext cx="8917826" cy="1093025"/>
          </a:xfrm>
          <a:prstGeom prst="roundRect">
            <a:avLst/>
          </a:prstGeom>
          <a:solidFill>
            <a:srgbClr val="009999"/>
          </a:solidFill>
          <a:ln>
            <a:solidFill>
              <a:srgbClr val="0099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2400">
                <a:solidFill>
                  <a:schemeClr val="tx2"/>
                </a:solidFill>
              </a:rPr>
              <a:t>Is it acceptable for a teacher to use his/her personal cellphone to communicate with another teacher about a testing situation in the classroom? </a:t>
            </a:r>
          </a:p>
        </p:txBody>
      </p:sp>
      <p:sp>
        <p:nvSpPr>
          <p:cNvPr id="2" name="Title 1"/>
          <p:cNvSpPr>
            <a:spLocks noGrp="1"/>
          </p:cNvSpPr>
          <p:nvPr>
            <p:ph type="title"/>
          </p:nvPr>
        </p:nvSpPr>
        <p:spPr/>
        <p:txBody>
          <a:bodyPr>
            <a:normAutofit/>
          </a:bodyPr>
          <a:lstStyle/>
          <a:p>
            <a:r>
              <a:rPr lang="en-US"/>
              <a:t>Check for Understanding (3)</a:t>
            </a:r>
          </a:p>
        </p:txBody>
      </p:sp>
    </p:spTree>
    <p:extLst>
      <p:ext uri="{BB962C8B-B14F-4D97-AF65-F5344CB8AC3E}">
        <p14:creationId xmlns:p14="http://schemas.microsoft.com/office/powerpoint/2010/main" val="1752048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6824" y="6510817"/>
            <a:ext cx="2653698" cy="365125"/>
          </a:xfrm>
        </p:spPr>
        <p:txBody>
          <a:bodyPr/>
          <a:lstStyle/>
          <a:p>
            <a:r>
              <a:rPr lang="sv-SE">
                <a:solidFill>
                  <a:schemeClr val="accent3">
                    <a:lumMod val="50000"/>
                  </a:schemeClr>
                </a:solidFill>
              </a:rPr>
              <a:t>KDE:OAA:DAAS:ss:08/01/2022</a:t>
            </a:r>
            <a:endParaRPr lang="en-US">
              <a:solidFill>
                <a:schemeClr val="accent3">
                  <a:lumMod val="50000"/>
                </a:schemeClr>
              </a:solidFill>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pPr/>
              <a:t>38</a:t>
            </a:fld>
            <a:endParaRPr lang="en-US"/>
          </a:p>
        </p:txBody>
      </p:sp>
      <p:sp>
        <p:nvSpPr>
          <p:cNvPr id="6" name="Title 5"/>
          <p:cNvSpPr>
            <a:spLocks noGrp="1"/>
          </p:cNvSpPr>
          <p:nvPr>
            <p:ph type="title"/>
          </p:nvPr>
        </p:nvSpPr>
        <p:spPr>
          <a:xfrm>
            <a:off x="257452" y="1709738"/>
            <a:ext cx="11089998" cy="1983373"/>
          </a:xfrm>
        </p:spPr>
        <p:txBody>
          <a:bodyPr>
            <a:normAutofit/>
          </a:bodyPr>
          <a:lstStyle/>
          <a:p>
            <a:r>
              <a:rPr lang="en-US" sz="4800"/>
              <a:t>Seating Charts</a:t>
            </a:r>
          </a:p>
        </p:txBody>
      </p:sp>
    </p:spTree>
    <p:extLst>
      <p:ext uri="{BB962C8B-B14F-4D97-AF65-F5344CB8AC3E}">
        <p14:creationId xmlns:p14="http://schemas.microsoft.com/office/powerpoint/2010/main" val="1515559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9F5B93-FF57-4B67-9D3B-A9C77E61494F}"/>
              </a:ext>
            </a:extLst>
          </p:cNvPr>
          <p:cNvSpPr>
            <a:spLocks noGrp="1"/>
          </p:cNvSpPr>
          <p:nvPr>
            <p:ph type="ftr" sz="quarter" idx="3"/>
          </p:nvPr>
        </p:nvSpPr>
        <p:spPr>
          <a:xfrm>
            <a:off x="0" y="6492875"/>
            <a:ext cx="4114800" cy="365125"/>
          </a:xfrm>
        </p:spPr>
        <p:txBody>
          <a:bodyPr anchor="ctr">
            <a:normAutofit/>
          </a:bodyPr>
          <a:lstStyle/>
          <a:p>
            <a:pPr>
              <a:spcAft>
                <a:spcPts val="600"/>
              </a:spcAft>
            </a:pPr>
            <a:r>
              <a:rPr lang="sv-SE" sz="1200">
                <a:solidFill>
                  <a:schemeClr val="bg1"/>
                </a:solidFill>
              </a:rPr>
              <a:t>KDE:OAA:DAAS:ss:08/01/2022</a:t>
            </a:r>
            <a:endParaRPr lang="en-US" sz="1200">
              <a:solidFill>
                <a:schemeClr val="bg1"/>
              </a:solidFill>
            </a:endParaRP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0"/>
          </p:nvPr>
        </p:nvSpPr>
        <p:spPr>
          <a:xfrm>
            <a:off x="7465491" y="5952913"/>
            <a:ext cx="683339" cy="365125"/>
          </a:xfrm>
        </p:spPr>
        <p:txBody>
          <a:bodyPr anchor="ctr">
            <a:normAutofit/>
          </a:bodyPr>
          <a:lstStyle/>
          <a:p>
            <a:pPr>
              <a:lnSpc>
                <a:spcPct val="90000"/>
              </a:lnSpc>
              <a:spcAft>
                <a:spcPts val="600"/>
              </a:spcAft>
            </a:pPr>
            <a:fld id="{91BD7323-49BF-4C97-8773-5EC64C492009}" type="slidenum">
              <a:rPr lang="en-US" smtClean="0">
                <a:solidFill>
                  <a:schemeClr val="bg1"/>
                </a:solidFill>
              </a:rPr>
              <a:pPr>
                <a:lnSpc>
                  <a:spcPct val="90000"/>
                </a:lnSpc>
                <a:spcAft>
                  <a:spcPts val="600"/>
                </a:spcAft>
              </a:pPr>
              <a:t>39</a:t>
            </a:fld>
            <a:endParaRPr lang="en-US">
              <a:solidFill>
                <a:schemeClr val="bg1"/>
              </a:solidFill>
            </a:endParaRPr>
          </a:p>
        </p:txBody>
      </p:sp>
      <p:graphicFrame>
        <p:nvGraphicFramePr>
          <p:cNvPr id="7" name="Text Placeholder 2" descr="A list of seating chart recommendations. ">
            <a:extLst>
              <a:ext uri="{FF2B5EF4-FFF2-40B4-BE49-F238E27FC236}">
                <a16:creationId xmlns:a16="http://schemas.microsoft.com/office/drawing/2014/main" id="{5D892725-91B6-4331-BD87-3112A8974534}"/>
              </a:ext>
            </a:extLst>
          </p:cNvPr>
          <p:cNvGraphicFramePr/>
          <p:nvPr>
            <p:extLst>
              <p:ext uri="{D42A27DB-BD31-4B8C-83A1-F6EECF244321}">
                <p14:modId xmlns:p14="http://schemas.microsoft.com/office/powerpoint/2010/main" val="3845350289"/>
              </p:ext>
            </p:extLst>
          </p:nvPr>
        </p:nvGraphicFramePr>
        <p:xfrm>
          <a:off x="555786" y="905087"/>
          <a:ext cx="8992572" cy="4474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0" y="0"/>
            <a:ext cx="8992572" cy="1320800"/>
          </a:xfrm>
        </p:spPr>
        <p:txBody>
          <a:bodyPr anchor="t">
            <a:normAutofit/>
          </a:bodyPr>
          <a:lstStyle/>
          <a:p>
            <a:r>
              <a:rPr lang="en-US"/>
              <a:t>Create Seating Charts</a:t>
            </a:r>
          </a:p>
        </p:txBody>
      </p:sp>
    </p:spTree>
    <p:extLst>
      <p:ext uri="{BB962C8B-B14F-4D97-AF65-F5344CB8AC3E}">
        <p14:creationId xmlns:p14="http://schemas.microsoft.com/office/powerpoint/2010/main" val="2930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553" y="1709738"/>
            <a:ext cx="11169897" cy="2081027"/>
          </a:xfrm>
        </p:spPr>
        <p:txBody>
          <a:bodyPr>
            <a:normAutofit/>
          </a:bodyPr>
          <a:lstStyle/>
          <a:p>
            <a:r>
              <a:rPr lang="en-US" sz="4800"/>
              <a:t>Rationale</a:t>
            </a:r>
          </a:p>
        </p:txBody>
      </p:sp>
      <p:sp>
        <p:nvSpPr>
          <p:cNvPr id="5" name="Footer Placeholder 4"/>
          <p:cNvSpPr>
            <a:spLocks noGrp="1"/>
          </p:cNvSpPr>
          <p:nvPr>
            <p:ph type="ftr" sz="quarter" idx="11"/>
          </p:nvPr>
        </p:nvSpPr>
        <p:spPr>
          <a:xfrm>
            <a:off x="0" y="6461125"/>
            <a:ext cx="4114800" cy="365125"/>
          </a:xfrm>
        </p:spPr>
        <p:txBody>
          <a:bodyPr/>
          <a:lstStyle/>
          <a:p>
            <a:r>
              <a:rPr lang="sv-SE"/>
              <a:t>KDE:OAA:DAAS:ss:08/01/2022</a:t>
            </a:r>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t>4</a:t>
            </a:fld>
            <a:endParaRPr lang="en-US"/>
          </a:p>
        </p:txBody>
      </p:sp>
    </p:spTree>
    <p:extLst>
      <p:ext uri="{BB962C8B-B14F-4D97-AF65-F5344CB8AC3E}">
        <p14:creationId xmlns:p14="http://schemas.microsoft.com/office/powerpoint/2010/main" val="712108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9F5B93-FF57-4B67-9D3B-A9C77E61494F}"/>
              </a:ext>
            </a:extLst>
          </p:cNvPr>
          <p:cNvSpPr>
            <a:spLocks noGrp="1"/>
          </p:cNvSpPr>
          <p:nvPr>
            <p:ph type="ftr" sz="quarter" idx="3"/>
          </p:nvPr>
        </p:nvSpPr>
        <p:spPr>
          <a:xfrm>
            <a:off x="0" y="6438561"/>
            <a:ext cx="4114800" cy="365125"/>
          </a:xfrm>
        </p:spPr>
        <p:txBody>
          <a:bodyPr anchor="ctr">
            <a:normAutofit/>
          </a:bodyPr>
          <a:lstStyle/>
          <a:p>
            <a:pPr>
              <a:spcAft>
                <a:spcPts val="600"/>
              </a:spcAft>
            </a:pPr>
            <a:r>
              <a:rPr lang="sv-SE" sz="1200">
                <a:solidFill>
                  <a:schemeClr val="bg1"/>
                </a:solidFill>
              </a:rPr>
              <a:t>KDE:OAA:DAAS:ss:08/01/2022</a:t>
            </a:r>
            <a:endParaRPr lang="en-US" sz="1200">
              <a:solidFill>
                <a:schemeClr val="bg1"/>
              </a:solidFill>
            </a:endParaRP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0"/>
          </p:nvPr>
        </p:nvSpPr>
        <p:spPr>
          <a:xfrm>
            <a:off x="7539919" y="5873715"/>
            <a:ext cx="683339" cy="365125"/>
          </a:xfrm>
        </p:spPr>
        <p:txBody>
          <a:bodyPr anchor="ctr">
            <a:normAutofit/>
          </a:bodyPr>
          <a:lstStyle/>
          <a:p>
            <a:pPr>
              <a:lnSpc>
                <a:spcPct val="90000"/>
              </a:lnSpc>
              <a:spcAft>
                <a:spcPts val="600"/>
              </a:spcAft>
            </a:pPr>
            <a:fld id="{91BD7323-49BF-4C97-8773-5EC64C492009}" type="slidenum">
              <a:rPr lang="en-US" smtClean="0">
                <a:solidFill>
                  <a:schemeClr val="bg1"/>
                </a:solidFill>
              </a:rPr>
              <a:pPr>
                <a:lnSpc>
                  <a:spcPct val="90000"/>
                </a:lnSpc>
                <a:spcAft>
                  <a:spcPts val="600"/>
                </a:spcAft>
              </a:pPr>
              <a:t>40</a:t>
            </a:fld>
            <a:endParaRPr lang="en-US">
              <a:solidFill>
                <a:schemeClr val="bg1"/>
              </a:solidFill>
            </a:endParaRPr>
          </a:p>
        </p:txBody>
      </p:sp>
      <p:graphicFrame>
        <p:nvGraphicFramePr>
          <p:cNvPr id="7" name="Text Placeholder 2" descr="Seating charts should include test name, date, room number, and more">
            <a:extLst>
              <a:ext uri="{FF2B5EF4-FFF2-40B4-BE49-F238E27FC236}">
                <a16:creationId xmlns:a16="http://schemas.microsoft.com/office/drawing/2014/main" id="{89D5B733-5BAC-4A5F-A1E7-6035898C5758}"/>
              </a:ext>
            </a:extLst>
          </p:cNvPr>
          <p:cNvGraphicFramePr>
            <a:graphicFrameLocks noGrp="1"/>
          </p:cNvGraphicFramePr>
          <p:nvPr>
            <p:ph sz="quarter" idx="12"/>
            <p:extLst>
              <p:ext uri="{D42A27DB-BD31-4B8C-83A1-F6EECF244321}">
                <p14:modId xmlns:p14="http://schemas.microsoft.com/office/powerpoint/2010/main" val="2475080614"/>
              </p:ext>
            </p:extLst>
          </p:nvPr>
        </p:nvGraphicFramePr>
        <p:xfrm>
          <a:off x="489456" y="1286936"/>
          <a:ext cx="10026144" cy="410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0" y="0"/>
            <a:ext cx="8992572" cy="1320800"/>
          </a:xfrm>
        </p:spPr>
        <p:txBody>
          <a:bodyPr anchor="t">
            <a:normAutofit/>
          </a:bodyPr>
          <a:lstStyle/>
          <a:p>
            <a:r>
              <a:rPr lang="en-US"/>
              <a:t>Seating Charts Information</a:t>
            </a:r>
          </a:p>
        </p:txBody>
      </p:sp>
    </p:spTree>
    <p:extLst>
      <p:ext uri="{BB962C8B-B14F-4D97-AF65-F5344CB8AC3E}">
        <p14:creationId xmlns:p14="http://schemas.microsoft.com/office/powerpoint/2010/main" val="85691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2636520" cy="365125"/>
          </a:xfrm>
        </p:spPr>
        <p:txBody>
          <a:bodyPr/>
          <a:lstStyle/>
          <a:p>
            <a:r>
              <a:rPr lang="sv-SE"/>
              <a:t>KDE:OAA:DAAS:ss:08/01/2022</a:t>
            </a:r>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solidFill>
                  <a:schemeClr val="tx1"/>
                </a:solidFill>
              </a:rPr>
              <a:t>41</a:t>
            </a:fld>
            <a:endParaRPr lang="en-US">
              <a:solidFill>
                <a:schemeClr val="tx1"/>
              </a:solidFill>
            </a:endParaRPr>
          </a:p>
        </p:txBody>
      </p:sp>
      <p:sp>
        <p:nvSpPr>
          <p:cNvPr id="7" name="Text Placeholder 6"/>
          <p:cNvSpPr>
            <a:spLocks noGrp="1"/>
          </p:cNvSpPr>
          <p:nvPr>
            <p:ph type="body" idx="1"/>
          </p:nvPr>
        </p:nvSpPr>
        <p:spPr>
          <a:xfrm>
            <a:off x="677335" y="3722230"/>
            <a:ext cx="8596668" cy="1965876"/>
          </a:xfrm>
        </p:spPr>
        <p:txBody>
          <a:bodyPr>
            <a:normAutofit/>
          </a:bodyPr>
          <a:lstStyle/>
          <a:p>
            <a:pPr marL="457200" indent="-457200">
              <a:buFont typeface="Wingdings" panose="05000000000000000000" pitchFamily="2" charset="2"/>
              <a:buChar char="Ø"/>
            </a:pPr>
            <a:r>
              <a:rPr lang="en-US" sz="3200"/>
              <a:t>Good Faith Effort Checklist</a:t>
            </a:r>
          </a:p>
          <a:p>
            <a:pPr marL="457200" indent="-457200">
              <a:buFont typeface="Wingdings" panose="05000000000000000000" pitchFamily="2" charset="2"/>
              <a:buChar char="Ø"/>
            </a:pPr>
            <a:r>
              <a:rPr lang="en-US" sz="3200"/>
              <a:t>Funding</a:t>
            </a:r>
          </a:p>
          <a:p>
            <a:pPr marL="457200" indent="-457200">
              <a:buFont typeface="Wingdings" panose="05000000000000000000" pitchFamily="2" charset="2"/>
              <a:buChar char="Ø"/>
            </a:pPr>
            <a:r>
              <a:rPr lang="en-US" sz="3200"/>
              <a:t>Student Discipline</a:t>
            </a:r>
          </a:p>
          <a:p>
            <a:pPr marL="457200" indent="-457200">
              <a:buFont typeface="Wingdings" panose="05000000000000000000" pitchFamily="2" charset="2"/>
              <a:buChar char="Ø"/>
            </a:pPr>
            <a:endParaRPr lang="en-US"/>
          </a:p>
        </p:txBody>
      </p:sp>
      <p:sp>
        <p:nvSpPr>
          <p:cNvPr id="6" name="Title 5"/>
          <p:cNvSpPr>
            <a:spLocks noGrp="1"/>
          </p:cNvSpPr>
          <p:nvPr>
            <p:ph type="title"/>
          </p:nvPr>
        </p:nvSpPr>
        <p:spPr>
          <a:xfrm>
            <a:off x="337351" y="1709738"/>
            <a:ext cx="11010099" cy="1809639"/>
          </a:xfrm>
        </p:spPr>
        <p:txBody>
          <a:bodyPr>
            <a:normAutofit/>
          </a:bodyPr>
          <a:lstStyle/>
          <a:p>
            <a:r>
              <a:rPr lang="en-US" sz="4800"/>
              <a:t>Student Motivation and Rewards</a:t>
            </a:r>
          </a:p>
        </p:txBody>
      </p:sp>
    </p:spTree>
    <p:extLst>
      <p:ext uri="{BB962C8B-B14F-4D97-AF65-F5344CB8AC3E}">
        <p14:creationId xmlns:p14="http://schemas.microsoft.com/office/powerpoint/2010/main" val="2626507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764465" cy="36512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42</a:t>
            </a:fld>
            <a:endParaRPr lang="en-US"/>
          </a:p>
        </p:txBody>
      </p:sp>
      <p:graphicFrame>
        <p:nvGraphicFramePr>
          <p:cNvPr id="6" name="Table 5" descr="Good Faith Effort Checklist" title="Good Faith Effort Checklist"/>
          <p:cNvGraphicFramePr>
            <a:graphicFrameLocks noGrp="1"/>
          </p:cNvGraphicFramePr>
          <p:nvPr>
            <p:extLst>
              <p:ext uri="{D42A27DB-BD31-4B8C-83A1-F6EECF244321}">
                <p14:modId xmlns:p14="http://schemas.microsoft.com/office/powerpoint/2010/main" val="493028049"/>
              </p:ext>
            </p:extLst>
          </p:nvPr>
        </p:nvGraphicFramePr>
        <p:xfrm>
          <a:off x="273149" y="1095471"/>
          <a:ext cx="11624684" cy="4521489"/>
        </p:xfrm>
        <a:graphic>
          <a:graphicData uri="http://schemas.openxmlformats.org/drawingml/2006/table">
            <a:tbl>
              <a:tblPr firstRow="1" bandRow="1">
                <a:tableStyleId>{EB344D84-9AFB-497E-A393-DC336BA19D2E}</a:tableStyleId>
              </a:tblPr>
              <a:tblGrid>
                <a:gridCol w="4701288">
                  <a:extLst>
                    <a:ext uri="{9D8B030D-6E8A-4147-A177-3AD203B41FA5}">
                      <a16:colId xmlns:a16="http://schemas.microsoft.com/office/drawing/2014/main" val="20000"/>
                    </a:ext>
                  </a:extLst>
                </a:gridCol>
                <a:gridCol w="660246">
                  <a:extLst>
                    <a:ext uri="{9D8B030D-6E8A-4147-A177-3AD203B41FA5}">
                      <a16:colId xmlns:a16="http://schemas.microsoft.com/office/drawing/2014/main" val="20001"/>
                    </a:ext>
                  </a:extLst>
                </a:gridCol>
                <a:gridCol w="6263150">
                  <a:extLst>
                    <a:ext uri="{9D8B030D-6E8A-4147-A177-3AD203B41FA5}">
                      <a16:colId xmlns:a16="http://schemas.microsoft.com/office/drawing/2014/main" val="20002"/>
                    </a:ext>
                  </a:extLst>
                </a:gridCol>
              </a:tblGrid>
              <a:tr h="547962">
                <a:tc>
                  <a:txBody>
                    <a:bodyPr/>
                    <a:lstStyle/>
                    <a:p>
                      <a:pPr algn="ctr"/>
                      <a:r>
                        <a:rPr lang="en-US" sz="3200">
                          <a:solidFill>
                            <a:schemeClr val="tx2"/>
                          </a:solidFill>
                        </a:rPr>
                        <a:t>Acceptable </a:t>
                      </a:r>
                    </a:p>
                  </a:txBody>
                  <a:tcPr>
                    <a:solidFill>
                      <a:srgbClr val="009999"/>
                    </a:solidFill>
                  </a:tcPr>
                </a:tc>
                <a:tc>
                  <a:txBody>
                    <a:bodyPr/>
                    <a:lstStyle/>
                    <a:p>
                      <a:endParaRPr lang="en-US" sz="1400">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1059482">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Visually scanning student responses during or after the testing session to determine good faith efforts based on a checklist created and communicated to students and parents prior to testing </a:t>
                      </a:r>
                      <a:r>
                        <a:rPr lang="en-US" sz="2000" baseline="-25000"/>
                        <a:t>p.14</a:t>
                      </a:r>
                    </a:p>
                  </a:txBody>
                  <a:tcPr>
                    <a:solidFill>
                      <a:schemeClr val="bg1">
                        <a:lumMod val="85000"/>
                      </a:schemeClr>
                    </a:solidFill>
                  </a:tcPr>
                </a:tc>
                <a:tc>
                  <a:txBody>
                    <a:bodyPr/>
                    <a:lstStyle/>
                    <a:p>
                      <a:endParaRPr lang="en-US" sz="2000"/>
                    </a:p>
                  </a:txBody>
                  <a:tcPr>
                    <a:solidFill>
                      <a:schemeClr val="bg1">
                        <a:lumMod val="85000"/>
                      </a:schemeClr>
                    </a:solidFill>
                  </a:tcPr>
                </a:tc>
                <a:tc rowSpan="2">
                  <a:txBody>
                    <a:bodyPr/>
                    <a:lstStyle/>
                    <a:p>
                      <a:r>
                        <a:rPr lang="en-US" sz="2000">
                          <a:solidFill>
                            <a:schemeClr val="tx1"/>
                          </a:solidFill>
                        </a:rPr>
                        <a:t>Reading student responses </a:t>
                      </a:r>
                      <a:r>
                        <a:rPr lang="en-US" sz="2000" baseline="0">
                          <a:solidFill>
                            <a:schemeClr val="tx1"/>
                          </a:solidFill>
                        </a:rPr>
                        <a:t>in their entirety as part of visually scanning for good faith effort criteria </a:t>
                      </a:r>
                      <a:r>
                        <a:rPr lang="en-US" sz="2000" baseline="-25000">
                          <a:solidFill>
                            <a:schemeClr val="tx1"/>
                          </a:solidFill>
                        </a:rPr>
                        <a:t>p.6</a:t>
                      </a:r>
                    </a:p>
                    <a:p>
                      <a:endParaRPr lang="en-US" sz="200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Making individual</a:t>
                      </a:r>
                      <a:r>
                        <a:rPr lang="en-US" sz="2000" baseline="0">
                          <a:solidFill>
                            <a:schemeClr val="tx1"/>
                          </a:solidFill>
                        </a:rPr>
                        <a:t> results from checklists or any other evaluative statements available to students before the entire assessment has been administered and submitted to the BAC or DAC </a:t>
                      </a:r>
                      <a:r>
                        <a:rPr lang="en-US" sz="2000" baseline="-25000">
                          <a:solidFill>
                            <a:schemeClr val="tx1"/>
                          </a:solidFill>
                        </a:rPr>
                        <a:t>p.13</a:t>
                      </a:r>
                    </a:p>
                  </a:txBody>
                  <a:tcPr>
                    <a:solidFill>
                      <a:schemeClr val="bg1">
                        <a:lumMod val="85000"/>
                      </a:schemeClr>
                    </a:solidFill>
                  </a:tcPr>
                </a:tc>
                <a:extLst>
                  <a:ext uri="{0D108BD9-81ED-4DB2-BD59-A6C34878D82A}">
                    <a16:rowId xmlns:a16="http://schemas.microsoft.com/office/drawing/2014/main" val="10001"/>
                  </a:ext>
                </a:extLst>
              </a:tr>
              <a:tr h="1045845">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a:p>
                  </a:txBody>
                  <a:tcPr>
                    <a:solidFill>
                      <a:schemeClr val="accent4">
                        <a:lumMod val="20000"/>
                        <a:lumOff val="80000"/>
                      </a:schemeClr>
                    </a:solidFill>
                  </a:tcPr>
                </a:tc>
                <a:tc>
                  <a:txBody>
                    <a:bodyPr/>
                    <a:lstStyle/>
                    <a:p>
                      <a:endParaRPr lang="en-US" sz="2000"/>
                    </a:p>
                  </a:txBody>
                  <a:tcPr>
                    <a:solidFill>
                      <a:schemeClr val="bg1">
                        <a:lumMod val="85000"/>
                      </a:schemeClr>
                    </a:solidFill>
                  </a:tcPr>
                </a:tc>
                <a:tc vMerge="1">
                  <a:txBody>
                    <a:bodyPr/>
                    <a:lstStyle/>
                    <a:p>
                      <a:endParaRPr lang="en-US" sz="1100"/>
                    </a:p>
                  </a:txBody>
                  <a:tcPr>
                    <a:solidFill>
                      <a:schemeClr val="accent4">
                        <a:lumMod val="20000"/>
                        <a:lumOff val="80000"/>
                      </a:schemeClr>
                    </a:solidFill>
                  </a:tcPr>
                </a:tc>
                <a:extLst>
                  <a:ext uri="{0D108BD9-81ED-4DB2-BD59-A6C34878D82A}">
                    <a16:rowId xmlns:a16="http://schemas.microsoft.com/office/drawing/2014/main" val="10002"/>
                  </a:ext>
                </a:extLst>
              </a:tr>
              <a:tr h="9517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Including  </a:t>
                      </a:r>
                      <a:r>
                        <a:rPr lang="en-US" sz="2000">
                          <a:solidFill>
                            <a:schemeClr val="tx1"/>
                          </a:solidFill>
                        </a:rPr>
                        <a:t>a pre-writing requirement </a:t>
                      </a:r>
                      <a:r>
                        <a:rPr lang="en-US" sz="2000"/>
                        <a:t>(determined by the student) on a good faith effort</a:t>
                      </a:r>
                      <a:r>
                        <a:rPr lang="en-US" sz="2000" baseline="0"/>
                        <a:t> checklist </a:t>
                      </a:r>
                      <a:r>
                        <a:rPr lang="en-US" sz="2000" baseline="-25000"/>
                        <a:t>p.14</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Specifying a particular organizer, pre-write method or first</a:t>
                      </a:r>
                      <a:r>
                        <a:rPr lang="en-US" sz="2000" baseline="0"/>
                        <a:t> draft</a:t>
                      </a:r>
                      <a:r>
                        <a:rPr lang="en-US" sz="2000"/>
                        <a:t> for the good faith effort checklist </a:t>
                      </a:r>
                      <a:r>
                        <a:rPr lang="en-US" sz="2000" baseline="-25000"/>
                        <a:t>p.14</a:t>
                      </a:r>
                    </a:p>
                  </a:txBody>
                  <a:tcPr>
                    <a:solidFill>
                      <a:schemeClr val="bg1">
                        <a:lumMod val="85000"/>
                      </a:schemeClr>
                    </a:solidFill>
                  </a:tcPr>
                </a:tc>
                <a:extLst>
                  <a:ext uri="{0D108BD9-81ED-4DB2-BD59-A6C34878D82A}">
                    <a16:rowId xmlns:a16="http://schemas.microsoft.com/office/drawing/2014/main" val="10003"/>
                  </a:ext>
                </a:extLst>
              </a:tr>
              <a:tr h="711489">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Making results or rewards based on individual checklists available</a:t>
                      </a:r>
                      <a:r>
                        <a:rPr lang="en-US" sz="2000" baseline="0">
                          <a:solidFill>
                            <a:schemeClr val="tx1"/>
                          </a:solidFill>
                        </a:rPr>
                        <a:t> </a:t>
                      </a:r>
                      <a:r>
                        <a:rPr lang="en-US" sz="2000">
                          <a:solidFill>
                            <a:schemeClr val="tx1"/>
                          </a:solidFill>
                        </a:rPr>
                        <a:t>to students before all testing is complete </a:t>
                      </a:r>
                      <a:r>
                        <a:rPr lang="en-US" sz="2000" baseline="-25000">
                          <a:solidFill>
                            <a:schemeClr val="tx1"/>
                          </a:solidFill>
                        </a:rPr>
                        <a:t>p.14</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idx="4294967295"/>
          </p:nvPr>
        </p:nvSpPr>
        <p:spPr>
          <a:xfrm>
            <a:off x="0" y="0"/>
            <a:ext cx="7009393" cy="580818"/>
          </a:xfrm>
          <a:prstGeom prst="rect">
            <a:avLst/>
          </a:prstGeom>
        </p:spPr>
        <p:txBody>
          <a:bodyPr>
            <a:noAutofit/>
          </a:bodyPr>
          <a:lstStyle/>
          <a:p>
            <a:r>
              <a:rPr lang="en-US">
                <a:solidFill>
                  <a:srgbClr val="008080"/>
                </a:solidFill>
              </a:rPr>
              <a:t>Good Faith Effort Checklist </a:t>
            </a:r>
          </a:p>
        </p:txBody>
      </p:sp>
    </p:spTree>
    <p:extLst>
      <p:ext uri="{BB962C8B-B14F-4D97-AF65-F5344CB8AC3E}">
        <p14:creationId xmlns:p14="http://schemas.microsoft.com/office/powerpoint/2010/main" val="1603595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2711302" cy="290697"/>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43</a:t>
            </a:fld>
            <a:endParaRPr lang="en-US"/>
          </a:p>
        </p:txBody>
      </p:sp>
      <p:graphicFrame>
        <p:nvGraphicFramePr>
          <p:cNvPr id="6" name="Table 5" descr="Funding for Student Rewards" title="Funding for Student Rewards"/>
          <p:cNvGraphicFramePr>
            <a:graphicFrameLocks noGrp="1"/>
          </p:cNvGraphicFramePr>
          <p:nvPr>
            <p:extLst>
              <p:ext uri="{D42A27DB-BD31-4B8C-83A1-F6EECF244321}">
                <p14:modId xmlns:p14="http://schemas.microsoft.com/office/powerpoint/2010/main" val="3340718914"/>
              </p:ext>
            </p:extLst>
          </p:nvPr>
        </p:nvGraphicFramePr>
        <p:xfrm>
          <a:off x="284085" y="1353722"/>
          <a:ext cx="11398790" cy="3933979"/>
        </p:xfrm>
        <a:graphic>
          <a:graphicData uri="http://schemas.openxmlformats.org/drawingml/2006/table">
            <a:tbl>
              <a:tblPr firstRow="1" bandRow="1">
                <a:tableStyleId>{EB344D84-9AFB-497E-A393-DC336BA19D2E}</a:tableStyleId>
              </a:tblPr>
              <a:tblGrid>
                <a:gridCol w="5490909">
                  <a:extLst>
                    <a:ext uri="{9D8B030D-6E8A-4147-A177-3AD203B41FA5}">
                      <a16:colId xmlns:a16="http://schemas.microsoft.com/office/drawing/2014/main" val="20000"/>
                    </a:ext>
                  </a:extLst>
                </a:gridCol>
                <a:gridCol w="811730">
                  <a:extLst>
                    <a:ext uri="{9D8B030D-6E8A-4147-A177-3AD203B41FA5}">
                      <a16:colId xmlns:a16="http://schemas.microsoft.com/office/drawing/2014/main" val="20001"/>
                    </a:ext>
                  </a:extLst>
                </a:gridCol>
                <a:gridCol w="5096151">
                  <a:extLst>
                    <a:ext uri="{9D8B030D-6E8A-4147-A177-3AD203B41FA5}">
                      <a16:colId xmlns:a16="http://schemas.microsoft.com/office/drawing/2014/main" val="20002"/>
                    </a:ext>
                  </a:extLst>
                </a:gridCol>
              </a:tblGrid>
              <a:tr h="544053">
                <a:tc>
                  <a:txBody>
                    <a:bodyPr/>
                    <a:lstStyle/>
                    <a:p>
                      <a:pPr algn="ctr"/>
                      <a:r>
                        <a:rPr lang="en-US" sz="3200">
                          <a:solidFill>
                            <a:schemeClr val="tx2"/>
                          </a:solidFill>
                        </a:rPr>
                        <a:t>Acceptable</a:t>
                      </a:r>
                      <a:r>
                        <a:rPr lang="en-US" sz="2400">
                          <a:solidFill>
                            <a:schemeClr val="tx2"/>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2072119">
                <a:tc>
                  <a:txBody>
                    <a:bodyPr/>
                    <a:lstStyle/>
                    <a:p>
                      <a:r>
                        <a:rPr lang="en-US" sz="2400"/>
                        <a:t>Using donations from individuals,</a:t>
                      </a:r>
                      <a:r>
                        <a:rPr lang="en-US" sz="2400" baseline="0"/>
                        <a:t> businesses, parents, or school staff for student incentives </a:t>
                      </a:r>
                      <a:r>
                        <a:rPr lang="en-US" sz="2400" baseline="-25000"/>
                        <a:t>p.14</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Using local school board</a:t>
                      </a:r>
                      <a:r>
                        <a:rPr lang="en-US" sz="2400" baseline="0"/>
                        <a:t> funds or cash awards from school activity funds generated by students for student incentives or rewards </a:t>
                      </a:r>
                      <a:r>
                        <a:rPr lang="en-US" sz="2400" baseline="-25000"/>
                        <a:t>p.14</a:t>
                      </a:r>
                    </a:p>
                  </a:txBody>
                  <a:tcPr>
                    <a:solidFill>
                      <a:schemeClr val="bg1">
                        <a:lumMod val="85000"/>
                      </a:schemeClr>
                    </a:solidFill>
                  </a:tcPr>
                </a:tc>
                <a:extLst>
                  <a:ext uri="{0D108BD9-81ED-4DB2-BD59-A6C34878D82A}">
                    <a16:rowId xmlns:a16="http://schemas.microsoft.com/office/drawing/2014/main" val="10001"/>
                  </a:ext>
                </a:extLst>
              </a:tr>
              <a:tr h="1282740">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Using Extended School</a:t>
                      </a:r>
                      <a:r>
                        <a:rPr lang="en-US" sz="2400" baseline="0"/>
                        <a:t> Services (ESS) funds for test preparation </a:t>
                      </a:r>
                      <a:r>
                        <a:rPr lang="en-US" sz="2400" baseline="-25000"/>
                        <a:t>p.14</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144463" y="0"/>
            <a:ext cx="12336463" cy="881063"/>
          </a:xfrm>
          <a:prstGeom prst="rect">
            <a:avLst/>
          </a:prstGeom>
        </p:spPr>
        <p:txBody>
          <a:bodyPr>
            <a:normAutofit/>
          </a:bodyPr>
          <a:lstStyle/>
          <a:p>
            <a:r>
              <a:rPr lang="en-US"/>
              <a:t>Funding </a:t>
            </a:r>
            <a:r>
              <a:rPr lang="en-US" baseline="-25000"/>
              <a:t>p.14</a:t>
            </a:r>
            <a:endParaRPr lang="en-US"/>
          </a:p>
        </p:txBody>
      </p:sp>
    </p:spTree>
    <p:extLst>
      <p:ext uri="{BB962C8B-B14F-4D97-AF65-F5344CB8AC3E}">
        <p14:creationId xmlns:p14="http://schemas.microsoft.com/office/powerpoint/2010/main" val="3230883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6"/>
            <a:ext cx="3104708" cy="270697"/>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44</a:t>
            </a:fld>
            <a:endParaRPr lang="en-US"/>
          </a:p>
        </p:txBody>
      </p:sp>
      <p:graphicFrame>
        <p:nvGraphicFramePr>
          <p:cNvPr id="6" name="Table 5" descr="Student Discipline" title="Student Discipline"/>
          <p:cNvGraphicFramePr>
            <a:graphicFrameLocks noGrp="1"/>
          </p:cNvGraphicFramePr>
          <p:nvPr>
            <p:extLst>
              <p:ext uri="{D42A27DB-BD31-4B8C-83A1-F6EECF244321}">
                <p14:modId xmlns:p14="http://schemas.microsoft.com/office/powerpoint/2010/main" val="1757737263"/>
              </p:ext>
            </p:extLst>
          </p:nvPr>
        </p:nvGraphicFramePr>
        <p:xfrm>
          <a:off x="169863" y="735567"/>
          <a:ext cx="11738602" cy="4937267"/>
        </p:xfrm>
        <a:graphic>
          <a:graphicData uri="http://schemas.openxmlformats.org/drawingml/2006/table">
            <a:tbl>
              <a:tblPr firstRow="1" bandRow="1">
                <a:tableStyleId>{EB344D84-9AFB-497E-A393-DC336BA19D2E}</a:tableStyleId>
              </a:tblPr>
              <a:tblGrid>
                <a:gridCol w="5654600">
                  <a:extLst>
                    <a:ext uri="{9D8B030D-6E8A-4147-A177-3AD203B41FA5}">
                      <a16:colId xmlns:a16="http://schemas.microsoft.com/office/drawing/2014/main" val="20000"/>
                    </a:ext>
                  </a:extLst>
                </a:gridCol>
                <a:gridCol w="835928">
                  <a:extLst>
                    <a:ext uri="{9D8B030D-6E8A-4147-A177-3AD203B41FA5}">
                      <a16:colId xmlns:a16="http://schemas.microsoft.com/office/drawing/2014/main" val="20001"/>
                    </a:ext>
                  </a:extLst>
                </a:gridCol>
                <a:gridCol w="5248074">
                  <a:extLst>
                    <a:ext uri="{9D8B030D-6E8A-4147-A177-3AD203B41FA5}">
                      <a16:colId xmlns:a16="http://schemas.microsoft.com/office/drawing/2014/main" val="20002"/>
                    </a:ext>
                  </a:extLst>
                </a:gridCol>
              </a:tblGrid>
              <a:tr h="549514">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706387">
                <a:tc>
                  <a:txBody>
                    <a:bodyPr/>
                    <a:lstStyle/>
                    <a:p>
                      <a:r>
                        <a:rPr lang="en-US" sz="2400"/>
                        <a:t>Visually scanning student responses during or after the testing session to </a:t>
                      </a:r>
                      <a:r>
                        <a:rPr lang="en-US" sz="2400" kern="1200">
                          <a:solidFill>
                            <a:schemeClr val="dk1"/>
                          </a:solidFill>
                          <a:latin typeface="+mn-lt"/>
                          <a:ea typeface="+mn-ea"/>
                          <a:cs typeface="+mn-cs"/>
                        </a:rPr>
                        <a:t>determine disciplinary problems </a:t>
                      </a:r>
                      <a:r>
                        <a:rPr lang="en-US" sz="2400" baseline="-25000"/>
                        <a:t>p.14</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Allowing students to modify their initial response to test items if</a:t>
                      </a:r>
                      <a:r>
                        <a:rPr lang="en-US" sz="2400"/>
                        <a:t> disciplinary problems are determined to exist</a:t>
                      </a:r>
                      <a:r>
                        <a:rPr lang="en-US" sz="2400" baseline="0"/>
                        <a:t> </a:t>
                      </a:r>
                      <a:r>
                        <a:rPr lang="en-US" sz="2400" baseline="-25000"/>
                        <a:t>p.14</a:t>
                      </a:r>
                    </a:p>
                    <a:p>
                      <a:endParaRPr lang="en-US" sz="2400" baseline="-25000"/>
                    </a:p>
                  </a:txBody>
                  <a:tcPr>
                    <a:solidFill>
                      <a:schemeClr val="bg1">
                        <a:lumMod val="85000"/>
                      </a:schemeClr>
                    </a:solidFill>
                  </a:tcPr>
                </a:tc>
                <a:extLst>
                  <a:ext uri="{0D108BD9-81ED-4DB2-BD59-A6C34878D82A}">
                    <a16:rowId xmlns:a16="http://schemas.microsoft.com/office/drawing/2014/main" val="10001"/>
                  </a:ext>
                </a:extLst>
              </a:tr>
              <a:tr h="2516197">
                <a:tc>
                  <a:txBody>
                    <a:bodyPr/>
                    <a:lstStyle/>
                    <a:p>
                      <a:r>
                        <a:rPr lang="en-US" sz="2400" kern="1200">
                          <a:solidFill>
                            <a:schemeClr val="dk1"/>
                          </a:solidFill>
                          <a:effectLst/>
                          <a:latin typeface="+mn-lt"/>
                          <a:ea typeface="+mn-ea"/>
                          <a:cs typeface="+mn-cs"/>
                        </a:rPr>
                        <a:t>Instructing a student to answer the questions again on separate sheets of paper for disciplinary purposes when his/her responses to test items are reviewed and are found to contain inappropriate language or drawings (e.g., obscenities) </a:t>
                      </a:r>
                      <a:r>
                        <a:rPr lang="en-US" sz="2400" kern="1200" baseline="-25000">
                          <a:solidFill>
                            <a:schemeClr val="dk1"/>
                          </a:solidFill>
                          <a:effectLst/>
                          <a:latin typeface="+mn-lt"/>
                          <a:ea typeface="+mn-ea"/>
                          <a:cs typeface="+mn-cs"/>
                        </a:rPr>
                        <a:t>p.14</a:t>
                      </a:r>
                      <a:endParaRPr lang="en-US" sz="2400" kern="1200">
                        <a:solidFill>
                          <a:schemeClr val="dk1"/>
                        </a:solidFill>
                        <a:effectLst/>
                        <a:latin typeface="+mn-lt"/>
                        <a:ea typeface="+mn-ea"/>
                        <a:cs typeface="+mn-cs"/>
                      </a:endParaRP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94427"/>
            <a:ext cx="12022137" cy="641140"/>
          </a:xfrm>
          <a:prstGeom prst="rect">
            <a:avLst/>
          </a:prstGeom>
        </p:spPr>
        <p:txBody>
          <a:bodyPr>
            <a:noAutofit/>
          </a:bodyPr>
          <a:lstStyle/>
          <a:p>
            <a:r>
              <a:rPr lang="en-US">
                <a:solidFill>
                  <a:srgbClr val="008080"/>
                </a:solidFill>
              </a:rPr>
              <a:t>Student Discipline </a:t>
            </a:r>
            <a:r>
              <a:rPr lang="en-US" baseline="-25000"/>
              <a:t>p.16 </a:t>
            </a:r>
            <a:endParaRPr lang="en-US">
              <a:solidFill>
                <a:schemeClr val="tx1"/>
              </a:solidFill>
            </a:endParaRPr>
          </a:p>
        </p:txBody>
      </p:sp>
    </p:spTree>
    <p:extLst>
      <p:ext uri="{BB962C8B-B14F-4D97-AF65-F5344CB8AC3E}">
        <p14:creationId xmlns:p14="http://schemas.microsoft.com/office/powerpoint/2010/main" val="309773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5686" y="6594732"/>
            <a:ext cx="2838893" cy="261025"/>
          </a:xfrm>
        </p:spPr>
        <p:txBody>
          <a:bodyPr/>
          <a:lstStyle/>
          <a:p>
            <a:r>
              <a:rPr lang="sv-SE">
                <a:solidFill>
                  <a:schemeClr val="tx1"/>
                </a:solidFill>
              </a:rPr>
              <a:t>KDE:OAA:DAAS:ss:08/01/2022</a:t>
            </a:r>
            <a:endParaRPr lang="en-US">
              <a:solidFill>
                <a:schemeClr val="tx1"/>
              </a:solidFill>
            </a:endParaRPr>
          </a:p>
        </p:txBody>
      </p:sp>
      <p:sp>
        <p:nvSpPr>
          <p:cNvPr id="4" name="Slide Number Placeholder 3"/>
          <p:cNvSpPr>
            <a:spLocks noGrp="1"/>
          </p:cNvSpPr>
          <p:nvPr>
            <p:ph type="sldNum" sz="quarter" idx="4294967295"/>
          </p:nvPr>
        </p:nvSpPr>
        <p:spPr>
          <a:xfrm>
            <a:off x="11507788" y="6411913"/>
            <a:ext cx="684212" cy="365125"/>
          </a:xfrm>
        </p:spPr>
        <p:txBody>
          <a:bodyPr/>
          <a:lstStyle/>
          <a:p>
            <a:fld id="{91BD7323-49BF-4C97-8773-5EC64C492009}" type="slidenum">
              <a:rPr lang="en-US" smtClean="0"/>
              <a:t>45</a:t>
            </a:fld>
            <a:endParaRPr lang="en-US"/>
          </a:p>
        </p:txBody>
      </p:sp>
      <p:sp>
        <p:nvSpPr>
          <p:cNvPr id="8" name="Rounded Rectangle 7"/>
          <p:cNvSpPr/>
          <p:nvPr/>
        </p:nvSpPr>
        <p:spPr>
          <a:xfrm>
            <a:off x="212260" y="4765617"/>
            <a:ext cx="7847219" cy="1137298"/>
          </a:xfrm>
          <a:prstGeom prst="roundRect">
            <a:avLst/>
          </a:prstGeom>
          <a:solidFill>
            <a:srgbClr val="73A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Is it acceptable on a Good Faith Effort Checklist to require students to use a strategy they learned in class when answering test questions?</a:t>
            </a:r>
          </a:p>
        </p:txBody>
      </p:sp>
      <p:sp>
        <p:nvSpPr>
          <p:cNvPr id="7" name="Rounded Rectangle 6"/>
          <p:cNvSpPr/>
          <p:nvPr/>
        </p:nvSpPr>
        <p:spPr>
          <a:xfrm>
            <a:off x="212260" y="3527532"/>
            <a:ext cx="8346949" cy="886472"/>
          </a:xfrm>
          <a:prstGeom prst="roundRect">
            <a:avLst/>
          </a:prstGeom>
          <a:solidFill>
            <a:srgbClr val="6AA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Is it acceptable to let students know that they are doing a good job on test responses?</a:t>
            </a:r>
          </a:p>
        </p:txBody>
      </p:sp>
      <p:sp>
        <p:nvSpPr>
          <p:cNvPr id="6" name="Rounded Rectangle 5"/>
          <p:cNvSpPr/>
          <p:nvPr/>
        </p:nvSpPr>
        <p:spPr>
          <a:xfrm>
            <a:off x="212261" y="2289446"/>
            <a:ext cx="8814782" cy="987261"/>
          </a:xfrm>
          <a:prstGeom prst="roundRect">
            <a:avLst/>
          </a:prstGeom>
          <a:solidFill>
            <a:srgbClr val="73A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Is it acceptable to announce on the intercom each day the results of the Good Faith Effort Checklist?</a:t>
            </a:r>
          </a:p>
        </p:txBody>
      </p:sp>
      <p:sp>
        <p:nvSpPr>
          <p:cNvPr id="9" name="Rounded Rectangle 5">
            <a:extLst>
              <a:ext uri="{FF2B5EF4-FFF2-40B4-BE49-F238E27FC236}">
                <a16:creationId xmlns:a16="http://schemas.microsoft.com/office/drawing/2014/main" id="{D993A686-7040-49F8-87F9-2B9C3B6BC9B8}"/>
              </a:ext>
            </a:extLst>
          </p:cNvPr>
          <p:cNvSpPr/>
          <p:nvPr/>
        </p:nvSpPr>
        <p:spPr>
          <a:xfrm>
            <a:off x="212260" y="1171862"/>
            <a:ext cx="9261349" cy="866759"/>
          </a:xfrm>
          <a:prstGeom prst="roundRect">
            <a:avLst/>
          </a:prstGeom>
          <a:solidFill>
            <a:srgbClr val="73A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Are seating charts required for makeup testing sessions?</a:t>
            </a:r>
          </a:p>
        </p:txBody>
      </p:sp>
      <p:sp>
        <p:nvSpPr>
          <p:cNvPr id="2" name="Title 1"/>
          <p:cNvSpPr>
            <a:spLocks noGrp="1"/>
          </p:cNvSpPr>
          <p:nvPr>
            <p:ph type="title"/>
          </p:nvPr>
        </p:nvSpPr>
        <p:spPr>
          <a:xfrm>
            <a:off x="0" y="0"/>
            <a:ext cx="9027043" cy="983597"/>
          </a:xfrm>
        </p:spPr>
        <p:txBody>
          <a:bodyPr>
            <a:normAutofit/>
          </a:bodyPr>
          <a:lstStyle/>
          <a:p>
            <a:r>
              <a:rPr lang="en-US"/>
              <a:t>Check for Understanding (4)</a:t>
            </a:r>
          </a:p>
        </p:txBody>
      </p:sp>
    </p:spTree>
    <p:extLst>
      <p:ext uri="{BB962C8B-B14F-4D97-AF65-F5344CB8AC3E}">
        <p14:creationId xmlns:p14="http://schemas.microsoft.com/office/powerpoint/2010/main" val="3982664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D814-93D4-4D0F-8AD1-104BC028FD9D}"/>
              </a:ext>
            </a:extLst>
          </p:cNvPr>
          <p:cNvSpPr>
            <a:spLocks noGrp="1"/>
          </p:cNvSpPr>
          <p:nvPr>
            <p:ph type="title"/>
          </p:nvPr>
        </p:nvSpPr>
        <p:spPr>
          <a:xfrm>
            <a:off x="301841" y="1709739"/>
            <a:ext cx="11045609" cy="1719261"/>
          </a:xfrm>
        </p:spPr>
        <p:txBody>
          <a:bodyPr>
            <a:normAutofit/>
          </a:bodyPr>
          <a:lstStyle/>
          <a:p>
            <a:r>
              <a:rPr lang="en-US" sz="4800">
                <a:solidFill>
                  <a:srgbClr val="009A80"/>
                </a:solidFill>
              </a:rPr>
              <a:t>Administration of State Assessment</a:t>
            </a:r>
          </a:p>
        </p:txBody>
      </p:sp>
      <p:sp>
        <p:nvSpPr>
          <p:cNvPr id="3" name="Text Placeholder 2">
            <a:extLst>
              <a:ext uri="{FF2B5EF4-FFF2-40B4-BE49-F238E27FC236}">
                <a16:creationId xmlns:a16="http://schemas.microsoft.com/office/drawing/2014/main" id="{81ECBF85-E3AF-41F6-BD60-C45FAD28BF74}"/>
              </a:ext>
            </a:extLst>
          </p:cNvPr>
          <p:cNvSpPr>
            <a:spLocks noGrp="1"/>
          </p:cNvSpPr>
          <p:nvPr>
            <p:ph type="body" idx="1"/>
          </p:nvPr>
        </p:nvSpPr>
        <p:spPr>
          <a:xfrm>
            <a:off x="677335" y="3429000"/>
            <a:ext cx="8596668" cy="2880650"/>
          </a:xfrm>
        </p:spPr>
        <p:txBody>
          <a:bodyPr>
            <a:normAutofit/>
          </a:bodyPr>
          <a:lstStyle/>
          <a:p>
            <a:pPr marL="457200" indent="-457200">
              <a:buFont typeface="Wingdings" panose="05000000000000000000" pitchFamily="2" charset="2"/>
              <a:buChar char="Ø"/>
            </a:pPr>
            <a:r>
              <a:rPr lang="en-US"/>
              <a:t>Test Security – Monitoring </a:t>
            </a:r>
          </a:p>
          <a:p>
            <a:pPr marL="457200" indent="-457200">
              <a:buFont typeface="Wingdings" panose="05000000000000000000" pitchFamily="2" charset="2"/>
              <a:buChar char="Ø"/>
            </a:pPr>
            <a:r>
              <a:rPr lang="en-US"/>
              <a:t>Seating Charts</a:t>
            </a:r>
          </a:p>
          <a:p>
            <a:pPr marL="457200" indent="-457200">
              <a:buFont typeface="Wingdings" panose="05000000000000000000" pitchFamily="2" charset="2"/>
              <a:buChar char="Ø"/>
            </a:pPr>
            <a:r>
              <a:rPr lang="en-US"/>
              <a:t>Administration Practices</a:t>
            </a:r>
          </a:p>
          <a:p>
            <a:pPr marL="457200" indent="-457200">
              <a:buFont typeface="Wingdings" panose="05000000000000000000" pitchFamily="2" charset="2"/>
              <a:buChar char="Ø"/>
            </a:pPr>
            <a:r>
              <a:rPr lang="en-US"/>
              <a:t>Test Materials Concerns</a:t>
            </a:r>
          </a:p>
          <a:p>
            <a:endParaRPr lang="en-US"/>
          </a:p>
          <a:p>
            <a:endParaRPr lang="en-US"/>
          </a:p>
          <a:p>
            <a:pPr marL="457200" indent="-457200">
              <a:buFont typeface="Arial" panose="020B0604020202020204" pitchFamily="34" charset="0"/>
              <a:buChar char="•"/>
            </a:pPr>
            <a:endParaRPr lang="en-US"/>
          </a:p>
        </p:txBody>
      </p:sp>
      <p:sp>
        <p:nvSpPr>
          <p:cNvPr id="5" name="Footer Placeholder 4">
            <a:extLst>
              <a:ext uri="{FF2B5EF4-FFF2-40B4-BE49-F238E27FC236}">
                <a16:creationId xmlns:a16="http://schemas.microsoft.com/office/drawing/2014/main" id="{DD7A059A-A655-48E6-ADDE-73A762623445}"/>
              </a:ext>
            </a:extLst>
          </p:cNvPr>
          <p:cNvSpPr>
            <a:spLocks noGrp="1"/>
          </p:cNvSpPr>
          <p:nvPr>
            <p:ph type="ftr" sz="quarter" idx="11"/>
          </p:nvPr>
        </p:nvSpPr>
        <p:spPr>
          <a:xfrm>
            <a:off x="0" y="6492875"/>
            <a:ext cx="2529840" cy="365125"/>
          </a:xfrm>
        </p:spPr>
        <p:txBody>
          <a:bodyPr/>
          <a:lstStyle/>
          <a:p>
            <a:r>
              <a:rPr lang="sv-SE"/>
              <a:t>KDE:OAA:DAAS:ss:08/01/2022</a:t>
            </a:r>
            <a:endParaRPr lang="en-US"/>
          </a:p>
        </p:txBody>
      </p:sp>
      <p:sp>
        <p:nvSpPr>
          <p:cNvPr id="4" name="Slide Number Placeholder 3">
            <a:extLst>
              <a:ext uri="{FF2B5EF4-FFF2-40B4-BE49-F238E27FC236}">
                <a16:creationId xmlns:a16="http://schemas.microsoft.com/office/drawing/2014/main" id="{9E96A92E-415B-44ED-A3F4-68472BF86B36}"/>
              </a:ext>
            </a:extLst>
          </p:cNvPr>
          <p:cNvSpPr>
            <a:spLocks noGrp="1"/>
          </p:cNvSpPr>
          <p:nvPr>
            <p:ph type="sldNum" sz="quarter" idx="12"/>
          </p:nvPr>
        </p:nvSpPr>
        <p:spPr/>
        <p:txBody>
          <a:bodyPr/>
          <a:lstStyle/>
          <a:p>
            <a:fld id="{91BD7323-49BF-4C97-8773-5EC64C492009}" type="slidenum">
              <a:rPr lang="en-US" smtClean="0">
                <a:solidFill>
                  <a:prstClr val="white"/>
                </a:solidFill>
              </a:rPr>
              <a:pPr/>
              <a:t>46</a:t>
            </a:fld>
            <a:endParaRPr lang="en-US">
              <a:solidFill>
                <a:prstClr val="white"/>
              </a:solidFill>
            </a:endParaRPr>
          </a:p>
        </p:txBody>
      </p:sp>
    </p:spTree>
    <p:extLst>
      <p:ext uri="{BB962C8B-B14F-4D97-AF65-F5344CB8AC3E}">
        <p14:creationId xmlns:p14="http://schemas.microsoft.com/office/powerpoint/2010/main" val="236984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301841" y="1709739"/>
            <a:ext cx="11045609" cy="2010006"/>
          </a:xfrm>
        </p:spPr>
        <p:txBody>
          <a:bodyPr anchor="b">
            <a:normAutofit/>
          </a:bodyPr>
          <a:lstStyle/>
          <a:p>
            <a:r>
              <a:rPr lang="en-US" sz="4800"/>
              <a:t>Test Security Monitoring</a:t>
            </a:r>
          </a:p>
        </p:txBody>
      </p:sp>
      <p:sp>
        <p:nvSpPr>
          <p:cNvPr id="3" name="Footer Placeholder 2">
            <a:extLst>
              <a:ext uri="{FF2B5EF4-FFF2-40B4-BE49-F238E27FC236}">
                <a16:creationId xmlns:a16="http://schemas.microsoft.com/office/drawing/2014/main" id="{8F605867-FC53-473D-8845-AE70D1C9323A}"/>
              </a:ext>
            </a:extLst>
          </p:cNvPr>
          <p:cNvSpPr>
            <a:spLocks noGrp="1"/>
          </p:cNvSpPr>
          <p:nvPr>
            <p:ph type="ftr" sz="quarter" idx="11"/>
          </p:nvPr>
        </p:nvSpPr>
        <p:spPr>
          <a:xfrm>
            <a:off x="0" y="6492875"/>
            <a:ext cx="2296886" cy="365125"/>
          </a:xfrm>
        </p:spPr>
        <p:txBody>
          <a:bodyPr/>
          <a:lstStyle/>
          <a:p>
            <a:r>
              <a:rPr lang="sv-SE">
                <a:solidFill>
                  <a:schemeClr val="tx1"/>
                </a:solidFill>
              </a:rPr>
              <a:t>KDE:OAA:DAAS:ss:08/01/2022</a:t>
            </a:r>
            <a:endParaRPr lang="en-US">
              <a:solidFill>
                <a:schemeClr val="tx1"/>
              </a:solidFill>
            </a:endParaRP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2"/>
          </p:nvPr>
        </p:nvSpPr>
        <p:spPr/>
        <p:txBody>
          <a:bodyPr anchor="ctr">
            <a:normAutofit/>
          </a:bodyPr>
          <a:lstStyle/>
          <a:p>
            <a:pPr>
              <a:lnSpc>
                <a:spcPct val="90000"/>
              </a:lnSpc>
              <a:spcAft>
                <a:spcPts val="600"/>
              </a:spcAft>
            </a:pPr>
            <a:fld id="{91BD7323-49BF-4C97-8773-5EC64C492009}" type="slidenum">
              <a:rPr lang="en-US" smtClean="0">
                <a:solidFill>
                  <a:schemeClr val="tx1"/>
                </a:solidFill>
              </a:rPr>
              <a:pPr>
                <a:lnSpc>
                  <a:spcPct val="90000"/>
                </a:lnSpc>
                <a:spcAft>
                  <a:spcPts val="600"/>
                </a:spcAft>
              </a:pPr>
              <a:t>47</a:t>
            </a:fld>
            <a:endParaRPr lang="en-US">
              <a:solidFill>
                <a:schemeClr val="tx1"/>
              </a:solidFill>
            </a:endParaRPr>
          </a:p>
        </p:txBody>
      </p:sp>
    </p:spTree>
    <p:extLst>
      <p:ext uri="{BB962C8B-B14F-4D97-AF65-F5344CB8AC3E}">
        <p14:creationId xmlns:p14="http://schemas.microsoft.com/office/powerpoint/2010/main" val="1648352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2902688" cy="36512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48</a:t>
            </a:fld>
            <a:endParaRPr lang="en-US"/>
          </a:p>
        </p:txBody>
      </p:sp>
      <p:graphicFrame>
        <p:nvGraphicFramePr>
          <p:cNvPr id="6" name="Table 5" descr="Active Monitoring" title="Active Monitoring"/>
          <p:cNvGraphicFramePr>
            <a:graphicFrameLocks noGrp="1"/>
          </p:cNvGraphicFramePr>
          <p:nvPr>
            <p:extLst>
              <p:ext uri="{D42A27DB-BD31-4B8C-83A1-F6EECF244321}">
                <p14:modId xmlns:p14="http://schemas.microsoft.com/office/powerpoint/2010/main" val="2903720817"/>
              </p:ext>
            </p:extLst>
          </p:nvPr>
        </p:nvGraphicFramePr>
        <p:xfrm>
          <a:off x="328246" y="1021977"/>
          <a:ext cx="11569587" cy="4319225"/>
        </p:xfrm>
        <a:graphic>
          <a:graphicData uri="http://schemas.openxmlformats.org/drawingml/2006/table">
            <a:tbl>
              <a:tblPr firstRow="1" bandRow="1">
                <a:tableStyleId>{6E25E649-3F16-4E02-A733-19D2CDBF48F0}</a:tableStyleId>
              </a:tblPr>
              <a:tblGrid>
                <a:gridCol w="5468891">
                  <a:extLst>
                    <a:ext uri="{9D8B030D-6E8A-4147-A177-3AD203B41FA5}">
                      <a16:colId xmlns:a16="http://schemas.microsoft.com/office/drawing/2014/main" val="20000"/>
                    </a:ext>
                  </a:extLst>
                </a:gridCol>
                <a:gridCol w="636643">
                  <a:extLst>
                    <a:ext uri="{9D8B030D-6E8A-4147-A177-3AD203B41FA5}">
                      <a16:colId xmlns:a16="http://schemas.microsoft.com/office/drawing/2014/main" val="20001"/>
                    </a:ext>
                  </a:extLst>
                </a:gridCol>
                <a:gridCol w="5464053">
                  <a:extLst>
                    <a:ext uri="{9D8B030D-6E8A-4147-A177-3AD203B41FA5}">
                      <a16:colId xmlns:a16="http://schemas.microsoft.com/office/drawing/2014/main" val="20002"/>
                    </a:ext>
                  </a:extLst>
                </a:gridCol>
              </a:tblGrid>
              <a:tr h="526980">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819865">
                <a:tc>
                  <a:txBody>
                    <a:bodyPr/>
                    <a:lstStyle/>
                    <a:p>
                      <a:r>
                        <a:rPr lang="en-US" sz="2400"/>
                        <a:t>Test </a:t>
                      </a:r>
                      <a:r>
                        <a:rPr lang="en-US" sz="2400" baseline="0"/>
                        <a:t>administrators circulating throughout the testing site during testing sessions. Principals and district administrators shall ensure that proper monitoring occurs </a:t>
                      </a:r>
                      <a:r>
                        <a:rPr lang="en-US" sz="2400" baseline="-25000"/>
                        <a:t>p.10</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Space that limits the test administrator’s ability to circulate</a:t>
                      </a:r>
                      <a:r>
                        <a:rPr lang="en-US" sz="2400" baseline="0"/>
                        <a:t> and monitor students during testing </a:t>
                      </a:r>
                      <a:r>
                        <a:rPr lang="en-US" sz="2400" baseline="-25000"/>
                        <a:t>p.10</a:t>
                      </a:r>
                    </a:p>
                  </a:txBody>
                  <a:tcPr>
                    <a:solidFill>
                      <a:schemeClr val="bg1">
                        <a:lumMod val="85000"/>
                      </a:schemeClr>
                    </a:solidFill>
                  </a:tcPr>
                </a:tc>
                <a:extLst>
                  <a:ext uri="{0D108BD9-81ED-4DB2-BD59-A6C34878D82A}">
                    <a16:rowId xmlns:a16="http://schemas.microsoft.com/office/drawing/2014/main" val="10001"/>
                  </a:ext>
                </a:extLst>
              </a:tr>
              <a:tr h="1819865">
                <a:tc>
                  <a:txBody>
                    <a:bodyPr/>
                    <a:lstStyle/>
                    <a:p>
                      <a:r>
                        <a:rPr lang="en-US" sz="2400"/>
                        <a:t>Scheduling test sessions to prevent overcrowding in the testing location</a:t>
                      </a:r>
                      <a:r>
                        <a:rPr lang="en-US" sz="2400" baseline="0"/>
                        <a:t> </a:t>
                      </a:r>
                      <a:r>
                        <a:rPr lang="en-US" sz="2400" baseline="-25000"/>
                        <a:t>p.10</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baseline="0"/>
                        <a:t>Exceeding reasonable seating capacity in testing locations and rooms </a:t>
                      </a:r>
                      <a:r>
                        <a:rPr lang="en-US" sz="2400" baseline="-25000"/>
                        <a:t>p.10</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0"/>
            <a:ext cx="10474325" cy="735312"/>
          </a:xfrm>
          <a:prstGeom prst="rect">
            <a:avLst/>
          </a:prstGeom>
        </p:spPr>
        <p:txBody>
          <a:bodyPr>
            <a:normAutofit/>
          </a:bodyPr>
          <a:lstStyle/>
          <a:p>
            <a:r>
              <a:rPr lang="en-US"/>
              <a:t>Active Monitoring</a:t>
            </a:r>
          </a:p>
        </p:txBody>
      </p:sp>
    </p:spTree>
    <p:extLst>
      <p:ext uri="{BB962C8B-B14F-4D97-AF65-F5344CB8AC3E}">
        <p14:creationId xmlns:p14="http://schemas.microsoft.com/office/powerpoint/2010/main" val="2530290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6"/>
            <a:ext cx="2594344" cy="257758"/>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49</a:t>
            </a:fld>
            <a:endParaRPr lang="en-US"/>
          </a:p>
        </p:txBody>
      </p:sp>
      <p:graphicFrame>
        <p:nvGraphicFramePr>
          <p:cNvPr id="6" name="Table 5" descr="Appropriate Monitoring" title="Appropriate Monitoring"/>
          <p:cNvGraphicFramePr>
            <a:graphicFrameLocks noGrp="1"/>
          </p:cNvGraphicFramePr>
          <p:nvPr>
            <p:extLst>
              <p:ext uri="{D42A27DB-BD31-4B8C-83A1-F6EECF244321}">
                <p14:modId xmlns:p14="http://schemas.microsoft.com/office/powerpoint/2010/main" val="4280632336"/>
              </p:ext>
            </p:extLst>
          </p:nvPr>
        </p:nvGraphicFramePr>
        <p:xfrm>
          <a:off x="255183" y="1012693"/>
          <a:ext cx="11546958" cy="4636762"/>
        </p:xfrm>
        <a:graphic>
          <a:graphicData uri="http://schemas.openxmlformats.org/drawingml/2006/table">
            <a:tbl>
              <a:tblPr firstRow="1" bandRow="1">
                <a:tableStyleId>{6E25E649-3F16-4E02-A733-19D2CDBF48F0}</a:tableStyleId>
              </a:tblPr>
              <a:tblGrid>
                <a:gridCol w="5586813">
                  <a:extLst>
                    <a:ext uri="{9D8B030D-6E8A-4147-A177-3AD203B41FA5}">
                      <a16:colId xmlns:a16="http://schemas.microsoft.com/office/drawing/2014/main" val="20000"/>
                    </a:ext>
                  </a:extLst>
                </a:gridCol>
                <a:gridCol w="590945">
                  <a:extLst>
                    <a:ext uri="{9D8B030D-6E8A-4147-A177-3AD203B41FA5}">
                      <a16:colId xmlns:a16="http://schemas.microsoft.com/office/drawing/2014/main" val="20001"/>
                    </a:ext>
                  </a:extLst>
                </a:gridCol>
                <a:gridCol w="5369200">
                  <a:extLst>
                    <a:ext uri="{9D8B030D-6E8A-4147-A177-3AD203B41FA5}">
                      <a16:colId xmlns:a16="http://schemas.microsoft.com/office/drawing/2014/main" val="20002"/>
                    </a:ext>
                  </a:extLst>
                </a:gridCol>
              </a:tblGrid>
              <a:tr h="548507">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952671">
                <a:tc rowSpan="2">
                  <a:txBody>
                    <a:bodyPr/>
                    <a:lstStyle/>
                    <a:p>
                      <a:r>
                        <a:rPr lang="en-US" sz="2000"/>
                        <a:t>Offering words of</a:t>
                      </a:r>
                      <a:r>
                        <a:rPr lang="en-US" sz="2000" baseline="0"/>
                        <a:t> encouragement and general instructions that direct students to apply themselves to the task at hand, but do not imply evaluation of student work or allow an advantage are permissible (Examples include, “Do your best,” “Get started,” and “Stay on task.”) </a:t>
                      </a:r>
                      <a:r>
                        <a:rPr lang="en-US" sz="2000" baseline="-25000"/>
                        <a:t>p.10</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Engaging in any behavior that would assist the students in understanding or responding to</a:t>
                      </a:r>
                      <a:r>
                        <a:rPr lang="en-US" sz="2000" baseline="0"/>
                        <a:t> any item on the test</a:t>
                      </a:r>
                      <a:r>
                        <a:rPr lang="en-US" sz="2000" baseline="-25000"/>
                        <a:t> p.10</a:t>
                      </a:r>
                    </a:p>
                  </a:txBody>
                  <a:tcPr>
                    <a:solidFill>
                      <a:schemeClr val="bg1">
                        <a:lumMod val="85000"/>
                      </a:schemeClr>
                    </a:solidFill>
                  </a:tcPr>
                </a:tc>
                <a:extLst>
                  <a:ext uri="{0D108BD9-81ED-4DB2-BD59-A6C34878D82A}">
                    <a16:rowId xmlns:a16="http://schemas.microsoft.com/office/drawing/2014/main" val="10001"/>
                  </a:ext>
                </a:extLst>
              </a:tr>
              <a:tr h="948682">
                <a:tc vMerge="1">
                  <a:txBody>
                    <a:bodyPr/>
                    <a:lstStyle/>
                    <a:p>
                      <a:endParaRPr lang="en-US"/>
                    </a:p>
                  </a:txBody>
                  <a:tcPr>
                    <a:solidFill>
                      <a:schemeClr val="accent4">
                        <a:lumMod val="20000"/>
                        <a:lumOff val="80000"/>
                      </a:schemeClr>
                    </a:solidFill>
                  </a:tcPr>
                </a:tc>
                <a:tc>
                  <a:txBody>
                    <a:bodyPr/>
                    <a:lstStyle/>
                    <a:p>
                      <a:endParaRPr lang="en-US" sz="2000"/>
                    </a:p>
                  </a:txBody>
                  <a:tcPr>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a:t>Encouraging students to edit their responses by providing evaluation of student</a:t>
                      </a:r>
                      <a:r>
                        <a:rPr lang="en-US" sz="2000" baseline="0"/>
                        <a:t> work </a:t>
                      </a:r>
                      <a:r>
                        <a:rPr lang="en-US" sz="2000" baseline="-25000"/>
                        <a:t> p.10</a:t>
                      </a:r>
                    </a:p>
                  </a:txBody>
                  <a:tcPr>
                    <a:solidFill>
                      <a:schemeClr val="bg1">
                        <a:lumMod val="85000"/>
                      </a:schemeClr>
                    </a:solidFill>
                  </a:tcPr>
                </a:tc>
                <a:extLst>
                  <a:ext uri="{0D108BD9-81ED-4DB2-BD59-A6C34878D82A}">
                    <a16:rowId xmlns:a16="http://schemas.microsoft.com/office/drawing/2014/main" val="10002"/>
                  </a:ext>
                </a:extLst>
              </a:tr>
              <a:tr h="663983">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Coaching, editing, pointing out errors</a:t>
                      </a:r>
                      <a:r>
                        <a:rPr lang="en-US" sz="2000" baseline="0"/>
                        <a:t> or missing answers </a:t>
                      </a:r>
                      <a:r>
                        <a:rPr lang="en-US" sz="2000" baseline="-25000"/>
                        <a:t>p.10</a:t>
                      </a:r>
                    </a:p>
                  </a:txBody>
                  <a:tcPr>
                    <a:solidFill>
                      <a:schemeClr val="bg1">
                        <a:lumMod val="85000"/>
                      </a:schemeClr>
                    </a:solidFill>
                  </a:tcPr>
                </a:tc>
                <a:extLst>
                  <a:ext uri="{0D108BD9-81ED-4DB2-BD59-A6C34878D82A}">
                    <a16:rowId xmlns:a16="http://schemas.microsoft.com/office/drawing/2014/main" val="10003"/>
                  </a:ext>
                </a:extLst>
              </a:tr>
              <a:tr h="663983">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Making evaluative statements to students regarding their responses </a:t>
                      </a:r>
                      <a:r>
                        <a:rPr lang="en-US" sz="2000" baseline="-25000"/>
                        <a:t>p.13</a:t>
                      </a:r>
                    </a:p>
                  </a:txBody>
                  <a:tcPr>
                    <a:solidFill>
                      <a:schemeClr val="bg1">
                        <a:lumMod val="85000"/>
                      </a:schemeClr>
                    </a:solidFill>
                  </a:tcPr>
                </a:tc>
                <a:extLst>
                  <a:ext uri="{0D108BD9-81ED-4DB2-BD59-A6C34878D82A}">
                    <a16:rowId xmlns:a16="http://schemas.microsoft.com/office/drawing/2014/main" val="10004"/>
                  </a:ext>
                </a:extLst>
              </a:tr>
              <a:tr h="663983">
                <a:tc>
                  <a:txBody>
                    <a:bodyPr/>
                    <a:lstStyle/>
                    <a:p>
                      <a:endParaRPr lang="en-US" sz="2000"/>
                    </a:p>
                  </a:txBody>
                  <a:tcPr>
                    <a:solidFill>
                      <a:schemeClr val="bg1">
                        <a:lumMod val="85000"/>
                      </a:schemeClr>
                    </a:solidFill>
                  </a:tcPr>
                </a:tc>
                <a:tc>
                  <a:txBody>
                    <a:bodyPr/>
                    <a:lstStyle/>
                    <a:p>
                      <a:endParaRPr lang="en-US" sz="2000" baseline="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District/school staff altering student answers at any time </a:t>
                      </a:r>
                      <a:r>
                        <a:rPr lang="en-US" sz="2000" baseline="-25000"/>
                        <a:t>p. 10</a:t>
                      </a:r>
                    </a:p>
                  </a:txBody>
                  <a:tcPr>
                    <a:solidFill>
                      <a:schemeClr val="bg1">
                        <a:lumMod val="85000"/>
                      </a:schemeClr>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idx="4294967295"/>
          </p:nvPr>
        </p:nvSpPr>
        <p:spPr>
          <a:xfrm>
            <a:off x="0" y="107950"/>
            <a:ext cx="11636375" cy="635000"/>
          </a:xfrm>
          <a:prstGeom prst="rect">
            <a:avLst/>
          </a:prstGeom>
        </p:spPr>
        <p:txBody>
          <a:bodyPr>
            <a:noAutofit/>
          </a:bodyPr>
          <a:lstStyle/>
          <a:p>
            <a:r>
              <a:rPr lang="en-US"/>
              <a:t>Appropriate Monitoring</a:t>
            </a:r>
          </a:p>
        </p:txBody>
      </p:sp>
    </p:spTree>
    <p:extLst>
      <p:ext uri="{BB962C8B-B14F-4D97-AF65-F5344CB8AC3E}">
        <p14:creationId xmlns:p14="http://schemas.microsoft.com/office/powerpoint/2010/main" val="90377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3"/>
          </p:nvPr>
        </p:nvSpPr>
        <p:spPr>
          <a:xfrm>
            <a:off x="-1" y="6492875"/>
            <a:ext cx="2945219" cy="365125"/>
          </a:xfrm>
        </p:spPr>
        <p:txBody>
          <a:bodyPr/>
          <a:lstStyle/>
          <a:p>
            <a:r>
              <a:rPr lang="sv-SE"/>
              <a:t>KDE:OAA:DAAS:ss:08/01/2022</a:t>
            </a:r>
            <a:endParaRPr lang="en-US"/>
          </a:p>
        </p:txBody>
      </p:sp>
      <p:sp>
        <p:nvSpPr>
          <p:cNvPr id="16" name="Slide Number Placeholder 15"/>
          <p:cNvSpPr>
            <a:spLocks noGrp="1"/>
          </p:cNvSpPr>
          <p:nvPr>
            <p:ph type="sldNum" sz="quarter" idx="10"/>
          </p:nvPr>
        </p:nvSpPr>
        <p:spPr/>
        <p:txBody>
          <a:bodyPr/>
          <a:lstStyle/>
          <a:p>
            <a:fld id="{91BD7323-49BF-4C97-8773-5EC64C492009}" type="slidenum">
              <a:rPr lang="en-US" smtClean="0"/>
              <a:t>5</a:t>
            </a:fld>
            <a:endParaRPr lang="en-US"/>
          </a:p>
        </p:txBody>
      </p:sp>
      <p:graphicFrame>
        <p:nvGraphicFramePr>
          <p:cNvPr id="2" name="Diagram 1" descr="Standards used in determining appropriate assessment practices are professional ethics, educational defensibility, and student ownership." title="Rationale "/>
          <p:cNvGraphicFramePr/>
          <p:nvPr>
            <p:extLst>
              <p:ext uri="{D42A27DB-BD31-4B8C-83A1-F6EECF244321}">
                <p14:modId xmlns:p14="http://schemas.microsoft.com/office/powerpoint/2010/main" val="4059904625"/>
              </p:ext>
            </p:extLst>
          </p:nvPr>
        </p:nvGraphicFramePr>
        <p:xfrm>
          <a:off x="533400" y="785623"/>
          <a:ext cx="10910085" cy="4698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p:cNvSpPr>
            <a:spLocks noGrp="1"/>
          </p:cNvSpPr>
          <p:nvPr>
            <p:ph type="title" idx="4294967295"/>
          </p:nvPr>
        </p:nvSpPr>
        <p:spPr>
          <a:xfrm>
            <a:off x="0" y="0"/>
            <a:ext cx="8596313" cy="785623"/>
          </a:xfrm>
          <a:prstGeom prst="rect">
            <a:avLst/>
          </a:prstGeom>
        </p:spPr>
        <p:txBody>
          <a:bodyPr/>
          <a:lstStyle/>
          <a:p>
            <a:r>
              <a:rPr lang="en-US"/>
              <a:t>Rationale </a:t>
            </a:r>
            <a:r>
              <a:rPr lang="en-US" baseline="-25000"/>
              <a:t>p.3</a:t>
            </a:r>
          </a:p>
        </p:txBody>
      </p:sp>
    </p:spTree>
    <p:extLst>
      <p:ext uri="{BB962C8B-B14F-4D97-AF65-F5344CB8AC3E}">
        <p14:creationId xmlns:p14="http://schemas.microsoft.com/office/powerpoint/2010/main" val="612955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604977" cy="36512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50</a:t>
            </a:fld>
            <a:endParaRPr lang="en-US"/>
          </a:p>
        </p:txBody>
      </p:sp>
      <p:graphicFrame>
        <p:nvGraphicFramePr>
          <p:cNvPr id="6" name="Table 5" descr="Monitoring Breaks" title="Monitoring Breaks"/>
          <p:cNvGraphicFramePr>
            <a:graphicFrameLocks noGrp="1"/>
          </p:cNvGraphicFramePr>
          <p:nvPr>
            <p:extLst>
              <p:ext uri="{D42A27DB-BD31-4B8C-83A1-F6EECF244321}">
                <p14:modId xmlns:p14="http://schemas.microsoft.com/office/powerpoint/2010/main" val="919940059"/>
              </p:ext>
            </p:extLst>
          </p:nvPr>
        </p:nvGraphicFramePr>
        <p:xfrm>
          <a:off x="212651" y="1008159"/>
          <a:ext cx="11499777" cy="4586641"/>
        </p:xfrm>
        <a:graphic>
          <a:graphicData uri="http://schemas.openxmlformats.org/drawingml/2006/table">
            <a:tbl>
              <a:tblPr firstRow="1" bandRow="1">
                <a:tableStyleId>{6E25E649-3F16-4E02-A733-19D2CDBF48F0}</a:tableStyleId>
              </a:tblPr>
              <a:tblGrid>
                <a:gridCol w="6045434">
                  <a:extLst>
                    <a:ext uri="{9D8B030D-6E8A-4147-A177-3AD203B41FA5}">
                      <a16:colId xmlns:a16="http://schemas.microsoft.com/office/drawing/2014/main" val="20000"/>
                    </a:ext>
                  </a:extLst>
                </a:gridCol>
                <a:gridCol w="678679">
                  <a:extLst>
                    <a:ext uri="{9D8B030D-6E8A-4147-A177-3AD203B41FA5}">
                      <a16:colId xmlns:a16="http://schemas.microsoft.com/office/drawing/2014/main" val="20001"/>
                    </a:ext>
                  </a:extLst>
                </a:gridCol>
                <a:gridCol w="4775664">
                  <a:extLst>
                    <a:ext uri="{9D8B030D-6E8A-4147-A177-3AD203B41FA5}">
                      <a16:colId xmlns:a16="http://schemas.microsoft.com/office/drawing/2014/main" val="20002"/>
                    </a:ext>
                  </a:extLst>
                </a:gridCol>
              </a:tblGrid>
              <a:tr h="678643">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0647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Allowing students, a restroom break during a testing session</a:t>
                      </a:r>
                      <a:r>
                        <a:rPr lang="en-US" sz="2400" baseline="0"/>
                        <a:t> if monitored at all times </a:t>
                      </a:r>
                      <a:r>
                        <a:rPr lang="en-US" sz="2400" baseline="-25000"/>
                        <a:t>p.10</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Leaving students alone with test materials at any time </a:t>
                      </a:r>
                      <a:r>
                        <a:rPr lang="en-US" sz="2400" baseline="-25000"/>
                        <a:t>p.11</a:t>
                      </a:r>
                    </a:p>
                    <a:p>
                      <a:endParaRPr lang="en-US" sz="2400" baseline="-25000"/>
                    </a:p>
                  </a:txBody>
                  <a:tcPr>
                    <a:solidFill>
                      <a:schemeClr val="bg1">
                        <a:lumMod val="85000"/>
                      </a:schemeClr>
                    </a:solidFill>
                  </a:tcPr>
                </a:tc>
                <a:extLst>
                  <a:ext uri="{0D108BD9-81ED-4DB2-BD59-A6C34878D82A}">
                    <a16:rowId xmlns:a16="http://schemas.microsoft.com/office/drawing/2014/main" val="10001"/>
                  </a:ext>
                </a:extLst>
              </a:tr>
              <a:tr h="11966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Conducting</a:t>
                      </a:r>
                      <a:r>
                        <a:rPr lang="en-US" sz="2400">
                          <a:solidFill>
                            <a:srgbClr val="FF0000"/>
                          </a:solidFill>
                        </a:rPr>
                        <a:t> </a:t>
                      </a:r>
                      <a:r>
                        <a:rPr lang="en-US" sz="2400">
                          <a:solidFill>
                            <a:schemeClr val="tx1"/>
                          </a:solidFill>
                        </a:rPr>
                        <a:t>interval </a:t>
                      </a:r>
                      <a:r>
                        <a:rPr lang="en-US" sz="2400"/>
                        <a:t>or restroom breaks-without affecting the integrity of the testing</a:t>
                      </a:r>
                      <a:r>
                        <a:rPr lang="en-US" sz="2400" baseline="0"/>
                        <a:t> </a:t>
                      </a:r>
                      <a:r>
                        <a:rPr lang="en-US" sz="2400" baseline="-25000"/>
                        <a:t>p.11</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baseline="-25000"/>
                    </a:p>
                  </a:txBody>
                  <a:tcPr>
                    <a:solidFill>
                      <a:schemeClr val="bg1">
                        <a:lumMod val="85000"/>
                      </a:schemeClr>
                    </a:solidFill>
                  </a:tcPr>
                </a:tc>
                <a:extLst>
                  <a:ext uri="{0D108BD9-81ED-4DB2-BD59-A6C34878D82A}">
                    <a16:rowId xmlns:a16="http://schemas.microsoft.com/office/drawing/2014/main" val="10002"/>
                  </a:ext>
                </a:extLst>
              </a:tr>
              <a:tr h="16445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Scheduling tests</a:t>
                      </a:r>
                      <a:r>
                        <a:rPr lang="en-US" sz="2400" baseline="0"/>
                        <a:t> to avoid conflicts with lunch </a:t>
                      </a:r>
                      <a:r>
                        <a:rPr lang="en-US" sz="2400" baseline="-25000"/>
                        <a:t>p.11</a:t>
                      </a:r>
                    </a:p>
                    <a:p>
                      <a:endParaRPr lang="en-US" sz="2400" baseline="0"/>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106363"/>
            <a:ext cx="9955213" cy="838200"/>
          </a:xfrm>
          <a:prstGeom prst="rect">
            <a:avLst/>
          </a:prstGeom>
        </p:spPr>
        <p:txBody>
          <a:bodyPr>
            <a:normAutofit/>
          </a:bodyPr>
          <a:lstStyle/>
          <a:p>
            <a:r>
              <a:rPr lang="en-US"/>
              <a:t>Monitoring Breaks</a:t>
            </a:r>
          </a:p>
        </p:txBody>
      </p:sp>
    </p:spTree>
    <p:extLst>
      <p:ext uri="{BB962C8B-B14F-4D97-AF65-F5344CB8AC3E}">
        <p14:creationId xmlns:p14="http://schemas.microsoft.com/office/powerpoint/2010/main" val="481429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20D165-58D6-4973-94AA-9A410B2CA8A2}"/>
              </a:ext>
            </a:extLst>
          </p:cNvPr>
          <p:cNvSpPr>
            <a:spLocks noGrp="1"/>
          </p:cNvSpPr>
          <p:nvPr>
            <p:ph type="ftr" sz="quarter" idx="11"/>
          </p:nvPr>
        </p:nvSpPr>
        <p:spPr>
          <a:xfrm>
            <a:off x="0" y="6492875"/>
            <a:ext cx="2362200" cy="365125"/>
          </a:xfrm>
        </p:spPr>
        <p:txBody>
          <a:bodyPr/>
          <a:lstStyle/>
          <a:p>
            <a:r>
              <a:rPr lang="sv-SE"/>
              <a:t>KDE:OAA:DAAS:ss:08/01/2022</a:t>
            </a:r>
            <a:endParaRPr lang="en-US"/>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p:txBody>
          <a:bodyPr/>
          <a:lstStyle/>
          <a:p>
            <a:fld id="{91BD7323-49BF-4C97-8773-5EC64C492009}" type="slidenum">
              <a:rPr lang="en-US" smtClean="0">
                <a:solidFill>
                  <a:prstClr val="white"/>
                </a:solidFill>
              </a:rPr>
              <a:pPr/>
              <a:t>51</a:t>
            </a:fld>
            <a:endParaRPr lang="en-US">
              <a:solidFill>
                <a:prstClr val="white"/>
              </a:solidFill>
            </a:endParaRPr>
          </a:p>
        </p:txBody>
      </p:sp>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319596" y="1709739"/>
            <a:ext cx="11027854" cy="2516032"/>
          </a:xfrm>
        </p:spPr>
        <p:txBody>
          <a:bodyPr>
            <a:normAutofit/>
          </a:bodyPr>
          <a:lstStyle/>
          <a:p>
            <a:r>
              <a:rPr lang="en-US" sz="4800">
                <a:solidFill>
                  <a:srgbClr val="009A80"/>
                </a:solidFill>
              </a:rPr>
              <a:t>Seating Charts During the Test Administration </a:t>
            </a:r>
          </a:p>
        </p:txBody>
      </p:sp>
    </p:spTree>
    <p:extLst>
      <p:ext uri="{BB962C8B-B14F-4D97-AF65-F5344CB8AC3E}">
        <p14:creationId xmlns:p14="http://schemas.microsoft.com/office/powerpoint/2010/main" val="649565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9F5B93-FF57-4B67-9D3B-A9C77E61494F}"/>
              </a:ext>
            </a:extLst>
          </p:cNvPr>
          <p:cNvSpPr>
            <a:spLocks noGrp="1"/>
          </p:cNvSpPr>
          <p:nvPr>
            <p:ph type="ftr" sz="quarter" idx="3"/>
          </p:nvPr>
        </p:nvSpPr>
        <p:spPr>
          <a:xfrm>
            <a:off x="0" y="6424820"/>
            <a:ext cx="4114800" cy="365125"/>
          </a:xfrm>
        </p:spPr>
        <p:txBody>
          <a:bodyPr/>
          <a:lstStyle/>
          <a:p>
            <a:r>
              <a:rPr lang="sv-SE" sz="1200">
                <a:solidFill>
                  <a:schemeClr val="bg1"/>
                </a:solidFill>
              </a:rPr>
              <a:t>KDE:OAA:DAAS:ss:08/01/2022</a:t>
            </a:r>
            <a:endParaRPr lang="en-US" sz="1200">
              <a:solidFill>
                <a:schemeClr val="bg1"/>
              </a:solidFill>
            </a:endParaRP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a:xfrm>
            <a:off x="7518022" y="5859582"/>
            <a:ext cx="683339" cy="365125"/>
          </a:xfrm>
        </p:spPr>
        <p:txBody>
          <a:bodyPr/>
          <a:lstStyle/>
          <a:p>
            <a:fld id="{91BD7323-49BF-4C97-8773-5EC64C492009}" type="slidenum">
              <a:rPr lang="en-US" smtClean="0">
                <a:solidFill>
                  <a:prstClr val="white"/>
                </a:solidFill>
              </a:rPr>
              <a:pPr/>
              <a:t>52</a:t>
            </a:fld>
            <a:endParaRPr lang="en-US">
              <a:solidFill>
                <a:prstClr val="white"/>
              </a:solidFill>
            </a:endParaRPr>
          </a:p>
        </p:txBody>
      </p:sp>
      <p:sp>
        <p:nvSpPr>
          <p:cNvPr id="3" name="Text Placeholder 2">
            <a:extLst>
              <a:ext uri="{FF2B5EF4-FFF2-40B4-BE49-F238E27FC236}">
                <a16:creationId xmlns:a16="http://schemas.microsoft.com/office/drawing/2014/main" id="{09E4B520-150C-43E6-9972-BA614B4A8EAC}"/>
              </a:ext>
            </a:extLst>
          </p:cNvPr>
          <p:cNvSpPr>
            <a:spLocks noGrp="1"/>
          </p:cNvSpPr>
          <p:nvPr>
            <p:ph type="body" sz="quarter" idx="13"/>
          </p:nvPr>
        </p:nvSpPr>
        <p:spPr>
          <a:xfrm>
            <a:off x="489456" y="1085149"/>
            <a:ext cx="9389062" cy="5228885"/>
          </a:xfrm>
        </p:spPr>
        <p:txBody>
          <a:bodyPr>
            <a:normAutofit/>
          </a:bodyPr>
          <a:lstStyle/>
          <a:p>
            <a:pPr marL="0" indent="0">
              <a:buNone/>
            </a:pPr>
            <a:r>
              <a:rPr lang="en-US"/>
              <a:t>Update seating chart for each testing session to reflect changes in the following:</a:t>
            </a:r>
          </a:p>
          <a:p>
            <a:pPr lvl="1">
              <a:buFont typeface="Wingdings" panose="05000000000000000000" pitchFamily="2" charset="2"/>
              <a:buChar char="Ø"/>
            </a:pPr>
            <a:r>
              <a:rPr lang="en-US"/>
              <a:t>Test name</a:t>
            </a:r>
          </a:p>
          <a:p>
            <a:pPr lvl="1">
              <a:buFont typeface="Wingdings" panose="05000000000000000000" pitchFamily="2" charset="2"/>
              <a:buChar char="Ø"/>
            </a:pPr>
            <a:r>
              <a:rPr lang="en-US"/>
              <a:t>District/school</a:t>
            </a:r>
          </a:p>
          <a:p>
            <a:pPr lvl="1">
              <a:buFont typeface="Wingdings" panose="05000000000000000000" pitchFamily="2" charset="2"/>
              <a:buChar char="Ø"/>
            </a:pPr>
            <a:r>
              <a:rPr lang="en-US"/>
              <a:t>Date</a:t>
            </a:r>
          </a:p>
          <a:p>
            <a:pPr lvl="1">
              <a:buFont typeface="Wingdings" panose="05000000000000000000" pitchFamily="2" charset="2"/>
              <a:buChar char="Ø"/>
            </a:pPr>
            <a:r>
              <a:rPr lang="en-US"/>
              <a:t>Room number</a:t>
            </a:r>
          </a:p>
          <a:p>
            <a:pPr lvl="1">
              <a:buFont typeface="Wingdings" panose="05000000000000000000" pitchFamily="2" charset="2"/>
              <a:buChar char="Ø"/>
            </a:pPr>
            <a:r>
              <a:rPr lang="en-US"/>
              <a:t>Content area</a:t>
            </a:r>
          </a:p>
          <a:p>
            <a:pPr lvl="1">
              <a:buFont typeface="Wingdings" panose="05000000000000000000" pitchFamily="2" charset="2"/>
              <a:buChar char="Ø"/>
            </a:pPr>
            <a:r>
              <a:rPr lang="en-US"/>
              <a:t>Student name(s)</a:t>
            </a:r>
          </a:p>
          <a:p>
            <a:pPr lvl="1">
              <a:buFont typeface="Wingdings" panose="05000000000000000000" pitchFamily="2" charset="2"/>
              <a:buChar char="Ø"/>
            </a:pPr>
            <a:r>
              <a:rPr lang="en-US"/>
              <a:t>Room layout</a:t>
            </a:r>
          </a:p>
          <a:p>
            <a:pPr lvl="1">
              <a:buFont typeface="Wingdings" panose="05000000000000000000" pitchFamily="2" charset="2"/>
              <a:buChar char="Ø"/>
            </a:pPr>
            <a:r>
              <a:rPr lang="en-US"/>
              <a:t>Name(s) and signature(s) of testing staff at the end of the testing session</a:t>
            </a:r>
          </a:p>
          <a:p>
            <a:pPr>
              <a:buFont typeface="Wingdings" panose="05000000000000000000" pitchFamily="2" charset="2"/>
              <a:buChar char="§"/>
            </a:pPr>
            <a:endParaRPr lang="en-US"/>
          </a:p>
          <a:p>
            <a:pPr>
              <a:buFont typeface="Wingdings" panose="05000000000000000000" pitchFamily="2" charset="2"/>
              <a:buChar char="§"/>
            </a:pPr>
            <a:endParaRPr lang="en-US"/>
          </a:p>
        </p:txBody>
      </p:sp>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151749" y="183225"/>
            <a:ext cx="8596668" cy="901924"/>
          </a:xfrm>
        </p:spPr>
        <p:txBody>
          <a:bodyPr/>
          <a:lstStyle/>
          <a:p>
            <a:r>
              <a:rPr lang="en-US">
                <a:solidFill>
                  <a:schemeClr val="tx2"/>
                </a:solidFill>
              </a:rPr>
              <a:t>Updating Seating Charts</a:t>
            </a:r>
          </a:p>
        </p:txBody>
      </p:sp>
    </p:spTree>
    <p:extLst>
      <p:ext uri="{BB962C8B-B14F-4D97-AF65-F5344CB8AC3E}">
        <p14:creationId xmlns:p14="http://schemas.microsoft.com/office/powerpoint/2010/main" val="3614587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E0F908-B86E-4805-AA31-0DDF6C2A451E}"/>
              </a:ext>
            </a:extLst>
          </p:cNvPr>
          <p:cNvSpPr>
            <a:spLocks noGrp="1"/>
          </p:cNvSpPr>
          <p:nvPr>
            <p:ph type="ftr" sz="quarter" idx="11"/>
          </p:nvPr>
        </p:nvSpPr>
        <p:spPr/>
        <p:txBody>
          <a:bodyPr/>
          <a:lstStyle/>
          <a:p>
            <a:r>
              <a:rPr lang="sv-SE"/>
              <a:t>KDE:OAA:DAAS:ss:08/01/2022</a:t>
            </a:r>
            <a:endParaRPr lang="en-US"/>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p:txBody>
          <a:bodyPr/>
          <a:lstStyle/>
          <a:p>
            <a:fld id="{91BD7323-49BF-4C97-8773-5EC64C492009}" type="slidenum">
              <a:rPr lang="en-US" smtClean="0">
                <a:solidFill>
                  <a:prstClr val="white"/>
                </a:solidFill>
              </a:rPr>
              <a:pPr/>
              <a:t>53</a:t>
            </a:fld>
            <a:endParaRPr lang="en-US">
              <a:solidFill>
                <a:prstClr val="white"/>
              </a:solidFill>
            </a:endParaRPr>
          </a:p>
        </p:txBody>
      </p:sp>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328474" y="1709738"/>
            <a:ext cx="11018976" cy="2116538"/>
          </a:xfrm>
        </p:spPr>
        <p:txBody>
          <a:bodyPr>
            <a:normAutofit/>
          </a:bodyPr>
          <a:lstStyle/>
          <a:p>
            <a:r>
              <a:rPr lang="en-US" sz="4800">
                <a:solidFill>
                  <a:srgbClr val="009A80"/>
                </a:solidFill>
              </a:rPr>
              <a:t>Administration Practices</a:t>
            </a:r>
          </a:p>
        </p:txBody>
      </p:sp>
    </p:spTree>
    <p:extLst>
      <p:ext uri="{BB962C8B-B14F-4D97-AF65-F5344CB8AC3E}">
        <p14:creationId xmlns:p14="http://schemas.microsoft.com/office/powerpoint/2010/main" val="2845712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54</a:t>
            </a:fld>
            <a:endParaRPr lang="en-US"/>
          </a:p>
        </p:txBody>
      </p:sp>
      <p:sp>
        <p:nvSpPr>
          <p:cNvPr id="5" name="Footer Placeholder 4"/>
          <p:cNvSpPr>
            <a:spLocks noGrp="1"/>
          </p:cNvSpPr>
          <p:nvPr>
            <p:ph type="ftr" sz="quarter" idx="3"/>
          </p:nvPr>
        </p:nvSpPr>
        <p:spPr>
          <a:xfrm>
            <a:off x="-1" y="6492875"/>
            <a:ext cx="3136605" cy="365125"/>
          </a:xfrm>
        </p:spPr>
        <p:txBody>
          <a:bodyPr/>
          <a:lstStyle/>
          <a:p>
            <a:r>
              <a:rPr lang="sv-SE"/>
              <a:t>KDE:OAA:DAAS:ss:08/01/2022</a:t>
            </a:r>
            <a:endParaRPr lang="en-US"/>
          </a:p>
        </p:txBody>
      </p:sp>
      <p:sp>
        <p:nvSpPr>
          <p:cNvPr id="2" name="Title 1"/>
          <p:cNvSpPr>
            <a:spLocks noGrp="1"/>
          </p:cNvSpPr>
          <p:nvPr>
            <p:ph type="title" idx="4294967295"/>
          </p:nvPr>
        </p:nvSpPr>
        <p:spPr>
          <a:xfrm>
            <a:off x="0" y="0"/>
            <a:ext cx="11318875" cy="690563"/>
          </a:xfrm>
          <a:prstGeom prst="rect">
            <a:avLst/>
          </a:prstGeom>
        </p:spPr>
        <p:txBody>
          <a:bodyPr>
            <a:noAutofit/>
          </a:bodyPr>
          <a:lstStyle/>
          <a:p>
            <a:r>
              <a:rPr lang="en-US"/>
              <a:t>Testing Time</a:t>
            </a:r>
          </a:p>
        </p:txBody>
      </p:sp>
      <p:graphicFrame>
        <p:nvGraphicFramePr>
          <p:cNvPr id="6" name="Table 5" descr="Testing Time" title="Testing Time"/>
          <p:cNvGraphicFramePr>
            <a:graphicFrameLocks noGrp="1"/>
          </p:cNvGraphicFramePr>
          <p:nvPr>
            <p:extLst>
              <p:ext uri="{D42A27DB-BD31-4B8C-83A1-F6EECF244321}">
                <p14:modId xmlns:p14="http://schemas.microsoft.com/office/powerpoint/2010/main" val="133690205"/>
              </p:ext>
            </p:extLst>
          </p:nvPr>
        </p:nvGraphicFramePr>
        <p:xfrm>
          <a:off x="244549" y="798990"/>
          <a:ext cx="11544274" cy="4725064"/>
        </p:xfrm>
        <a:graphic>
          <a:graphicData uri="http://schemas.openxmlformats.org/drawingml/2006/table">
            <a:tbl>
              <a:tblPr firstRow="1" bandRow="1">
                <a:tableStyleId>{6E25E649-3F16-4E02-A733-19D2CDBF48F0}</a:tableStyleId>
              </a:tblPr>
              <a:tblGrid>
                <a:gridCol w="5560990">
                  <a:extLst>
                    <a:ext uri="{9D8B030D-6E8A-4147-A177-3AD203B41FA5}">
                      <a16:colId xmlns:a16="http://schemas.microsoft.com/office/drawing/2014/main" val="20000"/>
                    </a:ext>
                  </a:extLst>
                </a:gridCol>
                <a:gridCol w="822089">
                  <a:extLst>
                    <a:ext uri="{9D8B030D-6E8A-4147-A177-3AD203B41FA5}">
                      <a16:colId xmlns:a16="http://schemas.microsoft.com/office/drawing/2014/main" val="20001"/>
                    </a:ext>
                  </a:extLst>
                </a:gridCol>
                <a:gridCol w="5161195">
                  <a:extLst>
                    <a:ext uri="{9D8B030D-6E8A-4147-A177-3AD203B41FA5}">
                      <a16:colId xmlns:a16="http://schemas.microsoft.com/office/drawing/2014/main" val="20002"/>
                    </a:ext>
                  </a:extLst>
                </a:gridCol>
              </a:tblGrid>
              <a:tr h="614906">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l"/>
                      <a:r>
                        <a:rPr lang="en-US" sz="3200"/>
                        <a:t>    Not  Acceptable</a:t>
                      </a:r>
                    </a:p>
                  </a:txBody>
                  <a:tcPr>
                    <a:solidFill>
                      <a:srgbClr val="009999"/>
                    </a:solidFill>
                  </a:tcPr>
                </a:tc>
                <a:extLst>
                  <a:ext uri="{0D108BD9-81ED-4DB2-BD59-A6C34878D82A}">
                    <a16:rowId xmlns:a16="http://schemas.microsoft.com/office/drawing/2014/main" val="10000"/>
                  </a:ext>
                </a:extLst>
              </a:tr>
              <a:tr h="4110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Test</a:t>
                      </a:r>
                      <a:r>
                        <a:rPr lang="en-US" sz="2400" baseline="0"/>
                        <a:t> administrators observing any time limits and following the specific directions in the provided manuals. </a:t>
                      </a:r>
                      <a:r>
                        <a:rPr lang="en-US" sz="2400" baseline="-25000"/>
                        <a:t>p.11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p>
                      <a:pPr marL="0" marR="0" lvl="0" indent="0" algn="l" rtl="0" eaLnBrk="1" fontAlgn="auto" latinLnBrk="0" hangingPunct="1">
                        <a:lnSpc>
                          <a:spcPct val="100000"/>
                        </a:lnSpc>
                        <a:spcBef>
                          <a:spcPts val="0"/>
                        </a:spcBef>
                        <a:spcAft>
                          <a:spcPts val="0"/>
                        </a:spcAft>
                        <a:buFontTx/>
                        <a:buNone/>
                      </a:pPr>
                      <a:r>
                        <a:rPr lang="en-US" sz="2400"/>
                        <a:t>Students who are absent or missed test sections for any reason completing these</a:t>
                      </a:r>
                      <a:r>
                        <a:rPr lang="en-US" sz="2400" baseline="0"/>
                        <a:t> during makeup sessions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(The order of the test may be changed for makeup test sessions.) </a:t>
                      </a:r>
                      <a:r>
                        <a:rPr lang="en-US" sz="2400" baseline="-25000"/>
                        <a:t>p.12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Students</a:t>
                      </a:r>
                      <a:r>
                        <a:rPr lang="en-US" sz="2400" baseline="0"/>
                        <a:t> taking more than a single school day to complete a testing session, except where there is a scheduled makeup session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a:p>
                    <a:p>
                      <a:endParaRPr lang="en-US" sz="2400"/>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0690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3051544" cy="36512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55</a:t>
            </a:fld>
            <a:endParaRPr lang="en-US"/>
          </a:p>
        </p:txBody>
      </p:sp>
      <p:graphicFrame>
        <p:nvGraphicFramePr>
          <p:cNvPr id="6" name="Table 5" descr="Accommodations" title="Accommodations"/>
          <p:cNvGraphicFramePr>
            <a:graphicFrameLocks noGrp="1"/>
          </p:cNvGraphicFramePr>
          <p:nvPr>
            <p:extLst>
              <p:ext uri="{D42A27DB-BD31-4B8C-83A1-F6EECF244321}">
                <p14:modId xmlns:p14="http://schemas.microsoft.com/office/powerpoint/2010/main" val="1180261752"/>
              </p:ext>
            </p:extLst>
          </p:nvPr>
        </p:nvGraphicFramePr>
        <p:xfrm>
          <a:off x="230820" y="707303"/>
          <a:ext cx="11526392" cy="4654517"/>
        </p:xfrm>
        <a:graphic>
          <a:graphicData uri="http://schemas.openxmlformats.org/drawingml/2006/table">
            <a:tbl>
              <a:tblPr firstRow="1" bandRow="1">
                <a:tableStyleId>{6E25E649-3F16-4E02-A733-19D2CDBF48F0}</a:tableStyleId>
              </a:tblPr>
              <a:tblGrid>
                <a:gridCol w="4944295">
                  <a:extLst>
                    <a:ext uri="{9D8B030D-6E8A-4147-A177-3AD203B41FA5}">
                      <a16:colId xmlns:a16="http://schemas.microsoft.com/office/drawing/2014/main" val="20000"/>
                    </a:ext>
                  </a:extLst>
                </a:gridCol>
                <a:gridCol w="644450">
                  <a:extLst>
                    <a:ext uri="{9D8B030D-6E8A-4147-A177-3AD203B41FA5}">
                      <a16:colId xmlns:a16="http://schemas.microsoft.com/office/drawing/2014/main" val="20001"/>
                    </a:ext>
                  </a:extLst>
                </a:gridCol>
                <a:gridCol w="5937647">
                  <a:extLst>
                    <a:ext uri="{9D8B030D-6E8A-4147-A177-3AD203B41FA5}">
                      <a16:colId xmlns:a16="http://schemas.microsoft.com/office/drawing/2014/main" val="20002"/>
                    </a:ext>
                  </a:extLst>
                </a:gridCol>
              </a:tblGrid>
              <a:tr h="664487">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738623">
                <a:tc>
                  <a:txBody>
                    <a:bodyPr/>
                    <a:lstStyle/>
                    <a:p>
                      <a:r>
                        <a:rPr lang="en-US" sz="2400" baseline="0"/>
                        <a:t>Providing accommodations that are consistent with the student’s evaluation data, IEP, 504 Plan, PSP, and the routine delivery of instructional services </a:t>
                      </a:r>
                      <a:r>
                        <a:rPr lang="en-US" sz="2400" baseline="-25000"/>
                        <a:t>p.11</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r>
                        <a:rPr lang="en-US" sz="2400"/>
                        <a:t>Providing accommodations for the assessment that </a:t>
                      </a:r>
                      <a:r>
                        <a:rPr lang="en-US" sz="2400" baseline="0"/>
                        <a:t>inappropriately interfere with or influence the administration of the assessment to other students </a:t>
                      </a:r>
                      <a:r>
                        <a:rPr lang="en-US" sz="2400" baseline="-25000"/>
                        <a:t>p.11</a:t>
                      </a:r>
                    </a:p>
                  </a:txBody>
                  <a:tcPr>
                    <a:solidFill>
                      <a:schemeClr val="bg1">
                        <a:lumMod val="95000"/>
                      </a:schemeClr>
                    </a:solidFill>
                  </a:tcPr>
                </a:tc>
                <a:extLst>
                  <a:ext uri="{0D108BD9-81ED-4DB2-BD59-A6C34878D82A}">
                    <a16:rowId xmlns:a16="http://schemas.microsoft.com/office/drawing/2014/main" val="10001"/>
                  </a:ext>
                </a:extLst>
              </a:tr>
              <a:tr h="2069790">
                <a:tc>
                  <a:txBody>
                    <a:bodyPr/>
                    <a:lstStyle/>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r>
                        <a:rPr lang="en-US" sz="2400" baseline="0"/>
                        <a:t>Giving a student more time on a specific test part than specified in the administration manual, unless the student has extended time as an accommodation on an IEP, 504 Plan or PSP </a:t>
                      </a:r>
                      <a:r>
                        <a:rPr lang="en-US" sz="2400" baseline="-25000"/>
                        <a:t>p.12</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43826"/>
            <a:ext cx="11318875" cy="594644"/>
          </a:xfrm>
          <a:prstGeom prst="rect">
            <a:avLst/>
          </a:prstGeom>
        </p:spPr>
        <p:txBody>
          <a:bodyPr>
            <a:noAutofit/>
          </a:bodyPr>
          <a:lstStyle/>
          <a:p>
            <a:r>
              <a:rPr lang="en-US"/>
              <a:t>Accommodations</a:t>
            </a:r>
          </a:p>
        </p:txBody>
      </p:sp>
    </p:spTree>
    <p:extLst>
      <p:ext uri="{BB962C8B-B14F-4D97-AF65-F5344CB8AC3E}">
        <p14:creationId xmlns:p14="http://schemas.microsoft.com/office/powerpoint/2010/main" val="546687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 y="6492875"/>
            <a:ext cx="2753833" cy="36512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56</a:t>
            </a:fld>
            <a:endParaRPr lang="en-US"/>
          </a:p>
        </p:txBody>
      </p:sp>
      <p:graphicFrame>
        <p:nvGraphicFramePr>
          <p:cNvPr id="6" name="Table 5" descr="Testing Time for Accommodations" title="Testing Time for Accommodations"/>
          <p:cNvGraphicFramePr>
            <a:graphicFrameLocks noGrp="1"/>
          </p:cNvGraphicFramePr>
          <p:nvPr>
            <p:extLst>
              <p:ext uri="{D42A27DB-BD31-4B8C-83A1-F6EECF244321}">
                <p14:modId xmlns:p14="http://schemas.microsoft.com/office/powerpoint/2010/main" val="3391321257"/>
              </p:ext>
            </p:extLst>
          </p:nvPr>
        </p:nvGraphicFramePr>
        <p:xfrm>
          <a:off x="148856" y="928326"/>
          <a:ext cx="11759609" cy="4927600"/>
        </p:xfrm>
        <a:graphic>
          <a:graphicData uri="http://schemas.openxmlformats.org/drawingml/2006/table">
            <a:tbl>
              <a:tblPr firstRow="1" bandRow="1">
                <a:tableStyleId>{6E25E649-3F16-4E02-A733-19D2CDBF48F0}</a:tableStyleId>
              </a:tblPr>
              <a:tblGrid>
                <a:gridCol w="6252894">
                  <a:extLst>
                    <a:ext uri="{9D8B030D-6E8A-4147-A177-3AD203B41FA5}">
                      <a16:colId xmlns:a16="http://schemas.microsoft.com/office/drawing/2014/main" val="20000"/>
                    </a:ext>
                  </a:extLst>
                </a:gridCol>
                <a:gridCol w="627826">
                  <a:extLst>
                    <a:ext uri="{9D8B030D-6E8A-4147-A177-3AD203B41FA5}">
                      <a16:colId xmlns:a16="http://schemas.microsoft.com/office/drawing/2014/main" val="20001"/>
                    </a:ext>
                  </a:extLst>
                </a:gridCol>
                <a:gridCol w="4878889">
                  <a:extLst>
                    <a:ext uri="{9D8B030D-6E8A-4147-A177-3AD203B41FA5}">
                      <a16:colId xmlns:a16="http://schemas.microsoft.com/office/drawing/2014/main" val="20002"/>
                    </a:ext>
                  </a:extLst>
                </a:gridCol>
              </a:tblGrid>
              <a:tr h="510699">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l"/>
                      <a:r>
                        <a:rPr lang="en-US" sz="3200"/>
                        <a:t>  </a:t>
                      </a:r>
                      <a:r>
                        <a:rPr lang="en-US" sz="3200" baseline="0"/>
                        <a:t>   </a:t>
                      </a:r>
                      <a:r>
                        <a:rPr lang="en-US" sz="3200"/>
                        <a:t>Not  Acceptable</a:t>
                      </a:r>
                    </a:p>
                  </a:txBody>
                  <a:tcPr>
                    <a:solidFill>
                      <a:srgbClr val="009999"/>
                    </a:solidFill>
                  </a:tcPr>
                </a:tc>
                <a:extLst>
                  <a:ext uri="{0D108BD9-81ED-4DB2-BD59-A6C34878D82A}">
                    <a16:rowId xmlns:a16="http://schemas.microsoft.com/office/drawing/2014/main" val="10000"/>
                  </a:ext>
                </a:extLst>
              </a:tr>
              <a:tr h="2141353">
                <a:tc>
                  <a:txBody>
                    <a:bodyPr/>
                    <a:lstStyle/>
                    <a:p>
                      <a:r>
                        <a:rPr lang="en-US" sz="2000" kern="1200">
                          <a:solidFill>
                            <a:schemeClr val="dk1"/>
                          </a:solidFill>
                          <a:effectLst/>
                          <a:latin typeface="+mn-lt"/>
                          <a:ea typeface="+mn-ea"/>
                          <a:cs typeface="+mn-cs"/>
                        </a:rPr>
                        <a:t>Begin additional time to complete a test session immediately following initial administration for students who receive extended time as part of their Individual Education Plan (IEP), 504 Plan or Program Services Plan (PSP). </a:t>
                      </a:r>
                    </a:p>
                    <a:p>
                      <a:r>
                        <a:rPr lang="en-US" sz="2000" kern="1200">
                          <a:solidFill>
                            <a:schemeClr val="dk1"/>
                          </a:solidFill>
                          <a:effectLst/>
                          <a:latin typeface="+mn-lt"/>
                          <a:ea typeface="+mn-ea"/>
                          <a:cs typeface="+mn-cs"/>
                        </a:rPr>
                        <a:t>(If students must move to another test location, they shall be escorted by a school staff member.) </a:t>
                      </a:r>
                      <a:r>
                        <a:rPr lang="en-US" sz="2000" kern="1200" baseline="-25000">
                          <a:solidFill>
                            <a:schemeClr val="dk1"/>
                          </a:solidFill>
                          <a:effectLst/>
                          <a:latin typeface="+mn-lt"/>
                          <a:ea typeface="+mn-ea"/>
                          <a:cs typeface="+mn-cs"/>
                        </a:rPr>
                        <a:t>p.11</a:t>
                      </a:r>
                      <a:endParaRPr lang="en-US" sz="2000" kern="120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For</a:t>
                      </a:r>
                      <a:r>
                        <a:rPr lang="en-US" sz="2000" baseline="0"/>
                        <a:t> more information, see </a:t>
                      </a:r>
                      <a:r>
                        <a:rPr lang="en-US" sz="2000" i="1" baseline="0"/>
                        <a:t>Inclusion of Special Populations in the State-required Assessment and Accountability Programs 703 KAR 5:070</a:t>
                      </a:r>
                      <a:r>
                        <a:rPr lang="en-US" sz="2000" baseline="0"/>
                        <a:t>.</a:t>
                      </a:r>
                      <a:endParaRPr lang="en-US" sz="2000"/>
                    </a:p>
                  </a:txBody>
                  <a:tcPr>
                    <a:solidFill>
                      <a:schemeClr val="bg1">
                        <a:lumMod val="95000"/>
                      </a:schemeClr>
                    </a:solidFill>
                  </a:tcPr>
                </a:tc>
                <a:extLst>
                  <a:ext uri="{0D108BD9-81ED-4DB2-BD59-A6C34878D82A}">
                    <a16:rowId xmlns:a16="http://schemas.microsoft.com/office/drawing/2014/main" val="10001"/>
                  </a:ext>
                </a:extLst>
              </a:tr>
              <a:tr h="16933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Changing the testing schedule only if a shortage of personnel exists for providing accommodations to students.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(If the schedule is changed, all students in the same grade must complete the same testing section by the end of the school day.) </a:t>
                      </a:r>
                      <a:r>
                        <a:rPr lang="en-US" sz="2000" baseline="-25000"/>
                        <a:t>p. 12</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0"/>
            <a:ext cx="11318875" cy="776177"/>
          </a:xfrm>
          <a:prstGeom prst="rect">
            <a:avLst/>
          </a:prstGeom>
        </p:spPr>
        <p:txBody>
          <a:bodyPr>
            <a:normAutofit/>
          </a:bodyPr>
          <a:lstStyle/>
          <a:p>
            <a:r>
              <a:rPr lang="en-US"/>
              <a:t>Testing Time for Accommodations</a:t>
            </a:r>
          </a:p>
        </p:txBody>
      </p:sp>
    </p:spTree>
    <p:extLst>
      <p:ext uri="{BB962C8B-B14F-4D97-AF65-F5344CB8AC3E}">
        <p14:creationId xmlns:p14="http://schemas.microsoft.com/office/powerpoint/2010/main" val="3176209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57</a:t>
            </a:fld>
            <a:endParaRPr lang="en-US"/>
          </a:p>
        </p:txBody>
      </p:sp>
      <p:sp>
        <p:nvSpPr>
          <p:cNvPr id="5" name="Footer Placeholder 4"/>
          <p:cNvSpPr>
            <a:spLocks noGrp="1"/>
          </p:cNvSpPr>
          <p:nvPr>
            <p:ph type="ftr" sz="quarter" idx="3"/>
          </p:nvPr>
        </p:nvSpPr>
        <p:spPr>
          <a:xfrm>
            <a:off x="-1" y="6492875"/>
            <a:ext cx="2998381" cy="365125"/>
          </a:xfrm>
        </p:spPr>
        <p:txBody>
          <a:bodyPr/>
          <a:lstStyle/>
          <a:p>
            <a:r>
              <a:rPr lang="sv-SE"/>
              <a:t>KDE:OAA:DAAS:ss:08/01/2022</a:t>
            </a:r>
            <a:endParaRPr lang="en-US"/>
          </a:p>
        </p:txBody>
      </p:sp>
      <p:graphicFrame>
        <p:nvGraphicFramePr>
          <p:cNvPr id="6" name="Table 5" descr="Testing Order" title="Testing Order"/>
          <p:cNvGraphicFramePr>
            <a:graphicFrameLocks noGrp="1"/>
          </p:cNvGraphicFramePr>
          <p:nvPr>
            <p:extLst>
              <p:ext uri="{D42A27DB-BD31-4B8C-83A1-F6EECF244321}">
                <p14:modId xmlns:p14="http://schemas.microsoft.com/office/powerpoint/2010/main" val="2727788089"/>
              </p:ext>
            </p:extLst>
          </p:nvPr>
        </p:nvGraphicFramePr>
        <p:xfrm>
          <a:off x="292963" y="1091954"/>
          <a:ext cx="11029461" cy="4311867"/>
        </p:xfrm>
        <a:graphic>
          <a:graphicData uri="http://schemas.openxmlformats.org/drawingml/2006/table">
            <a:tbl>
              <a:tblPr firstRow="1" bandRow="1">
                <a:tableStyleId>{6E25E649-3F16-4E02-A733-19D2CDBF48F0}</a:tableStyleId>
              </a:tblPr>
              <a:tblGrid>
                <a:gridCol w="5061393">
                  <a:extLst>
                    <a:ext uri="{9D8B030D-6E8A-4147-A177-3AD203B41FA5}">
                      <a16:colId xmlns:a16="http://schemas.microsoft.com/office/drawing/2014/main" val="20000"/>
                    </a:ext>
                  </a:extLst>
                </a:gridCol>
                <a:gridCol w="536101">
                  <a:extLst>
                    <a:ext uri="{9D8B030D-6E8A-4147-A177-3AD203B41FA5}">
                      <a16:colId xmlns:a16="http://schemas.microsoft.com/office/drawing/2014/main" val="20001"/>
                    </a:ext>
                  </a:extLst>
                </a:gridCol>
                <a:gridCol w="5431967">
                  <a:extLst>
                    <a:ext uri="{9D8B030D-6E8A-4147-A177-3AD203B41FA5}">
                      <a16:colId xmlns:a16="http://schemas.microsoft.com/office/drawing/2014/main" val="20002"/>
                    </a:ext>
                  </a:extLst>
                </a:gridCol>
              </a:tblGrid>
              <a:tr h="729195">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7913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Administering test sections </a:t>
                      </a:r>
                      <a:r>
                        <a:rPr lang="en-US" sz="2000" baseline="0"/>
                        <a:t>in the order in which they appear in the test booklets, with students of the same grade being simultaneously tested in the same content area and test session in a given school </a:t>
                      </a:r>
                      <a:r>
                        <a:rPr lang="en-US" sz="2000" baseline="-25000"/>
                        <a:t>p.11</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Altering the order of testing to facilitate the need for</a:t>
                      </a:r>
                      <a:r>
                        <a:rPr lang="en-US" sz="2000" baseline="0"/>
                        <a:t> calculators or to provide accommodations </a:t>
                      </a:r>
                      <a:r>
                        <a:rPr lang="en-US" sz="2000" baseline="-25000"/>
                        <a:t>p.11</a:t>
                      </a:r>
                    </a:p>
                  </a:txBody>
                  <a:tcPr>
                    <a:solidFill>
                      <a:schemeClr val="bg1">
                        <a:lumMod val="95000"/>
                      </a:schemeClr>
                    </a:solidFill>
                  </a:tcPr>
                </a:tc>
                <a:extLst>
                  <a:ext uri="{0D108BD9-81ED-4DB2-BD59-A6C34878D82A}">
                    <a16:rowId xmlns:a16="http://schemas.microsoft.com/office/drawing/2014/main" val="10001"/>
                  </a:ext>
                </a:extLst>
              </a:tr>
              <a:tr h="17913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Allowing students to work ahead to future test session parts or to return to past test session parts </a:t>
                      </a:r>
                      <a:r>
                        <a:rPr lang="en-US" sz="2000" baseline="-25000"/>
                        <a:t>p.12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33608"/>
            <a:ext cx="11878268" cy="833054"/>
          </a:xfrm>
          <a:prstGeom prst="rect">
            <a:avLst/>
          </a:prstGeom>
        </p:spPr>
        <p:txBody>
          <a:bodyPr>
            <a:normAutofit/>
          </a:bodyPr>
          <a:lstStyle/>
          <a:p>
            <a:r>
              <a:rPr lang="en-US"/>
              <a:t>Testing Order</a:t>
            </a:r>
          </a:p>
        </p:txBody>
      </p:sp>
    </p:spTree>
    <p:extLst>
      <p:ext uri="{BB962C8B-B14F-4D97-AF65-F5344CB8AC3E}">
        <p14:creationId xmlns:p14="http://schemas.microsoft.com/office/powerpoint/2010/main" val="3076733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32206"/>
            <a:ext cx="3083442" cy="500221"/>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58</a:t>
            </a:fld>
            <a:endParaRPr lang="en-US"/>
          </a:p>
        </p:txBody>
      </p:sp>
      <p:graphicFrame>
        <p:nvGraphicFramePr>
          <p:cNvPr id="6" name="Table 5" descr="Test Materials" title="Test Materials"/>
          <p:cNvGraphicFramePr>
            <a:graphicFrameLocks noGrp="1"/>
          </p:cNvGraphicFramePr>
          <p:nvPr>
            <p:extLst>
              <p:ext uri="{D42A27DB-BD31-4B8C-83A1-F6EECF244321}">
                <p14:modId xmlns:p14="http://schemas.microsoft.com/office/powerpoint/2010/main" val="3821401320"/>
              </p:ext>
            </p:extLst>
          </p:nvPr>
        </p:nvGraphicFramePr>
        <p:xfrm>
          <a:off x="248576" y="709957"/>
          <a:ext cx="10780466" cy="4812228"/>
        </p:xfrm>
        <a:graphic>
          <a:graphicData uri="http://schemas.openxmlformats.org/drawingml/2006/table">
            <a:tbl>
              <a:tblPr firstRow="1" bandRow="1">
                <a:tableStyleId>{6E25E649-3F16-4E02-A733-19D2CDBF48F0}</a:tableStyleId>
              </a:tblPr>
              <a:tblGrid>
                <a:gridCol w="4991288">
                  <a:extLst>
                    <a:ext uri="{9D8B030D-6E8A-4147-A177-3AD203B41FA5}">
                      <a16:colId xmlns:a16="http://schemas.microsoft.com/office/drawing/2014/main" val="20000"/>
                    </a:ext>
                  </a:extLst>
                </a:gridCol>
                <a:gridCol w="639333">
                  <a:extLst>
                    <a:ext uri="{9D8B030D-6E8A-4147-A177-3AD203B41FA5}">
                      <a16:colId xmlns:a16="http://schemas.microsoft.com/office/drawing/2014/main" val="20001"/>
                    </a:ext>
                  </a:extLst>
                </a:gridCol>
                <a:gridCol w="5149845">
                  <a:extLst>
                    <a:ext uri="{9D8B030D-6E8A-4147-A177-3AD203B41FA5}">
                      <a16:colId xmlns:a16="http://schemas.microsoft.com/office/drawing/2014/main" val="20002"/>
                    </a:ext>
                  </a:extLst>
                </a:gridCol>
              </a:tblGrid>
              <a:tr h="729097">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l"/>
                      <a:r>
                        <a:rPr lang="en-US" sz="3200"/>
                        <a:t>   </a:t>
                      </a:r>
                      <a:r>
                        <a:rPr lang="en-US" sz="3200" baseline="0"/>
                        <a:t>     </a:t>
                      </a:r>
                      <a:r>
                        <a:rPr lang="en-US" sz="3200"/>
                        <a:t>Not  Acceptable</a:t>
                      </a:r>
                    </a:p>
                  </a:txBody>
                  <a:tcPr>
                    <a:solidFill>
                      <a:srgbClr val="009999"/>
                    </a:solidFill>
                  </a:tcPr>
                </a:tc>
                <a:extLst>
                  <a:ext uri="{0D108BD9-81ED-4DB2-BD59-A6C34878D82A}">
                    <a16:rowId xmlns:a16="http://schemas.microsoft.com/office/drawing/2014/main" val="10000"/>
                  </a:ext>
                </a:extLst>
              </a:tr>
              <a:tr h="1461851">
                <a:tc>
                  <a:txBody>
                    <a:bodyPr/>
                    <a:lstStyle/>
                    <a:p>
                      <a:r>
                        <a:rPr lang="en-US" sz="2000"/>
                        <a:t>Distributing tests </a:t>
                      </a:r>
                      <a:r>
                        <a:rPr lang="en-US" sz="2000" baseline="0"/>
                        <a:t>in the order in which they are packaged </a:t>
                      </a:r>
                      <a:r>
                        <a:rPr lang="en-US" sz="2000" baseline="-25000"/>
                        <a:t>p.6</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Altering testing materials</a:t>
                      </a:r>
                      <a:r>
                        <a:rPr lang="en-US" sz="2000" baseline="0"/>
                        <a:t> prior to test administration (i.e., trimming rulers, adding or removing information on reference sheets) </a:t>
                      </a:r>
                      <a:r>
                        <a:rPr lang="en-US" sz="2000" baseline="-25000"/>
                        <a:t>p.12</a:t>
                      </a:r>
                    </a:p>
                  </a:txBody>
                  <a:tcPr>
                    <a:solidFill>
                      <a:schemeClr val="bg1">
                        <a:lumMod val="95000"/>
                      </a:schemeClr>
                    </a:solidFill>
                  </a:tcPr>
                </a:tc>
                <a:extLst>
                  <a:ext uri="{0D108BD9-81ED-4DB2-BD59-A6C34878D82A}">
                    <a16:rowId xmlns:a16="http://schemas.microsoft.com/office/drawing/2014/main" val="10001"/>
                  </a:ext>
                </a:extLst>
              </a:tr>
              <a:tr h="1024792">
                <a:tc>
                  <a:txBody>
                    <a:bodyPr/>
                    <a:lstStyle/>
                    <a:p>
                      <a:r>
                        <a:rPr lang="en-US" sz="2000"/>
                        <a:t>Keeping rulers and reference sheets after the completion</a:t>
                      </a:r>
                      <a:r>
                        <a:rPr lang="en-US" sz="2000" baseline="0"/>
                        <a:t> of testing to use for instruction if so stated in specific test administration manuals </a:t>
                      </a:r>
                      <a:r>
                        <a:rPr lang="en-US" sz="2000" baseline="-25000"/>
                        <a:t>p.12</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endParaRPr lang="en-US" sz="2000" baseline="-25000"/>
                    </a:p>
                  </a:txBody>
                  <a:tcPr>
                    <a:solidFill>
                      <a:schemeClr val="bg1">
                        <a:lumMod val="95000"/>
                      </a:schemeClr>
                    </a:solidFill>
                  </a:tcPr>
                </a:tc>
                <a:extLst>
                  <a:ext uri="{0D108BD9-81ED-4DB2-BD59-A6C34878D82A}">
                    <a16:rowId xmlns:a16="http://schemas.microsoft.com/office/drawing/2014/main" val="10002"/>
                  </a:ext>
                </a:extLst>
              </a:tr>
              <a:tr h="1024792">
                <a:tc>
                  <a:txBody>
                    <a:bodyPr/>
                    <a:lstStyle/>
                    <a:p>
                      <a:endParaRPr lang="en-US" sz="2000"/>
                    </a:p>
                    <a:p>
                      <a:r>
                        <a:rPr lang="en-US" sz="2000"/>
                        <a:t>Modifying</a:t>
                      </a:r>
                      <a:r>
                        <a:rPr lang="en-US" sz="2000" baseline="0"/>
                        <a:t> </a:t>
                      </a:r>
                      <a:r>
                        <a:rPr lang="en-US" sz="2000"/>
                        <a:t>Alternate Assessment</a:t>
                      </a:r>
                      <a:r>
                        <a:rPr lang="en-US" sz="2000" baseline="0"/>
                        <a:t> testing materials to the extent described in the administration manuals </a:t>
                      </a:r>
                      <a:r>
                        <a:rPr lang="en-US" sz="2000" baseline="-25000"/>
                        <a:t>p.12</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endParaRPr lang="en-US" sz="2000"/>
                    </a:p>
                  </a:txBody>
                  <a:tcP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9" name="Picture 7" descr="Unaltered Ruler" title="Unaltered Rule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753" t="13274" r="37157" b="24258"/>
          <a:stretch/>
        </p:blipFill>
        <p:spPr bwMode="auto">
          <a:xfrm>
            <a:off x="7079509" y="3717981"/>
            <a:ext cx="3056989" cy="58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descr="This is an example of a ruler that has been altered. Altering test materials is not allowed, except in certain cases on the Alternate K-PREP." title="Altered Rule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452" t="13274" r="37157" b="28309"/>
          <a:stretch/>
        </p:blipFill>
        <p:spPr bwMode="auto">
          <a:xfrm>
            <a:off x="7219126" y="4558406"/>
            <a:ext cx="2917372" cy="547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17509"/>
            <a:ext cx="11318875" cy="692448"/>
          </a:xfrm>
          <a:prstGeom prst="rect">
            <a:avLst/>
          </a:prstGeom>
        </p:spPr>
        <p:txBody>
          <a:bodyPr>
            <a:noAutofit/>
          </a:bodyPr>
          <a:lstStyle/>
          <a:p>
            <a:r>
              <a:rPr lang="en-US"/>
              <a:t>Test Materials</a:t>
            </a:r>
          </a:p>
        </p:txBody>
      </p:sp>
    </p:spTree>
    <p:extLst>
      <p:ext uri="{BB962C8B-B14F-4D97-AF65-F5344CB8AC3E}">
        <p14:creationId xmlns:p14="http://schemas.microsoft.com/office/powerpoint/2010/main" val="1144424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4114800" cy="365125"/>
          </a:xfrm>
        </p:spPr>
        <p:txBody>
          <a:bodyPr/>
          <a:lstStyle/>
          <a:p>
            <a:r>
              <a:rPr lang="sv-SE" sz="1200">
                <a:solidFill>
                  <a:schemeClr val="bg1"/>
                </a:solidFill>
              </a:rPr>
              <a:t>KDE:OAA:DAAS:ss:08/01/2022</a:t>
            </a:r>
            <a:endParaRPr lang="en-US" sz="1200">
              <a:solidFill>
                <a:schemeClr val="bg1"/>
              </a:solidFill>
            </a:endParaRPr>
          </a:p>
        </p:txBody>
      </p:sp>
      <p:sp>
        <p:nvSpPr>
          <p:cNvPr id="4" name="Slide Number Placeholder 3"/>
          <p:cNvSpPr>
            <a:spLocks noGrp="1"/>
          </p:cNvSpPr>
          <p:nvPr>
            <p:ph type="sldNum" sz="quarter" idx="12"/>
          </p:nvPr>
        </p:nvSpPr>
        <p:spPr>
          <a:xfrm>
            <a:off x="7465871" y="5944525"/>
            <a:ext cx="683339" cy="365125"/>
          </a:xfrm>
        </p:spPr>
        <p:txBody>
          <a:bodyPr/>
          <a:lstStyle/>
          <a:p>
            <a:fld id="{91BD7323-49BF-4C97-8773-5EC64C492009}" type="slidenum">
              <a:rPr lang="en-US" smtClean="0">
                <a:solidFill>
                  <a:schemeClr val="bg1"/>
                </a:solidFill>
              </a:rPr>
              <a:pPr/>
              <a:t>59</a:t>
            </a:fld>
            <a:endParaRPr lang="en-US">
              <a:solidFill>
                <a:schemeClr val="bg1"/>
              </a:solidFill>
            </a:endParaRPr>
          </a:p>
        </p:txBody>
      </p:sp>
      <p:graphicFrame>
        <p:nvGraphicFramePr>
          <p:cNvPr id="6" name="Table 5" descr="Student Behavior" title="Student Behavior"/>
          <p:cNvGraphicFramePr>
            <a:graphicFrameLocks noGrp="1"/>
          </p:cNvGraphicFramePr>
          <p:nvPr>
            <p:extLst>
              <p:ext uri="{D42A27DB-BD31-4B8C-83A1-F6EECF244321}">
                <p14:modId xmlns:p14="http://schemas.microsoft.com/office/powerpoint/2010/main" val="665191374"/>
              </p:ext>
            </p:extLst>
          </p:nvPr>
        </p:nvGraphicFramePr>
        <p:xfrm>
          <a:off x="248576" y="1210236"/>
          <a:ext cx="11181424" cy="4336483"/>
        </p:xfrm>
        <a:graphic>
          <a:graphicData uri="http://schemas.openxmlformats.org/drawingml/2006/table">
            <a:tbl>
              <a:tblPr firstRow="1" bandRow="1">
                <a:tableStyleId>{6E25E649-3F16-4E02-A733-19D2CDBF48F0}</a:tableStyleId>
              </a:tblPr>
              <a:tblGrid>
                <a:gridCol w="5367502">
                  <a:extLst>
                    <a:ext uri="{9D8B030D-6E8A-4147-A177-3AD203B41FA5}">
                      <a16:colId xmlns:a16="http://schemas.microsoft.com/office/drawing/2014/main" val="20000"/>
                    </a:ext>
                  </a:extLst>
                </a:gridCol>
                <a:gridCol w="651352">
                  <a:extLst>
                    <a:ext uri="{9D8B030D-6E8A-4147-A177-3AD203B41FA5}">
                      <a16:colId xmlns:a16="http://schemas.microsoft.com/office/drawing/2014/main" val="20001"/>
                    </a:ext>
                  </a:extLst>
                </a:gridCol>
                <a:gridCol w="5162570">
                  <a:extLst>
                    <a:ext uri="{9D8B030D-6E8A-4147-A177-3AD203B41FA5}">
                      <a16:colId xmlns:a16="http://schemas.microsoft.com/office/drawing/2014/main" val="20002"/>
                    </a:ext>
                  </a:extLst>
                </a:gridCol>
              </a:tblGrid>
              <a:tr h="532542">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21021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Testing students who exhibit disruptive behavior prior to or during testing in a different location from their peers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(A plan to avoid a disruptive situation can be in place prior to testing.) </a:t>
                      </a:r>
                      <a:r>
                        <a:rPr lang="en-US" sz="2400" baseline="-25000"/>
                        <a:t>p. 12</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Allowing students to move about the room during a testing</a:t>
                      </a:r>
                      <a:r>
                        <a:rPr lang="en-US" sz="2400" baseline="0">
                          <a:solidFill>
                            <a:schemeClr val="tx1"/>
                          </a:solidFill>
                        </a:rPr>
                        <a:t> session </a:t>
                      </a:r>
                      <a:r>
                        <a:rPr lang="en-US" sz="2400" baseline="-25000">
                          <a:solidFill>
                            <a:schemeClr val="tx1"/>
                          </a:solidFill>
                        </a:rPr>
                        <a:t>p.10</a:t>
                      </a:r>
                    </a:p>
                    <a:p>
                      <a:endParaRPr lang="en-US" sz="2400" baseline="-25000"/>
                    </a:p>
                  </a:txBody>
                  <a:tcPr>
                    <a:solidFill>
                      <a:schemeClr val="bg1">
                        <a:lumMod val="95000"/>
                      </a:schemeClr>
                    </a:solidFill>
                  </a:tcPr>
                </a:tc>
                <a:extLst>
                  <a:ext uri="{0D108BD9-81ED-4DB2-BD59-A6C34878D82A}">
                    <a16:rowId xmlns:a16="http://schemas.microsoft.com/office/drawing/2014/main" val="10001"/>
                  </a:ext>
                </a:extLst>
              </a:tr>
              <a:tr h="848745">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baseline="-25000"/>
                    </a:p>
                  </a:txBody>
                  <a:tcPr>
                    <a:solidFill>
                      <a:schemeClr val="bg1">
                        <a:lumMod val="95000"/>
                      </a:schemeClr>
                    </a:solidFill>
                  </a:tcPr>
                </a:tc>
                <a:extLst>
                  <a:ext uri="{0D108BD9-81ED-4DB2-BD59-A6C34878D82A}">
                    <a16:rowId xmlns:a16="http://schemas.microsoft.com/office/drawing/2014/main" val="10002"/>
                  </a:ext>
                </a:extLst>
              </a:tr>
              <a:tr h="622618">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0" y="0"/>
            <a:ext cx="8792095" cy="953210"/>
          </a:xfrm>
        </p:spPr>
        <p:txBody>
          <a:bodyPr/>
          <a:lstStyle/>
          <a:p>
            <a:r>
              <a:rPr lang="en-US"/>
              <a:t>Student Behavior</a:t>
            </a:r>
          </a:p>
        </p:txBody>
      </p:sp>
    </p:spTree>
    <p:extLst>
      <p:ext uri="{BB962C8B-B14F-4D97-AF65-F5344CB8AC3E}">
        <p14:creationId xmlns:p14="http://schemas.microsoft.com/office/powerpoint/2010/main" val="422789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E1ECC3-258B-4CB3-B980-E0447FC74C2E}"/>
              </a:ext>
            </a:extLst>
          </p:cNvPr>
          <p:cNvSpPr>
            <a:spLocks noGrp="1"/>
          </p:cNvSpPr>
          <p:nvPr>
            <p:ph type="title"/>
          </p:nvPr>
        </p:nvSpPr>
        <p:spPr>
          <a:xfrm>
            <a:off x="381740" y="1709738"/>
            <a:ext cx="10965710" cy="2178681"/>
          </a:xfrm>
        </p:spPr>
        <p:txBody>
          <a:bodyPr>
            <a:normAutofit/>
          </a:bodyPr>
          <a:lstStyle/>
          <a:p>
            <a:r>
              <a:rPr lang="en-US" sz="4800"/>
              <a:t>Test Security </a:t>
            </a:r>
          </a:p>
        </p:txBody>
      </p:sp>
      <p:sp>
        <p:nvSpPr>
          <p:cNvPr id="5" name="Footer Placeholder 4">
            <a:extLst>
              <a:ext uri="{FF2B5EF4-FFF2-40B4-BE49-F238E27FC236}">
                <a16:creationId xmlns:a16="http://schemas.microsoft.com/office/drawing/2014/main" id="{14FB0603-A9A4-41CF-AD5A-65D34553CCF0}"/>
              </a:ext>
            </a:extLst>
          </p:cNvPr>
          <p:cNvSpPr>
            <a:spLocks noGrp="1"/>
          </p:cNvSpPr>
          <p:nvPr>
            <p:ph type="ftr" sz="quarter" idx="11"/>
          </p:nvPr>
        </p:nvSpPr>
        <p:spPr>
          <a:xfrm>
            <a:off x="0" y="6461125"/>
            <a:ext cx="4114800" cy="365125"/>
          </a:xfrm>
        </p:spPr>
        <p:txBody>
          <a:bodyPr/>
          <a:lstStyle/>
          <a:p>
            <a:r>
              <a:rPr lang="sv-SE"/>
              <a:t>KDE:OAA:DAAS:ss:08/01/2022</a:t>
            </a:r>
            <a:endParaRPr lang="en-US"/>
          </a:p>
        </p:txBody>
      </p:sp>
      <p:sp>
        <p:nvSpPr>
          <p:cNvPr id="4" name="Slide Number Placeholder 3">
            <a:extLst>
              <a:ext uri="{FF2B5EF4-FFF2-40B4-BE49-F238E27FC236}">
                <a16:creationId xmlns:a16="http://schemas.microsoft.com/office/drawing/2014/main" id="{9513E39B-7A33-4DD5-8D14-66A93F9A9AD6}"/>
              </a:ext>
            </a:extLst>
          </p:cNvPr>
          <p:cNvSpPr>
            <a:spLocks noGrp="1"/>
          </p:cNvSpPr>
          <p:nvPr>
            <p:ph type="sldNum" sz="quarter" idx="12"/>
          </p:nvPr>
        </p:nvSpPr>
        <p:spPr/>
        <p:txBody>
          <a:bodyPr/>
          <a:lstStyle/>
          <a:p>
            <a:fld id="{91BD7323-49BF-4C97-8773-5EC64C492009}" type="slidenum">
              <a:rPr lang="en-US" smtClean="0"/>
              <a:t>6</a:t>
            </a:fld>
            <a:endParaRPr lang="en-US"/>
          </a:p>
        </p:txBody>
      </p:sp>
    </p:spTree>
    <p:extLst>
      <p:ext uri="{BB962C8B-B14F-4D97-AF65-F5344CB8AC3E}">
        <p14:creationId xmlns:p14="http://schemas.microsoft.com/office/powerpoint/2010/main" val="338230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428760" y="1611296"/>
            <a:ext cx="8596668" cy="2277123"/>
          </a:xfrm>
        </p:spPr>
        <p:txBody>
          <a:bodyPr>
            <a:normAutofit/>
          </a:bodyPr>
          <a:lstStyle/>
          <a:p>
            <a:r>
              <a:rPr lang="en-US" sz="4800">
                <a:solidFill>
                  <a:srgbClr val="009A80"/>
                </a:solidFill>
              </a:rPr>
              <a:t>Test Material Concerns</a:t>
            </a:r>
          </a:p>
        </p:txBody>
      </p:sp>
      <p:sp>
        <p:nvSpPr>
          <p:cNvPr id="3" name="Footer Placeholder 2">
            <a:extLst>
              <a:ext uri="{FF2B5EF4-FFF2-40B4-BE49-F238E27FC236}">
                <a16:creationId xmlns:a16="http://schemas.microsoft.com/office/drawing/2014/main" id="{ED798AFA-4C37-4322-8CD3-F79C6823E1C3}"/>
              </a:ext>
            </a:extLst>
          </p:cNvPr>
          <p:cNvSpPr>
            <a:spLocks noGrp="1"/>
          </p:cNvSpPr>
          <p:nvPr>
            <p:ph type="ftr" sz="quarter" idx="11"/>
          </p:nvPr>
        </p:nvSpPr>
        <p:spPr/>
        <p:txBody>
          <a:bodyPr/>
          <a:lstStyle/>
          <a:p>
            <a:r>
              <a:rPr lang="sv-SE"/>
              <a:t>KDE:OAA:DAAS:ss:08/01/2022</a:t>
            </a:r>
            <a:endParaRPr lang="en-US"/>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p:txBody>
          <a:bodyPr/>
          <a:lstStyle/>
          <a:p>
            <a:fld id="{91BD7323-49BF-4C97-8773-5EC64C492009}" type="slidenum">
              <a:rPr lang="en-US" smtClean="0">
                <a:solidFill>
                  <a:prstClr val="white"/>
                </a:solidFill>
              </a:rPr>
              <a:pPr/>
              <a:t>60</a:t>
            </a:fld>
            <a:endParaRPr lang="en-US">
              <a:solidFill>
                <a:prstClr val="white"/>
              </a:solidFill>
            </a:endParaRPr>
          </a:p>
        </p:txBody>
      </p:sp>
    </p:spTree>
    <p:extLst>
      <p:ext uri="{BB962C8B-B14F-4D97-AF65-F5344CB8AC3E}">
        <p14:creationId xmlns:p14="http://schemas.microsoft.com/office/powerpoint/2010/main" val="975096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61</a:t>
            </a:fld>
            <a:endParaRPr lang="en-US"/>
          </a:p>
        </p:txBody>
      </p:sp>
      <p:sp>
        <p:nvSpPr>
          <p:cNvPr id="5" name="Footer Placeholder 4"/>
          <p:cNvSpPr>
            <a:spLocks noGrp="1"/>
          </p:cNvSpPr>
          <p:nvPr>
            <p:ph type="ftr" sz="quarter" idx="3"/>
          </p:nvPr>
        </p:nvSpPr>
        <p:spPr>
          <a:xfrm>
            <a:off x="-1" y="6492875"/>
            <a:ext cx="2945219" cy="365125"/>
          </a:xfrm>
        </p:spPr>
        <p:txBody>
          <a:bodyPr/>
          <a:lstStyle/>
          <a:p>
            <a:r>
              <a:rPr lang="sv-SE"/>
              <a:t>KDE:OAA:DAAS:ss:08/01/2022</a:t>
            </a:r>
            <a:endParaRPr lang="en-US"/>
          </a:p>
        </p:txBody>
      </p:sp>
      <p:sp>
        <p:nvSpPr>
          <p:cNvPr id="2" name="Title 1"/>
          <p:cNvSpPr>
            <a:spLocks noGrp="1"/>
          </p:cNvSpPr>
          <p:nvPr>
            <p:ph type="title" idx="4294967295"/>
          </p:nvPr>
        </p:nvSpPr>
        <p:spPr>
          <a:xfrm>
            <a:off x="0" y="3232"/>
            <a:ext cx="11833891" cy="1320800"/>
          </a:xfrm>
          <a:prstGeom prst="rect">
            <a:avLst/>
          </a:prstGeom>
        </p:spPr>
        <p:txBody>
          <a:bodyPr>
            <a:normAutofit/>
          </a:bodyPr>
          <a:lstStyle/>
          <a:p>
            <a:r>
              <a:rPr lang="en-US"/>
              <a:t>Reporting Concerns Regarding Test Materials </a:t>
            </a:r>
          </a:p>
        </p:txBody>
      </p:sp>
      <p:graphicFrame>
        <p:nvGraphicFramePr>
          <p:cNvPr id="3" name="Diagram 2" descr="Do not reproduce test items&#10;Identify the error&#10;Summarize the error&#10;Notify the DAC" title="Reporting Concerns Regarding Test Materials"/>
          <p:cNvGraphicFramePr/>
          <p:nvPr>
            <p:extLst>
              <p:ext uri="{D42A27DB-BD31-4B8C-83A1-F6EECF244321}">
                <p14:modId xmlns:p14="http://schemas.microsoft.com/office/powerpoint/2010/main" val="1539814678"/>
              </p:ext>
            </p:extLst>
          </p:nvPr>
        </p:nvGraphicFramePr>
        <p:xfrm>
          <a:off x="148942" y="1286540"/>
          <a:ext cx="11617774" cy="2252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31143" y="3573651"/>
            <a:ext cx="1620264" cy="1015663"/>
          </a:xfrm>
          <a:prstGeom prst="rect">
            <a:avLst/>
          </a:prstGeom>
          <a:noFill/>
        </p:spPr>
        <p:txBody>
          <a:bodyPr wrap="square" rtlCol="0">
            <a:spAutoFit/>
          </a:bodyPr>
          <a:lstStyle/>
          <a:p>
            <a:r>
              <a:rPr lang="en-US" sz="2000">
                <a:solidFill>
                  <a:schemeClr val="accent1">
                    <a:lumMod val="75000"/>
                  </a:schemeClr>
                </a:solidFill>
              </a:rPr>
              <a:t>in whole, in part, or by paraphrasing</a:t>
            </a:r>
          </a:p>
        </p:txBody>
      </p:sp>
      <p:sp>
        <p:nvSpPr>
          <p:cNvPr id="10" name="TextBox 9"/>
          <p:cNvSpPr txBox="1"/>
          <p:nvPr/>
        </p:nvSpPr>
        <p:spPr>
          <a:xfrm>
            <a:off x="3397864" y="3539030"/>
            <a:ext cx="2865120" cy="1323439"/>
          </a:xfrm>
          <a:prstGeom prst="rect">
            <a:avLst/>
          </a:prstGeom>
          <a:noFill/>
        </p:spPr>
        <p:txBody>
          <a:bodyPr wrap="square" rtlCol="0">
            <a:spAutoFit/>
          </a:bodyPr>
          <a:lstStyle/>
          <a:p>
            <a:r>
              <a:rPr lang="en-US" sz="2000"/>
              <a:t>by test, grade level, test form/ID number, subject and item number</a:t>
            </a:r>
          </a:p>
        </p:txBody>
      </p:sp>
      <p:sp>
        <p:nvSpPr>
          <p:cNvPr id="11" name="TextBox 10"/>
          <p:cNvSpPr txBox="1"/>
          <p:nvPr/>
        </p:nvSpPr>
        <p:spPr>
          <a:xfrm>
            <a:off x="6645185" y="3441000"/>
            <a:ext cx="2172445" cy="1323439"/>
          </a:xfrm>
          <a:prstGeom prst="rect">
            <a:avLst/>
          </a:prstGeom>
          <a:noFill/>
        </p:spPr>
        <p:txBody>
          <a:bodyPr wrap="square" rtlCol="0">
            <a:spAutoFit/>
          </a:bodyPr>
          <a:lstStyle/>
          <a:p>
            <a:r>
              <a:rPr lang="en-US" sz="2000">
                <a:solidFill>
                  <a:schemeClr val="accent1">
                    <a:lumMod val="75000"/>
                  </a:schemeClr>
                </a:solidFill>
              </a:rPr>
              <a:t>in a general manner that does not jeopardize test security</a:t>
            </a:r>
          </a:p>
        </p:txBody>
      </p:sp>
      <p:sp>
        <p:nvSpPr>
          <p:cNvPr id="12" name="TextBox 11"/>
          <p:cNvSpPr txBox="1"/>
          <p:nvPr/>
        </p:nvSpPr>
        <p:spPr>
          <a:xfrm>
            <a:off x="9199831" y="3748776"/>
            <a:ext cx="1780746" cy="707886"/>
          </a:xfrm>
          <a:prstGeom prst="rect">
            <a:avLst/>
          </a:prstGeom>
          <a:noFill/>
        </p:spPr>
        <p:txBody>
          <a:bodyPr wrap="square" rtlCol="0">
            <a:spAutoFit/>
          </a:bodyPr>
          <a:lstStyle/>
          <a:p>
            <a:r>
              <a:rPr lang="en-US" sz="2000">
                <a:solidFill>
                  <a:schemeClr val="accent1">
                    <a:lumMod val="75000"/>
                  </a:schemeClr>
                </a:solidFill>
              </a:rPr>
              <a:t>who will then notify KDE</a:t>
            </a:r>
          </a:p>
        </p:txBody>
      </p:sp>
      <p:sp>
        <p:nvSpPr>
          <p:cNvPr id="15" name="Oval 14"/>
          <p:cNvSpPr/>
          <p:nvPr/>
        </p:nvSpPr>
        <p:spPr>
          <a:xfrm>
            <a:off x="4138733" y="4862469"/>
            <a:ext cx="2609088" cy="1498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Example: </a:t>
            </a:r>
          </a:p>
          <a:p>
            <a:pPr algn="ctr"/>
            <a:r>
              <a:rPr lang="en-US" i="1"/>
              <a:t>No correct answer choice is provided.</a:t>
            </a:r>
          </a:p>
        </p:txBody>
      </p:sp>
      <p:sp>
        <p:nvSpPr>
          <p:cNvPr id="16" name="Oval 15"/>
          <p:cNvSpPr/>
          <p:nvPr/>
        </p:nvSpPr>
        <p:spPr>
          <a:xfrm>
            <a:off x="1451342" y="4893558"/>
            <a:ext cx="2609088" cy="1498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Example: </a:t>
            </a:r>
          </a:p>
          <a:p>
            <a:pPr algn="ctr"/>
            <a:r>
              <a:rPr lang="en-US" i="1"/>
              <a:t>KSA, Grade 7, form 3, mathematics, #26</a:t>
            </a:r>
          </a:p>
        </p:txBody>
      </p:sp>
    </p:spTree>
    <p:extLst>
      <p:ext uri="{BB962C8B-B14F-4D97-AF65-F5344CB8AC3E}">
        <p14:creationId xmlns:p14="http://schemas.microsoft.com/office/powerpoint/2010/main" val="682081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50371" y="6505091"/>
            <a:ext cx="2732567" cy="352909"/>
          </a:xfrm>
        </p:spPr>
        <p:txBody>
          <a:bodyPr/>
          <a:lstStyle/>
          <a:p>
            <a:r>
              <a:rPr lang="sv-SE">
                <a:solidFill>
                  <a:schemeClr val="tx1"/>
                </a:solidFill>
              </a:rPr>
              <a:t>KDE:OAA:DAAS:ss:08/01/2022</a:t>
            </a:r>
            <a:endParaRPr lang="en-US">
              <a:solidFill>
                <a:schemeClr val="tx1"/>
              </a:solidFill>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62</a:t>
            </a:fld>
            <a:endParaRPr lang="en-US"/>
          </a:p>
        </p:txBody>
      </p:sp>
      <p:sp>
        <p:nvSpPr>
          <p:cNvPr id="9" name="Rounded Rectangle 6">
            <a:extLst>
              <a:ext uri="{FF2B5EF4-FFF2-40B4-BE49-F238E27FC236}">
                <a16:creationId xmlns:a16="http://schemas.microsoft.com/office/drawing/2014/main" id="{3C156A58-393C-49DA-ABA1-6E58344452DF}"/>
              </a:ext>
            </a:extLst>
          </p:cNvPr>
          <p:cNvSpPr/>
          <p:nvPr/>
        </p:nvSpPr>
        <p:spPr>
          <a:xfrm>
            <a:off x="95693" y="4740727"/>
            <a:ext cx="12004157" cy="1647071"/>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US" sz="2200">
                <a:solidFill>
                  <a:schemeClr val="tx1"/>
                </a:solidFill>
              </a:rPr>
              <a:t>Which of the following are good active monitoring practices during a test session? Select all that apply.</a:t>
            </a:r>
          </a:p>
          <a:p>
            <a:pPr lvl="0">
              <a:defRPr/>
            </a:pPr>
            <a:r>
              <a:rPr lang="en-US" sz="2200">
                <a:solidFill>
                  <a:schemeClr val="tx1"/>
                </a:solidFill>
              </a:rPr>
              <a:t>A. Observing the room from the sides		B. Checking email</a:t>
            </a:r>
          </a:p>
          <a:p>
            <a:pPr lvl="0">
              <a:defRPr/>
            </a:pPr>
            <a:r>
              <a:rPr lang="en-US" sz="2200">
                <a:solidFill>
                  <a:schemeClr val="tx1"/>
                </a:solidFill>
              </a:rPr>
              <a:t>C. Walking up and down the aisles 		D. Grading papers</a:t>
            </a:r>
          </a:p>
          <a:p>
            <a:pPr>
              <a:defRPr/>
            </a:pPr>
            <a:r>
              <a:rPr lang="en-US" sz="2200">
                <a:solidFill>
                  <a:schemeClr val="tx1"/>
                </a:solidFill>
              </a:rPr>
              <a:t>E. Indicating the student has not provided enough information </a:t>
            </a:r>
          </a:p>
        </p:txBody>
      </p:sp>
      <p:sp>
        <p:nvSpPr>
          <p:cNvPr id="7" name="Rounded Rectangle 6"/>
          <p:cNvSpPr/>
          <p:nvPr/>
        </p:nvSpPr>
        <p:spPr>
          <a:xfrm>
            <a:off x="95693" y="3592076"/>
            <a:ext cx="11897523" cy="1031358"/>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US" sz="2200">
                <a:solidFill>
                  <a:schemeClr val="tx1"/>
                </a:solidFill>
              </a:rPr>
              <a:t>Is it acceptable to allow a student a few more minutes beyond stop time to finish an exam if he/she has been working diligently?</a:t>
            </a:r>
          </a:p>
        </p:txBody>
      </p:sp>
      <p:sp>
        <p:nvSpPr>
          <p:cNvPr id="8" name="Rounded Rectangle 7"/>
          <p:cNvSpPr/>
          <p:nvPr/>
        </p:nvSpPr>
        <p:spPr>
          <a:xfrm>
            <a:off x="95693" y="2371067"/>
            <a:ext cx="11897523" cy="1135244"/>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a:solidFill>
                  <a:schemeClr val="tx1"/>
                </a:solidFill>
              </a:rPr>
              <a:t>Is it acceptable to point out to a student that he/she probably hasn’t written enough for a constructed response?</a:t>
            </a:r>
          </a:p>
        </p:txBody>
      </p:sp>
      <p:sp>
        <p:nvSpPr>
          <p:cNvPr id="6" name="Rounded Rectangle 5"/>
          <p:cNvSpPr/>
          <p:nvPr/>
        </p:nvSpPr>
        <p:spPr>
          <a:xfrm>
            <a:off x="95693" y="1169355"/>
            <a:ext cx="7938960" cy="1115947"/>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a:solidFill>
                  <a:schemeClr val="tx1"/>
                </a:solidFill>
              </a:rPr>
              <a:t>Is it acceptable to indicate to a student the appropriate work area in a test booklet or student response booklet after a testing session has begun?</a:t>
            </a:r>
          </a:p>
        </p:txBody>
      </p:sp>
      <p:sp>
        <p:nvSpPr>
          <p:cNvPr id="2" name="Title 1"/>
          <p:cNvSpPr>
            <a:spLocks noGrp="1"/>
          </p:cNvSpPr>
          <p:nvPr>
            <p:ph type="title"/>
          </p:nvPr>
        </p:nvSpPr>
        <p:spPr>
          <a:xfrm>
            <a:off x="0" y="61176"/>
            <a:ext cx="3932237" cy="790188"/>
          </a:xfrm>
        </p:spPr>
        <p:txBody>
          <a:bodyPr>
            <a:normAutofit fontScale="90000"/>
          </a:bodyPr>
          <a:lstStyle/>
          <a:p>
            <a:r>
              <a:rPr lang="en-US">
                <a:solidFill>
                  <a:srgbClr val="008080"/>
                </a:solidFill>
              </a:rPr>
              <a:t>Check for Understanding (5)</a:t>
            </a:r>
          </a:p>
        </p:txBody>
      </p:sp>
    </p:spTree>
    <p:extLst>
      <p:ext uri="{BB962C8B-B14F-4D97-AF65-F5344CB8AC3E}">
        <p14:creationId xmlns:p14="http://schemas.microsoft.com/office/powerpoint/2010/main" val="2938650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5666EB3-2DE9-44B9-B044-9DCD4A2DAE09}"/>
              </a:ext>
            </a:extLst>
          </p:cNvPr>
          <p:cNvSpPr>
            <a:spLocks noGrp="1"/>
          </p:cNvSpPr>
          <p:nvPr>
            <p:ph type="ftr" sz="quarter" idx="11"/>
          </p:nvPr>
        </p:nvSpPr>
        <p:spPr/>
        <p:txBody>
          <a:bodyPr/>
          <a:lstStyle/>
          <a:p>
            <a:r>
              <a:rPr lang="sv-SE"/>
              <a:t>KDE:OAA:DAAS:ss:08/01/2022</a:t>
            </a:r>
            <a:endParaRPr lang="en-US"/>
          </a:p>
        </p:txBody>
      </p:sp>
      <p:sp>
        <p:nvSpPr>
          <p:cNvPr id="4" name="Slide Number Placeholder 3">
            <a:extLst>
              <a:ext uri="{FF2B5EF4-FFF2-40B4-BE49-F238E27FC236}">
                <a16:creationId xmlns:a16="http://schemas.microsoft.com/office/drawing/2014/main" id="{CCB89044-F3F5-4791-A2E1-D0A5918F4D45}"/>
              </a:ext>
            </a:extLst>
          </p:cNvPr>
          <p:cNvSpPr>
            <a:spLocks noGrp="1"/>
          </p:cNvSpPr>
          <p:nvPr>
            <p:ph type="sldNum" sz="quarter" idx="12"/>
          </p:nvPr>
        </p:nvSpPr>
        <p:spPr/>
        <p:txBody>
          <a:bodyPr/>
          <a:lstStyle/>
          <a:p>
            <a:fld id="{91BD7323-49BF-4C97-8773-5EC64C492009}" type="slidenum">
              <a:rPr lang="en-US" smtClean="0">
                <a:solidFill>
                  <a:prstClr val="white"/>
                </a:solidFill>
              </a:rPr>
              <a:pPr/>
              <a:t>63</a:t>
            </a:fld>
            <a:endParaRPr lang="en-US">
              <a:solidFill>
                <a:prstClr val="white"/>
              </a:solidFill>
            </a:endParaRPr>
          </a:p>
        </p:txBody>
      </p:sp>
      <p:sp>
        <p:nvSpPr>
          <p:cNvPr id="3" name="Text Placeholder 2">
            <a:extLst>
              <a:ext uri="{FF2B5EF4-FFF2-40B4-BE49-F238E27FC236}">
                <a16:creationId xmlns:a16="http://schemas.microsoft.com/office/drawing/2014/main" id="{A630E2BC-D191-4436-BAB8-222A40AE3F21}"/>
              </a:ext>
            </a:extLst>
          </p:cNvPr>
          <p:cNvSpPr>
            <a:spLocks noGrp="1"/>
          </p:cNvSpPr>
          <p:nvPr>
            <p:ph type="body" idx="1"/>
          </p:nvPr>
        </p:nvSpPr>
        <p:spPr>
          <a:xfrm>
            <a:off x="831850" y="3429000"/>
            <a:ext cx="10515600" cy="1884473"/>
          </a:xfrm>
        </p:spPr>
        <p:txBody>
          <a:bodyPr>
            <a:normAutofit fontScale="25000" lnSpcReduction="20000"/>
          </a:bodyPr>
          <a:lstStyle/>
          <a:p>
            <a:pPr marL="457200" indent="-457200">
              <a:buFont typeface="Wingdings" panose="05000000000000000000" pitchFamily="2" charset="2"/>
              <a:buChar char="Ø"/>
            </a:pPr>
            <a:r>
              <a:rPr lang="en-US" sz="11200"/>
              <a:t>Test Security</a:t>
            </a:r>
          </a:p>
          <a:p>
            <a:pPr marL="457200" indent="-457200">
              <a:buFont typeface="Wingdings" panose="05000000000000000000" pitchFamily="2" charset="2"/>
              <a:buChar char="Ø"/>
            </a:pPr>
            <a:r>
              <a:rPr lang="en-US" sz="11200"/>
              <a:t>Review of Secure Assessment Components</a:t>
            </a:r>
          </a:p>
          <a:p>
            <a:pPr marL="457200" indent="-457200">
              <a:buFont typeface="Wingdings" panose="05000000000000000000" pitchFamily="2" charset="2"/>
              <a:buChar char="Ø"/>
            </a:pPr>
            <a:r>
              <a:rPr lang="en-US" sz="11200"/>
              <a:t>Test Irregularities </a:t>
            </a:r>
          </a:p>
          <a:p>
            <a:pPr marL="457200" indent="-457200">
              <a:buFont typeface="Wingdings" panose="05000000000000000000" pitchFamily="2" charset="2"/>
              <a:buChar char="Ø"/>
            </a:pPr>
            <a:r>
              <a:rPr lang="en-US" sz="11200"/>
              <a:t>Proper Reporting of Student Data and Nonacademic Indicators</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D19290D9-125F-406B-B67A-EC65AF0458BD}"/>
              </a:ext>
            </a:extLst>
          </p:cNvPr>
          <p:cNvSpPr>
            <a:spLocks noGrp="1"/>
          </p:cNvSpPr>
          <p:nvPr>
            <p:ph type="title"/>
          </p:nvPr>
        </p:nvSpPr>
        <p:spPr>
          <a:xfrm>
            <a:off x="195309" y="1709739"/>
            <a:ext cx="11152141" cy="1646020"/>
          </a:xfrm>
        </p:spPr>
        <p:txBody>
          <a:bodyPr>
            <a:normAutofit/>
          </a:bodyPr>
          <a:lstStyle/>
          <a:p>
            <a:r>
              <a:rPr lang="en-US" sz="4800">
                <a:solidFill>
                  <a:srgbClr val="008080"/>
                </a:solidFill>
              </a:rPr>
              <a:t>Completion of State Assessment </a:t>
            </a:r>
          </a:p>
        </p:txBody>
      </p:sp>
    </p:spTree>
    <p:extLst>
      <p:ext uri="{BB962C8B-B14F-4D97-AF65-F5344CB8AC3E}">
        <p14:creationId xmlns:p14="http://schemas.microsoft.com/office/powerpoint/2010/main" val="2631118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9138C8-1579-4506-9724-3739164D2BA6}"/>
              </a:ext>
            </a:extLst>
          </p:cNvPr>
          <p:cNvSpPr>
            <a:spLocks noGrp="1"/>
          </p:cNvSpPr>
          <p:nvPr>
            <p:ph type="ftr" sz="quarter" idx="3"/>
          </p:nvPr>
        </p:nvSpPr>
        <p:spPr>
          <a:xfrm>
            <a:off x="0" y="6461464"/>
            <a:ext cx="4114800" cy="365125"/>
          </a:xfrm>
        </p:spPr>
        <p:txBody>
          <a:bodyPr anchor="ctr">
            <a:normAutofit/>
          </a:bodyPr>
          <a:lstStyle/>
          <a:p>
            <a:pPr>
              <a:spcAft>
                <a:spcPts val="600"/>
              </a:spcAft>
            </a:pPr>
            <a:r>
              <a:rPr lang="sv-SE" sz="1200">
                <a:solidFill>
                  <a:schemeClr val="bg1"/>
                </a:solidFill>
              </a:rPr>
              <a:t>KDE:OAA:DAAS:ss:08/01/2022</a:t>
            </a:r>
            <a:endParaRPr lang="en-US" sz="1200">
              <a:solidFill>
                <a:schemeClr val="bg1"/>
              </a:solidFill>
            </a:endParaRP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0"/>
          </p:nvPr>
        </p:nvSpPr>
        <p:spPr>
          <a:xfrm>
            <a:off x="7508021" y="5959317"/>
            <a:ext cx="683339" cy="365125"/>
          </a:xfrm>
        </p:spPr>
        <p:txBody>
          <a:bodyPr anchor="ctr">
            <a:normAutofit/>
          </a:bodyPr>
          <a:lstStyle/>
          <a:p>
            <a:pPr>
              <a:lnSpc>
                <a:spcPct val="90000"/>
              </a:lnSpc>
              <a:spcAft>
                <a:spcPts val="600"/>
              </a:spcAft>
            </a:pPr>
            <a:fld id="{91BD7323-49BF-4C97-8773-5EC64C492009}" type="slidenum">
              <a:rPr lang="en-US" smtClean="0">
                <a:solidFill>
                  <a:schemeClr val="bg1"/>
                </a:solidFill>
              </a:rPr>
              <a:pPr>
                <a:lnSpc>
                  <a:spcPct val="90000"/>
                </a:lnSpc>
                <a:spcAft>
                  <a:spcPts val="600"/>
                </a:spcAft>
              </a:pPr>
              <a:t>64</a:t>
            </a:fld>
            <a:endParaRPr lang="en-US">
              <a:solidFill>
                <a:schemeClr val="bg1"/>
              </a:solidFill>
            </a:endParaRPr>
          </a:p>
        </p:txBody>
      </p:sp>
      <p:graphicFrame>
        <p:nvGraphicFramePr>
          <p:cNvPr id="10" name="Text Placeholder 5" descr="A list of test security material. ">
            <a:extLst>
              <a:ext uri="{FF2B5EF4-FFF2-40B4-BE49-F238E27FC236}">
                <a16:creationId xmlns:a16="http://schemas.microsoft.com/office/drawing/2014/main" id="{92AD3AC4-3E79-41DE-B0FC-2BC627A1024C}"/>
              </a:ext>
            </a:extLst>
          </p:cNvPr>
          <p:cNvGraphicFramePr/>
          <p:nvPr>
            <p:extLst>
              <p:ext uri="{D42A27DB-BD31-4B8C-83A1-F6EECF244321}">
                <p14:modId xmlns:p14="http://schemas.microsoft.com/office/powerpoint/2010/main" val="2243709180"/>
              </p:ext>
            </p:extLst>
          </p:nvPr>
        </p:nvGraphicFramePr>
        <p:xfrm>
          <a:off x="643425" y="1063797"/>
          <a:ext cx="11056679" cy="4380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1" y="183225"/>
            <a:ext cx="9563726" cy="1015988"/>
          </a:xfrm>
        </p:spPr>
        <p:txBody>
          <a:bodyPr anchor="t">
            <a:normAutofit/>
          </a:bodyPr>
          <a:lstStyle/>
          <a:p>
            <a:r>
              <a:rPr lang="en-US"/>
              <a:t>Test Security After Test Administration </a:t>
            </a:r>
          </a:p>
        </p:txBody>
      </p:sp>
    </p:spTree>
    <p:extLst>
      <p:ext uri="{BB962C8B-B14F-4D97-AF65-F5344CB8AC3E}">
        <p14:creationId xmlns:p14="http://schemas.microsoft.com/office/powerpoint/2010/main" val="11231856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054C2D-9717-4974-88A4-09402151A070}"/>
              </a:ext>
            </a:extLst>
          </p:cNvPr>
          <p:cNvSpPr>
            <a:spLocks noGrp="1"/>
          </p:cNvSpPr>
          <p:nvPr>
            <p:ph type="ftr" sz="quarter" idx="3"/>
          </p:nvPr>
        </p:nvSpPr>
        <p:spPr>
          <a:xfrm>
            <a:off x="0" y="6492875"/>
            <a:ext cx="4114800" cy="365125"/>
          </a:xfrm>
        </p:spPr>
        <p:txBody>
          <a:bodyPr anchor="ctr">
            <a:normAutofit/>
          </a:bodyPr>
          <a:lstStyle/>
          <a:p>
            <a:pPr>
              <a:spcAft>
                <a:spcPts val="600"/>
              </a:spcAft>
            </a:pPr>
            <a:r>
              <a:rPr lang="sv-SE" sz="1200">
                <a:solidFill>
                  <a:schemeClr val="bg1"/>
                </a:solidFill>
              </a:rPr>
              <a:t>KDE:OAA:DAAS:ss:08/01/2022</a:t>
            </a:r>
            <a:endParaRPr lang="en-US" sz="1200">
              <a:solidFill>
                <a:schemeClr val="bg1"/>
              </a:solidFill>
            </a:endParaRP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0"/>
          </p:nvPr>
        </p:nvSpPr>
        <p:spPr>
          <a:xfrm>
            <a:off x="7476125" y="5916246"/>
            <a:ext cx="683339" cy="365125"/>
          </a:xfrm>
        </p:spPr>
        <p:txBody>
          <a:bodyPr anchor="ctr">
            <a:normAutofit/>
          </a:bodyPr>
          <a:lstStyle/>
          <a:p>
            <a:pPr>
              <a:lnSpc>
                <a:spcPct val="90000"/>
              </a:lnSpc>
              <a:spcAft>
                <a:spcPts val="600"/>
              </a:spcAft>
            </a:pPr>
            <a:fld id="{91BD7323-49BF-4C97-8773-5EC64C492009}" type="slidenum">
              <a:rPr lang="en-US" smtClean="0">
                <a:solidFill>
                  <a:schemeClr val="bg1"/>
                </a:solidFill>
              </a:rPr>
              <a:pPr>
                <a:lnSpc>
                  <a:spcPct val="90000"/>
                </a:lnSpc>
                <a:spcAft>
                  <a:spcPts val="600"/>
                </a:spcAft>
              </a:pPr>
              <a:t>65</a:t>
            </a:fld>
            <a:endParaRPr lang="en-US">
              <a:solidFill>
                <a:schemeClr val="bg1"/>
              </a:solidFill>
            </a:endParaRPr>
          </a:p>
        </p:txBody>
      </p:sp>
      <p:graphicFrame>
        <p:nvGraphicFramePr>
          <p:cNvPr id="10" name="Text Placeholder 5" descr="A list of scratch paper examples. ">
            <a:extLst>
              <a:ext uri="{FF2B5EF4-FFF2-40B4-BE49-F238E27FC236}">
                <a16:creationId xmlns:a16="http://schemas.microsoft.com/office/drawing/2014/main" id="{B979EC1A-F8ED-43F8-B9ED-E0E8891A864D}"/>
              </a:ext>
            </a:extLst>
          </p:cNvPr>
          <p:cNvGraphicFramePr/>
          <p:nvPr>
            <p:extLst>
              <p:ext uri="{D42A27DB-BD31-4B8C-83A1-F6EECF244321}">
                <p14:modId xmlns:p14="http://schemas.microsoft.com/office/powerpoint/2010/main" val="2362893888"/>
              </p:ext>
            </p:extLst>
          </p:nvPr>
        </p:nvGraphicFramePr>
        <p:xfrm>
          <a:off x="581634" y="1796387"/>
          <a:ext cx="10731408" cy="3541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0" y="-19344"/>
            <a:ext cx="8992572" cy="1320800"/>
          </a:xfrm>
        </p:spPr>
        <p:txBody>
          <a:bodyPr anchor="t">
            <a:normAutofit/>
          </a:bodyPr>
          <a:lstStyle/>
          <a:p>
            <a:r>
              <a:rPr lang="en-US"/>
              <a:t>Scratch Paper</a:t>
            </a:r>
          </a:p>
        </p:txBody>
      </p:sp>
    </p:spTree>
    <p:extLst>
      <p:ext uri="{BB962C8B-B14F-4D97-AF65-F5344CB8AC3E}">
        <p14:creationId xmlns:p14="http://schemas.microsoft.com/office/powerpoint/2010/main" val="1934086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96F49D-1299-4594-897C-EE10C4819A6F}"/>
              </a:ext>
            </a:extLst>
          </p:cNvPr>
          <p:cNvSpPr>
            <a:spLocks noGrp="1"/>
          </p:cNvSpPr>
          <p:nvPr>
            <p:ph type="ftr" sz="quarter" idx="3"/>
          </p:nvPr>
        </p:nvSpPr>
        <p:spPr>
          <a:xfrm>
            <a:off x="0" y="6444571"/>
            <a:ext cx="4114800" cy="365125"/>
          </a:xfrm>
        </p:spPr>
        <p:txBody>
          <a:bodyPr anchor="ctr">
            <a:normAutofit/>
          </a:bodyPr>
          <a:lstStyle/>
          <a:p>
            <a:pPr>
              <a:spcAft>
                <a:spcPts val="600"/>
              </a:spcAft>
            </a:pPr>
            <a:r>
              <a:rPr lang="sv-SE" sz="1200">
                <a:solidFill>
                  <a:schemeClr val="bg1"/>
                </a:solidFill>
              </a:rPr>
              <a:t>KDE:OAA:DAAS:ss:08/01/2022</a:t>
            </a:r>
            <a:endParaRPr lang="en-US" sz="1200">
              <a:solidFill>
                <a:schemeClr val="bg1"/>
              </a:solidFill>
            </a:endParaRP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2"/>
          </p:nvPr>
        </p:nvSpPr>
        <p:spPr>
          <a:xfrm>
            <a:off x="7497769" y="5957014"/>
            <a:ext cx="683339" cy="365125"/>
          </a:xfrm>
        </p:spPr>
        <p:txBody>
          <a:bodyPr>
            <a:normAutofit/>
          </a:bodyPr>
          <a:lstStyle/>
          <a:p>
            <a:pPr>
              <a:lnSpc>
                <a:spcPct val="90000"/>
              </a:lnSpc>
              <a:spcAft>
                <a:spcPts val="600"/>
              </a:spcAft>
            </a:pPr>
            <a:fld id="{91BD7323-49BF-4C97-8773-5EC64C492009}" type="slidenum">
              <a:rPr lang="en-US" smtClean="0">
                <a:solidFill>
                  <a:prstClr val="white"/>
                </a:solidFill>
              </a:rPr>
              <a:pPr>
                <a:lnSpc>
                  <a:spcPct val="90000"/>
                </a:lnSpc>
                <a:spcAft>
                  <a:spcPts val="600"/>
                </a:spcAft>
              </a:pPr>
              <a:t>66</a:t>
            </a:fld>
            <a:endParaRPr lang="en-US">
              <a:solidFill>
                <a:prstClr val="white"/>
              </a:solidFill>
            </a:endParaRPr>
          </a:p>
        </p:txBody>
      </p:sp>
      <p:graphicFrame>
        <p:nvGraphicFramePr>
          <p:cNvPr id="8" name="Text Placeholder 5" descr="A check list of how to handle secure material. ">
            <a:extLst>
              <a:ext uri="{FF2B5EF4-FFF2-40B4-BE49-F238E27FC236}">
                <a16:creationId xmlns:a16="http://schemas.microsoft.com/office/drawing/2014/main" id="{1D7B3D29-A006-473D-8950-FBFF5FD9EAA3}"/>
              </a:ext>
            </a:extLst>
          </p:cNvPr>
          <p:cNvGraphicFramePr/>
          <p:nvPr>
            <p:extLst>
              <p:ext uri="{D42A27DB-BD31-4B8C-83A1-F6EECF244321}">
                <p14:modId xmlns:p14="http://schemas.microsoft.com/office/powerpoint/2010/main" val="666345057"/>
              </p:ext>
            </p:extLst>
          </p:nvPr>
        </p:nvGraphicFramePr>
        <p:xfrm>
          <a:off x="277210" y="900986"/>
          <a:ext cx="11280380" cy="459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0" y="48304"/>
            <a:ext cx="8596668" cy="696464"/>
          </a:xfrm>
        </p:spPr>
        <p:txBody>
          <a:bodyPr>
            <a:normAutofit/>
          </a:bodyPr>
          <a:lstStyle/>
          <a:p>
            <a:r>
              <a:rPr lang="en-US"/>
              <a:t>Test Tickets/Answer Document</a:t>
            </a:r>
          </a:p>
        </p:txBody>
      </p:sp>
    </p:spTree>
    <p:extLst>
      <p:ext uri="{BB962C8B-B14F-4D97-AF65-F5344CB8AC3E}">
        <p14:creationId xmlns:p14="http://schemas.microsoft.com/office/powerpoint/2010/main" val="1349416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19BF4C-383F-4060-BA14-F944BC769FF4}"/>
              </a:ext>
            </a:extLst>
          </p:cNvPr>
          <p:cNvSpPr>
            <a:spLocks noGrp="1"/>
          </p:cNvSpPr>
          <p:nvPr>
            <p:ph type="ftr" sz="quarter" idx="11"/>
          </p:nvPr>
        </p:nvSpPr>
        <p:spPr/>
        <p:txBody>
          <a:bodyPr/>
          <a:lstStyle/>
          <a:p>
            <a:r>
              <a:rPr lang="sv-SE"/>
              <a:t>KDE:OAA:DAAS:ss:08/01/2022</a:t>
            </a:r>
            <a:endParaRPr lang="en-US"/>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2"/>
          </p:nvPr>
        </p:nvSpPr>
        <p:spPr/>
        <p:txBody>
          <a:bodyPr/>
          <a:lstStyle/>
          <a:p>
            <a:fld id="{91BD7323-49BF-4C97-8773-5EC64C492009}" type="slidenum">
              <a:rPr lang="en-US" smtClean="0">
                <a:solidFill>
                  <a:prstClr val="white"/>
                </a:solidFill>
              </a:rPr>
              <a:pPr/>
              <a:t>67</a:t>
            </a:fld>
            <a:endParaRPr lang="en-US">
              <a:solidFill>
                <a:prstClr val="white"/>
              </a:solidFill>
            </a:endParaRPr>
          </a:p>
        </p:txBody>
      </p:sp>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310718" y="1709738"/>
            <a:ext cx="11036732" cy="2453889"/>
          </a:xfrm>
        </p:spPr>
        <p:txBody>
          <a:bodyPr>
            <a:normAutofit/>
          </a:bodyPr>
          <a:lstStyle/>
          <a:p>
            <a:r>
              <a:rPr lang="en-US" sz="4800">
                <a:solidFill>
                  <a:srgbClr val="008080"/>
                </a:solidFill>
              </a:rPr>
              <a:t>Review of Secure Assessment Components</a:t>
            </a:r>
          </a:p>
        </p:txBody>
      </p:sp>
    </p:spTree>
    <p:extLst>
      <p:ext uri="{BB962C8B-B14F-4D97-AF65-F5344CB8AC3E}">
        <p14:creationId xmlns:p14="http://schemas.microsoft.com/office/powerpoint/2010/main" val="1906560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3115340" cy="28006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68</a:t>
            </a:fld>
            <a:endParaRPr lang="en-US"/>
          </a:p>
        </p:txBody>
      </p:sp>
      <p:graphicFrame>
        <p:nvGraphicFramePr>
          <p:cNvPr id="6" name="Diagram 5" descr="Individuals who wish to review test items must schedule with KDE." title="Review of Secure Assessment Components"/>
          <p:cNvGraphicFramePr/>
          <p:nvPr>
            <p:extLst>
              <p:ext uri="{D42A27DB-BD31-4B8C-83A1-F6EECF244321}">
                <p14:modId xmlns:p14="http://schemas.microsoft.com/office/powerpoint/2010/main" val="4211647330"/>
              </p:ext>
            </p:extLst>
          </p:nvPr>
        </p:nvGraphicFramePr>
        <p:xfrm>
          <a:off x="304800" y="1074606"/>
          <a:ext cx="11545824" cy="4932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21930"/>
            <a:ext cx="12192000" cy="1096536"/>
          </a:xfrm>
          <a:prstGeom prst="rect">
            <a:avLst/>
          </a:prstGeom>
        </p:spPr>
        <p:txBody>
          <a:bodyPr>
            <a:normAutofit/>
          </a:bodyPr>
          <a:lstStyle/>
          <a:p>
            <a:r>
              <a:rPr lang="en-US">
                <a:solidFill>
                  <a:srgbClr val="008080"/>
                </a:solidFill>
              </a:rPr>
              <a:t>Reviewing Secure Assessment Components </a:t>
            </a:r>
            <a:r>
              <a:rPr lang="en-US" baseline="-25000">
                <a:solidFill>
                  <a:srgbClr val="008080"/>
                </a:solidFill>
              </a:rPr>
              <a:t>p.20</a:t>
            </a:r>
          </a:p>
        </p:txBody>
      </p:sp>
    </p:spTree>
    <p:extLst>
      <p:ext uri="{BB962C8B-B14F-4D97-AF65-F5344CB8AC3E}">
        <p14:creationId xmlns:p14="http://schemas.microsoft.com/office/powerpoint/2010/main" val="3140239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61125"/>
            <a:ext cx="4114800" cy="365125"/>
          </a:xfrm>
        </p:spPr>
        <p:txBody>
          <a:bodyPr/>
          <a:lstStyle/>
          <a:p>
            <a:r>
              <a:rPr lang="sv-SE"/>
              <a:t>KDE:OAA:DAAS:ss:08/01/2022</a:t>
            </a:r>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solidFill>
                  <a:schemeClr val="tx1"/>
                </a:solidFill>
              </a:rPr>
              <a:t>69</a:t>
            </a:fld>
            <a:endParaRPr lang="en-US">
              <a:solidFill>
                <a:schemeClr val="tx1"/>
              </a:solidFill>
            </a:endParaRPr>
          </a:p>
        </p:txBody>
      </p:sp>
      <p:sp>
        <p:nvSpPr>
          <p:cNvPr id="7" name="Text Placeholder 6"/>
          <p:cNvSpPr>
            <a:spLocks noGrp="1"/>
          </p:cNvSpPr>
          <p:nvPr>
            <p:ph type="body" idx="1"/>
          </p:nvPr>
        </p:nvSpPr>
        <p:spPr>
          <a:xfrm>
            <a:off x="831850" y="3530844"/>
            <a:ext cx="8596668" cy="2125678"/>
          </a:xfrm>
        </p:spPr>
        <p:txBody>
          <a:bodyPr>
            <a:normAutofit/>
          </a:bodyPr>
          <a:lstStyle/>
          <a:p>
            <a:pPr marL="457200" indent="-457200">
              <a:buFont typeface="Wingdings" panose="05000000000000000000" pitchFamily="2" charset="2"/>
              <a:buChar char="Ø"/>
            </a:pPr>
            <a:r>
              <a:rPr lang="en-US" sz="3200"/>
              <a:t>Allegation Categories</a:t>
            </a:r>
          </a:p>
          <a:p>
            <a:pPr marL="457200" indent="-457200">
              <a:buFont typeface="Wingdings" panose="05000000000000000000" pitchFamily="2" charset="2"/>
              <a:buChar char="Ø"/>
            </a:pPr>
            <a:r>
              <a:rPr lang="en-US" sz="3200"/>
              <a:t>Allegation Process</a:t>
            </a:r>
          </a:p>
        </p:txBody>
      </p:sp>
      <p:sp>
        <p:nvSpPr>
          <p:cNvPr id="6" name="Title 5"/>
          <p:cNvSpPr>
            <a:spLocks noGrp="1"/>
          </p:cNvSpPr>
          <p:nvPr>
            <p:ph type="title"/>
          </p:nvPr>
        </p:nvSpPr>
        <p:spPr>
          <a:xfrm>
            <a:off x="443883" y="1709739"/>
            <a:ext cx="10903567" cy="1719262"/>
          </a:xfrm>
        </p:spPr>
        <p:txBody>
          <a:bodyPr>
            <a:normAutofit/>
          </a:bodyPr>
          <a:lstStyle/>
          <a:p>
            <a:r>
              <a:rPr lang="en-US" sz="4800">
                <a:solidFill>
                  <a:srgbClr val="008080"/>
                </a:solidFill>
              </a:rPr>
              <a:t>Test Allegations</a:t>
            </a:r>
          </a:p>
        </p:txBody>
      </p:sp>
    </p:spTree>
    <p:extLst>
      <p:ext uri="{BB962C8B-B14F-4D97-AF65-F5344CB8AC3E}">
        <p14:creationId xmlns:p14="http://schemas.microsoft.com/office/powerpoint/2010/main" val="125713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2" y="6461464"/>
            <a:ext cx="4114800" cy="365125"/>
          </a:xfrm>
        </p:spPr>
        <p:txBody>
          <a:bodyPr/>
          <a:lstStyle/>
          <a:p>
            <a:r>
              <a:rPr lang="sv-SE"/>
              <a:t>KDE:OAA:DAAS:ss:08/01/2022</a:t>
            </a:r>
            <a:endParaRPr lang="en-US"/>
          </a:p>
        </p:txBody>
      </p:sp>
      <p:sp>
        <p:nvSpPr>
          <p:cNvPr id="4" name="Slide Number Placeholder 3"/>
          <p:cNvSpPr>
            <a:spLocks noGrp="1"/>
          </p:cNvSpPr>
          <p:nvPr>
            <p:ph type="sldNum" sz="quarter" idx="10"/>
          </p:nvPr>
        </p:nvSpPr>
        <p:spPr>
          <a:xfrm>
            <a:off x="7626398" y="5922918"/>
            <a:ext cx="683339" cy="365125"/>
          </a:xfrm>
        </p:spPr>
        <p:txBody>
          <a:bodyPr/>
          <a:lstStyle/>
          <a:p>
            <a:fld id="{91BD7323-49BF-4C97-8773-5EC64C492009}" type="slidenum">
              <a:rPr lang="en-US" smtClean="0"/>
              <a:t>7</a:t>
            </a:fld>
            <a:endParaRPr lang="en-US"/>
          </a:p>
        </p:txBody>
      </p:sp>
      <p:graphicFrame>
        <p:nvGraphicFramePr>
          <p:cNvPr id="3" name="Diagram 2" descr="KDE employs various data forensics techniques as part of its test monitoring process." title="Data Forensics"/>
          <p:cNvGraphicFramePr/>
          <p:nvPr>
            <p:extLst>
              <p:ext uri="{D42A27DB-BD31-4B8C-83A1-F6EECF244321}">
                <p14:modId xmlns:p14="http://schemas.microsoft.com/office/powerpoint/2010/main" val="1202539385"/>
              </p:ext>
            </p:extLst>
          </p:nvPr>
        </p:nvGraphicFramePr>
        <p:xfrm>
          <a:off x="462894" y="995746"/>
          <a:ext cx="10980592" cy="4388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0"/>
            <a:ext cx="10274300" cy="995746"/>
          </a:xfrm>
          <a:prstGeom prst="rect">
            <a:avLst/>
          </a:prstGeom>
        </p:spPr>
        <p:txBody>
          <a:bodyPr>
            <a:normAutofit/>
          </a:bodyPr>
          <a:lstStyle/>
          <a:p>
            <a:r>
              <a:rPr lang="en-US" sz="4000"/>
              <a:t> </a:t>
            </a:r>
            <a:r>
              <a:rPr lang="en-US"/>
              <a:t>Monitoring Test Security: Data Forensics</a:t>
            </a:r>
          </a:p>
        </p:txBody>
      </p:sp>
    </p:spTree>
    <p:extLst>
      <p:ext uri="{BB962C8B-B14F-4D97-AF65-F5344CB8AC3E}">
        <p14:creationId xmlns:p14="http://schemas.microsoft.com/office/powerpoint/2010/main" val="2962936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2" y="6461464"/>
            <a:ext cx="4114800" cy="365125"/>
          </a:xfrm>
        </p:spPr>
        <p:txBody>
          <a:bodyPr/>
          <a:lstStyle/>
          <a:p>
            <a:r>
              <a:rPr lang="sv-SE"/>
              <a:t>KDE:OAA:DAAS:ss:08/01/2022</a:t>
            </a:r>
            <a:endParaRPr lang="en-US"/>
          </a:p>
        </p:txBody>
      </p:sp>
      <p:sp>
        <p:nvSpPr>
          <p:cNvPr id="4" name="Slide Number Placeholder 3"/>
          <p:cNvSpPr>
            <a:spLocks noGrp="1"/>
          </p:cNvSpPr>
          <p:nvPr>
            <p:ph type="sldNum" sz="quarter" idx="10"/>
          </p:nvPr>
        </p:nvSpPr>
        <p:spPr>
          <a:xfrm>
            <a:off x="7509439" y="5860956"/>
            <a:ext cx="683339" cy="365125"/>
          </a:xfrm>
        </p:spPr>
        <p:txBody>
          <a:bodyPr/>
          <a:lstStyle/>
          <a:p>
            <a:fld id="{91BD7323-49BF-4C97-8773-5EC64C492009}" type="slidenum">
              <a:rPr lang="en-US" smtClean="0"/>
              <a:t>70</a:t>
            </a:fld>
            <a:endParaRPr lang="en-US"/>
          </a:p>
        </p:txBody>
      </p:sp>
      <p:graphicFrame>
        <p:nvGraphicFramePr>
          <p:cNvPr id="6" name="Diagram 5" descr="The diagram lists the steps involved in the allegations process:&#10;1. Allegation is referred&#10;2. Allegation is investigated&#10;3. Allegations findings are report to Board of Review&#10;4. Board of Review makes recommendation to Commissioner&#10;5. Commissioner makes determination&#10;6. Commissioner sends letter to involved parties and superintendent stating actions to be taken." title="Allegations Process"/>
          <p:cNvGraphicFramePr/>
          <p:nvPr>
            <p:extLst>
              <p:ext uri="{D42A27DB-BD31-4B8C-83A1-F6EECF244321}">
                <p14:modId xmlns:p14="http://schemas.microsoft.com/office/powerpoint/2010/main" val="154889848"/>
              </p:ext>
            </p:extLst>
          </p:nvPr>
        </p:nvGraphicFramePr>
        <p:xfrm>
          <a:off x="320678" y="361611"/>
          <a:ext cx="11731617" cy="5499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180975" y="31750"/>
            <a:ext cx="12372975" cy="660400"/>
          </a:xfrm>
          <a:prstGeom prst="rect">
            <a:avLst/>
          </a:prstGeom>
        </p:spPr>
        <p:txBody>
          <a:bodyPr>
            <a:noAutofit/>
          </a:bodyPr>
          <a:lstStyle/>
          <a:p>
            <a:r>
              <a:rPr lang="en-US"/>
              <a:t>Allegation Process </a:t>
            </a:r>
            <a:r>
              <a:rPr lang="en-US" baseline="-25000"/>
              <a:t>pp.18-19</a:t>
            </a:r>
          </a:p>
        </p:txBody>
      </p:sp>
    </p:spTree>
    <p:extLst>
      <p:ext uri="{BB962C8B-B14F-4D97-AF65-F5344CB8AC3E}">
        <p14:creationId xmlns:p14="http://schemas.microsoft.com/office/powerpoint/2010/main" val="2078091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2594344" cy="365125"/>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71</a:t>
            </a:fld>
            <a:endParaRPr lang="en-US"/>
          </a:p>
        </p:txBody>
      </p:sp>
      <p:graphicFrame>
        <p:nvGraphicFramePr>
          <p:cNvPr id="8" name="Table 7" descr="Allegations Categories" title="Allegations Categories"/>
          <p:cNvGraphicFramePr>
            <a:graphicFrameLocks noGrp="1"/>
          </p:cNvGraphicFramePr>
          <p:nvPr>
            <p:extLst>
              <p:ext uri="{D42A27DB-BD31-4B8C-83A1-F6EECF244321}">
                <p14:modId xmlns:p14="http://schemas.microsoft.com/office/powerpoint/2010/main" val="2640681550"/>
              </p:ext>
            </p:extLst>
          </p:nvPr>
        </p:nvGraphicFramePr>
        <p:xfrm>
          <a:off x="200246" y="701357"/>
          <a:ext cx="11791507" cy="5090160"/>
        </p:xfrm>
        <a:graphic>
          <a:graphicData uri="http://schemas.openxmlformats.org/drawingml/2006/table">
            <a:tbl>
              <a:tblPr firstRow="1" bandRow="1">
                <a:tableStyleId>{69CF1AB2-1976-4502-BF36-3FF5EA218861}</a:tableStyleId>
              </a:tblPr>
              <a:tblGrid>
                <a:gridCol w="4034523">
                  <a:extLst>
                    <a:ext uri="{9D8B030D-6E8A-4147-A177-3AD203B41FA5}">
                      <a16:colId xmlns:a16="http://schemas.microsoft.com/office/drawing/2014/main" val="20000"/>
                    </a:ext>
                  </a:extLst>
                </a:gridCol>
                <a:gridCol w="7756984">
                  <a:extLst>
                    <a:ext uri="{9D8B030D-6E8A-4147-A177-3AD203B41FA5}">
                      <a16:colId xmlns:a16="http://schemas.microsoft.com/office/drawing/2014/main" val="20001"/>
                    </a:ext>
                  </a:extLst>
                </a:gridCol>
              </a:tblGrid>
              <a:tr h="366363">
                <a:tc>
                  <a:txBody>
                    <a:bodyPr/>
                    <a:lstStyle/>
                    <a:p>
                      <a:pPr algn="ctr"/>
                      <a:r>
                        <a:rPr lang="en-US" sz="2000"/>
                        <a:t>Allegation Category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pPr algn="ctr"/>
                      <a:r>
                        <a:rPr lang="en-US" sz="2000"/>
                        <a:t>Examples (but not limited 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10000"/>
                  </a:ext>
                </a:extLst>
              </a:tr>
              <a:tr h="619999">
                <a:tc>
                  <a:txBody>
                    <a:bodyPr/>
                    <a:lstStyle/>
                    <a:p>
                      <a:pPr marL="0" algn="l" defTabSz="457200" rtl="0" eaLnBrk="1" latinLnBrk="0" hangingPunct="1"/>
                      <a:r>
                        <a:rPr lang="en-US" sz="1900" kern="1200">
                          <a:solidFill>
                            <a:schemeClr val="dk1"/>
                          </a:solidFill>
                          <a:latin typeface="+mn-lt"/>
                          <a:ea typeface="+mn-ea"/>
                          <a:cs typeface="+mn-cs"/>
                        </a:rPr>
                        <a:t>Inappropriate Practice/Improper Assistance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algn="l"/>
                      <a:r>
                        <a:rPr lang="en-US" sz="1900"/>
                        <a:t>Leading students to answers, making corrections to student work;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Giving feedback, allowing students to change answers after testing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10001"/>
                  </a:ext>
                </a:extLst>
              </a:tr>
              <a:tr h="887726">
                <a:tc>
                  <a:txBody>
                    <a:bodyPr/>
                    <a:lstStyle/>
                    <a:p>
                      <a:pPr marL="0" algn="l" defTabSz="457200" rtl="0" eaLnBrk="1" latinLnBrk="0" hangingPunct="1"/>
                      <a:r>
                        <a:rPr lang="en-US" sz="1900" kern="1200">
                          <a:solidFill>
                            <a:schemeClr val="dk1"/>
                          </a:solidFill>
                          <a:latin typeface="+mn-lt"/>
                          <a:ea typeface="+mn-ea"/>
                          <a:cs typeface="+mn-cs"/>
                        </a:rPr>
                        <a:t>Monitoring issues/Student Inappropriate Actions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r>
                        <a:rPr lang="en-US" sz="1900"/>
                        <a:t>Staff not actively monitoring or maintaining a conducive testing environment;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Student working</a:t>
                      </a:r>
                      <a:r>
                        <a:rPr lang="en-US" sz="1900" baseline="0"/>
                        <a:t> ahead or in prior sections</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3066814816"/>
                  </a:ext>
                </a:extLst>
              </a:tr>
              <a:tr h="619999">
                <a:tc>
                  <a:txBody>
                    <a:bodyPr/>
                    <a:lstStyle/>
                    <a:p>
                      <a:pPr marL="0" algn="l" defTabSz="457200" rtl="0" eaLnBrk="1" latinLnBrk="0" hangingPunct="1"/>
                      <a:r>
                        <a:rPr lang="en-US" sz="1900" kern="1200">
                          <a:solidFill>
                            <a:schemeClr val="dk1"/>
                          </a:solidFill>
                          <a:latin typeface="+mn-lt"/>
                          <a:ea typeface="+mn-ea"/>
                          <a:cs typeface="+mn-cs"/>
                        </a:rPr>
                        <a:t>Security of Testing Materials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kern="1200">
                          <a:solidFill>
                            <a:schemeClr val="dk1"/>
                          </a:solidFill>
                          <a:latin typeface="+mn-lt"/>
                          <a:ea typeface="+mn-ea"/>
                          <a:cs typeface="+mn-cs"/>
                        </a:rPr>
                        <a:t>Discussing item specifics, leaving materials unattended;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Removing a test booklet from</a:t>
                      </a:r>
                      <a:r>
                        <a:rPr lang="en-US" sz="1900" baseline="0"/>
                        <a:t> a testing location</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2015738367"/>
                  </a:ext>
                </a:extLst>
              </a:tr>
              <a:tr h="619999">
                <a:tc>
                  <a:txBody>
                    <a:bodyPr/>
                    <a:lstStyle/>
                    <a:p>
                      <a:pPr marL="0" algn="l" defTabSz="457200" rtl="0" eaLnBrk="1" latinLnBrk="0" hangingPunct="1"/>
                      <a:r>
                        <a:rPr lang="en-US" sz="1900" kern="1200">
                          <a:solidFill>
                            <a:schemeClr val="dk1"/>
                          </a:solidFill>
                          <a:latin typeface="+mn-lt"/>
                          <a:ea typeface="+mn-ea"/>
                          <a:cs typeface="+mn-cs"/>
                        </a:rPr>
                        <a:t>Materials/Resources/Electronic Devices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Using cell phones or prohibited</a:t>
                      </a:r>
                      <a:r>
                        <a:rPr lang="en-US" sz="1900" baseline="0"/>
                        <a:t> materials;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baseline="0"/>
                        <a:t>Inappropriate use of electronic devices</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3742074872"/>
                  </a:ext>
                </a:extLst>
              </a:tr>
              <a:tr h="352272">
                <a:tc>
                  <a:txBody>
                    <a:bodyPr/>
                    <a:lstStyle/>
                    <a:p>
                      <a:pPr marL="0" algn="l" defTabSz="457200" rtl="0" eaLnBrk="1" latinLnBrk="0" hangingPunct="1"/>
                      <a:r>
                        <a:rPr lang="en-US" sz="1900" kern="1200">
                          <a:solidFill>
                            <a:schemeClr val="dk1"/>
                          </a:solidFill>
                          <a:latin typeface="+mn-lt"/>
                          <a:ea typeface="+mn-ea"/>
                          <a:cs typeface="+mn-cs"/>
                        </a:rPr>
                        <a:t>Testing Order/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Not</a:t>
                      </a:r>
                      <a:r>
                        <a:rPr lang="en-US" sz="1900" baseline="0"/>
                        <a:t> following test schedule, time limits</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2691288875"/>
                  </a:ext>
                </a:extLst>
              </a:tr>
              <a:tr h="619999">
                <a:tc>
                  <a:txBody>
                    <a:bodyPr/>
                    <a:lstStyle/>
                    <a:p>
                      <a:pPr marL="0" algn="l" defTabSz="457200" rtl="0" eaLnBrk="1" latinLnBrk="0" hangingPunct="1"/>
                      <a:r>
                        <a:rPr lang="en-US" sz="1900" kern="1200">
                          <a:solidFill>
                            <a:schemeClr val="dk1"/>
                          </a:solidFill>
                          <a:latin typeface="+mn-lt"/>
                          <a:ea typeface="+mn-ea"/>
                          <a:cs typeface="+mn-cs"/>
                        </a:rPr>
                        <a:t>Special Populations/Accommodations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Giving inappropriate accommodations or not providing accommodations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133688829"/>
                  </a:ext>
                </a:extLst>
              </a:tr>
              <a:tr h="619999">
                <a:tc>
                  <a:txBody>
                    <a:bodyPr/>
                    <a:lstStyle/>
                    <a:p>
                      <a:pPr marL="0" algn="l" defTabSz="457200" rtl="0" eaLnBrk="1" latinLnBrk="0" hangingPunct="1"/>
                      <a:r>
                        <a:rPr lang="en-US" sz="1900" kern="1200">
                          <a:solidFill>
                            <a:schemeClr val="dk1"/>
                          </a:solidFill>
                          <a:latin typeface="+mn-lt"/>
                          <a:ea typeface="+mn-ea"/>
                          <a:cs typeface="+mn-cs"/>
                        </a:rPr>
                        <a:t>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Misplacing or failing to collect books by test administrator; Inappropriate reporting of student data and non-academic indicators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601031459"/>
                  </a:ext>
                </a:extLst>
              </a:tr>
            </a:tbl>
          </a:graphicData>
        </a:graphic>
      </p:graphicFrame>
      <p:sp>
        <p:nvSpPr>
          <p:cNvPr id="2" name="Title 1"/>
          <p:cNvSpPr>
            <a:spLocks noGrp="1"/>
          </p:cNvSpPr>
          <p:nvPr>
            <p:ph type="title" idx="4294967295"/>
          </p:nvPr>
        </p:nvSpPr>
        <p:spPr>
          <a:xfrm>
            <a:off x="0" y="0"/>
            <a:ext cx="8992572" cy="638470"/>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008080"/>
                </a:solidFill>
              </a:rPr>
              <a:t>Allegation/Test Incident Categories</a:t>
            </a:r>
          </a:p>
        </p:txBody>
      </p:sp>
    </p:spTree>
    <p:extLst>
      <p:ext uri="{BB962C8B-B14F-4D97-AF65-F5344CB8AC3E}">
        <p14:creationId xmlns:p14="http://schemas.microsoft.com/office/powerpoint/2010/main" val="4372302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61125"/>
            <a:ext cx="4114800" cy="365125"/>
          </a:xfrm>
        </p:spPr>
        <p:txBody>
          <a:bodyPr/>
          <a:lstStyle/>
          <a:p>
            <a:r>
              <a:rPr lang="sv-SE"/>
              <a:t>KDE:OAA:DAAS:ss:08/01/2022</a:t>
            </a:r>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solidFill>
                  <a:schemeClr val="tx1"/>
                </a:solidFill>
              </a:rPr>
              <a:t>72</a:t>
            </a:fld>
            <a:endParaRPr lang="en-US">
              <a:solidFill>
                <a:schemeClr val="tx1"/>
              </a:solidFill>
            </a:endParaRPr>
          </a:p>
        </p:txBody>
      </p:sp>
      <p:sp>
        <p:nvSpPr>
          <p:cNvPr id="6" name="Title 5"/>
          <p:cNvSpPr>
            <a:spLocks noGrp="1"/>
          </p:cNvSpPr>
          <p:nvPr>
            <p:ph type="title"/>
          </p:nvPr>
        </p:nvSpPr>
        <p:spPr>
          <a:xfrm>
            <a:off x="328474" y="1709739"/>
            <a:ext cx="11018976" cy="2551544"/>
          </a:xfrm>
        </p:spPr>
        <p:txBody>
          <a:bodyPr>
            <a:normAutofit/>
          </a:bodyPr>
          <a:lstStyle/>
          <a:p>
            <a:r>
              <a:rPr lang="en-US" sz="4800">
                <a:solidFill>
                  <a:srgbClr val="008080"/>
                </a:solidFill>
              </a:rPr>
              <a:t>Proper Reporting of Student Data and Nonacademic Indicators</a:t>
            </a:r>
          </a:p>
        </p:txBody>
      </p:sp>
    </p:spTree>
    <p:extLst>
      <p:ext uri="{BB962C8B-B14F-4D97-AF65-F5344CB8AC3E}">
        <p14:creationId xmlns:p14="http://schemas.microsoft.com/office/powerpoint/2010/main" val="10899571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6"/>
            <a:ext cx="2711302" cy="269432"/>
          </a:xfrm>
        </p:spPr>
        <p:txBody>
          <a:bodyPr/>
          <a:lstStyle/>
          <a:p>
            <a:r>
              <a:rPr lang="sv-SE"/>
              <a:t>KDE:OAA:DAAS:ss:08/01/2022</a:t>
            </a:r>
            <a:endParaRPr lang="en-US"/>
          </a:p>
        </p:txBody>
      </p:sp>
      <p:sp>
        <p:nvSpPr>
          <p:cNvPr id="4" name="Slide Number Placeholder 3"/>
          <p:cNvSpPr>
            <a:spLocks noGrp="1"/>
          </p:cNvSpPr>
          <p:nvPr>
            <p:ph type="sldNum" sz="quarter" idx="10"/>
          </p:nvPr>
        </p:nvSpPr>
        <p:spPr/>
        <p:txBody>
          <a:bodyPr/>
          <a:lstStyle/>
          <a:p>
            <a:fld id="{91BD7323-49BF-4C97-8773-5EC64C492009}" type="slidenum">
              <a:rPr lang="en-US" smtClean="0"/>
              <a:t>73</a:t>
            </a:fld>
            <a:endParaRPr lang="en-US"/>
          </a:p>
        </p:txBody>
      </p:sp>
      <p:graphicFrame>
        <p:nvGraphicFramePr>
          <p:cNvPr id="6" name="Diagram 5" descr="Local districts must submit correct student data as accurately as possible&#10;Submitting incorrect data is a violation&#10;Schools and districts must follow KDE guidance on the release of data and adhere to embargoed dates" title="Proper Reporting of Student Data and Nonacademic Indicators"/>
          <p:cNvGraphicFramePr/>
          <p:nvPr>
            <p:extLst>
              <p:ext uri="{D42A27DB-BD31-4B8C-83A1-F6EECF244321}">
                <p14:modId xmlns:p14="http://schemas.microsoft.com/office/powerpoint/2010/main" val="1558692717"/>
              </p:ext>
            </p:extLst>
          </p:nvPr>
        </p:nvGraphicFramePr>
        <p:xfrm>
          <a:off x="1326896" y="878119"/>
          <a:ext cx="9782048" cy="447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268231"/>
            <a:ext cx="11655425" cy="1156532"/>
          </a:xfrm>
          <a:prstGeom prst="rect">
            <a:avLst/>
          </a:prstGeom>
        </p:spPr>
        <p:txBody>
          <a:bodyPr>
            <a:normAutofit fontScale="90000"/>
          </a:bodyPr>
          <a:lstStyle/>
          <a:p>
            <a:r>
              <a:rPr lang="en-US" sz="4900"/>
              <a:t>Student</a:t>
            </a:r>
            <a:r>
              <a:rPr lang="en-US"/>
              <a:t> Data and Nonacademic Indicator Reporting </a:t>
            </a:r>
            <a:r>
              <a:rPr lang="en-US" baseline="-25000"/>
              <a:t>p.20</a:t>
            </a:r>
            <a:br>
              <a:rPr lang="en-US"/>
            </a:br>
            <a:endParaRPr lang="en-US"/>
          </a:p>
        </p:txBody>
      </p:sp>
    </p:spTree>
    <p:extLst>
      <p:ext uri="{BB962C8B-B14F-4D97-AF65-F5344CB8AC3E}">
        <p14:creationId xmlns:p14="http://schemas.microsoft.com/office/powerpoint/2010/main" val="13089013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71D51C7-895D-4A08-B88D-54BF8261E20A}"/>
              </a:ext>
            </a:extLst>
          </p:cNvPr>
          <p:cNvSpPr>
            <a:spLocks noGrp="1"/>
          </p:cNvSpPr>
          <p:nvPr>
            <p:ph type="ftr" sz="quarter" idx="3"/>
          </p:nvPr>
        </p:nvSpPr>
        <p:spPr>
          <a:xfrm>
            <a:off x="0" y="6492875"/>
            <a:ext cx="2743200" cy="365125"/>
          </a:xfrm>
        </p:spPr>
        <p:txBody>
          <a:bodyPr/>
          <a:lstStyle/>
          <a:p>
            <a:r>
              <a:rPr lang="sv-SE" sz="1200">
                <a:solidFill>
                  <a:schemeClr val="bg1"/>
                </a:solidFill>
              </a:rPr>
              <a:t>KDE:OAA:DAAS:ss:08/01/2022</a:t>
            </a:r>
            <a:endParaRPr lang="en-US" sz="1200">
              <a:solidFill>
                <a:schemeClr val="bg1"/>
              </a:solidFill>
            </a:endParaRPr>
          </a:p>
        </p:txBody>
      </p:sp>
      <p:sp>
        <p:nvSpPr>
          <p:cNvPr id="8" name="Slide Number Placeholder 7">
            <a:extLst>
              <a:ext uri="{FF2B5EF4-FFF2-40B4-BE49-F238E27FC236}">
                <a16:creationId xmlns:a16="http://schemas.microsoft.com/office/drawing/2014/main" id="{B5E8300E-0CD3-4965-B7A4-2D6EB9CB65EF}"/>
              </a:ext>
            </a:extLst>
          </p:cNvPr>
          <p:cNvSpPr>
            <a:spLocks noGrp="1"/>
          </p:cNvSpPr>
          <p:nvPr>
            <p:ph type="sldNum" sz="quarter" idx="12"/>
          </p:nvPr>
        </p:nvSpPr>
        <p:spPr/>
        <p:txBody>
          <a:bodyPr/>
          <a:lstStyle/>
          <a:p>
            <a:fld id="{91BD7323-49BF-4C97-8773-5EC64C492009}" type="slidenum">
              <a:rPr lang="en-US" smtClean="0">
                <a:solidFill>
                  <a:prstClr val="white"/>
                </a:solidFill>
              </a:rPr>
              <a:pPr/>
              <a:t>74</a:t>
            </a:fld>
            <a:endParaRPr lang="en-US">
              <a:solidFill>
                <a:prstClr val="white"/>
              </a:solidFill>
            </a:endParaRPr>
          </a:p>
        </p:txBody>
      </p:sp>
      <p:sp>
        <p:nvSpPr>
          <p:cNvPr id="3" name="Content Placeholder 2">
            <a:extLst>
              <a:ext uri="{FF2B5EF4-FFF2-40B4-BE49-F238E27FC236}">
                <a16:creationId xmlns:a16="http://schemas.microsoft.com/office/drawing/2014/main" id="{95404F70-8046-4646-B830-EE84E538C5FE}"/>
              </a:ext>
            </a:extLst>
          </p:cNvPr>
          <p:cNvSpPr>
            <a:spLocks noGrp="1"/>
          </p:cNvSpPr>
          <p:nvPr>
            <p:ph type="body" sz="quarter" idx="13"/>
          </p:nvPr>
        </p:nvSpPr>
        <p:spPr>
          <a:xfrm>
            <a:off x="525969" y="1430848"/>
            <a:ext cx="9668355" cy="4055552"/>
          </a:xfrm>
        </p:spPr>
        <p:txBody>
          <a:bodyPr vert="horz" lIns="91440" tIns="45720" rIns="91440" bIns="45720" rtlCol="0" anchor="t">
            <a:normAutofit/>
          </a:bodyPr>
          <a:lstStyle/>
          <a:p>
            <a:r>
              <a:rPr lang="en-US"/>
              <a:t>Based on findings from a federal audit, KDE may only allow student medical nonparticipation for significant medical emergencies.</a:t>
            </a:r>
          </a:p>
          <a:p>
            <a:r>
              <a:rPr lang="en-US"/>
              <a:t>Medical nonparticipation will not include the types of non-medical exceptions previously defined as extraordinary circumstances.  </a:t>
            </a:r>
          </a:p>
          <a:p>
            <a:r>
              <a:rPr lang="en-US"/>
              <a:t>Regulations and guidance have been revised to remove extraordinary circumstances as an exemption category.</a:t>
            </a:r>
          </a:p>
        </p:txBody>
      </p:sp>
      <p:sp>
        <p:nvSpPr>
          <p:cNvPr id="2" name="Title 1">
            <a:extLst>
              <a:ext uri="{FF2B5EF4-FFF2-40B4-BE49-F238E27FC236}">
                <a16:creationId xmlns:a16="http://schemas.microsoft.com/office/drawing/2014/main" id="{68D6088B-2ED9-495C-ADAD-A4EF4B09CBC2}"/>
              </a:ext>
            </a:extLst>
          </p:cNvPr>
          <p:cNvSpPr>
            <a:spLocks noGrp="1"/>
          </p:cNvSpPr>
          <p:nvPr>
            <p:ph type="title"/>
          </p:nvPr>
        </p:nvSpPr>
        <p:spPr>
          <a:xfrm>
            <a:off x="0" y="-86396"/>
            <a:ext cx="11811681" cy="1341676"/>
          </a:xfrm>
        </p:spPr>
        <p:txBody>
          <a:bodyPr>
            <a:normAutofit/>
          </a:bodyPr>
          <a:lstStyle/>
          <a:p>
            <a:r>
              <a:rPr lang="en-US">
                <a:solidFill>
                  <a:srgbClr val="008080"/>
                </a:solidFill>
              </a:rPr>
              <a:t>Significant Medical Nonparticipation Only </a:t>
            </a:r>
          </a:p>
        </p:txBody>
      </p:sp>
    </p:spTree>
    <p:extLst>
      <p:ext uri="{BB962C8B-B14F-4D97-AF65-F5344CB8AC3E}">
        <p14:creationId xmlns:p14="http://schemas.microsoft.com/office/powerpoint/2010/main" val="62027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89216"/>
            <a:ext cx="2331720" cy="344972"/>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a:solidFill>
                  <a:schemeClr val="tx1"/>
                </a:solidFill>
              </a:rPr>
              <a:t>KDE:OAA:DAAS:ss:08/01/2022</a:t>
            </a:r>
            <a:endParaRPr lang="en-US" sz="1200">
              <a:solidFill>
                <a:schemeClr val="tx1"/>
              </a:solidFill>
            </a:endParaRPr>
          </a:p>
        </p:txBody>
      </p:sp>
      <p:sp>
        <p:nvSpPr>
          <p:cNvPr id="4" name="Slide Number Placeholder 3"/>
          <p:cNvSpPr>
            <a:spLocks noGrp="1"/>
          </p:cNvSpPr>
          <p:nvPr>
            <p:ph type="sldNum" sz="quarter" idx="12"/>
          </p:nvPr>
        </p:nvSpPr>
        <p:spPr>
          <a:xfrm>
            <a:off x="11583988" y="6469063"/>
            <a:ext cx="608012"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tx1"/>
                </a:solidFill>
              </a:rPr>
              <a:pPr/>
              <a:t>75</a:t>
            </a:fld>
            <a:endParaRPr lang="en-US">
              <a:solidFill>
                <a:schemeClr val="tx1"/>
              </a:solidFill>
            </a:endParaRPr>
          </a:p>
        </p:txBody>
      </p:sp>
      <p:sp>
        <p:nvSpPr>
          <p:cNvPr id="8" name="Rounded Rectangle 9">
            <a:extLst>
              <a:ext uri="{FF2B5EF4-FFF2-40B4-BE49-F238E27FC236}">
                <a16:creationId xmlns:a16="http://schemas.microsoft.com/office/drawing/2014/main" id="{CCB7751D-3EEF-4AEA-BD50-BF935D17F0CC}"/>
              </a:ext>
            </a:extLst>
          </p:cNvPr>
          <p:cNvSpPr/>
          <p:nvPr/>
        </p:nvSpPr>
        <p:spPr>
          <a:xfrm>
            <a:off x="230768" y="3408216"/>
            <a:ext cx="7897232" cy="2052832"/>
          </a:xfrm>
          <a:prstGeom prst="roundRect">
            <a:avLst/>
          </a:prstGeom>
          <a:solidFill>
            <a:srgbClr val="00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a:solidFill>
                  <a:schemeClr val="bg1"/>
                </a:solidFill>
              </a:rPr>
              <a:t>Who submits an allegation online to KDE?</a:t>
            </a:r>
          </a:p>
          <a:p>
            <a:pPr marL="514350" lvl="0" indent="-514350">
              <a:buAutoNum type="alphaUcPeriod"/>
            </a:pPr>
            <a:r>
              <a:rPr lang="en-US" sz="2800">
                <a:solidFill>
                  <a:schemeClr val="bg1"/>
                </a:solidFill>
              </a:rPr>
              <a:t>Test Coordinator</a:t>
            </a:r>
          </a:p>
          <a:p>
            <a:pPr marL="514350" lvl="0" indent="-514350">
              <a:buAutoNum type="alphaUcPeriod"/>
            </a:pPr>
            <a:r>
              <a:rPr lang="en-US" sz="2800">
                <a:solidFill>
                  <a:schemeClr val="bg1"/>
                </a:solidFill>
              </a:rPr>
              <a:t>BAC</a:t>
            </a:r>
          </a:p>
          <a:p>
            <a:pPr marL="514350" lvl="0" indent="-514350">
              <a:buAutoNum type="alphaUcPeriod"/>
            </a:pPr>
            <a:r>
              <a:rPr lang="en-US" sz="2800">
                <a:solidFill>
                  <a:schemeClr val="bg1"/>
                </a:solidFill>
              </a:rPr>
              <a:t>DAC</a:t>
            </a:r>
          </a:p>
        </p:txBody>
      </p:sp>
      <p:sp>
        <p:nvSpPr>
          <p:cNvPr id="9" name="Rounded Rectangle 9">
            <a:extLst>
              <a:ext uri="{FF2B5EF4-FFF2-40B4-BE49-F238E27FC236}">
                <a16:creationId xmlns:a16="http://schemas.microsoft.com/office/drawing/2014/main" id="{69B91E1A-5B2C-4ED5-82C7-9D68CCC8972D}"/>
              </a:ext>
            </a:extLst>
          </p:cNvPr>
          <p:cNvSpPr/>
          <p:nvPr/>
        </p:nvSpPr>
        <p:spPr>
          <a:xfrm>
            <a:off x="230768" y="1983306"/>
            <a:ext cx="8689948" cy="1305612"/>
          </a:xfrm>
          <a:prstGeom prst="roundRect">
            <a:avLst/>
          </a:prstGeom>
          <a:solidFill>
            <a:srgbClr val="00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a:solidFill>
                  <a:schemeClr val="bg1"/>
                </a:solidFill>
              </a:rPr>
              <a:t>Are those who request to review secure test materials required to sign a nondisclosure form?</a:t>
            </a:r>
          </a:p>
        </p:txBody>
      </p:sp>
      <p:sp>
        <p:nvSpPr>
          <p:cNvPr id="6" name="Rounded Rectangle 5"/>
          <p:cNvSpPr/>
          <p:nvPr/>
        </p:nvSpPr>
        <p:spPr>
          <a:xfrm>
            <a:off x="230768" y="975586"/>
            <a:ext cx="9274739" cy="924201"/>
          </a:xfrm>
          <a:prstGeom prst="roundRect">
            <a:avLst/>
          </a:prstGeom>
          <a:solidFill>
            <a:srgbClr val="00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a:solidFill>
                  <a:schemeClr val="bg1"/>
                </a:solidFill>
              </a:rPr>
              <a:t>Is scratch paper considered secure material?</a:t>
            </a:r>
          </a:p>
        </p:txBody>
      </p:sp>
      <p:sp>
        <p:nvSpPr>
          <p:cNvPr id="2" name="Title 1"/>
          <p:cNvSpPr>
            <a:spLocks noGrp="1"/>
          </p:cNvSpPr>
          <p:nvPr>
            <p:ph type="title"/>
          </p:nvPr>
        </p:nvSpPr>
        <p:spPr>
          <a:xfrm>
            <a:off x="0" y="-32134"/>
            <a:ext cx="8596668" cy="924201"/>
          </a:xfrm>
        </p:spPr>
        <p:txBody>
          <a:bodyPr>
            <a:normAutofit/>
          </a:bodyPr>
          <a:lstStyle/>
          <a:p>
            <a:r>
              <a:rPr lang="en-US"/>
              <a:t>Check for Understanding (6)</a:t>
            </a:r>
          </a:p>
        </p:txBody>
      </p:sp>
    </p:spTree>
    <p:extLst>
      <p:ext uri="{BB962C8B-B14F-4D97-AF65-F5344CB8AC3E}">
        <p14:creationId xmlns:p14="http://schemas.microsoft.com/office/powerpoint/2010/main" val="20276530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5943" y="6489216"/>
            <a:ext cx="2626242" cy="368784"/>
          </a:xfrm>
        </p:spPr>
        <p:txBody>
          <a:bodyPr/>
          <a:lstStyle/>
          <a:p>
            <a:r>
              <a:rPr lang="sv-SE" sz="1200">
                <a:solidFill>
                  <a:schemeClr val="tx1"/>
                </a:solidFill>
              </a:rPr>
              <a:t>KDE:OAA:DAAS:ss:08/01/2022</a:t>
            </a:r>
            <a:endParaRPr lang="en-US" sz="1200">
              <a:solidFill>
                <a:schemeClr val="tx1"/>
              </a:solidFill>
            </a:endParaRP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4294967295"/>
            <p:extLst>
              <p:ext uri="{D42A27DB-BD31-4B8C-83A1-F6EECF244321}">
                <p14:modId xmlns:p14="http://schemas.microsoft.com/office/powerpoint/2010/main" val="1472263680"/>
              </p:ext>
            </p:extLst>
          </p:nvPr>
        </p:nvGraphicFramePr>
        <p:xfrm>
          <a:off x="0" y="1222744"/>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Autofit/>
          </a:bodyPr>
          <a:lstStyle/>
          <a:p>
            <a:r>
              <a:rPr lang="en-US"/>
              <a:t>Division of Assessment and Accountability Support</a:t>
            </a:r>
          </a:p>
        </p:txBody>
      </p:sp>
    </p:spTree>
    <p:extLst>
      <p:ext uri="{BB962C8B-B14F-4D97-AF65-F5344CB8AC3E}">
        <p14:creationId xmlns:p14="http://schemas.microsoft.com/office/powerpoint/2010/main" val="179282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615765" y="5834672"/>
            <a:ext cx="683339" cy="365125"/>
          </a:xfrm>
        </p:spPr>
        <p:txBody>
          <a:bodyPr/>
          <a:lstStyle/>
          <a:p>
            <a:fld id="{91BD7323-49BF-4C97-8773-5EC64C492009}" type="slidenum">
              <a:rPr lang="en-US" smtClean="0"/>
              <a:t>8</a:t>
            </a:fld>
            <a:endParaRPr lang="en-US"/>
          </a:p>
        </p:txBody>
      </p:sp>
      <p:sp>
        <p:nvSpPr>
          <p:cNvPr id="5" name="Footer Placeholder 4"/>
          <p:cNvSpPr>
            <a:spLocks noGrp="1"/>
          </p:cNvSpPr>
          <p:nvPr>
            <p:ph type="ftr" sz="quarter" idx="3"/>
          </p:nvPr>
        </p:nvSpPr>
        <p:spPr>
          <a:xfrm>
            <a:off x="38352" y="6461464"/>
            <a:ext cx="4114800" cy="365125"/>
          </a:xfrm>
        </p:spPr>
        <p:txBody>
          <a:bodyPr/>
          <a:lstStyle/>
          <a:p>
            <a:r>
              <a:rPr lang="sv-SE"/>
              <a:t>KDE:OAA:DAAS:ss:08/01/2022</a:t>
            </a:r>
            <a:endParaRPr lang="en-US"/>
          </a:p>
        </p:txBody>
      </p:sp>
      <p:graphicFrame>
        <p:nvGraphicFramePr>
          <p:cNvPr id="3" name="Diagram 2" descr="KDE monitors test administration during the spring K-PREP windows. Sites are chosen by both purposeful and random selection." title="KDE Site Visist"/>
          <p:cNvGraphicFramePr/>
          <p:nvPr>
            <p:extLst>
              <p:ext uri="{D42A27DB-BD31-4B8C-83A1-F6EECF244321}">
                <p14:modId xmlns:p14="http://schemas.microsoft.com/office/powerpoint/2010/main" val="939078585"/>
              </p:ext>
            </p:extLst>
          </p:nvPr>
        </p:nvGraphicFramePr>
        <p:xfrm>
          <a:off x="402011" y="734390"/>
          <a:ext cx="11002497" cy="489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6566"/>
            <a:ext cx="10184166" cy="727824"/>
          </a:xfrm>
          <a:prstGeom prst="rect">
            <a:avLst/>
          </a:prstGeom>
        </p:spPr>
        <p:txBody>
          <a:bodyPr>
            <a:normAutofit/>
          </a:bodyPr>
          <a:lstStyle/>
          <a:p>
            <a:r>
              <a:rPr lang="en-US"/>
              <a:t>Monitoring Test Security: OAA Site Visits</a:t>
            </a:r>
          </a:p>
        </p:txBody>
      </p:sp>
    </p:spTree>
    <p:extLst>
      <p:ext uri="{BB962C8B-B14F-4D97-AF65-F5344CB8AC3E}">
        <p14:creationId xmlns:p14="http://schemas.microsoft.com/office/powerpoint/2010/main" val="297170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0617" y="1828799"/>
            <a:ext cx="10956833" cy="1520457"/>
          </a:xfrm>
        </p:spPr>
        <p:txBody>
          <a:bodyPr>
            <a:normAutofit/>
          </a:bodyPr>
          <a:lstStyle/>
          <a:p>
            <a:r>
              <a:rPr lang="en-US" sz="4800"/>
              <a:t>Appropriate Assessment Practices </a:t>
            </a:r>
          </a:p>
        </p:txBody>
      </p:sp>
      <p:sp>
        <p:nvSpPr>
          <p:cNvPr id="7" name="Text Placeholder 6"/>
          <p:cNvSpPr>
            <a:spLocks noGrp="1"/>
          </p:cNvSpPr>
          <p:nvPr>
            <p:ph type="body" idx="1"/>
          </p:nvPr>
        </p:nvSpPr>
        <p:spPr>
          <a:xfrm>
            <a:off x="677335" y="3722229"/>
            <a:ext cx="8596668" cy="1441441"/>
          </a:xfrm>
        </p:spPr>
        <p:txBody>
          <a:bodyPr>
            <a:normAutofit/>
          </a:bodyPr>
          <a:lstStyle/>
          <a:p>
            <a:pPr marL="457200" indent="-457200">
              <a:buFont typeface="Wingdings" panose="05000000000000000000" pitchFamily="2" charset="2"/>
              <a:buChar char="Ø"/>
            </a:pPr>
            <a:r>
              <a:rPr lang="en-US" sz="3200"/>
              <a:t>Instruction</a:t>
            </a:r>
          </a:p>
          <a:p>
            <a:pPr marL="457200" indent="-457200">
              <a:buFont typeface="Wingdings" panose="05000000000000000000" pitchFamily="2" charset="2"/>
              <a:buChar char="Ø"/>
            </a:pPr>
            <a:r>
              <a:rPr lang="en-US" sz="3200"/>
              <a:t>Test Simulation</a:t>
            </a:r>
          </a:p>
          <a:p>
            <a:endParaRPr lang="en-US"/>
          </a:p>
        </p:txBody>
      </p:sp>
      <p:sp>
        <p:nvSpPr>
          <p:cNvPr id="5" name="Footer Placeholder 4"/>
          <p:cNvSpPr>
            <a:spLocks noGrp="1"/>
          </p:cNvSpPr>
          <p:nvPr>
            <p:ph type="ftr" sz="quarter" idx="11"/>
          </p:nvPr>
        </p:nvSpPr>
        <p:spPr>
          <a:xfrm>
            <a:off x="0" y="6461125"/>
            <a:ext cx="4114800" cy="365125"/>
          </a:xfrm>
        </p:spPr>
        <p:txBody>
          <a:bodyPr/>
          <a:lstStyle/>
          <a:p>
            <a:r>
              <a:rPr lang="sv-SE"/>
              <a:t>KDE:OAA:DAAS:ss:08/01/2022</a:t>
            </a:r>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a:p>
        </p:txBody>
      </p:sp>
    </p:spTree>
    <p:extLst>
      <p:ext uri="{BB962C8B-B14F-4D97-AF65-F5344CB8AC3E}">
        <p14:creationId xmlns:p14="http://schemas.microsoft.com/office/powerpoint/2010/main" val="3889166399"/>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2022-08-15T04:00:00+00:00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KYED-14-1805</_dlc_DocId>
    <_dlc_DocIdUrl xmlns="3a62de7d-ba57-4f43-9dae-9623ba637be0">
      <Url>https://www.education.ky.gov/AA/distsupp/_layouts/15/DocIdRedir.aspx?ID=KYED-14-1805</Url>
      <Description>KYED-14-1805</Description>
    </_dlc_DocIdUrl>
  </documentManagement>
</p:properties>
</file>

<file path=customXml/itemProps1.xml><?xml version="1.0" encoding="utf-8"?>
<ds:datastoreItem xmlns:ds="http://schemas.openxmlformats.org/officeDocument/2006/customXml" ds:itemID="{3E419D07-9B2D-4069-B74A-40A3AF38E5DB}">
  <ds:schemaRefs>
    <ds:schemaRef ds:uri="http://schemas.microsoft.com/sharepoint/events"/>
  </ds:schemaRefs>
</ds:datastoreItem>
</file>

<file path=customXml/itemProps2.xml><?xml version="1.0" encoding="utf-8"?>
<ds:datastoreItem xmlns:ds="http://schemas.openxmlformats.org/officeDocument/2006/customXml" ds:itemID="{7953F6B3-BCA2-4E77-A688-59B3F38EE3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11BF77-35D1-42CF-B95A-D5015707B9B0}">
  <ds:schemaRefs>
    <ds:schemaRef ds:uri="http://schemas.microsoft.com/sharepoint/v3/contenttype/forms"/>
  </ds:schemaRefs>
</ds:datastoreItem>
</file>

<file path=customXml/itemProps4.xml><?xml version="1.0" encoding="utf-8"?>
<ds:datastoreItem xmlns:ds="http://schemas.openxmlformats.org/officeDocument/2006/customXml" ds:itemID="{11AD746B-94E1-4FAA-9165-3A3C96109A2E}">
  <ds:schemaRefs>
    <ds:schemaRef ds:uri="5bc9d522-2386-425a-9f2a-a617cf877ec0"/>
    <ds:schemaRef ds:uri="b062eb0a-ada4-4626-816e-5cd0be926cfe"/>
    <ds:schemaRef ds:uri="c8aeabe4-0dec-4482-a76a-bb57f37294f4"/>
    <ds:schemaRef ds:uri="cf3aa28c-8d44-408c-a5ca-996a87f6cd59"/>
    <ds:schemaRef ds:uri="e933af85-a9ee-4a70-b6e0-74d4f32bb5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a62de7d-ba57-4f43-9dae-9623ba637be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15769</Words>
  <Application>Microsoft Office PowerPoint</Application>
  <PresentationFormat>Widescreen</PresentationFormat>
  <Paragraphs>1245</Paragraphs>
  <Slides>76</Slides>
  <Notes>76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Calibri</vt:lpstr>
      <vt:lpstr>Calibri Light</vt:lpstr>
      <vt:lpstr>Franklin Gothic Book</vt:lpstr>
      <vt:lpstr>Franklin Gothic Medium</vt:lpstr>
      <vt:lpstr>Georgia</vt:lpstr>
      <vt:lpstr>Times New Roman</vt:lpstr>
      <vt:lpstr>Wingdings</vt:lpstr>
      <vt:lpstr>Theme1</vt:lpstr>
      <vt:lpstr>Administration Code Training 703 KAR 5:080</vt:lpstr>
      <vt:lpstr>Introduction of Administration Code</vt:lpstr>
      <vt:lpstr>Training Materials </vt:lpstr>
      <vt:lpstr>Rationale</vt:lpstr>
      <vt:lpstr>Rationale p.3</vt:lpstr>
      <vt:lpstr>Test Security </vt:lpstr>
      <vt:lpstr> Monitoring Test Security: Data Forensics</vt:lpstr>
      <vt:lpstr>Monitoring Test Security: OAA Site Visits</vt:lpstr>
      <vt:lpstr>Appropriate Assessment Practices </vt:lpstr>
      <vt:lpstr>Instructional Practices </vt:lpstr>
      <vt:lpstr>Test Simulation</vt:lpstr>
      <vt:lpstr>Inclusion of Special Populations </vt:lpstr>
      <vt:lpstr>Inclusion of Special Populations p.16</vt:lpstr>
      <vt:lpstr>Alternate Assessment</vt:lpstr>
      <vt:lpstr>Alternate Assessment p.16 </vt:lpstr>
      <vt:lpstr>Check for Understanding (1)</vt:lpstr>
      <vt:lpstr>Preparation for State Assessment</vt:lpstr>
      <vt:lpstr>Administration Practices: DAC and BAC Responsibilities p.10</vt:lpstr>
      <vt:lpstr>Test Security</vt:lpstr>
      <vt:lpstr>Examples of Secure Materials </vt:lpstr>
      <vt:lpstr>Test Materials </vt:lpstr>
      <vt:lpstr>Confidential Test Content</vt:lpstr>
      <vt:lpstr>Handling of Secure Test Materials</vt:lpstr>
      <vt:lpstr>Check for Understanding (2)</vt:lpstr>
      <vt:lpstr>Appropriate Assessment Practices</vt:lpstr>
      <vt:lpstr>Required Training p.4</vt:lpstr>
      <vt:lpstr>Training Signature Page</vt:lpstr>
      <vt:lpstr>Nondisclosure of Secure Test Information </vt:lpstr>
      <vt:lpstr>Classroom Materials</vt:lpstr>
      <vt:lpstr>Resources</vt:lpstr>
      <vt:lpstr>Dictionaries and Thesauri</vt:lpstr>
      <vt:lpstr>Calculators</vt:lpstr>
      <vt:lpstr>Electronic Devices</vt:lpstr>
      <vt:lpstr>Walls and Bulletin Boards</vt:lpstr>
      <vt:lpstr>Posters p.8</vt:lpstr>
      <vt:lpstr>Classroom Displays p.8 </vt:lpstr>
      <vt:lpstr>Check for Understanding (3)</vt:lpstr>
      <vt:lpstr>Seating Charts</vt:lpstr>
      <vt:lpstr>Create Seating Charts</vt:lpstr>
      <vt:lpstr>Seating Charts Information</vt:lpstr>
      <vt:lpstr>Student Motivation and Rewards</vt:lpstr>
      <vt:lpstr>Good Faith Effort Checklist </vt:lpstr>
      <vt:lpstr>Funding p.14</vt:lpstr>
      <vt:lpstr>Student Discipline p.16 </vt:lpstr>
      <vt:lpstr>Check for Understanding (4)</vt:lpstr>
      <vt:lpstr>Administration of State Assessment</vt:lpstr>
      <vt:lpstr>Test Security Monitoring</vt:lpstr>
      <vt:lpstr>Active Monitoring</vt:lpstr>
      <vt:lpstr>Appropriate Monitoring</vt:lpstr>
      <vt:lpstr>Monitoring Breaks</vt:lpstr>
      <vt:lpstr>Seating Charts During the Test Administration </vt:lpstr>
      <vt:lpstr>Updating Seating Charts</vt:lpstr>
      <vt:lpstr>Administration Practices</vt:lpstr>
      <vt:lpstr>Testing Time</vt:lpstr>
      <vt:lpstr>Accommodations</vt:lpstr>
      <vt:lpstr>Testing Time for Accommodations</vt:lpstr>
      <vt:lpstr>Testing Order</vt:lpstr>
      <vt:lpstr>Test Materials</vt:lpstr>
      <vt:lpstr>Student Behavior</vt:lpstr>
      <vt:lpstr>Test Material Concerns</vt:lpstr>
      <vt:lpstr>Reporting Concerns Regarding Test Materials </vt:lpstr>
      <vt:lpstr>Check for Understanding (5)</vt:lpstr>
      <vt:lpstr>Completion of State Assessment </vt:lpstr>
      <vt:lpstr>Test Security After Test Administration </vt:lpstr>
      <vt:lpstr>Scratch Paper</vt:lpstr>
      <vt:lpstr>Test Tickets/Answer Document</vt:lpstr>
      <vt:lpstr>Review of Secure Assessment Components</vt:lpstr>
      <vt:lpstr>Reviewing Secure Assessment Components p.20</vt:lpstr>
      <vt:lpstr>Test Allegations</vt:lpstr>
      <vt:lpstr>Allegation Process pp.18-19</vt:lpstr>
      <vt:lpstr>Allegation/Test Incident Categories</vt:lpstr>
      <vt:lpstr>Proper Reporting of Student Data and Nonacademic Indicators</vt:lpstr>
      <vt:lpstr>Student Data and Nonacademic Indicator Reporting p.20 </vt:lpstr>
      <vt:lpstr>Significant Medical Nonparticipation Only </vt:lpstr>
      <vt:lpstr>Check for Understanding (6)</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Training</dc:title>
  <dc:creator>Savage, Shara - Division of Assessment and Accountability Support</dc:creator>
  <cp:lastModifiedBy>Riley, Ben - Division of Assessment and Accountability Support</cp:lastModifiedBy>
  <cp:revision>2</cp:revision>
  <dcterms:created xsi:type="dcterms:W3CDTF">2021-11-05T13:31:06Z</dcterms:created>
  <dcterms:modified xsi:type="dcterms:W3CDTF">2022-10-31T16:51:08Z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_dlc_DocIdItemGuid">
    <vt:lpwstr>8c65a52d-9886-4f76-ae65-514b1b0f4945</vt:lpwstr>
  </property>
</Properties>
</file>