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authors.xml" ContentType="application/vnd.ms-powerpoi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revisionInfo.xml" ContentType="application/vnd.ms-powerpoint.revisioninfo+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30"/>
  </p:notesMasterIdLst>
  <p:handoutMasterIdLst>
    <p:handoutMasterId r:id="rId31"/>
  </p:handoutMasterIdLst>
  <p:sldIdLst>
    <p:sldId id="256" r:id="rId5"/>
    <p:sldId id="1024" r:id="rId6"/>
    <p:sldId id="1137" r:id="rId7"/>
    <p:sldId id="259" r:id="rId8"/>
    <p:sldId id="1139" r:id="rId9"/>
    <p:sldId id="1147" r:id="rId10"/>
    <p:sldId id="1149" r:id="rId11"/>
    <p:sldId id="1156" r:id="rId12"/>
    <p:sldId id="1157" r:id="rId13"/>
    <p:sldId id="1142" r:id="rId14"/>
    <p:sldId id="1152" r:id="rId15"/>
    <p:sldId id="320" r:id="rId16"/>
    <p:sldId id="1159" r:id="rId17"/>
    <p:sldId id="1158" r:id="rId18"/>
    <p:sldId id="1160" r:id="rId19"/>
    <p:sldId id="1161" r:id="rId20"/>
    <p:sldId id="1162" r:id="rId21"/>
    <p:sldId id="1148" r:id="rId22"/>
    <p:sldId id="1153" r:id="rId23"/>
    <p:sldId id="1163" r:id="rId24"/>
    <p:sldId id="1138" r:id="rId25"/>
    <p:sldId id="1154" r:id="rId26"/>
    <p:sldId id="1155" r:id="rId27"/>
    <p:sldId id="888" r:id="rId28"/>
    <p:sldId id="102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EEAF063B-8BCB-A246-0486-9A5ACA2B8CA4}" name="Roseberry, Christen - Division of Assessment and Accountability Support" initials="RCDoAaAS" userId="S::christen.roseberry@education.ky.gov::64f073a6-c0e0-4356-b5dd-074214d6d82f"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R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1DDE88F8-27C4-C73A-F768-A150E2731EB4}" name="Mullins, Krista - Division of Assessment and Accountability Support" initials="MS" userId="S::krista.mullins@education.ky.gov::599e8b2c-da26-429c-a2a4-0d587b3d3416" providerId="AD"/>
  <p188:author id="{F4AFB8FE-2F89-BD15-88CD-DCAF584F8BCE}" name="Guest User" initials="GU" userId="S::urn:spo:anon#b8d00a6c8b0209b5fed9f16a4c639c5f2826c96e7d642f03ee068c911d5450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fford, Jennifer - KDE Division Director" initials="SJ-KDD" lastIdx="6" clrIdx="0">
    <p:extLst>
      <p:ext uri="{19B8F6BF-5375-455C-9EA6-DF929625EA0E}">
        <p15:presenceInfo xmlns:p15="http://schemas.microsoft.com/office/powerpoint/2012/main" userId="S::jennifer.stafford@education.ky.gov::0151abd4-297e-443f-a77b-a8c249c015ab" providerId="AD"/>
      </p:ext>
    </p:extLst>
  </p:cmAuthor>
  <p:cmAuthor id="2" name="Jett, Lisa - Division of Assessment and Accountability Support" initials="JS" lastIdx="1" clrIdx="1">
    <p:extLst>
      <p:ext uri="{19B8F6BF-5375-455C-9EA6-DF929625EA0E}">
        <p15:presenceInfo xmlns:p15="http://schemas.microsoft.com/office/powerpoint/2012/main" userId="S::lisa.jett@education.ky.gov::6d718aac-4a55-46f9-aab8-85fa88911f2a" providerId="AD"/>
      </p:ext>
    </p:extLst>
  </p:cmAuthor>
  <p:cmAuthor id="3" name="Chandler, Melissa - Division of Assessment and Accountability Support" initials="CS" lastIdx="2" clrIdx="2">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276F8B"/>
    <a:srgbClr val="007780"/>
    <a:srgbClr val="6B9F25"/>
    <a:srgbClr val="FFFFFF"/>
    <a:srgbClr val="DEEBF7"/>
    <a:srgbClr val="E2F0D9"/>
    <a:srgbClr val="FFF2CC"/>
    <a:srgbClr val="F8CBAD"/>
    <a:srgbClr val="0D7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1EA2E3-1E50-49EB-8C4E-A6378F62DF97}" v="20" dt="2024-04-08T19:40:29.123"/>
    <p1510:client id="{7CC0E84A-6524-5FF6-AA20-3779ED7A2E57}" v="72" dt="2024-04-10T18:37:00.240"/>
    <p1510:client id="{9F36B795-9A2F-CEEA-EFFF-A893B8A1C3CC}" v="107" dt="2024-04-10T18:10:30.532"/>
    <p1510:client id="{C5351872-361C-46E2-879F-50E52976707E}" v="1" dt="2024-04-10T20:04:21.057"/>
    <p1510:client id="{DF15D4D9-8DC6-4111-BDAC-B89DF5199A6E}" v="60" dt="2024-04-10T18:59:23.316"/>
  </p1510:revLst>
</p1510:revInfo>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1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4.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a:solidFill>
          <a:srgbClr val="007780"/>
        </a:solidFill>
      </dgm:spPr>
      <dgm:t>
        <a:bodyPr/>
        <a:lstStyle/>
        <a:p>
          <a:pPr algn="ctr"/>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16E8CD49-2548-41E2-9958-F07BB7AB4D5F}">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rPr>
            <a:t>KDE DAC Information</a:t>
          </a:r>
        </a:p>
      </dgm:t>
      <dgm:extLst>
        <a:ext uri="{E40237B7-FDA0-4F09-8148-C483321AD2D9}">
          <dgm14:cNvPr xmlns:dgm14="http://schemas.microsoft.com/office/drawing/2010/diagram" id="0" name="" descr="A table displaying KDE's DAC info contact information. Email dacinfo@education.ky.gov. Phone Number: (502) 564-4394"/>
        </a:ext>
      </dgm:extLst>
    </dgm:pt>
    <dgm:pt modelId="{DA3A25F7-5592-4D00-8405-3D4328B7812F}" type="parTrans" cxnId="{73ED1480-6135-48FC-9334-02B3AC27C1CA}">
      <dgm:prSet/>
      <dgm:spPr/>
      <dgm:t>
        <a:bodyPr/>
        <a:lstStyle/>
        <a:p>
          <a:endParaRPr lang="en-US"/>
        </a:p>
      </dgm:t>
    </dgm:pt>
    <dgm:pt modelId="{84BB977D-1005-4B20-A5BF-D7738EB3CFB1}" type="sibTrans" cxnId="{73ED1480-6135-48FC-9334-02B3AC27C1CA}">
      <dgm:prSet/>
      <dgm:spPr/>
      <dgm:t>
        <a:bodyPr/>
        <a:lstStyle/>
        <a:p>
          <a:endParaRPr lang="en-US"/>
        </a:p>
      </dgm:t>
    </dgm:pt>
    <dgm:pt modelId="{5DDDCDED-2313-4F54-801A-F8F10EEAF1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hlinkClick xmlns:r="http://schemas.openxmlformats.org/officeDocument/2006/relationships" r:id="rId1"/>
            </a:rPr>
            <a:t>dacinfo@education.ky.gov</a:t>
          </a:r>
          <a:endParaRPr lang="en-US" sz="4400">
            <a:latin typeface="Times New Roman"/>
            <a:cs typeface="Times New Roman"/>
          </a:endParaRPr>
        </a:p>
      </dgm:t>
    </dgm:pt>
    <dgm:pt modelId="{9144B784-B323-413D-9578-52454B01E099}" type="parTrans" cxnId="{411A1D92-B522-4280-A419-DBA71CCE25C0}">
      <dgm:prSet/>
      <dgm:spPr/>
      <dgm:t>
        <a:bodyPr/>
        <a:lstStyle/>
        <a:p>
          <a:endParaRPr lang="en-US"/>
        </a:p>
      </dgm:t>
    </dgm:pt>
    <dgm:pt modelId="{EB138D15-E18A-471F-AC25-07E977AE60BE}" type="sibTrans" cxnId="{411A1D92-B522-4280-A419-DBA71CCE25C0}">
      <dgm:prSet/>
      <dgm:spPr/>
      <dgm:t>
        <a:bodyPr/>
        <a:lstStyle/>
        <a:p>
          <a:endParaRPr lang="en-US"/>
        </a:p>
      </dgm:t>
    </dgm:pt>
    <dgm:pt modelId="{555D2BA5-BCB5-4FD5-BFD9-2B9FB61D7F36}">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rPr>
            <a:t>(502) 564-4394</a:t>
          </a:r>
        </a:p>
      </dgm:t>
    </dgm:pt>
    <dgm:pt modelId="{BC565937-7DB0-4AEB-84F4-507AF704F7C8}" type="parTrans" cxnId="{5A511DA5-E011-4FC6-9BC5-ACA76839936B}">
      <dgm:prSet/>
      <dgm:spPr/>
    </dgm:pt>
    <dgm:pt modelId="{F4C91FE7-86C2-4512-A2DB-D57CC2815CD9}" type="sibTrans" cxnId="{5A511DA5-E011-4FC6-9BC5-ACA76839936B}">
      <dgm:prSet/>
      <dgm:spPr/>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85505" custScaleY="58469" custLinFactX="14390" custLinFactNeighborX="100000" custLinFactNeighborY="-84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X="-8250" custLinFactNeighborY="1596">
        <dgm:presLayoutVars>
          <dgm:bulletEnabled val="1"/>
        </dgm:presLayoutVars>
      </dgm:prSet>
      <dgm:spPr/>
    </dgm:pt>
  </dgm:ptLst>
  <dgm:cxnLst>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EBD4EF20-0A3F-4916-959E-E08BD9B09C15}" type="presOf" srcId="{555D2BA5-BCB5-4FD5-BFD9-2B9FB61D7F36}" destId="{EFC5904C-6172-4D21-AA6F-0A027056D3ED}" srcOrd="0" destOrd="2" presId="urn:microsoft.com/office/officeart/2005/8/layout/list1"/>
    <dgm:cxn modelId="{FDB2F853-2875-4F99-8A2E-36084B4A2C2B}" type="presOf" srcId="{5DDDCDED-2313-4F54-801A-F8F10EEAF1AE}" destId="{EFC5904C-6172-4D21-AA6F-0A027056D3ED}" srcOrd="0" destOrd="1" presId="urn:microsoft.com/office/officeart/2005/8/layout/list1"/>
    <dgm:cxn modelId="{73ED1480-6135-48FC-9334-02B3AC27C1CA}" srcId="{1A60FDE9-8FDD-4F95-8761-9B8568EA05DF}" destId="{16E8CD49-2548-41E2-9958-F07BB7AB4D5F}" srcOrd="0" destOrd="0" parTransId="{DA3A25F7-5592-4D00-8405-3D4328B7812F}" sibTransId="{84BB977D-1005-4B20-A5BF-D7738EB3CFB1}"/>
    <dgm:cxn modelId="{411A1D92-B522-4280-A419-DBA71CCE25C0}" srcId="{1A60FDE9-8FDD-4F95-8761-9B8568EA05DF}" destId="{5DDDCDED-2313-4F54-801A-F8F10EEAF1AE}" srcOrd="1" destOrd="0" parTransId="{9144B784-B323-413D-9578-52454B01E099}" sibTransId="{EB138D15-E18A-471F-AC25-07E977AE60BE}"/>
    <dgm:cxn modelId="{3377A197-9616-49CB-A7A9-7F7740E243DA}" srcId="{1B2CDB05-86C6-4E3F-8115-B237F44B6524}" destId="{1A60FDE9-8FDD-4F95-8761-9B8568EA05DF}" srcOrd="0" destOrd="0" parTransId="{0EA27716-065F-4EC5-BBAA-E844C0E66BF7}" sibTransId="{F982082A-35F6-4E4D-B386-9B512221BAE4}"/>
    <dgm:cxn modelId="{61695BA0-3F1C-4635-806B-0A1A6E66791A}" type="presOf" srcId="{16E8CD49-2548-41E2-9958-F07BB7AB4D5F}" destId="{EFC5904C-6172-4D21-AA6F-0A027056D3ED}" srcOrd="0" destOrd="0" presId="urn:microsoft.com/office/officeart/2005/8/layout/list1"/>
    <dgm:cxn modelId="{B691F8A0-5E92-44D3-BBFF-D0B4AF3741FF}" type="presOf" srcId="{1A60FDE9-8FDD-4F95-8761-9B8568EA05DF}" destId="{582781B1-11A1-43EE-AABF-775ACAB37D1D}" srcOrd="1" destOrd="0" presId="urn:microsoft.com/office/officeart/2005/8/layout/list1"/>
    <dgm:cxn modelId="{5A511DA5-E011-4FC6-9BC5-ACA76839936B}" srcId="{1A60FDE9-8FDD-4F95-8761-9B8568EA05DF}" destId="{555D2BA5-BCB5-4FD5-BFD9-2B9FB61D7F36}" srcOrd="2" destOrd="0" parTransId="{BC565937-7DB0-4AEB-84F4-507AF704F7C8}" sibTransId="{F4C91FE7-86C2-4512-A2DB-D57CC2815CD9}"/>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60448"/>
          <a:ext cx="9668797" cy="3402000"/>
        </a:xfrm>
        <a:prstGeom prst="rect">
          <a:avLst/>
        </a:prstGeom>
        <a:solidFill>
          <a:schemeClr val="accent2">
            <a:lumMod val="20000"/>
            <a:lumOff val="80000"/>
            <a:alpha val="97000"/>
          </a:schemeClr>
        </a:solidFill>
        <a:ln w="12700" cap="flat" cmpd="sng" algn="ctr">
          <a:noFill/>
          <a:prstDash val="solid"/>
          <a:miter lim="800000"/>
        </a:ln>
        <a:effectLst>
          <a:outerShdw blurRad="50800" dist="50800" dir="5400000" algn="ctr" rotWithShape="0">
            <a:schemeClr val="tx1"/>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50406" tIns="1041400" rIns="750406" bIns="312928" numCol="1" spcCol="1270" anchor="t" anchorCtr="0">
          <a:noAutofit/>
        </a:bodyPr>
        <a:lstStyle/>
        <a:p>
          <a:pPr marL="285750" lvl="1" indent="-285750" algn="ctr" defTabSz="1955800">
            <a:lnSpc>
              <a:spcPct val="90000"/>
            </a:lnSpc>
            <a:spcBef>
              <a:spcPct val="0"/>
            </a:spcBef>
            <a:spcAft>
              <a:spcPct val="15000"/>
            </a:spcAft>
            <a:buFontTx/>
            <a:buNone/>
          </a:pPr>
          <a:r>
            <a:rPr lang="en-US" sz="4400" kern="1200">
              <a:latin typeface="Times New Roman"/>
              <a:cs typeface="Times New Roman"/>
            </a:rPr>
            <a:t>KDE DAC Information</a:t>
          </a:r>
        </a:p>
        <a:p>
          <a:pPr marL="285750" lvl="1" indent="-285750" algn="ctr" defTabSz="1955800">
            <a:lnSpc>
              <a:spcPct val="90000"/>
            </a:lnSpc>
            <a:spcBef>
              <a:spcPct val="0"/>
            </a:spcBef>
            <a:spcAft>
              <a:spcPct val="15000"/>
            </a:spcAft>
            <a:buFontTx/>
            <a:buNone/>
          </a:pPr>
          <a:r>
            <a:rPr lang="en-US" sz="4400" kern="1200">
              <a:latin typeface="Times New Roman"/>
              <a:cs typeface="Times New Roman"/>
              <a:hlinkClick xmlns:r="http://schemas.openxmlformats.org/officeDocument/2006/relationships" r:id="rId1"/>
            </a:rPr>
            <a:t>dacinfo@education.ky.gov</a:t>
          </a:r>
          <a:endParaRPr lang="en-US" sz="4400" kern="1200">
            <a:latin typeface="Times New Roman"/>
            <a:cs typeface="Times New Roman"/>
          </a:endParaRPr>
        </a:p>
        <a:p>
          <a:pPr marL="285750" lvl="1" indent="-285750" algn="ctr" defTabSz="1955800">
            <a:lnSpc>
              <a:spcPct val="90000"/>
            </a:lnSpc>
            <a:spcBef>
              <a:spcPct val="0"/>
            </a:spcBef>
            <a:spcAft>
              <a:spcPct val="15000"/>
            </a:spcAft>
            <a:buFontTx/>
            <a:buNone/>
          </a:pPr>
          <a:r>
            <a:rPr lang="en-US" sz="4400" kern="1200">
              <a:latin typeface="Times New Roman"/>
              <a:cs typeface="Times New Roman"/>
            </a:rPr>
            <a:t>(502) 564-4394</a:t>
          </a:r>
        </a:p>
      </dsp:txBody>
      <dsp:txXfrm>
        <a:off x="0" y="160448"/>
        <a:ext cx="9668797" cy="3402000"/>
      </dsp:txXfrm>
    </dsp:sp>
    <dsp:sp modelId="{582781B1-11A1-43EE-AABF-775ACAB37D1D}">
      <dsp:nvSpPr>
        <dsp:cNvPr id="0" name=""/>
        <dsp:cNvSpPr/>
      </dsp:nvSpPr>
      <dsp:spPr>
        <a:xfrm>
          <a:off x="1940817" y="0"/>
          <a:ext cx="5787113" cy="932042"/>
        </a:xfrm>
        <a:prstGeom prst="roundRect">
          <a:avLst/>
        </a:prstGeom>
        <a:solidFill>
          <a:srgbClr val="0077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20" tIns="0" rIns="255820" bIns="0" numCol="1" spcCol="1270" anchor="ctr" anchorCtr="0">
          <a:noAutofit/>
        </a:bodyPr>
        <a:lstStyle/>
        <a:p>
          <a:pPr marL="0" lvl="0" indent="0" algn="ctr" defTabSz="2222500">
            <a:lnSpc>
              <a:spcPct val="90000"/>
            </a:lnSpc>
            <a:spcBef>
              <a:spcPct val="0"/>
            </a:spcBef>
            <a:spcAft>
              <a:spcPct val="35000"/>
            </a:spcAft>
            <a:buNone/>
          </a:pPr>
          <a:r>
            <a:rPr lang="en-US" sz="5000" kern="1200">
              <a:latin typeface="Times New Roman"/>
              <a:cs typeface="Times New Roman"/>
            </a:rPr>
            <a:t>Contact Information</a:t>
          </a:r>
          <a:endParaRPr lang="en-US" sz="5000" b="0" i="0" u="none" strike="noStrike" kern="1200" cap="none" baseline="0" noProof="0">
            <a:solidFill>
              <a:srgbClr val="010000"/>
            </a:solidFill>
            <a:latin typeface="Georgia"/>
            <a:cs typeface="Times New Roman"/>
          </a:endParaRPr>
        </a:p>
      </dsp:txBody>
      <dsp:txXfrm>
        <a:off x="1986316" y="45499"/>
        <a:ext cx="5696115" cy="8410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0F72-77C7-40F6-B8F5-D660B0D06B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BCD762C-BE9E-4420-B062-55C551495A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35C139-4EDF-49FA-8D83-7BC1238E7CEF}" type="datetimeFigureOut">
              <a:rPr lang="en-US" smtClean="0"/>
              <a:t>4/10/2024</a:t>
            </a:fld>
            <a:endParaRPr lang="en-US"/>
          </a:p>
        </p:txBody>
      </p:sp>
      <p:sp>
        <p:nvSpPr>
          <p:cNvPr id="4" name="Footer Placeholder 3">
            <a:extLst>
              <a:ext uri="{FF2B5EF4-FFF2-40B4-BE49-F238E27FC236}">
                <a16:creationId xmlns:a16="http://schemas.microsoft.com/office/drawing/2014/main" id="{58BD1EB1-8CB5-4070-9B46-A9581F8F20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6AAD2-98E0-4FF8-8764-C79BBBF7A4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0D2EF6-9D40-424F-8B76-C1FAC446DE3A}" type="slidenum">
              <a:rPr lang="en-US" smtClean="0"/>
              <a:t>‹#›</a:t>
            </a:fld>
            <a:endParaRPr lang="en-US"/>
          </a:p>
        </p:txBody>
      </p:sp>
    </p:spTree>
    <p:extLst>
      <p:ext uri="{BB962C8B-B14F-4D97-AF65-F5344CB8AC3E}">
        <p14:creationId xmlns:p14="http://schemas.microsoft.com/office/powerpoint/2010/main" val="150567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DE7F9-60FD-4BBF-B2BC-85C0F7DAABE7}"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324DF-C190-43FC-8C04-1AEFE31E6ED5}" type="slidenum">
              <a:rPr lang="en-US" smtClean="0"/>
              <a:t>‹#›</a:t>
            </a:fld>
            <a:endParaRPr lang="en-US"/>
          </a:p>
        </p:txBody>
      </p:sp>
    </p:spTree>
    <p:extLst>
      <p:ext uri="{BB962C8B-B14F-4D97-AF65-F5344CB8AC3E}">
        <p14:creationId xmlns:p14="http://schemas.microsoft.com/office/powerpoint/2010/main" val="7871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a:t>
            </a:fld>
            <a:endParaRPr lang="en-US"/>
          </a:p>
        </p:txBody>
      </p:sp>
    </p:spTree>
    <p:extLst>
      <p:ext uri="{BB962C8B-B14F-4D97-AF65-F5344CB8AC3E}">
        <p14:creationId xmlns:p14="http://schemas.microsoft.com/office/powerpoint/2010/main" val="2454439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15</a:t>
            </a:fld>
            <a:endParaRPr lang="en-US"/>
          </a:p>
        </p:txBody>
      </p:sp>
    </p:spTree>
    <p:extLst>
      <p:ext uri="{BB962C8B-B14F-4D97-AF65-F5344CB8AC3E}">
        <p14:creationId xmlns:p14="http://schemas.microsoft.com/office/powerpoint/2010/main" val="370020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19</a:t>
            </a:fld>
            <a:endParaRPr lang="en-US"/>
          </a:p>
        </p:txBody>
      </p:sp>
    </p:spTree>
    <p:extLst>
      <p:ext uri="{BB962C8B-B14F-4D97-AF65-F5344CB8AC3E}">
        <p14:creationId xmlns:p14="http://schemas.microsoft.com/office/powerpoint/2010/main" val="4050901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22</a:t>
            </a:fld>
            <a:endParaRPr lang="en-US"/>
          </a:p>
        </p:txBody>
      </p:sp>
    </p:spTree>
    <p:extLst>
      <p:ext uri="{BB962C8B-B14F-4D97-AF65-F5344CB8AC3E}">
        <p14:creationId xmlns:p14="http://schemas.microsoft.com/office/powerpoint/2010/main" val="2307814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23</a:t>
            </a:fld>
            <a:endParaRPr lang="en-US"/>
          </a:p>
        </p:txBody>
      </p:sp>
    </p:spTree>
    <p:extLst>
      <p:ext uri="{BB962C8B-B14F-4D97-AF65-F5344CB8AC3E}">
        <p14:creationId xmlns:p14="http://schemas.microsoft.com/office/powerpoint/2010/main" val="2307216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636588"/>
            <a:ext cx="5688013" cy="3198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286800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BE209EE-EFFB-4C2B-B61C-95D0EF5BD966}" type="slidenum">
              <a:rPr lang="en-US" smtClean="0"/>
              <a:t>4</a:t>
            </a:fld>
            <a:endParaRPr lang="en-US"/>
          </a:p>
        </p:txBody>
      </p:sp>
    </p:spTree>
    <p:extLst>
      <p:ext uri="{BB962C8B-B14F-4D97-AF65-F5344CB8AC3E}">
        <p14:creationId xmlns:p14="http://schemas.microsoft.com/office/powerpoint/2010/main" val="211872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B5CB4-46C3-234D-F9A1-302AC470103A}"/>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522BBF7-345E-CA98-6F20-6338988561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2124345-F69B-418D-53BE-0E9D040C5A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ltLang="en-US" baseline="0"/>
              <a:t>Window 2 for AKSA runs from April 15 through May 24</a:t>
            </a:r>
            <a:r>
              <a:rPr lang="en-US" altLang="en-US" baseline="30000"/>
              <a:t>th</a:t>
            </a:r>
            <a:r>
              <a:rPr lang="en-US" altLang="en-US" baseline="0"/>
              <a:t>. Districts may choose to end the Window earlier than May 24</a:t>
            </a:r>
            <a:r>
              <a:rPr lang="en-US" altLang="en-US" baseline="30000"/>
              <a:t>th</a:t>
            </a:r>
            <a:r>
              <a:rPr lang="en-US" altLang="en-US" baseline="0"/>
              <a:t>. The Student Registration Database (SRD) will open for score entry on Monday, April 15</a:t>
            </a:r>
            <a:r>
              <a:rPr lang="en-US" altLang="en-US" baseline="30000"/>
              <a:t>th</a:t>
            </a:r>
            <a:r>
              <a:rPr lang="en-US" altLang="en-US" baseline="0"/>
              <a:t>. The Transition Attainment Record (TAR) administration ends on May 24</a:t>
            </a:r>
            <a:r>
              <a:rPr lang="en-US" altLang="en-US" baseline="30000"/>
              <a:t>th</a:t>
            </a:r>
            <a:r>
              <a:rPr lang="en-US" altLang="en-US" baseline="0"/>
              <a:t>. The last day to enter scores into the SRD for both the TAR and Window 2 is May 31</a:t>
            </a:r>
            <a:r>
              <a:rPr lang="en-US" altLang="en-US" baseline="30000"/>
              <a:t>st</a:t>
            </a:r>
            <a:r>
              <a:rPr lang="en-US" altLang="en-US" baseline="0"/>
              <a:t>. Any scores from Window 1 makeups will also need to be entered by May 31</a:t>
            </a:r>
            <a:r>
              <a:rPr lang="en-US" altLang="en-US" baseline="30000"/>
              <a:t>st</a:t>
            </a:r>
            <a:r>
              <a:rPr lang="en-US" altLang="en-US" baseline="0"/>
              <a:t> as well. The last day to delete students from SRD is May 31</a:t>
            </a:r>
            <a:r>
              <a:rPr lang="en-US" altLang="en-US" baseline="30000"/>
              <a:t>st</a:t>
            </a:r>
            <a:r>
              <a:rPr lang="en-US" altLang="en-US" baseline="0"/>
              <a:t>. Deleting students is for those students who no longer meet eligibility criteria after an Admissions and Release Committee (ARC) has met and determined the student no longer qualifies for AKSA. A form requesting a student deletion will be sent out in a future Monday DAC email and Special Alternate email.</a:t>
            </a:r>
          </a:p>
        </p:txBody>
      </p:sp>
      <p:sp>
        <p:nvSpPr>
          <p:cNvPr id="18436" name="Slide Number Placeholder 3">
            <a:extLst>
              <a:ext uri="{FF2B5EF4-FFF2-40B4-BE49-F238E27FC236}">
                <a16:creationId xmlns:a16="http://schemas.microsoft.com/office/drawing/2014/main" id="{135A8C2D-090E-7008-8563-358CBF8CE5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6458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B5CB4-46C3-234D-F9A1-302AC470103A}"/>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522BBF7-345E-CA98-6F20-6338988561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2124345-F69B-418D-53BE-0E9D040C5A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ltLang="en-US">
                <a:ea typeface="Calibri"/>
                <a:cs typeface="Calibri"/>
              </a:rPr>
              <a:t>If a new student has moved into the district from out of state, you will need to add the student into the SRD. The new student will need to complete both Window 1 and Window 2 assessments. The DAC can request for Window 1 to be opened for score entry into the SRD by completing the AKSA Window 1 Makeup during Window 2 Form that was sent in the Monday DAC email on March 18th and April 1st. It is also linked on this slide. If a new student has transferred into your district from another district in Kentucky, please email </a:t>
            </a:r>
            <a:r>
              <a:rPr lang="en-US" altLang="en-US">
                <a:ea typeface="Calibri"/>
                <a:cs typeface="Calibri"/>
                <a:hlinkClick r:id="rId3"/>
              </a:rPr>
              <a:t>dacinfo@education.ky.gov</a:t>
            </a:r>
            <a:r>
              <a:rPr lang="en-US" altLang="en-US">
                <a:ea typeface="Calibri"/>
                <a:cs typeface="Calibri"/>
              </a:rPr>
              <a:t> with the student's SSID number, district, and the school the student attends and KDE will transfer the student in SRD. Please do NOT delete a student from SRD who has moved out of the district and has scores entered for Window 1. </a:t>
            </a:r>
          </a:p>
          <a:p>
            <a:pPr>
              <a:spcBef>
                <a:spcPct val="0"/>
              </a:spcBef>
              <a:defRPr/>
            </a:pPr>
            <a:endParaRPr lang="en-US" altLang="en-US">
              <a:ea typeface="Calibri"/>
              <a:cs typeface="Calibri"/>
            </a:endParaRPr>
          </a:p>
          <a:p>
            <a:pPr>
              <a:spcBef>
                <a:spcPct val="0"/>
              </a:spcBef>
              <a:defRPr/>
            </a:pPr>
            <a:r>
              <a:rPr lang="en-US" altLang="en-US">
                <a:ea typeface="Calibri"/>
                <a:cs typeface="Calibri"/>
              </a:rPr>
              <a:t>If a district has a new teacher or a teacher who will be administering Window 2 who was not previously trained, the teacher will need to complete the Admin Code, Inclusion of Special Populations, and both Attainment Task Trainings. In order for the teacher to complete the AT quiz, the teacher will need to register in the Online Training system in the Members Area as seen on this slide. It is important that the teacher completes all portions of the registration as the videos will become available based on the grades taught. DACs will need to email KDE to request the quiz be opened for the teacher. As a reminder, teachers must give a copy of their quiz certificates to DACs upon successful completion of the quiz.</a:t>
            </a:r>
          </a:p>
        </p:txBody>
      </p:sp>
      <p:sp>
        <p:nvSpPr>
          <p:cNvPr id="18436" name="Slide Number Placeholder 3">
            <a:extLst>
              <a:ext uri="{FF2B5EF4-FFF2-40B4-BE49-F238E27FC236}">
                <a16:creationId xmlns:a16="http://schemas.microsoft.com/office/drawing/2014/main" id="{135A8C2D-090E-7008-8563-358CBF8CE5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7046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B5CB4-46C3-234D-F9A1-302AC470103A}"/>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522BBF7-345E-CA98-6F20-6338988561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2124345-F69B-418D-53BE-0E9D040C5A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ltLang="en-US">
                <a:ea typeface="Calibri"/>
                <a:cs typeface="Calibri"/>
              </a:rPr>
              <a:t>If an Admissions and Release Committee (ARC) has met and determined a student is eligible for the AKSA, the student will need to take both Window 1 and Window 2. </a:t>
            </a:r>
          </a:p>
          <a:p>
            <a:pPr>
              <a:spcBef>
                <a:spcPct val="0"/>
              </a:spcBef>
              <a:defRPr/>
            </a:pPr>
            <a:endParaRPr lang="en-US" altLang="en-US">
              <a:ea typeface="Calibri"/>
              <a:cs typeface="Calibri"/>
            </a:endParaRPr>
          </a:p>
          <a:p>
            <a:pPr>
              <a:spcBef>
                <a:spcPct val="0"/>
              </a:spcBef>
              <a:defRPr/>
            </a:pPr>
            <a:r>
              <a:rPr lang="en-US" altLang="en-US">
                <a:ea typeface="Calibri"/>
                <a:cs typeface="Calibri"/>
              </a:rPr>
              <a:t>If a student is determined to no longer be eligible for the AKSA based on the eligibility criteria during an ARC meeting, even if the student completed Window 1 during Fall testing, the student will take the Kentucky Summative Assessment (KSA) in the Spring. The student's record will need to be deleted in SRD. A form requesting student deletion in SRD will be sent in a future Monday DAC email and Special Alternate email. </a:t>
            </a:r>
            <a:endParaRPr lang="en-US"/>
          </a:p>
        </p:txBody>
      </p:sp>
      <p:sp>
        <p:nvSpPr>
          <p:cNvPr id="18436" name="Slide Number Placeholder 3">
            <a:extLst>
              <a:ext uri="{FF2B5EF4-FFF2-40B4-BE49-F238E27FC236}">
                <a16:creationId xmlns:a16="http://schemas.microsoft.com/office/drawing/2014/main" id="{135A8C2D-090E-7008-8563-358CBF8CE5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6267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B5CB4-46C3-234D-F9A1-302AC470103A}"/>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522BBF7-345E-CA98-6F20-6338988561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2124345-F69B-418D-53BE-0E9D040C5A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ltLang="en-US">
                <a:ea typeface="Calibri"/>
                <a:cs typeface="Calibri"/>
              </a:rPr>
              <a:t>Entering scores for Window 2 will be very similar to Window 1 score entry as you can see on this screen. Prior to entering scores, teachers will be prompted to choose a Form number. Once a form number is selected, teachers will be able to enter scores. As a reminder, all content areas except for science have a field test. For Window 2, the Quality of School Climate and Safety (QSCS) survey will be administered. These scores will be entered on the main student screen as seen on the slide. All scores must be entered into SRD by the close of business on May 31st.</a:t>
            </a:r>
            <a:endParaRPr lang="en-US" altLang="en-US" baseline="0"/>
          </a:p>
        </p:txBody>
      </p:sp>
      <p:sp>
        <p:nvSpPr>
          <p:cNvPr id="18436" name="Slide Number Placeholder 3">
            <a:extLst>
              <a:ext uri="{FF2B5EF4-FFF2-40B4-BE49-F238E27FC236}">
                <a16:creationId xmlns:a16="http://schemas.microsoft.com/office/drawing/2014/main" id="{135A8C2D-090E-7008-8563-358CBF8CE5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50849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10</a:t>
            </a:fld>
            <a:endParaRPr lang="en-US"/>
          </a:p>
        </p:txBody>
      </p:sp>
    </p:spTree>
    <p:extLst>
      <p:ext uri="{BB962C8B-B14F-4D97-AF65-F5344CB8AC3E}">
        <p14:creationId xmlns:p14="http://schemas.microsoft.com/office/powerpoint/2010/main" val="3066770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IC- you will change name, grade, SSID, DOB, gender, race/ethnicity, lunch, IEP and EL information.</a:t>
            </a:r>
          </a:p>
          <a:p>
            <a:endParaRPr lang="en-US"/>
          </a:p>
          <a:p>
            <a:r>
              <a:rPr lang="en-US"/>
              <a:t>In SDRR- you can make annotations, add or delete students, make changes to 100-Day entity, mark nonparticipations and mark accommodations for IEP and EL students.</a:t>
            </a:r>
          </a:p>
        </p:txBody>
      </p:sp>
      <p:sp>
        <p:nvSpPr>
          <p:cNvPr id="4" name="Slide Number Placeholder 3"/>
          <p:cNvSpPr>
            <a:spLocks noGrp="1"/>
          </p:cNvSpPr>
          <p:nvPr>
            <p:ph type="sldNum" sz="quarter" idx="5"/>
          </p:nvPr>
        </p:nvSpPr>
        <p:spPr/>
        <p:txBody>
          <a:bodyPr/>
          <a:lstStyle/>
          <a:p>
            <a:fld id="{B9C324DF-C190-43FC-8C04-1AEFE31E6ED5}" type="slidenum">
              <a:rPr lang="en-US" smtClean="0"/>
              <a:t>11</a:t>
            </a:fld>
            <a:endParaRPr lang="en-US"/>
          </a:p>
        </p:txBody>
      </p:sp>
    </p:spTree>
    <p:extLst>
      <p:ext uri="{BB962C8B-B14F-4D97-AF65-F5344CB8AC3E}">
        <p14:creationId xmlns:p14="http://schemas.microsoft.com/office/powerpoint/2010/main" val="1285717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Links to these IC resources are in the I Need Help button in SDRR.</a:t>
            </a:r>
          </a:p>
          <a:p>
            <a:endParaRPr lang="en-US">
              <a:cs typeface="Calibri"/>
            </a:endParaRPr>
          </a:p>
          <a:p>
            <a:r>
              <a:rPr lang="en-US"/>
              <a:t>*The Dropout window was Jan. 10-22 and is not currently active. </a:t>
            </a:r>
          </a:p>
        </p:txBody>
      </p:sp>
      <p:sp>
        <p:nvSpPr>
          <p:cNvPr id="4" name="Slide Number Placeholder 3"/>
          <p:cNvSpPr>
            <a:spLocks noGrp="1"/>
          </p:cNvSpPr>
          <p:nvPr>
            <p:ph type="sldNum" sz="quarter" idx="5"/>
          </p:nvPr>
        </p:nvSpPr>
        <p:spPr/>
        <p:txBody>
          <a:bodyPr/>
          <a:lstStyle/>
          <a:p>
            <a:fld id="{9041B365-D8D5-4ED3-A31E-D03B3F7A9AA2}" type="slidenum">
              <a:rPr lang="en-US" smtClean="0"/>
              <a:t>12</a:t>
            </a:fld>
            <a:endParaRPr lang="en-US"/>
          </a:p>
        </p:txBody>
      </p:sp>
    </p:spTree>
    <p:extLst>
      <p:ext uri="{BB962C8B-B14F-4D97-AF65-F5344CB8AC3E}">
        <p14:creationId xmlns:p14="http://schemas.microsoft.com/office/powerpoint/2010/main" val="2770754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r>
              <a:rPr lang="en-US"/>
              <a:t>‹#›</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9550" y="31411"/>
            <a:ext cx="10515600" cy="1325563"/>
          </a:xfrm>
        </p:spPr>
        <p:txBody>
          <a:bodyPr/>
          <a:lstStyle/>
          <a:p>
            <a:r>
              <a:rPr lang="en-US"/>
              <a:t>Click to edit Master title style</a:t>
            </a:r>
          </a:p>
        </p:txBody>
      </p:sp>
      <p:sp>
        <p:nvSpPr>
          <p:cNvPr id="9" name="Content Placeholder 8"/>
          <p:cNvSpPr>
            <a:spLocks noGrp="1"/>
          </p:cNvSpPr>
          <p:nvPr>
            <p:ph sz="quarter" idx="12"/>
          </p:nvPr>
        </p:nvSpPr>
        <p:spPr>
          <a:xfrm>
            <a:off x="556696" y="1365503"/>
            <a:ext cx="9090025" cy="5309271"/>
          </a:xfrm>
        </p:spPr>
        <p:txBody>
          <a:bodyPr/>
          <a:lstStyle>
            <a:lvl1pPr marL="0" indent="0">
              <a:buNone/>
              <a:defRPr/>
            </a:lvl1pPr>
          </a:lstStyle>
          <a:p>
            <a:pPr lvl="0"/>
            <a:endParaRPr lang="en-US"/>
          </a:p>
        </p:txBody>
      </p:sp>
      <p:sp>
        <p:nvSpPr>
          <p:cNvPr id="5" name="Footer Placeholder 3"/>
          <p:cNvSpPr>
            <a:spLocks noGrp="1"/>
          </p:cNvSpPr>
          <p:nvPr>
            <p:ph type="ftr" sz="quarter" idx="3"/>
          </p:nvPr>
        </p:nvSpPr>
        <p:spPr>
          <a:xfrm>
            <a:off x="3409950" y="6492212"/>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OAA_DAAS_DAC_Webcast_06092022</a:t>
            </a:r>
          </a:p>
        </p:txBody>
      </p:sp>
      <p:sp>
        <p:nvSpPr>
          <p:cNvPr id="4" name="Rectangle 3">
            <a:extLst>
              <a:ext uri="{FF2B5EF4-FFF2-40B4-BE49-F238E27FC236}">
                <a16:creationId xmlns:a16="http://schemas.microsoft.com/office/drawing/2014/main" id="{C70AE97E-F04C-4904-A2A7-A509EE5D6B9E}"/>
              </a:ext>
            </a:extLst>
          </p:cNvPr>
          <p:cNvSpPr/>
          <p:nvPr userDrawn="1"/>
        </p:nvSpPr>
        <p:spPr>
          <a:xfrm>
            <a:off x="10725150" y="5602254"/>
            <a:ext cx="566194" cy="369332"/>
          </a:xfrm>
          <a:prstGeom prst="rect">
            <a:avLst/>
          </a:prstGeom>
        </p:spPr>
        <p:txBody>
          <a:bodyPr wrap="square">
            <a:spAutoFit/>
          </a:bodyPr>
          <a:lstStyle/>
          <a:p>
            <a:fld id="{538B8E2E-C797-459B-B452-530BCC5A0CCC}" type="slidenum">
              <a:rPr lang="en-US" smtClean="0"/>
              <a:t>‹#›</a:t>
            </a:fld>
            <a:endParaRPr lang="en-US"/>
          </a:p>
        </p:txBody>
      </p:sp>
    </p:spTree>
    <p:extLst>
      <p:ext uri="{BB962C8B-B14F-4D97-AF65-F5344CB8AC3E}">
        <p14:creationId xmlns:p14="http://schemas.microsoft.com/office/powerpoint/2010/main" val="1200732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2045140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de-DE"/>
              <a:t>OAA: DAAS:BTS:Alternate:7/19/2022</a:t>
            </a:r>
            <a:endParaRPr lang="en-US"/>
          </a:p>
        </p:txBody>
      </p:sp>
    </p:spTree>
    <p:extLst>
      <p:ext uri="{BB962C8B-B14F-4D97-AF65-F5344CB8AC3E}">
        <p14:creationId xmlns:p14="http://schemas.microsoft.com/office/powerpoint/2010/main" val="2109841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de-DE"/>
              <a:t>OAA: DAAS:BTS:Alternate:7/19/2022</a:t>
            </a:r>
            <a:endParaRPr lang="en-US"/>
          </a:p>
        </p:txBody>
      </p:sp>
    </p:spTree>
    <p:extLst>
      <p:ext uri="{BB962C8B-B14F-4D97-AF65-F5344CB8AC3E}">
        <p14:creationId xmlns:p14="http://schemas.microsoft.com/office/powerpoint/2010/main" val="2141492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4/10/2024</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r>
              <a:rPr lang="en-US"/>
              <a:t>‹#›</a:t>
            </a:r>
          </a:p>
        </p:txBody>
      </p:sp>
      <p:sp>
        <p:nvSpPr>
          <p:cNvPr id="8" name="Footer Placeholder 7">
            <a:extLst>
              <a:ext uri="{FF2B5EF4-FFF2-40B4-BE49-F238E27FC236}">
                <a16:creationId xmlns:a16="http://schemas.microsoft.com/office/drawing/2014/main" id="{0083658F-AC2F-ABDA-75B4-10E88370B498}"/>
              </a:ext>
            </a:extLst>
          </p:cNvPr>
          <p:cNvSpPr>
            <a:spLocks noGrp="1"/>
          </p:cNvSpPr>
          <p:nvPr>
            <p:ph type="ftr" sz="quarter" idx="11"/>
          </p:nvPr>
        </p:nvSpPr>
        <p:spPr/>
        <p:txBody>
          <a:bodyPr/>
          <a:lstStyle/>
          <a:p>
            <a:r>
              <a:rPr lang="en-US"/>
              <a:t>OAA_DAAS_DAC_Webcast_06092022</a:t>
            </a:r>
          </a:p>
        </p:txBody>
      </p:sp>
      <p:sp>
        <p:nvSpPr>
          <p:cNvPr id="9" name="Slide Number Placeholder 8">
            <a:extLst>
              <a:ext uri="{FF2B5EF4-FFF2-40B4-BE49-F238E27FC236}">
                <a16:creationId xmlns:a16="http://schemas.microsoft.com/office/drawing/2014/main" id="{295FFF68-9DD0-272B-2564-D90D3BC884A7}"/>
              </a:ext>
            </a:extLst>
          </p:cNvPr>
          <p:cNvSpPr>
            <a:spLocks noGrp="1"/>
          </p:cNvSpPr>
          <p:nvPr>
            <p:ph type="sldNum" sz="quarter" idx="12"/>
          </p:nvPr>
        </p:nvSpPr>
        <p:spPr>
          <a:xfrm>
            <a:off x="8955156" y="5561220"/>
            <a:ext cx="2743200" cy="365125"/>
          </a:xfrm>
        </p:spPr>
        <p:txBody>
          <a:bodyPr/>
          <a:lstStyle/>
          <a:p>
            <a:fld id="{431B21FD-B47C-42BD-B60B-31D83F7ABA07}" type="slidenum">
              <a:rPr lang="en-US" smtClean="0"/>
              <a:t>‹#›</a:t>
            </a:fld>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a:xfrm>
            <a:off x="8763000" y="5607602"/>
            <a:ext cx="2743200" cy="365125"/>
          </a:xfrm>
        </p:spPr>
        <p:txBody>
          <a:bodyPr/>
          <a:lstStyle>
            <a:lvl1pPr>
              <a:defRPr>
                <a:solidFill>
                  <a:schemeClr val="tx1"/>
                </a:solidFill>
              </a:defRPr>
            </a:lvl1pPr>
          </a:lstStyle>
          <a:p>
            <a:pPr algn="r"/>
            <a:r>
              <a:rPr lang="en-US"/>
              <a:t>‹#›</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fld id="{CC8F76F6-DE5B-4210-817A-FC5544BA54BC}" type="slidenum">
              <a:rPr lang="en-US" smtClean="0"/>
              <a:pPr/>
              <a:t>‹#›</a:t>
            </a:fld>
            <a:r>
              <a:rPr lang="en-US"/>
              <a:t>  OAA_DAAS_DAC_Webcast_06092022</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en-US"/>
              <a:t>OAA_DAAS_DAC_Webcast_06092022</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en-US"/>
              <a:t>OAA_DAAS_DAC_Webcast_06092022</a:t>
            </a:r>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en-US"/>
              <a:t>OAA_DAAS_DAC_Webcast_06092022</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942E0CAA-5115-48E2-923C-2B2EA3028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B21FD-B47C-42BD-B60B-31D83F7ABA07}" type="slidenum">
              <a:rPr lang="en-US" smtClean="0"/>
              <a:t>‹#›</a:t>
            </a:fld>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674" r:id="rId9"/>
    <p:sldLayoutId id="2147483675" r:id="rId10"/>
    <p:sldLayoutId id="2147483676" r:id="rId11"/>
    <p:sldLayoutId id="2147483691" r:id="rId12"/>
    <p:sldLayoutId id="2147483693" r:id="rId13"/>
    <p:sldLayoutId id="2147483672" r:id="rId14"/>
    <p:sldLayoutId id="2147483673" r:id="rId15"/>
    <p:sldLayoutId id="2147483660" r:id="rId16"/>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it.ly/IC-Repor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forms/d/e/1FAIpQLScEApZpVOwvb1MAEwXWAEvZ7FXkRCPLqLl-4mArGoaZOseyiA/viewform" TargetMode="External"/><Relationship Id="rId2" Type="http://schemas.openxmlformats.org/officeDocument/2006/relationships/hyperlink" Target="https://docs.google.com/forms/d/e/1FAIpQLSc9QQs4C44Z33vVpZ8fbzNVZfjjodgSzCPprPS2EPzty_TgyA/viewform"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oaa-adcqa.education.ky.gov/" TargetMode="External"/><Relationship Id="rId4" Type="http://schemas.openxmlformats.org/officeDocument/2006/relationships/hyperlink" Target="https://docs.google.com/forms/d/e/1FAIpQLSfuUakAJowXr99GWIEPq6ORkN1cxfmulabZ5cS7pwLMkJ91zA/viewform"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education.ky.gov/AA/distsupp/Pages/Presentations.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ida.wisc.edu/sites/default/files/resource/Interpretive-Guide.pdf" TargetMode="External"/><Relationship Id="rId2" Type="http://schemas.openxmlformats.org/officeDocument/2006/relationships/hyperlink" Target="https://wida.wisc.edu/assess/access/scores-reports?utm_campaign=WIDAWednesday&amp;utm_content=ACCESSScoresandReports&amp;utm_medium=email&amp;utm_source=govdelivery" TargetMode="External"/><Relationship Id="rId1" Type="http://schemas.openxmlformats.org/officeDocument/2006/relationships/slideLayout" Target="../slideLayouts/slideLayout2.xml"/><Relationship Id="rId4" Type="http://schemas.openxmlformats.org/officeDocument/2006/relationships/hyperlink" Target="https://portal.wida.u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forms/d/e/1FAIpQLSdIt93r2XYJL61c0JzuGYQEM9_-OSV8iEPGzAAER9aXFBZ9dg/viewfor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eams.microsoft.com/l/meetup-join/19%3ameeting_ZTQ2MDk1MTItZmQ3Mi00NGQyLTg4NmEtZWNmYTBmYWYzMDdj%40thread.v2/0?context=%7B%22Tid%22%3A%229360c11f-90e6-4706-ad00-25fcdc9e2ed1%22%2C%22Oid%22%3A%226d718aac-4a55-46f9-aab8-85fa88911f2a%22%7D&amp;utm_medium=email&amp;utm_source=govdelivery" TargetMode="External"/><Relationship Id="rId2" Type="http://schemas.openxmlformats.org/officeDocument/2006/relationships/hyperlink" Target="https://www.education.ky.gov/AA/Assessments/Documents/KScreen_Implementation_Guide.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education.ky.gov/AA/distsupp/Pages/Forms.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content.act.org/kentucky/r/The_ACT_Score_Report_Schedule_-_Kentucky_-_Spr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success.act.org/s/contactsupport" TargetMode="External"/><Relationship Id="rId4" Type="http://schemas.openxmlformats.org/officeDocument/2006/relationships/hyperlink" Target="https://success.act.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orms.gle/TCRnMQGqh5jA4w5e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kaap.hdi.uky.edu/ots/membertools/login.aspx?utm_medium=email&amp;utm_source=govdelivery" TargetMode="External"/><Relationship Id="rId4" Type="http://schemas.openxmlformats.org/officeDocument/2006/relationships/hyperlink" Target="mailto:dacinfo@education.ky.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kapp-srd.azurewebsites.net/LoginPage.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005780" y="1132195"/>
            <a:ext cx="9144000" cy="2387600"/>
          </a:xfrm>
        </p:spPr>
        <p:txBody>
          <a:bodyPr/>
          <a:lstStyle/>
          <a:p>
            <a:pPr algn="r"/>
            <a:r>
              <a:rPr lang="en-US"/>
              <a:t>DAC Webcast</a:t>
            </a:r>
            <a:br>
              <a:rPr lang="en-US"/>
            </a:br>
            <a:r>
              <a:rPr lang="en-US"/>
              <a:t>April 11, 2024</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005780" y="3631535"/>
            <a:ext cx="9144000" cy="1655762"/>
          </a:xfrm>
        </p:spPr>
        <p:txBody>
          <a:bodyPr/>
          <a:lstStyle/>
          <a:p>
            <a:pPr algn="r">
              <a:spcBef>
                <a:spcPts val="0"/>
              </a:spcBef>
            </a:pPr>
            <a:endParaRPr lang="en-US"/>
          </a:p>
          <a:p>
            <a:pPr algn="r">
              <a:spcBef>
                <a:spcPts val="0"/>
              </a:spcBef>
            </a:pPr>
            <a:r>
              <a:rPr lang="en-US"/>
              <a:t>Jennifer Stafford, </a:t>
            </a:r>
            <a:r>
              <a:rPr lang="en-US" err="1"/>
              <a:t>Ed.D</a:t>
            </a:r>
            <a:r>
              <a:rPr lang="en-US"/>
              <a:t>, Director</a:t>
            </a:r>
          </a:p>
          <a:p>
            <a:pPr algn="r">
              <a:spcBef>
                <a:spcPts val="0"/>
              </a:spcBef>
            </a:pPr>
            <a:r>
              <a:rPr lang="en-US"/>
              <a:t>   Division of Assessment and Accountability Support</a:t>
            </a:r>
          </a:p>
          <a:p>
            <a:pPr algn="r">
              <a:spcBef>
                <a:spcPts val="0"/>
              </a:spcBef>
            </a:pPr>
            <a:r>
              <a:rPr lang="en-US"/>
              <a:t>Office of Assessment and Accountability</a:t>
            </a:r>
          </a:p>
          <a:p>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F2EE-31C0-DA9C-FA60-4DBFF17C371B}"/>
              </a:ext>
            </a:extLst>
          </p:cNvPr>
          <p:cNvSpPr>
            <a:spLocks noGrp="1"/>
          </p:cNvSpPr>
          <p:nvPr>
            <p:ph type="ctrTitle"/>
          </p:nvPr>
        </p:nvSpPr>
        <p:spPr/>
        <p:txBody>
          <a:bodyPr>
            <a:normAutofit/>
          </a:bodyPr>
          <a:lstStyle/>
          <a:p>
            <a:pPr algn="r"/>
            <a:r>
              <a:rPr lang="en-US"/>
              <a:t>SDRR Updates</a:t>
            </a:r>
          </a:p>
        </p:txBody>
      </p:sp>
      <p:sp>
        <p:nvSpPr>
          <p:cNvPr id="3" name="Content Placeholder 2">
            <a:extLst>
              <a:ext uri="{FF2B5EF4-FFF2-40B4-BE49-F238E27FC236}">
                <a16:creationId xmlns:a16="http://schemas.microsoft.com/office/drawing/2014/main" id="{691D77DE-6B2E-6303-BC9D-0EA4345B950D}"/>
              </a:ext>
            </a:extLst>
          </p:cNvPr>
          <p:cNvSpPr>
            <a:spLocks noGrp="1"/>
          </p:cNvSpPr>
          <p:nvPr>
            <p:ph type="subTitle" idx="1"/>
          </p:nvPr>
        </p:nvSpPr>
        <p:spPr>
          <a:xfrm>
            <a:off x="1524000" y="3866621"/>
            <a:ext cx="9144000" cy="1655762"/>
          </a:xfrm>
        </p:spPr>
        <p:txBody>
          <a:bodyPr vert="horz" lIns="91440" tIns="45720" rIns="91440" bIns="45720" rtlCol="0" anchor="t">
            <a:normAutofit/>
          </a:bodyPr>
          <a:lstStyle/>
          <a:p>
            <a:pPr algn="r"/>
            <a:r>
              <a:rPr lang="en-US"/>
              <a:t>Chris Williams, Program Consultant</a:t>
            </a:r>
          </a:p>
          <a:p>
            <a:pPr algn="r"/>
            <a:r>
              <a:rPr lang="en-US"/>
              <a:t>Office of Assessment and Accountability</a:t>
            </a:r>
          </a:p>
        </p:txBody>
      </p:sp>
    </p:spTree>
    <p:extLst>
      <p:ext uri="{BB962C8B-B14F-4D97-AF65-F5344CB8AC3E}">
        <p14:creationId xmlns:p14="http://schemas.microsoft.com/office/powerpoint/2010/main" val="194719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7263-912B-4CC2-9611-731CE714C990}"/>
              </a:ext>
            </a:extLst>
          </p:cNvPr>
          <p:cNvSpPr>
            <a:spLocks noGrp="1"/>
          </p:cNvSpPr>
          <p:nvPr>
            <p:ph type="title"/>
          </p:nvPr>
        </p:nvSpPr>
        <p:spPr>
          <a:xfrm>
            <a:off x="647218" y="163957"/>
            <a:ext cx="10515600" cy="1325563"/>
          </a:xfrm>
        </p:spPr>
        <p:txBody>
          <a:bodyPr/>
          <a:lstStyle/>
          <a:p>
            <a:r>
              <a:rPr lang="en-US"/>
              <a:t>SDRR</a:t>
            </a:r>
          </a:p>
        </p:txBody>
      </p:sp>
      <p:sp>
        <p:nvSpPr>
          <p:cNvPr id="3" name="Content Placeholder 2">
            <a:extLst>
              <a:ext uri="{FF2B5EF4-FFF2-40B4-BE49-F238E27FC236}">
                <a16:creationId xmlns:a16="http://schemas.microsoft.com/office/drawing/2014/main" id="{BD82EAAC-EA46-400B-A83A-EFAAE5916299}"/>
              </a:ext>
            </a:extLst>
          </p:cNvPr>
          <p:cNvSpPr>
            <a:spLocks noGrp="1"/>
          </p:cNvSpPr>
          <p:nvPr>
            <p:ph idx="1"/>
          </p:nvPr>
        </p:nvSpPr>
        <p:spPr>
          <a:xfrm>
            <a:off x="647218" y="1138084"/>
            <a:ext cx="10929250" cy="4581832"/>
          </a:xfrm>
        </p:spPr>
        <p:txBody>
          <a:bodyPr vert="horz" lIns="91440" tIns="45720" rIns="91440" bIns="45720" rtlCol="0" anchor="t">
            <a:normAutofit lnSpcReduction="10000"/>
          </a:bodyPr>
          <a:lstStyle/>
          <a:p>
            <a:pPr marL="0" indent="0">
              <a:buNone/>
            </a:pPr>
            <a:r>
              <a:rPr lang="en-US"/>
              <a:t>Spring rosters open in SDRR on </a:t>
            </a:r>
            <a:r>
              <a:rPr lang="en-US" b="1"/>
              <a:t>April 24</a:t>
            </a:r>
            <a:r>
              <a:rPr lang="en-US"/>
              <a:t> and will close on </a:t>
            </a:r>
            <a:r>
              <a:rPr lang="en-US" b="1"/>
              <a:t>June 12</a:t>
            </a:r>
            <a:r>
              <a:rPr lang="en-US"/>
              <a:t>.</a:t>
            </a:r>
          </a:p>
          <a:p>
            <a:pPr lvl="1"/>
            <a:r>
              <a:rPr lang="en-US" sz="2800">
                <a:solidFill>
                  <a:srgbClr val="000000"/>
                </a:solidFill>
              </a:rPr>
              <a:t>Alternate Kentucky Summative Assessment (AKSA)</a:t>
            </a:r>
            <a:endParaRPr lang="en-US" sz="2800"/>
          </a:p>
          <a:p>
            <a:pPr lvl="1"/>
            <a:r>
              <a:rPr lang="en-US" sz="2800">
                <a:solidFill>
                  <a:srgbClr val="000000"/>
                </a:solidFill>
              </a:rPr>
              <a:t>Kentucky Summative Assessment (KSA)</a:t>
            </a:r>
            <a:endParaRPr lang="en-US" sz="2800"/>
          </a:p>
          <a:p>
            <a:pPr lvl="1"/>
            <a:r>
              <a:rPr lang="en-US" sz="2800">
                <a:solidFill>
                  <a:srgbClr val="000000"/>
                </a:solidFill>
              </a:rPr>
              <a:t>ACCESS (EL)</a:t>
            </a:r>
            <a:endParaRPr lang="en-US" sz="2800"/>
          </a:p>
          <a:p>
            <a:pPr lvl="1"/>
            <a:r>
              <a:rPr lang="en-US" sz="2800">
                <a:solidFill>
                  <a:srgbClr val="000000"/>
                </a:solidFill>
              </a:rPr>
              <a:t>Alternate ACCESS</a:t>
            </a:r>
            <a:endParaRPr lang="en-US" sz="2800"/>
          </a:p>
          <a:p>
            <a:pPr lvl="1"/>
            <a:r>
              <a:rPr lang="en-US" sz="2800">
                <a:solidFill>
                  <a:srgbClr val="000000"/>
                </a:solidFill>
              </a:rPr>
              <a:t>Postsecondary Readiness</a:t>
            </a:r>
            <a:endParaRPr lang="en-US" sz="2800"/>
          </a:p>
          <a:p>
            <a:pPr lvl="1"/>
            <a:r>
              <a:rPr lang="en-US" sz="2800">
                <a:solidFill>
                  <a:srgbClr val="000000"/>
                </a:solidFill>
              </a:rPr>
              <a:t>Cohort (graduation rate)</a:t>
            </a:r>
            <a:endParaRPr lang="en-US" sz="2800"/>
          </a:p>
          <a:p>
            <a:pPr marL="0" indent="0">
              <a:buNone/>
            </a:pPr>
            <a:r>
              <a:rPr lang="en-US">
                <a:solidFill>
                  <a:srgbClr val="000000"/>
                </a:solidFill>
                <a:latin typeface="Franklin Gothic Book"/>
                <a:cs typeface="Arial"/>
              </a:rPr>
              <a:t>There are several reports available in Infinite Campus (IC) to assist in making sure that students are correctly identified in the student information system, so that they will then show correctly in SDRR </a:t>
            </a:r>
            <a:r>
              <a:rPr lang="en-US"/>
              <a:t>by April 19 before the spring rosters open.</a:t>
            </a:r>
          </a:p>
        </p:txBody>
      </p:sp>
    </p:spTree>
    <p:extLst>
      <p:ext uri="{BB962C8B-B14F-4D97-AF65-F5344CB8AC3E}">
        <p14:creationId xmlns:p14="http://schemas.microsoft.com/office/powerpoint/2010/main" val="137716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81A9-A698-40F3-833E-2E1C8C5E7190}"/>
              </a:ext>
            </a:extLst>
          </p:cNvPr>
          <p:cNvSpPr>
            <a:spLocks noGrp="1"/>
          </p:cNvSpPr>
          <p:nvPr>
            <p:ph type="title"/>
          </p:nvPr>
        </p:nvSpPr>
        <p:spPr>
          <a:xfrm>
            <a:off x="838200" y="-121847"/>
            <a:ext cx="10515600" cy="1325563"/>
          </a:xfrm>
        </p:spPr>
        <p:txBody>
          <a:bodyPr/>
          <a:lstStyle/>
          <a:p>
            <a:r>
              <a:rPr lang="en-US"/>
              <a:t>IC Report Resources</a:t>
            </a:r>
          </a:p>
        </p:txBody>
      </p:sp>
      <p:sp>
        <p:nvSpPr>
          <p:cNvPr id="3" name="Content Placeholder 2">
            <a:extLst>
              <a:ext uri="{FF2B5EF4-FFF2-40B4-BE49-F238E27FC236}">
                <a16:creationId xmlns:a16="http://schemas.microsoft.com/office/drawing/2014/main" id="{3418351E-01BE-4D91-8E5F-8B3D99EE98A8}"/>
              </a:ext>
            </a:extLst>
          </p:cNvPr>
          <p:cNvSpPr>
            <a:spLocks noGrp="1"/>
          </p:cNvSpPr>
          <p:nvPr>
            <p:ph idx="1"/>
          </p:nvPr>
        </p:nvSpPr>
        <p:spPr>
          <a:xfrm>
            <a:off x="838200" y="925464"/>
            <a:ext cx="9638292" cy="4820579"/>
          </a:xfrm>
        </p:spPr>
        <p:txBody>
          <a:bodyPr vert="horz" lIns="91440" tIns="45720" rIns="91440" bIns="45720" rtlCol="0" anchor="t">
            <a:noAutofit/>
          </a:bodyPr>
          <a:lstStyle/>
          <a:p>
            <a:pPr marL="0" indent="0">
              <a:buNone/>
            </a:pPr>
            <a:r>
              <a:rPr lang="en-US" sz="1800"/>
              <a:t>District and school staff are strongly encouraged to utilize these tools to ensure accurate data in IC, which will then be reflected in SDRR.</a:t>
            </a:r>
          </a:p>
          <a:p>
            <a:pPr lvl="1"/>
            <a:r>
              <a:rPr lang="en-US" sz="1800" b="1"/>
              <a:t>IEP</a:t>
            </a:r>
          </a:p>
          <a:p>
            <a:pPr lvl="2">
              <a:buFont typeface="Wingdings" panose="020B0604020202020204" pitchFamily="34" charset="0"/>
              <a:buChar char="§"/>
            </a:pPr>
            <a:r>
              <a:rPr lang="en-US" sz="1800"/>
              <a:t>IDEA Dec. 1 Count Extract</a:t>
            </a:r>
          </a:p>
          <a:p>
            <a:pPr lvl="2">
              <a:buFont typeface="Wingdings" panose="020B0604020202020204" pitchFamily="34" charset="0"/>
              <a:buChar char="§"/>
            </a:pPr>
            <a:r>
              <a:rPr lang="en-US" sz="1800"/>
              <a:t>QA SPED report   </a:t>
            </a:r>
            <a:endParaRPr lang="en-US" sz="1800" b="1"/>
          </a:p>
          <a:p>
            <a:pPr lvl="1"/>
            <a:r>
              <a:rPr lang="en-US" sz="1800" b="1">
                <a:ea typeface="+mn-lt"/>
                <a:cs typeface="+mn-lt"/>
              </a:rPr>
              <a:t>Alternate Assessment</a:t>
            </a:r>
            <a:r>
              <a:rPr lang="en-US" sz="1800">
                <a:ea typeface="+mn-lt"/>
                <a:cs typeface="+mn-lt"/>
              </a:rPr>
              <a:t>                            </a:t>
            </a:r>
          </a:p>
          <a:p>
            <a:pPr lvl="2">
              <a:buFont typeface="Wingdings" panose="020B0604020202020204" pitchFamily="34" charset="0"/>
              <a:buChar char="§"/>
            </a:pPr>
            <a:r>
              <a:rPr lang="en-US" sz="1800"/>
              <a:t>Alternate Assessment Tracking report</a:t>
            </a:r>
          </a:p>
          <a:p>
            <a:pPr lvl="1"/>
            <a:r>
              <a:rPr lang="en-US" sz="1800" b="1"/>
              <a:t>English Learners</a:t>
            </a:r>
          </a:p>
          <a:p>
            <a:pPr lvl="2">
              <a:buFont typeface="Wingdings" panose="020B0604020202020204" pitchFamily="34" charset="0"/>
              <a:buChar char="§"/>
            </a:pPr>
            <a:r>
              <a:rPr lang="en-US" sz="1800"/>
              <a:t>English Learners Extract</a:t>
            </a:r>
          </a:p>
          <a:p>
            <a:pPr lvl="1"/>
            <a:r>
              <a:rPr lang="en-US" sz="1800" b="1"/>
              <a:t>Dropout</a:t>
            </a:r>
          </a:p>
          <a:p>
            <a:pPr lvl="2">
              <a:buFont typeface="Wingdings" panose="020B0604020202020204" pitchFamily="34" charset="0"/>
              <a:buChar char="§"/>
            </a:pPr>
            <a:r>
              <a:rPr lang="en-US" sz="1800"/>
              <a:t>Dropout report</a:t>
            </a:r>
          </a:p>
          <a:p>
            <a:pPr lvl="1"/>
            <a:r>
              <a:rPr lang="en-US" sz="1800" b="1"/>
              <a:t>Cohort Graduation Rate</a:t>
            </a:r>
          </a:p>
          <a:p>
            <a:pPr lvl="2">
              <a:buFont typeface="Wingdings" panose="020B0604020202020204" pitchFamily="34" charset="0"/>
              <a:buChar char="§"/>
            </a:pPr>
            <a:r>
              <a:rPr lang="en-US" sz="1800"/>
              <a:t>Enrollment End Status Validation report</a:t>
            </a:r>
          </a:p>
          <a:p>
            <a:pPr lvl="2">
              <a:buFont typeface="Wingdings" panose="020B0604020202020204" pitchFamily="34" charset="0"/>
              <a:buChar char="§"/>
            </a:pPr>
            <a:r>
              <a:rPr lang="en-US" sz="1800"/>
              <a:t>G-Code Validation High School-Aggregate report</a:t>
            </a:r>
          </a:p>
          <a:p>
            <a:pPr lvl="1">
              <a:buNone/>
            </a:pPr>
            <a:r>
              <a:rPr lang="en-US" sz="1800">
                <a:hlinkClick r:id="rId3"/>
              </a:rPr>
              <a:t>IC Reports to Assist in Data Quality document</a:t>
            </a:r>
            <a:r>
              <a:rPr lang="en-US" sz="1800"/>
              <a:t> </a:t>
            </a:r>
            <a:endParaRPr lang="en-US" sz="1800">
              <a:ea typeface="+mn-lt"/>
              <a:cs typeface="+mn-lt"/>
            </a:endParaRPr>
          </a:p>
          <a:p>
            <a:endParaRPr lang="en-US"/>
          </a:p>
        </p:txBody>
      </p:sp>
    </p:spTree>
    <p:extLst>
      <p:ext uri="{BB962C8B-B14F-4D97-AF65-F5344CB8AC3E}">
        <p14:creationId xmlns:p14="http://schemas.microsoft.com/office/powerpoint/2010/main" val="187682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CD1B-0E54-3215-15E9-2CA38A921C33}"/>
              </a:ext>
            </a:extLst>
          </p:cNvPr>
          <p:cNvSpPr>
            <a:spLocks noGrp="1"/>
          </p:cNvSpPr>
          <p:nvPr>
            <p:ph type="title"/>
          </p:nvPr>
        </p:nvSpPr>
        <p:spPr/>
        <p:txBody>
          <a:bodyPr/>
          <a:lstStyle/>
          <a:p>
            <a:r>
              <a:rPr lang="en-US"/>
              <a:t>SDRR Resources</a:t>
            </a:r>
          </a:p>
        </p:txBody>
      </p:sp>
      <p:sp>
        <p:nvSpPr>
          <p:cNvPr id="6" name="Content Placeholder 2">
            <a:extLst>
              <a:ext uri="{FF2B5EF4-FFF2-40B4-BE49-F238E27FC236}">
                <a16:creationId xmlns:a16="http://schemas.microsoft.com/office/drawing/2014/main" id="{A71482C8-7B02-4B7C-5C4A-4A96D104695F}"/>
              </a:ext>
            </a:extLst>
          </p:cNvPr>
          <p:cNvSpPr>
            <a:spLocks noGrp="1"/>
          </p:cNvSpPr>
          <p:nvPr>
            <p:ph idx="1"/>
          </p:nvPr>
        </p:nvSpPr>
        <p:spPr>
          <a:xfrm>
            <a:off x="838200" y="1450285"/>
            <a:ext cx="10515600" cy="4351338"/>
          </a:xfrm>
        </p:spPr>
        <p:txBody>
          <a:bodyPr vert="horz" lIns="91440" tIns="45720" rIns="91440" bIns="45720" rtlCol="0" anchor="t">
            <a:normAutofit fontScale="92500" lnSpcReduction="10000"/>
          </a:bodyPr>
          <a:lstStyle/>
          <a:p>
            <a:r>
              <a:rPr lang="en-US"/>
              <a:t>I Need Help </a:t>
            </a:r>
          </a:p>
          <a:p>
            <a:r>
              <a:rPr lang="en-US">
                <a:hlinkClick r:id="rId2"/>
              </a:rPr>
              <a:t>100-Day Tool</a:t>
            </a:r>
            <a:endParaRPr lang="en-US"/>
          </a:p>
          <a:p>
            <a:r>
              <a:rPr lang="en-US">
                <a:hlinkClick r:id="rId3"/>
              </a:rPr>
              <a:t>100-Day Quiz</a:t>
            </a:r>
            <a:endParaRPr lang="en-US"/>
          </a:p>
          <a:p>
            <a:r>
              <a:rPr lang="en-US">
                <a:hlinkClick r:id="rId4"/>
              </a:rPr>
              <a:t>Cohort Tool</a:t>
            </a:r>
            <a:endParaRPr lang="en-US"/>
          </a:p>
          <a:p>
            <a:r>
              <a:rPr lang="en-US">
                <a:hlinkClick r:id="rId5"/>
              </a:rPr>
              <a:t>Sandbox</a:t>
            </a:r>
            <a:endParaRPr lang="en-US"/>
          </a:p>
          <a:p>
            <a:r>
              <a:rPr lang="en-US"/>
              <a:t>Step-by-Step Instructions: Marking Accommodations, Change 100-Day Entity, Request Nonparticipation, etc.</a:t>
            </a:r>
          </a:p>
          <a:p>
            <a:r>
              <a:rPr lang="en-US"/>
              <a:t>Screencasts of the Step-by-Step Instructions. </a:t>
            </a:r>
          </a:p>
          <a:p>
            <a:r>
              <a:rPr lang="en-US"/>
              <a:t>Session for District and School Level Users on SDRR Functionality during Spring Rosters.</a:t>
            </a:r>
          </a:p>
          <a:p>
            <a:endParaRPr lang="en-US"/>
          </a:p>
          <a:p>
            <a:endParaRPr lang="en-US"/>
          </a:p>
        </p:txBody>
      </p:sp>
      <p:pic>
        <p:nvPicPr>
          <p:cNvPr id="7" name="Picture 6" descr="I Need Help Button in SDRR" title="I Need Help Button in SDRR">
            <a:extLst>
              <a:ext uri="{FF2B5EF4-FFF2-40B4-BE49-F238E27FC236}">
                <a16:creationId xmlns:a16="http://schemas.microsoft.com/office/drawing/2014/main" id="{254A1A74-FF43-89E3-F8D9-132DA789ADA8}"/>
              </a:ext>
            </a:extLst>
          </p:cNvPr>
          <p:cNvPicPr>
            <a:picLocks noChangeAspect="1"/>
          </p:cNvPicPr>
          <p:nvPr/>
        </p:nvPicPr>
        <p:blipFill>
          <a:blip r:embed="rId6"/>
          <a:stretch>
            <a:fillRect/>
          </a:stretch>
        </p:blipFill>
        <p:spPr>
          <a:xfrm>
            <a:off x="3359020" y="1336432"/>
            <a:ext cx="1024165" cy="1064593"/>
          </a:xfrm>
          <a:prstGeom prst="rect">
            <a:avLst/>
          </a:prstGeom>
        </p:spPr>
      </p:pic>
    </p:spTree>
    <p:extLst>
      <p:ext uri="{BB962C8B-B14F-4D97-AF65-F5344CB8AC3E}">
        <p14:creationId xmlns:p14="http://schemas.microsoft.com/office/powerpoint/2010/main" val="801182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B2E3-713A-B179-1059-59FB33FD14B5}"/>
              </a:ext>
            </a:extLst>
          </p:cNvPr>
          <p:cNvSpPr>
            <a:spLocks noGrp="1"/>
          </p:cNvSpPr>
          <p:nvPr>
            <p:ph type="title"/>
          </p:nvPr>
        </p:nvSpPr>
        <p:spPr>
          <a:xfrm>
            <a:off x="902208" y="136525"/>
            <a:ext cx="10515600" cy="1325563"/>
          </a:xfrm>
        </p:spPr>
        <p:txBody>
          <a:bodyPr/>
          <a:lstStyle/>
          <a:p>
            <a:r>
              <a:rPr lang="en-US"/>
              <a:t>SDRR “Hot Topic” Office Hours</a:t>
            </a:r>
          </a:p>
        </p:txBody>
      </p:sp>
      <p:sp>
        <p:nvSpPr>
          <p:cNvPr id="3" name="Content Placeholder 2">
            <a:extLst>
              <a:ext uri="{FF2B5EF4-FFF2-40B4-BE49-F238E27FC236}">
                <a16:creationId xmlns:a16="http://schemas.microsoft.com/office/drawing/2014/main" id="{F47855D0-9DBC-C455-F5BE-73394424616E}"/>
              </a:ext>
            </a:extLst>
          </p:cNvPr>
          <p:cNvSpPr>
            <a:spLocks noGrp="1"/>
          </p:cNvSpPr>
          <p:nvPr>
            <p:ph idx="1"/>
          </p:nvPr>
        </p:nvSpPr>
        <p:spPr>
          <a:xfrm>
            <a:off x="1005840" y="1392444"/>
            <a:ext cx="11186160" cy="4351338"/>
          </a:xfrm>
        </p:spPr>
        <p:txBody>
          <a:bodyPr>
            <a:normAutofit fontScale="85000" lnSpcReduction="10000"/>
          </a:bodyPr>
          <a:lstStyle/>
          <a:p>
            <a:pPr marL="0" indent="0">
              <a:buNone/>
            </a:pPr>
            <a:r>
              <a:rPr lang="en-US"/>
              <a:t>Topic, Date, and Participants for each Office Hour in TEAMS:</a:t>
            </a:r>
          </a:p>
          <a:p>
            <a:pPr>
              <a:spcBef>
                <a:spcPts val="0"/>
              </a:spcBef>
            </a:pPr>
            <a:r>
              <a:rPr lang="en-US" b="1"/>
              <a:t>SDRR Resources: Where to Get Assistance- </a:t>
            </a:r>
            <a:r>
              <a:rPr lang="en-US"/>
              <a:t>April 16- 1-2 p.m. ET- All SDRR Users</a:t>
            </a:r>
          </a:p>
          <a:p>
            <a:r>
              <a:rPr lang="en-US" b="1"/>
              <a:t>Spring Rosters Task List and Ticketing Basics- </a:t>
            </a:r>
            <a:r>
              <a:rPr lang="en-US"/>
              <a:t>April 23- 1-2 p.m. ET- New District Assessment Coordinators (DACs) and Building Assessment Coordinators (BACs)</a:t>
            </a:r>
          </a:p>
          <a:p>
            <a:r>
              <a:rPr lang="en-US" b="1"/>
              <a:t>Do’s and Don’ts of Requesting Nonparticipations</a:t>
            </a:r>
            <a:r>
              <a:rPr lang="en-US"/>
              <a:t>- April 30- 1-2 p.m. ET- All SDRR Users</a:t>
            </a:r>
          </a:p>
          <a:p>
            <a:r>
              <a:rPr lang="en-US" b="1"/>
              <a:t>Determining 100-Day Accountability: Rules and Tools</a:t>
            </a:r>
            <a:r>
              <a:rPr lang="en-US"/>
              <a:t>- May 7- 1-2 p.m. ET- All SDRR Users</a:t>
            </a:r>
          </a:p>
          <a:p>
            <a:r>
              <a:rPr lang="en-US" b="1"/>
              <a:t>Digging into Demographics: Infinite Campus (IC) Values and SDRR- </a:t>
            </a:r>
            <a:r>
              <a:rPr lang="en-US"/>
              <a:t>May 14- 1-2 p.m. ET- All SDRR Users</a:t>
            </a:r>
          </a:p>
          <a:p>
            <a:r>
              <a:rPr lang="en-US" b="1"/>
              <a:t>Note: See the </a:t>
            </a:r>
            <a:r>
              <a:rPr lang="en-US" b="1">
                <a:hlinkClick r:id="rId2"/>
              </a:rPr>
              <a:t>SDRR February DAC Training ppt. </a:t>
            </a:r>
            <a:r>
              <a:rPr lang="en-US" b="1"/>
              <a:t>for each office hour login information</a:t>
            </a:r>
          </a:p>
          <a:p>
            <a:endParaRPr lang="en-US" b="1"/>
          </a:p>
          <a:p>
            <a:endParaRPr lang="en-US" b="1"/>
          </a:p>
          <a:p>
            <a:endParaRPr lang="en-US" b="1"/>
          </a:p>
          <a:p>
            <a:endParaRPr lang="en-US" b="1"/>
          </a:p>
          <a:p>
            <a:endParaRPr lang="en-US"/>
          </a:p>
        </p:txBody>
      </p:sp>
    </p:spTree>
    <p:extLst>
      <p:ext uri="{BB962C8B-B14F-4D97-AF65-F5344CB8AC3E}">
        <p14:creationId xmlns:p14="http://schemas.microsoft.com/office/powerpoint/2010/main" val="4158993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F2EE-31C0-DA9C-FA60-4DBFF17C371B}"/>
              </a:ext>
            </a:extLst>
          </p:cNvPr>
          <p:cNvSpPr>
            <a:spLocks noGrp="1"/>
          </p:cNvSpPr>
          <p:nvPr>
            <p:ph type="ctrTitle"/>
          </p:nvPr>
        </p:nvSpPr>
        <p:spPr/>
        <p:txBody>
          <a:bodyPr>
            <a:normAutofit/>
          </a:bodyPr>
          <a:lstStyle/>
          <a:p>
            <a:pPr algn="r"/>
            <a:r>
              <a:rPr lang="en-US"/>
              <a:t>ACCESS/WIDA Alternate ACCESS Updates</a:t>
            </a:r>
          </a:p>
        </p:txBody>
      </p:sp>
      <p:sp>
        <p:nvSpPr>
          <p:cNvPr id="3" name="Content Placeholder 2">
            <a:extLst>
              <a:ext uri="{FF2B5EF4-FFF2-40B4-BE49-F238E27FC236}">
                <a16:creationId xmlns:a16="http://schemas.microsoft.com/office/drawing/2014/main" id="{691D77DE-6B2E-6303-BC9D-0EA4345B950D}"/>
              </a:ext>
            </a:extLst>
          </p:cNvPr>
          <p:cNvSpPr>
            <a:spLocks noGrp="1"/>
          </p:cNvSpPr>
          <p:nvPr>
            <p:ph type="subTitle" idx="1"/>
          </p:nvPr>
        </p:nvSpPr>
        <p:spPr>
          <a:xfrm>
            <a:off x="1524000" y="3866621"/>
            <a:ext cx="9144000" cy="1655762"/>
          </a:xfrm>
        </p:spPr>
        <p:txBody>
          <a:bodyPr vert="horz" lIns="91440" tIns="45720" rIns="91440" bIns="45720" rtlCol="0" anchor="t">
            <a:normAutofit/>
          </a:bodyPr>
          <a:lstStyle/>
          <a:p>
            <a:pPr algn="r"/>
            <a:r>
              <a:rPr lang="en-US"/>
              <a:t>Chris Williams, Program Consultant</a:t>
            </a:r>
          </a:p>
          <a:p>
            <a:pPr algn="r"/>
            <a:r>
              <a:rPr lang="en-US"/>
              <a:t>Office of Assessment and Accountability</a:t>
            </a:r>
          </a:p>
        </p:txBody>
      </p:sp>
    </p:spTree>
    <p:extLst>
      <p:ext uri="{BB962C8B-B14F-4D97-AF65-F5344CB8AC3E}">
        <p14:creationId xmlns:p14="http://schemas.microsoft.com/office/powerpoint/2010/main" val="235773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3B622-CD1F-94EC-163B-DE0C078F4273}"/>
              </a:ext>
            </a:extLst>
          </p:cNvPr>
          <p:cNvSpPr>
            <a:spLocks noGrp="1"/>
          </p:cNvSpPr>
          <p:nvPr>
            <p:ph type="title"/>
          </p:nvPr>
        </p:nvSpPr>
        <p:spPr/>
        <p:txBody>
          <a:bodyPr/>
          <a:lstStyle/>
          <a:p>
            <a:r>
              <a:rPr lang="en-US"/>
              <a:t>ACCESS for ELLs Report Reminders</a:t>
            </a:r>
          </a:p>
        </p:txBody>
      </p:sp>
      <p:sp>
        <p:nvSpPr>
          <p:cNvPr id="3" name="Content Placeholder 2">
            <a:extLst>
              <a:ext uri="{FF2B5EF4-FFF2-40B4-BE49-F238E27FC236}">
                <a16:creationId xmlns:a16="http://schemas.microsoft.com/office/drawing/2014/main" id="{5A3DF8DF-90A5-C18D-AE09-7F88D3C3F08C}"/>
              </a:ext>
            </a:extLst>
          </p:cNvPr>
          <p:cNvSpPr>
            <a:spLocks noGrp="1"/>
          </p:cNvSpPr>
          <p:nvPr>
            <p:ph idx="1"/>
          </p:nvPr>
        </p:nvSpPr>
        <p:spPr>
          <a:xfrm>
            <a:off x="838200" y="1450285"/>
            <a:ext cx="11068665" cy="4351338"/>
          </a:xfrm>
        </p:spPr>
        <p:txBody>
          <a:bodyPr/>
          <a:lstStyle/>
          <a:p>
            <a:r>
              <a:rPr lang="en-US"/>
              <a:t>ACCESS Online Reports available in WIDA Assessment Management System (AMS) on April 26</a:t>
            </a:r>
          </a:p>
          <a:p>
            <a:r>
              <a:rPr lang="en-US"/>
              <a:t>ACCESS Printed Reports shipped to districts on May 8</a:t>
            </a:r>
          </a:p>
          <a:p>
            <a:r>
              <a:rPr lang="en-US"/>
              <a:t>Resources for Score Report</a:t>
            </a:r>
          </a:p>
          <a:p>
            <a:pPr lvl="1"/>
            <a:r>
              <a:rPr lang="en-US">
                <a:hlinkClick r:id="rId2"/>
              </a:rPr>
              <a:t>ACCESS for ELLs Score and Reports </a:t>
            </a:r>
            <a:r>
              <a:rPr lang="en-US"/>
              <a:t>webpage</a:t>
            </a:r>
          </a:p>
          <a:p>
            <a:pPr lvl="1"/>
            <a:r>
              <a:rPr lang="en-US">
                <a:hlinkClick r:id="rId3"/>
              </a:rPr>
              <a:t>Interpretive Guide for Score Reports</a:t>
            </a:r>
            <a:endParaRPr lang="en-US"/>
          </a:p>
          <a:p>
            <a:pPr lvl="1"/>
            <a:r>
              <a:rPr lang="en-US">
                <a:hlinkClick r:id="rId4"/>
              </a:rPr>
              <a:t>WIDA Secure Portal</a:t>
            </a:r>
            <a:r>
              <a:rPr lang="en-US"/>
              <a:t>- Under Resources-ACCESS For ELLs Parent Letters translated in 47 languages to accompany the score report, ACCESS for ELLs Parent Score Report Guides-explains the score reports, Under Webinars-webinar on March 12-Post Testing: Interpreting Score Reports</a:t>
            </a:r>
          </a:p>
        </p:txBody>
      </p:sp>
    </p:spTree>
    <p:extLst>
      <p:ext uri="{BB962C8B-B14F-4D97-AF65-F5344CB8AC3E}">
        <p14:creationId xmlns:p14="http://schemas.microsoft.com/office/powerpoint/2010/main" val="302061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7747-2906-65C6-90CE-8952F009E20D}"/>
              </a:ext>
            </a:extLst>
          </p:cNvPr>
          <p:cNvSpPr>
            <a:spLocks noGrp="1"/>
          </p:cNvSpPr>
          <p:nvPr>
            <p:ph type="title"/>
          </p:nvPr>
        </p:nvSpPr>
        <p:spPr/>
        <p:txBody>
          <a:bodyPr/>
          <a:lstStyle/>
          <a:p>
            <a:r>
              <a:rPr lang="en-US"/>
              <a:t>WIDA Alternate ACCESS Report Reminders</a:t>
            </a:r>
          </a:p>
        </p:txBody>
      </p:sp>
      <p:sp>
        <p:nvSpPr>
          <p:cNvPr id="3" name="Content Placeholder 2">
            <a:extLst>
              <a:ext uri="{FF2B5EF4-FFF2-40B4-BE49-F238E27FC236}">
                <a16:creationId xmlns:a16="http://schemas.microsoft.com/office/drawing/2014/main" id="{9DC26BC3-D094-668C-1B28-882C06F4C4E9}"/>
              </a:ext>
            </a:extLst>
          </p:cNvPr>
          <p:cNvSpPr>
            <a:spLocks noGrp="1"/>
          </p:cNvSpPr>
          <p:nvPr>
            <p:ph idx="1"/>
          </p:nvPr>
        </p:nvSpPr>
        <p:spPr/>
        <p:txBody>
          <a:bodyPr/>
          <a:lstStyle/>
          <a:p>
            <a:r>
              <a:rPr lang="en-US"/>
              <a:t>WIDA Alternate ACCESS Online Reports available in WIDA Assessment Management System (AMS) on Sept. 11</a:t>
            </a:r>
          </a:p>
          <a:p>
            <a:r>
              <a:rPr lang="en-US"/>
              <a:t>WIDA Alternate ACCESS Printed Reports shipped to districts on Sept. 26</a:t>
            </a:r>
          </a:p>
          <a:p>
            <a:r>
              <a:rPr lang="en-US"/>
              <a:t>Resources will be available in the fall</a:t>
            </a:r>
          </a:p>
        </p:txBody>
      </p:sp>
    </p:spTree>
    <p:extLst>
      <p:ext uri="{BB962C8B-B14F-4D97-AF65-F5344CB8AC3E}">
        <p14:creationId xmlns:p14="http://schemas.microsoft.com/office/powerpoint/2010/main" val="324008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F2EE-31C0-DA9C-FA60-4DBFF17C371B}"/>
              </a:ext>
            </a:extLst>
          </p:cNvPr>
          <p:cNvSpPr>
            <a:spLocks noGrp="1"/>
          </p:cNvSpPr>
          <p:nvPr>
            <p:ph type="ctrTitle"/>
          </p:nvPr>
        </p:nvSpPr>
        <p:spPr/>
        <p:txBody>
          <a:bodyPr/>
          <a:lstStyle/>
          <a:p>
            <a:pPr algn="r"/>
            <a:r>
              <a:rPr lang="en-US"/>
              <a:t>K Screen Training</a:t>
            </a:r>
          </a:p>
        </p:txBody>
      </p:sp>
      <p:sp>
        <p:nvSpPr>
          <p:cNvPr id="3" name="Content Placeholder 2">
            <a:extLst>
              <a:ext uri="{FF2B5EF4-FFF2-40B4-BE49-F238E27FC236}">
                <a16:creationId xmlns:a16="http://schemas.microsoft.com/office/drawing/2014/main" id="{691D77DE-6B2E-6303-BC9D-0EA4345B950D}"/>
              </a:ext>
            </a:extLst>
          </p:cNvPr>
          <p:cNvSpPr>
            <a:spLocks noGrp="1"/>
          </p:cNvSpPr>
          <p:nvPr>
            <p:ph type="subTitle" idx="1"/>
          </p:nvPr>
        </p:nvSpPr>
        <p:spPr/>
        <p:txBody>
          <a:bodyPr vert="horz" lIns="91440" tIns="45720" rIns="91440" bIns="45720" rtlCol="0" anchor="t">
            <a:normAutofit/>
          </a:bodyPr>
          <a:lstStyle/>
          <a:p>
            <a:pPr algn="r"/>
            <a:r>
              <a:rPr lang="en-US"/>
              <a:t>Lisa Jett, Program Consultant</a:t>
            </a:r>
          </a:p>
          <a:p>
            <a:pPr algn="r"/>
            <a:r>
              <a:rPr lang="en-US"/>
              <a:t>Office of Assessment and Accountability</a:t>
            </a:r>
          </a:p>
        </p:txBody>
      </p:sp>
    </p:spTree>
    <p:extLst>
      <p:ext uri="{BB962C8B-B14F-4D97-AF65-F5344CB8AC3E}">
        <p14:creationId xmlns:p14="http://schemas.microsoft.com/office/powerpoint/2010/main" val="3072203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7263-912B-4CC2-9611-731CE714C990}"/>
              </a:ext>
            </a:extLst>
          </p:cNvPr>
          <p:cNvSpPr>
            <a:spLocks noGrp="1"/>
          </p:cNvSpPr>
          <p:nvPr>
            <p:ph type="title"/>
          </p:nvPr>
        </p:nvSpPr>
        <p:spPr>
          <a:xfrm>
            <a:off x="190018" y="136525"/>
            <a:ext cx="10515600" cy="1325563"/>
          </a:xfrm>
        </p:spPr>
        <p:txBody>
          <a:bodyPr/>
          <a:lstStyle/>
          <a:p>
            <a:r>
              <a:rPr lang="en-US"/>
              <a:t>Train the Trainers</a:t>
            </a:r>
          </a:p>
        </p:txBody>
      </p:sp>
      <p:sp>
        <p:nvSpPr>
          <p:cNvPr id="3" name="Content Placeholder 2">
            <a:extLst>
              <a:ext uri="{FF2B5EF4-FFF2-40B4-BE49-F238E27FC236}">
                <a16:creationId xmlns:a16="http://schemas.microsoft.com/office/drawing/2014/main" id="{BD82EAAC-EA46-400B-A83A-EFAAE5916299}"/>
              </a:ext>
            </a:extLst>
          </p:cNvPr>
          <p:cNvSpPr>
            <a:spLocks noGrp="1"/>
          </p:cNvSpPr>
          <p:nvPr>
            <p:ph idx="1"/>
          </p:nvPr>
        </p:nvSpPr>
        <p:spPr>
          <a:xfrm>
            <a:off x="629297" y="1297858"/>
            <a:ext cx="11236272" cy="4581832"/>
          </a:xfrm>
        </p:spPr>
        <p:txBody>
          <a:bodyPr vert="horz" lIns="91440" tIns="45720" rIns="91440" bIns="45720" rtlCol="0" anchor="t">
            <a:normAutofit/>
          </a:bodyPr>
          <a:lstStyle/>
          <a:p>
            <a:r>
              <a:rPr lang="en-US"/>
              <a:t>Virtual training presented by Curriculum Associates and the Kentucky Department of Education on April 24</a:t>
            </a:r>
          </a:p>
          <a:p>
            <a:r>
              <a:rPr lang="en-US"/>
              <a:t>Required for anyone who will train others in the district to implement the K Screen</a:t>
            </a:r>
          </a:p>
          <a:p>
            <a:r>
              <a:rPr lang="en-US"/>
              <a:t>Participants can register using </a:t>
            </a:r>
            <a:r>
              <a:rPr lang="en-US">
                <a:hlinkClick r:id="rId3"/>
              </a:rPr>
              <a:t>this link</a:t>
            </a:r>
            <a:endParaRPr lang="en-US"/>
          </a:p>
          <a:p>
            <a:r>
              <a:rPr lang="en-US"/>
              <a:t>Registration will remain open until April 19</a:t>
            </a:r>
          </a:p>
          <a:p>
            <a:r>
              <a:rPr lang="en-US"/>
              <a:t>Training information will be sent out via email on April 22</a:t>
            </a:r>
          </a:p>
        </p:txBody>
      </p:sp>
    </p:spTree>
    <p:extLst>
      <p:ext uri="{BB962C8B-B14F-4D97-AF65-F5344CB8AC3E}">
        <p14:creationId xmlns:p14="http://schemas.microsoft.com/office/powerpoint/2010/main" val="3608861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D753-A408-2250-F291-913B7515494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3310A2B-E9E5-0EFA-CD87-8BECEBABC297}"/>
              </a:ext>
            </a:extLst>
          </p:cNvPr>
          <p:cNvSpPr>
            <a:spLocks noGrp="1"/>
          </p:cNvSpPr>
          <p:nvPr>
            <p:ph idx="1"/>
          </p:nvPr>
        </p:nvSpPr>
        <p:spPr>
          <a:xfrm>
            <a:off x="838200" y="1825625"/>
            <a:ext cx="11049000" cy="3833495"/>
          </a:xfrm>
        </p:spPr>
        <p:txBody>
          <a:bodyPr vert="horz" lIns="91440" tIns="45720" rIns="91440" bIns="45720" rtlCol="0" anchor="t">
            <a:normAutofit/>
          </a:bodyPr>
          <a:lstStyle/>
          <a:p>
            <a:pPr lvl="1"/>
            <a:r>
              <a:rPr lang="en-US" sz="3200">
                <a:ea typeface="+mn-lt"/>
                <a:cs typeface="+mn-lt"/>
              </a:rPr>
              <a:t>ACT Reporting and Updates</a:t>
            </a:r>
            <a:endParaRPr lang="en-US" sz="3200"/>
          </a:p>
          <a:p>
            <a:pPr lvl="1"/>
            <a:r>
              <a:rPr lang="en-US" sz="3200">
                <a:ea typeface="+mn-lt"/>
                <a:cs typeface="+mn-lt"/>
              </a:rPr>
              <a:t>Alternate Kentucky Summative Assessment (AKSA) Update</a:t>
            </a:r>
          </a:p>
          <a:p>
            <a:pPr lvl="1"/>
            <a:r>
              <a:rPr lang="en-US" sz="3200">
                <a:ea typeface="+mn-lt"/>
                <a:cs typeface="+mn-lt"/>
              </a:rPr>
              <a:t>Student Data Review and Rosters (SDRR) Updates </a:t>
            </a:r>
          </a:p>
          <a:p>
            <a:pPr lvl="1"/>
            <a:r>
              <a:rPr lang="en-US" sz="3200">
                <a:ea typeface="+mn-lt"/>
                <a:cs typeface="+mn-lt"/>
              </a:rPr>
              <a:t>ACCESS/WIDA Alternate ACCESS Updates</a:t>
            </a:r>
          </a:p>
          <a:p>
            <a:pPr lvl="1"/>
            <a:r>
              <a:rPr lang="en-US" sz="3200">
                <a:ea typeface="+mn-lt"/>
                <a:cs typeface="+mn-lt"/>
              </a:rPr>
              <a:t>K Screen Training</a:t>
            </a:r>
          </a:p>
          <a:p>
            <a:pPr lvl="1"/>
            <a:r>
              <a:rPr lang="en-US" sz="3200">
                <a:ea typeface="+mn-lt"/>
                <a:cs typeface="+mn-lt"/>
              </a:rPr>
              <a:t>Kentucky Summative Assessment (KSA)/AKSA Site Visits</a:t>
            </a:r>
            <a:endParaRPr lang="en-US" sz="3200"/>
          </a:p>
          <a:p>
            <a:pPr lvl="1"/>
            <a:endParaRPr lang="en-US" sz="3000"/>
          </a:p>
        </p:txBody>
      </p:sp>
    </p:spTree>
    <p:extLst>
      <p:ext uri="{BB962C8B-B14F-4D97-AF65-F5344CB8AC3E}">
        <p14:creationId xmlns:p14="http://schemas.microsoft.com/office/powerpoint/2010/main" val="3775558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5A69-F0F2-DE16-F554-8379381F96B4}"/>
              </a:ext>
            </a:extLst>
          </p:cNvPr>
          <p:cNvSpPr>
            <a:spLocks noGrp="1"/>
          </p:cNvSpPr>
          <p:nvPr>
            <p:ph type="title"/>
          </p:nvPr>
        </p:nvSpPr>
        <p:spPr/>
        <p:txBody>
          <a:bodyPr/>
          <a:lstStyle/>
          <a:p>
            <a:r>
              <a:rPr lang="en-US"/>
              <a:t>K Screen Refresh Office Hour</a:t>
            </a:r>
          </a:p>
        </p:txBody>
      </p:sp>
      <p:sp>
        <p:nvSpPr>
          <p:cNvPr id="3" name="Content Placeholder 2">
            <a:extLst>
              <a:ext uri="{FF2B5EF4-FFF2-40B4-BE49-F238E27FC236}">
                <a16:creationId xmlns:a16="http://schemas.microsoft.com/office/drawing/2014/main" id="{768CE74D-6C37-BE90-4279-D9C832841710}"/>
              </a:ext>
            </a:extLst>
          </p:cNvPr>
          <p:cNvSpPr>
            <a:spLocks noGrp="1"/>
          </p:cNvSpPr>
          <p:nvPr>
            <p:ph idx="1"/>
          </p:nvPr>
        </p:nvSpPr>
        <p:spPr/>
        <p:txBody>
          <a:bodyPr vert="horz" lIns="91440" tIns="45720" rIns="91440" bIns="45720" rtlCol="0" anchor="t">
            <a:normAutofit/>
          </a:bodyPr>
          <a:lstStyle/>
          <a:p>
            <a:r>
              <a:rPr lang="en-US"/>
              <a:t>The Office of Assessment and Accountability (OAA) and Curriculum Associates (CA) will host an Office Hour on April 15 starting at 1:00 p.m. ET.</a:t>
            </a:r>
          </a:p>
          <a:p>
            <a:r>
              <a:rPr lang="en-US"/>
              <a:t>OAA and CA will be available to answer all questions concerning the </a:t>
            </a:r>
            <a:r>
              <a:rPr lang="en-US">
                <a:hlinkClick r:id="rId2"/>
              </a:rPr>
              <a:t>Implementation Guide</a:t>
            </a:r>
            <a:r>
              <a:rPr lang="en-US"/>
              <a:t> and the screening process.</a:t>
            </a:r>
          </a:p>
          <a:p>
            <a:r>
              <a:rPr lang="en-US"/>
              <a:t>Please use </a:t>
            </a:r>
            <a:r>
              <a:rPr lang="en-US">
                <a:hlinkClick r:id="rId3"/>
              </a:rPr>
              <a:t>this Microsoft Teams Link</a:t>
            </a:r>
            <a:r>
              <a:rPr lang="en-US"/>
              <a:t> to join.</a:t>
            </a:r>
          </a:p>
          <a:p>
            <a:endParaRPr lang="en-US"/>
          </a:p>
        </p:txBody>
      </p:sp>
    </p:spTree>
    <p:extLst>
      <p:ext uri="{BB962C8B-B14F-4D97-AF65-F5344CB8AC3E}">
        <p14:creationId xmlns:p14="http://schemas.microsoft.com/office/powerpoint/2010/main" val="827615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0A079-C169-4C02-5F09-7C1DB25CD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4B10A2-0906-5CA6-7CA5-2197C0E3C333}"/>
              </a:ext>
            </a:extLst>
          </p:cNvPr>
          <p:cNvSpPr>
            <a:spLocks noGrp="1"/>
          </p:cNvSpPr>
          <p:nvPr>
            <p:ph type="ctrTitle"/>
          </p:nvPr>
        </p:nvSpPr>
        <p:spPr>
          <a:xfrm>
            <a:off x="2384323" y="1085492"/>
            <a:ext cx="9144000" cy="2387600"/>
          </a:xfrm>
        </p:spPr>
        <p:txBody>
          <a:bodyPr>
            <a:normAutofit/>
          </a:bodyPr>
          <a:lstStyle/>
          <a:p>
            <a:pPr algn="r"/>
            <a:r>
              <a:rPr lang="en-US" sz="5400"/>
              <a:t>KSA/AKSA Site Visits </a:t>
            </a:r>
          </a:p>
        </p:txBody>
      </p:sp>
      <p:sp>
        <p:nvSpPr>
          <p:cNvPr id="3" name="Text Placeholder 2">
            <a:extLst>
              <a:ext uri="{FF2B5EF4-FFF2-40B4-BE49-F238E27FC236}">
                <a16:creationId xmlns:a16="http://schemas.microsoft.com/office/drawing/2014/main" id="{DB0FA580-A160-B45E-0721-EAB868ABF189}"/>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Melissa Chandler, Program Consultant </a:t>
            </a:r>
          </a:p>
          <a:p>
            <a:pPr algn="r"/>
            <a:r>
              <a:rPr lang="en-US"/>
              <a:t>Office of Assessment and Accountability</a:t>
            </a:r>
          </a:p>
          <a:p>
            <a:pPr algn="r"/>
            <a:endParaRPr lang="en-US"/>
          </a:p>
        </p:txBody>
      </p:sp>
    </p:spTree>
    <p:extLst>
      <p:ext uri="{BB962C8B-B14F-4D97-AF65-F5344CB8AC3E}">
        <p14:creationId xmlns:p14="http://schemas.microsoft.com/office/powerpoint/2010/main" val="447122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7263-912B-4CC2-9611-731CE714C990}"/>
              </a:ext>
            </a:extLst>
          </p:cNvPr>
          <p:cNvSpPr>
            <a:spLocks noGrp="1"/>
          </p:cNvSpPr>
          <p:nvPr>
            <p:ph type="title"/>
          </p:nvPr>
        </p:nvSpPr>
        <p:spPr>
          <a:xfrm>
            <a:off x="190018" y="136525"/>
            <a:ext cx="10515600" cy="1325563"/>
          </a:xfrm>
        </p:spPr>
        <p:txBody>
          <a:bodyPr/>
          <a:lstStyle/>
          <a:p>
            <a:r>
              <a:rPr lang="en-US"/>
              <a:t>2024 KSA/AKSA Site Visits </a:t>
            </a:r>
          </a:p>
        </p:txBody>
      </p:sp>
      <p:sp>
        <p:nvSpPr>
          <p:cNvPr id="4" name="Content Placeholder 3">
            <a:extLst>
              <a:ext uri="{FF2B5EF4-FFF2-40B4-BE49-F238E27FC236}">
                <a16:creationId xmlns:a16="http://schemas.microsoft.com/office/drawing/2014/main" id="{11A2C094-1172-5BFB-65B2-8D4BB1E37731}"/>
              </a:ext>
            </a:extLst>
          </p:cNvPr>
          <p:cNvSpPr>
            <a:spLocks noGrp="1"/>
          </p:cNvSpPr>
          <p:nvPr>
            <p:ph idx="1"/>
          </p:nvPr>
        </p:nvSpPr>
        <p:spPr>
          <a:xfrm>
            <a:off x="477838" y="1298575"/>
            <a:ext cx="6809228" cy="4581525"/>
          </a:xfrm>
        </p:spPr>
        <p:txBody>
          <a:bodyPr vert="horz" lIns="91440" tIns="45720" rIns="91440" bIns="45720" rtlCol="0" anchor="t">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effectLst/>
                <a:uLnTx/>
                <a:uFillTx/>
                <a:latin typeface="Franklin Gothic Book" panose="020B0503020102020204"/>
                <a:ea typeface="+mn-ea"/>
                <a:cs typeface="+mn-cs"/>
              </a:rPr>
              <a:t>In-person and virtual monitoring is planned for spring 2024.</a:t>
            </a:r>
          </a:p>
          <a:p>
            <a:pPr>
              <a:defRPr/>
            </a:pPr>
            <a:r>
              <a:rPr kumimoji="0" lang="en-US" sz="3200" b="0" i="0" u="none" strike="noStrike" kern="1200" cap="none" spc="0" normalizeH="0" baseline="0" noProof="0">
                <a:ln>
                  <a:noFill/>
                </a:ln>
                <a:effectLst/>
                <a:uLnTx/>
                <a:uFillTx/>
                <a:latin typeface="Franklin Gothic Book" panose="020B0503020102020204"/>
                <a:ea typeface="+mn-ea"/>
                <a:cs typeface="+mn-cs"/>
              </a:rPr>
              <a:t>Sites will be selected both purposefully and at random.</a:t>
            </a:r>
            <a:endParaRPr lang="en-US" sz="3200" b="0" i="0" u="none" strike="noStrike" kern="1200" cap="none" spc="0" normalizeH="0" baseline="0" noProof="0">
              <a:ln>
                <a:noFill/>
              </a:ln>
              <a:effectLst/>
              <a:uLnTx/>
              <a:uFillTx/>
              <a:latin typeface="Franklin Gothic Book" panose="020B0503020102020204"/>
            </a:endParaRPr>
          </a:p>
          <a:p>
            <a:pPr>
              <a:defRPr/>
            </a:pPr>
            <a:r>
              <a:rPr kumimoji="0" lang="en-US" sz="3200" b="0" i="0" u="none" strike="noStrike" kern="1200" cap="none" spc="0" normalizeH="0" baseline="0" noProof="0">
                <a:ln>
                  <a:noFill/>
                </a:ln>
                <a:effectLst/>
                <a:uLnTx/>
                <a:uFillTx/>
                <a:latin typeface="Franklin Gothic Book" panose="020B0503020102020204"/>
                <a:ea typeface="+mn-ea"/>
                <a:cs typeface="+mn-cs"/>
              </a:rPr>
              <a:t>Site visit questions are located on </a:t>
            </a:r>
            <a:r>
              <a:rPr lang="en-US" sz="3200">
                <a:solidFill>
                  <a:srgbClr val="0D77C3"/>
                </a:solidFill>
                <a:latin typeface="Franklin Gothic Book" panose="020B0503020102020204"/>
                <a:hlinkClick r:id="rId3"/>
              </a:rPr>
              <a:t>Assessment Support Forms webpage</a:t>
            </a:r>
            <a:r>
              <a:rPr kumimoji="0" lang="en-US" sz="3200" b="0" i="0" u="none" strike="noStrike" kern="1200" cap="none" spc="0" normalizeH="0" baseline="0" noProof="0">
                <a:ln>
                  <a:noFill/>
                </a:ln>
                <a:solidFill>
                  <a:srgbClr val="102649"/>
                </a:solidFill>
                <a:effectLst/>
                <a:uLnTx/>
                <a:uFillTx/>
                <a:latin typeface="Franklin Gothic Book" panose="020B0503020102020204"/>
                <a:ea typeface="+mn-ea"/>
                <a:cs typeface="+mn-cs"/>
              </a:rPr>
              <a:t>.</a:t>
            </a:r>
            <a:r>
              <a:rPr lang="en-US" sz="3200">
                <a:latin typeface="Franklin Gothic Book" panose="020B0503020102020204"/>
              </a:rPr>
              <a:t> </a:t>
            </a:r>
            <a:endParaRPr lang="en-US" sz="3200" b="0" i="0" u="none" strike="noStrike" kern="1200" cap="none" spc="0" normalizeH="0" baseline="0" noProof="0">
              <a:ln>
                <a:noFill/>
              </a:ln>
              <a:effectLst/>
              <a:uLnTx/>
              <a:uFillTx/>
              <a:latin typeface="Franklin Gothic Book" panose="020B0503020102020204"/>
            </a:endParaRPr>
          </a:p>
        </p:txBody>
      </p:sp>
      <p:pic>
        <p:nvPicPr>
          <p:cNvPr id="8" name="Picture 7" descr="Screenshot of the KSA and AKSA Site Visit Survey Questions Form">
            <a:extLst>
              <a:ext uri="{FF2B5EF4-FFF2-40B4-BE49-F238E27FC236}">
                <a16:creationId xmlns:a16="http://schemas.microsoft.com/office/drawing/2014/main" id="{0A38BA9F-759D-32EC-2887-2F2BDE17EF6A}"/>
              </a:ext>
            </a:extLst>
          </p:cNvPr>
          <p:cNvPicPr>
            <a:picLocks noChangeAspect="1"/>
          </p:cNvPicPr>
          <p:nvPr/>
        </p:nvPicPr>
        <p:blipFill>
          <a:blip r:embed="rId4"/>
          <a:stretch>
            <a:fillRect/>
          </a:stretch>
        </p:blipFill>
        <p:spPr>
          <a:xfrm>
            <a:off x="7188696" y="361609"/>
            <a:ext cx="4639491" cy="5082589"/>
          </a:xfrm>
          <a:prstGeom prst="rect">
            <a:avLst/>
          </a:prstGeom>
        </p:spPr>
      </p:pic>
    </p:spTree>
    <p:extLst>
      <p:ext uri="{BB962C8B-B14F-4D97-AF65-F5344CB8AC3E}">
        <p14:creationId xmlns:p14="http://schemas.microsoft.com/office/powerpoint/2010/main" val="1638406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7263-912B-4CC2-9611-731CE714C990}"/>
              </a:ext>
            </a:extLst>
          </p:cNvPr>
          <p:cNvSpPr>
            <a:spLocks noGrp="1"/>
          </p:cNvSpPr>
          <p:nvPr>
            <p:ph type="title"/>
          </p:nvPr>
        </p:nvSpPr>
        <p:spPr>
          <a:xfrm>
            <a:off x="190018" y="136525"/>
            <a:ext cx="10515600" cy="1325563"/>
          </a:xfrm>
        </p:spPr>
        <p:txBody>
          <a:bodyPr/>
          <a:lstStyle/>
          <a:p>
            <a:r>
              <a:rPr lang="en-US"/>
              <a:t>KSA/AKSA Site Visits: What to Expect </a:t>
            </a:r>
          </a:p>
        </p:txBody>
      </p:sp>
      <p:sp>
        <p:nvSpPr>
          <p:cNvPr id="4" name="Content Placeholder 3">
            <a:extLst>
              <a:ext uri="{FF2B5EF4-FFF2-40B4-BE49-F238E27FC236}">
                <a16:creationId xmlns:a16="http://schemas.microsoft.com/office/drawing/2014/main" id="{11A2C094-1172-5BFB-65B2-8D4BB1E37731}"/>
              </a:ext>
            </a:extLst>
          </p:cNvPr>
          <p:cNvSpPr>
            <a:spLocks noGrp="1"/>
          </p:cNvSpPr>
          <p:nvPr>
            <p:ph idx="1"/>
          </p:nvPr>
        </p:nvSpPr>
        <p:spPr>
          <a:xfrm>
            <a:off x="477837" y="1157895"/>
            <a:ext cx="11236325" cy="4581525"/>
          </a:xfrm>
        </p:spPr>
        <p:txBody>
          <a:bodyPr vert="horz" lIns="91440" tIns="45720" rIns="91440" bIns="45720" rtlCol="0" anchor="t">
            <a:normAutofit/>
          </a:bodyPr>
          <a:lstStyle/>
          <a:p>
            <a:r>
              <a:rPr lang="en-US" sz="2400"/>
              <a:t>In-person Site Visits</a:t>
            </a:r>
          </a:p>
          <a:p>
            <a:pPr lvl="1"/>
            <a:r>
              <a:rPr lang="en-US"/>
              <a:t>Approximately 30-minute advance notice phone call to DAC</a:t>
            </a:r>
          </a:p>
          <a:p>
            <a:r>
              <a:rPr lang="en-US" sz="2400"/>
              <a:t>Virtual Site Visits</a:t>
            </a:r>
          </a:p>
          <a:p>
            <a:pPr lvl="1"/>
            <a:r>
              <a:rPr lang="en-US"/>
              <a:t>DAAS will contact DAC/BAC to schedule </a:t>
            </a:r>
            <a:r>
              <a:rPr lang="en-US">
                <a:ea typeface="+mn-lt"/>
                <a:cs typeface="+mn-lt"/>
              </a:rPr>
              <a:t>time in advance</a:t>
            </a:r>
            <a:endParaRPr lang="en-US"/>
          </a:p>
          <a:p>
            <a:pPr lvl="1"/>
            <a:r>
              <a:rPr lang="en-US"/>
              <a:t>Will be conducted via Microsoft Teams</a:t>
            </a:r>
          </a:p>
          <a:p>
            <a:r>
              <a:rPr lang="en-US" sz="2400"/>
              <a:t>For both in-person and virtual visits, school staff will be interviewed and asked to provide testing documentation (i.e., testing schedule, seating charts, good faith effort checklists, etc. ) </a:t>
            </a:r>
          </a:p>
          <a:p>
            <a:r>
              <a:rPr kumimoji="0" lang="en-US" sz="2400" b="0" i="0" u="none" strike="noStrike" kern="1200" cap="none" spc="0" normalizeH="0" baseline="0" noProof="0">
                <a:ln>
                  <a:noFill/>
                </a:ln>
                <a:effectLst/>
                <a:uLnTx/>
                <a:uFillTx/>
                <a:latin typeface="Franklin Gothic Book" panose="020B0503020102020204"/>
                <a:ea typeface="+mn-ea"/>
                <a:cs typeface="+mn-cs"/>
              </a:rPr>
              <a:t>Information collected from site visits will be </a:t>
            </a:r>
            <a:r>
              <a:rPr lang="en-US" sz="2400">
                <a:latin typeface="Franklin Gothic Book" panose="020B0503020102020204"/>
              </a:rPr>
              <a:t>compiled </a:t>
            </a:r>
            <a:r>
              <a:rPr kumimoji="0" lang="en-US" sz="2400" b="0" i="0" u="none" strike="noStrike" kern="1200" cap="none" spc="0" normalizeH="0" baseline="0" noProof="0">
                <a:ln>
                  <a:noFill/>
                </a:ln>
                <a:effectLst/>
                <a:uLnTx/>
                <a:uFillTx/>
                <a:latin typeface="Franklin Gothic Book" panose="020B0503020102020204"/>
                <a:ea typeface="+mn-ea"/>
                <a:cs typeface="+mn-cs"/>
              </a:rPr>
              <a:t>and added to</a:t>
            </a:r>
            <a:r>
              <a:rPr lang="en-US" sz="2400">
                <a:latin typeface="Franklin Gothic Book" panose="020B0503020102020204"/>
              </a:rPr>
              <a:t> </a:t>
            </a:r>
            <a:r>
              <a:rPr kumimoji="0" lang="en-US" sz="2400" b="0" i="0" u="none" strike="noStrike" kern="1200" cap="none" spc="0" normalizeH="0" baseline="0" noProof="0">
                <a:ln>
                  <a:noFill/>
                </a:ln>
                <a:effectLst/>
                <a:uLnTx/>
                <a:uFillTx/>
                <a:latin typeface="Franklin Gothic Book" panose="020B0503020102020204"/>
                <a:ea typeface="+mn-ea"/>
                <a:cs typeface="+mn-cs"/>
              </a:rPr>
              <a:t>a Google Form for reporting and auditing purposes</a:t>
            </a:r>
            <a:r>
              <a:rPr lang="en-US" sz="2400">
                <a:latin typeface="Franklin Gothic Book" panose="020B0503020102020204"/>
              </a:rPr>
              <a:t> </a:t>
            </a:r>
            <a:endParaRPr lang="en-US" sz="2400"/>
          </a:p>
        </p:txBody>
      </p:sp>
    </p:spTree>
    <p:extLst>
      <p:ext uri="{BB962C8B-B14F-4D97-AF65-F5344CB8AC3E}">
        <p14:creationId xmlns:p14="http://schemas.microsoft.com/office/powerpoint/2010/main" val="37034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7254" y="0"/>
            <a:ext cx="8958490" cy="1320800"/>
          </a:xfrm>
        </p:spPr>
        <p:txBody>
          <a:bodyPr/>
          <a:lstStyle/>
          <a:p>
            <a:r>
              <a:rPr lang="en-US"/>
              <a:t>Questions and Answers</a:t>
            </a:r>
          </a:p>
        </p:txBody>
      </p:sp>
      <p:sp>
        <p:nvSpPr>
          <p:cNvPr id="6" name="Content Placeholder 7"/>
          <p:cNvSpPr>
            <a:spLocks noGrp="1"/>
          </p:cNvSpPr>
          <p:nvPr>
            <p:ph type="body" sz="quarter" idx="13"/>
          </p:nvPr>
        </p:nvSpPr>
        <p:spPr>
          <a:xfrm>
            <a:off x="1447600" y="1417390"/>
            <a:ext cx="9158684" cy="4214293"/>
          </a:xfrm>
        </p:spPr>
        <p:txBody>
          <a:bodyPr vert="horz" lIns="91440" tIns="45720" rIns="91440" bIns="45720" rtlCol="0" anchor="t">
            <a:normAutofit fontScale="62500" lnSpcReduction="20000"/>
          </a:bodyPr>
          <a:lstStyle/>
          <a:p>
            <a:pPr>
              <a:lnSpc>
                <a:spcPct val="120000"/>
              </a:lnSpc>
              <a:spcBef>
                <a:spcPts val="0"/>
              </a:spcBef>
            </a:pPr>
            <a:r>
              <a:rPr lang="en-US" sz="4700"/>
              <a:t>Please send questions or comments to </a:t>
            </a:r>
            <a:r>
              <a:rPr lang="en-US" sz="4700">
                <a:hlinkClick r:id="rId3"/>
              </a:rPr>
              <a:t>dacinfo@education.ky.gov</a:t>
            </a:r>
            <a:r>
              <a:rPr lang="en-US" sz="4700"/>
              <a:t> .</a:t>
            </a:r>
          </a:p>
          <a:p>
            <a:pPr marL="0" indent="0">
              <a:spcBef>
                <a:spcPts val="0"/>
              </a:spcBef>
              <a:buNone/>
            </a:pPr>
            <a:r>
              <a:rPr lang="en-US" sz="4700" b="1" i="1">
                <a:solidFill>
                  <a:srgbClr val="C00000"/>
                </a:solidFill>
              </a:rPr>
              <a:t>   </a:t>
            </a:r>
            <a:endParaRPr lang="en-US" sz="4700" b="1">
              <a:solidFill>
                <a:srgbClr val="C00000"/>
              </a:solidFill>
            </a:endParaRPr>
          </a:p>
          <a:p>
            <a:pPr>
              <a:lnSpc>
                <a:spcPct val="120000"/>
              </a:lnSpc>
              <a:spcBef>
                <a:spcPts val="0"/>
              </a:spcBef>
            </a:pPr>
            <a:r>
              <a:rPr lang="en-US" sz="4400"/>
              <a:t>May DAC Webcast is CANCELED.</a:t>
            </a:r>
          </a:p>
          <a:p>
            <a:pPr>
              <a:lnSpc>
                <a:spcPct val="120000"/>
              </a:lnSpc>
              <a:spcBef>
                <a:spcPts val="0"/>
              </a:spcBef>
            </a:pPr>
            <a:endParaRPr lang="en-US" sz="4400"/>
          </a:p>
          <a:p>
            <a:pPr>
              <a:lnSpc>
                <a:spcPct val="120000"/>
              </a:lnSpc>
              <a:spcBef>
                <a:spcPts val="0"/>
              </a:spcBef>
            </a:pPr>
            <a:r>
              <a:rPr lang="en-US" sz="4400"/>
              <a:t>The next monthly DAC Webcast is scheduled for June 13 at 11 a.m. ET.</a:t>
            </a:r>
            <a:endParaRPr lang="en-US"/>
          </a:p>
          <a:p>
            <a:pPr marL="0" indent="0" algn="ctr">
              <a:spcBef>
                <a:spcPts val="0"/>
              </a:spcBef>
              <a:buNone/>
            </a:pPr>
            <a:endParaRPr lang="en-US" sz="5400"/>
          </a:p>
          <a:p>
            <a:pPr marL="0" indent="0" algn="ctr">
              <a:spcBef>
                <a:spcPts val="0"/>
              </a:spcBef>
              <a:buNone/>
            </a:pPr>
            <a:endParaRPr lang="en-US" sz="5400"/>
          </a:p>
          <a:p>
            <a:pPr marL="0" indent="0" algn="ctr">
              <a:spcBef>
                <a:spcPts val="0"/>
              </a:spcBef>
              <a:buNone/>
            </a:pPr>
            <a:r>
              <a:rPr lang="en-US" sz="5400"/>
              <a:t>Thank you for your participation!</a:t>
            </a:r>
          </a:p>
          <a:p>
            <a:pPr>
              <a:spcBef>
                <a:spcPts val="0"/>
              </a:spcBef>
            </a:pPr>
            <a:endParaRPr lang="en-US" sz="4000"/>
          </a:p>
        </p:txBody>
      </p:sp>
    </p:spTree>
    <p:extLst>
      <p:ext uri="{BB962C8B-B14F-4D97-AF65-F5344CB8AC3E}">
        <p14:creationId xmlns:p14="http://schemas.microsoft.com/office/powerpoint/2010/main" val="3415003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55F4FC5-2F7B-251C-93FB-273B59BFF5F7}"/>
              </a:ext>
            </a:extLst>
          </p:cNvPr>
          <p:cNvSpPr>
            <a:spLocks noGrp="1"/>
          </p:cNvSpPr>
          <p:nvPr>
            <p:ph type="title"/>
          </p:nvPr>
        </p:nvSpPr>
        <p:spPr>
          <a:xfrm>
            <a:off x="378542" y="355292"/>
            <a:ext cx="11434915" cy="1325563"/>
          </a:xfrm>
        </p:spPr>
        <p:txBody>
          <a:bodyPr>
            <a:noAutofit/>
          </a:bodyPr>
          <a:lstStyle/>
          <a:p>
            <a:r>
              <a:rPr lang="en-US"/>
              <a:t>Division of Assessment and Accountability Support</a:t>
            </a:r>
          </a:p>
        </p:txBody>
      </p:sp>
      <p:graphicFrame>
        <p:nvGraphicFramePr>
          <p:cNvPr id="7" name="Content Placeholder 4" descr="To contact the Division of Assessment Support in the Office of Assessment and Accountability, please email dacinfo@education.ky.gov or phone 502-564-4394." title="Contact Information">
            <a:extLst>
              <a:ext uri="{FF2B5EF4-FFF2-40B4-BE49-F238E27FC236}">
                <a16:creationId xmlns:a16="http://schemas.microsoft.com/office/drawing/2014/main" id="{CA766F2C-E360-5D85-C3A8-A32ABAA7611B}"/>
              </a:ext>
            </a:extLst>
          </p:cNvPr>
          <p:cNvGraphicFramePr>
            <a:graphicFrameLocks noGrp="1"/>
          </p:cNvGraphicFramePr>
          <p:nvPr>
            <p:ph idx="1"/>
            <p:extLst>
              <p:ext uri="{D42A27DB-BD31-4B8C-83A1-F6EECF244321}">
                <p14:modId xmlns:p14="http://schemas.microsoft.com/office/powerpoint/2010/main" val="198196081"/>
              </p:ext>
            </p:extLst>
          </p:nvPr>
        </p:nvGraphicFramePr>
        <p:xfrm>
          <a:off x="1176184" y="1835458"/>
          <a:ext cx="9668797" cy="356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14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9E2F-FEF1-2A7E-BD97-4C2455D4C2DF}"/>
              </a:ext>
            </a:extLst>
          </p:cNvPr>
          <p:cNvSpPr>
            <a:spLocks noGrp="1"/>
          </p:cNvSpPr>
          <p:nvPr>
            <p:ph type="ctrTitle"/>
          </p:nvPr>
        </p:nvSpPr>
        <p:spPr>
          <a:xfrm>
            <a:off x="2384323" y="1085492"/>
            <a:ext cx="9144000" cy="2387600"/>
          </a:xfrm>
        </p:spPr>
        <p:txBody>
          <a:bodyPr>
            <a:normAutofit/>
          </a:bodyPr>
          <a:lstStyle/>
          <a:p>
            <a:pPr algn="r"/>
            <a:r>
              <a:rPr lang="en-US" sz="5400"/>
              <a:t>ACT Reporting and Updates</a:t>
            </a:r>
          </a:p>
        </p:txBody>
      </p:sp>
      <p:sp>
        <p:nvSpPr>
          <p:cNvPr id="3" name="Text Placeholder 2">
            <a:extLst>
              <a:ext uri="{FF2B5EF4-FFF2-40B4-BE49-F238E27FC236}">
                <a16:creationId xmlns:a16="http://schemas.microsoft.com/office/drawing/2014/main" id="{B49187D1-214B-42B2-F624-DE5ED6C20713}"/>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Christen Roseberry, Program Consultant </a:t>
            </a:r>
          </a:p>
          <a:p>
            <a:pPr algn="r"/>
            <a:r>
              <a:rPr lang="en-US"/>
              <a:t>Office of Assessment and Accountability</a:t>
            </a:r>
          </a:p>
          <a:p>
            <a:pPr algn="r"/>
            <a:endParaRPr lang="en-US"/>
          </a:p>
        </p:txBody>
      </p:sp>
    </p:spTree>
    <p:extLst>
      <p:ext uri="{BB962C8B-B14F-4D97-AF65-F5344CB8AC3E}">
        <p14:creationId xmlns:p14="http://schemas.microsoft.com/office/powerpoint/2010/main" val="387105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F8261-C6F6-47F4-AD08-B14D501D2FE3}"/>
              </a:ext>
            </a:extLst>
          </p:cNvPr>
          <p:cNvSpPr>
            <a:spLocks noGrp="1"/>
          </p:cNvSpPr>
          <p:nvPr>
            <p:ph type="title"/>
          </p:nvPr>
        </p:nvSpPr>
        <p:spPr>
          <a:xfrm>
            <a:off x="304976" y="316487"/>
            <a:ext cx="11571338" cy="1325563"/>
          </a:xfrm>
        </p:spPr>
        <p:txBody>
          <a:bodyPr/>
          <a:lstStyle/>
          <a:p>
            <a:r>
              <a:rPr lang="en-US"/>
              <a:t>ACT Spring 2024 Junior Administration Reporting </a:t>
            </a:r>
          </a:p>
        </p:txBody>
      </p:sp>
      <p:sp>
        <p:nvSpPr>
          <p:cNvPr id="3" name="Content Placeholder 2">
            <a:extLst>
              <a:ext uri="{FF2B5EF4-FFF2-40B4-BE49-F238E27FC236}">
                <a16:creationId xmlns:a16="http://schemas.microsoft.com/office/drawing/2014/main" id="{AD5791A4-0F44-4D2D-B54B-05C243549E1D}"/>
              </a:ext>
            </a:extLst>
          </p:cNvPr>
          <p:cNvSpPr>
            <a:spLocks noGrp="1"/>
          </p:cNvSpPr>
          <p:nvPr>
            <p:ph idx="1"/>
          </p:nvPr>
        </p:nvSpPr>
        <p:spPr>
          <a:xfrm>
            <a:off x="731196" y="1965278"/>
            <a:ext cx="10515600" cy="3625983"/>
          </a:xfrm>
        </p:spPr>
        <p:txBody>
          <a:bodyPr vert="horz" lIns="91440" tIns="45720" rIns="91440" bIns="45720" rtlCol="0" anchor="t">
            <a:normAutofit/>
          </a:bodyPr>
          <a:lstStyle/>
          <a:p>
            <a:pPr marL="0" indent="0">
              <a:buNone/>
            </a:pPr>
            <a:r>
              <a:rPr lang="en-US">
                <a:solidFill>
                  <a:schemeClr val="tx1"/>
                </a:solidFill>
              </a:rPr>
              <a:t>Scores will be available 3-8 weeks after answer documents are received by ACT. </a:t>
            </a:r>
          </a:p>
          <a:p>
            <a:pPr marL="0" indent="0">
              <a:buNone/>
            </a:pPr>
            <a:r>
              <a:rPr lang="en-US" b="1" i="1">
                <a:solidFill>
                  <a:schemeClr val="tx1"/>
                </a:solidFill>
              </a:rPr>
              <a:t>Reporting Resources</a:t>
            </a:r>
          </a:p>
          <a:p>
            <a:pPr>
              <a:buClr>
                <a:schemeClr val="tx1"/>
              </a:buClr>
            </a:pPr>
            <a:r>
              <a:rPr lang="en-US">
                <a:solidFill>
                  <a:srgbClr val="0D77C3"/>
                </a:solidFill>
                <a:hlinkClick r:id="rId3"/>
              </a:rPr>
              <a:t>2024 Score Report Schedule</a:t>
            </a:r>
            <a:endParaRPr lang="en-US">
              <a:solidFill>
                <a:srgbClr val="0D77C3"/>
              </a:solidFill>
            </a:endParaRPr>
          </a:p>
          <a:p>
            <a:pPr>
              <a:buClr>
                <a:schemeClr val="tx1"/>
              </a:buClr>
            </a:pPr>
            <a:r>
              <a:rPr lang="en-US">
                <a:solidFill>
                  <a:srgbClr val="0D77C3"/>
                </a:solidFill>
                <a:hlinkClick r:id="rId4">
                  <a:extLst>
                    <a:ext uri="{A12FA001-AC4F-418D-AE19-62706E023703}">
                      <ahyp:hlinkClr xmlns:ahyp="http://schemas.microsoft.com/office/drawing/2018/hyperlinkcolor" val="tx"/>
                    </a:ext>
                  </a:extLst>
                </a:hlinkClick>
              </a:rPr>
              <a:t>ACT Success Site</a:t>
            </a:r>
            <a:endParaRPr lang="en-US">
              <a:solidFill>
                <a:srgbClr val="0D77C3"/>
              </a:solidFill>
            </a:endParaRPr>
          </a:p>
          <a:p>
            <a:pPr>
              <a:buClr>
                <a:schemeClr val="tx1"/>
              </a:buClr>
            </a:pPr>
            <a:r>
              <a:rPr lang="en-US">
                <a:solidFill>
                  <a:srgbClr val="0D77C3"/>
                </a:solidFill>
                <a:hlinkClick r:id="rId5">
                  <a:extLst>
                    <a:ext uri="{A12FA001-AC4F-418D-AE19-62706E023703}">
                      <ahyp:hlinkClr xmlns:ahyp="http://schemas.microsoft.com/office/drawing/2018/hyperlinkcolor" val="tx"/>
                    </a:ext>
                  </a:extLst>
                </a:hlinkClick>
              </a:rPr>
              <a:t>ACT Contact Webform</a:t>
            </a:r>
            <a:endParaRPr lang="en-US">
              <a:solidFill>
                <a:srgbClr val="0D77C3"/>
              </a:solidFill>
            </a:endParaRPr>
          </a:p>
        </p:txBody>
      </p:sp>
      <p:sp>
        <p:nvSpPr>
          <p:cNvPr id="4" name="Slide Number Placeholder 3">
            <a:extLst>
              <a:ext uri="{FF2B5EF4-FFF2-40B4-BE49-F238E27FC236}">
                <a16:creationId xmlns:a16="http://schemas.microsoft.com/office/drawing/2014/main" id="{36CC12F6-10C0-C665-7C37-A53718022F00}"/>
              </a:ext>
            </a:extLst>
          </p:cNvPr>
          <p:cNvSpPr>
            <a:spLocks noGrp="1"/>
          </p:cNvSpPr>
          <p:nvPr>
            <p:ph type="sldNum" sz="quarter" idx="12"/>
          </p:nvPr>
        </p:nvSpPr>
        <p:spPr>
          <a:xfrm>
            <a:off x="4821695" y="6356350"/>
            <a:ext cx="2743200" cy="365125"/>
          </a:xfrm>
        </p:spPr>
        <p:txBody>
          <a:bodyPr/>
          <a:lstStyle/>
          <a:p>
            <a:fld id="{FD68AB11-C6DD-4126-AB8D-42F4CF457234}" type="slidenum">
              <a:rPr lang="en-US" smtClean="0"/>
              <a:pPr/>
              <a:t>4</a:t>
            </a:fld>
            <a:endParaRPr lang="en-US"/>
          </a:p>
        </p:txBody>
      </p:sp>
    </p:spTree>
    <p:extLst>
      <p:ext uri="{BB962C8B-B14F-4D97-AF65-F5344CB8AC3E}">
        <p14:creationId xmlns:p14="http://schemas.microsoft.com/office/powerpoint/2010/main" val="22299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A37BB-00C6-1698-B2BD-46F49F2D80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D73680-D7DC-720F-2671-B71A509E7AC5}"/>
              </a:ext>
            </a:extLst>
          </p:cNvPr>
          <p:cNvSpPr>
            <a:spLocks noGrp="1"/>
          </p:cNvSpPr>
          <p:nvPr>
            <p:ph type="ctrTitle"/>
          </p:nvPr>
        </p:nvSpPr>
        <p:spPr>
          <a:xfrm>
            <a:off x="2384323" y="1085492"/>
            <a:ext cx="9144000" cy="2387600"/>
          </a:xfrm>
        </p:spPr>
        <p:txBody>
          <a:bodyPr>
            <a:normAutofit/>
          </a:bodyPr>
          <a:lstStyle/>
          <a:p>
            <a:pPr algn="r"/>
            <a:r>
              <a:rPr lang="en-US" sz="5400"/>
              <a:t>AKSA Update</a:t>
            </a:r>
          </a:p>
        </p:txBody>
      </p:sp>
      <p:sp>
        <p:nvSpPr>
          <p:cNvPr id="3" name="Text Placeholder 2">
            <a:extLst>
              <a:ext uri="{FF2B5EF4-FFF2-40B4-BE49-F238E27FC236}">
                <a16:creationId xmlns:a16="http://schemas.microsoft.com/office/drawing/2014/main" id="{0636CB7E-A389-115C-A90F-A2A25A2CC7F7}"/>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Christen Roseberry, Program Consultant </a:t>
            </a:r>
          </a:p>
          <a:p>
            <a:pPr algn="r"/>
            <a:r>
              <a:rPr lang="en-US"/>
              <a:t>Office of Assessment and Accountability</a:t>
            </a:r>
          </a:p>
          <a:p>
            <a:pPr algn="r"/>
            <a:endParaRPr lang="en-US"/>
          </a:p>
        </p:txBody>
      </p:sp>
    </p:spTree>
    <p:extLst>
      <p:ext uri="{BB962C8B-B14F-4D97-AF65-F5344CB8AC3E}">
        <p14:creationId xmlns:p14="http://schemas.microsoft.com/office/powerpoint/2010/main" val="359180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72CC6-D79F-2236-F51B-74B3E4F6A4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9E064D-3A58-40DC-30D2-45A5536000E9}"/>
              </a:ext>
            </a:extLst>
          </p:cNvPr>
          <p:cNvSpPr>
            <a:spLocks noGrp="1"/>
          </p:cNvSpPr>
          <p:nvPr>
            <p:ph type="title"/>
          </p:nvPr>
        </p:nvSpPr>
        <p:spPr/>
        <p:txBody>
          <a:bodyPr/>
          <a:lstStyle/>
          <a:p>
            <a:r>
              <a:rPr lang="en-US"/>
              <a:t>AKSA Timeline Reminders</a:t>
            </a:r>
          </a:p>
        </p:txBody>
      </p:sp>
      <p:sp>
        <p:nvSpPr>
          <p:cNvPr id="4" name="Content Placeholder 1">
            <a:extLst>
              <a:ext uri="{FF2B5EF4-FFF2-40B4-BE49-F238E27FC236}">
                <a16:creationId xmlns:a16="http://schemas.microsoft.com/office/drawing/2014/main" id="{867EBD54-3EF6-0C4A-4851-135E60557EB5}"/>
              </a:ext>
            </a:extLst>
          </p:cNvPr>
          <p:cNvSpPr txBox="1">
            <a:spLocks/>
          </p:cNvSpPr>
          <p:nvPr/>
        </p:nvSpPr>
        <p:spPr>
          <a:xfrm>
            <a:off x="1122680" y="1330026"/>
            <a:ext cx="9945370" cy="3823018"/>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r>
              <a:rPr lang="en-US"/>
              <a:t>Window 2 runs from April 15-May 24.</a:t>
            </a:r>
            <a:br>
              <a:rPr lang="en-US"/>
            </a:br>
            <a:r>
              <a:rPr lang="en-US"/>
              <a:t>Note: Districts may choose to end the window earlier than May 24.</a:t>
            </a:r>
          </a:p>
          <a:p>
            <a:r>
              <a:rPr lang="en-US"/>
              <a:t>Student Registration Database (SRD) opens for score entry April 15.</a:t>
            </a:r>
          </a:p>
          <a:p>
            <a:r>
              <a:rPr lang="en-US"/>
              <a:t>Transition Attainment Record (TAR) administration ends May 24.</a:t>
            </a:r>
          </a:p>
          <a:p>
            <a:r>
              <a:rPr lang="en-US"/>
              <a:t>Last day to enter scores in SRD for Window 2 and TAR is May 31.</a:t>
            </a:r>
          </a:p>
          <a:p>
            <a:r>
              <a:rPr lang="en-US"/>
              <a:t>Last day to delete students from SRD is May 31.</a:t>
            </a:r>
          </a:p>
          <a:p>
            <a:endParaRPr lang="en-US"/>
          </a:p>
          <a:p>
            <a:endParaRPr lang="en-US"/>
          </a:p>
        </p:txBody>
      </p:sp>
    </p:spTree>
    <p:extLst>
      <p:ext uri="{BB962C8B-B14F-4D97-AF65-F5344CB8AC3E}">
        <p14:creationId xmlns:p14="http://schemas.microsoft.com/office/powerpoint/2010/main" val="2216260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72CC6-D79F-2236-F51B-74B3E4F6A4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9E064D-3A58-40DC-30D2-45A5536000E9}"/>
              </a:ext>
            </a:extLst>
          </p:cNvPr>
          <p:cNvSpPr>
            <a:spLocks noGrp="1"/>
          </p:cNvSpPr>
          <p:nvPr>
            <p:ph type="title"/>
          </p:nvPr>
        </p:nvSpPr>
        <p:spPr>
          <a:xfrm>
            <a:off x="838200" y="85743"/>
            <a:ext cx="10515600" cy="1325563"/>
          </a:xfrm>
        </p:spPr>
        <p:txBody>
          <a:bodyPr/>
          <a:lstStyle/>
          <a:p>
            <a:r>
              <a:rPr lang="en-US"/>
              <a:t>New Teachers or Students</a:t>
            </a:r>
          </a:p>
        </p:txBody>
      </p:sp>
      <p:sp>
        <p:nvSpPr>
          <p:cNvPr id="2" name="Content Placeholder 1">
            <a:extLst>
              <a:ext uri="{FF2B5EF4-FFF2-40B4-BE49-F238E27FC236}">
                <a16:creationId xmlns:a16="http://schemas.microsoft.com/office/drawing/2014/main" id="{2895D66F-8DF7-A881-0C40-55C2DF8FFEB9}"/>
              </a:ext>
            </a:extLst>
          </p:cNvPr>
          <p:cNvSpPr>
            <a:spLocks noGrp="1"/>
          </p:cNvSpPr>
          <p:nvPr>
            <p:ph idx="1"/>
          </p:nvPr>
        </p:nvSpPr>
        <p:spPr>
          <a:xfrm>
            <a:off x="852245" y="994936"/>
            <a:ext cx="10497457" cy="2874832"/>
          </a:xfrm>
        </p:spPr>
        <p:txBody>
          <a:bodyPr vert="horz" lIns="91440" tIns="45720" rIns="91440" bIns="45720" rtlCol="0" anchor="t">
            <a:noAutofit/>
          </a:bodyPr>
          <a:lstStyle/>
          <a:p>
            <a:r>
              <a:rPr lang="en-US" sz="1800"/>
              <a:t>If a new student has moved into the district from out of state, the student must take Window 1 and Window 2 during the second Window (April 15-May 24).</a:t>
            </a:r>
          </a:p>
          <a:p>
            <a:pPr lvl="1"/>
            <a:r>
              <a:rPr lang="en-US" sz="1800"/>
              <a:t>The DAC will need to add the student in SRD and complete the </a:t>
            </a:r>
            <a:r>
              <a:rPr lang="en-US" sz="1800">
                <a:hlinkClick r:id="rId3"/>
              </a:rPr>
              <a:t>AKSA Window 1 Makeup during Window 2 Form</a:t>
            </a:r>
            <a:r>
              <a:rPr lang="en-US" sz="1800"/>
              <a:t> (sent in Monday DAC email on March 18 and April 1) for score entry.</a:t>
            </a:r>
          </a:p>
          <a:p>
            <a:pPr lvl="1"/>
            <a:r>
              <a:rPr lang="en-US" sz="1800"/>
              <a:t>If the new student has transferred from another District in Kentucky, email </a:t>
            </a:r>
            <a:r>
              <a:rPr lang="en-US" sz="1800">
                <a:hlinkClick r:id="rId4"/>
              </a:rPr>
              <a:t>dacinfo@education.ky.gov</a:t>
            </a:r>
            <a:r>
              <a:rPr lang="en-US" sz="1800"/>
              <a:t> with the SSID number, district, and school the student now attends, so KDE can transfer the student in SRD.</a:t>
            </a:r>
          </a:p>
          <a:p>
            <a:pPr>
              <a:lnSpc>
                <a:spcPct val="100000"/>
              </a:lnSpc>
              <a:spcBef>
                <a:spcPts val="0"/>
              </a:spcBef>
            </a:pPr>
            <a:r>
              <a:rPr lang="en-US" sz="1800"/>
              <a:t>If there is a new teacher, the teacher will need to complete Admin Code, Inclusion of Special Populations, and both Attainment Task trainings.</a:t>
            </a:r>
            <a:r>
              <a:rPr lang="en-US" sz="1800">
                <a:solidFill>
                  <a:srgbClr val="000000"/>
                </a:solidFill>
              </a:rPr>
              <a:t> </a:t>
            </a:r>
          </a:p>
          <a:p>
            <a:pPr marL="228600" lvl="1">
              <a:lnSpc>
                <a:spcPct val="100000"/>
              </a:lnSpc>
              <a:spcBef>
                <a:spcPts val="0"/>
              </a:spcBef>
            </a:pPr>
            <a:r>
              <a:rPr lang="en-US" sz="1800"/>
              <a:t>The new teacher will need to register in the </a:t>
            </a:r>
            <a:r>
              <a:rPr lang="en-US" sz="1800">
                <a:solidFill>
                  <a:srgbClr val="000000"/>
                </a:solidFill>
                <a:hlinkClick r:id="rId5"/>
              </a:rPr>
              <a:t>online training system (OTS)</a:t>
            </a:r>
            <a:r>
              <a:rPr lang="en-US" sz="1800"/>
              <a:t>, and the DAC will need to email KDE to have the AT quiz opened.</a:t>
            </a:r>
          </a:p>
          <a:p>
            <a:endParaRPr lang="en-US" sz="1400"/>
          </a:p>
          <a:p>
            <a:endParaRPr lang="en-US" sz="1400"/>
          </a:p>
        </p:txBody>
      </p:sp>
      <p:pic>
        <p:nvPicPr>
          <p:cNvPr id="3" name="Picture 2" descr="This is a picture of the Online Training System (OTS) showing the Members area and where teachers can register for an account in the OTS.">
            <a:extLst>
              <a:ext uri="{FF2B5EF4-FFF2-40B4-BE49-F238E27FC236}">
                <a16:creationId xmlns:a16="http://schemas.microsoft.com/office/drawing/2014/main" id="{37500A4B-E1F7-CCFA-903E-A9BA9994D455}"/>
              </a:ext>
            </a:extLst>
          </p:cNvPr>
          <p:cNvPicPr>
            <a:picLocks noChangeAspect="1"/>
          </p:cNvPicPr>
          <p:nvPr/>
        </p:nvPicPr>
        <p:blipFill>
          <a:blip r:embed="rId6"/>
          <a:stretch>
            <a:fillRect/>
          </a:stretch>
        </p:blipFill>
        <p:spPr>
          <a:xfrm>
            <a:off x="4805396" y="3871525"/>
            <a:ext cx="2575151" cy="1819702"/>
          </a:xfrm>
          <a:prstGeom prst="rect">
            <a:avLst/>
          </a:prstGeom>
        </p:spPr>
      </p:pic>
    </p:spTree>
    <p:extLst>
      <p:ext uri="{BB962C8B-B14F-4D97-AF65-F5344CB8AC3E}">
        <p14:creationId xmlns:p14="http://schemas.microsoft.com/office/powerpoint/2010/main" val="4193562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72CC6-D79F-2236-F51B-74B3E4F6A4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9E064D-3A58-40DC-30D2-45A5536000E9}"/>
              </a:ext>
            </a:extLst>
          </p:cNvPr>
          <p:cNvSpPr>
            <a:spLocks noGrp="1"/>
          </p:cNvSpPr>
          <p:nvPr>
            <p:ph type="title"/>
          </p:nvPr>
        </p:nvSpPr>
        <p:spPr/>
        <p:txBody>
          <a:bodyPr/>
          <a:lstStyle/>
          <a:p>
            <a:r>
              <a:rPr lang="en-US"/>
              <a:t>Newly Eligible Students</a:t>
            </a:r>
          </a:p>
        </p:txBody>
      </p:sp>
      <p:sp>
        <p:nvSpPr>
          <p:cNvPr id="4" name="Content Placeholder 1">
            <a:extLst>
              <a:ext uri="{FF2B5EF4-FFF2-40B4-BE49-F238E27FC236}">
                <a16:creationId xmlns:a16="http://schemas.microsoft.com/office/drawing/2014/main" id="{867EBD54-3EF6-0C4A-4851-135E60557EB5}"/>
              </a:ext>
            </a:extLst>
          </p:cNvPr>
          <p:cNvSpPr txBox="1">
            <a:spLocks/>
          </p:cNvSpPr>
          <p:nvPr/>
        </p:nvSpPr>
        <p:spPr>
          <a:xfrm>
            <a:off x="838200" y="1027526"/>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r>
              <a:rPr lang="en-US"/>
              <a:t>If a student is newly eligible for AKSA, the student must complete both Window 1 and Window 2.</a:t>
            </a:r>
          </a:p>
          <a:p>
            <a:r>
              <a:rPr lang="en-US"/>
              <a:t>If an Admissions and Release Committee (ARC) meeting takes place and determines a student is no longer eligible for AKSA, the student will take the Kentucky Summative Assessment (KSA) in the Spring. The student’s record in SRD will need to be deleted.</a:t>
            </a:r>
          </a:p>
        </p:txBody>
      </p:sp>
    </p:spTree>
    <p:extLst>
      <p:ext uri="{BB962C8B-B14F-4D97-AF65-F5344CB8AC3E}">
        <p14:creationId xmlns:p14="http://schemas.microsoft.com/office/powerpoint/2010/main" val="344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72CC6-D79F-2236-F51B-74B3E4F6A4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9E064D-3A58-40DC-30D2-45A5536000E9}"/>
              </a:ext>
            </a:extLst>
          </p:cNvPr>
          <p:cNvSpPr>
            <a:spLocks noGrp="1"/>
          </p:cNvSpPr>
          <p:nvPr>
            <p:ph type="title"/>
          </p:nvPr>
        </p:nvSpPr>
        <p:spPr/>
        <p:txBody>
          <a:bodyPr/>
          <a:lstStyle/>
          <a:p>
            <a:r>
              <a:rPr lang="en-US"/>
              <a:t>Entering Scores in SRD</a:t>
            </a:r>
          </a:p>
        </p:txBody>
      </p:sp>
      <p:sp>
        <p:nvSpPr>
          <p:cNvPr id="2" name="Content Placeholder 1">
            <a:extLst>
              <a:ext uri="{FF2B5EF4-FFF2-40B4-BE49-F238E27FC236}">
                <a16:creationId xmlns:a16="http://schemas.microsoft.com/office/drawing/2014/main" id="{2895D66F-8DF7-A881-0C40-55C2DF8FFEB9}"/>
              </a:ext>
            </a:extLst>
          </p:cNvPr>
          <p:cNvSpPr>
            <a:spLocks noGrp="1"/>
          </p:cNvSpPr>
          <p:nvPr>
            <p:ph idx="1"/>
          </p:nvPr>
        </p:nvSpPr>
        <p:spPr>
          <a:xfrm>
            <a:off x="838200" y="1523066"/>
            <a:ext cx="10515600" cy="4351338"/>
          </a:xfrm>
        </p:spPr>
        <p:txBody>
          <a:bodyPr vert="horz" lIns="91440" tIns="45720" rIns="91440" bIns="45720" rtlCol="0" anchor="t">
            <a:normAutofit/>
          </a:bodyPr>
          <a:lstStyle/>
          <a:p>
            <a:r>
              <a:rPr lang="en-US"/>
              <a:t>Entering scores in Window 2 will be similar to Window 1 score entry in the </a:t>
            </a:r>
            <a:r>
              <a:rPr lang="en-US">
                <a:hlinkClick r:id="rId3"/>
              </a:rPr>
              <a:t>SRD</a:t>
            </a:r>
            <a:r>
              <a:rPr lang="en-US"/>
              <a:t>.</a:t>
            </a:r>
          </a:p>
          <a:p>
            <a:r>
              <a:rPr lang="en-US"/>
              <a:t>Prior to entering scores, a Form number will need to be chosen. </a:t>
            </a:r>
          </a:p>
          <a:p>
            <a:endParaRPr lang="en-US"/>
          </a:p>
          <a:p>
            <a:endParaRPr lang="en-US"/>
          </a:p>
          <a:p>
            <a:r>
              <a:rPr lang="en-US"/>
              <a:t>For Window 2, the Quality of School Climate and Safety (QSCS) scores will also be entered.</a:t>
            </a:r>
          </a:p>
          <a:p>
            <a:endParaRPr lang="en-US"/>
          </a:p>
          <a:p>
            <a:endParaRPr lang="en-US"/>
          </a:p>
        </p:txBody>
      </p:sp>
      <p:pic>
        <p:nvPicPr>
          <p:cNvPr id="5" name="Picture 4" descr="This is picture from the Student Registration Database (SRD) showing Window 1 and Window 2 score entry. Window 1 shows that Form 2 was selected and the Attainment Task (AT) is green. Window 2 shows that a Form number needs to be selected prior to entering the AT scores.">
            <a:extLst>
              <a:ext uri="{FF2B5EF4-FFF2-40B4-BE49-F238E27FC236}">
                <a16:creationId xmlns:a16="http://schemas.microsoft.com/office/drawing/2014/main" id="{5BB48953-16EA-7AF9-F48C-8040471CBEE9}"/>
              </a:ext>
            </a:extLst>
          </p:cNvPr>
          <p:cNvPicPr>
            <a:picLocks noChangeAspect="1"/>
          </p:cNvPicPr>
          <p:nvPr/>
        </p:nvPicPr>
        <p:blipFill>
          <a:blip r:embed="rId4"/>
          <a:stretch>
            <a:fillRect/>
          </a:stretch>
        </p:blipFill>
        <p:spPr>
          <a:xfrm>
            <a:off x="913677" y="3057473"/>
            <a:ext cx="10364646" cy="743054"/>
          </a:xfrm>
          <a:prstGeom prst="rect">
            <a:avLst/>
          </a:prstGeom>
        </p:spPr>
      </p:pic>
      <p:pic>
        <p:nvPicPr>
          <p:cNvPr id="7" name="Picture 6" descr="This is a picture from the Student Registration Database (SRD) showing edit, delete, Survey, TAR, and AT. It is shown to let the viewer know that the Survey results from spring administration need to be entered in this location on the SRD.">
            <a:extLst>
              <a:ext uri="{FF2B5EF4-FFF2-40B4-BE49-F238E27FC236}">
                <a16:creationId xmlns:a16="http://schemas.microsoft.com/office/drawing/2014/main" id="{9F788AC0-AEB8-D48F-9023-AD7C67ADCB06}"/>
              </a:ext>
            </a:extLst>
          </p:cNvPr>
          <p:cNvPicPr>
            <a:picLocks noChangeAspect="1"/>
          </p:cNvPicPr>
          <p:nvPr/>
        </p:nvPicPr>
        <p:blipFill>
          <a:blip r:embed="rId5"/>
          <a:stretch>
            <a:fillRect/>
          </a:stretch>
        </p:blipFill>
        <p:spPr>
          <a:xfrm>
            <a:off x="5411952" y="4510978"/>
            <a:ext cx="3997810" cy="809578"/>
          </a:xfrm>
          <a:prstGeom prst="rect">
            <a:avLst/>
          </a:prstGeom>
        </p:spPr>
      </p:pic>
    </p:spTree>
    <p:extLst>
      <p:ext uri="{BB962C8B-B14F-4D97-AF65-F5344CB8AC3E}">
        <p14:creationId xmlns:p14="http://schemas.microsoft.com/office/powerpoint/2010/main" val="1533965353"/>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6B9F25"/>
      </a:accent6>
      <a:hlink>
        <a:srgbClr val="2683C6"/>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2024-04-10T04:00:00+00:00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Audience1 xmlns="3a62de7d-ba57-4f43-9dae-9623ba637be0"/>
    <_dlc_DocId xmlns="3a62de7d-ba57-4f43-9dae-9623ba637be0">KYED-14-1889</_dlc_DocId>
    <_dlc_DocIdUrl xmlns="3a62de7d-ba57-4f43-9dae-9623ba637be0">
      <Url>https://www.education.ky.gov/AA/distsupp/_layouts/15/DocIdRedir.aspx?ID=KYED-14-1889</Url>
      <Description>KYED-14-1889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8456DFD0-480B-4291-943D-95F930F3772B}"/>
</file>

<file path=customXml/itemProps3.xml><?xml version="1.0" encoding="utf-8"?>
<ds:datastoreItem xmlns:ds="http://schemas.openxmlformats.org/officeDocument/2006/customXml" ds:itemID="{C70D4522-EDD2-4326-BD38-D65ABD3DF72F}">
  <ds:schemaRefs>
    <ds:schemaRef ds:uri="http://schemas.openxmlformats.org/package/2006/metadata/core-properties"/>
    <ds:schemaRef ds:uri="http://purl.org/dc/elements/1.1/"/>
    <ds:schemaRef ds:uri="http://purl.org/dc/dcmitype/"/>
    <ds:schemaRef ds:uri="http://schemas.microsoft.com/office/2006/metadata/properties"/>
    <ds:schemaRef ds:uri="b062eb0a-ada4-4626-816e-5cd0be926cfe"/>
    <ds:schemaRef ds:uri="http://schemas.microsoft.com/office/2006/documentManagement/types"/>
    <ds:schemaRef ds:uri="5bc9d522-2386-425a-9f2a-a617cf877ec0"/>
    <ds:schemaRef ds:uri="http://purl.org/dc/terms/"/>
    <ds:schemaRef ds:uri="cf3aa28c-8d44-408c-a5ca-996a87f6cd59"/>
    <ds:schemaRef ds:uri="http://schemas.microsoft.com/office/infopath/2007/PartnerControls"/>
    <ds:schemaRef ds:uri="c8aeabe4-0dec-4482-a76a-bb57f37294f4"/>
    <ds:schemaRef ds:uri="e933af85-a9ee-4a70-b6e0-74d4f32bb51d"/>
    <ds:schemaRef ds:uri="http://www.w3.org/XML/1998/namespace"/>
  </ds:schemaRefs>
</ds:datastoreItem>
</file>

<file path=customXml/itemProps4.xml><?xml version="1.0" encoding="utf-8"?>
<ds:datastoreItem xmlns:ds="http://schemas.openxmlformats.org/officeDocument/2006/customXml" ds:itemID="{3BE67706-BAA9-407E-BD40-80C4F352B1CB}"/>
</file>

<file path=docProps/app.xml><?xml version="1.0" encoding="utf-8"?>
<Properties xmlns="http://schemas.openxmlformats.org/officeDocument/2006/extended-properties" xmlns:vt="http://schemas.openxmlformats.org/officeDocument/2006/docPropsVTypes">
  <Template/>
  <TotalTime>0</TotalTime>
  <Words>2148</Words>
  <Application>Microsoft Office PowerPoint</Application>
  <PresentationFormat>Widescreen</PresentationFormat>
  <Paragraphs>179</Paragraphs>
  <Slides>25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Franklin Gothic Book</vt:lpstr>
      <vt:lpstr>Franklin Gothic Medium</vt:lpstr>
      <vt:lpstr>Georgia</vt:lpstr>
      <vt:lpstr>Times New Roman</vt:lpstr>
      <vt:lpstr>Wingdings</vt:lpstr>
      <vt:lpstr>Office Theme</vt:lpstr>
      <vt:lpstr>DAC Webcast April 11, 2024</vt:lpstr>
      <vt:lpstr>Agenda</vt:lpstr>
      <vt:lpstr>ACT Reporting and Updates</vt:lpstr>
      <vt:lpstr>ACT Spring 2024 Junior Administration Reporting </vt:lpstr>
      <vt:lpstr>AKSA Update</vt:lpstr>
      <vt:lpstr>AKSA Timeline Reminders</vt:lpstr>
      <vt:lpstr>New Teachers or Students</vt:lpstr>
      <vt:lpstr>Newly Eligible Students</vt:lpstr>
      <vt:lpstr>Entering Scores in SRD</vt:lpstr>
      <vt:lpstr>SDRR Updates</vt:lpstr>
      <vt:lpstr>SDRR</vt:lpstr>
      <vt:lpstr>IC Report Resources</vt:lpstr>
      <vt:lpstr>SDRR Resources</vt:lpstr>
      <vt:lpstr>SDRR “Hot Topic” Office Hours</vt:lpstr>
      <vt:lpstr>ACCESS/WIDA Alternate ACCESS Updates</vt:lpstr>
      <vt:lpstr>ACCESS for ELLs Report Reminders</vt:lpstr>
      <vt:lpstr>WIDA Alternate ACCESS Report Reminders</vt:lpstr>
      <vt:lpstr>K Screen Training</vt:lpstr>
      <vt:lpstr>Train the Trainers</vt:lpstr>
      <vt:lpstr>K Screen Refresh Office Hour</vt:lpstr>
      <vt:lpstr>KSA/AKSA Site Visits </vt:lpstr>
      <vt:lpstr>2024 KSA/AKSA Site Visits </vt:lpstr>
      <vt:lpstr>KSA/AKSA Site Visits: What to Expect </vt:lpstr>
      <vt:lpstr>Questions and Answers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Webcast April 2024</dc:title>
  <dc:creator>melissa.chandler@education.ky.gov</dc:creator>
  <cp:keywords>DAC Webcast</cp:keywords>
  <cp:lastModifiedBy>Riley, Ben - Division of Assessment and Accountability Support</cp:lastModifiedBy>
  <cp:revision>2</cp:revision>
  <dcterms:created xsi:type="dcterms:W3CDTF">2022-07-11T18:53:52Z</dcterms:created>
  <dcterms:modified xsi:type="dcterms:W3CDTF">2024-04-10T20:04:21Z</dcterms:modified>
  <cp:category>Please email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_dlc_DocIdItemGuid">
    <vt:lpwstr>d53dec78-4719-4541-b03c-6ddf19d0d39f</vt:lpwstr>
  </property>
</Properties>
</file>