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layout3.xml" ContentType="application/vnd.openxmlformats-officedocument.drawingml.diagramLayout+xml"/>
  <Override PartName="/ppt/diagrams/drawing2.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commentAuthors.xml" ContentType="application/vnd.openxmlformats-officedocument.presentationml.commentAuthors+xml"/>
  <Override PartName="/ppt/diagrams/quickStyle2.xml" ContentType="application/vnd.openxmlformats-officedocument.drawingml.diagramStyle+xml"/>
  <Override PartName="/ppt/diagrams/colors2.xml" ContentType="application/vnd.openxmlformats-officedocument.drawingml.diagramCol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24"/>
  </p:notesMasterIdLst>
  <p:handoutMasterIdLst>
    <p:handoutMasterId r:id="rId25"/>
  </p:handoutMasterIdLst>
  <p:sldIdLst>
    <p:sldId id="256" r:id="rId6"/>
    <p:sldId id="1024" r:id="rId7"/>
    <p:sldId id="1098" r:id="rId8"/>
    <p:sldId id="321" r:id="rId9"/>
    <p:sldId id="329" r:id="rId10"/>
    <p:sldId id="915" r:id="rId11"/>
    <p:sldId id="1105" r:id="rId12"/>
    <p:sldId id="913" r:id="rId13"/>
    <p:sldId id="914" r:id="rId14"/>
    <p:sldId id="911" r:id="rId15"/>
    <p:sldId id="1100" r:id="rId16"/>
    <p:sldId id="1102" r:id="rId17"/>
    <p:sldId id="1104" r:id="rId18"/>
    <p:sldId id="1101" r:id="rId19"/>
    <p:sldId id="293" r:id="rId20"/>
    <p:sldId id="1103" r:id="rId21"/>
    <p:sldId id="888" r:id="rId22"/>
    <p:sldId id="10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77C3"/>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8FB3E-3AC0-46AF-AB85-1AE67E0A27A1}" v="6" dt="2023-08-10T13:43:02.110"/>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diagrams/_rels/data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BA894-8A52-47FB-A4FD-EC5E50D9BDA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9BC789D-13D2-4E32-B8BD-96DF180A23AF}">
      <dgm:prSet phldrT="[Text]" custT="1"/>
      <dgm:spPr>
        <a:solidFill>
          <a:srgbClr val="057780"/>
        </a:solidFill>
      </dgm:spPr>
      <dgm:t>
        <a:bodyPr/>
        <a:lstStyle/>
        <a:p>
          <a:r>
            <a:rPr lang="en-US" sz="2800"/>
            <a:t>Written</a:t>
          </a:r>
        </a:p>
      </dgm:t>
    </dgm:pt>
    <dgm:pt modelId="{EBD8CD36-3425-48A6-A5C0-3586D4A40ED4}" type="parTrans" cxnId="{AD8E401F-4FC1-4F8E-B20F-1DCCB6C8EAAA}">
      <dgm:prSet/>
      <dgm:spPr/>
      <dgm:t>
        <a:bodyPr/>
        <a:lstStyle/>
        <a:p>
          <a:endParaRPr lang="en-US"/>
        </a:p>
      </dgm:t>
    </dgm:pt>
    <dgm:pt modelId="{55BEBF66-F78F-4B62-A4DF-E89810F890F9}" type="sibTrans" cxnId="{AD8E401F-4FC1-4F8E-B20F-1DCCB6C8EAAA}">
      <dgm:prSet/>
      <dgm:spPr/>
      <dgm:t>
        <a:bodyPr/>
        <a:lstStyle/>
        <a:p>
          <a:endParaRPr lang="en-US"/>
        </a:p>
      </dgm:t>
    </dgm:pt>
    <dgm:pt modelId="{B3B6FDAB-4875-4571-8D70-3024C2DC31EB}">
      <dgm:prSet phldrT="[Text]"/>
      <dgm:spPr/>
      <dgm:t>
        <a:bodyPr/>
        <a:lstStyle/>
        <a:p>
          <a:r>
            <a:rPr lang="en-US"/>
            <a:t>Paper form sent home in back-to-school packet</a:t>
          </a:r>
        </a:p>
      </dgm:t>
    </dgm:pt>
    <dgm:pt modelId="{FF154093-6222-4CA5-9279-FE6604780BA6}" type="parTrans" cxnId="{43F24474-D811-4780-B14D-A1AFA02291A4}">
      <dgm:prSet/>
      <dgm:spPr/>
      <dgm:t>
        <a:bodyPr/>
        <a:lstStyle/>
        <a:p>
          <a:endParaRPr lang="en-US"/>
        </a:p>
      </dgm:t>
    </dgm:pt>
    <dgm:pt modelId="{347E7C41-A57A-4063-B294-FAFD7CFFB055}" type="sibTrans" cxnId="{43F24474-D811-4780-B14D-A1AFA02291A4}">
      <dgm:prSet/>
      <dgm:spPr/>
      <dgm:t>
        <a:bodyPr/>
        <a:lstStyle/>
        <a:p>
          <a:endParaRPr lang="en-US"/>
        </a:p>
      </dgm:t>
    </dgm:pt>
    <dgm:pt modelId="{E7A13236-2DF5-416D-A3D7-4488DAA48C71}">
      <dgm:prSet phldrT="[Text]"/>
      <dgm:spPr/>
      <dgm:t>
        <a:bodyPr/>
        <a:lstStyle/>
        <a:p>
          <a:r>
            <a:rPr lang="en-US"/>
            <a:t>Paper form mailed home</a:t>
          </a:r>
        </a:p>
      </dgm:t>
    </dgm:pt>
    <dgm:pt modelId="{A8EF37F1-993C-410D-BD69-3317CB80A747}" type="parTrans" cxnId="{5AC54ABA-A1BD-43F2-B74C-E208A096493C}">
      <dgm:prSet/>
      <dgm:spPr/>
      <dgm:t>
        <a:bodyPr/>
        <a:lstStyle/>
        <a:p>
          <a:endParaRPr lang="en-US"/>
        </a:p>
      </dgm:t>
    </dgm:pt>
    <dgm:pt modelId="{CAABD0C6-D95D-488D-80B6-07C28263C4F6}" type="sibTrans" cxnId="{5AC54ABA-A1BD-43F2-B74C-E208A096493C}">
      <dgm:prSet/>
      <dgm:spPr/>
      <dgm:t>
        <a:bodyPr/>
        <a:lstStyle/>
        <a:p>
          <a:endParaRPr lang="en-US"/>
        </a:p>
      </dgm:t>
    </dgm:pt>
    <dgm:pt modelId="{99BEE1B9-B415-4F99-8C15-B03BD12D8D42}">
      <dgm:prSet phldrT="[Text]"/>
      <dgm:spPr>
        <a:solidFill>
          <a:srgbClr val="A7CBCD"/>
        </a:solidFill>
      </dgm:spPr>
      <dgm:t>
        <a:bodyPr/>
        <a:lstStyle/>
        <a:p>
          <a:r>
            <a:rPr lang="en-US">
              <a:solidFill>
                <a:schemeClr val="tx1"/>
              </a:solidFill>
            </a:rPr>
            <a:t>Electronic</a:t>
          </a:r>
        </a:p>
      </dgm:t>
    </dgm:pt>
    <dgm:pt modelId="{5ABE990C-B693-4FBC-AA37-06395EA22395}" type="parTrans" cxnId="{050CCA2A-A754-4D29-97FE-938C5A5186DC}">
      <dgm:prSet/>
      <dgm:spPr/>
      <dgm:t>
        <a:bodyPr/>
        <a:lstStyle/>
        <a:p>
          <a:endParaRPr lang="en-US"/>
        </a:p>
      </dgm:t>
    </dgm:pt>
    <dgm:pt modelId="{7CAFA0C5-49C7-49C9-8279-7A7239A6861F}" type="sibTrans" cxnId="{050CCA2A-A754-4D29-97FE-938C5A5186DC}">
      <dgm:prSet/>
      <dgm:spPr/>
      <dgm:t>
        <a:bodyPr/>
        <a:lstStyle/>
        <a:p>
          <a:endParaRPr lang="en-US"/>
        </a:p>
      </dgm:t>
    </dgm:pt>
    <dgm:pt modelId="{1FB553A1-57A9-4D44-A4D3-9708AEF0ED89}">
      <dgm:prSet phldrT="[Text]"/>
      <dgm:spPr/>
      <dgm:t>
        <a:bodyPr/>
        <a:lstStyle/>
        <a:p>
          <a:r>
            <a:rPr lang="en-US"/>
            <a:t>Email</a:t>
          </a:r>
        </a:p>
      </dgm:t>
    </dgm:pt>
    <dgm:pt modelId="{C2DEF01D-5FB2-4A58-8D57-C09B641D5592}" type="parTrans" cxnId="{F9F72774-8CD3-4704-B5D4-50CDB96774D9}">
      <dgm:prSet/>
      <dgm:spPr/>
      <dgm:t>
        <a:bodyPr/>
        <a:lstStyle/>
        <a:p>
          <a:endParaRPr lang="en-US"/>
        </a:p>
      </dgm:t>
    </dgm:pt>
    <dgm:pt modelId="{87FC76C5-5C8D-4B03-9E0C-679817CAF94D}" type="sibTrans" cxnId="{F9F72774-8CD3-4704-B5D4-50CDB96774D9}">
      <dgm:prSet/>
      <dgm:spPr/>
      <dgm:t>
        <a:bodyPr/>
        <a:lstStyle/>
        <a:p>
          <a:endParaRPr lang="en-US"/>
        </a:p>
      </dgm:t>
    </dgm:pt>
    <dgm:pt modelId="{61E45DEA-27E5-4D67-8739-1B4CC13042F7}">
      <dgm:prSet phldrT="[Text]"/>
      <dgm:spPr/>
      <dgm:t>
        <a:bodyPr/>
        <a:lstStyle/>
        <a:p>
          <a:r>
            <a:rPr lang="en-US"/>
            <a:t>Google Form</a:t>
          </a:r>
        </a:p>
      </dgm:t>
    </dgm:pt>
    <dgm:pt modelId="{10A8CA79-B8F9-41F0-9A8E-1B846697102D}" type="parTrans" cxnId="{2BBBAF92-857A-4499-8879-BC7EBA20EC8D}">
      <dgm:prSet/>
      <dgm:spPr/>
      <dgm:t>
        <a:bodyPr/>
        <a:lstStyle/>
        <a:p>
          <a:endParaRPr lang="en-US"/>
        </a:p>
      </dgm:t>
    </dgm:pt>
    <dgm:pt modelId="{63C4E52A-9281-43D0-B3E0-F0378152E54D}" type="sibTrans" cxnId="{2BBBAF92-857A-4499-8879-BC7EBA20EC8D}">
      <dgm:prSet/>
      <dgm:spPr/>
      <dgm:t>
        <a:bodyPr/>
        <a:lstStyle/>
        <a:p>
          <a:endParaRPr lang="en-US"/>
        </a:p>
      </dgm:t>
    </dgm:pt>
    <dgm:pt modelId="{429DCCAB-5EC3-4C4D-B9AB-1CE08DAA13BB}" type="pres">
      <dgm:prSet presAssocID="{86ABA894-8A52-47FB-A4FD-EC5E50D9BDA8}" presName="linearFlow" presStyleCnt="0">
        <dgm:presLayoutVars>
          <dgm:dir/>
          <dgm:animLvl val="lvl"/>
          <dgm:resizeHandles val="exact"/>
        </dgm:presLayoutVars>
      </dgm:prSet>
      <dgm:spPr/>
    </dgm:pt>
    <dgm:pt modelId="{76CBA63B-85C2-4A36-98EF-80E6DF4AEBA1}" type="pres">
      <dgm:prSet presAssocID="{B9BC789D-13D2-4E32-B8BD-96DF180A23AF}" presName="composite" presStyleCnt="0"/>
      <dgm:spPr/>
    </dgm:pt>
    <dgm:pt modelId="{700CECF0-D7FF-4CE5-B2CA-30E0901CB1BB}" type="pres">
      <dgm:prSet presAssocID="{B9BC789D-13D2-4E32-B8BD-96DF180A23AF}" presName="parentText" presStyleLbl="alignNode1" presStyleIdx="0" presStyleCnt="2">
        <dgm:presLayoutVars>
          <dgm:chMax val="1"/>
          <dgm:bulletEnabled val="1"/>
        </dgm:presLayoutVars>
      </dgm:prSet>
      <dgm:spPr/>
    </dgm:pt>
    <dgm:pt modelId="{366DED48-E840-4A1F-B881-842CA8D5883D}" type="pres">
      <dgm:prSet presAssocID="{B9BC789D-13D2-4E32-B8BD-96DF180A23AF}" presName="descendantText" presStyleLbl="alignAcc1" presStyleIdx="0" presStyleCnt="2">
        <dgm:presLayoutVars>
          <dgm:bulletEnabled val="1"/>
        </dgm:presLayoutVars>
      </dgm:prSet>
      <dgm:spPr/>
    </dgm:pt>
    <dgm:pt modelId="{03A7F68D-FE4C-4FB2-8E64-2731F2AA068B}" type="pres">
      <dgm:prSet presAssocID="{55BEBF66-F78F-4B62-A4DF-E89810F890F9}" presName="sp" presStyleCnt="0"/>
      <dgm:spPr/>
    </dgm:pt>
    <dgm:pt modelId="{AD6220A3-290D-459A-8C39-4A392346F504}" type="pres">
      <dgm:prSet presAssocID="{99BEE1B9-B415-4F99-8C15-B03BD12D8D42}" presName="composite" presStyleCnt="0"/>
      <dgm:spPr/>
    </dgm:pt>
    <dgm:pt modelId="{C537C0B3-2357-4A93-AA90-61DE25F15504}" type="pres">
      <dgm:prSet presAssocID="{99BEE1B9-B415-4F99-8C15-B03BD12D8D42}" presName="parentText" presStyleLbl="alignNode1" presStyleIdx="1" presStyleCnt="2">
        <dgm:presLayoutVars>
          <dgm:chMax val="1"/>
          <dgm:bulletEnabled val="1"/>
        </dgm:presLayoutVars>
      </dgm:prSet>
      <dgm:spPr/>
    </dgm:pt>
    <dgm:pt modelId="{28D6539C-FE8A-4F0B-B249-C424FF09D449}" type="pres">
      <dgm:prSet presAssocID="{99BEE1B9-B415-4F99-8C15-B03BD12D8D42}" presName="descendantText" presStyleLbl="alignAcc1" presStyleIdx="1" presStyleCnt="2">
        <dgm:presLayoutVars>
          <dgm:bulletEnabled val="1"/>
        </dgm:presLayoutVars>
      </dgm:prSet>
      <dgm:spPr/>
    </dgm:pt>
  </dgm:ptLst>
  <dgm:cxnLst>
    <dgm:cxn modelId="{AD8E401F-4FC1-4F8E-B20F-1DCCB6C8EAAA}" srcId="{86ABA894-8A52-47FB-A4FD-EC5E50D9BDA8}" destId="{B9BC789D-13D2-4E32-B8BD-96DF180A23AF}" srcOrd="0" destOrd="0" parTransId="{EBD8CD36-3425-48A6-A5C0-3586D4A40ED4}" sibTransId="{55BEBF66-F78F-4B62-A4DF-E89810F890F9}"/>
    <dgm:cxn modelId="{050CCA2A-A754-4D29-97FE-938C5A5186DC}" srcId="{86ABA894-8A52-47FB-A4FD-EC5E50D9BDA8}" destId="{99BEE1B9-B415-4F99-8C15-B03BD12D8D42}" srcOrd="1" destOrd="0" parTransId="{5ABE990C-B693-4FBC-AA37-06395EA22395}" sibTransId="{7CAFA0C5-49C7-49C9-8279-7A7239A6861F}"/>
    <dgm:cxn modelId="{AB120D3A-2747-40A0-A83C-724C2E2ADD9F}" type="presOf" srcId="{99BEE1B9-B415-4F99-8C15-B03BD12D8D42}" destId="{C537C0B3-2357-4A93-AA90-61DE25F15504}" srcOrd="0" destOrd="0" presId="urn:microsoft.com/office/officeart/2005/8/layout/chevron2"/>
    <dgm:cxn modelId="{1DC60C6B-F454-40FA-A17B-9653AC7BC632}" type="presOf" srcId="{B9BC789D-13D2-4E32-B8BD-96DF180A23AF}" destId="{700CECF0-D7FF-4CE5-B2CA-30E0901CB1BB}" srcOrd="0" destOrd="0" presId="urn:microsoft.com/office/officeart/2005/8/layout/chevron2"/>
    <dgm:cxn modelId="{7B02144B-8290-4A0A-9F83-ADA43A2678CE}" type="presOf" srcId="{61E45DEA-27E5-4D67-8739-1B4CC13042F7}" destId="{28D6539C-FE8A-4F0B-B249-C424FF09D449}" srcOrd="0" destOrd="1" presId="urn:microsoft.com/office/officeart/2005/8/layout/chevron2"/>
    <dgm:cxn modelId="{B65F5C4F-56AD-40B5-B442-992B83CF7AD5}" type="presOf" srcId="{1FB553A1-57A9-4D44-A4D3-9708AEF0ED89}" destId="{28D6539C-FE8A-4F0B-B249-C424FF09D449}" srcOrd="0" destOrd="0" presId="urn:microsoft.com/office/officeart/2005/8/layout/chevron2"/>
    <dgm:cxn modelId="{F9F72774-8CD3-4704-B5D4-50CDB96774D9}" srcId="{99BEE1B9-B415-4F99-8C15-B03BD12D8D42}" destId="{1FB553A1-57A9-4D44-A4D3-9708AEF0ED89}" srcOrd="0" destOrd="0" parTransId="{C2DEF01D-5FB2-4A58-8D57-C09B641D5592}" sibTransId="{87FC76C5-5C8D-4B03-9E0C-679817CAF94D}"/>
    <dgm:cxn modelId="{43F24474-D811-4780-B14D-A1AFA02291A4}" srcId="{B9BC789D-13D2-4E32-B8BD-96DF180A23AF}" destId="{B3B6FDAB-4875-4571-8D70-3024C2DC31EB}" srcOrd="0" destOrd="0" parTransId="{FF154093-6222-4CA5-9279-FE6604780BA6}" sibTransId="{347E7C41-A57A-4063-B294-FAFD7CFFB055}"/>
    <dgm:cxn modelId="{2BBBAF92-857A-4499-8879-BC7EBA20EC8D}" srcId="{99BEE1B9-B415-4F99-8C15-B03BD12D8D42}" destId="{61E45DEA-27E5-4D67-8739-1B4CC13042F7}" srcOrd="1" destOrd="0" parTransId="{10A8CA79-B8F9-41F0-9A8E-1B846697102D}" sibTransId="{63C4E52A-9281-43D0-B3E0-F0378152E54D}"/>
    <dgm:cxn modelId="{A20D4DB2-04D4-4B8C-B1D3-7148AD709B7D}" type="presOf" srcId="{B3B6FDAB-4875-4571-8D70-3024C2DC31EB}" destId="{366DED48-E840-4A1F-B881-842CA8D5883D}" srcOrd="0" destOrd="0" presId="urn:microsoft.com/office/officeart/2005/8/layout/chevron2"/>
    <dgm:cxn modelId="{E7057AB5-8F0B-4351-9B58-057295978379}" type="presOf" srcId="{86ABA894-8A52-47FB-A4FD-EC5E50D9BDA8}" destId="{429DCCAB-5EC3-4C4D-B9AB-1CE08DAA13BB}" srcOrd="0" destOrd="0" presId="urn:microsoft.com/office/officeart/2005/8/layout/chevron2"/>
    <dgm:cxn modelId="{5AC54ABA-A1BD-43F2-B74C-E208A096493C}" srcId="{B9BC789D-13D2-4E32-B8BD-96DF180A23AF}" destId="{E7A13236-2DF5-416D-A3D7-4488DAA48C71}" srcOrd="1" destOrd="0" parTransId="{A8EF37F1-993C-410D-BD69-3317CB80A747}" sibTransId="{CAABD0C6-D95D-488D-80B6-07C28263C4F6}"/>
    <dgm:cxn modelId="{14BC52D2-8D9B-4C78-BAC4-B9D7BB33C009}" type="presOf" srcId="{E7A13236-2DF5-416D-A3D7-4488DAA48C71}" destId="{366DED48-E840-4A1F-B881-842CA8D5883D}" srcOrd="0" destOrd="1" presId="urn:microsoft.com/office/officeart/2005/8/layout/chevron2"/>
    <dgm:cxn modelId="{8580E987-4337-4C40-92AE-0471A642F070}" type="presParOf" srcId="{429DCCAB-5EC3-4C4D-B9AB-1CE08DAA13BB}" destId="{76CBA63B-85C2-4A36-98EF-80E6DF4AEBA1}" srcOrd="0" destOrd="0" presId="urn:microsoft.com/office/officeart/2005/8/layout/chevron2"/>
    <dgm:cxn modelId="{ADAA192D-DC4F-4906-9DE1-425FF197E734}" type="presParOf" srcId="{76CBA63B-85C2-4A36-98EF-80E6DF4AEBA1}" destId="{700CECF0-D7FF-4CE5-B2CA-30E0901CB1BB}" srcOrd="0" destOrd="0" presId="urn:microsoft.com/office/officeart/2005/8/layout/chevron2"/>
    <dgm:cxn modelId="{3FC6B3E6-DABA-4FDA-837D-BD158BF73AFE}" type="presParOf" srcId="{76CBA63B-85C2-4A36-98EF-80E6DF4AEBA1}" destId="{366DED48-E840-4A1F-B881-842CA8D5883D}" srcOrd="1" destOrd="0" presId="urn:microsoft.com/office/officeart/2005/8/layout/chevron2"/>
    <dgm:cxn modelId="{DC582E10-E7AD-4BDC-8024-44DF6722C391}" type="presParOf" srcId="{429DCCAB-5EC3-4C4D-B9AB-1CE08DAA13BB}" destId="{03A7F68D-FE4C-4FB2-8E64-2731F2AA068B}" srcOrd="1" destOrd="0" presId="urn:microsoft.com/office/officeart/2005/8/layout/chevron2"/>
    <dgm:cxn modelId="{63F5063F-BF30-4D84-9774-E6ED6D5FFC52}" type="presParOf" srcId="{429DCCAB-5EC3-4C4D-B9AB-1CE08DAA13BB}" destId="{AD6220A3-290D-459A-8C39-4A392346F504}" srcOrd="2" destOrd="0" presId="urn:microsoft.com/office/officeart/2005/8/layout/chevron2"/>
    <dgm:cxn modelId="{30154E39-E880-4EB0-8A67-5A5F1A383424}" type="presParOf" srcId="{AD6220A3-290D-459A-8C39-4A392346F504}" destId="{C537C0B3-2357-4A93-AA90-61DE25F15504}" srcOrd="0" destOrd="0" presId="urn:microsoft.com/office/officeart/2005/8/layout/chevron2"/>
    <dgm:cxn modelId="{EA47F6EA-BBD0-414C-9186-4316FD8C882A}" type="presParOf" srcId="{AD6220A3-290D-459A-8C39-4A392346F504}" destId="{28D6539C-FE8A-4F0B-B249-C424FF09D44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75FDE-4784-4B31-8454-FD1DD3CC3077}"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3207E294-EB0D-4376-A9E9-8B7AB458E59E}">
      <dgm:prSet phldrT="[Text]"/>
      <dgm:spPr/>
      <dgm:t>
        <a:bodyPr/>
        <a:lstStyle/>
        <a:p>
          <a:r>
            <a:rPr lang="en-US"/>
            <a:t>Spring (@April – June) - </a:t>
          </a:r>
          <a:br>
            <a:rPr lang="en-US"/>
          </a:br>
          <a:r>
            <a:rPr lang="en-US"/>
            <a:t>Getting the Rosters Right</a:t>
          </a:r>
        </a:p>
      </dgm:t>
      <dgm:extLst>
        <a:ext uri="{E40237B7-FDA0-4F09-8148-C483321AD2D9}">
          <dgm14:cNvPr xmlns:dgm14="http://schemas.microsoft.com/office/drawing/2010/diagram" id="0" name="" descr="Getting the Rosters Right heading."/>
        </a:ext>
      </dgm:extLst>
    </dgm:pt>
    <dgm:pt modelId="{73E9F600-C9FC-4112-8714-28D48A03CBD9}" type="parTrans" cxnId="{A964BD99-7827-4AEA-B88C-821DA8E8C0DA}">
      <dgm:prSet/>
      <dgm:spPr/>
      <dgm:t>
        <a:bodyPr/>
        <a:lstStyle/>
        <a:p>
          <a:endParaRPr lang="en-US"/>
        </a:p>
      </dgm:t>
    </dgm:pt>
    <dgm:pt modelId="{F5BEA8AD-B5F9-4781-AC0E-BC8413DE8A51}" type="sibTrans" cxnId="{A964BD99-7827-4AEA-B88C-821DA8E8C0DA}">
      <dgm:prSet/>
      <dgm:spPr/>
      <dgm:t>
        <a:bodyPr/>
        <a:lstStyle/>
        <a:p>
          <a:endParaRPr lang="en-US"/>
        </a:p>
      </dgm:t>
    </dgm:pt>
    <dgm:pt modelId="{17808677-E1E8-4B98-AA2A-FDEE5BC02E8C}">
      <dgm:prSet phldrT="[Text]"/>
      <dgm:spPr/>
      <dgm:t>
        <a:bodyPr/>
        <a:lstStyle/>
        <a:p>
          <a:r>
            <a:rPr lang="en-US"/>
            <a:t>Fall (@Oct..) – </a:t>
          </a:r>
        </a:p>
        <a:p>
          <a:r>
            <a:rPr lang="en-US"/>
            <a:t>Quality Control Day</a:t>
          </a:r>
        </a:p>
      </dgm:t>
      <dgm:extLst>
        <a:ext uri="{E40237B7-FDA0-4F09-8148-C483321AD2D9}">
          <dgm14:cNvPr xmlns:dgm14="http://schemas.microsoft.com/office/drawing/2010/diagram" id="0" name="" descr="Data Review and Cleanup heading"/>
        </a:ext>
      </dgm:extLst>
    </dgm:pt>
    <dgm:pt modelId="{92CCE831-4549-4858-98E9-727B824D5C12}" type="parTrans" cxnId="{EEB1DA39-DD3B-4D6E-925E-E87BE78ADE30}">
      <dgm:prSet/>
      <dgm:spPr/>
      <dgm:t>
        <a:bodyPr/>
        <a:lstStyle/>
        <a:p>
          <a:endParaRPr lang="en-US"/>
        </a:p>
      </dgm:t>
    </dgm:pt>
    <dgm:pt modelId="{A94171E7-0853-4E04-83A8-B0C63AA23CBA}" type="sibTrans" cxnId="{EEB1DA39-DD3B-4D6E-925E-E87BE78ADE30}">
      <dgm:prSet/>
      <dgm:spPr/>
      <dgm:t>
        <a:bodyPr/>
        <a:lstStyle/>
        <a:p>
          <a:endParaRPr lang="en-US"/>
        </a:p>
      </dgm:t>
    </dgm:pt>
    <dgm:pt modelId="{EF4B2E8E-A3C4-4A33-8D40-C6B34EBDE6A3}">
      <dgm:prSet phldrT="[Text]"/>
      <dgm:spPr/>
      <dgm:t>
        <a:bodyPr/>
        <a:lstStyle/>
        <a:p>
          <a:pPr>
            <a:buFont typeface="Arial" panose="020B0604020202020204" pitchFamily="34" charset="0"/>
            <a:buChar char="•"/>
          </a:pPr>
          <a:r>
            <a:rPr lang="en-US" b="0" i="0" u="none"/>
            <a:t>Ensure accurate public reporting</a:t>
          </a:r>
          <a:r>
            <a:rPr lang="en-US" b="0" i="0"/>
            <a:t>​</a:t>
          </a:r>
          <a:endParaRPr lang="en-US"/>
        </a:p>
      </dgm:t>
      <dgm:extLst>
        <a:ext uri="{E40237B7-FDA0-4F09-8148-C483321AD2D9}">
          <dgm14:cNvPr xmlns:dgm14="http://schemas.microsoft.com/office/drawing/2010/diagram" id="0" name="" descr="Make changes to student level data&#10;Identify your 100-Day Entity students&#10;Request non-participations if needed&#10;"/>
        </a:ext>
      </dgm:extLst>
    </dgm:pt>
    <dgm:pt modelId="{DE46615A-2F8B-4FC4-843C-1F51EEE53B3C}" type="parTrans" cxnId="{DDFC9364-6DD8-4E18-BDE1-00D35FA5907C}">
      <dgm:prSet/>
      <dgm:spPr/>
      <dgm:t>
        <a:bodyPr/>
        <a:lstStyle/>
        <a:p>
          <a:endParaRPr lang="en-US"/>
        </a:p>
      </dgm:t>
    </dgm:pt>
    <dgm:pt modelId="{A86F5BCF-85C5-4BD1-BFDC-F4427D51B3F9}" type="sibTrans" cxnId="{DDFC9364-6DD8-4E18-BDE1-00D35FA5907C}">
      <dgm:prSet/>
      <dgm:spPr/>
      <dgm:t>
        <a:bodyPr/>
        <a:lstStyle/>
        <a:p>
          <a:endParaRPr lang="en-US"/>
        </a:p>
      </dgm:t>
    </dgm:pt>
    <dgm:pt modelId="{41EA3875-797E-4E61-976F-5FBF718FFE45}">
      <dgm:prSet phldrT="[Text]"/>
      <dgm:spPr/>
      <dgm:t>
        <a:bodyPr/>
        <a:lstStyle/>
        <a:p>
          <a:r>
            <a:rPr lang="en-US"/>
            <a:t>Late Fall (@Oct./Nov.) - </a:t>
          </a:r>
        </a:p>
        <a:p>
          <a:r>
            <a:rPr lang="en-US"/>
            <a:t>Accurate Reporting</a:t>
          </a:r>
        </a:p>
      </dgm:t>
      <dgm:extLst>
        <a:ext uri="{E40237B7-FDA0-4F09-8148-C483321AD2D9}">
          <dgm14:cNvPr xmlns:dgm14="http://schemas.microsoft.com/office/drawing/2010/diagram" id="0" name="" descr="Accurate Reporting heading"/>
        </a:ext>
      </dgm:extLst>
    </dgm:pt>
    <dgm:pt modelId="{44F7BEB1-8B34-4B2E-AEDE-D3C66F550CA7}" type="parTrans" cxnId="{2223E7B9-18B5-454F-BD81-42F3E8A27968}">
      <dgm:prSet/>
      <dgm:spPr/>
      <dgm:t>
        <a:bodyPr/>
        <a:lstStyle/>
        <a:p>
          <a:endParaRPr lang="en-US"/>
        </a:p>
      </dgm:t>
    </dgm:pt>
    <dgm:pt modelId="{31B78598-1743-46E3-8D94-B400A939FA83}" type="sibTrans" cxnId="{2223E7B9-18B5-454F-BD81-42F3E8A27968}">
      <dgm:prSet/>
      <dgm:spPr/>
      <dgm:t>
        <a:bodyPr/>
        <a:lstStyle/>
        <a:p>
          <a:endParaRPr lang="en-US"/>
        </a:p>
      </dgm:t>
    </dgm:pt>
    <dgm:pt modelId="{38321BE9-5FEE-49F6-8BF4-4ACAC9C7EE49}">
      <dgm:prSet phldrT="[Text]"/>
      <dgm:spPr/>
      <dgm:t>
        <a:bodyPr/>
        <a:lstStyle/>
        <a:p>
          <a:r>
            <a:rPr lang="en-US"/>
            <a:t>Public Reporting School Report Card (SRC)</a:t>
          </a:r>
        </a:p>
      </dgm:t>
      <dgm:extLst>
        <a:ext uri="{E40237B7-FDA0-4F09-8148-C483321AD2D9}">
          <dgm14:cNvPr xmlns:dgm14="http://schemas.microsoft.com/office/drawing/2010/diagram" id="0" name="" descr="School Report Card."/>
        </a:ext>
      </dgm:extLst>
    </dgm:pt>
    <dgm:pt modelId="{FE1C7943-D5A7-4ADB-A87C-B0CF8A9E34C5}" type="parTrans" cxnId="{6E8E9009-0398-471D-BDEE-B0FF0A26C157}">
      <dgm:prSet/>
      <dgm:spPr/>
      <dgm:t>
        <a:bodyPr/>
        <a:lstStyle/>
        <a:p>
          <a:endParaRPr lang="en-US"/>
        </a:p>
      </dgm:t>
    </dgm:pt>
    <dgm:pt modelId="{EA2CBCE6-C9D1-422A-8129-89684A80E104}" type="sibTrans" cxnId="{6E8E9009-0398-471D-BDEE-B0FF0A26C157}">
      <dgm:prSet/>
      <dgm:spPr/>
      <dgm:t>
        <a:bodyPr/>
        <a:lstStyle/>
        <a:p>
          <a:endParaRPr lang="en-US"/>
        </a:p>
      </dgm:t>
    </dgm:pt>
    <dgm:pt modelId="{D169A2B0-032B-4A78-B6E7-43A8685CB4D9}">
      <dgm:prSet phldr="0"/>
      <dgm:spPr/>
      <dgm:t>
        <a:bodyPr/>
        <a:lstStyle/>
        <a:p>
          <a:pPr rtl="0"/>
          <a:r>
            <a:rPr lang="en-US">
              <a:latin typeface="Franklin Gothic Book"/>
            </a:rPr>
            <a:t>Ten-Day Regulatory Data Review follows Public Release</a:t>
          </a:r>
        </a:p>
      </dgm:t>
    </dgm:pt>
    <dgm:pt modelId="{DB3958DB-5248-443F-BB4F-6DF4F70E617B}" type="parTrans" cxnId="{FD3CC467-5852-457D-91EF-7927119C34EE}">
      <dgm:prSet/>
      <dgm:spPr/>
      <dgm:t>
        <a:bodyPr/>
        <a:lstStyle/>
        <a:p>
          <a:endParaRPr lang="en-US"/>
        </a:p>
      </dgm:t>
    </dgm:pt>
    <dgm:pt modelId="{7F561F40-B35D-4012-9DC0-77FFC4BF16F3}" type="sibTrans" cxnId="{FD3CC467-5852-457D-91EF-7927119C34EE}">
      <dgm:prSet/>
      <dgm:spPr/>
      <dgm:t>
        <a:bodyPr/>
        <a:lstStyle/>
        <a:p>
          <a:endParaRPr lang="en-US"/>
        </a:p>
      </dgm:t>
    </dgm:pt>
    <dgm:pt modelId="{4AAF9285-38CD-40B0-BA3A-3A9CD823EBBE}">
      <dgm:prSet phldrT="[Text]"/>
      <dgm:spPr/>
      <dgm:t>
        <a:bodyPr/>
        <a:lstStyle/>
        <a:p>
          <a:endParaRPr lang="en-US"/>
        </a:p>
      </dgm:t>
    </dgm:pt>
    <dgm:pt modelId="{F729B14A-BADA-4B32-85D1-EB1250723F4B}" type="parTrans" cxnId="{FE3A7193-C315-44B9-9234-E80783483423}">
      <dgm:prSet/>
      <dgm:spPr/>
      <dgm:t>
        <a:bodyPr/>
        <a:lstStyle/>
        <a:p>
          <a:endParaRPr lang="en-US"/>
        </a:p>
      </dgm:t>
    </dgm:pt>
    <dgm:pt modelId="{0E79281D-A960-480A-965F-01E07268B0E1}" type="sibTrans" cxnId="{FE3A7193-C315-44B9-9234-E80783483423}">
      <dgm:prSet/>
      <dgm:spPr/>
      <dgm:t>
        <a:bodyPr/>
        <a:lstStyle/>
        <a:p>
          <a:endParaRPr lang="en-US"/>
        </a:p>
      </dgm:t>
    </dgm:pt>
    <dgm:pt modelId="{0BF64F9E-DACC-433B-82C9-1D4F4F2FD8E3}">
      <dgm:prSet/>
      <dgm:spPr/>
      <dgm:t>
        <a:bodyPr/>
        <a:lstStyle/>
        <a:p>
          <a:pPr marL="225425" lvl="1" indent="-114300" defTabSz="889000">
            <a:lnSpc>
              <a:spcPct val="90000"/>
            </a:lnSpc>
            <a:spcBef>
              <a:spcPct val="0"/>
            </a:spcBef>
            <a:spcAft>
              <a:spcPct val="15000"/>
            </a:spcAft>
            <a:buFont typeface="Arial" panose="020B0604020202020204" pitchFamily="34" charset="0"/>
            <a:buChar char="•"/>
          </a:pPr>
          <a:r>
            <a:rPr lang="en-US"/>
            <a:t>Identify students who should be tested, non-participation, demographic data, accommodations, English Learner status</a:t>
          </a:r>
        </a:p>
      </dgm:t>
    </dgm:pt>
    <dgm:pt modelId="{9775FD26-E32D-42FA-837E-288DE0E59BF3}" type="parTrans" cxnId="{4DF6823D-2892-4FE5-B77B-A2D63387D740}">
      <dgm:prSet/>
      <dgm:spPr/>
      <dgm:t>
        <a:bodyPr/>
        <a:lstStyle/>
        <a:p>
          <a:endParaRPr lang="en-US"/>
        </a:p>
      </dgm:t>
    </dgm:pt>
    <dgm:pt modelId="{D99EC482-4A96-4A42-AE01-5591ACC9552C}" type="sibTrans" cxnId="{4DF6823D-2892-4FE5-B77B-A2D63387D740}">
      <dgm:prSet/>
      <dgm:spPr/>
      <dgm:t>
        <a:bodyPr/>
        <a:lstStyle/>
        <a:p>
          <a:endParaRPr lang="en-US"/>
        </a:p>
      </dgm:t>
    </dgm:pt>
    <dgm:pt modelId="{0E3F5C57-0F83-4A1C-BD2A-46A2FEB1547F}">
      <dgm:prSet/>
      <dgm:spPr/>
      <dgm:t>
        <a:bodyPr/>
        <a:lstStyle/>
        <a:p>
          <a:r>
            <a:rPr lang="en-US"/>
            <a:t>Fall (@Aug.) -</a:t>
          </a:r>
          <a:br>
            <a:rPr lang="en-US"/>
          </a:br>
          <a:r>
            <a:rPr lang="en-US"/>
            <a:t>Data Review and Roster Cleanup</a:t>
          </a:r>
        </a:p>
      </dgm:t>
    </dgm:pt>
    <dgm:pt modelId="{DF163FDC-6B80-48DC-9751-2903F798DCF1}" type="parTrans" cxnId="{6F56EE38-8FAF-4D4D-8091-11C0CDF34B58}">
      <dgm:prSet/>
      <dgm:spPr/>
      <dgm:t>
        <a:bodyPr/>
        <a:lstStyle/>
        <a:p>
          <a:endParaRPr lang="en-US"/>
        </a:p>
      </dgm:t>
    </dgm:pt>
    <dgm:pt modelId="{3133892A-89E1-4317-8AB6-69D9ADE92E5D}" type="sibTrans" cxnId="{6F56EE38-8FAF-4D4D-8091-11C0CDF34B58}">
      <dgm:prSet/>
      <dgm:spPr/>
      <dgm:t>
        <a:bodyPr/>
        <a:lstStyle/>
        <a:p>
          <a:endParaRPr lang="en-US"/>
        </a:p>
      </dgm:t>
    </dgm:pt>
    <dgm:pt modelId="{948C61D6-EE82-4EF9-8E79-393995C465F4}">
      <dgm:prSet/>
      <dgm:spPr/>
      <dgm:t>
        <a:bodyPr/>
        <a:lstStyle/>
        <a:p>
          <a:r>
            <a:rPr lang="en-US"/>
            <a:t>Request changes to individual student level data</a:t>
          </a:r>
        </a:p>
      </dgm:t>
    </dgm:pt>
    <dgm:pt modelId="{8F66FCE1-062B-41DC-812F-1BFF7995CD53}" type="parTrans" cxnId="{DF8492FB-4430-4AAE-9290-BAE4289C0D31}">
      <dgm:prSet/>
      <dgm:spPr/>
      <dgm:t>
        <a:bodyPr/>
        <a:lstStyle/>
        <a:p>
          <a:endParaRPr lang="en-US"/>
        </a:p>
      </dgm:t>
    </dgm:pt>
    <dgm:pt modelId="{B836FD3B-4F99-4B8E-AE75-09F099440EAB}" type="sibTrans" cxnId="{DF8492FB-4430-4AAE-9290-BAE4289C0D31}">
      <dgm:prSet/>
      <dgm:spPr/>
      <dgm:t>
        <a:bodyPr/>
        <a:lstStyle/>
        <a:p>
          <a:endParaRPr lang="en-US"/>
        </a:p>
      </dgm:t>
    </dgm:pt>
    <dgm:pt modelId="{8166BB98-B91D-4837-B686-4DFAF188FC0B}">
      <dgm:prSet/>
      <dgm:spPr/>
      <dgm:t>
        <a:bodyPr/>
        <a:lstStyle/>
        <a:p>
          <a:r>
            <a:rPr lang="en-US" b="0"/>
            <a:t>Request </a:t>
          </a:r>
          <a:r>
            <a:rPr lang="en-US" b="0">
              <a:latin typeface="+mn-lt"/>
            </a:rPr>
            <a:t>nonparticipations</a:t>
          </a:r>
          <a:r>
            <a:rPr lang="en-US" b="0"/>
            <a:t> if needed</a:t>
          </a:r>
        </a:p>
      </dgm:t>
    </dgm:pt>
    <dgm:pt modelId="{E942CCD9-5B92-466E-B108-2F0B5A4E527C}" type="parTrans" cxnId="{C87D20DC-A07F-452E-B0B5-92B2F55D6C40}">
      <dgm:prSet/>
      <dgm:spPr/>
      <dgm:t>
        <a:bodyPr/>
        <a:lstStyle/>
        <a:p>
          <a:endParaRPr lang="en-US"/>
        </a:p>
      </dgm:t>
    </dgm:pt>
    <dgm:pt modelId="{FC23EAC2-2848-4E96-B7AC-88E972345B52}" type="sibTrans" cxnId="{C87D20DC-A07F-452E-B0B5-92B2F55D6C40}">
      <dgm:prSet/>
      <dgm:spPr/>
      <dgm:t>
        <a:bodyPr/>
        <a:lstStyle/>
        <a:p>
          <a:endParaRPr lang="en-US"/>
        </a:p>
      </dgm:t>
    </dgm:pt>
    <dgm:pt modelId="{4FAFE7F4-7186-46DC-B51C-942126100DE3}">
      <dgm:prSet/>
      <dgm:spPr/>
      <dgm:t>
        <a:bodyPr/>
        <a:lstStyle/>
        <a:p>
          <a:r>
            <a:rPr lang="en-US"/>
            <a:t>Request accountability changes</a:t>
          </a:r>
        </a:p>
      </dgm:t>
    </dgm:pt>
    <dgm:pt modelId="{92CAC494-7B90-414C-BA8C-3BAA11EE21E6}" type="parTrans" cxnId="{934B3A2D-B037-4D5D-A0DB-405AC6806502}">
      <dgm:prSet/>
      <dgm:spPr/>
      <dgm:t>
        <a:bodyPr/>
        <a:lstStyle/>
        <a:p>
          <a:endParaRPr lang="en-US"/>
        </a:p>
      </dgm:t>
    </dgm:pt>
    <dgm:pt modelId="{6099A7DE-C1DA-40FF-A024-C179A657945F}" type="sibTrans" cxnId="{934B3A2D-B037-4D5D-A0DB-405AC6806502}">
      <dgm:prSet/>
      <dgm:spPr/>
      <dgm:t>
        <a:bodyPr/>
        <a:lstStyle/>
        <a:p>
          <a:endParaRPr lang="en-US"/>
        </a:p>
      </dgm:t>
    </dgm:pt>
    <dgm:pt modelId="{344C9F81-89A5-4BF3-93DF-B097BE08DD5E}">
      <dgm:prSet/>
      <dgm:spPr/>
      <dgm:t>
        <a:bodyPr/>
        <a:lstStyle/>
        <a:p>
          <a:pPr marL="111125" lvl="1" indent="0" defTabSz="889000">
            <a:lnSpc>
              <a:spcPct val="90000"/>
            </a:lnSpc>
            <a:spcBef>
              <a:spcPct val="0"/>
            </a:spcBef>
            <a:spcAft>
              <a:spcPct val="15000"/>
            </a:spcAft>
            <a:buFont typeface="Arial" panose="020B0604020202020204" pitchFamily="34" charset="0"/>
            <a:buChar char="•"/>
          </a:pPr>
          <a:r>
            <a:rPr lang="en-US"/>
            <a:t> Verify 100 Day</a:t>
          </a:r>
        </a:p>
      </dgm:t>
    </dgm:pt>
    <dgm:pt modelId="{AE32AA54-39A6-4C6C-AC9B-58A3E453C598}" type="parTrans" cxnId="{E9127F52-8F32-4404-B018-D3088B2405A4}">
      <dgm:prSet/>
      <dgm:spPr/>
      <dgm:t>
        <a:bodyPr/>
        <a:lstStyle/>
        <a:p>
          <a:endParaRPr lang="en-US"/>
        </a:p>
      </dgm:t>
    </dgm:pt>
    <dgm:pt modelId="{E41B98AF-6C18-487F-BEBB-71B66AA0510F}" type="sibTrans" cxnId="{E9127F52-8F32-4404-B018-D3088B2405A4}">
      <dgm:prSet/>
      <dgm:spPr/>
      <dgm:t>
        <a:bodyPr/>
        <a:lstStyle/>
        <a:p>
          <a:endParaRPr lang="en-US"/>
        </a:p>
      </dgm:t>
    </dgm:pt>
    <dgm:pt modelId="{057E311D-F37E-4CB9-9B92-727316AADF64}">
      <dgm:prSet/>
      <dgm:spPr/>
      <dgm:t>
        <a:bodyPr/>
        <a:lstStyle/>
        <a:p>
          <a:pPr>
            <a:buFont typeface="Arial" panose="020B0604020202020204" pitchFamily="34" charset="0"/>
            <a:buChar char="•"/>
          </a:pPr>
          <a:r>
            <a:rPr lang="en-US" b="0" i="0" u="none"/>
            <a:t>Identify statewide systemic data issues that potentially impact multiple schools and districts </a:t>
          </a:r>
          <a:r>
            <a:rPr lang="en-US" b="0" i="0"/>
            <a:t>​(not individual student changes)</a:t>
          </a:r>
        </a:p>
      </dgm:t>
    </dgm:pt>
    <dgm:pt modelId="{2D7FD5F5-4052-4CC5-84B9-A9997281E92E}" type="parTrans" cxnId="{53DDCC67-82A6-482D-97ED-C897D1339056}">
      <dgm:prSet/>
      <dgm:spPr/>
      <dgm:t>
        <a:bodyPr/>
        <a:lstStyle/>
        <a:p>
          <a:endParaRPr lang="en-US"/>
        </a:p>
      </dgm:t>
    </dgm:pt>
    <dgm:pt modelId="{7296C863-BBF1-4502-BDE2-87BD3849B6FA}" type="sibTrans" cxnId="{53DDCC67-82A6-482D-97ED-C897D1339056}">
      <dgm:prSet/>
      <dgm:spPr/>
      <dgm:t>
        <a:bodyPr/>
        <a:lstStyle/>
        <a:p>
          <a:endParaRPr lang="en-US"/>
        </a:p>
      </dgm:t>
    </dgm:pt>
    <dgm:pt modelId="{713D584C-3B7A-4942-A7DB-DC47A70BDF40}">
      <dgm:prSet phldr="0"/>
      <dgm:spPr/>
      <dgm:t>
        <a:bodyPr/>
        <a:lstStyle/>
        <a:p>
          <a:pPr rtl="0"/>
          <a:r>
            <a:rPr lang="en-US">
              <a:latin typeface="Franklin Gothic Book"/>
            </a:rPr>
            <a:t>Request individual student changes</a:t>
          </a:r>
        </a:p>
      </dgm:t>
    </dgm:pt>
    <dgm:pt modelId="{EF1E99EE-88DB-4A56-8B6A-EBB6C25F0E19}" type="parTrans" cxnId="{4F577C45-0E1E-4371-AABF-8D94DED0AC0D}">
      <dgm:prSet/>
      <dgm:spPr/>
    </dgm:pt>
    <dgm:pt modelId="{875B0110-724F-4D16-82B4-8AB07425A422}" type="sibTrans" cxnId="{4F577C45-0E1E-4371-AABF-8D94DED0AC0D}">
      <dgm:prSet/>
      <dgm:spPr/>
    </dgm:pt>
    <dgm:pt modelId="{702EF3A8-0B55-4B12-959E-C6A8A95F7FFB}">
      <dgm:prSet/>
      <dgm:spPr/>
      <dgm:t>
        <a:bodyPr/>
        <a:lstStyle/>
        <a:p>
          <a:pPr marL="111125" lvl="1" indent="0" defTabSz="889000">
            <a:lnSpc>
              <a:spcPct val="90000"/>
            </a:lnSpc>
            <a:spcBef>
              <a:spcPct val="0"/>
            </a:spcBef>
            <a:spcAft>
              <a:spcPct val="15000"/>
            </a:spcAft>
            <a:buFont typeface="Arial" panose="020B0604020202020204" pitchFamily="34" charset="0"/>
            <a:buChar char="•"/>
          </a:pPr>
          <a:r>
            <a:rPr lang="en-US"/>
            <a:t> Cohort </a:t>
          </a:r>
        </a:p>
      </dgm:t>
    </dgm:pt>
    <dgm:pt modelId="{346BCB53-1231-43F9-A934-D60A017C9777}" type="parTrans" cxnId="{6A17908A-EB74-464D-B99E-33F80ED669E3}">
      <dgm:prSet/>
      <dgm:spPr/>
      <dgm:t>
        <a:bodyPr/>
        <a:lstStyle/>
        <a:p>
          <a:endParaRPr lang="en-US"/>
        </a:p>
      </dgm:t>
    </dgm:pt>
    <dgm:pt modelId="{DB9DC957-58AF-4533-AC93-06A087006441}" type="sibTrans" cxnId="{6A17908A-EB74-464D-B99E-33F80ED669E3}">
      <dgm:prSet/>
      <dgm:spPr/>
      <dgm:t>
        <a:bodyPr/>
        <a:lstStyle/>
        <a:p>
          <a:endParaRPr lang="en-US"/>
        </a:p>
      </dgm:t>
    </dgm:pt>
    <dgm:pt modelId="{3E8CA858-988D-499B-89CB-68406B53DD76}" type="pres">
      <dgm:prSet presAssocID="{0ED75FDE-4784-4B31-8454-FD1DD3CC3077}" presName="Name0" presStyleCnt="0">
        <dgm:presLayoutVars>
          <dgm:dir/>
          <dgm:animLvl val="lvl"/>
          <dgm:resizeHandles val="exact"/>
        </dgm:presLayoutVars>
      </dgm:prSet>
      <dgm:spPr/>
    </dgm:pt>
    <dgm:pt modelId="{A1271B3C-AD6C-44EE-98D6-39317F3DC893}" type="pres">
      <dgm:prSet presAssocID="{3207E294-EB0D-4376-A9E9-8B7AB458E59E}" presName="composite" presStyleCnt="0"/>
      <dgm:spPr/>
    </dgm:pt>
    <dgm:pt modelId="{1BA5A904-4974-444D-AA18-374948E50330}" type="pres">
      <dgm:prSet presAssocID="{3207E294-EB0D-4376-A9E9-8B7AB458E59E}" presName="parTx" presStyleLbl="alignNode1" presStyleIdx="0" presStyleCnt="4">
        <dgm:presLayoutVars>
          <dgm:chMax val="0"/>
          <dgm:chPref val="0"/>
          <dgm:bulletEnabled val="1"/>
        </dgm:presLayoutVars>
      </dgm:prSet>
      <dgm:spPr/>
    </dgm:pt>
    <dgm:pt modelId="{39A3D13B-B39B-4553-9E69-B00C4E2AABAA}" type="pres">
      <dgm:prSet presAssocID="{3207E294-EB0D-4376-A9E9-8B7AB458E59E}" presName="desTx" presStyleLbl="alignAccFollowNode1" presStyleIdx="0" presStyleCnt="4" custScaleY="100000">
        <dgm:presLayoutVars>
          <dgm:bulletEnabled val="1"/>
        </dgm:presLayoutVars>
      </dgm:prSet>
      <dgm:spPr/>
    </dgm:pt>
    <dgm:pt modelId="{4032D750-860E-487D-B8FA-9C9591B7F061}" type="pres">
      <dgm:prSet presAssocID="{F5BEA8AD-B5F9-4781-AC0E-BC8413DE8A51}" presName="space" presStyleCnt="0"/>
      <dgm:spPr/>
    </dgm:pt>
    <dgm:pt modelId="{18880997-D0D1-48AA-B8C2-CE490D9A80B8}" type="pres">
      <dgm:prSet presAssocID="{0E3F5C57-0F83-4A1C-BD2A-46A2FEB1547F}" presName="composite" presStyleCnt="0"/>
      <dgm:spPr/>
    </dgm:pt>
    <dgm:pt modelId="{7B5C3377-BB4E-4DFD-A028-24A55EEC3BFC}" type="pres">
      <dgm:prSet presAssocID="{0E3F5C57-0F83-4A1C-BD2A-46A2FEB1547F}" presName="parTx" presStyleLbl="alignNode1" presStyleIdx="1" presStyleCnt="4">
        <dgm:presLayoutVars>
          <dgm:chMax val="0"/>
          <dgm:chPref val="0"/>
          <dgm:bulletEnabled val="1"/>
        </dgm:presLayoutVars>
      </dgm:prSet>
      <dgm:spPr/>
    </dgm:pt>
    <dgm:pt modelId="{2B3D2814-5208-479D-B0BD-D2466BAFC11A}" type="pres">
      <dgm:prSet presAssocID="{0E3F5C57-0F83-4A1C-BD2A-46A2FEB1547F}" presName="desTx" presStyleLbl="alignAccFollowNode1" presStyleIdx="1" presStyleCnt="4">
        <dgm:presLayoutVars>
          <dgm:bulletEnabled val="1"/>
        </dgm:presLayoutVars>
      </dgm:prSet>
      <dgm:spPr/>
    </dgm:pt>
    <dgm:pt modelId="{43CFB2E9-C5CB-4F23-A273-123B06C410EA}" type="pres">
      <dgm:prSet presAssocID="{3133892A-89E1-4317-8AB6-69D9ADE92E5D}" presName="space" presStyleCnt="0"/>
      <dgm:spPr/>
    </dgm:pt>
    <dgm:pt modelId="{D3B1FCF8-1FA1-4046-9D3E-F0FCB65FA5B2}" type="pres">
      <dgm:prSet presAssocID="{17808677-E1E8-4B98-AA2A-FDEE5BC02E8C}" presName="composite" presStyleCnt="0"/>
      <dgm:spPr/>
    </dgm:pt>
    <dgm:pt modelId="{BC5F218A-D692-44A9-9873-05713212AC57}" type="pres">
      <dgm:prSet presAssocID="{17808677-E1E8-4B98-AA2A-FDEE5BC02E8C}" presName="parTx" presStyleLbl="alignNode1" presStyleIdx="2" presStyleCnt="4">
        <dgm:presLayoutVars>
          <dgm:chMax val="0"/>
          <dgm:chPref val="0"/>
          <dgm:bulletEnabled val="1"/>
        </dgm:presLayoutVars>
      </dgm:prSet>
      <dgm:spPr/>
    </dgm:pt>
    <dgm:pt modelId="{C32E83CA-575D-48C0-AD27-6DB4DCDA4A21}" type="pres">
      <dgm:prSet presAssocID="{17808677-E1E8-4B98-AA2A-FDEE5BC02E8C}" presName="desTx" presStyleLbl="alignAccFollowNode1" presStyleIdx="2" presStyleCnt="4">
        <dgm:presLayoutVars>
          <dgm:bulletEnabled val="1"/>
        </dgm:presLayoutVars>
      </dgm:prSet>
      <dgm:spPr/>
    </dgm:pt>
    <dgm:pt modelId="{FA5569BE-6520-49B1-8F1A-B79D9F53EB40}" type="pres">
      <dgm:prSet presAssocID="{A94171E7-0853-4E04-83A8-B0C63AA23CBA}" presName="space" presStyleCnt="0"/>
      <dgm:spPr/>
    </dgm:pt>
    <dgm:pt modelId="{D8F6993F-12D4-4FDC-87F4-379D2B432BAA}" type="pres">
      <dgm:prSet presAssocID="{41EA3875-797E-4E61-976F-5FBF718FFE45}" presName="composite" presStyleCnt="0"/>
      <dgm:spPr/>
    </dgm:pt>
    <dgm:pt modelId="{7688DB00-3CCC-43B8-ADEF-6926307EF535}" type="pres">
      <dgm:prSet presAssocID="{41EA3875-797E-4E61-976F-5FBF718FFE45}" presName="parTx" presStyleLbl="alignNode1" presStyleIdx="3" presStyleCnt="4">
        <dgm:presLayoutVars>
          <dgm:chMax val="0"/>
          <dgm:chPref val="0"/>
          <dgm:bulletEnabled val="1"/>
        </dgm:presLayoutVars>
      </dgm:prSet>
      <dgm:spPr/>
    </dgm:pt>
    <dgm:pt modelId="{46283E79-9231-4FDD-B0E0-44DCE1A104AE}" type="pres">
      <dgm:prSet presAssocID="{41EA3875-797E-4E61-976F-5FBF718FFE45}" presName="desTx" presStyleLbl="alignAccFollowNode1" presStyleIdx="3" presStyleCnt="4">
        <dgm:presLayoutVars>
          <dgm:bulletEnabled val="1"/>
        </dgm:presLayoutVars>
      </dgm:prSet>
      <dgm:spPr/>
    </dgm:pt>
  </dgm:ptLst>
  <dgm:cxnLst>
    <dgm:cxn modelId="{6E8E9009-0398-471D-BDEE-B0FF0A26C157}" srcId="{41EA3875-797E-4E61-976F-5FBF718FFE45}" destId="{38321BE9-5FEE-49F6-8BF4-4ACAC9C7EE49}" srcOrd="0" destOrd="0" parTransId="{FE1C7943-D5A7-4ADB-A87C-B0CF8A9E34C5}" sibTransId="{EA2CBCE6-C9D1-422A-8129-89684A80E104}"/>
    <dgm:cxn modelId="{9C0CEF0E-EE87-4BB8-9154-2617405A93C0}" type="presOf" srcId="{0E3F5C57-0F83-4A1C-BD2A-46A2FEB1547F}" destId="{7B5C3377-BB4E-4DFD-A028-24A55EEC3BFC}" srcOrd="0" destOrd="0" presId="urn:microsoft.com/office/officeart/2005/8/layout/hList1"/>
    <dgm:cxn modelId="{D0C32F18-BC22-4805-8918-F62D1AA89491}" type="presOf" srcId="{3207E294-EB0D-4376-A9E9-8B7AB458E59E}" destId="{1BA5A904-4974-444D-AA18-374948E50330}" srcOrd="0" destOrd="0" presId="urn:microsoft.com/office/officeart/2005/8/layout/hList1"/>
    <dgm:cxn modelId="{EB049627-47E7-47D9-B262-DC66D4E7825F}" type="presOf" srcId="{EF4B2E8E-A3C4-4A33-8D40-C6B34EBDE6A3}" destId="{C32E83CA-575D-48C0-AD27-6DB4DCDA4A21}" srcOrd="0" destOrd="0" presId="urn:microsoft.com/office/officeart/2005/8/layout/hList1"/>
    <dgm:cxn modelId="{A6C40229-265B-4AF0-ADBF-224919E116FC}" type="presOf" srcId="{057E311D-F37E-4CB9-9B92-727316AADF64}" destId="{C32E83CA-575D-48C0-AD27-6DB4DCDA4A21}" srcOrd="0" destOrd="1" presId="urn:microsoft.com/office/officeart/2005/8/layout/hList1"/>
    <dgm:cxn modelId="{934B3A2D-B037-4D5D-A0DB-405AC6806502}" srcId="{0E3F5C57-0F83-4A1C-BD2A-46A2FEB1547F}" destId="{4FAFE7F4-7186-46DC-B51C-942126100DE3}" srcOrd="2" destOrd="0" parTransId="{92CAC494-7B90-414C-BA8C-3BAA11EE21E6}" sibTransId="{6099A7DE-C1DA-40FF-A024-C179A657945F}"/>
    <dgm:cxn modelId="{BAE55E30-1DAB-4864-9525-32DD79FF6007}" type="presOf" srcId="{948C61D6-EE82-4EF9-8E79-393995C465F4}" destId="{2B3D2814-5208-479D-B0BD-D2466BAFC11A}" srcOrd="0" destOrd="0" presId="urn:microsoft.com/office/officeart/2005/8/layout/hList1"/>
    <dgm:cxn modelId="{B378DA33-E0AD-4C0E-961B-8052A0FAA9CF}" type="presOf" srcId="{713D584C-3B7A-4942-A7DB-DC47A70BDF40}" destId="{46283E79-9231-4FDD-B0E0-44DCE1A104AE}" srcOrd="0" destOrd="2" presId="urn:microsoft.com/office/officeart/2005/8/layout/hList1"/>
    <dgm:cxn modelId="{6F56EE38-8FAF-4D4D-8091-11C0CDF34B58}" srcId="{0ED75FDE-4784-4B31-8454-FD1DD3CC3077}" destId="{0E3F5C57-0F83-4A1C-BD2A-46A2FEB1547F}" srcOrd="1" destOrd="0" parTransId="{DF163FDC-6B80-48DC-9751-2903F798DCF1}" sibTransId="{3133892A-89E1-4317-8AB6-69D9ADE92E5D}"/>
    <dgm:cxn modelId="{EEB1DA39-DD3B-4D6E-925E-E87BE78ADE30}" srcId="{0ED75FDE-4784-4B31-8454-FD1DD3CC3077}" destId="{17808677-E1E8-4B98-AA2A-FDEE5BC02E8C}" srcOrd="2" destOrd="0" parTransId="{92CCE831-4549-4858-98E9-727B824D5C12}" sibTransId="{A94171E7-0853-4E04-83A8-B0C63AA23CBA}"/>
    <dgm:cxn modelId="{4DF6823D-2892-4FE5-B77B-A2D63387D740}" srcId="{3207E294-EB0D-4376-A9E9-8B7AB458E59E}" destId="{0BF64F9E-DACC-433B-82C9-1D4F4F2FD8E3}" srcOrd="0" destOrd="0" parTransId="{9775FD26-E32D-42FA-837E-288DE0E59BF3}" sibTransId="{D99EC482-4A96-4A42-AE01-5591ACC9552C}"/>
    <dgm:cxn modelId="{DDFC9364-6DD8-4E18-BDE1-00D35FA5907C}" srcId="{17808677-E1E8-4B98-AA2A-FDEE5BC02E8C}" destId="{EF4B2E8E-A3C4-4A33-8D40-C6B34EBDE6A3}" srcOrd="0" destOrd="0" parTransId="{DE46615A-2F8B-4FC4-843C-1F51EEE53B3C}" sibTransId="{A86F5BCF-85C5-4BD1-BFDC-F4427D51B3F9}"/>
    <dgm:cxn modelId="{4F577C45-0E1E-4371-AABF-8D94DED0AC0D}" srcId="{41EA3875-797E-4E61-976F-5FBF718FFE45}" destId="{713D584C-3B7A-4942-A7DB-DC47A70BDF40}" srcOrd="2" destOrd="0" parTransId="{EF1E99EE-88DB-4A56-8B6A-EBB6C25F0E19}" sibTransId="{875B0110-724F-4D16-82B4-8AB07425A422}"/>
    <dgm:cxn modelId="{35C0D266-C873-4A64-80C7-C36A0217C945}" type="presOf" srcId="{17808677-E1E8-4B98-AA2A-FDEE5BC02E8C}" destId="{BC5F218A-D692-44A9-9873-05713212AC57}" srcOrd="0" destOrd="0" presId="urn:microsoft.com/office/officeart/2005/8/layout/hList1"/>
    <dgm:cxn modelId="{FD3CC467-5852-457D-91EF-7927119C34EE}" srcId="{41EA3875-797E-4E61-976F-5FBF718FFE45}" destId="{D169A2B0-032B-4A78-B6E7-43A8685CB4D9}" srcOrd="1" destOrd="0" parTransId="{DB3958DB-5248-443F-BB4F-6DF4F70E617B}" sibTransId="{7F561F40-B35D-4012-9DC0-77FFC4BF16F3}"/>
    <dgm:cxn modelId="{53DDCC67-82A6-482D-97ED-C897D1339056}" srcId="{17808677-E1E8-4B98-AA2A-FDEE5BC02E8C}" destId="{057E311D-F37E-4CB9-9B92-727316AADF64}" srcOrd="1" destOrd="0" parTransId="{2D7FD5F5-4052-4CC5-84B9-A9997281E92E}" sibTransId="{7296C863-BBF1-4502-BDE2-87BD3849B6FA}"/>
    <dgm:cxn modelId="{60BE6069-EB98-4E20-BE30-4E72DFDC2F39}" type="presOf" srcId="{38321BE9-5FEE-49F6-8BF4-4ACAC9C7EE49}" destId="{46283E79-9231-4FDD-B0E0-44DCE1A104AE}" srcOrd="0" destOrd="0" presId="urn:microsoft.com/office/officeart/2005/8/layout/hList1"/>
    <dgm:cxn modelId="{E9127F52-8F32-4404-B018-D3088B2405A4}" srcId="{3207E294-EB0D-4376-A9E9-8B7AB458E59E}" destId="{344C9F81-89A5-4BF3-93DF-B097BE08DD5E}" srcOrd="1" destOrd="0" parTransId="{AE32AA54-39A6-4C6C-AC9B-58A3E453C598}" sibTransId="{E41B98AF-6C18-487F-BEBB-71B66AA0510F}"/>
    <dgm:cxn modelId="{BE3C3482-C78C-4C95-B88A-E807C85CDA09}" type="presOf" srcId="{8166BB98-B91D-4837-B686-4DFAF188FC0B}" destId="{2B3D2814-5208-479D-B0BD-D2466BAFC11A}" srcOrd="0" destOrd="1" presId="urn:microsoft.com/office/officeart/2005/8/layout/hList1"/>
    <dgm:cxn modelId="{6A17908A-EB74-464D-B99E-33F80ED669E3}" srcId="{3207E294-EB0D-4376-A9E9-8B7AB458E59E}" destId="{702EF3A8-0B55-4B12-959E-C6A8A95F7FFB}" srcOrd="2" destOrd="0" parTransId="{346BCB53-1231-43F9-A934-D60A017C9777}" sibTransId="{DB9DC957-58AF-4533-AC93-06A087006441}"/>
    <dgm:cxn modelId="{FE3A7193-C315-44B9-9234-E80783483423}" srcId="{17808677-E1E8-4B98-AA2A-FDEE5BC02E8C}" destId="{4AAF9285-38CD-40B0-BA3A-3A9CD823EBBE}" srcOrd="2" destOrd="0" parTransId="{F729B14A-BADA-4B32-85D1-EB1250723F4B}" sibTransId="{0E79281D-A960-480A-965F-01E07268B0E1}"/>
    <dgm:cxn modelId="{A964BD99-7827-4AEA-B88C-821DA8E8C0DA}" srcId="{0ED75FDE-4784-4B31-8454-FD1DD3CC3077}" destId="{3207E294-EB0D-4376-A9E9-8B7AB458E59E}" srcOrd="0" destOrd="0" parTransId="{73E9F600-C9FC-4112-8714-28D48A03CBD9}" sibTransId="{F5BEA8AD-B5F9-4781-AC0E-BC8413DE8A51}"/>
    <dgm:cxn modelId="{EB8F229F-31B5-45F5-9ACB-BECEFE4368F5}" type="presOf" srcId="{344C9F81-89A5-4BF3-93DF-B097BE08DD5E}" destId="{39A3D13B-B39B-4553-9E69-B00C4E2AABAA}" srcOrd="0" destOrd="1" presId="urn:microsoft.com/office/officeart/2005/8/layout/hList1"/>
    <dgm:cxn modelId="{15490AA2-063F-41A3-A64D-6824193D5EF3}" type="presOf" srcId="{4AAF9285-38CD-40B0-BA3A-3A9CD823EBBE}" destId="{C32E83CA-575D-48C0-AD27-6DB4DCDA4A21}" srcOrd="0" destOrd="2" presId="urn:microsoft.com/office/officeart/2005/8/layout/hList1"/>
    <dgm:cxn modelId="{457962B1-AAF6-4EE5-B1FF-EEC8142CE4D3}" type="presOf" srcId="{702EF3A8-0B55-4B12-959E-C6A8A95F7FFB}" destId="{39A3D13B-B39B-4553-9E69-B00C4E2AABAA}" srcOrd="0" destOrd="2" presId="urn:microsoft.com/office/officeart/2005/8/layout/hList1"/>
    <dgm:cxn modelId="{1279F9B4-F361-420D-81B7-6333C0236049}" type="presOf" srcId="{41EA3875-797E-4E61-976F-5FBF718FFE45}" destId="{7688DB00-3CCC-43B8-ADEF-6926307EF535}" srcOrd="0" destOrd="0" presId="urn:microsoft.com/office/officeart/2005/8/layout/hList1"/>
    <dgm:cxn modelId="{2223E7B9-18B5-454F-BD81-42F3E8A27968}" srcId="{0ED75FDE-4784-4B31-8454-FD1DD3CC3077}" destId="{41EA3875-797E-4E61-976F-5FBF718FFE45}" srcOrd="3" destOrd="0" parTransId="{44F7BEB1-8B34-4B2E-AEDE-D3C66F550CA7}" sibTransId="{31B78598-1743-46E3-8D94-B400A939FA83}"/>
    <dgm:cxn modelId="{6CEC94BA-1911-4573-BF37-089CF2CA7190}" type="presOf" srcId="{4FAFE7F4-7186-46DC-B51C-942126100DE3}" destId="{2B3D2814-5208-479D-B0BD-D2466BAFC11A}" srcOrd="0" destOrd="2" presId="urn:microsoft.com/office/officeart/2005/8/layout/hList1"/>
    <dgm:cxn modelId="{295489D1-9853-4E8F-A463-F3943B86BDF8}" type="presOf" srcId="{0BF64F9E-DACC-433B-82C9-1D4F4F2FD8E3}" destId="{39A3D13B-B39B-4553-9E69-B00C4E2AABAA}" srcOrd="0" destOrd="0" presId="urn:microsoft.com/office/officeart/2005/8/layout/hList1"/>
    <dgm:cxn modelId="{C87D20DC-A07F-452E-B0B5-92B2F55D6C40}" srcId="{0E3F5C57-0F83-4A1C-BD2A-46A2FEB1547F}" destId="{8166BB98-B91D-4837-B686-4DFAF188FC0B}" srcOrd="1" destOrd="0" parTransId="{E942CCD9-5B92-466E-B108-2F0B5A4E527C}" sibTransId="{FC23EAC2-2848-4E96-B7AC-88E972345B52}"/>
    <dgm:cxn modelId="{B9D9FBDC-64DF-4C52-B791-3866F37D26F7}" type="presOf" srcId="{0ED75FDE-4784-4B31-8454-FD1DD3CC3077}" destId="{3E8CA858-988D-499B-89CB-68406B53DD76}" srcOrd="0" destOrd="0" presId="urn:microsoft.com/office/officeart/2005/8/layout/hList1"/>
    <dgm:cxn modelId="{40F110E0-957C-4E2C-8DDE-D0460ABF0AA3}" type="presOf" srcId="{D169A2B0-032B-4A78-B6E7-43A8685CB4D9}" destId="{46283E79-9231-4FDD-B0E0-44DCE1A104AE}" srcOrd="0" destOrd="1" presId="urn:microsoft.com/office/officeart/2005/8/layout/hList1"/>
    <dgm:cxn modelId="{DF8492FB-4430-4AAE-9290-BAE4289C0D31}" srcId="{0E3F5C57-0F83-4A1C-BD2A-46A2FEB1547F}" destId="{948C61D6-EE82-4EF9-8E79-393995C465F4}" srcOrd="0" destOrd="0" parTransId="{8F66FCE1-062B-41DC-812F-1BFF7995CD53}" sibTransId="{B836FD3B-4F99-4B8E-AE75-09F099440EAB}"/>
    <dgm:cxn modelId="{3D6C9C6E-DDB2-4E89-A0B4-039A48C82956}" type="presParOf" srcId="{3E8CA858-988D-499B-89CB-68406B53DD76}" destId="{A1271B3C-AD6C-44EE-98D6-39317F3DC893}" srcOrd="0" destOrd="0" presId="urn:microsoft.com/office/officeart/2005/8/layout/hList1"/>
    <dgm:cxn modelId="{72326D76-8C50-4793-A0BA-83D552AF5319}" type="presParOf" srcId="{A1271B3C-AD6C-44EE-98D6-39317F3DC893}" destId="{1BA5A904-4974-444D-AA18-374948E50330}" srcOrd="0" destOrd="0" presId="urn:microsoft.com/office/officeart/2005/8/layout/hList1"/>
    <dgm:cxn modelId="{6BB17CC9-362E-46B7-BE7A-5E251BFD1E3A}" type="presParOf" srcId="{A1271B3C-AD6C-44EE-98D6-39317F3DC893}" destId="{39A3D13B-B39B-4553-9E69-B00C4E2AABAA}" srcOrd="1" destOrd="0" presId="urn:microsoft.com/office/officeart/2005/8/layout/hList1"/>
    <dgm:cxn modelId="{D9C24B85-3EEE-46B7-94AD-4901A211E385}" type="presParOf" srcId="{3E8CA858-988D-499B-89CB-68406B53DD76}" destId="{4032D750-860E-487D-B8FA-9C9591B7F061}" srcOrd="1" destOrd="0" presId="urn:microsoft.com/office/officeart/2005/8/layout/hList1"/>
    <dgm:cxn modelId="{CB1B7929-7D91-49D2-B741-17E4AAC7A9A3}" type="presParOf" srcId="{3E8CA858-988D-499B-89CB-68406B53DD76}" destId="{18880997-D0D1-48AA-B8C2-CE490D9A80B8}" srcOrd="2" destOrd="0" presId="urn:microsoft.com/office/officeart/2005/8/layout/hList1"/>
    <dgm:cxn modelId="{109C375E-EF96-48CC-AFDD-A6BA3CE326BA}" type="presParOf" srcId="{18880997-D0D1-48AA-B8C2-CE490D9A80B8}" destId="{7B5C3377-BB4E-4DFD-A028-24A55EEC3BFC}" srcOrd="0" destOrd="0" presId="urn:microsoft.com/office/officeart/2005/8/layout/hList1"/>
    <dgm:cxn modelId="{EB542E6B-7AE3-4B7C-9E59-FE965BA4D18D}" type="presParOf" srcId="{18880997-D0D1-48AA-B8C2-CE490D9A80B8}" destId="{2B3D2814-5208-479D-B0BD-D2466BAFC11A}" srcOrd="1" destOrd="0" presId="urn:microsoft.com/office/officeart/2005/8/layout/hList1"/>
    <dgm:cxn modelId="{48E5931D-443D-4E92-A36C-A2911450DA2F}" type="presParOf" srcId="{3E8CA858-988D-499B-89CB-68406B53DD76}" destId="{43CFB2E9-C5CB-4F23-A273-123B06C410EA}" srcOrd="3" destOrd="0" presId="urn:microsoft.com/office/officeart/2005/8/layout/hList1"/>
    <dgm:cxn modelId="{C35852BC-F01C-41BA-8488-DB3C1A4549AF}" type="presParOf" srcId="{3E8CA858-988D-499B-89CB-68406B53DD76}" destId="{D3B1FCF8-1FA1-4046-9D3E-F0FCB65FA5B2}" srcOrd="4" destOrd="0" presId="urn:microsoft.com/office/officeart/2005/8/layout/hList1"/>
    <dgm:cxn modelId="{6C8E40CF-9E5C-483F-AA24-4D2D3B5C73F5}" type="presParOf" srcId="{D3B1FCF8-1FA1-4046-9D3E-F0FCB65FA5B2}" destId="{BC5F218A-D692-44A9-9873-05713212AC57}" srcOrd="0" destOrd="0" presId="urn:microsoft.com/office/officeart/2005/8/layout/hList1"/>
    <dgm:cxn modelId="{EE04A0A5-11DE-4EBD-8B9A-00817FBBA091}" type="presParOf" srcId="{D3B1FCF8-1FA1-4046-9D3E-F0FCB65FA5B2}" destId="{C32E83CA-575D-48C0-AD27-6DB4DCDA4A21}" srcOrd="1" destOrd="0" presId="urn:microsoft.com/office/officeart/2005/8/layout/hList1"/>
    <dgm:cxn modelId="{50EAC6E2-DDB8-47F4-AFE4-A037F06A68B1}" type="presParOf" srcId="{3E8CA858-988D-499B-89CB-68406B53DD76}" destId="{FA5569BE-6520-49B1-8F1A-B79D9F53EB40}" srcOrd="5" destOrd="0" presId="urn:microsoft.com/office/officeart/2005/8/layout/hList1"/>
    <dgm:cxn modelId="{2E6DFADA-6CE4-43C3-AED0-4AA5F1B90DF8}" type="presParOf" srcId="{3E8CA858-988D-499B-89CB-68406B53DD76}" destId="{D8F6993F-12D4-4FDC-87F4-379D2B432BAA}" srcOrd="6" destOrd="0" presId="urn:microsoft.com/office/officeart/2005/8/layout/hList1"/>
    <dgm:cxn modelId="{C3862020-5212-4B1D-9FA6-ADFB0DA7A9CB}" type="presParOf" srcId="{D8F6993F-12D4-4FDC-87F4-379D2B432BAA}" destId="{7688DB00-3CCC-43B8-ADEF-6926307EF535}" srcOrd="0" destOrd="0" presId="urn:microsoft.com/office/officeart/2005/8/layout/hList1"/>
    <dgm:cxn modelId="{AEEA7B11-E861-4F8B-A9EA-776B31174584}" type="presParOf" srcId="{D8F6993F-12D4-4FDC-87F4-379D2B432BAA}" destId="{46283E79-9231-4FDD-B0E0-44DCE1A104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0070C0"/>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0070C0"/>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ECF0-D7FF-4CE5-B2CA-30E0901CB1BB}">
      <dsp:nvSpPr>
        <dsp:cNvPr id="0" name=""/>
        <dsp:cNvSpPr/>
      </dsp:nvSpPr>
      <dsp:spPr>
        <a:xfrm rot="5400000">
          <a:off x="-264962" y="265295"/>
          <a:ext cx="1766416" cy="1236491"/>
        </a:xfrm>
        <a:prstGeom prst="chevron">
          <a:avLst/>
        </a:prstGeom>
        <a:solidFill>
          <a:srgbClr val="05778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Written</a:t>
          </a:r>
        </a:p>
      </dsp:txBody>
      <dsp:txXfrm rot="-5400000">
        <a:off x="1" y="618579"/>
        <a:ext cx="1236491" cy="529925"/>
      </dsp:txXfrm>
    </dsp:sp>
    <dsp:sp modelId="{366DED48-E840-4A1F-B881-842CA8D5883D}">
      <dsp:nvSpPr>
        <dsp:cNvPr id="0" name=""/>
        <dsp:cNvSpPr/>
      </dsp:nvSpPr>
      <dsp:spPr>
        <a:xfrm rot="5400000">
          <a:off x="3249803" y="-2012978"/>
          <a:ext cx="1148170" cy="51747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Paper form sent home in back-to-school packet</a:t>
          </a:r>
        </a:p>
        <a:p>
          <a:pPr marL="228600" lvl="1" indent="-228600" algn="l" defTabSz="1066800">
            <a:lnSpc>
              <a:spcPct val="90000"/>
            </a:lnSpc>
            <a:spcBef>
              <a:spcPct val="0"/>
            </a:spcBef>
            <a:spcAft>
              <a:spcPct val="15000"/>
            </a:spcAft>
            <a:buChar char="•"/>
          </a:pPr>
          <a:r>
            <a:rPr lang="en-US" sz="2400" kern="1200"/>
            <a:t>Paper form mailed home</a:t>
          </a:r>
        </a:p>
      </dsp:txBody>
      <dsp:txXfrm rot="-5400000">
        <a:off x="1236492" y="56382"/>
        <a:ext cx="5118745" cy="1036072"/>
      </dsp:txXfrm>
    </dsp:sp>
    <dsp:sp modelId="{C537C0B3-2357-4A93-AA90-61DE25F15504}">
      <dsp:nvSpPr>
        <dsp:cNvPr id="0" name=""/>
        <dsp:cNvSpPr/>
      </dsp:nvSpPr>
      <dsp:spPr>
        <a:xfrm rot="5400000">
          <a:off x="-264962" y="1739808"/>
          <a:ext cx="1766416" cy="1236491"/>
        </a:xfrm>
        <a:prstGeom prst="chevron">
          <a:avLst/>
        </a:prstGeom>
        <a:solidFill>
          <a:srgbClr val="A7CB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Electronic</a:t>
          </a:r>
        </a:p>
      </dsp:txBody>
      <dsp:txXfrm rot="-5400000">
        <a:off x="1" y="2093092"/>
        <a:ext cx="1236491" cy="529925"/>
      </dsp:txXfrm>
    </dsp:sp>
    <dsp:sp modelId="{28D6539C-FE8A-4F0B-B249-C424FF09D449}">
      <dsp:nvSpPr>
        <dsp:cNvPr id="0" name=""/>
        <dsp:cNvSpPr/>
      </dsp:nvSpPr>
      <dsp:spPr>
        <a:xfrm rot="5400000">
          <a:off x="3249803" y="-538466"/>
          <a:ext cx="1148170" cy="517479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Email</a:t>
          </a:r>
        </a:p>
        <a:p>
          <a:pPr marL="228600" lvl="1" indent="-228600" algn="l" defTabSz="1066800">
            <a:lnSpc>
              <a:spcPct val="90000"/>
            </a:lnSpc>
            <a:spcBef>
              <a:spcPct val="0"/>
            </a:spcBef>
            <a:spcAft>
              <a:spcPct val="15000"/>
            </a:spcAft>
            <a:buChar char="•"/>
          </a:pPr>
          <a:r>
            <a:rPr lang="en-US" sz="2400" kern="1200"/>
            <a:t>Google Form</a:t>
          </a:r>
        </a:p>
      </dsp:txBody>
      <dsp:txXfrm rot="-5400000">
        <a:off x="1236492" y="1530894"/>
        <a:ext cx="5118745" cy="1036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904-4974-444D-AA18-374948E50330}">
      <dsp:nvSpPr>
        <dsp:cNvPr id="0" name=""/>
        <dsp:cNvSpPr/>
      </dsp:nvSpPr>
      <dsp:spPr>
        <a:xfrm>
          <a:off x="3917" y="844686"/>
          <a:ext cx="2355380" cy="80072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Spring (@April – June) - </a:t>
          </a:r>
          <a:br>
            <a:rPr lang="en-US" sz="1700" kern="1200"/>
          </a:br>
          <a:r>
            <a:rPr lang="en-US" sz="1700" kern="1200"/>
            <a:t>Getting the Rosters Right</a:t>
          </a:r>
        </a:p>
      </dsp:txBody>
      <dsp:txXfrm>
        <a:off x="3917" y="844686"/>
        <a:ext cx="2355380" cy="800729"/>
      </dsp:txXfrm>
    </dsp:sp>
    <dsp:sp modelId="{39A3D13B-B39B-4553-9E69-B00C4E2AABAA}">
      <dsp:nvSpPr>
        <dsp:cNvPr id="0" name=""/>
        <dsp:cNvSpPr/>
      </dsp:nvSpPr>
      <dsp:spPr>
        <a:xfrm>
          <a:off x="3917" y="1645416"/>
          <a:ext cx="2355380" cy="2756151"/>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225425" lvl="1" indent="-114300" algn="l" defTabSz="889000">
            <a:lnSpc>
              <a:spcPct val="90000"/>
            </a:lnSpc>
            <a:spcBef>
              <a:spcPct val="0"/>
            </a:spcBef>
            <a:spcAft>
              <a:spcPct val="15000"/>
            </a:spcAft>
            <a:buFont typeface="Arial" panose="020B0604020202020204" pitchFamily="34" charset="0"/>
            <a:buChar char="•"/>
          </a:pPr>
          <a:r>
            <a:rPr lang="en-US" sz="1700" kern="1200"/>
            <a:t>Identify students who should be tested, non-participation, demographic data, accommodations, English Learner status</a:t>
          </a:r>
        </a:p>
        <a:p>
          <a:pPr marL="111125" lvl="1" indent="0" algn="l" defTabSz="889000">
            <a:lnSpc>
              <a:spcPct val="90000"/>
            </a:lnSpc>
            <a:spcBef>
              <a:spcPct val="0"/>
            </a:spcBef>
            <a:spcAft>
              <a:spcPct val="15000"/>
            </a:spcAft>
            <a:buFont typeface="Arial" panose="020B0604020202020204" pitchFamily="34" charset="0"/>
            <a:buChar char="•"/>
          </a:pPr>
          <a:r>
            <a:rPr lang="en-US" sz="1700" kern="1200"/>
            <a:t> Verify 100 Day</a:t>
          </a:r>
        </a:p>
        <a:p>
          <a:pPr marL="111125" lvl="1" indent="0" algn="l" defTabSz="889000">
            <a:lnSpc>
              <a:spcPct val="90000"/>
            </a:lnSpc>
            <a:spcBef>
              <a:spcPct val="0"/>
            </a:spcBef>
            <a:spcAft>
              <a:spcPct val="15000"/>
            </a:spcAft>
            <a:buFont typeface="Arial" panose="020B0604020202020204" pitchFamily="34" charset="0"/>
            <a:buChar char="•"/>
          </a:pPr>
          <a:r>
            <a:rPr lang="en-US" sz="1700" kern="1200"/>
            <a:t> Cohort </a:t>
          </a:r>
        </a:p>
      </dsp:txBody>
      <dsp:txXfrm>
        <a:off x="3917" y="1645416"/>
        <a:ext cx="2355380" cy="2756151"/>
      </dsp:txXfrm>
    </dsp:sp>
    <dsp:sp modelId="{7B5C3377-BB4E-4DFD-A028-24A55EEC3BFC}">
      <dsp:nvSpPr>
        <dsp:cNvPr id="0" name=""/>
        <dsp:cNvSpPr/>
      </dsp:nvSpPr>
      <dsp:spPr>
        <a:xfrm>
          <a:off x="2689051" y="844686"/>
          <a:ext cx="2355380" cy="80072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Fall (@Aug.) -</a:t>
          </a:r>
          <a:br>
            <a:rPr lang="en-US" sz="1700" kern="1200"/>
          </a:br>
          <a:r>
            <a:rPr lang="en-US" sz="1700" kern="1200"/>
            <a:t>Data Review and Roster Cleanup</a:t>
          </a:r>
        </a:p>
      </dsp:txBody>
      <dsp:txXfrm>
        <a:off x="2689051" y="844686"/>
        <a:ext cx="2355380" cy="800729"/>
      </dsp:txXfrm>
    </dsp:sp>
    <dsp:sp modelId="{2B3D2814-5208-479D-B0BD-D2466BAFC11A}">
      <dsp:nvSpPr>
        <dsp:cNvPr id="0" name=""/>
        <dsp:cNvSpPr/>
      </dsp:nvSpPr>
      <dsp:spPr>
        <a:xfrm>
          <a:off x="2689051" y="1645416"/>
          <a:ext cx="2355380" cy="2756151"/>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Request changes to individual student level data</a:t>
          </a:r>
        </a:p>
        <a:p>
          <a:pPr marL="171450" lvl="1" indent="-171450" algn="l" defTabSz="755650">
            <a:lnSpc>
              <a:spcPct val="90000"/>
            </a:lnSpc>
            <a:spcBef>
              <a:spcPct val="0"/>
            </a:spcBef>
            <a:spcAft>
              <a:spcPct val="15000"/>
            </a:spcAft>
            <a:buChar char="•"/>
          </a:pPr>
          <a:r>
            <a:rPr lang="en-US" sz="1700" b="0" kern="1200"/>
            <a:t>Request </a:t>
          </a:r>
          <a:r>
            <a:rPr lang="en-US" sz="1700" b="0" kern="1200">
              <a:latin typeface="+mn-lt"/>
            </a:rPr>
            <a:t>nonparticipations</a:t>
          </a:r>
          <a:r>
            <a:rPr lang="en-US" sz="1700" b="0" kern="1200"/>
            <a:t> if needed</a:t>
          </a:r>
        </a:p>
        <a:p>
          <a:pPr marL="171450" lvl="1" indent="-171450" algn="l" defTabSz="755650">
            <a:lnSpc>
              <a:spcPct val="90000"/>
            </a:lnSpc>
            <a:spcBef>
              <a:spcPct val="0"/>
            </a:spcBef>
            <a:spcAft>
              <a:spcPct val="15000"/>
            </a:spcAft>
            <a:buChar char="•"/>
          </a:pPr>
          <a:r>
            <a:rPr lang="en-US" sz="1700" kern="1200"/>
            <a:t>Request accountability changes</a:t>
          </a:r>
        </a:p>
      </dsp:txBody>
      <dsp:txXfrm>
        <a:off x="2689051" y="1645416"/>
        <a:ext cx="2355380" cy="2756151"/>
      </dsp:txXfrm>
    </dsp:sp>
    <dsp:sp modelId="{BC5F218A-D692-44A9-9873-05713212AC57}">
      <dsp:nvSpPr>
        <dsp:cNvPr id="0" name=""/>
        <dsp:cNvSpPr/>
      </dsp:nvSpPr>
      <dsp:spPr>
        <a:xfrm>
          <a:off x="5374185" y="844686"/>
          <a:ext cx="2355380" cy="80072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Fall (@Oct..) – </a:t>
          </a:r>
        </a:p>
        <a:p>
          <a:pPr marL="0" lvl="0" indent="0" algn="ctr" defTabSz="755650">
            <a:lnSpc>
              <a:spcPct val="90000"/>
            </a:lnSpc>
            <a:spcBef>
              <a:spcPct val="0"/>
            </a:spcBef>
            <a:spcAft>
              <a:spcPct val="35000"/>
            </a:spcAft>
            <a:buNone/>
          </a:pPr>
          <a:r>
            <a:rPr lang="en-US" sz="1700" kern="1200"/>
            <a:t>Quality Control Day</a:t>
          </a:r>
        </a:p>
      </dsp:txBody>
      <dsp:txXfrm>
        <a:off x="5374185" y="844686"/>
        <a:ext cx="2355380" cy="800729"/>
      </dsp:txXfrm>
    </dsp:sp>
    <dsp:sp modelId="{C32E83CA-575D-48C0-AD27-6DB4DCDA4A21}">
      <dsp:nvSpPr>
        <dsp:cNvPr id="0" name=""/>
        <dsp:cNvSpPr/>
      </dsp:nvSpPr>
      <dsp:spPr>
        <a:xfrm>
          <a:off x="5374185" y="1645416"/>
          <a:ext cx="2355380" cy="2756151"/>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b="0" i="0" u="none" kern="1200"/>
            <a:t>Ensure accurate public reporting</a:t>
          </a:r>
          <a:r>
            <a:rPr lang="en-US" sz="1700" b="0" i="0" kern="1200"/>
            <a:t>​</a:t>
          </a:r>
          <a:endParaRPr lang="en-US" sz="1700" kern="1200"/>
        </a:p>
        <a:p>
          <a:pPr marL="171450" lvl="1" indent="-171450" algn="l" defTabSz="755650">
            <a:lnSpc>
              <a:spcPct val="90000"/>
            </a:lnSpc>
            <a:spcBef>
              <a:spcPct val="0"/>
            </a:spcBef>
            <a:spcAft>
              <a:spcPct val="15000"/>
            </a:spcAft>
            <a:buFont typeface="Arial" panose="020B0604020202020204" pitchFamily="34" charset="0"/>
            <a:buChar char="•"/>
          </a:pPr>
          <a:r>
            <a:rPr lang="en-US" sz="1700" b="0" i="0" u="none" kern="1200"/>
            <a:t>Identify statewide systemic data issues that potentially impact multiple schools and districts </a:t>
          </a:r>
          <a:r>
            <a:rPr lang="en-US" sz="1700" b="0" i="0" kern="1200"/>
            <a:t>​(not individual student changes)</a:t>
          </a:r>
        </a:p>
        <a:p>
          <a:pPr marL="171450" lvl="1" indent="-171450" algn="l" defTabSz="755650">
            <a:lnSpc>
              <a:spcPct val="90000"/>
            </a:lnSpc>
            <a:spcBef>
              <a:spcPct val="0"/>
            </a:spcBef>
            <a:spcAft>
              <a:spcPct val="15000"/>
            </a:spcAft>
            <a:buChar char="•"/>
          </a:pPr>
          <a:endParaRPr lang="en-US" sz="1700" kern="1200"/>
        </a:p>
      </dsp:txBody>
      <dsp:txXfrm>
        <a:off x="5374185" y="1645416"/>
        <a:ext cx="2355380" cy="2756151"/>
      </dsp:txXfrm>
    </dsp:sp>
    <dsp:sp modelId="{7688DB00-3CCC-43B8-ADEF-6926307EF535}">
      <dsp:nvSpPr>
        <dsp:cNvPr id="0" name=""/>
        <dsp:cNvSpPr/>
      </dsp:nvSpPr>
      <dsp:spPr>
        <a:xfrm>
          <a:off x="8059319" y="844686"/>
          <a:ext cx="2355380" cy="800729"/>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Late Fall (@Oct./Nov.) - </a:t>
          </a:r>
        </a:p>
        <a:p>
          <a:pPr marL="0" lvl="0" indent="0" algn="ctr" defTabSz="755650">
            <a:lnSpc>
              <a:spcPct val="90000"/>
            </a:lnSpc>
            <a:spcBef>
              <a:spcPct val="0"/>
            </a:spcBef>
            <a:spcAft>
              <a:spcPct val="35000"/>
            </a:spcAft>
            <a:buNone/>
          </a:pPr>
          <a:r>
            <a:rPr lang="en-US" sz="1700" kern="1200"/>
            <a:t>Accurate Reporting</a:t>
          </a:r>
        </a:p>
      </dsp:txBody>
      <dsp:txXfrm>
        <a:off x="8059319" y="844686"/>
        <a:ext cx="2355380" cy="800729"/>
      </dsp:txXfrm>
    </dsp:sp>
    <dsp:sp modelId="{46283E79-9231-4FDD-B0E0-44DCE1A104AE}">
      <dsp:nvSpPr>
        <dsp:cNvPr id="0" name=""/>
        <dsp:cNvSpPr/>
      </dsp:nvSpPr>
      <dsp:spPr>
        <a:xfrm>
          <a:off x="8059319" y="1645416"/>
          <a:ext cx="2355380" cy="2756151"/>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Public Reporting School Report Card (SRC)</a:t>
          </a:r>
        </a:p>
        <a:p>
          <a:pPr marL="171450" lvl="1" indent="-171450" algn="l" defTabSz="755650" rtl="0">
            <a:lnSpc>
              <a:spcPct val="90000"/>
            </a:lnSpc>
            <a:spcBef>
              <a:spcPct val="0"/>
            </a:spcBef>
            <a:spcAft>
              <a:spcPct val="15000"/>
            </a:spcAft>
            <a:buChar char="•"/>
          </a:pPr>
          <a:r>
            <a:rPr lang="en-US" sz="1700" kern="1200">
              <a:latin typeface="Franklin Gothic Book"/>
            </a:rPr>
            <a:t>Ten-Day Regulatory Data Review follows Public Release</a:t>
          </a:r>
        </a:p>
        <a:p>
          <a:pPr marL="171450" lvl="1" indent="-171450" algn="l" defTabSz="755650" rtl="0">
            <a:lnSpc>
              <a:spcPct val="90000"/>
            </a:lnSpc>
            <a:spcBef>
              <a:spcPct val="0"/>
            </a:spcBef>
            <a:spcAft>
              <a:spcPct val="15000"/>
            </a:spcAft>
            <a:buChar char="•"/>
          </a:pPr>
          <a:r>
            <a:rPr lang="en-US" sz="1700" kern="1200">
              <a:latin typeface="Franklin Gothic Book"/>
            </a:rPr>
            <a:t>Request individual student changes</a:t>
          </a:r>
        </a:p>
      </dsp:txBody>
      <dsp:txXfrm>
        <a:off x="8059319" y="1645416"/>
        <a:ext cx="2355380" cy="2756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51"/>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solidFill>
                <a:srgbClr val="0070C0"/>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0070C0"/>
              </a:solidFill>
              <a:latin typeface="Times New Roman"/>
              <a:cs typeface="Times New Roman"/>
            </a:rPr>
            <a:t> </a:t>
          </a: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51"/>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8/10/2023</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16</a:t>
            </a:fld>
            <a:endParaRPr lang="en-US"/>
          </a:p>
        </p:txBody>
      </p:sp>
    </p:spTree>
    <p:extLst>
      <p:ext uri="{BB962C8B-B14F-4D97-AF65-F5344CB8AC3E}">
        <p14:creationId xmlns:p14="http://schemas.microsoft.com/office/powerpoint/2010/main" val="123895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 and OAA have set the Fall 2023 Senior (Optional) ACT State Administration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kern="1200">
                <a:solidFill>
                  <a:schemeClr val="tx1"/>
                </a:solidFill>
                <a:effectLst/>
                <a:latin typeface="+mn-lt"/>
                <a:ea typeface="+mn-ea"/>
                <a:cs typeface="+mn-cs"/>
              </a:rPr>
              <a:t>The ACT Online Standard &amp; ACT- Authorized Accommodations Testing Window in the table refers to dates used for online test administration. It includes the dates available for testing with ACT online. Notice that online testing only occurs on Tuesday, Wednesday or Thursday of each week, All testing for the fall will be online. Paper test books will only be available for accommodated testing with no online equivalent. Please note that all online testing, including online accommodations, must be completed in the online window. </a:t>
            </a:r>
            <a:r>
              <a:rPr lang="en-US" sz="1200" b="1" i="1" kern="1200">
                <a:solidFill>
                  <a:schemeClr val="tx1"/>
                </a:solidFill>
                <a:effectLst/>
                <a:latin typeface="+mn-lt"/>
                <a:ea typeface="+mn-ea"/>
                <a:cs typeface="+mn-cs"/>
              </a:rPr>
              <a:t>Please note: If a school or district is unable to test online due to an internet outage or a weather event, please contact Shara Savage for alternative plans.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the ACT-Authorized Accommodations Testing Window (Paper). All paper testing must occur on those dates. Test Coordinators (TCs) would test students during the paper accommodations testing window if testing students with paper-accommodated materials. As a reminder, all testing for the fall will be online. Paper test books will </a:t>
            </a:r>
            <a:r>
              <a:rPr lang="en-US" sz="1200" b="1" i="1" kern="1200">
                <a:solidFill>
                  <a:schemeClr val="tx1"/>
                </a:solidFill>
                <a:effectLst/>
                <a:latin typeface="+mn-lt"/>
                <a:ea typeface="+mn-ea"/>
                <a:cs typeface="+mn-cs"/>
              </a:rPr>
              <a:t>only</a:t>
            </a:r>
            <a:r>
              <a:rPr lang="en-US" sz="1200" kern="1200">
                <a:solidFill>
                  <a:schemeClr val="tx1"/>
                </a:solidFill>
                <a:effectLst/>
                <a:latin typeface="+mn-lt"/>
                <a:ea typeface="+mn-ea"/>
                <a:cs typeface="+mn-cs"/>
              </a:rPr>
              <a:t> be available for accommodated testing with no online equivalent.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ACT Schedule of Events for each testing window outlines the various tasks completed during each administration cycle. Tasks will vary depending on which type of administration is being managed (online or accommodated paper).  </a:t>
            </a:r>
            <a:endParaRPr lang="en-US"/>
          </a:p>
          <a:p>
            <a:endParaRPr lang="en-US">
              <a:cs typeface="Calibri"/>
            </a:endParaRPr>
          </a:p>
          <a:p>
            <a:r>
              <a:rPr lang="en-US" sz="1200" kern="1200">
                <a:solidFill>
                  <a:schemeClr val="tx1"/>
                </a:solidFill>
                <a:effectLst/>
                <a:latin typeface="+mn-lt"/>
                <a:ea typeface="+mn-ea"/>
                <a:cs typeface="+mn-cs"/>
              </a:rPr>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44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Here are the dates for test window 2. </a:t>
            </a:r>
          </a:p>
          <a:p>
            <a:endParaRPr lang="en-US" sz="1200" b="0" i="1"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Please Note: ACT and OAA have worked to secure an Emergency Test Window 3. OAA will work with districts should a statewide emergency arise. </a:t>
            </a:r>
            <a:endParaRPr lang="en-US" sz="1200" b="0"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  </a:t>
            </a:r>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68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249765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for the 2023-2024 school year and beyond the consent to release form you see on your screen for accommodations is no longer required or recommended. </a:t>
            </a:r>
          </a:p>
          <a:p>
            <a:endParaRPr lang="en-US"/>
          </a:p>
          <a:p>
            <a:r>
              <a:rPr lang="en-US"/>
              <a:t>KDE has reviewed the document and the policy requiring the form. We have determined that the form is not required.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78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review options for collecting parent consent signatures. </a:t>
            </a:r>
          </a:p>
          <a:p>
            <a:endParaRPr lang="en-US"/>
          </a:p>
          <a:p>
            <a:pPr lvl="0"/>
            <a:r>
              <a:rPr lang="en-US" sz="2800"/>
              <a:t>Written signatures - </a:t>
            </a:r>
          </a:p>
          <a:p>
            <a:pPr lvl="1"/>
            <a:r>
              <a:rPr lang="en-US"/>
              <a:t>Paper form sent home in back-to-school packet</a:t>
            </a:r>
          </a:p>
          <a:p>
            <a:pPr lvl="1"/>
            <a:r>
              <a:rPr lang="en-US"/>
              <a:t>Paper form mailed home</a:t>
            </a:r>
          </a:p>
          <a:p>
            <a:pPr lvl="0"/>
            <a:r>
              <a:rPr lang="en-US">
                <a:solidFill>
                  <a:schemeClr val="tx1"/>
                </a:solidFill>
              </a:rPr>
              <a:t>Electronic signatures - </a:t>
            </a:r>
          </a:p>
          <a:p>
            <a:pPr lvl="1"/>
            <a:r>
              <a:rPr lang="en-US"/>
              <a:t>Email</a:t>
            </a:r>
          </a:p>
          <a:p>
            <a:pPr lvl="1"/>
            <a:r>
              <a:rPr lang="en-US"/>
              <a:t>Google Form</a:t>
            </a:r>
          </a:p>
          <a:p>
            <a:pPr lvl="1"/>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solidFill>
                  <a:srgbClr val="0070C0"/>
                </a:solidFill>
              </a:rPr>
              <a:t>Please note: New for this year -Verbal consent is no longer an option for collecting consent.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47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12</a:t>
            </a:fld>
            <a:endParaRPr lang="en-US"/>
          </a:p>
        </p:txBody>
      </p:sp>
    </p:spTree>
    <p:extLst>
      <p:ext uri="{BB962C8B-B14F-4D97-AF65-F5344CB8AC3E}">
        <p14:creationId xmlns:p14="http://schemas.microsoft.com/office/powerpoint/2010/main" val="73652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2576047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333917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84454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16023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4821695" y="6356350"/>
            <a:ext cx="2743200" cy="365125"/>
          </a:xfrm>
        </p:spPr>
        <p:txBody>
          <a:bodyPr/>
          <a:lstStyle>
            <a:lvl1pPr>
              <a:defRPr>
                <a:solidFill>
                  <a:schemeClr val="bg1"/>
                </a:solidFill>
              </a:defRPr>
            </a:lvl1pPr>
          </a:lstStyle>
          <a:p>
            <a:fld id="{FD68AB11-C6DD-4126-AB8D-42F4CF457234}"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OAA:Fall Reporting:nr:cw: 08/02/2022</a:t>
            </a:r>
            <a:endParaRPr lang="en-US"/>
          </a:p>
        </p:txBody>
      </p:sp>
    </p:spTree>
    <p:extLst>
      <p:ext uri="{BB962C8B-B14F-4D97-AF65-F5344CB8AC3E}">
        <p14:creationId xmlns:p14="http://schemas.microsoft.com/office/powerpoint/2010/main" val="323094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4724400" y="6449148"/>
            <a:ext cx="2743200" cy="365125"/>
          </a:xfrm>
        </p:spPr>
        <p:txBody>
          <a:bodyPr/>
          <a:lstStyle>
            <a:lvl1pPr>
              <a:defRPr>
                <a:solidFill>
                  <a:schemeClr val="bg1"/>
                </a:solidFill>
              </a:defRPr>
            </a:lvl1pPr>
          </a:lstStyle>
          <a:p>
            <a:pPr algn="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 id="2147483663" r:id="rId13"/>
    <p:sldLayoutId id="2147483664"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91" r:id="rId12"/>
    <p:sldLayoutId id="2147483692"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cainc.zoom.us/j/89567843584?pwd=d3lRTGhtcDNVVFQ5UGhjVy9oZGNWdz09&amp;from=addon"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content.act.org/kentucky/r/Schedule_of_Events_for_The_ACT_-_Kentucky_-_Fal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forms.act.org/acttraining/assets/StateandDistrictSpringGameboardInteractive_CJ0927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eams.microsoft.com/l/meetup-join/19%3ameeting_NWJhMzJmMTktMTg4OS00ZTJmLTg2YjAtOGFmNjgyM2YyODNh%40thread.v2/0?context=%7b%22Tid%22%3a%2265cb0346-9d88-41d9-8ca6-f72047670d0f%22%2c%22Oid%22%3a%225864effb-34b6-43b6-93ae-02cd852329c2%22%7d"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teams.microsoft.com/l/meetup-join/19%3ameeting_OGJhY2JhNzEtNzI2YS00YmM0LWIwMWMtZTEwZjhiMDdjM2Zm%40thread.v2/0?context=%7b%22Tid%22%3a%2265cb0346-9d88-41d9-8ca6-f72047670d0f%22%2c%22Oid%22%3a%225864effb-34b6-43b6-93ae-02cd852329c2%22%7d" TargetMode="External"/><Relationship Id="rId5" Type="http://schemas.openxmlformats.org/officeDocument/2006/relationships/hyperlink" Target="https://teams.microsoft.com/l/meetup-join/19%3ameeting_ODliYTBjYmMtNWQ0Ni00ODhhLWJhYWEtMWEzMDE5NzZkYzkw%40thread.v2/0?context=%7b%22Tid%22%3a%2265cb0346-9d88-41d9-8ca6-f72047670d0f%22%2c%22Oid%22%3a%225864effb-34b6-43b6-93ae-02cd852329c2%22%7d" TargetMode="External"/><Relationship Id="rId4" Type="http://schemas.openxmlformats.org/officeDocument/2006/relationships/hyperlink" Target="https://teams.microsoft.com/l/meetup-join/19%3ameeting_MGRhYmU5OGItYTNkYi00N2ExLWIyOWQtODMyZDFkN2QzY2Zh%40thread.v2/0?context=%7b%22Tid%22%3a%2265cb0346-9d88-41d9-8ca6-f72047670d0f%22%2c%22Oid%22%3a%225864effb-34b6-43b6-93ae-02cd852329c2%22%7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lstStyle/>
          <a:p>
            <a:r>
              <a:rPr lang="en-US"/>
              <a:t>DAC Webcast</a:t>
            </a:r>
            <a:br>
              <a:rPr lang="en-US"/>
            </a:br>
            <a:r>
              <a:rPr lang="en-US"/>
              <a:t>August 10, 2023</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021E07B4-22D6-FBD9-B679-5E39461F3D2D}"/>
              </a:ext>
            </a:extLst>
          </p:cNvPr>
          <p:cNvSpPr>
            <a:spLocks noGrp="1"/>
          </p:cNvSpPr>
          <p:nvPr>
            <p:ph type="sldNum" sz="quarter" idx="12"/>
          </p:nvPr>
        </p:nvSpPr>
        <p:spPr/>
        <p:txBody>
          <a:bodyPr/>
          <a:lstStyle/>
          <a:p>
            <a:fld id="{01152AFA-7C55-604E-8665-049907417E35}" type="slidenum">
              <a:rPr lang="en-US" smtClean="0"/>
              <a:pPr/>
              <a:t>1</a:t>
            </a:fld>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9B3C4-66AB-6B1D-B3B2-3B4E94B24EC8}"/>
              </a:ext>
            </a:extLst>
          </p:cNvPr>
          <p:cNvSpPr>
            <a:spLocks noGrp="1"/>
          </p:cNvSpPr>
          <p:nvPr>
            <p:ph type="title"/>
          </p:nvPr>
        </p:nvSpPr>
        <p:spPr>
          <a:xfrm>
            <a:off x="0" y="0"/>
            <a:ext cx="12038202" cy="1325563"/>
          </a:xfrm>
        </p:spPr>
        <p:txBody>
          <a:bodyPr anchor="ctr">
            <a:normAutofit/>
          </a:bodyPr>
          <a:lstStyle/>
          <a:p>
            <a:r>
              <a:rPr lang="en-US"/>
              <a:t>Policy Change Reminder - Collecting Parent Consent </a:t>
            </a:r>
          </a:p>
        </p:txBody>
      </p:sp>
      <p:pic>
        <p:nvPicPr>
          <p:cNvPr id="13" name="Content Placeholder 5" descr="Pen placed on top of a signature line">
            <a:extLst>
              <a:ext uri="{FF2B5EF4-FFF2-40B4-BE49-F238E27FC236}">
                <a16:creationId xmlns:a16="http://schemas.microsoft.com/office/drawing/2014/main" id="{2DC2A73C-BA72-430C-9E46-2366B0540733}"/>
              </a:ext>
            </a:extLst>
          </p:cNvPr>
          <p:cNvPicPr>
            <a:picLocks noGrp="1" noChangeAspect="1"/>
          </p:cNvPicPr>
          <p:nvPr>
            <p:ph sz="half" idx="1"/>
          </p:nvPr>
        </p:nvPicPr>
        <p:blipFill>
          <a:blip r:embed="rId3"/>
          <a:stretch>
            <a:fillRect/>
          </a:stretch>
        </p:blipFill>
        <p:spPr>
          <a:xfrm>
            <a:off x="753035" y="1325564"/>
            <a:ext cx="3902855" cy="2940260"/>
          </a:xfrm>
        </p:spPr>
      </p:pic>
      <p:graphicFrame>
        <p:nvGraphicFramePr>
          <p:cNvPr id="9" name="Content Placeholder 8" descr="Written&#10; Paper form sent home in back-to-school packet&#10; Paper form mailed home&#10;Electronically &#10; Emailed &#10; Google Form&#10;">
            <a:extLst>
              <a:ext uri="{FF2B5EF4-FFF2-40B4-BE49-F238E27FC236}">
                <a16:creationId xmlns:a16="http://schemas.microsoft.com/office/drawing/2014/main" id="{EBBB5299-816A-7255-8D06-5C5A430F3060}"/>
              </a:ext>
            </a:extLst>
          </p:cNvPr>
          <p:cNvGraphicFramePr>
            <a:graphicFrameLocks noGrp="1"/>
          </p:cNvGraphicFramePr>
          <p:nvPr>
            <p:ph sz="half" idx="2"/>
          </p:nvPr>
        </p:nvGraphicFramePr>
        <p:xfrm>
          <a:off x="5257800" y="1024229"/>
          <a:ext cx="6411286" cy="3241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D60ECC8-E1B5-1AAB-1C71-B232AC85B56A}"/>
              </a:ext>
            </a:extLst>
          </p:cNvPr>
          <p:cNvSpPr txBox="1"/>
          <p:nvPr/>
        </p:nvSpPr>
        <p:spPr>
          <a:xfrm>
            <a:off x="215650" y="4391659"/>
            <a:ext cx="11760700" cy="1646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70C0"/>
                </a:solidFill>
                <a:effectLst/>
                <a:uLnTx/>
                <a:uFillTx/>
                <a:latin typeface="Franklin Gothic Book" panose="020B0503020102020204"/>
                <a:ea typeface="+mn-ea"/>
                <a:cs typeface="+mn-cs"/>
              </a:rPr>
              <a:t>Please note: </a:t>
            </a:r>
            <a:r>
              <a:rPr kumimoji="0" lang="en-US" sz="2400" b="1" i="1" u="none" strike="noStrike" kern="1200" cap="none" spc="0" normalizeH="0" baseline="0" noProof="0">
                <a:ln>
                  <a:noFill/>
                </a:ln>
                <a:effectLst/>
                <a:uLnTx/>
                <a:uFillTx/>
                <a:latin typeface="Franklin Gothic Book" panose="020B0503020102020204"/>
                <a:ea typeface="+mn-ea"/>
                <a:cs typeface="+mn-cs"/>
              </a:rPr>
              <a:t>Verbal consent is no longer an option for collecting consent. </a:t>
            </a:r>
            <a:r>
              <a:rPr kumimoji="0" lang="en-US" sz="2400" b="1" i="1" u="none" strike="noStrike" kern="1200" cap="none" spc="0" normalizeH="0" baseline="0" noProof="0">
                <a:ln>
                  <a:noFill/>
                </a:ln>
                <a:solidFill>
                  <a:srgbClr val="0070C0"/>
                </a:solidFill>
                <a:effectLst/>
                <a:uLnTx/>
                <a:uFillTx/>
                <a:latin typeface="Franklin Gothic Book" panose="020B0503020102020204"/>
                <a:ea typeface="+mn-ea"/>
                <a:cs typeface="+mn-cs"/>
              </a:rPr>
              <a:t>Additionally, </a:t>
            </a:r>
            <a:r>
              <a:rPr lang="en-US" sz="2400" b="1" i="1">
                <a:solidFill>
                  <a:srgbClr val="0070C0"/>
                </a:solidFill>
                <a:latin typeface="Franklin Gothic Book" panose="020B0503020102020204"/>
              </a:rPr>
              <a:t>Parental consent must be obtained for each administration and does not transfer over from any administration, including this past spring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1" u="none" strike="noStrike" kern="1200" cap="none" spc="0" normalizeH="0" baseline="0" noProof="0">
              <a:ln>
                <a:noFill/>
              </a:ln>
              <a:solidFill>
                <a:srgbClr val="0070C0"/>
              </a:solidFill>
              <a:effectLst/>
              <a:uLnTx/>
              <a:uFillTx/>
              <a:latin typeface="Franklin Gothic Book" panose="020B0503020102020204"/>
              <a:ea typeface="+mn-ea"/>
              <a:cs typeface="+mn-cs"/>
            </a:endParaRPr>
          </a:p>
        </p:txBody>
      </p:sp>
      <p:sp>
        <p:nvSpPr>
          <p:cNvPr id="4" name="Slide Number Placeholder 4">
            <a:extLst>
              <a:ext uri="{FF2B5EF4-FFF2-40B4-BE49-F238E27FC236}">
                <a16:creationId xmlns:a16="http://schemas.microsoft.com/office/drawing/2014/main" id="{88CFE38E-6C70-0AAC-D0C9-52FCC0AC3CA4}"/>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10</a:t>
            </a:fld>
            <a:endParaRPr lang="en-US" sz="1200">
              <a:solidFill>
                <a:schemeClr val="bg1"/>
              </a:solidFill>
            </a:endParaRPr>
          </a:p>
        </p:txBody>
      </p:sp>
    </p:spTree>
    <p:extLst>
      <p:ext uri="{BB962C8B-B14F-4D97-AF65-F5344CB8AC3E}">
        <p14:creationId xmlns:p14="http://schemas.microsoft.com/office/powerpoint/2010/main" val="352306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101510" y="861006"/>
            <a:ext cx="9988980" cy="2387600"/>
          </a:xfrm>
        </p:spPr>
        <p:txBody>
          <a:bodyPr>
            <a:normAutofit/>
          </a:bodyPr>
          <a:lstStyle/>
          <a:p>
            <a:pPr lvl="1" algn="r"/>
            <a:r>
              <a:rPr lang="en-US" sz="6000">
                <a:solidFill>
                  <a:srgbClr val="102649"/>
                </a:solidFill>
                <a:latin typeface="Franklin Gothic Medium"/>
              </a:rPr>
              <a:t>K Screen Updates</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946490" y="3146716"/>
            <a:ext cx="9144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US"/>
          </a:p>
          <a:p>
            <a:pPr algn="r">
              <a:spcBef>
                <a:spcPts val="0"/>
              </a:spcBef>
            </a:pPr>
            <a:r>
              <a:rPr lang="en-US"/>
              <a:t>Lisa Jett, Program Consultant</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fld id="{01152AFA-7C55-604E-8665-049907417E35}" type="slidenum">
              <a:rPr lang="en-US" smtClean="0"/>
              <a:pPr/>
              <a:t>11</a:t>
            </a:fld>
            <a:endParaRPr lang="en-US"/>
          </a:p>
        </p:txBody>
      </p:sp>
    </p:spTree>
    <p:extLst>
      <p:ext uri="{BB962C8B-B14F-4D97-AF65-F5344CB8AC3E}">
        <p14:creationId xmlns:p14="http://schemas.microsoft.com/office/powerpoint/2010/main" val="298811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3122" y="-2201"/>
            <a:ext cx="9747681" cy="1125591"/>
          </a:xfrm>
        </p:spPr>
        <p:txBody>
          <a:bodyPr>
            <a:normAutofit/>
          </a:bodyPr>
          <a:lstStyle/>
          <a:p>
            <a:r>
              <a:rPr lang="en-US"/>
              <a:t>K Screen Reminders</a:t>
            </a:r>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622340" y="1122041"/>
            <a:ext cx="10703933" cy="3900967"/>
          </a:xfrm>
        </p:spPr>
        <p:txBody>
          <a:bodyPr vert="horz" lIns="91440" tIns="45720" rIns="91440" bIns="45720" rtlCol="0" anchor="t">
            <a:normAutofit/>
          </a:bodyPr>
          <a:lstStyle/>
          <a:p>
            <a:r>
              <a:rPr lang="en-US"/>
              <a:t>K Screen Window</a:t>
            </a:r>
          </a:p>
          <a:p>
            <a:pPr lvl="1"/>
            <a:r>
              <a:rPr lang="en-US" sz="2800"/>
              <a:t>15 calendar days before the first instructional day and no later than the 30th instructional day</a:t>
            </a:r>
          </a:p>
          <a:p>
            <a:r>
              <a:rPr lang="en-US"/>
              <a:t>Please check the Online Management System to ensure teachers and students are showing up </a:t>
            </a:r>
          </a:p>
          <a:p>
            <a:r>
              <a:rPr lang="en-US"/>
              <a:t>All data entered in the Online Management System by Oct. 15</a:t>
            </a:r>
          </a:p>
          <a:p>
            <a:r>
              <a:rPr lang="en-US"/>
              <a:t>Self Help and Social Emotional Scales must be completed during the K Screen Window</a:t>
            </a:r>
          </a:p>
          <a:p>
            <a:endParaRPr lang="en-US" b="1"/>
          </a:p>
        </p:txBody>
      </p:sp>
      <p:sp>
        <p:nvSpPr>
          <p:cNvPr id="5" name="Slide Number Placeholder 4">
            <a:extLst>
              <a:ext uri="{FF2B5EF4-FFF2-40B4-BE49-F238E27FC236}">
                <a16:creationId xmlns:a16="http://schemas.microsoft.com/office/drawing/2014/main" id="{845240DC-224B-B070-AC28-92BF76400E04}"/>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964436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EAF6-2D4E-E72A-C92B-E35B853705EF}"/>
              </a:ext>
            </a:extLst>
          </p:cNvPr>
          <p:cNvSpPr>
            <a:spLocks noGrp="1"/>
          </p:cNvSpPr>
          <p:nvPr>
            <p:ph type="title"/>
          </p:nvPr>
        </p:nvSpPr>
        <p:spPr>
          <a:xfrm>
            <a:off x="701335" y="-1031"/>
            <a:ext cx="9811295" cy="1325563"/>
          </a:xfrm>
        </p:spPr>
        <p:txBody>
          <a:bodyPr/>
          <a:lstStyle/>
          <a:p>
            <a:r>
              <a:rPr lang="en-US"/>
              <a:t>K Screen Office Hours</a:t>
            </a:r>
          </a:p>
        </p:txBody>
      </p:sp>
      <p:sp>
        <p:nvSpPr>
          <p:cNvPr id="3" name="Content Placeholder 2">
            <a:extLst>
              <a:ext uri="{FF2B5EF4-FFF2-40B4-BE49-F238E27FC236}">
                <a16:creationId xmlns:a16="http://schemas.microsoft.com/office/drawing/2014/main" id="{C745319C-74DD-4838-7983-D60AE2656BF3}"/>
              </a:ext>
            </a:extLst>
          </p:cNvPr>
          <p:cNvSpPr>
            <a:spLocks noGrp="1"/>
          </p:cNvSpPr>
          <p:nvPr>
            <p:ph idx="1"/>
          </p:nvPr>
        </p:nvSpPr>
        <p:spPr>
          <a:xfrm>
            <a:off x="788719" y="1202170"/>
            <a:ext cx="10515600" cy="4351338"/>
          </a:xfrm>
        </p:spPr>
        <p:txBody>
          <a:bodyPr vert="horz" lIns="91440" tIns="45720" rIns="91440" bIns="45720" rtlCol="0" anchor="t">
            <a:normAutofit/>
          </a:bodyPr>
          <a:lstStyle/>
          <a:p>
            <a:r>
              <a:rPr lang="en-US"/>
              <a:t>Curriculum Associates and KDE will be offering Office Hours during the K Screen window to assist Kentucky's educators with the K Screen process.</a:t>
            </a:r>
          </a:p>
          <a:p>
            <a:r>
              <a:rPr lang="en-US"/>
              <a:t>These virtual meetings will be bi-weekly starting next Tuesday, Aug. 15 from 2–3 p.m. E.T.</a:t>
            </a:r>
          </a:p>
          <a:p>
            <a:r>
              <a:rPr lang="en-US"/>
              <a:t>Topics for the first office hour will include Infinite Campus preparations and Online Management Accounts</a:t>
            </a:r>
          </a:p>
          <a:p>
            <a:pPr>
              <a:buClr>
                <a:schemeClr val="tx1"/>
              </a:buClr>
            </a:pPr>
            <a:r>
              <a:rPr lang="en-US">
                <a:solidFill>
                  <a:srgbClr val="0D77C3"/>
                </a:solidFill>
                <a:hlinkClick r:id="rId2">
                  <a:extLst>
                    <a:ext uri="{A12FA001-AC4F-418D-AE19-62706E023703}">
                      <ahyp:hlinkClr xmlns:ahyp="http://schemas.microsoft.com/office/drawing/2018/hyperlinkcolor" val="tx"/>
                    </a:ext>
                  </a:extLst>
                </a:hlinkClick>
              </a:rPr>
              <a:t>K Screen Office Hours</a:t>
            </a:r>
            <a:endParaRPr lang="en-US">
              <a:solidFill>
                <a:srgbClr val="0D77C3"/>
              </a:solidFill>
            </a:endParaRPr>
          </a:p>
          <a:p>
            <a:endParaRPr lang="en-US"/>
          </a:p>
          <a:p>
            <a:endParaRPr lang="en-US"/>
          </a:p>
        </p:txBody>
      </p:sp>
      <p:sp>
        <p:nvSpPr>
          <p:cNvPr id="4" name="Slide Number Placeholder 4">
            <a:extLst>
              <a:ext uri="{FF2B5EF4-FFF2-40B4-BE49-F238E27FC236}">
                <a16:creationId xmlns:a16="http://schemas.microsoft.com/office/drawing/2014/main" id="{1C44B079-564C-39FB-CB9F-0130DD638768}"/>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solidFill>
                  <a:schemeClr val="bg1"/>
                </a:solidFill>
              </a:rPr>
              <a:t>13</a:t>
            </a:fld>
            <a:endParaRPr lang="en-US">
              <a:solidFill>
                <a:schemeClr val="bg1"/>
              </a:solidFill>
            </a:endParaRPr>
          </a:p>
        </p:txBody>
      </p:sp>
    </p:spTree>
    <p:extLst>
      <p:ext uri="{BB962C8B-B14F-4D97-AF65-F5344CB8AC3E}">
        <p14:creationId xmlns:p14="http://schemas.microsoft.com/office/powerpoint/2010/main" val="145543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37965" y="861583"/>
            <a:ext cx="9988980" cy="2387600"/>
          </a:xfrm>
        </p:spPr>
        <p:txBody>
          <a:bodyPr>
            <a:normAutofit/>
          </a:bodyPr>
          <a:lstStyle/>
          <a:p>
            <a:pPr lvl="1" algn="r"/>
            <a:r>
              <a:rPr lang="en-US" sz="6000">
                <a:solidFill>
                  <a:srgbClr val="102649"/>
                </a:solidFill>
                <a:latin typeface="Franklin Gothic Medium"/>
              </a:rPr>
              <a:t>Data Quality Control Process </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2382945" y="314700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fld id="{01152AFA-7C55-604E-8665-049907417E35}" type="slidenum">
              <a:rPr lang="en-US" smtClean="0"/>
              <a:pPr/>
              <a:t>14</a:t>
            </a:fld>
            <a:endParaRPr lang="en-US"/>
          </a:p>
        </p:txBody>
      </p:sp>
    </p:spTree>
    <p:extLst>
      <p:ext uri="{BB962C8B-B14F-4D97-AF65-F5344CB8AC3E}">
        <p14:creationId xmlns:p14="http://schemas.microsoft.com/office/powerpoint/2010/main" val="263793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For understand the process for Data Review, there are several steps districts and schools must do. They must get the rosters right in SDRR when they are open for changes. They must fix any student level changes, 100 day entity and request non-participations if needed during data review. If all of this is done then districts and school will accurate data reported in the School Report Card in the late fall.">
            <a:extLst>
              <a:ext uri="{FF2B5EF4-FFF2-40B4-BE49-F238E27FC236}">
                <a16:creationId xmlns:a16="http://schemas.microsoft.com/office/drawing/2014/main" id="{5F509294-3E48-4A0A-B72A-7F6603F3D2DC}"/>
              </a:ext>
            </a:extLst>
          </p:cNvPr>
          <p:cNvGraphicFramePr/>
          <p:nvPr>
            <p:extLst>
              <p:ext uri="{D42A27DB-BD31-4B8C-83A1-F6EECF244321}">
                <p14:modId xmlns:p14="http://schemas.microsoft.com/office/powerpoint/2010/main" val="4102527489"/>
              </p:ext>
            </p:extLst>
          </p:nvPr>
        </p:nvGraphicFramePr>
        <p:xfrm>
          <a:off x="646546" y="812799"/>
          <a:ext cx="10418618" cy="524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9C6DEA6-736D-441A-BDC6-7BA87C041F44}"/>
              </a:ext>
            </a:extLst>
          </p:cNvPr>
          <p:cNvSpPr>
            <a:spLocks noGrp="1"/>
          </p:cNvSpPr>
          <p:nvPr>
            <p:ph type="title"/>
          </p:nvPr>
        </p:nvSpPr>
        <p:spPr>
          <a:xfrm>
            <a:off x="109386" y="376674"/>
            <a:ext cx="12082614" cy="1320800"/>
          </a:xfrm>
        </p:spPr>
        <p:txBody>
          <a:bodyPr/>
          <a:lstStyle/>
          <a:p>
            <a:r>
              <a:rPr lang="en-US"/>
              <a:t>Understanding the Data Quality Control Process</a:t>
            </a:r>
          </a:p>
        </p:txBody>
      </p:sp>
      <p:sp>
        <p:nvSpPr>
          <p:cNvPr id="3" name="Arrow: Right 2" descr="An arrow indicating that we are in the Data Review and Roster Cleanup stage of the Data Quality Control Process. ">
            <a:extLst>
              <a:ext uri="{FF2B5EF4-FFF2-40B4-BE49-F238E27FC236}">
                <a16:creationId xmlns:a16="http://schemas.microsoft.com/office/drawing/2014/main" id="{CF819AB9-9E33-B511-353D-C5B032CE30A7}"/>
              </a:ext>
            </a:extLst>
          </p:cNvPr>
          <p:cNvSpPr/>
          <p:nvPr/>
        </p:nvSpPr>
        <p:spPr>
          <a:xfrm rot="16200000">
            <a:off x="3844640" y="5457008"/>
            <a:ext cx="1228436" cy="780475"/>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4">
            <a:extLst>
              <a:ext uri="{FF2B5EF4-FFF2-40B4-BE49-F238E27FC236}">
                <a16:creationId xmlns:a16="http://schemas.microsoft.com/office/drawing/2014/main" id="{65C3C124-4280-FCE8-4B16-A5C6B3865B28}"/>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solidFill>
                  <a:schemeClr val="bg1"/>
                </a:solidFill>
              </a:rPr>
              <a:t>15</a:t>
            </a:fld>
            <a:endParaRPr lang="en-US">
              <a:solidFill>
                <a:schemeClr val="bg1"/>
              </a:solidFill>
            </a:endParaRPr>
          </a:p>
        </p:txBody>
      </p:sp>
    </p:spTree>
    <p:extLst>
      <p:ext uri="{BB962C8B-B14F-4D97-AF65-F5344CB8AC3E}">
        <p14:creationId xmlns:p14="http://schemas.microsoft.com/office/powerpoint/2010/main" val="24823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468239" y="195721"/>
            <a:ext cx="9747681" cy="1125591"/>
          </a:xfrm>
        </p:spPr>
        <p:txBody>
          <a:bodyPr>
            <a:normAutofit fontScale="90000"/>
          </a:bodyPr>
          <a:lstStyle/>
          <a:p>
            <a:r>
              <a:rPr lang="en-US" sz="4000"/>
              <a:t>Systemic Issue Found During Fall Data Review</a:t>
            </a:r>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731196" y="1606950"/>
            <a:ext cx="10634661" cy="3900967"/>
          </a:xfrm>
        </p:spPr>
        <p:txBody>
          <a:bodyPr vert="horz" lIns="91440" tIns="45720" rIns="91440" bIns="45720" rtlCol="0" anchor="t">
            <a:normAutofit/>
          </a:bodyPr>
          <a:lstStyle/>
          <a:p>
            <a:pPr marR="0">
              <a:spcBef>
                <a:spcPts val="0"/>
              </a:spcBef>
              <a:spcAft>
                <a:spcPts val="1125"/>
              </a:spcAft>
            </a:pPr>
            <a:r>
              <a:rPr lang="en-US">
                <a:solidFill>
                  <a:srgbClr val="223942"/>
                </a:solidFill>
              </a:rPr>
              <a:t>A systemic issue was identified during the fall data review </a:t>
            </a:r>
          </a:p>
          <a:p>
            <a:pPr marR="0">
              <a:spcBef>
                <a:spcPts val="0"/>
              </a:spcBef>
              <a:spcAft>
                <a:spcPts val="1125"/>
              </a:spcAft>
            </a:pPr>
            <a:r>
              <a:rPr lang="en-US">
                <a:solidFill>
                  <a:srgbClr val="223942"/>
                </a:solidFill>
              </a:rPr>
              <a:t>Impacted accountability, nonparticipation, English Learner accommodations, and IEP accommodations for Kentucky Summative Assessment (KSA), Alternate Kentucky Summative Assessment (AKSA), and ACCESS/Alternate ACCESS</a:t>
            </a:r>
          </a:p>
          <a:p>
            <a:r>
              <a:rPr lang="en-US">
                <a:solidFill>
                  <a:srgbClr val="223942"/>
                </a:solidFill>
              </a:rPr>
              <a:t>Updated Spreadsheets were made available Aug. 7</a:t>
            </a:r>
          </a:p>
          <a:p>
            <a:r>
              <a:rPr lang="en-US">
                <a:solidFill>
                  <a:srgbClr val="223942"/>
                </a:solidFill>
              </a:rPr>
              <a:t>Fall Data Review concludes at 12 noon ET Aug. 10</a:t>
            </a:r>
          </a:p>
        </p:txBody>
      </p:sp>
      <p:sp>
        <p:nvSpPr>
          <p:cNvPr id="5" name="Slide Number Placeholder 4">
            <a:extLst>
              <a:ext uri="{FF2B5EF4-FFF2-40B4-BE49-F238E27FC236}">
                <a16:creationId xmlns:a16="http://schemas.microsoft.com/office/drawing/2014/main" id="{845240DC-224B-B070-AC28-92BF76400E04}"/>
              </a:ext>
            </a:extLst>
          </p:cNvPr>
          <p:cNvSpPr txBox="1">
            <a:spLocks/>
          </p:cNvSpPr>
          <p:nvPr/>
        </p:nvSpPr>
        <p:spPr>
          <a:xfrm>
            <a:off x="4812395"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1B21FD-B47C-42BD-B60B-31D83F7ABA07}" type="slidenum">
              <a:rPr lang="en-US" smtClean="0">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195409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fontScale="77500" lnSpcReduction="20000"/>
          </a:bodyPr>
          <a:lstStyle/>
          <a:p>
            <a:pPr>
              <a:lnSpc>
                <a:spcPct val="120000"/>
              </a:lnSpc>
              <a:spcBef>
                <a:spcPts val="0"/>
              </a:spcBef>
            </a:pPr>
            <a:r>
              <a:rPr lang="en-US" sz="4700"/>
              <a:t>Please send questions or comments to </a:t>
            </a:r>
            <a:r>
              <a:rPr lang="en-US" sz="4700">
                <a:solidFill>
                  <a:srgbClr val="0070C0"/>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4700"/>
              <a:t>.</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700"/>
              <a:t>The next monthly DAC Webcast </a:t>
            </a:r>
            <a:r>
              <a:rPr lang="en-US" sz="4800"/>
              <a:t>is scheduled for Sept. 14 at 11 a.m. ET.</a:t>
            </a:r>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
        <p:nvSpPr>
          <p:cNvPr id="3" name="Title 2"/>
          <p:cNvSpPr>
            <a:spLocks noGrp="1"/>
          </p:cNvSpPr>
          <p:nvPr>
            <p:ph type="title"/>
          </p:nvPr>
        </p:nvSpPr>
        <p:spPr>
          <a:xfrm>
            <a:off x="193964" y="257025"/>
            <a:ext cx="8958490" cy="1320800"/>
          </a:xfrm>
        </p:spPr>
        <p:txBody>
          <a:bodyPr/>
          <a:lstStyle/>
          <a:p>
            <a:r>
              <a:rPr lang="en-US"/>
              <a:t>Questions and Answers</a:t>
            </a:r>
          </a:p>
        </p:txBody>
      </p:sp>
      <p:sp>
        <p:nvSpPr>
          <p:cNvPr id="2" name="Slide Number Placeholder 4">
            <a:extLst>
              <a:ext uri="{FF2B5EF4-FFF2-40B4-BE49-F238E27FC236}">
                <a16:creationId xmlns:a16="http://schemas.microsoft.com/office/drawing/2014/main" id="{19B362E8-FB44-2232-3F59-083D7C61D81A}"/>
              </a:ext>
            </a:extLst>
          </p:cNvPr>
          <p:cNvSpPr>
            <a:spLocks noGrp="1"/>
          </p:cNvSpPr>
          <p:nvPr>
            <p:ph type="sldNum" sz="quarter" idx="12"/>
          </p:nvPr>
        </p:nvSpPr>
        <p:spPr>
          <a:xfrm>
            <a:off x="4812395" y="6310312"/>
            <a:ext cx="2743200" cy="365125"/>
          </a:xfrm>
        </p:spPr>
        <p:txBody>
          <a:bodyPr/>
          <a:lstStyle/>
          <a:p>
            <a:fld id="{431B21FD-B47C-42BD-B60B-31D83F7ABA07}" type="slidenum">
              <a:rPr lang="en-US" sz="1200" smtClean="0">
                <a:solidFill>
                  <a:schemeClr val="bg1"/>
                </a:solidFill>
              </a:rPr>
              <a:t>17</a:t>
            </a:fld>
            <a:endParaRPr lang="en-US" sz="1200">
              <a:solidFill>
                <a:schemeClr val="bg1"/>
              </a:solidFill>
            </a:endParaRPr>
          </a:p>
        </p:txBody>
      </p:sp>
    </p:spTree>
    <p:extLst>
      <p:ext uri="{BB962C8B-B14F-4D97-AF65-F5344CB8AC3E}">
        <p14:creationId xmlns:p14="http://schemas.microsoft.com/office/powerpoint/2010/main" val="341500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1C21D25-1B1A-2F3C-DBA1-358452B9B9D9}"/>
              </a:ext>
            </a:extLst>
          </p:cNvPr>
          <p:cNvSpPr>
            <a:spLocks noGrp="1"/>
          </p:cNvSpPr>
          <p:nvPr>
            <p:ph type="sldNum" sz="quarter" idx="12"/>
          </p:nvPr>
        </p:nvSpPr>
        <p:spPr>
          <a:xfrm>
            <a:off x="5454872" y="6356350"/>
            <a:ext cx="2743200" cy="365125"/>
          </a:xfrm>
        </p:spPr>
        <p:txBody>
          <a:bodyPr/>
          <a:lstStyle/>
          <a:p>
            <a:fld id="{431B21FD-B47C-42BD-B60B-31D83F7ABA07}" type="slidenum">
              <a:rPr lang="en-US" smtClean="0"/>
              <a:t>18</a:t>
            </a:fld>
            <a:endParaRPr lang="en-US"/>
          </a:p>
        </p:txBody>
      </p:sp>
      <p:sp>
        <p:nvSpPr>
          <p:cNvPr id="2" name="Slide Number Placeholder 3">
            <a:extLst>
              <a:ext uri="{FF2B5EF4-FFF2-40B4-BE49-F238E27FC236}">
                <a16:creationId xmlns:a16="http://schemas.microsoft.com/office/drawing/2014/main" id="{8C97BB46-9974-6217-99C0-ECE5212F46AB}"/>
              </a:ext>
            </a:extLst>
          </p:cNvPr>
          <p:cNvSpPr txBox="1">
            <a:spLocks/>
          </p:cNvSpPr>
          <p:nvPr/>
        </p:nvSpPr>
        <p:spPr>
          <a:xfrm>
            <a:off x="482169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68AB11-C6DD-4126-AB8D-42F4CF457234}" type="slidenum">
              <a:rPr lang="en-US" smtClean="0"/>
              <a:pPr/>
              <a:t>18</a:t>
            </a:fld>
            <a:endParaRPr lang="en-US"/>
          </a:p>
        </p:txBody>
      </p:sp>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838200" y="1605207"/>
            <a:ext cx="10515600" cy="3647585"/>
          </a:xfrm>
        </p:spPr>
        <p:txBody>
          <a:bodyPr vert="horz" lIns="91440" tIns="45720" rIns="91440" bIns="45720" rtlCol="0" anchor="t">
            <a:normAutofit/>
          </a:bodyPr>
          <a:lstStyle/>
          <a:p>
            <a:pPr marR="0" lvl="1">
              <a:spcBef>
                <a:spcPts val="0"/>
              </a:spcBef>
              <a:spcAft>
                <a:spcPts val="0"/>
              </a:spcAft>
            </a:pPr>
            <a:r>
              <a:rPr kumimoji="0" lang="en-US" sz="3200" b="0" i="0" u="none" strike="noStrike" kern="1200" cap="none" spc="0" normalizeH="0" baseline="0" noProof="0">
                <a:ln>
                  <a:noFill/>
                </a:ln>
                <a:solidFill>
                  <a:schemeClr val="tx1"/>
                </a:solidFill>
                <a:effectLst/>
                <a:uLnTx/>
                <a:uFillTx/>
                <a:ea typeface="+mj-lt"/>
                <a:cs typeface="+mj-lt"/>
              </a:rPr>
              <a:t>Fall 2023 Senior (Optional) ACT State Administration Reminders</a:t>
            </a:r>
            <a:r>
              <a:rPr lang="en-US" sz="3200">
                <a:solidFill>
                  <a:schemeClr val="tx1"/>
                </a:solidFill>
              </a:rPr>
              <a:t> </a:t>
            </a:r>
          </a:p>
          <a:p>
            <a:pPr marR="0" lvl="1">
              <a:spcBef>
                <a:spcPts val="0"/>
              </a:spcBef>
              <a:spcAft>
                <a:spcPts val="0"/>
              </a:spcAft>
            </a:pPr>
            <a:r>
              <a:rPr lang="en-US" sz="3200">
                <a:solidFill>
                  <a:schemeClr val="tx1"/>
                </a:solidFill>
                <a:effectLst/>
                <a:ea typeface="Times New Roman" panose="02020603050405020304" pitchFamily="18" charset="0"/>
              </a:rPr>
              <a:t>K Screen Updates</a:t>
            </a:r>
          </a:p>
          <a:p>
            <a:pPr marR="0" lvl="1">
              <a:spcBef>
                <a:spcPts val="0"/>
              </a:spcBef>
              <a:spcAft>
                <a:spcPts val="0"/>
              </a:spcAft>
            </a:pPr>
            <a:r>
              <a:rPr lang="en-US" sz="3200">
                <a:solidFill>
                  <a:schemeClr val="tx1"/>
                </a:solidFill>
                <a:ea typeface="Times New Roman" panose="02020603050405020304" pitchFamily="18" charset="0"/>
              </a:rPr>
              <a:t>Data Quality Control Process</a:t>
            </a:r>
            <a:endParaRPr lang="en-US" sz="3200">
              <a:solidFill>
                <a:schemeClr val="tx1"/>
              </a:solidFill>
              <a:effectLst/>
              <a:ea typeface="Times New Roman" panose="02020603050405020304" pitchFamily="18" charset="0"/>
            </a:endParaRPr>
          </a:p>
          <a:p>
            <a:pPr lvl="1"/>
            <a:endParaRPr lang="en-US"/>
          </a:p>
        </p:txBody>
      </p:sp>
      <p:sp>
        <p:nvSpPr>
          <p:cNvPr id="5" name="Slide Number Placeholder 4">
            <a:extLst>
              <a:ext uri="{FF2B5EF4-FFF2-40B4-BE49-F238E27FC236}">
                <a16:creationId xmlns:a16="http://schemas.microsoft.com/office/drawing/2014/main" id="{1115642D-7389-17B6-9DD4-8882D026FB30}"/>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t>2</a:t>
            </a:fld>
            <a:endParaRPr lang="en-US"/>
          </a:p>
        </p:txBody>
      </p:sp>
    </p:spTree>
    <p:extLst>
      <p:ext uri="{BB962C8B-B14F-4D97-AF65-F5344CB8AC3E}">
        <p14:creationId xmlns:p14="http://schemas.microsoft.com/office/powerpoint/2010/main" val="37755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101510" y="861006"/>
            <a:ext cx="9988980" cy="2387600"/>
          </a:xfrm>
        </p:spPr>
        <p:txBody>
          <a:bodyPr>
            <a:normAutofit/>
          </a:bodyPr>
          <a:lstStyle/>
          <a:p>
            <a:pPr lvl="1" algn="r"/>
            <a:r>
              <a:rPr kumimoji="0" lang="en-US" sz="4400" b="0" i="0" u="none" strike="noStrike" kern="1200" cap="none" spc="0" normalizeH="0" baseline="0" noProof="0">
                <a:ln>
                  <a:noFill/>
                </a:ln>
                <a:solidFill>
                  <a:srgbClr val="007780"/>
                </a:solidFill>
                <a:effectLst/>
                <a:uLnTx/>
                <a:uFillTx/>
                <a:latin typeface="Franklin Gothic Medium" panose="020B0603020102020204"/>
                <a:ea typeface="+mj-lt"/>
                <a:cs typeface="+mj-lt"/>
              </a:rPr>
              <a:t>Fall 2023 Senior (Optional) ACT State Administration Reminders</a:t>
            </a:r>
            <a:r>
              <a:rPr lang="en-US" sz="6000">
                <a:solidFill>
                  <a:srgbClr val="102649"/>
                </a:solidFill>
                <a:latin typeface="Franklin Gothic Medium"/>
              </a:rPr>
              <a:t> </a:t>
            </a:r>
          </a:p>
        </p:txBody>
      </p:sp>
      <p:sp>
        <p:nvSpPr>
          <p:cNvPr id="9" name="Subtitle 2">
            <a:extLst>
              <a:ext uri="{FF2B5EF4-FFF2-40B4-BE49-F238E27FC236}">
                <a16:creationId xmlns:a16="http://schemas.microsoft.com/office/drawing/2014/main" id="{5ADF139A-481F-0910-0805-1DDC5AF9C99E}"/>
              </a:ext>
            </a:extLst>
          </p:cNvPr>
          <p:cNvSpPr txBox="1">
            <a:spLocks/>
          </p:cNvSpPr>
          <p:nvPr/>
        </p:nvSpPr>
        <p:spPr>
          <a:xfrm>
            <a:off x="1946490" y="314671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en-US"/>
          </a:p>
          <a:p>
            <a:pPr algn="r">
              <a:spcBef>
                <a:spcPts val="0"/>
              </a:spcBef>
            </a:pPr>
            <a:r>
              <a:rPr lang="en-US"/>
              <a:t>Shara Savage, Program Consultant</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
        <p:nvSpPr>
          <p:cNvPr id="7" name="Slide Number Placeholder 6">
            <a:extLst>
              <a:ext uri="{FF2B5EF4-FFF2-40B4-BE49-F238E27FC236}">
                <a16:creationId xmlns:a16="http://schemas.microsoft.com/office/drawing/2014/main" id="{8738C39F-F6BE-EA2D-EFE5-0958FBF468C6}"/>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265470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389164" y="140938"/>
            <a:ext cx="11413671" cy="1325563"/>
          </a:xfrm>
        </p:spPr>
        <p:txBody>
          <a:bodyPr anchor="ctr">
            <a:normAutofit/>
          </a:bodyPr>
          <a:lstStyle/>
          <a:p>
            <a:r>
              <a:rPr lang="en-US">
                <a:ea typeface="+mj-lt"/>
                <a:cs typeface="+mj-lt"/>
              </a:rPr>
              <a:t>Fall 2023 Senior (Optional) ACT State Administration </a:t>
            </a:r>
            <a:r>
              <a:rPr lang="en-US"/>
              <a:t>– Test Window 1</a:t>
            </a:r>
          </a:p>
        </p:txBody>
      </p:sp>
      <p:graphicFrame>
        <p:nvGraphicFramePr>
          <p:cNvPr id="2" name="Table 1">
            <a:extLst>
              <a:ext uri="{FF2B5EF4-FFF2-40B4-BE49-F238E27FC236}">
                <a16:creationId xmlns:a16="http://schemas.microsoft.com/office/drawing/2014/main" id="{7589F356-D167-A6BD-5535-DAF93342EF81}"/>
              </a:ext>
            </a:extLst>
          </p:cNvPr>
          <p:cNvGraphicFramePr>
            <a:graphicFrameLocks noGrp="1"/>
          </p:cNvGraphicFramePr>
          <p:nvPr>
            <p:extLst>
              <p:ext uri="{D42A27DB-BD31-4B8C-83A1-F6EECF244321}">
                <p14:modId xmlns:p14="http://schemas.microsoft.com/office/powerpoint/2010/main" val="618763173"/>
              </p:ext>
            </p:extLst>
          </p:nvPr>
        </p:nvGraphicFramePr>
        <p:xfrm>
          <a:off x="540774" y="1592826"/>
          <a:ext cx="10084156" cy="3438164"/>
        </p:xfrm>
        <a:graphic>
          <a:graphicData uri="http://schemas.openxmlformats.org/drawingml/2006/table">
            <a:tbl>
              <a:tblPr firstRow="1" bandRow="1"/>
              <a:tblGrid>
                <a:gridCol w="5578515">
                  <a:extLst>
                    <a:ext uri="{9D8B030D-6E8A-4147-A177-3AD203B41FA5}">
                      <a16:colId xmlns:a16="http://schemas.microsoft.com/office/drawing/2014/main" val="4064166013"/>
                    </a:ext>
                  </a:extLst>
                </a:gridCol>
                <a:gridCol w="4505641">
                  <a:extLst>
                    <a:ext uri="{9D8B030D-6E8A-4147-A177-3AD203B41FA5}">
                      <a16:colId xmlns:a16="http://schemas.microsoft.com/office/drawing/2014/main" val="524325697"/>
                    </a:ext>
                  </a:extLst>
                </a:gridCol>
              </a:tblGrid>
              <a:tr h="815042">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Administration </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Dates</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2638546409"/>
                  </a:ext>
                </a:extLst>
              </a:tr>
              <a:tr h="1651127">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3-5 &amp; October 10-12</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243065739"/>
                  </a:ext>
                </a:extLst>
              </a:tr>
              <a:tr h="886631">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ACT-Authorized Accommodations Testing Window (Paper)</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3-13</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006224581"/>
                  </a:ext>
                </a:extLst>
              </a:tr>
            </a:tbl>
          </a:graphicData>
        </a:graphic>
      </p:graphicFrame>
      <p:sp>
        <p:nvSpPr>
          <p:cNvPr id="3" name="Slide Number Placeholder 4">
            <a:extLst>
              <a:ext uri="{FF2B5EF4-FFF2-40B4-BE49-F238E27FC236}">
                <a16:creationId xmlns:a16="http://schemas.microsoft.com/office/drawing/2014/main" id="{2FA10CA5-6CC3-2238-AEE6-9FA54CDC62D9}"/>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solidFill>
                  <a:schemeClr val="bg1"/>
                </a:solidFill>
              </a:rPr>
              <a:t>4</a:t>
            </a:fld>
            <a:endParaRPr lang="en-US">
              <a:solidFill>
                <a:schemeClr val="bg1"/>
              </a:solidFill>
            </a:endParaRPr>
          </a:p>
        </p:txBody>
      </p:sp>
    </p:spTree>
    <p:extLst>
      <p:ext uri="{BB962C8B-B14F-4D97-AF65-F5344CB8AC3E}">
        <p14:creationId xmlns:p14="http://schemas.microsoft.com/office/powerpoint/2010/main" val="31440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333391" y="0"/>
            <a:ext cx="10683797" cy="1366384"/>
          </a:xfrm>
        </p:spPr>
        <p:txBody>
          <a:bodyPr anchor="ctr">
            <a:normAutofit/>
          </a:bodyPr>
          <a:lstStyle/>
          <a:p>
            <a:r>
              <a:rPr lang="en-US">
                <a:ea typeface="+mj-lt"/>
                <a:cs typeface="+mj-lt"/>
              </a:rPr>
              <a:t>Fall 2023 Senior (Optional) ACT State Administration </a:t>
            </a:r>
            <a:r>
              <a:rPr lang="en-US"/>
              <a:t>– Test Window 2</a:t>
            </a:r>
          </a:p>
        </p:txBody>
      </p:sp>
      <p:graphicFrame>
        <p:nvGraphicFramePr>
          <p:cNvPr id="2" name="Table 1">
            <a:extLst>
              <a:ext uri="{FF2B5EF4-FFF2-40B4-BE49-F238E27FC236}">
                <a16:creationId xmlns:a16="http://schemas.microsoft.com/office/drawing/2014/main" id="{9DB23998-B327-0224-3415-77EABA103A56}"/>
              </a:ext>
            </a:extLst>
          </p:cNvPr>
          <p:cNvGraphicFramePr>
            <a:graphicFrameLocks noGrp="1"/>
          </p:cNvGraphicFramePr>
          <p:nvPr>
            <p:extLst>
              <p:ext uri="{D42A27DB-BD31-4B8C-83A1-F6EECF244321}">
                <p14:modId xmlns:p14="http://schemas.microsoft.com/office/powerpoint/2010/main" val="3101734534"/>
              </p:ext>
            </p:extLst>
          </p:nvPr>
        </p:nvGraphicFramePr>
        <p:xfrm>
          <a:off x="558986" y="1519298"/>
          <a:ext cx="10286850" cy="3465657"/>
        </p:xfrm>
        <a:graphic>
          <a:graphicData uri="http://schemas.openxmlformats.org/drawingml/2006/table">
            <a:tbl>
              <a:tblPr firstRow="1" bandRow="1"/>
              <a:tblGrid>
                <a:gridCol w="5690645">
                  <a:extLst>
                    <a:ext uri="{9D8B030D-6E8A-4147-A177-3AD203B41FA5}">
                      <a16:colId xmlns:a16="http://schemas.microsoft.com/office/drawing/2014/main" val="1307777718"/>
                    </a:ext>
                  </a:extLst>
                </a:gridCol>
                <a:gridCol w="4596205">
                  <a:extLst>
                    <a:ext uri="{9D8B030D-6E8A-4147-A177-3AD203B41FA5}">
                      <a16:colId xmlns:a16="http://schemas.microsoft.com/office/drawing/2014/main" val="2365850475"/>
                    </a:ext>
                  </a:extLst>
                </a:gridCol>
              </a:tblGrid>
              <a:tr h="685779">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Administration </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Dates</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3719011639"/>
                  </a:ext>
                </a:extLst>
              </a:tr>
              <a:tr h="1580700">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 (Online only)</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17-19 &amp; October 24-26</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4843576"/>
                  </a:ext>
                </a:extLst>
              </a:tr>
              <a:tr h="1199178">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ACT-Authorized Accommodations Testing Window (Paper)</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marR="0">
                        <a:lnSpc>
                          <a:spcPct val="125000"/>
                        </a:lnSpc>
                        <a:spcBef>
                          <a:spcPts val="0"/>
                        </a:spcBef>
                        <a:spcAft>
                          <a:spcPts val="800"/>
                        </a:spcAft>
                      </a:pPr>
                      <a:r>
                        <a:rPr lang="en-US" sz="2400" b="1" dirty="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17-27</a:t>
                      </a:r>
                      <a:endParaRPr lang="en-US" sz="2400" dirty="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710507460"/>
                  </a:ext>
                </a:extLst>
              </a:tr>
            </a:tbl>
          </a:graphicData>
        </a:graphic>
      </p:graphicFrame>
      <p:sp>
        <p:nvSpPr>
          <p:cNvPr id="6" name="TextBox 5">
            <a:extLst>
              <a:ext uri="{FF2B5EF4-FFF2-40B4-BE49-F238E27FC236}">
                <a16:creationId xmlns:a16="http://schemas.microsoft.com/office/drawing/2014/main" id="{93D952DC-1E18-43B7-9ED6-A55087E0B878}"/>
              </a:ext>
            </a:extLst>
          </p:cNvPr>
          <p:cNvSpPr txBox="1"/>
          <p:nvPr/>
        </p:nvSpPr>
        <p:spPr>
          <a:xfrm>
            <a:off x="765464" y="5013726"/>
            <a:ext cx="1096122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2060"/>
                </a:solidFill>
                <a:effectLst/>
                <a:uLnTx/>
                <a:uFillTx/>
                <a:latin typeface="Franklin Gothic Book" panose="020B0503020102020204"/>
                <a:ea typeface="+mn-ea"/>
                <a:cs typeface="+mn-cs"/>
              </a:rPr>
              <a:t>Please Note: ACT and OAA have worked to secure an Emergency Test Window 3. OAA will work with districts should a statewide emergency arise. </a:t>
            </a:r>
            <a:endParaRPr kumimoji="0" lang="en-US" sz="1800" b="0" i="0" u="none" strike="noStrike" kern="1200" cap="none" spc="0" normalizeH="0" baseline="0" noProof="0">
              <a:ln>
                <a:noFill/>
              </a:ln>
              <a:solidFill>
                <a:srgbClr val="002060"/>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3" name="Slide Number Placeholder 4">
            <a:extLst>
              <a:ext uri="{FF2B5EF4-FFF2-40B4-BE49-F238E27FC236}">
                <a16:creationId xmlns:a16="http://schemas.microsoft.com/office/drawing/2014/main" id="{AFA7EBC5-062B-8820-54E9-F850339D775A}"/>
              </a:ext>
            </a:extLst>
          </p:cNvPr>
          <p:cNvSpPr>
            <a:spLocks noGrp="1"/>
          </p:cNvSpPr>
          <p:nvPr>
            <p:ph type="sldNum" sz="quarter" idx="12"/>
          </p:nvPr>
        </p:nvSpPr>
        <p:spPr>
          <a:xfrm>
            <a:off x="4812395" y="6310312"/>
            <a:ext cx="2743200" cy="365125"/>
          </a:xfrm>
        </p:spPr>
        <p:txBody>
          <a:bodyPr/>
          <a:lstStyle/>
          <a:p>
            <a:fld id="{431B21FD-B47C-42BD-B60B-31D83F7ABA07}" type="slidenum">
              <a:rPr lang="en-US" smtClean="0">
                <a:solidFill>
                  <a:schemeClr val="bg1"/>
                </a:solidFill>
              </a:rPr>
              <a:t>5</a:t>
            </a:fld>
            <a:endParaRPr lang="en-US">
              <a:solidFill>
                <a:schemeClr val="bg1"/>
              </a:solidFill>
            </a:endParaRPr>
          </a:p>
        </p:txBody>
      </p:sp>
    </p:spTree>
    <p:extLst>
      <p:ext uri="{BB962C8B-B14F-4D97-AF65-F5344CB8AC3E}">
        <p14:creationId xmlns:p14="http://schemas.microsoft.com/office/powerpoint/2010/main" val="299176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9933-0B28-3777-5DF3-126FAD46865C}"/>
              </a:ext>
            </a:extLst>
          </p:cNvPr>
          <p:cNvSpPr>
            <a:spLocks noGrp="1"/>
          </p:cNvSpPr>
          <p:nvPr>
            <p:ph type="title"/>
          </p:nvPr>
        </p:nvSpPr>
        <p:spPr/>
        <p:txBody>
          <a:bodyPr/>
          <a:lstStyle/>
          <a:p>
            <a:r>
              <a:rPr lang="en-US"/>
              <a:t>Deadline Reminders</a:t>
            </a:r>
          </a:p>
        </p:txBody>
      </p:sp>
      <p:sp>
        <p:nvSpPr>
          <p:cNvPr id="3" name="Content Placeholder 2">
            <a:extLst>
              <a:ext uri="{FF2B5EF4-FFF2-40B4-BE49-F238E27FC236}">
                <a16:creationId xmlns:a16="http://schemas.microsoft.com/office/drawing/2014/main" id="{B11E7949-2F04-09EE-CA07-99D971A876BD}"/>
              </a:ext>
            </a:extLst>
          </p:cNvPr>
          <p:cNvSpPr>
            <a:spLocks noGrp="1"/>
          </p:cNvSpPr>
          <p:nvPr>
            <p:ph sz="half" idx="1"/>
          </p:nvPr>
        </p:nvSpPr>
        <p:spPr/>
        <p:txBody>
          <a:bodyPr/>
          <a:lstStyle/>
          <a:p>
            <a:r>
              <a:rPr lang="en-US"/>
              <a:t>August 25 – Select Test Date Task Deadline</a:t>
            </a:r>
          </a:p>
          <a:p>
            <a:r>
              <a:rPr lang="en-US"/>
              <a:t>August 31 – Complete Site Readiness Deadline</a:t>
            </a:r>
          </a:p>
          <a:p>
            <a:r>
              <a:rPr lang="en-US"/>
              <a:t>September 1 – Accommodation Request Deadline</a:t>
            </a:r>
          </a:p>
        </p:txBody>
      </p:sp>
      <p:pic>
        <p:nvPicPr>
          <p:cNvPr id="6" name="Content Placeholder 5" descr="Calendar dates">
            <a:extLst>
              <a:ext uri="{FF2B5EF4-FFF2-40B4-BE49-F238E27FC236}">
                <a16:creationId xmlns:a16="http://schemas.microsoft.com/office/drawing/2014/main" id="{AD228904-3E38-E0E1-AB25-0449EB3D865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33997"/>
            <a:ext cx="5181600" cy="3453556"/>
          </a:xfrm>
        </p:spPr>
      </p:pic>
      <p:sp>
        <p:nvSpPr>
          <p:cNvPr id="5" name="Slide Number Placeholder 4">
            <a:extLst>
              <a:ext uri="{FF2B5EF4-FFF2-40B4-BE49-F238E27FC236}">
                <a16:creationId xmlns:a16="http://schemas.microsoft.com/office/drawing/2014/main" id="{0748304C-3175-CB56-A6A4-7E2DA094D5C0}"/>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6</a:t>
            </a:fld>
            <a:endParaRPr lang="en-US" sz="1200">
              <a:solidFill>
                <a:schemeClr val="bg1"/>
              </a:solidFill>
            </a:endParaRPr>
          </a:p>
        </p:txBody>
      </p:sp>
    </p:spTree>
    <p:extLst>
      <p:ext uri="{BB962C8B-B14F-4D97-AF65-F5344CB8AC3E}">
        <p14:creationId xmlns:p14="http://schemas.microsoft.com/office/powerpoint/2010/main" val="1374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4BCE-7FB7-9F0E-B9C8-405F64419A2E}"/>
              </a:ext>
            </a:extLst>
          </p:cNvPr>
          <p:cNvSpPr>
            <a:spLocks noGrp="1"/>
          </p:cNvSpPr>
          <p:nvPr>
            <p:ph type="title"/>
          </p:nvPr>
        </p:nvSpPr>
        <p:spPr>
          <a:xfrm>
            <a:off x="163496" y="136525"/>
            <a:ext cx="11785847" cy="1689100"/>
          </a:xfrm>
        </p:spPr>
        <p:txBody>
          <a:bodyPr>
            <a:normAutofit fontScale="90000"/>
          </a:bodyPr>
          <a:lstStyle/>
          <a:p>
            <a:pPr marL="0" marR="0">
              <a:spcBef>
                <a:spcPts val="995"/>
              </a:spcBef>
              <a:spcAft>
                <a:spcPts val="750"/>
              </a:spcAft>
            </a:pPr>
            <a:r>
              <a:rPr lang="en-US" sz="4900">
                <a:ea typeface="+mj-lt"/>
                <a:cs typeface="+mj-lt"/>
              </a:rPr>
              <a:t>ACT Fall 2023 Senior Administration: Schedule of Events</a:t>
            </a:r>
            <a:br>
              <a:rPr lang="en-US" sz="6000" b="1">
                <a:effectLst/>
                <a:latin typeface="Calibri" panose="020F0502020204030204" pitchFamily="34" charset="0"/>
              </a:rPr>
            </a:br>
            <a:endParaRPr lang="en-US"/>
          </a:p>
        </p:txBody>
      </p:sp>
      <p:sp>
        <p:nvSpPr>
          <p:cNvPr id="3" name="Content Placeholder 2">
            <a:extLst>
              <a:ext uri="{FF2B5EF4-FFF2-40B4-BE49-F238E27FC236}">
                <a16:creationId xmlns:a16="http://schemas.microsoft.com/office/drawing/2014/main" id="{93137A63-9412-CE23-F47B-9B5615A5D871}"/>
              </a:ext>
            </a:extLst>
          </p:cNvPr>
          <p:cNvSpPr>
            <a:spLocks noGrp="1"/>
          </p:cNvSpPr>
          <p:nvPr>
            <p:ph sz="half" idx="1"/>
          </p:nvPr>
        </p:nvSpPr>
        <p:spPr>
          <a:xfrm>
            <a:off x="483094" y="1825625"/>
            <a:ext cx="5181600" cy="3669653"/>
          </a:xfrm>
        </p:spPr>
        <p:txBody>
          <a:bodyPr/>
          <a:lstStyle/>
          <a:p>
            <a:pPr marL="0" marR="0" indent="0">
              <a:spcBef>
                <a:spcPts val="0"/>
              </a:spcBef>
              <a:spcAft>
                <a:spcPts val="0"/>
              </a:spcAft>
              <a:buNone/>
            </a:pPr>
            <a:r>
              <a:rPr lang="en-US">
                <a:effectLst/>
                <a:ea typeface="Calibri" panose="020F0502020204030204" pitchFamily="34" charset="0"/>
              </a:rPr>
              <a:t>The </a:t>
            </a:r>
            <a:r>
              <a:rPr lang="en-US" u="sng">
                <a:solidFill>
                  <a:srgbClr val="0D77C3"/>
                </a:solidFill>
                <a:effectLst/>
                <a:ea typeface="Calibri" panose="020F0502020204030204" pitchFamily="34" charset="0"/>
                <a:hlinkClick r:id="rId3">
                  <a:extLst>
                    <a:ext uri="{A12FA001-AC4F-418D-AE19-62706E023703}">
                      <ahyp:hlinkClr xmlns:ahyp="http://schemas.microsoft.com/office/drawing/2018/hyperlinkcolor" val="tx"/>
                    </a:ext>
                  </a:extLst>
                </a:hlinkClick>
              </a:rPr>
              <a:t>ACT Fall Schedule of Events</a:t>
            </a:r>
            <a:r>
              <a:rPr lang="en-US">
                <a:solidFill>
                  <a:srgbClr val="0D77C3"/>
                </a:solidFill>
                <a:effectLst/>
                <a:ea typeface="Calibri" panose="020F0502020204030204" pitchFamily="34" charset="0"/>
              </a:rPr>
              <a:t> </a:t>
            </a:r>
            <a:r>
              <a:rPr lang="en-US">
                <a:effectLst/>
                <a:ea typeface="Calibri" panose="020F0502020204030204" pitchFamily="34" charset="0"/>
              </a:rPr>
              <a:t>outlines the various tasks that must be completed during the testing cycle. Tasks will vary depending on which type of administration is being managed (standard time/accommodated online or accommodated paper). </a:t>
            </a:r>
          </a:p>
          <a:p>
            <a:pPr marL="0" indent="0">
              <a:buNone/>
            </a:pPr>
            <a:endParaRPr lang="en-US" sz="1800">
              <a:effectLst/>
              <a:latin typeface="Calibri" panose="020F0502020204030204" pitchFamily="34" charset="0"/>
              <a:ea typeface="Calibri" panose="020F0502020204030204" pitchFamily="34" charset="0"/>
            </a:endParaRPr>
          </a:p>
        </p:txBody>
      </p:sp>
      <p:sp>
        <p:nvSpPr>
          <p:cNvPr id="4" name="Content Placeholder 3">
            <a:extLst>
              <a:ext uri="{FF2B5EF4-FFF2-40B4-BE49-F238E27FC236}">
                <a16:creationId xmlns:a16="http://schemas.microsoft.com/office/drawing/2014/main" id="{113B5554-0F75-263D-80A4-1DDEDFB80838}"/>
              </a:ext>
            </a:extLst>
          </p:cNvPr>
          <p:cNvSpPr>
            <a:spLocks noGrp="1"/>
          </p:cNvSpPr>
          <p:nvPr>
            <p:ph sz="half" idx="2"/>
          </p:nvPr>
        </p:nvSpPr>
        <p:spPr>
          <a:xfrm>
            <a:off x="6250858" y="1825625"/>
            <a:ext cx="4908756" cy="3746472"/>
          </a:xfrm>
        </p:spPr>
        <p:txBody>
          <a:bodyPr/>
          <a:lstStyle/>
          <a:p>
            <a:pPr marL="0" marR="548640" indent="0">
              <a:spcBef>
                <a:spcPts val="0"/>
              </a:spcBef>
              <a:buNone/>
            </a:pPr>
            <a:r>
              <a:rPr lang="en-US" sz="2800">
                <a:effectLst/>
                <a:ea typeface="MS Mincho" panose="02020609040205080304" pitchFamily="49" charset="-128"/>
                <a:cs typeface="Calibri" panose="020F0502020204030204" pitchFamily="34" charset="0"/>
              </a:rPr>
              <a:t>In addition to the fall 2023 schedule of events, please download and utilize the </a:t>
            </a:r>
            <a:r>
              <a:rPr lang="en-US" sz="2800" u="sng">
                <a:solidFill>
                  <a:srgbClr val="0D77C3"/>
                </a:solidFill>
                <a:effectLst/>
                <a:ea typeface="MS Mincho" panose="02020609040205080304" pitchFamily="49" charset="-128"/>
                <a:cs typeface="Calibri" panose="020F0502020204030204" pitchFamily="34" charset="0"/>
                <a:hlinkClick r:id="rId4">
                  <a:extLst>
                    <a:ext uri="{A12FA001-AC4F-418D-AE19-62706E023703}">
                      <ahyp:hlinkClr xmlns:ahyp="http://schemas.microsoft.com/office/drawing/2018/hyperlinkcolor" val="tx"/>
                    </a:ext>
                  </a:extLst>
                </a:hlinkClick>
              </a:rPr>
              <a:t>ACT Interactive Checklist.</a:t>
            </a:r>
            <a:r>
              <a:rPr lang="en-US" sz="2800">
                <a:solidFill>
                  <a:srgbClr val="0D77C3"/>
                </a:solidFill>
                <a:effectLst/>
                <a:ea typeface="MS Mincho" panose="02020609040205080304" pitchFamily="49" charset="-128"/>
                <a:cs typeface="Calibri" panose="020F0502020204030204" pitchFamily="34" charset="0"/>
              </a:rPr>
              <a:t> </a:t>
            </a:r>
            <a:r>
              <a:rPr lang="en-US" sz="2800">
                <a:effectLst/>
                <a:ea typeface="MS Mincho" panose="02020609040205080304" pitchFamily="49" charset="-128"/>
                <a:cs typeface="Calibri" panose="020F0502020204030204" pitchFamily="34" charset="0"/>
              </a:rPr>
              <a:t>It is a valuable tool to assist DACs and BACs in navigating through the testing cycle. </a:t>
            </a:r>
            <a:endParaRPr lang="en-US" sz="2800">
              <a:effectLst/>
              <a:ea typeface="MS Mincho" panose="02020609040205080304" pitchFamily="49" charset="-128"/>
              <a:cs typeface="Sanskrit Text" panose="02020503050405020304" pitchFamily="18" charset="0"/>
            </a:endParaRPr>
          </a:p>
          <a:p>
            <a:pPr marL="0" indent="0">
              <a:buNone/>
            </a:pPr>
            <a:endParaRPr lang="en-US"/>
          </a:p>
        </p:txBody>
      </p:sp>
      <p:sp>
        <p:nvSpPr>
          <p:cNvPr id="5" name="Slide Number Placeholder 4">
            <a:extLst>
              <a:ext uri="{FF2B5EF4-FFF2-40B4-BE49-F238E27FC236}">
                <a16:creationId xmlns:a16="http://schemas.microsoft.com/office/drawing/2014/main" id="{035682FD-60C4-62D0-3DA2-819BB5802C68}"/>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7</a:t>
            </a:fld>
            <a:endParaRPr lang="en-US" sz="1200">
              <a:solidFill>
                <a:schemeClr val="bg1"/>
              </a:solidFill>
            </a:endParaRPr>
          </a:p>
        </p:txBody>
      </p:sp>
    </p:spTree>
    <p:extLst>
      <p:ext uri="{BB962C8B-B14F-4D97-AF65-F5344CB8AC3E}">
        <p14:creationId xmlns:p14="http://schemas.microsoft.com/office/powerpoint/2010/main" val="385985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91F2-A0E5-FFC6-19DA-37136435E466}"/>
              </a:ext>
            </a:extLst>
          </p:cNvPr>
          <p:cNvSpPr>
            <a:spLocks noGrp="1"/>
          </p:cNvSpPr>
          <p:nvPr>
            <p:ph type="title"/>
          </p:nvPr>
        </p:nvSpPr>
        <p:spPr>
          <a:xfrm>
            <a:off x="-1" y="18255"/>
            <a:ext cx="12192001" cy="2045437"/>
          </a:xfrm>
        </p:spPr>
        <p:txBody>
          <a:bodyPr>
            <a:normAutofit/>
          </a:bodyPr>
          <a:lstStyle/>
          <a:p>
            <a:pPr marL="0" marR="0">
              <a:spcBef>
                <a:spcPts val="995"/>
              </a:spcBef>
              <a:spcAft>
                <a:spcPts val="750"/>
              </a:spcAft>
            </a:pPr>
            <a:r>
              <a:rPr lang="en-US">
                <a:ea typeface="+mj-lt"/>
                <a:cs typeface="+mj-lt"/>
              </a:rPr>
              <a:t>ACT Fall 2023 Senior Administration Office Hour - Reminder</a:t>
            </a:r>
            <a:br>
              <a:rPr lang="en-US" sz="6000" b="1">
                <a:effectLst/>
                <a:latin typeface="Calibri" panose="020F0502020204030204" pitchFamily="34" charset="0"/>
              </a:rPr>
            </a:br>
            <a:endParaRPr lang="en-US"/>
          </a:p>
        </p:txBody>
      </p:sp>
      <p:sp>
        <p:nvSpPr>
          <p:cNvPr id="8" name="Content Placeholder 7">
            <a:extLst>
              <a:ext uri="{FF2B5EF4-FFF2-40B4-BE49-F238E27FC236}">
                <a16:creationId xmlns:a16="http://schemas.microsoft.com/office/drawing/2014/main" id="{E2D7EECF-05B4-4879-E5B3-7736E9C045E3}"/>
              </a:ext>
            </a:extLst>
          </p:cNvPr>
          <p:cNvSpPr>
            <a:spLocks noGrp="1"/>
          </p:cNvSpPr>
          <p:nvPr>
            <p:ph sz="half" idx="2"/>
          </p:nvPr>
        </p:nvSpPr>
        <p:spPr>
          <a:xfrm>
            <a:off x="310393" y="1510018"/>
            <a:ext cx="11249636" cy="4094649"/>
          </a:xfrm>
        </p:spPr>
        <p:txBody>
          <a:bodyPr>
            <a:normAutofit/>
          </a:bodyPr>
          <a:lstStyle/>
          <a:p>
            <a:pPr marL="0" marR="0" indent="0">
              <a:spcBef>
                <a:spcPts val="0"/>
              </a:spcBef>
              <a:spcAft>
                <a:spcPts val="0"/>
              </a:spcAft>
              <a:buNone/>
            </a:pPr>
            <a:r>
              <a:rPr lang="en-US" sz="2800">
                <a:effectLst/>
                <a:ea typeface="Calibri" panose="020F0502020204030204" pitchFamily="34" charset="0"/>
              </a:rPr>
              <a:t>ACT and KDE have partnered to offer office hours beginning late August through the fall 2023 administration. </a:t>
            </a:r>
            <a:endParaRPr lang="en-US" sz="2400">
              <a:effectLst/>
              <a:ea typeface="Calibri" panose="020F0502020204030204" pitchFamily="34" charset="0"/>
            </a:endParaRPr>
          </a:p>
          <a:p>
            <a:pPr marL="0" marR="0" indent="0">
              <a:spcBef>
                <a:spcPts val="0"/>
              </a:spcBef>
              <a:spcAft>
                <a:spcPts val="0"/>
              </a:spcAft>
              <a:buNone/>
            </a:pPr>
            <a:r>
              <a:rPr lang="en-US" sz="2800">
                <a:effectLst/>
                <a:ea typeface="Calibri" panose="020F0502020204030204" pitchFamily="34" charset="0"/>
              </a:rPr>
              <a:t> </a:t>
            </a:r>
            <a:endParaRPr lang="en-US" sz="2400">
              <a:effectLst/>
              <a:ea typeface="Calibri" panose="020F0502020204030204" pitchFamily="34" charset="0"/>
            </a:endParaRPr>
          </a:p>
          <a:p>
            <a:pPr marL="0" marR="0" indent="0">
              <a:spcBef>
                <a:spcPts val="0"/>
              </a:spcBef>
              <a:spcAft>
                <a:spcPts val="0"/>
              </a:spcAft>
              <a:buNone/>
            </a:pPr>
            <a:r>
              <a:rPr lang="en-US" sz="2800">
                <a:effectLst/>
                <a:ea typeface="Calibri" panose="020F0502020204030204" pitchFamily="34" charset="0"/>
              </a:rPr>
              <a:t>ACT Office Hours: (All times listed below are eastern standard time.)</a:t>
            </a:r>
            <a:endParaRPr lang="en-US" sz="2400">
              <a:effectLst/>
              <a:ea typeface="Calibri" panose="020F0502020204030204" pitchFamily="34" charset="0"/>
            </a:endParaRPr>
          </a:p>
          <a:p>
            <a:pPr marL="0" marR="0">
              <a:spcBef>
                <a:spcPts val="0"/>
              </a:spcBef>
              <a:spcAft>
                <a:spcPts val="0"/>
              </a:spcAft>
            </a:pPr>
            <a:endParaRPr lang="en-US" sz="2400">
              <a:effectLst/>
              <a:ea typeface="Calibri" panose="020F0502020204030204" pitchFamily="34" charset="0"/>
            </a:endParaRPr>
          </a:p>
          <a:p>
            <a:pPr marL="0" marR="0" indent="0">
              <a:spcBef>
                <a:spcPts val="0"/>
              </a:spcBef>
              <a:spcAft>
                <a:spcPts val="0"/>
              </a:spcAft>
              <a:buNone/>
            </a:pPr>
            <a:r>
              <a:rPr lang="en-US" u="sng">
                <a:solidFill>
                  <a:srgbClr val="0D77C3"/>
                </a:solidFill>
                <a:ea typeface="Calibri" panose="020F0502020204030204" pitchFamily="34" charset="0"/>
                <a:hlinkClick r:id="rId3">
                  <a:extLst>
                    <a:ext uri="{A12FA001-AC4F-418D-AE19-62706E023703}">
                      <ahyp:hlinkClr xmlns:ahyp="http://schemas.microsoft.com/office/drawing/2018/hyperlinkcolor" val="tx"/>
                    </a:ext>
                  </a:extLst>
                </a:hlinkClick>
              </a:rPr>
              <a:t>Tuesday, Aug. 22, 2023, 11 a.m. – 12 p.m.</a:t>
            </a:r>
            <a:endParaRPr lang="en-US" sz="2400">
              <a:solidFill>
                <a:srgbClr val="0D77C3"/>
              </a:solidFill>
              <a:effectLst/>
              <a:ea typeface="Calibri" panose="020F0502020204030204" pitchFamily="34" charset="0"/>
            </a:endParaRPr>
          </a:p>
          <a:p>
            <a:pPr marL="0" marR="0" indent="0">
              <a:spcBef>
                <a:spcPts val="0"/>
              </a:spcBef>
              <a:spcAft>
                <a:spcPts val="0"/>
              </a:spcAft>
              <a:buNone/>
            </a:pPr>
            <a:r>
              <a:rPr lang="en-US" u="sng">
                <a:solidFill>
                  <a:srgbClr val="0D77C3"/>
                </a:solidFill>
                <a:ea typeface="Calibri" panose="020F0502020204030204" pitchFamily="34" charset="0"/>
                <a:hlinkClick r:id="rId4">
                  <a:extLst>
                    <a:ext uri="{A12FA001-AC4F-418D-AE19-62706E023703}">
                      <ahyp:hlinkClr xmlns:ahyp="http://schemas.microsoft.com/office/drawing/2018/hyperlinkcolor" val="tx"/>
                    </a:ext>
                  </a:extLst>
                </a:hlinkClick>
              </a:rPr>
              <a:t>Wednesday, Sept. 6, 2023, 11 a.m. – 12 p.m.</a:t>
            </a:r>
            <a:endParaRPr lang="en-US" sz="2400">
              <a:solidFill>
                <a:srgbClr val="0D77C3"/>
              </a:solidFill>
              <a:effectLst/>
              <a:ea typeface="Calibri" panose="020F0502020204030204" pitchFamily="34" charset="0"/>
            </a:endParaRPr>
          </a:p>
          <a:p>
            <a:pPr marL="0" marR="0" indent="0">
              <a:spcBef>
                <a:spcPts val="0"/>
              </a:spcBef>
              <a:spcAft>
                <a:spcPts val="0"/>
              </a:spcAft>
              <a:buNone/>
            </a:pPr>
            <a:r>
              <a:rPr lang="en-US" u="sng">
                <a:solidFill>
                  <a:srgbClr val="0D77C3"/>
                </a:solidFill>
                <a:ea typeface="Calibri" panose="020F0502020204030204" pitchFamily="34" charset="0"/>
                <a:hlinkClick r:id="rId5">
                  <a:extLst>
                    <a:ext uri="{A12FA001-AC4F-418D-AE19-62706E023703}">
                      <ahyp:hlinkClr xmlns:ahyp="http://schemas.microsoft.com/office/drawing/2018/hyperlinkcolor" val="tx"/>
                    </a:ext>
                  </a:extLst>
                </a:hlinkClick>
              </a:rPr>
              <a:t>Wednesday, Sept. 27, 2023, 11 a.m. – 12 p.m.</a:t>
            </a:r>
            <a:endParaRPr lang="en-US" sz="2400">
              <a:solidFill>
                <a:srgbClr val="0D77C3"/>
              </a:solidFill>
              <a:effectLst/>
              <a:ea typeface="Calibri" panose="020F0502020204030204" pitchFamily="34" charset="0"/>
            </a:endParaRPr>
          </a:p>
          <a:p>
            <a:pPr marL="0" marR="0" indent="0">
              <a:spcBef>
                <a:spcPts val="0"/>
              </a:spcBef>
              <a:spcAft>
                <a:spcPts val="0"/>
              </a:spcAft>
              <a:buNone/>
            </a:pPr>
            <a:r>
              <a:rPr lang="en-US" u="sng">
                <a:solidFill>
                  <a:srgbClr val="0D77C3"/>
                </a:solidFill>
                <a:ea typeface="Calibri" panose="020F0502020204030204" pitchFamily="34" charset="0"/>
                <a:hlinkClick r:id="rId6">
                  <a:extLst>
                    <a:ext uri="{A12FA001-AC4F-418D-AE19-62706E023703}">
                      <ahyp:hlinkClr xmlns:ahyp="http://schemas.microsoft.com/office/drawing/2018/hyperlinkcolor" val="tx"/>
                    </a:ext>
                  </a:extLst>
                </a:hlinkClick>
              </a:rPr>
              <a:t>Wednesday, Oct. 11, 2023, 11 a.m. – 12 p.m.</a:t>
            </a:r>
            <a:endParaRPr lang="en-US" sz="2400">
              <a:solidFill>
                <a:srgbClr val="0D77C3"/>
              </a:solidFill>
              <a:effectLst/>
              <a:ea typeface="Calibri" panose="020F0502020204030204" pitchFamily="34" charset="0"/>
            </a:endParaRPr>
          </a:p>
          <a:p>
            <a:pPr marL="0" marR="0" indent="0">
              <a:spcBef>
                <a:spcPts val="0"/>
              </a:spcBef>
              <a:spcAft>
                <a:spcPts val="0"/>
              </a:spcAft>
              <a:buNone/>
            </a:pPr>
            <a:r>
              <a:rPr lang="en-US" sz="2400">
                <a:effectLst/>
                <a:ea typeface="Calibri" panose="020F0502020204030204" pitchFamily="34" charset="0"/>
              </a:rPr>
              <a:t> </a:t>
            </a:r>
          </a:p>
          <a:p>
            <a:endParaRPr lang="en-US"/>
          </a:p>
        </p:txBody>
      </p:sp>
      <p:sp>
        <p:nvSpPr>
          <p:cNvPr id="3" name="Slide Number Placeholder 4">
            <a:extLst>
              <a:ext uri="{FF2B5EF4-FFF2-40B4-BE49-F238E27FC236}">
                <a16:creationId xmlns:a16="http://schemas.microsoft.com/office/drawing/2014/main" id="{3632C6D3-E73D-A6BF-DA99-20BDB85585D9}"/>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8</a:t>
            </a:fld>
            <a:endParaRPr lang="en-US" sz="1200">
              <a:solidFill>
                <a:schemeClr val="bg1"/>
              </a:solidFill>
            </a:endParaRPr>
          </a:p>
        </p:txBody>
      </p:sp>
    </p:spTree>
    <p:extLst>
      <p:ext uri="{BB962C8B-B14F-4D97-AF65-F5344CB8AC3E}">
        <p14:creationId xmlns:p14="http://schemas.microsoft.com/office/powerpoint/2010/main" val="9215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91F2-A0E5-FFC6-19DA-37136435E466}"/>
              </a:ext>
            </a:extLst>
          </p:cNvPr>
          <p:cNvSpPr>
            <a:spLocks noGrp="1"/>
          </p:cNvSpPr>
          <p:nvPr>
            <p:ph type="title"/>
          </p:nvPr>
        </p:nvSpPr>
        <p:spPr>
          <a:xfrm>
            <a:off x="696133" y="115909"/>
            <a:ext cx="10515600" cy="1325563"/>
          </a:xfrm>
        </p:spPr>
        <p:txBody>
          <a:bodyPr/>
          <a:lstStyle/>
          <a:p>
            <a:r>
              <a:rPr lang="en-US"/>
              <a:t>Policy Change Reminder - Accommodations Consent Form</a:t>
            </a:r>
          </a:p>
        </p:txBody>
      </p:sp>
      <p:sp>
        <p:nvSpPr>
          <p:cNvPr id="3" name="Content Placeholder 2">
            <a:extLst>
              <a:ext uri="{FF2B5EF4-FFF2-40B4-BE49-F238E27FC236}">
                <a16:creationId xmlns:a16="http://schemas.microsoft.com/office/drawing/2014/main" id="{D26329BF-2781-4024-8142-8F902CC6DEE6}"/>
              </a:ext>
            </a:extLst>
          </p:cNvPr>
          <p:cNvSpPr>
            <a:spLocks noGrp="1"/>
          </p:cNvSpPr>
          <p:nvPr>
            <p:ph sz="half" idx="1"/>
          </p:nvPr>
        </p:nvSpPr>
        <p:spPr>
          <a:xfrm>
            <a:off x="608133" y="1863385"/>
            <a:ext cx="5181600" cy="2912801"/>
          </a:xfrm>
        </p:spPr>
        <p:txBody>
          <a:bodyPr/>
          <a:lstStyle/>
          <a:p>
            <a:pPr marL="0" indent="0">
              <a:buNone/>
            </a:pPr>
            <a:r>
              <a:rPr lang="en-US"/>
              <a:t>The ACT Consent to Release Form for accommodations is no longer recommended or required. </a:t>
            </a:r>
          </a:p>
        </p:txBody>
      </p:sp>
      <p:pic>
        <p:nvPicPr>
          <p:cNvPr id="6" name="Content Placeholder 5" descr="A close-up of a documented consent to release information to ACT. ">
            <a:extLst>
              <a:ext uri="{FF2B5EF4-FFF2-40B4-BE49-F238E27FC236}">
                <a16:creationId xmlns:a16="http://schemas.microsoft.com/office/drawing/2014/main" id="{EB223E55-A5CF-BC60-897B-2738699856FB}"/>
              </a:ext>
            </a:extLst>
          </p:cNvPr>
          <p:cNvPicPr>
            <a:picLocks noGrp="1" noChangeAspect="1"/>
          </p:cNvPicPr>
          <p:nvPr>
            <p:ph sz="half" idx="2"/>
          </p:nvPr>
        </p:nvPicPr>
        <p:blipFill>
          <a:blip r:embed="rId3"/>
          <a:stretch>
            <a:fillRect/>
          </a:stretch>
        </p:blipFill>
        <p:spPr>
          <a:xfrm>
            <a:off x="6273579" y="1441472"/>
            <a:ext cx="5724715" cy="3578736"/>
          </a:xfrm>
        </p:spPr>
      </p:pic>
      <p:sp>
        <p:nvSpPr>
          <p:cNvPr id="4" name="Slide Number Placeholder 4">
            <a:extLst>
              <a:ext uri="{FF2B5EF4-FFF2-40B4-BE49-F238E27FC236}">
                <a16:creationId xmlns:a16="http://schemas.microsoft.com/office/drawing/2014/main" id="{BAC07437-A71E-5EE1-6560-7E6DAFB94DD6}"/>
              </a:ext>
            </a:extLst>
          </p:cNvPr>
          <p:cNvSpPr txBox="1">
            <a:spLocks/>
          </p:cNvSpPr>
          <p:nvPr/>
        </p:nvSpPr>
        <p:spPr>
          <a:xfrm>
            <a:off x="4812395" y="6310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1B21FD-B47C-42BD-B60B-31D83F7ABA07}" type="slidenum">
              <a:rPr lang="en-US" sz="1200" smtClean="0">
                <a:solidFill>
                  <a:schemeClr val="bg1"/>
                </a:solidFill>
              </a:rPr>
              <a:pPr algn="r"/>
              <a:t>9</a:t>
            </a:fld>
            <a:endParaRPr lang="en-US" sz="1200">
              <a:solidFill>
                <a:schemeClr val="bg1"/>
              </a:solidFill>
            </a:endParaRPr>
          </a:p>
        </p:txBody>
      </p:sp>
    </p:spTree>
    <p:extLst>
      <p:ext uri="{BB962C8B-B14F-4D97-AF65-F5344CB8AC3E}">
        <p14:creationId xmlns:p14="http://schemas.microsoft.com/office/powerpoint/2010/main" val="3786285509"/>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2023-08-04T04:00:00+00:00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DAC Webcast August 2023</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KYED-14-1859</_dlc_DocId>
    <_dlc_DocIdUrl xmlns="3a62de7d-ba57-4f43-9dae-9623ba637be0">
      <Url>https://www.education.ky.gov/AA/distsupp/_layouts/15/DocIdRedir.aspx?ID=KYED-14-1859</Url>
      <Description>KYED-14-1859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b062eb0a-ada4-4626-816e-5cd0be926cfe"/>
    <ds:schemaRef ds:uri="http://www.w3.org/XML/1998/namespace"/>
    <ds:schemaRef ds:uri="http://schemas.microsoft.com/office/2006/documentManagement/types"/>
    <ds:schemaRef ds:uri="e933af85-a9ee-4a70-b6e0-74d4f32bb51d"/>
    <ds:schemaRef ds:uri="http://schemas.microsoft.com/office/2006/metadata/properties"/>
    <ds:schemaRef ds:uri="c8aeabe4-0dec-4482-a76a-bb57f37294f4"/>
    <ds:schemaRef ds:uri="http://purl.org/dc/terms/"/>
    <ds:schemaRef ds:uri="http://schemas.microsoft.com/office/infopath/2007/PartnerControls"/>
    <ds:schemaRef ds:uri="http://schemas.openxmlformats.org/package/2006/metadata/core-properties"/>
    <ds:schemaRef ds:uri="5bc9d522-2386-425a-9f2a-a617cf877ec0"/>
    <ds:schemaRef ds:uri="cf3aa28c-8d44-408c-a5ca-996a87f6cd59"/>
    <ds:schemaRef ds:uri="http://purl.org/dc/dcmitype/"/>
    <ds:schemaRef ds:uri="http://purl.org/dc/elements/1.1/"/>
  </ds:schemaRefs>
</ds:datastoreItem>
</file>

<file path=customXml/itemProps2.xml><?xml version="1.0" encoding="utf-8"?>
<ds:datastoreItem xmlns:ds="http://schemas.openxmlformats.org/officeDocument/2006/customXml" ds:itemID="{350B80DD-3123-4FA8-8193-ABD88F387FDB}"/>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F04B5021-59D4-4738-8137-A2804EE0C9DA}"/>
</file>

<file path=docProps/app.xml><?xml version="1.0" encoding="utf-8"?>
<Properties xmlns="http://schemas.openxmlformats.org/officeDocument/2006/extended-properties" xmlns:vt="http://schemas.openxmlformats.org/officeDocument/2006/docPropsVTypes">
  <Template/>
  <TotalTime>1</TotalTime>
  <Words>1343</Words>
  <Application>Microsoft Office PowerPoint</Application>
  <PresentationFormat>Widescreen</PresentationFormat>
  <Paragraphs>169</Paragraphs>
  <Slides>18</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Franklin Gothic Book</vt:lpstr>
      <vt:lpstr>Franklin Gothic Medium</vt:lpstr>
      <vt:lpstr>Georgia</vt:lpstr>
      <vt:lpstr>Times New Roman</vt:lpstr>
      <vt:lpstr>Office Theme</vt:lpstr>
      <vt:lpstr>Office Theme</vt:lpstr>
      <vt:lpstr>DAC Webcast August 10, 2023</vt:lpstr>
      <vt:lpstr>Agenda</vt:lpstr>
      <vt:lpstr>Fall 2023 Senior (Optional) ACT State Administration Reminders </vt:lpstr>
      <vt:lpstr>Fall 2023 Senior (Optional) ACT State Administration – Test Window 1</vt:lpstr>
      <vt:lpstr>Fall 2023 Senior (Optional) ACT State Administration – Test Window 2</vt:lpstr>
      <vt:lpstr>Deadline Reminders</vt:lpstr>
      <vt:lpstr>ACT Fall 2023 Senior Administration: Schedule of Events </vt:lpstr>
      <vt:lpstr>ACT Fall 2023 Senior Administration Office Hour - Reminder </vt:lpstr>
      <vt:lpstr>Policy Change Reminder - Accommodations Consent Form</vt:lpstr>
      <vt:lpstr>Policy Change Reminder - Collecting Parent Consent </vt:lpstr>
      <vt:lpstr>K Screen Updates</vt:lpstr>
      <vt:lpstr>K Screen Reminders</vt:lpstr>
      <vt:lpstr>K Screen Office Hours</vt:lpstr>
      <vt:lpstr>Data Quality Control Process </vt:lpstr>
      <vt:lpstr>Understanding the Data Quality Control Process</vt:lpstr>
      <vt:lpstr>Systemic Issue Found During Fall Data Review</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August 2023</dc:title>
  <dc:creator>melissa.chandler@education.ky.gov</dc:creator>
  <cp:keywords>DAC Webcast</cp:keywords>
  <cp:lastModifiedBy>Riley, Ben - Division of Assessment and Accountability Support</cp:lastModifiedBy>
  <cp:revision>3</cp:revision>
  <dcterms:created xsi:type="dcterms:W3CDTF">2022-07-11T18:53:52Z</dcterms:created>
  <dcterms:modified xsi:type="dcterms:W3CDTF">2023-08-10T13:43:02Z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ae36f971-3847-45af-abc5-e7a0deff4046</vt:lpwstr>
  </property>
</Properties>
</file>