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4.xml" ContentType="application/vnd.openxmlformats-officedocument.presentationml.slideLayout+xml"/>
  <Override PartName="/ppt/slideLayouts/slideLayout30.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layout1.xml" ContentType="application/vnd.openxmlformats-officedocument.drawingml.diagramLayout+xml"/>
  <Override PartName="/ppt/diagrams/layout2.xml" ContentType="application/vnd.openxmlformats-officedocument.drawingml.diagramLayout+xml"/>
  <Override PartName="/ppt/diagrams/quickStyle2.xml" ContentType="application/vnd.openxmlformats-officedocument.drawingml.diagramStyle+xml"/>
  <Override PartName="/ppt/theme/theme1.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colors2.xml" ContentType="application/vnd.openxmlformats-officedocument.drawingml.diagramColors+xml"/>
  <Override PartName="/ppt/authors.xml" ContentType="application/vnd.ms-powerpoint.author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rawing2.xml" ContentType="application/vnd.ms-office.drawingml.diagramDrawing+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ppt/revisionInfo.xml" ContentType="application/vnd.ms-powerpoint.revisioninfo+xml"/>
  <Override PartName="/docProps/custom.xml" ContentType="application/vnd.openxmlformats-officedocument.custom-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94" r:id="rId5"/>
  </p:sldMasterIdLst>
  <p:notesMasterIdLst>
    <p:notesMasterId r:id="rId38"/>
  </p:notesMasterIdLst>
  <p:handoutMasterIdLst>
    <p:handoutMasterId r:id="rId39"/>
  </p:handoutMasterIdLst>
  <p:sldIdLst>
    <p:sldId id="256" r:id="rId6"/>
    <p:sldId id="1024" r:id="rId7"/>
    <p:sldId id="1581" r:id="rId8"/>
    <p:sldId id="1028" r:id="rId9"/>
    <p:sldId id="1578" r:id="rId10"/>
    <p:sldId id="1583" r:id="rId11"/>
    <p:sldId id="1584" r:id="rId12"/>
    <p:sldId id="1585" r:id="rId13"/>
    <p:sldId id="1586" r:id="rId14"/>
    <p:sldId id="1027" r:id="rId15"/>
    <p:sldId id="1103" r:id="rId16"/>
    <p:sldId id="1105" r:id="rId17"/>
    <p:sldId id="1106" r:id="rId18"/>
    <p:sldId id="1107" r:id="rId19"/>
    <p:sldId id="1104" r:id="rId20"/>
    <p:sldId id="1109" r:id="rId21"/>
    <p:sldId id="1098" r:id="rId22"/>
    <p:sldId id="915" r:id="rId23"/>
    <p:sldId id="1099" r:id="rId24"/>
    <p:sldId id="1110" r:id="rId25"/>
    <p:sldId id="1111" r:id="rId26"/>
    <p:sldId id="1112" r:id="rId27"/>
    <p:sldId id="906" r:id="rId28"/>
    <p:sldId id="1108" r:id="rId29"/>
    <p:sldId id="991" r:id="rId30"/>
    <p:sldId id="1006" r:id="rId31"/>
    <p:sldId id="999" r:id="rId32"/>
    <p:sldId id="1001" r:id="rId33"/>
    <p:sldId id="1002" r:id="rId34"/>
    <p:sldId id="1113" r:id="rId35"/>
    <p:sldId id="888" r:id="rId36"/>
    <p:sldId id="10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822606-89CE-37F5-0354-C7C7B03AE384}" name="Chandler, Melissa - Division of Assessment and Accountability Support" initials="CS" userId="S::melissa.chandler@education.ky.gov::c7c40c5a-5db2-409e-9ac5-b3fa8556cae3" providerId="AD"/>
  <p188:author id="{0C431B50-E267-7ED8-372B-1A1B808F8997}" name="Jones, Helen - Division of Assessment and Accountability Support" initials="JHDoAaAS" userId="S::helen.jones@education.ky.gov::b7d6fb4f-88fd-4227-920b-6a3119e5e7a1" providerId="AD"/>
  <p188:author id="{CCCC5755-80CF-4B48-E1F5-5CFC857F1A2A}" name="Riley, Ben - Division of Assessment and Accountability Support" initials="RBDoAaAS" userId="Riley, Ben - Division of Assessment and Accountability Support" providerId="None"/>
  <p188:author id="{FF3B046C-91C7-F735-5D2E-F89695486385}" name="Jett, Lisa - Division of Assessment and Accountability Support" initials="JS" userId="S::lisa.jett@education.ky.gov::6d718aac-4a55-46f9-aab8-85fa88911f2a" providerId="AD"/>
  <p188:author id="{436EC786-CEC7-8901-61CA-4BDABF115B31}" name="Savage, Shara - Division of Assessment and Accountability Support" initials="SSDoAaAS" userId="S::Shara.Savage@education.ky.gov::71eadb16-699f-453e-81d8-c9ac7aaf2dd6" providerId="AD"/>
  <p188:author id="{88138196-F698-FBED-D0A7-04A9C0FF3D88}" name="Stafford, Jennifer - KDE Division Director" initials="SD" userId="S::jennifer.stafford@education.ky.gov::0151abd4-297e-443f-a77b-a8c249c015ab" providerId="AD"/>
  <p188:author id="{4E37AEA2-9003-7A2B-581B-AF4837220C73}" name="Riley, Ben - Division of Assessment and Accountability Support" initials="RS" userId="S::ben.riley@education.ky.gov::4cd6cdff-1273-49fa-8860-d0f5fa3fb9f7" providerId="AD"/>
  <p188:author id="{E0DB3AB3-8C22-653F-571B-3E25AA2E63A2}" name="Savage, Shara - Division of Assessment and Accountability Support" initials="SS" userId="S::shara.savage@education.ky.gov::71eadb16-699f-453e-81d8-c9ac7aaf2dd6" providerId="AD"/>
  <p188:author id="{2DFC81C1-C964-7CBE-E5A2-8181FB4130DC}" name="Wickizer, John - Division of Accountability Data and Analysis" initials="WA" userId="S::john.wickizer@education.ky.gov::1c22ac94-8f1d-4cc0-ad19-578a4f29fa40" providerId="AD"/>
  <p188:author id="{581C09D0-3CAB-E9E0-98D1-3884D850B30F}" name="Hill, Kevin - KDE Division Director" initials="HD" userId="S::kevin.hill@education.ky.gov::02c2ec77-149c-4854-a7db-156452e0ba73" providerId="AD"/>
  <p188:author id="{5FD6BBD4-89B8-DC90-B9A0-590DE6A9A122}" name="Larkins, Jennifer - Division of Assessment and Accountability Support" initials="LS" userId="S::jennifer.larkins@education.ky.gov::093879bc-4454-48e7-95b0-93a7f4bf4b00" providerId="AD"/>
  <p188:author id="{F4AFB8FE-2F89-BD15-88CD-DCAF584F8BCE}" name="Guest User" initials="GU" userId="S::urn:spo:anon#b8d00a6c8b0209b5fed9f16a4c639c5f2826c96e7d642f03ee068c911d5450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fford, Jennifer - KDE Division Director" initials="SJ-KDD" lastIdx="6" clrIdx="0">
    <p:extLst>
      <p:ext uri="{19B8F6BF-5375-455C-9EA6-DF929625EA0E}">
        <p15:presenceInfo xmlns:p15="http://schemas.microsoft.com/office/powerpoint/2012/main" userId="S::jennifer.stafford@education.ky.gov::0151abd4-297e-443f-a77b-a8c249c015ab" providerId="AD"/>
      </p:ext>
    </p:extLst>
  </p:cmAuthor>
  <p:cmAuthor id="2" name="Jett, Lisa - Division of Assessment and Accountability Support" initials="JS" lastIdx="1" clrIdx="1">
    <p:extLst>
      <p:ext uri="{19B8F6BF-5375-455C-9EA6-DF929625EA0E}">
        <p15:presenceInfo xmlns:p15="http://schemas.microsoft.com/office/powerpoint/2012/main" userId="S::lisa.jett@education.ky.gov::6d718aac-4a55-46f9-aab8-85fa88911f2a" providerId="AD"/>
      </p:ext>
    </p:extLst>
  </p:cmAuthor>
  <p:cmAuthor id="3" name="Chandler, Melissa - Division of Assessment and Accountability Support" initials="CS" lastIdx="2" clrIdx="2">
    <p:extLst>
      <p:ext uri="{19B8F6BF-5375-455C-9EA6-DF929625EA0E}">
        <p15:presenceInfo xmlns:p15="http://schemas.microsoft.com/office/powerpoint/2012/main" userId="S::melissa.chandler@education.ky.gov::c7c40c5a-5db2-409e-9ac5-b3fa8556ca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BF7"/>
    <a:srgbClr val="E2F0D9"/>
    <a:srgbClr val="FFF2CC"/>
    <a:srgbClr val="F8CBAD"/>
    <a:srgbClr val="0D77C3"/>
    <a:srgbClr val="007780"/>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C42DF-C49E-48D1-854D-777E40C654B4}" v="626" dt="2023-10-12T12:39:55.707"/>
    <p1510:client id="{2A32A6C2-5BB6-C8C2-1E8D-7F06D43FF93C}" v="77" dt="2023-10-11T12:53:08.058"/>
    <p1510:client id="{579BBADB-04D8-4509-90DB-6694061EF329}" v="452" dt="2023-10-12T10:13:19.536"/>
    <p1510:client id="{9AE4481B-83A4-4DB7-8C92-0D873A7132DF}" v="1" dt="2023-10-11T13:33:13.133"/>
    <p1510:client id="{AF213A88-DAFA-4092-AF4D-D59B03436233}" v="1429" vWet="1431" dt="2023-10-11T17:47:24.475"/>
    <p1510:client id="{C03264DD-094E-42EE-9F46-4A225FF9D82B}" v="7" dt="2023-10-12T13:08:52.439"/>
    <p1510:client id="{D3B5AC57-24F6-474F-9698-BE21CE21D81A}" v="8" dt="2023-10-11T19:07:43.175"/>
    <p1510:client id="{E4FCCAD3-A5ED-4267-5BFE-0F9478CE4BD3}" v="34" dt="2023-10-11T17:52:31.854"/>
    <p1510:client id="{E8566353-89FD-4667-9FB2-2B809F79CF02}" v="59" vWet="61" dt="2023-10-11T13:10:36.882"/>
  </p1510:revLst>
</p1510:revInfo>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0" d="100"/>
          <a:sy n="100" d="100"/>
        </p:scale>
        <p:origin x="9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openxmlformats.org/officeDocument/2006/relationships/customXml" Target="../customXml/item4.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hyperlink" Target="mailto:dacinfo@education.ky.gov"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dacinfo@education.ky.gov"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BC63C-C9C9-4928-A9B5-E0B5E2E830FC}" type="doc">
      <dgm:prSet loTypeId="urn:microsoft.com/office/officeart/2005/8/layout/chevron1" loCatId="process" qsTypeId="urn:microsoft.com/office/officeart/2005/8/quickstyle/3d1" qsCatId="3D" csTypeId="urn:microsoft.com/office/officeart/2005/8/colors/colorful5" csCatId="colorful" phldr="1"/>
      <dgm:spPr/>
      <dgm:t>
        <a:bodyPr/>
        <a:lstStyle/>
        <a:p>
          <a:endParaRPr lang="en-US"/>
        </a:p>
      </dgm:t>
    </dgm:pt>
    <dgm:pt modelId="{1C1A35EB-2203-441F-9FB4-B59D34FC3557}">
      <dgm:prSet phldrT="[Text]" custT="1"/>
      <dgm:spPr/>
      <dgm:t>
        <a:bodyPr/>
        <a:lstStyle/>
        <a:p>
          <a:pPr>
            <a:lnSpc>
              <a:spcPct val="100000"/>
            </a:lnSpc>
            <a:spcAft>
              <a:spcPts val="0"/>
            </a:spcAft>
          </a:pPr>
          <a:r>
            <a:rPr lang="en-US" sz="2000" b="0">
              <a:solidFill>
                <a:schemeClr val="tx1"/>
              </a:solidFill>
              <a:latin typeface="Franklin Gothic Medium" panose="020B0603020102020204"/>
            </a:rPr>
            <a:t>Oct</a:t>
          </a:r>
          <a:r>
            <a:rPr lang="en-US" sz="2000" b="0">
              <a:solidFill>
                <a:schemeClr val="tx1"/>
              </a:solidFill>
            </a:rPr>
            <a:t>. 30</a:t>
          </a:r>
        </a:p>
      </dgm:t>
    </dgm:pt>
    <dgm:pt modelId="{4A34DF5F-68A4-4954-BB02-0689CA680FC0}" type="parTrans" cxnId="{6424FA46-17C5-4097-A17A-BBCB6EDCA7BF}">
      <dgm:prSet/>
      <dgm:spPr/>
      <dgm:t>
        <a:bodyPr/>
        <a:lstStyle/>
        <a:p>
          <a:endParaRPr lang="en-US"/>
        </a:p>
      </dgm:t>
    </dgm:pt>
    <dgm:pt modelId="{95EAD681-41D7-4574-B728-D7A6891F8CDF}" type="sibTrans" cxnId="{6424FA46-17C5-4097-A17A-BBCB6EDCA7BF}">
      <dgm:prSet/>
      <dgm:spPr/>
      <dgm:t>
        <a:bodyPr/>
        <a:lstStyle/>
        <a:p>
          <a:endParaRPr lang="en-US"/>
        </a:p>
      </dgm:t>
    </dgm:pt>
    <dgm:pt modelId="{41F7BB3A-FA8D-4BFD-AF65-A0876B007597}">
      <dgm:prSet phldrT="[Text]" custT="1"/>
      <dgm:spPr/>
      <dgm:t>
        <a:bodyPr/>
        <a:lstStyle/>
        <a:p>
          <a:pPr rtl="0">
            <a:lnSpc>
              <a:spcPct val="100000"/>
            </a:lnSpc>
            <a:spcAft>
              <a:spcPts val="0"/>
            </a:spcAft>
          </a:pPr>
          <a:r>
            <a:rPr lang="en-US" sz="2000" b="0">
              <a:solidFill>
                <a:schemeClr val="tx1"/>
              </a:solidFill>
              <a:latin typeface="Franklin Gothic Medium" panose="020B0603020102020204"/>
            </a:rPr>
            <a:t>Oct</a:t>
          </a:r>
          <a:r>
            <a:rPr lang="en-US" sz="2000" b="0">
              <a:solidFill>
                <a:schemeClr val="tx1"/>
              </a:solidFill>
            </a:rPr>
            <a:t>. 31</a:t>
          </a:r>
        </a:p>
      </dgm:t>
    </dgm:pt>
    <dgm:pt modelId="{478881D3-69F5-42E6-9C47-2EC6DA7C7318}" type="parTrans" cxnId="{C20E5579-2286-4F7A-B60C-B5FACA5C5452}">
      <dgm:prSet/>
      <dgm:spPr/>
      <dgm:t>
        <a:bodyPr/>
        <a:lstStyle/>
        <a:p>
          <a:endParaRPr lang="en-US"/>
        </a:p>
      </dgm:t>
    </dgm:pt>
    <dgm:pt modelId="{EA4394E9-9FB8-41C3-8AC4-572B1153FA42}" type="sibTrans" cxnId="{C20E5579-2286-4F7A-B60C-B5FACA5C5452}">
      <dgm:prSet/>
      <dgm:spPr/>
      <dgm:t>
        <a:bodyPr/>
        <a:lstStyle/>
        <a:p>
          <a:endParaRPr lang="en-US"/>
        </a:p>
      </dgm:t>
    </dgm:pt>
    <dgm:pt modelId="{00DBBD80-870B-4E83-AE80-620DB475A546}">
      <dgm:prSet phldrT="[Text]" custT="1"/>
      <dgm:spPr/>
      <dgm:t>
        <a:bodyPr/>
        <a:lstStyle/>
        <a:p>
          <a:pPr>
            <a:lnSpc>
              <a:spcPct val="100000"/>
            </a:lnSpc>
            <a:spcAft>
              <a:spcPts val="0"/>
            </a:spcAft>
          </a:pPr>
          <a:r>
            <a:rPr lang="en-US" sz="2000" b="0">
              <a:solidFill>
                <a:schemeClr val="tx1"/>
              </a:solidFill>
              <a:latin typeface="Franklin Gothic Medium" panose="020B0603020102020204"/>
            </a:rPr>
            <a:t>Nov. </a:t>
          </a:r>
          <a:r>
            <a:rPr lang="en-US" sz="2000" b="0">
              <a:solidFill>
                <a:schemeClr val="tx1"/>
              </a:solidFill>
            </a:rPr>
            <a:t>1 </a:t>
          </a:r>
          <a:r>
            <a:rPr lang="en-US" sz="2000" b="0">
              <a:solidFill>
                <a:schemeClr val="tx1"/>
              </a:solidFill>
              <a:latin typeface="Franklin Gothic Medium" panose="020B0603020102020204"/>
            </a:rPr>
            <a:t>– </a:t>
          </a:r>
        </a:p>
        <a:p>
          <a:pPr>
            <a:lnSpc>
              <a:spcPct val="100000"/>
            </a:lnSpc>
            <a:spcAft>
              <a:spcPts val="0"/>
            </a:spcAft>
          </a:pPr>
          <a:r>
            <a:rPr lang="en-US" sz="2000" b="0">
              <a:solidFill>
                <a:schemeClr val="tx1"/>
              </a:solidFill>
              <a:latin typeface="Franklin Gothic Medium" panose="020B0603020102020204"/>
            </a:rPr>
            <a:t>Nov</a:t>
          </a:r>
          <a:r>
            <a:rPr lang="en-US" sz="2000" b="0">
              <a:solidFill>
                <a:schemeClr val="tx1"/>
              </a:solidFill>
            </a:rPr>
            <a:t>. 13</a:t>
          </a:r>
        </a:p>
      </dgm:t>
    </dgm:pt>
    <dgm:pt modelId="{811F66AC-A0F5-456C-B577-C6DA5861A435}" type="parTrans" cxnId="{5D499063-DDC7-4D93-9B9D-10F2028599A4}">
      <dgm:prSet/>
      <dgm:spPr/>
      <dgm:t>
        <a:bodyPr/>
        <a:lstStyle/>
        <a:p>
          <a:endParaRPr lang="en-US"/>
        </a:p>
      </dgm:t>
    </dgm:pt>
    <dgm:pt modelId="{1EF91F9C-6434-4B5D-9B11-290C9A0AFBCC}" type="sibTrans" cxnId="{5D499063-DDC7-4D93-9B9D-10F2028599A4}">
      <dgm:prSet/>
      <dgm:spPr/>
      <dgm:t>
        <a:bodyPr/>
        <a:lstStyle/>
        <a:p>
          <a:endParaRPr lang="en-US"/>
        </a:p>
      </dgm:t>
    </dgm:pt>
    <dgm:pt modelId="{C0AF5A98-F672-4EC9-97F8-9D19826FF662}">
      <dgm:prSet phldrT="[Text]" custT="1"/>
      <dgm:spPr/>
      <dgm:t>
        <a:bodyPr/>
        <a:lstStyle/>
        <a:p>
          <a:pPr>
            <a:lnSpc>
              <a:spcPct val="100000"/>
            </a:lnSpc>
            <a:spcAft>
              <a:spcPts val="0"/>
            </a:spcAft>
          </a:pPr>
          <a:r>
            <a:rPr lang="en-US" sz="1800"/>
            <a:t>Public Release of School Accountability and test results at 10 p.m. ET </a:t>
          </a:r>
        </a:p>
      </dgm:t>
    </dgm:pt>
    <dgm:pt modelId="{E141F74D-2876-4D01-A6AB-7FEBAE53A7C4}" type="parTrans" cxnId="{4F45E0C8-D9D1-4FC4-A5C2-17AF764C246A}">
      <dgm:prSet/>
      <dgm:spPr/>
      <dgm:t>
        <a:bodyPr/>
        <a:lstStyle/>
        <a:p>
          <a:endParaRPr lang="en-US"/>
        </a:p>
      </dgm:t>
    </dgm:pt>
    <dgm:pt modelId="{BCF1F569-BF35-4EFE-B376-028A84921CE5}" type="sibTrans" cxnId="{4F45E0C8-D9D1-4FC4-A5C2-17AF764C246A}">
      <dgm:prSet/>
      <dgm:spPr/>
      <dgm:t>
        <a:bodyPr/>
        <a:lstStyle/>
        <a:p>
          <a:endParaRPr lang="en-US"/>
        </a:p>
      </dgm:t>
    </dgm:pt>
    <dgm:pt modelId="{2E316248-5498-4A2A-8A3E-DF15D6D8E341}">
      <dgm:prSet phldrT="[Text]" custT="1"/>
      <dgm:spPr/>
      <dgm:t>
        <a:bodyPr/>
        <a:lstStyle/>
        <a:p>
          <a:pPr rtl="0">
            <a:lnSpc>
              <a:spcPct val="100000"/>
            </a:lnSpc>
            <a:spcAft>
              <a:spcPts val="0"/>
            </a:spcAft>
          </a:pPr>
          <a:r>
            <a:rPr lang="en-US" sz="1800"/>
            <a:t>District Embargo Opens at </a:t>
          </a:r>
          <a:r>
            <a:rPr lang="en-US" sz="1800" b="0">
              <a:solidFill>
                <a:schemeClr val="tx1"/>
              </a:solidFill>
            </a:rPr>
            <a:t>8:00 a.m. ET </a:t>
          </a:r>
          <a:endParaRPr lang="en-US" sz="1800"/>
        </a:p>
      </dgm:t>
    </dgm:pt>
    <dgm:pt modelId="{7F9F6BAB-4395-437C-86B3-9FC53D12F2EE}" type="parTrans" cxnId="{1899815C-8F1A-441C-B6D9-9B2F60CD3B3D}">
      <dgm:prSet/>
      <dgm:spPr/>
      <dgm:t>
        <a:bodyPr/>
        <a:lstStyle/>
        <a:p>
          <a:endParaRPr lang="en-US"/>
        </a:p>
      </dgm:t>
    </dgm:pt>
    <dgm:pt modelId="{78FD5B0C-B934-4647-BBB0-804EC0ECA4D4}" type="sibTrans" cxnId="{1899815C-8F1A-441C-B6D9-9B2F60CD3B3D}">
      <dgm:prSet/>
      <dgm:spPr/>
      <dgm:t>
        <a:bodyPr/>
        <a:lstStyle/>
        <a:p>
          <a:endParaRPr lang="en-US"/>
        </a:p>
      </dgm:t>
    </dgm:pt>
    <dgm:pt modelId="{042ABD39-6ADF-4A74-8A32-21A6A849EB92}">
      <dgm:prSet custT="1"/>
      <dgm:spPr/>
      <dgm:t>
        <a:bodyPr/>
        <a:lstStyle/>
        <a:p>
          <a:pPr>
            <a:lnSpc>
              <a:spcPct val="100000"/>
            </a:lnSpc>
            <a:spcAft>
              <a:spcPts val="0"/>
            </a:spcAft>
          </a:pPr>
          <a:r>
            <a:rPr lang="en-US" sz="1800"/>
            <a:t>10-day Regulatory Data Review for new individual student change requests in SDRR begins at 9:00 a.m. ET and closes for new tickets at </a:t>
          </a:r>
          <a:r>
            <a:rPr lang="en-US" sz="1800">
              <a:solidFill>
                <a:schemeClr val="tx1"/>
              </a:solidFill>
            </a:rPr>
            <a:t>12:00 p.m. ET (noon)</a:t>
          </a:r>
          <a:r>
            <a:rPr lang="en-US" sz="1800"/>
            <a:t> </a:t>
          </a:r>
        </a:p>
      </dgm:t>
    </dgm:pt>
    <dgm:pt modelId="{002D40F0-F323-4837-9560-D6D520F5A9E0}" type="parTrans" cxnId="{60E084A5-DEDA-476B-8165-B82E29284A14}">
      <dgm:prSet/>
      <dgm:spPr/>
      <dgm:t>
        <a:bodyPr/>
        <a:lstStyle/>
        <a:p>
          <a:endParaRPr lang="en-US"/>
        </a:p>
      </dgm:t>
    </dgm:pt>
    <dgm:pt modelId="{A850D21A-F445-40DC-93A8-959E9AE05E68}" type="sibTrans" cxnId="{60E084A5-DEDA-476B-8165-B82E29284A14}">
      <dgm:prSet/>
      <dgm:spPr/>
      <dgm:t>
        <a:bodyPr/>
        <a:lstStyle/>
        <a:p>
          <a:endParaRPr lang="en-US"/>
        </a:p>
      </dgm:t>
    </dgm:pt>
    <dgm:pt modelId="{24B17D94-07FA-4A2D-A007-494EE23655C2}">
      <dgm:prSet phldrT="[Text]" custT="1"/>
      <dgm:spPr/>
      <dgm:t>
        <a:bodyPr/>
        <a:lstStyle/>
        <a:p>
          <a:pPr>
            <a:lnSpc>
              <a:spcPct val="100000"/>
            </a:lnSpc>
            <a:spcAft>
              <a:spcPts val="0"/>
            </a:spcAft>
          </a:pPr>
          <a:r>
            <a:rPr lang="en-US" sz="2000">
              <a:solidFill>
                <a:schemeClr val="tx1"/>
              </a:solidFill>
              <a:latin typeface="Franklin Gothic Medium" panose="020B0603020102020204"/>
            </a:rPr>
            <a:t>Oct</a:t>
          </a:r>
          <a:r>
            <a:rPr lang="en-US" sz="2000">
              <a:solidFill>
                <a:schemeClr val="tx1"/>
              </a:solidFill>
            </a:rPr>
            <a:t>. 30</a:t>
          </a:r>
        </a:p>
      </dgm:t>
    </dgm:pt>
    <dgm:pt modelId="{A9D0E59A-E4C5-492A-A783-531BC18E1A4E}" type="parTrans" cxnId="{CBDF9435-89FC-4BDC-A5A4-6AD64F1D27F3}">
      <dgm:prSet/>
      <dgm:spPr/>
      <dgm:t>
        <a:bodyPr/>
        <a:lstStyle/>
        <a:p>
          <a:endParaRPr lang="en-US"/>
        </a:p>
      </dgm:t>
    </dgm:pt>
    <dgm:pt modelId="{3F90BE99-F996-44A3-A5E2-A4C9BEB863EC}" type="sibTrans" cxnId="{CBDF9435-89FC-4BDC-A5A4-6AD64F1D27F3}">
      <dgm:prSet/>
      <dgm:spPr/>
      <dgm:t>
        <a:bodyPr/>
        <a:lstStyle/>
        <a:p>
          <a:endParaRPr lang="en-US"/>
        </a:p>
      </dgm:t>
    </dgm:pt>
    <dgm:pt modelId="{46A22857-78D0-412D-91C8-0668AF702913}">
      <dgm:prSet phldrT="[Text]" custT="1"/>
      <dgm:spPr/>
      <dgm:t>
        <a:bodyPr/>
        <a:lstStyle/>
        <a:p>
          <a:pPr rtl="0">
            <a:lnSpc>
              <a:spcPct val="100000"/>
            </a:lnSpc>
            <a:spcAft>
              <a:spcPts val="0"/>
            </a:spcAft>
          </a:pPr>
          <a:r>
            <a:rPr lang="en-US" sz="1800">
              <a:solidFill>
                <a:schemeClr val="tx1"/>
              </a:solidFill>
              <a:latin typeface="+mn-lt"/>
            </a:rPr>
            <a:t>Media Embargo </a:t>
          </a:r>
          <a:r>
            <a:rPr lang="en-US" sz="1800" b="0">
              <a:solidFill>
                <a:schemeClr val="tx1"/>
              </a:solidFill>
              <a:latin typeface="+mn-lt"/>
            </a:rPr>
            <a:t>Opens -Districts </a:t>
          </a:r>
          <a:r>
            <a:rPr lang="en-US" sz="1800">
              <a:solidFill>
                <a:schemeClr val="tx1"/>
              </a:solidFill>
              <a:latin typeface="+mn-lt"/>
            </a:rPr>
            <a:t>may begin discussing data under embargo privately with media at </a:t>
          </a:r>
          <a:r>
            <a:rPr lang="en-US" sz="1800">
              <a:solidFill>
                <a:schemeClr val="tx1"/>
              </a:solidFill>
            </a:rPr>
            <a:t>12:00 p.m. ET (noon)</a:t>
          </a:r>
          <a:endParaRPr lang="en-US" sz="1800">
            <a:solidFill>
              <a:schemeClr val="tx1"/>
            </a:solidFill>
            <a:latin typeface="+mn-lt"/>
          </a:endParaRPr>
        </a:p>
      </dgm:t>
    </dgm:pt>
    <dgm:pt modelId="{15A6A6ED-D13E-4D0E-9925-C70D09F18339}" type="sibTrans" cxnId="{85DD6091-09B7-47D6-AF5D-2F642D23BC41}">
      <dgm:prSet/>
      <dgm:spPr/>
      <dgm:t>
        <a:bodyPr/>
        <a:lstStyle/>
        <a:p>
          <a:endParaRPr lang="en-US"/>
        </a:p>
      </dgm:t>
    </dgm:pt>
    <dgm:pt modelId="{7A146568-D398-4A6F-892D-A5002D970E08}" type="parTrans" cxnId="{85DD6091-09B7-47D6-AF5D-2F642D23BC41}">
      <dgm:prSet/>
      <dgm:spPr/>
      <dgm:t>
        <a:bodyPr/>
        <a:lstStyle/>
        <a:p>
          <a:endParaRPr lang="en-US"/>
        </a:p>
      </dgm:t>
    </dgm:pt>
    <dgm:pt modelId="{CA9561B6-DE93-4911-8392-01D62A2DBE8A}">
      <dgm:prSet phldr="0" custT="1"/>
      <dgm:spPr/>
      <dgm:t>
        <a:bodyPr/>
        <a:lstStyle/>
        <a:p>
          <a:pPr rtl="0">
            <a:lnSpc>
              <a:spcPct val="100000"/>
            </a:lnSpc>
            <a:spcAft>
              <a:spcPts val="0"/>
            </a:spcAft>
          </a:pPr>
          <a:r>
            <a:rPr lang="en-US" sz="2000" b="0">
              <a:solidFill>
                <a:schemeClr val="tx1"/>
              </a:solidFill>
              <a:latin typeface="Franklin Gothic Medium" panose="020B0603020102020204"/>
            </a:rPr>
            <a:t>Oct. 31</a:t>
          </a:r>
        </a:p>
      </dgm:t>
    </dgm:pt>
    <dgm:pt modelId="{D0DAD7CF-CE27-4484-8855-A504A6211D65}" type="parTrans" cxnId="{07A7ED35-1DC7-48C0-B2F4-1A6C78036C2E}">
      <dgm:prSet/>
      <dgm:spPr/>
      <dgm:t>
        <a:bodyPr/>
        <a:lstStyle/>
        <a:p>
          <a:endParaRPr lang="en-US"/>
        </a:p>
      </dgm:t>
    </dgm:pt>
    <dgm:pt modelId="{2D2F616D-19DE-4892-988F-76CF94ED4E3E}" type="sibTrans" cxnId="{07A7ED35-1DC7-48C0-B2F4-1A6C78036C2E}">
      <dgm:prSet/>
      <dgm:spPr/>
      <dgm:t>
        <a:bodyPr/>
        <a:lstStyle/>
        <a:p>
          <a:endParaRPr lang="en-US"/>
        </a:p>
      </dgm:t>
    </dgm:pt>
    <dgm:pt modelId="{629BB168-9606-4923-B881-3220570832DC}">
      <dgm:prSet phldr="0" custT="1"/>
      <dgm:spPr/>
      <dgm:t>
        <a:bodyPr/>
        <a:lstStyle/>
        <a:p>
          <a:pPr>
            <a:lnSpc>
              <a:spcPct val="100000"/>
            </a:lnSpc>
            <a:spcAft>
              <a:spcPts val="0"/>
            </a:spcAft>
          </a:pPr>
          <a:r>
            <a:rPr lang="en-US" sz="1800" b="0">
              <a:solidFill>
                <a:schemeClr val="tx1"/>
              </a:solidFill>
              <a:latin typeface="Franklin Gothic Book"/>
            </a:rPr>
            <a:t>Embargo ends </a:t>
          </a:r>
          <a:r>
            <a:rPr lang="en-US" sz="1800"/>
            <a:t>at 9:59 p.m. ET</a:t>
          </a:r>
          <a:endParaRPr lang="en-US" sz="1800" b="0">
            <a:solidFill>
              <a:schemeClr val="tx1"/>
            </a:solidFill>
            <a:latin typeface="Franklin Gothic Book"/>
          </a:endParaRPr>
        </a:p>
      </dgm:t>
    </dgm:pt>
    <dgm:pt modelId="{0BDA16A8-9281-4772-BC05-5EC7D163083F}" type="parTrans" cxnId="{888FE93B-4E5B-4BAA-A713-9316018AA83F}">
      <dgm:prSet/>
      <dgm:spPr/>
      <dgm:t>
        <a:bodyPr/>
        <a:lstStyle/>
        <a:p>
          <a:endParaRPr lang="en-US"/>
        </a:p>
      </dgm:t>
    </dgm:pt>
    <dgm:pt modelId="{0152F3E6-A2C6-4281-A5E2-D708E5B3FC7B}" type="sibTrans" cxnId="{888FE93B-4E5B-4BAA-A713-9316018AA83F}">
      <dgm:prSet/>
      <dgm:spPr/>
      <dgm:t>
        <a:bodyPr/>
        <a:lstStyle/>
        <a:p>
          <a:endParaRPr lang="en-US"/>
        </a:p>
      </dgm:t>
    </dgm:pt>
    <dgm:pt modelId="{A6412440-1ADE-4151-9EEB-F9C1CBE7A3BE}" type="pres">
      <dgm:prSet presAssocID="{10FBC63C-C9C9-4928-A9B5-E0B5E2E830FC}" presName="Name0" presStyleCnt="0">
        <dgm:presLayoutVars>
          <dgm:dir/>
          <dgm:animLvl val="lvl"/>
          <dgm:resizeHandles val="exact"/>
        </dgm:presLayoutVars>
      </dgm:prSet>
      <dgm:spPr/>
    </dgm:pt>
    <dgm:pt modelId="{988CFC65-7141-4C2A-942F-A6FE45D5C779}" type="pres">
      <dgm:prSet presAssocID="{1C1A35EB-2203-441F-9FB4-B59D34FC3557}" presName="composite" presStyleCnt="0"/>
      <dgm:spPr/>
    </dgm:pt>
    <dgm:pt modelId="{36A21173-88C5-44E8-8423-59196FFBE7A9}" type="pres">
      <dgm:prSet presAssocID="{1C1A35EB-2203-441F-9FB4-B59D34FC3557}" presName="parTx" presStyleLbl="node1" presStyleIdx="0" presStyleCnt="5">
        <dgm:presLayoutVars>
          <dgm:chMax val="0"/>
          <dgm:chPref val="0"/>
          <dgm:bulletEnabled val="1"/>
        </dgm:presLayoutVars>
      </dgm:prSet>
      <dgm:spPr/>
    </dgm:pt>
    <dgm:pt modelId="{19DDA552-77F4-47A1-B3F0-C8F892C9CB09}" type="pres">
      <dgm:prSet presAssocID="{1C1A35EB-2203-441F-9FB4-B59D34FC3557}" presName="desTx" presStyleLbl="revTx" presStyleIdx="0" presStyleCnt="5">
        <dgm:presLayoutVars>
          <dgm:bulletEnabled val="1"/>
        </dgm:presLayoutVars>
      </dgm:prSet>
      <dgm:spPr/>
    </dgm:pt>
    <dgm:pt modelId="{3EEF9D3D-4C77-4335-A574-DD94D6D3E497}" type="pres">
      <dgm:prSet presAssocID="{95EAD681-41D7-4574-B728-D7A6891F8CDF}" presName="space" presStyleCnt="0"/>
      <dgm:spPr/>
    </dgm:pt>
    <dgm:pt modelId="{D0B0CD2C-51A9-4386-A5A4-8DFBFC806871}" type="pres">
      <dgm:prSet presAssocID="{24B17D94-07FA-4A2D-A007-494EE23655C2}" presName="composite" presStyleCnt="0"/>
      <dgm:spPr/>
    </dgm:pt>
    <dgm:pt modelId="{30087FA2-D237-4D8E-A6DD-B3E79CD6ACED}" type="pres">
      <dgm:prSet presAssocID="{24B17D94-07FA-4A2D-A007-494EE23655C2}" presName="parTx" presStyleLbl="node1" presStyleIdx="1" presStyleCnt="5">
        <dgm:presLayoutVars>
          <dgm:chMax val="0"/>
          <dgm:chPref val="0"/>
          <dgm:bulletEnabled val="1"/>
        </dgm:presLayoutVars>
      </dgm:prSet>
      <dgm:spPr/>
    </dgm:pt>
    <dgm:pt modelId="{2E45F296-1359-4AD4-A5E0-E22EAE3541FB}" type="pres">
      <dgm:prSet presAssocID="{24B17D94-07FA-4A2D-A007-494EE23655C2}" presName="desTx" presStyleLbl="revTx" presStyleIdx="1" presStyleCnt="5">
        <dgm:presLayoutVars>
          <dgm:bulletEnabled val="1"/>
        </dgm:presLayoutVars>
      </dgm:prSet>
      <dgm:spPr/>
    </dgm:pt>
    <dgm:pt modelId="{6238B7B1-C636-429B-ADCD-DA372B3D6FFE}" type="pres">
      <dgm:prSet presAssocID="{3F90BE99-F996-44A3-A5E2-A4C9BEB863EC}" presName="space" presStyleCnt="0"/>
      <dgm:spPr/>
    </dgm:pt>
    <dgm:pt modelId="{DF00D6F7-DBFC-48EA-8C4D-881BFE4F8A43}" type="pres">
      <dgm:prSet presAssocID="{CA9561B6-DE93-4911-8392-01D62A2DBE8A}" presName="composite" presStyleCnt="0"/>
      <dgm:spPr/>
    </dgm:pt>
    <dgm:pt modelId="{DBB67818-3F53-46D2-B34F-5FB3AA8D3EB6}" type="pres">
      <dgm:prSet presAssocID="{CA9561B6-DE93-4911-8392-01D62A2DBE8A}" presName="parTx" presStyleLbl="node1" presStyleIdx="2" presStyleCnt="5">
        <dgm:presLayoutVars>
          <dgm:chMax val="0"/>
          <dgm:chPref val="0"/>
          <dgm:bulletEnabled val="1"/>
        </dgm:presLayoutVars>
      </dgm:prSet>
      <dgm:spPr/>
    </dgm:pt>
    <dgm:pt modelId="{DA0D9E52-2C8C-4FDF-A5C1-D06ECB59097A}" type="pres">
      <dgm:prSet presAssocID="{CA9561B6-DE93-4911-8392-01D62A2DBE8A}" presName="desTx" presStyleLbl="revTx" presStyleIdx="2" presStyleCnt="5">
        <dgm:presLayoutVars>
          <dgm:bulletEnabled val="1"/>
        </dgm:presLayoutVars>
      </dgm:prSet>
      <dgm:spPr/>
    </dgm:pt>
    <dgm:pt modelId="{6D8F1693-C4E1-4B86-B9C5-6F277034B220}" type="pres">
      <dgm:prSet presAssocID="{2D2F616D-19DE-4892-988F-76CF94ED4E3E}" presName="space" presStyleCnt="0"/>
      <dgm:spPr/>
    </dgm:pt>
    <dgm:pt modelId="{88098826-7BD0-4705-A84C-073391797ABE}" type="pres">
      <dgm:prSet presAssocID="{41F7BB3A-FA8D-4BFD-AF65-A0876B007597}" presName="composite" presStyleCnt="0"/>
      <dgm:spPr/>
    </dgm:pt>
    <dgm:pt modelId="{4798327D-B0EC-4F8A-9BE5-011A62C06BD0}" type="pres">
      <dgm:prSet presAssocID="{41F7BB3A-FA8D-4BFD-AF65-A0876B007597}" presName="parTx" presStyleLbl="node1" presStyleIdx="3" presStyleCnt="5">
        <dgm:presLayoutVars>
          <dgm:chMax val="0"/>
          <dgm:chPref val="0"/>
          <dgm:bulletEnabled val="1"/>
        </dgm:presLayoutVars>
      </dgm:prSet>
      <dgm:spPr/>
    </dgm:pt>
    <dgm:pt modelId="{A0ABC93D-2C3E-4356-8F1F-2824D3EB5689}" type="pres">
      <dgm:prSet presAssocID="{41F7BB3A-FA8D-4BFD-AF65-A0876B007597}" presName="desTx" presStyleLbl="revTx" presStyleIdx="3" presStyleCnt="5" custScaleX="97191" custLinFactNeighborX="6347" custLinFactNeighborY="-896">
        <dgm:presLayoutVars>
          <dgm:bulletEnabled val="1"/>
        </dgm:presLayoutVars>
      </dgm:prSet>
      <dgm:spPr/>
    </dgm:pt>
    <dgm:pt modelId="{8BDBCE8B-7461-4293-8A91-CBFAC44D33FF}" type="pres">
      <dgm:prSet presAssocID="{EA4394E9-9FB8-41C3-8AC4-572B1153FA42}" presName="space" presStyleCnt="0"/>
      <dgm:spPr/>
    </dgm:pt>
    <dgm:pt modelId="{2202E0F1-5032-4B0C-83B7-6A5B699D1C2E}" type="pres">
      <dgm:prSet presAssocID="{00DBBD80-870B-4E83-AE80-620DB475A546}" presName="composite" presStyleCnt="0"/>
      <dgm:spPr/>
    </dgm:pt>
    <dgm:pt modelId="{838EF858-2F0E-4905-A271-7B3C408FD137}" type="pres">
      <dgm:prSet presAssocID="{00DBBD80-870B-4E83-AE80-620DB475A546}" presName="parTx" presStyleLbl="node1" presStyleIdx="4" presStyleCnt="5">
        <dgm:presLayoutVars>
          <dgm:chMax val="0"/>
          <dgm:chPref val="0"/>
          <dgm:bulletEnabled val="1"/>
        </dgm:presLayoutVars>
      </dgm:prSet>
      <dgm:spPr/>
    </dgm:pt>
    <dgm:pt modelId="{A004283E-D190-4E3F-BE2A-F9FE1844FD4E}" type="pres">
      <dgm:prSet presAssocID="{00DBBD80-870B-4E83-AE80-620DB475A546}" presName="desTx" presStyleLbl="revTx" presStyleIdx="4" presStyleCnt="5" custScaleX="113258">
        <dgm:presLayoutVars>
          <dgm:bulletEnabled val="1"/>
        </dgm:presLayoutVars>
      </dgm:prSet>
      <dgm:spPr/>
    </dgm:pt>
  </dgm:ptLst>
  <dgm:cxnLst>
    <dgm:cxn modelId="{A329660D-86BA-4B2A-975F-A25F457C42A1}" type="presOf" srcId="{00DBBD80-870B-4E83-AE80-620DB475A546}" destId="{838EF858-2F0E-4905-A271-7B3C408FD137}" srcOrd="0" destOrd="0" presId="urn:microsoft.com/office/officeart/2005/8/layout/chevron1"/>
    <dgm:cxn modelId="{1C78ED17-2CBE-45BF-ABC1-10AFEFDE5A22}" type="presOf" srcId="{24B17D94-07FA-4A2D-A007-494EE23655C2}" destId="{30087FA2-D237-4D8E-A6DD-B3E79CD6ACED}" srcOrd="0" destOrd="0" presId="urn:microsoft.com/office/officeart/2005/8/layout/chevron1"/>
    <dgm:cxn modelId="{2F21241E-BE00-4955-8833-7EF308D675F0}" type="presOf" srcId="{C0AF5A98-F672-4EC9-97F8-9D19826FF662}" destId="{A0ABC93D-2C3E-4356-8F1F-2824D3EB5689}" srcOrd="0" destOrd="0" presId="urn:microsoft.com/office/officeart/2005/8/layout/chevron1"/>
    <dgm:cxn modelId="{CBDF9435-89FC-4BDC-A5A4-6AD64F1D27F3}" srcId="{10FBC63C-C9C9-4928-A9B5-E0B5E2E830FC}" destId="{24B17D94-07FA-4A2D-A007-494EE23655C2}" srcOrd="1" destOrd="0" parTransId="{A9D0E59A-E4C5-492A-A783-531BC18E1A4E}" sibTransId="{3F90BE99-F996-44A3-A5E2-A4C9BEB863EC}"/>
    <dgm:cxn modelId="{07A7ED35-1DC7-48C0-B2F4-1A6C78036C2E}" srcId="{10FBC63C-C9C9-4928-A9B5-E0B5E2E830FC}" destId="{CA9561B6-DE93-4911-8392-01D62A2DBE8A}" srcOrd="2" destOrd="0" parTransId="{D0DAD7CF-CE27-4484-8855-A504A6211D65}" sibTransId="{2D2F616D-19DE-4892-988F-76CF94ED4E3E}"/>
    <dgm:cxn modelId="{888FE93B-4E5B-4BAA-A713-9316018AA83F}" srcId="{CA9561B6-DE93-4911-8392-01D62A2DBE8A}" destId="{629BB168-9606-4923-B881-3220570832DC}" srcOrd="0" destOrd="0" parTransId="{0BDA16A8-9281-4772-BC05-5EC7D163083F}" sibTransId="{0152F3E6-A2C6-4281-A5E2-D708E5B3FC7B}"/>
    <dgm:cxn modelId="{1899815C-8F1A-441C-B6D9-9B2F60CD3B3D}" srcId="{1C1A35EB-2203-441F-9FB4-B59D34FC3557}" destId="{2E316248-5498-4A2A-8A3E-DF15D6D8E341}" srcOrd="0" destOrd="0" parTransId="{7F9F6BAB-4395-437C-86B3-9FC53D12F2EE}" sibTransId="{78FD5B0C-B934-4647-BBB0-804EC0ECA4D4}"/>
    <dgm:cxn modelId="{5D499063-DDC7-4D93-9B9D-10F2028599A4}" srcId="{10FBC63C-C9C9-4928-A9B5-E0B5E2E830FC}" destId="{00DBBD80-870B-4E83-AE80-620DB475A546}" srcOrd="4" destOrd="0" parTransId="{811F66AC-A0F5-456C-B577-C6DA5861A435}" sibTransId="{1EF91F9C-6434-4B5D-9B11-290C9A0AFBCC}"/>
    <dgm:cxn modelId="{6424FA46-17C5-4097-A17A-BBCB6EDCA7BF}" srcId="{10FBC63C-C9C9-4928-A9B5-E0B5E2E830FC}" destId="{1C1A35EB-2203-441F-9FB4-B59D34FC3557}" srcOrd="0" destOrd="0" parTransId="{4A34DF5F-68A4-4954-BB02-0689CA680FC0}" sibTransId="{95EAD681-41D7-4574-B728-D7A6891F8CDF}"/>
    <dgm:cxn modelId="{531EED4D-FEC6-4746-87AD-A6190E588FF1}" type="presOf" srcId="{CA9561B6-DE93-4911-8392-01D62A2DBE8A}" destId="{DBB67818-3F53-46D2-B34F-5FB3AA8D3EB6}" srcOrd="0" destOrd="0" presId="urn:microsoft.com/office/officeart/2005/8/layout/chevron1"/>
    <dgm:cxn modelId="{32CB4A58-AE0F-47F8-869A-26241DEF62C9}" type="presOf" srcId="{629BB168-9606-4923-B881-3220570832DC}" destId="{DA0D9E52-2C8C-4FDF-A5C1-D06ECB59097A}" srcOrd="0" destOrd="0" presId="urn:microsoft.com/office/officeart/2005/8/layout/chevron1"/>
    <dgm:cxn modelId="{C20E5579-2286-4F7A-B60C-B5FACA5C5452}" srcId="{10FBC63C-C9C9-4928-A9B5-E0B5E2E830FC}" destId="{41F7BB3A-FA8D-4BFD-AF65-A0876B007597}" srcOrd="3" destOrd="0" parTransId="{478881D3-69F5-42E6-9C47-2EC6DA7C7318}" sibTransId="{EA4394E9-9FB8-41C3-8AC4-572B1153FA42}"/>
    <dgm:cxn modelId="{4BBE7B8B-EB0C-41E5-BA8B-947941B8AD8B}" type="presOf" srcId="{1C1A35EB-2203-441F-9FB4-B59D34FC3557}" destId="{36A21173-88C5-44E8-8423-59196FFBE7A9}" srcOrd="0" destOrd="0" presId="urn:microsoft.com/office/officeart/2005/8/layout/chevron1"/>
    <dgm:cxn modelId="{85DD6091-09B7-47D6-AF5D-2F642D23BC41}" srcId="{24B17D94-07FA-4A2D-A007-494EE23655C2}" destId="{46A22857-78D0-412D-91C8-0668AF702913}" srcOrd="0" destOrd="0" parTransId="{7A146568-D398-4A6F-892D-A5002D970E08}" sibTransId="{15A6A6ED-D13E-4D0E-9925-C70D09F18339}"/>
    <dgm:cxn modelId="{60E084A5-DEDA-476B-8165-B82E29284A14}" srcId="{00DBBD80-870B-4E83-AE80-620DB475A546}" destId="{042ABD39-6ADF-4A74-8A32-21A6A849EB92}" srcOrd="0" destOrd="0" parTransId="{002D40F0-F323-4837-9560-D6D520F5A9E0}" sibTransId="{A850D21A-F445-40DC-93A8-959E9AE05E68}"/>
    <dgm:cxn modelId="{E0BD86C2-B63D-4FBF-A2FC-4B34EA5610B6}" type="presOf" srcId="{41F7BB3A-FA8D-4BFD-AF65-A0876B007597}" destId="{4798327D-B0EC-4F8A-9BE5-011A62C06BD0}" srcOrd="0" destOrd="0" presId="urn:microsoft.com/office/officeart/2005/8/layout/chevron1"/>
    <dgm:cxn modelId="{4F45E0C8-D9D1-4FC4-A5C2-17AF764C246A}" srcId="{41F7BB3A-FA8D-4BFD-AF65-A0876B007597}" destId="{C0AF5A98-F672-4EC9-97F8-9D19826FF662}" srcOrd="0" destOrd="0" parTransId="{E141F74D-2876-4D01-A6AB-7FEBAE53A7C4}" sibTransId="{BCF1F569-BF35-4EFE-B376-028A84921CE5}"/>
    <dgm:cxn modelId="{8BB1A0D8-C4B0-41A7-9B46-B0B0A6AE7E55}" type="presOf" srcId="{46A22857-78D0-412D-91C8-0668AF702913}" destId="{2E45F296-1359-4AD4-A5E0-E22EAE3541FB}" srcOrd="0" destOrd="0" presId="urn:microsoft.com/office/officeart/2005/8/layout/chevron1"/>
    <dgm:cxn modelId="{0C27CCE3-377E-4299-928A-59A8B605F199}" type="presOf" srcId="{042ABD39-6ADF-4A74-8A32-21A6A849EB92}" destId="{A004283E-D190-4E3F-BE2A-F9FE1844FD4E}" srcOrd="0" destOrd="0" presId="urn:microsoft.com/office/officeart/2005/8/layout/chevron1"/>
    <dgm:cxn modelId="{0D9480E5-5E30-4178-A2E9-8343D9670615}" type="presOf" srcId="{2E316248-5498-4A2A-8A3E-DF15D6D8E341}" destId="{19DDA552-77F4-47A1-B3F0-C8F892C9CB09}" srcOrd="0" destOrd="0" presId="urn:microsoft.com/office/officeart/2005/8/layout/chevron1"/>
    <dgm:cxn modelId="{5B9791E9-AA69-4231-8D3F-DECC409C53F2}" type="presOf" srcId="{10FBC63C-C9C9-4928-A9B5-E0B5E2E830FC}" destId="{A6412440-1ADE-4151-9EEB-F9C1CBE7A3BE}" srcOrd="0" destOrd="0" presId="urn:microsoft.com/office/officeart/2005/8/layout/chevron1"/>
    <dgm:cxn modelId="{654A33B6-82D8-4F33-9AB6-58F3908AC5C4}" type="presParOf" srcId="{A6412440-1ADE-4151-9EEB-F9C1CBE7A3BE}" destId="{988CFC65-7141-4C2A-942F-A6FE45D5C779}" srcOrd="0" destOrd="0" presId="urn:microsoft.com/office/officeart/2005/8/layout/chevron1"/>
    <dgm:cxn modelId="{D577CCAF-5C8C-4A35-B696-667F23EEBC89}" type="presParOf" srcId="{988CFC65-7141-4C2A-942F-A6FE45D5C779}" destId="{36A21173-88C5-44E8-8423-59196FFBE7A9}" srcOrd="0" destOrd="0" presId="urn:microsoft.com/office/officeart/2005/8/layout/chevron1"/>
    <dgm:cxn modelId="{A347C6A6-890C-4119-8ECC-7D9C8E8F8F1E}" type="presParOf" srcId="{988CFC65-7141-4C2A-942F-A6FE45D5C779}" destId="{19DDA552-77F4-47A1-B3F0-C8F892C9CB09}" srcOrd="1" destOrd="0" presId="urn:microsoft.com/office/officeart/2005/8/layout/chevron1"/>
    <dgm:cxn modelId="{8C29D416-59E0-4595-B31B-E531680EED5F}" type="presParOf" srcId="{A6412440-1ADE-4151-9EEB-F9C1CBE7A3BE}" destId="{3EEF9D3D-4C77-4335-A574-DD94D6D3E497}" srcOrd="1" destOrd="0" presId="urn:microsoft.com/office/officeart/2005/8/layout/chevron1"/>
    <dgm:cxn modelId="{F944ED6E-69E0-4C18-A55D-06ED4188EA4C}" type="presParOf" srcId="{A6412440-1ADE-4151-9EEB-F9C1CBE7A3BE}" destId="{D0B0CD2C-51A9-4386-A5A4-8DFBFC806871}" srcOrd="2" destOrd="0" presId="urn:microsoft.com/office/officeart/2005/8/layout/chevron1"/>
    <dgm:cxn modelId="{D762DD44-EC21-4BEC-B572-4DA58BE2F744}" type="presParOf" srcId="{D0B0CD2C-51A9-4386-A5A4-8DFBFC806871}" destId="{30087FA2-D237-4D8E-A6DD-B3E79CD6ACED}" srcOrd="0" destOrd="0" presId="urn:microsoft.com/office/officeart/2005/8/layout/chevron1"/>
    <dgm:cxn modelId="{9304DA8B-ABA3-4FE1-9DBF-71ECCE56BA5F}" type="presParOf" srcId="{D0B0CD2C-51A9-4386-A5A4-8DFBFC806871}" destId="{2E45F296-1359-4AD4-A5E0-E22EAE3541FB}" srcOrd="1" destOrd="0" presId="urn:microsoft.com/office/officeart/2005/8/layout/chevron1"/>
    <dgm:cxn modelId="{D93AD1AD-4309-40FF-B0F0-6309282F3D49}" type="presParOf" srcId="{A6412440-1ADE-4151-9EEB-F9C1CBE7A3BE}" destId="{6238B7B1-C636-429B-ADCD-DA372B3D6FFE}" srcOrd="3" destOrd="0" presId="urn:microsoft.com/office/officeart/2005/8/layout/chevron1"/>
    <dgm:cxn modelId="{44612CE4-B05B-4DFE-A7BE-687A9F288D24}" type="presParOf" srcId="{A6412440-1ADE-4151-9EEB-F9C1CBE7A3BE}" destId="{DF00D6F7-DBFC-48EA-8C4D-881BFE4F8A43}" srcOrd="4" destOrd="0" presId="urn:microsoft.com/office/officeart/2005/8/layout/chevron1"/>
    <dgm:cxn modelId="{ED23B630-ADC6-417F-876A-9E4D4BC5BB4F}" type="presParOf" srcId="{DF00D6F7-DBFC-48EA-8C4D-881BFE4F8A43}" destId="{DBB67818-3F53-46D2-B34F-5FB3AA8D3EB6}" srcOrd="0" destOrd="0" presId="urn:microsoft.com/office/officeart/2005/8/layout/chevron1"/>
    <dgm:cxn modelId="{018660C3-212A-485B-AEFA-0BBA279C2C74}" type="presParOf" srcId="{DF00D6F7-DBFC-48EA-8C4D-881BFE4F8A43}" destId="{DA0D9E52-2C8C-4FDF-A5C1-D06ECB59097A}" srcOrd="1" destOrd="0" presId="urn:microsoft.com/office/officeart/2005/8/layout/chevron1"/>
    <dgm:cxn modelId="{406A7F48-E9DD-40D2-ABDB-F2BA7DF50385}" type="presParOf" srcId="{A6412440-1ADE-4151-9EEB-F9C1CBE7A3BE}" destId="{6D8F1693-C4E1-4B86-B9C5-6F277034B220}" srcOrd="5" destOrd="0" presId="urn:microsoft.com/office/officeart/2005/8/layout/chevron1"/>
    <dgm:cxn modelId="{E04230AE-83FB-4374-94C4-0C63490C0BCA}" type="presParOf" srcId="{A6412440-1ADE-4151-9EEB-F9C1CBE7A3BE}" destId="{88098826-7BD0-4705-A84C-073391797ABE}" srcOrd="6" destOrd="0" presId="urn:microsoft.com/office/officeart/2005/8/layout/chevron1"/>
    <dgm:cxn modelId="{4C6E77B0-6C0A-4C79-B930-BFA15DF5EC35}" type="presParOf" srcId="{88098826-7BD0-4705-A84C-073391797ABE}" destId="{4798327D-B0EC-4F8A-9BE5-011A62C06BD0}" srcOrd="0" destOrd="0" presId="urn:microsoft.com/office/officeart/2005/8/layout/chevron1"/>
    <dgm:cxn modelId="{1B1FA524-3CC6-4694-A24B-675AF6AFF601}" type="presParOf" srcId="{88098826-7BD0-4705-A84C-073391797ABE}" destId="{A0ABC93D-2C3E-4356-8F1F-2824D3EB5689}" srcOrd="1" destOrd="0" presId="urn:microsoft.com/office/officeart/2005/8/layout/chevron1"/>
    <dgm:cxn modelId="{E1C4CCEC-0539-4494-9B4B-9F783B392B19}" type="presParOf" srcId="{A6412440-1ADE-4151-9EEB-F9C1CBE7A3BE}" destId="{8BDBCE8B-7461-4293-8A91-CBFAC44D33FF}" srcOrd="7" destOrd="0" presId="urn:microsoft.com/office/officeart/2005/8/layout/chevron1"/>
    <dgm:cxn modelId="{8B0A3198-9542-4AD5-9F9B-51FB9D172F6C}" type="presParOf" srcId="{A6412440-1ADE-4151-9EEB-F9C1CBE7A3BE}" destId="{2202E0F1-5032-4B0C-83B7-6A5B699D1C2E}" srcOrd="8" destOrd="0" presId="urn:microsoft.com/office/officeart/2005/8/layout/chevron1"/>
    <dgm:cxn modelId="{7A2B54F2-2CE1-4427-B849-416106C83BA9}" type="presParOf" srcId="{2202E0F1-5032-4B0C-83B7-6A5B699D1C2E}" destId="{838EF858-2F0E-4905-A271-7B3C408FD137}" srcOrd="0" destOrd="0" presId="urn:microsoft.com/office/officeart/2005/8/layout/chevron1"/>
    <dgm:cxn modelId="{2BDC6014-1890-4DF6-A346-3CABD8ADB51F}" type="presParOf" srcId="{2202E0F1-5032-4B0C-83B7-6A5B699D1C2E}" destId="{A004283E-D190-4E3F-BE2A-F9FE1844FD4E}"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2CDB05-86C6-4E3F-8115-B237F44B6524}" type="doc">
      <dgm:prSet loTypeId="urn:microsoft.com/office/officeart/2005/8/layout/list1" loCatId="list" qsTypeId="urn:microsoft.com/office/officeart/2005/8/quickstyle/3d1" qsCatId="3D" csTypeId="urn:microsoft.com/office/officeart/2005/8/colors/accent0_3" csCatId="mainScheme" phldr="1"/>
      <dgm:spPr/>
    </dgm:pt>
    <dgm:pt modelId="{1A60FDE9-8FDD-4F95-8761-9B8568EA05DF}">
      <dgm:prSet phldrT="[Text]"/>
      <dgm:spPr>
        <a:solidFill>
          <a:srgbClr val="007780"/>
        </a:solidFill>
      </dgm:spPr>
      <dgm:t>
        <a:bodyPr/>
        <a:lstStyle/>
        <a:p>
          <a:pPr algn="ctr"/>
          <a:r>
            <a:rPr lang="en-US">
              <a:latin typeface="Times New Roman"/>
              <a:cs typeface="Times New Roman"/>
            </a:rPr>
            <a:t>Contact Information</a:t>
          </a:r>
          <a:endParaRPr lang="en-US" b="0" i="0" u="none" strike="noStrike" cap="none" baseline="0" noProof="0">
            <a:solidFill>
              <a:srgbClr val="010000"/>
            </a:solidFill>
            <a:latin typeface="Georgia"/>
            <a:cs typeface="Times New Roman"/>
          </a:endParaRPr>
        </a:p>
      </dgm:t>
    </dgm:pt>
    <dgm:pt modelId="{0EA27716-065F-4EC5-BBAA-E844C0E66BF7}" type="parTrans" cxnId="{3377A197-9616-49CB-A7A9-7F7740E243DA}">
      <dgm:prSet/>
      <dgm:spPr/>
      <dgm:t>
        <a:bodyPr/>
        <a:lstStyle/>
        <a:p>
          <a:endParaRPr lang="en-US"/>
        </a:p>
      </dgm:t>
    </dgm:pt>
    <dgm:pt modelId="{F982082A-35F6-4E4D-B386-9B512221BAE4}" type="sibTrans" cxnId="{3377A197-9616-49CB-A7A9-7F7740E243DA}">
      <dgm:prSet/>
      <dgm:spPr/>
      <dgm:t>
        <a:bodyPr/>
        <a:lstStyle/>
        <a:p>
          <a:endParaRPr lang="en-US"/>
        </a:p>
      </dgm:t>
    </dgm:pt>
    <dgm:pt modelId="{16E8CD49-2548-41E2-9958-F07BB7AB4D5F}">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latin typeface="Times New Roman"/>
              <a:cs typeface="Times New Roman"/>
            </a:rPr>
            <a:t>KDE DAC Information</a:t>
          </a:r>
        </a:p>
      </dgm:t>
      <dgm:extLst>
        <a:ext uri="{E40237B7-FDA0-4F09-8148-C483321AD2D9}">
          <dgm14:cNvPr xmlns:dgm14="http://schemas.microsoft.com/office/drawing/2010/diagram" id="0" name="" descr="A table displaying KDE's DAC info contact information. Email dacinfo@education.ky.gov. Phone Number: (502) 564-4394"/>
        </a:ext>
      </dgm:extLst>
    </dgm:pt>
    <dgm:pt modelId="{DA3A25F7-5592-4D00-8405-3D4328B7812F}" type="parTrans" cxnId="{73ED1480-6135-48FC-9334-02B3AC27C1CA}">
      <dgm:prSet/>
      <dgm:spPr/>
      <dgm:t>
        <a:bodyPr/>
        <a:lstStyle/>
        <a:p>
          <a:endParaRPr lang="en-US"/>
        </a:p>
      </dgm:t>
    </dgm:pt>
    <dgm:pt modelId="{84BB977D-1005-4B20-A5BF-D7738EB3CFB1}" type="sibTrans" cxnId="{73ED1480-6135-48FC-9334-02B3AC27C1CA}">
      <dgm:prSet/>
      <dgm:spPr/>
      <dgm:t>
        <a:bodyPr/>
        <a:lstStyle/>
        <a:p>
          <a:endParaRPr lang="en-US"/>
        </a:p>
      </dgm:t>
    </dgm:pt>
    <dgm:pt modelId="{9643B6CA-EC88-488E-B271-E58C72135AAE}">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solidFill>
                <a:schemeClr val="accent1">
                  <a:lumMod val="75000"/>
                </a:schemeClr>
              </a:solidFill>
              <a:latin typeface="Times New Roman"/>
              <a:cs typeface="Times New Roman"/>
              <a:hlinkClick xmlns:r="http://schemas.openxmlformats.org/officeDocument/2006/relationships" r:id="rId1">
                <a:extLst>
                  <a:ext uri="{A12FA001-AC4F-418D-AE19-62706E023703}">
                    <ahyp:hlinkClr xmlns:ahyp="http://schemas.microsoft.com/office/drawing/2018/hyperlinkcolor" val="tx"/>
                  </a:ext>
                </a:extLst>
              </a:hlinkClick>
            </a:rPr>
            <a:t>dacinfo@education.ky.gov</a:t>
          </a:r>
          <a:r>
            <a:rPr lang="en-US" sz="4400">
              <a:solidFill>
                <a:schemeClr val="accent1">
                  <a:lumMod val="75000"/>
                </a:schemeClr>
              </a:solidFill>
              <a:latin typeface="Times New Roman"/>
              <a:cs typeface="Times New Roman"/>
            </a:rPr>
            <a:t> </a:t>
          </a:r>
        </a:p>
      </dgm:t>
    </dgm:pt>
    <dgm:pt modelId="{9AE6CC42-0B2C-4294-A80A-D1FDAA078D91}" type="parTrans" cxnId="{3CBE6750-7505-4A58-A880-0F67C655FB8B}">
      <dgm:prSet/>
      <dgm:spPr/>
      <dgm:t>
        <a:bodyPr/>
        <a:lstStyle/>
        <a:p>
          <a:endParaRPr lang="en-US"/>
        </a:p>
      </dgm:t>
    </dgm:pt>
    <dgm:pt modelId="{2B2D31E5-B6E9-463F-A5EF-9F7112FD3026}" type="sibTrans" cxnId="{3CBE6750-7505-4A58-A880-0F67C655FB8B}">
      <dgm:prSet/>
      <dgm:spPr/>
      <dgm:t>
        <a:bodyPr/>
        <a:lstStyle/>
        <a:p>
          <a:endParaRPr lang="en-US"/>
        </a:p>
      </dgm:t>
    </dgm:pt>
    <dgm:pt modelId="{5DDDCDED-2313-4F54-801A-F8F10EEAF1AE}">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latin typeface="Times New Roman"/>
              <a:cs typeface="Times New Roman"/>
            </a:rPr>
            <a:t>(502) 564-4394</a:t>
          </a:r>
        </a:p>
      </dgm:t>
    </dgm:pt>
    <dgm:pt modelId="{9144B784-B323-413D-9578-52454B01E099}" type="parTrans" cxnId="{411A1D92-B522-4280-A419-DBA71CCE25C0}">
      <dgm:prSet/>
      <dgm:spPr/>
      <dgm:t>
        <a:bodyPr/>
        <a:lstStyle/>
        <a:p>
          <a:endParaRPr lang="en-US"/>
        </a:p>
      </dgm:t>
    </dgm:pt>
    <dgm:pt modelId="{EB138D15-E18A-471F-AC25-07E977AE60BE}" type="sibTrans" cxnId="{411A1D92-B522-4280-A419-DBA71CCE25C0}">
      <dgm:prSet/>
      <dgm:spPr/>
      <dgm:t>
        <a:bodyPr/>
        <a:lstStyle/>
        <a:p>
          <a:endParaRPr lang="en-US"/>
        </a:p>
      </dgm:t>
    </dgm:pt>
    <dgm:pt modelId="{DEB62E53-5A95-4A43-B264-D6BCB375193B}" type="pres">
      <dgm:prSet presAssocID="{1B2CDB05-86C6-4E3F-8115-B237F44B6524}" presName="linear" presStyleCnt="0">
        <dgm:presLayoutVars>
          <dgm:dir/>
          <dgm:animLvl val="lvl"/>
          <dgm:resizeHandles val="exact"/>
        </dgm:presLayoutVars>
      </dgm:prSet>
      <dgm:spPr/>
    </dgm:pt>
    <dgm:pt modelId="{886C2857-E126-4BF5-BA53-008BA5B0817D}" type="pres">
      <dgm:prSet presAssocID="{1A60FDE9-8FDD-4F95-8761-9B8568EA05DF}" presName="parentLin" presStyleCnt="0"/>
      <dgm:spPr/>
    </dgm:pt>
    <dgm:pt modelId="{35A981A8-FE84-42A3-97F8-AEB93B8A75BE}" type="pres">
      <dgm:prSet presAssocID="{1A60FDE9-8FDD-4F95-8761-9B8568EA05DF}" presName="parentLeftMargin" presStyleLbl="node1" presStyleIdx="0" presStyleCnt="1"/>
      <dgm:spPr/>
    </dgm:pt>
    <dgm:pt modelId="{582781B1-11A1-43EE-AABF-775ACAB37D1D}" type="pres">
      <dgm:prSet presAssocID="{1A60FDE9-8FDD-4F95-8761-9B8568EA05DF}" presName="parentText" presStyleLbl="node1" presStyleIdx="0" presStyleCnt="1" custScaleX="85505" custScaleY="58469" custLinFactX="14390" custLinFactNeighborX="100000" custLinFactNeighborY="-841">
        <dgm:presLayoutVars>
          <dgm:chMax val="0"/>
          <dgm:bulletEnabled val="1"/>
        </dgm:presLayoutVars>
      </dgm:prSet>
      <dgm:spPr/>
    </dgm:pt>
    <dgm:pt modelId="{F5ACB861-CC0D-497A-AF35-30750F8AE795}" type="pres">
      <dgm:prSet presAssocID="{1A60FDE9-8FDD-4F95-8761-9B8568EA05DF}" presName="negativeSpace" presStyleCnt="0"/>
      <dgm:spPr/>
    </dgm:pt>
    <dgm:pt modelId="{EFC5904C-6172-4D21-AA6F-0A027056D3ED}" type="pres">
      <dgm:prSet presAssocID="{1A60FDE9-8FDD-4F95-8761-9B8568EA05DF}" presName="childText" presStyleLbl="conFgAcc1" presStyleIdx="0" presStyleCnt="1" custLinFactNeighborY="23674">
        <dgm:presLayoutVars>
          <dgm:bulletEnabled val="1"/>
        </dgm:presLayoutVars>
      </dgm:prSet>
      <dgm:spPr/>
    </dgm:pt>
  </dgm:ptLst>
  <dgm:cxnLst>
    <dgm:cxn modelId="{9DB3C301-F592-4763-8F14-089C378F225D}" type="presOf" srcId="{1A60FDE9-8FDD-4F95-8761-9B8568EA05DF}" destId="{35A981A8-FE84-42A3-97F8-AEB93B8A75BE}" srcOrd="0" destOrd="0" presId="urn:microsoft.com/office/officeart/2005/8/layout/list1"/>
    <dgm:cxn modelId="{98EE5D08-807A-4F33-81F3-0F6A952C8E64}" type="presOf" srcId="{1B2CDB05-86C6-4E3F-8115-B237F44B6524}" destId="{DEB62E53-5A95-4A43-B264-D6BCB375193B}" srcOrd="0" destOrd="0" presId="urn:microsoft.com/office/officeart/2005/8/layout/list1"/>
    <dgm:cxn modelId="{3CBE6750-7505-4A58-A880-0F67C655FB8B}" srcId="{1A60FDE9-8FDD-4F95-8761-9B8568EA05DF}" destId="{9643B6CA-EC88-488E-B271-E58C72135AAE}" srcOrd="1" destOrd="0" parTransId="{9AE6CC42-0B2C-4294-A80A-D1FDAA078D91}" sibTransId="{2B2D31E5-B6E9-463F-A5EF-9F7112FD3026}"/>
    <dgm:cxn modelId="{FDB2F853-2875-4F99-8A2E-36084B4A2C2B}" type="presOf" srcId="{5DDDCDED-2313-4F54-801A-F8F10EEAF1AE}" destId="{EFC5904C-6172-4D21-AA6F-0A027056D3ED}" srcOrd="0" destOrd="2" presId="urn:microsoft.com/office/officeart/2005/8/layout/list1"/>
    <dgm:cxn modelId="{73ED1480-6135-48FC-9334-02B3AC27C1CA}" srcId="{1A60FDE9-8FDD-4F95-8761-9B8568EA05DF}" destId="{16E8CD49-2548-41E2-9958-F07BB7AB4D5F}" srcOrd="0" destOrd="0" parTransId="{DA3A25F7-5592-4D00-8405-3D4328B7812F}" sibTransId="{84BB977D-1005-4B20-A5BF-D7738EB3CFB1}"/>
    <dgm:cxn modelId="{411A1D92-B522-4280-A419-DBA71CCE25C0}" srcId="{1A60FDE9-8FDD-4F95-8761-9B8568EA05DF}" destId="{5DDDCDED-2313-4F54-801A-F8F10EEAF1AE}" srcOrd="2" destOrd="0" parTransId="{9144B784-B323-413D-9578-52454B01E099}" sibTransId="{EB138D15-E18A-471F-AC25-07E977AE60BE}"/>
    <dgm:cxn modelId="{3377A197-9616-49CB-A7A9-7F7740E243DA}" srcId="{1B2CDB05-86C6-4E3F-8115-B237F44B6524}" destId="{1A60FDE9-8FDD-4F95-8761-9B8568EA05DF}" srcOrd="0" destOrd="0" parTransId="{0EA27716-065F-4EC5-BBAA-E844C0E66BF7}" sibTransId="{F982082A-35F6-4E4D-B386-9B512221BAE4}"/>
    <dgm:cxn modelId="{61695BA0-3F1C-4635-806B-0A1A6E66791A}" type="presOf" srcId="{16E8CD49-2548-41E2-9958-F07BB7AB4D5F}" destId="{EFC5904C-6172-4D21-AA6F-0A027056D3ED}" srcOrd="0" destOrd="0" presId="urn:microsoft.com/office/officeart/2005/8/layout/list1"/>
    <dgm:cxn modelId="{B691F8A0-5E92-44D3-BBFF-D0B4AF3741FF}" type="presOf" srcId="{1A60FDE9-8FDD-4F95-8761-9B8568EA05DF}" destId="{582781B1-11A1-43EE-AABF-775ACAB37D1D}" srcOrd="1" destOrd="0" presId="urn:microsoft.com/office/officeart/2005/8/layout/list1"/>
    <dgm:cxn modelId="{6EB474CC-9CF9-4F81-8CB3-93ADCE42740D}" type="presOf" srcId="{9643B6CA-EC88-488E-B271-E58C72135AAE}" destId="{EFC5904C-6172-4D21-AA6F-0A027056D3ED}" srcOrd="0" destOrd="1" presId="urn:microsoft.com/office/officeart/2005/8/layout/list1"/>
    <dgm:cxn modelId="{9C3D7FAC-79A8-40C6-BE9D-8EA7DE64BE47}" type="presParOf" srcId="{DEB62E53-5A95-4A43-B264-D6BCB375193B}" destId="{886C2857-E126-4BF5-BA53-008BA5B0817D}" srcOrd="0" destOrd="0" presId="urn:microsoft.com/office/officeart/2005/8/layout/list1"/>
    <dgm:cxn modelId="{432CB150-31F9-43C6-8599-3A2009D90284}" type="presParOf" srcId="{886C2857-E126-4BF5-BA53-008BA5B0817D}" destId="{35A981A8-FE84-42A3-97F8-AEB93B8A75BE}" srcOrd="0" destOrd="0" presId="urn:microsoft.com/office/officeart/2005/8/layout/list1"/>
    <dgm:cxn modelId="{2899EB26-6384-4A11-AE92-484D7A9E05B1}" type="presParOf" srcId="{886C2857-E126-4BF5-BA53-008BA5B0817D}" destId="{582781B1-11A1-43EE-AABF-775ACAB37D1D}" srcOrd="1" destOrd="0" presId="urn:microsoft.com/office/officeart/2005/8/layout/list1"/>
    <dgm:cxn modelId="{FB66B7E1-C832-4B63-8954-2B585946080B}" type="presParOf" srcId="{DEB62E53-5A95-4A43-B264-D6BCB375193B}" destId="{F5ACB861-CC0D-497A-AF35-30750F8AE795}" srcOrd="1" destOrd="0" presId="urn:microsoft.com/office/officeart/2005/8/layout/list1"/>
    <dgm:cxn modelId="{E490EEB2-63AF-4065-BFE4-EA0820077400}" type="presParOf" srcId="{DEB62E53-5A95-4A43-B264-D6BCB375193B}" destId="{EFC5904C-6172-4D21-AA6F-0A027056D3E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21173-88C5-44E8-8423-59196FFBE7A9}">
      <dsp:nvSpPr>
        <dsp:cNvPr id="0" name=""/>
        <dsp:cNvSpPr/>
      </dsp:nvSpPr>
      <dsp:spPr>
        <a:xfrm>
          <a:off x="150" y="863018"/>
          <a:ext cx="2543522" cy="101740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100000"/>
            </a:lnSpc>
            <a:spcBef>
              <a:spcPct val="0"/>
            </a:spcBef>
            <a:spcAft>
              <a:spcPts val="0"/>
            </a:spcAft>
            <a:buNone/>
          </a:pPr>
          <a:r>
            <a:rPr lang="en-US" sz="2000" b="0" kern="1200">
              <a:solidFill>
                <a:schemeClr val="tx1"/>
              </a:solidFill>
              <a:latin typeface="Franklin Gothic Medium" panose="020B0603020102020204"/>
            </a:rPr>
            <a:t>Oct</a:t>
          </a:r>
          <a:r>
            <a:rPr lang="en-US" sz="2000" b="0" kern="1200">
              <a:solidFill>
                <a:schemeClr val="tx1"/>
              </a:solidFill>
            </a:rPr>
            <a:t>. 30</a:t>
          </a:r>
        </a:p>
      </dsp:txBody>
      <dsp:txXfrm>
        <a:off x="508854" y="863018"/>
        <a:ext cx="1526114" cy="1017408"/>
      </dsp:txXfrm>
    </dsp:sp>
    <dsp:sp modelId="{19DDA552-77F4-47A1-B3F0-C8F892C9CB09}">
      <dsp:nvSpPr>
        <dsp:cNvPr id="0" name=""/>
        <dsp:cNvSpPr/>
      </dsp:nvSpPr>
      <dsp:spPr>
        <a:xfrm>
          <a:off x="150" y="2007603"/>
          <a:ext cx="2034817" cy="20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rtl="0">
            <a:lnSpc>
              <a:spcPct val="100000"/>
            </a:lnSpc>
            <a:spcBef>
              <a:spcPct val="0"/>
            </a:spcBef>
            <a:spcAft>
              <a:spcPts val="0"/>
            </a:spcAft>
            <a:buChar char="•"/>
          </a:pPr>
          <a:r>
            <a:rPr lang="en-US" sz="1800" kern="1200"/>
            <a:t>District Embargo Opens at </a:t>
          </a:r>
          <a:r>
            <a:rPr lang="en-US" sz="1800" b="0" kern="1200">
              <a:solidFill>
                <a:schemeClr val="tx1"/>
              </a:solidFill>
            </a:rPr>
            <a:t>8:00 a.m. ET </a:t>
          </a:r>
          <a:endParaRPr lang="en-US" sz="1800" kern="1200"/>
        </a:p>
      </dsp:txBody>
      <dsp:txXfrm>
        <a:off x="150" y="2007603"/>
        <a:ext cx="2034817" cy="2086097"/>
      </dsp:txXfrm>
    </dsp:sp>
    <dsp:sp modelId="{30087FA2-D237-4D8E-A6DD-B3E79CD6ACED}">
      <dsp:nvSpPr>
        <dsp:cNvPr id="0" name=""/>
        <dsp:cNvSpPr/>
      </dsp:nvSpPr>
      <dsp:spPr>
        <a:xfrm>
          <a:off x="2327672" y="863018"/>
          <a:ext cx="2543522" cy="1017408"/>
        </a:xfrm>
        <a:prstGeom prst="chevron">
          <a:avLst/>
        </a:prstGeom>
        <a:gradFill rotWithShape="0">
          <a:gsLst>
            <a:gs pos="0">
              <a:schemeClr val="accent5">
                <a:hueOff val="196862"/>
                <a:satOff val="10572"/>
                <a:lumOff val="-3823"/>
                <a:alphaOff val="0"/>
                <a:satMod val="103000"/>
                <a:lumMod val="102000"/>
                <a:tint val="94000"/>
              </a:schemeClr>
            </a:gs>
            <a:gs pos="50000">
              <a:schemeClr val="accent5">
                <a:hueOff val="196862"/>
                <a:satOff val="10572"/>
                <a:lumOff val="-3823"/>
                <a:alphaOff val="0"/>
                <a:satMod val="110000"/>
                <a:lumMod val="100000"/>
                <a:shade val="100000"/>
              </a:schemeClr>
            </a:gs>
            <a:gs pos="100000">
              <a:schemeClr val="accent5">
                <a:hueOff val="196862"/>
                <a:satOff val="10572"/>
                <a:lumOff val="-38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100000"/>
            </a:lnSpc>
            <a:spcBef>
              <a:spcPct val="0"/>
            </a:spcBef>
            <a:spcAft>
              <a:spcPts val="0"/>
            </a:spcAft>
            <a:buNone/>
          </a:pPr>
          <a:r>
            <a:rPr lang="en-US" sz="2000" kern="1200">
              <a:solidFill>
                <a:schemeClr val="tx1"/>
              </a:solidFill>
              <a:latin typeface="Franklin Gothic Medium" panose="020B0603020102020204"/>
            </a:rPr>
            <a:t>Oct</a:t>
          </a:r>
          <a:r>
            <a:rPr lang="en-US" sz="2000" kern="1200">
              <a:solidFill>
                <a:schemeClr val="tx1"/>
              </a:solidFill>
            </a:rPr>
            <a:t>. 30</a:t>
          </a:r>
        </a:p>
      </dsp:txBody>
      <dsp:txXfrm>
        <a:off x="2836376" y="863018"/>
        <a:ext cx="1526114" cy="1017408"/>
      </dsp:txXfrm>
    </dsp:sp>
    <dsp:sp modelId="{2E45F296-1359-4AD4-A5E0-E22EAE3541FB}">
      <dsp:nvSpPr>
        <dsp:cNvPr id="0" name=""/>
        <dsp:cNvSpPr/>
      </dsp:nvSpPr>
      <dsp:spPr>
        <a:xfrm>
          <a:off x="2327672" y="2007603"/>
          <a:ext cx="2034817" cy="20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rtl="0">
            <a:lnSpc>
              <a:spcPct val="100000"/>
            </a:lnSpc>
            <a:spcBef>
              <a:spcPct val="0"/>
            </a:spcBef>
            <a:spcAft>
              <a:spcPts val="0"/>
            </a:spcAft>
            <a:buChar char="•"/>
          </a:pPr>
          <a:r>
            <a:rPr lang="en-US" sz="1800" kern="1200">
              <a:solidFill>
                <a:schemeClr val="tx1"/>
              </a:solidFill>
              <a:latin typeface="+mn-lt"/>
            </a:rPr>
            <a:t>Media Embargo </a:t>
          </a:r>
          <a:r>
            <a:rPr lang="en-US" sz="1800" b="0" kern="1200">
              <a:solidFill>
                <a:schemeClr val="tx1"/>
              </a:solidFill>
              <a:latin typeface="+mn-lt"/>
            </a:rPr>
            <a:t>Opens -Districts </a:t>
          </a:r>
          <a:r>
            <a:rPr lang="en-US" sz="1800" kern="1200">
              <a:solidFill>
                <a:schemeClr val="tx1"/>
              </a:solidFill>
              <a:latin typeface="+mn-lt"/>
            </a:rPr>
            <a:t>may begin discussing data under embargo privately with media at </a:t>
          </a:r>
          <a:r>
            <a:rPr lang="en-US" sz="1800" kern="1200">
              <a:solidFill>
                <a:schemeClr val="tx1"/>
              </a:solidFill>
            </a:rPr>
            <a:t>12:00 p.m. ET (noon)</a:t>
          </a:r>
          <a:endParaRPr lang="en-US" sz="1800" kern="1200">
            <a:solidFill>
              <a:schemeClr val="tx1"/>
            </a:solidFill>
            <a:latin typeface="+mn-lt"/>
          </a:endParaRPr>
        </a:p>
      </dsp:txBody>
      <dsp:txXfrm>
        <a:off x="2327672" y="2007603"/>
        <a:ext cx="2034817" cy="2086097"/>
      </dsp:txXfrm>
    </dsp:sp>
    <dsp:sp modelId="{DBB67818-3F53-46D2-B34F-5FB3AA8D3EB6}">
      <dsp:nvSpPr>
        <dsp:cNvPr id="0" name=""/>
        <dsp:cNvSpPr/>
      </dsp:nvSpPr>
      <dsp:spPr>
        <a:xfrm>
          <a:off x="4655194" y="863018"/>
          <a:ext cx="2543522" cy="1017408"/>
        </a:xfrm>
        <a:prstGeom prst="chevron">
          <a:avLst/>
        </a:prstGeom>
        <a:gradFill rotWithShape="0">
          <a:gsLst>
            <a:gs pos="0">
              <a:schemeClr val="accent5">
                <a:hueOff val="393725"/>
                <a:satOff val="21144"/>
                <a:lumOff val="-7647"/>
                <a:alphaOff val="0"/>
                <a:satMod val="103000"/>
                <a:lumMod val="102000"/>
                <a:tint val="94000"/>
              </a:schemeClr>
            </a:gs>
            <a:gs pos="50000">
              <a:schemeClr val="accent5">
                <a:hueOff val="393725"/>
                <a:satOff val="21144"/>
                <a:lumOff val="-7647"/>
                <a:alphaOff val="0"/>
                <a:satMod val="110000"/>
                <a:lumMod val="100000"/>
                <a:shade val="100000"/>
              </a:schemeClr>
            </a:gs>
            <a:gs pos="100000">
              <a:schemeClr val="accent5">
                <a:hueOff val="393725"/>
                <a:satOff val="21144"/>
                <a:lumOff val="-764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100000"/>
            </a:lnSpc>
            <a:spcBef>
              <a:spcPct val="0"/>
            </a:spcBef>
            <a:spcAft>
              <a:spcPts val="0"/>
            </a:spcAft>
            <a:buNone/>
          </a:pPr>
          <a:r>
            <a:rPr lang="en-US" sz="2000" b="0" kern="1200">
              <a:solidFill>
                <a:schemeClr val="tx1"/>
              </a:solidFill>
              <a:latin typeface="Franklin Gothic Medium" panose="020B0603020102020204"/>
            </a:rPr>
            <a:t>Oct. 31</a:t>
          </a:r>
        </a:p>
      </dsp:txBody>
      <dsp:txXfrm>
        <a:off x="5163898" y="863018"/>
        <a:ext cx="1526114" cy="1017408"/>
      </dsp:txXfrm>
    </dsp:sp>
    <dsp:sp modelId="{DA0D9E52-2C8C-4FDF-A5C1-D06ECB59097A}">
      <dsp:nvSpPr>
        <dsp:cNvPr id="0" name=""/>
        <dsp:cNvSpPr/>
      </dsp:nvSpPr>
      <dsp:spPr>
        <a:xfrm>
          <a:off x="4655194" y="2007603"/>
          <a:ext cx="2034817" cy="20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100000"/>
            </a:lnSpc>
            <a:spcBef>
              <a:spcPct val="0"/>
            </a:spcBef>
            <a:spcAft>
              <a:spcPts val="0"/>
            </a:spcAft>
            <a:buChar char="•"/>
          </a:pPr>
          <a:r>
            <a:rPr lang="en-US" sz="1800" b="0" kern="1200">
              <a:solidFill>
                <a:schemeClr val="tx1"/>
              </a:solidFill>
              <a:latin typeface="Franklin Gothic Book"/>
            </a:rPr>
            <a:t>Embargo ends </a:t>
          </a:r>
          <a:r>
            <a:rPr lang="en-US" sz="1800" kern="1200"/>
            <a:t>at 9:59 p.m. ET</a:t>
          </a:r>
          <a:endParaRPr lang="en-US" sz="1800" b="0" kern="1200">
            <a:solidFill>
              <a:schemeClr val="tx1"/>
            </a:solidFill>
            <a:latin typeface="Franklin Gothic Book"/>
          </a:endParaRPr>
        </a:p>
      </dsp:txBody>
      <dsp:txXfrm>
        <a:off x="4655194" y="2007603"/>
        <a:ext cx="2034817" cy="2086097"/>
      </dsp:txXfrm>
    </dsp:sp>
    <dsp:sp modelId="{4798327D-B0EC-4F8A-9BE5-011A62C06BD0}">
      <dsp:nvSpPr>
        <dsp:cNvPr id="0" name=""/>
        <dsp:cNvSpPr/>
      </dsp:nvSpPr>
      <dsp:spPr>
        <a:xfrm>
          <a:off x="6982717" y="863018"/>
          <a:ext cx="2543522" cy="1017408"/>
        </a:xfrm>
        <a:prstGeom prst="chevron">
          <a:avLst/>
        </a:prstGeom>
        <a:gradFill rotWithShape="0">
          <a:gsLst>
            <a:gs pos="0">
              <a:schemeClr val="accent5">
                <a:hueOff val="590587"/>
                <a:satOff val="31716"/>
                <a:lumOff val="-11470"/>
                <a:alphaOff val="0"/>
                <a:satMod val="103000"/>
                <a:lumMod val="102000"/>
                <a:tint val="94000"/>
              </a:schemeClr>
            </a:gs>
            <a:gs pos="50000">
              <a:schemeClr val="accent5">
                <a:hueOff val="590587"/>
                <a:satOff val="31716"/>
                <a:lumOff val="-11470"/>
                <a:alphaOff val="0"/>
                <a:satMod val="110000"/>
                <a:lumMod val="100000"/>
                <a:shade val="100000"/>
              </a:schemeClr>
            </a:gs>
            <a:gs pos="100000">
              <a:schemeClr val="accent5">
                <a:hueOff val="590587"/>
                <a:satOff val="31716"/>
                <a:lumOff val="-114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100000"/>
            </a:lnSpc>
            <a:spcBef>
              <a:spcPct val="0"/>
            </a:spcBef>
            <a:spcAft>
              <a:spcPts val="0"/>
            </a:spcAft>
            <a:buNone/>
          </a:pPr>
          <a:r>
            <a:rPr lang="en-US" sz="2000" b="0" kern="1200">
              <a:solidFill>
                <a:schemeClr val="tx1"/>
              </a:solidFill>
              <a:latin typeface="Franklin Gothic Medium" panose="020B0603020102020204"/>
            </a:rPr>
            <a:t>Oct</a:t>
          </a:r>
          <a:r>
            <a:rPr lang="en-US" sz="2000" b="0" kern="1200">
              <a:solidFill>
                <a:schemeClr val="tx1"/>
              </a:solidFill>
            </a:rPr>
            <a:t>. 31</a:t>
          </a:r>
        </a:p>
      </dsp:txBody>
      <dsp:txXfrm>
        <a:off x="7491421" y="863018"/>
        <a:ext cx="1526114" cy="1017408"/>
      </dsp:txXfrm>
    </dsp:sp>
    <dsp:sp modelId="{A0ABC93D-2C3E-4356-8F1F-2824D3EB5689}">
      <dsp:nvSpPr>
        <dsp:cNvPr id="0" name=""/>
        <dsp:cNvSpPr/>
      </dsp:nvSpPr>
      <dsp:spPr>
        <a:xfrm>
          <a:off x="7136015" y="1988912"/>
          <a:ext cx="1922107" cy="20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100000"/>
            </a:lnSpc>
            <a:spcBef>
              <a:spcPct val="0"/>
            </a:spcBef>
            <a:spcAft>
              <a:spcPts val="0"/>
            </a:spcAft>
            <a:buChar char="•"/>
          </a:pPr>
          <a:r>
            <a:rPr lang="en-US" sz="1800" kern="1200"/>
            <a:t>Public Release of School Accountability and test results at 10 p.m. ET </a:t>
          </a:r>
        </a:p>
      </dsp:txBody>
      <dsp:txXfrm>
        <a:off x="7136015" y="1988912"/>
        <a:ext cx="1922107" cy="2086097"/>
      </dsp:txXfrm>
    </dsp:sp>
    <dsp:sp modelId="{838EF858-2F0E-4905-A271-7B3C408FD137}">
      <dsp:nvSpPr>
        <dsp:cNvPr id="0" name=""/>
        <dsp:cNvSpPr/>
      </dsp:nvSpPr>
      <dsp:spPr>
        <a:xfrm>
          <a:off x="9445127" y="863018"/>
          <a:ext cx="2543522" cy="1017408"/>
        </a:xfrm>
        <a:prstGeom prst="chevron">
          <a:avLst/>
        </a:prstGeom>
        <a:gradFill rotWithShape="0">
          <a:gsLst>
            <a:gs pos="0">
              <a:schemeClr val="accent5">
                <a:hueOff val="787450"/>
                <a:satOff val="42288"/>
                <a:lumOff val="-15294"/>
                <a:alphaOff val="0"/>
                <a:satMod val="103000"/>
                <a:lumMod val="102000"/>
                <a:tint val="94000"/>
              </a:schemeClr>
            </a:gs>
            <a:gs pos="50000">
              <a:schemeClr val="accent5">
                <a:hueOff val="787450"/>
                <a:satOff val="42288"/>
                <a:lumOff val="-15294"/>
                <a:alphaOff val="0"/>
                <a:satMod val="110000"/>
                <a:lumMod val="100000"/>
                <a:shade val="100000"/>
              </a:schemeClr>
            </a:gs>
            <a:gs pos="100000">
              <a:schemeClr val="accent5">
                <a:hueOff val="787450"/>
                <a:satOff val="42288"/>
                <a:lumOff val="-1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100000"/>
            </a:lnSpc>
            <a:spcBef>
              <a:spcPct val="0"/>
            </a:spcBef>
            <a:spcAft>
              <a:spcPts val="0"/>
            </a:spcAft>
            <a:buNone/>
          </a:pPr>
          <a:r>
            <a:rPr lang="en-US" sz="2000" b="0" kern="1200">
              <a:solidFill>
                <a:schemeClr val="tx1"/>
              </a:solidFill>
              <a:latin typeface="Franklin Gothic Medium" panose="020B0603020102020204"/>
            </a:rPr>
            <a:t>Nov. </a:t>
          </a:r>
          <a:r>
            <a:rPr lang="en-US" sz="2000" b="0" kern="1200">
              <a:solidFill>
                <a:schemeClr val="tx1"/>
              </a:solidFill>
            </a:rPr>
            <a:t>1 </a:t>
          </a:r>
          <a:r>
            <a:rPr lang="en-US" sz="2000" b="0" kern="1200">
              <a:solidFill>
                <a:schemeClr val="tx1"/>
              </a:solidFill>
              <a:latin typeface="Franklin Gothic Medium" panose="020B0603020102020204"/>
            </a:rPr>
            <a:t>– </a:t>
          </a:r>
        </a:p>
        <a:p>
          <a:pPr marL="0" lvl="0" indent="0" algn="ctr" defTabSz="889000">
            <a:lnSpc>
              <a:spcPct val="100000"/>
            </a:lnSpc>
            <a:spcBef>
              <a:spcPct val="0"/>
            </a:spcBef>
            <a:spcAft>
              <a:spcPts val="0"/>
            </a:spcAft>
            <a:buNone/>
          </a:pPr>
          <a:r>
            <a:rPr lang="en-US" sz="2000" b="0" kern="1200">
              <a:solidFill>
                <a:schemeClr val="tx1"/>
              </a:solidFill>
              <a:latin typeface="Franklin Gothic Medium" panose="020B0603020102020204"/>
            </a:rPr>
            <a:t>Nov</a:t>
          </a:r>
          <a:r>
            <a:rPr lang="en-US" sz="2000" b="0" kern="1200">
              <a:solidFill>
                <a:schemeClr val="tx1"/>
              </a:solidFill>
            </a:rPr>
            <a:t>. 13</a:t>
          </a:r>
        </a:p>
      </dsp:txBody>
      <dsp:txXfrm>
        <a:off x="9953831" y="863018"/>
        <a:ext cx="1526114" cy="1017408"/>
      </dsp:txXfrm>
    </dsp:sp>
    <dsp:sp modelId="{A004283E-D190-4E3F-BE2A-F9FE1844FD4E}">
      <dsp:nvSpPr>
        <dsp:cNvPr id="0" name=""/>
        <dsp:cNvSpPr/>
      </dsp:nvSpPr>
      <dsp:spPr>
        <a:xfrm>
          <a:off x="9310239" y="2007603"/>
          <a:ext cx="2304593" cy="20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100000"/>
            </a:lnSpc>
            <a:spcBef>
              <a:spcPct val="0"/>
            </a:spcBef>
            <a:spcAft>
              <a:spcPts val="0"/>
            </a:spcAft>
            <a:buChar char="•"/>
          </a:pPr>
          <a:r>
            <a:rPr lang="en-US" sz="1800" kern="1200"/>
            <a:t>10-day Regulatory Data Review for new individual student change requests in SDRR begins at 9:00 a.m. ET and closes for new tickets at </a:t>
          </a:r>
          <a:r>
            <a:rPr lang="en-US" sz="1800" kern="1200">
              <a:solidFill>
                <a:schemeClr val="tx1"/>
              </a:solidFill>
            </a:rPr>
            <a:t>12:00 p.m. ET (noon)</a:t>
          </a:r>
          <a:r>
            <a:rPr lang="en-US" sz="1800" kern="1200"/>
            <a:t> </a:t>
          </a:r>
        </a:p>
      </dsp:txBody>
      <dsp:txXfrm>
        <a:off x="9310239" y="2007603"/>
        <a:ext cx="2304593" cy="2086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5904C-6172-4D21-AA6F-0A027056D3ED}">
      <dsp:nvSpPr>
        <dsp:cNvPr id="0" name=""/>
        <dsp:cNvSpPr/>
      </dsp:nvSpPr>
      <dsp:spPr>
        <a:xfrm>
          <a:off x="0" y="160451"/>
          <a:ext cx="9668797" cy="3402000"/>
        </a:xfrm>
        <a:prstGeom prst="rect">
          <a:avLst/>
        </a:prstGeom>
        <a:solidFill>
          <a:schemeClr val="accent2">
            <a:lumMod val="20000"/>
            <a:lumOff val="80000"/>
            <a:alpha val="97000"/>
          </a:schemeClr>
        </a:solidFill>
        <a:ln w="12700" cap="flat" cmpd="sng" algn="ctr">
          <a:noFill/>
          <a:prstDash val="solid"/>
          <a:miter lim="800000"/>
        </a:ln>
        <a:effectLst>
          <a:outerShdw blurRad="50800" dist="50800" dir="5400000" algn="ctr" rotWithShape="0">
            <a:schemeClr val="tx1"/>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50406" tIns="1041400" rIns="750406" bIns="312928" numCol="1" spcCol="1270" anchor="t" anchorCtr="0">
          <a:noAutofit/>
        </a:bodyPr>
        <a:lstStyle/>
        <a:p>
          <a:pPr marL="285750" lvl="1" indent="-285750" algn="ctr" defTabSz="1955800">
            <a:lnSpc>
              <a:spcPct val="90000"/>
            </a:lnSpc>
            <a:spcBef>
              <a:spcPct val="0"/>
            </a:spcBef>
            <a:spcAft>
              <a:spcPct val="15000"/>
            </a:spcAft>
            <a:buFontTx/>
            <a:buNone/>
          </a:pPr>
          <a:r>
            <a:rPr lang="en-US" sz="4400" kern="1200">
              <a:latin typeface="Times New Roman"/>
              <a:cs typeface="Times New Roman"/>
            </a:rPr>
            <a:t>KDE DAC Information</a:t>
          </a:r>
        </a:p>
        <a:p>
          <a:pPr marL="285750" lvl="1" indent="-285750" algn="ctr" defTabSz="1955800">
            <a:lnSpc>
              <a:spcPct val="90000"/>
            </a:lnSpc>
            <a:spcBef>
              <a:spcPct val="0"/>
            </a:spcBef>
            <a:spcAft>
              <a:spcPct val="15000"/>
            </a:spcAft>
            <a:buFontTx/>
            <a:buNone/>
          </a:pPr>
          <a:r>
            <a:rPr lang="en-US" sz="4400" kern="1200">
              <a:solidFill>
                <a:schemeClr val="accent1">
                  <a:lumMod val="75000"/>
                </a:schemeClr>
              </a:solidFill>
              <a:latin typeface="Times New Roman"/>
              <a:cs typeface="Times New Roman"/>
              <a:hlinkClick xmlns:r="http://schemas.openxmlformats.org/officeDocument/2006/relationships" r:id="rId1">
                <a:extLst>
                  <a:ext uri="{A12FA001-AC4F-418D-AE19-62706E023703}">
                    <ahyp:hlinkClr xmlns:ahyp="http://schemas.microsoft.com/office/drawing/2018/hyperlinkcolor" val="tx"/>
                  </a:ext>
                </a:extLst>
              </a:hlinkClick>
            </a:rPr>
            <a:t>dacinfo@education.ky.gov</a:t>
          </a:r>
          <a:r>
            <a:rPr lang="en-US" sz="4400" kern="1200">
              <a:solidFill>
                <a:schemeClr val="accent1">
                  <a:lumMod val="75000"/>
                </a:schemeClr>
              </a:solidFill>
              <a:latin typeface="Times New Roman"/>
              <a:cs typeface="Times New Roman"/>
            </a:rPr>
            <a:t> </a:t>
          </a:r>
        </a:p>
        <a:p>
          <a:pPr marL="285750" lvl="1" indent="-285750" algn="ctr" defTabSz="1955800">
            <a:lnSpc>
              <a:spcPct val="90000"/>
            </a:lnSpc>
            <a:spcBef>
              <a:spcPct val="0"/>
            </a:spcBef>
            <a:spcAft>
              <a:spcPct val="15000"/>
            </a:spcAft>
            <a:buFontTx/>
            <a:buNone/>
          </a:pPr>
          <a:r>
            <a:rPr lang="en-US" sz="4400" kern="1200">
              <a:latin typeface="Times New Roman"/>
              <a:cs typeface="Times New Roman"/>
            </a:rPr>
            <a:t>(502) 564-4394</a:t>
          </a:r>
        </a:p>
      </dsp:txBody>
      <dsp:txXfrm>
        <a:off x="0" y="160451"/>
        <a:ext cx="9668797" cy="3402000"/>
      </dsp:txXfrm>
    </dsp:sp>
    <dsp:sp modelId="{582781B1-11A1-43EE-AABF-775ACAB37D1D}">
      <dsp:nvSpPr>
        <dsp:cNvPr id="0" name=""/>
        <dsp:cNvSpPr/>
      </dsp:nvSpPr>
      <dsp:spPr>
        <a:xfrm>
          <a:off x="1940817" y="0"/>
          <a:ext cx="5787113" cy="932042"/>
        </a:xfrm>
        <a:prstGeom prst="roundRect">
          <a:avLst/>
        </a:prstGeom>
        <a:solidFill>
          <a:srgbClr val="00778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5820" tIns="0" rIns="255820" bIns="0" numCol="1" spcCol="1270" anchor="ctr" anchorCtr="0">
          <a:noAutofit/>
        </a:bodyPr>
        <a:lstStyle/>
        <a:p>
          <a:pPr marL="0" lvl="0" indent="0" algn="ctr" defTabSz="2222500">
            <a:lnSpc>
              <a:spcPct val="90000"/>
            </a:lnSpc>
            <a:spcBef>
              <a:spcPct val="0"/>
            </a:spcBef>
            <a:spcAft>
              <a:spcPct val="35000"/>
            </a:spcAft>
            <a:buNone/>
          </a:pPr>
          <a:r>
            <a:rPr lang="en-US" sz="5000" kern="1200">
              <a:latin typeface="Times New Roman"/>
              <a:cs typeface="Times New Roman"/>
            </a:rPr>
            <a:t>Contact Information</a:t>
          </a:r>
          <a:endParaRPr lang="en-US" sz="5000" b="0" i="0" u="none" strike="noStrike" kern="1200" cap="none" baseline="0" noProof="0">
            <a:solidFill>
              <a:srgbClr val="010000"/>
            </a:solidFill>
            <a:latin typeface="Georgia"/>
            <a:cs typeface="Times New Roman"/>
          </a:endParaRPr>
        </a:p>
      </dsp:txBody>
      <dsp:txXfrm>
        <a:off x="1986316" y="45499"/>
        <a:ext cx="5696115" cy="8410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4F0F72-77C7-40F6-B8F5-D660B0D06B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D762C-BE9E-4420-B062-55C551495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35C139-4EDF-49FA-8D83-7BC1238E7CEF}" type="datetimeFigureOut">
              <a:rPr lang="en-US" smtClean="0"/>
              <a:t>10/12/2023</a:t>
            </a:fld>
            <a:endParaRPr lang="en-US"/>
          </a:p>
        </p:txBody>
      </p:sp>
      <p:sp>
        <p:nvSpPr>
          <p:cNvPr id="4" name="Footer Placeholder 3">
            <a:extLst>
              <a:ext uri="{FF2B5EF4-FFF2-40B4-BE49-F238E27FC236}">
                <a16:creationId xmlns:a16="http://schemas.microsoft.com/office/drawing/2014/main" id="{58BD1EB1-8CB5-4070-9B46-A9581F8F20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46AAD2-98E0-4FF8-8764-C79BBBF7A4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0D2EF6-9D40-424F-8B76-C1FAC446DE3A}" type="slidenum">
              <a:rPr lang="en-US" smtClean="0"/>
              <a:t>‹#›</a:t>
            </a:fld>
            <a:endParaRPr lang="en-US"/>
          </a:p>
        </p:txBody>
      </p:sp>
    </p:spTree>
    <p:extLst>
      <p:ext uri="{BB962C8B-B14F-4D97-AF65-F5344CB8AC3E}">
        <p14:creationId xmlns:p14="http://schemas.microsoft.com/office/powerpoint/2010/main" val="1505673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DE7F9-60FD-4BBF-B2BC-85C0F7DAABE7}"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324DF-C190-43FC-8C04-1AEFE31E6ED5}" type="slidenum">
              <a:rPr lang="en-US" smtClean="0"/>
              <a:t>‹#›</a:t>
            </a:fld>
            <a:endParaRPr lang="en-US"/>
          </a:p>
        </p:txBody>
      </p:sp>
    </p:spTree>
    <p:extLst>
      <p:ext uri="{BB962C8B-B14F-4D97-AF65-F5344CB8AC3E}">
        <p14:creationId xmlns:p14="http://schemas.microsoft.com/office/powerpoint/2010/main" val="787109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ct.org/content/dam/act/secured/documents/pdfs/state-district-test-coordinator-paper-test-fall.pdf?utm_medium=email&amp;utm_source=govdelivery"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share.act.org/watch/fZSENtaa6hPrWhA2ZvdPwc?utm_medium=email&amp;utm_source=govdelivery" TargetMode="External"/><Relationship Id="rId4" Type="http://schemas.openxmlformats.org/officeDocument/2006/relationships/hyperlink" Target="https://www.act.org/content/act/en/products-and-services/state-and-district-solutions/kentucky/senior-retake.html?utm_medium=email&amp;utm_source=govdelivery#step6"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ct.org/content/act/en/products-and-services/state-and-district-solutions/kentucky/senior-retake.html?utm_medium=email&amp;utm_source=govdelivery#step4" TargetMode="External"/><Relationship Id="rId7" Type="http://schemas.openxmlformats.org/officeDocument/2006/relationships/hyperlink" Target="https://content.act.org/kentucky/r/PearsonAccess_Next_User_Guide_for_the_ACT_Test_-_Fall?utm_medium=email&amp;utm_source=govdelivery"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testadmin.act.org/customer/index.action?utm_medium=email&amp;utm_source=govdelivery" TargetMode="External"/><Relationship Id="rId5" Type="http://schemas.openxmlformats.org/officeDocument/2006/relationships/hyperlink" Target="https://forms.act.org/acttraining/assets/pearsonaccessnext/create-and-assign-test-sessions-in-pearsonaccessnext/?utm_medium=email&amp;utm_source=govdelivery" TargetMode="External"/><Relationship Id="rId4" Type="http://schemas.openxmlformats.org/officeDocument/2006/relationships/hyperlink" Target="https://www.act.org/content/dam/act/secured/documents/pdfs/Admin-Manual-ACT-S&amp;D-Online-Fall-Secured.pdf?utm_medium=email&amp;utm_source=govdelivery#page=4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a:t>
            </a:fld>
            <a:endParaRPr lang="en-US"/>
          </a:p>
        </p:txBody>
      </p:sp>
    </p:spTree>
    <p:extLst>
      <p:ext uri="{BB962C8B-B14F-4D97-AF65-F5344CB8AC3E}">
        <p14:creationId xmlns:p14="http://schemas.microsoft.com/office/powerpoint/2010/main" val="2454439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15</a:t>
            </a:fld>
            <a:endParaRPr lang="en-US"/>
          </a:p>
        </p:txBody>
      </p:sp>
    </p:spTree>
    <p:extLst>
      <p:ext uri="{BB962C8B-B14F-4D97-AF65-F5344CB8AC3E}">
        <p14:creationId xmlns:p14="http://schemas.microsoft.com/office/powerpoint/2010/main" val="3274052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3942"/>
                </a:solidFill>
                <a:effectLst/>
                <a:latin typeface="Calibri Light" panose="020F0302020204030204" pitchFamily="34" charset="0"/>
                <a:ea typeface="Calibri" panose="020F0502020204030204" pitchFamily="34" charset="0"/>
              </a:rPr>
              <a:t>OAA and ACT are partnering to offer testing staff the opportunity to attend in-person training sessions to provide information about the spring 2024 junior administration of the ACT. The test administration training sessions will cover the essential tasks for test coordinators throughout the testing cycle. It will include information on the Kentucky Department of Education policy and updates, ACT systems, pre-test activities, things to consider during testing, and post-test activities. This information is targeted primarily to assigned test coordinators, but other key testing staff, including test accommodations coordinators and district assessment coordinators, are welcome to participate. OAA and ACT will host two separate sessions in two different locations to ensure we accommodate as many attendees as possible. Note that the content will be the same across both training sessions. Please ensure attendees register using the appropriate link below based on their preferred location. An ELIA Credit will be provided to attendees.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16</a:t>
            </a:fld>
            <a:endParaRPr lang="en-US"/>
          </a:p>
        </p:txBody>
      </p:sp>
    </p:spTree>
    <p:extLst>
      <p:ext uri="{BB962C8B-B14F-4D97-AF65-F5344CB8AC3E}">
        <p14:creationId xmlns:p14="http://schemas.microsoft.com/office/powerpoint/2010/main" val="199942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It is important to periodically check and ensure kindergarten students have prior settings entered in IC. We currently have a report to assist in these checks.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When you click on "student early learning prior settings" make sure you have "active year" selected.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22</a:t>
            </a:fld>
            <a:endParaRPr lang="en-US"/>
          </a:p>
        </p:txBody>
      </p:sp>
    </p:spTree>
    <p:extLst>
      <p:ext uri="{BB962C8B-B14F-4D97-AF65-F5344CB8AC3E}">
        <p14:creationId xmlns:p14="http://schemas.microsoft.com/office/powerpoint/2010/main" val="916631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27</a:t>
            </a:fld>
            <a:endParaRPr lang="en-US"/>
          </a:p>
        </p:txBody>
      </p:sp>
    </p:spTree>
    <p:extLst>
      <p:ext uri="{BB962C8B-B14F-4D97-AF65-F5344CB8AC3E}">
        <p14:creationId xmlns:p14="http://schemas.microsoft.com/office/powerpoint/2010/main" val="184531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28</a:t>
            </a:fld>
            <a:endParaRPr lang="en-US"/>
          </a:p>
        </p:txBody>
      </p:sp>
    </p:spTree>
    <p:extLst>
      <p:ext uri="{BB962C8B-B14F-4D97-AF65-F5344CB8AC3E}">
        <p14:creationId xmlns:p14="http://schemas.microsoft.com/office/powerpoint/2010/main" val="278439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F61560-D506-4BEE-8D46-B8FCEDFF9FED}" type="slidenum">
              <a:rPr lang="en-US" smtClean="0"/>
              <a:t>29</a:t>
            </a:fld>
            <a:endParaRPr lang="en-US"/>
          </a:p>
        </p:txBody>
      </p:sp>
    </p:spTree>
    <p:extLst>
      <p:ext uri="{BB962C8B-B14F-4D97-AF65-F5344CB8AC3E}">
        <p14:creationId xmlns:p14="http://schemas.microsoft.com/office/powerpoint/2010/main" val="3340968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F61560-D506-4BEE-8D46-B8FCEDFF9FED}" type="slidenum">
              <a:rPr lang="en-US" smtClean="0"/>
              <a:t>30</a:t>
            </a:fld>
            <a:endParaRPr lang="en-US"/>
          </a:p>
        </p:txBody>
      </p:sp>
    </p:spTree>
    <p:extLst>
      <p:ext uri="{BB962C8B-B14F-4D97-AF65-F5344CB8AC3E}">
        <p14:creationId xmlns:p14="http://schemas.microsoft.com/office/powerpoint/2010/main" val="21036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636588"/>
            <a:ext cx="5688013" cy="3198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31</a:t>
            </a:fld>
            <a:endParaRPr lang="en-US"/>
          </a:p>
        </p:txBody>
      </p:sp>
    </p:spTree>
    <p:extLst>
      <p:ext uri="{BB962C8B-B14F-4D97-AF65-F5344CB8AC3E}">
        <p14:creationId xmlns:p14="http://schemas.microsoft.com/office/powerpoint/2010/main" val="286800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02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430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90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09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1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3942"/>
                </a:solidFill>
                <a:effectLst/>
                <a:latin typeface="helvetica" panose="020B0604020202020204" pitchFamily="34" charset="0"/>
              </a:rPr>
              <a:t>As test window one concludes, DACs and/or BACs will need to prepare materials for return. Per the </a:t>
            </a:r>
            <a:r>
              <a:rPr lang="en-US" b="0" i="0">
                <a:solidFill>
                  <a:srgbClr val="2966B1"/>
                </a:solidFill>
                <a:effectLst/>
                <a:latin typeface="helvetica" panose="020B0604020202020204" pitchFamily="34" charset="0"/>
              </a:rPr>
              <a:t>Schedule of Events</a:t>
            </a:r>
            <a:r>
              <a:rPr lang="en-US" b="0" i="0">
                <a:solidFill>
                  <a:srgbClr val="223942"/>
                </a:solidFill>
                <a:effectLst/>
                <a:latin typeface="helvetica" panose="020B0604020202020204" pitchFamily="34" charset="0"/>
              </a:rPr>
              <a:t>, the pre-scheduled pickup date is Oct. 16, and the receipt deadline is Oct. 20. Additional information about preparing materials for return can be found in the </a:t>
            </a:r>
            <a:r>
              <a:rPr lang="en-US" b="0" i="0" u="none" strike="noStrike">
                <a:solidFill>
                  <a:srgbClr val="2966B1"/>
                </a:solidFill>
                <a:effectLst/>
                <a:latin typeface="helvetica" panose="020B0604020202020204" pitchFamily="34" charset="0"/>
                <a:hlinkClick r:id="rId3"/>
              </a:rPr>
              <a:t>Test Coordinator Information Manual</a:t>
            </a:r>
            <a:r>
              <a:rPr lang="en-US" b="0" i="0">
                <a:solidFill>
                  <a:srgbClr val="223942"/>
                </a:solidFill>
                <a:effectLst/>
                <a:latin typeface="helvetica" panose="020B0604020202020204" pitchFamily="34" charset="0"/>
              </a:rPr>
              <a:t> in its section titled “Collecting, Packing, and Returning Materials after Testing.” There are resources and training tutorials posted within </a:t>
            </a:r>
            <a:r>
              <a:rPr lang="en-US" b="0" i="0" u="none" strike="noStrike">
                <a:solidFill>
                  <a:srgbClr val="2966B1"/>
                </a:solidFill>
                <a:effectLst/>
                <a:latin typeface="helvetica" panose="020B0604020202020204" pitchFamily="34" charset="0"/>
                <a:hlinkClick r:id="rId4"/>
              </a:rPr>
              <a:t>Step 6</a:t>
            </a:r>
            <a:r>
              <a:rPr lang="en-US" b="0" i="0">
                <a:solidFill>
                  <a:srgbClr val="223942"/>
                </a:solidFill>
                <a:effectLst/>
                <a:latin typeface="helvetica" panose="020B0604020202020204" pitchFamily="34" charset="0"/>
              </a:rPr>
              <a:t> of the ACT-hosted testing website that testing staff should review to ensure there is awareness of the process for collecting, storing, and returning materials after testing concludes. This includes the training tutorial on </a:t>
            </a:r>
            <a:r>
              <a:rPr lang="en-US" b="0" i="0" u="none" strike="noStrike">
                <a:solidFill>
                  <a:srgbClr val="2966B1"/>
                </a:solidFill>
                <a:effectLst/>
                <a:latin typeface="helvetica" panose="020B0604020202020204" pitchFamily="34" charset="0"/>
                <a:hlinkClick r:id="rId5"/>
              </a:rPr>
              <a:t>How to Return Online Test Materials</a:t>
            </a:r>
            <a:r>
              <a:rPr lang="en-US" b="0" i="0" u="none" strike="noStrike">
                <a:solidFill>
                  <a:srgbClr val="2966B1"/>
                </a:solidFill>
                <a:effectLst/>
                <a:latin typeface="helvetica" panose="020B0604020202020204" pitchFamily="34" charset="0"/>
              </a:rPr>
              <a:t>. </a:t>
            </a:r>
          </a:p>
          <a:p>
            <a:endParaRPr lang="en-US" b="0" i="0" u="none" strike="noStrike">
              <a:solidFill>
                <a:srgbClr val="2966B1"/>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If a school does not want to wait for the pre-scheduled pickup, the school can take the shipment to a FedEx site. However, the secure package must be given it to a FedEx employee and get a receipt so there is a paper trail. Schools should not use a drop box.</a:t>
            </a:r>
          </a:p>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12</a:t>
            </a:fld>
            <a:endParaRPr lang="en-US"/>
          </a:p>
        </p:txBody>
      </p:sp>
    </p:spTree>
    <p:extLst>
      <p:ext uri="{BB962C8B-B14F-4D97-AF65-F5344CB8AC3E}">
        <p14:creationId xmlns:p14="http://schemas.microsoft.com/office/powerpoint/2010/main" val="1145909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a:solidFill>
                  <a:schemeClr val="tx1"/>
                </a:solidFill>
                <a:effectLst/>
                <a:latin typeface="helvetica" panose="020B0604020202020204" pitchFamily="34" charset="0"/>
              </a:rPr>
              <a:t>As we approach test window two, testing staff will need to schedule Online Test Sessions (if needed). If there are students who will test later in the window, schedule those online test sessions. </a:t>
            </a:r>
            <a:r>
              <a:rPr lang="en-US" b="0" i="0" u="none" strike="noStrike">
                <a:solidFill>
                  <a:schemeClr val="tx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Step 4</a:t>
            </a:r>
            <a:r>
              <a:rPr lang="en-US" b="0" i="0" u="none">
                <a:solidFill>
                  <a:schemeClr val="tx1"/>
                </a:solidFill>
                <a:effectLst/>
                <a:latin typeface="helvetica" panose="020B0604020202020204" pitchFamily="34" charset="0"/>
              </a:rPr>
              <a:t> of the ACT-hosted testing website contains helpful resources about creating online test sessions. This includes the </a:t>
            </a:r>
            <a:r>
              <a:rPr lang="en-US" b="0" i="0" u="none" strike="noStrike">
                <a:solidFill>
                  <a:schemeClr val="tx1"/>
                </a:solidFill>
                <a:effectLst/>
                <a:latin typeface="helvetica" panose="020B0604020202020204" pitchFamily="34" charset="0"/>
                <a:hlinkClick r:id="rId4">
                  <a:extLst>
                    <a:ext uri="{A12FA001-AC4F-418D-AE19-62706E023703}">
                      <ahyp:hlinkClr xmlns:ahyp="http://schemas.microsoft.com/office/drawing/2018/hyperlinkcolor" val="tx"/>
                    </a:ext>
                  </a:extLst>
                </a:hlinkClick>
              </a:rPr>
              <a:t>ACT Administration Online Manual</a:t>
            </a:r>
            <a:r>
              <a:rPr lang="en-US" b="0" i="0" u="none">
                <a:solidFill>
                  <a:schemeClr val="tx1"/>
                </a:solidFill>
                <a:effectLst/>
                <a:latin typeface="helvetica" panose="020B0604020202020204" pitchFamily="34" charset="0"/>
              </a:rPr>
              <a:t> and </a:t>
            </a:r>
            <a:r>
              <a:rPr lang="en-US" b="0" i="0" u="none" strike="noStrike">
                <a:solidFill>
                  <a:schemeClr val="tx1"/>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training tutorial on creating and assigning test sessions.</a:t>
            </a:r>
            <a:endParaRPr lang="en-US" b="0" i="0" u="none" strike="noStrike">
              <a:solidFill>
                <a:schemeClr val="tx1"/>
              </a:solidFill>
              <a:effectLst/>
              <a:latin typeface="helvetica" panose="020B0604020202020204" pitchFamily="34" charset="0"/>
            </a:endParaRPr>
          </a:p>
          <a:p>
            <a:pPr algn="l">
              <a:buFont typeface="Arial" panose="020B0604020202020204" pitchFamily="34" charset="0"/>
              <a:buNone/>
            </a:pPr>
            <a:endParaRPr lang="en-US" b="0" i="0" u="none">
              <a:solidFill>
                <a:schemeClr val="tx1"/>
              </a:solidFill>
              <a:effectLst/>
              <a:latin typeface="helvetica" panose="020B0604020202020204" pitchFamily="34" charset="0"/>
            </a:endParaRPr>
          </a:p>
          <a:p>
            <a:pPr algn="l">
              <a:buFont typeface="Arial" panose="020B0604020202020204" pitchFamily="34" charset="0"/>
              <a:buNone/>
            </a:pPr>
            <a:r>
              <a:rPr lang="en-US" b="0" i="0" u="none">
                <a:solidFill>
                  <a:schemeClr val="tx1"/>
                </a:solidFill>
                <a:effectLst/>
                <a:latin typeface="helvetica" panose="020B0604020202020204" pitchFamily="34" charset="0"/>
              </a:rPr>
              <a:t>The shipments for Window Two should have arrived this week. If not, testing staff can track test materials shipments using Orders and Shipment Tracking in </a:t>
            </a:r>
            <a:r>
              <a:rPr lang="en-US" b="0" i="0" u="none" strike="noStrike">
                <a:solidFill>
                  <a:srgbClr val="0563C1"/>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PearsonAccess</a:t>
            </a:r>
            <a:r>
              <a:rPr lang="en-US" b="0" i="0" u="none" strike="noStrike" baseline="30000">
                <a:solidFill>
                  <a:srgbClr val="0563C1"/>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next</a:t>
            </a:r>
            <a:r>
              <a:rPr lang="en-US" b="0" i="0" u="none" strike="noStrike">
                <a:solidFill>
                  <a:schemeClr val="tx1"/>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 (PAN)</a:t>
            </a:r>
            <a:r>
              <a:rPr lang="en-US" b="0" i="0" u="none">
                <a:solidFill>
                  <a:schemeClr val="tx1"/>
                </a:solidFill>
                <a:effectLst/>
                <a:latin typeface="helvetica" panose="020B0604020202020204" pitchFamily="34" charset="0"/>
              </a:rPr>
              <a:t>. Instructions can be found in the “View Status and Shipment Information” section of the </a:t>
            </a:r>
            <a:r>
              <a:rPr lang="en-US" b="0" i="1" u="none" strike="noStrike">
                <a:solidFill>
                  <a:schemeClr val="tx1"/>
                </a:solidFill>
                <a:effectLst/>
                <a:latin typeface="helvetica" panose="020B0604020202020204" pitchFamily="34" charset="0"/>
                <a:hlinkClick r:id="rId7">
                  <a:extLst>
                    <a:ext uri="{A12FA001-AC4F-418D-AE19-62706E023703}">
                      <ahyp:hlinkClr xmlns:ahyp="http://schemas.microsoft.com/office/drawing/2018/hyperlinkcolor" val="tx"/>
                    </a:ext>
                  </a:extLst>
                </a:hlinkClick>
              </a:rPr>
              <a:t>PAN User Guide</a:t>
            </a:r>
            <a:r>
              <a:rPr lang="en-US" b="0" i="0" u="none">
                <a:solidFill>
                  <a:schemeClr val="tx1"/>
                </a:solidFill>
                <a:effectLst/>
                <a:latin typeface="helvetica" panose="020B0604020202020204" pitchFamily="34" charset="0"/>
              </a:rPr>
              <a:t>.</a:t>
            </a:r>
          </a:p>
          <a:p>
            <a:endParaRPr lang="en-US"/>
          </a:p>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13</a:t>
            </a:fld>
            <a:endParaRPr lang="en-US"/>
          </a:p>
        </p:txBody>
      </p:sp>
    </p:spTree>
    <p:extLst>
      <p:ext uri="{BB962C8B-B14F-4D97-AF65-F5344CB8AC3E}">
        <p14:creationId xmlns:p14="http://schemas.microsoft.com/office/powerpoint/2010/main" val="9462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14</a:t>
            </a:fld>
            <a:endParaRPr lang="en-US"/>
          </a:p>
        </p:txBody>
      </p:sp>
    </p:spTree>
    <p:extLst>
      <p:ext uri="{BB962C8B-B14F-4D97-AF65-F5344CB8AC3E}">
        <p14:creationId xmlns:p14="http://schemas.microsoft.com/office/powerpoint/2010/main" val="1845700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r>
              <a:rPr lang="en-US"/>
              <a:t>‹#›</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9550" y="31411"/>
            <a:ext cx="10515600" cy="1325563"/>
          </a:xfrm>
        </p:spPr>
        <p:txBody>
          <a:bodyPr/>
          <a:lstStyle/>
          <a:p>
            <a:r>
              <a:rPr lang="en-US"/>
              <a:t>Click to edit Master title style</a:t>
            </a:r>
          </a:p>
        </p:txBody>
      </p:sp>
      <p:sp>
        <p:nvSpPr>
          <p:cNvPr id="9" name="Content Placeholder 8"/>
          <p:cNvSpPr>
            <a:spLocks noGrp="1"/>
          </p:cNvSpPr>
          <p:nvPr>
            <p:ph sz="quarter" idx="12"/>
          </p:nvPr>
        </p:nvSpPr>
        <p:spPr>
          <a:xfrm>
            <a:off x="556696" y="1365503"/>
            <a:ext cx="9090025" cy="5309271"/>
          </a:xfrm>
        </p:spPr>
        <p:txBody>
          <a:bodyPr/>
          <a:lstStyle>
            <a:lvl1pPr marL="0" indent="0">
              <a:buNone/>
              <a:defRPr/>
            </a:lvl1pPr>
          </a:lstStyle>
          <a:p>
            <a:pPr lvl="0"/>
            <a:endParaRPr lang="en-US"/>
          </a:p>
        </p:txBody>
      </p:sp>
      <p:sp>
        <p:nvSpPr>
          <p:cNvPr id="5" name="Footer Placeholder 3"/>
          <p:cNvSpPr>
            <a:spLocks noGrp="1"/>
          </p:cNvSpPr>
          <p:nvPr>
            <p:ph type="ftr" sz="quarter" idx="3"/>
          </p:nvPr>
        </p:nvSpPr>
        <p:spPr>
          <a:xfrm>
            <a:off x="3409950" y="6492212"/>
            <a:ext cx="4114800" cy="365125"/>
          </a:xfrm>
          <a:prstGeom prst="rect">
            <a:avLst/>
          </a:prstGeom>
        </p:spPr>
        <p:txBody>
          <a:bodyPr vert="horz" lIns="91440" tIns="45720" rIns="91440" bIns="45720" rtlCol="0" anchor="ctr"/>
          <a:lstStyle>
            <a:lvl1pPr algn="l">
              <a:defRPr sz="1400">
                <a:solidFill>
                  <a:schemeClr val="bg1"/>
                </a:solidFill>
              </a:defRPr>
            </a:lvl1pPr>
          </a:lstStyle>
          <a:p>
            <a:r>
              <a:rPr lang="en-US"/>
              <a:t>OAA_DAAS_DAC_Webcast_06092022</a:t>
            </a:r>
          </a:p>
        </p:txBody>
      </p:sp>
      <p:sp>
        <p:nvSpPr>
          <p:cNvPr id="4" name="Rectangle 3">
            <a:extLst>
              <a:ext uri="{FF2B5EF4-FFF2-40B4-BE49-F238E27FC236}">
                <a16:creationId xmlns:a16="http://schemas.microsoft.com/office/drawing/2014/main" id="{C70AE97E-F04C-4904-A2A7-A509EE5D6B9E}"/>
              </a:ext>
            </a:extLst>
          </p:cNvPr>
          <p:cNvSpPr/>
          <p:nvPr userDrawn="1"/>
        </p:nvSpPr>
        <p:spPr>
          <a:xfrm>
            <a:off x="10725150" y="5602254"/>
            <a:ext cx="566194" cy="369332"/>
          </a:xfrm>
          <a:prstGeom prst="rect">
            <a:avLst/>
          </a:prstGeom>
        </p:spPr>
        <p:txBody>
          <a:bodyPr wrap="square">
            <a:spAutoFit/>
          </a:bodyPr>
          <a:lstStyle/>
          <a:p>
            <a:fld id="{538B8E2E-C797-459B-B452-530BCC5A0CCC}" type="slidenum">
              <a:rPr lang="en-US" smtClean="0"/>
              <a:t>‹#›</a:t>
            </a:fld>
            <a:endParaRPr lang="en-US"/>
          </a:p>
        </p:txBody>
      </p:sp>
    </p:spTree>
    <p:extLst>
      <p:ext uri="{BB962C8B-B14F-4D97-AF65-F5344CB8AC3E}">
        <p14:creationId xmlns:p14="http://schemas.microsoft.com/office/powerpoint/2010/main" val="120073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208272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566878"/>
            <a:ext cx="9188715" cy="4091800"/>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03518" y="5476115"/>
            <a:ext cx="683339" cy="365125"/>
          </a:xfrm>
        </p:spPr>
        <p:txBody>
          <a:bodyPr/>
          <a:lstStyle>
            <a:lvl1pPr>
              <a:defRPr sz="1800">
                <a:solidFill>
                  <a:schemeClr val="tx1"/>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204514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85127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2030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0764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3961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731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A0CA0-7796-385F-3633-43E5BDF02CD0}"/>
              </a:ext>
            </a:extLst>
          </p:cNvPr>
          <p:cNvSpPr>
            <a:spLocks noGrp="1"/>
          </p:cNvSpPr>
          <p:nvPr>
            <p:ph type="dt" sz="half" idx="10"/>
          </p:nvPr>
        </p:nvSpPr>
        <p:spPr/>
        <p:txBody>
          <a:bodyPr/>
          <a:lstStyle/>
          <a:p>
            <a:r>
              <a:rPr lang="en-US"/>
              <a:t>‹#›</a:t>
            </a:r>
          </a:p>
        </p:txBody>
      </p:sp>
      <p:sp>
        <p:nvSpPr>
          <p:cNvPr id="8" name="Footer Placeholder 7">
            <a:extLst>
              <a:ext uri="{FF2B5EF4-FFF2-40B4-BE49-F238E27FC236}">
                <a16:creationId xmlns:a16="http://schemas.microsoft.com/office/drawing/2014/main" id="{0083658F-AC2F-ABDA-75B4-10E88370B498}"/>
              </a:ext>
            </a:extLst>
          </p:cNvPr>
          <p:cNvSpPr>
            <a:spLocks noGrp="1"/>
          </p:cNvSpPr>
          <p:nvPr>
            <p:ph type="ftr" sz="quarter" idx="11"/>
          </p:nvPr>
        </p:nvSpPr>
        <p:spPr/>
        <p:txBody>
          <a:bodyPr/>
          <a:lstStyle/>
          <a:p>
            <a:r>
              <a:rPr lang="en-US"/>
              <a:t>OAA_DAAS_DAC_Webcast_06092022</a:t>
            </a:r>
          </a:p>
        </p:txBody>
      </p:sp>
      <p:sp>
        <p:nvSpPr>
          <p:cNvPr id="9" name="Slide Number Placeholder 8">
            <a:extLst>
              <a:ext uri="{FF2B5EF4-FFF2-40B4-BE49-F238E27FC236}">
                <a16:creationId xmlns:a16="http://schemas.microsoft.com/office/drawing/2014/main" id="{295FFF68-9DD0-272B-2564-D90D3BC884A7}"/>
              </a:ext>
            </a:extLst>
          </p:cNvPr>
          <p:cNvSpPr>
            <a:spLocks noGrp="1"/>
          </p:cNvSpPr>
          <p:nvPr>
            <p:ph type="sldNum" sz="quarter" idx="12"/>
          </p:nvPr>
        </p:nvSpPr>
        <p:spPr>
          <a:xfrm>
            <a:off x="8955156" y="5561220"/>
            <a:ext cx="2743200" cy="365125"/>
          </a:xfrm>
        </p:spPr>
        <p:txBody>
          <a:bodyPr/>
          <a:lstStyle/>
          <a:p>
            <a:fld id="{431B21FD-B47C-42BD-B60B-31D83F7ABA07}" type="slidenum">
              <a:rPr lang="en-US" smtClean="0"/>
              <a:t>‹#›</a:t>
            </a:fld>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224358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21964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001467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29492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2834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17211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721230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566878"/>
            <a:ext cx="9188715" cy="4091800"/>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03518" y="5476115"/>
            <a:ext cx="683339" cy="365125"/>
          </a:xfrm>
        </p:spPr>
        <p:txBody>
          <a:bodyPr/>
          <a:lstStyle>
            <a:lvl1pPr>
              <a:defRPr sz="1800">
                <a:solidFill>
                  <a:schemeClr val="tx1"/>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2146582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0"/>
        <p:cNvGrpSpPr/>
        <p:nvPr/>
      </p:nvGrpSpPr>
      <p:grpSpPr>
        <a:xfrm>
          <a:off x="0" y="0"/>
          <a:ext cx="0" cy="0"/>
          <a:chOff x="0" y="0"/>
          <a:chExt cx="0" cy="0"/>
        </a:xfrm>
      </p:grpSpPr>
      <p:sp>
        <p:nvSpPr>
          <p:cNvPr id="111" name="Google Shape;111;p23"/>
          <p:cNvSpPr txBox="1">
            <a:spLocks noGrp="1"/>
          </p:cNvSpPr>
          <p:nvPr>
            <p:ph type="ftr" idx="11"/>
          </p:nvPr>
        </p:nvSpPr>
        <p:spPr>
          <a:xfrm>
            <a:off x="5546667" y="6356354"/>
            <a:ext cx="109866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23"/>
          <p:cNvSpPr txBox="1">
            <a:spLocks noGrp="1"/>
          </p:cNvSpPr>
          <p:nvPr>
            <p:ph type="title"/>
          </p:nvPr>
        </p:nvSpPr>
        <p:spPr>
          <a:xfrm>
            <a:off x="838200" y="365129"/>
            <a:ext cx="9144000" cy="88570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4000"/>
              <a:buFont typeface="Calibri"/>
              <a:buNone/>
              <a:defRPr b="1" i="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52702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55787" y="257025"/>
            <a:ext cx="8596800" cy="1320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 name="Google Shape;17;p3"/>
          <p:cNvSpPr txBox="1">
            <a:spLocks noGrp="1"/>
          </p:cNvSpPr>
          <p:nvPr>
            <p:ph type="body" idx="1"/>
          </p:nvPr>
        </p:nvSpPr>
        <p:spPr>
          <a:xfrm>
            <a:off x="555787" y="1566879"/>
            <a:ext cx="9188800" cy="4092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102649"/>
              </a:buClr>
              <a:buSzPts val="1400"/>
              <a:buChar char="•"/>
              <a:defRPr/>
            </a:lvl1pPr>
            <a:lvl2pPr marL="1219170" lvl="1" indent="-423323" algn="l">
              <a:lnSpc>
                <a:spcPct val="90000"/>
              </a:lnSpc>
              <a:spcBef>
                <a:spcPts val="533"/>
              </a:spcBef>
              <a:spcAft>
                <a:spcPts val="0"/>
              </a:spcAft>
              <a:buClr>
                <a:srgbClr val="102649"/>
              </a:buClr>
              <a:buSzPts val="1400"/>
              <a:buChar char="•"/>
              <a:defRPr/>
            </a:lvl2pPr>
            <a:lvl3pPr marL="1828754" lvl="2" indent="-423323" algn="l">
              <a:lnSpc>
                <a:spcPct val="90000"/>
              </a:lnSpc>
              <a:spcBef>
                <a:spcPts val="533"/>
              </a:spcBef>
              <a:spcAft>
                <a:spcPts val="0"/>
              </a:spcAft>
              <a:buClr>
                <a:srgbClr val="102649"/>
              </a:buClr>
              <a:buSzPts val="1400"/>
              <a:buChar char="•"/>
              <a:defRPr/>
            </a:lvl3pPr>
            <a:lvl4pPr marL="2438339" lvl="3" indent="-423323" algn="l">
              <a:lnSpc>
                <a:spcPct val="90000"/>
              </a:lnSpc>
              <a:spcBef>
                <a:spcPts val="533"/>
              </a:spcBef>
              <a:spcAft>
                <a:spcPts val="0"/>
              </a:spcAft>
              <a:buClr>
                <a:srgbClr val="102649"/>
              </a:buClr>
              <a:buSzPts val="1400"/>
              <a:buChar char="•"/>
              <a:defRPr/>
            </a:lvl4pPr>
            <a:lvl5pPr marL="3047924" lvl="4" indent="-423323" algn="l">
              <a:lnSpc>
                <a:spcPct val="90000"/>
              </a:lnSpc>
              <a:spcBef>
                <a:spcPts val="533"/>
              </a:spcBef>
              <a:spcAft>
                <a:spcPts val="0"/>
              </a:spcAft>
              <a:buClr>
                <a:srgbClr val="102649"/>
              </a:buClr>
              <a:buSzPts val="1400"/>
              <a:buFont typeface="Libre Franklin Medium"/>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8" name="Google Shape;18;p3"/>
          <p:cNvSpPr txBox="1">
            <a:spLocks noGrp="1"/>
          </p:cNvSpPr>
          <p:nvPr>
            <p:ph type="sldNum" idx="12"/>
          </p:nvPr>
        </p:nvSpPr>
        <p:spPr>
          <a:xfrm>
            <a:off x="10403519" y="5476115"/>
            <a:ext cx="68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867" b="0" i="0" u="none" strike="noStrike" cap="none">
                <a:solidFill>
                  <a:schemeClr val="dk1"/>
                </a:solidFill>
                <a:latin typeface="Libre Franklin"/>
                <a:ea typeface="Libre Franklin"/>
                <a:cs typeface="Libre Franklin"/>
                <a:sym typeface="Libre Franklin"/>
              </a:defRPr>
            </a:lvl1pPr>
            <a:lvl2pPr marL="0" lvl="1" indent="0" algn="r">
              <a:spcBef>
                <a:spcPts val="0"/>
              </a:spcBef>
              <a:buNone/>
              <a:defRPr sz="1867" b="0" i="0" u="none" strike="noStrike" cap="none">
                <a:solidFill>
                  <a:schemeClr val="dk1"/>
                </a:solidFill>
                <a:latin typeface="Libre Franklin"/>
                <a:ea typeface="Libre Franklin"/>
                <a:cs typeface="Libre Franklin"/>
                <a:sym typeface="Libre Franklin"/>
              </a:defRPr>
            </a:lvl2pPr>
            <a:lvl3pPr marL="0" lvl="2" indent="0" algn="r">
              <a:spcBef>
                <a:spcPts val="0"/>
              </a:spcBef>
              <a:buNone/>
              <a:defRPr sz="1867" b="0" i="0" u="none" strike="noStrike" cap="none">
                <a:solidFill>
                  <a:schemeClr val="dk1"/>
                </a:solidFill>
                <a:latin typeface="Libre Franklin"/>
                <a:ea typeface="Libre Franklin"/>
                <a:cs typeface="Libre Franklin"/>
                <a:sym typeface="Libre Franklin"/>
              </a:defRPr>
            </a:lvl3pPr>
            <a:lvl4pPr marL="0" lvl="3" indent="0" algn="r">
              <a:spcBef>
                <a:spcPts val="0"/>
              </a:spcBef>
              <a:buNone/>
              <a:defRPr sz="1867" b="0" i="0" u="none" strike="noStrike" cap="none">
                <a:solidFill>
                  <a:schemeClr val="dk1"/>
                </a:solidFill>
                <a:latin typeface="Libre Franklin"/>
                <a:ea typeface="Libre Franklin"/>
                <a:cs typeface="Libre Franklin"/>
                <a:sym typeface="Libre Franklin"/>
              </a:defRPr>
            </a:lvl4pPr>
            <a:lvl5pPr marL="0" lvl="4" indent="0" algn="r">
              <a:spcBef>
                <a:spcPts val="0"/>
              </a:spcBef>
              <a:buNone/>
              <a:defRPr sz="1867" b="0" i="0" u="none" strike="noStrike" cap="none">
                <a:solidFill>
                  <a:schemeClr val="dk1"/>
                </a:solidFill>
                <a:latin typeface="Libre Franklin"/>
                <a:ea typeface="Libre Franklin"/>
                <a:cs typeface="Libre Franklin"/>
                <a:sym typeface="Libre Franklin"/>
              </a:defRPr>
            </a:lvl5pPr>
            <a:lvl6pPr marL="0" lvl="5" indent="0" algn="r">
              <a:spcBef>
                <a:spcPts val="0"/>
              </a:spcBef>
              <a:buNone/>
              <a:defRPr sz="1867" b="0" i="0" u="none" strike="noStrike" cap="none">
                <a:solidFill>
                  <a:schemeClr val="dk1"/>
                </a:solidFill>
                <a:latin typeface="Libre Franklin"/>
                <a:ea typeface="Libre Franklin"/>
                <a:cs typeface="Libre Franklin"/>
                <a:sym typeface="Libre Franklin"/>
              </a:defRPr>
            </a:lvl6pPr>
            <a:lvl7pPr marL="0" lvl="6" indent="0" algn="r">
              <a:spcBef>
                <a:spcPts val="0"/>
              </a:spcBef>
              <a:buNone/>
              <a:defRPr sz="1867" b="0" i="0" u="none" strike="noStrike" cap="none">
                <a:solidFill>
                  <a:schemeClr val="dk1"/>
                </a:solidFill>
                <a:latin typeface="Libre Franklin"/>
                <a:ea typeface="Libre Franklin"/>
                <a:cs typeface="Libre Franklin"/>
                <a:sym typeface="Libre Franklin"/>
              </a:defRPr>
            </a:lvl7pPr>
            <a:lvl8pPr marL="0" lvl="7" indent="0" algn="r">
              <a:spcBef>
                <a:spcPts val="0"/>
              </a:spcBef>
              <a:buNone/>
              <a:defRPr sz="1867" b="0" i="0" u="none" strike="noStrike" cap="none">
                <a:solidFill>
                  <a:schemeClr val="dk1"/>
                </a:solidFill>
                <a:latin typeface="Libre Franklin"/>
                <a:ea typeface="Libre Franklin"/>
                <a:cs typeface="Libre Franklin"/>
                <a:sym typeface="Libre Franklin"/>
              </a:defRPr>
            </a:lvl8pPr>
            <a:lvl9pPr marL="0" lvl="8" indent="0" algn="r">
              <a:spcBef>
                <a:spcPts val="0"/>
              </a:spcBef>
              <a:buNone/>
              <a:defRPr sz="1867"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388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3505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7" y="1773451"/>
            <a:ext cx="9188715" cy="4901324"/>
          </a:xfrm>
        </p:spPr>
        <p:txBody>
          <a:bodyPr/>
          <a:lstStyle>
            <a:lvl5pPr marL="2057349" indent="-228594">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5"/>
            <a:ext cx="683339" cy="365125"/>
          </a:xfrm>
        </p:spPr>
        <p:txBody>
          <a:bodyPr/>
          <a:lstStyle/>
          <a:p>
            <a:fld id="{354287DC-E20F-4BBE-91C2-47EE09564259}" type="slidenum">
              <a:rPr lang="en-US" smtClean="0"/>
              <a:t>‹#›</a:t>
            </a:fld>
            <a:endParaRPr lang="en-US"/>
          </a:p>
        </p:txBody>
      </p:sp>
      <p:sp>
        <p:nvSpPr>
          <p:cNvPr id="7" name="Footer Placeholder 3"/>
          <p:cNvSpPr>
            <a:spLocks noGrp="1"/>
          </p:cNvSpPr>
          <p:nvPr>
            <p:ph type="ftr" sz="quarter" idx="3"/>
          </p:nvPr>
        </p:nvSpPr>
        <p:spPr>
          <a:xfrm>
            <a:off x="489456" y="6461464"/>
            <a:ext cx="4114800" cy="365125"/>
          </a:xfrm>
          <a:prstGeom prst="rect">
            <a:avLst/>
          </a:prstGeom>
        </p:spPr>
        <p:txBody>
          <a:bodyPr vert="horz" lIns="91440" tIns="45720" rIns="91440" bIns="45720" rtlCol="0" anchor="ctr"/>
          <a:lstStyle>
            <a:lvl1pPr algn="l">
              <a:defRPr sz="1400">
                <a:solidFill>
                  <a:schemeClr val="accent2">
                    <a:lumMod val="50000"/>
                  </a:schemeClr>
                </a:solidFill>
              </a:defRPr>
            </a:lvl1pPr>
          </a:lstStyle>
          <a:p>
            <a:endParaRPr lang="en-US"/>
          </a:p>
        </p:txBody>
      </p:sp>
    </p:spTree>
    <p:extLst>
      <p:ext uri="{BB962C8B-B14F-4D97-AF65-F5344CB8AC3E}">
        <p14:creationId xmlns:p14="http://schemas.microsoft.com/office/powerpoint/2010/main" val="225464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a:xfrm>
            <a:off x="8763000" y="5607602"/>
            <a:ext cx="2743200" cy="365125"/>
          </a:xfrm>
        </p:spPr>
        <p:txBody>
          <a:bodyPr/>
          <a:lstStyle>
            <a:lvl1pPr>
              <a:defRPr>
                <a:solidFill>
                  <a:schemeClr val="tx1"/>
                </a:solidFill>
              </a:defRPr>
            </a:lvl1pPr>
          </a:lstStyle>
          <a:p>
            <a:pPr algn="r"/>
            <a:r>
              <a:rPr lang="en-US"/>
              <a:t>‹#›</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fld id="{CC8F76F6-DE5B-4210-817A-FC5544BA54BC}" type="slidenum">
              <a:rPr lang="en-US" smtClean="0"/>
              <a:pPr/>
              <a:t>‹#›</a:t>
            </a:fld>
            <a:r>
              <a:rPr lang="en-US"/>
              <a:t>  OAA_DAAS_DAC_Webcast_06092022</a:t>
            </a:r>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r>
              <a:rPr lang="en-US"/>
              <a:t>OAA_DAAS_DAC_Webcast_06092022</a:t>
            </a:r>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r>
              <a:rPr lang="en-US"/>
              <a:t>OAA_DAAS_DAC_Webcast_06092022</a:t>
            </a:r>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r>
              <a:rPr lang="en-US"/>
              <a:t>OAA_DAAS_DAC_Webcast_06092022</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r>
              <a:rPr lang="en-US"/>
              <a:t>‹#›</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942E0CAA-5115-48E2-923C-2B2EA3028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B21FD-B47C-42BD-B60B-31D83F7ABA07}" type="slidenum">
              <a:rPr lang="en-US" smtClean="0"/>
              <a:t>‹#›</a:t>
            </a:fld>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91" r:id="rId12"/>
    <p:sldLayoutId id="2147483692" r:id="rId13"/>
    <p:sldLayoutId id="2147483693" r:id="rId14"/>
  </p:sldLayoutIdLst>
  <p:hf hd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053327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content.act.org/kentucky/r/Schedule_of_Events_for_The_ACT_-_Kentucky_-_Fall" TargetMode="External"/><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forms.act.org/acttraining/assets/pearsonaccessnext/create-and-assign-test-sessions-in-pearsonaccessnext/?utm_medium=email&amp;utm_source=govdelivery" TargetMode="External"/><Relationship Id="rId5" Type="http://schemas.openxmlformats.org/officeDocument/2006/relationships/hyperlink" Target="https://www.act.org/content/act/en/products-and-services/state-and-district-solutions/kentucky/senior-retake.html?utm_medium=email&amp;utm_source=govdelivery#step6" TargetMode="External"/><Relationship Id="rId4" Type="http://schemas.openxmlformats.org/officeDocument/2006/relationships/hyperlink" Target="https://www.act.org/content/dam/act/secured/documents/pdfs/state-district-test-coordinator-paper-test-fall.pdf?utm_medium=email&amp;utm_source=govdeliver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ct.org/content/act/en/products-and-services/state-and-district-solutions/kentucky/senior-retake.html?utm_medium=email&amp;utm_source=govdelivery#step4" TargetMode="External"/><Relationship Id="rId7" Type="http://schemas.openxmlformats.org/officeDocument/2006/relationships/hyperlink" Target="https://content.act.org/kentucky/r/PearsonAccess_Next_User_Guide_for_the_ACT_Test_-_Fall?utm_medium=email&amp;utm_source=govdeliver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testadmin.act.org/customer/index.action?utm_medium=email&amp;utm_source=govdelivery" TargetMode="External"/><Relationship Id="rId5" Type="http://schemas.openxmlformats.org/officeDocument/2006/relationships/hyperlink" Target="https://forms.act.org/acttraining/assets/pearsonaccessnext/create-and-assign-test-sessions-in-pearsonaccessnext/?utm_medium=email&amp;utm_source=govdelivery" TargetMode="External"/><Relationship Id="rId4" Type="http://schemas.openxmlformats.org/officeDocument/2006/relationships/hyperlink" Target="https://www.act.org/content/dam/act/secured/documents/pdfs/Admin-Manual-ACT-S&amp;D-Online-Fall-Secured.pdf?utm_medium=email&amp;utm_source=govdelivery#page=45"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eb.cvent.com/event/28e9de4d-8784-4578-9a76-5d7dacc6ee0a/summary?utm_medium=email&amp;utm_source=govdelivery"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web.cvent.com/event/98f05128-1299-46de-ae0a-74c6c1efcd3f/summary?utm_medium=email&amp;utm_source=govdeliver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forms/d/e/1FAIpQLSd2mAxrvl5sMUQ0-QkbMnVNpKOhPOu2rCmJ_ci1fenOtdtp_Q/viewform?usp=send_form" TargetMode="External"/><Relationship Id="rId2" Type="http://schemas.openxmlformats.org/officeDocument/2006/relationships/hyperlink" Target="https://education.ky.gov/AA/distsupp/Documents/Nondisclosure%20Prelim%20Data%20QC.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ky.gov/_layouts/download.aspx?SourceUrl=https://education.ky.gov/AA/distsupp/Documents/BTS_Accountability_Overview_22_23.pptx" TargetMode="External"/><Relationship Id="rId7" Type="http://schemas.openxmlformats.org/officeDocument/2006/relationships/hyperlink" Target="https://applications.education.ky.gov/logi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ducation.ky.gov/AA/distsupp/Documents/Understanding_Kentucky_Minimum_N_School_Accountability.pdf" TargetMode="External"/><Relationship Id="rId5" Type="http://schemas.openxmlformats.org/officeDocument/2006/relationships/hyperlink" Target="https://education.ky.gov/AA/distsupp/Pages/Presentations.aspx" TargetMode="External"/><Relationship Id="rId4" Type="http://schemas.openxmlformats.org/officeDocument/2006/relationships/hyperlink" Target="https://mediaportal.education.ky.gov/assessment-and-accountability/2023/09/accountability-indicator-training-2023-2024/?utm_medium=email&amp;utm_source=govdeliver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dacinfo@education.ky.gov"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005780" y="1132195"/>
            <a:ext cx="9144000" cy="2387600"/>
          </a:xfrm>
        </p:spPr>
        <p:txBody>
          <a:bodyPr/>
          <a:lstStyle/>
          <a:p>
            <a:pPr algn="r"/>
            <a:r>
              <a:rPr lang="en-US"/>
              <a:t>DAC Webcast</a:t>
            </a:r>
            <a:br>
              <a:rPr lang="en-US"/>
            </a:br>
            <a:r>
              <a:rPr lang="en-US"/>
              <a:t>Oct. 12, 2023</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005780" y="3631535"/>
            <a:ext cx="9144000" cy="1655762"/>
          </a:xfrm>
        </p:spPr>
        <p:txBody>
          <a:bodyPr/>
          <a:lstStyle/>
          <a:p>
            <a:pPr algn="r">
              <a:spcBef>
                <a:spcPts val="0"/>
              </a:spcBef>
            </a:pPr>
            <a:endParaRPr lang="en-US"/>
          </a:p>
          <a:p>
            <a:pPr algn="r">
              <a:spcBef>
                <a:spcPts val="0"/>
              </a:spcBef>
            </a:pPr>
            <a:r>
              <a:rPr lang="en-US"/>
              <a:t>Jennifer Stafford, </a:t>
            </a:r>
            <a:r>
              <a:rPr lang="en-US" err="1"/>
              <a:t>Ed.D</a:t>
            </a:r>
            <a:r>
              <a:rPr lang="en-US"/>
              <a:t>, Director</a:t>
            </a:r>
          </a:p>
          <a:p>
            <a:pPr algn="r">
              <a:spcBef>
                <a:spcPts val="0"/>
              </a:spcBef>
            </a:pPr>
            <a:r>
              <a:rPr lang="en-US"/>
              <a:t>   Division of Assessment and Accountability Support</a:t>
            </a:r>
          </a:p>
          <a:p>
            <a:pPr algn="r">
              <a:spcBef>
                <a:spcPts val="0"/>
              </a:spcBef>
            </a:pPr>
            <a:r>
              <a:rPr lang="en-US"/>
              <a:t>Office of Assessment and Accountability</a:t>
            </a:r>
          </a:p>
          <a:p>
            <a:endParaRPr lang="en-US"/>
          </a:p>
        </p:txBody>
      </p:sp>
      <p:sp>
        <p:nvSpPr>
          <p:cNvPr id="7" name="Slide Number Placeholder 6">
            <a:extLst>
              <a:ext uri="{FF2B5EF4-FFF2-40B4-BE49-F238E27FC236}">
                <a16:creationId xmlns:a16="http://schemas.microsoft.com/office/drawing/2014/main" id="{021E07B4-22D6-FBD9-B679-5E39461F3D2D}"/>
              </a:ext>
            </a:extLst>
          </p:cNvPr>
          <p:cNvSpPr>
            <a:spLocks noGrp="1"/>
          </p:cNvSpPr>
          <p:nvPr>
            <p:ph type="sldNum" sz="quarter" idx="12"/>
          </p:nvPr>
        </p:nvSpPr>
        <p:spPr/>
        <p:txBody>
          <a:bodyPr/>
          <a:lstStyle/>
          <a:p>
            <a:fld id="{01152AFA-7C55-604E-8665-049907417E35}" type="slidenum">
              <a:rPr lang="en-US" smtClean="0"/>
              <a:pPr/>
              <a:t>1</a:t>
            </a:fld>
            <a:endParaRPr lang="en-US"/>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EE43-2E48-48ED-AF79-D20AC4C0D8F1}"/>
              </a:ext>
            </a:extLst>
          </p:cNvPr>
          <p:cNvSpPr>
            <a:spLocks noGrp="1"/>
          </p:cNvSpPr>
          <p:nvPr>
            <p:ph type="title"/>
          </p:nvPr>
        </p:nvSpPr>
        <p:spPr>
          <a:xfrm>
            <a:off x="0" y="271220"/>
            <a:ext cx="12192000" cy="1032387"/>
          </a:xfrm>
        </p:spPr>
        <p:txBody>
          <a:bodyPr>
            <a:noAutofit/>
          </a:bodyPr>
          <a:lstStyle/>
          <a:p>
            <a:r>
              <a:rPr lang="en-US" sz="3200"/>
              <a:t>2022-2023 Recommended Overall Performance Rating Cut Scores</a:t>
            </a:r>
          </a:p>
        </p:txBody>
      </p:sp>
      <p:graphicFrame>
        <p:nvGraphicFramePr>
          <p:cNvPr id="6" name="Table 5">
            <a:extLst>
              <a:ext uri="{FF2B5EF4-FFF2-40B4-BE49-F238E27FC236}">
                <a16:creationId xmlns:a16="http://schemas.microsoft.com/office/drawing/2014/main" id="{85D76975-6AAE-4C64-A2DA-35F5FCB49A0A}"/>
              </a:ext>
            </a:extLst>
          </p:cNvPr>
          <p:cNvGraphicFramePr>
            <a:graphicFrameLocks noGrp="1"/>
          </p:cNvGraphicFramePr>
          <p:nvPr>
            <p:extLst>
              <p:ext uri="{D42A27DB-BD31-4B8C-83A1-F6EECF244321}">
                <p14:modId xmlns:p14="http://schemas.microsoft.com/office/powerpoint/2010/main" val="173473478"/>
              </p:ext>
            </p:extLst>
          </p:nvPr>
        </p:nvGraphicFramePr>
        <p:xfrm>
          <a:off x="403123" y="1288025"/>
          <a:ext cx="11169444" cy="4100052"/>
        </p:xfrm>
        <a:graphic>
          <a:graphicData uri="http://schemas.openxmlformats.org/drawingml/2006/table">
            <a:tbl>
              <a:tblPr firstRow="1">
                <a:tableStyleId>{5C22544A-7EE6-4342-B048-85BDC9FD1C3A}</a:tableStyleId>
              </a:tblPr>
              <a:tblGrid>
                <a:gridCol w="2005415">
                  <a:extLst>
                    <a:ext uri="{9D8B030D-6E8A-4147-A177-3AD203B41FA5}">
                      <a16:colId xmlns:a16="http://schemas.microsoft.com/office/drawing/2014/main" val="3036791999"/>
                    </a:ext>
                  </a:extLst>
                </a:gridCol>
                <a:gridCol w="1756438">
                  <a:extLst>
                    <a:ext uri="{9D8B030D-6E8A-4147-A177-3AD203B41FA5}">
                      <a16:colId xmlns:a16="http://schemas.microsoft.com/office/drawing/2014/main" val="598145530"/>
                    </a:ext>
                  </a:extLst>
                </a:gridCol>
                <a:gridCol w="1793372">
                  <a:extLst>
                    <a:ext uri="{9D8B030D-6E8A-4147-A177-3AD203B41FA5}">
                      <a16:colId xmlns:a16="http://schemas.microsoft.com/office/drawing/2014/main" val="345761626"/>
                    </a:ext>
                  </a:extLst>
                </a:gridCol>
                <a:gridCol w="2084602">
                  <a:extLst>
                    <a:ext uri="{9D8B030D-6E8A-4147-A177-3AD203B41FA5}">
                      <a16:colId xmlns:a16="http://schemas.microsoft.com/office/drawing/2014/main" val="910627275"/>
                    </a:ext>
                  </a:extLst>
                </a:gridCol>
                <a:gridCol w="1969848">
                  <a:extLst>
                    <a:ext uri="{9D8B030D-6E8A-4147-A177-3AD203B41FA5}">
                      <a16:colId xmlns:a16="http://schemas.microsoft.com/office/drawing/2014/main" val="2892798353"/>
                    </a:ext>
                  </a:extLst>
                </a:gridCol>
                <a:gridCol w="1559769">
                  <a:extLst>
                    <a:ext uri="{9D8B030D-6E8A-4147-A177-3AD203B41FA5}">
                      <a16:colId xmlns:a16="http://schemas.microsoft.com/office/drawing/2014/main" val="3481195290"/>
                    </a:ext>
                  </a:extLst>
                </a:gridCol>
              </a:tblGrid>
              <a:tr h="715397">
                <a:tc>
                  <a:txBody>
                    <a:bodyPr/>
                    <a:lstStyle/>
                    <a:p>
                      <a:pPr marL="0" marR="0" algn="ctr">
                        <a:spcBef>
                          <a:spcPts val="0"/>
                        </a:spcBef>
                        <a:spcAft>
                          <a:spcPts val="0"/>
                        </a:spcAft>
                      </a:pPr>
                      <a:r>
                        <a:rPr lang="en-US" sz="1800">
                          <a:solidFill>
                            <a:schemeClr val="tx1"/>
                          </a:solidFill>
                          <a:effectLst/>
                          <a:latin typeface="Calibri"/>
                          <a:ea typeface="Calibri" panose="020F0502020204030204" pitchFamily="34" charset="0"/>
                          <a:cs typeface="Times New Roman"/>
                        </a:rPr>
                        <a:t>School Level</a:t>
                      </a:r>
                      <a:endParaRPr lang="en-US" sz="1800">
                        <a:solidFill>
                          <a:schemeClr val="tx1"/>
                        </a:solidFill>
                        <a:effectLst/>
                        <a:latin typeface="Calibri"/>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800">
                          <a:solidFill>
                            <a:schemeClr val="tx1"/>
                          </a:solidFill>
                          <a:effectLst/>
                        </a:rPr>
                        <a:t>Red</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800">
                          <a:solidFill>
                            <a:schemeClr val="tx1"/>
                          </a:solidFill>
                          <a:effectLst/>
                        </a:rPr>
                        <a:t>Orange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800">
                          <a:solidFill>
                            <a:schemeClr val="tx1"/>
                          </a:solidFill>
                          <a:effectLst/>
                        </a:rPr>
                        <a:t>Yellow</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800">
                          <a:solidFill>
                            <a:schemeClr val="tx1"/>
                          </a:solidFill>
                          <a:effectLst/>
                        </a:rPr>
                        <a:t>Green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1800">
                          <a:solidFill>
                            <a:schemeClr val="tx1"/>
                          </a:solidFill>
                          <a:effectLst/>
                        </a:rPr>
                        <a:t>Blue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868211"/>
                  </a:ext>
                </a:extLst>
              </a:tr>
              <a:tr h="1087861">
                <a:tc>
                  <a:txBody>
                    <a:bodyPr/>
                    <a:lstStyle/>
                    <a:p>
                      <a:pPr marL="0" marR="0" algn="ctr">
                        <a:spcBef>
                          <a:spcPts val="0"/>
                        </a:spcBef>
                        <a:spcAft>
                          <a:spcPts val="0"/>
                        </a:spcAft>
                      </a:pPr>
                      <a:r>
                        <a:rPr lang="en-US" sz="1800">
                          <a:effectLst/>
                        </a:rPr>
                        <a:t>Elementary Schools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800">
                          <a:effectLst/>
                        </a:rPr>
                        <a:t>0-37.9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D9"/>
                    </a:solidFill>
                  </a:tcPr>
                </a:tc>
                <a:tc>
                  <a:txBody>
                    <a:bodyPr/>
                    <a:lstStyle/>
                    <a:p>
                      <a:pPr marL="0" marR="0" algn="ctr">
                        <a:spcBef>
                          <a:spcPts val="0"/>
                        </a:spcBef>
                        <a:spcAft>
                          <a:spcPts val="0"/>
                        </a:spcAft>
                      </a:pPr>
                      <a:r>
                        <a:rPr lang="en-US" sz="1800">
                          <a:effectLst/>
                        </a:rPr>
                        <a:t>38.0-54.9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800">
                          <a:effectLst/>
                        </a:rPr>
                        <a:t>55.0-69.9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800">
                          <a:effectLst/>
                        </a:rPr>
                        <a:t>70.0-82.9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algn="ctr">
                        <a:spcBef>
                          <a:spcPts val="0"/>
                        </a:spcBef>
                        <a:spcAft>
                          <a:spcPts val="0"/>
                        </a:spcAft>
                      </a:pPr>
                      <a:r>
                        <a:rPr lang="en-US" sz="1800">
                          <a:effectLst/>
                        </a:rPr>
                        <a:t>83.0 or more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1368971855"/>
                  </a:ext>
                </a:extLst>
              </a:tr>
              <a:tr h="1148397">
                <a:tc>
                  <a:txBody>
                    <a:bodyPr/>
                    <a:lstStyle/>
                    <a:p>
                      <a:pPr marL="0" marR="0" algn="ctr">
                        <a:spcBef>
                          <a:spcPts val="0"/>
                        </a:spcBef>
                        <a:spcAft>
                          <a:spcPts val="0"/>
                        </a:spcAft>
                      </a:pPr>
                      <a:r>
                        <a:rPr lang="en-US" sz="1800">
                          <a:effectLst/>
                        </a:rPr>
                        <a:t>Middle Schools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800">
                          <a:effectLst/>
                        </a:rPr>
                        <a:t>0-35.9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D9"/>
                    </a:solidFill>
                  </a:tcPr>
                </a:tc>
                <a:tc>
                  <a:txBody>
                    <a:bodyPr/>
                    <a:lstStyle/>
                    <a:p>
                      <a:pPr marL="0" marR="0" algn="ctr">
                        <a:spcBef>
                          <a:spcPts val="0"/>
                        </a:spcBef>
                        <a:spcAft>
                          <a:spcPts val="0"/>
                        </a:spcAft>
                      </a:pPr>
                      <a:r>
                        <a:rPr lang="en-US" sz="1800">
                          <a:effectLst/>
                        </a:rPr>
                        <a:t>36.0-50.9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800">
                          <a:effectLst/>
                        </a:rPr>
                        <a:t>51.0-63.9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800">
                          <a:effectLst/>
                        </a:rPr>
                        <a:t>64.0-76.9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algn="ctr">
                        <a:spcBef>
                          <a:spcPts val="0"/>
                        </a:spcBef>
                        <a:spcAft>
                          <a:spcPts val="0"/>
                        </a:spcAft>
                      </a:pPr>
                      <a:r>
                        <a:rPr lang="en-US" sz="1800">
                          <a:effectLst/>
                        </a:rPr>
                        <a:t>77.0 or more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2928992165"/>
                  </a:ext>
                </a:extLst>
              </a:tr>
              <a:tr h="1148397">
                <a:tc>
                  <a:txBody>
                    <a:bodyPr/>
                    <a:lstStyle/>
                    <a:p>
                      <a:pPr marL="0" marR="0" algn="ctr">
                        <a:spcBef>
                          <a:spcPts val="0"/>
                        </a:spcBef>
                        <a:spcAft>
                          <a:spcPts val="0"/>
                        </a:spcAft>
                      </a:pPr>
                      <a:r>
                        <a:rPr lang="en-US" sz="1800">
                          <a:effectLst/>
                        </a:rPr>
                        <a:t>High Schools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800">
                          <a:effectLst/>
                        </a:rPr>
                        <a:t>0-48.9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D9"/>
                    </a:solidFill>
                  </a:tcPr>
                </a:tc>
                <a:tc>
                  <a:txBody>
                    <a:bodyPr/>
                    <a:lstStyle/>
                    <a:p>
                      <a:pPr marL="0" marR="0" algn="ctr">
                        <a:spcBef>
                          <a:spcPts val="0"/>
                        </a:spcBef>
                        <a:spcAft>
                          <a:spcPts val="0"/>
                        </a:spcAft>
                      </a:pPr>
                      <a:r>
                        <a:rPr lang="en-US" sz="1800">
                          <a:effectLst/>
                        </a:rPr>
                        <a:t>49.0-59.9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800">
                          <a:effectLst/>
                        </a:rPr>
                        <a:t>60.0-70.9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800">
                          <a:effectLst/>
                        </a:rPr>
                        <a:t>71.0-80.9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algn="ctr">
                        <a:spcBef>
                          <a:spcPts val="0"/>
                        </a:spcBef>
                        <a:spcAft>
                          <a:spcPts val="0"/>
                        </a:spcAft>
                      </a:pPr>
                      <a:r>
                        <a:rPr lang="en-US" sz="1800">
                          <a:effectLst/>
                        </a:rPr>
                        <a:t>81.0 or more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310711871"/>
                  </a:ext>
                </a:extLst>
              </a:tr>
            </a:tbl>
          </a:graphicData>
        </a:graphic>
      </p:graphicFrame>
      <p:sp>
        <p:nvSpPr>
          <p:cNvPr id="4" name="Slide Number Placeholder 4">
            <a:extLst>
              <a:ext uri="{FF2B5EF4-FFF2-40B4-BE49-F238E27FC236}">
                <a16:creationId xmlns:a16="http://schemas.microsoft.com/office/drawing/2014/main" id="{74ABE59E-AFEC-9EEB-4679-1198ECC76801}"/>
              </a:ext>
            </a:extLst>
          </p:cNvPr>
          <p:cNvSpPr>
            <a:spLocks noGrp="1"/>
          </p:cNvSpPr>
          <p:nvPr>
            <p:ph type="sldNum" sz="quarter" idx="12"/>
          </p:nvPr>
        </p:nvSpPr>
        <p:spPr>
          <a:xfrm>
            <a:off x="4812395" y="6310312"/>
            <a:ext cx="2743200" cy="365125"/>
          </a:xfrm>
        </p:spPr>
        <p:txBody>
          <a:bodyPr/>
          <a:lstStyle/>
          <a:p>
            <a:pPr algn="r"/>
            <a:fld id="{431B21FD-B47C-42BD-B60B-31D83F7ABA07}" type="slidenum">
              <a:rPr lang="en-US" sz="1200" smtClean="0">
                <a:solidFill>
                  <a:schemeClr val="bg1"/>
                </a:solidFill>
              </a:rPr>
              <a:pPr algn="r"/>
              <a:t>10</a:t>
            </a:fld>
            <a:endParaRPr lang="en-US" sz="1200">
              <a:solidFill>
                <a:schemeClr val="bg1"/>
              </a:solidFill>
            </a:endParaRPr>
          </a:p>
        </p:txBody>
      </p:sp>
    </p:spTree>
    <p:extLst>
      <p:ext uri="{BB962C8B-B14F-4D97-AF65-F5344CB8AC3E}">
        <p14:creationId xmlns:p14="http://schemas.microsoft.com/office/powerpoint/2010/main" val="1836930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E2F-FEF1-2A7E-BD97-4C2455D4C2DF}"/>
              </a:ext>
            </a:extLst>
          </p:cNvPr>
          <p:cNvSpPr>
            <a:spLocks noGrp="1"/>
          </p:cNvSpPr>
          <p:nvPr>
            <p:ph type="ctrTitle"/>
          </p:nvPr>
        </p:nvSpPr>
        <p:spPr>
          <a:xfrm>
            <a:off x="2384323" y="1085492"/>
            <a:ext cx="9144000" cy="2387600"/>
          </a:xfrm>
        </p:spPr>
        <p:txBody>
          <a:bodyPr/>
          <a:lstStyle/>
          <a:p>
            <a:pPr algn="r"/>
            <a:r>
              <a:rPr lang="en-US"/>
              <a:t>ACT Fall 2023 Senior Administration Reminders</a:t>
            </a:r>
          </a:p>
        </p:txBody>
      </p:sp>
      <p:sp>
        <p:nvSpPr>
          <p:cNvPr id="3" name="Text Placeholder 2">
            <a:extLst>
              <a:ext uri="{FF2B5EF4-FFF2-40B4-BE49-F238E27FC236}">
                <a16:creationId xmlns:a16="http://schemas.microsoft.com/office/drawing/2014/main" id="{B49187D1-214B-42B2-F624-DE5ED6C20713}"/>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err="1"/>
              <a:t>Shara</a:t>
            </a:r>
            <a:r>
              <a:rPr lang="en-US"/>
              <a:t> Savage, Education Administration Program Manager</a:t>
            </a:r>
          </a:p>
          <a:p>
            <a:pPr algn="r"/>
            <a:r>
              <a:rPr lang="en-US"/>
              <a:t>Office of Assessment and Accountability</a:t>
            </a:r>
          </a:p>
          <a:p>
            <a:pPr algn="r"/>
            <a:endParaRPr lang="en-US"/>
          </a:p>
        </p:txBody>
      </p:sp>
      <p:sp>
        <p:nvSpPr>
          <p:cNvPr id="4" name="Slide Number Placeholder 3">
            <a:extLst>
              <a:ext uri="{FF2B5EF4-FFF2-40B4-BE49-F238E27FC236}">
                <a16:creationId xmlns:a16="http://schemas.microsoft.com/office/drawing/2014/main" id="{381D3FE7-E811-D587-C2AB-6B9E61401054}"/>
              </a:ext>
            </a:extLst>
          </p:cNvPr>
          <p:cNvSpPr>
            <a:spLocks noGrp="1"/>
          </p:cNvSpPr>
          <p:nvPr>
            <p:ph type="sldNum" sz="quarter" idx="12"/>
          </p:nvPr>
        </p:nvSpPr>
        <p:spPr/>
        <p:txBody>
          <a:bodyPr/>
          <a:lstStyle/>
          <a:p>
            <a:fld id="{91BD7323-49BF-4C97-8773-5EC64C492009}" type="slidenum">
              <a:rPr lang="en-US" smtClean="0"/>
              <a:t>11</a:t>
            </a:fld>
            <a:endParaRPr lang="en-US"/>
          </a:p>
        </p:txBody>
      </p:sp>
    </p:spTree>
    <p:extLst>
      <p:ext uri="{BB962C8B-B14F-4D97-AF65-F5344CB8AC3E}">
        <p14:creationId xmlns:p14="http://schemas.microsoft.com/office/powerpoint/2010/main" val="2860669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C0A5-D134-4630-1169-5376425FB50C}"/>
              </a:ext>
            </a:extLst>
          </p:cNvPr>
          <p:cNvSpPr>
            <a:spLocks noGrp="1"/>
          </p:cNvSpPr>
          <p:nvPr>
            <p:ph type="title"/>
          </p:nvPr>
        </p:nvSpPr>
        <p:spPr>
          <a:xfrm>
            <a:off x="619557" y="294891"/>
            <a:ext cx="10515600" cy="1325563"/>
          </a:xfrm>
        </p:spPr>
        <p:txBody>
          <a:bodyPr/>
          <a:lstStyle/>
          <a:p>
            <a:r>
              <a:rPr lang="en-US"/>
              <a:t>ACT Fall 2023 Senior Administration Test Window 1 Reminders</a:t>
            </a:r>
          </a:p>
        </p:txBody>
      </p:sp>
      <p:sp>
        <p:nvSpPr>
          <p:cNvPr id="5" name="Content Placeholder 4">
            <a:extLst>
              <a:ext uri="{FF2B5EF4-FFF2-40B4-BE49-F238E27FC236}">
                <a16:creationId xmlns:a16="http://schemas.microsoft.com/office/drawing/2014/main" id="{CB3BA993-4246-D767-1F20-3390E265EB18}"/>
              </a:ext>
            </a:extLst>
          </p:cNvPr>
          <p:cNvSpPr>
            <a:spLocks noGrp="1"/>
          </p:cNvSpPr>
          <p:nvPr>
            <p:ph sz="half" idx="1"/>
          </p:nvPr>
        </p:nvSpPr>
        <p:spPr>
          <a:xfrm>
            <a:off x="838200" y="1672363"/>
            <a:ext cx="5181600" cy="4351338"/>
          </a:xfrm>
        </p:spPr>
        <p:txBody>
          <a:bodyPr>
            <a:normAutofit/>
          </a:bodyPr>
          <a:lstStyle/>
          <a:p>
            <a:r>
              <a:rPr lang="en-US" sz="3000">
                <a:solidFill>
                  <a:srgbClr val="223942"/>
                </a:solidFill>
                <a:latin typeface="Helvetica" panose="020B0604020202020204" pitchFamily="34" charset="0"/>
                <a:ea typeface="Times New Roman" panose="02020603050405020304" pitchFamily="18" charset="0"/>
              </a:rPr>
              <a:t>T</a:t>
            </a:r>
            <a:r>
              <a:rPr lang="en-US" sz="3000">
                <a:solidFill>
                  <a:srgbClr val="223942"/>
                </a:solidFill>
                <a:effectLst/>
                <a:latin typeface="Helvetica" panose="020B0604020202020204" pitchFamily="34" charset="0"/>
                <a:ea typeface="Times New Roman" panose="02020603050405020304" pitchFamily="18" charset="0"/>
              </a:rPr>
              <a:t>he pre-scheduled pickup date for Test Window 1 is </a:t>
            </a:r>
            <a:r>
              <a:rPr lang="en-US" sz="3000" b="1" i="1">
                <a:solidFill>
                  <a:srgbClr val="223942"/>
                </a:solidFill>
                <a:effectLst/>
                <a:latin typeface="Helvetica" panose="020B0604020202020204" pitchFamily="34" charset="0"/>
                <a:ea typeface="Times New Roman" panose="02020603050405020304" pitchFamily="18" charset="0"/>
              </a:rPr>
              <a:t>Oct. 16</a:t>
            </a:r>
            <a:r>
              <a:rPr lang="en-US" sz="3000">
                <a:solidFill>
                  <a:srgbClr val="223942"/>
                </a:solidFill>
                <a:effectLst/>
                <a:latin typeface="Helvetica" panose="020B0604020202020204" pitchFamily="34" charset="0"/>
                <a:ea typeface="Times New Roman" panose="02020603050405020304" pitchFamily="18" charset="0"/>
              </a:rPr>
              <a:t>, and the receipt deadline is </a:t>
            </a:r>
            <a:r>
              <a:rPr lang="en-US" sz="3000" b="1" i="1">
                <a:solidFill>
                  <a:srgbClr val="223942"/>
                </a:solidFill>
                <a:effectLst/>
                <a:latin typeface="Helvetica" panose="020B0604020202020204" pitchFamily="34" charset="0"/>
                <a:ea typeface="Times New Roman" panose="02020603050405020304" pitchFamily="18" charset="0"/>
              </a:rPr>
              <a:t>Oct. 20</a:t>
            </a:r>
            <a:r>
              <a:rPr lang="en-US" sz="3000">
                <a:solidFill>
                  <a:srgbClr val="223942"/>
                </a:solidFill>
                <a:effectLst/>
                <a:latin typeface="Helvetica" panose="020B0604020202020204" pitchFamily="34" charset="0"/>
                <a:ea typeface="Times New Roman" panose="02020603050405020304" pitchFamily="18" charset="0"/>
              </a:rPr>
              <a:t>. </a:t>
            </a:r>
          </a:p>
          <a:p>
            <a:r>
              <a:rPr lang="en-US" sz="2400">
                <a:solidFill>
                  <a:srgbClr val="223942"/>
                </a:solidFill>
                <a:latin typeface="Helvetica" panose="020B0604020202020204" pitchFamily="34" charset="0"/>
              </a:rPr>
              <a:t>Resources</a:t>
            </a:r>
            <a:r>
              <a:rPr lang="en-US" sz="3200">
                <a:solidFill>
                  <a:srgbClr val="223942"/>
                </a:solidFill>
                <a:latin typeface="Helvetica" panose="020B0604020202020204" pitchFamily="34" charset="0"/>
              </a:rPr>
              <a:t>: </a:t>
            </a:r>
          </a:p>
          <a:p>
            <a:pPr lvl="1">
              <a:buClr>
                <a:schemeClr val="tx1"/>
              </a:buClr>
            </a:pPr>
            <a:r>
              <a:rPr lang="en-US" sz="2000" b="0" i="0" u="sng">
                <a:solidFill>
                  <a:schemeClr val="accent1">
                    <a:lumMod val="75000"/>
                  </a:schemeClr>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Schedule of Events</a:t>
            </a:r>
            <a:endParaRPr lang="en-US" sz="2000" b="0" i="0" u="sng">
              <a:solidFill>
                <a:schemeClr val="accent1">
                  <a:lumMod val="75000"/>
                </a:schemeClr>
              </a:solidFill>
              <a:effectLst/>
              <a:latin typeface="Helvetica" panose="020B0604020202020204" pitchFamily="34" charset="0"/>
            </a:endParaRPr>
          </a:p>
          <a:p>
            <a:pPr lvl="1">
              <a:buClr>
                <a:schemeClr val="tx1"/>
              </a:buClr>
            </a:pPr>
            <a:r>
              <a:rPr lang="en-US" sz="2000" b="0" i="0" u="sng" strike="noStrike">
                <a:solidFill>
                  <a:schemeClr val="accent1">
                    <a:lumMod val="75000"/>
                  </a:schemeClr>
                </a:solidFill>
                <a:effectLst/>
                <a:latin typeface="helvetica" panose="020B0604020202020204" pitchFamily="34" charset="0"/>
                <a:hlinkClick r:id="rId4">
                  <a:extLst>
                    <a:ext uri="{A12FA001-AC4F-418D-AE19-62706E023703}">
                      <ahyp:hlinkClr xmlns:ahyp="http://schemas.microsoft.com/office/drawing/2018/hyperlinkcolor" val="tx"/>
                    </a:ext>
                  </a:extLst>
                </a:hlinkClick>
              </a:rPr>
              <a:t>Test Coordinator Information Manual</a:t>
            </a:r>
            <a:endParaRPr lang="en-US" sz="2000" u="sng" strike="noStrike">
              <a:solidFill>
                <a:schemeClr val="accent1">
                  <a:lumMod val="75000"/>
                </a:schemeClr>
              </a:solidFill>
              <a:latin typeface="helvetica" panose="020B0604020202020204" pitchFamily="34" charset="0"/>
            </a:endParaRPr>
          </a:p>
          <a:p>
            <a:pPr lvl="1">
              <a:buClr>
                <a:schemeClr val="tx1"/>
              </a:buClr>
            </a:pPr>
            <a:r>
              <a:rPr lang="en-US" sz="2000" b="0" i="0" u="sng" strike="noStrike">
                <a:solidFill>
                  <a:schemeClr val="accent1">
                    <a:lumMod val="75000"/>
                  </a:schemeClr>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Step 6</a:t>
            </a:r>
            <a:r>
              <a:rPr lang="en-US" sz="2000" b="0" i="0" u="sng">
                <a:solidFill>
                  <a:schemeClr val="accent1">
                    <a:lumMod val="75000"/>
                  </a:schemeClr>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 of the ACT-hosted Testing </a:t>
            </a:r>
            <a:r>
              <a:rPr lang="en-US" sz="2000" u="sng">
                <a:solidFill>
                  <a:schemeClr val="accent1">
                    <a:lumMod val="75000"/>
                  </a:schemeClr>
                </a:solidFill>
                <a:latin typeface="helvetica" panose="020B0604020202020204" pitchFamily="34" charset="0"/>
                <a:hlinkClick r:id="rId5">
                  <a:extLst>
                    <a:ext uri="{A12FA001-AC4F-418D-AE19-62706E023703}">
                      <ahyp:hlinkClr xmlns:ahyp="http://schemas.microsoft.com/office/drawing/2018/hyperlinkcolor" val="tx"/>
                    </a:ext>
                  </a:extLst>
                </a:hlinkClick>
              </a:rPr>
              <a:t>W</a:t>
            </a:r>
            <a:r>
              <a:rPr lang="en-US" sz="2000" b="0" i="0" u="sng">
                <a:solidFill>
                  <a:schemeClr val="accent1">
                    <a:lumMod val="75000"/>
                  </a:schemeClr>
                </a:solidFill>
                <a:effectLst/>
                <a:latin typeface="helvetica" panose="020B0604020202020204" pitchFamily="34" charset="0"/>
                <a:hlinkClick r:id="rId5">
                  <a:extLst>
                    <a:ext uri="{A12FA001-AC4F-418D-AE19-62706E023703}">
                      <ahyp:hlinkClr xmlns:ahyp="http://schemas.microsoft.com/office/drawing/2018/hyperlinkcolor" val="tx"/>
                    </a:ext>
                  </a:extLst>
                </a:hlinkClick>
              </a:rPr>
              <a:t>ebsite </a:t>
            </a:r>
            <a:endParaRPr lang="en-US" sz="2000" b="0" i="0" u="sng">
              <a:solidFill>
                <a:schemeClr val="accent1">
                  <a:lumMod val="75000"/>
                </a:schemeClr>
              </a:solidFill>
              <a:effectLst/>
              <a:latin typeface="helvetica" panose="020B0604020202020204" pitchFamily="34" charset="0"/>
            </a:endParaRPr>
          </a:p>
          <a:p>
            <a:pPr lvl="1">
              <a:buClr>
                <a:schemeClr val="tx1"/>
              </a:buClr>
            </a:pPr>
            <a:r>
              <a:rPr lang="en-US" sz="2000" u="sng">
                <a:solidFill>
                  <a:schemeClr val="accent1">
                    <a:lumMod val="75000"/>
                  </a:schemeClr>
                </a:solidFill>
                <a:latin typeface="helvetica" panose="020B0604020202020204" pitchFamily="34" charset="0"/>
                <a:hlinkClick r:id="rId6">
                  <a:extLst>
                    <a:ext uri="{A12FA001-AC4F-418D-AE19-62706E023703}">
                      <ahyp:hlinkClr xmlns:ahyp="http://schemas.microsoft.com/office/drawing/2018/hyperlinkcolor" val="tx"/>
                    </a:ext>
                  </a:extLst>
                </a:hlinkClick>
              </a:rPr>
              <a:t>How to Return Online Test Materials</a:t>
            </a:r>
            <a:endParaRPr lang="en-US" sz="2800">
              <a:solidFill>
                <a:schemeClr val="accent1">
                  <a:lumMod val="75000"/>
                </a:schemeClr>
              </a:solidFill>
            </a:endParaRPr>
          </a:p>
        </p:txBody>
      </p:sp>
      <p:pic>
        <p:nvPicPr>
          <p:cNvPr id="8" name="Content Placeholder 7">
            <a:extLst>
              <a:ext uri="{FF2B5EF4-FFF2-40B4-BE49-F238E27FC236}">
                <a16:creationId xmlns:a16="http://schemas.microsoft.com/office/drawing/2014/main" id="{41649686-FA9B-1FF1-0C4D-62914874DFF2}"/>
              </a:ext>
            </a:extLst>
          </p:cNvPr>
          <p:cNvPicPr>
            <a:picLocks noGrp="1" noChangeAspect="1"/>
          </p:cNvPicPr>
          <p:nvPr>
            <p:ph sz="half" idx="2"/>
          </p:nvPr>
        </p:nvPicPr>
        <p:blipFill>
          <a:blip r:embed="rId7"/>
          <a:stretch>
            <a:fillRect/>
          </a:stretch>
        </p:blipFill>
        <p:spPr>
          <a:xfrm>
            <a:off x="6096000" y="1825625"/>
            <a:ext cx="5257800" cy="3411921"/>
          </a:xfrm>
        </p:spPr>
      </p:pic>
      <p:sp>
        <p:nvSpPr>
          <p:cNvPr id="3" name="Slide Number Placeholder 4">
            <a:extLst>
              <a:ext uri="{FF2B5EF4-FFF2-40B4-BE49-F238E27FC236}">
                <a16:creationId xmlns:a16="http://schemas.microsoft.com/office/drawing/2014/main" id="{22A27617-EE81-A78A-48D7-85FF00F9CCBB}"/>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12</a:t>
            </a:fld>
            <a:endParaRPr lang="en-US" sz="1200">
              <a:solidFill>
                <a:schemeClr val="bg1"/>
              </a:solidFill>
            </a:endParaRPr>
          </a:p>
        </p:txBody>
      </p:sp>
    </p:spTree>
    <p:extLst>
      <p:ext uri="{BB962C8B-B14F-4D97-AF65-F5344CB8AC3E}">
        <p14:creationId xmlns:p14="http://schemas.microsoft.com/office/powerpoint/2010/main" val="1093329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73BD4-8101-A5C3-6B6D-6201821EF813}"/>
              </a:ext>
            </a:extLst>
          </p:cNvPr>
          <p:cNvSpPr>
            <a:spLocks noGrp="1"/>
          </p:cNvSpPr>
          <p:nvPr>
            <p:ph type="title"/>
          </p:nvPr>
        </p:nvSpPr>
        <p:spPr>
          <a:xfrm>
            <a:off x="627653" y="300123"/>
            <a:ext cx="10515600" cy="1325563"/>
          </a:xfrm>
        </p:spPr>
        <p:txBody>
          <a:bodyPr/>
          <a:lstStyle/>
          <a:p>
            <a:r>
              <a:rPr lang="en-US"/>
              <a:t>ACT Fall 2023 Senior Administration Test Window 2 Reminders</a:t>
            </a:r>
          </a:p>
        </p:txBody>
      </p:sp>
      <p:sp>
        <p:nvSpPr>
          <p:cNvPr id="6" name="Content Placeholder 5">
            <a:extLst>
              <a:ext uri="{FF2B5EF4-FFF2-40B4-BE49-F238E27FC236}">
                <a16:creationId xmlns:a16="http://schemas.microsoft.com/office/drawing/2014/main" id="{BA026B1C-6583-D7D0-E984-79267AC78076}"/>
              </a:ext>
            </a:extLst>
          </p:cNvPr>
          <p:cNvSpPr>
            <a:spLocks noGrp="1"/>
          </p:cNvSpPr>
          <p:nvPr>
            <p:ph sz="half" idx="1"/>
          </p:nvPr>
        </p:nvSpPr>
        <p:spPr>
          <a:xfrm>
            <a:off x="509666" y="1825625"/>
            <a:ext cx="5510134" cy="3960578"/>
          </a:xfrm>
        </p:spPr>
        <p:txBody>
          <a:bodyPr>
            <a:normAutofit/>
          </a:bodyPr>
          <a:lstStyle/>
          <a:p>
            <a:r>
              <a:rPr lang="en-US" sz="3000"/>
              <a:t>Create Test Session Oct. 11 – Oct. 26</a:t>
            </a:r>
          </a:p>
          <a:p>
            <a:r>
              <a:rPr lang="en-US" sz="3000"/>
              <a:t>Pre-scheduled pickup Oct. 30</a:t>
            </a:r>
          </a:p>
          <a:p>
            <a:r>
              <a:rPr lang="en-US" sz="3000"/>
              <a:t>Receipt Deadline Nov. 3</a:t>
            </a:r>
          </a:p>
          <a:p>
            <a:endParaRPr lang="en-US"/>
          </a:p>
        </p:txBody>
      </p:sp>
      <p:sp>
        <p:nvSpPr>
          <p:cNvPr id="7" name="Content Placeholder 6">
            <a:extLst>
              <a:ext uri="{FF2B5EF4-FFF2-40B4-BE49-F238E27FC236}">
                <a16:creationId xmlns:a16="http://schemas.microsoft.com/office/drawing/2014/main" id="{7A00F11C-704A-2861-E02E-35FD6A1EA7FA}"/>
              </a:ext>
            </a:extLst>
          </p:cNvPr>
          <p:cNvSpPr>
            <a:spLocks noGrp="1"/>
          </p:cNvSpPr>
          <p:nvPr>
            <p:ph sz="half" idx="2"/>
          </p:nvPr>
        </p:nvSpPr>
        <p:spPr>
          <a:xfrm>
            <a:off x="6172200" y="1825625"/>
            <a:ext cx="5510134"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srgbClr val="102649"/>
                </a:solidFill>
                <a:effectLst/>
                <a:uLnTx/>
                <a:uFillTx/>
                <a:latin typeface="Franklin Gothic Book" panose="020B0503020102020204"/>
                <a:ea typeface="+mn-ea"/>
                <a:cs typeface="+mn-cs"/>
              </a:rPr>
              <a:t>Resources:</a:t>
            </a:r>
          </a:p>
          <a:p>
            <a:pPr marL="685800" marR="0" lvl="1"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a:pPr>
            <a:r>
              <a:rPr kumimoji="0" lang="en-US" b="0" i="0" u="sng" strike="noStrike" kern="1200" cap="none" spc="0" normalizeH="0" baseline="0" noProof="0">
                <a:ln>
                  <a:noFill/>
                </a:ln>
                <a:solidFill>
                  <a:schemeClr val="accent1">
                    <a:lumMod val="75000"/>
                  </a:schemeClr>
                </a:solidFill>
                <a:effectLst/>
                <a:uLnTx/>
                <a:uFillTx/>
                <a:latin typeface="helvetica" panose="020B0604020202020204" pitchFamily="34" charset="0"/>
                <a:ea typeface="+mn-ea"/>
                <a:cs typeface="+mn-cs"/>
                <a:hlinkClick r:id="rId3">
                  <a:extLst>
                    <a:ext uri="{A12FA001-AC4F-418D-AE19-62706E023703}">
                      <ahyp:hlinkClr xmlns:ahyp="http://schemas.microsoft.com/office/drawing/2018/hyperlinkcolor" val="tx"/>
                    </a:ext>
                  </a:extLst>
                </a:hlinkClick>
              </a:rPr>
              <a:t>Step 4</a:t>
            </a:r>
            <a:r>
              <a:rPr kumimoji="0" lang="en-US" b="0" i="0" u="sng" strike="noStrike" kern="1200" cap="none" spc="0" normalizeH="0" baseline="0" noProof="0">
                <a:ln>
                  <a:noFill/>
                </a:ln>
                <a:solidFill>
                  <a:schemeClr val="accent1">
                    <a:lumMod val="75000"/>
                  </a:schemeClr>
                </a:solidFill>
                <a:effectLst/>
                <a:uLnTx/>
                <a:uFillTx/>
                <a:latin typeface="helvetica" panose="020B0604020202020204" pitchFamily="34" charset="0"/>
                <a:ea typeface="+mn-ea"/>
                <a:cs typeface="+mn-cs"/>
              </a:rPr>
              <a:t> of the ACT-hosted testing website</a:t>
            </a:r>
          </a:p>
          <a:p>
            <a:pPr marL="685800" marR="0" lvl="1"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a:pPr>
            <a:r>
              <a:rPr kumimoji="0" lang="en-US" b="0" i="0" u="sng" strike="noStrike" kern="1200" cap="none" spc="0" normalizeH="0" baseline="0" noProof="0">
                <a:ln>
                  <a:noFill/>
                </a:ln>
                <a:solidFill>
                  <a:schemeClr val="accent1">
                    <a:lumMod val="75000"/>
                  </a:schemeClr>
                </a:solidFill>
                <a:effectLst/>
                <a:uLnTx/>
                <a:uFillTx/>
                <a:latin typeface="helvetica" panose="020B0604020202020204" pitchFamily="34" charset="0"/>
                <a:ea typeface="+mn-ea"/>
                <a:cs typeface="+mn-cs"/>
                <a:hlinkClick r:id="rId4">
                  <a:extLst>
                    <a:ext uri="{A12FA001-AC4F-418D-AE19-62706E023703}">
                      <ahyp:hlinkClr xmlns:ahyp="http://schemas.microsoft.com/office/drawing/2018/hyperlinkcolor" val="tx"/>
                    </a:ext>
                  </a:extLst>
                </a:hlinkClick>
              </a:rPr>
              <a:t>ACT Administration Online Manual</a:t>
            </a:r>
            <a:endParaRPr kumimoji="0" lang="en-US" b="0" i="0" u="sng" strike="noStrike" kern="1200" cap="none" spc="0" normalizeH="0" baseline="0" noProof="0">
              <a:ln>
                <a:noFill/>
              </a:ln>
              <a:solidFill>
                <a:schemeClr val="accent1">
                  <a:lumMod val="75000"/>
                </a:schemeClr>
              </a:solidFill>
              <a:effectLst/>
              <a:uLnTx/>
              <a:uFillTx/>
              <a:latin typeface="helvetica" panose="020B0604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a:pPr>
            <a:r>
              <a:rPr lang="en-US" u="sng">
                <a:solidFill>
                  <a:schemeClr val="accent1">
                    <a:lumMod val="75000"/>
                  </a:schemeClr>
                </a:solidFill>
                <a:latin typeface="helvetica" panose="020B0604020202020204" pitchFamily="34" charset="0"/>
                <a:hlinkClick r:id="rId5">
                  <a:extLst>
                    <a:ext uri="{A12FA001-AC4F-418D-AE19-62706E023703}">
                      <ahyp:hlinkClr xmlns:ahyp="http://schemas.microsoft.com/office/drawing/2018/hyperlinkcolor" val="tx"/>
                    </a:ext>
                  </a:extLst>
                </a:hlinkClick>
              </a:rPr>
              <a:t>Training Tutorial on How to create and Assign Test Sessions</a:t>
            </a:r>
            <a:endParaRPr kumimoji="0" lang="en-US" b="0" i="0" u="sng" strike="noStrike" kern="1200" cap="none" spc="0" normalizeH="0" baseline="0" noProof="0">
              <a:ln>
                <a:noFill/>
              </a:ln>
              <a:solidFill>
                <a:schemeClr val="accent1">
                  <a:lumMod val="75000"/>
                </a:schemeClr>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a:pPr>
            <a:r>
              <a:rPr lang="en-US" b="0" i="0" u="sng" strike="noStrike">
                <a:solidFill>
                  <a:schemeClr val="accent1">
                    <a:lumMod val="75000"/>
                  </a:schemeClr>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PearsonAccess</a:t>
            </a:r>
            <a:r>
              <a:rPr lang="en-US" b="0" i="0" u="sng" strike="noStrike" baseline="30000">
                <a:solidFill>
                  <a:schemeClr val="accent1">
                    <a:lumMod val="75000"/>
                  </a:schemeClr>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next</a:t>
            </a:r>
            <a:r>
              <a:rPr lang="en-US" b="0" i="0" u="sng" strike="noStrike">
                <a:solidFill>
                  <a:schemeClr val="accent1">
                    <a:lumMod val="75000"/>
                  </a:schemeClr>
                </a:solidFill>
                <a:effectLst/>
                <a:latin typeface="helvetica" panose="020B0604020202020204" pitchFamily="34" charset="0"/>
                <a:hlinkClick r:id="rId6">
                  <a:extLst>
                    <a:ext uri="{A12FA001-AC4F-418D-AE19-62706E023703}">
                      <ahyp:hlinkClr xmlns:ahyp="http://schemas.microsoft.com/office/drawing/2018/hyperlinkcolor" val="tx"/>
                    </a:ext>
                  </a:extLst>
                </a:hlinkClick>
              </a:rPr>
              <a:t> (PAN)</a:t>
            </a:r>
            <a:endParaRPr lang="en-US" u="sng" strike="noStrike">
              <a:solidFill>
                <a:schemeClr val="accent1">
                  <a:lumMod val="75000"/>
                </a:schemeClr>
              </a:solidFill>
              <a:latin typeface="helvetica"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a:pPr>
            <a:r>
              <a:rPr lang="en-US" sz="2800" b="0" u="sng" strike="noStrike">
                <a:solidFill>
                  <a:schemeClr val="accent1">
                    <a:lumMod val="75000"/>
                  </a:schemeClr>
                </a:solidFill>
                <a:effectLst/>
                <a:hlinkClick r:id="rId7">
                  <a:extLst>
                    <a:ext uri="{A12FA001-AC4F-418D-AE19-62706E023703}">
                      <ahyp:hlinkClr xmlns:ahyp="http://schemas.microsoft.com/office/drawing/2018/hyperlinkcolor" val="tx"/>
                    </a:ext>
                  </a:extLst>
                </a:hlinkClick>
              </a:rPr>
              <a:t>PAN User Guide</a:t>
            </a:r>
            <a:endParaRPr kumimoji="0" lang="en-US" sz="2800" b="0" u="sng" strike="noStrike" kern="1200" cap="none" spc="0" normalizeH="0" baseline="0" noProof="0">
              <a:ln>
                <a:noFill/>
              </a:ln>
              <a:solidFill>
                <a:schemeClr val="accent1">
                  <a:lumMod val="75000"/>
                </a:schemeClr>
              </a:solidFill>
              <a:effectLst/>
              <a:uLnTx/>
              <a:uFillTx/>
              <a:ea typeface="+mn-ea"/>
              <a:cs typeface="+mn-cs"/>
            </a:endParaRPr>
          </a:p>
          <a:p>
            <a:endParaRPr lang="en-US"/>
          </a:p>
        </p:txBody>
      </p:sp>
      <p:sp>
        <p:nvSpPr>
          <p:cNvPr id="2" name="Slide Number Placeholder 4">
            <a:extLst>
              <a:ext uri="{FF2B5EF4-FFF2-40B4-BE49-F238E27FC236}">
                <a16:creationId xmlns:a16="http://schemas.microsoft.com/office/drawing/2014/main" id="{9FC814C3-FD4D-3DF4-B777-976B3C536D9E}"/>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13</a:t>
            </a:fld>
            <a:endParaRPr lang="en-US" sz="1200">
              <a:solidFill>
                <a:schemeClr val="bg1"/>
              </a:solidFill>
            </a:endParaRPr>
          </a:p>
        </p:txBody>
      </p:sp>
    </p:spTree>
    <p:extLst>
      <p:ext uri="{BB962C8B-B14F-4D97-AF65-F5344CB8AC3E}">
        <p14:creationId xmlns:p14="http://schemas.microsoft.com/office/powerpoint/2010/main" val="1693757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4727-0E3E-6727-653E-B6D40B9CF854}"/>
              </a:ext>
            </a:extLst>
          </p:cNvPr>
          <p:cNvSpPr>
            <a:spLocks noGrp="1"/>
          </p:cNvSpPr>
          <p:nvPr>
            <p:ph type="title"/>
          </p:nvPr>
        </p:nvSpPr>
        <p:spPr>
          <a:xfrm>
            <a:off x="627411" y="355600"/>
            <a:ext cx="11413172" cy="1325563"/>
          </a:xfrm>
        </p:spPr>
        <p:txBody>
          <a:bodyPr>
            <a:normAutofit/>
          </a:bodyPr>
          <a:lstStyle/>
          <a:p>
            <a:r>
              <a:rPr lang="en-US"/>
              <a:t>ACT Fall 2023 Senior Administration: </a:t>
            </a:r>
            <a:br>
              <a:rPr lang="en-US"/>
            </a:br>
            <a:r>
              <a:rPr lang="en-US"/>
              <a:t>Overall Reminder</a:t>
            </a:r>
          </a:p>
        </p:txBody>
      </p:sp>
      <p:sp>
        <p:nvSpPr>
          <p:cNvPr id="5" name="Text Placeholder 4">
            <a:extLst>
              <a:ext uri="{FF2B5EF4-FFF2-40B4-BE49-F238E27FC236}">
                <a16:creationId xmlns:a16="http://schemas.microsoft.com/office/drawing/2014/main" id="{7B1D706D-7385-442B-0CAB-9CBBABE4DB52}"/>
              </a:ext>
            </a:extLst>
          </p:cNvPr>
          <p:cNvSpPr>
            <a:spLocks noGrp="1"/>
          </p:cNvSpPr>
          <p:nvPr>
            <p:ph type="body" idx="1"/>
          </p:nvPr>
        </p:nvSpPr>
        <p:spPr/>
        <p:txBody>
          <a:bodyPr>
            <a:normAutofit/>
          </a:bodyPr>
          <a:lstStyle/>
          <a:p>
            <a:r>
              <a:rPr lang="en-US" sz="2800">
                <a:effectLst/>
                <a:latin typeface="+mj-lt"/>
                <a:ea typeface="Calibri" panose="020F0502020204030204" pitchFamily="34" charset="0"/>
              </a:rPr>
              <a:t>Students who will not be testing:</a:t>
            </a:r>
            <a:endParaRPr lang="en-US" sz="2800">
              <a:latin typeface="+mj-lt"/>
            </a:endParaRPr>
          </a:p>
        </p:txBody>
      </p:sp>
      <p:sp>
        <p:nvSpPr>
          <p:cNvPr id="6" name="Content Placeholder 5">
            <a:extLst>
              <a:ext uri="{FF2B5EF4-FFF2-40B4-BE49-F238E27FC236}">
                <a16:creationId xmlns:a16="http://schemas.microsoft.com/office/drawing/2014/main" id="{6074CBB2-BD6E-C77E-3D70-8DA462032152}"/>
              </a:ext>
            </a:extLst>
          </p:cNvPr>
          <p:cNvSpPr>
            <a:spLocks noGrp="1"/>
          </p:cNvSpPr>
          <p:nvPr>
            <p:ph sz="half" idx="2"/>
          </p:nvPr>
        </p:nvSpPr>
        <p:spPr>
          <a:xfrm>
            <a:off x="839788" y="2505075"/>
            <a:ext cx="5157787" cy="2910205"/>
          </a:xfrm>
        </p:spPr>
        <p:txBody>
          <a:bodyPr>
            <a:normAutofit/>
          </a:bodyPr>
          <a:lstStyle/>
          <a:p>
            <a:pPr>
              <a:spcBef>
                <a:spcPts val="0"/>
              </a:spcBef>
            </a:pPr>
            <a:r>
              <a:rPr lang="en-US" sz="2400">
                <a:ea typeface="Calibri" panose="020F0502020204030204" pitchFamily="34" charset="0"/>
              </a:rPr>
              <a:t>Students s</a:t>
            </a:r>
            <a:r>
              <a:rPr lang="en-US" sz="2400">
                <a:effectLst/>
                <a:ea typeface="Calibri" panose="020F0502020204030204" pitchFamily="34" charset="0"/>
              </a:rPr>
              <a:t>hould be removed from test sessions; no other action is required. </a:t>
            </a:r>
          </a:p>
          <a:p>
            <a:pPr>
              <a:spcBef>
                <a:spcPts val="0"/>
              </a:spcBef>
            </a:pPr>
            <a:r>
              <a:rPr lang="en-US" sz="2400">
                <a:effectLst/>
                <a:ea typeface="Calibri" panose="020F0502020204030204" pitchFamily="34" charset="0"/>
              </a:rPr>
              <a:t>Students can be placed in sessions on other days if they are removed from a session. </a:t>
            </a:r>
          </a:p>
          <a:p>
            <a:pPr marL="0" indent="0">
              <a:buNone/>
            </a:pPr>
            <a:endParaRPr lang="en-US"/>
          </a:p>
        </p:txBody>
      </p:sp>
      <p:sp>
        <p:nvSpPr>
          <p:cNvPr id="7" name="Text Placeholder 6">
            <a:extLst>
              <a:ext uri="{FF2B5EF4-FFF2-40B4-BE49-F238E27FC236}">
                <a16:creationId xmlns:a16="http://schemas.microsoft.com/office/drawing/2014/main" id="{FEAECC56-F606-7EBB-6072-2A9D51C785AC}"/>
              </a:ext>
            </a:extLst>
          </p:cNvPr>
          <p:cNvSpPr>
            <a:spLocks noGrp="1"/>
          </p:cNvSpPr>
          <p:nvPr>
            <p:ph type="body" sz="quarter" idx="3"/>
          </p:nvPr>
        </p:nvSpPr>
        <p:spPr>
          <a:xfrm>
            <a:off x="6172200" y="2212103"/>
            <a:ext cx="5183188" cy="823912"/>
          </a:xfrm>
        </p:spPr>
        <p:txBody>
          <a:bodyPr>
            <a:noAutofit/>
          </a:bodyPr>
          <a:lstStyle/>
          <a:p>
            <a:r>
              <a:rPr lang="en-US" sz="2800">
                <a:latin typeface="+mj-lt"/>
                <a:ea typeface="Calibri" panose="020F0502020204030204" pitchFamily="34" charset="0"/>
              </a:rPr>
              <a:t>A student</a:t>
            </a:r>
            <a:r>
              <a:rPr lang="en-US" sz="2800">
                <a:effectLst/>
                <a:latin typeface="+mj-lt"/>
                <a:ea typeface="Calibri" panose="020F0502020204030204" pitchFamily="34" charset="0"/>
              </a:rPr>
              <a:t> marked complete but did not test or tested but did not complete the test</a:t>
            </a:r>
            <a:endParaRPr lang="en-US" sz="2800">
              <a:latin typeface="+mj-lt"/>
            </a:endParaRPr>
          </a:p>
        </p:txBody>
      </p:sp>
      <p:sp>
        <p:nvSpPr>
          <p:cNvPr id="8" name="Content Placeholder 7">
            <a:extLst>
              <a:ext uri="{FF2B5EF4-FFF2-40B4-BE49-F238E27FC236}">
                <a16:creationId xmlns:a16="http://schemas.microsoft.com/office/drawing/2014/main" id="{65F49D12-BE84-FB71-0570-4B7262D36E80}"/>
              </a:ext>
            </a:extLst>
          </p:cNvPr>
          <p:cNvSpPr>
            <a:spLocks noGrp="1"/>
          </p:cNvSpPr>
          <p:nvPr>
            <p:ph sz="quarter" idx="4"/>
          </p:nvPr>
        </p:nvSpPr>
        <p:spPr>
          <a:xfrm>
            <a:off x="6172200" y="3041572"/>
            <a:ext cx="5183188" cy="2810515"/>
          </a:xfrm>
        </p:spPr>
        <p:txBody>
          <a:bodyPr>
            <a:normAutofit/>
          </a:bodyPr>
          <a:lstStyle/>
          <a:p>
            <a:pPr>
              <a:spcBef>
                <a:spcPts val="0"/>
              </a:spcBef>
            </a:pPr>
            <a:r>
              <a:rPr lang="en-US" sz="2400">
                <a:effectLst/>
                <a:ea typeface="Calibri" panose="020F0502020204030204" pitchFamily="34" charset="0"/>
              </a:rPr>
              <a:t>Testing staff must contact ACT Customer Support to request the student be designated Do Not Report.</a:t>
            </a:r>
          </a:p>
          <a:p>
            <a:pPr>
              <a:spcBef>
                <a:spcPts val="0"/>
              </a:spcBef>
            </a:pPr>
            <a:r>
              <a:rPr lang="en-US" sz="2400">
                <a:effectLst/>
                <a:ea typeface="Calibri" panose="020F0502020204030204" pitchFamily="34" charset="0"/>
              </a:rPr>
              <a:t>Testing staff can request </a:t>
            </a:r>
            <a:r>
              <a:rPr lang="en-US" sz="2400">
                <a:ea typeface="Calibri" panose="020F0502020204030204" pitchFamily="34" charset="0"/>
              </a:rPr>
              <a:t>that students be re-registered if they want to attempt another test</a:t>
            </a:r>
            <a:r>
              <a:rPr lang="en-US" sz="2400">
                <a:effectLst/>
                <a:ea typeface="Calibri" panose="020F0502020204030204" pitchFamily="34" charset="0"/>
              </a:rPr>
              <a:t>. </a:t>
            </a:r>
          </a:p>
          <a:p>
            <a:endParaRPr lang="en-US"/>
          </a:p>
        </p:txBody>
      </p:sp>
      <p:sp>
        <p:nvSpPr>
          <p:cNvPr id="3" name="Slide Number Placeholder 4">
            <a:extLst>
              <a:ext uri="{FF2B5EF4-FFF2-40B4-BE49-F238E27FC236}">
                <a16:creationId xmlns:a16="http://schemas.microsoft.com/office/drawing/2014/main" id="{5437FA7A-2DAF-9D24-08A9-B4A5F236FE26}"/>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14</a:t>
            </a:fld>
            <a:endParaRPr lang="en-US" sz="1200">
              <a:solidFill>
                <a:schemeClr val="bg1"/>
              </a:solidFill>
            </a:endParaRPr>
          </a:p>
        </p:txBody>
      </p:sp>
    </p:spTree>
    <p:extLst>
      <p:ext uri="{BB962C8B-B14F-4D97-AF65-F5344CB8AC3E}">
        <p14:creationId xmlns:p14="http://schemas.microsoft.com/office/powerpoint/2010/main" val="3795285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E2F-FEF1-2A7E-BD97-4C2455D4C2DF}"/>
              </a:ext>
            </a:extLst>
          </p:cNvPr>
          <p:cNvSpPr>
            <a:spLocks noGrp="1"/>
          </p:cNvSpPr>
          <p:nvPr>
            <p:ph type="ctrTitle"/>
          </p:nvPr>
        </p:nvSpPr>
        <p:spPr>
          <a:xfrm>
            <a:off x="2384323" y="1085492"/>
            <a:ext cx="9144000" cy="2387600"/>
          </a:xfrm>
        </p:spPr>
        <p:txBody>
          <a:bodyPr>
            <a:normAutofit fontScale="90000"/>
          </a:bodyPr>
          <a:lstStyle/>
          <a:p>
            <a:pPr algn="r"/>
            <a:r>
              <a:rPr lang="en-US"/>
              <a:t>ACT Spring 2024 Junior Administration Training Registration</a:t>
            </a:r>
          </a:p>
        </p:txBody>
      </p:sp>
      <p:sp>
        <p:nvSpPr>
          <p:cNvPr id="3" name="Text Placeholder 2">
            <a:extLst>
              <a:ext uri="{FF2B5EF4-FFF2-40B4-BE49-F238E27FC236}">
                <a16:creationId xmlns:a16="http://schemas.microsoft.com/office/drawing/2014/main" id="{B49187D1-214B-42B2-F624-DE5ED6C20713}"/>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err="1"/>
              <a:t>Shara</a:t>
            </a:r>
            <a:r>
              <a:rPr lang="en-US"/>
              <a:t> Savage, Education Administration Program Manager</a:t>
            </a:r>
          </a:p>
          <a:p>
            <a:pPr algn="r"/>
            <a:r>
              <a:rPr lang="en-US"/>
              <a:t>Office of Assessment and Accountability</a:t>
            </a:r>
          </a:p>
          <a:p>
            <a:pPr algn="r"/>
            <a:endParaRPr lang="en-US"/>
          </a:p>
        </p:txBody>
      </p:sp>
      <p:sp>
        <p:nvSpPr>
          <p:cNvPr id="4" name="Slide Number Placeholder 3">
            <a:extLst>
              <a:ext uri="{FF2B5EF4-FFF2-40B4-BE49-F238E27FC236}">
                <a16:creationId xmlns:a16="http://schemas.microsoft.com/office/drawing/2014/main" id="{381D3FE7-E811-D587-C2AB-6B9E61401054}"/>
              </a:ext>
            </a:extLst>
          </p:cNvPr>
          <p:cNvSpPr>
            <a:spLocks noGrp="1"/>
          </p:cNvSpPr>
          <p:nvPr>
            <p:ph type="sldNum" sz="quarter" idx="12"/>
          </p:nvPr>
        </p:nvSpPr>
        <p:spPr/>
        <p:txBody>
          <a:bodyPr/>
          <a:lstStyle/>
          <a:p>
            <a:fld id="{91BD7323-49BF-4C97-8773-5EC64C492009}" type="slidenum">
              <a:rPr lang="en-US" smtClean="0"/>
              <a:t>15</a:t>
            </a:fld>
            <a:endParaRPr lang="en-US"/>
          </a:p>
        </p:txBody>
      </p:sp>
    </p:spTree>
    <p:extLst>
      <p:ext uri="{BB962C8B-B14F-4D97-AF65-F5344CB8AC3E}">
        <p14:creationId xmlns:p14="http://schemas.microsoft.com/office/powerpoint/2010/main" val="135819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39E41-64BE-4278-119D-AD2DCA06D286}"/>
              </a:ext>
            </a:extLst>
          </p:cNvPr>
          <p:cNvSpPr>
            <a:spLocks noGrp="1"/>
          </p:cNvSpPr>
          <p:nvPr>
            <p:ph type="title"/>
          </p:nvPr>
        </p:nvSpPr>
        <p:spPr>
          <a:xfrm>
            <a:off x="623478" y="355600"/>
            <a:ext cx="10515600" cy="1325563"/>
          </a:xfrm>
        </p:spPr>
        <p:txBody>
          <a:bodyPr/>
          <a:lstStyle/>
          <a:p>
            <a:r>
              <a:rPr lang="en-US"/>
              <a:t>ACT Spring 2024 Junior Administration Training Registration Information</a:t>
            </a:r>
          </a:p>
        </p:txBody>
      </p:sp>
      <p:sp>
        <p:nvSpPr>
          <p:cNvPr id="5" name="Text Placeholder 4">
            <a:extLst>
              <a:ext uri="{FF2B5EF4-FFF2-40B4-BE49-F238E27FC236}">
                <a16:creationId xmlns:a16="http://schemas.microsoft.com/office/drawing/2014/main" id="{282045F7-8275-24ED-A90D-36A82734B10D}"/>
              </a:ext>
            </a:extLst>
          </p:cNvPr>
          <p:cNvSpPr>
            <a:spLocks noGrp="1"/>
          </p:cNvSpPr>
          <p:nvPr>
            <p:ph type="body" idx="1"/>
          </p:nvPr>
        </p:nvSpPr>
        <p:spPr/>
        <p:txBody>
          <a:bodyPr/>
          <a:lstStyle/>
          <a:p>
            <a:r>
              <a:rPr lang="en-US" sz="2400" b="1">
                <a:solidFill>
                  <a:srgbClr val="223942"/>
                </a:solidFill>
                <a:effectLst/>
                <a:latin typeface="+mj-lt"/>
                <a:ea typeface="Calibri" panose="020F0502020204030204" pitchFamily="34" charset="0"/>
              </a:rPr>
              <a:t>Lexington: Hyatt Regency Lexington</a:t>
            </a:r>
          </a:p>
        </p:txBody>
      </p:sp>
      <p:sp>
        <p:nvSpPr>
          <p:cNvPr id="3" name="Content Placeholder 2">
            <a:extLst>
              <a:ext uri="{FF2B5EF4-FFF2-40B4-BE49-F238E27FC236}">
                <a16:creationId xmlns:a16="http://schemas.microsoft.com/office/drawing/2014/main" id="{FF061309-C71D-54AF-F0EF-5A91FE0F6D47}"/>
              </a:ext>
            </a:extLst>
          </p:cNvPr>
          <p:cNvSpPr>
            <a:spLocks noGrp="1"/>
          </p:cNvSpPr>
          <p:nvPr>
            <p:ph sz="half" idx="2"/>
          </p:nvPr>
        </p:nvSpPr>
        <p:spPr/>
        <p:txBody>
          <a:bodyPr>
            <a:normAutofit/>
          </a:bodyPr>
          <a:lstStyle/>
          <a:p>
            <a:pPr>
              <a:spcBef>
                <a:spcPts val="0"/>
              </a:spcBef>
              <a:spcAft>
                <a:spcPts val="1125"/>
              </a:spcAft>
            </a:pPr>
            <a:r>
              <a:rPr lang="en-US" sz="2300">
                <a:solidFill>
                  <a:srgbClr val="223942"/>
                </a:solidFill>
                <a:effectLst/>
                <a:ea typeface="Calibri" panose="020F0502020204030204" pitchFamily="34" charset="0"/>
              </a:rPr>
              <a:t>Address: 401 W High St</a:t>
            </a:r>
            <a:endParaRPr lang="en-US" sz="2300">
              <a:effectLst/>
              <a:ea typeface="Calibri" panose="020F0502020204030204" pitchFamily="34" charset="0"/>
            </a:endParaRPr>
          </a:p>
          <a:p>
            <a:pPr>
              <a:spcBef>
                <a:spcPts val="0"/>
              </a:spcBef>
              <a:spcAft>
                <a:spcPts val="1125"/>
              </a:spcAft>
            </a:pPr>
            <a:r>
              <a:rPr lang="en-US" sz="2300">
                <a:solidFill>
                  <a:srgbClr val="223942"/>
                </a:solidFill>
                <a:effectLst/>
                <a:ea typeface="Calibri" panose="020F0502020204030204" pitchFamily="34" charset="0"/>
              </a:rPr>
              <a:t>Date: Nov. 15, 2023</a:t>
            </a:r>
            <a:endParaRPr lang="en-US" sz="2300">
              <a:effectLst/>
              <a:ea typeface="Calibri" panose="020F0502020204030204" pitchFamily="34" charset="0"/>
            </a:endParaRPr>
          </a:p>
          <a:p>
            <a:pPr>
              <a:spcBef>
                <a:spcPts val="0"/>
              </a:spcBef>
              <a:spcAft>
                <a:spcPts val="1125"/>
              </a:spcAft>
            </a:pPr>
            <a:r>
              <a:rPr lang="en-US" sz="2300">
                <a:solidFill>
                  <a:srgbClr val="223942"/>
                </a:solidFill>
                <a:effectLst/>
                <a:ea typeface="Calibri" panose="020F0502020204030204" pitchFamily="34" charset="0"/>
              </a:rPr>
              <a:t>Time: Sign-in 8-8:30 a.m. ET, Training occurs 8:30 a.m.–12 p.m. ET</a:t>
            </a:r>
            <a:endParaRPr lang="en-US" sz="2300">
              <a:ea typeface="Calibri" panose="020F0502020204030204" pitchFamily="34" charset="0"/>
            </a:endParaRPr>
          </a:p>
          <a:p>
            <a:pPr>
              <a:spcBef>
                <a:spcPts val="0"/>
              </a:spcBef>
              <a:spcAft>
                <a:spcPts val="1125"/>
              </a:spcAft>
              <a:buClr>
                <a:schemeClr val="tx1"/>
              </a:buClr>
            </a:pPr>
            <a:r>
              <a:rPr lang="en-US" sz="2300" u="sng">
                <a:solidFill>
                  <a:schemeClr val="accent1">
                    <a:lumMod val="75000"/>
                  </a:schemeClr>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Lexington Registration </a:t>
            </a:r>
            <a:endParaRPr lang="en-US" sz="2300" u="sng">
              <a:solidFill>
                <a:schemeClr val="accent1">
                  <a:lumMod val="75000"/>
                </a:schemeClr>
              </a:solidFill>
              <a:effectLst/>
              <a:ea typeface="Calibri" panose="020F0502020204030204" pitchFamily="34" charset="0"/>
              <a:cs typeface="Times New Roman" panose="02020603050405020304" pitchFamily="18" charset="0"/>
            </a:endParaRPr>
          </a:p>
          <a:p>
            <a:pPr marL="0" indent="0">
              <a:buNone/>
            </a:pPr>
            <a:r>
              <a:rPr lang="en-US" sz="1800" b="1" i="1">
                <a:solidFill>
                  <a:srgbClr val="223942"/>
                </a:solidFill>
                <a:effectLst/>
                <a:ea typeface="Calibri" panose="020F0502020204030204" pitchFamily="34" charset="0"/>
              </a:rPr>
              <a:t>*Please note this is a different location than last year</a:t>
            </a:r>
            <a:endParaRPr lang="en-US" sz="1800">
              <a:effectLst/>
              <a:ea typeface="Calibri" panose="020F0502020204030204" pitchFamily="34" charset="0"/>
            </a:endParaRPr>
          </a:p>
          <a:p>
            <a:pPr marL="0" indent="0">
              <a:buNone/>
            </a:pPr>
            <a:endParaRPr lang="en-US"/>
          </a:p>
        </p:txBody>
      </p:sp>
      <p:sp>
        <p:nvSpPr>
          <p:cNvPr id="6" name="Text Placeholder 5">
            <a:extLst>
              <a:ext uri="{FF2B5EF4-FFF2-40B4-BE49-F238E27FC236}">
                <a16:creationId xmlns:a16="http://schemas.microsoft.com/office/drawing/2014/main" id="{CBF6F506-679B-EC6A-B200-E263782E29D3}"/>
              </a:ext>
            </a:extLst>
          </p:cNvPr>
          <p:cNvSpPr>
            <a:spLocks noGrp="1"/>
          </p:cNvSpPr>
          <p:nvPr>
            <p:ph type="body" sz="quarter" idx="3"/>
          </p:nvPr>
        </p:nvSpPr>
        <p:spPr>
          <a:xfrm>
            <a:off x="6172200" y="1681163"/>
            <a:ext cx="6019800" cy="823912"/>
          </a:xfrm>
        </p:spPr>
        <p:txBody>
          <a:bodyPr/>
          <a:lstStyle/>
          <a:p>
            <a:r>
              <a:rPr lang="en-US" sz="2400" b="1">
                <a:solidFill>
                  <a:srgbClr val="223942"/>
                </a:solidFill>
                <a:effectLst/>
                <a:latin typeface="+mj-lt"/>
                <a:ea typeface="Calibri" panose="020F0502020204030204" pitchFamily="34" charset="0"/>
              </a:rPr>
              <a:t>Bowling Green: Holiday Inn University Plaza</a:t>
            </a:r>
            <a:endParaRPr lang="en-US" sz="2400">
              <a:effectLst/>
              <a:latin typeface="+mj-lt"/>
              <a:ea typeface="Calibri" panose="020F0502020204030204" pitchFamily="34" charset="0"/>
            </a:endParaRPr>
          </a:p>
        </p:txBody>
      </p:sp>
      <p:sp>
        <p:nvSpPr>
          <p:cNvPr id="7" name="Content Placeholder 6">
            <a:extLst>
              <a:ext uri="{FF2B5EF4-FFF2-40B4-BE49-F238E27FC236}">
                <a16:creationId xmlns:a16="http://schemas.microsoft.com/office/drawing/2014/main" id="{53F924AF-BDD5-9D42-9FBB-1CFE066984C6}"/>
              </a:ext>
            </a:extLst>
          </p:cNvPr>
          <p:cNvSpPr>
            <a:spLocks noGrp="1"/>
          </p:cNvSpPr>
          <p:nvPr>
            <p:ph sz="quarter" idx="4"/>
          </p:nvPr>
        </p:nvSpPr>
        <p:spPr/>
        <p:txBody>
          <a:bodyPr>
            <a:normAutofit/>
          </a:bodyPr>
          <a:lstStyle/>
          <a:p>
            <a:pPr>
              <a:spcBef>
                <a:spcPts val="0"/>
              </a:spcBef>
              <a:spcAft>
                <a:spcPts val="1125"/>
              </a:spcAft>
            </a:pPr>
            <a:r>
              <a:rPr lang="en-US" sz="2300">
                <a:solidFill>
                  <a:srgbClr val="223942"/>
                </a:solidFill>
                <a:effectLst/>
                <a:ea typeface="Calibri" panose="020F0502020204030204" pitchFamily="34" charset="0"/>
              </a:rPr>
              <a:t>Address: 1021 Wilkinson Trace</a:t>
            </a:r>
            <a:endParaRPr lang="en-US" sz="2300">
              <a:effectLst/>
              <a:ea typeface="Calibri" panose="020F0502020204030204" pitchFamily="34" charset="0"/>
            </a:endParaRPr>
          </a:p>
          <a:p>
            <a:pPr>
              <a:spcBef>
                <a:spcPts val="0"/>
              </a:spcBef>
              <a:spcAft>
                <a:spcPts val="1125"/>
              </a:spcAft>
            </a:pPr>
            <a:r>
              <a:rPr lang="en-US" sz="2300">
                <a:solidFill>
                  <a:srgbClr val="223942"/>
                </a:solidFill>
                <a:effectLst/>
                <a:ea typeface="Calibri" panose="020F0502020204030204" pitchFamily="34" charset="0"/>
              </a:rPr>
              <a:t>Date: Nov. 16, 2023</a:t>
            </a:r>
            <a:endParaRPr lang="en-US" sz="2300">
              <a:effectLst/>
              <a:ea typeface="Calibri" panose="020F0502020204030204" pitchFamily="34" charset="0"/>
            </a:endParaRPr>
          </a:p>
          <a:p>
            <a:pPr>
              <a:spcBef>
                <a:spcPts val="0"/>
              </a:spcBef>
              <a:spcAft>
                <a:spcPts val="1125"/>
              </a:spcAft>
            </a:pPr>
            <a:r>
              <a:rPr lang="en-US" sz="2300">
                <a:solidFill>
                  <a:srgbClr val="223942"/>
                </a:solidFill>
                <a:effectLst/>
                <a:ea typeface="Calibri" panose="020F0502020204030204" pitchFamily="34" charset="0"/>
              </a:rPr>
              <a:t>Time: Sign-in 8-8:30 a.m. CT, Training occurs 8:30 a.m.–12 p.m. CT</a:t>
            </a:r>
            <a:endParaRPr lang="en-US" sz="2300">
              <a:effectLst/>
              <a:ea typeface="Calibri" panose="020F0502020204030204" pitchFamily="34" charset="0"/>
            </a:endParaRPr>
          </a:p>
          <a:p>
            <a:pPr>
              <a:spcBef>
                <a:spcPts val="0"/>
              </a:spcBef>
              <a:spcAft>
                <a:spcPts val="1125"/>
              </a:spcAft>
              <a:buClr>
                <a:schemeClr val="tx1"/>
              </a:buClr>
            </a:pPr>
            <a:r>
              <a:rPr lang="en-US" sz="2300" u="sng">
                <a:solidFill>
                  <a:schemeClr val="accent1">
                    <a:lumMod val="75000"/>
                  </a:schemeClr>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Bowling Green </a:t>
            </a:r>
            <a:r>
              <a:rPr lang="en-US" sz="2300" u="sng">
                <a:solidFill>
                  <a:schemeClr val="accent1">
                    <a:lumMod val="75000"/>
                  </a:schemeClr>
                </a:solidFill>
                <a:effectLst/>
                <a:ea typeface="Calibri" panose="020F0502020204030204" pitchFamily="34" charset="0"/>
                <a:cs typeface="Times New Roman" panose="02020603050405020304" pitchFamily="18" charset="0"/>
              </a:rPr>
              <a:t>Registration</a:t>
            </a:r>
            <a:endParaRPr lang="en-US" sz="2300">
              <a:solidFill>
                <a:schemeClr val="accent1">
                  <a:lumMod val="75000"/>
                </a:schemeClr>
              </a:solidFill>
              <a:effectLst/>
              <a:ea typeface="Calibri" panose="020F0502020204030204" pitchFamily="34" charset="0"/>
            </a:endParaRPr>
          </a:p>
          <a:p>
            <a:endParaRPr lang="en-US"/>
          </a:p>
        </p:txBody>
      </p:sp>
      <p:sp>
        <p:nvSpPr>
          <p:cNvPr id="8" name="Slide Number Placeholder 4">
            <a:extLst>
              <a:ext uri="{FF2B5EF4-FFF2-40B4-BE49-F238E27FC236}">
                <a16:creationId xmlns:a16="http://schemas.microsoft.com/office/drawing/2014/main" id="{A64E6313-12D7-BAF6-FECD-0FC18EA4BB9D}"/>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16</a:t>
            </a:fld>
            <a:endParaRPr lang="en-US" sz="1200">
              <a:solidFill>
                <a:schemeClr val="bg1"/>
              </a:solidFill>
            </a:endParaRPr>
          </a:p>
        </p:txBody>
      </p:sp>
    </p:spTree>
    <p:extLst>
      <p:ext uri="{BB962C8B-B14F-4D97-AF65-F5344CB8AC3E}">
        <p14:creationId xmlns:p14="http://schemas.microsoft.com/office/powerpoint/2010/main" val="304593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729F-0BA8-49BA-8CFD-803C95DDD5EB}"/>
              </a:ext>
            </a:extLst>
          </p:cNvPr>
          <p:cNvSpPr>
            <a:spLocks noGrp="1"/>
          </p:cNvSpPr>
          <p:nvPr>
            <p:ph type="ctrTitle"/>
          </p:nvPr>
        </p:nvSpPr>
        <p:spPr>
          <a:xfrm>
            <a:off x="1872370" y="861006"/>
            <a:ext cx="9218120" cy="2387600"/>
          </a:xfrm>
        </p:spPr>
        <p:txBody>
          <a:bodyPr>
            <a:normAutofit/>
          </a:bodyPr>
          <a:lstStyle/>
          <a:p>
            <a:pPr lvl="1" algn="r"/>
            <a:r>
              <a:rPr lang="en-US" sz="6000">
                <a:solidFill>
                  <a:srgbClr val="102649"/>
                </a:solidFill>
                <a:latin typeface="Franklin Gothic Medium"/>
              </a:rPr>
              <a:t>ACCESS Reminders </a:t>
            </a:r>
          </a:p>
        </p:txBody>
      </p:sp>
      <p:sp>
        <p:nvSpPr>
          <p:cNvPr id="9" name="Subtitle 2">
            <a:extLst>
              <a:ext uri="{FF2B5EF4-FFF2-40B4-BE49-F238E27FC236}">
                <a16:creationId xmlns:a16="http://schemas.microsoft.com/office/drawing/2014/main" id="{5ADF139A-481F-0910-0805-1DDC5AF9C99E}"/>
              </a:ext>
            </a:extLst>
          </p:cNvPr>
          <p:cNvSpPr txBox="1">
            <a:spLocks/>
          </p:cNvSpPr>
          <p:nvPr/>
        </p:nvSpPr>
        <p:spPr>
          <a:xfrm>
            <a:off x="1946490" y="3146716"/>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78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02649"/>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02649"/>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en-US"/>
          </a:p>
          <a:p>
            <a:pPr algn="r">
              <a:spcBef>
                <a:spcPts val="0"/>
              </a:spcBef>
            </a:pPr>
            <a:r>
              <a:rPr lang="en-US"/>
              <a:t>Chris Williams, Program Consultant</a:t>
            </a:r>
          </a:p>
          <a:p>
            <a:pPr algn="r">
              <a:spcBef>
                <a:spcPts val="0"/>
              </a:spcBef>
            </a:pPr>
            <a:r>
              <a:rPr lang="en-US"/>
              <a:t>   Division of Assessment and Accountability Support</a:t>
            </a:r>
          </a:p>
          <a:p>
            <a:pPr algn="r">
              <a:spcBef>
                <a:spcPts val="0"/>
              </a:spcBef>
            </a:pPr>
            <a:r>
              <a:rPr lang="en-US"/>
              <a:t>Office of Assessment and Accountability</a:t>
            </a:r>
          </a:p>
          <a:p>
            <a:endParaRPr lang="en-US"/>
          </a:p>
        </p:txBody>
      </p:sp>
      <p:sp>
        <p:nvSpPr>
          <p:cNvPr id="7" name="Slide Number Placeholder 6">
            <a:extLst>
              <a:ext uri="{FF2B5EF4-FFF2-40B4-BE49-F238E27FC236}">
                <a16:creationId xmlns:a16="http://schemas.microsoft.com/office/drawing/2014/main" id="{8738C39F-F6BE-EA2D-EFE5-0958FBF468C6}"/>
              </a:ext>
            </a:extLst>
          </p:cNvPr>
          <p:cNvSpPr>
            <a:spLocks noGrp="1"/>
          </p:cNvSpPr>
          <p:nvPr>
            <p:ph type="sldNum" sz="quarter" idx="12"/>
          </p:nvPr>
        </p:nvSpPr>
        <p:spPr/>
        <p:txBody>
          <a:bodyPr/>
          <a:lstStyle/>
          <a:p>
            <a:fld id="{01152AFA-7C55-604E-8665-049907417E35}" type="slidenum">
              <a:rPr lang="en-US" smtClean="0"/>
              <a:pPr/>
              <a:t>17</a:t>
            </a:fld>
            <a:endParaRPr lang="en-US"/>
          </a:p>
        </p:txBody>
      </p:sp>
    </p:spTree>
    <p:extLst>
      <p:ext uri="{BB962C8B-B14F-4D97-AF65-F5344CB8AC3E}">
        <p14:creationId xmlns:p14="http://schemas.microsoft.com/office/powerpoint/2010/main" val="2654705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9933-0B28-3777-5DF3-126FAD46865C}"/>
              </a:ext>
            </a:extLst>
          </p:cNvPr>
          <p:cNvSpPr>
            <a:spLocks noGrp="1"/>
          </p:cNvSpPr>
          <p:nvPr>
            <p:ph type="title"/>
          </p:nvPr>
        </p:nvSpPr>
        <p:spPr>
          <a:xfrm>
            <a:off x="572729" y="0"/>
            <a:ext cx="10515600" cy="1325563"/>
          </a:xfrm>
        </p:spPr>
        <p:txBody>
          <a:bodyPr/>
          <a:lstStyle/>
          <a:p>
            <a:r>
              <a:rPr lang="en-US"/>
              <a:t>ACCESS for ELLs Reminders</a:t>
            </a:r>
          </a:p>
        </p:txBody>
      </p:sp>
      <p:sp>
        <p:nvSpPr>
          <p:cNvPr id="3" name="Content Placeholder 2">
            <a:extLst>
              <a:ext uri="{FF2B5EF4-FFF2-40B4-BE49-F238E27FC236}">
                <a16:creationId xmlns:a16="http://schemas.microsoft.com/office/drawing/2014/main" id="{B11E7949-2F04-09EE-CA07-99D971A876BD}"/>
              </a:ext>
            </a:extLst>
          </p:cNvPr>
          <p:cNvSpPr>
            <a:spLocks noGrp="1"/>
          </p:cNvSpPr>
          <p:nvPr>
            <p:ph sz="half" idx="1"/>
          </p:nvPr>
        </p:nvSpPr>
        <p:spPr>
          <a:xfrm>
            <a:off x="838199" y="1825625"/>
            <a:ext cx="10614891" cy="3753139"/>
          </a:xfrm>
        </p:spPr>
        <p:txBody>
          <a:bodyPr vert="horz" lIns="91440" tIns="45720" rIns="91440" bIns="45720" rtlCol="0" anchor="t">
            <a:normAutofit/>
          </a:bodyPr>
          <a:lstStyle/>
          <a:p>
            <a:r>
              <a:rPr lang="en-US"/>
              <a:t>ACCESS ordering in WIDA AMS</a:t>
            </a:r>
          </a:p>
          <a:p>
            <a:r>
              <a:rPr lang="en-US"/>
              <a:t>Pre-ID Label</a:t>
            </a:r>
          </a:p>
          <a:p>
            <a:r>
              <a:rPr lang="en-US"/>
              <a:t>Technology Webinars</a:t>
            </a:r>
          </a:p>
          <a:p>
            <a:r>
              <a:rPr lang="en-US"/>
              <a:t>ACCESS Trainings-WIDA Secure Portal, KDE ACCESS webpage </a:t>
            </a:r>
          </a:p>
          <a:p>
            <a:r>
              <a:rPr lang="en-US"/>
              <a:t>Kentucky's WIDA Member Page</a:t>
            </a:r>
          </a:p>
          <a:p>
            <a:r>
              <a:rPr lang="en-US"/>
              <a:t>Professional Development</a:t>
            </a:r>
          </a:p>
          <a:p>
            <a:endParaRPr lang="en-US"/>
          </a:p>
          <a:p>
            <a:endParaRPr lang="en-US"/>
          </a:p>
          <a:p>
            <a:endParaRPr lang="en-US"/>
          </a:p>
        </p:txBody>
      </p:sp>
      <p:sp>
        <p:nvSpPr>
          <p:cNvPr id="5" name="Slide Number Placeholder 4">
            <a:extLst>
              <a:ext uri="{FF2B5EF4-FFF2-40B4-BE49-F238E27FC236}">
                <a16:creationId xmlns:a16="http://schemas.microsoft.com/office/drawing/2014/main" id="{0748304C-3175-CB56-A6A4-7E2DA094D5C0}"/>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18</a:t>
            </a:fld>
            <a:endParaRPr lang="en-US" sz="1200">
              <a:solidFill>
                <a:schemeClr val="bg1"/>
              </a:solidFill>
            </a:endParaRPr>
          </a:p>
        </p:txBody>
      </p:sp>
    </p:spTree>
    <p:extLst>
      <p:ext uri="{BB962C8B-B14F-4D97-AF65-F5344CB8AC3E}">
        <p14:creationId xmlns:p14="http://schemas.microsoft.com/office/powerpoint/2010/main" val="13740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729F-0BA8-49BA-8CFD-803C95DDD5EB}"/>
              </a:ext>
            </a:extLst>
          </p:cNvPr>
          <p:cNvSpPr>
            <a:spLocks noGrp="1"/>
          </p:cNvSpPr>
          <p:nvPr>
            <p:ph type="ctrTitle"/>
          </p:nvPr>
        </p:nvSpPr>
        <p:spPr>
          <a:xfrm>
            <a:off x="1364820" y="880670"/>
            <a:ext cx="9988980" cy="2387600"/>
          </a:xfrm>
        </p:spPr>
        <p:txBody>
          <a:bodyPr>
            <a:normAutofit/>
          </a:bodyPr>
          <a:lstStyle/>
          <a:p>
            <a:pPr lvl="1" algn="r"/>
            <a:r>
              <a:rPr lang="en-US" sz="6000">
                <a:solidFill>
                  <a:srgbClr val="102649"/>
                </a:solidFill>
                <a:latin typeface="Franklin Gothic Medium"/>
              </a:rPr>
              <a:t>K Screen Reminders </a:t>
            </a:r>
          </a:p>
        </p:txBody>
      </p:sp>
      <p:sp>
        <p:nvSpPr>
          <p:cNvPr id="9" name="Subtitle 2">
            <a:extLst>
              <a:ext uri="{FF2B5EF4-FFF2-40B4-BE49-F238E27FC236}">
                <a16:creationId xmlns:a16="http://schemas.microsoft.com/office/drawing/2014/main" id="{5ADF139A-481F-0910-0805-1DDC5AF9C99E}"/>
              </a:ext>
            </a:extLst>
          </p:cNvPr>
          <p:cNvSpPr txBox="1">
            <a:spLocks/>
          </p:cNvSpPr>
          <p:nvPr/>
        </p:nvSpPr>
        <p:spPr>
          <a:xfrm>
            <a:off x="2209800" y="3146716"/>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78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02649"/>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02649"/>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en-US"/>
          </a:p>
          <a:p>
            <a:pPr algn="r">
              <a:spcBef>
                <a:spcPts val="0"/>
              </a:spcBef>
            </a:pPr>
            <a:r>
              <a:rPr lang="en-US"/>
              <a:t>Lisa Jett, Program Consultant</a:t>
            </a:r>
          </a:p>
          <a:p>
            <a:pPr algn="r">
              <a:spcBef>
                <a:spcPts val="0"/>
              </a:spcBef>
            </a:pPr>
            <a:r>
              <a:rPr lang="en-US"/>
              <a:t>   Division of Assessment and Accountability Support</a:t>
            </a:r>
          </a:p>
          <a:p>
            <a:pPr algn="r">
              <a:spcBef>
                <a:spcPts val="0"/>
              </a:spcBef>
            </a:pPr>
            <a:r>
              <a:rPr lang="en-US"/>
              <a:t>Office of Assessment and Accountability</a:t>
            </a:r>
          </a:p>
          <a:p>
            <a:endParaRPr lang="en-US"/>
          </a:p>
        </p:txBody>
      </p:sp>
      <p:sp>
        <p:nvSpPr>
          <p:cNvPr id="7" name="Slide Number Placeholder 6">
            <a:extLst>
              <a:ext uri="{FF2B5EF4-FFF2-40B4-BE49-F238E27FC236}">
                <a16:creationId xmlns:a16="http://schemas.microsoft.com/office/drawing/2014/main" id="{8738C39F-F6BE-EA2D-EFE5-0958FBF468C6}"/>
              </a:ext>
            </a:extLst>
          </p:cNvPr>
          <p:cNvSpPr>
            <a:spLocks noGrp="1"/>
          </p:cNvSpPr>
          <p:nvPr>
            <p:ph type="sldNum" sz="quarter" idx="12"/>
          </p:nvPr>
        </p:nvSpPr>
        <p:spPr/>
        <p:txBody>
          <a:bodyPr/>
          <a:lstStyle/>
          <a:p>
            <a:fld id="{01152AFA-7C55-604E-8665-049907417E35}" type="slidenum">
              <a:rPr lang="en-US" smtClean="0"/>
              <a:pPr/>
              <a:t>19</a:t>
            </a:fld>
            <a:endParaRPr lang="en-US"/>
          </a:p>
        </p:txBody>
      </p:sp>
    </p:spTree>
    <p:extLst>
      <p:ext uri="{BB962C8B-B14F-4D97-AF65-F5344CB8AC3E}">
        <p14:creationId xmlns:p14="http://schemas.microsoft.com/office/powerpoint/2010/main" val="105178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D753-A408-2250-F291-913B75154945}"/>
              </a:ext>
            </a:extLst>
          </p:cNvPr>
          <p:cNvSpPr>
            <a:spLocks noGrp="1"/>
          </p:cNvSpPr>
          <p:nvPr>
            <p:ph type="title"/>
          </p:nvPr>
        </p:nvSpPr>
        <p:spPr>
          <a:xfrm>
            <a:off x="612058" y="0"/>
            <a:ext cx="10515600" cy="1325563"/>
          </a:xfrm>
        </p:spPr>
        <p:txBody>
          <a:bodyPr/>
          <a:lstStyle/>
          <a:p>
            <a:r>
              <a:rPr lang="en-US"/>
              <a:t>Agenda</a:t>
            </a:r>
          </a:p>
        </p:txBody>
      </p:sp>
      <p:sp>
        <p:nvSpPr>
          <p:cNvPr id="3" name="Content Placeholder 2">
            <a:extLst>
              <a:ext uri="{FF2B5EF4-FFF2-40B4-BE49-F238E27FC236}">
                <a16:creationId xmlns:a16="http://schemas.microsoft.com/office/drawing/2014/main" id="{83310A2B-E9E5-0EFA-CD87-8BECEBABC297}"/>
              </a:ext>
            </a:extLst>
          </p:cNvPr>
          <p:cNvSpPr>
            <a:spLocks noGrp="1"/>
          </p:cNvSpPr>
          <p:nvPr>
            <p:ph idx="1"/>
          </p:nvPr>
        </p:nvSpPr>
        <p:spPr>
          <a:xfrm>
            <a:off x="612058" y="1251246"/>
            <a:ext cx="10515600" cy="3647585"/>
          </a:xfrm>
        </p:spPr>
        <p:txBody>
          <a:bodyPr vert="horz" lIns="91440" tIns="45720" rIns="91440" bIns="45720" rtlCol="0" anchor="t">
            <a:normAutofit/>
          </a:bodyPr>
          <a:lstStyle/>
          <a:p>
            <a:pPr lvl="1"/>
            <a:r>
              <a:rPr lang="en-US" sz="3000"/>
              <a:t>Accountability Cut Scores</a:t>
            </a:r>
          </a:p>
          <a:p>
            <a:pPr lvl="1"/>
            <a:r>
              <a:rPr lang="en-US" sz="3000"/>
              <a:t>ACT Fall 2023 Senior Administration Reminders</a:t>
            </a:r>
          </a:p>
          <a:p>
            <a:pPr lvl="1"/>
            <a:r>
              <a:rPr lang="en-US" sz="3000"/>
              <a:t>ACT Spring 2024 Junior Administration Training Registration</a:t>
            </a:r>
          </a:p>
          <a:p>
            <a:pPr lvl="1"/>
            <a:r>
              <a:rPr lang="en-US" sz="3000"/>
              <a:t>ACCESS Reminders</a:t>
            </a:r>
          </a:p>
          <a:p>
            <a:pPr lvl="1"/>
            <a:r>
              <a:rPr lang="en-US" sz="3000"/>
              <a:t>K Screen Reminders</a:t>
            </a:r>
          </a:p>
          <a:p>
            <a:pPr lvl="1"/>
            <a:r>
              <a:rPr lang="en-US" sz="3000"/>
              <a:t>Confirmation and Preparation for Quality Control (QC) Day</a:t>
            </a:r>
          </a:p>
          <a:p>
            <a:pPr lvl="1"/>
            <a:endParaRPr lang="en-US" sz="3000"/>
          </a:p>
        </p:txBody>
      </p:sp>
      <p:sp>
        <p:nvSpPr>
          <p:cNvPr id="5" name="Slide Number Placeholder 4">
            <a:extLst>
              <a:ext uri="{FF2B5EF4-FFF2-40B4-BE49-F238E27FC236}">
                <a16:creationId xmlns:a16="http://schemas.microsoft.com/office/drawing/2014/main" id="{1115642D-7389-17B6-9DD4-8882D026FB30}"/>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377555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B91B-44B9-30B6-A995-08846F162D91}"/>
              </a:ext>
            </a:extLst>
          </p:cNvPr>
          <p:cNvSpPr>
            <a:spLocks noGrp="1"/>
          </p:cNvSpPr>
          <p:nvPr>
            <p:ph type="title"/>
          </p:nvPr>
        </p:nvSpPr>
        <p:spPr>
          <a:xfrm>
            <a:off x="623668" y="319673"/>
            <a:ext cx="12115800" cy="1325563"/>
          </a:xfrm>
        </p:spPr>
        <p:txBody>
          <a:bodyPr/>
          <a:lstStyle/>
          <a:p>
            <a:r>
              <a:rPr lang="en-US"/>
              <a:t>Online Management System Deadline Approaching</a:t>
            </a:r>
          </a:p>
        </p:txBody>
      </p:sp>
      <p:sp>
        <p:nvSpPr>
          <p:cNvPr id="3" name="Content Placeholder 2">
            <a:extLst>
              <a:ext uri="{FF2B5EF4-FFF2-40B4-BE49-F238E27FC236}">
                <a16:creationId xmlns:a16="http://schemas.microsoft.com/office/drawing/2014/main" id="{1C114258-E3E0-946D-34AE-18EC3C8F19E9}"/>
              </a:ext>
            </a:extLst>
          </p:cNvPr>
          <p:cNvSpPr>
            <a:spLocks noGrp="1"/>
          </p:cNvSpPr>
          <p:nvPr>
            <p:ph idx="1"/>
          </p:nvPr>
        </p:nvSpPr>
        <p:spPr>
          <a:xfrm>
            <a:off x="1182756" y="1759291"/>
            <a:ext cx="10515600" cy="3687873"/>
          </a:xfrm>
        </p:spPr>
        <p:txBody>
          <a:bodyPr vert="horz" lIns="91440" tIns="45720" rIns="91440" bIns="45720" rtlCol="0" anchor="t">
            <a:normAutofit/>
          </a:bodyPr>
          <a:lstStyle/>
          <a:p>
            <a:r>
              <a:rPr lang="en-US"/>
              <a:t>The deadline for districts to enter and submit Core Assessment and Self-Help/Social Emotional data into the BRIGANCE Online Management System (OMS) is Oct. 15. With Oct. 15 falling on a Sunday this year, the deadline has moved to the following Monday, Oct. 16.</a:t>
            </a:r>
          </a:p>
          <a:p>
            <a:endParaRPr lang="en-US"/>
          </a:p>
          <a:p>
            <a:r>
              <a:rPr lang="en-US"/>
              <a:t>The deadline to have Prior Settings entered into Infinite Campus will also be Monday, Oct. 16.</a:t>
            </a:r>
          </a:p>
        </p:txBody>
      </p:sp>
      <p:sp>
        <p:nvSpPr>
          <p:cNvPr id="6" name="Slide Number Placeholder 4">
            <a:extLst>
              <a:ext uri="{FF2B5EF4-FFF2-40B4-BE49-F238E27FC236}">
                <a16:creationId xmlns:a16="http://schemas.microsoft.com/office/drawing/2014/main" id="{0AA8C27E-8543-2C8D-AFC3-8E7B6C9B2F8F}"/>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20</a:t>
            </a:fld>
            <a:endParaRPr lang="en-US" sz="1200">
              <a:solidFill>
                <a:schemeClr val="bg1"/>
              </a:solidFill>
            </a:endParaRPr>
          </a:p>
        </p:txBody>
      </p:sp>
    </p:spTree>
    <p:extLst>
      <p:ext uri="{BB962C8B-B14F-4D97-AF65-F5344CB8AC3E}">
        <p14:creationId xmlns:p14="http://schemas.microsoft.com/office/powerpoint/2010/main" val="16988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D94A-08CB-9557-AA74-9313F8A32B26}"/>
              </a:ext>
            </a:extLst>
          </p:cNvPr>
          <p:cNvSpPr>
            <a:spLocks noGrp="1"/>
          </p:cNvSpPr>
          <p:nvPr>
            <p:ph type="title"/>
          </p:nvPr>
        </p:nvSpPr>
        <p:spPr>
          <a:xfrm>
            <a:off x="627888" y="34441"/>
            <a:ext cx="10515600" cy="1325563"/>
          </a:xfrm>
        </p:spPr>
        <p:txBody>
          <a:bodyPr/>
          <a:lstStyle/>
          <a:p>
            <a:r>
              <a:rPr lang="en-US"/>
              <a:t>K Screen Data Download</a:t>
            </a:r>
          </a:p>
        </p:txBody>
      </p:sp>
      <p:sp>
        <p:nvSpPr>
          <p:cNvPr id="3" name="Content Placeholder 2">
            <a:extLst>
              <a:ext uri="{FF2B5EF4-FFF2-40B4-BE49-F238E27FC236}">
                <a16:creationId xmlns:a16="http://schemas.microsoft.com/office/drawing/2014/main" id="{3CE01212-DDD5-8791-0028-32EA878E734E}"/>
              </a:ext>
            </a:extLst>
          </p:cNvPr>
          <p:cNvSpPr>
            <a:spLocks noGrp="1"/>
          </p:cNvSpPr>
          <p:nvPr>
            <p:ph idx="1"/>
          </p:nvPr>
        </p:nvSpPr>
        <p:spPr>
          <a:xfrm>
            <a:off x="1182756" y="1575007"/>
            <a:ext cx="10515600" cy="4351338"/>
          </a:xfrm>
        </p:spPr>
        <p:txBody>
          <a:bodyPr vert="horz" lIns="91440" tIns="45720" rIns="91440" bIns="45720" rtlCol="0" anchor="t">
            <a:normAutofit/>
          </a:bodyPr>
          <a:lstStyle/>
          <a:p>
            <a:r>
              <a:rPr lang="en-US"/>
              <a:t>Once the data has been completely entered into the BRIGANCE OMS, please download a .CSV file of the data using the Group Screening Summary Report.</a:t>
            </a:r>
          </a:p>
          <a:p>
            <a:r>
              <a:rPr lang="en-US"/>
              <a:t>It is important for districts to keep a copy of their data for reference.</a:t>
            </a:r>
          </a:p>
          <a:p>
            <a:r>
              <a:rPr lang="en-US"/>
              <a:t>The current database in OMS is removed each spring after the window closes to prepare the OMS for the upcoming school year.</a:t>
            </a:r>
          </a:p>
        </p:txBody>
      </p:sp>
      <p:sp>
        <p:nvSpPr>
          <p:cNvPr id="6" name="Slide Number Placeholder 4">
            <a:extLst>
              <a:ext uri="{FF2B5EF4-FFF2-40B4-BE49-F238E27FC236}">
                <a16:creationId xmlns:a16="http://schemas.microsoft.com/office/drawing/2014/main" id="{64A254AF-67C2-6344-73F5-B8F2DCD77EAF}"/>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21</a:t>
            </a:fld>
            <a:endParaRPr lang="en-US" sz="1200">
              <a:solidFill>
                <a:schemeClr val="bg1"/>
              </a:solidFill>
            </a:endParaRPr>
          </a:p>
        </p:txBody>
      </p:sp>
    </p:spTree>
    <p:extLst>
      <p:ext uri="{BB962C8B-B14F-4D97-AF65-F5344CB8AC3E}">
        <p14:creationId xmlns:p14="http://schemas.microsoft.com/office/powerpoint/2010/main" val="3634538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D066-7760-7937-50ED-99821C35A2B5}"/>
              </a:ext>
            </a:extLst>
          </p:cNvPr>
          <p:cNvSpPr>
            <a:spLocks noGrp="1"/>
          </p:cNvSpPr>
          <p:nvPr>
            <p:ph type="title"/>
          </p:nvPr>
        </p:nvSpPr>
        <p:spPr>
          <a:xfrm>
            <a:off x="563148" y="0"/>
            <a:ext cx="9952451" cy="1386348"/>
          </a:xfrm>
        </p:spPr>
        <p:txBody>
          <a:bodyPr/>
          <a:lstStyle/>
          <a:p>
            <a:r>
              <a:rPr lang="en-US"/>
              <a:t>Check Prior Settings in Infinite Campus</a:t>
            </a:r>
          </a:p>
        </p:txBody>
      </p:sp>
      <p:sp>
        <p:nvSpPr>
          <p:cNvPr id="3" name="Content Placeholder 2">
            <a:extLst>
              <a:ext uri="{FF2B5EF4-FFF2-40B4-BE49-F238E27FC236}">
                <a16:creationId xmlns:a16="http://schemas.microsoft.com/office/drawing/2014/main" id="{BCBF279F-8CF1-86C8-6DE3-1069FAD6C5D8}"/>
              </a:ext>
            </a:extLst>
          </p:cNvPr>
          <p:cNvSpPr>
            <a:spLocks noGrp="1"/>
          </p:cNvSpPr>
          <p:nvPr>
            <p:ph idx="1"/>
          </p:nvPr>
        </p:nvSpPr>
        <p:spPr>
          <a:xfrm>
            <a:off x="563149" y="1587112"/>
            <a:ext cx="5532851" cy="4351338"/>
          </a:xfrm>
        </p:spPr>
        <p:txBody>
          <a:bodyPr/>
          <a:lstStyle/>
          <a:p>
            <a:pPr algn="l" rtl="0" fontAlgn="base">
              <a:buFont typeface="+mj-lt"/>
              <a:buAutoNum type="arabicPeriod"/>
            </a:pPr>
            <a:r>
              <a:rPr lang="en-US" sz="2400" b="0" i="0" u="none" strike="noStrike">
                <a:solidFill>
                  <a:srgbClr val="102649"/>
                </a:solidFill>
                <a:effectLst/>
                <a:latin typeface="Franklin Gothic Book" panose="020B0503020102020204" pitchFamily="34" charset="0"/>
              </a:rPr>
              <a:t>Ad Hoc Reporting</a:t>
            </a:r>
            <a:r>
              <a:rPr lang="en-US" sz="2400" b="0" i="0">
                <a:solidFill>
                  <a:srgbClr val="102649"/>
                </a:solidFill>
                <a:effectLst/>
                <a:latin typeface="Franklin Gothic Book" panose="020B0503020102020204" pitchFamily="34" charset="0"/>
              </a:rPr>
              <a:t>​</a:t>
            </a:r>
            <a:endParaRPr lang="en-US" sz="2400" b="0" i="0">
              <a:solidFill>
                <a:srgbClr val="000000"/>
              </a:solidFill>
              <a:effectLst/>
              <a:latin typeface="Arial" panose="020B0604020202020204" pitchFamily="34" charset="0"/>
            </a:endParaRPr>
          </a:p>
          <a:p>
            <a:pPr algn="l" rtl="0" fontAlgn="base">
              <a:buFont typeface="+mj-lt"/>
              <a:buAutoNum type="arabicPeriod"/>
            </a:pPr>
            <a:r>
              <a:rPr lang="en-US" sz="2400" b="0" i="0" u="none" strike="noStrike">
                <a:solidFill>
                  <a:srgbClr val="102649"/>
                </a:solidFill>
                <a:effectLst/>
                <a:latin typeface="Franklin Gothic Book" panose="020B0503020102020204" pitchFamily="34" charset="0"/>
              </a:rPr>
              <a:t>Click “Data Export”</a:t>
            </a:r>
            <a:r>
              <a:rPr lang="en-US" sz="2400" b="0" i="0">
                <a:solidFill>
                  <a:srgbClr val="102649"/>
                </a:solidFill>
                <a:effectLst/>
                <a:latin typeface="Franklin Gothic Book" panose="020B0503020102020204" pitchFamily="34" charset="0"/>
              </a:rPr>
              <a:t>​</a:t>
            </a:r>
            <a:endParaRPr lang="en-US" sz="2400" b="0" i="0">
              <a:solidFill>
                <a:srgbClr val="000000"/>
              </a:solidFill>
              <a:effectLst/>
              <a:latin typeface="Arial" panose="020B0604020202020204" pitchFamily="34" charset="0"/>
            </a:endParaRPr>
          </a:p>
          <a:p>
            <a:pPr algn="l" rtl="0" fontAlgn="base">
              <a:buFont typeface="+mj-lt"/>
              <a:buAutoNum type="arabicPeriod"/>
            </a:pPr>
            <a:r>
              <a:rPr lang="en-US" sz="2400" b="0" i="0" u="none" strike="noStrike">
                <a:solidFill>
                  <a:srgbClr val="102649"/>
                </a:solidFill>
                <a:effectLst/>
                <a:latin typeface="Franklin Gothic Book" panose="020B0503020102020204" pitchFamily="34" charset="0"/>
              </a:rPr>
              <a:t>Choose “State Published”</a:t>
            </a:r>
            <a:r>
              <a:rPr lang="en-US" sz="2400" b="0" i="0">
                <a:solidFill>
                  <a:srgbClr val="102649"/>
                </a:solidFill>
                <a:effectLst/>
                <a:latin typeface="Franklin Gothic Book" panose="020B0503020102020204" pitchFamily="34" charset="0"/>
              </a:rPr>
              <a:t>​</a:t>
            </a:r>
            <a:endParaRPr lang="en-US" sz="2400" b="0" i="0">
              <a:solidFill>
                <a:srgbClr val="000000"/>
              </a:solidFill>
              <a:effectLst/>
              <a:latin typeface="Arial" panose="020B0604020202020204" pitchFamily="34" charset="0"/>
            </a:endParaRPr>
          </a:p>
          <a:p>
            <a:pPr algn="l" rtl="0" fontAlgn="base">
              <a:buFont typeface="+mj-lt"/>
              <a:buAutoNum type="arabicPeriod"/>
            </a:pPr>
            <a:r>
              <a:rPr lang="en-US" sz="2400" b="0" i="0" u="none" strike="noStrike">
                <a:solidFill>
                  <a:srgbClr val="102649"/>
                </a:solidFill>
                <a:effectLst/>
                <a:latin typeface="Franklin Gothic Book" panose="020B0503020102020204" pitchFamily="34" charset="0"/>
              </a:rPr>
              <a:t>Click on “Student Early Learning Prior Settings”</a:t>
            </a:r>
            <a:r>
              <a:rPr lang="en-US" sz="2400" b="0" i="0">
                <a:solidFill>
                  <a:srgbClr val="102649"/>
                </a:solidFill>
                <a:effectLst/>
                <a:latin typeface="Franklin Gothic Book" panose="020B0503020102020204" pitchFamily="34" charset="0"/>
              </a:rPr>
              <a:t>​</a:t>
            </a:r>
            <a:endParaRPr lang="en-US" sz="2400" b="0" i="0">
              <a:solidFill>
                <a:srgbClr val="000000"/>
              </a:solidFill>
              <a:effectLst/>
              <a:latin typeface="Arial" panose="020B0604020202020204" pitchFamily="34" charset="0"/>
            </a:endParaRPr>
          </a:p>
          <a:p>
            <a:pPr algn="l" rtl="0" fontAlgn="base">
              <a:buFont typeface="+mj-lt"/>
              <a:buAutoNum type="arabicPeriod"/>
            </a:pPr>
            <a:r>
              <a:rPr lang="en-US" sz="2400" b="0" i="0" u="none" strike="noStrike">
                <a:solidFill>
                  <a:srgbClr val="102649"/>
                </a:solidFill>
                <a:effectLst/>
                <a:latin typeface="Franklin Gothic Book" panose="020B0503020102020204" pitchFamily="34" charset="0"/>
              </a:rPr>
              <a:t>Select .CSV</a:t>
            </a:r>
            <a:r>
              <a:rPr lang="en-US" sz="2400" b="0" i="0">
                <a:solidFill>
                  <a:srgbClr val="102649"/>
                </a:solidFill>
                <a:effectLst/>
                <a:latin typeface="Franklin Gothic Book" panose="020B0503020102020204" pitchFamily="34" charset="0"/>
              </a:rPr>
              <a:t>​</a:t>
            </a:r>
            <a:endParaRPr lang="en-US" sz="2400" b="0" i="0">
              <a:solidFill>
                <a:srgbClr val="000000"/>
              </a:solidFill>
              <a:effectLst/>
              <a:latin typeface="Arial" panose="020B0604020202020204" pitchFamily="34" charset="0"/>
            </a:endParaRPr>
          </a:p>
          <a:p>
            <a:pPr algn="l" rtl="0" fontAlgn="base">
              <a:buFont typeface="+mj-lt"/>
              <a:buAutoNum type="arabicPeriod"/>
            </a:pPr>
            <a:r>
              <a:rPr lang="en-US" sz="2400" b="0" i="0" u="none" strike="noStrike">
                <a:solidFill>
                  <a:srgbClr val="102649"/>
                </a:solidFill>
                <a:effectLst/>
                <a:latin typeface="Franklin Gothic Book" panose="020B0503020102020204" pitchFamily="34" charset="0"/>
              </a:rPr>
              <a:t>Ensure “comma” is marked</a:t>
            </a:r>
            <a:r>
              <a:rPr lang="en-US" sz="2400" b="0" i="0">
                <a:solidFill>
                  <a:srgbClr val="102649"/>
                </a:solidFill>
                <a:effectLst/>
                <a:latin typeface="Franklin Gothic Book" panose="020B0503020102020204" pitchFamily="34" charset="0"/>
              </a:rPr>
              <a:t>​</a:t>
            </a:r>
            <a:endParaRPr lang="en-US" sz="2400" b="0" i="0">
              <a:solidFill>
                <a:srgbClr val="000000"/>
              </a:solidFill>
              <a:effectLst/>
              <a:latin typeface="Arial" panose="020B0604020202020204" pitchFamily="34" charset="0"/>
            </a:endParaRPr>
          </a:p>
          <a:p>
            <a:pPr algn="l" rtl="0" fontAlgn="base">
              <a:buFont typeface="+mj-lt"/>
              <a:buAutoNum type="arabicPeriod"/>
            </a:pPr>
            <a:r>
              <a:rPr lang="en-US" sz="2400" b="0" i="0" u="none" strike="noStrike">
                <a:solidFill>
                  <a:srgbClr val="102649"/>
                </a:solidFill>
                <a:effectLst/>
                <a:latin typeface="Franklin Gothic Book" panose="020B0503020102020204" pitchFamily="34" charset="0"/>
              </a:rPr>
              <a:t>Click “Export” to download the .CSV file</a:t>
            </a:r>
            <a:endParaRPr lang="en-US" sz="2400" b="0" i="0">
              <a:solidFill>
                <a:srgbClr val="000000"/>
              </a:solidFill>
              <a:effectLst/>
              <a:latin typeface="Arial" panose="020B0604020202020204" pitchFamily="34" charset="0"/>
            </a:endParaRPr>
          </a:p>
          <a:p>
            <a:endParaRPr lang="en-US"/>
          </a:p>
        </p:txBody>
      </p:sp>
      <p:pic>
        <p:nvPicPr>
          <p:cNvPr id="1028" name="Picture 4" descr="To run an Prior Settings Check in Infinite Campus go to AD Hoc Reporting. Click on Data Export then choose State Published. Click on Student Early Learning Prior Settings. Once here, select .CSV. Ensure &quot;comma&quot; is marked before clicking export to download the .CSV file.">
            <a:extLst>
              <a:ext uri="{FF2B5EF4-FFF2-40B4-BE49-F238E27FC236}">
                <a16:creationId xmlns:a16="http://schemas.microsoft.com/office/drawing/2014/main" id="{07713B61-C479-1B0F-DFC7-4596D84FE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211" y="1557441"/>
            <a:ext cx="6019800" cy="18859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8AC2B108-CED1-EBDB-14DF-DA5A0A12C91D}"/>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22</a:t>
            </a:fld>
            <a:endParaRPr lang="en-US" sz="1200">
              <a:solidFill>
                <a:schemeClr val="bg1"/>
              </a:solidFill>
            </a:endParaRPr>
          </a:p>
        </p:txBody>
      </p:sp>
    </p:spTree>
    <p:extLst>
      <p:ext uri="{BB962C8B-B14F-4D97-AF65-F5344CB8AC3E}">
        <p14:creationId xmlns:p14="http://schemas.microsoft.com/office/powerpoint/2010/main" val="1585006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729F-0BA8-49BA-8CFD-803C95DDD5EB}"/>
              </a:ext>
            </a:extLst>
          </p:cNvPr>
          <p:cNvSpPr>
            <a:spLocks noGrp="1"/>
          </p:cNvSpPr>
          <p:nvPr>
            <p:ph type="ctrTitle"/>
          </p:nvPr>
        </p:nvSpPr>
        <p:spPr>
          <a:xfrm>
            <a:off x="1204734" y="1170372"/>
            <a:ext cx="9992497" cy="2387600"/>
          </a:xfrm>
        </p:spPr>
        <p:txBody>
          <a:bodyPr>
            <a:normAutofit fontScale="90000"/>
          </a:bodyPr>
          <a:lstStyle/>
          <a:p>
            <a:pPr marL="228600" lvl="1" algn="r">
              <a:spcBef>
                <a:spcPts val="1000"/>
              </a:spcBef>
            </a:pPr>
            <a:r>
              <a:rPr lang="en-US" sz="6000"/>
              <a:t> </a:t>
            </a:r>
            <a:r>
              <a:rPr lang="en-US" sz="6000">
                <a:latin typeface="+mj-lt"/>
              </a:rPr>
              <a:t>Confirmation and Preparation for Quality Control (QC) Day </a:t>
            </a:r>
          </a:p>
        </p:txBody>
      </p:sp>
      <p:sp>
        <p:nvSpPr>
          <p:cNvPr id="7" name="Slide Number Placeholder 6">
            <a:extLst>
              <a:ext uri="{FF2B5EF4-FFF2-40B4-BE49-F238E27FC236}">
                <a16:creationId xmlns:a16="http://schemas.microsoft.com/office/drawing/2014/main" id="{8738C39F-F6BE-EA2D-EFE5-0958FBF468C6}"/>
              </a:ext>
            </a:extLst>
          </p:cNvPr>
          <p:cNvSpPr>
            <a:spLocks noGrp="1"/>
          </p:cNvSpPr>
          <p:nvPr>
            <p:ph type="sldNum" sz="quarter" idx="12"/>
          </p:nvPr>
        </p:nvSpPr>
        <p:spPr/>
        <p:txBody>
          <a:bodyPr/>
          <a:lstStyle/>
          <a:p>
            <a:fld id="{01152AFA-7C55-604E-8665-049907417E35}" type="slidenum">
              <a:rPr lang="en-US" smtClean="0"/>
              <a:pPr/>
              <a:t>23</a:t>
            </a:fld>
            <a:endParaRPr lang="en-US"/>
          </a:p>
        </p:txBody>
      </p:sp>
      <p:sp>
        <p:nvSpPr>
          <p:cNvPr id="9" name="Subtitle 2">
            <a:extLst>
              <a:ext uri="{FF2B5EF4-FFF2-40B4-BE49-F238E27FC236}">
                <a16:creationId xmlns:a16="http://schemas.microsoft.com/office/drawing/2014/main" id="{5ADF139A-481F-0910-0805-1DDC5AF9C99E}"/>
              </a:ext>
            </a:extLst>
          </p:cNvPr>
          <p:cNvSpPr txBox="1">
            <a:spLocks/>
          </p:cNvSpPr>
          <p:nvPr/>
        </p:nvSpPr>
        <p:spPr>
          <a:xfrm>
            <a:off x="2053231" y="3142534"/>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78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02649"/>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02649"/>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en-US"/>
          </a:p>
          <a:p>
            <a:pPr algn="r">
              <a:spcBef>
                <a:spcPts val="0"/>
              </a:spcBef>
            </a:pPr>
            <a:endParaRPr lang="en-US"/>
          </a:p>
          <a:p>
            <a:pPr algn="r">
              <a:spcBef>
                <a:spcPts val="0"/>
              </a:spcBef>
            </a:pPr>
            <a:r>
              <a:rPr lang="en-US"/>
              <a:t>   Jennifer Stafford, </a:t>
            </a:r>
            <a:r>
              <a:rPr lang="en-US" err="1"/>
              <a:t>Ed.D</a:t>
            </a:r>
            <a:r>
              <a:rPr lang="en-US"/>
              <a:t>, Director</a:t>
            </a:r>
          </a:p>
          <a:p>
            <a:pPr algn="r">
              <a:spcBef>
                <a:spcPts val="0"/>
              </a:spcBef>
            </a:pPr>
            <a:r>
              <a:rPr lang="en-US"/>
              <a:t>Division of Assessment and Accountability Support</a:t>
            </a:r>
          </a:p>
          <a:p>
            <a:pPr algn="r">
              <a:spcBef>
                <a:spcPts val="0"/>
              </a:spcBef>
            </a:pPr>
            <a:r>
              <a:rPr lang="en-US"/>
              <a:t>Office of Assessment and Accountability</a:t>
            </a:r>
          </a:p>
          <a:p>
            <a:endParaRPr lang="en-US"/>
          </a:p>
        </p:txBody>
      </p:sp>
    </p:spTree>
    <p:extLst>
      <p:ext uri="{BB962C8B-B14F-4D97-AF65-F5344CB8AC3E}">
        <p14:creationId xmlns:p14="http://schemas.microsoft.com/office/powerpoint/2010/main" val="3837849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2E50-374D-FE86-0105-44D06DFBDCB4}"/>
              </a:ext>
            </a:extLst>
          </p:cNvPr>
          <p:cNvSpPr>
            <a:spLocks noGrp="1"/>
          </p:cNvSpPr>
          <p:nvPr>
            <p:ph type="title"/>
          </p:nvPr>
        </p:nvSpPr>
        <p:spPr>
          <a:xfrm>
            <a:off x="593272" y="0"/>
            <a:ext cx="10515600" cy="1325563"/>
          </a:xfrm>
        </p:spPr>
        <p:txBody>
          <a:bodyPr/>
          <a:lstStyle/>
          <a:p>
            <a:r>
              <a:rPr lang="en-US"/>
              <a:t>Quality Control Day Confirmed</a:t>
            </a:r>
          </a:p>
        </p:txBody>
      </p:sp>
      <p:sp>
        <p:nvSpPr>
          <p:cNvPr id="3" name="Content Placeholder 2">
            <a:extLst>
              <a:ext uri="{FF2B5EF4-FFF2-40B4-BE49-F238E27FC236}">
                <a16:creationId xmlns:a16="http://schemas.microsoft.com/office/drawing/2014/main" id="{E713034C-93CC-F514-F025-6B747DB8A280}"/>
              </a:ext>
            </a:extLst>
          </p:cNvPr>
          <p:cNvSpPr>
            <a:spLocks noGrp="1"/>
          </p:cNvSpPr>
          <p:nvPr>
            <p:ph idx="1"/>
          </p:nvPr>
        </p:nvSpPr>
        <p:spPr>
          <a:xfrm>
            <a:off x="838200" y="1464195"/>
            <a:ext cx="10025744" cy="4163106"/>
          </a:xfrm>
        </p:spPr>
        <p:txBody>
          <a:bodyPr/>
          <a:lstStyle/>
          <a:p>
            <a:pPr marL="0" indent="0">
              <a:buNone/>
            </a:pPr>
            <a:r>
              <a:rPr lang="en-US" sz="2600"/>
              <a:t>Quality Control (QC) Day will occur on Oct. 17 from 9 a.m.- 4 p.m. ET. </a:t>
            </a:r>
          </a:p>
          <a:p>
            <a:pPr marL="0" indent="0">
              <a:buNone/>
            </a:pPr>
            <a:r>
              <a:rPr lang="en-US" sz="2600"/>
              <a:t>The purpose of the QC Day is for District Assessment Coordinators (DACs) to identify systemic issues in accountability data prior to any public release. </a:t>
            </a:r>
          </a:p>
          <a:p>
            <a:pPr marL="0" indent="0">
              <a:buNone/>
            </a:pPr>
            <a:endParaRPr lang="en-US" sz="2600"/>
          </a:p>
          <a:p>
            <a:pPr marL="0" indent="0">
              <a:buNone/>
            </a:pPr>
            <a:r>
              <a:rPr lang="en-US" sz="2600"/>
              <a:t>*A </a:t>
            </a:r>
            <a:r>
              <a:rPr lang="en-US" sz="2600" i="1"/>
              <a:t>Special DAC Email </a:t>
            </a:r>
            <a:r>
              <a:rPr lang="en-US" sz="2600"/>
              <a:t>is planned for Friday, Oct. 13 that contains several resources to prepare DACs for QC Day.</a:t>
            </a:r>
          </a:p>
          <a:p>
            <a:endParaRPr lang="en-US"/>
          </a:p>
        </p:txBody>
      </p:sp>
      <p:sp>
        <p:nvSpPr>
          <p:cNvPr id="5" name="Slide Number Placeholder 4">
            <a:extLst>
              <a:ext uri="{FF2B5EF4-FFF2-40B4-BE49-F238E27FC236}">
                <a16:creationId xmlns:a16="http://schemas.microsoft.com/office/drawing/2014/main" id="{998A35FA-C19B-D2A9-336A-9ABA3C5DFD77}"/>
              </a:ext>
            </a:extLst>
          </p:cNvPr>
          <p:cNvSpPr>
            <a:spLocks noGrp="1"/>
          </p:cNvSpPr>
          <p:nvPr>
            <p:ph type="sldNum" sz="quarter" idx="12"/>
          </p:nvPr>
        </p:nvSpPr>
        <p:spPr>
          <a:xfrm>
            <a:off x="4812395" y="6310312"/>
            <a:ext cx="2743200" cy="365125"/>
          </a:xfrm>
        </p:spPr>
        <p:txBody>
          <a:bodyPr/>
          <a:lstStyle/>
          <a:p>
            <a:pPr algn="r"/>
            <a:fld id="{431B21FD-B47C-42BD-B60B-31D83F7ABA07}" type="slidenum">
              <a:rPr lang="en-US" sz="1200" smtClean="0">
                <a:solidFill>
                  <a:schemeClr val="bg1"/>
                </a:solidFill>
              </a:rPr>
              <a:pPr algn="r"/>
              <a:t>24</a:t>
            </a:fld>
            <a:endParaRPr lang="en-US" sz="1200">
              <a:solidFill>
                <a:schemeClr val="bg1"/>
              </a:solidFill>
            </a:endParaRPr>
          </a:p>
        </p:txBody>
      </p:sp>
    </p:spTree>
    <p:extLst>
      <p:ext uri="{BB962C8B-B14F-4D97-AF65-F5344CB8AC3E}">
        <p14:creationId xmlns:p14="http://schemas.microsoft.com/office/powerpoint/2010/main" val="1365232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7233-9DDE-8C23-E955-EFF872149F43}"/>
              </a:ext>
            </a:extLst>
          </p:cNvPr>
          <p:cNvSpPr>
            <a:spLocks noGrp="1"/>
          </p:cNvSpPr>
          <p:nvPr>
            <p:ph type="title"/>
          </p:nvPr>
        </p:nvSpPr>
        <p:spPr>
          <a:xfrm>
            <a:off x="580103" y="-8860"/>
            <a:ext cx="10515600" cy="1325563"/>
          </a:xfrm>
        </p:spPr>
        <p:txBody>
          <a:bodyPr/>
          <a:lstStyle/>
          <a:p>
            <a:r>
              <a:rPr lang="en-US"/>
              <a:t>QC Day Purpose </a:t>
            </a:r>
          </a:p>
        </p:txBody>
      </p:sp>
      <p:sp>
        <p:nvSpPr>
          <p:cNvPr id="3" name="Content Placeholder 2">
            <a:extLst>
              <a:ext uri="{FF2B5EF4-FFF2-40B4-BE49-F238E27FC236}">
                <a16:creationId xmlns:a16="http://schemas.microsoft.com/office/drawing/2014/main" id="{7BC540B8-A846-D63F-41DD-0E486A52F35B}"/>
              </a:ext>
            </a:extLst>
          </p:cNvPr>
          <p:cNvSpPr>
            <a:spLocks noGrp="1"/>
          </p:cNvSpPr>
          <p:nvPr>
            <p:ph idx="1"/>
          </p:nvPr>
        </p:nvSpPr>
        <p:spPr>
          <a:xfrm>
            <a:off x="793277" y="1077217"/>
            <a:ext cx="11130442" cy="4351338"/>
          </a:xfrm>
        </p:spPr>
        <p:txBody>
          <a:bodyPr vert="horz" lIns="91440" tIns="45720" rIns="91440" bIns="45720" rtlCol="0" anchor="t">
            <a:normAutofit lnSpcReduction="10000"/>
          </a:bodyPr>
          <a:lstStyle/>
          <a:p>
            <a:pPr fontAlgn="base"/>
            <a:r>
              <a:rPr lang="en-US"/>
              <a:t>Purpose​</a:t>
            </a:r>
          </a:p>
          <a:p>
            <a:pPr lvl="1" fontAlgn="base"/>
            <a:r>
              <a:rPr lang="en-US"/>
              <a:t>Review accountability data for public reporting​</a:t>
            </a:r>
          </a:p>
          <a:p>
            <a:pPr lvl="1" fontAlgn="base"/>
            <a:r>
              <a:rPr lang="en-US"/>
              <a:t>Identify statewide systemic data issues that potentially impact multiple schools and districts ​</a:t>
            </a:r>
          </a:p>
          <a:p>
            <a:pPr fontAlgn="base"/>
            <a:r>
              <a:rPr lang="en-US"/>
              <a:t>Review Data​</a:t>
            </a:r>
          </a:p>
          <a:p>
            <a:pPr lvl="1" fontAlgn="base"/>
            <a:r>
              <a:rPr lang="en-US"/>
              <a:t>Changes to individual student data were requested in the Student Data Review and Rosters (SDRR) application during Data Review (August 2- 10) ​</a:t>
            </a:r>
          </a:p>
          <a:p>
            <a:pPr lvl="1" fontAlgn="base"/>
            <a:r>
              <a:rPr lang="en-US" b="1"/>
              <a:t>QC Day Activities will focus on reviewing accountability data</a:t>
            </a:r>
            <a:endParaRPr lang="en-US"/>
          </a:p>
          <a:p>
            <a:pPr lvl="1" fontAlgn="base"/>
            <a:r>
              <a:rPr lang="en-US"/>
              <a:t>Review accountability data including color ratings, indicator data, federal classifications</a:t>
            </a:r>
          </a:p>
          <a:p>
            <a:pPr lvl="1" fontAlgn="base"/>
            <a:r>
              <a:rPr lang="en-US"/>
              <a:t>Conduct a final review of data for schools and districts.</a:t>
            </a:r>
          </a:p>
          <a:p>
            <a:pPr lvl="1" fontAlgn="base"/>
            <a:r>
              <a:rPr lang="en-US"/>
              <a:t>Carefully review individual student groups for federal classification (TSI)</a:t>
            </a:r>
          </a:p>
          <a:p>
            <a:endParaRPr lang="en-US"/>
          </a:p>
        </p:txBody>
      </p:sp>
      <p:sp>
        <p:nvSpPr>
          <p:cNvPr id="4" name="Slide Number Placeholder 4">
            <a:extLst>
              <a:ext uri="{FF2B5EF4-FFF2-40B4-BE49-F238E27FC236}">
                <a16:creationId xmlns:a16="http://schemas.microsoft.com/office/drawing/2014/main" id="{495A695B-5D5B-1135-D132-FE55930D0AAA}"/>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25</a:t>
            </a:fld>
            <a:endParaRPr lang="en-US">
              <a:solidFill>
                <a:schemeClr val="bg1"/>
              </a:solidFill>
            </a:endParaRPr>
          </a:p>
        </p:txBody>
      </p:sp>
    </p:spTree>
    <p:extLst>
      <p:ext uri="{BB962C8B-B14F-4D97-AF65-F5344CB8AC3E}">
        <p14:creationId xmlns:p14="http://schemas.microsoft.com/office/powerpoint/2010/main" val="3820367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E6C3-4C04-4477-99C5-13F0690B835D}"/>
              </a:ext>
            </a:extLst>
          </p:cNvPr>
          <p:cNvSpPr>
            <a:spLocks noGrp="1"/>
          </p:cNvSpPr>
          <p:nvPr>
            <p:ph type="title"/>
          </p:nvPr>
        </p:nvSpPr>
        <p:spPr>
          <a:xfrm>
            <a:off x="612058" y="0"/>
            <a:ext cx="10515600" cy="1325563"/>
          </a:xfrm>
        </p:spPr>
        <p:txBody>
          <a:bodyPr/>
          <a:lstStyle/>
          <a:p>
            <a:r>
              <a:rPr lang="en-US"/>
              <a:t>Nondisclosure Form for QC Day</a:t>
            </a:r>
          </a:p>
        </p:txBody>
      </p:sp>
      <p:sp>
        <p:nvSpPr>
          <p:cNvPr id="3" name="Content Placeholder 2">
            <a:extLst>
              <a:ext uri="{FF2B5EF4-FFF2-40B4-BE49-F238E27FC236}">
                <a16:creationId xmlns:a16="http://schemas.microsoft.com/office/drawing/2014/main" id="{314462C4-CE8B-4CAC-BDCF-9074BA8BFB4B}"/>
              </a:ext>
            </a:extLst>
          </p:cNvPr>
          <p:cNvSpPr>
            <a:spLocks noGrp="1"/>
          </p:cNvSpPr>
          <p:nvPr>
            <p:ph idx="1"/>
          </p:nvPr>
        </p:nvSpPr>
        <p:spPr>
          <a:xfrm>
            <a:off x="1329812" y="1213862"/>
            <a:ext cx="9912531" cy="4182291"/>
          </a:xfrm>
        </p:spPr>
        <p:txBody>
          <a:bodyPr>
            <a:normAutofit fontScale="92500" lnSpcReduction="20000"/>
          </a:bodyPr>
          <a:lstStyle/>
          <a:p>
            <a:pPr marL="0" indent="0">
              <a:buNone/>
            </a:pPr>
            <a:r>
              <a:rPr lang="en-US"/>
              <a:t>DACs:</a:t>
            </a:r>
          </a:p>
          <a:p>
            <a:r>
              <a:rPr lang="en-US"/>
              <a:t>Download a copy of the </a:t>
            </a:r>
            <a:r>
              <a:rPr lang="en-US">
                <a:hlinkClick r:id="rId2"/>
              </a:rPr>
              <a:t>QC Day Nondisclosure Form</a:t>
            </a:r>
            <a:endParaRPr lang="en-US"/>
          </a:p>
          <a:p>
            <a:r>
              <a:rPr lang="en-US"/>
              <a:t>Complete the form</a:t>
            </a:r>
          </a:p>
          <a:p>
            <a:r>
              <a:rPr lang="en-US"/>
              <a:t>Save the form electronically</a:t>
            </a:r>
          </a:p>
          <a:p>
            <a:r>
              <a:rPr lang="en-US"/>
              <a:t>Click on the </a:t>
            </a:r>
            <a:r>
              <a:rPr lang="en-US">
                <a:hlinkClick r:id="rId3"/>
              </a:rPr>
              <a:t>DAC Nondisclosure Form Submission Google Form- </a:t>
            </a:r>
            <a:r>
              <a:rPr lang="en-US"/>
              <a:t>complete the DAC Nondisclosure Form Submission- (email address, first name, last name, select district and upload the QC Day Nondisclosure Form)</a:t>
            </a:r>
          </a:p>
          <a:p>
            <a:pPr marL="0" indent="0">
              <a:buNone/>
            </a:pPr>
            <a:endParaRPr lang="en-US"/>
          </a:p>
          <a:p>
            <a:pPr marL="166688" indent="-166688">
              <a:buNone/>
            </a:pPr>
            <a:r>
              <a:rPr lang="en-US"/>
              <a:t>*Access will not be granted to data without a nondisclosure submitted to KDE, </a:t>
            </a:r>
            <a:r>
              <a:rPr lang="en-US" b="1"/>
              <a:t>deadline Monday, Oct. 16</a:t>
            </a:r>
            <a:endParaRPr lang="en-US"/>
          </a:p>
        </p:txBody>
      </p:sp>
      <p:sp>
        <p:nvSpPr>
          <p:cNvPr id="4" name="Slide Number Placeholder 4">
            <a:extLst>
              <a:ext uri="{FF2B5EF4-FFF2-40B4-BE49-F238E27FC236}">
                <a16:creationId xmlns:a16="http://schemas.microsoft.com/office/drawing/2014/main" id="{921C307A-0518-EA0C-378F-ACB1511B5D9E}"/>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26</a:t>
            </a:fld>
            <a:endParaRPr lang="en-US">
              <a:solidFill>
                <a:schemeClr val="bg1"/>
              </a:solidFill>
            </a:endParaRPr>
          </a:p>
        </p:txBody>
      </p:sp>
    </p:spTree>
    <p:extLst>
      <p:ext uri="{BB962C8B-B14F-4D97-AF65-F5344CB8AC3E}">
        <p14:creationId xmlns:p14="http://schemas.microsoft.com/office/powerpoint/2010/main" val="134352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90B6-EF7B-42A3-A198-59A3A2FBA45D}"/>
              </a:ext>
            </a:extLst>
          </p:cNvPr>
          <p:cNvSpPr>
            <a:spLocks noGrp="1"/>
          </p:cNvSpPr>
          <p:nvPr>
            <p:ph type="title"/>
          </p:nvPr>
        </p:nvSpPr>
        <p:spPr>
          <a:xfrm>
            <a:off x="602225" y="0"/>
            <a:ext cx="10515600" cy="1325563"/>
          </a:xfrm>
        </p:spPr>
        <p:txBody>
          <a:bodyPr/>
          <a:lstStyle/>
          <a:p>
            <a:r>
              <a:rPr lang="en-US"/>
              <a:t>Tasks to Complete on QC Day </a:t>
            </a:r>
          </a:p>
        </p:txBody>
      </p:sp>
      <p:sp>
        <p:nvSpPr>
          <p:cNvPr id="3" name="Content Placeholder 2">
            <a:extLst>
              <a:ext uri="{FF2B5EF4-FFF2-40B4-BE49-F238E27FC236}">
                <a16:creationId xmlns:a16="http://schemas.microsoft.com/office/drawing/2014/main" id="{BADB84A4-BFE7-44A8-8549-2C19541A1B3F}"/>
              </a:ext>
            </a:extLst>
          </p:cNvPr>
          <p:cNvSpPr>
            <a:spLocks noGrp="1"/>
          </p:cNvSpPr>
          <p:nvPr>
            <p:ph idx="1"/>
          </p:nvPr>
        </p:nvSpPr>
        <p:spPr>
          <a:xfrm>
            <a:off x="838200" y="1523999"/>
            <a:ext cx="10515600" cy="4152901"/>
          </a:xfrm>
        </p:spPr>
        <p:txBody>
          <a:bodyPr/>
          <a:lstStyle/>
          <a:p>
            <a:pPr fontAlgn="base"/>
            <a:r>
              <a:rPr lang="en-US" b="1"/>
              <a:t>Complete the QC Checklist online</a:t>
            </a:r>
            <a:r>
              <a:rPr lang="en-US"/>
              <a:t>. The submission of the QC Checklist indicates to KDE that you have finished your review.​</a:t>
            </a:r>
          </a:p>
          <a:p>
            <a:pPr fontAlgn="base"/>
            <a:r>
              <a:rPr lang="en-US" b="1"/>
              <a:t>Complete the Data Discrepancy Report(s) online. </a:t>
            </a:r>
            <a:r>
              <a:rPr lang="en-US"/>
              <a:t>This form communicates any systemic data issues or concerns to KDE (submit electronically immediately).  ​</a:t>
            </a:r>
          </a:p>
          <a:p>
            <a:pPr fontAlgn="base"/>
            <a:r>
              <a:rPr lang="en-US"/>
              <a:t>Both forms are password protected and will be shared Oct. 17.</a:t>
            </a:r>
          </a:p>
          <a:p>
            <a:endParaRPr lang="en-US"/>
          </a:p>
        </p:txBody>
      </p:sp>
      <p:sp>
        <p:nvSpPr>
          <p:cNvPr id="4" name="Slide Number Placeholder 4">
            <a:extLst>
              <a:ext uri="{FF2B5EF4-FFF2-40B4-BE49-F238E27FC236}">
                <a16:creationId xmlns:a16="http://schemas.microsoft.com/office/drawing/2014/main" id="{2E13C1E3-BA7A-E894-FC93-05C60B032692}"/>
              </a:ext>
            </a:extLst>
          </p:cNvPr>
          <p:cNvSpPr>
            <a:spLocks noGrp="1"/>
          </p:cNvSpPr>
          <p:nvPr>
            <p:ph type="sldNum" sz="quarter" idx="12"/>
          </p:nvPr>
        </p:nvSpPr>
        <p:spPr>
          <a:xfrm>
            <a:off x="4812395" y="6310312"/>
            <a:ext cx="2743200" cy="365125"/>
          </a:xfrm>
        </p:spPr>
        <p:txBody>
          <a:bodyPr/>
          <a:lstStyle/>
          <a:p>
            <a:pPr algn="r"/>
            <a:fld id="{431B21FD-B47C-42BD-B60B-31D83F7ABA07}" type="slidenum">
              <a:rPr lang="en-US" sz="1200" smtClean="0">
                <a:solidFill>
                  <a:schemeClr val="bg1"/>
                </a:solidFill>
              </a:rPr>
              <a:pPr algn="r"/>
              <a:t>27</a:t>
            </a:fld>
            <a:endParaRPr lang="en-US" sz="1200">
              <a:solidFill>
                <a:schemeClr val="bg1"/>
              </a:solidFill>
            </a:endParaRPr>
          </a:p>
        </p:txBody>
      </p:sp>
    </p:spTree>
    <p:extLst>
      <p:ext uri="{BB962C8B-B14F-4D97-AF65-F5344CB8AC3E}">
        <p14:creationId xmlns:p14="http://schemas.microsoft.com/office/powerpoint/2010/main" val="2637831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68E5-F05D-49FA-ACE7-143EEA595F5D}"/>
              </a:ext>
            </a:extLst>
          </p:cNvPr>
          <p:cNvSpPr>
            <a:spLocks noGrp="1"/>
          </p:cNvSpPr>
          <p:nvPr>
            <p:ph type="title"/>
          </p:nvPr>
        </p:nvSpPr>
        <p:spPr>
          <a:xfrm>
            <a:off x="625158" y="293468"/>
            <a:ext cx="10515600" cy="800586"/>
          </a:xfrm>
        </p:spPr>
        <p:txBody>
          <a:bodyPr/>
          <a:lstStyle/>
          <a:p>
            <a:r>
              <a:rPr lang="en-US"/>
              <a:t>Begin Preparing for QC Day</a:t>
            </a:r>
          </a:p>
        </p:txBody>
      </p:sp>
      <p:sp>
        <p:nvSpPr>
          <p:cNvPr id="3" name="Content Placeholder 2">
            <a:extLst>
              <a:ext uri="{FF2B5EF4-FFF2-40B4-BE49-F238E27FC236}">
                <a16:creationId xmlns:a16="http://schemas.microsoft.com/office/drawing/2014/main" id="{7734BACC-CD74-4114-AE1D-FC3682AB7250}"/>
              </a:ext>
            </a:extLst>
          </p:cNvPr>
          <p:cNvSpPr>
            <a:spLocks noGrp="1"/>
          </p:cNvSpPr>
          <p:nvPr>
            <p:ph idx="1"/>
          </p:nvPr>
        </p:nvSpPr>
        <p:spPr>
          <a:xfrm>
            <a:off x="1168363" y="1267771"/>
            <a:ext cx="9855273" cy="4741144"/>
          </a:xfrm>
        </p:spPr>
        <p:txBody>
          <a:bodyPr vert="horz" lIns="91440" tIns="45720" rIns="91440" bIns="45720" rtlCol="0" anchor="t">
            <a:normAutofit/>
          </a:bodyPr>
          <a:lstStyle/>
          <a:p>
            <a:pPr marL="0" indent="0" fontAlgn="base">
              <a:buNone/>
            </a:pPr>
            <a:r>
              <a:rPr lang="en-US"/>
              <a:t>Review these available resources now,</a:t>
            </a:r>
            <a:endParaRPr lang="en-US">
              <a:hlinkClick r:id="rId3">
                <a:extLst>
                  <a:ext uri="{A12FA001-AC4F-418D-AE19-62706E023703}">
                    <ahyp:hlinkClr xmlns:ahyp="http://schemas.microsoft.com/office/drawing/2018/hyperlinkcolor" val="tx"/>
                  </a:ext>
                </a:extLst>
              </a:hlinkClick>
            </a:endParaRPr>
          </a:p>
          <a:p>
            <a:pPr lvl="1" fontAlgn="base"/>
            <a:r>
              <a:rPr lang="en-US">
                <a:hlinkClick r:id="rId4"/>
              </a:rPr>
              <a:t>Accountability Indicator Training (2023-2024</a:t>
            </a:r>
            <a:r>
              <a:rPr lang="en-US">
                <a:hlinkClick r:id="rId4"/>
              </a:rPr>
              <a:t>) </a:t>
            </a:r>
            <a:r>
              <a:rPr lang="en-US">
                <a:solidFill>
                  <a:schemeClr val="tx1"/>
                </a:solidFill>
              </a:rPr>
              <a:t>(video recordings)</a:t>
            </a:r>
            <a:endParaRPr lang="en-US" u="sng">
              <a:solidFill>
                <a:schemeClr val="tx1"/>
              </a:solidFill>
            </a:endParaRPr>
          </a:p>
          <a:p>
            <a:pPr lvl="1" fontAlgn="base">
              <a:buClr>
                <a:schemeClr val="tx1"/>
              </a:buClr>
            </a:pPr>
            <a:r>
              <a:rPr lang="en-US" u="sng">
                <a:solidFill>
                  <a:srgbClr val="007780"/>
                </a:solidFill>
                <a:hlinkClick r:id="rId5"/>
              </a:rPr>
              <a:t>2023 Accountability Indicator Trainings</a:t>
            </a:r>
            <a:r>
              <a:rPr lang="en-US">
                <a:solidFill>
                  <a:srgbClr val="007780"/>
                </a:solidFill>
                <a:hlinkClick r:id="rId5"/>
              </a:rPr>
              <a:t>​ </a:t>
            </a:r>
            <a:r>
              <a:rPr lang="en-US">
                <a:solidFill>
                  <a:schemeClr val="tx1"/>
                </a:solidFill>
              </a:rPr>
              <a:t>(PowerPoint presentations)</a:t>
            </a:r>
          </a:p>
          <a:p>
            <a:pPr lvl="1" fontAlgn="base">
              <a:buClr>
                <a:schemeClr val="tx1"/>
              </a:buClr>
            </a:pPr>
            <a:r>
              <a:rPr lang="en-US" u="sng">
                <a:solidFill>
                  <a:schemeClr val="accent1">
                    <a:lumMod val="75000"/>
                  </a:schemeClr>
                </a:solidFill>
                <a:hlinkClick r:id="rId6">
                  <a:extLst>
                    <a:ext uri="{A12FA001-AC4F-418D-AE19-62706E023703}">
                      <ahyp:hlinkClr xmlns:ahyp="http://schemas.microsoft.com/office/drawing/2018/hyperlinkcolor" val="tx"/>
                    </a:ext>
                  </a:extLst>
                </a:hlinkClick>
              </a:rPr>
              <a:t>Understanding Kentucky’s Minimum N for School Accountability</a:t>
            </a:r>
            <a:endParaRPr lang="en-US" u="sng">
              <a:solidFill>
                <a:schemeClr val="accent1">
                  <a:lumMod val="75000"/>
                </a:schemeClr>
              </a:solidFill>
            </a:endParaRPr>
          </a:p>
          <a:p>
            <a:pPr fontAlgn="base"/>
            <a:r>
              <a:rPr lang="en-US">
                <a:solidFill>
                  <a:schemeClr val="tx1"/>
                </a:solidFill>
              </a:rPr>
              <a:t>Print from Data Review in SDRR</a:t>
            </a:r>
          </a:p>
          <a:p>
            <a:pPr lvl="1" fontAlgn="base"/>
            <a:r>
              <a:rPr lang="en-US">
                <a:solidFill>
                  <a:schemeClr val="tx1"/>
                </a:solidFill>
              </a:rPr>
              <a:t>Student Listing and Change Listing</a:t>
            </a:r>
          </a:p>
          <a:p>
            <a:pPr lvl="1" fontAlgn="base"/>
            <a:r>
              <a:rPr lang="en-US">
                <a:solidFill>
                  <a:schemeClr val="tx1"/>
                </a:solidFill>
              </a:rPr>
              <a:t>Cohort</a:t>
            </a:r>
          </a:p>
          <a:p>
            <a:pPr lvl="1" fontAlgn="base"/>
            <a:r>
              <a:rPr lang="en-US">
                <a:solidFill>
                  <a:schemeClr val="tx1"/>
                </a:solidFill>
              </a:rPr>
              <a:t>Postsecondary Readiness Scores</a:t>
            </a:r>
          </a:p>
          <a:p>
            <a:pPr fontAlgn="base"/>
            <a:r>
              <a:rPr lang="en-US">
                <a:solidFill>
                  <a:schemeClr val="tx1"/>
                </a:solidFill>
              </a:rPr>
              <a:t>Access to </a:t>
            </a:r>
            <a:r>
              <a:rPr lang="en-US">
                <a:solidFill>
                  <a:srgbClr val="007780"/>
                </a:solidFill>
                <a:hlinkClick r:id="rId7">
                  <a:extLst>
                    <a:ext uri="{A12FA001-AC4F-418D-AE19-62706E023703}">
                      <ahyp:hlinkClr xmlns:ahyp="http://schemas.microsoft.com/office/drawing/2018/hyperlinkcolor" val="tx"/>
                    </a:ext>
                  </a:extLst>
                </a:hlinkClick>
              </a:rPr>
              <a:t>KDE Secure Web Application</a:t>
            </a:r>
            <a:endParaRPr lang="en-US">
              <a:solidFill>
                <a:srgbClr val="007780"/>
              </a:solidFill>
            </a:endParaRPr>
          </a:p>
          <a:p>
            <a:pPr lvl="1" fontAlgn="base"/>
            <a:r>
              <a:rPr lang="en-US">
                <a:solidFill>
                  <a:schemeClr val="tx1"/>
                </a:solidFill>
              </a:rPr>
              <a:t>Student Detail</a:t>
            </a:r>
            <a:endParaRPr lang="en-US"/>
          </a:p>
        </p:txBody>
      </p:sp>
      <p:sp>
        <p:nvSpPr>
          <p:cNvPr id="4" name="Slide Number Placeholder 4">
            <a:extLst>
              <a:ext uri="{FF2B5EF4-FFF2-40B4-BE49-F238E27FC236}">
                <a16:creationId xmlns:a16="http://schemas.microsoft.com/office/drawing/2014/main" id="{5EF8E11F-42D0-F999-8B3C-01DFEB6CCCFE}"/>
              </a:ext>
            </a:extLst>
          </p:cNvPr>
          <p:cNvSpPr>
            <a:spLocks noGrp="1"/>
          </p:cNvSpPr>
          <p:nvPr>
            <p:ph type="sldNum" sz="quarter" idx="12"/>
          </p:nvPr>
        </p:nvSpPr>
        <p:spPr>
          <a:xfrm>
            <a:off x="4812395" y="6310312"/>
            <a:ext cx="2743200" cy="365125"/>
          </a:xfrm>
        </p:spPr>
        <p:txBody>
          <a:bodyPr/>
          <a:lstStyle/>
          <a:p>
            <a:pPr algn="r"/>
            <a:fld id="{431B21FD-B47C-42BD-B60B-31D83F7ABA07}" type="slidenum">
              <a:rPr lang="en-US" sz="1200" smtClean="0">
                <a:solidFill>
                  <a:schemeClr val="bg1"/>
                </a:solidFill>
              </a:rPr>
              <a:pPr algn="r"/>
              <a:t>28</a:t>
            </a:fld>
            <a:endParaRPr lang="en-US" sz="1200">
              <a:solidFill>
                <a:schemeClr val="bg1"/>
              </a:solidFill>
            </a:endParaRPr>
          </a:p>
        </p:txBody>
      </p:sp>
    </p:spTree>
    <p:extLst>
      <p:ext uri="{BB962C8B-B14F-4D97-AF65-F5344CB8AC3E}">
        <p14:creationId xmlns:p14="http://schemas.microsoft.com/office/powerpoint/2010/main" val="3711871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4DE27-6D49-4CD3-9D78-6AA3AF499742}"/>
              </a:ext>
            </a:extLst>
          </p:cNvPr>
          <p:cNvSpPr>
            <a:spLocks noGrp="1"/>
          </p:cNvSpPr>
          <p:nvPr>
            <p:ph type="title"/>
          </p:nvPr>
        </p:nvSpPr>
        <p:spPr>
          <a:xfrm>
            <a:off x="626938" y="289009"/>
            <a:ext cx="11707950" cy="1320800"/>
          </a:xfrm>
        </p:spPr>
        <p:txBody>
          <a:bodyPr>
            <a:normAutofit fontScale="90000"/>
          </a:bodyPr>
          <a:lstStyle/>
          <a:p>
            <a:r>
              <a:rPr lang="en-US" altLang="en-US" sz="4900"/>
              <a:t>Next Steps and Reporting Timeline</a:t>
            </a:r>
            <a:br>
              <a:rPr lang="en-US" altLang="en-US">
                <a:solidFill>
                  <a:srgbClr val="2F5496"/>
                </a:solidFill>
                <a:latin typeface="Calibri Light" panose="020F0302020204030204" pitchFamily="34" charset="0"/>
                <a:ea typeface="Yu Gothic Light" panose="020B0300000000000000" pitchFamily="34" charset="-128"/>
                <a:cs typeface="Times New Roman" panose="02020603050405020304" pitchFamily="18" charset="0"/>
              </a:rPr>
            </a:br>
            <a:endParaRPr lang="en-US"/>
          </a:p>
        </p:txBody>
      </p:sp>
      <p:grpSp>
        <p:nvGrpSpPr>
          <p:cNvPr id="17" name="Group 16" descr="The image displays the timeline for various tasks connected to the accountability standard setting and public reporting.">
            <a:extLst>
              <a:ext uri="{FF2B5EF4-FFF2-40B4-BE49-F238E27FC236}">
                <a16:creationId xmlns:a16="http://schemas.microsoft.com/office/drawing/2014/main" id="{9B948FF7-9295-8DE7-56AA-5DF5C1D79671}"/>
              </a:ext>
            </a:extLst>
          </p:cNvPr>
          <p:cNvGrpSpPr/>
          <p:nvPr/>
        </p:nvGrpSpPr>
        <p:grpSpPr>
          <a:xfrm>
            <a:off x="2927501" y="1090883"/>
            <a:ext cx="7780086" cy="926169"/>
            <a:chOff x="2927501" y="1090883"/>
            <a:chExt cx="7780086" cy="926169"/>
          </a:xfrm>
          <a:solidFill>
            <a:schemeClr val="accent3">
              <a:lumMod val="60000"/>
              <a:lumOff val="40000"/>
            </a:schemeClr>
          </a:solidFill>
        </p:grpSpPr>
        <p:sp>
          <p:nvSpPr>
            <p:cNvPr id="18" name="Freeform: Shape 17" descr="Fall Data Review will occur in early to mid-August. DACs will review participation, demographic, and accountability data.">
              <a:extLst>
                <a:ext uri="{FF2B5EF4-FFF2-40B4-BE49-F238E27FC236}">
                  <a16:creationId xmlns:a16="http://schemas.microsoft.com/office/drawing/2014/main" id="{D410CCE1-BEDC-E3C0-4F9C-3707A055EF81}"/>
                </a:ext>
              </a:extLst>
            </p:cNvPr>
            <p:cNvSpPr/>
            <p:nvPr/>
          </p:nvSpPr>
          <p:spPr>
            <a:xfrm>
              <a:off x="2927501" y="1090883"/>
              <a:ext cx="2661482" cy="926169"/>
            </a:xfrm>
            <a:custGeom>
              <a:avLst/>
              <a:gdLst>
                <a:gd name="connsiteX0" fmla="*/ 0 w 2661482"/>
                <a:gd name="connsiteY0" fmla="*/ 0 h 926169"/>
                <a:gd name="connsiteX1" fmla="*/ 2198398 w 2661482"/>
                <a:gd name="connsiteY1" fmla="*/ 0 h 926169"/>
                <a:gd name="connsiteX2" fmla="*/ 2661482 w 2661482"/>
                <a:gd name="connsiteY2" fmla="*/ 463085 h 926169"/>
                <a:gd name="connsiteX3" fmla="*/ 2198398 w 2661482"/>
                <a:gd name="connsiteY3" fmla="*/ 926169 h 926169"/>
                <a:gd name="connsiteX4" fmla="*/ 0 w 2661482"/>
                <a:gd name="connsiteY4" fmla="*/ 926169 h 926169"/>
                <a:gd name="connsiteX5" fmla="*/ 463085 w 2661482"/>
                <a:gd name="connsiteY5" fmla="*/ 463085 h 926169"/>
                <a:gd name="connsiteX6" fmla="*/ 0 w 2661482"/>
                <a:gd name="connsiteY6" fmla="*/ 0 h 92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482" h="926169">
                  <a:moveTo>
                    <a:pt x="0" y="0"/>
                  </a:moveTo>
                  <a:lnTo>
                    <a:pt x="2198398" y="0"/>
                  </a:lnTo>
                  <a:lnTo>
                    <a:pt x="2661482" y="463085"/>
                  </a:lnTo>
                  <a:lnTo>
                    <a:pt x="2198398" y="926169"/>
                  </a:lnTo>
                  <a:lnTo>
                    <a:pt x="0" y="926169"/>
                  </a:lnTo>
                  <a:lnTo>
                    <a:pt x="463085" y="463085"/>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shade val="80000"/>
                <a:hueOff val="0"/>
                <a:satOff val="0"/>
                <a:lumOff val="0"/>
                <a:alphaOff val="0"/>
              </a:schemeClr>
            </a:fillRef>
            <a:effectRef idx="1">
              <a:schemeClr val="accent6">
                <a:shade val="80000"/>
                <a:hueOff val="0"/>
                <a:satOff val="0"/>
                <a:lumOff val="0"/>
                <a:alphaOff val="0"/>
              </a:schemeClr>
            </a:effectRef>
            <a:fontRef idx="minor">
              <a:schemeClr val="dk1"/>
            </a:fontRef>
          </p:style>
          <p:txBody>
            <a:bodyPr spcFirstLastPara="0" vert="horz" wrap="square" lIns="488485" tIns="12700" rIns="463084"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Franklin Gothic Book" panose="020B0503020102020204"/>
                  <a:ea typeface="+mn-ea"/>
                  <a:cs typeface="+mn-cs"/>
                </a:rPr>
                <a:t>Fall Data Review</a:t>
              </a:r>
            </a:p>
          </p:txBody>
        </p:sp>
        <p:sp>
          <p:nvSpPr>
            <p:cNvPr id="19" name="Freeform: Shape 18">
              <a:extLst>
                <a:ext uri="{FF2B5EF4-FFF2-40B4-BE49-F238E27FC236}">
                  <a16:creationId xmlns:a16="http://schemas.microsoft.com/office/drawing/2014/main" id="{3B4099F8-4009-8380-FE36-3E224D2F4A00}"/>
                </a:ext>
              </a:extLst>
            </p:cNvPr>
            <p:cNvSpPr/>
            <p:nvPr/>
          </p:nvSpPr>
          <p:spPr>
            <a:xfrm>
              <a:off x="5287258" y="1102275"/>
              <a:ext cx="2207584" cy="903305"/>
            </a:xfrm>
            <a:custGeom>
              <a:avLst/>
              <a:gdLst>
                <a:gd name="connsiteX0" fmla="*/ 0 w 2207584"/>
                <a:gd name="connsiteY0" fmla="*/ 0 h 903305"/>
                <a:gd name="connsiteX1" fmla="*/ 1755932 w 2207584"/>
                <a:gd name="connsiteY1" fmla="*/ 0 h 903305"/>
                <a:gd name="connsiteX2" fmla="*/ 2207584 w 2207584"/>
                <a:gd name="connsiteY2" fmla="*/ 451653 h 903305"/>
                <a:gd name="connsiteX3" fmla="*/ 1755932 w 2207584"/>
                <a:gd name="connsiteY3" fmla="*/ 903305 h 903305"/>
                <a:gd name="connsiteX4" fmla="*/ 0 w 2207584"/>
                <a:gd name="connsiteY4" fmla="*/ 903305 h 903305"/>
                <a:gd name="connsiteX5" fmla="*/ 451653 w 2207584"/>
                <a:gd name="connsiteY5" fmla="*/ 451653 h 903305"/>
                <a:gd name="connsiteX6" fmla="*/ 0 w 2207584"/>
                <a:gd name="connsiteY6" fmla="*/ 0 h 9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7584" h="903305">
                  <a:moveTo>
                    <a:pt x="0" y="0"/>
                  </a:moveTo>
                  <a:lnTo>
                    <a:pt x="1755932" y="0"/>
                  </a:lnTo>
                  <a:lnTo>
                    <a:pt x="2207584" y="451653"/>
                  </a:lnTo>
                  <a:lnTo>
                    <a:pt x="1755932" y="903305"/>
                  </a:lnTo>
                  <a:lnTo>
                    <a:pt x="0" y="903305"/>
                  </a:lnTo>
                  <a:lnTo>
                    <a:pt x="451653" y="451653"/>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7053" tIns="12700" rIns="451652" bIns="12700" numCol="1" spcCol="1270" anchor="ctr" anchorCtr="0">
              <a:noAutofit/>
            </a:bodyPr>
            <a:lstStyle/>
            <a:p>
              <a:pPr marL="0" lvl="0" indent="0" algn="ctr" defTabSz="844550">
                <a:lnSpc>
                  <a:spcPct val="90000"/>
                </a:lnSpc>
                <a:spcBef>
                  <a:spcPct val="0"/>
                </a:spcBef>
                <a:spcAft>
                  <a:spcPct val="35000"/>
                </a:spcAft>
                <a:buNone/>
              </a:pPr>
              <a:r>
                <a:rPr lang="en-US" sz="2000" kern="1200">
                  <a:solidFill>
                    <a:prstClr val="black">
                      <a:hueOff val="0"/>
                      <a:satOff val="0"/>
                      <a:lumOff val="0"/>
                      <a:alphaOff val="0"/>
                    </a:prstClr>
                  </a:solidFill>
                  <a:latin typeface="Franklin Gothic Book" panose="020B0503020102020204"/>
                  <a:ea typeface="+mn-ea"/>
                  <a:cs typeface="+mn-cs"/>
                </a:rPr>
                <a:t>Aug.</a:t>
              </a:r>
              <a:r>
                <a:rPr lang="en-US" sz="2000" kern="1200" baseline="0">
                  <a:solidFill>
                    <a:prstClr val="black">
                      <a:hueOff val="0"/>
                      <a:satOff val="0"/>
                      <a:lumOff val="0"/>
                      <a:alphaOff val="0"/>
                    </a:prstClr>
                  </a:solidFill>
                  <a:latin typeface="Franklin Gothic Book" panose="020B0503020102020204"/>
                  <a:ea typeface="+mn-ea"/>
                  <a:cs typeface="+mn-cs"/>
                </a:rPr>
                <a:t> 2-10 </a:t>
              </a:r>
              <a:endParaRPr lang="en-US" sz="2000" kern="1200">
                <a:solidFill>
                  <a:prstClr val="black">
                    <a:hueOff val="0"/>
                    <a:satOff val="0"/>
                    <a:lumOff val="0"/>
                    <a:alphaOff val="0"/>
                  </a:prstClr>
                </a:solidFill>
                <a:latin typeface="Franklin Gothic Book" panose="020B0503020102020204"/>
                <a:ea typeface="+mn-ea"/>
                <a:cs typeface="+mn-cs"/>
              </a:endParaRPr>
            </a:p>
          </p:txBody>
        </p:sp>
        <p:sp>
          <p:nvSpPr>
            <p:cNvPr id="20" name="Freeform: Shape 19">
              <a:extLst>
                <a:ext uri="{FF2B5EF4-FFF2-40B4-BE49-F238E27FC236}">
                  <a16:creationId xmlns:a16="http://schemas.microsoft.com/office/drawing/2014/main" id="{D19EE6CA-6A41-EF42-B067-33A758E7F488}"/>
                </a:ext>
              </a:extLst>
            </p:cNvPr>
            <p:cNvSpPr/>
            <p:nvPr/>
          </p:nvSpPr>
          <p:spPr>
            <a:xfrm>
              <a:off x="7200613" y="1098514"/>
              <a:ext cx="3506974" cy="907066"/>
            </a:xfrm>
            <a:custGeom>
              <a:avLst/>
              <a:gdLst>
                <a:gd name="connsiteX0" fmla="*/ 0 w 3506974"/>
                <a:gd name="connsiteY0" fmla="*/ 0 h 907066"/>
                <a:gd name="connsiteX1" fmla="*/ 3053441 w 3506974"/>
                <a:gd name="connsiteY1" fmla="*/ 0 h 907066"/>
                <a:gd name="connsiteX2" fmla="*/ 3506974 w 3506974"/>
                <a:gd name="connsiteY2" fmla="*/ 453533 h 907066"/>
                <a:gd name="connsiteX3" fmla="*/ 3053441 w 3506974"/>
                <a:gd name="connsiteY3" fmla="*/ 907066 h 907066"/>
                <a:gd name="connsiteX4" fmla="*/ 0 w 3506974"/>
                <a:gd name="connsiteY4" fmla="*/ 907066 h 907066"/>
                <a:gd name="connsiteX5" fmla="*/ 453533 w 3506974"/>
                <a:gd name="connsiteY5" fmla="*/ 453533 h 907066"/>
                <a:gd name="connsiteX6" fmla="*/ 0 w 3506974"/>
                <a:gd name="connsiteY6" fmla="*/ 0 h 90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6974" h="907066">
                  <a:moveTo>
                    <a:pt x="0" y="0"/>
                  </a:moveTo>
                  <a:lnTo>
                    <a:pt x="3053441" y="0"/>
                  </a:lnTo>
                  <a:lnTo>
                    <a:pt x="3506974" y="453533"/>
                  </a:lnTo>
                  <a:lnTo>
                    <a:pt x="3053441" y="907066"/>
                  </a:lnTo>
                  <a:lnTo>
                    <a:pt x="0" y="907066"/>
                  </a:lnTo>
                  <a:lnTo>
                    <a:pt x="453533" y="453533"/>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75123" tIns="10795" rIns="453533" bIns="10795" numCol="1" spcCol="1270" anchor="ctr" anchorCtr="0">
              <a:noAutofit/>
            </a:bodyPr>
            <a:lstStyle/>
            <a:p>
              <a:pPr marL="0" lvl="0" indent="0" algn="ctr" defTabSz="844550">
                <a:lnSpc>
                  <a:spcPct val="90000"/>
                </a:lnSpc>
                <a:spcBef>
                  <a:spcPct val="0"/>
                </a:spcBef>
                <a:spcAft>
                  <a:spcPct val="35000"/>
                </a:spcAft>
                <a:buNone/>
              </a:pPr>
              <a:r>
                <a:rPr lang="en-US" sz="1700" kern="1200">
                  <a:solidFill>
                    <a:prstClr val="black">
                      <a:hueOff val="0"/>
                      <a:satOff val="0"/>
                      <a:lumOff val="0"/>
                      <a:alphaOff val="0"/>
                    </a:prstClr>
                  </a:solidFill>
                  <a:latin typeface="Franklin Gothic Book" panose="020B0503020102020204"/>
                  <a:ea typeface="+mn-ea"/>
                  <a:cs typeface="+mn-cs"/>
                </a:rPr>
                <a:t>District Assessment Coordinators (DACs) Review Participation, Demographic, and  Accountability Data</a:t>
              </a:r>
            </a:p>
          </p:txBody>
        </p:sp>
      </p:grpSp>
      <p:grpSp>
        <p:nvGrpSpPr>
          <p:cNvPr id="4" name="Group 3" descr="Standard Setting occurs September 13 and 14 which includes stakeholders and 2 LSAC members. After Standard setting there is a special LSAC meeting for all members of LSAC. Following the LSAC Meeting is Quality Control Day which District Assessment Coordinators participate in. Finally public reporting occurs early to mid October with the release of the school report card. &#10;">
            <a:extLst>
              <a:ext uri="{FF2B5EF4-FFF2-40B4-BE49-F238E27FC236}">
                <a16:creationId xmlns:a16="http://schemas.microsoft.com/office/drawing/2014/main" id="{D84081F4-8956-AD5F-5C60-AD5326A8C81C}"/>
              </a:ext>
            </a:extLst>
          </p:cNvPr>
          <p:cNvGrpSpPr/>
          <p:nvPr/>
        </p:nvGrpSpPr>
        <p:grpSpPr>
          <a:xfrm>
            <a:off x="2927501" y="2118855"/>
            <a:ext cx="7905462" cy="2567948"/>
            <a:chOff x="2921628" y="2132851"/>
            <a:chExt cx="7905462" cy="2567948"/>
          </a:xfrm>
          <a:solidFill>
            <a:schemeClr val="accent3">
              <a:lumMod val="60000"/>
              <a:lumOff val="40000"/>
            </a:schemeClr>
          </a:solidFill>
        </p:grpSpPr>
        <p:sp>
          <p:nvSpPr>
            <p:cNvPr id="5" name="Freeform: Shape 4">
              <a:extLst>
                <a:ext uri="{FF2B5EF4-FFF2-40B4-BE49-F238E27FC236}">
                  <a16:creationId xmlns:a16="http://schemas.microsoft.com/office/drawing/2014/main" id="{75DEE537-C6CD-3AD2-F553-5FF5A78D91D2}"/>
                </a:ext>
              </a:extLst>
            </p:cNvPr>
            <p:cNvSpPr/>
            <p:nvPr/>
          </p:nvSpPr>
          <p:spPr>
            <a:xfrm>
              <a:off x="2921628" y="2140197"/>
              <a:ext cx="2582739" cy="767581"/>
            </a:xfrm>
            <a:custGeom>
              <a:avLst/>
              <a:gdLst>
                <a:gd name="connsiteX0" fmla="*/ 0 w 2582739"/>
                <a:gd name="connsiteY0" fmla="*/ 0 h 767581"/>
                <a:gd name="connsiteX1" fmla="*/ 2198949 w 2582739"/>
                <a:gd name="connsiteY1" fmla="*/ 0 h 767581"/>
                <a:gd name="connsiteX2" fmla="*/ 2582739 w 2582739"/>
                <a:gd name="connsiteY2" fmla="*/ 383791 h 767581"/>
                <a:gd name="connsiteX3" fmla="*/ 2198949 w 2582739"/>
                <a:gd name="connsiteY3" fmla="*/ 767581 h 767581"/>
                <a:gd name="connsiteX4" fmla="*/ 0 w 2582739"/>
                <a:gd name="connsiteY4" fmla="*/ 767581 h 767581"/>
                <a:gd name="connsiteX5" fmla="*/ 383791 w 2582739"/>
                <a:gd name="connsiteY5" fmla="*/ 383791 h 767581"/>
                <a:gd name="connsiteX6" fmla="*/ 0 w 2582739"/>
                <a:gd name="connsiteY6" fmla="*/ 0 h 7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739" h="767581">
                  <a:moveTo>
                    <a:pt x="0" y="0"/>
                  </a:moveTo>
                  <a:lnTo>
                    <a:pt x="2198949" y="0"/>
                  </a:lnTo>
                  <a:lnTo>
                    <a:pt x="2582739" y="383791"/>
                  </a:lnTo>
                  <a:lnTo>
                    <a:pt x="2198949" y="767581"/>
                  </a:lnTo>
                  <a:lnTo>
                    <a:pt x="0" y="767581"/>
                  </a:lnTo>
                  <a:lnTo>
                    <a:pt x="383791" y="383791"/>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09191" tIns="12700" rIns="383790" bIns="12700" numCol="1" spcCol="1270" anchor="ctr" anchorCtr="0">
              <a:noAutofit/>
            </a:bodyPr>
            <a:lstStyle/>
            <a:p>
              <a:pPr marL="0" lvl="0" indent="0" algn="ctr" defTabSz="889000">
                <a:lnSpc>
                  <a:spcPct val="90000"/>
                </a:lnSpc>
                <a:spcBef>
                  <a:spcPct val="0"/>
                </a:spcBef>
                <a:spcAft>
                  <a:spcPct val="35000"/>
                </a:spcAft>
                <a:buNone/>
              </a:pPr>
              <a:r>
                <a:rPr lang="en-US" sz="2000" kern="1200"/>
                <a:t>Standard Setting</a:t>
              </a:r>
            </a:p>
          </p:txBody>
        </p:sp>
        <p:sp>
          <p:nvSpPr>
            <p:cNvPr id="6" name="Freeform: Shape 5">
              <a:extLst>
                <a:ext uri="{FF2B5EF4-FFF2-40B4-BE49-F238E27FC236}">
                  <a16:creationId xmlns:a16="http://schemas.microsoft.com/office/drawing/2014/main" id="{F861A74B-9C6F-355C-089D-E1A7707EAA31}"/>
                </a:ext>
              </a:extLst>
            </p:cNvPr>
            <p:cNvSpPr/>
            <p:nvPr/>
          </p:nvSpPr>
          <p:spPr>
            <a:xfrm>
              <a:off x="5254903" y="2141745"/>
              <a:ext cx="2143673" cy="764485"/>
            </a:xfrm>
            <a:custGeom>
              <a:avLst/>
              <a:gdLst>
                <a:gd name="connsiteX0" fmla="*/ 0 w 2143673"/>
                <a:gd name="connsiteY0" fmla="*/ 0 h 764485"/>
                <a:gd name="connsiteX1" fmla="*/ 1761431 w 2143673"/>
                <a:gd name="connsiteY1" fmla="*/ 0 h 764485"/>
                <a:gd name="connsiteX2" fmla="*/ 2143673 w 2143673"/>
                <a:gd name="connsiteY2" fmla="*/ 382243 h 764485"/>
                <a:gd name="connsiteX3" fmla="*/ 1761431 w 2143673"/>
                <a:gd name="connsiteY3" fmla="*/ 764485 h 764485"/>
                <a:gd name="connsiteX4" fmla="*/ 0 w 2143673"/>
                <a:gd name="connsiteY4" fmla="*/ 764485 h 764485"/>
                <a:gd name="connsiteX5" fmla="*/ 382243 w 2143673"/>
                <a:gd name="connsiteY5" fmla="*/ 382243 h 764485"/>
                <a:gd name="connsiteX6" fmla="*/ 0 w 2143673"/>
                <a:gd name="connsiteY6" fmla="*/ 0 h 7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3673" h="764485">
                  <a:moveTo>
                    <a:pt x="0" y="0"/>
                  </a:moveTo>
                  <a:lnTo>
                    <a:pt x="1761431" y="0"/>
                  </a:lnTo>
                  <a:lnTo>
                    <a:pt x="2143673" y="382243"/>
                  </a:lnTo>
                  <a:lnTo>
                    <a:pt x="1761431" y="764485"/>
                  </a:lnTo>
                  <a:lnTo>
                    <a:pt x="0" y="764485"/>
                  </a:lnTo>
                  <a:lnTo>
                    <a:pt x="382243" y="382243"/>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643" tIns="12700" rIns="382242" bIns="12700" numCol="1" spcCol="1270" anchor="ctr" anchorCtr="0">
              <a:noAutofit/>
            </a:bodyPr>
            <a:lstStyle/>
            <a:p>
              <a:pPr marL="0" lvl="0" indent="0" algn="ctr" defTabSz="889000">
                <a:lnSpc>
                  <a:spcPct val="90000"/>
                </a:lnSpc>
                <a:spcBef>
                  <a:spcPct val="0"/>
                </a:spcBef>
                <a:spcAft>
                  <a:spcPct val="35000"/>
                </a:spcAft>
                <a:buNone/>
              </a:pPr>
              <a:r>
                <a:rPr lang="en-US" sz="2000" kern="1200"/>
                <a:t>Sept. </a:t>
              </a:r>
              <a:br>
                <a:rPr lang="en-US" sz="2000" kern="1200"/>
              </a:br>
              <a:r>
                <a:rPr lang="en-US" sz="2000" kern="1200"/>
                <a:t>13-15</a:t>
              </a:r>
            </a:p>
          </p:txBody>
        </p:sp>
        <p:sp>
          <p:nvSpPr>
            <p:cNvPr id="7" name="Freeform: Shape 6">
              <a:extLst>
                <a:ext uri="{FF2B5EF4-FFF2-40B4-BE49-F238E27FC236}">
                  <a16:creationId xmlns:a16="http://schemas.microsoft.com/office/drawing/2014/main" id="{D90EFC8C-C336-9D9E-1D84-A7F02F73A745}"/>
                </a:ext>
              </a:extLst>
            </p:cNvPr>
            <p:cNvSpPr/>
            <p:nvPr/>
          </p:nvSpPr>
          <p:spPr>
            <a:xfrm>
              <a:off x="7175594" y="2132851"/>
              <a:ext cx="3608556" cy="782273"/>
            </a:xfrm>
            <a:custGeom>
              <a:avLst/>
              <a:gdLst>
                <a:gd name="connsiteX0" fmla="*/ 0 w 3608556"/>
                <a:gd name="connsiteY0" fmla="*/ 0 h 782273"/>
                <a:gd name="connsiteX1" fmla="*/ 3217420 w 3608556"/>
                <a:gd name="connsiteY1" fmla="*/ 0 h 782273"/>
                <a:gd name="connsiteX2" fmla="*/ 3608556 w 3608556"/>
                <a:gd name="connsiteY2" fmla="*/ 391137 h 782273"/>
                <a:gd name="connsiteX3" fmla="*/ 3217420 w 3608556"/>
                <a:gd name="connsiteY3" fmla="*/ 782273 h 782273"/>
                <a:gd name="connsiteX4" fmla="*/ 0 w 3608556"/>
                <a:gd name="connsiteY4" fmla="*/ 782273 h 782273"/>
                <a:gd name="connsiteX5" fmla="*/ 391137 w 3608556"/>
                <a:gd name="connsiteY5" fmla="*/ 391137 h 782273"/>
                <a:gd name="connsiteX6" fmla="*/ 0 w 3608556"/>
                <a:gd name="connsiteY6" fmla="*/ 0 h 78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556" h="782273">
                  <a:moveTo>
                    <a:pt x="0" y="0"/>
                  </a:moveTo>
                  <a:lnTo>
                    <a:pt x="3217420" y="0"/>
                  </a:lnTo>
                  <a:lnTo>
                    <a:pt x="3608556" y="391137"/>
                  </a:lnTo>
                  <a:lnTo>
                    <a:pt x="3217420" y="782273"/>
                  </a:lnTo>
                  <a:lnTo>
                    <a:pt x="0" y="782273"/>
                  </a:lnTo>
                  <a:lnTo>
                    <a:pt x="391137" y="391137"/>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3997" tIns="11430" rIns="391136" bIns="11430" numCol="1" spcCol="1270" anchor="ctr" anchorCtr="0">
              <a:noAutofit/>
            </a:bodyPr>
            <a:lstStyle/>
            <a:p>
              <a:pPr marL="0" lvl="0" indent="0" algn="ctr" defTabSz="800100">
                <a:lnSpc>
                  <a:spcPct val="90000"/>
                </a:lnSpc>
                <a:spcBef>
                  <a:spcPct val="0"/>
                </a:spcBef>
                <a:spcAft>
                  <a:spcPct val="35000"/>
                </a:spcAft>
                <a:buNone/>
              </a:pPr>
              <a:r>
                <a:rPr lang="en-US" sz="1800" kern="1200"/>
                <a:t>Includes stakeholders and two LSAC members </a:t>
              </a:r>
            </a:p>
          </p:txBody>
        </p:sp>
        <p:sp>
          <p:nvSpPr>
            <p:cNvPr id="8" name="Freeform: Shape 7">
              <a:extLst>
                <a:ext uri="{FF2B5EF4-FFF2-40B4-BE49-F238E27FC236}">
                  <a16:creationId xmlns:a16="http://schemas.microsoft.com/office/drawing/2014/main" id="{00EECB95-A2E1-460F-B827-C4103A9CDA92}"/>
                </a:ext>
              </a:extLst>
            </p:cNvPr>
            <p:cNvSpPr/>
            <p:nvPr/>
          </p:nvSpPr>
          <p:spPr>
            <a:xfrm>
              <a:off x="2921628" y="3039183"/>
              <a:ext cx="2582739" cy="767581"/>
            </a:xfrm>
            <a:custGeom>
              <a:avLst/>
              <a:gdLst>
                <a:gd name="connsiteX0" fmla="*/ 0 w 2582739"/>
                <a:gd name="connsiteY0" fmla="*/ 0 h 767581"/>
                <a:gd name="connsiteX1" fmla="*/ 2198949 w 2582739"/>
                <a:gd name="connsiteY1" fmla="*/ 0 h 767581"/>
                <a:gd name="connsiteX2" fmla="*/ 2582739 w 2582739"/>
                <a:gd name="connsiteY2" fmla="*/ 383791 h 767581"/>
                <a:gd name="connsiteX3" fmla="*/ 2198949 w 2582739"/>
                <a:gd name="connsiteY3" fmla="*/ 767581 h 767581"/>
                <a:gd name="connsiteX4" fmla="*/ 0 w 2582739"/>
                <a:gd name="connsiteY4" fmla="*/ 767581 h 767581"/>
                <a:gd name="connsiteX5" fmla="*/ 383791 w 2582739"/>
                <a:gd name="connsiteY5" fmla="*/ 383791 h 767581"/>
                <a:gd name="connsiteX6" fmla="*/ 0 w 2582739"/>
                <a:gd name="connsiteY6" fmla="*/ 0 h 7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739" h="767581">
                  <a:moveTo>
                    <a:pt x="0" y="0"/>
                  </a:moveTo>
                  <a:lnTo>
                    <a:pt x="2198949" y="0"/>
                  </a:lnTo>
                  <a:lnTo>
                    <a:pt x="2582739" y="383791"/>
                  </a:lnTo>
                  <a:lnTo>
                    <a:pt x="2198949" y="767581"/>
                  </a:lnTo>
                  <a:lnTo>
                    <a:pt x="0" y="767581"/>
                  </a:lnTo>
                  <a:lnTo>
                    <a:pt x="383791" y="383791"/>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14271" tIns="15240" rIns="383790" bIns="15240" numCol="1" spcCol="1270" anchor="ctr" anchorCtr="0">
              <a:noAutofit/>
            </a:bodyPr>
            <a:lstStyle/>
            <a:p>
              <a:pPr marL="0" lvl="0" indent="0" algn="ctr" defTabSz="1066800">
                <a:lnSpc>
                  <a:spcPct val="90000"/>
                </a:lnSpc>
                <a:spcBef>
                  <a:spcPct val="0"/>
                </a:spcBef>
                <a:spcAft>
                  <a:spcPct val="35000"/>
                </a:spcAft>
                <a:buNone/>
              </a:pPr>
              <a:r>
                <a:rPr lang="en-US" sz="2400" kern="1200"/>
                <a:t> </a:t>
              </a:r>
              <a:r>
                <a:rPr lang="en-US" sz="2000" kern="1200"/>
                <a:t>Special LSAC Meeting</a:t>
              </a:r>
            </a:p>
          </p:txBody>
        </p:sp>
        <p:sp>
          <p:nvSpPr>
            <p:cNvPr id="10" name="Freeform: Shape 9">
              <a:extLst>
                <a:ext uri="{FF2B5EF4-FFF2-40B4-BE49-F238E27FC236}">
                  <a16:creationId xmlns:a16="http://schemas.microsoft.com/office/drawing/2014/main" id="{930031D4-6BFD-6147-EBED-78E08DCB175E}"/>
                </a:ext>
              </a:extLst>
            </p:cNvPr>
            <p:cNvSpPr/>
            <p:nvPr/>
          </p:nvSpPr>
          <p:spPr>
            <a:xfrm>
              <a:off x="5254903" y="3022586"/>
              <a:ext cx="2143673" cy="800774"/>
            </a:xfrm>
            <a:custGeom>
              <a:avLst/>
              <a:gdLst>
                <a:gd name="connsiteX0" fmla="*/ 0 w 2143673"/>
                <a:gd name="connsiteY0" fmla="*/ 0 h 800774"/>
                <a:gd name="connsiteX1" fmla="*/ 1743286 w 2143673"/>
                <a:gd name="connsiteY1" fmla="*/ 0 h 800774"/>
                <a:gd name="connsiteX2" fmla="*/ 2143673 w 2143673"/>
                <a:gd name="connsiteY2" fmla="*/ 400387 h 800774"/>
                <a:gd name="connsiteX3" fmla="*/ 1743286 w 2143673"/>
                <a:gd name="connsiteY3" fmla="*/ 800774 h 800774"/>
                <a:gd name="connsiteX4" fmla="*/ 0 w 2143673"/>
                <a:gd name="connsiteY4" fmla="*/ 800774 h 800774"/>
                <a:gd name="connsiteX5" fmla="*/ 400387 w 2143673"/>
                <a:gd name="connsiteY5" fmla="*/ 400387 h 800774"/>
                <a:gd name="connsiteX6" fmla="*/ 0 w 2143673"/>
                <a:gd name="connsiteY6" fmla="*/ 0 h 8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3673" h="800774">
                  <a:moveTo>
                    <a:pt x="0" y="0"/>
                  </a:moveTo>
                  <a:lnTo>
                    <a:pt x="1743286" y="0"/>
                  </a:lnTo>
                  <a:lnTo>
                    <a:pt x="2143673" y="400387"/>
                  </a:lnTo>
                  <a:lnTo>
                    <a:pt x="1743286" y="800774"/>
                  </a:lnTo>
                  <a:lnTo>
                    <a:pt x="0" y="800774"/>
                  </a:lnTo>
                  <a:lnTo>
                    <a:pt x="400387" y="400387"/>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25787" tIns="12700" rIns="400387" bIns="12700" numCol="1" spcCol="1270" anchor="ctr" anchorCtr="0">
              <a:noAutofit/>
            </a:bodyPr>
            <a:lstStyle/>
            <a:p>
              <a:pPr marL="0" lvl="0" indent="0" algn="ctr" defTabSz="889000">
                <a:lnSpc>
                  <a:spcPct val="90000"/>
                </a:lnSpc>
                <a:spcBef>
                  <a:spcPct val="0"/>
                </a:spcBef>
                <a:spcAft>
                  <a:spcPct val="35000"/>
                </a:spcAft>
                <a:buNone/>
              </a:pPr>
              <a:r>
                <a:rPr lang="en-US" sz="2000" kern="1200"/>
                <a:t>Oct. 10</a:t>
              </a:r>
            </a:p>
          </p:txBody>
        </p:sp>
        <p:sp>
          <p:nvSpPr>
            <p:cNvPr id="13" name="Freeform: Shape 12">
              <a:extLst>
                <a:ext uri="{FF2B5EF4-FFF2-40B4-BE49-F238E27FC236}">
                  <a16:creationId xmlns:a16="http://schemas.microsoft.com/office/drawing/2014/main" id="{8C60D39A-419E-BBBB-6854-2E4A5B71C711}"/>
                </a:ext>
              </a:extLst>
            </p:cNvPr>
            <p:cNvSpPr/>
            <p:nvPr/>
          </p:nvSpPr>
          <p:spPr>
            <a:xfrm>
              <a:off x="7175594" y="3022586"/>
              <a:ext cx="3651496" cy="800774"/>
            </a:xfrm>
            <a:custGeom>
              <a:avLst/>
              <a:gdLst>
                <a:gd name="connsiteX0" fmla="*/ 0 w 3651496"/>
                <a:gd name="connsiteY0" fmla="*/ 0 h 800774"/>
                <a:gd name="connsiteX1" fmla="*/ 3251109 w 3651496"/>
                <a:gd name="connsiteY1" fmla="*/ 0 h 800774"/>
                <a:gd name="connsiteX2" fmla="*/ 3651496 w 3651496"/>
                <a:gd name="connsiteY2" fmla="*/ 400387 h 800774"/>
                <a:gd name="connsiteX3" fmla="*/ 3251109 w 3651496"/>
                <a:gd name="connsiteY3" fmla="*/ 800774 h 800774"/>
                <a:gd name="connsiteX4" fmla="*/ 0 w 3651496"/>
                <a:gd name="connsiteY4" fmla="*/ 800774 h 800774"/>
                <a:gd name="connsiteX5" fmla="*/ 400387 w 3651496"/>
                <a:gd name="connsiteY5" fmla="*/ 400387 h 800774"/>
                <a:gd name="connsiteX6" fmla="*/ 0 w 3651496"/>
                <a:gd name="connsiteY6" fmla="*/ 0 h 8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496" h="800774">
                  <a:moveTo>
                    <a:pt x="0" y="0"/>
                  </a:moveTo>
                  <a:lnTo>
                    <a:pt x="3251109" y="0"/>
                  </a:lnTo>
                  <a:lnTo>
                    <a:pt x="3651496" y="400387"/>
                  </a:lnTo>
                  <a:lnTo>
                    <a:pt x="3251109" y="800774"/>
                  </a:lnTo>
                  <a:lnTo>
                    <a:pt x="0" y="800774"/>
                  </a:lnTo>
                  <a:lnTo>
                    <a:pt x="400387" y="400387"/>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23247" tIns="11430" rIns="400387" bIns="11430" numCol="1" spcCol="1270" anchor="ctr" anchorCtr="0">
              <a:noAutofit/>
            </a:bodyPr>
            <a:lstStyle/>
            <a:p>
              <a:pPr marL="0" lvl="0" indent="0" algn="ctr" defTabSz="800100">
                <a:lnSpc>
                  <a:spcPct val="90000"/>
                </a:lnSpc>
                <a:spcBef>
                  <a:spcPct val="0"/>
                </a:spcBef>
                <a:spcAft>
                  <a:spcPct val="35000"/>
                </a:spcAft>
                <a:buNone/>
              </a:pPr>
              <a:r>
                <a:rPr lang="en-US" sz="1800" kern="1200"/>
                <a:t>All members of LSAC</a:t>
              </a:r>
            </a:p>
          </p:txBody>
        </p:sp>
        <p:sp>
          <p:nvSpPr>
            <p:cNvPr id="14" name="Freeform: Shape 13">
              <a:extLst>
                <a:ext uri="{FF2B5EF4-FFF2-40B4-BE49-F238E27FC236}">
                  <a16:creationId xmlns:a16="http://schemas.microsoft.com/office/drawing/2014/main" id="{2411B897-4377-11C4-5489-B78DB459BB93}"/>
                </a:ext>
              </a:extLst>
            </p:cNvPr>
            <p:cNvSpPr/>
            <p:nvPr/>
          </p:nvSpPr>
          <p:spPr>
            <a:xfrm>
              <a:off x="2921628" y="3932020"/>
              <a:ext cx="2582739" cy="767581"/>
            </a:xfrm>
            <a:custGeom>
              <a:avLst/>
              <a:gdLst>
                <a:gd name="connsiteX0" fmla="*/ 0 w 2582739"/>
                <a:gd name="connsiteY0" fmla="*/ 0 h 767581"/>
                <a:gd name="connsiteX1" fmla="*/ 2198949 w 2582739"/>
                <a:gd name="connsiteY1" fmla="*/ 0 h 767581"/>
                <a:gd name="connsiteX2" fmla="*/ 2582739 w 2582739"/>
                <a:gd name="connsiteY2" fmla="*/ 383791 h 767581"/>
                <a:gd name="connsiteX3" fmla="*/ 2198949 w 2582739"/>
                <a:gd name="connsiteY3" fmla="*/ 767581 h 767581"/>
                <a:gd name="connsiteX4" fmla="*/ 0 w 2582739"/>
                <a:gd name="connsiteY4" fmla="*/ 767581 h 767581"/>
                <a:gd name="connsiteX5" fmla="*/ 383791 w 2582739"/>
                <a:gd name="connsiteY5" fmla="*/ 383791 h 767581"/>
                <a:gd name="connsiteX6" fmla="*/ 0 w 2582739"/>
                <a:gd name="connsiteY6" fmla="*/ 0 h 7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739" h="767581">
                  <a:moveTo>
                    <a:pt x="0" y="0"/>
                  </a:moveTo>
                  <a:lnTo>
                    <a:pt x="2198949" y="0"/>
                  </a:lnTo>
                  <a:lnTo>
                    <a:pt x="2582739" y="383791"/>
                  </a:lnTo>
                  <a:lnTo>
                    <a:pt x="2198949" y="767581"/>
                  </a:lnTo>
                  <a:lnTo>
                    <a:pt x="0" y="767581"/>
                  </a:lnTo>
                  <a:lnTo>
                    <a:pt x="383791" y="383791"/>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09191" tIns="12700" rIns="383790" bIns="12700" numCol="1" spcCol="1270" anchor="ctr" anchorCtr="0">
              <a:noAutofit/>
            </a:bodyPr>
            <a:lstStyle/>
            <a:p>
              <a:pPr marL="0" lvl="0" indent="0" algn="ctr" defTabSz="889000">
                <a:lnSpc>
                  <a:spcPct val="90000"/>
                </a:lnSpc>
                <a:spcBef>
                  <a:spcPct val="0"/>
                </a:spcBef>
                <a:spcAft>
                  <a:spcPct val="35000"/>
                </a:spcAft>
                <a:buNone/>
              </a:pPr>
              <a:r>
                <a:rPr lang="en-US" sz="2000" kern="1200"/>
                <a:t>Quality Control Day</a:t>
              </a:r>
            </a:p>
          </p:txBody>
        </p:sp>
        <p:sp>
          <p:nvSpPr>
            <p:cNvPr id="15" name="Freeform: Shape 14">
              <a:extLst>
                <a:ext uri="{FF2B5EF4-FFF2-40B4-BE49-F238E27FC236}">
                  <a16:creationId xmlns:a16="http://schemas.microsoft.com/office/drawing/2014/main" id="{DF65BBEF-80F9-ADA7-DC14-9D5713407A5D}"/>
                </a:ext>
              </a:extLst>
            </p:cNvPr>
            <p:cNvSpPr/>
            <p:nvPr/>
          </p:nvSpPr>
          <p:spPr>
            <a:xfrm>
              <a:off x="5254903" y="3930822"/>
              <a:ext cx="2143673" cy="769977"/>
            </a:xfrm>
            <a:custGeom>
              <a:avLst/>
              <a:gdLst>
                <a:gd name="connsiteX0" fmla="*/ 0 w 2143673"/>
                <a:gd name="connsiteY0" fmla="*/ 0 h 769977"/>
                <a:gd name="connsiteX1" fmla="*/ 1758685 w 2143673"/>
                <a:gd name="connsiteY1" fmla="*/ 0 h 769977"/>
                <a:gd name="connsiteX2" fmla="*/ 2143673 w 2143673"/>
                <a:gd name="connsiteY2" fmla="*/ 384989 h 769977"/>
                <a:gd name="connsiteX3" fmla="*/ 1758685 w 2143673"/>
                <a:gd name="connsiteY3" fmla="*/ 769977 h 769977"/>
                <a:gd name="connsiteX4" fmla="*/ 0 w 2143673"/>
                <a:gd name="connsiteY4" fmla="*/ 769977 h 769977"/>
                <a:gd name="connsiteX5" fmla="*/ 384989 w 2143673"/>
                <a:gd name="connsiteY5" fmla="*/ 384989 h 769977"/>
                <a:gd name="connsiteX6" fmla="*/ 0 w 2143673"/>
                <a:gd name="connsiteY6" fmla="*/ 0 h 76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3673" h="769977">
                  <a:moveTo>
                    <a:pt x="0" y="0"/>
                  </a:moveTo>
                  <a:lnTo>
                    <a:pt x="1758685" y="0"/>
                  </a:lnTo>
                  <a:lnTo>
                    <a:pt x="2143673" y="384989"/>
                  </a:lnTo>
                  <a:lnTo>
                    <a:pt x="1758685" y="769977"/>
                  </a:lnTo>
                  <a:lnTo>
                    <a:pt x="0" y="769977"/>
                  </a:lnTo>
                  <a:lnTo>
                    <a:pt x="384989" y="384989"/>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0389" tIns="12700" rIns="384988" bIns="12700" numCol="1" spcCol="1270" anchor="ctr" anchorCtr="0">
              <a:noAutofit/>
            </a:bodyPr>
            <a:lstStyle/>
            <a:p>
              <a:pPr marL="0" lvl="0" indent="0" algn="ctr" defTabSz="889000">
                <a:lnSpc>
                  <a:spcPct val="90000"/>
                </a:lnSpc>
                <a:spcBef>
                  <a:spcPct val="0"/>
                </a:spcBef>
                <a:spcAft>
                  <a:spcPct val="35000"/>
                </a:spcAft>
                <a:buNone/>
              </a:pPr>
              <a:r>
                <a:rPr lang="en-US" sz="2000" kern="1200"/>
                <a:t>Oct. 17 </a:t>
              </a:r>
              <a:r>
                <a:rPr lang="en-US" sz="1900" kern="1200"/>
                <a:t>CONFIRMED</a:t>
              </a:r>
            </a:p>
          </p:txBody>
        </p:sp>
        <p:sp>
          <p:nvSpPr>
            <p:cNvPr id="16" name="Freeform: Shape 15">
              <a:extLst>
                <a:ext uri="{FF2B5EF4-FFF2-40B4-BE49-F238E27FC236}">
                  <a16:creationId xmlns:a16="http://schemas.microsoft.com/office/drawing/2014/main" id="{49EB0C35-AA53-1D2F-F3EF-D9CACAF45C6E}"/>
                </a:ext>
              </a:extLst>
            </p:cNvPr>
            <p:cNvSpPr/>
            <p:nvPr/>
          </p:nvSpPr>
          <p:spPr>
            <a:xfrm>
              <a:off x="7175594" y="3930822"/>
              <a:ext cx="3603348" cy="769977"/>
            </a:xfrm>
            <a:custGeom>
              <a:avLst/>
              <a:gdLst>
                <a:gd name="connsiteX0" fmla="*/ 0 w 3603348"/>
                <a:gd name="connsiteY0" fmla="*/ 0 h 769977"/>
                <a:gd name="connsiteX1" fmla="*/ 3218360 w 3603348"/>
                <a:gd name="connsiteY1" fmla="*/ 0 h 769977"/>
                <a:gd name="connsiteX2" fmla="*/ 3603348 w 3603348"/>
                <a:gd name="connsiteY2" fmla="*/ 384989 h 769977"/>
                <a:gd name="connsiteX3" fmla="*/ 3218360 w 3603348"/>
                <a:gd name="connsiteY3" fmla="*/ 769977 h 769977"/>
                <a:gd name="connsiteX4" fmla="*/ 0 w 3603348"/>
                <a:gd name="connsiteY4" fmla="*/ 769977 h 769977"/>
                <a:gd name="connsiteX5" fmla="*/ 384989 w 3603348"/>
                <a:gd name="connsiteY5" fmla="*/ 384989 h 769977"/>
                <a:gd name="connsiteX6" fmla="*/ 0 w 3603348"/>
                <a:gd name="connsiteY6" fmla="*/ 0 h 76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3348" h="769977">
                  <a:moveTo>
                    <a:pt x="0" y="0"/>
                  </a:moveTo>
                  <a:lnTo>
                    <a:pt x="3218360" y="0"/>
                  </a:lnTo>
                  <a:lnTo>
                    <a:pt x="3603348" y="384989"/>
                  </a:lnTo>
                  <a:lnTo>
                    <a:pt x="3218360" y="769977"/>
                  </a:lnTo>
                  <a:lnTo>
                    <a:pt x="0" y="769977"/>
                  </a:lnTo>
                  <a:lnTo>
                    <a:pt x="384989" y="384989"/>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849" tIns="11430" rIns="384988" bIns="11430" numCol="1" spcCol="1270" anchor="ctr" anchorCtr="0">
              <a:noAutofit/>
            </a:bodyPr>
            <a:lstStyle/>
            <a:p>
              <a:pPr marL="0" lvl="0" indent="0" algn="ctr" defTabSz="800100">
                <a:lnSpc>
                  <a:spcPct val="90000"/>
                </a:lnSpc>
                <a:spcBef>
                  <a:spcPct val="0"/>
                </a:spcBef>
                <a:spcAft>
                  <a:spcPct val="35000"/>
                </a:spcAft>
                <a:buNone/>
              </a:pPr>
              <a:r>
                <a:rPr lang="en-US" sz="1800" kern="1200"/>
                <a:t>District Assessment Coordinators</a:t>
              </a:r>
            </a:p>
          </p:txBody>
        </p:sp>
      </p:grpSp>
      <p:grpSp>
        <p:nvGrpSpPr>
          <p:cNvPr id="21" name="Group 20" descr="The image displays the timeline for various tasks connected to the accountability standard setting and public reporting.">
            <a:extLst>
              <a:ext uri="{FF2B5EF4-FFF2-40B4-BE49-F238E27FC236}">
                <a16:creationId xmlns:a16="http://schemas.microsoft.com/office/drawing/2014/main" id="{81CAB6F2-326B-2EFA-4259-824C9206D776}"/>
              </a:ext>
            </a:extLst>
          </p:cNvPr>
          <p:cNvGrpSpPr/>
          <p:nvPr/>
        </p:nvGrpSpPr>
        <p:grpSpPr>
          <a:xfrm>
            <a:off x="2920619" y="4794266"/>
            <a:ext cx="7855713" cy="840566"/>
            <a:chOff x="2920619" y="4837834"/>
            <a:chExt cx="7855713" cy="796997"/>
          </a:xfrm>
          <a:solidFill>
            <a:schemeClr val="accent3">
              <a:lumMod val="60000"/>
              <a:lumOff val="40000"/>
            </a:schemeClr>
          </a:solidFill>
        </p:grpSpPr>
        <p:sp>
          <p:nvSpPr>
            <p:cNvPr id="22" name="Freeform: Shape 21">
              <a:extLst>
                <a:ext uri="{FF2B5EF4-FFF2-40B4-BE49-F238E27FC236}">
                  <a16:creationId xmlns:a16="http://schemas.microsoft.com/office/drawing/2014/main" id="{9363A483-9CFB-C3E2-7987-FBCCD8E88770}"/>
                </a:ext>
              </a:extLst>
            </p:cNvPr>
            <p:cNvSpPr/>
            <p:nvPr/>
          </p:nvSpPr>
          <p:spPr>
            <a:xfrm>
              <a:off x="2920619" y="4853569"/>
              <a:ext cx="2559969" cy="781262"/>
            </a:xfrm>
            <a:custGeom>
              <a:avLst/>
              <a:gdLst>
                <a:gd name="connsiteX0" fmla="*/ 0 w 2559969"/>
                <a:gd name="connsiteY0" fmla="*/ 0 h 747769"/>
                <a:gd name="connsiteX1" fmla="*/ 2186085 w 2559969"/>
                <a:gd name="connsiteY1" fmla="*/ 0 h 747769"/>
                <a:gd name="connsiteX2" fmla="*/ 2559969 w 2559969"/>
                <a:gd name="connsiteY2" fmla="*/ 373885 h 747769"/>
                <a:gd name="connsiteX3" fmla="*/ 2186085 w 2559969"/>
                <a:gd name="connsiteY3" fmla="*/ 747769 h 747769"/>
                <a:gd name="connsiteX4" fmla="*/ 0 w 2559969"/>
                <a:gd name="connsiteY4" fmla="*/ 747769 h 747769"/>
                <a:gd name="connsiteX5" fmla="*/ 373885 w 2559969"/>
                <a:gd name="connsiteY5" fmla="*/ 373885 h 747769"/>
                <a:gd name="connsiteX6" fmla="*/ 0 w 2559969"/>
                <a:gd name="connsiteY6" fmla="*/ 0 h 74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9969" h="747769">
                  <a:moveTo>
                    <a:pt x="0" y="0"/>
                  </a:moveTo>
                  <a:lnTo>
                    <a:pt x="2186085" y="0"/>
                  </a:lnTo>
                  <a:lnTo>
                    <a:pt x="2559969" y="373885"/>
                  </a:lnTo>
                  <a:lnTo>
                    <a:pt x="2186085" y="747769"/>
                  </a:lnTo>
                  <a:lnTo>
                    <a:pt x="0" y="747769"/>
                  </a:lnTo>
                  <a:lnTo>
                    <a:pt x="373885" y="373885"/>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99285" tIns="12700" rIns="373884" bIns="12700" numCol="1" spcCol="1270" anchor="ctr" anchorCtr="0">
              <a:noAutofit/>
            </a:bodyPr>
            <a:lstStyle/>
            <a:p>
              <a:pPr marL="0" lvl="0" indent="0" algn="ctr" defTabSz="977900">
                <a:lnSpc>
                  <a:spcPct val="90000"/>
                </a:lnSpc>
                <a:spcBef>
                  <a:spcPct val="0"/>
                </a:spcBef>
                <a:spcAft>
                  <a:spcPct val="35000"/>
                </a:spcAft>
                <a:buNone/>
              </a:pPr>
              <a:r>
                <a:rPr lang="en-US" sz="2000" kern="1200">
                  <a:latin typeface="Franklin Gothic Book" panose="020B0503020102020204"/>
                  <a:ea typeface="+mn-ea"/>
                  <a:cs typeface="+mn-cs"/>
                </a:rPr>
                <a:t>Public Reporting</a:t>
              </a:r>
            </a:p>
          </p:txBody>
        </p:sp>
        <p:sp>
          <p:nvSpPr>
            <p:cNvPr id="23" name="Freeform: Shape 22" descr="Public Reporting will occur in early to mid-October with the release of the School Report Card.">
              <a:extLst>
                <a:ext uri="{FF2B5EF4-FFF2-40B4-BE49-F238E27FC236}">
                  <a16:creationId xmlns:a16="http://schemas.microsoft.com/office/drawing/2014/main" id="{8182CEE5-CBF6-B217-75A8-42CC236EA4F3}"/>
                </a:ext>
              </a:extLst>
            </p:cNvPr>
            <p:cNvSpPr/>
            <p:nvPr/>
          </p:nvSpPr>
          <p:spPr>
            <a:xfrm>
              <a:off x="5189544" y="4837834"/>
              <a:ext cx="2582739" cy="787794"/>
            </a:xfrm>
            <a:custGeom>
              <a:avLst/>
              <a:gdLst>
                <a:gd name="connsiteX0" fmla="*/ 0 w 2618542"/>
                <a:gd name="connsiteY0" fmla="*/ 0 h 787794"/>
                <a:gd name="connsiteX1" fmla="*/ 2224645 w 2618542"/>
                <a:gd name="connsiteY1" fmla="*/ 0 h 787794"/>
                <a:gd name="connsiteX2" fmla="*/ 2618542 w 2618542"/>
                <a:gd name="connsiteY2" fmla="*/ 393897 h 787794"/>
                <a:gd name="connsiteX3" fmla="*/ 2224645 w 2618542"/>
                <a:gd name="connsiteY3" fmla="*/ 787794 h 787794"/>
                <a:gd name="connsiteX4" fmla="*/ 0 w 2618542"/>
                <a:gd name="connsiteY4" fmla="*/ 787794 h 787794"/>
                <a:gd name="connsiteX5" fmla="*/ 393897 w 2618542"/>
                <a:gd name="connsiteY5" fmla="*/ 393897 h 787794"/>
                <a:gd name="connsiteX6" fmla="*/ 0 w 2618542"/>
                <a:gd name="connsiteY6" fmla="*/ 0 h 78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8542" h="787794">
                  <a:moveTo>
                    <a:pt x="0" y="0"/>
                  </a:moveTo>
                  <a:lnTo>
                    <a:pt x="2224645" y="0"/>
                  </a:lnTo>
                  <a:lnTo>
                    <a:pt x="2618542" y="393897"/>
                  </a:lnTo>
                  <a:lnTo>
                    <a:pt x="2224645" y="787794"/>
                  </a:lnTo>
                  <a:lnTo>
                    <a:pt x="0" y="787794"/>
                  </a:lnTo>
                  <a:lnTo>
                    <a:pt x="393897" y="393897"/>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297" tIns="12700" rIns="393897" bIns="12700" numCol="1" spcCol="1270" anchor="ctr" anchorCtr="0">
              <a:noAutofit/>
            </a:bodyPr>
            <a:lstStyle/>
            <a:p>
              <a:pPr marL="0" lvl="0" indent="0" algn="ctr" defTabSz="1200150">
                <a:lnSpc>
                  <a:spcPct val="100000"/>
                </a:lnSpc>
                <a:spcBef>
                  <a:spcPct val="0"/>
                </a:spcBef>
                <a:spcAft>
                  <a:spcPts val="0"/>
                </a:spcAft>
                <a:buNone/>
              </a:pPr>
              <a:r>
                <a:rPr lang="en-US" sz="2000" kern="1200">
                  <a:solidFill>
                    <a:prstClr val="black">
                      <a:hueOff val="0"/>
                      <a:satOff val="0"/>
                      <a:lumOff val="0"/>
                      <a:alphaOff val="0"/>
                    </a:prstClr>
                  </a:solidFill>
                  <a:latin typeface="Franklin Gothic Book" panose="020B0503020102020204"/>
                  <a:ea typeface="+mn-ea"/>
                  <a:cs typeface="+mn-cs"/>
                </a:rPr>
                <a:t>Oct. 31 (tentative)</a:t>
              </a:r>
            </a:p>
          </p:txBody>
        </p:sp>
        <p:sp>
          <p:nvSpPr>
            <p:cNvPr id="24" name="Freeform: Shape 23">
              <a:extLst>
                <a:ext uri="{FF2B5EF4-FFF2-40B4-BE49-F238E27FC236}">
                  <a16:creationId xmlns:a16="http://schemas.microsoft.com/office/drawing/2014/main" id="{8723EFF7-2BFB-D0B7-D915-9FFAC2EC0697}"/>
                </a:ext>
              </a:extLst>
            </p:cNvPr>
            <p:cNvSpPr/>
            <p:nvPr/>
          </p:nvSpPr>
          <p:spPr>
            <a:xfrm>
              <a:off x="7581365" y="4837834"/>
              <a:ext cx="3194967" cy="768102"/>
            </a:xfrm>
            <a:custGeom>
              <a:avLst/>
              <a:gdLst>
                <a:gd name="connsiteX0" fmla="*/ 0 w 3194967"/>
                <a:gd name="connsiteY0" fmla="*/ 0 h 768102"/>
                <a:gd name="connsiteX1" fmla="*/ 2810916 w 3194967"/>
                <a:gd name="connsiteY1" fmla="*/ 0 h 768102"/>
                <a:gd name="connsiteX2" fmla="*/ 3194967 w 3194967"/>
                <a:gd name="connsiteY2" fmla="*/ 384051 h 768102"/>
                <a:gd name="connsiteX3" fmla="*/ 2810916 w 3194967"/>
                <a:gd name="connsiteY3" fmla="*/ 768102 h 768102"/>
                <a:gd name="connsiteX4" fmla="*/ 0 w 3194967"/>
                <a:gd name="connsiteY4" fmla="*/ 768102 h 768102"/>
                <a:gd name="connsiteX5" fmla="*/ 384051 w 3194967"/>
                <a:gd name="connsiteY5" fmla="*/ 384051 h 768102"/>
                <a:gd name="connsiteX6" fmla="*/ 0 w 3194967"/>
                <a:gd name="connsiteY6" fmla="*/ 0 h 76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4967" h="768102">
                  <a:moveTo>
                    <a:pt x="0" y="0"/>
                  </a:moveTo>
                  <a:lnTo>
                    <a:pt x="2810916" y="0"/>
                  </a:lnTo>
                  <a:lnTo>
                    <a:pt x="3194967" y="384051"/>
                  </a:lnTo>
                  <a:lnTo>
                    <a:pt x="2810916" y="768102"/>
                  </a:lnTo>
                  <a:lnTo>
                    <a:pt x="0" y="768102"/>
                  </a:lnTo>
                  <a:lnTo>
                    <a:pt x="384051" y="384051"/>
                  </a:lnTo>
                  <a:lnTo>
                    <a:pt x="0" y="0"/>
                  </a:lnTo>
                  <a:close/>
                </a:path>
              </a:pathLst>
            </a:custGeom>
            <a:grpFill/>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911" tIns="11430" rIns="384051" bIns="11430" numCol="1" spcCol="1270" anchor="ctr" anchorCtr="0">
              <a:noAutofit/>
            </a:bodyPr>
            <a:lstStyle/>
            <a:p>
              <a:pPr marL="0" lvl="0" indent="0" algn="ctr" defTabSz="844550">
                <a:lnSpc>
                  <a:spcPct val="90000"/>
                </a:lnSpc>
                <a:spcBef>
                  <a:spcPct val="0"/>
                </a:spcBef>
                <a:spcAft>
                  <a:spcPct val="35000"/>
                </a:spcAft>
                <a:buNone/>
              </a:pPr>
              <a:r>
                <a:rPr lang="en-US" sz="1800" kern="1200">
                  <a:solidFill>
                    <a:prstClr val="black">
                      <a:hueOff val="0"/>
                      <a:satOff val="0"/>
                      <a:lumOff val="0"/>
                      <a:alphaOff val="0"/>
                    </a:prstClr>
                  </a:solidFill>
                  <a:latin typeface="Franklin Gothic Book" panose="020B0503020102020204"/>
                  <a:ea typeface="+mn-ea"/>
                  <a:cs typeface="+mn-cs"/>
                </a:rPr>
                <a:t>Release of the School Report Card</a:t>
              </a:r>
            </a:p>
          </p:txBody>
        </p:sp>
      </p:grpSp>
      <p:sp>
        <p:nvSpPr>
          <p:cNvPr id="9" name="Slide Number Placeholder 4">
            <a:extLst>
              <a:ext uri="{FF2B5EF4-FFF2-40B4-BE49-F238E27FC236}">
                <a16:creationId xmlns:a16="http://schemas.microsoft.com/office/drawing/2014/main" id="{1E81F2A3-1F74-FCBA-6725-BBF8A99C74C9}"/>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29</a:t>
            </a:fld>
            <a:endParaRPr lang="en-US">
              <a:solidFill>
                <a:schemeClr val="bg1"/>
              </a:solidFill>
            </a:endParaRPr>
          </a:p>
        </p:txBody>
      </p:sp>
    </p:spTree>
    <p:extLst>
      <p:ext uri="{BB962C8B-B14F-4D97-AF65-F5344CB8AC3E}">
        <p14:creationId xmlns:p14="http://schemas.microsoft.com/office/powerpoint/2010/main" val="342715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18FD-94C3-F807-7CFE-F6DDAD0372D5}"/>
              </a:ext>
            </a:extLst>
          </p:cNvPr>
          <p:cNvSpPr>
            <a:spLocks noGrp="1"/>
          </p:cNvSpPr>
          <p:nvPr>
            <p:ph type="title"/>
          </p:nvPr>
        </p:nvSpPr>
        <p:spPr/>
        <p:txBody>
          <a:bodyPr/>
          <a:lstStyle/>
          <a:p>
            <a:r>
              <a:rPr lang="en-US"/>
              <a:t>Accountability Cut Scores</a:t>
            </a:r>
          </a:p>
        </p:txBody>
      </p:sp>
      <p:sp>
        <p:nvSpPr>
          <p:cNvPr id="5" name="Slide Number Placeholder 4">
            <a:extLst>
              <a:ext uri="{FF2B5EF4-FFF2-40B4-BE49-F238E27FC236}">
                <a16:creationId xmlns:a16="http://schemas.microsoft.com/office/drawing/2014/main" id="{F43B92C2-B151-162C-E71A-0FE77B6DFF09}"/>
              </a:ext>
            </a:extLst>
          </p:cNvPr>
          <p:cNvSpPr>
            <a:spLocks noGrp="1"/>
          </p:cNvSpPr>
          <p:nvPr>
            <p:ph type="sldNum" sz="quarter" idx="12"/>
          </p:nvPr>
        </p:nvSpPr>
        <p:spPr/>
        <p:txBody>
          <a:bodyPr/>
          <a:lstStyle/>
          <a:p>
            <a:fld id="{01152AFA-7C55-604E-8665-049907417E35}" type="slidenum">
              <a:rPr lang="en-US" smtClean="0"/>
              <a:pPr/>
              <a:t>3</a:t>
            </a:fld>
            <a:endParaRPr lang="en-US"/>
          </a:p>
        </p:txBody>
      </p:sp>
    </p:spTree>
    <p:extLst>
      <p:ext uri="{BB962C8B-B14F-4D97-AF65-F5344CB8AC3E}">
        <p14:creationId xmlns:p14="http://schemas.microsoft.com/office/powerpoint/2010/main" val="3225151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682C-7C9E-139E-3038-5AC6BEE0B739}"/>
              </a:ext>
            </a:extLst>
          </p:cNvPr>
          <p:cNvSpPr>
            <a:spLocks noGrp="1"/>
          </p:cNvSpPr>
          <p:nvPr>
            <p:ph type="title"/>
          </p:nvPr>
        </p:nvSpPr>
        <p:spPr>
          <a:xfrm>
            <a:off x="614779" y="51233"/>
            <a:ext cx="8596668" cy="1320800"/>
          </a:xfrm>
        </p:spPr>
        <p:txBody>
          <a:bodyPr/>
          <a:lstStyle/>
          <a:p>
            <a:r>
              <a:rPr lang="en-US"/>
              <a:t>Timeline for</a:t>
            </a:r>
            <a:r>
              <a:rPr lang="en-US" baseline="0"/>
              <a:t> 2023 Public Reporting</a:t>
            </a:r>
            <a:endParaRPr lang="en-US"/>
          </a:p>
        </p:txBody>
      </p:sp>
      <p:sp>
        <p:nvSpPr>
          <p:cNvPr id="25" name="Rounded Rectangle 1">
            <a:extLst>
              <a:ext uri="{FF2B5EF4-FFF2-40B4-BE49-F238E27FC236}">
                <a16:creationId xmlns:a16="http://schemas.microsoft.com/office/drawing/2014/main" id="{D4604348-5962-01FB-56E5-3963B142E31C}"/>
              </a:ext>
            </a:extLst>
          </p:cNvPr>
          <p:cNvSpPr/>
          <p:nvPr/>
        </p:nvSpPr>
        <p:spPr>
          <a:xfrm>
            <a:off x="3783208" y="1292244"/>
            <a:ext cx="3454400" cy="609600"/>
          </a:xfrm>
          <a:prstGeom prst="roundRect">
            <a:avLst/>
          </a:prstGeom>
          <a:solidFill>
            <a:srgbClr val="079DA9"/>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TENTATIVE</a:t>
            </a:r>
          </a:p>
        </p:txBody>
      </p:sp>
      <p:graphicFrame>
        <p:nvGraphicFramePr>
          <p:cNvPr id="26" name="Content Placeholder 6" descr="Tentative schedule for assessment and accountability results &#10;The Office of Assessment and Accountability has established a tentative schedule for this fall’s release of assessment and accountability results from the 2016-17 school year. Wednesday, September 13, a webcast will be held for District Assessment Coordinators to provide the first comprehensive look at district data. We will then enter a time of data clean-up to correct any apparent errors prior to systematic issues. Pending no major issues, the data will be released UNDER EMBARGO on September 26 to superintendents in the morning and working media in the afternoon through the School Report Card. The embargo will be lifted and the School Report Card will go live on Thursday, September 28, at 12:01 a.m. Again, these dates are for planning purposes only and are subject to change based on any inconsistencies found in the data through the quality review process." title="Reporting Timeline">
            <a:extLst>
              <a:ext uri="{FF2B5EF4-FFF2-40B4-BE49-F238E27FC236}">
                <a16:creationId xmlns:a16="http://schemas.microsoft.com/office/drawing/2014/main" id="{BB035498-A39B-F338-453D-4C36843A7B47}"/>
              </a:ext>
            </a:extLst>
          </p:cNvPr>
          <p:cNvGraphicFramePr>
            <a:graphicFrameLocks/>
          </p:cNvGraphicFramePr>
          <p:nvPr/>
        </p:nvGraphicFramePr>
        <p:xfrm>
          <a:off x="101600" y="1451822"/>
          <a:ext cx="11988800" cy="495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4">
            <a:extLst>
              <a:ext uri="{FF2B5EF4-FFF2-40B4-BE49-F238E27FC236}">
                <a16:creationId xmlns:a16="http://schemas.microsoft.com/office/drawing/2014/main" id="{1E81F2A3-1F74-FCBA-6725-BBF8A99C74C9}"/>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30</a:t>
            </a:fld>
            <a:endParaRPr lang="en-US">
              <a:solidFill>
                <a:schemeClr val="bg1"/>
              </a:solidFill>
            </a:endParaRPr>
          </a:p>
        </p:txBody>
      </p:sp>
    </p:spTree>
    <p:extLst>
      <p:ext uri="{BB962C8B-B14F-4D97-AF65-F5344CB8AC3E}">
        <p14:creationId xmlns:p14="http://schemas.microsoft.com/office/powerpoint/2010/main" val="3923007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7254" y="0"/>
            <a:ext cx="8958490" cy="1320800"/>
          </a:xfrm>
        </p:spPr>
        <p:txBody>
          <a:bodyPr/>
          <a:lstStyle/>
          <a:p>
            <a:r>
              <a:rPr lang="en-US"/>
              <a:t>Questions and Answers</a:t>
            </a:r>
          </a:p>
        </p:txBody>
      </p:sp>
      <p:sp>
        <p:nvSpPr>
          <p:cNvPr id="6" name="Content Placeholder 7"/>
          <p:cNvSpPr>
            <a:spLocks noGrp="1"/>
          </p:cNvSpPr>
          <p:nvPr>
            <p:ph type="body" sz="quarter" idx="13"/>
          </p:nvPr>
        </p:nvSpPr>
        <p:spPr>
          <a:xfrm>
            <a:off x="1179870" y="1468876"/>
            <a:ext cx="9704440" cy="4214293"/>
          </a:xfrm>
        </p:spPr>
        <p:txBody>
          <a:bodyPr vert="horz" lIns="91440" tIns="45720" rIns="91440" bIns="45720" rtlCol="0" anchor="t">
            <a:normAutofit fontScale="77500" lnSpcReduction="20000"/>
          </a:bodyPr>
          <a:lstStyle/>
          <a:p>
            <a:pPr>
              <a:lnSpc>
                <a:spcPct val="120000"/>
              </a:lnSpc>
              <a:spcBef>
                <a:spcPts val="0"/>
              </a:spcBef>
            </a:pPr>
            <a:r>
              <a:rPr lang="en-US" sz="4700"/>
              <a:t>Please send questions or comments to </a:t>
            </a:r>
            <a:r>
              <a:rPr lang="en-US" sz="4700">
                <a:solidFill>
                  <a:schemeClr val="accent1">
                    <a:lumMod val="75000"/>
                  </a:schemeClr>
                </a:solidFill>
                <a:hlinkClick r:id="rId3" tooltip="KDE DAC Information email address">
                  <a:extLst>
                    <a:ext uri="{A12FA001-AC4F-418D-AE19-62706E023703}">
                      <ahyp:hlinkClr xmlns:ahyp="http://schemas.microsoft.com/office/drawing/2018/hyperlinkcolor" val="tx"/>
                    </a:ext>
                  </a:extLst>
                </a:hlinkClick>
              </a:rPr>
              <a:t>dacinfo@education.ky.gov</a:t>
            </a:r>
            <a:r>
              <a:rPr lang="en-US" sz="4700"/>
              <a:t>.</a:t>
            </a:r>
          </a:p>
          <a:p>
            <a:pPr marL="0" indent="0">
              <a:spcBef>
                <a:spcPts val="0"/>
              </a:spcBef>
              <a:buNone/>
            </a:pPr>
            <a:r>
              <a:rPr lang="en-US" sz="4700" b="1" i="1">
                <a:solidFill>
                  <a:srgbClr val="C00000"/>
                </a:solidFill>
              </a:rPr>
              <a:t>   </a:t>
            </a:r>
            <a:endParaRPr lang="en-US" sz="4700" b="1">
              <a:solidFill>
                <a:srgbClr val="C00000"/>
              </a:solidFill>
            </a:endParaRPr>
          </a:p>
          <a:p>
            <a:pPr>
              <a:lnSpc>
                <a:spcPct val="120000"/>
              </a:lnSpc>
              <a:spcBef>
                <a:spcPts val="0"/>
              </a:spcBef>
            </a:pPr>
            <a:r>
              <a:rPr lang="en-US" sz="4700"/>
              <a:t>The next monthly DAC Webcast </a:t>
            </a:r>
            <a:r>
              <a:rPr lang="en-US" sz="4800"/>
              <a:t>is scheduled for Nov. 9 at 11 a.m. ET.</a:t>
            </a:r>
          </a:p>
          <a:p>
            <a:pPr marL="0" indent="0" algn="ctr">
              <a:spcBef>
                <a:spcPts val="0"/>
              </a:spcBef>
              <a:buNone/>
            </a:pPr>
            <a:endParaRPr lang="en-US" sz="5400"/>
          </a:p>
          <a:p>
            <a:pPr marL="0" indent="0" algn="ctr">
              <a:spcBef>
                <a:spcPts val="0"/>
              </a:spcBef>
              <a:buNone/>
            </a:pPr>
            <a:endParaRPr lang="en-US" sz="5400"/>
          </a:p>
          <a:p>
            <a:pPr marL="0" indent="0" algn="ctr">
              <a:spcBef>
                <a:spcPts val="0"/>
              </a:spcBef>
              <a:buNone/>
            </a:pPr>
            <a:r>
              <a:rPr lang="en-US" sz="5400"/>
              <a:t>Thank you for your participation!</a:t>
            </a:r>
          </a:p>
          <a:p>
            <a:pPr>
              <a:spcBef>
                <a:spcPts val="0"/>
              </a:spcBef>
            </a:pPr>
            <a:endParaRPr lang="en-US" sz="4000"/>
          </a:p>
        </p:txBody>
      </p:sp>
      <p:sp>
        <p:nvSpPr>
          <p:cNvPr id="2" name="Slide Number Placeholder 4">
            <a:extLst>
              <a:ext uri="{FF2B5EF4-FFF2-40B4-BE49-F238E27FC236}">
                <a16:creationId xmlns:a16="http://schemas.microsoft.com/office/drawing/2014/main" id="{19B362E8-FB44-2232-3F59-083D7C61D81A}"/>
              </a:ext>
            </a:extLst>
          </p:cNvPr>
          <p:cNvSpPr>
            <a:spLocks noGrp="1"/>
          </p:cNvSpPr>
          <p:nvPr>
            <p:ph type="sldNum" sz="quarter" idx="12"/>
          </p:nvPr>
        </p:nvSpPr>
        <p:spPr>
          <a:xfrm>
            <a:off x="4812395" y="6310312"/>
            <a:ext cx="2743200" cy="365125"/>
          </a:xfrm>
        </p:spPr>
        <p:txBody>
          <a:bodyPr/>
          <a:lstStyle/>
          <a:p>
            <a:fld id="{431B21FD-B47C-42BD-B60B-31D83F7ABA07}" type="slidenum">
              <a:rPr lang="en-US" sz="1200" smtClean="0">
                <a:solidFill>
                  <a:schemeClr val="bg1"/>
                </a:solidFill>
              </a:rPr>
              <a:t>31</a:t>
            </a:fld>
            <a:endParaRPr lang="en-US" sz="1200">
              <a:solidFill>
                <a:schemeClr val="bg1"/>
              </a:solidFill>
            </a:endParaRPr>
          </a:p>
        </p:txBody>
      </p:sp>
    </p:spTree>
    <p:extLst>
      <p:ext uri="{BB962C8B-B14F-4D97-AF65-F5344CB8AC3E}">
        <p14:creationId xmlns:p14="http://schemas.microsoft.com/office/powerpoint/2010/main" val="3415003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55F4FC5-2F7B-251C-93FB-273B59BFF5F7}"/>
              </a:ext>
            </a:extLst>
          </p:cNvPr>
          <p:cNvSpPr>
            <a:spLocks noGrp="1"/>
          </p:cNvSpPr>
          <p:nvPr>
            <p:ph type="title"/>
          </p:nvPr>
        </p:nvSpPr>
        <p:spPr>
          <a:xfrm>
            <a:off x="378542" y="355292"/>
            <a:ext cx="11434915" cy="1325563"/>
          </a:xfrm>
        </p:spPr>
        <p:txBody>
          <a:bodyPr>
            <a:noAutofit/>
          </a:bodyPr>
          <a:lstStyle/>
          <a:p>
            <a:r>
              <a:rPr lang="en-US"/>
              <a:t>Division of Assessment and Accountability Support</a:t>
            </a:r>
          </a:p>
        </p:txBody>
      </p:sp>
      <p:graphicFrame>
        <p:nvGraphicFramePr>
          <p:cNvPr id="7" name="Content Placeholder 4" descr="To contact the Division of Assessment Support in the Office of Assessment and Accountability, please email dacinfo@education.ky.gov or phone 502-564-4394." title="Contact Information">
            <a:extLst>
              <a:ext uri="{FF2B5EF4-FFF2-40B4-BE49-F238E27FC236}">
                <a16:creationId xmlns:a16="http://schemas.microsoft.com/office/drawing/2014/main" id="{CA766F2C-E360-5D85-C3A8-A32ABAA7611B}"/>
              </a:ext>
            </a:extLst>
          </p:cNvPr>
          <p:cNvGraphicFramePr>
            <a:graphicFrameLocks noGrp="1"/>
          </p:cNvGraphicFramePr>
          <p:nvPr>
            <p:ph idx="1"/>
            <p:extLst>
              <p:ext uri="{D42A27DB-BD31-4B8C-83A1-F6EECF244321}">
                <p14:modId xmlns:p14="http://schemas.microsoft.com/office/powerpoint/2010/main" val="3751521923"/>
              </p:ext>
            </p:extLst>
          </p:nvPr>
        </p:nvGraphicFramePr>
        <p:xfrm>
          <a:off x="1176184" y="1835458"/>
          <a:ext cx="9668797" cy="3562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B1C21D25-1B1A-2F3C-DBA1-358452B9B9D9}"/>
              </a:ext>
            </a:extLst>
          </p:cNvPr>
          <p:cNvSpPr>
            <a:spLocks noGrp="1"/>
          </p:cNvSpPr>
          <p:nvPr>
            <p:ph type="sldNum" sz="quarter" idx="12"/>
          </p:nvPr>
        </p:nvSpPr>
        <p:spPr>
          <a:xfrm>
            <a:off x="5454872" y="6356350"/>
            <a:ext cx="2743200" cy="365125"/>
          </a:xfrm>
        </p:spPr>
        <p:txBody>
          <a:bodyPr/>
          <a:lstStyle/>
          <a:p>
            <a:fld id="{431B21FD-B47C-42BD-B60B-31D83F7ABA07}" type="slidenum">
              <a:rPr lang="en-US" smtClean="0"/>
              <a:t>32</a:t>
            </a:fld>
            <a:endParaRPr lang="en-US"/>
          </a:p>
        </p:txBody>
      </p:sp>
      <p:sp>
        <p:nvSpPr>
          <p:cNvPr id="2" name="Slide Number Placeholder 3">
            <a:extLst>
              <a:ext uri="{FF2B5EF4-FFF2-40B4-BE49-F238E27FC236}">
                <a16:creationId xmlns:a16="http://schemas.microsoft.com/office/drawing/2014/main" id="{8C97BB46-9974-6217-99C0-ECE5212F46AB}"/>
              </a:ext>
            </a:extLst>
          </p:cNvPr>
          <p:cNvSpPr txBox="1">
            <a:spLocks/>
          </p:cNvSpPr>
          <p:nvPr/>
        </p:nvSpPr>
        <p:spPr>
          <a:xfrm>
            <a:off x="482169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68AB11-C6DD-4126-AB8D-42F4CF457234}" type="slidenum">
              <a:rPr lang="en-US" smtClean="0"/>
              <a:pPr/>
              <a:t>32</a:t>
            </a:fld>
            <a:endParaRPr lang="en-US"/>
          </a:p>
        </p:txBody>
      </p:sp>
    </p:spTree>
    <p:extLst>
      <p:ext uri="{BB962C8B-B14F-4D97-AF65-F5344CB8AC3E}">
        <p14:creationId xmlns:p14="http://schemas.microsoft.com/office/powerpoint/2010/main" val="90214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7802-2B42-412B-8BB0-285AC0223767}"/>
              </a:ext>
            </a:extLst>
          </p:cNvPr>
          <p:cNvSpPr>
            <a:spLocks noGrp="1"/>
          </p:cNvSpPr>
          <p:nvPr>
            <p:ph type="title"/>
          </p:nvPr>
        </p:nvSpPr>
        <p:spPr>
          <a:xfrm>
            <a:off x="0" y="152602"/>
            <a:ext cx="12192000" cy="864158"/>
          </a:xfrm>
        </p:spPr>
        <p:txBody>
          <a:bodyPr>
            <a:normAutofit/>
          </a:bodyPr>
          <a:lstStyle/>
          <a:p>
            <a:r>
              <a:rPr lang="en-US" sz="4000"/>
              <a:t>2022-2023 Status Cut Scores for Elementary Schools</a:t>
            </a:r>
          </a:p>
        </p:txBody>
      </p:sp>
      <p:graphicFrame>
        <p:nvGraphicFramePr>
          <p:cNvPr id="5" name="Table 4">
            <a:extLst>
              <a:ext uri="{FF2B5EF4-FFF2-40B4-BE49-F238E27FC236}">
                <a16:creationId xmlns:a16="http://schemas.microsoft.com/office/drawing/2014/main" id="{8BC87F8C-3C8D-4271-89B0-D23A609B9E08}"/>
              </a:ext>
            </a:extLst>
          </p:cNvPr>
          <p:cNvGraphicFramePr>
            <a:graphicFrameLocks noGrp="1"/>
          </p:cNvGraphicFramePr>
          <p:nvPr/>
        </p:nvGraphicFramePr>
        <p:xfrm>
          <a:off x="124250" y="1212643"/>
          <a:ext cx="11686736" cy="4432714"/>
        </p:xfrm>
        <a:graphic>
          <a:graphicData uri="http://schemas.openxmlformats.org/drawingml/2006/table">
            <a:tbl>
              <a:tblPr firstRow="1">
                <a:tableStyleId>{5C22544A-7EE6-4342-B048-85BDC9FD1C3A}</a:tableStyleId>
              </a:tblPr>
              <a:tblGrid>
                <a:gridCol w="2125264">
                  <a:extLst>
                    <a:ext uri="{9D8B030D-6E8A-4147-A177-3AD203B41FA5}">
                      <a16:colId xmlns:a16="http://schemas.microsoft.com/office/drawing/2014/main" val="2187354169"/>
                    </a:ext>
                  </a:extLst>
                </a:gridCol>
                <a:gridCol w="2857500">
                  <a:extLst>
                    <a:ext uri="{9D8B030D-6E8A-4147-A177-3AD203B41FA5}">
                      <a16:colId xmlns:a16="http://schemas.microsoft.com/office/drawing/2014/main" val="2131780342"/>
                    </a:ext>
                  </a:extLst>
                </a:gridCol>
                <a:gridCol w="1303734">
                  <a:extLst>
                    <a:ext uri="{9D8B030D-6E8A-4147-A177-3AD203B41FA5}">
                      <a16:colId xmlns:a16="http://schemas.microsoft.com/office/drawing/2014/main" val="2537117540"/>
                    </a:ext>
                  </a:extLst>
                </a:gridCol>
                <a:gridCol w="1303734">
                  <a:extLst>
                    <a:ext uri="{9D8B030D-6E8A-4147-A177-3AD203B41FA5}">
                      <a16:colId xmlns:a16="http://schemas.microsoft.com/office/drawing/2014/main" val="4037880259"/>
                    </a:ext>
                  </a:extLst>
                </a:gridCol>
                <a:gridCol w="1482328">
                  <a:extLst>
                    <a:ext uri="{9D8B030D-6E8A-4147-A177-3AD203B41FA5}">
                      <a16:colId xmlns:a16="http://schemas.microsoft.com/office/drawing/2014/main" val="2540051586"/>
                    </a:ext>
                  </a:extLst>
                </a:gridCol>
                <a:gridCol w="1303734">
                  <a:extLst>
                    <a:ext uri="{9D8B030D-6E8A-4147-A177-3AD203B41FA5}">
                      <a16:colId xmlns:a16="http://schemas.microsoft.com/office/drawing/2014/main" val="1901902243"/>
                    </a:ext>
                  </a:extLst>
                </a:gridCol>
                <a:gridCol w="1310442">
                  <a:extLst>
                    <a:ext uri="{9D8B030D-6E8A-4147-A177-3AD203B41FA5}">
                      <a16:colId xmlns:a16="http://schemas.microsoft.com/office/drawing/2014/main" val="577951207"/>
                    </a:ext>
                  </a:extLst>
                </a:gridCol>
              </a:tblGrid>
              <a:tr h="535780">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School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Indicators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Very Low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Low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Medium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High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Very High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extLst>
                  <a:ext uri="{0D108BD9-81ED-4DB2-BD59-A6C34878D82A}">
                    <a16:rowId xmlns:a16="http://schemas.microsoft.com/office/drawing/2014/main" val="3892940321"/>
                  </a:ext>
                </a:extLst>
              </a:tr>
              <a:tr h="1119062">
                <a:tc>
                  <a:txBody>
                    <a:bodyPr/>
                    <a:lstStyle/>
                    <a:p>
                      <a:pPr marL="0" marR="0" algn="ctr">
                        <a:spcBef>
                          <a:spcPts val="0"/>
                        </a:spcBef>
                        <a:spcAft>
                          <a:spcPts val="0"/>
                        </a:spcAft>
                      </a:pPr>
                      <a:r>
                        <a:rPr lang="en-US" sz="1800" b="1" kern="1200">
                          <a:solidFill>
                            <a:schemeClr val="tx1"/>
                          </a:solidFill>
                          <a:effectLst/>
                          <a:latin typeface="+mn-lt"/>
                          <a:ea typeface="+mn-ea"/>
                          <a:cs typeface="+mn-cs"/>
                        </a:rPr>
                        <a:t>Elementary</a:t>
                      </a:r>
                    </a:p>
                    <a:p>
                      <a:pPr marL="0" marR="0" algn="ctr">
                        <a:spcBef>
                          <a:spcPts val="0"/>
                        </a:spcBef>
                        <a:spcAft>
                          <a:spcPts val="0"/>
                        </a:spcAft>
                      </a:pPr>
                      <a:r>
                        <a:rPr lang="en-US" sz="1800" b="1" kern="1200">
                          <a:solidFill>
                            <a:schemeClr val="tx1"/>
                          </a:solidFill>
                          <a:effectLst/>
                          <a:latin typeface="+mn-lt"/>
                          <a:ea typeface="+mn-ea"/>
                          <a:cs typeface="+mn-cs"/>
                        </a:rPr>
                        <a:t>School</a:t>
                      </a:r>
                    </a:p>
                    <a:p>
                      <a:pPr marL="0" marR="0" algn="ctr">
                        <a:spcBef>
                          <a:spcPts val="0"/>
                        </a:spcBef>
                        <a:spcAft>
                          <a:spcPts val="0"/>
                        </a:spcAft>
                      </a:pPr>
                      <a:r>
                        <a:rPr lang="en-US" sz="1800" b="1" kern="1200">
                          <a:solidFill>
                            <a:schemeClr val="tx1"/>
                          </a:solidFill>
                          <a:effectLst/>
                          <a:latin typeface="+mn-lt"/>
                          <a:ea typeface="+mn-ea"/>
                          <a:cs typeface="+mn-cs"/>
                        </a:rPr>
                        <a:t>Status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State Assessment Results in Reading/Mathematics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0-31.9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32.0-53.9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54.0-69.9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70.0-80.9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81.0-125</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1020892911"/>
                  </a:ext>
                </a:extLst>
              </a:tr>
              <a:tr h="1119062">
                <a:tc>
                  <a:txBody>
                    <a:bodyPr/>
                    <a:lstStyle/>
                    <a:p>
                      <a:endParaRPr lang="en-US" sz="180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State Assessment Results in Science/</a:t>
                      </a:r>
                      <a:br>
                        <a:rPr lang="en-US" sz="2000">
                          <a:effectLst/>
                          <a:latin typeface="Franklin Gothic Book"/>
                          <a:cs typeface="Arial"/>
                        </a:rPr>
                      </a:br>
                      <a:r>
                        <a:rPr lang="en-US" sz="2000">
                          <a:effectLst/>
                          <a:latin typeface="Franklin Gothic Book"/>
                          <a:cs typeface="Arial"/>
                        </a:rPr>
                        <a:t>Social Studies/Writing</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0-33.9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34.0-49.9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50.0-66.9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67.0-75.9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76.0-125</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5205116"/>
                  </a:ext>
                </a:extLst>
              </a:tr>
              <a:tr h="829405">
                <a:tc>
                  <a:txBody>
                    <a:bodyPr/>
                    <a:lstStyle/>
                    <a:p>
                      <a:pPr marL="0" marR="0">
                        <a:spcBef>
                          <a:spcPts val="0"/>
                        </a:spcBef>
                        <a:spcAft>
                          <a:spcPts val="0"/>
                        </a:spcAft>
                      </a:pPr>
                      <a:endParaRPr lang="en-US" sz="18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English Learner Progress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0-33.9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34.0-47.9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48.0-57.9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58.0-64.9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65.0-140</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3205466931"/>
                  </a:ext>
                </a:extLst>
              </a:tr>
              <a:tr h="829405">
                <a:tc>
                  <a:txBody>
                    <a:bodyPr/>
                    <a:lstStyle/>
                    <a:p>
                      <a:endParaRPr lang="en-US" sz="180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Quality of School Climate and Safety</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0-66.9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67.0-73.9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74.0-76.9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77.0-81.9</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cs typeface="Arial"/>
                        </a:rPr>
                        <a:t>82.0-100</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4221131630"/>
                  </a:ext>
                </a:extLst>
              </a:tr>
            </a:tbl>
          </a:graphicData>
        </a:graphic>
      </p:graphicFrame>
      <p:sp>
        <p:nvSpPr>
          <p:cNvPr id="4" name="Slide Number Placeholder 4">
            <a:extLst>
              <a:ext uri="{FF2B5EF4-FFF2-40B4-BE49-F238E27FC236}">
                <a16:creationId xmlns:a16="http://schemas.microsoft.com/office/drawing/2014/main" id="{9B2EAF00-20B6-AC3A-D95B-D42A8148ECDE}"/>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4</a:t>
            </a:fld>
            <a:endParaRPr lang="en-US">
              <a:solidFill>
                <a:schemeClr val="bg1"/>
              </a:solidFill>
            </a:endParaRPr>
          </a:p>
        </p:txBody>
      </p:sp>
    </p:spTree>
    <p:extLst>
      <p:ext uri="{BB962C8B-B14F-4D97-AF65-F5344CB8AC3E}">
        <p14:creationId xmlns:p14="http://schemas.microsoft.com/office/powerpoint/2010/main" val="249053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7802-2B42-412B-8BB0-285AC0223767}"/>
              </a:ext>
            </a:extLst>
          </p:cNvPr>
          <p:cNvSpPr>
            <a:spLocks noGrp="1"/>
          </p:cNvSpPr>
          <p:nvPr>
            <p:ph type="title"/>
          </p:nvPr>
        </p:nvSpPr>
        <p:spPr>
          <a:xfrm>
            <a:off x="-1" y="0"/>
            <a:ext cx="12192001" cy="864158"/>
          </a:xfrm>
        </p:spPr>
        <p:txBody>
          <a:bodyPr>
            <a:noAutofit/>
          </a:bodyPr>
          <a:lstStyle/>
          <a:p>
            <a:r>
              <a:rPr lang="en-US" sz="4000"/>
              <a:t>2022-2023 Change Cut Scores for Elementary Schools</a:t>
            </a:r>
          </a:p>
        </p:txBody>
      </p:sp>
      <p:graphicFrame>
        <p:nvGraphicFramePr>
          <p:cNvPr id="5" name="Table 4">
            <a:extLst>
              <a:ext uri="{FF2B5EF4-FFF2-40B4-BE49-F238E27FC236}">
                <a16:creationId xmlns:a16="http://schemas.microsoft.com/office/drawing/2014/main" id="{8BC87F8C-3C8D-4271-89B0-D23A609B9E08}"/>
              </a:ext>
            </a:extLst>
          </p:cNvPr>
          <p:cNvGraphicFramePr>
            <a:graphicFrameLocks noGrp="1"/>
          </p:cNvGraphicFramePr>
          <p:nvPr/>
        </p:nvGraphicFramePr>
        <p:xfrm>
          <a:off x="124250" y="1027679"/>
          <a:ext cx="11806493" cy="4445574"/>
        </p:xfrm>
        <a:graphic>
          <a:graphicData uri="http://schemas.openxmlformats.org/drawingml/2006/table">
            <a:tbl>
              <a:tblPr firstRow="1">
                <a:tableStyleId>{5C22544A-7EE6-4342-B048-85BDC9FD1C3A}</a:tableStyleId>
              </a:tblPr>
              <a:tblGrid>
                <a:gridCol w="1719263">
                  <a:extLst>
                    <a:ext uri="{9D8B030D-6E8A-4147-A177-3AD203B41FA5}">
                      <a16:colId xmlns:a16="http://schemas.microsoft.com/office/drawing/2014/main" val="2187354169"/>
                    </a:ext>
                  </a:extLst>
                </a:gridCol>
                <a:gridCol w="2895600">
                  <a:extLst>
                    <a:ext uri="{9D8B030D-6E8A-4147-A177-3AD203B41FA5}">
                      <a16:colId xmlns:a16="http://schemas.microsoft.com/office/drawing/2014/main" val="2131780342"/>
                    </a:ext>
                  </a:extLst>
                </a:gridCol>
                <a:gridCol w="1382486">
                  <a:extLst>
                    <a:ext uri="{9D8B030D-6E8A-4147-A177-3AD203B41FA5}">
                      <a16:colId xmlns:a16="http://schemas.microsoft.com/office/drawing/2014/main" val="2537117540"/>
                    </a:ext>
                  </a:extLst>
                </a:gridCol>
                <a:gridCol w="1443972">
                  <a:extLst>
                    <a:ext uri="{9D8B030D-6E8A-4147-A177-3AD203B41FA5}">
                      <a16:colId xmlns:a16="http://schemas.microsoft.com/office/drawing/2014/main" val="4037880259"/>
                    </a:ext>
                  </a:extLst>
                </a:gridCol>
                <a:gridCol w="1397199">
                  <a:extLst>
                    <a:ext uri="{9D8B030D-6E8A-4147-A177-3AD203B41FA5}">
                      <a16:colId xmlns:a16="http://schemas.microsoft.com/office/drawing/2014/main" val="2540051586"/>
                    </a:ext>
                  </a:extLst>
                </a:gridCol>
                <a:gridCol w="1358769">
                  <a:extLst>
                    <a:ext uri="{9D8B030D-6E8A-4147-A177-3AD203B41FA5}">
                      <a16:colId xmlns:a16="http://schemas.microsoft.com/office/drawing/2014/main" val="1901902243"/>
                    </a:ext>
                  </a:extLst>
                </a:gridCol>
                <a:gridCol w="1609204">
                  <a:extLst>
                    <a:ext uri="{9D8B030D-6E8A-4147-A177-3AD203B41FA5}">
                      <a16:colId xmlns:a16="http://schemas.microsoft.com/office/drawing/2014/main" val="577951207"/>
                    </a:ext>
                  </a:extLst>
                </a:gridCol>
              </a:tblGrid>
              <a:tr h="535780">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School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Indicators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Declined Significantly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Declined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Maintained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Increased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Increased Significantly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extLst>
                  <a:ext uri="{0D108BD9-81ED-4DB2-BD59-A6C34878D82A}">
                    <a16:rowId xmlns:a16="http://schemas.microsoft.com/office/drawing/2014/main" val="3892940321"/>
                  </a:ext>
                </a:extLst>
              </a:tr>
              <a:tr h="1119062">
                <a:tc>
                  <a:txBody>
                    <a:bodyPr/>
                    <a:lstStyle/>
                    <a:p>
                      <a:pPr marL="0" marR="0" algn="ctr">
                        <a:spcBef>
                          <a:spcPts val="0"/>
                        </a:spcBef>
                        <a:spcAft>
                          <a:spcPts val="0"/>
                        </a:spcAft>
                      </a:pPr>
                      <a:r>
                        <a:rPr lang="en-US" sz="1800" b="1" kern="1200">
                          <a:solidFill>
                            <a:schemeClr val="tx1"/>
                          </a:solidFill>
                          <a:effectLst/>
                          <a:latin typeface="+mn-lt"/>
                          <a:ea typeface="+mn-ea"/>
                          <a:cs typeface="+mn-cs"/>
                        </a:rPr>
                        <a:t>Elementary</a:t>
                      </a:r>
                    </a:p>
                    <a:p>
                      <a:pPr marL="0" marR="0" algn="ctr">
                        <a:spcBef>
                          <a:spcPts val="0"/>
                        </a:spcBef>
                        <a:spcAft>
                          <a:spcPts val="0"/>
                        </a:spcAft>
                      </a:pPr>
                      <a:r>
                        <a:rPr lang="en-US" sz="1800" b="1" kern="1200">
                          <a:solidFill>
                            <a:schemeClr val="tx1"/>
                          </a:solidFill>
                          <a:effectLst/>
                          <a:latin typeface="+mn-lt"/>
                          <a:ea typeface="+mn-ea"/>
                          <a:cs typeface="+mn-cs"/>
                        </a:rPr>
                        <a:t>School</a:t>
                      </a:r>
                    </a:p>
                    <a:p>
                      <a:pPr marL="0" marR="0" algn="ctr">
                        <a:spcBef>
                          <a:spcPts val="0"/>
                        </a:spcBef>
                        <a:spcAft>
                          <a:spcPts val="0"/>
                        </a:spcAft>
                      </a:pPr>
                      <a:r>
                        <a:rPr lang="en-US" sz="1800" b="1" kern="1200">
                          <a:solidFill>
                            <a:schemeClr val="tx1"/>
                          </a:solidFill>
                          <a:effectLst/>
                          <a:latin typeface="+mn-lt"/>
                          <a:ea typeface="+mn-ea"/>
                          <a:cs typeface="+mn-cs"/>
                        </a:rPr>
                        <a:t>Change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State Assessment Results in Reading/Mathematics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lvl="0" algn="ctr">
                        <a:spcBef>
                          <a:spcPts val="0"/>
                        </a:spcBef>
                        <a:spcAft>
                          <a:spcPts val="0"/>
                        </a:spcAft>
                        <a:buNone/>
                      </a:pPr>
                      <a:r>
                        <a:rPr lang="en-US" sz="2000" b="0" i="0" u="none" strike="noStrike" baseline="0" noProof="0">
                          <a:solidFill>
                            <a:srgbClr val="000000"/>
                          </a:solidFill>
                          <a:effectLst/>
                          <a:latin typeface="Franklin Gothic Book"/>
                        </a:rPr>
                        <a:t>-6.1 or less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-6.0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7.0 or more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1020892911"/>
                  </a:ext>
                </a:extLst>
              </a:tr>
              <a:tr h="1119062">
                <a:tc>
                  <a:txBody>
                    <a:bodyPr/>
                    <a:lstStyle/>
                    <a:p>
                      <a:endParaRPr lang="en-US" sz="180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State Assessment Results in Science/</a:t>
                      </a:r>
                      <a:br>
                        <a:rPr lang="en-US" sz="2000">
                          <a:effectLst/>
                          <a:latin typeface="Franklin Gothic Book"/>
                          <a:cs typeface="Arial"/>
                        </a:rPr>
                      </a:br>
                      <a:r>
                        <a:rPr lang="en-US" sz="2000">
                          <a:effectLst/>
                          <a:latin typeface="Franklin Gothic Book"/>
                          <a:cs typeface="Arial"/>
                        </a:rPr>
                        <a:t>Social Studies/Writing</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-7.1 or less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-7.0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9.0 or more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5205116"/>
                  </a:ext>
                </a:extLst>
              </a:tr>
              <a:tr h="829405">
                <a:tc>
                  <a:txBody>
                    <a:bodyPr/>
                    <a:lstStyle/>
                    <a:p>
                      <a:pPr marL="0" marR="0">
                        <a:spcBef>
                          <a:spcPts val="0"/>
                        </a:spcBef>
                        <a:spcAft>
                          <a:spcPts val="0"/>
                        </a:spcAft>
                      </a:pPr>
                      <a:endParaRPr lang="en-US" sz="1800">
                        <a:effectLst/>
                        <a:latin typeface="Arial"/>
                        <a:ea typeface="Calibri" panose="020F0502020204030204" pitchFamily="34" charset="0"/>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English Learner Progress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-7.1 or less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-7.0 to –1.1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-1.0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22.9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23.0 or more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3205466931"/>
                  </a:ext>
                </a:extLst>
              </a:tr>
              <a:tr h="829405">
                <a:tc>
                  <a:txBody>
                    <a:bodyPr/>
                    <a:lstStyle/>
                    <a:p>
                      <a:endParaRPr lang="en-US" sz="180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9DA9"/>
                    </a:solidFill>
                  </a:tcPr>
                </a:tc>
                <a:tc>
                  <a:txBody>
                    <a:bodyPr/>
                    <a:lstStyle/>
                    <a:p>
                      <a:pPr marL="0" marR="0" algn="l">
                        <a:spcBef>
                          <a:spcPts val="0"/>
                        </a:spcBef>
                        <a:spcAft>
                          <a:spcPts val="0"/>
                        </a:spcAft>
                      </a:pPr>
                      <a:r>
                        <a:rPr lang="en-US" sz="2000">
                          <a:effectLst/>
                          <a:latin typeface="Franklin Gothic Book"/>
                          <a:cs typeface="Arial"/>
                        </a:rPr>
                        <a:t>Quality of School Climate and Safety</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-5.1 or less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-5.0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3.8 or more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1F1"/>
                    </a:solidFill>
                  </a:tcPr>
                </a:tc>
                <a:extLst>
                  <a:ext uri="{0D108BD9-81ED-4DB2-BD59-A6C34878D82A}">
                    <a16:rowId xmlns:a16="http://schemas.microsoft.com/office/drawing/2014/main" val="4221131630"/>
                  </a:ext>
                </a:extLst>
              </a:tr>
            </a:tbl>
          </a:graphicData>
        </a:graphic>
      </p:graphicFrame>
      <p:sp>
        <p:nvSpPr>
          <p:cNvPr id="4" name="Slide Number Placeholder 4">
            <a:extLst>
              <a:ext uri="{FF2B5EF4-FFF2-40B4-BE49-F238E27FC236}">
                <a16:creationId xmlns:a16="http://schemas.microsoft.com/office/drawing/2014/main" id="{47821FF4-4910-E37D-A27A-4881E969323D}"/>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5</a:t>
            </a:fld>
            <a:endParaRPr lang="en-US">
              <a:solidFill>
                <a:schemeClr val="bg1"/>
              </a:solidFill>
            </a:endParaRPr>
          </a:p>
        </p:txBody>
      </p:sp>
    </p:spTree>
    <p:extLst>
      <p:ext uri="{BB962C8B-B14F-4D97-AF65-F5344CB8AC3E}">
        <p14:creationId xmlns:p14="http://schemas.microsoft.com/office/powerpoint/2010/main" val="3170437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D937-EDEB-44B5-9664-F56095182CF3}"/>
              </a:ext>
            </a:extLst>
          </p:cNvPr>
          <p:cNvSpPr>
            <a:spLocks noGrp="1"/>
          </p:cNvSpPr>
          <p:nvPr>
            <p:ph type="title"/>
          </p:nvPr>
        </p:nvSpPr>
        <p:spPr>
          <a:xfrm>
            <a:off x="0" y="55376"/>
            <a:ext cx="12192000" cy="993848"/>
          </a:xfrm>
        </p:spPr>
        <p:txBody>
          <a:bodyPr>
            <a:normAutofit/>
          </a:bodyPr>
          <a:lstStyle/>
          <a:p>
            <a:r>
              <a:rPr lang="en-US" sz="4000"/>
              <a:t>2022-2023 Status Cut Scores for Middle Schools</a:t>
            </a:r>
          </a:p>
        </p:txBody>
      </p:sp>
      <p:graphicFrame>
        <p:nvGraphicFramePr>
          <p:cNvPr id="5" name="Table 4">
            <a:extLst>
              <a:ext uri="{FF2B5EF4-FFF2-40B4-BE49-F238E27FC236}">
                <a16:creationId xmlns:a16="http://schemas.microsoft.com/office/drawing/2014/main" id="{DAB5CA6F-D9BA-4F4F-9BB3-85D46C5377E1}"/>
              </a:ext>
            </a:extLst>
          </p:cNvPr>
          <p:cNvGraphicFramePr>
            <a:graphicFrameLocks noGrp="1"/>
          </p:cNvGraphicFramePr>
          <p:nvPr/>
        </p:nvGraphicFramePr>
        <p:xfrm>
          <a:off x="232073" y="1004835"/>
          <a:ext cx="11473286" cy="4596975"/>
        </p:xfrm>
        <a:graphic>
          <a:graphicData uri="http://schemas.openxmlformats.org/drawingml/2006/table">
            <a:tbl>
              <a:tblPr firstRow="1" firstCol="1" bandRow="1">
                <a:tableStyleId>{5C22544A-7EE6-4342-B048-85BDC9FD1C3A}</a:tableStyleId>
              </a:tblPr>
              <a:tblGrid>
                <a:gridCol w="1551330">
                  <a:extLst>
                    <a:ext uri="{9D8B030D-6E8A-4147-A177-3AD203B41FA5}">
                      <a16:colId xmlns:a16="http://schemas.microsoft.com/office/drawing/2014/main" val="2907849596"/>
                    </a:ext>
                  </a:extLst>
                </a:gridCol>
                <a:gridCol w="2661046">
                  <a:extLst>
                    <a:ext uri="{9D8B030D-6E8A-4147-A177-3AD203B41FA5}">
                      <a16:colId xmlns:a16="http://schemas.microsoft.com/office/drawing/2014/main" val="3015168953"/>
                    </a:ext>
                  </a:extLst>
                </a:gridCol>
                <a:gridCol w="1239360">
                  <a:extLst>
                    <a:ext uri="{9D8B030D-6E8A-4147-A177-3AD203B41FA5}">
                      <a16:colId xmlns:a16="http://schemas.microsoft.com/office/drawing/2014/main" val="4032468655"/>
                    </a:ext>
                  </a:extLst>
                </a:gridCol>
                <a:gridCol w="1578484">
                  <a:extLst>
                    <a:ext uri="{9D8B030D-6E8A-4147-A177-3AD203B41FA5}">
                      <a16:colId xmlns:a16="http://schemas.microsoft.com/office/drawing/2014/main" val="58704034"/>
                    </a:ext>
                  </a:extLst>
                </a:gridCol>
                <a:gridCol w="1526898">
                  <a:extLst>
                    <a:ext uri="{9D8B030D-6E8A-4147-A177-3AD203B41FA5}">
                      <a16:colId xmlns:a16="http://schemas.microsoft.com/office/drawing/2014/main" val="657399950"/>
                    </a:ext>
                  </a:extLst>
                </a:gridCol>
                <a:gridCol w="1413413">
                  <a:extLst>
                    <a:ext uri="{9D8B030D-6E8A-4147-A177-3AD203B41FA5}">
                      <a16:colId xmlns:a16="http://schemas.microsoft.com/office/drawing/2014/main" val="1864178967"/>
                    </a:ext>
                  </a:extLst>
                </a:gridCol>
                <a:gridCol w="1502755">
                  <a:extLst>
                    <a:ext uri="{9D8B030D-6E8A-4147-A177-3AD203B41FA5}">
                      <a16:colId xmlns:a16="http://schemas.microsoft.com/office/drawing/2014/main" val="2740290494"/>
                    </a:ext>
                  </a:extLst>
                </a:gridCol>
              </a:tblGrid>
              <a:tr h="423679">
                <a:tc>
                  <a:txBody>
                    <a:bodyPr/>
                    <a:lstStyle/>
                    <a:p>
                      <a:pPr marL="0" marR="0" algn="ctr">
                        <a:spcBef>
                          <a:spcPts val="0"/>
                        </a:spcBef>
                        <a:spcAft>
                          <a:spcPts val="0"/>
                        </a:spcAft>
                      </a:pPr>
                      <a:r>
                        <a:rPr lang="en-US" sz="1800">
                          <a:solidFill>
                            <a:schemeClr val="tx1"/>
                          </a:solidFill>
                          <a:effectLst/>
                        </a:rPr>
                        <a:t>School Level</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800">
                          <a:solidFill>
                            <a:schemeClr val="tx1"/>
                          </a:solidFill>
                          <a:effectLst/>
                        </a:rPr>
                        <a:t>Indicators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800">
                          <a:solidFill>
                            <a:schemeClr val="tx1"/>
                          </a:solidFill>
                          <a:effectLst/>
                        </a:rPr>
                        <a:t>Very Low</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800">
                          <a:solidFill>
                            <a:schemeClr val="tx1"/>
                          </a:solidFill>
                          <a:effectLst/>
                        </a:rPr>
                        <a:t>Low</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800">
                          <a:solidFill>
                            <a:schemeClr val="tx1"/>
                          </a:solidFill>
                          <a:effectLst/>
                        </a:rPr>
                        <a:t>Medium</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800">
                          <a:solidFill>
                            <a:schemeClr val="tx1"/>
                          </a:solidFill>
                          <a:effectLst/>
                        </a:rPr>
                        <a:t>High</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800">
                          <a:solidFill>
                            <a:schemeClr val="tx1"/>
                          </a:solidFill>
                          <a:effectLst/>
                        </a:rPr>
                        <a:t>Very High</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881862182"/>
                  </a:ext>
                </a:extLst>
              </a:tr>
              <a:tr h="1271038">
                <a:tc>
                  <a:txBody>
                    <a:bodyPr/>
                    <a:lstStyle/>
                    <a:p>
                      <a:pPr marL="0" marR="0" algn="ctr">
                        <a:spcBef>
                          <a:spcPts val="0"/>
                        </a:spcBef>
                        <a:spcAft>
                          <a:spcPts val="0"/>
                        </a:spcAft>
                      </a:pPr>
                      <a:r>
                        <a:rPr lang="en-US" sz="1800">
                          <a:solidFill>
                            <a:schemeClr val="tx1"/>
                          </a:solidFill>
                          <a:effectLst/>
                        </a:rPr>
                        <a:t>Middle School </a:t>
                      </a:r>
                    </a:p>
                    <a:p>
                      <a:pPr marL="0" marR="0" algn="ctr">
                        <a:spcBef>
                          <a:spcPts val="0"/>
                        </a:spcBef>
                        <a:spcAft>
                          <a:spcPts val="0"/>
                        </a:spcAft>
                      </a:pPr>
                      <a:r>
                        <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Status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State Assessment Results in Reading/Mathematics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0-35.9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36.0-54.9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55.0-64.9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65.0-72.9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73.0-125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22619797"/>
                  </a:ext>
                </a:extLst>
              </a:tr>
              <a:tr h="1271038">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State Assessment Results in Science/</a:t>
                      </a:r>
                      <a:br>
                        <a:rPr lang="en-US" sz="2000" kern="1200">
                          <a:solidFill>
                            <a:schemeClr val="dk1"/>
                          </a:solidFill>
                          <a:effectLst/>
                          <a:latin typeface="Franklin Gothic Book"/>
                          <a:ea typeface="+mn-ea"/>
                          <a:cs typeface="Arial"/>
                        </a:rPr>
                      </a:br>
                      <a:r>
                        <a:rPr lang="en-US" sz="2000" kern="1200">
                          <a:solidFill>
                            <a:schemeClr val="dk1"/>
                          </a:solidFill>
                          <a:effectLst/>
                          <a:latin typeface="Franklin Gothic Book"/>
                          <a:ea typeface="+mn-ea"/>
                          <a:cs typeface="Arial"/>
                        </a:rPr>
                        <a:t>Social Studies/Writing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0-32.9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33.0-47.9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48.0-58.9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59.0-68.9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69.0-125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80104157"/>
                  </a:ext>
                </a:extLst>
              </a:tr>
              <a:tr h="847358">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English Learner Progress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0-15.9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16.0-23.9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24.0-30.9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31.0-44.9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45.0-140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88731291"/>
                  </a:ext>
                </a:extLst>
              </a:tr>
              <a:tr h="783862">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Quality of School Climate and Safety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0-58.9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59.0-63.9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64.0-67.9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68.0-74.9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kern="1200">
                          <a:solidFill>
                            <a:schemeClr val="dk1"/>
                          </a:solidFill>
                          <a:effectLst/>
                          <a:latin typeface="Franklin Gothic Book"/>
                          <a:ea typeface="+mn-ea"/>
                          <a:cs typeface="Arial"/>
                        </a:rPr>
                        <a:t>75.0-100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8871173"/>
                  </a:ext>
                </a:extLst>
              </a:tr>
            </a:tbl>
          </a:graphicData>
        </a:graphic>
      </p:graphicFrame>
      <p:sp>
        <p:nvSpPr>
          <p:cNvPr id="4" name="Slide Number Placeholder 4">
            <a:extLst>
              <a:ext uri="{FF2B5EF4-FFF2-40B4-BE49-F238E27FC236}">
                <a16:creationId xmlns:a16="http://schemas.microsoft.com/office/drawing/2014/main" id="{1F1A3D8E-9619-1EF0-2FF7-72E5F8F4C7FF}"/>
              </a:ext>
            </a:extLst>
          </p:cNvPr>
          <p:cNvSpPr>
            <a:spLocks noGrp="1"/>
          </p:cNvSpPr>
          <p:nvPr>
            <p:ph type="sldNum" sz="quarter" idx="12"/>
          </p:nvPr>
        </p:nvSpPr>
        <p:spPr>
          <a:xfrm>
            <a:off x="4812395" y="6310312"/>
            <a:ext cx="2743200" cy="365125"/>
          </a:xfrm>
        </p:spPr>
        <p:txBody>
          <a:bodyPr/>
          <a:lstStyle/>
          <a:p>
            <a:pPr algn="r"/>
            <a:fld id="{431B21FD-B47C-42BD-B60B-31D83F7ABA07}" type="slidenum">
              <a:rPr lang="en-US" sz="1200" smtClean="0">
                <a:solidFill>
                  <a:schemeClr val="bg1"/>
                </a:solidFill>
              </a:rPr>
              <a:pPr algn="r"/>
              <a:t>6</a:t>
            </a:fld>
            <a:endParaRPr lang="en-US" sz="1200">
              <a:solidFill>
                <a:schemeClr val="bg1"/>
              </a:solidFill>
            </a:endParaRPr>
          </a:p>
        </p:txBody>
      </p:sp>
    </p:spTree>
    <p:extLst>
      <p:ext uri="{BB962C8B-B14F-4D97-AF65-F5344CB8AC3E}">
        <p14:creationId xmlns:p14="http://schemas.microsoft.com/office/powerpoint/2010/main" val="340230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D937-EDEB-44B5-9664-F56095182CF3}"/>
              </a:ext>
            </a:extLst>
          </p:cNvPr>
          <p:cNvSpPr>
            <a:spLocks noGrp="1"/>
          </p:cNvSpPr>
          <p:nvPr>
            <p:ph type="title"/>
          </p:nvPr>
        </p:nvSpPr>
        <p:spPr>
          <a:xfrm>
            <a:off x="0" y="56130"/>
            <a:ext cx="12192000" cy="993848"/>
          </a:xfrm>
        </p:spPr>
        <p:txBody>
          <a:bodyPr>
            <a:normAutofit/>
          </a:bodyPr>
          <a:lstStyle/>
          <a:p>
            <a:r>
              <a:rPr lang="en-US" sz="4000"/>
              <a:t>2022-2023 Change Cut Scores for Middle Schools</a:t>
            </a:r>
          </a:p>
        </p:txBody>
      </p:sp>
      <p:graphicFrame>
        <p:nvGraphicFramePr>
          <p:cNvPr id="5" name="Table 4">
            <a:extLst>
              <a:ext uri="{FF2B5EF4-FFF2-40B4-BE49-F238E27FC236}">
                <a16:creationId xmlns:a16="http://schemas.microsoft.com/office/drawing/2014/main" id="{DAB5CA6F-D9BA-4F4F-9BB3-85D46C5377E1}"/>
              </a:ext>
            </a:extLst>
          </p:cNvPr>
          <p:cNvGraphicFramePr>
            <a:graphicFrameLocks noGrp="1"/>
          </p:cNvGraphicFramePr>
          <p:nvPr/>
        </p:nvGraphicFramePr>
        <p:xfrm>
          <a:off x="413910" y="888720"/>
          <a:ext cx="11473286" cy="4785432"/>
        </p:xfrm>
        <a:graphic>
          <a:graphicData uri="http://schemas.openxmlformats.org/drawingml/2006/table">
            <a:tbl>
              <a:tblPr firstRow="1" firstCol="1" bandRow="1">
                <a:tableStyleId>{5C22544A-7EE6-4342-B048-85BDC9FD1C3A}</a:tableStyleId>
              </a:tblPr>
              <a:tblGrid>
                <a:gridCol w="1545519">
                  <a:extLst>
                    <a:ext uri="{9D8B030D-6E8A-4147-A177-3AD203B41FA5}">
                      <a16:colId xmlns:a16="http://schemas.microsoft.com/office/drawing/2014/main" val="2907849596"/>
                    </a:ext>
                  </a:extLst>
                </a:gridCol>
                <a:gridCol w="2540000">
                  <a:extLst>
                    <a:ext uri="{9D8B030D-6E8A-4147-A177-3AD203B41FA5}">
                      <a16:colId xmlns:a16="http://schemas.microsoft.com/office/drawing/2014/main" val="3015168953"/>
                    </a:ext>
                  </a:extLst>
                </a:gridCol>
                <a:gridCol w="1462722">
                  <a:extLst>
                    <a:ext uri="{9D8B030D-6E8A-4147-A177-3AD203B41FA5}">
                      <a16:colId xmlns:a16="http://schemas.microsoft.com/office/drawing/2014/main" val="4032468655"/>
                    </a:ext>
                  </a:extLst>
                </a:gridCol>
                <a:gridCol w="1481979">
                  <a:extLst>
                    <a:ext uri="{9D8B030D-6E8A-4147-A177-3AD203B41FA5}">
                      <a16:colId xmlns:a16="http://schemas.microsoft.com/office/drawing/2014/main" val="58704034"/>
                    </a:ext>
                  </a:extLst>
                </a:gridCol>
                <a:gridCol w="1526898">
                  <a:extLst>
                    <a:ext uri="{9D8B030D-6E8A-4147-A177-3AD203B41FA5}">
                      <a16:colId xmlns:a16="http://schemas.microsoft.com/office/drawing/2014/main" val="657399950"/>
                    </a:ext>
                  </a:extLst>
                </a:gridCol>
                <a:gridCol w="1413413">
                  <a:extLst>
                    <a:ext uri="{9D8B030D-6E8A-4147-A177-3AD203B41FA5}">
                      <a16:colId xmlns:a16="http://schemas.microsoft.com/office/drawing/2014/main" val="1864178967"/>
                    </a:ext>
                  </a:extLst>
                </a:gridCol>
                <a:gridCol w="1502755">
                  <a:extLst>
                    <a:ext uri="{9D8B030D-6E8A-4147-A177-3AD203B41FA5}">
                      <a16:colId xmlns:a16="http://schemas.microsoft.com/office/drawing/2014/main" val="2740290494"/>
                    </a:ext>
                  </a:extLst>
                </a:gridCol>
              </a:tblGrid>
              <a:tr h="423679">
                <a:tc>
                  <a:txBody>
                    <a:bodyPr/>
                    <a:lstStyle/>
                    <a:p>
                      <a:pPr marL="0" marR="0" algn="ctr">
                        <a:spcBef>
                          <a:spcPts val="0"/>
                        </a:spcBef>
                        <a:spcAft>
                          <a:spcPts val="0"/>
                        </a:spcAft>
                      </a:pPr>
                      <a:r>
                        <a:rPr lang="en-US" sz="1800">
                          <a:solidFill>
                            <a:schemeClr val="tx1"/>
                          </a:solidFill>
                          <a:effectLst/>
                        </a:rPr>
                        <a:t>School Level</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spcBef>
                          <a:spcPts val="0"/>
                        </a:spcBef>
                        <a:spcAft>
                          <a:spcPts val="0"/>
                        </a:spcAft>
                      </a:pPr>
                      <a:r>
                        <a:rPr lang="en-US" sz="1800">
                          <a:solidFill>
                            <a:schemeClr val="tx1"/>
                          </a:solidFill>
                          <a:effectLst/>
                        </a:rPr>
                        <a:t>Indicators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Declined Significantly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Declined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Maintained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Increased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Increased Significantly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881862182"/>
                  </a:ext>
                </a:extLst>
              </a:tr>
              <a:tr h="1271038">
                <a:tc>
                  <a:txBody>
                    <a:bodyPr/>
                    <a:lstStyle/>
                    <a:p>
                      <a:pPr marL="0" marR="0" algn="ctr">
                        <a:spcBef>
                          <a:spcPts val="0"/>
                        </a:spcBef>
                        <a:spcAft>
                          <a:spcPts val="0"/>
                        </a:spcAft>
                      </a:pPr>
                      <a:r>
                        <a:rPr lang="en-US" sz="1800">
                          <a:solidFill>
                            <a:schemeClr val="tx1"/>
                          </a:solidFill>
                          <a:effectLst/>
                        </a:rPr>
                        <a:t>Middle School</a:t>
                      </a:r>
                    </a:p>
                    <a:p>
                      <a:pPr marL="0" marR="0" algn="ctr">
                        <a:spcBef>
                          <a:spcPts val="0"/>
                        </a:spcBef>
                        <a:spcAft>
                          <a:spcPts val="0"/>
                        </a:spcAft>
                      </a:pPr>
                      <a:r>
                        <a:rPr lang="en-US" sz="1800">
                          <a:solidFill>
                            <a:schemeClr val="tx1"/>
                          </a:solidFill>
                          <a:effectLst/>
                          <a:latin typeface="Calibri"/>
                          <a:ea typeface="Calibri" panose="020F0502020204030204" pitchFamily="34" charset="0"/>
                          <a:cs typeface="Times New Roman"/>
                        </a:rPr>
                        <a:t>Change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State Assessment Results in Reading/Mathematics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-7.1 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-7.0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6.3 or more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22619797"/>
                  </a:ext>
                </a:extLst>
              </a:tr>
              <a:tr h="1271038">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State Assessment Results in Science/</a:t>
                      </a:r>
                      <a:br>
                        <a:rPr lang="en-US" sz="2000" kern="1200">
                          <a:solidFill>
                            <a:srgbClr val="000000"/>
                          </a:solidFill>
                          <a:effectLst/>
                          <a:latin typeface="Franklin Gothic Book"/>
                          <a:ea typeface="+mn-ea"/>
                          <a:cs typeface="Arial"/>
                        </a:rPr>
                      </a:br>
                      <a:r>
                        <a:rPr lang="en-US" sz="2000" kern="1200">
                          <a:solidFill>
                            <a:schemeClr val="dk1"/>
                          </a:solidFill>
                          <a:effectLst/>
                          <a:latin typeface="Franklin Gothic Book"/>
                          <a:ea typeface="+mn-ea"/>
                          <a:cs typeface="Arial"/>
                        </a:rPr>
                        <a:t>Social Studies/Writing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-7.1 </a:t>
                      </a:r>
                      <a:r>
                        <a:rPr lang="en-US" sz="2000">
                          <a:effectLst/>
                          <a:latin typeface="+mn-lt"/>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-7.0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6</a:t>
                      </a:r>
                      <a:r>
                        <a:rPr lang="en-US" sz="2000">
                          <a:effectLst/>
                          <a:latin typeface="+mn-lt"/>
                          <a:ea typeface="Calibri" panose="020F0502020204030204" pitchFamily="34" charset="0"/>
                          <a:cs typeface="Arial"/>
                        </a:rPr>
                        <a:t>.0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80104157"/>
                  </a:ext>
                </a:extLst>
              </a:tr>
              <a:tr h="847358">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English Learner Progress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-15.1</a:t>
                      </a:r>
                      <a:r>
                        <a:rPr lang="en-US" sz="2000">
                          <a:effectLst/>
                          <a:latin typeface="+mn-lt"/>
                          <a:cs typeface="Arial"/>
                        </a:rPr>
                        <a:t> 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-15.0 to -5.1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-5.0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7.9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8.0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88731291"/>
                  </a:ext>
                </a:extLst>
              </a:tr>
              <a:tr h="847358">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spcBef>
                          <a:spcPts val="0"/>
                        </a:spcBef>
                        <a:spcAft>
                          <a:spcPts val="0"/>
                        </a:spcAft>
                      </a:pPr>
                      <a:r>
                        <a:rPr lang="en-US" sz="2000" kern="1200">
                          <a:solidFill>
                            <a:schemeClr val="dk1"/>
                          </a:solidFill>
                          <a:effectLst/>
                          <a:latin typeface="Franklin Gothic Book"/>
                          <a:ea typeface="+mn-ea"/>
                          <a:cs typeface="Arial"/>
                        </a:rPr>
                        <a:t>Quality of School Climate and Safety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-5.1 </a:t>
                      </a:r>
                      <a:r>
                        <a:rPr lang="en-US" sz="2000">
                          <a:effectLst/>
                          <a:latin typeface="+mn-lt"/>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-5.0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4.0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8871173"/>
                  </a:ext>
                </a:extLst>
              </a:tr>
            </a:tbl>
          </a:graphicData>
        </a:graphic>
      </p:graphicFrame>
      <p:sp>
        <p:nvSpPr>
          <p:cNvPr id="4" name="Slide Number Placeholder 4">
            <a:extLst>
              <a:ext uri="{FF2B5EF4-FFF2-40B4-BE49-F238E27FC236}">
                <a16:creationId xmlns:a16="http://schemas.microsoft.com/office/drawing/2014/main" id="{C2FA366A-EBAA-EB80-BC9F-C6BF8A3692F0}"/>
              </a:ext>
            </a:extLst>
          </p:cNvPr>
          <p:cNvSpPr txBox="1">
            <a:spLocks/>
          </p:cNvSpPr>
          <p:nvPr/>
        </p:nvSpPr>
        <p:spPr>
          <a:xfrm>
            <a:off x="4812395" y="6310312"/>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7</a:t>
            </a:fld>
            <a:endParaRPr lang="en-US" sz="1200">
              <a:solidFill>
                <a:schemeClr val="bg1"/>
              </a:solidFill>
            </a:endParaRPr>
          </a:p>
        </p:txBody>
      </p:sp>
    </p:spTree>
    <p:extLst>
      <p:ext uri="{BB962C8B-B14F-4D97-AF65-F5344CB8AC3E}">
        <p14:creationId xmlns:p14="http://schemas.microsoft.com/office/powerpoint/2010/main" val="219015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3A98-712D-4982-AC41-582CDC0DC995}"/>
              </a:ext>
            </a:extLst>
          </p:cNvPr>
          <p:cNvSpPr>
            <a:spLocks noGrp="1"/>
          </p:cNvSpPr>
          <p:nvPr>
            <p:ph type="title"/>
          </p:nvPr>
        </p:nvSpPr>
        <p:spPr>
          <a:xfrm>
            <a:off x="1" y="112052"/>
            <a:ext cx="12192000" cy="904708"/>
          </a:xfrm>
        </p:spPr>
        <p:txBody>
          <a:bodyPr>
            <a:normAutofit/>
          </a:bodyPr>
          <a:lstStyle/>
          <a:p>
            <a:r>
              <a:rPr lang="en-US" sz="4000"/>
              <a:t>2022-2023 Status Cut Scores for High Schools</a:t>
            </a:r>
          </a:p>
        </p:txBody>
      </p:sp>
      <p:graphicFrame>
        <p:nvGraphicFramePr>
          <p:cNvPr id="5" name="Table 4">
            <a:extLst>
              <a:ext uri="{FF2B5EF4-FFF2-40B4-BE49-F238E27FC236}">
                <a16:creationId xmlns:a16="http://schemas.microsoft.com/office/drawing/2014/main" id="{1AC73926-877E-452D-8E11-5ACD283BC0D6}"/>
              </a:ext>
            </a:extLst>
          </p:cNvPr>
          <p:cNvGraphicFramePr>
            <a:graphicFrameLocks noGrp="1"/>
          </p:cNvGraphicFramePr>
          <p:nvPr/>
        </p:nvGraphicFramePr>
        <p:xfrm>
          <a:off x="301841" y="1016760"/>
          <a:ext cx="11492412" cy="4897251"/>
        </p:xfrm>
        <a:graphic>
          <a:graphicData uri="http://schemas.openxmlformats.org/drawingml/2006/table">
            <a:tbl>
              <a:tblPr firstRow="1" firstCol="1" bandRow="1">
                <a:tableStyleId>{5C22544A-7EE6-4342-B048-85BDC9FD1C3A}</a:tableStyleId>
              </a:tblPr>
              <a:tblGrid>
                <a:gridCol w="1555410">
                  <a:extLst>
                    <a:ext uri="{9D8B030D-6E8A-4147-A177-3AD203B41FA5}">
                      <a16:colId xmlns:a16="http://schemas.microsoft.com/office/drawing/2014/main" val="4255923163"/>
                    </a:ext>
                  </a:extLst>
                </a:gridCol>
                <a:gridCol w="2474004">
                  <a:extLst>
                    <a:ext uri="{9D8B030D-6E8A-4147-A177-3AD203B41FA5}">
                      <a16:colId xmlns:a16="http://schemas.microsoft.com/office/drawing/2014/main" val="4169867108"/>
                    </a:ext>
                  </a:extLst>
                </a:gridCol>
                <a:gridCol w="1413829">
                  <a:extLst>
                    <a:ext uri="{9D8B030D-6E8A-4147-A177-3AD203B41FA5}">
                      <a16:colId xmlns:a16="http://schemas.microsoft.com/office/drawing/2014/main" val="963011060"/>
                    </a:ext>
                  </a:extLst>
                </a:gridCol>
                <a:gridCol w="1535014">
                  <a:extLst>
                    <a:ext uri="{9D8B030D-6E8A-4147-A177-3AD203B41FA5}">
                      <a16:colId xmlns:a16="http://schemas.microsoft.com/office/drawing/2014/main" val="95671417"/>
                    </a:ext>
                  </a:extLst>
                </a:gridCol>
                <a:gridCol w="1595608">
                  <a:extLst>
                    <a:ext uri="{9D8B030D-6E8A-4147-A177-3AD203B41FA5}">
                      <a16:colId xmlns:a16="http://schemas.microsoft.com/office/drawing/2014/main" val="1507849152"/>
                    </a:ext>
                  </a:extLst>
                </a:gridCol>
                <a:gridCol w="1388436">
                  <a:extLst>
                    <a:ext uri="{9D8B030D-6E8A-4147-A177-3AD203B41FA5}">
                      <a16:colId xmlns:a16="http://schemas.microsoft.com/office/drawing/2014/main" val="4033717097"/>
                    </a:ext>
                  </a:extLst>
                </a:gridCol>
                <a:gridCol w="1530111">
                  <a:extLst>
                    <a:ext uri="{9D8B030D-6E8A-4147-A177-3AD203B41FA5}">
                      <a16:colId xmlns:a16="http://schemas.microsoft.com/office/drawing/2014/main" val="1223277892"/>
                    </a:ext>
                  </a:extLst>
                </a:gridCol>
              </a:tblGrid>
              <a:tr h="450245">
                <a:tc>
                  <a:txBody>
                    <a:bodyPr/>
                    <a:lstStyle/>
                    <a:p>
                      <a:pPr marL="0" marR="0" algn="ctr">
                        <a:spcBef>
                          <a:spcPts val="0"/>
                        </a:spcBef>
                        <a:spcAft>
                          <a:spcPts val="0"/>
                        </a:spcAft>
                      </a:pPr>
                      <a:r>
                        <a:rPr lang="en-US" sz="1800">
                          <a:solidFill>
                            <a:schemeClr val="tx1"/>
                          </a:solidFill>
                          <a:effectLst/>
                        </a:rPr>
                        <a:t>School Level</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800">
                          <a:solidFill>
                            <a:schemeClr val="tx1"/>
                          </a:solidFill>
                          <a:effectLst/>
                        </a:rPr>
                        <a:t>Indicators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800">
                          <a:solidFill>
                            <a:schemeClr val="tx1"/>
                          </a:solidFill>
                          <a:effectLst/>
                        </a:rPr>
                        <a:t>Very Low</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800">
                          <a:solidFill>
                            <a:schemeClr val="tx1"/>
                          </a:solidFill>
                          <a:effectLst/>
                        </a:rPr>
                        <a:t>Low</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800">
                          <a:solidFill>
                            <a:schemeClr val="tx1"/>
                          </a:solidFill>
                          <a:effectLst/>
                        </a:rPr>
                        <a:t>Medium</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800">
                          <a:solidFill>
                            <a:schemeClr val="tx1"/>
                          </a:solidFill>
                          <a:effectLst/>
                        </a:rPr>
                        <a:t>High</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800">
                          <a:solidFill>
                            <a:schemeClr val="tx1"/>
                          </a:solidFill>
                          <a:effectLst/>
                        </a:rPr>
                        <a:t>Very High</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789971316"/>
                  </a:ext>
                </a:extLst>
              </a:tr>
              <a:tr h="938630">
                <a:tc>
                  <a:txBody>
                    <a:bodyPr/>
                    <a:lstStyle/>
                    <a:p>
                      <a:pPr marL="0" marR="0" algn="ctr">
                        <a:spcBef>
                          <a:spcPts val="0"/>
                        </a:spcBef>
                        <a:spcAft>
                          <a:spcPts val="0"/>
                        </a:spcAft>
                      </a:pPr>
                      <a:r>
                        <a:rPr lang="en-US" sz="1800">
                          <a:solidFill>
                            <a:schemeClr val="tx1"/>
                          </a:solidFill>
                          <a:effectLst/>
                        </a:rPr>
                        <a:t>High School</a:t>
                      </a:r>
                    </a:p>
                    <a:p>
                      <a:pPr marL="0" marR="0" algn="ctr">
                        <a:spcBef>
                          <a:spcPts val="0"/>
                        </a:spcBef>
                        <a:spcAft>
                          <a:spcPts val="0"/>
                        </a:spcAft>
                      </a:pPr>
                      <a:r>
                        <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Status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State Assessment Results in Reading/Mathematics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0-38.9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39.0-52.9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53.0-64.9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65.0-76.9</a:t>
                      </a:r>
                      <a:endParaRPr lang="en-US" sz="1800">
                        <a:effectLst/>
                        <a:latin typeface="Calibri"/>
                        <a:ea typeface="Calibri" panose="020F0502020204030204" pitchFamily="34"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77.0-125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11482733"/>
                  </a:ext>
                </a:extLst>
              </a:tr>
              <a:tr h="901391">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State Assessment Results in Science/</a:t>
                      </a:r>
                      <a:br>
                        <a:rPr lang="en-US" sz="1800">
                          <a:effectLst/>
                        </a:rPr>
                      </a:br>
                      <a:r>
                        <a:rPr lang="en-US" sz="1800">
                          <a:effectLst/>
                        </a:rPr>
                        <a:t>Social Studies/Writing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0-31.9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32.0-46.9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47.0-54.9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55.0-62.9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63.0-125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47166532"/>
                  </a:ext>
                </a:extLst>
              </a:tr>
              <a:tr h="671309">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English Learner Progress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0-9.9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10.0-23.9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24.0-30.9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31.0-44.9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45.0-140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41321950"/>
                  </a:ext>
                </a:extLst>
              </a:tr>
              <a:tr h="755869">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Quality of School Climate and Safety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0-53.9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54.0-58.9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59.0-63.9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64.0-67.9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68.0-100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97963122"/>
                  </a:ext>
                </a:extLst>
              </a:tr>
              <a:tr h="695160">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Postsecondary Readiness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0-58.9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59.0-75.9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76.0-87.9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88.0-94.9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95.0-125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17546822"/>
                  </a:ext>
                </a:extLst>
              </a:tr>
              <a:tr h="484647">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Graduation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0-85.9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86.0-91.9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92.0-94.9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95.0-97.9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800">
                          <a:effectLst/>
                        </a:rPr>
                        <a:t>98.0-100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24180514"/>
                  </a:ext>
                </a:extLst>
              </a:tr>
            </a:tbl>
          </a:graphicData>
        </a:graphic>
      </p:graphicFrame>
      <p:sp>
        <p:nvSpPr>
          <p:cNvPr id="4" name="Slide Number Placeholder 4">
            <a:extLst>
              <a:ext uri="{FF2B5EF4-FFF2-40B4-BE49-F238E27FC236}">
                <a16:creationId xmlns:a16="http://schemas.microsoft.com/office/drawing/2014/main" id="{F5475182-0836-9224-176A-2369347F7274}"/>
              </a:ext>
            </a:extLst>
          </p:cNvPr>
          <p:cNvSpPr txBox="1">
            <a:spLocks/>
          </p:cNvSpPr>
          <p:nvPr/>
        </p:nvSpPr>
        <p:spPr>
          <a:xfrm>
            <a:off x="4812395" y="6310312"/>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8</a:t>
            </a:fld>
            <a:endParaRPr lang="en-US" sz="1200">
              <a:solidFill>
                <a:schemeClr val="bg1"/>
              </a:solidFill>
            </a:endParaRPr>
          </a:p>
        </p:txBody>
      </p:sp>
    </p:spTree>
    <p:extLst>
      <p:ext uri="{BB962C8B-B14F-4D97-AF65-F5344CB8AC3E}">
        <p14:creationId xmlns:p14="http://schemas.microsoft.com/office/powerpoint/2010/main" val="566882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3A98-712D-4982-AC41-582CDC0DC995}"/>
              </a:ext>
            </a:extLst>
          </p:cNvPr>
          <p:cNvSpPr>
            <a:spLocks noGrp="1"/>
          </p:cNvSpPr>
          <p:nvPr>
            <p:ph type="title"/>
          </p:nvPr>
        </p:nvSpPr>
        <p:spPr>
          <a:xfrm>
            <a:off x="0" y="76200"/>
            <a:ext cx="12192000" cy="828508"/>
          </a:xfrm>
        </p:spPr>
        <p:txBody>
          <a:bodyPr>
            <a:normAutofit/>
          </a:bodyPr>
          <a:lstStyle/>
          <a:p>
            <a:r>
              <a:rPr lang="en-US" sz="4000"/>
              <a:t>2022-2023 Change Cut Scores for High Schools</a:t>
            </a:r>
          </a:p>
        </p:txBody>
      </p:sp>
      <p:graphicFrame>
        <p:nvGraphicFramePr>
          <p:cNvPr id="5" name="Table 4">
            <a:extLst>
              <a:ext uri="{FF2B5EF4-FFF2-40B4-BE49-F238E27FC236}">
                <a16:creationId xmlns:a16="http://schemas.microsoft.com/office/drawing/2014/main" id="{1AC73926-877E-452D-8E11-5ACD283BC0D6}"/>
              </a:ext>
            </a:extLst>
          </p:cNvPr>
          <p:cNvGraphicFramePr>
            <a:graphicFrameLocks noGrp="1"/>
          </p:cNvGraphicFramePr>
          <p:nvPr/>
        </p:nvGraphicFramePr>
        <p:xfrm>
          <a:off x="180699" y="904708"/>
          <a:ext cx="11677859" cy="4907421"/>
        </p:xfrm>
        <a:graphic>
          <a:graphicData uri="http://schemas.openxmlformats.org/drawingml/2006/table">
            <a:tbl>
              <a:tblPr firstRow="1" firstCol="1" bandRow="1">
                <a:tableStyleId>{5C22544A-7EE6-4342-B048-85BDC9FD1C3A}</a:tableStyleId>
              </a:tblPr>
              <a:tblGrid>
                <a:gridCol w="1569403">
                  <a:extLst>
                    <a:ext uri="{9D8B030D-6E8A-4147-A177-3AD203B41FA5}">
                      <a16:colId xmlns:a16="http://schemas.microsoft.com/office/drawing/2014/main" val="4255923163"/>
                    </a:ext>
                  </a:extLst>
                </a:gridCol>
                <a:gridCol w="2390485">
                  <a:extLst>
                    <a:ext uri="{9D8B030D-6E8A-4147-A177-3AD203B41FA5}">
                      <a16:colId xmlns:a16="http://schemas.microsoft.com/office/drawing/2014/main" val="4169867108"/>
                    </a:ext>
                  </a:extLst>
                </a:gridCol>
                <a:gridCol w="1532323">
                  <a:extLst>
                    <a:ext uri="{9D8B030D-6E8A-4147-A177-3AD203B41FA5}">
                      <a16:colId xmlns:a16="http://schemas.microsoft.com/office/drawing/2014/main" val="963011060"/>
                    </a:ext>
                  </a:extLst>
                </a:gridCol>
                <a:gridCol w="1642290">
                  <a:extLst>
                    <a:ext uri="{9D8B030D-6E8A-4147-A177-3AD203B41FA5}">
                      <a16:colId xmlns:a16="http://schemas.microsoft.com/office/drawing/2014/main" val="95671417"/>
                    </a:ext>
                  </a:extLst>
                </a:gridCol>
                <a:gridCol w="1516495">
                  <a:extLst>
                    <a:ext uri="{9D8B030D-6E8A-4147-A177-3AD203B41FA5}">
                      <a16:colId xmlns:a16="http://schemas.microsoft.com/office/drawing/2014/main" val="1507849152"/>
                    </a:ext>
                  </a:extLst>
                </a:gridCol>
                <a:gridCol w="1400926">
                  <a:extLst>
                    <a:ext uri="{9D8B030D-6E8A-4147-A177-3AD203B41FA5}">
                      <a16:colId xmlns:a16="http://schemas.microsoft.com/office/drawing/2014/main" val="4033717097"/>
                    </a:ext>
                  </a:extLst>
                </a:gridCol>
                <a:gridCol w="1625937">
                  <a:extLst>
                    <a:ext uri="{9D8B030D-6E8A-4147-A177-3AD203B41FA5}">
                      <a16:colId xmlns:a16="http://schemas.microsoft.com/office/drawing/2014/main" val="1223277892"/>
                    </a:ext>
                  </a:extLst>
                </a:gridCol>
              </a:tblGrid>
              <a:tr h="543717">
                <a:tc>
                  <a:txBody>
                    <a:bodyPr/>
                    <a:lstStyle/>
                    <a:p>
                      <a:pPr marL="0" marR="0" algn="ctr">
                        <a:spcBef>
                          <a:spcPts val="0"/>
                        </a:spcBef>
                        <a:spcAft>
                          <a:spcPts val="0"/>
                        </a:spcAft>
                      </a:pPr>
                      <a:r>
                        <a:rPr lang="en-US" sz="1800">
                          <a:solidFill>
                            <a:schemeClr val="tx1"/>
                          </a:solidFill>
                          <a:effectLst/>
                        </a:rPr>
                        <a:t>School Level</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800">
                          <a:solidFill>
                            <a:schemeClr val="tx1"/>
                          </a:solidFill>
                          <a:effectLst/>
                        </a:rPr>
                        <a:t>Indicators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Declined Significantly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Declined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Maintained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Increased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defTabSz="914400" rtl="0" eaLnBrk="1" latinLnBrk="0" hangingPunct="1">
                        <a:spcBef>
                          <a:spcPts val="0"/>
                        </a:spcBef>
                        <a:spcAft>
                          <a:spcPts val="0"/>
                        </a:spcAft>
                      </a:pPr>
                      <a:r>
                        <a:rPr lang="en-US" sz="1800" b="1" kern="1200">
                          <a:solidFill>
                            <a:schemeClr val="tx1"/>
                          </a:solidFill>
                          <a:effectLst/>
                          <a:latin typeface="+mn-lt"/>
                          <a:ea typeface="+mn-ea"/>
                          <a:cs typeface="+mn-cs"/>
                        </a:rPr>
                        <a:t>Increased Significantly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789971316"/>
                  </a:ext>
                </a:extLst>
              </a:tr>
              <a:tr h="887006">
                <a:tc>
                  <a:txBody>
                    <a:bodyPr/>
                    <a:lstStyle/>
                    <a:p>
                      <a:pPr marL="0" marR="0" algn="ctr">
                        <a:spcBef>
                          <a:spcPts val="0"/>
                        </a:spcBef>
                        <a:spcAft>
                          <a:spcPts val="0"/>
                        </a:spcAft>
                      </a:pPr>
                      <a:r>
                        <a:rPr lang="en-US" sz="1800">
                          <a:solidFill>
                            <a:schemeClr val="tx1"/>
                          </a:solidFill>
                          <a:effectLst/>
                        </a:rPr>
                        <a:t>High School</a:t>
                      </a:r>
                    </a:p>
                    <a:p>
                      <a:pPr marL="0" marR="0" algn="ctr">
                        <a:spcBef>
                          <a:spcPts val="0"/>
                        </a:spcBef>
                        <a:spcAft>
                          <a:spcPts val="0"/>
                        </a:spcAft>
                      </a:pPr>
                      <a:r>
                        <a:rPr lang="en-US" sz="1800">
                          <a:solidFill>
                            <a:schemeClr val="tx1"/>
                          </a:solidFill>
                          <a:effectLst/>
                          <a:latin typeface="Calibri"/>
                          <a:ea typeface="Calibri" panose="020F0502020204030204" pitchFamily="34" charset="0"/>
                          <a:cs typeface="Times New Roman"/>
                        </a:rPr>
                        <a:t>Change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State Assessment Results in Reading/Mathematics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-12.1 </a:t>
                      </a:r>
                      <a:r>
                        <a:rPr lang="en-US" sz="2000">
                          <a:effectLst/>
                          <a:latin typeface="+mn-lt"/>
                          <a:ea typeface="Calibri" panose="020F0502020204030204" pitchFamily="34" charset="0"/>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-12.0 to –5.1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-5.0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6.3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11482733"/>
                  </a:ext>
                </a:extLst>
              </a:tr>
              <a:tr h="897769">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State Assessment Results in Science/</a:t>
                      </a:r>
                      <a:br>
                        <a:rPr lang="en-US" sz="1800">
                          <a:effectLst/>
                        </a:rPr>
                      </a:br>
                      <a:r>
                        <a:rPr lang="en-US" sz="1800">
                          <a:effectLst/>
                        </a:rPr>
                        <a:t>Social Studies/Writing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-11.1 </a:t>
                      </a:r>
                      <a:r>
                        <a:rPr lang="en-US" sz="2000">
                          <a:effectLst/>
                          <a:latin typeface="+mn-lt"/>
                          <a:ea typeface="Calibri" panose="020F0502020204030204" pitchFamily="34" charset="0"/>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-11.0 to –3.6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-3.5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7</a:t>
                      </a:r>
                      <a:r>
                        <a:rPr lang="en-US" sz="2000">
                          <a:effectLst/>
                          <a:latin typeface="+mn-lt"/>
                          <a:ea typeface="Calibri" panose="020F0502020204030204" pitchFamily="34" charset="0"/>
                          <a:cs typeface="Arial"/>
                        </a:rPr>
                        <a:t>.0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47166532"/>
                  </a:ext>
                </a:extLst>
              </a:tr>
              <a:tr h="668612">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English Learner Progress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-13.1 </a:t>
                      </a:r>
                      <a:r>
                        <a:rPr lang="en-US" sz="2000">
                          <a:effectLst/>
                          <a:latin typeface="+mn-lt"/>
                          <a:ea typeface="Calibri" panose="020F0502020204030204" pitchFamily="34" charset="0"/>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-13.0 to –4.1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-4.0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9.5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9.6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41321950"/>
                  </a:ext>
                </a:extLst>
              </a:tr>
              <a:tr h="752832">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Quality of School Climate and Safety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-4.1 </a:t>
                      </a:r>
                      <a:r>
                        <a:rPr lang="en-US" sz="2000">
                          <a:effectLst/>
                          <a:latin typeface="+mn-lt"/>
                          <a:ea typeface="Calibri" panose="020F0502020204030204" pitchFamily="34" charset="0"/>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-4.0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mn-lt"/>
                          <a:ea typeface="Calibri" panose="020F0502020204030204" pitchFamily="34" charset="0"/>
                          <a:cs typeface="Arial"/>
                        </a:rPr>
                        <a:t>4.0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97963122"/>
                  </a:ext>
                </a:extLst>
              </a:tr>
              <a:tr h="692367">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Postsecondary Readiness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-5.1 </a:t>
                      </a:r>
                      <a:r>
                        <a:rPr lang="en-US" sz="2000">
                          <a:effectLst/>
                          <a:latin typeface="+mn-lt"/>
                          <a:ea typeface="Calibri" panose="020F0502020204030204" pitchFamily="34" charset="0"/>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-5.0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11.9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12</a:t>
                      </a:r>
                      <a:r>
                        <a:rPr lang="en-US" sz="2000">
                          <a:effectLst/>
                          <a:latin typeface="+mn-lt"/>
                          <a:ea typeface="Calibri" panose="020F0502020204030204" pitchFamily="34" charset="0"/>
                          <a:cs typeface="Arial"/>
                        </a:rPr>
                        <a:t>.0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17546822"/>
                  </a:ext>
                </a:extLst>
              </a:tr>
              <a:tr h="460195">
                <a:tc>
                  <a:txBody>
                    <a:bodyPr/>
                    <a:lstStyle/>
                    <a:p>
                      <a:pPr marL="0" marR="0">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800">
                          <a:effectLst/>
                        </a:rPr>
                        <a:t>Graduation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cs typeface="Arial"/>
                        </a:rPr>
                        <a:t>-5.1 </a:t>
                      </a:r>
                      <a:r>
                        <a:rPr lang="en-US" sz="2000">
                          <a:effectLst/>
                          <a:latin typeface="+mn-lt"/>
                          <a:ea typeface="Calibri" panose="020F0502020204030204" pitchFamily="34" charset="0"/>
                          <a:cs typeface="Arial"/>
                        </a:rPr>
                        <a:t>or less</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-5.0 to –2.1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-2.0 to 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0.1 to 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2000">
                          <a:effectLst/>
                          <a:latin typeface="Franklin Gothic Book"/>
                          <a:ea typeface="Calibri" panose="020F0502020204030204" pitchFamily="34" charset="0"/>
                          <a:cs typeface="Arial"/>
                        </a:rPr>
                        <a:t>3</a:t>
                      </a:r>
                      <a:r>
                        <a:rPr lang="en-US" sz="2000">
                          <a:effectLst/>
                          <a:latin typeface="+mn-lt"/>
                          <a:ea typeface="Calibri" panose="020F0502020204030204" pitchFamily="34" charset="0"/>
                          <a:cs typeface="Arial"/>
                        </a:rPr>
                        <a:t>.0 or more</a:t>
                      </a:r>
                      <a:endParaRPr lang="en-US" sz="2000">
                        <a:effectLst/>
                        <a:latin typeface="Franklin Gothic Book"/>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24180514"/>
                  </a:ext>
                </a:extLst>
              </a:tr>
            </a:tbl>
          </a:graphicData>
        </a:graphic>
      </p:graphicFrame>
      <p:sp>
        <p:nvSpPr>
          <p:cNvPr id="4" name="Slide Number Placeholder 4">
            <a:extLst>
              <a:ext uri="{FF2B5EF4-FFF2-40B4-BE49-F238E27FC236}">
                <a16:creationId xmlns:a16="http://schemas.microsoft.com/office/drawing/2014/main" id="{0032C4DC-AE49-5A59-8E54-096B2998B76E}"/>
              </a:ext>
            </a:extLst>
          </p:cNvPr>
          <p:cNvSpPr txBox="1">
            <a:spLocks/>
          </p:cNvSpPr>
          <p:nvPr/>
        </p:nvSpPr>
        <p:spPr>
          <a:xfrm>
            <a:off x="4812395" y="6310312"/>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9</a:t>
            </a:fld>
            <a:endParaRPr lang="en-US" sz="1200">
              <a:solidFill>
                <a:schemeClr val="bg1"/>
              </a:solidFill>
            </a:endParaRPr>
          </a:p>
        </p:txBody>
      </p:sp>
    </p:spTree>
    <p:extLst>
      <p:ext uri="{BB962C8B-B14F-4D97-AF65-F5344CB8AC3E}">
        <p14:creationId xmlns:p14="http://schemas.microsoft.com/office/powerpoint/2010/main" val="3286070923"/>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cation_x0020_Date xmlns="3a62de7d-ba57-4f43-9dae-9623ba637be0">2023-08-25T04:00:00+00:00</Publication_x0020_Date>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DAC Webcast Oct 2023</RoutingRuleDescription>
    <PublishingExpirationDate xmlns="http://schemas.microsoft.com/sharepoint/v3" xsi:nil="true"/>
    <PublishingStartDate xmlns="http://schemas.microsoft.com/sharepoint/v3" xsi:nil="true"/>
    <Audience1 xmlns="3a62de7d-ba57-4f43-9dae-9623ba637be0">
      <Value>1</Value>
      <Value>2</Value>
    </Audience1>
    <_dlc_DocId xmlns="3a62de7d-ba57-4f43-9dae-9623ba637be0">KYED-14-1874</_dlc_DocId>
    <_dlc_DocIdUrl xmlns="3a62de7d-ba57-4f43-9dae-9623ba637be0">
      <Url>https://www.education.ky.gov/AA/distsupp/_layouts/15/DocIdRedir.aspx?ID=KYED-14-1874</Url>
      <Description>KYED-14-1874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2.xml><?xml version="1.0" encoding="utf-8"?>
<ds:datastoreItem xmlns:ds="http://schemas.openxmlformats.org/officeDocument/2006/customXml" ds:itemID="{C420C695-9599-4CB8-B9FB-FE48C49B0111}"/>
</file>

<file path=customXml/itemProps3.xml><?xml version="1.0" encoding="utf-8"?>
<ds:datastoreItem xmlns:ds="http://schemas.openxmlformats.org/officeDocument/2006/customXml" ds:itemID="{C70D4522-EDD2-4326-BD38-D65ABD3DF72F}">
  <ds:schemaRefs>
    <ds:schemaRef ds:uri="5bc9d522-2386-425a-9f2a-a617cf877ec0"/>
    <ds:schemaRef ds:uri="b062eb0a-ada4-4626-816e-5cd0be926cfe"/>
    <ds:schemaRef ds:uri="c8aeabe4-0dec-4482-a76a-bb57f37294f4"/>
    <ds:schemaRef ds:uri="cf3aa28c-8d44-408c-a5ca-996a87f6cd59"/>
    <ds:schemaRef ds:uri="e933af85-a9ee-4a70-b6e0-74d4f32bb5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97E80503-BAB7-4F06-BD28-F592E48E3B68}"/>
</file>

<file path=docProps/app.xml><?xml version="1.0" encoding="utf-8"?>
<Properties xmlns="http://schemas.openxmlformats.org/officeDocument/2006/extended-properties" xmlns:vt="http://schemas.openxmlformats.org/officeDocument/2006/docPropsVTypes">
  <Template/>
  <TotalTime>0</TotalTime>
  <Words>2592</Words>
  <Application>Microsoft Office PowerPoint</Application>
  <PresentationFormat>Widescreen</PresentationFormat>
  <Paragraphs>488</Paragraphs>
  <Slides>32</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Arial</vt:lpstr>
      <vt:lpstr>Calibri</vt:lpstr>
      <vt:lpstr>Calibri Light</vt:lpstr>
      <vt:lpstr>Franklin Gothic Book</vt:lpstr>
      <vt:lpstr>Franklin Gothic Medium</vt:lpstr>
      <vt:lpstr>Georgia</vt:lpstr>
      <vt:lpstr>Helvetica</vt:lpstr>
      <vt:lpstr>Helvetica</vt:lpstr>
      <vt:lpstr>Libre Franklin</vt:lpstr>
      <vt:lpstr>Libre Franklin Medium</vt:lpstr>
      <vt:lpstr>Times New Roman</vt:lpstr>
      <vt:lpstr>Office Theme</vt:lpstr>
      <vt:lpstr>1_Office Theme</vt:lpstr>
      <vt:lpstr>DAC Webcast Oct. 12, 2023</vt:lpstr>
      <vt:lpstr>Agenda</vt:lpstr>
      <vt:lpstr>Accountability Cut Scores</vt:lpstr>
      <vt:lpstr>2022-2023 Status Cut Scores for Elementary Schools</vt:lpstr>
      <vt:lpstr>2022-2023 Change Cut Scores for Elementary Schools</vt:lpstr>
      <vt:lpstr>2022-2023 Status Cut Scores for Middle Schools</vt:lpstr>
      <vt:lpstr>2022-2023 Change Cut Scores for Middle Schools</vt:lpstr>
      <vt:lpstr>2022-2023 Status Cut Scores for High Schools</vt:lpstr>
      <vt:lpstr>2022-2023 Change Cut Scores for High Schools</vt:lpstr>
      <vt:lpstr>2022-2023 Recommended Overall Performance Rating Cut Scores</vt:lpstr>
      <vt:lpstr>ACT Fall 2023 Senior Administration Reminders</vt:lpstr>
      <vt:lpstr>ACT Fall 2023 Senior Administration Test Window 1 Reminders</vt:lpstr>
      <vt:lpstr>ACT Fall 2023 Senior Administration Test Window 2 Reminders</vt:lpstr>
      <vt:lpstr>ACT Fall 2023 Senior Administration:  Overall Reminder</vt:lpstr>
      <vt:lpstr>ACT Spring 2024 Junior Administration Training Registration</vt:lpstr>
      <vt:lpstr>ACT Spring 2024 Junior Administration Training Registration Information</vt:lpstr>
      <vt:lpstr>ACCESS Reminders </vt:lpstr>
      <vt:lpstr>ACCESS for ELLs Reminders</vt:lpstr>
      <vt:lpstr>K Screen Reminders </vt:lpstr>
      <vt:lpstr>Online Management System Deadline Approaching</vt:lpstr>
      <vt:lpstr>K Screen Data Download</vt:lpstr>
      <vt:lpstr>Check Prior Settings in Infinite Campus</vt:lpstr>
      <vt:lpstr> Confirmation and Preparation for Quality Control (QC) Day </vt:lpstr>
      <vt:lpstr>Quality Control Day Confirmed</vt:lpstr>
      <vt:lpstr>QC Day Purpose </vt:lpstr>
      <vt:lpstr>Nondisclosure Form for QC Day</vt:lpstr>
      <vt:lpstr>Tasks to Complete on QC Day </vt:lpstr>
      <vt:lpstr>Begin Preparing for QC Day</vt:lpstr>
      <vt:lpstr>Next Steps and Reporting Timeline </vt:lpstr>
      <vt:lpstr>Timeline for 2023 Public Reporting</vt:lpstr>
      <vt:lpstr>Questions and Answers</vt:lpstr>
      <vt:lpstr>Division of Assessment and Accountability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DAC Webcast Oct 2023</dc:title>
  <dc:creator>melissa.chandler@education.ky.gov</dc:creator>
  <cp:keywords>DAC Webcast</cp:keywords>
  <cp:lastModifiedBy>Riley, Ben - Division of Assessment and Accountability Support</cp:lastModifiedBy>
  <cp:revision>1</cp:revision>
  <dcterms:created xsi:type="dcterms:W3CDTF">2022-07-11T18:53:52Z</dcterms:created>
  <dcterms:modified xsi:type="dcterms:W3CDTF">2023-10-12T13:08:52Z</dcterms:modified>
  <cp:category>Please email questions to dacinfo@education.ky.gov</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MediaServiceImageTags">
    <vt:lpwstr/>
  </property>
  <property fmtid="{D5CDD505-2E9C-101B-9397-08002B2CF9AE}" pid="4" name="_dlc_DocIdItemGuid">
    <vt:lpwstr>5211c537-2725-48a5-ae9d-8ab2bfe9cb00</vt:lpwstr>
  </property>
</Properties>
</file>