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3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5.xml" ContentType="application/vnd.openxmlformats-officedocument.presentationml.slideLayout+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heme/theme5.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5" r:id="rId3"/>
  </p:sldMasterIdLst>
  <p:notesMasterIdLst>
    <p:notesMasterId r:id="rId13"/>
  </p:notesMasterIdLst>
  <p:handoutMasterIdLst>
    <p:handoutMasterId r:id="rId14"/>
  </p:handoutMasterIdLst>
  <p:sldIdLst>
    <p:sldId id="268" r:id="rId4"/>
    <p:sldId id="269" r:id="rId5"/>
    <p:sldId id="270" r:id="rId6"/>
    <p:sldId id="271" r:id="rId7"/>
    <p:sldId id="267" r:id="rId8"/>
    <p:sldId id="261" r:id="rId9"/>
    <p:sldId id="263" r:id="rId10"/>
    <p:sldId id="266" r:id="rId11"/>
    <p:sldId id="264" r:id="rId1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3" autoAdjust="0"/>
    <p:restoredTop sz="94660"/>
  </p:normalViewPr>
  <p:slideViewPr>
    <p:cSldViewPr snapToGrid="0">
      <p:cViewPr varScale="1">
        <p:scale>
          <a:sx n="98" d="100"/>
          <a:sy n="98" d="100"/>
        </p:scale>
        <p:origin x="25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customXml" Target="../customXml/item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customXml" Target="../customXml/item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 Id="rId22" Type="http://schemas.openxmlformats.org/officeDocument/2006/relationships/customXml" Target="../customXml/item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1"/>
            <a:ext cx="3043343" cy="467072"/>
          </a:xfrm>
          <a:prstGeom prst="rect">
            <a:avLst/>
          </a:prstGeom>
        </p:spPr>
        <p:txBody>
          <a:bodyPr vert="horz" lIns="93324" tIns="46662" rIns="93324" bIns="46662" rtlCol="0"/>
          <a:lstStyle>
            <a:lvl1pPr algn="r">
              <a:defRPr sz="1200"/>
            </a:lvl1pPr>
          </a:lstStyle>
          <a:p>
            <a:fld id="{21C14293-28AA-4395-8CA5-D933329C13FD}" type="datetimeFigureOut">
              <a:rPr lang="en-US" smtClean="0"/>
              <a:t>8/2/2019</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23FD0564-E81D-4C16-AB64-DB3315E98127}" type="slidenum">
              <a:rPr lang="en-US" smtClean="0"/>
              <a:t>‹#›</a:t>
            </a:fld>
            <a:endParaRPr lang="en-US"/>
          </a:p>
        </p:txBody>
      </p:sp>
    </p:spTree>
    <p:extLst>
      <p:ext uri="{BB962C8B-B14F-4D97-AF65-F5344CB8AC3E}">
        <p14:creationId xmlns:p14="http://schemas.microsoft.com/office/powerpoint/2010/main" val="1634656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D27DB3C2-3462-48FE-BD24-C2C95C7B312E}" type="datetimeFigureOut">
              <a:rPr lang="en-US" smtClean="0"/>
              <a:t>8/2/2019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75E145F3-9DDE-48A9-968F-80BC6D8607B5}" type="slidenum">
              <a:rPr lang="en-US" smtClean="0"/>
              <a:t>‹#›</a:t>
            </a:fld>
            <a:endParaRPr lang="en-US"/>
          </a:p>
        </p:txBody>
      </p:sp>
    </p:spTree>
    <p:extLst>
      <p:ext uri="{BB962C8B-B14F-4D97-AF65-F5344CB8AC3E}">
        <p14:creationId xmlns:p14="http://schemas.microsoft.com/office/powerpoint/2010/main" val="361297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solidFill>
                  <a:prstClr val="black"/>
                </a:solidFill>
                <a:latin typeface="Calibri" panose="020F0502020204030204" pitchFamily="34" charset="0"/>
              </a:rPr>
              <a:pPr fontAlgn="base">
                <a:spcBef>
                  <a:spcPct val="0"/>
                </a:spcBef>
                <a:spcAft>
                  <a:spcPct val="0"/>
                </a:spcAft>
              </a:pPr>
              <a:t>2</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1694599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2DDA23-1818-451C-BA07-C6F6144FCCB8}" type="datetimeFigureOut">
              <a:rPr lang="en-US" smtClean="0"/>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C372D9-9ED4-4E3A-A02C-7D4BAD4D88A8}" type="slidenum">
              <a:rPr lang="en-US" smtClean="0"/>
              <a:t>‹#›</a:t>
            </a:fld>
            <a:endParaRPr lang="en-US"/>
          </a:p>
        </p:txBody>
      </p:sp>
    </p:spTree>
    <p:extLst>
      <p:ext uri="{BB962C8B-B14F-4D97-AF65-F5344CB8AC3E}">
        <p14:creationId xmlns:p14="http://schemas.microsoft.com/office/powerpoint/2010/main" val="2255181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2DDA23-1818-451C-BA07-C6F6144FCCB8}" type="datetimeFigureOut">
              <a:rPr lang="en-US" smtClean="0"/>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C372D9-9ED4-4E3A-A02C-7D4BAD4D88A8}" type="slidenum">
              <a:rPr lang="en-US" smtClean="0"/>
              <a:t>‹#›</a:t>
            </a:fld>
            <a:endParaRPr lang="en-US"/>
          </a:p>
        </p:txBody>
      </p:sp>
    </p:spTree>
    <p:extLst>
      <p:ext uri="{BB962C8B-B14F-4D97-AF65-F5344CB8AC3E}">
        <p14:creationId xmlns:p14="http://schemas.microsoft.com/office/powerpoint/2010/main" val="2799280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2DDA23-1818-451C-BA07-C6F6144FCCB8}" type="datetimeFigureOut">
              <a:rPr lang="en-US" smtClean="0"/>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C372D9-9ED4-4E3A-A02C-7D4BAD4D88A8}" type="slidenum">
              <a:rPr lang="en-US" smtClean="0"/>
              <a:t>‹#›</a:t>
            </a:fld>
            <a:endParaRPr lang="en-US"/>
          </a:p>
        </p:txBody>
      </p:sp>
    </p:spTree>
    <p:extLst>
      <p:ext uri="{BB962C8B-B14F-4D97-AF65-F5344CB8AC3E}">
        <p14:creationId xmlns:p14="http://schemas.microsoft.com/office/powerpoint/2010/main" val="1859213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89588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1778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92439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A2DDA23-1818-451C-BA07-C6F6144FCCB8}" type="datetimeFigureOut">
              <a:rPr lang="en-US" smtClean="0">
                <a:solidFill>
                  <a:prstClr val="black"/>
                </a:solidFill>
              </a:rPr>
              <a:pPr/>
              <a:t>8/2/2019</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60C372D9-9ED4-4E3A-A02C-7D4BAD4D88A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82772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dirty="0" smtClean="0">
                <a:solidFill>
                  <a:schemeClr val="tx1"/>
                </a:solidFill>
              </a:rPr>
              <a:t>Click to edit Master subtitle style</a:t>
            </a:r>
            <a:endParaRPr lang="en-US" sz="3600" dirty="0">
              <a:solidFill>
                <a:schemeClr val="tx1"/>
              </a:solidFill>
            </a:endParaRP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dirty="0">
              <a:solidFill>
                <a:prstClr val="white"/>
              </a:solidFill>
            </a:endParaRPr>
          </a:p>
        </p:txBody>
      </p:sp>
    </p:spTree>
    <p:extLst>
      <p:ext uri="{BB962C8B-B14F-4D97-AF65-F5344CB8AC3E}">
        <p14:creationId xmlns:p14="http://schemas.microsoft.com/office/powerpoint/2010/main" val="3562549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smtClean="0"/>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57684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8676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3355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2DDA23-1818-451C-BA07-C6F6144FCCB8}" type="datetimeFigureOut">
              <a:rPr lang="en-US" smtClean="0"/>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C372D9-9ED4-4E3A-A02C-7D4BAD4D88A8}" type="slidenum">
              <a:rPr lang="en-US" smtClean="0"/>
              <a:t>‹#›</a:t>
            </a:fld>
            <a:endParaRPr lang="en-US"/>
          </a:p>
        </p:txBody>
      </p:sp>
    </p:spTree>
    <p:extLst>
      <p:ext uri="{BB962C8B-B14F-4D97-AF65-F5344CB8AC3E}">
        <p14:creationId xmlns:p14="http://schemas.microsoft.com/office/powerpoint/2010/main" val="14611281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smtClean="0"/>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52782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smtClean="0"/>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Tree>
    <p:extLst>
      <p:ext uri="{BB962C8B-B14F-4D97-AF65-F5344CB8AC3E}">
        <p14:creationId xmlns:p14="http://schemas.microsoft.com/office/powerpoint/2010/main" val="869179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dirty="0" smtClean="0"/>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dirty="0" smtClean="0"/>
          </a:p>
        </p:txBody>
      </p:sp>
    </p:spTree>
    <p:extLst>
      <p:ext uri="{BB962C8B-B14F-4D97-AF65-F5344CB8AC3E}">
        <p14:creationId xmlns:p14="http://schemas.microsoft.com/office/powerpoint/2010/main" val="1451331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dirty="0" smtClean="0"/>
              <a:t>Click to edit Master title</a:t>
            </a:r>
            <a:endParaRPr lang="en-US" dirty="0"/>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10" name="Content Placeholder 2"/>
          <p:cNvSpPr>
            <a:spLocks noGrp="1"/>
          </p:cNvSpPr>
          <p:nvPr>
            <p:ph sz="half" idx="13"/>
          </p:nvPr>
        </p:nvSpPr>
        <p:spPr>
          <a:xfrm>
            <a:off x="581633" y="2689786"/>
            <a:ext cx="4297680" cy="3806548"/>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8410540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14061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321860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4" name="Picture Placeholder 3"/>
          <p:cNvSpPr>
            <a:spLocks noGrp="1"/>
          </p:cNvSpPr>
          <p:nvPr>
            <p:ph type="pic" sz="quarter" idx="13"/>
          </p:nvPr>
        </p:nvSpPr>
        <p:spPr>
          <a:xfrm>
            <a:off x="573088" y="2629957"/>
            <a:ext cx="2525712" cy="1792288"/>
          </a:xfrm>
        </p:spPr>
        <p:txBody>
          <a:bodyPr/>
          <a:lstStyle/>
          <a:p>
            <a:endParaRPr lang="en-US"/>
          </a:p>
        </p:txBody>
      </p:sp>
      <p:sp>
        <p:nvSpPr>
          <p:cNvPr id="6" name="Picture Placeholder 3"/>
          <p:cNvSpPr>
            <a:spLocks noGrp="1"/>
          </p:cNvSpPr>
          <p:nvPr>
            <p:ph type="pic" sz="quarter" idx="14"/>
          </p:nvPr>
        </p:nvSpPr>
        <p:spPr>
          <a:xfrm>
            <a:off x="573088" y="514924"/>
            <a:ext cx="2525712" cy="1792288"/>
          </a:xfrm>
        </p:spPr>
        <p:txBody>
          <a:bodyPr/>
          <a:lstStyle/>
          <a:p>
            <a:endParaRPr lang="en-US"/>
          </a:p>
        </p:txBody>
      </p:sp>
      <p:sp>
        <p:nvSpPr>
          <p:cNvPr id="8" name="Picture Placeholder 3"/>
          <p:cNvSpPr>
            <a:spLocks noGrp="1"/>
          </p:cNvSpPr>
          <p:nvPr>
            <p:ph type="pic" sz="quarter" idx="15"/>
          </p:nvPr>
        </p:nvSpPr>
        <p:spPr>
          <a:xfrm>
            <a:off x="573088" y="4744990"/>
            <a:ext cx="2525712" cy="1792288"/>
          </a:xfrm>
        </p:spPr>
        <p:txBody>
          <a:bodyPr/>
          <a:lstStyle/>
          <a:p>
            <a:endParaRPr lang="en-US"/>
          </a:p>
        </p:txBody>
      </p:sp>
    </p:spTree>
    <p:extLst>
      <p:ext uri="{BB962C8B-B14F-4D97-AF65-F5344CB8AC3E}">
        <p14:creationId xmlns:p14="http://schemas.microsoft.com/office/powerpoint/2010/main" val="7818545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593952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Tree>
    <p:extLst>
      <p:ext uri="{BB962C8B-B14F-4D97-AF65-F5344CB8AC3E}">
        <p14:creationId xmlns:p14="http://schemas.microsoft.com/office/powerpoint/2010/main" val="1861299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dirty="0" smtClean="0"/>
              <a:t>Click to edit Master title style</a:t>
            </a:r>
            <a:endParaRPr lang="en-US" dirty="0"/>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4A66AC">
                    <a:lumMod val="60000"/>
                    <a:lumOff val="40000"/>
                  </a:srgbClr>
                </a:solidFill>
                <a:latin typeface="Arial"/>
              </a:rPr>
              <a:t>”</a:t>
            </a:r>
          </a:p>
        </p:txBody>
      </p:sp>
      <p:sp>
        <p:nvSpPr>
          <p:cNvPr id="7" name="Slide Number Placeholder 6"/>
          <p:cNvSpPr>
            <a:spLocks noGrp="1"/>
          </p:cNvSpPr>
          <p:nvPr>
            <p:ph type="sldNum" sz="quarter" idx="14"/>
          </p:nvPr>
        </p:nvSpPr>
        <p:spPr/>
        <p:txBody>
          <a:body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88497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2DDA23-1818-451C-BA07-C6F6144FCCB8}" type="datetimeFigureOut">
              <a:rPr lang="en-US" smtClean="0"/>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C372D9-9ED4-4E3A-A02C-7D4BAD4D88A8}" type="slidenum">
              <a:rPr lang="en-US" smtClean="0"/>
              <a:t>‹#›</a:t>
            </a:fld>
            <a:endParaRPr lang="en-US"/>
          </a:p>
        </p:txBody>
      </p:sp>
    </p:spTree>
    <p:extLst>
      <p:ext uri="{BB962C8B-B14F-4D97-AF65-F5344CB8AC3E}">
        <p14:creationId xmlns:p14="http://schemas.microsoft.com/office/powerpoint/2010/main" val="5474948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5444857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713104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11016766" y="6309650"/>
            <a:ext cx="683339" cy="365125"/>
          </a:xfrm>
        </p:spPr>
        <p:txBody>
          <a:bodyPr/>
          <a:lstStyle/>
          <a:p>
            <a:fld id="{91BD7323-49BF-4C97-8773-5EC64C49200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2874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2DDA23-1818-451C-BA07-C6F6144FCCB8}" type="datetimeFigureOut">
              <a:rPr lang="en-US" smtClean="0"/>
              <a:t>8/2/2019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C372D9-9ED4-4E3A-A02C-7D4BAD4D88A8}" type="slidenum">
              <a:rPr lang="en-US" smtClean="0"/>
              <a:t>‹#›</a:t>
            </a:fld>
            <a:endParaRPr lang="en-US"/>
          </a:p>
        </p:txBody>
      </p:sp>
    </p:spTree>
    <p:extLst>
      <p:ext uri="{BB962C8B-B14F-4D97-AF65-F5344CB8AC3E}">
        <p14:creationId xmlns:p14="http://schemas.microsoft.com/office/powerpoint/2010/main" val="407289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2DDA23-1818-451C-BA07-C6F6144FCCB8}" type="datetimeFigureOut">
              <a:rPr lang="en-US" smtClean="0"/>
              <a:t>8/2/2019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C372D9-9ED4-4E3A-A02C-7D4BAD4D88A8}" type="slidenum">
              <a:rPr lang="en-US" smtClean="0"/>
              <a:t>‹#›</a:t>
            </a:fld>
            <a:endParaRPr lang="en-US"/>
          </a:p>
        </p:txBody>
      </p:sp>
    </p:spTree>
    <p:extLst>
      <p:ext uri="{BB962C8B-B14F-4D97-AF65-F5344CB8AC3E}">
        <p14:creationId xmlns:p14="http://schemas.microsoft.com/office/powerpoint/2010/main" val="104590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2DDA23-1818-451C-BA07-C6F6144FCCB8}" type="datetimeFigureOut">
              <a:rPr lang="en-US" smtClean="0"/>
              <a:t>8/2/2019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C372D9-9ED4-4E3A-A02C-7D4BAD4D88A8}" type="slidenum">
              <a:rPr lang="en-US" smtClean="0"/>
              <a:t>‹#›</a:t>
            </a:fld>
            <a:endParaRPr lang="en-US"/>
          </a:p>
        </p:txBody>
      </p:sp>
    </p:spTree>
    <p:extLst>
      <p:ext uri="{BB962C8B-B14F-4D97-AF65-F5344CB8AC3E}">
        <p14:creationId xmlns:p14="http://schemas.microsoft.com/office/powerpoint/2010/main" val="1787566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2DDA23-1818-451C-BA07-C6F6144FCCB8}" type="datetimeFigureOut">
              <a:rPr lang="en-US" smtClean="0"/>
              <a:t>8/2/2019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C372D9-9ED4-4E3A-A02C-7D4BAD4D88A8}" type="slidenum">
              <a:rPr lang="en-US" smtClean="0"/>
              <a:t>‹#›</a:t>
            </a:fld>
            <a:endParaRPr lang="en-US"/>
          </a:p>
        </p:txBody>
      </p:sp>
    </p:spTree>
    <p:extLst>
      <p:ext uri="{BB962C8B-B14F-4D97-AF65-F5344CB8AC3E}">
        <p14:creationId xmlns:p14="http://schemas.microsoft.com/office/powerpoint/2010/main" val="1010437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2DDA23-1818-451C-BA07-C6F6144FCCB8}" type="datetimeFigureOut">
              <a:rPr lang="en-US" smtClean="0"/>
              <a:t>8/2/2019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C372D9-9ED4-4E3A-A02C-7D4BAD4D88A8}" type="slidenum">
              <a:rPr lang="en-US" smtClean="0"/>
              <a:t>‹#›</a:t>
            </a:fld>
            <a:endParaRPr lang="en-US"/>
          </a:p>
        </p:txBody>
      </p:sp>
    </p:spTree>
    <p:extLst>
      <p:ext uri="{BB962C8B-B14F-4D97-AF65-F5344CB8AC3E}">
        <p14:creationId xmlns:p14="http://schemas.microsoft.com/office/powerpoint/2010/main" val="303383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2DDA23-1818-451C-BA07-C6F6144FCCB8}" type="datetimeFigureOut">
              <a:rPr lang="en-US" smtClean="0"/>
              <a:t>8/2/2019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C372D9-9ED4-4E3A-A02C-7D4BAD4D88A8}" type="slidenum">
              <a:rPr lang="en-US" smtClean="0"/>
              <a:t>‹#›</a:t>
            </a:fld>
            <a:endParaRPr lang="en-US"/>
          </a:p>
        </p:txBody>
      </p:sp>
    </p:spTree>
    <p:extLst>
      <p:ext uri="{BB962C8B-B14F-4D97-AF65-F5344CB8AC3E}">
        <p14:creationId xmlns:p14="http://schemas.microsoft.com/office/powerpoint/2010/main" val="899626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2.tif"/><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DDA23-1818-451C-BA07-C6F6144FCCB8}" type="datetimeFigureOut">
              <a:rPr lang="en-US" smtClean="0"/>
              <a:t>8/2/2019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C372D9-9ED4-4E3A-A02C-7D4BAD4D88A8}" type="slidenum">
              <a:rPr lang="en-US" smtClean="0"/>
              <a:t>‹#›</a:t>
            </a:fld>
            <a:endParaRPr lang="en-US"/>
          </a:p>
        </p:txBody>
      </p:sp>
    </p:spTree>
    <p:extLst>
      <p:ext uri="{BB962C8B-B14F-4D97-AF65-F5344CB8AC3E}">
        <p14:creationId xmlns:p14="http://schemas.microsoft.com/office/powerpoint/2010/main" val="2572082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7" name="Isosceles Triangle 16"/>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845062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pic>
        <p:nvPicPr>
          <p:cNvPr id="8" name="Picture 7"/>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91BD7323-49BF-4C97-8773-5EC64C49200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3175135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200" dirty="0" smtClean="0"/>
              <a:t>Progress Update: 2030 Gap Goal</a:t>
            </a:r>
            <a:endParaRPr lang="en-US" sz="4200" dirty="0"/>
          </a:p>
        </p:txBody>
      </p:sp>
      <p:sp>
        <p:nvSpPr>
          <p:cNvPr id="3" name="Subtitle 2"/>
          <p:cNvSpPr>
            <a:spLocks noGrp="1"/>
          </p:cNvSpPr>
          <p:nvPr>
            <p:ph type="subTitle" idx="1"/>
          </p:nvPr>
        </p:nvSpPr>
        <p:spPr>
          <a:xfrm>
            <a:off x="1524000" y="3602037"/>
            <a:ext cx="9144000" cy="2701485"/>
          </a:xfrm>
        </p:spPr>
        <p:txBody>
          <a:bodyPr/>
          <a:lstStyle/>
          <a:p>
            <a:r>
              <a:rPr lang="en-US" dirty="0" smtClean="0"/>
              <a:t>Aaron Butler</a:t>
            </a:r>
          </a:p>
          <a:p>
            <a:r>
              <a:rPr lang="en-US" dirty="0" smtClean="0"/>
              <a:t>Hannah Poquette</a:t>
            </a:r>
          </a:p>
          <a:p>
            <a:endParaRPr lang="en-US" dirty="0" smtClean="0"/>
          </a:p>
          <a:p>
            <a:r>
              <a:rPr lang="en-US" sz="1800" dirty="0" smtClean="0"/>
              <a:t>Presentation for Kentucky Board of Education on December 6, 2017.</a:t>
            </a:r>
          </a:p>
        </p:txBody>
      </p:sp>
    </p:spTree>
    <p:extLst>
      <p:ext uri="{BB962C8B-B14F-4D97-AF65-F5344CB8AC3E}">
        <p14:creationId xmlns:p14="http://schemas.microsoft.com/office/powerpoint/2010/main" val="3420792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555625" y="257175"/>
            <a:ext cx="9188450"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Summary</a:t>
            </a:r>
          </a:p>
        </p:txBody>
      </p:sp>
      <p:sp>
        <p:nvSpPr>
          <p:cNvPr id="17411" name="Text Placeholder 2"/>
          <p:cNvSpPr>
            <a:spLocks noGrp="1"/>
          </p:cNvSpPr>
          <p:nvPr>
            <p:ph type="body" sz="quarter" idx="13"/>
          </p:nvPr>
        </p:nvSpPr>
        <p:spPr bwMode="auto">
          <a:xfrm>
            <a:off x="555625" y="1773238"/>
            <a:ext cx="9188450" cy="490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r>
              <a:rPr lang="en-US" dirty="0"/>
              <a:t>In order to close the proficiency gap in </a:t>
            </a:r>
            <a:r>
              <a:rPr lang="en-US" dirty="0" smtClean="0"/>
              <a:t>reading </a:t>
            </a:r>
            <a:r>
              <a:rPr lang="en-US" dirty="0"/>
              <a:t>for grade 3 students, an additional </a:t>
            </a:r>
            <a:r>
              <a:rPr lang="en-US" dirty="0" smtClean="0"/>
              <a:t>9,734 </a:t>
            </a:r>
            <a:r>
              <a:rPr lang="en-US" dirty="0"/>
              <a:t>underserved students would have to move to proficiency.</a:t>
            </a:r>
          </a:p>
          <a:p>
            <a:r>
              <a:rPr lang="en-US" dirty="0"/>
              <a:t>There is considerable variation in the number of underserved students that schools and districts must move to proficient in order to reach the 2030 achievement gap goal.</a:t>
            </a:r>
          </a:p>
          <a:p>
            <a:r>
              <a:rPr lang="en-US" dirty="0"/>
              <a:t>Schools with similar populations </a:t>
            </a:r>
            <a:r>
              <a:rPr lang="en-US" dirty="0" smtClean="0"/>
              <a:t>of </a:t>
            </a:r>
            <a:r>
              <a:rPr lang="en-US" smtClean="0"/>
              <a:t>Free and/or </a:t>
            </a:r>
            <a:r>
              <a:rPr lang="en-US" dirty="0" smtClean="0"/>
              <a:t>Reduced Price Lunch (FRPL) </a:t>
            </a:r>
            <a:r>
              <a:rPr lang="en-US" dirty="0"/>
              <a:t>eligible and minority students may differ in their achievement gap goal.</a:t>
            </a:r>
          </a:p>
          <a:p>
            <a:r>
              <a:rPr lang="en-US" dirty="0"/>
              <a:t>Given school demographics, several schools can be identified as showing promising potential in closing the achievement gap.</a:t>
            </a:r>
          </a:p>
          <a:p>
            <a:endParaRPr lang="en-US" altLang="en-US" dirty="0" smtClean="0"/>
          </a:p>
        </p:txBody>
      </p:sp>
      <p:sp>
        <p:nvSpPr>
          <p:cNvPr id="17412" name="Slide Number Placeholder 3"/>
          <p:cNvSpPr>
            <a:spLocks noGrp="1"/>
          </p:cNvSpPr>
          <p:nvPr>
            <p:ph type="sldNum" sz="quarter" idx="4294967295"/>
          </p:nvPr>
        </p:nvSpPr>
        <p:spPr bwMode="auto">
          <a:xfrm>
            <a:off x="11029950" y="6313488"/>
            <a:ext cx="6842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9E45B754-AB68-4BEC-BAB4-B6AE95AF9DB6}" type="slidenum">
              <a:rPr lang="en-US" altLang="en-US" smtClean="0">
                <a:solidFill>
                  <a:prstClr val="white"/>
                </a:solidFill>
              </a:rPr>
              <a:pPr fontAlgn="base">
                <a:spcBef>
                  <a:spcPct val="0"/>
                </a:spcBef>
                <a:spcAft>
                  <a:spcPct val="0"/>
                </a:spcAft>
              </a:pPr>
              <a:t>2</a:t>
            </a:fld>
            <a:endParaRPr lang="en-US" altLang="en-US" dirty="0" smtClean="0">
              <a:solidFill>
                <a:prstClr val="white"/>
              </a:solidFill>
            </a:endParaRPr>
          </a:p>
        </p:txBody>
      </p:sp>
    </p:spTree>
    <p:extLst>
      <p:ext uri="{BB962C8B-B14F-4D97-AF65-F5344CB8AC3E}">
        <p14:creationId xmlns:p14="http://schemas.microsoft.com/office/powerpoint/2010/main" val="2560261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s a line chart depicting the trend in the grade 3 reading proficiency rates for underserved students in Kentucky between 2012 and 2017.  Also included is the projected proficiency rates needed each year until 2030 to reach Kentucky's achievement gap goal.  The graph indicates that proficiency rates have increased for underserved 3rd grade students in reading from about 39% in 2011-2012 to 48% in 2016-17.  The projections indicate about 74% of underserved 3rd grade students must reach proficiency by 2030 in order to meet the achievement gap goal." title="State Proficiency Trends and Achievement Gap Goal Projections"/>
          <p:cNvPicPr>
            <a:picLocks noChangeAspect="1"/>
          </p:cNvPicPr>
          <p:nvPr/>
        </p:nvPicPr>
        <p:blipFill>
          <a:blip r:embed="rId2"/>
          <a:stretch>
            <a:fillRect/>
          </a:stretch>
        </p:blipFill>
        <p:spPr>
          <a:xfrm>
            <a:off x="654793" y="228600"/>
            <a:ext cx="10882414" cy="6400800"/>
          </a:xfrm>
          <a:prstGeom prst="rect">
            <a:avLst/>
          </a:prstGeom>
        </p:spPr>
      </p:pic>
    </p:spTree>
    <p:extLst>
      <p:ext uri="{BB962C8B-B14F-4D97-AF65-F5344CB8AC3E}">
        <p14:creationId xmlns:p14="http://schemas.microsoft.com/office/powerpoint/2010/main" val="752092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s a bar chart.  On the x axis is the number of underserved students a school needs to move to providiency to meet their achievement gap goal. The y axis indicates the number of schools that need to move a particular amount of students.  The graph demonstrates that schools each need to move between 0 and 54 underserved third grade students by 2030 to meet their achievement gap goa. Most schools need to move between 5 and 20 students." title="Measuring the 2030 Achievement Gap Goal by School: Grade 3, Reading"/>
          <p:cNvPicPr>
            <a:picLocks noChangeAspect="1"/>
          </p:cNvPicPr>
          <p:nvPr/>
        </p:nvPicPr>
        <p:blipFill>
          <a:blip r:embed="rId2"/>
          <a:stretch>
            <a:fillRect/>
          </a:stretch>
        </p:blipFill>
        <p:spPr>
          <a:xfrm>
            <a:off x="654793" y="228600"/>
            <a:ext cx="10882414" cy="6400800"/>
          </a:xfrm>
          <a:prstGeom prst="rect">
            <a:avLst/>
          </a:prstGeom>
        </p:spPr>
      </p:pic>
    </p:spTree>
    <p:extLst>
      <p:ext uri="{BB962C8B-B14F-4D97-AF65-F5344CB8AC3E}">
        <p14:creationId xmlns:p14="http://schemas.microsoft.com/office/powerpoint/2010/main" val="2511822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s is a scatter plot with the number of FRPL students in a school on the x axis and the number of underserved students a school needs to move to profiiciency in 3rd grade reading on the y axis.  The plot shows a postiive, linear relationship between a school's number of FRPL students and how many underserved students they must move to proficiency.  Also, there are several schools with large FRPL populations and few underserved students that need to move to proficiency,  indicating promising practices." title="Examining the Relationship Between FRPL Eligibility and Achievement Gap Goal by School Size: Grade 3 Reading"/>
          <p:cNvPicPr>
            <a:picLocks noChangeAspect="1"/>
          </p:cNvPicPr>
          <p:nvPr/>
        </p:nvPicPr>
        <p:blipFill>
          <a:blip r:embed="rId2"/>
          <a:stretch>
            <a:fillRect/>
          </a:stretch>
        </p:blipFill>
        <p:spPr>
          <a:xfrm>
            <a:off x="654793" y="228600"/>
            <a:ext cx="10882414" cy="6400800"/>
          </a:xfrm>
          <a:prstGeom prst="rect">
            <a:avLst/>
          </a:prstGeom>
        </p:spPr>
      </p:pic>
    </p:spTree>
    <p:extLst>
      <p:ext uri="{BB962C8B-B14F-4D97-AF65-F5344CB8AC3E}">
        <p14:creationId xmlns:p14="http://schemas.microsoft.com/office/powerpoint/2010/main" val="3820216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slide shows the same graph as on the previous slide, demonstrating the  relationship between FRPL students and number of underserved students needed to achieve the school's 2030 goal.  Among schools that have a similar number of students that are FRPL eligible, there is a wide range in the number of underserved students each school needs to move to proficiency.  The boxed sectoin of the scatterplot indicates that amonst schools with between 55 and 80 FRPL students, the schools 3rd grade reading achievement gap goal can range from about 7 students to almost 40 students." title="Examining the Relationship Between FRPL Eligibility and Achievement Gap Goal by School Size: Grade 3 Reading"/>
          <p:cNvPicPr>
            <a:picLocks noChangeAspect="1"/>
          </p:cNvPicPr>
          <p:nvPr/>
        </p:nvPicPr>
        <p:blipFill>
          <a:blip r:embed="rId2"/>
          <a:stretch>
            <a:fillRect/>
          </a:stretch>
        </p:blipFill>
        <p:spPr>
          <a:xfrm>
            <a:off x="654793" y="228600"/>
            <a:ext cx="10882414" cy="6400800"/>
          </a:xfrm>
          <a:prstGeom prst="rect">
            <a:avLst/>
          </a:prstGeom>
        </p:spPr>
      </p:pic>
    </p:spTree>
    <p:extLst>
      <p:ext uri="{BB962C8B-B14F-4D97-AF65-F5344CB8AC3E}">
        <p14:creationId xmlns:p14="http://schemas.microsoft.com/office/powerpoint/2010/main" val="2944714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s a scatter plot with the number of ethnic minority students in a school on the x axis and the number of underserved students a school needs to move to profiiciency in 3rd grade reading on the y axis.  The plot shows a somewhat postiive, linear relationship between a school's number of ethnic minority students and how many underserved students they must move to proficiency.  However, there are a number of outlying schools that are larger in size and that must move a greater number of underserved students to proficiency." title="Relationship Between Schools' Ethnic Minority Population and Achievement Gap Goals by School Size: Grade 3 Reading"/>
          <p:cNvPicPr>
            <a:picLocks noChangeAspect="1"/>
          </p:cNvPicPr>
          <p:nvPr/>
        </p:nvPicPr>
        <p:blipFill>
          <a:blip r:embed="rId2"/>
          <a:stretch>
            <a:fillRect/>
          </a:stretch>
        </p:blipFill>
        <p:spPr>
          <a:xfrm>
            <a:off x="654793" y="228600"/>
            <a:ext cx="10882414" cy="6400800"/>
          </a:xfrm>
          <a:prstGeom prst="rect">
            <a:avLst/>
          </a:prstGeom>
        </p:spPr>
      </p:pic>
    </p:spTree>
    <p:extLst>
      <p:ext uri="{BB962C8B-B14F-4D97-AF65-F5344CB8AC3E}">
        <p14:creationId xmlns:p14="http://schemas.microsoft.com/office/powerpoint/2010/main" val="4145562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slide shows the same graph as on the previous slide, demonstrating the  relationship between number of ethnic minority students and number of underserved students needed to achieve the school's 2030 goal. Even more variation is present among schools with similar numbers of minority students than indicated in the previous FRPL graphs." title="Relationship Between Schools' Ethnic Minority Population and Achievement Gap Goals by School Size: Grade 3 Reading"/>
          <p:cNvPicPr>
            <a:picLocks noChangeAspect="1"/>
          </p:cNvPicPr>
          <p:nvPr/>
        </p:nvPicPr>
        <p:blipFill>
          <a:blip r:embed="rId2"/>
          <a:stretch>
            <a:fillRect/>
          </a:stretch>
        </p:blipFill>
        <p:spPr>
          <a:xfrm>
            <a:off x="654793" y="228600"/>
            <a:ext cx="10882414" cy="6400800"/>
          </a:xfrm>
          <a:prstGeom prst="rect">
            <a:avLst/>
          </a:prstGeom>
        </p:spPr>
      </p:pic>
    </p:spTree>
    <p:extLst>
      <p:ext uri="{BB962C8B-B14F-4D97-AF65-F5344CB8AC3E}">
        <p14:creationId xmlns:p14="http://schemas.microsoft.com/office/powerpoint/2010/main" val="35279789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60474" y="228600"/>
            <a:ext cx="10271052" cy="6400800"/>
          </a:xfrm>
          <a:prstGeom prst="rect">
            <a:avLst/>
          </a:prstGeom>
        </p:spPr>
      </p:pic>
    </p:spTree>
    <p:extLst>
      <p:ext uri="{BB962C8B-B14F-4D97-AF65-F5344CB8AC3E}">
        <p14:creationId xmlns:p14="http://schemas.microsoft.com/office/powerpoint/2010/main" val="18317243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3.xml><?xml version="1.0" encoding="utf-8"?>
<a:theme xmlns:a="http://schemas.openxmlformats.org/drawingml/2006/main" name="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E36883AFAACE468F4F7607041150E6" ma:contentTypeVersion="2" ma:contentTypeDescription="Create a new document." ma:contentTypeScope="" ma:versionID="6f51ccd1cce3f7c7118b43a1a9bf04a7">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1c55912f0596f6bab9ef02f23eaceeaf"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_dlc_DocId" minOccurs="0"/>
                <xsd:element ref="ns2:_dlc_DocIdUrl" minOccurs="0"/>
                <xsd:element ref="ns2:_dlc_DocIdPersistId" minOccurs="0"/>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7"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8"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 xsi:nil="true"/>
    <Accessibility_x0020_Audit_x0020_Status xmlns="3a62de7d-ba57-4f43-9dae-9623ba637be0" xsi:nil="true"/>
    <Accessibility_x0020_Audience xmlns="3a62de7d-ba57-4f43-9dae-9623ba637be0" xsi:nil="true"/>
    <Accessibility_x0020_Status xmlns="3a62de7d-ba57-4f43-9dae-9623ba637be0">Accessible</Accessibility_x0020_Status>
    <Accessibility_x0020_Target_x0020_Date xmlns="3a62de7d-ba57-4f43-9dae-9623ba637be0" xsi:nil="true"/>
    <Accessibility_x0020_Audit_x0020_Date xmlns="3a62de7d-ba57-4f43-9dae-9623ba637be0" xsi:nil="true"/>
    <PublishingExpirationDate xmlns="http://schemas.microsoft.com/sharepoint/v3" xsi:nil="true"/>
    <PublishingStartDate xmlns="http://schemas.microsoft.com/sharepoint/v3" xsi:nil="true"/>
    <_dlc_DocId xmlns="3a62de7d-ba57-4f43-9dae-9623ba637be0">KYED-2058863482-6</_dlc_DocId>
    <_dlc_DocIdUrl xmlns="3a62de7d-ba57-4f43-9dae-9623ba637be0">
      <Url>https://www.education.ky.gov/CommOfEd/research/_layouts/15/DocIdRedir.aspx?ID=KYED-2058863482-6</Url>
      <Description>KYED-2058863482-6</Description>
    </_dlc_DocIdUrl>
  </documentManagement>
</p:properties>
</file>

<file path=customXml/itemProps1.xml><?xml version="1.0" encoding="utf-8"?>
<ds:datastoreItem xmlns:ds="http://schemas.openxmlformats.org/officeDocument/2006/customXml" ds:itemID="{65F4D708-8B89-4BD4-86E6-48C645EDB950}"/>
</file>

<file path=customXml/itemProps2.xml><?xml version="1.0" encoding="utf-8"?>
<ds:datastoreItem xmlns:ds="http://schemas.openxmlformats.org/officeDocument/2006/customXml" ds:itemID="{B5D037DB-36DE-41A6-986C-E0A54D364B62}"/>
</file>

<file path=customXml/itemProps3.xml><?xml version="1.0" encoding="utf-8"?>
<ds:datastoreItem xmlns:ds="http://schemas.openxmlformats.org/officeDocument/2006/customXml" ds:itemID="{9D22D9E4-1299-499C-8642-508673A0F6E9}"/>
</file>

<file path=customXml/itemProps4.xml><?xml version="1.0" encoding="utf-8"?>
<ds:datastoreItem xmlns:ds="http://schemas.openxmlformats.org/officeDocument/2006/customXml" ds:itemID="{FCD7AC98-20BD-4DFA-B3F6-BD6AA879BF82}"/>
</file>

<file path=docProps/app.xml><?xml version="1.0" encoding="utf-8"?>
<Properties xmlns="http://schemas.openxmlformats.org/officeDocument/2006/extended-properties" xmlns:vt="http://schemas.openxmlformats.org/officeDocument/2006/docPropsVTypes">
  <TotalTime>128</TotalTime>
  <Words>123</Words>
  <Application>Microsoft Office PowerPoint</Application>
  <PresentationFormat>Widescreen</PresentationFormat>
  <Paragraphs>12</Paragraphs>
  <Slides>9</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vt:i4>
      </vt:variant>
    </vt:vector>
  </HeadingPairs>
  <TitlesOfParts>
    <vt:vector size="19" baseType="lpstr">
      <vt:lpstr>Arial</vt:lpstr>
      <vt:lpstr>Calibri</vt:lpstr>
      <vt:lpstr>Calibri Light</vt:lpstr>
      <vt:lpstr>Franklin Gothic Medium</vt:lpstr>
      <vt:lpstr>Georgia</vt:lpstr>
      <vt:lpstr>Wingdings 2</vt:lpstr>
      <vt:lpstr>Wingdings 3</vt:lpstr>
      <vt:lpstr>Office Theme</vt:lpstr>
      <vt:lpstr>3_Theme1</vt:lpstr>
      <vt:lpstr>Theme1</vt:lpstr>
      <vt:lpstr>Progress Update: 2030 Gap Goal</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Kentucky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the 2030 Achievement Gap Goal</dc:title>
  <dc:creator>Butler, Aaron - Office of the Commissioner of Education</dc:creator>
  <cp:lastModifiedBy>Butler, Aaron - Office of the Commissioner of Education</cp:lastModifiedBy>
  <cp:revision>35</cp:revision>
  <cp:lastPrinted>2017-11-16T13:54:54Z</cp:lastPrinted>
  <dcterms:created xsi:type="dcterms:W3CDTF">2017-11-16T13:52:28Z</dcterms:created>
  <dcterms:modified xsi:type="dcterms:W3CDTF">2019-08-02T18:14:33Z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0x01010038E36883AFAACE468F4F7607041150E6</vt:lpwstr>
  </property>
  <property fmtid="{D5CDD505-2E9C-101B-9397-08002B2CF9AE}" pid="3" name="_dlc_DocIdItemGuid">
    <vt:lpwstr>be4648ea-0d66-461b-99d7-2ba5cb560cdb</vt:lpwstr>
  </property>
</Properties>
</file>