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2" r:id="rId5"/>
  </p:sldMasterIdLst>
  <p:notesMasterIdLst>
    <p:notesMasterId r:id="rId17"/>
  </p:notesMasterIdLst>
  <p:handoutMasterIdLst>
    <p:handoutMasterId r:id="rId18"/>
  </p:handoutMasterIdLst>
  <p:sldIdLst>
    <p:sldId id="262" r:id="rId6"/>
    <p:sldId id="265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3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5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8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8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0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.reports@education.ky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b.ky.gov/mod/page/view.php?id=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 Superintendent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dirty="0"/>
              <a:t>All districts get to verify superintendent’s salary in the notes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All superintendent base pay and extended days are to be coded to summary class code 0010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All superintendent extra service is to be coded to summary class code 5220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Please send any questions concerning  Salary Tables, PSD or CSD Files to: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>
                <a:hlinkClick r:id="rId3"/>
              </a:rPr>
              <a:t>finance.reports@education.ky.gov</a:t>
            </a:r>
            <a:endParaRPr lang="en-US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Place “PSD/CSD” in the subject line to assist our staff in assigning the question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KDE staff will ensure you get an answer to your question within 24 hours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PSD/CSD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District Funding and Reporting Branch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0092267" y="6289675"/>
            <a:ext cx="1974321" cy="331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June 7, 2019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Professional and Classified Staff Data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dirty="0"/>
              <a:t>PSD/CSD is a snapshot of district employee’s salary information on September 15</a:t>
            </a:r>
            <a:r>
              <a:rPr lang="en-US" altLang="en-US" baseline="30000" dirty="0"/>
              <a:t>th</a:t>
            </a:r>
            <a:endParaRPr lang="en-US" altLang="en-US" dirty="0"/>
          </a:p>
          <a:p>
            <a:r>
              <a:rPr lang="en-US" altLang="en-US" dirty="0"/>
              <a:t>Certified Rank Salary Tables, PSD and CSD files due to KDE by October </a:t>
            </a:r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of each fiscal year</a:t>
            </a:r>
          </a:p>
          <a:p>
            <a:r>
              <a:rPr lang="en-US" altLang="en-US" dirty="0" smtClean="0"/>
              <a:t>Must </a:t>
            </a:r>
            <a:r>
              <a:rPr lang="en-US" altLang="en-US" dirty="0"/>
              <a:t>submit salary table prior to submitting PSD </a:t>
            </a:r>
            <a:r>
              <a:rPr lang="en-US" altLang="en-US" dirty="0" smtClean="0"/>
              <a:t>file </a:t>
            </a:r>
            <a:endParaRPr lang="en-US" altLang="en-US" dirty="0"/>
          </a:p>
          <a:p>
            <a:r>
              <a:rPr lang="en-US" altLang="en-US" dirty="0"/>
              <a:t>Submission application will be open  September 15 until the due date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PSD/CSD (continued)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All documentation can be found on KDE website as referenced in the Sept/Oct newsletter</a:t>
            </a:r>
          </a:p>
          <a:p>
            <a:r>
              <a:rPr lang="en-US" altLang="en-US" dirty="0"/>
              <a:t>EPSB has a MUNIS certification reference chart showing requirements for specific summary codes at </a:t>
            </a:r>
            <a:r>
              <a:rPr lang="en-US" altLang="en-US" dirty="0" smtClean="0">
                <a:hlinkClick r:id="rId3"/>
              </a:rPr>
              <a:t>EPSB Local Educator Assignment Data (LEAD)</a:t>
            </a:r>
            <a:r>
              <a:rPr lang="en-US" altLang="en-US" dirty="0" smtClean="0"/>
              <a:t> look for the link called Lead Manual on the webpage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PSD/CSD Errors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Remember there are two places for errors on the PSD and CSD</a:t>
            </a:r>
          </a:p>
          <a:p>
            <a:pPr lvl="1"/>
            <a:r>
              <a:rPr lang="en-US" altLang="en-US" dirty="0"/>
              <a:t>The first is when you generate the PSD or CSD records – you must print error report immediately</a:t>
            </a:r>
          </a:p>
          <a:p>
            <a:pPr lvl="1"/>
            <a:r>
              <a:rPr lang="en-US" altLang="en-US" dirty="0"/>
              <a:t>The second is when you submit the files to KDE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PSD/CSD Common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Pitalls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b="1" dirty="0"/>
              <a:t>Common pitfalls</a:t>
            </a:r>
          </a:p>
          <a:p>
            <a:pPr marL="339725" indent="-339725">
              <a:buFont typeface="Arial" charset="0"/>
              <a:buChar char="•"/>
              <a:defRPr/>
            </a:pPr>
            <a:r>
              <a:rPr lang="en-US" dirty="0"/>
              <a:t>Putting non certified folks on PSD – position must require a teaching certificate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Making  manual changes on 1 record and not on all records – KDE recommends making changes on job pay records and performing a “</a:t>
            </a:r>
            <a:r>
              <a:rPr lang="en-US" dirty="0" err="1"/>
              <a:t>recalc</a:t>
            </a:r>
            <a:r>
              <a:rPr lang="en-US" dirty="0"/>
              <a:t>”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Not having at least 40 years of salaries on the rank salary tables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PSD/CSD (pitfalls continued)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  <a:defRPr/>
            </a:pPr>
            <a:r>
              <a:rPr lang="en-US" b="1" dirty="0"/>
              <a:t>Common pitfalls (cont.)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Knowing difference between allocations and FTE -  allocations are used with same job class code with different locations or sources of funding (always equals 100 – split days) &amp; FTE is used with different job class codes (equal 1.0 if full time – full contract days)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PSD/CSD (pitfalls cont.)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sz="3500" b="1" dirty="0" smtClean="0"/>
              <a:t>Common </a:t>
            </a:r>
            <a:r>
              <a:rPr lang="en-US" sz="3500" b="1" dirty="0"/>
              <a:t>pitfalls (cont.)</a:t>
            </a:r>
          </a:p>
          <a:p>
            <a:pPr marL="403225" lvl="1">
              <a:buFont typeface="Arial" panose="020B0604020202020204" pitchFamily="34" charset="0"/>
              <a:buChar char="•"/>
              <a:defRPr/>
            </a:pPr>
            <a:r>
              <a:rPr lang="en-US" sz="3500" dirty="0"/>
              <a:t>Mid-year hire should be coded in job pay as a full year person, then adjusted in recurring pay for period and annual pay</a:t>
            </a:r>
          </a:p>
          <a:p>
            <a:pPr marL="403225" lvl="1">
              <a:buFont typeface="Arial" panose="020B0604020202020204" pitchFamily="34" charset="0"/>
              <a:buChar char="•"/>
              <a:defRPr/>
            </a:pPr>
            <a:r>
              <a:rPr lang="en-US" sz="3500" dirty="0"/>
              <a:t>KDE owns the summary codes – all job class codes must be linked to our summary codes</a:t>
            </a:r>
          </a:p>
          <a:p>
            <a:pPr marL="403225" lvl="1">
              <a:buFont typeface="Arial" panose="020B0604020202020204" pitchFamily="34" charset="0"/>
              <a:buChar char="•"/>
              <a:defRPr/>
            </a:pPr>
            <a:r>
              <a:rPr lang="en-US" sz="3500" dirty="0"/>
              <a:t>There are certain group/bargaining unit, summary code and object code combinations – see page 20 of the PSD Report (PR-STW-4) document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PSD requirements teachers</a:t>
            </a:r>
            <a:endParaRPr lang="en-US" altLang="en-US" dirty="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altLang="en-US" b="1" dirty="0" smtClean="0"/>
              <a:t>Teacher requirements</a:t>
            </a:r>
            <a:endParaRPr lang="en-US" altLang="en-US" b="1" dirty="0"/>
          </a:p>
          <a:p>
            <a:pPr marL="344488" lvl="1">
              <a:buFont typeface="Arial" panose="020B0604020202020204" pitchFamily="34" charset="0"/>
              <a:buChar char="•"/>
            </a:pPr>
            <a:r>
              <a:rPr lang="en-US" altLang="en-US" dirty="0"/>
              <a:t>Teacher job class codes cannot be at locations 000 or 001 – there are no students at these locations so there should be no teachers at central office or district-wide </a:t>
            </a:r>
          </a:p>
          <a:p>
            <a:pPr marL="344488" lvl="1">
              <a:buFont typeface="Arial" panose="020B0604020202020204" pitchFamily="34" charset="0"/>
              <a:buChar char="•"/>
            </a:pPr>
            <a:r>
              <a:rPr lang="en-US" altLang="en-US" dirty="0"/>
              <a:t>All districts should have a kindergarten teacher coded as </a:t>
            </a:r>
            <a:r>
              <a:rPr lang="en-US" altLang="en-US" dirty="0" smtClean="0"/>
              <a:t>2025</a:t>
            </a:r>
            <a:endParaRPr 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scalYear xmlns="3a62de7d-ba57-4f43-9dae-9623ba637be0">2012-2013</fiscalYear>
    <Accessibility_x0020_Office xmlns="3a62de7d-ba57-4f43-9dae-9623ba637be0">OFO - Office of Finance and Operations</Accessibility_x0020_Office>
    <Process xmlns="ac33b2e0-e00e-4351-bf82-6c31476acd57">Unknown</Process>
    <Accessibility_x0020_Audit_x0020_Status xmlns="3a62de7d-ba57-4f43-9dae-9623ba637be0">OK</Accessibility_x0020_Audit_x0020_Status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le xmlns="ac33b2e0-e00e-4351-bf82-6c31476acd57">true</Accessible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>2019-06-10T04:00:00+00:00</Accessibility_x0020_Audit_x0020_Date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Categories xmlns="http://schemas.microsoft.com/sharepoint/v3" xsi:nil="true"/>
    <Publication_x0020_Date xmlns="3a62de7d-ba57-4f43-9dae-9623ba637be0">2019-06-10T04:00:00+00:00</Publication_x0020_Date>
    <Audience1 xmlns="3a62de7d-ba57-4f43-9dae-9623ba637be0"/>
    <_dlc_DocId xmlns="3a62de7d-ba57-4f43-9dae-9623ba637be0">KYED-248-11864</_dlc_DocId>
    <_dlc_DocIdUrl xmlns="3a62de7d-ba57-4f43-9dae-9623ba637be0">
      <Url>https://www.education.ky.gov/districts/FinRept/_layouts/15/DocIdRedir.aspx?ID=KYED-248-11864</Url>
      <Description>KYED-248-11864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95D92E572789134A99EE5E779A996F4E" ma:contentTypeVersion="28" ma:contentTypeDescription="" ma:contentTypeScope="" ma:versionID="d28f24fe32961fad7307eee5d04d857c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xmlns:ns3="ac33b2e0-e00e-4351-bf82-6c31476acd57" targetNamespace="http://schemas.microsoft.com/office/2006/metadata/properties" ma:root="true" ma:fieldsID="d3551c66d56736be17bd10e38c2c7cfd" ns1:_="" ns2:_="" ns3:_="">
    <xsd:import namespace="http://schemas.microsoft.com/sharepoint/v3"/>
    <xsd:import namespace="3a62de7d-ba57-4f43-9dae-9623ba637be0"/>
    <xsd:import namespace="ac33b2e0-e00e-4351-bf82-6c31476acd57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3:Process"/>
                <xsd:element ref="ns3:Accessible" minOccurs="0"/>
                <xsd:element ref="ns2:_dlc_DocId" minOccurs="0"/>
                <xsd:element ref="ns2:_dlc_DocIdUrl" minOccurs="0"/>
                <xsd:element ref="ns2:_dlc_DocIdPersistId" minOccurs="0"/>
                <xsd:element ref="ns1:Categories" minOccurs="0"/>
                <xsd:element ref="ns2:fiscalYear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  <xsd:element name="Categories" ma:index="26" nillable="true" ma:displayName="Categories" ma:internalName="Categorie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scalYear" ma:index="27" nillable="true" ma:displayName="Fiscal Year" ma:default="2018-2019" ma:format="Dropdown" ma:internalName="fiscalYear">
      <xsd:simpleType>
        <xsd:restriction base="dms:Choice">
          <xsd:enumeration value="2010-2011"/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9-2020"/>
          <xsd:enumeration value="2020-2021"/>
          <xsd:enumeration value="2021-2022"/>
          <xsd:enumeration value="2022-2023"/>
          <xsd:enumeration value="2023-2024"/>
          <xsd:enumeration value="2024-2025"/>
          <xsd:enumeration value="2025-2026"/>
          <xsd:enumeration value="2026-2027"/>
          <xsd:enumeration value="2027-2028"/>
          <xsd:enumeration value="2028-2029"/>
          <xsd:enumeration value="2029-2030"/>
        </xsd:restriction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3b2e0-e00e-4351-bf82-6c31476acd57" elementFormDefault="qualified">
    <xsd:import namespace="http://schemas.microsoft.com/office/2006/documentManagement/types"/>
    <xsd:import namespace="http://schemas.microsoft.com/office/infopath/2007/PartnerControls"/>
    <xsd:element name="Process" ma:index="16" ma:displayName="Process" ma:default="Unknown" ma:format="Dropdown" ma:indexed="true" ma:internalName="Process">
      <xsd:simpleType>
        <xsd:restriction base="dms:Choice">
          <xsd:enumeration value="Audits"/>
          <xsd:enumeration value="Payment Registers"/>
          <xsd:enumeration value="CFR"/>
          <xsd:enumeration value="Unknown"/>
        </xsd:restriction>
      </xsd:simpleType>
    </xsd:element>
    <xsd:element name="Accessible" ma:index="17" nillable="true" ma:displayName="Accessible" ma:default="0" ma:internalName="Acces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C23E9A-708A-4488-BC53-5F393D41DE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03157a0-d7b6-403e-9b10-ee041dad78b9"/>
    <ds:schemaRef ds:uri="http://schemas.microsoft.com/office/infopath/2007/PartnerControls"/>
    <ds:schemaRef ds:uri="http://purl.org/dc/terms/"/>
    <ds:schemaRef ds:uri="5bc9d522-2386-425a-9f2a-a617cf877ec0"/>
    <ds:schemaRef ds:uri="0310f61b-746d-49fe-96a6-23f7345be2e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434C6-F7CE-4C70-B97D-B49CA0D2225B}"/>
</file>

<file path=customXml/itemProps4.xml><?xml version="1.0" encoding="utf-8"?>
<ds:datastoreItem xmlns:ds="http://schemas.openxmlformats.org/officeDocument/2006/customXml" ds:itemID="{1C44C117-5F4F-487F-A8C9-DE89CF0EB923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187</TotalTime>
  <Words>500</Words>
  <Application>Microsoft Office PowerPoint</Application>
  <PresentationFormat>Widescreen</PresentationFormat>
  <Paragraphs>61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Medium</vt:lpstr>
      <vt:lpstr>Georgia</vt:lpstr>
      <vt:lpstr>Wingdings 2</vt:lpstr>
      <vt:lpstr>Wingdings 3</vt:lpstr>
      <vt:lpstr>Theme1</vt:lpstr>
      <vt:lpstr>3_Theme1</vt:lpstr>
      <vt:lpstr>PowerPoint Presentation</vt:lpstr>
      <vt:lpstr>PSD/CSD</vt:lpstr>
      <vt:lpstr>Professional and Classified Staff Data</vt:lpstr>
      <vt:lpstr>PSD/CSD (continued)</vt:lpstr>
      <vt:lpstr>PSD/CSD Errors</vt:lpstr>
      <vt:lpstr>PSD/CSD Common Pitalls</vt:lpstr>
      <vt:lpstr>PSD/CSD (pitfalls continued)</vt:lpstr>
      <vt:lpstr>PSD/CSD (pitfalls cont.)</vt:lpstr>
      <vt:lpstr>PSD requirements teachers</vt:lpstr>
      <vt:lpstr>PSD Superintendent</vt:lpstr>
      <vt:lpstr>Questions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PSD/CSD Submission Hints</dc:title>
  <dc:subject/>
  <dc:creator>Blessing, Rebecca - Director, Division of Communications</dc:creator>
  <cp:lastModifiedBy>Conway, Karen - Division of District Support</cp:lastModifiedBy>
  <cp:revision>123</cp:revision>
  <dcterms:created xsi:type="dcterms:W3CDTF">2016-05-23T03:56:12Z</dcterms:created>
  <dcterms:modified xsi:type="dcterms:W3CDTF">2019-06-07T19:19:51Z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0x0101001BEB557DBE01834EAB47A683706DCD5B0095D92E572789134A99EE5E779A996F4E</vt:lpwstr>
  </property>
  <property fmtid="{D5CDD505-2E9C-101B-9397-08002B2CF9AE}" pid="3" name="_dlc_DocIdItemGuid">
    <vt:lpwstr>e53cd12b-4f29-4e71-9b8e-aa896e3a5551</vt:lpwstr>
  </property>
</Properties>
</file>