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7.xml" ContentType="application/vnd.openxmlformats-officedocument.presentationml.notesSlide+xml"/>
  <Override PartName="/ppt/notesSlides/notesSlide29.xml" ContentType="application/vnd.openxmlformats-officedocument.presentationml.notesSlide+xml"/>
  <Override PartName="/ppt/notesSlides/notesSlide18.xml" ContentType="application/vnd.openxmlformats-officedocument.presentationml.notesSlide+xml"/>
  <Override PartName="/ppt/notesSlides/notesSlide34.xml" ContentType="application/vnd.openxmlformats-officedocument.presentationml.notesSlide+xml"/>
  <Override PartName="/ppt/notesSlides/notesSlide19.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06_A1942E9C.xml" ContentType="application/vnd.ms-powerpoint.comments+xml"/>
  <Override PartName="/ppt/comments/modernComment_10C_125E0B3D.xml" ContentType="application/vnd.ms-powerpoint.comments+xml"/>
  <Override PartName="/ppt/theme/theme3.xml" ContentType="application/vnd.openxmlformats-officedocument.theme+xml"/>
  <Override PartName="/ppt/authors.xml" ContentType="application/vnd.ms-powerpoi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59"/>
  </p:notesMasterIdLst>
  <p:sldIdLst>
    <p:sldId id="280" r:id="rId6"/>
    <p:sldId id="603" r:id="rId7"/>
    <p:sldId id="286" r:id="rId8"/>
    <p:sldId id="610" r:id="rId9"/>
    <p:sldId id="287" r:id="rId10"/>
    <p:sldId id="288" r:id="rId11"/>
    <p:sldId id="289" r:id="rId12"/>
    <p:sldId id="613" r:id="rId13"/>
    <p:sldId id="624" r:id="rId14"/>
    <p:sldId id="604" r:id="rId15"/>
    <p:sldId id="258" r:id="rId16"/>
    <p:sldId id="259" r:id="rId17"/>
    <p:sldId id="605" r:id="rId18"/>
    <p:sldId id="261" r:id="rId19"/>
    <p:sldId id="262" r:id="rId20"/>
    <p:sldId id="263" r:id="rId21"/>
    <p:sldId id="283" r:id="rId22"/>
    <p:sldId id="284" r:id="rId23"/>
    <p:sldId id="285" r:id="rId24"/>
    <p:sldId id="264" r:id="rId25"/>
    <p:sldId id="265" r:id="rId26"/>
    <p:sldId id="266" r:id="rId27"/>
    <p:sldId id="267" r:id="rId28"/>
    <p:sldId id="268" r:id="rId29"/>
    <p:sldId id="278" r:id="rId30"/>
    <p:sldId id="269" r:id="rId31"/>
    <p:sldId id="271" r:id="rId32"/>
    <p:sldId id="274" r:id="rId33"/>
    <p:sldId id="275" r:id="rId34"/>
    <p:sldId id="276" r:id="rId35"/>
    <p:sldId id="272" r:id="rId36"/>
    <p:sldId id="270" r:id="rId37"/>
    <p:sldId id="300" r:id="rId38"/>
    <p:sldId id="301" r:id="rId39"/>
    <p:sldId id="602" r:id="rId40"/>
    <p:sldId id="606" r:id="rId41"/>
    <p:sldId id="607" r:id="rId42"/>
    <p:sldId id="612" r:id="rId43"/>
    <p:sldId id="304" r:id="rId44"/>
    <p:sldId id="257" r:id="rId45"/>
    <p:sldId id="306" r:id="rId46"/>
    <p:sldId id="307" r:id="rId47"/>
    <p:sldId id="616" r:id="rId48"/>
    <p:sldId id="617" r:id="rId49"/>
    <p:sldId id="618" r:id="rId50"/>
    <p:sldId id="619" r:id="rId51"/>
    <p:sldId id="620" r:id="rId52"/>
    <p:sldId id="621" r:id="rId53"/>
    <p:sldId id="622" r:id="rId54"/>
    <p:sldId id="623" r:id="rId55"/>
    <p:sldId id="614" r:id="rId56"/>
    <p:sldId id="282" r:id="rId57"/>
    <p:sldId id="28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873E3-4DC4-748B-D574-646FE133D5AE}" name="Turner, Rosalind - Division of Communications" initials="TRDoC" userId="S::rosalind.turner@education.ky.gov::7c9c7ca7-1d99-46ec-ad67-a660f1da40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91021-907D-40B9-BF5B-E82354E4CE71}" vWet="1" dt="2024-05-01T16:17:47.482"/>
    <p1510:client id="{8B1F21B0-5594-48DA-8F5F-EA8B52DCA99A}" v="442" dt="2024-05-01T17:20:00.255"/>
    <p1510:client id="{B0D34A62-1519-DF0D-8BBC-B6539B559A52}" v="896" dt="2024-05-02T15:37:25.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73" autoAdjust="0"/>
  </p:normalViewPr>
  <p:slideViewPr>
    <p:cSldViewPr snapToGrid="0">
      <p:cViewPr varScale="1">
        <p:scale>
          <a:sx n="57" d="100"/>
          <a:sy n="57" d="100"/>
        </p:scale>
        <p:origin x="1651"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ustomXml" Target="../customXml/item4.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omments/modernComment_106_A1942E9C.xml><?xml version="1.0" encoding="utf-8"?>
<p188:cmLst xmlns:a="http://schemas.openxmlformats.org/drawingml/2006/main" xmlns:r="http://schemas.openxmlformats.org/officeDocument/2006/relationships" xmlns:p188="http://schemas.microsoft.com/office/powerpoint/2018/8/main">
  <p188:cm id="{9F96478A-36A0-4954-9D9B-8D3F42768DD8}" authorId="{C3D873E3-4DC4-748B-D574-646FE133D5AE}" created="2024-04-05T19:11:49.938">
    <ac:txMkLst xmlns:ac="http://schemas.microsoft.com/office/drawing/2013/main/command">
      <pc:docMk xmlns:pc="http://schemas.microsoft.com/office/powerpoint/2013/main/command"/>
      <pc:sldMk xmlns:pc="http://schemas.microsoft.com/office/powerpoint/2013/main/command" cId="2710843036" sldId="262"/>
      <ac:spMk id="3" creationId="{DBD74828-5ECC-1F0D-D909-E6F02D985108}"/>
      <ac:txMk cp="207">
        <ac:context len="324" hash="148477275"/>
      </ac:txMk>
    </ac:txMkLst>
    <p188:pos x="9578009" y="1935117"/>
    <p188:txBody>
      <a:bodyPr/>
      <a:lstStyle/>
      <a:p>
        <a:r>
          <a:rPr lang="en-US"/>
          <a:t>Changed to an accessible link label</a:t>
        </a:r>
      </a:p>
    </p188:txBody>
  </p188:cm>
</p188:cmLst>
</file>

<file path=ppt/comments/modernComment_10C_125E0B3D.xml><?xml version="1.0" encoding="utf-8"?>
<p188:cmLst xmlns:a="http://schemas.openxmlformats.org/drawingml/2006/main" xmlns:r="http://schemas.openxmlformats.org/officeDocument/2006/relationships" xmlns:p188="http://schemas.microsoft.com/office/powerpoint/2018/8/main">
  <p188:cm id="{C41743C2-F182-4F80-8524-442CDA95F87A}" authorId="{C3D873E3-4DC4-748B-D574-646FE133D5AE}" created="2024-04-05T19:20:31.295">
    <ac:txMkLst xmlns:ac="http://schemas.microsoft.com/office/drawing/2013/main/command">
      <pc:docMk xmlns:pc="http://schemas.microsoft.com/office/powerpoint/2013/main/command"/>
      <pc:sldMk xmlns:pc="http://schemas.microsoft.com/office/powerpoint/2013/main/command" cId="308153149" sldId="268"/>
      <ac:spMk id="3" creationId="{FC180841-80E3-8612-4628-C7CA461A715B}"/>
      <ac:txMk cp="409" len="109">
        <ac:context len="519" hash="4236990642"/>
      </ac:txMk>
    </ac:txMkLst>
    <p188:pos x="10477500" y="2580120"/>
    <p188:txBody>
      <a:bodyPr/>
      <a:lstStyle/>
      <a:p>
        <a:r>
          <a:rPr lang="en-US"/>
          <a:t>I changed this to have  an accessible link label.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AB8FC-7E02-4D46-82DE-0D89083A0B67}"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4D00A-C80E-4485-B5A3-F0821D31C4DA}" type="slidenum">
              <a:rPr lang="en-US" smtClean="0"/>
              <a:t>‹#›</a:t>
            </a:fld>
            <a:endParaRPr lang="en-US"/>
          </a:p>
        </p:txBody>
      </p:sp>
    </p:spTree>
    <p:extLst>
      <p:ext uri="{BB962C8B-B14F-4D97-AF65-F5344CB8AC3E}">
        <p14:creationId xmlns:p14="http://schemas.microsoft.com/office/powerpoint/2010/main" val="297951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ducation.ky.gov/districts/SHS/Pages/Student-Health-Data.aspx"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E1F4D00A-C80E-4485-B5A3-F0821D31C4DA}" type="slidenum">
              <a:rPr lang="en-US" smtClean="0"/>
              <a:t>2</a:t>
            </a:fld>
            <a:endParaRPr lang="en-US"/>
          </a:p>
        </p:txBody>
      </p:sp>
    </p:spTree>
    <p:extLst>
      <p:ext uri="{BB962C8B-B14F-4D97-AF65-F5344CB8AC3E}">
        <p14:creationId xmlns:p14="http://schemas.microsoft.com/office/powerpoint/2010/main" val="98408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Angie</a:t>
            </a:r>
          </a:p>
          <a:p>
            <a:pPr marL="0" marR="0" lvl="0" indent="0" algn="l" defTabSz="914400">
              <a:lnSpc>
                <a:spcPct val="100000"/>
              </a:lnSpc>
              <a:spcBef>
                <a:spcPts val="0"/>
              </a:spcBef>
              <a:spcAft>
                <a:spcPts val="0"/>
              </a:spcAft>
              <a:buClrTx/>
              <a:buSzTx/>
              <a:buFontTx/>
              <a:buNone/>
              <a:tabLst/>
              <a:defRPr/>
            </a:pPr>
            <a:r>
              <a:rPr lang="en-US"/>
              <a:t>Over the past three years, Kentucky residents—and especially our children—have felt the impact of multiple natural disasters, community violence events, and COVID-19. Developing preparedness plans to support students' behavioral health before they are needed is one step in building resilience and reducing trauma among students and staff during these types of events.</a:t>
            </a:r>
          </a:p>
          <a:p>
            <a:endParaRPr lang="en-US"/>
          </a:p>
        </p:txBody>
      </p:sp>
      <p:sp>
        <p:nvSpPr>
          <p:cNvPr id="4" name="Slide Number Placeholder 3"/>
          <p:cNvSpPr>
            <a:spLocks noGrp="1"/>
          </p:cNvSpPr>
          <p:nvPr>
            <p:ph type="sldNum" sz="quarter" idx="5"/>
          </p:nvPr>
        </p:nvSpPr>
        <p:spPr/>
        <p:txBody>
          <a:bodyPr/>
          <a:lstStyle/>
          <a:p>
            <a:fld id="{E1F4D00A-C80E-4485-B5A3-F0821D31C4DA}" type="slidenum">
              <a:rPr lang="en-US" smtClean="0"/>
              <a:t>17</a:t>
            </a:fld>
            <a:endParaRPr lang="en-US"/>
          </a:p>
        </p:txBody>
      </p:sp>
    </p:spTree>
    <p:extLst>
      <p:ext uri="{BB962C8B-B14F-4D97-AF65-F5344CB8AC3E}">
        <p14:creationId xmlns:p14="http://schemas.microsoft.com/office/powerpoint/2010/main" val="153664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p:txBody>
      </p:sp>
      <p:sp>
        <p:nvSpPr>
          <p:cNvPr id="4" name="Slide Number Placeholder 3"/>
          <p:cNvSpPr>
            <a:spLocks noGrp="1"/>
          </p:cNvSpPr>
          <p:nvPr>
            <p:ph type="sldNum" sz="quarter" idx="5"/>
          </p:nvPr>
        </p:nvSpPr>
        <p:spPr/>
        <p:txBody>
          <a:bodyPr/>
          <a:lstStyle/>
          <a:p>
            <a:fld id="{E1F4D00A-C80E-4485-B5A3-F0821D31C4DA}" type="slidenum">
              <a:rPr lang="en-US" smtClean="0"/>
              <a:t>18</a:t>
            </a:fld>
            <a:endParaRPr lang="en-US"/>
          </a:p>
        </p:txBody>
      </p:sp>
    </p:spTree>
    <p:extLst>
      <p:ext uri="{BB962C8B-B14F-4D97-AF65-F5344CB8AC3E}">
        <p14:creationId xmlns:p14="http://schemas.microsoft.com/office/powerpoint/2010/main" val="296009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p:txBody>
      </p:sp>
      <p:sp>
        <p:nvSpPr>
          <p:cNvPr id="4" name="Slide Number Placeholder 3"/>
          <p:cNvSpPr>
            <a:spLocks noGrp="1"/>
          </p:cNvSpPr>
          <p:nvPr>
            <p:ph type="sldNum" sz="quarter" idx="5"/>
          </p:nvPr>
        </p:nvSpPr>
        <p:spPr/>
        <p:txBody>
          <a:bodyPr/>
          <a:lstStyle/>
          <a:p>
            <a:fld id="{E1F4D00A-C80E-4485-B5A3-F0821D31C4DA}" type="slidenum">
              <a:rPr lang="en-US" smtClean="0"/>
              <a:t>19</a:t>
            </a:fld>
            <a:endParaRPr lang="en-US"/>
          </a:p>
        </p:txBody>
      </p:sp>
    </p:spTree>
    <p:extLst>
      <p:ext uri="{BB962C8B-B14F-4D97-AF65-F5344CB8AC3E}">
        <p14:creationId xmlns:p14="http://schemas.microsoft.com/office/powerpoint/2010/main" val="221175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a:p>
            <a:endParaRPr lang="en-US"/>
          </a:p>
          <a:p>
            <a:r>
              <a:rPr lang="en-US"/>
              <a:t>The Coordinated Support System for Students with Epilepsy webpage contains many resources for school nurses caring for students with Epilepsy as well as continuing education hours free for NASN members</a:t>
            </a:r>
          </a:p>
          <a:p>
            <a:endParaRPr lang="en-US"/>
          </a:p>
          <a:p>
            <a:r>
              <a:rPr lang="en-US"/>
              <a:t>The Clinical Practice Guide is also free for NASN members.  This is a great resource for writing IHP’s with epilepsy as it gives examples of recommended components of the IHP including Assessment guidelines, nursing diagnoses, planning, evaluation and outcome examples.  </a:t>
            </a:r>
          </a:p>
        </p:txBody>
      </p:sp>
      <p:sp>
        <p:nvSpPr>
          <p:cNvPr id="4" name="Slide Number Placeholder 3"/>
          <p:cNvSpPr>
            <a:spLocks noGrp="1"/>
          </p:cNvSpPr>
          <p:nvPr>
            <p:ph type="sldNum" sz="quarter" idx="5"/>
          </p:nvPr>
        </p:nvSpPr>
        <p:spPr/>
        <p:txBody>
          <a:bodyPr/>
          <a:lstStyle/>
          <a:p>
            <a:fld id="{E1F4D00A-C80E-4485-B5A3-F0821D31C4DA}" type="slidenum">
              <a:rPr lang="en-US" smtClean="0"/>
              <a:t>20</a:t>
            </a:fld>
            <a:endParaRPr lang="en-US"/>
          </a:p>
        </p:txBody>
      </p:sp>
    </p:spTree>
    <p:extLst>
      <p:ext uri="{BB962C8B-B14F-4D97-AF65-F5344CB8AC3E}">
        <p14:creationId xmlns:p14="http://schemas.microsoft.com/office/powerpoint/2010/main" val="287608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p:txBody>
      </p:sp>
      <p:sp>
        <p:nvSpPr>
          <p:cNvPr id="4" name="Slide Number Placeholder 3"/>
          <p:cNvSpPr>
            <a:spLocks noGrp="1"/>
          </p:cNvSpPr>
          <p:nvPr>
            <p:ph type="sldNum" sz="quarter" idx="5"/>
          </p:nvPr>
        </p:nvSpPr>
        <p:spPr/>
        <p:txBody>
          <a:bodyPr/>
          <a:lstStyle/>
          <a:p>
            <a:fld id="{E1F4D00A-C80E-4485-B5A3-F0821D31C4DA}" type="slidenum">
              <a:rPr lang="en-US" smtClean="0"/>
              <a:t>21</a:t>
            </a:fld>
            <a:endParaRPr lang="en-US"/>
          </a:p>
        </p:txBody>
      </p:sp>
    </p:spTree>
    <p:extLst>
      <p:ext uri="{BB962C8B-B14F-4D97-AF65-F5344CB8AC3E}">
        <p14:creationId xmlns:p14="http://schemas.microsoft.com/office/powerpoint/2010/main" val="251421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E1F4D00A-C80E-4485-B5A3-F0821D31C4DA}" type="slidenum">
              <a:rPr lang="en-US" smtClean="0"/>
              <a:t>22</a:t>
            </a:fld>
            <a:endParaRPr lang="en-US"/>
          </a:p>
        </p:txBody>
      </p:sp>
    </p:spTree>
    <p:extLst>
      <p:ext uri="{BB962C8B-B14F-4D97-AF65-F5344CB8AC3E}">
        <p14:creationId xmlns:p14="http://schemas.microsoft.com/office/powerpoint/2010/main" val="211224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a:p>
            <a:r>
              <a:rPr lang="en-US"/>
              <a:t>Eyes of Hope provide gift certificates for a full vision exam and if needed, covers the cost of glasses</a:t>
            </a:r>
          </a:p>
          <a:p>
            <a:endParaRPr lang="en-US"/>
          </a:p>
          <a:p>
            <a:r>
              <a:rPr lang="en-US"/>
              <a:t>NASN may request up to 30 certificates per year</a:t>
            </a:r>
          </a:p>
          <a:p>
            <a:endParaRPr lang="en-US"/>
          </a:p>
        </p:txBody>
      </p:sp>
      <p:sp>
        <p:nvSpPr>
          <p:cNvPr id="4" name="Slide Number Placeholder 3"/>
          <p:cNvSpPr>
            <a:spLocks noGrp="1"/>
          </p:cNvSpPr>
          <p:nvPr>
            <p:ph type="sldNum" sz="quarter" idx="5"/>
          </p:nvPr>
        </p:nvSpPr>
        <p:spPr/>
        <p:txBody>
          <a:bodyPr/>
          <a:lstStyle/>
          <a:p>
            <a:fld id="{E1F4D00A-C80E-4485-B5A3-F0821D31C4DA}" type="slidenum">
              <a:rPr lang="en-US" smtClean="0"/>
              <a:t>23</a:t>
            </a:fld>
            <a:endParaRPr lang="en-US"/>
          </a:p>
        </p:txBody>
      </p:sp>
    </p:spTree>
    <p:extLst>
      <p:ext uri="{BB962C8B-B14F-4D97-AF65-F5344CB8AC3E}">
        <p14:creationId xmlns:p14="http://schemas.microsoft.com/office/powerpoint/2010/main" val="88428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a:p>
            <a:r>
              <a:rPr lang="en-US">
                <a:latin typeface="Calibri"/>
                <a:ea typeface="Calibri"/>
                <a:cs typeface="Calibri"/>
              </a:rPr>
              <a:t>I have included the eligibility criteria to receive the certificates</a:t>
            </a: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E1F4D00A-C80E-4485-B5A3-F0821D31C4DA}" type="slidenum">
              <a:rPr lang="en-US" smtClean="0"/>
              <a:t>24</a:t>
            </a:fld>
            <a:endParaRPr lang="en-US"/>
          </a:p>
        </p:txBody>
      </p:sp>
    </p:spTree>
    <p:extLst>
      <p:ext uri="{BB962C8B-B14F-4D97-AF65-F5344CB8AC3E}">
        <p14:creationId xmlns:p14="http://schemas.microsoft.com/office/powerpoint/2010/main" val="96245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p:txBody>
      </p:sp>
      <p:sp>
        <p:nvSpPr>
          <p:cNvPr id="4" name="Slide Number Placeholder 3"/>
          <p:cNvSpPr>
            <a:spLocks noGrp="1"/>
          </p:cNvSpPr>
          <p:nvPr>
            <p:ph type="sldNum" sz="quarter" idx="5"/>
          </p:nvPr>
        </p:nvSpPr>
        <p:spPr/>
        <p:txBody>
          <a:bodyPr/>
          <a:lstStyle/>
          <a:p>
            <a:fld id="{E1F4D00A-C80E-4485-B5A3-F0821D31C4DA}" type="slidenum">
              <a:rPr lang="en-US" smtClean="0"/>
              <a:t>25</a:t>
            </a:fld>
            <a:endParaRPr lang="en-US"/>
          </a:p>
        </p:txBody>
      </p:sp>
    </p:spTree>
    <p:extLst>
      <p:ext uri="{BB962C8B-B14F-4D97-AF65-F5344CB8AC3E}">
        <p14:creationId xmlns:p14="http://schemas.microsoft.com/office/powerpoint/2010/main" val="374436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p:txBody>
      </p:sp>
      <p:sp>
        <p:nvSpPr>
          <p:cNvPr id="4" name="Slide Number Placeholder 3"/>
          <p:cNvSpPr>
            <a:spLocks noGrp="1"/>
          </p:cNvSpPr>
          <p:nvPr>
            <p:ph type="sldNum" sz="quarter" idx="5"/>
          </p:nvPr>
        </p:nvSpPr>
        <p:spPr/>
        <p:txBody>
          <a:bodyPr/>
          <a:lstStyle/>
          <a:p>
            <a:fld id="{E1F4D00A-C80E-4485-B5A3-F0821D31C4DA}" type="slidenum">
              <a:rPr lang="en-US" smtClean="0"/>
              <a:t>26</a:t>
            </a:fld>
            <a:endParaRPr lang="en-US"/>
          </a:p>
        </p:txBody>
      </p:sp>
    </p:spTree>
    <p:extLst>
      <p:ext uri="{BB962C8B-B14F-4D97-AF65-F5344CB8AC3E}">
        <p14:creationId xmlns:p14="http://schemas.microsoft.com/office/powerpoint/2010/main" val="190534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this was a long session, KDE has not had time to develop guidance on all the education related bills.  We will just briefly mention a few today and give a very brief high level overview and will provide more information as it becomes available.  </a:t>
            </a:r>
          </a:p>
        </p:txBody>
      </p:sp>
      <p:sp>
        <p:nvSpPr>
          <p:cNvPr id="4" name="Slide Number Placeholder 3"/>
          <p:cNvSpPr>
            <a:spLocks noGrp="1"/>
          </p:cNvSpPr>
          <p:nvPr>
            <p:ph type="sldNum" sz="quarter" idx="5"/>
          </p:nvPr>
        </p:nvSpPr>
        <p:spPr/>
        <p:txBody>
          <a:bodyPr/>
          <a:lstStyle/>
          <a:p>
            <a:fld id="{E1F4D00A-C80E-4485-B5A3-F0821D31C4DA}" type="slidenum">
              <a:rPr lang="en-US" smtClean="0"/>
              <a:t>3</a:t>
            </a:fld>
            <a:endParaRPr lang="en-US"/>
          </a:p>
        </p:txBody>
      </p:sp>
    </p:spTree>
    <p:extLst>
      <p:ext uri="{BB962C8B-B14F-4D97-AF65-F5344CB8AC3E}">
        <p14:creationId xmlns:p14="http://schemas.microsoft.com/office/powerpoint/2010/main" val="2414095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a:p>
            <a:r>
              <a:rPr lang="en-US"/>
              <a:t>While KDE does not provide legal advice, our legal team has gathered KY’s current laws regarding parental consent and I thought since it has been discussed so much on UK’s school nurse and district health coordinator listservs, we would discuss it today and hopefully alleviate any concerns you may have</a:t>
            </a:r>
          </a:p>
          <a:p>
            <a:endParaRPr lang="en-US"/>
          </a:p>
        </p:txBody>
      </p:sp>
      <p:sp>
        <p:nvSpPr>
          <p:cNvPr id="4" name="Slide Number Placeholder 3"/>
          <p:cNvSpPr>
            <a:spLocks noGrp="1"/>
          </p:cNvSpPr>
          <p:nvPr>
            <p:ph type="sldNum" sz="quarter" idx="5"/>
          </p:nvPr>
        </p:nvSpPr>
        <p:spPr/>
        <p:txBody>
          <a:bodyPr/>
          <a:lstStyle/>
          <a:p>
            <a:fld id="{E1F4D00A-C80E-4485-B5A3-F0821D31C4DA}" type="slidenum">
              <a:rPr lang="en-US" smtClean="0"/>
              <a:t>27</a:t>
            </a:fld>
            <a:endParaRPr lang="en-US"/>
          </a:p>
        </p:txBody>
      </p:sp>
    </p:spTree>
    <p:extLst>
      <p:ext uri="{BB962C8B-B14F-4D97-AF65-F5344CB8AC3E}">
        <p14:creationId xmlns:p14="http://schemas.microsoft.com/office/powerpoint/2010/main" val="243563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a:p>
            <a:endParaRPr lang="en-US"/>
          </a:p>
          <a:p>
            <a:r>
              <a:rPr lang="en-US"/>
              <a:t>I realize that this is a very wordy regulation, but the point is this: </a:t>
            </a:r>
          </a:p>
          <a:p>
            <a:endParaRPr lang="en-US"/>
          </a:p>
          <a:p>
            <a:r>
              <a:rPr lang="en-US" sz="1200" b="0" i="0">
                <a:solidFill>
                  <a:srgbClr val="000000"/>
                </a:solidFill>
                <a:effectLst/>
                <a:latin typeface="Aptos"/>
              </a:rPr>
              <a:t>KRS 156.501(1) provides: “The Department of Education shall provide leadership and assistance to local school districts relating to student health services...The Department shall provide Standardized protocols and guidelines for health procedures</a:t>
            </a:r>
            <a:r>
              <a:rPr lang="en-US">
                <a:solidFill>
                  <a:srgbClr val="000000"/>
                </a:solidFill>
                <a:latin typeface="Aptos"/>
              </a:rPr>
              <a:t> </a:t>
            </a:r>
            <a:r>
              <a:rPr lang="en-US" sz="1200" b="0" i="0">
                <a:solidFill>
                  <a:srgbClr val="000000"/>
                </a:solidFill>
                <a:effectLst/>
                <a:latin typeface="Aptos"/>
              </a:rPr>
              <a:t> to be performed by health professionals and school personnel.</a:t>
            </a:r>
            <a:r>
              <a:rPr lang="en-US">
                <a:solidFill>
                  <a:srgbClr val="000000"/>
                </a:solidFill>
                <a:latin typeface="Aptos"/>
              </a:rPr>
              <a:t>  </a:t>
            </a:r>
            <a:endParaRPr lang="en-US" sz="1200" b="0" i="0">
              <a:solidFill>
                <a:srgbClr val="000000"/>
              </a:solidFill>
              <a:effectLst/>
              <a:latin typeface="Aptos" panose="020B0004020202020204" pitchFamily="34" charset="0"/>
            </a:endParaRPr>
          </a:p>
          <a:p>
            <a:endParaRPr lang="en-US" sz="1200" b="0" i="0">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Aptos"/>
              </a:rPr>
              <a:t>Appropriate documentation and recordkeeping including, but not limited to, notification to school administrators and parents or guardians of the provision of health services by a school employee, including certification of medical necessity for health services signed by a health care professional, and </a:t>
            </a:r>
            <a:r>
              <a:rPr lang="en-US" sz="1200" b="1" i="0">
                <a:solidFill>
                  <a:srgbClr val="000000"/>
                </a:solidFill>
                <a:effectLst/>
                <a:latin typeface="Aptos"/>
              </a:rPr>
              <a:t>informed consent for the provision of health services by a parent or guardian.</a:t>
            </a:r>
            <a:endParaRPr lang="en-US" sz="1200" b="0" i="0">
              <a:solidFill>
                <a:srgbClr val="000000"/>
              </a:solidFill>
              <a:effectLst/>
              <a:latin typeface="Aptos"/>
            </a:endParaRPr>
          </a:p>
          <a:p>
            <a:endParaRPr lang="en-US"/>
          </a:p>
        </p:txBody>
      </p:sp>
      <p:sp>
        <p:nvSpPr>
          <p:cNvPr id="4" name="Slide Number Placeholder 3"/>
          <p:cNvSpPr>
            <a:spLocks noGrp="1"/>
          </p:cNvSpPr>
          <p:nvPr>
            <p:ph type="sldNum" sz="quarter" idx="5"/>
          </p:nvPr>
        </p:nvSpPr>
        <p:spPr/>
        <p:txBody>
          <a:bodyPr/>
          <a:lstStyle/>
          <a:p>
            <a:fld id="{E1F4D00A-C80E-4485-B5A3-F0821D31C4DA}" type="slidenum">
              <a:rPr lang="en-US" smtClean="0"/>
              <a:t>28</a:t>
            </a:fld>
            <a:endParaRPr lang="en-US"/>
          </a:p>
        </p:txBody>
      </p:sp>
    </p:spTree>
    <p:extLst>
      <p:ext uri="{BB962C8B-B14F-4D97-AF65-F5344CB8AC3E}">
        <p14:creationId xmlns:p14="http://schemas.microsoft.com/office/powerpoint/2010/main" val="3774847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a:p>
            <a:r>
              <a:rPr lang="en-US"/>
              <a:t>KRS 156.502 provides the definition of health services as a part of Kentucky law.  Health screenings, such as vision, hearing or body mass index would fall under this definition. </a:t>
            </a:r>
          </a:p>
        </p:txBody>
      </p:sp>
      <p:sp>
        <p:nvSpPr>
          <p:cNvPr id="4" name="Slide Number Placeholder 3"/>
          <p:cNvSpPr>
            <a:spLocks noGrp="1"/>
          </p:cNvSpPr>
          <p:nvPr>
            <p:ph type="sldNum" sz="quarter" idx="5"/>
          </p:nvPr>
        </p:nvSpPr>
        <p:spPr/>
        <p:txBody>
          <a:bodyPr/>
          <a:lstStyle/>
          <a:p>
            <a:fld id="{E1F4D00A-C80E-4485-B5A3-F0821D31C4DA}" type="slidenum">
              <a:rPr lang="en-US" smtClean="0"/>
              <a:t>29</a:t>
            </a:fld>
            <a:endParaRPr lang="en-US"/>
          </a:p>
        </p:txBody>
      </p:sp>
    </p:spTree>
    <p:extLst>
      <p:ext uri="{BB962C8B-B14F-4D97-AF65-F5344CB8AC3E}">
        <p14:creationId xmlns:p14="http://schemas.microsoft.com/office/powerpoint/2010/main" val="863958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a:p>
            <a:endParaRPr lang="en-US">
              <a:latin typeface="Calibri"/>
              <a:ea typeface="Calibri"/>
              <a:cs typeface="Calibri"/>
            </a:endParaRPr>
          </a:p>
          <a:p>
            <a:r>
              <a:rPr lang="en-US">
                <a:latin typeface="Calibri"/>
                <a:ea typeface="Calibri"/>
                <a:cs typeface="Calibri"/>
              </a:rPr>
              <a:t>And finally, in KRS 158.191 section 1  states u</a:t>
            </a:r>
            <a:r>
              <a:rPr lang="en-US"/>
              <a:t>pon a student’s enrollment and at the beginning of each school year, the district shall provide a notification to the student’s parent’s listing each of the health services</a:t>
            </a:r>
          </a:p>
          <a:p>
            <a:endParaRPr lang="en-US"/>
          </a:p>
          <a:p>
            <a:r>
              <a:rPr lang="en-US"/>
              <a:t>Mentions the parent's right to withhold consent or decline any of those specific services</a:t>
            </a:r>
          </a:p>
        </p:txBody>
      </p:sp>
      <p:sp>
        <p:nvSpPr>
          <p:cNvPr id="4" name="Slide Number Placeholder 3"/>
          <p:cNvSpPr>
            <a:spLocks noGrp="1"/>
          </p:cNvSpPr>
          <p:nvPr>
            <p:ph type="sldNum" sz="quarter" idx="5"/>
          </p:nvPr>
        </p:nvSpPr>
        <p:spPr/>
        <p:txBody>
          <a:bodyPr/>
          <a:lstStyle/>
          <a:p>
            <a:fld id="{E1F4D00A-C80E-4485-B5A3-F0821D31C4DA}" type="slidenum">
              <a:rPr lang="en-US" smtClean="0"/>
              <a:t>30</a:t>
            </a:fld>
            <a:endParaRPr lang="en-US"/>
          </a:p>
        </p:txBody>
      </p:sp>
    </p:spTree>
    <p:extLst>
      <p:ext uri="{BB962C8B-B14F-4D97-AF65-F5344CB8AC3E}">
        <p14:creationId xmlns:p14="http://schemas.microsoft.com/office/powerpoint/2010/main" val="152467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a:p>
            <a:r>
              <a:rPr lang="en-US"/>
              <a:t>New CDC guidance released March 1 2024, this new guidance matches their guidelines for flu and other respiratory illnesses</a:t>
            </a:r>
          </a:p>
          <a:p>
            <a:endParaRPr lang="en-US"/>
          </a:p>
          <a:p>
            <a:r>
              <a:rPr lang="en-US"/>
              <a:t>CDC plans to update their school guidance documents by the beginning of the 24-25 school year</a:t>
            </a:r>
          </a:p>
        </p:txBody>
      </p:sp>
      <p:sp>
        <p:nvSpPr>
          <p:cNvPr id="4" name="Slide Number Placeholder 3"/>
          <p:cNvSpPr>
            <a:spLocks noGrp="1"/>
          </p:cNvSpPr>
          <p:nvPr>
            <p:ph type="sldNum" sz="quarter" idx="5"/>
          </p:nvPr>
        </p:nvSpPr>
        <p:spPr/>
        <p:txBody>
          <a:bodyPr/>
          <a:lstStyle/>
          <a:p>
            <a:fld id="{E1F4D00A-C80E-4485-B5A3-F0821D31C4DA}" type="slidenum">
              <a:rPr lang="en-US" smtClean="0"/>
              <a:t>31</a:t>
            </a:fld>
            <a:endParaRPr lang="en-US"/>
          </a:p>
        </p:txBody>
      </p:sp>
    </p:spTree>
    <p:extLst>
      <p:ext uri="{BB962C8B-B14F-4D97-AF65-F5344CB8AC3E}">
        <p14:creationId xmlns:p14="http://schemas.microsoft.com/office/powerpoint/2010/main" val="476791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Thank you Angie.  Again my name is Tonia Hickman, I will be touching on what reports are due to KDE and when, share some important information and data from our Health Services Infographic and IC new look coming soon.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33351-B226-4018-9996-A53F0CB866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427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listing of what reports are due to KDE June 1. These reports are pulled from Infinite Campus and will be posted to our Student Health data page.  For specific data entry requirements, please review KDE’s Data Standards.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get several questions about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health office visit report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 is a ad hoc report located in the state published folder that will show any health office visits that you have not entered a discharge date for. We recommend that you run this report frequently so you may correct these data entry errors as you go. The path to find this report is under Ad hoc reporting/filter design/state published folder</a:t>
            </a:r>
          </a:p>
          <a:p>
            <a:pPr marL="0" marR="0"/>
            <a:r>
              <a:rPr lang="en-US" sz="1800" b="1" dirty="0">
                <a:effectLst/>
                <a:latin typeface="Times New Roman" panose="02020603050405020304" pitchFamily="18" charset="0"/>
                <a:ea typeface="Times New Roman" panose="02020603050405020304" pitchFamily="18" charset="0"/>
              </a:rPr>
              <a:t>Remember </a:t>
            </a:r>
            <a:r>
              <a:rPr lang="en-US" sz="1800" dirty="0">
                <a:effectLst/>
                <a:latin typeface="Times New Roman" panose="02020603050405020304" pitchFamily="18" charset="0"/>
                <a:ea typeface="Times New Roman" panose="02020603050405020304" pitchFamily="18" charset="0"/>
              </a:rPr>
              <a:t>–rights have to be given to access the ad hoc report option in Campus. Plus, Ad hoc looks at the users overall tool rights. If there is a data element that the user does not have rights to view the ad hoc will not return the data.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D20F2-CD6E-4627-B50D-8EB34780E5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12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School/District Health Data refers to our Nurse Count report.  School nurse counts should be entered before June 1.  Please note that the </a:t>
            </a:r>
            <a:r>
              <a:rPr lang="en-US" sz="1800" b="1">
                <a:effectLst/>
                <a:latin typeface="Calibri" panose="020F0502020204030204" pitchFamily="34" charset="0"/>
                <a:ea typeface="Calibri" panose="020F0502020204030204" pitchFamily="34" charset="0"/>
                <a:cs typeface="Times New Roman" panose="02020603050405020304" pitchFamily="18" charset="0"/>
              </a:rPr>
              <a:t>district point of contact is responsible</a:t>
            </a:r>
            <a:r>
              <a:rPr lang="en-US" sz="1800">
                <a:effectLst/>
                <a:latin typeface="Calibri" panose="020F0502020204030204" pitchFamily="34" charset="0"/>
                <a:ea typeface="Calibri" panose="020F0502020204030204" pitchFamily="34" charset="0"/>
                <a:cs typeface="Times New Roman" panose="02020603050405020304" pitchFamily="18" charset="0"/>
              </a:rPr>
              <a:t> for </a:t>
            </a:r>
            <a:r>
              <a:rPr lang="en-US" sz="1800" b="1">
                <a:effectLst/>
                <a:latin typeface="Calibri" panose="020F0502020204030204" pitchFamily="34" charset="0"/>
                <a:ea typeface="Calibri" panose="020F0502020204030204" pitchFamily="34" charset="0"/>
                <a:cs typeface="Times New Roman" panose="02020603050405020304" pitchFamily="18" charset="0"/>
              </a:rPr>
              <a:t>entering this information</a:t>
            </a:r>
            <a:r>
              <a:rPr lang="en-US" sz="1800">
                <a:effectLst/>
                <a:latin typeface="Calibri" panose="020F0502020204030204" pitchFamily="34" charset="0"/>
                <a:ea typeface="Calibri" panose="020F0502020204030204" pitchFamily="34" charset="0"/>
                <a:cs typeface="Times New Roman" panose="02020603050405020304" pitchFamily="18" charset="0"/>
              </a:rPr>
              <a:t> for district hired nurses.  </a:t>
            </a:r>
            <a:r>
              <a:rPr lang="en-US" sz="1800" b="1">
                <a:effectLst/>
                <a:latin typeface="Calibri" panose="020F0502020204030204" pitchFamily="34" charset="0"/>
                <a:ea typeface="Calibri" panose="020F0502020204030204" pitchFamily="34" charset="0"/>
                <a:cs typeface="Times New Roman" panose="02020603050405020304" pitchFamily="18" charset="0"/>
              </a:rPr>
              <a:t>District hired</a:t>
            </a:r>
            <a:r>
              <a:rPr lang="en-US" sz="1800">
                <a:effectLst/>
                <a:latin typeface="Calibri" panose="020F0502020204030204" pitchFamily="34" charset="0"/>
                <a:ea typeface="Calibri" panose="020F0502020204030204" pitchFamily="34" charset="0"/>
                <a:cs typeface="Times New Roman" panose="02020603050405020304" pitchFamily="18" charset="0"/>
              </a:rPr>
              <a:t> nurses are tracked on the </a:t>
            </a:r>
            <a:r>
              <a:rPr lang="en-US" sz="1800" b="1">
                <a:effectLst/>
                <a:latin typeface="Calibri" panose="020F0502020204030204" pitchFamily="34" charset="0"/>
                <a:ea typeface="Calibri" panose="020F0502020204030204" pitchFamily="34" charset="0"/>
                <a:cs typeface="Times New Roman" panose="02020603050405020304" pitchFamily="18" charset="0"/>
              </a:rPr>
              <a:t>District Assignments tab</a:t>
            </a:r>
            <a:r>
              <a:rPr lang="en-US" sz="1800">
                <a:effectLst/>
                <a:latin typeface="Calibri" panose="020F0502020204030204" pitchFamily="34" charset="0"/>
                <a:ea typeface="Calibri" panose="020F0502020204030204" pitchFamily="34" charset="0"/>
                <a:cs typeface="Times New Roman" panose="02020603050405020304" pitchFamily="18" charset="0"/>
              </a:rPr>
              <a:t> and </a:t>
            </a:r>
            <a:r>
              <a:rPr lang="en-US" sz="1800" b="1">
                <a:effectLst/>
                <a:latin typeface="Calibri" panose="020F0502020204030204" pitchFamily="34" charset="0"/>
                <a:ea typeface="Calibri" panose="020F0502020204030204" pitchFamily="34" charset="0"/>
                <a:cs typeface="Times New Roman" panose="02020603050405020304" pitchFamily="18" charset="0"/>
              </a:rPr>
              <a:t>Contract Hired </a:t>
            </a:r>
            <a:r>
              <a:rPr lang="en-US" sz="1800">
                <a:effectLst/>
                <a:latin typeface="Calibri" panose="020F0502020204030204" pitchFamily="34" charset="0"/>
                <a:ea typeface="Calibri" panose="020F0502020204030204" pitchFamily="34" charset="0"/>
                <a:cs typeface="Times New Roman" panose="02020603050405020304" pitchFamily="18" charset="0"/>
              </a:rPr>
              <a:t>nurses are tracked on the </a:t>
            </a:r>
            <a:r>
              <a:rPr lang="en-US" sz="1800" b="1">
                <a:effectLst/>
                <a:latin typeface="Calibri" panose="020F0502020204030204" pitchFamily="34" charset="0"/>
                <a:ea typeface="Calibri" panose="020F0502020204030204" pitchFamily="34" charset="0"/>
                <a:cs typeface="Times New Roman" panose="02020603050405020304" pitchFamily="18" charset="0"/>
              </a:rPr>
              <a:t>District Services Providers tab</a:t>
            </a:r>
            <a:r>
              <a:rPr lang="en-US" sz="1800">
                <a:effectLst/>
                <a:latin typeface="Calibri" panose="020F0502020204030204" pitchFamily="34" charset="0"/>
                <a:ea typeface="Calibri" panose="020F0502020204030204" pitchFamily="34" charset="0"/>
                <a:cs typeface="Times New Roman" panose="02020603050405020304" pitchFamily="18" charset="0"/>
              </a:rPr>
              <a:t>.  Data checks can be done using the nurse count report located under KDE Reports</a:t>
            </a:r>
          </a:p>
          <a:p>
            <a:endParaRPr lang="en-US"/>
          </a:p>
        </p:txBody>
      </p:sp>
      <p:sp>
        <p:nvSpPr>
          <p:cNvPr id="4" name="Slide Number Placeholder 3"/>
          <p:cNvSpPr>
            <a:spLocks noGrp="1"/>
          </p:cNvSpPr>
          <p:nvPr>
            <p:ph type="sldNum" sz="quarter" idx="5"/>
          </p:nvPr>
        </p:nvSpPr>
        <p:spPr/>
        <p:txBody>
          <a:bodyPr/>
          <a:lstStyle/>
          <a:p>
            <a:fld id="{6FF33351-B226-4018-9996-A53F0CB86645}" type="slidenum">
              <a:rPr lang="en-US" smtClean="0"/>
              <a:t>35</a:t>
            </a:fld>
            <a:endParaRPr lang="en-US"/>
          </a:p>
        </p:txBody>
      </p:sp>
    </p:spTree>
    <p:extLst>
      <p:ext uri="{BB962C8B-B14F-4D97-AF65-F5344CB8AC3E}">
        <p14:creationId xmlns:p14="http://schemas.microsoft.com/office/powerpoint/2010/main" val="3601587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highlight>
                  <a:srgbClr val="FFFFFF"/>
                </a:highlight>
                <a:uLnTx/>
                <a:uFillTx/>
                <a:latin typeface="Calibri" panose="020F0502020204030204" pitchFamily="34" charset="0"/>
                <a:ea typeface="Times New Roman" panose="02020603050405020304" pitchFamily="18" charset="0"/>
                <a:cs typeface="Aptos" panose="020B0004020202020204" pitchFamily="34" charset="0"/>
              </a:rPr>
              <a:t>Option #1: </a:t>
            </a:r>
            <a:endParaRPr kumimoji="0" lang="en-US" sz="1800" b="1" i="0" u="none" strike="noStrike" kern="1200" cap="none" spc="0" normalizeH="0" baseline="0" noProof="0" dirty="0">
              <a:ln>
                <a:noFill/>
              </a:ln>
              <a:solidFill>
                <a:schemeClr val="tx1"/>
              </a:solidFill>
              <a:effectLst/>
              <a:highlight>
                <a:srgbClr val="FFFFFF"/>
              </a:highlight>
              <a:uLnTx/>
              <a:uFillTx/>
              <a:latin typeface="Aptos" panose="020B0004020202020204" pitchFamily="34" charset="0"/>
              <a:ea typeface="Aptos" panose="020B0004020202020204" pitchFamily="34" charset="0"/>
              <a:cs typeface="Aptos" panose="020B0004020202020204" pitchFamily="34" charset="0"/>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highlight>
                  <a:srgbClr val="FFFFFF"/>
                </a:highlight>
                <a:uLnTx/>
                <a:uFillTx/>
                <a:latin typeface="Calibri" panose="020F0502020204030204" pitchFamily="34" charset="0"/>
                <a:ea typeface="Times New Roman" panose="02020603050405020304" pitchFamily="18" charset="0"/>
                <a:cs typeface="Aptos" panose="020B0004020202020204" pitchFamily="34" charset="0"/>
              </a:rPr>
              <a:t>To get the report to pull the certificate date, expiration date and certificate type for all students, you must check all boxes under "Certificate Type" and enter a date in the past in the first "Certificate Date" and "Expiration Date" boxes.  This should pull all students and the certificate information as before. Note, I just chose a date far out in the past to make sure it covered any older students in the district</a:t>
            </a: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E1F4D00A-C80E-4485-B5A3-F0821D31C4DA}" type="slidenum">
              <a:rPr lang="en-US" smtClean="0"/>
              <a:t>37</a:t>
            </a:fld>
            <a:endParaRPr lang="en-US"/>
          </a:p>
        </p:txBody>
      </p:sp>
    </p:spTree>
    <p:extLst>
      <p:ext uri="{BB962C8B-B14F-4D97-AF65-F5344CB8AC3E}">
        <p14:creationId xmlns:p14="http://schemas.microsoft.com/office/powerpoint/2010/main" val="368872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chemeClr val="tx1"/>
                </a:solidFill>
                <a:effectLst/>
                <a:highlight>
                  <a:srgbClr val="FFFFFF"/>
                </a:highlight>
                <a:latin typeface="Calibri" panose="020F0502020204030204" pitchFamily="34" charset="0"/>
                <a:ea typeface="Aptos" panose="020B0004020202020204" pitchFamily="34" charset="0"/>
                <a:cs typeface="Aptos" panose="020B0004020202020204" pitchFamily="34" charset="0"/>
              </a:rPr>
              <a:t>Option#2: </a:t>
            </a:r>
            <a:endParaRPr lang="en-US" sz="1800" b="1" dirty="0">
              <a:solidFill>
                <a:schemeClr val="tx1"/>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solidFill>
                  <a:schemeClr val="tx1"/>
                </a:solidFill>
                <a:effectLst/>
                <a:highlight>
                  <a:srgbClr val="FFFFFF"/>
                </a:highlight>
                <a:latin typeface="Calibri" panose="020F0502020204030204" pitchFamily="34" charset="0"/>
                <a:ea typeface="Aptos" panose="020B0004020202020204" pitchFamily="34" charset="0"/>
                <a:cs typeface="Aptos" panose="020B0004020202020204" pitchFamily="34" charset="0"/>
              </a:rPr>
              <a:t>To get the report to show only missing students or those with missing information or certificates that are expired currently or will expire soon, You will need to check all the boxes under "Certificate Type" as before, but in the last "Certificate Date" and "Expiration Date" boxes, I entered June 1, 2024, the deadline for health data cleanup. </a:t>
            </a:r>
            <a:endParaRPr lang="en-US" sz="1800" b="1" dirty="0">
              <a:solidFill>
                <a:schemeClr val="tx1"/>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solidFill>
                  <a:schemeClr val="tx1"/>
                </a:solidFill>
                <a:effectLst/>
                <a:highlight>
                  <a:srgbClr val="FFFFFF"/>
                </a:highlight>
                <a:latin typeface="Calibri" panose="020F0502020204030204" pitchFamily="34" charset="0"/>
                <a:ea typeface="Aptos" panose="020B0004020202020204" pitchFamily="34" charset="0"/>
                <a:cs typeface="Aptos" panose="020B0004020202020204" pitchFamily="34" charset="0"/>
              </a:rPr>
              <a:t> </a:t>
            </a:r>
            <a:endParaRPr lang="en-US" sz="1800" b="1" dirty="0">
              <a:solidFill>
                <a:schemeClr val="tx1"/>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solidFill>
                  <a:schemeClr val="tx1"/>
                </a:solidFill>
                <a:effectLst/>
                <a:highlight>
                  <a:srgbClr val="FFFFFF"/>
                </a:highlight>
                <a:latin typeface="Calibri" panose="020F0502020204030204" pitchFamily="34" charset="0"/>
                <a:ea typeface="Aptos" panose="020B0004020202020204" pitchFamily="34" charset="0"/>
                <a:cs typeface="Aptos" panose="020B0004020202020204" pitchFamily="34" charset="0"/>
              </a:rPr>
              <a:t>This should only pull students who are missing information or will have an expired immunization certificate by June 1st.  This option may be the best to run as it only shows kids that need attention.  </a:t>
            </a:r>
            <a:endParaRPr lang="en-US" sz="1800" b="1" dirty="0">
              <a:solidFill>
                <a:schemeClr val="tx1"/>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4D00A-C80E-4485-B5A3-F0821D31C4D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11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a:p>
            <a:endParaRPr lang="en-US">
              <a:latin typeface="Calibri"/>
              <a:ea typeface="Calibri"/>
              <a:cs typeface="Calibri"/>
            </a:endParaRPr>
          </a:p>
          <a:p>
            <a:r>
              <a:rPr lang="en-US">
                <a:latin typeface="Calibri"/>
                <a:ea typeface="Calibri"/>
                <a:cs typeface="Calibri"/>
              </a:rPr>
              <a:t>No changes in our Medication Administration Training Program for the 24-25 school year.</a:t>
            </a:r>
          </a:p>
          <a:p>
            <a:r>
              <a:rPr lang="en-US">
                <a:latin typeface="Calibri"/>
                <a:ea typeface="Calibri"/>
                <a:cs typeface="Calibri"/>
              </a:rPr>
              <a:t>New certificates for EILA hours will be available after July 1</a:t>
            </a:r>
          </a:p>
          <a:p>
            <a:r>
              <a:rPr lang="en-US">
                <a:latin typeface="Calibri"/>
                <a:ea typeface="Calibri"/>
                <a:cs typeface="Calibri"/>
              </a:rPr>
              <a:t>Reminder that districts providing any summer programming must also provide health services to students</a:t>
            </a:r>
          </a:p>
          <a:p>
            <a:r>
              <a:rPr lang="en-US">
                <a:latin typeface="Calibri"/>
                <a:ea typeface="Calibri"/>
                <a:cs typeface="Calibri"/>
              </a:rPr>
              <a:t>Training and delegation is current through June 30, for anything after July 1, staff will need updated training and skills checkoff</a:t>
            </a:r>
          </a:p>
        </p:txBody>
      </p:sp>
      <p:sp>
        <p:nvSpPr>
          <p:cNvPr id="4" name="Slide Number Placeholder 3"/>
          <p:cNvSpPr>
            <a:spLocks noGrp="1"/>
          </p:cNvSpPr>
          <p:nvPr>
            <p:ph type="sldNum" sz="quarter" idx="5"/>
          </p:nvPr>
        </p:nvSpPr>
        <p:spPr/>
        <p:txBody>
          <a:bodyPr/>
          <a:lstStyle/>
          <a:p>
            <a:fld id="{E1F4D00A-C80E-4485-B5A3-F0821D31C4DA}" type="slidenum">
              <a:rPr lang="en-US" smtClean="0"/>
              <a:t>10</a:t>
            </a:fld>
            <a:endParaRPr lang="en-US"/>
          </a:p>
        </p:txBody>
      </p:sp>
    </p:spTree>
    <p:extLst>
      <p:ext uri="{BB962C8B-B14F-4D97-AF65-F5344CB8AC3E}">
        <p14:creationId xmlns:p14="http://schemas.microsoft.com/office/powerpoint/2010/main" val="3143692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8499" marR="0" lvl="0" indent="0" algn="l" defTabSz="623438" rtl="0" eaLnBrk="1" fontAlgn="auto" latinLnBrk="0" hangingPunct="1">
              <a:lnSpc>
                <a:spcPts val="927"/>
              </a:lnSpc>
              <a:spcBef>
                <a:spcPts val="0"/>
              </a:spcBef>
              <a:spcAft>
                <a:spcPts val="0"/>
              </a:spcAft>
              <a:buClrTx/>
              <a:buSzTx/>
              <a:buFontTx/>
              <a:buNone/>
              <a:tabLst/>
              <a:defRPr/>
            </a:pPr>
            <a:r>
              <a:rPr lang="en-US"/>
              <a:t>I wanted to share with you some of the data that we collected last year.  This is our school health services infographic; it breaks down our data into categories.  Some of the reasons why this data matters. </a:t>
            </a:r>
          </a:p>
          <a:p>
            <a:pPr marL="148499" marR="0" lvl="0" indent="0" algn="l" defTabSz="623438" rtl="0" eaLnBrk="1" fontAlgn="auto" latinLnBrk="0" hangingPunct="1">
              <a:lnSpc>
                <a:spcPts val="927"/>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148499" marR="0" lvl="0" indent="0" algn="l" defTabSz="623438" rtl="0" eaLnBrk="1" fontAlgn="auto" latinLnBrk="0" hangingPunct="1">
              <a:lnSpc>
                <a:spcPts val="927"/>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Kentucky's school nurses are essential for students’ well-being. Their care keeps students healthy and in class, reducing burdens on families and communities. They promote healthy habits, shaping a healthier future for all.</a:t>
            </a:r>
          </a:p>
          <a:p>
            <a:pPr marL="148499" defTabSz="623438">
              <a:lnSpc>
                <a:spcPts val="927"/>
              </a:lnSpc>
            </a:pPr>
            <a:endParaRPr lang="en-US" sz="1200" kern="0">
              <a:solidFill>
                <a:sysClr val="windowText" lastClr="000000"/>
              </a:solidFill>
              <a:latin typeface="Arial Narrow"/>
              <a:cs typeface="Arial Narrow"/>
            </a:endParaRPr>
          </a:p>
          <a:p>
            <a:r>
              <a:rPr lang="en-US"/>
              <a:t>Highlights the hard work of school nurses across the Commonwealth</a:t>
            </a:r>
          </a:p>
          <a:p>
            <a:r>
              <a:rPr lang="en-US"/>
              <a:t>134 out of 171 districts documented health office visits in Infinite Campus </a:t>
            </a:r>
          </a:p>
          <a:p>
            <a:r>
              <a:rPr lang="en-US"/>
              <a:t>Over 2.8 million health office visits reported</a:t>
            </a:r>
          </a:p>
          <a:p>
            <a:r>
              <a:rPr lang="en-US"/>
              <a:t>93.84% of students seen returned to class</a:t>
            </a:r>
          </a:p>
          <a:p>
            <a:r>
              <a:rPr lang="en-US"/>
              <a:t>86.88% of students nationwide returned to class (2021-2022 most recent data</a:t>
            </a:r>
          </a:p>
          <a:p>
            <a:pPr marL="148499" defTabSz="623438">
              <a:lnSpc>
                <a:spcPts val="927"/>
              </a:lnSpc>
            </a:pPr>
            <a:endParaRPr lang="en-US" sz="1200" kern="0">
              <a:solidFill>
                <a:sysClr val="windowText" lastClr="000000"/>
              </a:solidFill>
              <a:latin typeface="Arial Narrow"/>
              <a:cs typeface="Arial Narrow"/>
            </a:endParaRPr>
          </a:p>
          <a:p>
            <a:pPr marL="148499" defTabSz="623438">
              <a:lnSpc>
                <a:spcPts val="927"/>
              </a:lnSpc>
            </a:pPr>
            <a:endParaRPr lang="en-US" sz="1200" kern="0">
              <a:solidFill>
                <a:sysClr val="windowText" lastClr="000000"/>
              </a:solidFill>
              <a:latin typeface="Arial Narrow"/>
              <a:cs typeface="Arial Narrow"/>
            </a:endParaRPr>
          </a:p>
          <a:p>
            <a:endParaRPr lang="en-US"/>
          </a:p>
        </p:txBody>
      </p:sp>
      <p:sp>
        <p:nvSpPr>
          <p:cNvPr id="4" name="Slide Number Placeholder 3"/>
          <p:cNvSpPr>
            <a:spLocks noGrp="1"/>
          </p:cNvSpPr>
          <p:nvPr>
            <p:ph type="sldNum" sz="quarter" idx="5"/>
          </p:nvPr>
        </p:nvSpPr>
        <p:spPr/>
        <p:txBody>
          <a:bodyPr/>
          <a:lstStyle/>
          <a:p>
            <a:fld id="{240FA047-6B23-4382-AE0E-90D7ABCB198F}" type="slidenum">
              <a:rPr lang="en-US" smtClean="0"/>
              <a:t>39</a:t>
            </a:fld>
            <a:endParaRPr lang="en-US"/>
          </a:p>
        </p:txBody>
      </p:sp>
    </p:spTree>
    <p:extLst>
      <p:ext uri="{BB962C8B-B14F-4D97-AF65-F5344CB8AC3E}">
        <p14:creationId xmlns:p14="http://schemas.microsoft.com/office/powerpoint/2010/main" val="702488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have over 117 thousand chronic health conditions ( medically diagnosed by a healthcare provider) Asthma is the number one  and </a:t>
            </a:r>
            <a:r>
              <a:rPr lang="en-US" dirty="0" err="1"/>
              <a:t>adhd</a:t>
            </a:r>
            <a:r>
              <a:rPr lang="en-US" dirty="0"/>
              <a:t> is the second one. Please note the infographic is located on our </a:t>
            </a:r>
            <a:r>
              <a:rPr lang="en-US" dirty="0">
                <a:hlinkClick r:id="rId3"/>
              </a:rPr>
              <a:t>Student Health Data - Kentucky Department of Education</a:t>
            </a:r>
            <a:r>
              <a:rPr lang="en-US" dirty="0"/>
              <a:t> on </a:t>
            </a:r>
            <a:r>
              <a:rPr lang="en-US"/>
              <a:t>KDE’s website</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FA047-6B23-4382-AE0E-90D7ABCB19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782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Something new to look forward too.  IC is getting a new look that will take place 2025-2026 school year.  You can start now to explore the new look.  Some of the improvement include a simplified navigation structure, Responsive User Interface Design, Quick access to recently used tools and one that is not on here – but you can add favorites to your toolbar and a few others.</a:t>
            </a:r>
          </a:p>
        </p:txBody>
      </p:sp>
      <p:sp>
        <p:nvSpPr>
          <p:cNvPr id="4" name="Slide Number Placeholder 3"/>
          <p:cNvSpPr>
            <a:spLocks noGrp="1"/>
          </p:cNvSpPr>
          <p:nvPr>
            <p:ph type="sldNum" sz="quarter" idx="5"/>
          </p:nvPr>
        </p:nvSpPr>
        <p:spPr/>
        <p:txBody>
          <a:bodyPr/>
          <a:lstStyle/>
          <a:p>
            <a:fld id="{240FA047-6B23-4382-AE0E-90D7ABCB198F}" type="slidenum">
              <a:rPr lang="en-US" smtClean="0"/>
              <a:t>41</a:t>
            </a:fld>
            <a:endParaRPr lang="en-US"/>
          </a:p>
        </p:txBody>
      </p:sp>
    </p:spTree>
    <p:extLst>
      <p:ext uri="{BB962C8B-B14F-4D97-AF65-F5344CB8AC3E}">
        <p14:creationId xmlns:p14="http://schemas.microsoft.com/office/powerpoint/2010/main" val="1908281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try the new look while you're in IC by selecting the person icon, this box will appear, and you can turn the toggle on for the New  Look and you are able to turn it back off.  I encourage you to start that process.  Campus Community has several videos that you can watch and “how too” information.  I plan to go to more in depth about the new look this fall during our regional/district coordinators meeting.  I will now turn the meeting back over to Jim.</a:t>
            </a:r>
          </a:p>
        </p:txBody>
      </p:sp>
      <p:sp>
        <p:nvSpPr>
          <p:cNvPr id="4" name="Slide Number Placeholder 3"/>
          <p:cNvSpPr>
            <a:spLocks noGrp="1"/>
          </p:cNvSpPr>
          <p:nvPr>
            <p:ph type="sldNum" sz="quarter" idx="5"/>
          </p:nvPr>
        </p:nvSpPr>
        <p:spPr/>
        <p:txBody>
          <a:bodyPr/>
          <a:lstStyle/>
          <a:p>
            <a:fld id="{240FA047-6B23-4382-AE0E-90D7ABCB198F}" type="slidenum">
              <a:rPr lang="en-US" smtClean="0"/>
              <a:t>42</a:t>
            </a:fld>
            <a:endParaRPr lang="en-US"/>
          </a:p>
        </p:txBody>
      </p:sp>
    </p:spTree>
    <p:extLst>
      <p:ext uri="{BB962C8B-B14F-4D97-AF65-F5344CB8AC3E}">
        <p14:creationId xmlns:p14="http://schemas.microsoft.com/office/powerpoint/2010/main" val="2041262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44</a:t>
            </a:fld>
            <a:endParaRPr lang="en-US"/>
          </a:p>
        </p:txBody>
      </p:sp>
    </p:spTree>
    <p:extLst>
      <p:ext uri="{BB962C8B-B14F-4D97-AF65-F5344CB8AC3E}">
        <p14:creationId xmlns:p14="http://schemas.microsoft.com/office/powerpoint/2010/main" val="279804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Angie</a:t>
            </a:r>
          </a:p>
          <a:p>
            <a:r>
              <a:rPr lang="en-US"/>
              <a:t>Out of state field trips has always been a hot topic among school nurses.  Last year, I shared information regarding field trips in Tennessee, so this year, I thought we would talk about the state of Ohio.  </a:t>
            </a:r>
          </a:p>
        </p:txBody>
      </p:sp>
      <p:sp>
        <p:nvSpPr>
          <p:cNvPr id="4" name="Slide Number Placeholder 3"/>
          <p:cNvSpPr>
            <a:spLocks noGrp="1"/>
          </p:cNvSpPr>
          <p:nvPr>
            <p:ph type="sldNum" sz="quarter" idx="5"/>
          </p:nvPr>
        </p:nvSpPr>
        <p:spPr/>
        <p:txBody>
          <a:bodyPr/>
          <a:lstStyle/>
          <a:p>
            <a:fld id="{E1F4D00A-C80E-4485-B5A3-F0821D31C4DA}" type="slidenum">
              <a:rPr lang="en-US" smtClean="0"/>
              <a:t>11</a:t>
            </a:fld>
            <a:endParaRPr lang="en-US"/>
          </a:p>
        </p:txBody>
      </p:sp>
    </p:spTree>
    <p:extLst>
      <p:ext uri="{BB962C8B-B14F-4D97-AF65-F5344CB8AC3E}">
        <p14:creationId xmlns:p14="http://schemas.microsoft.com/office/powerpoint/2010/main" val="162675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a:p>
            <a:endParaRPr lang="en-US">
              <a:latin typeface="Calibri"/>
              <a:ea typeface="Calibri"/>
              <a:cs typeface="Calibri"/>
            </a:endParaRPr>
          </a:p>
          <a:p>
            <a:r>
              <a:rPr lang="en-US">
                <a:latin typeface="Calibri"/>
                <a:ea typeface="Calibri"/>
                <a:cs typeface="Calibri"/>
              </a:rPr>
              <a:t>Nurses cannot delegate medication administration in Ohio, but school administrators can.</a:t>
            </a:r>
          </a:p>
          <a:p>
            <a:endParaRPr lang="en-US">
              <a:latin typeface="Calibri"/>
              <a:ea typeface="Calibri"/>
              <a:cs typeface="Calibri"/>
            </a:endParaRPr>
          </a:p>
          <a:p>
            <a:r>
              <a:rPr lang="en-US">
                <a:latin typeface="Calibri"/>
                <a:ea typeface="Calibri"/>
                <a:cs typeface="Calibri"/>
              </a:rPr>
              <a:t>Staff can't be volunteer and they must be trained on med administration by a licensed professional</a:t>
            </a:r>
          </a:p>
          <a:p>
            <a:endParaRPr lang="en-US">
              <a:latin typeface="Calibri"/>
              <a:ea typeface="Calibri"/>
              <a:cs typeface="Calibri"/>
            </a:endParaRPr>
          </a:p>
          <a:p>
            <a:r>
              <a:rPr lang="en-US">
                <a:latin typeface="Calibri"/>
                <a:ea typeface="Calibri"/>
                <a:cs typeface="Calibri"/>
              </a:rPr>
              <a:t>Should review Ohio law prior to field trip</a:t>
            </a: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E1F4D00A-C80E-4485-B5A3-F0821D31C4DA}" type="slidenum">
              <a:rPr lang="en-US" smtClean="0"/>
              <a:t>12</a:t>
            </a:fld>
            <a:endParaRPr lang="en-US"/>
          </a:p>
        </p:txBody>
      </p:sp>
    </p:spTree>
    <p:extLst>
      <p:ext uri="{BB962C8B-B14F-4D97-AF65-F5344CB8AC3E}">
        <p14:creationId xmlns:p14="http://schemas.microsoft.com/office/powerpoint/2010/main" val="34720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p:txBody>
      </p:sp>
      <p:sp>
        <p:nvSpPr>
          <p:cNvPr id="4" name="Slide Number Placeholder 3"/>
          <p:cNvSpPr>
            <a:spLocks noGrp="1"/>
          </p:cNvSpPr>
          <p:nvPr>
            <p:ph type="sldNum" sz="quarter" idx="5"/>
          </p:nvPr>
        </p:nvSpPr>
        <p:spPr/>
        <p:txBody>
          <a:bodyPr/>
          <a:lstStyle/>
          <a:p>
            <a:fld id="{E1F4D00A-C80E-4485-B5A3-F0821D31C4DA}" type="slidenum">
              <a:rPr lang="en-US" smtClean="0"/>
              <a:t>13</a:t>
            </a:fld>
            <a:endParaRPr lang="en-US"/>
          </a:p>
        </p:txBody>
      </p:sp>
    </p:spTree>
    <p:extLst>
      <p:ext uri="{BB962C8B-B14F-4D97-AF65-F5344CB8AC3E}">
        <p14:creationId xmlns:p14="http://schemas.microsoft.com/office/powerpoint/2010/main" val="244602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Angie</a:t>
            </a:r>
          </a:p>
        </p:txBody>
      </p:sp>
      <p:sp>
        <p:nvSpPr>
          <p:cNvPr id="4" name="Slide Number Placeholder 3"/>
          <p:cNvSpPr>
            <a:spLocks noGrp="1"/>
          </p:cNvSpPr>
          <p:nvPr>
            <p:ph type="sldNum" sz="quarter" idx="5"/>
          </p:nvPr>
        </p:nvSpPr>
        <p:spPr/>
        <p:txBody>
          <a:bodyPr/>
          <a:lstStyle/>
          <a:p>
            <a:fld id="{E1F4D00A-C80E-4485-B5A3-F0821D31C4DA}" type="slidenum">
              <a:rPr lang="en-US" smtClean="0"/>
              <a:t>14</a:t>
            </a:fld>
            <a:endParaRPr lang="en-US"/>
          </a:p>
        </p:txBody>
      </p:sp>
    </p:spTree>
    <p:extLst>
      <p:ext uri="{BB962C8B-B14F-4D97-AF65-F5344CB8AC3E}">
        <p14:creationId xmlns:p14="http://schemas.microsoft.com/office/powerpoint/2010/main" val="239957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a:p>
            <a:r>
              <a:rPr lang="en-US"/>
              <a:t>As of mid February, over 200 Kentucky nurses have taken advantage of this free offering, the second highest in the nation!</a:t>
            </a:r>
          </a:p>
        </p:txBody>
      </p:sp>
      <p:sp>
        <p:nvSpPr>
          <p:cNvPr id="4" name="Slide Number Placeholder 3"/>
          <p:cNvSpPr>
            <a:spLocks noGrp="1"/>
          </p:cNvSpPr>
          <p:nvPr>
            <p:ph type="sldNum" sz="quarter" idx="5"/>
          </p:nvPr>
        </p:nvSpPr>
        <p:spPr/>
        <p:txBody>
          <a:bodyPr/>
          <a:lstStyle/>
          <a:p>
            <a:fld id="{E1F4D00A-C80E-4485-B5A3-F0821D31C4DA}" type="slidenum">
              <a:rPr lang="en-US" smtClean="0"/>
              <a:t>15</a:t>
            </a:fld>
            <a:endParaRPr lang="en-US"/>
          </a:p>
        </p:txBody>
      </p:sp>
    </p:spTree>
    <p:extLst>
      <p:ext uri="{BB962C8B-B14F-4D97-AF65-F5344CB8AC3E}">
        <p14:creationId xmlns:p14="http://schemas.microsoft.com/office/powerpoint/2010/main" val="57458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a:p>
            <a:r>
              <a:rPr lang="en-US"/>
              <a:t>This document lists items that should be considered and made a part of the contracts for health services. </a:t>
            </a:r>
          </a:p>
        </p:txBody>
      </p:sp>
      <p:sp>
        <p:nvSpPr>
          <p:cNvPr id="4" name="Slide Number Placeholder 3"/>
          <p:cNvSpPr>
            <a:spLocks noGrp="1"/>
          </p:cNvSpPr>
          <p:nvPr>
            <p:ph type="sldNum" sz="quarter" idx="5"/>
          </p:nvPr>
        </p:nvSpPr>
        <p:spPr/>
        <p:txBody>
          <a:bodyPr/>
          <a:lstStyle/>
          <a:p>
            <a:fld id="{E1F4D00A-C80E-4485-B5A3-F0821D31C4DA}" type="slidenum">
              <a:rPr lang="en-US" smtClean="0"/>
              <a:t>16</a:t>
            </a:fld>
            <a:endParaRPr lang="en-US"/>
          </a:p>
        </p:txBody>
      </p:sp>
    </p:spTree>
    <p:extLst>
      <p:ext uri="{BB962C8B-B14F-4D97-AF65-F5344CB8AC3E}">
        <p14:creationId xmlns:p14="http://schemas.microsoft.com/office/powerpoint/2010/main" val="3022053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5/8/2024</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5/8/2024</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5/8/2024</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5/8/2024</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1543050" indent="-17145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216EC96-D632-4828-8CF5-29D676BAC0D8}"/>
              </a:ext>
            </a:extLst>
          </p:cNvPr>
          <p:cNvSpPr>
            <a:spLocks noGrp="1"/>
          </p:cNvSpPr>
          <p:nvPr>
            <p:ph type="sldNum" sz="quarter" idx="14"/>
          </p:nvPr>
        </p:nvSpPr>
        <p:spPr>
          <a:xfrm>
            <a:off x="11029950" y="6313488"/>
            <a:ext cx="684213" cy="365125"/>
          </a:xfrm>
        </p:spPr>
        <p:txBody>
          <a:bodyPr/>
          <a:lstStyle>
            <a:lvl1pPr>
              <a:defRPr/>
            </a:lvl1pPr>
          </a:lstStyle>
          <a:p>
            <a:fld id="{C780F66A-B804-4B63-9B28-04CBB169E14A}" type="slidenum">
              <a:rPr lang="en-US" smtClean="0"/>
              <a:t>‹#›</a:t>
            </a:fld>
            <a:endParaRPr lang="en-US"/>
          </a:p>
        </p:txBody>
      </p:sp>
    </p:spTree>
    <p:extLst>
      <p:ext uri="{BB962C8B-B14F-4D97-AF65-F5344CB8AC3E}">
        <p14:creationId xmlns:p14="http://schemas.microsoft.com/office/powerpoint/2010/main" val="40141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24631"/>
          </a:xfrm>
          <a:prstGeom prst="rect">
            <a:avLst/>
          </a:prstGeom>
        </p:spPr>
        <p:txBody>
          <a:bodyPr wrap="square" lIns="0" tIns="0" rIns="0" bIns="0">
            <a:spAutoFit/>
          </a:bodyPr>
          <a:lstStyle>
            <a:lvl1pPr>
              <a:defRPr sz="3409" b="1" i="0">
                <a:solidFill>
                  <a:schemeClr val="bg1"/>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685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961" y="1298656"/>
            <a:ext cx="12172078" cy="1321810"/>
          </a:xfrm>
          <a:custGeom>
            <a:avLst/>
            <a:gdLst/>
            <a:ahLst/>
            <a:cxnLst/>
            <a:rect l="l" t="t" r="r" b="b"/>
            <a:pathLst>
              <a:path w="7759700" h="1938654">
                <a:moveTo>
                  <a:pt x="7759687" y="0"/>
                </a:moveTo>
                <a:lnTo>
                  <a:pt x="0" y="0"/>
                </a:lnTo>
                <a:lnTo>
                  <a:pt x="0" y="1938527"/>
                </a:lnTo>
                <a:lnTo>
                  <a:pt x="7759687" y="1938527"/>
                </a:lnTo>
                <a:lnTo>
                  <a:pt x="7759687" y="0"/>
                </a:lnTo>
                <a:close/>
              </a:path>
            </a:pathLst>
          </a:custGeom>
          <a:solidFill>
            <a:srgbClr val="951B4C"/>
          </a:solidFill>
        </p:spPr>
        <p:txBody>
          <a:bodyPr wrap="square" lIns="0" tIns="0" rIns="0" bIns="0" rtlCol="0"/>
          <a:lstStyle/>
          <a:p>
            <a:endParaRPr sz="1227"/>
          </a:p>
        </p:txBody>
      </p:sp>
      <p:sp>
        <p:nvSpPr>
          <p:cNvPr id="17" name="bg object 17"/>
          <p:cNvSpPr/>
          <p:nvPr/>
        </p:nvSpPr>
        <p:spPr>
          <a:xfrm>
            <a:off x="6784489" y="4164338"/>
            <a:ext cx="5407710" cy="1012248"/>
          </a:xfrm>
          <a:custGeom>
            <a:avLst/>
            <a:gdLst/>
            <a:ahLst/>
            <a:cxnLst/>
            <a:rect l="l" t="t" r="r" b="b"/>
            <a:pathLst>
              <a:path w="3447415" h="1484629">
                <a:moveTo>
                  <a:pt x="0" y="1484350"/>
                </a:moveTo>
                <a:lnTo>
                  <a:pt x="3447288" y="1484350"/>
                </a:lnTo>
                <a:lnTo>
                  <a:pt x="3447288" y="0"/>
                </a:lnTo>
                <a:lnTo>
                  <a:pt x="0" y="0"/>
                </a:lnTo>
                <a:lnTo>
                  <a:pt x="0" y="1484350"/>
                </a:lnTo>
                <a:close/>
              </a:path>
            </a:pathLst>
          </a:custGeom>
          <a:solidFill>
            <a:srgbClr val="02787F"/>
          </a:solidFill>
        </p:spPr>
        <p:txBody>
          <a:bodyPr wrap="square" lIns="0" tIns="0" rIns="0" bIns="0" rtlCol="0"/>
          <a:lstStyle/>
          <a:p>
            <a:endParaRPr sz="1227"/>
          </a:p>
        </p:txBody>
      </p:sp>
      <p:sp>
        <p:nvSpPr>
          <p:cNvPr id="18" name="bg object 18"/>
          <p:cNvSpPr/>
          <p:nvPr/>
        </p:nvSpPr>
        <p:spPr>
          <a:xfrm>
            <a:off x="0" y="4001877"/>
            <a:ext cx="6785286" cy="1321810"/>
          </a:xfrm>
          <a:custGeom>
            <a:avLst/>
            <a:gdLst/>
            <a:ahLst/>
            <a:cxnLst/>
            <a:rect l="l" t="t" r="r" b="b"/>
            <a:pathLst>
              <a:path w="4325620" h="1938654">
                <a:moveTo>
                  <a:pt x="4325112" y="0"/>
                </a:moveTo>
                <a:lnTo>
                  <a:pt x="0" y="0"/>
                </a:lnTo>
                <a:lnTo>
                  <a:pt x="0" y="1938528"/>
                </a:lnTo>
                <a:lnTo>
                  <a:pt x="4325112" y="1938528"/>
                </a:lnTo>
                <a:lnTo>
                  <a:pt x="4325112" y="0"/>
                </a:lnTo>
                <a:close/>
              </a:path>
            </a:pathLst>
          </a:custGeom>
          <a:solidFill>
            <a:srgbClr val="DCF1F4"/>
          </a:solidFill>
        </p:spPr>
        <p:txBody>
          <a:bodyPr wrap="square" lIns="0" tIns="0" rIns="0" bIns="0" rtlCol="0"/>
          <a:lstStyle/>
          <a:p>
            <a:endParaRPr sz="1227"/>
          </a:p>
        </p:txBody>
      </p:sp>
      <p:sp>
        <p:nvSpPr>
          <p:cNvPr id="19" name="bg object 19"/>
          <p:cNvSpPr/>
          <p:nvPr/>
        </p:nvSpPr>
        <p:spPr>
          <a:xfrm>
            <a:off x="0" y="705638"/>
            <a:ext cx="5809129" cy="1039524"/>
          </a:xfrm>
          <a:custGeom>
            <a:avLst/>
            <a:gdLst/>
            <a:ahLst/>
            <a:cxnLst/>
            <a:rect l="l" t="t" r="r" b="b"/>
            <a:pathLst>
              <a:path w="3703320" h="1524635">
                <a:moveTo>
                  <a:pt x="3703320" y="0"/>
                </a:moveTo>
                <a:lnTo>
                  <a:pt x="0" y="0"/>
                </a:lnTo>
                <a:lnTo>
                  <a:pt x="0" y="1524076"/>
                </a:lnTo>
                <a:lnTo>
                  <a:pt x="3703320" y="1524076"/>
                </a:lnTo>
                <a:lnTo>
                  <a:pt x="3703320" y="0"/>
                </a:lnTo>
                <a:close/>
              </a:path>
            </a:pathLst>
          </a:custGeom>
          <a:solidFill>
            <a:srgbClr val="02787F"/>
          </a:solidFill>
        </p:spPr>
        <p:txBody>
          <a:bodyPr wrap="square" lIns="0" tIns="0" rIns="0" bIns="0" rtlCol="0"/>
          <a:lstStyle/>
          <a:p>
            <a:endParaRPr sz="1227"/>
          </a:p>
        </p:txBody>
      </p:sp>
      <p:sp>
        <p:nvSpPr>
          <p:cNvPr id="2" name="Holder 2"/>
          <p:cNvSpPr>
            <a:spLocks noGrp="1"/>
          </p:cNvSpPr>
          <p:nvPr>
            <p:ph type="title"/>
          </p:nvPr>
        </p:nvSpPr>
        <p:spPr>
          <a:xfrm>
            <a:off x="617568" y="744879"/>
            <a:ext cx="3348816" cy="524631"/>
          </a:xfrm>
        </p:spPr>
        <p:txBody>
          <a:bodyPr lIns="0" tIns="0" rIns="0" bIns="0"/>
          <a:lstStyle>
            <a:lvl1pPr>
              <a:defRPr sz="3409" b="1"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752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7568" y="744879"/>
            <a:ext cx="3348816" cy="524631"/>
          </a:xfrm>
        </p:spPr>
        <p:txBody>
          <a:bodyPr lIns="0" tIns="0" rIns="0" bIns="0"/>
          <a:lstStyle>
            <a:lvl1pPr>
              <a:defRPr sz="3409"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03408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7568" y="744879"/>
            <a:ext cx="3348816" cy="524631"/>
          </a:xfrm>
        </p:spPr>
        <p:txBody>
          <a:bodyPr lIns="0" tIns="0" rIns="0" bIns="0"/>
          <a:lstStyle>
            <a:lvl1pPr>
              <a:defRPr sz="3409" b="1"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6999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279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ption 1">
    <p:spTree>
      <p:nvGrpSpPr>
        <p:cNvPr id="1" name=""/>
        <p:cNvGrpSpPr/>
        <p:nvPr/>
      </p:nvGrpSpPr>
      <p:grpSpPr>
        <a:xfrm>
          <a:off x="0" y="0"/>
          <a:ext cx="0" cy="0"/>
          <a:chOff x="0" y="0"/>
          <a:chExt cx="0" cy="0"/>
        </a:xfrm>
      </p:grpSpPr>
      <p:sp>
        <p:nvSpPr>
          <p:cNvPr id="18" name="Dark Blue Box 1"/>
          <p:cNvSpPr/>
          <p:nvPr userDrawn="1"/>
        </p:nvSpPr>
        <p:spPr>
          <a:xfrm>
            <a:off x="0" y="0"/>
            <a:ext cx="12188952" cy="3608275"/>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458724" y="466598"/>
            <a:ext cx="11274552" cy="1896149"/>
          </a:xfrm>
          <a:noFill/>
        </p:spPr>
        <p:txBody>
          <a:bodyPr anchor="ctr">
            <a:normAutofit/>
          </a:bodyPr>
          <a:lstStyle>
            <a:lvl1pPr algn="ctr">
              <a:defRPr sz="4400" b="1">
                <a:solidFill>
                  <a:schemeClr val="bg1"/>
                </a:solidFill>
                <a:latin typeface="+mn-lt"/>
                <a:cs typeface="Arial" panose="020B0604020202020204" pitchFamily="34" charset="0"/>
              </a:defRPr>
            </a:lvl1pPr>
          </a:lstStyle>
          <a:p>
            <a:r>
              <a:rPr lang="en-US" dirty="0"/>
              <a:t>Add presentation title</a:t>
            </a:r>
          </a:p>
        </p:txBody>
      </p:sp>
      <p:sp>
        <p:nvSpPr>
          <p:cNvPr id="3" name="Presenter 1"/>
          <p:cNvSpPr>
            <a:spLocks noGrp="1"/>
          </p:cNvSpPr>
          <p:nvPr>
            <p:ph type="subTitle" idx="1" hasCustomPrompt="1"/>
          </p:nvPr>
        </p:nvSpPr>
        <p:spPr bwMode="invGray">
          <a:xfrm>
            <a:off x="458724" y="2686719"/>
            <a:ext cx="11274552" cy="576664"/>
          </a:xfrm>
          <a:prstGeom prst="rect">
            <a:avLst/>
          </a:prstGeom>
        </p:spPr>
        <p:txBody>
          <a:bodyPr>
            <a:normAutofit/>
          </a:bodyPr>
          <a:lstStyle>
            <a:lvl1pPr marL="0" indent="0" algn="ctr">
              <a:buNone/>
              <a:defRPr sz="3400">
                <a:solidFill>
                  <a:srgbClr val="62BCF0"/>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presenter(s)</a:t>
            </a:r>
          </a:p>
        </p:txBody>
      </p:sp>
      <p:sp>
        <p:nvSpPr>
          <p:cNvPr id="17" name="Date 1"/>
          <p:cNvSpPr>
            <a:spLocks noGrp="1"/>
          </p:cNvSpPr>
          <p:nvPr>
            <p:ph type="body" sz="quarter" idx="10" hasCustomPrompt="1"/>
          </p:nvPr>
        </p:nvSpPr>
        <p:spPr>
          <a:xfrm>
            <a:off x="458724" y="3627140"/>
            <a:ext cx="11274552" cy="573088"/>
          </a:xfrm>
          <a:prstGeom prst="rect">
            <a:avLst/>
          </a:prstGeom>
        </p:spPr>
        <p:txBody>
          <a:bodyPr anchor="ctr">
            <a:normAutofit/>
          </a:bodyPr>
          <a:lstStyle>
            <a:lvl1pPr marL="0" indent="0" algn="ctr">
              <a:buNone/>
              <a:defRPr sz="2200" b="1">
                <a:solidFill>
                  <a:srgbClr val="01203D"/>
                </a:solidFill>
                <a:latin typeface="+mn-lt"/>
                <a:cs typeface="Arial" panose="020B0604020202020204" pitchFamily="34"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Add date (Month DD, YYYY)</a:t>
            </a:r>
          </a:p>
        </p:txBody>
      </p:sp>
      <p:sp>
        <p:nvSpPr>
          <p:cNvPr id="12" name="Website 1">
            <a:extLst>
              <a:ext uri="{FF2B5EF4-FFF2-40B4-BE49-F238E27FC236}">
                <a16:creationId xmlns:a16="http://schemas.microsoft.com/office/drawing/2014/main" id="{8F2D9F15-F418-4BC6-989C-D5588E30F701}"/>
              </a:ext>
            </a:extLst>
          </p:cNvPr>
          <p:cNvSpPr>
            <a:spLocks noGrp="1"/>
          </p:cNvSpPr>
          <p:nvPr>
            <p:ph type="body" sz="quarter" idx="11" hasCustomPrompt="1"/>
          </p:nvPr>
        </p:nvSpPr>
        <p:spPr>
          <a:xfrm>
            <a:off x="3040879" y="6423658"/>
            <a:ext cx="6110243" cy="411480"/>
          </a:xfrm>
          <a:prstGeom prst="rect">
            <a:avLst/>
          </a:prstGeom>
          <a:solidFill>
            <a:srgbClr val="01203D"/>
          </a:solidFill>
        </p:spPr>
        <p:txBody>
          <a:bodyPr anchor="ctr">
            <a:normAutofit/>
          </a:bodyPr>
          <a:lstStyle>
            <a:lvl1pPr marL="0" indent="0" algn="ctr">
              <a:buNone/>
              <a:defRPr sz="2000" b="1">
                <a:solidFill>
                  <a:schemeClr val="bg1"/>
                </a:solidFill>
                <a:latin typeface="+mn-lt"/>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chfs.ky.gov</a:t>
            </a:r>
          </a:p>
        </p:txBody>
      </p:sp>
      <p:pic>
        <p:nvPicPr>
          <p:cNvPr id="5" name="PHAB Seal 1" descr="Public Health Accreditation Board logo">
            <a:extLst>
              <a:ext uri="{FF2B5EF4-FFF2-40B4-BE49-F238E27FC236}">
                <a16:creationId xmlns:a16="http://schemas.microsoft.com/office/drawing/2014/main" id="{210FC637-5CE9-9279-C9E4-90D2F085AB7E}"/>
              </a:ext>
            </a:extLst>
          </p:cNvPr>
          <p:cNvPicPr>
            <a:picLocks noChangeAspect="1"/>
          </p:cNvPicPr>
          <p:nvPr userDrawn="1"/>
        </p:nvPicPr>
        <p:blipFill>
          <a:blip r:embed="rId2"/>
          <a:stretch>
            <a:fillRect/>
          </a:stretch>
        </p:blipFill>
        <p:spPr>
          <a:xfrm>
            <a:off x="5201187" y="4445364"/>
            <a:ext cx="1789628" cy="1755648"/>
          </a:xfrm>
          <a:prstGeom prst="rect">
            <a:avLst/>
          </a:prstGeom>
        </p:spPr>
      </p:pic>
      <p:grpSp>
        <p:nvGrpSpPr>
          <p:cNvPr id="10" name="Group 9" descr="2 logos&#10;Kentucky Public Health&#10;Cabinet for Health and Family Services">
            <a:extLst>
              <a:ext uri="{FF2B5EF4-FFF2-40B4-BE49-F238E27FC236}">
                <a16:creationId xmlns:a16="http://schemas.microsoft.com/office/drawing/2014/main" id="{3348C5F2-0D26-6075-D444-25D434A25981}"/>
              </a:ext>
            </a:extLst>
          </p:cNvPr>
          <p:cNvGrpSpPr/>
          <p:nvPr userDrawn="1"/>
        </p:nvGrpSpPr>
        <p:grpSpPr>
          <a:xfrm>
            <a:off x="458724" y="4608841"/>
            <a:ext cx="11296168" cy="1445487"/>
            <a:chOff x="446252" y="4583903"/>
            <a:chExt cx="11296168" cy="1445486"/>
          </a:xfrm>
        </p:grpSpPr>
        <p:pic>
          <p:nvPicPr>
            <p:cNvPr id="4" name="KDPH Log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9" name="CHFS Logo 1"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40382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5/8/2024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69902"/>
            <a:ext cx="12192000" cy="977898"/>
          </a:xfrm>
          <a:solidFill>
            <a:srgbClr val="01203D"/>
          </a:solidFill>
        </p:spPr>
        <p:txBody>
          <a:bodyPr rIns="274320">
            <a:normAutofit/>
          </a:bodyPr>
          <a:lstStyle>
            <a:lvl1pPr marL="396875" indent="0" algn="l">
              <a:defRPr sz="4400" b="1">
                <a:solidFill>
                  <a:schemeClr val="bg1"/>
                </a:solidFill>
                <a:latin typeface="Calibri" panose="020F0502020204030204" pitchFamily="34" charset="0"/>
                <a:cs typeface="Calibri" panose="020F0502020204030204" pitchFamily="34" charset="0"/>
              </a:defRPr>
            </a:lvl1pPr>
          </a:lstStyle>
          <a:p>
            <a:r>
              <a:rPr lang="en-US" dirty="0"/>
              <a:t>Add Slide Title</a:t>
            </a:r>
          </a:p>
        </p:txBody>
      </p:sp>
      <p:sp>
        <p:nvSpPr>
          <p:cNvPr id="13" name="Slide Number">
            <a:extLst>
              <a:ext uri="{FF2B5EF4-FFF2-40B4-BE49-F238E27FC236}">
                <a16:creationId xmlns:a16="http://schemas.microsoft.com/office/drawing/2014/main" id="{DE7F96AB-539D-9F81-1CC6-13C15B17B07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6" name="Text Placeholder 3">
            <a:extLst>
              <a:ext uri="{FF2B5EF4-FFF2-40B4-BE49-F238E27FC236}">
                <a16:creationId xmlns:a16="http://schemas.microsoft.com/office/drawing/2014/main" id="{72D1EF8E-C0D4-1E58-0851-A4296AB527C0}"/>
              </a:ext>
            </a:extLst>
          </p:cNvPr>
          <p:cNvSpPr>
            <a:spLocks noGrp="1"/>
          </p:cNvSpPr>
          <p:nvPr>
            <p:ph type="body" sz="half" idx="2" hasCustomPrompt="1"/>
          </p:nvPr>
        </p:nvSpPr>
        <p:spPr>
          <a:xfrm>
            <a:off x="463296" y="6055564"/>
            <a:ext cx="11265408" cy="258941"/>
          </a:xfrm>
        </p:spPr>
        <p:txBody>
          <a:bodyPr>
            <a:normAutofit/>
          </a:bodyPr>
          <a:lstStyle>
            <a:lvl1pPr marL="0" indent="0" algn="r">
              <a:buNone/>
              <a:defRPr sz="12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notes and citation(s), as appropriate.</a:t>
            </a:r>
          </a:p>
        </p:txBody>
      </p:sp>
    </p:spTree>
    <p:extLst>
      <p:ext uri="{BB962C8B-B14F-4D97-AF65-F5344CB8AC3E}">
        <p14:creationId xmlns:p14="http://schemas.microsoft.com/office/powerpoint/2010/main" val="53303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69902"/>
            <a:ext cx="12192000" cy="977898"/>
          </a:xfrm>
          <a:solidFill>
            <a:srgbClr val="01203D"/>
          </a:solidFill>
        </p:spPr>
        <p:txBody>
          <a:bodyPr rIns="274320">
            <a:normAutofit/>
          </a:bodyPr>
          <a:lstStyle>
            <a:lvl1pPr marL="396875" indent="0" algn="l">
              <a:defRPr sz="4400" b="1">
                <a:solidFill>
                  <a:schemeClr val="bg1"/>
                </a:solidFill>
                <a:latin typeface="Calibri" panose="020F0502020204030204" pitchFamily="34" charset="0"/>
                <a:cs typeface="Calibri" panose="020F0502020204030204" pitchFamily="34" charset="0"/>
              </a:defRPr>
            </a:lvl1pPr>
          </a:lstStyle>
          <a:p>
            <a:r>
              <a:rPr lang="en-US" dirty="0"/>
              <a:t>Add Slide Title</a:t>
            </a:r>
          </a:p>
        </p:txBody>
      </p:sp>
      <p:sp>
        <p:nvSpPr>
          <p:cNvPr id="3" name="Content Placeholder 2"/>
          <p:cNvSpPr>
            <a:spLocks noGrp="1"/>
          </p:cNvSpPr>
          <p:nvPr>
            <p:ph idx="1" hasCustomPrompt="1"/>
          </p:nvPr>
        </p:nvSpPr>
        <p:spPr>
          <a:xfrm>
            <a:off x="468631" y="1676399"/>
            <a:ext cx="11264645" cy="4267202"/>
          </a:xfrm>
          <a:prstGeom prst="rect">
            <a:avLst/>
          </a:prstGeom>
        </p:spPr>
        <p:txBody>
          <a:bodyPr/>
          <a:lstStyle>
            <a:lvl1pPr marL="457189" indent="-457189">
              <a:buClr>
                <a:srgbClr val="92D050"/>
              </a:buClr>
              <a:buSzPct val="100000"/>
              <a:buFontTx/>
              <a:buBlip>
                <a:blip r:embed="rId2"/>
              </a:buBlip>
              <a:defRPr>
                <a:latin typeface="Calibri" panose="020F0502020204030204" pitchFamily="34" charset="0"/>
                <a:cs typeface="Calibri" panose="020F0502020204030204" pitchFamily="34" charset="0"/>
              </a:defRPr>
            </a:lvl1pPr>
            <a:lvl2pPr marL="914377" indent="-227008">
              <a:buClr>
                <a:srgbClr val="62BCF0"/>
              </a:buClr>
              <a:buSzPct val="100000"/>
              <a:buFont typeface="Arial" panose="020B0604020202020204" pitchFamily="34" charset="0"/>
              <a:buChar char="•"/>
              <a:defRPr sz="2600">
                <a:latin typeface="Calibri" panose="020F0502020204030204" pitchFamily="34" charset="0"/>
                <a:cs typeface="Calibri" panose="020F0502020204030204" pitchFamily="34" charset="0"/>
              </a:defRPr>
            </a:lvl2pPr>
            <a:lvl3pPr marL="1371566" indent="-228594">
              <a:buClr>
                <a:srgbClr val="84BC49"/>
              </a:buClr>
              <a:buSzPct val="100000"/>
              <a:buFont typeface="Calibri" panose="020F0502020204030204" pitchFamily="34" charset="0"/>
              <a:buChar char="»"/>
              <a:defRPr sz="2400">
                <a:latin typeface="Calibri" panose="020F0502020204030204" pitchFamily="34" charset="0"/>
                <a:cs typeface="Calibri" panose="020F0502020204030204" pitchFamily="34" charset="0"/>
              </a:defRPr>
            </a:lvl3pPr>
            <a:lvl4pPr marL="1828754" indent="-228594">
              <a:buClr>
                <a:srgbClr val="01203D"/>
              </a:buClr>
              <a:buSzPct val="100000"/>
              <a:buFont typeface="Calibri" panose="020F0502020204030204" pitchFamily="34" charset="0"/>
              <a:buChar char="–"/>
              <a:defRPr sz="2200">
                <a:latin typeface="Calibri" panose="020F0502020204030204" pitchFamily="34" charset="0"/>
                <a:cs typeface="Calibri" panose="020F0502020204030204" pitchFamily="34" charset="0"/>
              </a:defRPr>
            </a:lvl4pPr>
            <a:lvl5pPr marL="2285943" indent="-228594">
              <a:buClr>
                <a:srgbClr val="01203D"/>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5pPr>
          </a:lstStyle>
          <a:p>
            <a:pPr lvl="0"/>
            <a:r>
              <a:rPr lang="en-US" dirty="0"/>
              <a:t>Add Main Point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a:extLst>
              <a:ext uri="{FF2B5EF4-FFF2-40B4-BE49-F238E27FC236}">
                <a16:creationId xmlns:a16="http://schemas.microsoft.com/office/drawing/2014/main" id="{DE7F96AB-539D-9F81-1CC6-13C15B17B07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6" name="Text Placeholder 3">
            <a:extLst>
              <a:ext uri="{FF2B5EF4-FFF2-40B4-BE49-F238E27FC236}">
                <a16:creationId xmlns:a16="http://schemas.microsoft.com/office/drawing/2014/main" id="{72D1EF8E-C0D4-1E58-0851-A4296AB527C0}"/>
              </a:ext>
            </a:extLst>
          </p:cNvPr>
          <p:cNvSpPr>
            <a:spLocks noGrp="1"/>
          </p:cNvSpPr>
          <p:nvPr>
            <p:ph type="body" sz="half" idx="2" hasCustomPrompt="1"/>
          </p:nvPr>
        </p:nvSpPr>
        <p:spPr>
          <a:xfrm>
            <a:off x="463296" y="6055564"/>
            <a:ext cx="11265408" cy="258941"/>
          </a:xfrm>
        </p:spPr>
        <p:txBody>
          <a:bodyPr>
            <a:normAutofit/>
          </a:bodyPr>
          <a:lstStyle>
            <a:lvl1pPr marL="0" indent="0" algn="r">
              <a:buNone/>
              <a:defRPr sz="12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notes and citation(s), as appropriate.</a:t>
            </a:r>
          </a:p>
        </p:txBody>
      </p:sp>
    </p:spTree>
    <p:extLst>
      <p:ext uri="{BB962C8B-B14F-4D97-AF65-F5344CB8AC3E}">
        <p14:creationId xmlns:p14="http://schemas.microsoft.com/office/powerpoint/2010/main" val="145886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5/8/2024</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5/8/2024</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5/8/2024</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5/8/2024</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5/8/2024</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5/8/2024</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5/8/2024</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5/8/2024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7568" y="744879"/>
            <a:ext cx="3348816" cy="769441"/>
          </a:xfrm>
          <a:prstGeom prst="rect">
            <a:avLst/>
          </a:prstGeom>
        </p:spPr>
        <p:txBody>
          <a:bodyPr wrap="square" lIns="0" tIns="0" rIns="0" bIns="0">
            <a:spAutoFit/>
          </a:bodyPr>
          <a:lstStyle>
            <a:lvl1pPr>
              <a:defRPr sz="500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5/8/2024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33230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tonia.hickman@education.ky.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flickr.com/photos/el_ramon/257107968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odes.ohio.gov/ohio-revised-code/section-3313.71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assnc.clubexpress.com/content.aspx?page_id=225&amp;club_id=44116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sn.org/blogs/nasn-inc/2022/07/28/school-nursing-scope-and-standards-of-practice-4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6_A1942E9C.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choolhealthassociates.com/course/exploring-school-nursing-scope-and-standards-of-practic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ky.gov/districts/SHS/Documents/Guidance%20for%20school%20health%20services%20contracts%20-Final.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inktr.ee/dbhdidtoolkittrainings202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my.potts@ky.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ediaportal.education.ky.gov/archiv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pp.gosoapb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asn.org/nasn-resources/resources-by-topic/epileps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learn.nasn.org/courses/6332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eizureactionplans.org/sap-examples/?fbclid=IwAR2A5dDx9LQAj0O0fpPvlk-VllF49iZl5ExXTMZ-Po9_yfXhIh0g9TqhYG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health.usf.edu/medicine/neurology/epilepsy/~/media/Files/Medicine/Neurology/Comprehensive%20Epilepsy%20Program/PNESbrochure.pdf" TargetMode="External"/><Relationship Id="rId5" Type="http://schemas.openxmlformats.org/officeDocument/2006/relationships/hyperlink" Target="https://www.nestreatmentucd.org/wp-content/uploads/2021/07/Seizure-action-plan.pdf" TargetMode="External"/><Relationship Id="rId4" Type="http://schemas.openxmlformats.org/officeDocument/2006/relationships/hyperlink" Target="https://www.epilepsy.com/preparedness-safety/action-pla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eatrizmayoral.blogspot.com/2017/11/factores-de-riesgo-para-ambliopia-en-la.html" TargetMode="External"/></Relationships>
</file>

<file path=ppt/slides/_rels/slide24.xml.rels><?xml version="1.0" encoding="UTF-8" standalone="yes"?>
<Relationships xmlns="http://schemas.openxmlformats.org/package/2006/relationships"><Relationship Id="rId3" Type="http://schemas.microsoft.com/office/2018/10/relationships/comments" Target="../comments/modernComment_10C_125E0B3D.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spe.hhs.gov/topics/poverty-economic-mobility/poverty-guidelin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2.ed.gov/about/offices/list/ocr/docs/ocr-factsheet-asthma-202402.pdf" TargetMode="External"/><Relationship Id="rId7" Type="http://schemas.openxmlformats.org/officeDocument/2006/relationships/hyperlink" Target="https://www2.ed.gov/about/offices/list/ocr/docs/crdc-student-disabilities-snapsho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2.ed.gov/about/offices/list/ocr/docs/ocr-factsheet-gerd-202402.pdf" TargetMode="External"/><Relationship Id="rId5" Type="http://schemas.openxmlformats.org/officeDocument/2006/relationships/hyperlink" Target="https://www2.ed.gov/about/offices/list/ocr/docs/ocr-factsheet-food-allergies-202402.pdf" TargetMode="External"/><Relationship Id="rId4" Type="http://schemas.openxmlformats.org/officeDocument/2006/relationships/hyperlink" Target="https://www2.ed.gov/about/offices/list/ocr/docs/ocr-factsheet-diabetes-202402.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calhealthreport.org/2011/12/14/school-nurses-stretched-thin-focus-on-critical-care/"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nasn.org/nasn2024/hom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education.ky.gov/districts/SHS/Pages/Student-Health-Data.aspx"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education.ky.gov/districts/tech/sis/Documents/DataStandardHealth.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ducation.ky.gov/districts/SHS/Pages/School-Health-Services-Infinite-Campus-Information.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ducation.ky.gov/districts/SHS/Documents/22-23%20School%20Health%20Services%20Infographic%20-%20Web%20version.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hyperlink" Target="https://higherlogicdownload.s3.amazonaws.com/NASN/8575d1b7-94ad-45ab-808e-d45019cc5c08/UploadedImages/PDFs/Research/NSN-01-ESC_National_Report-21-22_Final_Nonfillable-_5-16-2023.pdf" TargetMode="External"/><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31.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apps.legislature.ky.gov/law/statutes/statute.aspx?id=52963"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hyperlink" Target="https://apps.legislature.ky.gov/law/kar/titles/201/002/36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apps.legislature.ky.gov/law/statutes/statute.aspx?id=52963" TargetMode="External"/><Relationship Id="rId2" Type="http://schemas.openxmlformats.org/officeDocument/2006/relationships/hyperlink" Target="https://www.chfs.ky.gov/agencies/dph/dehp/hab/Documents/KYNaloxoneRx.pdf" TargetMode="External"/><Relationship Id="rId1" Type="http://schemas.openxmlformats.org/officeDocument/2006/relationships/slideLayout" Target="../slideLayouts/slideLayout21.xml"/><Relationship Id="rId4" Type="http://schemas.openxmlformats.org/officeDocument/2006/relationships/hyperlink" Target="https://apps.legislature.ky.gov/law/statutes/statute.aspx?id=370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hfs.ky.gov/agencies/dph/oc/Documents/FY24-Clinical-Service-Guide.pdf" TargetMode="External"/><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hyperlink" Target="https://kbn.ky.gov/KBN%20Documents/aos16-meds-via-routes.pdf#:~:text=In%20response%20to%20multiple%20inquiries%20regarding%20the%20roles,of%20Nursing%20has%20issued%20opinions%20as%20contained%20herein." TargetMode="Externa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8" Type="http://schemas.openxmlformats.org/officeDocument/2006/relationships/hyperlink" Target="https://kbn.ky.gov/KBN%20Documents/aos16-meds-via-routes.pdf" TargetMode="External"/><Relationship Id="rId3" Type="http://schemas.openxmlformats.org/officeDocument/2006/relationships/hyperlink" Target="https://apps.legislature.ky.gov/law/statutes/statute.aspx?id=53815" TargetMode="External"/><Relationship Id="rId7" Type="http://schemas.openxmlformats.org/officeDocument/2006/relationships/hyperlink" Target="https://kbn.ky.gov/KBN%20Documents/aos15-delegation.pdf" TargetMode="External"/><Relationship Id="rId2" Type="http://schemas.openxmlformats.org/officeDocument/2006/relationships/hyperlink" Target="https://apps.legislature.ky.gov/law/statutes/statute.aspx?id=48246" TargetMode="External"/><Relationship Id="rId1" Type="http://schemas.openxmlformats.org/officeDocument/2006/relationships/slideLayout" Target="../slideLayouts/slideLayout21.xml"/><Relationship Id="rId6" Type="http://schemas.openxmlformats.org/officeDocument/2006/relationships/hyperlink" Target="https://kbn.ky.gov/KBN%20Documents/aos14-implementation-of-patient-care-orders.pdf" TargetMode="External"/><Relationship Id="rId5" Type="http://schemas.openxmlformats.org/officeDocument/2006/relationships/hyperlink" Target="https://kbn.ky.gov/KBN%20Documents/decision-tree-for-delegation-to-uap.pdf" TargetMode="External"/><Relationship Id="rId4" Type="http://schemas.openxmlformats.org/officeDocument/2006/relationships/hyperlink" Target="https://apps.legislature.ky.gov/law/statutes/statute.aspx?id=51270" TargetMode="External"/><Relationship Id="rId9" Type="http://schemas.openxmlformats.org/officeDocument/2006/relationships/hyperlink" Target="https://www.chfs.ky.gov/agencies/dph/oc/Documents/FY24-Clinical-Service-Guide.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cdc.gov/stopoverdose/naloxone/index.html" TargetMode="External"/><Relationship Id="rId13" Type="http://schemas.openxmlformats.org/officeDocument/2006/relationships/hyperlink" Target="https://www.kphanet.org/files/OTC%20Naloxone.pdf" TargetMode="External"/><Relationship Id="rId18" Type="http://schemas.openxmlformats.org/officeDocument/2006/relationships/hyperlink" Target="https://medlineplus.gov/druginfo/meds/a616003.html" TargetMode="External"/><Relationship Id="rId3" Type="http://schemas.openxmlformats.org/officeDocument/2006/relationships/hyperlink" Target="https://www.chfs.ky.gov/agencies/dph/Pages/harmreduction.aspx" TargetMode="External"/><Relationship Id="rId21" Type="http://schemas.openxmlformats.org/officeDocument/2006/relationships/hyperlink" Target="https://nextdistro.org/kentucky" TargetMode="External"/><Relationship Id="rId7" Type="http://schemas.openxmlformats.org/officeDocument/2006/relationships/hyperlink" Target="https://findnaloxone.ky.gov/Pages/how-do-i-use-naloxone.aspx" TargetMode="External"/><Relationship Id="rId12" Type="http://schemas.openxmlformats.org/officeDocument/2006/relationships/hyperlink" Target="https://www.fda.gov/news-events/press-announcements/fda-approves-first-over-counter-naloxone-nasal-spray" TargetMode="External"/><Relationship Id="rId17" Type="http://schemas.openxmlformats.org/officeDocument/2006/relationships/hyperlink" Target="https://nida.nih.gov/publications/drugfacts/naloxone#%3A%7E%3Atext%3DThe%20U.S.%20Centers%20for%20Disease%20Control%20and%20Prevention%2CClinical%20Practice%20Guideline%20for%20Prescribing%20Opioids%20for%20Pain" TargetMode="External"/><Relationship Id="rId2" Type="http://schemas.openxmlformats.org/officeDocument/2006/relationships/image" Target="../media/image41.png"/><Relationship Id="rId16" Type="http://schemas.openxmlformats.org/officeDocument/2006/relationships/hyperlink" Target="https://www.samhsa.gov/medications-substance-use-disorders/medications-counseling-related-conditions/naloxone/faqs" TargetMode="External"/><Relationship Id="rId20" Type="http://schemas.openxmlformats.org/officeDocument/2006/relationships/hyperlink" Target="https://nextdistro.org/naloxone" TargetMode="External"/><Relationship Id="rId1" Type="http://schemas.openxmlformats.org/officeDocument/2006/relationships/slideLayout" Target="../slideLayouts/slideLayout20.xml"/><Relationship Id="rId6" Type="http://schemas.openxmlformats.org/officeDocument/2006/relationships/hyperlink" Target="https://findnaloxone.ky.gov/Pages/what-is-naloxone.aspx" TargetMode="External"/><Relationship Id="rId11" Type="http://schemas.openxmlformats.org/officeDocument/2006/relationships/hyperlink" Target="https://www.cdc.gov/stopoverdose/naloxone/faq.html" TargetMode="External"/><Relationship Id="rId5" Type="http://schemas.openxmlformats.org/officeDocument/2006/relationships/hyperlink" Target="https://findnaloxone.ky.gov/Pages/index.aspx" TargetMode="External"/><Relationship Id="rId15" Type="http://schemas.openxmlformats.org/officeDocument/2006/relationships/hyperlink" Target="https://www.samhsa.gov/medications-substance-use-disorders/medications-counseling-related-conditions/naloxone" TargetMode="External"/><Relationship Id="rId10" Type="http://schemas.openxmlformats.org/officeDocument/2006/relationships/hyperlink" Target="https://www.cdc.gov/stopoverdose/naloxone/pdf/Naloxone-Fact-Sheet-508.pdf" TargetMode="External"/><Relationship Id="rId19" Type="http://schemas.openxmlformats.org/officeDocument/2006/relationships/hyperlink" Target="https://b5t3ytttymm.typeform.com/to/blD1iZWq?typeform-source=findnaloxone.ky.gov" TargetMode="External"/><Relationship Id="rId4" Type="http://schemas.openxmlformats.org/officeDocument/2006/relationships/hyperlink" Target="https://www.chfs.ky.gov/agencies/dph/Harm%20Reduction/Overdose%20Recognition%20and%20Response%208.5x11%20.pdf" TargetMode="External"/><Relationship Id="rId9" Type="http://schemas.openxmlformats.org/officeDocument/2006/relationships/hyperlink" Target="https://www.cdc.gov/opioids/naloxone/factsheets/index.html" TargetMode="External"/><Relationship Id="rId14" Type="http://schemas.openxmlformats.org/officeDocument/2006/relationships/hyperlink" Target="https://www.accessdata.fda.gov/scripts/cder/ob/index.cf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kbn.ky.gov/About/Pages/default.aspx" TargetMode="External"/><Relationship Id="rId13" Type="http://schemas.openxmlformats.org/officeDocument/2006/relationships/hyperlink" Target="https://www.nasn.org/nasn-resources/resources-by-topic/drugs-abuse" TargetMode="External"/><Relationship Id="rId18" Type="http://schemas.openxmlformats.org/officeDocument/2006/relationships/hyperlink" Target="https://rems.ed.gov/" TargetMode="External"/><Relationship Id="rId3" Type="http://schemas.openxmlformats.org/officeDocument/2006/relationships/hyperlink" Target="https://www.heart.org/en/courses/opioid-education" TargetMode="External"/><Relationship Id="rId21" Type="http://schemas.openxmlformats.org/officeDocument/2006/relationships/hyperlink" Target="https://store.samhsa.gov/sites/default/files/overdose-prevention-response-kit-pep23-03-00-001.pdf" TargetMode="External"/><Relationship Id="rId7" Type="http://schemas.openxmlformats.org/officeDocument/2006/relationships/hyperlink" Target="https://bjatta.bja.ojp.gov/sites/default/files/uploaded/Final%20STANDARD%20size%20of%20Fentanyl%20Safety%20Recommendations%20for%20First%20Responders.pdf" TargetMode="External"/><Relationship Id="rId12" Type="http://schemas.openxmlformats.org/officeDocument/2006/relationships/hyperlink" Target="https://findnaloxone.ky.gov/Pages/index.aspx" TargetMode="External"/><Relationship Id="rId17" Type="http://schemas.openxmlformats.org/officeDocument/2006/relationships/hyperlink" Target="https://nida.nih.gov/research-topics/opioids" TargetMode="External"/><Relationship Id="rId2" Type="http://schemas.openxmlformats.org/officeDocument/2006/relationships/hyperlink" Target="https://cpr.heart.org/en/resuscitation-science/cpr-and-ecc-guidelines/adult-basic-and-advanced-life-support" TargetMode="External"/><Relationship Id="rId16" Type="http://schemas.openxmlformats.org/officeDocument/2006/relationships/hyperlink" Target="https://nida.nih.gov/research-topics/commonly-used-drugs-charts" TargetMode="External"/><Relationship Id="rId20" Type="http://schemas.openxmlformats.org/officeDocument/2006/relationships/hyperlink" Target="https://nida.nih.gov/videos/how-naloxone-saves-lives-in-opioid-overdose" TargetMode="External"/><Relationship Id="rId1" Type="http://schemas.openxmlformats.org/officeDocument/2006/relationships/slideLayout" Target="../slideLayouts/slideLayout21.xml"/><Relationship Id="rId6" Type="http://schemas.openxmlformats.org/officeDocument/2006/relationships/hyperlink" Target="https://www.cdc.gov/niosh/topics/fentanyl/risk.html" TargetMode="External"/><Relationship Id="rId11" Type="http://schemas.openxmlformats.org/officeDocument/2006/relationships/hyperlink" Target="https://chfs.ky.gov/agencies/dph/Pages/harmreduction.aspx#%3A%7E%3Atext%3DFor%20the%202021%2D22%20grant%2Ctargeting%20vulnerable%20populations%20for%20services" TargetMode="External"/><Relationship Id="rId24" Type="http://schemas.openxmlformats.org/officeDocument/2006/relationships/hyperlink" Target="https://www.hhs.gov/surgeongeneral/reports-and-publications/addiction-and-substance-misuse/advisory-on-naloxone/index.html" TargetMode="External"/><Relationship Id="rId5" Type="http://schemas.openxmlformats.org/officeDocument/2006/relationships/hyperlink" Target="https://www.cdc.gov/drugoverdose/index.html" TargetMode="External"/><Relationship Id="rId15" Type="http://schemas.openxmlformats.org/officeDocument/2006/relationships/hyperlink" Target="https://harmreduction.org/issues/overdose-prevention/" TargetMode="External"/><Relationship Id="rId23" Type="http://schemas.openxmlformats.org/officeDocument/2006/relationships/hyperlink" Target="https://www.samhsa.gov/find-help/overdose" TargetMode="External"/><Relationship Id="rId10" Type="http://schemas.openxmlformats.org/officeDocument/2006/relationships/hyperlink" Target="https://education.ky.gov/districts/SHS/Pages/Medication-Administration-Training-Program.aspx" TargetMode="External"/><Relationship Id="rId19" Type="http://schemas.openxmlformats.org/officeDocument/2006/relationships/hyperlink" Target="https://rems.ed.gov/docs/Opioid-Fact-Sheet-508C.pdf" TargetMode="External"/><Relationship Id="rId4" Type="http://schemas.openxmlformats.org/officeDocument/2006/relationships/hyperlink" Target="https://www.redcross.org/take-a-class/cpr/performing-cpr/cpr-steps" TargetMode="External"/><Relationship Id="rId9" Type="http://schemas.openxmlformats.org/officeDocument/2006/relationships/hyperlink" Target="https://kbn.ky.gov/document-library/Pages/Advisory-Opinion-Statements.aspx" TargetMode="External"/><Relationship Id="rId14" Type="http://schemas.openxmlformats.org/officeDocument/2006/relationships/hyperlink" Target="https://www.nasn.org/nasn-resources/professional-practice-documents/position-statements/ps-naloxone" TargetMode="External"/><Relationship Id="rId22" Type="http://schemas.openxmlformats.org/officeDocument/2006/relationships/hyperlink" Target="https://www.samhsa.gov/medications-substance-use-disorders/medications-counseling-related-conditions/opioid-overdose"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forms.office.com/Pages/DesignPageV2.aspx?subpage=design&amp;token=83f26844ceb3469982755ece69ec89b2&amp;id=H8Fgk-aQBketACX83J4u0XCV9d9K3KlEtx2GyrJl8S1UMTlGSFE4MThCTTVQVkpJQkJCSFM4UkxNNS4u&amp;topview=Preview"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mailto:stephanie.bunge@education.ky.gov" TargetMode="External"/><Relationship Id="rId3" Type="http://schemas.openxmlformats.org/officeDocument/2006/relationships/hyperlink" Target="mailto:angela.mcdonald@education.ky.gov" TargetMode="External"/><Relationship Id="rId7" Type="http://schemas.openxmlformats.org/officeDocument/2006/relationships/hyperlink" Target="mailto:abby.henshaw@education.ky.gov" TargetMode="External"/><Relationship Id="rId2" Type="http://schemas.openxmlformats.org/officeDocument/2006/relationships/hyperlink" Target="mailto:jim.tackett@education.ky.gov" TargetMode="External"/><Relationship Id="rId1" Type="http://schemas.openxmlformats.org/officeDocument/2006/relationships/slideLayout" Target="../slideLayouts/slideLayout2.xml"/><Relationship Id="rId6" Type="http://schemas.openxmlformats.org/officeDocument/2006/relationships/hyperlink" Target="mailto:crystal.dillingham@education.ky.gov" TargetMode="External"/><Relationship Id="rId5" Type="http://schemas.openxmlformats.org/officeDocument/2006/relationships/hyperlink" Target="mailto:caitlyn.maounce@education.ky.gov" TargetMode="External"/><Relationship Id="rId4" Type="http://schemas.openxmlformats.org/officeDocument/2006/relationships/hyperlink" Target="mailto:tonia.hickman@education.ky.gov" TargetMode="External"/><Relationship Id="rId9" Type="http://schemas.openxmlformats.org/officeDocument/2006/relationships/hyperlink" Target="mailto:jalynn.stubbs@education.ky.gov"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education.ky.gov/districts/LegislativeGuidance/Documents/2024%20Legislative%20Guidance.pdf?utm_medium=email&amp;utm_source=govdelivery" TargetMode="External"/><Relationship Id="rId1" Type="http://schemas.openxmlformats.org/officeDocument/2006/relationships/slideLayout" Target="../slideLayouts/slideLayout2.xml"/><Relationship Id="rId4" Type="http://schemas.openxmlformats.org/officeDocument/2006/relationships/hyperlink" Target="https://www.piqsels.com/en/public-domain-photo-fkse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9D81-F595-702B-1B24-7E3D7EAE5D8C}"/>
              </a:ext>
            </a:extLst>
          </p:cNvPr>
          <p:cNvSpPr>
            <a:spLocks noGrp="1"/>
          </p:cNvSpPr>
          <p:nvPr>
            <p:ph type="title"/>
          </p:nvPr>
        </p:nvSpPr>
        <p:spPr/>
        <p:txBody>
          <a:bodyPr/>
          <a:lstStyle/>
          <a:p>
            <a:r>
              <a:rPr lang="en-US"/>
              <a:t>2024 End-of-Year Webinar</a:t>
            </a:r>
          </a:p>
        </p:txBody>
      </p:sp>
      <p:sp>
        <p:nvSpPr>
          <p:cNvPr id="6" name="TextBox 5">
            <a:extLst>
              <a:ext uri="{FF2B5EF4-FFF2-40B4-BE49-F238E27FC236}">
                <a16:creationId xmlns:a16="http://schemas.microsoft.com/office/drawing/2014/main" id="{B5E7B67A-9E95-636D-890D-8073F1031A48}"/>
              </a:ext>
            </a:extLst>
          </p:cNvPr>
          <p:cNvSpPr txBox="1"/>
          <p:nvPr/>
        </p:nvSpPr>
        <p:spPr>
          <a:xfrm>
            <a:off x="1721196" y="2303136"/>
            <a:ext cx="678214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7780"/>
                </a:solidFill>
              </a:rPr>
              <a:t>Thursday, May 2, 2024</a:t>
            </a:r>
          </a:p>
          <a:p>
            <a:endParaRPr lang="en-US" sz="2800" b="1">
              <a:solidFill>
                <a:srgbClr val="007780"/>
              </a:solidFill>
            </a:endParaRPr>
          </a:p>
          <a:p>
            <a:endParaRPr lang="en-US" sz="2800" b="1">
              <a:solidFill>
                <a:srgbClr val="007780"/>
              </a:solidFill>
            </a:endParaRPr>
          </a:p>
          <a:p>
            <a:r>
              <a:rPr lang="en-US" sz="2800" b="1">
                <a:solidFill>
                  <a:srgbClr val="007780"/>
                </a:solidFill>
              </a:rPr>
              <a:t>KDE School Health Branch </a:t>
            </a:r>
          </a:p>
          <a:p>
            <a:endParaRPr lang="en-US" sz="2800" b="1">
              <a:solidFill>
                <a:srgbClr val="007780"/>
              </a:solidFill>
            </a:endParaRPr>
          </a:p>
        </p:txBody>
      </p:sp>
      <p:pic>
        <p:nvPicPr>
          <p:cNvPr id="4" name="Content Placeholder 3" descr="A photo of a doctor in her lab coat with both thumbs up">
            <a:extLst>
              <a:ext uri="{FF2B5EF4-FFF2-40B4-BE49-F238E27FC236}">
                <a16:creationId xmlns:a16="http://schemas.microsoft.com/office/drawing/2014/main" id="{7F708B27-7F4E-328C-66B5-ABBE3281AC50}"/>
              </a:ext>
            </a:extLst>
          </p:cNvPr>
          <p:cNvPicPr>
            <a:picLocks noGrp="1" noChangeAspect="1"/>
          </p:cNvPicPr>
          <p:nvPr>
            <p:ph idx="1"/>
          </p:nvPr>
        </p:nvPicPr>
        <p:blipFill>
          <a:blip r:embed="rId2"/>
          <a:stretch>
            <a:fillRect/>
          </a:stretch>
        </p:blipFill>
        <p:spPr>
          <a:xfrm>
            <a:off x="7227124" y="1030013"/>
            <a:ext cx="4351338" cy="4351338"/>
          </a:xfrm>
        </p:spPr>
      </p:pic>
    </p:spTree>
    <p:extLst>
      <p:ext uri="{BB962C8B-B14F-4D97-AF65-F5344CB8AC3E}">
        <p14:creationId xmlns:p14="http://schemas.microsoft.com/office/powerpoint/2010/main" val="28676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32A6-624D-F845-BA1B-64A1B0C759C8}"/>
              </a:ext>
            </a:extLst>
          </p:cNvPr>
          <p:cNvSpPr>
            <a:spLocks noGrp="1"/>
          </p:cNvSpPr>
          <p:nvPr>
            <p:ph type="title"/>
          </p:nvPr>
        </p:nvSpPr>
        <p:spPr>
          <a:xfrm>
            <a:off x="838200" y="365125"/>
            <a:ext cx="10891078" cy="1347649"/>
          </a:xfrm>
        </p:spPr>
        <p:txBody>
          <a:bodyPr/>
          <a:lstStyle/>
          <a:p>
            <a:r>
              <a:rPr lang="en-US" sz="4000" dirty="0"/>
              <a:t>Medication Administration Training for 2024-25</a:t>
            </a:r>
          </a:p>
        </p:txBody>
      </p:sp>
      <p:sp>
        <p:nvSpPr>
          <p:cNvPr id="3" name="Content Placeholder 2">
            <a:extLst>
              <a:ext uri="{FF2B5EF4-FFF2-40B4-BE49-F238E27FC236}">
                <a16:creationId xmlns:a16="http://schemas.microsoft.com/office/drawing/2014/main" id="{BC6A9908-F9D2-6B39-AAB9-F5B85068D156}"/>
              </a:ext>
            </a:extLst>
          </p:cNvPr>
          <p:cNvSpPr>
            <a:spLocks noGrp="1"/>
          </p:cNvSpPr>
          <p:nvPr>
            <p:ph idx="1"/>
          </p:nvPr>
        </p:nvSpPr>
        <p:spPr>
          <a:xfrm>
            <a:off x="838200" y="1431895"/>
            <a:ext cx="10515600" cy="4351338"/>
          </a:xfrm>
        </p:spPr>
        <p:txBody>
          <a:bodyPr>
            <a:normAutofit fontScale="92500"/>
          </a:bodyPr>
          <a:lstStyle/>
          <a:p>
            <a:r>
              <a:rPr lang="en-US"/>
              <a:t>No changes for 2024-2025 school year</a:t>
            </a:r>
          </a:p>
          <a:p>
            <a:r>
              <a:rPr lang="en-US"/>
              <a:t>Updated EILA certificates will be available by July 1</a:t>
            </a:r>
            <a:r>
              <a:rPr lang="en-US" baseline="30000"/>
              <a:t>st.</a:t>
            </a:r>
            <a:endParaRPr lang="en-US"/>
          </a:p>
          <a:p>
            <a:r>
              <a:rPr lang="en-US"/>
              <a:t>Remember that if your district is providing summer programing, the district is still responsible to have trained personnel that can provide for the health needs of students.</a:t>
            </a:r>
          </a:p>
          <a:p>
            <a:r>
              <a:rPr lang="en-US"/>
              <a:t>Summer programming is considered an extension of this school year and current delegation and training will still be valid.</a:t>
            </a:r>
          </a:p>
          <a:p>
            <a:r>
              <a:rPr lang="en-US"/>
              <a:t>Any programming performed on or after July 1</a:t>
            </a:r>
            <a:r>
              <a:rPr lang="en-US" baseline="30000"/>
              <a:t>st</a:t>
            </a:r>
            <a:r>
              <a:rPr lang="en-US"/>
              <a:t> will need to have new training and delegation. </a:t>
            </a:r>
          </a:p>
          <a:p>
            <a:r>
              <a:rPr lang="en-US"/>
              <a:t>To request tests, answer keys or certificates contact </a:t>
            </a:r>
            <a:r>
              <a:rPr lang="en-US">
                <a:hlinkClick r:id="rId3"/>
              </a:rPr>
              <a:t>Tonia Hickman</a:t>
            </a:r>
            <a:r>
              <a:rPr lang="en-US"/>
              <a:t>. </a:t>
            </a:r>
          </a:p>
        </p:txBody>
      </p:sp>
    </p:spTree>
    <p:extLst>
      <p:ext uri="{BB962C8B-B14F-4D97-AF65-F5344CB8AC3E}">
        <p14:creationId xmlns:p14="http://schemas.microsoft.com/office/powerpoint/2010/main" val="222022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E1D7F1-199D-DD9C-6AAC-69BAE71BC37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solidFill>
                  <a:schemeClr val="tx1"/>
                </a:solidFill>
              </a:rPr>
              <a:t>Out of State Field Trips - Ohio</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incinnati Zoo Sign">
            <a:extLst>
              <a:ext uri="{FF2B5EF4-FFF2-40B4-BE49-F238E27FC236}">
                <a16:creationId xmlns:a16="http://schemas.microsoft.com/office/drawing/2014/main" id="{EF33A47B-C1B7-85D7-EFD9-F06789833B7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 r="36681"/>
          <a:stretch/>
        </p:blipFill>
        <p:spPr>
          <a:xfrm>
            <a:off x="5681708" y="0"/>
            <a:ext cx="6510291" cy="6858000"/>
          </a:xfrm>
          <a:prstGeom prst="rect">
            <a:avLst/>
          </a:prstGeom>
        </p:spPr>
      </p:pic>
      <p:sp>
        <p:nvSpPr>
          <p:cNvPr id="10" name="TextBox 9">
            <a:extLst>
              <a:ext uri="{FF2B5EF4-FFF2-40B4-BE49-F238E27FC236}">
                <a16:creationId xmlns:a16="http://schemas.microsoft.com/office/drawing/2014/main" id="{4A6305B3-2C0B-A430-4421-B5A175471ABC}"/>
              </a:ext>
            </a:extLst>
          </p:cNvPr>
          <p:cNvSpPr txBox="1"/>
          <p:nvPr/>
        </p:nvSpPr>
        <p:spPr>
          <a:xfrm>
            <a:off x="6217652" y="6627168"/>
            <a:ext cx="9753600" cy="230832"/>
          </a:xfrm>
          <a:prstGeom prst="rect">
            <a:avLst/>
          </a:prstGeom>
          <a:noFill/>
        </p:spPr>
        <p:txBody>
          <a:bodyPr wrap="square" rtlCol="0">
            <a:spAutoFit/>
          </a:bodyPr>
          <a:lstStyle/>
          <a:p>
            <a:r>
              <a:rPr lang="en-US" sz="900">
                <a:hlinkClick r:id="rId4" tooltip="http://flickr.com/photos/el_ramon/2571079683"/>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00076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82D4-5DA4-ADCF-05F8-101A57DE4CB6}"/>
              </a:ext>
            </a:extLst>
          </p:cNvPr>
          <p:cNvSpPr>
            <a:spLocks noGrp="1"/>
          </p:cNvSpPr>
          <p:nvPr>
            <p:ph type="title"/>
          </p:nvPr>
        </p:nvSpPr>
        <p:spPr/>
        <p:txBody>
          <a:bodyPr/>
          <a:lstStyle/>
          <a:p>
            <a:r>
              <a:rPr lang="en-US"/>
              <a:t>Medication Delegation in Ohio Field Trips</a:t>
            </a:r>
          </a:p>
        </p:txBody>
      </p:sp>
      <p:sp>
        <p:nvSpPr>
          <p:cNvPr id="3" name="Content Placeholder 2">
            <a:extLst>
              <a:ext uri="{FF2B5EF4-FFF2-40B4-BE49-F238E27FC236}">
                <a16:creationId xmlns:a16="http://schemas.microsoft.com/office/drawing/2014/main" id="{87C05845-CEE5-DBFC-0B28-E678B920F37D}"/>
              </a:ext>
            </a:extLst>
          </p:cNvPr>
          <p:cNvSpPr>
            <a:spLocks noGrp="1"/>
          </p:cNvSpPr>
          <p:nvPr>
            <p:ph idx="1"/>
          </p:nvPr>
        </p:nvSpPr>
        <p:spPr>
          <a:xfrm>
            <a:off x="838200" y="1491089"/>
            <a:ext cx="10515600" cy="4351338"/>
          </a:xfrm>
        </p:spPr>
        <p:txBody>
          <a:bodyPr/>
          <a:lstStyle/>
          <a:p>
            <a:r>
              <a:rPr lang="en-US"/>
              <a:t>Nurse</a:t>
            </a:r>
            <a:r>
              <a:rPr lang="en-US">
                <a:solidFill>
                  <a:schemeClr val="tx1"/>
                </a:solidFill>
              </a:rPr>
              <a:t> </a:t>
            </a:r>
            <a:r>
              <a:rPr lang="en-US" b="1" u="sng">
                <a:solidFill>
                  <a:schemeClr val="tx1"/>
                </a:solidFill>
              </a:rPr>
              <a:t>cannot</a:t>
            </a:r>
            <a:r>
              <a:rPr lang="en-US">
                <a:solidFill>
                  <a:schemeClr val="tx1"/>
                </a:solidFill>
              </a:rPr>
              <a:t> </a:t>
            </a:r>
            <a:r>
              <a:rPr lang="en-US"/>
              <a:t>delegate medication administration in the state of Ohio</a:t>
            </a:r>
          </a:p>
          <a:p>
            <a:r>
              <a:rPr lang="en-US"/>
              <a:t>School administrators </a:t>
            </a:r>
            <a:r>
              <a:rPr lang="en-US" b="1" u="sng"/>
              <a:t>can </a:t>
            </a:r>
            <a:r>
              <a:rPr lang="en-US"/>
              <a:t>designate an unlicensed staff member to administer medications</a:t>
            </a:r>
          </a:p>
          <a:p>
            <a:r>
              <a:rPr lang="en-US"/>
              <a:t>This staff person cannot be a volunteer and must be trained on medication administration by a licensed health professional</a:t>
            </a:r>
          </a:p>
          <a:p>
            <a:r>
              <a:rPr lang="en-US">
                <a:hlinkClick r:id="rId3"/>
              </a:rPr>
              <a:t>Ohio Revised Code 3313.713</a:t>
            </a:r>
            <a:r>
              <a:rPr lang="en-US"/>
              <a:t> should be reviewed prior to field trip</a:t>
            </a:r>
          </a:p>
          <a:p>
            <a:r>
              <a:rPr lang="en-US"/>
              <a:t>Information provided by Ann M. Connelly, MSN, RN, LSN,NCSN</a:t>
            </a:r>
          </a:p>
          <a:p>
            <a:pPr marL="0" indent="0">
              <a:buNone/>
            </a:pPr>
            <a:r>
              <a:rPr lang="en-US"/>
              <a:t>  Ohio State School Nurse Consultant (ann.Connelly@odh.ohio.gov)</a:t>
            </a:r>
          </a:p>
        </p:txBody>
      </p:sp>
    </p:spTree>
    <p:extLst>
      <p:ext uri="{BB962C8B-B14F-4D97-AF65-F5344CB8AC3E}">
        <p14:creationId xmlns:p14="http://schemas.microsoft.com/office/powerpoint/2010/main" val="414077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AFF1-52B2-DF50-C294-1261CB02203B}"/>
              </a:ext>
            </a:extLst>
          </p:cNvPr>
          <p:cNvSpPr>
            <a:spLocks noGrp="1"/>
          </p:cNvSpPr>
          <p:nvPr>
            <p:ph type="title"/>
          </p:nvPr>
        </p:nvSpPr>
        <p:spPr/>
        <p:txBody>
          <a:bodyPr/>
          <a:lstStyle/>
          <a:p>
            <a:r>
              <a:rPr lang="en-US"/>
              <a:t>Reminder for KY Field Trips</a:t>
            </a:r>
          </a:p>
        </p:txBody>
      </p:sp>
      <p:sp>
        <p:nvSpPr>
          <p:cNvPr id="3" name="Content Placeholder 2">
            <a:extLst>
              <a:ext uri="{FF2B5EF4-FFF2-40B4-BE49-F238E27FC236}">
                <a16:creationId xmlns:a16="http://schemas.microsoft.com/office/drawing/2014/main" id="{8F3CCAB8-90ED-C3EF-86B5-65BAE9B91FF4}"/>
              </a:ext>
            </a:extLst>
          </p:cNvPr>
          <p:cNvSpPr>
            <a:spLocks noGrp="1"/>
          </p:cNvSpPr>
          <p:nvPr>
            <p:ph idx="1"/>
          </p:nvPr>
        </p:nvSpPr>
        <p:spPr/>
        <p:txBody>
          <a:bodyPr/>
          <a:lstStyle/>
          <a:p>
            <a:r>
              <a:rPr lang="en-US"/>
              <a:t>You are also responsible to know the laws for any states you are traveling through regarding medication administration and delegation.</a:t>
            </a:r>
          </a:p>
          <a:p>
            <a:r>
              <a:rPr lang="en-US"/>
              <a:t>Contact that state’s board of nursing or their state school nurse consultant. </a:t>
            </a:r>
          </a:p>
          <a:p>
            <a:r>
              <a:rPr lang="en-US">
                <a:hlinkClick r:id="rId3"/>
              </a:rPr>
              <a:t>National Association of State School Nurse Consultants interactive map</a:t>
            </a:r>
            <a:r>
              <a:rPr lang="en-US"/>
              <a:t>.</a:t>
            </a:r>
          </a:p>
          <a:p>
            <a:r>
              <a:rPr lang="en-US"/>
              <a:t>For international field trips, contact US consulate for that country</a:t>
            </a:r>
          </a:p>
        </p:txBody>
      </p:sp>
    </p:spTree>
    <p:extLst>
      <p:ext uri="{BB962C8B-B14F-4D97-AF65-F5344CB8AC3E}">
        <p14:creationId xmlns:p14="http://schemas.microsoft.com/office/powerpoint/2010/main" val="372114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3A2A-1746-836C-9D38-62BD869326EF}"/>
              </a:ext>
            </a:extLst>
          </p:cNvPr>
          <p:cNvSpPr>
            <a:spLocks noGrp="1"/>
          </p:cNvSpPr>
          <p:nvPr>
            <p:ph type="title"/>
          </p:nvPr>
        </p:nvSpPr>
        <p:spPr/>
        <p:txBody>
          <a:bodyPr/>
          <a:lstStyle/>
          <a:p>
            <a:r>
              <a:rPr lang="en-US"/>
              <a:t>Scope and Practice for School Nursing</a:t>
            </a:r>
          </a:p>
        </p:txBody>
      </p:sp>
      <p:sp>
        <p:nvSpPr>
          <p:cNvPr id="3" name="Content Placeholder 2">
            <a:extLst>
              <a:ext uri="{FF2B5EF4-FFF2-40B4-BE49-F238E27FC236}">
                <a16:creationId xmlns:a16="http://schemas.microsoft.com/office/drawing/2014/main" id="{183BD923-91F0-0405-3235-67AB0E9EDCAE}"/>
              </a:ext>
            </a:extLst>
          </p:cNvPr>
          <p:cNvSpPr>
            <a:spLocks noGrp="1"/>
          </p:cNvSpPr>
          <p:nvPr>
            <p:ph idx="1"/>
          </p:nvPr>
        </p:nvSpPr>
        <p:spPr>
          <a:xfrm>
            <a:off x="838200" y="1574417"/>
            <a:ext cx="10515600" cy="4351338"/>
          </a:xfrm>
        </p:spPr>
        <p:txBody>
          <a:bodyPr vert="horz" lIns="91440" tIns="45720" rIns="91440" bIns="45720" rtlCol="0" anchor="t">
            <a:normAutofit/>
          </a:bodyPr>
          <a:lstStyle/>
          <a:p>
            <a:r>
              <a:rPr lang="en-US"/>
              <a:t>The National Association of School Nurses (NASN) has published the 4th edition of </a:t>
            </a:r>
            <a:r>
              <a:rPr lang="en-US">
                <a:hlinkClick r:id="rId3"/>
              </a:rPr>
              <a:t>“School Nursing: Scope and Standards of Practice</a:t>
            </a:r>
            <a:r>
              <a:rPr lang="en-US"/>
              <a:t>” </a:t>
            </a:r>
          </a:p>
          <a:p>
            <a:r>
              <a:rPr lang="en-US"/>
              <a:t>The National Association of State School Nurse Consultants (NASSNC) has developed a summary of the book and has developed a continuing education offering for school nurses</a:t>
            </a:r>
          </a:p>
          <a:p>
            <a:r>
              <a:rPr lang="en-US"/>
              <a:t>This offering discusses how the scope and standards can be used to guide and evaluate the school nurse’s practice and assist them in developing learning and practice goals</a:t>
            </a:r>
          </a:p>
          <a:p>
            <a:endParaRPr lang="en-US"/>
          </a:p>
          <a:p>
            <a:endParaRPr lang="en-US"/>
          </a:p>
        </p:txBody>
      </p:sp>
    </p:spTree>
    <p:extLst>
      <p:ext uri="{BB962C8B-B14F-4D97-AF65-F5344CB8AC3E}">
        <p14:creationId xmlns:p14="http://schemas.microsoft.com/office/powerpoint/2010/main" val="4261327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06C6-060F-6636-FD1D-916534A27BDC}"/>
              </a:ext>
            </a:extLst>
          </p:cNvPr>
          <p:cNvSpPr>
            <a:spLocks noGrp="1"/>
          </p:cNvSpPr>
          <p:nvPr>
            <p:ph type="title"/>
          </p:nvPr>
        </p:nvSpPr>
        <p:spPr/>
        <p:txBody>
          <a:bodyPr/>
          <a:lstStyle/>
          <a:p>
            <a:r>
              <a:rPr lang="en-US"/>
              <a:t>Scope and Practice</a:t>
            </a:r>
          </a:p>
        </p:txBody>
      </p:sp>
      <p:sp>
        <p:nvSpPr>
          <p:cNvPr id="3" name="Content Placeholder 2">
            <a:extLst>
              <a:ext uri="{FF2B5EF4-FFF2-40B4-BE49-F238E27FC236}">
                <a16:creationId xmlns:a16="http://schemas.microsoft.com/office/drawing/2014/main" id="{DBD74828-5ECC-1F0D-D909-E6F02D985108}"/>
              </a:ext>
            </a:extLst>
          </p:cNvPr>
          <p:cNvSpPr>
            <a:spLocks noGrp="1"/>
          </p:cNvSpPr>
          <p:nvPr>
            <p:ph idx="1"/>
          </p:nvPr>
        </p:nvSpPr>
        <p:spPr>
          <a:xfrm>
            <a:off x="838200" y="1523700"/>
            <a:ext cx="10515600" cy="4351338"/>
          </a:xfrm>
        </p:spPr>
        <p:txBody>
          <a:bodyPr/>
          <a:lstStyle/>
          <a:p>
            <a:r>
              <a:rPr lang="en-US"/>
              <a:t>Offering consists of three modules and each module has been approved for 1.95 nursing continuing professional development contact hours</a:t>
            </a:r>
          </a:p>
          <a:p>
            <a:r>
              <a:rPr lang="en-US"/>
              <a:t>The </a:t>
            </a:r>
            <a:r>
              <a:rPr lang="en-US">
                <a:hlinkClick r:id="rId4"/>
              </a:rPr>
              <a:t>training can be accessed on the School Health Associates </a:t>
            </a:r>
            <a:r>
              <a:rPr lang="en-US"/>
              <a:t>webpage: </a:t>
            </a:r>
          </a:p>
          <a:p>
            <a:r>
              <a:rPr lang="en-US"/>
              <a:t>Kentucky nurses may complete the modules free of charge, however you will be asked to create and account and log in</a:t>
            </a:r>
          </a:p>
          <a:p>
            <a:pPr marL="0" indent="0">
              <a:buNone/>
            </a:pPr>
            <a:endParaRPr lang="en-US"/>
          </a:p>
        </p:txBody>
      </p:sp>
    </p:spTree>
    <p:extLst>
      <p:ext uri="{BB962C8B-B14F-4D97-AF65-F5344CB8AC3E}">
        <p14:creationId xmlns:p14="http://schemas.microsoft.com/office/powerpoint/2010/main" val="271084303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2C6B-2AB6-E75A-A913-855D90FA247C}"/>
              </a:ext>
            </a:extLst>
          </p:cNvPr>
          <p:cNvSpPr>
            <a:spLocks noGrp="1"/>
          </p:cNvSpPr>
          <p:nvPr>
            <p:ph type="title"/>
          </p:nvPr>
        </p:nvSpPr>
        <p:spPr/>
        <p:txBody>
          <a:bodyPr/>
          <a:lstStyle/>
          <a:p>
            <a:r>
              <a:rPr lang="en-US"/>
              <a:t>Guidance for Developing School Health Contracts</a:t>
            </a:r>
          </a:p>
        </p:txBody>
      </p:sp>
      <p:sp>
        <p:nvSpPr>
          <p:cNvPr id="3" name="Content Placeholder 2">
            <a:extLst>
              <a:ext uri="{FF2B5EF4-FFF2-40B4-BE49-F238E27FC236}">
                <a16:creationId xmlns:a16="http://schemas.microsoft.com/office/drawing/2014/main" id="{2E6D0765-B00A-7F34-E7E3-66E370A005E9}"/>
              </a:ext>
            </a:extLst>
          </p:cNvPr>
          <p:cNvSpPr>
            <a:spLocks noGrp="1"/>
          </p:cNvSpPr>
          <p:nvPr>
            <p:ph idx="1"/>
          </p:nvPr>
        </p:nvSpPr>
        <p:spPr/>
        <p:txBody>
          <a:bodyPr vert="horz" lIns="91440" tIns="45720" rIns="91440" bIns="45720" rtlCol="0" anchor="t">
            <a:normAutofit/>
          </a:bodyPr>
          <a:lstStyle/>
          <a:p>
            <a:r>
              <a:rPr lang="en-US"/>
              <a:t>KDE has updated its guidance document regarding the development of contracts with outside agencies who will be providing health services in schools.</a:t>
            </a:r>
          </a:p>
          <a:p>
            <a:r>
              <a:rPr lang="en-US">
                <a:hlinkClick r:id="rId3"/>
              </a:rPr>
              <a:t>KDE Guidance Document for Developing School Health Contracts</a:t>
            </a:r>
          </a:p>
          <a:p>
            <a:pPr marL="0" indent="0">
              <a:buNone/>
            </a:pPr>
            <a:endParaRPr lang="en-US"/>
          </a:p>
        </p:txBody>
      </p:sp>
    </p:spTree>
    <p:extLst>
      <p:ext uri="{BB962C8B-B14F-4D97-AF65-F5344CB8AC3E}">
        <p14:creationId xmlns:p14="http://schemas.microsoft.com/office/powerpoint/2010/main" val="13410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34B7-8988-53A4-42CF-E8ACA504AFC1}"/>
              </a:ext>
            </a:extLst>
          </p:cNvPr>
          <p:cNvSpPr>
            <a:spLocks noGrp="1"/>
          </p:cNvSpPr>
          <p:nvPr>
            <p:ph type="title"/>
          </p:nvPr>
        </p:nvSpPr>
        <p:spPr/>
        <p:txBody>
          <a:bodyPr/>
          <a:lstStyle/>
          <a:p>
            <a:r>
              <a:rPr lang="en-US"/>
              <a:t>Free Disaster Preparedness Trainings for Schools (Behavior Health Related)</a:t>
            </a:r>
          </a:p>
        </p:txBody>
      </p:sp>
      <p:sp>
        <p:nvSpPr>
          <p:cNvPr id="3" name="Content Placeholder 2">
            <a:extLst>
              <a:ext uri="{FF2B5EF4-FFF2-40B4-BE49-F238E27FC236}">
                <a16:creationId xmlns:a16="http://schemas.microsoft.com/office/drawing/2014/main" id="{4203CA8F-C990-F0F2-ED34-77FA3EDA9204}"/>
              </a:ext>
            </a:extLst>
          </p:cNvPr>
          <p:cNvSpPr>
            <a:spLocks noGrp="1"/>
          </p:cNvSpPr>
          <p:nvPr>
            <p:ph idx="1"/>
          </p:nvPr>
        </p:nvSpPr>
        <p:spPr/>
        <p:txBody>
          <a:bodyPr vert="horz" lIns="91440" tIns="45720" rIns="91440" bIns="45720" rtlCol="0" anchor="t">
            <a:normAutofit/>
          </a:bodyPr>
          <a:lstStyle/>
          <a:p>
            <a:r>
              <a:rPr lang="en-US"/>
              <a:t>Offered by the Department of Behavioral Health, Developmental and Intellectual Disabilities’ Mental Health Promotion, Prevention and Preparedness Branch</a:t>
            </a:r>
          </a:p>
          <a:p>
            <a:r>
              <a:rPr lang="en-US"/>
              <a:t>The Comprehensive Behavioral Health Preparedness Toolkit supports schools, faith organizations, local agencies, and other community groups in accommodating individuals' behavioral health needs as they prepare for, respond to, and recover from natural disasters and school crisis events. </a:t>
            </a:r>
          </a:p>
        </p:txBody>
      </p:sp>
    </p:spTree>
    <p:extLst>
      <p:ext uri="{BB962C8B-B14F-4D97-AF65-F5344CB8AC3E}">
        <p14:creationId xmlns:p14="http://schemas.microsoft.com/office/powerpoint/2010/main" val="219990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0B34-8091-C1DD-F005-D0B94BEF319E}"/>
              </a:ext>
            </a:extLst>
          </p:cNvPr>
          <p:cNvSpPr>
            <a:spLocks noGrp="1"/>
          </p:cNvSpPr>
          <p:nvPr>
            <p:ph type="title"/>
          </p:nvPr>
        </p:nvSpPr>
        <p:spPr/>
        <p:txBody>
          <a:bodyPr/>
          <a:lstStyle/>
          <a:p>
            <a:r>
              <a:rPr lang="en-US"/>
              <a:t>Free Disaster Preparedness Trainings for Schools (Continued)</a:t>
            </a:r>
          </a:p>
        </p:txBody>
      </p:sp>
      <p:sp>
        <p:nvSpPr>
          <p:cNvPr id="3" name="Content Placeholder 2">
            <a:extLst>
              <a:ext uri="{FF2B5EF4-FFF2-40B4-BE49-F238E27FC236}">
                <a16:creationId xmlns:a16="http://schemas.microsoft.com/office/drawing/2014/main" id="{DE136882-7210-BDA0-5DFF-BF2F6DD7D49F}"/>
              </a:ext>
            </a:extLst>
          </p:cNvPr>
          <p:cNvSpPr>
            <a:spLocks noGrp="1"/>
          </p:cNvSpPr>
          <p:nvPr>
            <p:ph idx="1"/>
          </p:nvPr>
        </p:nvSpPr>
        <p:spPr/>
        <p:txBody>
          <a:bodyPr vert="horz" lIns="91440" tIns="45720" rIns="91440" bIns="45720" rtlCol="0" anchor="t">
            <a:normAutofit/>
          </a:bodyPr>
          <a:lstStyle/>
          <a:p>
            <a:r>
              <a:rPr lang="en-US"/>
              <a:t>This training will walk you through the toolkit and has great resources for schools or other community members who can support you, your students and their families in times of crisis</a:t>
            </a:r>
          </a:p>
          <a:p>
            <a:r>
              <a:rPr lang="en-US"/>
              <a:t>After completion of the training, you will be provided with the toolkit free of charge.</a:t>
            </a:r>
          </a:p>
          <a:p>
            <a:r>
              <a:rPr lang="en-US"/>
              <a:t>There will be twelve free virtual trainings from April 2024 to June 2024 for agencies, schools, businesses, faith organizations and other community groups.</a:t>
            </a:r>
          </a:p>
          <a:p>
            <a:r>
              <a:rPr lang="en-US"/>
              <a:t>Click </a:t>
            </a:r>
            <a:r>
              <a:rPr lang="en-US">
                <a:hlinkClick r:id="rId3"/>
              </a:rPr>
              <a:t>here</a:t>
            </a:r>
            <a:r>
              <a:rPr lang="en-US"/>
              <a:t> to register.</a:t>
            </a:r>
          </a:p>
        </p:txBody>
      </p:sp>
    </p:spTree>
    <p:extLst>
      <p:ext uri="{BB962C8B-B14F-4D97-AF65-F5344CB8AC3E}">
        <p14:creationId xmlns:p14="http://schemas.microsoft.com/office/powerpoint/2010/main" val="2110726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DDB9-4D65-272F-36A7-A91D4A116559}"/>
              </a:ext>
            </a:extLst>
          </p:cNvPr>
          <p:cNvSpPr>
            <a:spLocks noGrp="1"/>
          </p:cNvSpPr>
          <p:nvPr>
            <p:ph type="title"/>
          </p:nvPr>
        </p:nvSpPr>
        <p:spPr/>
        <p:txBody>
          <a:bodyPr/>
          <a:lstStyle/>
          <a:p>
            <a:r>
              <a:rPr lang="en-US"/>
              <a:t>For More Information</a:t>
            </a:r>
          </a:p>
        </p:txBody>
      </p:sp>
      <p:sp>
        <p:nvSpPr>
          <p:cNvPr id="3" name="Content Placeholder 2">
            <a:extLst>
              <a:ext uri="{FF2B5EF4-FFF2-40B4-BE49-F238E27FC236}">
                <a16:creationId xmlns:a16="http://schemas.microsoft.com/office/drawing/2014/main" id="{3849E596-FDE2-D02B-CF83-E681A123974A}"/>
              </a:ext>
            </a:extLst>
          </p:cNvPr>
          <p:cNvSpPr>
            <a:spLocks noGrp="1"/>
          </p:cNvSpPr>
          <p:nvPr>
            <p:ph idx="1"/>
          </p:nvPr>
        </p:nvSpPr>
        <p:spPr/>
        <p:txBody>
          <a:bodyPr>
            <a:normAutofit/>
          </a:bodyPr>
          <a:lstStyle/>
          <a:p>
            <a:pPr marL="0" indent="0" algn="ctr">
              <a:buNone/>
            </a:pPr>
            <a:r>
              <a:rPr lang="en-US"/>
              <a:t>Amy Potts</a:t>
            </a:r>
          </a:p>
          <a:p>
            <a:pPr marL="0" indent="0" algn="ctr">
              <a:buNone/>
            </a:pPr>
            <a:r>
              <a:rPr lang="en-US"/>
              <a:t>Disaster Response Program Administrator</a:t>
            </a:r>
          </a:p>
          <a:p>
            <a:pPr marL="0" indent="0" algn="ctr">
              <a:buNone/>
            </a:pPr>
            <a:r>
              <a:rPr lang="en-US"/>
              <a:t>Mental Health Promotion, Prevention and Preparedness Branch</a:t>
            </a:r>
          </a:p>
          <a:p>
            <a:pPr marL="0" indent="0" algn="ctr">
              <a:buNone/>
            </a:pPr>
            <a:r>
              <a:rPr lang="en-US"/>
              <a:t>Dept for Behavioral Health, Developmental &amp; Intellectual Disabilities</a:t>
            </a:r>
          </a:p>
          <a:p>
            <a:pPr marL="0" indent="0" algn="ctr">
              <a:buNone/>
            </a:pPr>
            <a:r>
              <a:rPr lang="en-US"/>
              <a:t>Email: </a:t>
            </a:r>
            <a:r>
              <a:rPr lang="en-US">
                <a:hlinkClick r:id="rId3"/>
              </a:rPr>
              <a:t>amy.potts@ky.gov</a:t>
            </a:r>
            <a:endParaRPr lang="en-US"/>
          </a:p>
          <a:p>
            <a:pPr marL="0" indent="0" algn="ctr">
              <a:buNone/>
            </a:pPr>
            <a:endParaRPr lang="en-US"/>
          </a:p>
        </p:txBody>
      </p:sp>
    </p:spTree>
    <p:extLst>
      <p:ext uri="{BB962C8B-B14F-4D97-AF65-F5344CB8AC3E}">
        <p14:creationId xmlns:p14="http://schemas.microsoft.com/office/powerpoint/2010/main" val="322281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4D02-A35F-3911-220C-F0A316166604}"/>
              </a:ext>
            </a:extLst>
          </p:cNvPr>
          <p:cNvSpPr>
            <a:spLocks noGrp="1"/>
          </p:cNvSpPr>
          <p:nvPr>
            <p:ph type="title"/>
          </p:nvPr>
        </p:nvSpPr>
        <p:spPr/>
        <p:txBody>
          <a:bodyPr/>
          <a:lstStyle/>
          <a:p>
            <a:r>
              <a:rPr lang="en-US"/>
              <a:t>Welcome!</a:t>
            </a:r>
          </a:p>
        </p:txBody>
      </p:sp>
      <p:sp>
        <p:nvSpPr>
          <p:cNvPr id="3" name="Content Placeholder 2">
            <a:extLst>
              <a:ext uri="{FF2B5EF4-FFF2-40B4-BE49-F238E27FC236}">
                <a16:creationId xmlns:a16="http://schemas.microsoft.com/office/drawing/2014/main" id="{CCAA58F6-2DDE-6D99-41EA-DE1BB8E17E38}"/>
              </a:ext>
            </a:extLst>
          </p:cNvPr>
          <p:cNvSpPr>
            <a:spLocks noGrp="1"/>
          </p:cNvSpPr>
          <p:nvPr>
            <p:ph idx="1"/>
          </p:nvPr>
        </p:nvSpPr>
        <p:spPr/>
        <p:txBody>
          <a:bodyPr/>
          <a:lstStyle/>
          <a:p>
            <a:r>
              <a:rPr lang="en-US"/>
              <a:t>Today’s webinar is not only being livestreamed but will also be archived on </a:t>
            </a:r>
            <a:r>
              <a:rPr lang="en-US">
                <a:hlinkClick r:id="rId3"/>
              </a:rPr>
              <a:t>KDE’s Media Portal </a:t>
            </a:r>
            <a:r>
              <a:rPr lang="en-US"/>
              <a:t>and we will also be posting the PowerPoint presentation on our School Health Services Webpage</a:t>
            </a:r>
          </a:p>
          <a:p>
            <a:r>
              <a:rPr lang="en-US"/>
              <a:t>To submit questions today during the webinar, go to: </a:t>
            </a:r>
          </a:p>
          <a:p>
            <a:pPr marL="0" indent="0">
              <a:buNone/>
            </a:pPr>
            <a:r>
              <a:rPr lang="en-US"/>
              <a:t>   </a:t>
            </a:r>
            <a:r>
              <a:rPr lang="en-US">
                <a:hlinkClick r:id="rId4"/>
              </a:rPr>
              <a:t>https://app.gosoapbox.com/</a:t>
            </a:r>
            <a:endParaRPr lang="en-US"/>
          </a:p>
          <a:p>
            <a:pPr marL="0" indent="0">
              <a:buNone/>
            </a:pPr>
            <a:r>
              <a:rPr lang="en-US"/>
              <a:t>   Access code: schoolhealth</a:t>
            </a:r>
          </a:p>
          <a:p>
            <a:pPr marL="0" indent="0">
              <a:buNone/>
            </a:pPr>
            <a:r>
              <a:rPr lang="en-US"/>
              <a:t>  </a:t>
            </a:r>
          </a:p>
          <a:p>
            <a:endParaRPr lang="en-US"/>
          </a:p>
        </p:txBody>
      </p:sp>
    </p:spTree>
    <p:extLst>
      <p:ext uri="{BB962C8B-B14F-4D97-AF65-F5344CB8AC3E}">
        <p14:creationId xmlns:p14="http://schemas.microsoft.com/office/powerpoint/2010/main" val="1241247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9A99-CFA9-ACF0-DB75-438AA21A2139}"/>
              </a:ext>
            </a:extLst>
          </p:cNvPr>
          <p:cNvSpPr>
            <a:spLocks noGrp="1"/>
          </p:cNvSpPr>
          <p:nvPr>
            <p:ph type="title"/>
          </p:nvPr>
        </p:nvSpPr>
        <p:spPr/>
        <p:txBody>
          <a:bodyPr/>
          <a:lstStyle/>
          <a:p>
            <a:r>
              <a:rPr lang="en-US"/>
              <a:t>National Association of School Nurses </a:t>
            </a:r>
            <a:br>
              <a:rPr lang="en-US"/>
            </a:br>
            <a:r>
              <a:rPr lang="en-US"/>
              <a:t>(NASN) New Resources</a:t>
            </a:r>
          </a:p>
        </p:txBody>
      </p:sp>
      <p:sp>
        <p:nvSpPr>
          <p:cNvPr id="3" name="Content Placeholder 2">
            <a:extLst>
              <a:ext uri="{FF2B5EF4-FFF2-40B4-BE49-F238E27FC236}">
                <a16:creationId xmlns:a16="http://schemas.microsoft.com/office/drawing/2014/main" id="{521459B4-45F6-B219-D5F3-604E4CDAB921}"/>
              </a:ext>
            </a:extLst>
          </p:cNvPr>
          <p:cNvSpPr>
            <a:spLocks noGrp="1"/>
          </p:cNvSpPr>
          <p:nvPr>
            <p:ph idx="1"/>
          </p:nvPr>
        </p:nvSpPr>
        <p:spPr/>
        <p:txBody>
          <a:bodyPr/>
          <a:lstStyle/>
          <a:p>
            <a:r>
              <a:rPr lang="en-US"/>
              <a:t>New Epilepsy Resources (Free for NASN Members)</a:t>
            </a:r>
          </a:p>
          <a:p>
            <a:pPr lvl="1">
              <a:buFont typeface="Courier New" panose="02070309020205020404" pitchFamily="49" charset="0"/>
              <a:buChar char="o"/>
            </a:pPr>
            <a:r>
              <a:rPr lang="en-US">
                <a:hlinkClick r:id="rId3"/>
              </a:rPr>
              <a:t>Coordinated Support System for Students with Epilepsy</a:t>
            </a:r>
            <a:endParaRPr lang="en-US"/>
          </a:p>
          <a:p>
            <a:pPr lvl="1">
              <a:buFont typeface="Courier New" panose="02070309020205020404" pitchFamily="49" charset="0"/>
              <a:buChar char="o"/>
            </a:pPr>
            <a:r>
              <a:rPr lang="en-US">
                <a:hlinkClick r:id="rId4"/>
              </a:rPr>
              <a:t>School Nursing Evidence-Based Clinical Practice Guideline: Students with Seizures and Epilepsy</a:t>
            </a:r>
            <a:endParaRPr lang="en-US"/>
          </a:p>
        </p:txBody>
      </p:sp>
    </p:spTree>
    <p:extLst>
      <p:ext uri="{BB962C8B-B14F-4D97-AF65-F5344CB8AC3E}">
        <p14:creationId xmlns:p14="http://schemas.microsoft.com/office/powerpoint/2010/main" val="64273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40DB-ED05-089A-67DE-5FA60E2A2298}"/>
              </a:ext>
            </a:extLst>
          </p:cNvPr>
          <p:cNvSpPr>
            <a:spLocks noGrp="1"/>
          </p:cNvSpPr>
          <p:nvPr>
            <p:ph type="title"/>
          </p:nvPr>
        </p:nvSpPr>
        <p:spPr/>
        <p:txBody>
          <a:bodyPr/>
          <a:lstStyle/>
          <a:p>
            <a:r>
              <a:rPr lang="en-US"/>
              <a:t>Other Epilepsy/Seizure Resources</a:t>
            </a:r>
          </a:p>
        </p:txBody>
      </p:sp>
      <p:sp>
        <p:nvSpPr>
          <p:cNvPr id="3" name="Content Placeholder 2">
            <a:extLst>
              <a:ext uri="{FF2B5EF4-FFF2-40B4-BE49-F238E27FC236}">
                <a16:creationId xmlns:a16="http://schemas.microsoft.com/office/drawing/2014/main" id="{12CE8A8A-ECDA-BA3E-25D4-FA232E24EEDD}"/>
              </a:ext>
            </a:extLst>
          </p:cNvPr>
          <p:cNvSpPr>
            <a:spLocks noGrp="1"/>
          </p:cNvSpPr>
          <p:nvPr>
            <p:ph idx="1"/>
          </p:nvPr>
        </p:nvSpPr>
        <p:spPr/>
        <p:txBody>
          <a:bodyPr/>
          <a:lstStyle/>
          <a:p>
            <a:r>
              <a:rPr lang="en-US">
                <a:hlinkClick r:id="rId3"/>
              </a:rPr>
              <a:t>Seizure Action Plan Coalition</a:t>
            </a:r>
            <a:r>
              <a:rPr lang="en-US"/>
              <a:t> – fillable seizure action plans, some with pictures</a:t>
            </a:r>
          </a:p>
          <a:p>
            <a:r>
              <a:rPr lang="en-US">
                <a:hlinkClick r:id="rId4"/>
              </a:rPr>
              <a:t>Epilepsy Foundation Seizure Action Plans</a:t>
            </a:r>
            <a:endParaRPr lang="en-US"/>
          </a:p>
          <a:p>
            <a:r>
              <a:rPr lang="en-US">
                <a:hlinkClick r:id="rId5"/>
              </a:rPr>
              <a:t>University of Colorado Seizure Action Plan for Non-epileptic seizures</a:t>
            </a:r>
            <a:endParaRPr lang="en-US"/>
          </a:p>
          <a:p>
            <a:r>
              <a:rPr lang="en-US">
                <a:hlinkClick r:id="rId6"/>
              </a:rPr>
              <a:t>University of South Florida Psychogenic (Non-Epileptic) Seizures A Guide for Patients and Families</a:t>
            </a:r>
            <a:endParaRPr lang="en-US"/>
          </a:p>
        </p:txBody>
      </p:sp>
    </p:spTree>
    <p:extLst>
      <p:ext uri="{BB962C8B-B14F-4D97-AF65-F5344CB8AC3E}">
        <p14:creationId xmlns:p14="http://schemas.microsoft.com/office/powerpoint/2010/main" val="46798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A500-7E68-4876-5A95-D548CD167BA8}"/>
              </a:ext>
            </a:extLst>
          </p:cNvPr>
          <p:cNvSpPr>
            <a:spLocks noGrp="1"/>
          </p:cNvSpPr>
          <p:nvPr>
            <p:ph type="title"/>
          </p:nvPr>
        </p:nvSpPr>
        <p:spPr/>
        <p:txBody>
          <a:bodyPr/>
          <a:lstStyle/>
          <a:p>
            <a:r>
              <a:rPr lang="en-US"/>
              <a:t>Benefits of Joining NASN</a:t>
            </a:r>
          </a:p>
        </p:txBody>
      </p:sp>
      <p:sp>
        <p:nvSpPr>
          <p:cNvPr id="3" name="Content Placeholder 2">
            <a:extLst>
              <a:ext uri="{FF2B5EF4-FFF2-40B4-BE49-F238E27FC236}">
                <a16:creationId xmlns:a16="http://schemas.microsoft.com/office/drawing/2014/main" id="{227A213C-5BDE-9A6D-6DD6-DB7DFD62EAFD}"/>
              </a:ext>
            </a:extLst>
          </p:cNvPr>
          <p:cNvSpPr>
            <a:spLocks noGrp="1"/>
          </p:cNvSpPr>
          <p:nvPr>
            <p:ph idx="1"/>
          </p:nvPr>
        </p:nvSpPr>
        <p:spPr>
          <a:xfrm>
            <a:off x="838200" y="1550322"/>
            <a:ext cx="10515600" cy="4351338"/>
          </a:xfrm>
        </p:spPr>
        <p:txBody>
          <a:bodyPr/>
          <a:lstStyle/>
          <a:p>
            <a:r>
              <a:rPr lang="en-US"/>
              <a:t>Membership is $105/year</a:t>
            </a:r>
          </a:p>
          <a:p>
            <a:r>
              <a:rPr lang="en-US"/>
              <a:t>Can be paid in quarterly payments</a:t>
            </a:r>
          </a:p>
          <a:p>
            <a:r>
              <a:rPr lang="en-US"/>
              <a:t>Family Resource and Youth Service Centers may be willing to cover the cost</a:t>
            </a:r>
          </a:p>
          <a:p>
            <a:r>
              <a:rPr lang="en-US"/>
              <a:t>Free or reduced cost continuing education hours</a:t>
            </a:r>
          </a:p>
          <a:p>
            <a:r>
              <a:rPr lang="en-US"/>
              <a:t>Free vision vouchers through Eyes of Hope program (formerly known as Sight for Students)</a:t>
            </a:r>
          </a:p>
          <a:p>
            <a:r>
              <a:rPr lang="en-US"/>
              <a:t>Able to attend NASN summer conference</a:t>
            </a:r>
          </a:p>
          <a:p>
            <a:endParaRPr lang="en-US"/>
          </a:p>
        </p:txBody>
      </p:sp>
      <p:pic>
        <p:nvPicPr>
          <p:cNvPr id="5" name="Picture 4">
            <a:extLst>
              <a:ext uri="{FF2B5EF4-FFF2-40B4-BE49-F238E27FC236}">
                <a16:creationId xmlns:a16="http://schemas.microsoft.com/office/drawing/2014/main" id="{1024B294-411E-6B56-9595-992E425A18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45525" y="191570"/>
            <a:ext cx="3199549" cy="2310470"/>
          </a:xfrm>
          <a:prstGeom prst="rect">
            <a:avLst/>
          </a:prstGeom>
        </p:spPr>
      </p:pic>
    </p:spTree>
    <p:extLst>
      <p:ext uri="{BB962C8B-B14F-4D97-AF65-F5344CB8AC3E}">
        <p14:creationId xmlns:p14="http://schemas.microsoft.com/office/powerpoint/2010/main" val="79073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5ECA2-F6D2-AB19-C239-D585CC70A16A}"/>
              </a:ext>
            </a:extLst>
          </p:cNvPr>
          <p:cNvSpPr>
            <a:spLocks noGrp="1"/>
          </p:cNvSpPr>
          <p:nvPr>
            <p:ph type="title"/>
          </p:nvPr>
        </p:nvSpPr>
        <p:spPr>
          <a:xfrm>
            <a:off x="5674453" y="802955"/>
            <a:ext cx="4966933" cy="837562"/>
          </a:xfrm>
        </p:spPr>
        <p:txBody>
          <a:bodyPr anchor="b">
            <a:normAutofit/>
          </a:bodyPr>
          <a:lstStyle/>
          <a:p>
            <a:r>
              <a:rPr lang="en-US" sz="3600">
                <a:solidFill>
                  <a:schemeClr val="tx2"/>
                </a:solidFill>
              </a:rPr>
              <a:t>Eyes of Hope Program</a:t>
            </a:r>
          </a:p>
        </p:txBody>
      </p:sp>
      <p:grpSp>
        <p:nvGrpSpPr>
          <p:cNvPr id="14" name="Group 13">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5" name="Freeform: Shape 14">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child having an eye examination">
            <a:extLst>
              <a:ext uri="{FF2B5EF4-FFF2-40B4-BE49-F238E27FC236}">
                <a16:creationId xmlns:a16="http://schemas.microsoft.com/office/drawing/2014/main" id="{B88138B4-47E9-2B08-7051-250780DADBC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6" t="-11668" r="-452" b="11976"/>
          <a:stretch/>
        </p:blipFill>
        <p:spPr>
          <a:xfrm>
            <a:off x="200947" y="1645284"/>
            <a:ext cx="4901087" cy="3556426"/>
          </a:xfrm>
          <a:prstGeom prst="rect">
            <a:avLst/>
          </a:prstGeom>
        </p:spPr>
      </p:pic>
      <p:sp>
        <p:nvSpPr>
          <p:cNvPr id="3" name="Content Placeholder 2">
            <a:extLst>
              <a:ext uri="{FF2B5EF4-FFF2-40B4-BE49-F238E27FC236}">
                <a16:creationId xmlns:a16="http://schemas.microsoft.com/office/drawing/2014/main" id="{74C60E0A-E4CE-9EEB-B50F-C8BD1771DE07}"/>
              </a:ext>
            </a:extLst>
          </p:cNvPr>
          <p:cNvSpPr>
            <a:spLocks noGrp="1"/>
          </p:cNvSpPr>
          <p:nvPr>
            <p:ph idx="1"/>
          </p:nvPr>
        </p:nvSpPr>
        <p:spPr>
          <a:xfrm>
            <a:off x="5251270" y="1637596"/>
            <a:ext cx="5816882" cy="4423375"/>
          </a:xfrm>
        </p:spPr>
        <p:txBody>
          <a:bodyPr anchor="ctr">
            <a:normAutofit/>
          </a:bodyPr>
          <a:lstStyle/>
          <a:p>
            <a:r>
              <a:rPr lang="en-US" sz="2000" dirty="0">
                <a:solidFill>
                  <a:schemeClr val="tx2"/>
                </a:solidFill>
              </a:rPr>
              <a:t>VSP Vision provides gift certificates for a comprehensive eye exam and, if prescribed, new glasses.</a:t>
            </a:r>
          </a:p>
          <a:p>
            <a:r>
              <a:rPr lang="en-US" sz="2000" dirty="0">
                <a:solidFill>
                  <a:schemeClr val="tx2"/>
                </a:solidFill>
              </a:rPr>
              <a:t>NASN members can provide students who qualify a certificate to receive essential vision care at no cost to the school or student</a:t>
            </a:r>
          </a:p>
          <a:p>
            <a:r>
              <a:rPr lang="en-US" sz="2000" dirty="0">
                <a:solidFill>
                  <a:schemeClr val="tx2"/>
                </a:solidFill>
              </a:rPr>
              <a:t>NASN members may request a maximum of ten certificates per month with a maximum of 30 certificates a year </a:t>
            </a:r>
          </a:p>
          <a:p>
            <a:r>
              <a:rPr lang="en-US" sz="2000" dirty="0">
                <a:solidFill>
                  <a:schemeClr val="tx2"/>
                </a:solidFill>
              </a:rPr>
              <a:t>Allow three weeks for delivery of certificates</a:t>
            </a:r>
          </a:p>
          <a:p>
            <a:r>
              <a:rPr lang="en-US" sz="2000" dirty="0">
                <a:solidFill>
                  <a:schemeClr val="tx2"/>
                </a:solidFill>
              </a:rPr>
              <a:t>NASN encourages that you request certificates during non-peak months (December through July) for quicker service</a:t>
            </a:r>
          </a:p>
        </p:txBody>
      </p:sp>
    </p:spTree>
    <p:extLst>
      <p:ext uri="{BB962C8B-B14F-4D97-AF65-F5344CB8AC3E}">
        <p14:creationId xmlns:p14="http://schemas.microsoft.com/office/powerpoint/2010/main" val="70339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7741-8BFD-BD0E-260A-8142B258E4BB}"/>
              </a:ext>
            </a:extLst>
          </p:cNvPr>
          <p:cNvSpPr>
            <a:spLocks noGrp="1"/>
          </p:cNvSpPr>
          <p:nvPr>
            <p:ph type="title"/>
          </p:nvPr>
        </p:nvSpPr>
        <p:spPr/>
        <p:txBody>
          <a:bodyPr/>
          <a:lstStyle/>
          <a:p>
            <a:r>
              <a:rPr lang="en-US"/>
              <a:t>Who is eligible?</a:t>
            </a:r>
          </a:p>
        </p:txBody>
      </p:sp>
      <p:sp>
        <p:nvSpPr>
          <p:cNvPr id="3" name="Content Placeholder 2">
            <a:extLst>
              <a:ext uri="{FF2B5EF4-FFF2-40B4-BE49-F238E27FC236}">
                <a16:creationId xmlns:a16="http://schemas.microsoft.com/office/drawing/2014/main" id="{FC180841-80E3-8612-4628-C7CA461A715B}"/>
              </a:ext>
            </a:extLst>
          </p:cNvPr>
          <p:cNvSpPr>
            <a:spLocks noGrp="1"/>
          </p:cNvSpPr>
          <p:nvPr>
            <p:ph idx="1"/>
          </p:nvPr>
        </p:nvSpPr>
        <p:spPr/>
        <p:txBody>
          <a:bodyPr vert="horz" lIns="91440" tIns="45720" rIns="91440" bIns="45720" rtlCol="0" anchor="t">
            <a:normAutofit/>
          </a:bodyPr>
          <a:lstStyle/>
          <a:p>
            <a:r>
              <a:rPr lang="en-US"/>
              <a:t>To use a VSP Eyes of Hope gift certificate, the patient must: </a:t>
            </a:r>
          </a:p>
          <a:p>
            <a:pPr lvl="1">
              <a:spcBef>
                <a:spcPts val="600"/>
              </a:spcBef>
              <a:buFont typeface="Courier New" panose="02070309020205020404" pitchFamily="49" charset="0"/>
              <a:buChar char="o"/>
            </a:pPr>
            <a:r>
              <a:rPr lang="en-US"/>
              <a:t>Have a family income up to 200% of the Federal Poverty Level guidelines; </a:t>
            </a:r>
          </a:p>
          <a:p>
            <a:pPr lvl="1">
              <a:buFont typeface="Courier New" panose="02070309020205020404" pitchFamily="49" charset="0"/>
              <a:buChar char="o"/>
            </a:pPr>
            <a:r>
              <a:rPr lang="en-US"/>
              <a:t>Have no coverage through a private insurer or government program for services to be redeemed through the gift certificate;</a:t>
            </a:r>
          </a:p>
          <a:p>
            <a:pPr lvl="1">
              <a:buFont typeface="Courier New" panose="02070309020205020404" pitchFamily="49" charset="0"/>
              <a:buChar char="o"/>
            </a:pPr>
            <a:r>
              <a:rPr lang="en-US"/>
              <a:t>Does not have to have a social security number to receive a certificate; and</a:t>
            </a:r>
          </a:p>
          <a:p>
            <a:pPr lvl="1">
              <a:buFont typeface="Courier New" panose="02070309020205020404" pitchFamily="49" charset="0"/>
              <a:buChar char="o"/>
            </a:pPr>
            <a:r>
              <a:rPr lang="en-US"/>
              <a:t>Not have used a VSP program for vision care within the last 12 months.</a:t>
            </a:r>
          </a:p>
          <a:p>
            <a:pPr lvl="1">
              <a:buFont typeface="Courier New" panose="02070309020205020404" pitchFamily="49" charset="0"/>
              <a:buChar char="o"/>
            </a:pPr>
            <a:endParaRPr lang="en-US"/>
          </a:p>
          <a:p>
            <a:pPr lvl="1">
              <a:buFont typeface="Courier New" panose="02070309020205020404" pitchFamily="49" charset="0"/>
              <a:buChar char="o"/>
            </a:pPr>
            <a:r>
              <a:rPr lang="en-US"/>
              <a:t>The current </a:t>
            </a:r>
            <a:r>
              <a:rPr lang="en-US">
                <a:hlinkClick r:id="rId4"/>
              </a:rPr>
              <a:t>Federal Poverty Level guidelines are on the U.S. Department of Health and Human Services </a:t>
            </a:r>
            <a:r>
              <a:rPr lang="en-US"/>
              <a:t>website.</a:t>
            </a:r>
          </a:p>
        </p:txBody>
      </p:sp>
    </p:spTree>
    <p:extLst>
      <p:ext uri="{BB962C8B-B14F-4D97-AF65-F5344CB8AC3E}">
        <p14:creationId xmlns:p14="http://schemas.microsoft.com/office/powerpoint/2010/main" val="308153149"/>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32C7-740E-77B5-65F4-E5E33A5F7F9E}"/>
              </a:ext>
            </a:extLst>
          </p:cNvPr>
          <p:cNvSpPr>
            <a:spLocks noGrp="1"/>
          </p:cNvSpPr>
          <p:nvPr>
            <p:ph type="title"/>
          </p:nvPr>
        </p:nvSpPr>
        <p:spPr/>
        <p:txBody>
          <a:bodyPr/>
          <a:lstStyle/>
          <a:p>
            <a:r>
              <a:rPr lang="en-US"/>
              <a:t>Benefits of Joining the Kentucky School Nurses Association (KSNA)</a:t>
            </a:r>
          </a:p>
        </p:txBody>
      </p:sp>
      <p:sp>
        <p:nvSpPr>
          <p:cNvPr id="3" name="Content Placeholder 2">
            <a:extLst>
              <a:ext uri="{FF2B5EF4-FFF2-40B4-BE49-F238E27FC236}">
                <a16:creationId xmlns:a16="http://schemas.microsoft.com/office/drawing/2014/main" id="{102134AD-C2ED-94BB-A8A2-2930D09AF537}"/>
              </a:ext>
            </a:extLst>
          </p:cNvPr>
          <p:cNvSpPr>
            <a:spLocks noGrp="1"/>
          </p:cNvSpPr>
          <p:nvPr>
            <p:ph idx="1"/>
          </p:nvPr>
        </p:nvSpPr>
        <p:spPr>
          <a:xfrm>
            <a:off x="838200" y="1756801"/>
            <a:ext cx="10515600" cy="4351338"/>
          </a:xfrm>
        </p:spPr>
        <p:txBody>
          <a:bodyPr/>
          <a:lstStyle/>
          <a:p>
            <a:r>
              <a:rPr lang="en-US"/>
              <a:t>Membership $30 per year</a:t>
            </a:r>
          </a:p>
          <a:p>
            <a:r>
              <a:rPr lang="en-US"/>
              <a:t>Networking with fellow school nurse in your region and state</a:t>
            </a:r>
          </a:p>
          <a:p>
            <a:r>
              <a:rPr lang="en-US"/>
              <a:t>Access to regional KSNA delegate and opportunities to attend regional KSNA meetings and trainings supporting school nursing</a:t>
            </a:r>
          </a:p>
          <a:p>
            <a:r>
              <a:rPr lang="en-US"/>
              <a:t>Ability to attend KSNA summer conference and to obtain continuing education hours</a:t>
            </a:r>
          </a:p>
        </p:txBody>
      </p:sp>
      <p:pic>
        <p:nvPicPr>
          <p:cNvPr id="4" name="Picture 3" descr="Kentucky School Nurses Association logo">
            <a:extLst>
              <a:ext uri="{FF2B5EF4-FFF2-40B4-BE49-F238E27FC236}">
                <a16:creationId xmlns:a16="http://schemas.microsoft.com/office/drawing/2014/main" id="{118EA28D-ACA6-9E69-5ED1-69A2F16EC1B1}"/>
              </a:ext>
            </a:extLst>
          </p:cNvPr>
          <p:cNvPicPr>
            <a:picLocks noChangeAspect="1"/>
          </p:cNvPicPr>
          <p:nvPr/>
        </p:nvPicPr>
        <p:blipFill>
          <a:blip r:embed="rId3"/>
          <a:stretch>
            <a:fillRect/>
          </a:stretch>
        </p:blipFill>
        <p:spPr>
          <a:xfrm>
            <a:off x="9591713" y="4189275"/>
            <a:ext cx="1713959" cy="1597099"/>
          </a:xfrm>
          <a:prstGeom prst="rect">
            <a:avLst/>
          </a:prstGeom>
        </p:spPr>
      </p:pic>
    </p:spTree>
    <p:extLst>
      <p:ext uri="{BB962C8B-B14F-4D97-AF65-F5344CB8AC3E}">
        <p14:creationId xmlns:p14="http://schemas.microsoft.com/office/powerpoint/2010/main" val="323577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43FD-45A9-D4FE-9CA5-8E830E11E1F4}"/>
              </a:ext>
            </a:extLst>
          </p:cNvPr>
          <p:cNvSpPr>
            <a:spLocks noGrp="1"/>
          </p:cNvSpPr>
          <p:nvPr>
            <p:ph type="title"/>
          </p:nvPr>
        </p:nvSpPr>
        <p:spPr/>
        <p:txBody>
          <a:bodyPr/>
          <a:lstStyle/>
          <a:p>
            <a:r>
              <a:rPr lang="en-US"/>
              <a:t>New Resources on Students with Disabilities</a:t>
            </a:r>
          </a:p>
        </p:txBody>
      </p:sp>
      <p:sp>
        <p:nvSpPr>
          <p:cNvPr id="3" name="Content Placeholder 2">
            <a:extLst>
              <a:ext uri="{FF2B5EF4-FFF2-40B4-BE49-F238E27FC236}">
                <a16:creationId xmlns:a16="http://schemas.microsoft.com/office/drawing/2014/main" id="{0A4221A7-6FEB-6285-6E44-6AABFFFB98F0}"/>
              </a:ext>
            </a:extLst>
          </p:cNvPr>
          <p:cNvSpPr>
            <a:spLocks noGrp="1"/>
          </p:cNvSpPr>
          <p:nvPr>
            <p:ph idx="1"/>
          </p:nvPr>
        </p:nvSpPr>
        <p:spPr/>
        <p:txBody>
          <a:bodyPr>
            <a:normAutofit/>
          </a:bodyPr>
          <a:lstStyle/>
          <a:p>
            <a:r>
              <a:rPr lang="en-US"/>
              <a:t>The United States Department of Education Office for Civil Rights has issued guidance documents regarding Section 504 Protections for students with the following health conditions:</a:t>
            </a:r>
          </a:p>
          <a:p>
            <a:pPr lvl="1">
              <a:buFont typeface="Courier New" panose="02070309020205020404" pitchFamily="49" charset="0"/>
              <a:buChar char="o"/>
            </a:pPr>
            <a:r>
              <a:rPr lang="en-US">
                <a:hlinkClick r:id="rId3"/>
              </a:rPr>
              <a:t>Asthma</a:t>
            </a:r>
            <a:endParaRPr lang="en-US"/>
          </a:p>
          <a:p>
            <a:pPr lvl="1">
              <a:buFont typeface="Courier New" panose="02070309020205020404" pitchFamily="49" charset="0"/>
              <a:buChar char="o"/>
            </a:pPr>
            <a:r>
              <a:rPr lang="en-US">
                <a:hlinkClick r:id="rId4"/>
              </a:rPr>
              <a:t>Diabetes </a:t>
            </a:r>
            <a:endParaRPr lang="en-US"/>
          </a:p>
          <a:p>
            <a:pPr lvl="1">
              <a:buFont typeface="Courier New" panose="02070309020205020404" pitchFamily="49" charset="0"/>
              <a:buChar char="o"/>
            </a:pPr>
            <a:r>
              <a:rPr lang="en-US">
                <a:hlinkClick r:id="rId5"/>
              </a:rPr>
              <a:t>Food Allergies</a:t>
            </a:r>
            <a:endParaRPr lang="en-US"/>
          </a:p>
          <a:p>
            <a:pPr lvl="1">
              <a:buFont typeface="Courier New" panose="02070309020205020404" pitchFamily="49" charset="0"/>
              <a:buChar char="o"/>
            </a:pPr>
            <a:r>
              <a:rPr lang="en-US">
                <a:hlinkClick r:id="rId6"/>
              </a:rPr>
              <a:t>Gastroesophageal Reflux Disease (GERD)</a:t>
            </a:r>
            <a:endParaRPr lang="en-US"/>
          </a:p>
          <a:p>
            <a:r>
              <a:rPr lang="en-US">
                <a:hlinkClick r:id="rId7"/>
              </a:rPr>
              <a:t>Profile of Students with Disabilities in United States Public Schools 2020-2021 Data Snapshot</a:t>
            </a:r>
            <a:endParaRPr lang="en-US"/>
          </a:p>
          <a:p>
            <a:pPr lvl="1">
              <a:buFont typeface="Courier New" panose="02070309020205020404" pitchFamily="49" charset="0"/>
              <a:buChar char="o"/>
            </a:pPr>
            <a:endParaRPr lang="en-US"/>
          </a:p>
        </p:txBody>
      </p:sp>
    </p:spTree>
    <p:extLst>
      <p:ext uri="{BB962C8B-B14F-4D97-AF65-F5344CB8AC3E}">
        <p14:creationId xmlns:p14="http://schemas.microsoft.com/office/powerpoint/2010/main" val="69165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8895-EFA2-40EC-A2D3-70F74D98DF21}"/>
              </a:ext>
            </a:extLst>
          </p:cNvPr>
          <p:cNvSpPr>
            <a:spLocks noGrp="1"/>
          </p:cNvSpPr>
          <p:nvPr>
            <p:ph type="title"/>
          </p:nvPr>
        </p:nvSpPr>
        <p:spPr/>
        <p:txBody>
          <a:bodyPr/>
          <a:lstStyle/>
          <a:p>
            <a:r>
              <a:rPr lang="en-US"/>
              <a:t>Consents for treatments and screenings</a:t>
            </a:r>
          </a:p>
        </p:txBody>
      </p:sp>
      <p:sp>
        <p:nvSpPr>
          <p:cNvPr id="3" name="Content Placeholder 2">
            <a:extLst>
              <a:ext uri="{FF2B5EF4-FFF2-40B4-BE49-F238E27FC236}">
                <a16:creationId xmlns:a16="http://schemas.microsoft.com/office/drawing/2014/main" id="{C61C5132-1099-497A-8C1E-0621BBEE3EBF}"/>
              </a:ext>
            </a:extLst>
          </p:cNvPr>
          <p:cNvSpPr>
            <a:spLocks noGrp="1"/>
          </p:cNvSpPr>
          <p:nvPr>
            <p:ph idx="1"/>
          </p:nvPr>
        </p:nvSpPr>
        <p:spPr>
          <a:xfrm>
            <a:off x="838200" y="1436055"/>
            <a:ext cx="10515600" cy="4351338"/>
          </a:xfrm>
        </p:spPr>
        <p:txBody>
          <a:bodyPr>
            <a:normAutofit lnSpcReduction="10000"/>
          </a:bodyPr>
          <a:lstStyle/>
          <a:p>
            <a:r>
              <a:rPr lang="en-US"/>
              <a:t>Districts should be getting yearly consent to treat students from parents/guardians</a:t>
            </a:r>
          </a:p>
          <a:p>
            <a:r>
              <a:rPr lang="en-US"/>
              <a:t>In addition, districts </a:t>
            </a:r>
            <a:r>
              <a:rPr lang="en-US" b="1"/>
              <a:t>should not </a:t>
            </a:r>
            <a:r>
              <a:rPr lang="en-US"/>
              <a:t>be performing routine health screenings without signed parental/guardian consent</a:t>
            </a:r>
          </a:p>
          <a:p>
            <a:r>
              <a:rPr lang="en-US"/>
              <a:t>Just because the screenings are required by law, this does not override the need for consent</a:t>
            </a:r>
          </a:p>
          <a:p>
            <a:r>
              <a:rPr lang="en-US"/>
              <a:t>Consent for both treatment and screening can be combined into one consent form</a:t>
            </a:r>
          </a:p>
          <a:p>
            <a:r>
              <a:rPr lang="en-US"/>
              <a:t>Many districts have included this consent as a part of their online registration process</a:t>
            </a:r>
          </a:p>
        </p:txBody>
      </p:sp>
    </p:spTree>
    <p:extLst>
      <p:ext uri="{BB962C8B-B14F-4D97-AF65-F5344CB8AC3E}">
        <p14:creationId xmlns:p14="http://schemas.microsoft.com/office/powerpoint/2010/main" val="276075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DE27-756D-5C1D-2E4D-D1B36964622F}"/>
              </a:ext>
            </a:extLst>
          </p:cNvPr>
          <p:cNvSpPr>
            <a:spLocks noGrp="1"/>
          </p:cNvSpPr>
          <p:nvPr>
            <p:ph type="title"/>
          </p:nvPr>
        </p:nvSpPr>
        <p:spPr/>
        <p:txBody>
          <a:bodyPr/>
          <a:lstStyle/>
          <a:p>
            <a:r>
              <a:rPr lang="en-US"/>
              <a:t>Kentucky Laws Regarding Parental Consent for Health Services</a:t>
            </a:r>
          </a:p>
        </p:txBody>
      </p:sp>
      <p:sp>
        <p:nvSpPr>
          <p:cNvPr id="3" name="Content Placeholder 2">
            <a:extLst>
              <a:ext uri="{FF2B5EF4-FFF2-40B4-BE49-F238E27FC236}">
                <a16:creationId xmlns:a16="http://schemas.microsoft.com/office/drawing/2014/main" id="{51340D6F-1515-F947-8152-6079EDB02BFE}"/>
              </a:ext>
            </a:extLst>
          </p:cNvPr>
          <p:cNvSpPr>
            <a:spLocks noGrp="1"/>
          </p:cNvSpPr>
          <p:nvPr>
            <p:ph idx="1"/>
          </p:nvPr>
        </p:nvSpPr>
        <p:spPr>
          <a:xfrm>
            <a:off x="838200" y="1690688"/>
            <a:ext cx="10515600" cy="4351338"/>
          </a:xfrm>
        </p:spPr>
        <p:txBody>
          <a:bodyPr/>
          <a:lstStyle/>
          <a:p>
            <a:pPr algn="l"/>
            <a:r>
              <a:rPr lang="en-US" sz="1800" b="0" i="0">
                <a:solidFill>
                  <a:srgbClr val="000000"/>
                </a:solidFill>
                <a:effectLst/>
              </a:rPr>
              <a:t>KRS 156.501(1) provides: “The Department of Education shall provide leadership and assistance to local school districts relating to student health services. The department, working in cooperation with the Department for Public Health, shall provide, contract for services, or identify resources to improve student health services, including but not limited to the following:</a:t>
            </a:r>
            <a:endParaRPr lang="en-US" b="0" i="0">
              <a:solidFill>
                <a:srgbClr val="000000"/>
              </a:solidFill>
              <a:effectLst/>
            </a:endParaRPr>
          </a:p>
          <a:p>
            <a:pPr marL="571500" marR="0" indent="-342900" algn="l">
              <a:spcBef>
                <a:spcPts val="0"/>
              </a:spcBef>
              <a:spcAft>
                <a:spcPts val="0"/>
              </a:spcAft>
              <a:buFont typeface="+mj-lt"/>
              <a:buAutoNum type="alphaLcParenR"/>
            </a:pPr>
            <a:r>
              <a:rPr lang="en-US" sz="1800" b="0" i="0">
                <a:solidFill>
                  <a:srgbClr val="000000"/>
                </a:solidFill>
                <a:effectLst/>
              </a:rPr>
              <a:t>Standardized protocols and guidelines for health procedures to be performed by health professionals and school personnel. The protocols and guidelines shall include but not be limited to the following:</a:t>
            </a:r>
          </a:p>
          <a:p>
            <a:pPr marL="685800" marR="0" algn="l">
              <a:spcBef>
                <a:spcPts val="0"/>
              </a:spcBef>
              <a:spcAft>
                <a:spcPts val="0"/>
              </a:spcAft>
              <a:buFont typeface="+mj-lt"/>
              <a:buAutoNum type="arabicPeriod"/>
            </a:pPr>
            <a:r>
              <a:rPr lang="en-US" sz="1800" b="0" i="0">
                <a:solidFill>
                  <a:srgbClr val="000000"/>
                </a:solidFill>
                <a:effectLst/>
              </a:rPr>
              <a:t>The delegation of nursing functions consistent with administrative regulations promulgated by the Kentucky Board of Nursing;</a:t>
            </a:r>
          </a:p>
          <a:p>
            <a:pPr marL="685800" marR="0" algn="l">
              <a:spcBef>
                <a:spcPts val="0"/>
              </a:spcBef>
              <a:spcAft>
                <a:spcPts val="0"/>
              </a:spcAft>
              <a:buFont typeface="+mj-lt"/>
              <a:buAutoNum type="arabicPeriod"/>
            </a:pPr>
            <a:r>
              <a:rPr lang="en-US" sz="1800" b="0" i="0">
                <a:solidFill>
                  <a:srgbClr val="000000"/>
                </a:solidFill>
                <a:effectLst/>
              </a:rPr>
              <a:t>Training of designated nonmedical school personnel; and</a:t>
            </a:r>
          </a:p>
          <a:p>
            <a:pPr marL="685800" marR="0" algn="l">
              <a:spcBef>
                <a:spcPts val="0"/>
              </a:spcBef>
              <a:spcAft>
                <a:spcPts val="0"/>
              </a:spcAft>
              <a:buFont typeface="+mj-lt"/>
              <a:buAutoNum type="arabicPeriod"/>
            </a:pPr>
            <a:r>
              <a:rPr lang="en-US" sz="1800" b="0" i="0">
                <a:solidFill>
                  <a:srgbClr val="000000"/>
                </a:solidFill>
                <a:effectLst/>
              </a:rPr>
              <a:t>Appropriate documentation and recordkeeping including, but not limited to, notification to school administrators and parents or guardians of the provision of health services by a school employee, including certification of medical necessity for health services signed by a health care professional, and </a:t>
            </a:r>
            <a:r>
              <a:rPr lang="en-US" sz="1800" b="1" i="0">
                <a:solidFill>
                  <a:srgbClr val="000000"/>
                </a:solidFill>
                <a:effectLst/>
              </a:rPr>
              <a:t>informed consent for the provision of health services by a parent or guardian.</a:t>
            </a:r>
            <a:endParaRPr lang="en-US" sz="1800" b="0" i="0">
              <a:solidFill>
                <a:srgbClr val="000000"/>
              </a:solidFill>
              <a:effectLst/>
            </a:endParaRPr>
          </a:p>
          <a:p>
            <a:pPr marR="0" indent="0" algn="l">
              <a:spcBef>
                <a:spcPts val="0"/>
              </a:spcBef>
              <a:spcAft>
                <a:spcPts val="0"/>
              </a:spcAft>
              <a:buNone/>
            </a:pPr>
            <a:r>
              <a:rPr lang="en-US" sz="1800" b="0" i="0">
                <a:solidFill>
                  <a:srgbClr val="000000"/>
                </a:solidFill>
                <a:effectLst/>
              </a:rPr>
              <a:t>A copy of the protocols and guidelines shall be made available to each school in the Commonwealth and shall be maintained by each school in the school’s library.”</a:t>
            </a:r>
            <a:endParaRPr lang="en-US" b="0" i="0">
              <a:solidFill>
                <a:srgbClr val="000000"/>
              </a:solidFill>
              <a:effectLst/>
            </a:endParaRPr>
          </a:p>
          <a:p>
            <a:endParaRPr lang="en-US"/>
          </a:p>
        </p:txBody>
      </p:sp>
    </p:spTree>
    <p:extLst>
      <p:ext uri="{BB962C8B-B14F-4D97-AF65-F5344CB8AC3E}">
        <p14:creationId xmlns:p14="http://schemas.microsoft.com/office/powerpoint/2010/main" val="1785832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905-D16D-FD93-D977-8B3B0A7DA45A}"/>
              </a:ext>
            </a:extLst>
          </p:cNvPr>
          <p:cNvSpPr>
            <a:spLocks noGrp="1"/>
          </p:cNvSpPr>
          <p:nvPr>
            <p:ph type="title"/>
          </p:nvPr>
        </p:nvSpPr>
        <p:spPr/>
        <p:txBody>
          <a:bodyPr/>
          <a:lstStyle/>
          <a:p>
            <a:r>
              <a:rPr lang="en-US"/>
              <a:t>Parental Consent</a:t>
            </a:r>
          </a:p>
        </p:txBody>
      </p:sp>
      <p:sp>
        <p:nvSpPr>
          <p:cNvPr id="3" name="Content Placeholder 2">
            <a:extLst>
              <a:ext uri="{FF2B5EF4-FFF2-40B4-BE49-F238E27FC236}">
                <a16:creationId xmlns:a16="http://schemas.microsoft.com/office/drawing/2014/main" id="{A97A2DC5-1E46-9DDD-E5A7-9EF6B4902C74}"/>
              </a:ext>
            </a:extLst>
          </p:cNvPr>
          <p:cNvSpPr>
            <a:spLocks noGrp="1"/>
          </p:cNvSpPr>
          <p:nvPr>
            <p:ph idx="1"/>
          </p:nvPr>
        </p:nvSpPr>
        <p:spPr/>
        <p:txBody>
          <a:bodyPr>
            <a:normAutofit/>
          </a:bodyPr>
          <a:lstStyle/>
          <a:p>
            <a:pPr marL="0" marR="0" algn="l">
              <a:spcBef>
                <a:spcPts val="0"/>
              </a:spcBef>
              <a:spcAft>
                <a:spcPts val="0"/>
              </a:spcAft>
            </a:pPr>
            <a:r>
              <a:rPr lang="en-US" sz="2800" b="0" i="0">
                <a:solidFill>
                  <a:srgbClr val="000000"/>
                </a:solidFill>
                <a:effectLst/>
                <a:latin typeface="Aptos" panose="020B0004020202020204" pitchFamily="34" charset="0"/>
              </a:rPr>
              <a:t>KRS 156.502(1)(a) provides: </a:t>
            </a:r>
            <a:r>
              <a:rPr lang="en-US" sz="2800" b="1" i="0">
                <a:solidFill>
                  <a:srgbClr val="000000"/>
                </a:solidFill>
                <a:effectLst/>
                <a:latin typeface="Aptos" panose="020B0004020202020204" pitchFamily="34" charset="0"/>
              </a:rPr>
              <a:t>“‘Health services’ means the provision of direct health care, including the administration of medication; the operation, maintenance or health care through the use of medical equipment; or the administration of clinical procedures. ‘Health services’ does not include first aid or emergency procedures.”</a:t>
            </a:r>
            <a:endParaRPr lang="en-US" b="0" i="0">
              <a:solidFill>
                <a:srgbClr val="000000"/>
              </a:solidFill>
              <a:effectLst/>
              <a:latin typeface="Segoe UI" panose="020B0502040204020203" pitchFamily="34" charset="0"/>
            </a:endParaRPr>
          </a:p>
          <a:p>
            <a:pPr marL="0" marR="0" indent="0" algn="l">
              <a:spcBef>
                <a:spcPts val="0"/>
              </a:spcBef>
              <a:spcAft>
                <a:spcPts val="0"/>
              </a:spcAft>
              <a:buNone/>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80527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90B9-DFAE-E143-669C-39F1965ABA45}"/>
              </a:ext>
            </a:extLst>
          </p:cNvPr>
          <p:cNvSpPr>
            <a:spLocks noGrp="1"/>
          </p:cNvSpPr>
          <p:nvPr>
            <p:ph type="title"/>
          </p:nvPr>
        </p:nvSpPr>
        <p:spPr/>
        <p:txBody>
          <a:bodyPr/>
          <a:lstStyle/>
          <a:p>
            <a:r>
              <a:rPr lang="en-US" dirty="0"/>
              <a:t>Legislative Updates 2024</a:t>
            </a:r>
            <a:br>
              <a:rPr lang="en-US" dirty="0"/>
            </a:br>
            <a:r>
              <a:rPr lang="en-US" dirty="0"/>
              <a:t>Automated External Defibrillators</a:t>
            </a:r>
          </a:p>
        </p:txBody>
      </p:sp>
      <p:sp>
        <p:nvSpPr>
          <p:cNvPr id="3" name="Content Placeholder 2">
            <a:extLst>
              <a:ext uri="{FF2B5EF4-FFF2-40B4-BE49-F238E27FC236}">
                <a16:creationId xmlns:a16="http://schemas.microsoft.com/office/drawing/2014/main" id="{81CC589D-262C-298D-F384-19EE15E43DDE}"/>
              </a:ext>
            </a:extLst>
          </p:cNvPr>
          <p:cNvSpPr>
            <a:spLocks noGrp="1"/>
          </p:cNvSpPr>
          <p:nvPr>
            <p:ph idx="1"/>
          </p:nvPr>
        </p:nvSpPr>
        <p:spPr>
          <a:xfrm>
            <a:off x="838200" y="1696229"/>
            <a:ext cx="10515600" cy="4351338"/>
          </a:xfrm>
        </p:spPr>
        <p:txBody>
          <a:bodyPr>
            <a:normAutofit lnSpcReduction="10000"/>
          </a:bodyPr>
          <a:lstStyle/>
          <a:p>
            <a:r>
              <a:rPr lang="en-US"/>
              <a:t>HB 22 – Removed physician oversight of automated external defibrillator (AED’s). Owners are still required to maintain and update AED’s.</a:t>
            </a:r>
          </a:p>
          <a:p>
            <a:r>
              <a:rPr lang="en-US"/>
              <a:t>HB 169 – Requires an AED in all schools and as funds become available, at all school sanctioned athletic practices and competitions.  Reporting of all district AED’s are required by November 1 of each year to KDE as well as the name, school and training date of each school district employee and athletic coach in the district trained in the use of an AED as well as the progress made towards having an AED at all school sanctioned athletic practices and competitions.</a:t>
            </a:r>
          </a:p>
        </p:txBody>
      </p:sp>
    </p:spTree>
    <p:extLst>
      <p:ext uri="{BB962C8B-B14F-4D97-AF65-F5344CB8AC3E}">
        <p14:creationId xmlns:p14="http://schemas.microsoft.com/office/powerpoint/2010/main" val="149889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DF53-D848-E016-EC56-0EBE6C4A3444}"/>
              </a:ext>
            </a:extLst>
          </p:cNvPr>
          <p:cNvSpPr>
            <a:spLocks noGrp="1"/>
          </p:cNvSpPr>
          <p:nvPr>
            <p:ph type="title"/>
          </p:nvPr>
        </p:nvSpPr>
        <p:spPr/>
        <p:txBody>
          <a:bodyPr/>
          <a:lstStyle/>
          <a:p>
            <a:r>
              <a:rPr lang="en-US"/>
              <a:t>Parental Consent Continued</a:t>
            </a:r>
          </a:p>
        </p:txBody>
      </p:sp>
      <p:sp>
        <p:nvSpPr>
          <p:cNvPr id="3" name="Content Placeholder 2">
            <a:extLst>
              <a:ext uri="{FF2B5EF4-FFF2-40B4-BE49-F238E27FC236}">
                <a16:creationId xmlns:a16="http://schemas.microsoft.com/office/drawing/2014/main" id="{DD417608-F3C5-3A84-8475-DF258E282D70}"/>
              </a:ext>
            </a:extLst>
          </p:cNvPr>
          <p:cNvSpPr>
            <a:spLocks noGrp="1"/>
          </p:cNvSpPr>
          <p:nvPr>
            <p:ph idx="1"/>
          </p:nvPr>
        </p:nvSpPr>
        <p:spPr>
          <a:xfrm>
            <a:off x="838200" y="1416047"/>
            <a:ext cx="10515600" cy="4351338"/>
          </a:xfrm>
        </p:spPr>
        <p:txBody>
          <a:bodyPr>
            <a:normAutofit lnSpcReduction="10000"/>
          </a:bodyPr>
          <a:lstStyle/>
          <a:p>
            <a:pPr marL="0" marR="0" algn="l">
              <a:spcBef>
                <a:spcPts val="0"/>
              </a:spcBef>
              <a:spcAft>
                <a:spcPts val="0"/>
              </a:spcAft>
            </a:pPr>
            <a:r>
              <a:rPr lang="en-US" sz="2800">
                <a:solidFill>
                  <a:srgbClr val="000000"/>
                </a:solidFill>
                <a:effectLst/>
              </a:rPr>
              <a:t>KRS 158.191(1) provides: “As used in this section:</a:t>
            </a:r>
          </a:p>
          <a:p>
            <a:pPr marL="457200" marR="0" algn="l">
              <a:spcBef>
                <a:spcPts val="600"/>
              </a:spcBef>
              <a:spcAft>
                <a:spcPts val="0"/>
              </a:spcAft>
              <a:buFont typeface="+mj-lt"/>
              <a:buAutoNum type="arabicPeriod"/>
            </a:pPr>
            <a:r>
              <a:rPr lang="en-US" sz="2800">
                <a:solidFill>
                  <a:srgbClr val="000000"/>
                </a:solidFill>
                <a:effectLst/>
              </a:rPr>
              <a:t>“External health care provider” means a provider of health or mental health services that is not employed by or contracted with the school district to provide services to the district’s students;</a:t>
            </a:r>
          </a:p>
          <a:p>
            <a:pPr marL="457200" marR="0" algn="l">
              <a:spcBef>
                <a:spcPts val="0"/>
              </a:spcBef>
              <a:spcAft>
                <a:spcPts val="0"/>
              </a:spcAft>
              <a:buFont typeface="+mj-lt"/>
              <a:buAutoNum type="arabicPeriod"/>
            </a:pPr>
            <a:r>
              <a:rPr lang="en-US" sz="2800">
                <a:solidFill>
                  <a:srgbClr val="000000"/>
                </a:solidFill>
                <a:effectLst/>
              </a:rPr>
              <a:t>“Health services” has the same meaning as in KRS 156.502…”</a:t>
            </a:r>
          </a:p>
          <a:p>
            <a:pPr marL="0" marR="0" algn="l">
              <a:spcBef>
                <a:spcPts val="600"/>
              </a:spcBef>
              <a:spcAft>
                <a:spcPts val="0"/>
              </a:spcAft>
            </a:pPr>
            <a:r>
              <a:rPr lang="en-US" sz="2800">
                <a:solidFill>
                  <a:srgbClr val="000000"/>
                </a:solidFill>
                <a:effectLst/>
              </a:rPr>
              <a:t>(2) </a:t>
            </a:r>
            <a:r>
              <a:rPr lang="en-US" sz="2800" b="1">
                <a:solidFill>
                  <a:srgbClr val="000000"/>
                </a:solidFill>
                <a:effectLst/>
              </a:rPr>
              <a:t>Upon a student’s enrollment and at the beginning of each school year, the district shall provide a notification to the student’s parent’s listing each of the</a:t>
            </a:r>
            <a:r>
              <a:rPr lang="en-US" sz="2800">
                <a:solidFill>
                  <a:srgbClr val="000000"/>
                </a:solidFill>
                <a:effectLst/>
              </a:rPr>
              <a:t> </a:t>
            </a:r>
            <a:r>
              <a:rPr lang="en-US" sz="2800" b="1">
                <a:solidFill>
                  <a:srgbClr val="000000"/>
                </a:solidFill>
                <a:effectLst/>
              </a:rPr>
              <a:t>health services</a:t>
            </a:r>
            <a:r>
              <a:rPr lang="en-US" sz="2800">
                <a:solidFill>
                  <a:srgbClr val="000000"/>
                </a:solidFill>
                <a:effectLst/>
              </a:rPr>
              <a:t> and mental health services related to human sexuality, contraception or family planning </a:t>
            </a:r>
            <a:r>
              <a:rPr lang="en-US" sz="2800" b="1">
                <a:solidFill>
                  <a:srgbClr val="000000"/>
                </a:solidFill>
                <a:effectLst/>
              </a:rPr>
              <a:t>available at the student’s school and of the parent’s right to withhold consent or decline any of those specific services…”</a:t>
            </a:r>
            <a:endParaRPr lang="en-US">
              <a:effectLst/>
            </a:endParaRPr>
          </a:p>
          <a:p>
            <a:endParaRPr lang="en-US"/>
          </a:p>
        </p:txBody>
      </p:sp>
    </p:spTree>
    <p:extLst>
      <p:ext uri="{BB962C8B-B14F-4D97-AF65-F5344CB8AC3E}">
        <p14:creationId xmlns:p14="http://schemas.microsoft.com/office/powerpoint/2010/main" val="2214187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1E254-A49F-9201-FF91-DD786515E2BF}"/>
              </a:ext>
            </a:extLst>
          </p:cNvPr>
          <p:cNvSpPr>
            <a:spLocks noGrp="1"/>
          </p:cNvSpPr>
          <p:nvPr>
            <p:ph type="title"/>
          </p:nvPr>
        </p:nvSpPr>
        <p:spPr>
          <a:xfrm>
            <a:off x="739471" y="678760"/>
            <a:ext cx="4368602" cy="1426755"/>
          </a:xfrm>
        </p:spPr>
        <p:txBody>
          <a:bodyPr anchor="b">
            <a:normAutofit fontScale="90000"/>
          </a:bodyPr>
          <a:lstStyle/>
          <a:p>
            <a:r>
              <a:rPr lang="en-US" sz="5000"/>
              <a:t>New Guidance for Covid-19</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D2FB95-477C-B7BD-DDB0-6EBE0C3A845D}"/>
              </a:ext>
            </a:extLst>
          </p:cNvPr>
          <p:cNvSpPr>
            <a:spLocks noGrp="1"/>
          </p:cNvSpPr>
          <p:nvPr>
            <p:ph idx="1"/>
          </p:nvPr>
        </p:nvSpPr>
        <p:spPr>
          <a:xfrm>
            <a:off x="534057" y="2969103"/>
            <a:ext cx="4199416" cy="3688842"/>
          </a:xfrm>
        </p:spPr>
        <p:txBody>
          <a:bodyPr>
            <a:normAutofit fontScale="92500" lnSpcReduction="20000"/>
          </a:bodyPr>
          <a:lstStyle/>
          <a:p>
            <a:r>
              <a:rPr lang="en-US" sz="1700"/>
              <a:t>The Centers for Disease Control (CDC) released new guidance for Covid-19 to match their guidance for flu and other respiratory illnesses which includes</a:t>
            </a:r>
          </a:p>
          <a:p>
            <a:pPr lvl="1">
              <a:buFont typeface="Wingdings" panose="05000000000000000000" pitchFamily="2" charset="2"/>
              <a:buChar char="v"/>
            </a:pPr>
            <a:r>
              <a:rPr lang="en-US" sz="1700" dirty="0"/>
              <a:t>Stay home when you are sick or have a fever</a:t>
            </a:r>
          </a:p>
          <a:p>
            <a:pPr lvl="1">
              <a:buFont typeface="Wingdings" panose="05000000000000000000" pitchFamily="2" charset="2"/>
              <a:buChar char="v"/>
            </a:pPr>
            <a:r>
              <a:rPr lang="en-US" sz="1700"/>
              <a:t>May return to work or school after symptoms improve and fever free for 24 hours without the use of fever reducing medications</a:t>
            </a:r>
          </a:p>
          <a:p>
            <a:pPr lvl="1">
              <a:buFont typeface="Wingdings" panose="05000000000000000000" pitchFamily="2" charset="2"/>
              <a:buChar char="v"/>
            </a:pPr>
            <a:r>
              <a:rPr lang="en-US" sz="1700" dirty="0"/>
              <a:t>Recommends when returning to normal activities to take added precautions for the next five days such as increased hand hygiene, masks, physical distance, steps for cleaner air and/testing</a:t>
            </a:r>
          </a:p>
          <a:p>
            <a:pPr lvl="1">
              <a:buFont typeface="Wingdings" panose="05000000000000000000" pitchFamily="2" charset="2"/>
              <a:buChar char="v"/>
            </a:pPr>
            <a:r>
              <a:rPr lang="en-US" sz="1700" dirty="0"/>
              <a:t>CDC plans to update school guidance document by beginning of 2024-2025 school year to mirror this guidance</a:t>
            </a:r>
          </a:p>
        </p:txBody>
      </p:sp>
      <p:pic>
        <p:nvPicPr>
          <p:cNvPr id="5" name="Picture 4" descr="A school nursing taking a child's temperature with electronic thermometer.">
            <a:extLst>
              <a:ext uri="{FF2B5EF4-FFF2-40B4-BE49-F238E27FC236}">
                <a16:creationId xmlns:a16="http://schemas.microsoft.com/office/drawing/2014/main" id="{86D432EE-0D56-A9EA-10C0-73FF9E519A0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034" r="1" b="47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24C31366-A1DA-B878-CD00-015A4B03AAD7}"/>
              </a:ext>
            </a:extLst>
          </p:cNvPr>
          <p:cNvSpPr txBox="1"/>
          <p:nvPr/>
        </p:nvSpPr>
        <p:spPr>
          <a:xfrm>
            <a:off x="9812823" y="6657945"/>
            <a:ext cx="23791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calhealthreport.org/2011/12/14/school-nurses-stretched-thin-focus-on-critical-ca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418255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09D5-1EAE-90E1-734E-97E370EC0EF9}"/>
              </a:ext>
            </a:extLst>
          </p:cNvPr>
          <p:cNvSpPr>
            <a:spLocks noGrp="1"/>
          </p:cNvSpPr>
          <p:nvPr>
            <p:ph type="title"/>
          </p:nvPr>
        </p:nvSpPr>
        <p:spPr/>
        <p:txBody>
          <a:bodyPr/>
          <a:lstStyle/>
          <a:p>
            <a:r>
              <a:rPr lang="en-US"/>
              <a:t>Upcoming Training Opportunities</a:t>
            </a:r>
          </a:p>
        </p:txBody>
      </p:sp>
      <p:sp>
        <p:nvSpPr>
          <p:cNvPr id="3" name="Content Placeholder 2">
            <a:extLst>
              <a:ext uri="{FF2B5EF4-FFF2-40B4-BE49-F238E27FC236}">
                <a16:creationId xmlns:a16="http://schemas.microsoft.com/office/drawing/2014/main" id="{E312B407-AD2D-E18B-2FC1-574001397779}"/>
              </a:ext>
            </a:extLst>
          </p:cNvPr>
          <p:cNvSpPr>
            <a:spLocks noGrp="1"/>
          </p:cNvSpPr>
          <p:nvPr>
            <p:ph idx="1"/>
          </p:nvPr>
        </p:nvSpPr>
        <p:spPr>
          <a:xfrm>
            <a:off x="838200" y="1690688"/>
            <a:ext cx="10515600" cy="4351338"/>
          </a:xfrm>
        </p:spPr>
        <p:txBody>
          <a:bodyPr/>
          <a:lstStyle/>
          <a:p>
            <a:r>
              <a:rPr lang="en-US"/>
              <a:t>Kentucky School Nurse Association Summer Conference</a:t>
            </a:r>
          </a:p>
          <a:p>
            <a:pPr lvl="1">
              <a:buFont typeface="Courier New" panose="02070309020205020404" pitchFamily="49" charset="0"/>
              <a:buChar char="o"/>
            </a:pPr>
            <a:r>
              <a:rPr lang="en-US"/>
              <a:t>July 15-17</a:t>
            </a:r>
          </a:p>
          <a:p>
            <a:pPr lvl="1">
              <a:buFont typeface="Courier New" panose="02070309020205020404" pitchFamily="49" charset="0"/>
              <a:buChar char="o"/>
            </a:pPr>
            <a:r>
              <a:rPr lang="en-US"/>
              <a:t>Embassy Suites, Lexington</a:t>
            </a:r>
          </a:p>
          <a:p>
            <a:pPr lvl="1">
              <a:buFont typeface="Courier New" panose="02070309020205020404" pitchFamily="49" charset="0"/>
              <a:buChar char="o"/>
            </a:pPr>
            <a:r>
              <a:rPr lang="en-US"/>
              <a:t>Watch Listservs for more information</a:t>
            </a:r>
          </a:p>
          <a:p>
            <a:r>
              <a:rPr lang="en-US">
                <a:hlinkClick r:id="rId2"/>
              </a:rPr>
              <a:t>NASN 2024</a:t>
            </a:r>
            <a:endParaRPr lang="en-US"/>
          </a:p>
          <a:p>
            <a:pPr lvl="1">
              <a:buFont typeface="Courier New" panose="02070309020205020404" pitchFamily="49" charset="0"/>
              <a:buChar char="o"/>
            </a:pPr>
            <a:r>
              <a:rPr lang="en-US"/>
              <a:t>In person conference June 28-July 1 Chicago, Ill.</a:t>
            </a:r>
          </a:p>
          <a:p>
            <a:pPr marL="457200" lvl="1" indent="0">
              <a:buNone/>
            </a:pPr>
            <a:r>
              <a:rPr lang="en-US"/>
              <a:t>   20 Contact Hours</a:t>
            </a:r>
          </a:p>
          <a:p>
            <a:pPr lvl="1">
              <a:buFont typeface="Courier New" panose="02070309020205020404" pitchFamily="49" charset="0"/>
              <a:buChar char="o"/>
            </a:pPr>
            <a:r>
              <a:rPr lang="en-US"/>
              <a:t>Online conference July 8-10 (Different presentations than in person)</a:t>
            </a:r>
          </a:p>
          <a:p>
            <a:pPr marL="457200" lvl="1" indent="0">
              <a:buNone/>
            </a:pPr>
            <a:r>
              <a:rPr lang="en-US"/>
              <a:t>   20 Contact Hours</a:t>
            </a:r>
          </a:p>
          <a:p>
            <a:pPr marL="457200" lvl="1" indent="0">
              <a:buNone/>
            </a:pPr>
            <a:endParaRPr lang="en-US"/>
          </a:p>
        </p:txBody>
      </p:sp>
    </p:spTree>
    <p:extLst>
      <p:ext uri="{BB962C8B-B14F-4D97-AF65-F5344CB8AC3E}">
        <p14:creationId xmlns:p14="http://schemas.microsoft.com/office/powerpoint/2010/main" val="1611768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3205-A3BE-482C-8AE6-6841F6768C0F}"/>
              </a:ext>
            </a:extLst>
          </p:cNvPr>
          <p:cNvSpPr>
            <a:spLocks noGrp="1"/>
          </p:cNvSpPr>
          <p:nvPr>
            <p:ph type="ctrTitle"/>
          </p:nvPr>
        </p:nvSpPr>
        <p:spPr>
          <a:xfrm>
            <a:off x="2121710" y="2059810"/>
            <a:ext cx="7948580" cy="1646302"/>
          </a:xfrm>
        </p:spPr>
        <p:txBody>
          <a:bodyPr>
            <a:normAutofit fontScale="90000"/>
          </a:bodyPr>
          <a:lstStyle/>
          <a:p>
            <a:pPr algn="ctr"/>
            <a:r>
              <a:rPr lang="en-US"/>
              <a:t>Infinite Campus (IC) Updates and End-of-Year Reminders</a:t>
            </a:r>
          </a:p>
        </p:txBody>
      </p:sp>
      <p:sp>
        <p:nvSpPr>
          <p:cNvPr id="3" name="Subtitle 2">
            <a:extLst>
              <a:ext uri="{FF2B5EF4-FFF2-40B4-BE49-F238E27FC236}">
                <a16:creationId xmlns:a16="http://schemas.microsoft.com/office/drawing/2014/main" id="{5CE48089-5458-42F7-B7BB-17A671B9E785}"/>
              </a:ext>
            </a:extLst>
          </p:cNvPr>
          <p:cNvSpPr>
            <a:spLocks noGrp="1"/>
          </p:cNvSpPr>
          <p:nvPr>
            <p:ph type="subTitle" idx="1"/>
          </p:nvPr>
        </p:nvSpPr>
        <p:spPr>
          <a:xfrm>
            <a:off x="1763653" y="3968365"/>
            <a:ext cx="8664693" cy="1096899"/>
          </a:xfrm>
        </p:spPr>
        <p:txBody>
          <a:bodyPr/>
          <a:lstStyle/>
          <a:p>
            <a:pPr algn="ctr"/>
            <a:r>
              <a:rPr lang="en-US"/>
              <a:t>Tonia Hickman</a:t>
            </a:r>
          </a:p>
          <a:p>
            <a:pPr algn="ctr"/>
            <a:r>
              <a:rPr lang="en-US"/>
              <a:t>	KDE Resource Management Analyst III</a:t>
            </a:r>
          </a:p>
        </p:txBody>
      </p:sp>
    </p:spTree>
    <p:extLst>
      <p:ext uri="{BB962C8B-B14F-4D97-AF65-F5344CB8AC3E}">
        <p14:creationId xmlns:p14="http://schemas.microsoft.com/office/powerpoint/2010/main" val="305049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590F-B689-4ABC-9147-B8631C9D6133}"/>
              </a:ext>
            </a:extLst>
          </p:cNvPr>
          <p:cNvSpPr>
            <a:spLocks noGrp="1"/>
          </p:cNvSpPr>
          <p:nvPr>
            <p:ph type="title"/>
          </p:nvPr>
        </p:nvSpPr>
        <p:spPr>
          <a:xfrm>
            <a:off x="936736" y="257025"/>
            <a:ext cx="8215717" cy="689648"/>
          </a:xfrm>
        </p:spPr>
        <p:txBody>
          <a:bodyPr>
            <a:normAutofit/>
          </a:bodyPr>
          <a:lstStyle/>
          <a:p>
            <a:r>
              <a:rPr lang="en-US" sz="3200"/>
              <a:t>School Health Data Reports Due </a:t>
            </a:r>
            <a:r>
              <a:rPr lang="en-US" sz="3200">
                <a:solidFill>
                  <a:srgbClr val="FF0000"/>
                </a:solidFill>
              </a:rPr>
              <a:t>June 1, 2024</a:t>
            </a:r>
          </a:p>
        </p:txBody>
      </p:sp>
      <p:sp>
        <p:nvSpPr>
          <p:cNvPr id="3" name="Text Placeholder 2">
            <a:extLst>
              <a:ext uri="{FF2B5EF4-FFF2-40B4-BE49-F238E27FC236}">
                <a16:creationId xmlns:a16="http://schemas.microsoft.com/office/drawing/2014/main" id="{8E1DCC72-D920-4D3B-A2B4-1416C928C04A}"/>
              </a:ext>
            </a:extLst>
          </p:cNvPr>
          <p:cNvSpPr>
            <a:spLocks noGrp="1"/>
          </p:cNvSpPr>
          <p:nvPr>
            <p:ph type="body" sz="quarter" idx="13"/>
          </p:nvPr>
        </p:nvSpPr>
        <p:spPr>
          <a:xfrm>
            <a:off x="936737" y="930178"/>
            <a:ext cx="9188715" cy="4901324"/>
          </a:xfrm>
        </p:spPr>
        <p:txBody>
          <a:bodyPr>
            <a:normAutofit/>
          </a:bodyPr>
          <a:lstStyle/>
          <a:p>
            <a:pPr marL="0" indent="0">
              <a:buNone/>
            </a:pPr>
            <a:r>
              <a:rPr lang="en-US" sz="2000"/>
              <a:t>The following reports will be pulled from Infinite Campus and posted on the Kentucky Department of Education’s (KDE’s) </a:t>
            </a:r>
            <a:r>
              <a:rPr lang="en-US" sz="2000">
                <a:hlinkClick r:id="rId3"/>
              </a:rPr>
              <a:t>Student Health Data Page</a:t>
            </a:r>
            <a:r>
              <a:rPr lang="en-US" sz="2000"/>
              <a:t>. For more information on specific data entry requirements, please review KDE’s </a:t>
            </a:r>
            <a:r>
              <a:rPr lang="en-US" sz="2000">
                <a:hlinkClick r:id="rId4"/>
              </a:rPr>
              <a:t>Data Standard - Health (ky.gov)</a:t>
            </a:r>
            <a:endParaRPr lang="en-US" sz="2000"/>
          </a:p>
          <a:p>
            <a:r>
              <a:rPr lang="en-US" sz="2000"/>
              <a:t>School Nurse Counts</a:t>
            </a:r>
          </a:p>
          <a:p>
            <a:r>
              <a:rPr lang="en-US" sz="2000"/>
              <a:t>Health Office Visits</a:t>
            </a:r>
          </a:p>
          <a:p>
            <a:r>
              <a:rPr lang="en-US" sz="2000"/>
              <a:t>Chronic Health Conditions Data</a:t>
            </a:r>
          </a:p>
          <a:p>
            <a:r>
              <a:rPr lang="en-US" sz="2000"/>
              <a:t>Preventative Health Exam for Entry Level and Grade 6 (school physical)</a:t>
            </a:r>
          </a:p>
          <a:p>
            <a:r>
              <a:rPr lang="en-US" sz="2000"/>
              <a:t>Vision Data</a:t>
            </a:r>
          </a:p>
          <a:p>
            <a:r>
              <a:rPr lang="en-US" sz="2000"/>
              <a:t>Hearing Data</a:t>
            </a:r>
          </a:p>
          <a:p>
            <a:r>
              <a:rPr lang="en-US" sz="2000"/>
              <a:t>Dental</a:t>
            </a:r>
          </a:p>
          <a:p>
            <a:r>
              <a:rPr lang="en-US" sz="2000"/>
              <a:t>Immunization Data</a:t>
            </a:r>
          </a:p>
          <a:p>
            <a:r>
              <a:rPr lang="en-US" sz="2000"/>
              <a:t>Body Mass Index</a:t>
            </a:r>
          </a:p>
          <a:p>
            <a:pPr marL="0" indent="0">
              <a:buNone/>
            </a:pPr>
            <a:endParaRPr lang="en-US"/>
          </a:p>
        </p:txBody>
      </p:sp>
    </p:spTree>
    <p:extLst>
      <p:ext uri="{BB962C8B-B14F-4D97-AF65-F5344CB8AC3E}">
        <p14:creationId xmlns:p14="http://schemas.microsoft.com/office/powerpoint/2010/main" val="1927333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89E6-CBA2-4E49-A6DE-10871620B412}"/>
              </a:ext>
            </a:extLst>
          </p:cNvPr>
          <p:cNvSpPr>
            <a:spLocks noGrp="1"/>
          </p:cNvSpPr>
          <p:nvPr>
            <p:ph type="title"/>
          </p:nvPr>
        </p:nvSpPr>
        <p:spPr/>
        <p:txBody>
          <a:bodyPr/>
          <a:lstStyle/>
          <a:p>
            <a:r>
              <a:rPr lang="en-US" altLang="en-US"/>
              <a:t>School/District Health Data</a:t>
            </a:r>
            <a:endParaRPr lang="en-US"/>
          </a:p>
        </p:txBody>
      </p:sp>
      <p:sp>
        <p:nvSpPr>
          <p:cNvPr id="3" name="Content Placeholder 2">
            <a:extLst>
              <a:ext uri="{FF2B5EF4-FFF2-40B4-BE49-F238E27FC236}">
                <a16:creationId xmlns:a16="http://schemas.microsoft.com/office/drawing/2014/main" id="{DF7068E6-9B9D-44FD-A5BE-40E274E00FD5}"/>
              </a:ext>
            </a:extLst>
          </p:cNvPr>
          <p:cNvSpPr>
            <a:spLocks noGrp="1"/>
          </p:cNvSpPr>
          <p:nvPr>
            <p:ph idx="1"/>
          </p:nvPr>
        </p:nvSpPr>
        <p:spPr>
          <a:xfrm>
            <a:off x="838200" y="1465737"/>
            <a:ext cx="10515600" cy="4351338"/>
          </a:xfrm>
        </p:spPr>
        <p:txBody>
          <a:bodyPr>
            <a:normAutofit fontScale="92500"/>
          </a:bodyPr>
          <a:lstStyle/>
          <a:p>
            <a:pPr marL="0" indent="0">
              <a:buNone/>
            </a:pPr>
            <a:r>
              <a:rPr lang="en-US" altLang="en-US"/>
              <a:t>School nurse counts should be entered before June 1st, 2024</a:t>
            </a:r>
          </a:p>
          <a:p>
            <a:pPr marL="0" indent="0">
              <a:buNone/>
            </a:pPr>
            <a:endParaRPr lang="en-US" altLang="en-US"/>
          </a:p>
          <a:p>
            <a:pPr lvl="1"/>
            <a:r>
              <a:rPr lang="en-US" altLang="en-US" b="1"/>
              <a:t>District-hired</a:t>
            </a:r>
            <a:r>
              <a:rPr lang="en-US" altLang="en-US"/>
              <a:t> nurses tracked on </a:t>
            </a:r>
            <a:r>
              <a:rPr lang="en-US" altLang="en-US" b="1"/>
              <a:t>District Assignments </a:t>
            </a:r>
            <a:r>
              <a:rPr lang="en-US" altLang="en-US"/>
              <a:t>tab</a:t>
            </a:r>
          </a:p>
          <a:p>
            <a:pPr lvl="1"/>
            <a:r>
              <a:rPr lang="en-US" altLang="en-US" b="1"/>
              <a:t>Contract-hired</a:t>
            </a:r>
            <a:r>
              <a:rPr lang="en-US" altLang="en-US"/>
              <a:t> nurses tracked on </a:t>
            </a:r>
            <a:r>
              <a:rPr lang="en-US" altLang="en-US" b="1"/>
              <a:t>District Service Providers </a:t>
            </a:r>
            <a:r>
              <a:rPr lang="en-US" altLang="en-US"/>
              <a:t>tab</a:t>
            </a:r>
          </a:p>
          <a:p>
            <a:pPr lvl="1"/>
            <a:r>
              <a:rPr lang="en-US" altLang="en-US" b="1"/>
              <a:t>Data checks </a:t>
            </a:r>
            <a:r>
              <a:rPr lang="en-US" altLang="en-US"/>
              <a:t>can be done using the </a:t>
            </a:r>
            <a:r>
              <a:rPr lang="en-US" altLang="en-US" b="1"/>
              <a:t>Nurse Count report </a:t>
            </a:r>
            <a:r>
              <a:rPr lang="en-US" altLang="en-US"/>
              <a:t>located under KDE Reports </a:t>
            </a:r>
          </a:p>
          <a:p>
            <a:pPr lvl="1"/>
            <a:r>
              <a:rPr lang="en-US"/>
              <a:t>Information should be reviewed and entered each school year.</a:t>
            </a:r>
          </a:p>
          <a:p>
            <a:pPr marL="457200" lvl="1" indent="0">
              <a:buNone/>
            </a:pPr>
            <a:endParaRPr lang="en-US" altLang="en-US"/>
          </a:p>
          <a:p>
            <a:pPr lvl="1"/>
            <a:r>
              <a:rPr lang="en-US" altLang="en-US"/>
              <a:t>Detailed instructions can be found here </a:t>
            </a:r>
            <a:r>
              <a:rPr lang="en-US" altLang="en-US">
                <a:hlinkClick r:id="rId3"/>
              </a:rPr>
              <a:t>How to document district health providers</a:t>
            </a:r>
            <a:endParaRPr lang="en-US" altLang="en-US"/>
          </a:p>
          <a:p>
            <a:pPr marL="457200" lvl="1" indent="0">
              <a:buNone/>
            </a:pPr>
            <a:endParaRPr lang="en-US" altLang="en-US"/>
          </a:p>
          <a:p>
            <a:pPr marL="0" indent="0">
              <a:buNone/>
            </a:pPr>
            <a:r>
              <a:rPr lang="en-US"/>
              <a:t>.</a:t>
            </a:r>
          </a:p>
        </p:txBody>
      </p:sp>
    </p:spTree>
    <p:extLst>
      <p:ext uri="{BB962C8B-B14F-4D97-AF65-F5344CB8AC3E}">
        <p14:creationId xmlns:p14="http://schemas.microsoft.com/office/powerpoint/2010/main" val="38628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7DBD-14A9-1C1E-3F5F-ACE6E71F9E85}"/>
              </a:ext>
            </a:extLst>
          </p:cNvPr>
          <p:cNvSpPr>
            <a:spLocks noGrp="1"/>
          </p:cNvSpPr>
          <p:nvPr>
            <p:ph type="title"/>
          </p:nvPr>
        </p:nvSpPr>
        <p:spPr/>
        <p:txBody>
          <a:bodyPr>
            <a:normAutofit/>
          </a:bodyPr>
          <a:lstStyle/>
          <a:p>
            <a:r>
              <a:rPr lang="en-US" sz="4000"/>
              <a:t>Changes to Immunization Certificate Report</a:t>
            </a:r>
          </a:p>
        </p:txBody>
      </p:sp>
      <p:sp>
        <p:nvSpPr>
          <p:cNvPr id="3" name="Content Placeholder 2">
            <a:extLst>
              <a:ext uri="{FF2B5EF4-FFF2-40B4-BE49-F238E27FC236}">
                <a16:creationId xmlns:a16="http://schemas.microsoft.com/office/drawing/2014/main" id="{B197E076-3428-A927-D2B3-C6CAEE270CA8}"/>
              </a:ext>
            </a:extLst>
          </p:cNvPr>
          <p:cNvSpPr>
            <a:spLocks noGrp="1"/>
          </p:cNvSpPr>
          <p:nvPr>
            <p:ph idx="1"/>
          </p:nvPr>
        </p:nvSpPr>
        <p:spPr/>
        <p:txBody>
          <a:bodyPr/>
          <a:lstStyle/>
          <a:p>
            <a:pPr marL="0" marR="0" indent="0">
              <a:spcBef>
                <a:spcPts val="0"/>
              </a:spcBef>
              <a:spcAft>
                <a:spcPts val="0"/>
              </a:spcAft>
              <a:buNone/>
            </a:pPr>
            <a:r>
              <a:rPr lang="en-US" sz="24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 </a:t>
            </a:r>
            <a:endParaRPr lang="en-US" sz="180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342900" marR="0" lvl="0" indent="-342900" algn="just">
              <a:lnSpc>
                <a:spcPct val="100000"/>
              </a:lnSpc>
              <a:spcBef>
                <a:spcPts val="0"/>
              </a:spcBef>
              <a:spcAft>
                <a:spcPts val="0"/>
              </a:spcAft>
              <a:buFont typeface="Arial" panose="020B0604020202020204" pitchFamily="34" charset="0"/>
              <a:buChar char="•"/>
              <a:tabLst>
                <a:tab pos="457200" algn="l"/>
              </a:tabLst>
            </a:pPr>
            <a:r>
              <a:rPr lang="en-US" sz="2800" kern="12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Infinite Campus has recently made changes in the Immunization Certificate Report in the health section of IC.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457200" marR="0" algn="just">
              <a:lnSpc>
                <a:spcPct val="100000"/>
              </a:lnSpc>
              <a:spcBef>
                <a:spcPts val="0"/>
              </a:spcBef>
              <a:spcAft>
                <a:spcPts val="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tabLst>
                <a:tab pos="457200" algn="l"/>
              </a:tabLst>
            </a:pPr>
            <a:r>
              <a:rPr lang="en-US" sz="2800" kern="12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This was a core product change at the corporate level and not a change we made or requested at the state level.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457200" marR="0" algn="just">
              <a:lnSpc>
                <a:spcPct val="100000"/>
              </a:lnSpc>
              <a:spcBef>
                <a:spcPts val="0"/>
              </a:spcBef>
              <a:spcAft>
                <a:spcPts val="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tabLst>
                <a:tab pos="457200" algn="l"/>
              </a:tabLst>
            </a:pPr>
            <a:r>
              <a:rPr lang="en-US" sz="2800" kern="12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We have figured out two "walk arounds" to get it to pull as before.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508414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48ED-898B-20B4-A23E-D41397628947}"/>
              </a:ext>
            </a:extLst>
          </p:cNvPr>
          <p:cNvSpPr>
            <a:spLocks noGrp="1"/>
          </p:cNvSpPr>
          <p:nvPr>
            <p:ph type="title"/>
          </p:nvPr>
        </p:nvSpPr>
        <p:spPr/>
        <p:txBody>
          <a:bodyPr/>
          <a:lstStyle/>
          <a:p>
            <a:r>
              <a:rPr lang="en-US"/>
              <a:t>Option 1  - Immunization Certificate Report</a:t>
            </a:r>
          </a:p>
        </p:txBody>
      </p:sp>
      <p:pic>
        <p:nvPicPr>
          <p:cNvPr id="5" name="Content Placeholder 4">
            <a:extLst>
              <a:ext uri="{FF2B5EF4-FFF2-40B4-BE49-F238E27FC236}">
                <a16:creationId xmlns:a16="http://schemas.microsoft.com/office/drawing/2014/main" id="{C5DDB5CE-E2B5-8AD9-0233-4FD8AE9197F5}"/>
              </a:ext>
            </a:extLst>
          </p:cNvPr>
          <p:cNvPicPr>
            <a:picLocks noGrp="1" noChangeAspect="1"/>
          </p:cNvPicPr>
          <p:nvPr>
            <p:ph idx="1"/>
          </p:nvPr>
        </p:nvPicPr>
        <p:blipFill>
          <a:blip r:embed="rId3"/>
          <a:stretch>
            <a:fillRect/>
          </a:stretch>
        </p:blipFill>
        <p:spPr>
          <a:xfrm>
            <a:off x="838200" y="1451882"/>
            <a:ext cx="5474804" cy="3954236"/>
          </a:xfrm>
        </p:spPr>
      </p:pic>
      <p:sp>
        <p:nvSpPr>
          <p:cNvPr id="4" name="TextBox 3">
            <a:extLst>
              <a:ext uri="{FF2B5EF4-FFF2-40B4-BE49-F238E27FC236}">
                <a16:creationId xmlns:a16="http://schemas.microsoft.com/office/drawing/2014/main" id="{6CCC919C-FFF2-274B-3138-0636C426094B}"/>
              </a:ext>
            </a:extLst>
          </p:cNvPr>
          <p:cNvSpPr txBox="1"/>
          <p:nvPr/>
        </p:nvSpPr>
        <p:spPr>
          <a:xfrm>
            <a:off x="6705954" y="1451882"/>
            <a:ext cx="4778829" cy="1837426"/>
          </a:xfrm>
          <a:prstGeom prst="rect">
            <a:avLst/>
          </a:prstGeom>
          <a:noFill/>
        </p:spPr>
        <p:txBody>
          <a:bodyPr wrap="square" rtlCol="0">
            <a:spAutoFit/>
          </a:bodyPr>
          <a:lstStyle/>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highlight>
                <a:srgbClr val="FFFFFF"/>
              </a:highlight>
              <a:uLnTx/>
              <a:uFillTx/>
              <a:latin typeface="Calibri" panose="020F0502020204030204" pitchFamily="34" charset="0"/>
              <a:ea typeface="Times New Roman" panose="02020603050405020304" pitchFamily="18" charset="0"/>
              <a:cs typeface="Aptos" panose="020B0004020202020204" pitchFamily="34" charset="0"/>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solidFill>
                  <a:srgbClr val="000000"/>
                </a:solidFill>
                <a:highlight>
                  <a:srgbClr val="FFFFFF"/>
                </a:highlight>
                <a:latin typeface="Calibri" panose="020F0502020204030204" pitchFamily="34" charset="0"/>
                <a:ea typeface="Times New Roman" panose="02020603050405020304" pitchFamily="18" charset="0"/>
                <a:cs typeface="Aptos" panose="020B0004020202020204" pitchFamily="34" charset="0"/>
              </a:rPr>
              <a:t>Check all boxes under </a:t>
            </a:r>
            <a:r>
              <a:rPr kumimoji="0" lang="en-US" sz="1800" b="0" i="0" u="none" strike="noStrike" kern="1200" cap="none" spc="0" normalizeH="0" baseline="0" noProof="0">
                <a:ln>
                  <a:noFill/>
                </a:ln>
                <a:solidFill>
                  <a:srgbClr val="000000"/>
                </a:solidFill>
                <a:effectLst/>
                <a:highlight>
                  <a:srgbClr val="FFFFFF"/>
                </a:highlight>
                <a:uLnTx/>
                <a:uFillTx/>
                <a:latin typeface="Calibri" panose="020F0502020204030204" pitchFamily="34" charset="0"/>
                <a:ea typeface="Times New Roman" panose="02020603050405020304" pitchFamily="18" charset="0"/>
                <a:cs typeface="Aptos" panose="020B0004020202020204" pitchFamily="34" charset="0"/>
              </a:rPr>
              <a:t>"Certificate Type" </a:t>
            </a:r>
          </a:p>
          <a:p>
            <a:pPr marR="0" lvl="0" algn="l" defTabSz="914400" rtl="0" eaLnBrk="1" fontAlgn="auto" latinLnBrk="0" hangingPunct="1">
              <a:lnSpc>
                <a:spcPct val="90000"/>
              </a:lnSpc>
              <a:spcBef>
                <a:spcPts val="0"/>
              </a:spcBef>
              <a:spcAft>
                <a:spcPts val="0"/>
              </a:spcAft>
              <a:buClrTx/>
              <a:buSzTx/>
              <a:tabLst/>
              <a:defRPr/>
            </a:pPr>
            <a:endParaRPr lang="en-US">
              <a:solidFill>
                <a:srgbClr val="000000"/>
              </a:solidFill>
              <a:highlight>
                <a:srgbClr val="FFFFFF"/>
              </a:highlight>
              <a:latin typeface="Calibri" panose="020F0502020204030204" pitchFamily="34" charset="0"/>
              <a:ea typeface="Times New Roman" panose="02020603050405020304" pitchFamily="18" charset="0"/>
              <a:cs typeface="Aptos" panose="020B0004020202020204" pitchFamily="34" charset="0"/>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highlight>
                  <a:srgbClr val="FFFFFF"/>
                </a:highlight>
                <a:uLnTx/>
                <a:uFillTx/>
                <a:latin typeface="Calibri" panose="020F0502020204030204" pitchFamily="34" charset="0"/>
                <a:ea typeface="Times New Roman" panose="02020603050405020304" pitchFamily="18" charset="0"/>
                <a:cs typeface="Aptos" panose="020B0004020202020204" pitchFamily="34" charset="0"/>
              </a:rPr>
              <a:t> </a:t>
            </a:r>
            <a:r>
              <a:rPr lang="en-US">
                <a:solidFill>
                  <a:srgbClr val="000000"/>
                </a:solidFill>
                <a:highlight>
                  <a:srgbClr val="FFFFFF"/>
                </a:highlight>
                <a:latin typeface="Calibri" panose="020F0502020204030204" pitchFamily="34" charset="0"/>
                <a:ea typeface="Times New Roman" panose="02020603050405020304" pitchFamily="18" charset="0"/>
                <a:cs typeface="Aptos" panose="020B0004020202020204" pitchFamily="34" charset="0"/>
              </a:rPr>
              <a:t>Enter </a:t>
            </a:r>
            <a:r>
              <a:rPr kumimoji="0" lang="en-US" sz="1800" b="0" i="0" u="none" strike="noStrike" kern="1200" cap="none" spc="0" normalizeH="0" baseline="0" noProof="0">
                <a:ln>
                  <a:noFill/>
                </a:ln>
                <a:solidFill>
                  <a:srgbClr val="000000"/>
                </a:solidFill>
                <a:effectLst/>
                <a:highlight>
                  <a:srgbClr val="FFFFFF"/>
                </a:highlight>
                <a:uLnTx/>
                <a:uFillTx/>
                <a:latin typeface="Calibri" panose="020F0502020204030204" pitchFamily="34" charset="0"/>
                <a:ea typeface="Times New Roman" panose="02020603050405020304" pitchFamily="18" charset="0"/>
                <a:cs typeface="Aptos" panose="020B0004020202020204" pitchFamily="34" charset="0"/>
              </a:rPr>
              <a:t>a date in the past located in the first "Certificate Date“ and "Expiration Date" boxes</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a:solidFill>
                <a:srgbClr val="000000"/>
              </a:solidFill>
              <a:highlight>
                <a:srgbClr val="FFFFFF"/>
              </a:highlight>
              <a:latin typeface="Calibri" panose="020F0502020204030204" pitchFamily="34" charset="0"/>
              <a:ea typeface="Times New Roman" panose="02020603050405020304" pitchFamily="18" charset="0"/>
              <a:cs typeface="Aptos" panose="020B0004020202020204" pitchFamily="34" charset="0"/>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highlight>
                <a:srgbClr val="FFFFFF"/>
              </a:highlight>
              <a:uLnTx/>
              <a:uFillTx/>
              <a:latin typeface="Calibri" panose="020F050202020403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3166739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48ED-898B-20B4-A23E-D41397628947}"/>
              </a:ext>
            </a:extLst>
          </p:cNvPr>
          <p:cNvSpPr>
            <a:spLocks noGrp="1"/>
          </p:cNvSpPr>
          <p:nvPr>
            <p:ph type="title"/>
          </p:nvPr>
        </p:nvSpPr>
        <p:spPr/>
        <p:txBody>
          <a:bodyPr/>
          <a:lstStyle/>
          <a:p>
            <a:r>
              <a:rPr lang="en-US"/>
              <a:t>Option 2  - Immunization Certificate Report</a:t>
            </a:r>
          </a:p>
        </p:txBody>
      </p:sp>
      <p:sp>
        <p:nvSpPr>
          <p:cNvPr id="3" name="TextBox 2">
            <a:extLst>
              <a:ext uri="{FF2B5EF4-FFF2-40B4-BE49-F238E27FC236}">
                <a16:creationId xmlns:a16="http://schemas.microsoft.com/office/drawing/2014/main" id="{8F44FACE-724B-BECA-D8F3-6F06B5D18A78}"/>
              </a:ext>
            </a:extLst>
          </p:cNvPr>
          <p:cNvSpPr txBox="1"/>
          <p:nvPr/>
        </p:nvSpPr>
        <p:spPr>
          <a:xfrm>
            <a:off x="7626697" y="1796143"/>
            <a:ext cx="4140759" cy="200362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solidFill>
                  <a:srgbClr val="000000"/>
                </a:solidFill>
                <a:highlight>
                  <a:srgbClr val="FFFFFF"/>
                </a:highlight>
                <a:latin typeface="Calibri" panose="020F0502020204030204" pitchFamily="34" charset="0"/>
                <a:ea typeface="Times New Roman" panose="02020603050405020304" pitchFamily="18" charset="0"/>
                <a:cs typeface="Aptos" panose="020B0004020202020204" pitchFamily="34" charset="0"/>
              </a:rPr>
              <a:t>Check all boxes under </a:t>
            </a:r>
            <a:r>
              <a:rPr kumimoji="0" lang="en-US" sz="1800" b="0" i="0" u="none" strike="noStrike" kern="1200" cap="none" spc="0" normalizeH="0" baseline="0" noProof="0">
                <a:ln>
                  <a:noFill/>
                </a:ln>
                <a:solidFill>
                  <a:srgbClr val="000000"/>
                </a:solidFill>
                <a:effectLst/>
                <a:highlight>
                  <a:srgbClr val="FFFFFF"/>
                </a:highlight>
                <a:uLnTx/>
                <a:uFillTx/>
                <a:latin typeface="Calibri" panose="020F0502020204030204" pitchFamily="34" charset="0"/>
                <a:ea typeface="Times New Roman" panose="02020603050405020304" pitchFamily="18" charset="0"/>
                <a:cs typeface="Aptos" panose="020B0004020202020204" pitchFamily="34" charset="0"/>
              </a:rPr>
              <a:t>"Certificate Type</a:t>
            </a:r>
            <a:endParaRPr lang="en-US">
              <a:solidFill>
                <a:srgbClr val="000000"/>
              </a:solidFill>
              <a:highlight>
                <a:srgbClr val="FFFFFF"/>
              </a:highlight>
              <a:latin typeface="Calibri" panose="020F0502020204030204" pitchFamily="34" charset="0"/>
              <a:ea typeface="Times New Roman" panose="02020603050405020304" pitchFamily="18" charset="0"/>
              <a:cs typeface="Aptos" panose="020B0004020202020204" pitchFamily="34" charset="0"/>
            </a:endParaRPr>
          </a:p>
          <a:p>
            <a:pPr marL="285750" marR="0" indent="-285750">
              <a:spcBef>
                <a:spcPts val="0"/>
              </a:spcBef>
              <a:spcAft>
                <a:spcPts val="0"/>
              </a:spcAft>
              <a:buFont typeface="Arial" panose="020B0604020202020204" pitchFamily="34" charset="0"/>
              <a:buChar char="•"/>
            </a:pPr>
            <a:endParaRPr lang="en-US" sz="18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endParaRPr>
          </a:p>
          <a:p>
            <a:pPr marL="285750" marR="0" indent="-285750">
              <a:spcBef>
                <a:spcPts val="0"/>
              </a:spcBef>
              <a:spcAft>
                <a:spcPts val="0"/>
              </a:spcAft>
              <a:buFont typeface="Arial" panose="020B0604020202020204" pitchFamily="34" charset="0"/>
              <a:buChar char="•"/>
            </a:pPr>
            <a:r>
              <a:rPr lang="en-US" sz="18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Enter June 1, 2024, the deadline for health data cleanup in the last "Certificate Date" and "Expiration Date" boxes </a:t>
            </a:r>
            <a:endParaRPr lang="en-US" sz="180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 </a:t>
            </a:r>
            <a:endParaRPr lang="en-US" sz="1800">
              <a:effectLst/>
              <a:highlight>
                <a:srgbClr val="FFFFFF"/>
              </a:highlight>
              <a:latin typeface="Aptos" panose="020B0004020202020204" pitchFamily="34" charset="0"/>
              <a:ea typeface="Aptos" panose="020B0004020202020204" pitchFamily="34" charset="0"/>
              <a:cs typeface="Aptos" panose="020B0004020202020204" pitchFamily="34" charset="0"/>
            </a:endParaRPr>
          </a:p>
        </p:txBody>
      </p:sp>
      <p:pic>
        <p:nvPicPr>
          <p:cNvPr id="10" name="Content Placeholder 9">
            <a:extLst>
              <a:ext uri="{FF2B5EF4-FFF2-40B4-BE49-F238E27FC236}">
                <a16:creationId xmlns:a16="http://schemas.microsoft.com/office/drawing/2014/main" id="{8FD6B82B-AA69-FBFA-4E12-550BF3B1A253}"/>
              </a:ext>
            </a:extLst>
          </p:cNvPr>
          <p:cNvPicPr>
            <a:picLocks noGrp="1" noChangeAspect="1"/>
          </p:cNvPicPr>
          <p:nvPr>
            <p:ph idx="1"/>
          </p:nvPr>
        </p:nvPicPr>
        <p:blipFill>
          <a:blip r:embed="rId3"/>
          <a:stretch>
            <a:fillRect/>
          </a:stretch>
        </p:blipFill>
        <p:spPr>
          <a:xfrm>
            <a:off x="1291213" y="1393371"/>
            <a:ext cx="5882472" cy="4158343"/>
          </a:xfrm>
        </p:spPr>
      </p:pic>
    </p:spTree>
    <p:extLst>
      <p:ext uri="{BB962C8B-B14F-4D97-AF65-F5344CB8AC3E}">
        <p14:creationId xmlns:p14="http://schemas.microsoft.com/office/powerpoint/2010/main" val="779126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p:nvPr/>
        </p:nvSpPr>
        <p:spPr>
          <a:xfrm>
            <a:off x="3749386" y="658183"/>
            <a:ext cx="4537796" cy="260479"/>
          </a:xfrm>
          <a:prstGeom prst="rect">
            <a:avLst/>
          </a:prstGeom>
        </p:spPr>
        <p:txBody>
          <a:bodyPr vert="horz" wrap="square" lIns="0" tIns="8659" rIns="0" bIns="0" rtlCol="0">
            <a:spAutoFit/>
          </a:bodyPr>
          <a:lstStyle/>
          <a:p>
            <a:pPr marL="8659" marR="3464" defTabSz="623438">
              <a:spcBef>
                <a:spcPts val="68"/>
              </a:spcBef>
            </a:pPr>
            <a:r>
              <a:rPr sz="818" kern="0" spc="-27">
                <a:solidFill>
                  <a:srgbClr val="003A45"/>
                </a:solidFill>
                <a:latin typeface="Arial Narrow"/>
                <a:cs typeface="Arial Narrow"/>
              </a:rPr>
              <a:t>This</a:t>
            </a:r>
            <a:r>
              <a:rPr sz="818" kern="0" spc="-17">
                <a:solidFill>
                  <a:srgbClr val="003A45"/>
                </a:solidFill>
                <a:latin typeface="Arial Narrow"/>
                <a:cs typeface="Arial Narrow"/>
              </a:rPr>
              <a:t> </a:t>
            </a:r>
            <a:r>
              <a:rPr sz="818" kern="0" spc="-7">
                <a:solidFill>
                  <a:srgbClr val="003A45"/>
                </a:solidFill>
                <a:latin typeface="Arial Narrow"/>
                <a:cs typeface="Arial Narrow"/>
              </a:rPr>
              <a:t>resource</a:t>
            </a:r>
            <a:r>
              <a:rPr sz="818" kern="0" spc="-17">
                <a:solidFill>
                  <a:srgbClr val="003A45"/>
                </a:solidFill>
                <a:latin typeface="Arial Narrow"/>
                <a:cs typeface="Arial Narrow"/>
              </a:rPr>
              <a:t> </a:t>
            </a:r>
            <a:r>
              <a:rPr sz="818" kern="0">
                <a:solidFill>
                  <a:srgbClr val="003A45"/>
                </a:solidFill>
                <a:latin typeface="Arial Narrow"/>
                <a:cs typeface="Arial Narrow"/>
              </a:rPr>
              <a:t>is</a:t>
            </a:r>
            <a:r>
              <a:rPr sz="818" kern="0" spc="-17">
                <a:solidFill>
                  <a:srgbClr val="003A45"/>
                </a:solidFill>
                <a:latin typeface="Arial Narrow"/>
                <a:cs typeface="Arial Narrow"/>
              </a:rPr>
              <a:t> </a:t>
            </a:r>
            <a:r>
              <a:rPr sz="818" kern="0" spc="-7">
                <a:solidFill>
                  <a:srgbClr val="003A45"/>
                </a:solidFill>
                <a:latin typeface="Arial Narrow"/>
                <a:cs typeface="Arial Narrow"/>
              </a:rPr>
              <a:t>designed</a:t>
            </a:r>
            <a:r>
              <a:rPr sz="818" kern="0" spc="-17">
                <a:solidFill>
                  <a:srgbClr val="003A45"/>
                </a:solidFill>
                <a:latin typeface="Arial Narrow"/>
                <a:cs typeface="Arial Narrow"/>
              </a:rPr>
              <a:t> </a:t>
            </a:r>
            <a:r>
              <a:rPr sz="818" kern="0">
                <a:solidFill>
                  <a:srgbClr val="003A45"/>
                </a:solidFill>
                <a:latin typeface="Arial Narrow"/>
                <a:cs typeface="Arial Narrow"/>
              </a:rPr>
              <a:t>to</a:t>
            </a:r>
            <a:r>
              <a:rPr sz="818" kern="0" spc="-17">
                <a:solidFill>
                  <a:srgbClr val="003A45"/>
                </a:solidFill>
                <a:latin typeface="Arial Narrow"/>
                <a:cs typeface="Arial Narrow"/>
              </a:rPr>
              <a:t> </a:t>
            </a:r>
            <a:r>
              <a:rPr sz="818" kern="0">
                <a:solidFill>
                  <a:srgbClr val="003A45"/>
                </a:solidFill>
                <a:latin typeface="Arial Narrow"/>
                <a:cs typeface="Arial Narrow"/>
              </a:rPr>
              <a:t>highlight</a:t>
            </a:r>
            <a:r>
              <a:rPr sz="818" kern="0" spc="-17">
                <a:solidFill>
                  <a:srgbClr val="003A45"/>
                </a:solidFill>
                <a:latin typeface="Arial Narrow"/>
                <a:cs typeface="Arial Narrow"/>
              </a:rPr>
              <a:t> </a:t>
            </a:r>
            <a:r>
              <a:rPr sz="818" kern="0" spc="-7">
                <a:solidFill>
                  <a:srgbClr val="003A45"/>
                </a:solidFill>
                <a:latin typeface="Arial Narrow"/>
                <a:cs typeface="Arial Narrow"/>
              </a:rPr>
              <a:t>Kentucky</a:t>
            </a:r>
            <a:r>
              <a:rPr sz="818" kern="0" spc="-17">
                <a:solidFill>
                  <a:srgbClr val="003A45"/>
                </a:solidFill>
                <a:latin typeface="Arial Narrow"/>
                <a:cs typeface="Arial Narrow"/>
              </a:rPr>
              <a:t> </a:t>
            </a:r>
            <a:r>
              <a:rPr sz="818" kern="0">
                <a:solidFill>
                  <a:srgbClr val="003A45"/>
                </a:solidFill>
                <a:latin typeface="Arial Narrow"/>
                <a:cs typeface="Arial Narrow"/>
              </a:rPr>
              <a:t>public</a:t>
            </a:r>
            <a:r>
              <a:rPr sz="818" kern="0" spc="-14">
                <a:solidFill>
                  <a:srgbClr val="003A45"/>
                </a:solidFill>
                <a:latin typeface="Arial Narrow"/>
                <a:cs typeface="Arial Narrow"/>
              </a:rPr>
              <a:t> </a:t>
            </a:r>
            <a:r>
              <a:rPr sz="818" kern="0">
                <a:solidFill>
                  <a:srgbClr val="003A45"/>
                </a:solidFill>
                <a:latin typeface="Arial Narrow"/>
                <a:cs typeface="Arial Narrow"/>
              </a:rPr>
              <a:t>school</a:t>
            </a:r>
            <a:r>
              <a:rPr sz="818" kern="0" spc="-17">
                <a:solidFill>
                  <a:srgbClr val="003A45"/>
                </a:solidFill>
                <a:latin typeface="Arial Narrow"/>
                <a:cs typeface="Arial Narrow"/>
              </a:rPr>
              <a:t> </a:t>
            </a:r>
            <a:r>
              <a:rPr sz="818" kern="0">
                <a:solidFill>
                  <a:srgbClr val="003A45"/>
                </a:solidFill>
                <a:latin typeface="Arial Narrow"/>
                <a:cs typeface="Arial Narrow"/>
              </a:rPr>
              <a:t>health</a:t>
            </a:r>
            <a:r>
              <a:rPr sz="818" kern="0" spc="-17">
                <a:solidFill>
                  <a:srgbClr val="003A45"/>
                </a:solidFill>
                <a:latin typeface="Arial Narrow"/>
                <a:cs typeface="Arial Narrow"/>
              </a:rPr>
              <a:t> </a:t>
            </a:r>
            <a:r>
              <a:rPr sz="818" kern="0">
                <a:solidFill>
                  <a:srgbClr val="003A45"/>
                </a:solidFill>
                <a:latin typeface="Arial Narrow"/>
                <a:cs typeface="Arial Narrow"/>
              </a:rPr>
              <a:t>data</a:t>
            </a:r>
            <a:r>
              <a:rPr sz="818" kern="0" spc="-17">
                <a:solidFill>
                  <a:srgbClr val="003A45"/>
                </a:solidFill>
                <a:latin typeface="Arial Narrow"/>
                <a:cs typeface="Arial Narrow"/>
              </a:rPr>
              <a:t> </a:t>
            </a:r>
            <a:r>
              <a:rPr sz="818" kern="0">
                <a:solidFill>
                  <a:srgbClr val="003A45"/>
                </a:solidFill>
                <a:latin typeface="Arial Narrow"/>
                <a:cs typeface="Arial Narrow"/>
              </a:rPr>
              <a:t>for</a:t>
            </a:r>
            <a:r>
              <a:rPr sz="818" kern="0" spc="-17">
                <a:solidFill>
                  <a:srgbClr val="003A45"/>
                </a:solidFill>
                <a:latin typeface="Arial Narrow"/>
                <a:cs typeface="Arial Narrow"/>
              </a:rPr>
              <a:t> </a:t>
            </a:r>
            <a:r>
              <a:rPr sz="818" kern="0">
                <a:solidFill>
                  <a:srgbClr val="003A45"/>
                </a:solidFill>
                <a:latin typeface="Arial Narrow"/>
                <a:cs typeface="Arial Narrow"/>
              </a:rPr>
              <a:t>the</a:t>
            </a:r>
            <a:r>
              <a:rPr sz="818" kern="0" spc="-17">
                <a:solidFill>
                  <a:srgbClr val="003A45"/>
                </a:solidFill>
                <a:latin typeface="Arial Narrow"/>
                <a:cs typeface="Arial Narrow"/>
              </a:rPr>
              <a:t> </a:t>
            </a:r>
            <a:r>
              <a:rPr sz="818" kern="0" spc="37">
                <a:solidFill>
                  <a:srgbClr val="003A45"/>
                </a:solidFill>
                <a:latin typeface="Arial Narrow"/>
                <a:cs typeface="Arial Narrow"/>
              </a:rPr>
              <a:t>2022-</a:t>
            </a:r>
            <a:r>
              <a:rPr sz="818" kern="0" spc="41">
                <a:solidFill>
                  <a:srgbClr val="003A45"/>
                </a:solidFill>
                <a:latin typeface="Arial Narrow"/>
                <a:cs typeface="Arial Narrow"/>
              </a:rPr>
              <a:t>2023</a:t>
            </a:r>
            <a:r>
              <a:rPr sz="818" kern="0" spc="-17">
                <a:solidFill>
                  <a:srgbClr val="003A45"/>
                </a:solidFill>
                <a:latin typeface="Arial Narrow"/>
                <a:cs typeface="Arial Narrow"/>
              </a:rPr>
              <a:t> </a:t>
            </a:r>
            <a:r>
              <a:rPr sz="818" kern="0">
                <a:solidFill>
                  <a:srgbClr val="003A45"/>
                </a:solidFill>
                <a:latin typeface="Arial Narrow"/>
                <a:cs typeface="Arial Narrow"/>
              </a:rPr>
              <a:t>school</a:t>
            </a:r>
            <a:r>
              <a:rPr sz="818" kern="0" spc="-14">
                <a:solidFill>
                  <a:srgbClr val="003A45"/>
                </a:solidFill>
                <a:latin typeface="Arial Narrow"/>
                <a:cs typeface="Arial Narrow"/>
              </a:rPr>
              <a:t> </a:t>
            </a:r>
            <a:r>
              <a:rPr sz="818" kern="0" spc="-20">
                <a:solidFill>
                  <a:srgbClr val="003A45"/>
                </a:solidFill>
                <a:latin typeface="Arial Narrow"/>
                <a:cs typeface="Arial Narrow"/>
              </a:rPr>
              <a:t>year.</a:t>
            </a:r>
            <a:r>
              <a:rPr sz="818" kern="0" spc="-17">
                <a:solidFill>
                  <a:srgbClr val="003A45"/>
                </a:solidFill>
                <a:latin typeface="Arial Narrow"/>
                <a:cs typeface="Arial Narrow"/>
              </a:rPr>
              <a:t> </a:t>
            </a:r>
            <a:r>
              <a:rPr sz="818" kern="0" spc="-41">
                <a:solidFill>
                  <a:srgbClr val="003A45"/>
                </a:solidFill>
                <a:latin typeface="Arial Narrow"/>
                <a:cs typeface="Arial Narrow"/>
              </a:rPr>
              <a:t>The</a:t>
            </a:r>
            <a:r>
              <a:rPr sz="818" kern="0" spc="-17">
                <a:solidFill>
                  <a:srgbClr val="003A45"/>
                </a:solidFill>
                <a:latin typeface="Arial Narrow"/>
                <a:cs typeface="Arial Narrow"/>
              </a:rPr>
              <a:t> </a:t>
            </a:r>
            <a:r>
              <a:rPr sz="818" kern="0">
                <a:solidFill>
                  <a:srgbClr val="003A45"/>
                </a:solidFill>
                <a:latin typeface="Arial Narrow"/>
                <a:cs typeface="Arial Narrow"/>
              </a:rPr>
              <a:t>data</a:t>
            </a:r>
            <a:r>
              <a:rPr sz="818" kern="0" spc="-17">
                <a:solidFill>
                  <a:srgbClr val="003A45"/>
                </a:solidFill>
                <a:latin typeface="Arial Narrow"/>
                <a:cs typeface="Arial Narrow"/>
              </a:rPr>
              <a:t> </a:t>
            </a:r>
            <a:r>
              <a:rPr sz="818" kern="0">
                <a:solidFill>
                  <a:srgbClr val="003A45"/>
                </a:solidFill>
                <a:latin typeface="Arial Narrow"/>
                <a:cs typeface="Arial Narrow"/>
              </a:rPr>
              <a:t>is</a:t>
            </a:r>
            <a:r>
              <a:rPr sz="818" kern="0" spc="-17">
                <a:solidFill>
                  <a:srgbClr val="003A45"/>
                </a:solidFill>
                <a:latin typeface="Arial Narrow"/>
                <a:cs typeface="Arial Narrow"/>
              </a:rPr>
              <a:t> </a:t>
            </a:r>
            <a:r>
              <a:rPr sz="818" kern="0" spc="-7">
                <a:solidFill>
                  <a:srgbClr val="003A45"/>
                </a:solidFill>
                <a:latin typeface="Arial Narrow"/>
                <a:cs typeface="Arial Narrow"/>
              </a:rPr>
              <a:t>self- </a:t>
            </a:r>
            <a:r>
              <a:rPr sz="818" kern="0">
                <a:solidFill>
                  <a:srgbClr val="003A45"/>
                </a:solidFill>
                <a:latin typeface="Arial Narrow"/>
                <a:cs typeface="Arial Narrow"/>
              </a:rPr>
              <a:t>reported</a:t>
            </a:r>
            <a:r>
              <a:rPr sz="818" kern="0" spc="-7">
                <a:solidFill>
                  <a:srgbClr val="003A45"/>
                </a:solidFill>
                <a:latin typeface="Arial Narrow"/>
                <a:cs typeface="Arial Narrow"/>
              </a:rPr>
              <a:t> </a:t>
            </a:r>
            <a:r>
              <a:rPr sz="818" kern="0" spc="-14">
                <a:solidFill>
                  <a:srgbClr val="003A45"/>
                </a:solidFill>
                <a:latin typeface="Arial Narrow"/>
                <a:cs typeface="Arial Narrow"/>
              </a:rPr>
              <a:t>yearly</a:t>
            </a:r>
            <a:r>
              <a:rPr sz="818" kern="0" spc="-7">
                <a:solidFill>
                  <a:srgbClr val="003A45"/>
                </a:solidFill>
                <a:latin typeface="Arial Narrow"/>
                <a:cs typeface="Arial Narrow"/>
              </a:rPr>
              <a:t> </a:t>
            </a:r>
            <a:r>
              <a:rPr sz="818" kern="0" spc="-14">
                <a:solidFill>
                  <a:srgbClr val="003A45"/>
                </a:solidFill>
                <a:latin typeface="Arial Narrow"/>
                <a:cs typeface="Arial Narrow"/>
              </a:rPr>
              <a:t>by</a:t>
            </a:r>
            <a:r>
              <a:rPr sz="818" kern="0" spc="-7">
                <a:solidFill>
                  <a:srgbClr val="003A45"/>
                </a:solidFill>
                <a:latin typeface="Arial Narrow"/>
                <a:cs typeface="Arial Narrow"/>
              </a:rPr>
              <a:t> </a:t>
            </a:r>
            <a:r>
              <a:rPr sz="818" kern="0">
                <a:solidFill>
                  <a:srgbClr val="003A45"/>
                </a:solidFill>
                <a:latin typeface="Arial Narrow"/>
                <a:cs typeface="Arial Narrow"/>
              </a:rPr>
              <a:t>public</a:t>
            </a:r>
            <a:r>
              <a:rPr sz="818" kern="0" spc="-7">
                <a:solidFill>
                  <a:srgbClr val="003A45"/>
                </a:solidFill>
                <a:latin typeface="Arial Narrow"/>
                <a:cs typeface="Arial Narrow"/>
              </a:rPr>
              <a:t> </a:t>
            </a:r>
            <a:r>
              <a:rPr sz="818" kern="0">
                <a:solidFill>
                  <a:srgbClr val="003A45"/>
                </a:solidFill>
                <a:latin typeface="Arial Narrow"/>
                <a:cs typeface="Arial Narrow"/>
              </a:rPr>
              <a:t>school</a:t>
            </a:r>
            <a:r>
              <a:rPr sz="818" kern="0" spc="-3">
                <a:solidFill>
                  <a:srgbClr val="003A45"/>
                </a:solidFill>
                <a:latin typeface="Arial Narrow"/>
                <a:cs typeface="Arial Narrow"/>
              </a:rPr>
              <a:t> </a:t>
            </a:r>
            <a:r>
              <a:rPr sz="818" kern="0">
                <a:solidFill>
                  <a:srgbClr val="003A45"/>
                </a:solidFill>
                <a:latin typeface="Arial Narrow"/>
                <a:cs typeface="Arial Narrow"/>
              </a:rPr>
              <a:t>districts</a:t>
            </a:r>
            <a:r>
              <a:rPr sz="818" kern="0" spc="-7">
                <a:solidFill>
                  <a:srgbClr val="003A45"/>
                </a:solidFill>
                <a:latin typeface="Arial Narrow"/>
                <a:cs typeface="Arial Narrow"/>
              </a:rPr>
              <a:t> </a:t>
            </a:r>
            <a:r>
              <a:rPr sz="818" kern="0">
                <a:solidFill>
                  <a:srgbClr val="003A45"/>
                </a:solidFill>
                <a:latin typeface="Arial Narrow"/>
                <a:cs typeface="Arial Narrow"/>
              </a:rPr>
              <a:t>via</a:t>
            </a:r>
            <a:r>
              <a:rPr sz="818" kern="0" spc="-7">
                <a:solidFill>
                  <a:srgbClr val="003A45"/>
                </a:solidFill>
                <a:latin typeface="Arial Narrow"/>
                <a:cs typeface="Arial Narrow"/>
              </a:rPr>
              <a:t> </a:t>
            </a:r>
            <a:r>
              <a:rPr sz="818" kern="0">
                <a:solidFill>
                  <a:srgbClr val="003A45"/>
                </a:solidFill>
                <a:latin typeface="Arial Narrow"/>
                <a:cs typeface="Arial Narrow"/>
              </a:rPr>
              <a:t>the</a:t>
            </a:r>
            <a:r>
              <a:rPr sz="818" kern="0" spc="-7">
                <a:solidFill>
                  <a:srgbClr val="003A45"/>
                </a:solidFill>
                <a:latin typeface="Arial Narrow"/>
                <a:cs typeface="Arial Narrow"/>
              </a:rPr>
              <a:t> Kentucky </a:t>
            </a:r>
            <a:r>
              <a:rPr sz="818" kern="0">
                <a:solidFill>
                  <a:srgbClr val="003A45"/>
                </a:solidFill>
                <a:latin typeface="Arial Narrow"/>
                <a:cs typeface="Arial Narrow"/>
              </a:rPr>
              <a:t>Student</a:t>
            </a:r>
            <a:r>
              <a:rPr sz="818" kern="0" spc="-3">
                <a:solidFill>
                  <a:srgbClr val="003A45"/>
                </a:solidFill>
                <a:latin typeface="Arial Narrow"/>
                <a:cs typeface="Arial Narrow"/>
              </a:rPr>
              <a:t> </a:t>
            </a:r>
            <a:r>
              <a:rPr sz="818" kern="0">
                <a:solidFill>
                  <a:srgbClr val="003A45"/>
                </a:solidFill>
                <a:latin typeface="Arial Narrow"/>
                <a:cs typeface="Arial Narrow"/>
              </a:rPr>
              <a:t>Information</a:t>
            </a:r>
            <a:r>
              <a:rPr sz="818" kern="0" spc="-7">
                <a:solidFill>
                  <a:srgbClr val="003A45"/>
                </a:solidFill>
                <a:latin typeface="Arial Narrow"/>
                <a:cs typeface="Arial Narrow"/>
              </a:rPr>
              <a:t> </a:t>
            </a:r>
            <a:r>
              <a:rPr sz="818" kern="0" spc="-14">
                <a:solidFill>
                  <a:srgbClr val="003A45"/>
                </a:solidFill>
                <a:latin typeface="Arial Narrow"/>
                <a:cs typeface="Arial Narrow"/>
              </a:rPr>
              <a:t>System</a:t>
            </a:r>
            <a:r>
              <a:rPr sz="818" kern="0" spc="-7">
                <a:solidFill>
                  <a:srgbClr val="003A45"/>
                </a:solidFill>
                <a:latin typeface="Arial Narrow"/>
                <a:cs typeface="Arial Narrow"/>
              </a:rPr>
              <a:t> </a:t>
            </a:r>
            <a:r>
              <a:rPr sz="818" kern="0">
                <a:solidFill>
                  <a:srgbClr val="003A45"/>
                </a:solidFill>
                <a:latin typeface="Arial Narrow"/>
                <a:cs typeface="Arial Narrow"/>
              </a:rPr>
              <a:t>and</a:t>
            </a:r>
            <a:r>
              <a:rPr sz="818" kern="0" spc="-7">
                <a:solidFill>
                  <a:srgbClr val="003A45"/>
                </a:solidFill>
                <a:latin typeface="Arial Narrow"/>
                <a:cs typeface="Arial Narrow"/>
              </a:rPr>
              <a:t> </a:t>
            </a:r>
            <a:r>
              <a:rPr sz="818" kern="0">
                <a:solidFill>
                  <a:srgbClr val="003A45"/>
                </a:solidFill>
                <a:latin typeface="Arial Narrow"/>
                <a:cs typeface="Arial Narrow"/>
              </a:rPr>
              <a:t>Infinite</a:t>
            </a:r>
            <a:r>
              <a:rPr sz="818" kern="0" spc="-7">
                <a:solidFill>
                  <a:srgbClr val="003A45"/>
                </a:solidFill>
                <a:latin typeface="Arial Narrow"/>
                <a:cs typeface="Arial Narrow"/>
              </a:rPr>
              <a:t> Campus.</a:t>
            </a:r>
            <a:endParaRPr sz="818" kern="0">
              <a:solidFill>
                <a:sysClr val="windowText" lastClr="000000"/>
              </a:solidFill>
              <a:latin typeface="Arial Narrow"/>
              <a:cs typeface="Arial Narrow"/>
            </a:endParaRPr>
          </a:p>
        </p:txBody>
      </p:sp>
      <p:sp>
        <p:nvSpPr>
          <p:cNvPr id="3" name="object 3">
            <a:extLst>
              <a:ext uri="{C183D7F6-B498-43B3-948B-1728B52AA6E4}">
                <adec:decorative xmlns:adec="http://schemas.microsoft.com/office/drawing/2017/decorative" val="1"/>
              </a:ext>
            </a:extLst>
          </p:cNvPr>
          <p:cNvSpPr txBox="1"/>
          <p:nvPr/>
        </p:nvSpPr>
        <p:spPr>
          <a:xfrm>
            <a:off x="3749387" y="156007"/>
            <a:ext cx="4523942" cy="543826"/>
          </a:xfrm>
          <a:prstGeom prst="rect">
            <a:avLst/>
          </a:prstGeom>
        </p:spPr>
        <p:txBody>
          <a:bodyPr vert="horz" wrap="square" lIns="0" tIns="8659" rIns="0" bIns="0" rtlCol="0">
            <a:spAutoFit/>
          </a:bodyPr>
          <a:lstStyle/>
          <a:p>
            <a:pPr marL="8659" defTabSz="623438">
              <a:spcBef>
                <a:spcPts val="68"/>
              </a:spcBef>
            </a:pPr>
            <a:r>
              <a:rPr sz="3477" b="1" i="1" kern="0" spc="-624">
                <a:solidFill>
                  <a:srgbClr val="003A45"/>
                </a:solidFill>
                <a:latin typeface="Gill Sans MT"/>
                <a:cs typeface="Gill Sans MT"/>
              </a:rPr>
              <a:t>SCHOOL</a:t>
            </a:r>
            <a:r>
              <a:rPr sz="3477" b="1" i="1" kern="0" spc="-317">
                <a:solidFill>
                  <a:srgbClr val="003A45"/>
                </a:solidFill>
                <a:latin typeface="Gill Sans MT"/>
                <a:cs typeface="Gill Sans MT"/>
              </a:rPr>
              <a:t> </a:t>
            </a:r>
            <a:r>
              <a:rPr sz="3477" b="1" i="1" kern="0" spc="-614">
                <a:solidFill>
                  <a:srgbClr val="003A45"/>
                </a:solidFill>
                <a:latin typeface="Gill Sans MT"/>
                <a:cs typeface="Gill Sans MT"/>
              </a:rPr>
              <a:t>HEALTH</a:t>
            </a:r>
            <a:r>
              <a:rPr sz="3477" b="1" i="1" kern="0" spc="-313">
                <a:solidFill>
                  <a:srgbClr val="003A45"/>
                </a:solidFill>
                <a:latin typeface="Gill Sans MT"/>
                <a:cs typeface="Gill Sans MT"/>
              </a:rPr>
              <a:t> </a:t>
            </a:r>
            <a:r>
              <a:rPr sz="3477" b="1" i="1" kern="0" spc="-290">
                <a:solidFill>
                  <a:srgbClr val="003A45"/>
                </a:solidFill>
                <a:latin typeface="Gill Sans MT"/>
                <a:cs typeface="Gill Sans MT"/>
              </a:rPr>
              <a:t>SERVICES</a:t>
            </a:r>
            <a:endParaRPr sz="3477" kern="0">
              <a:solidFill>
                <a:sysClr val="windowText" lastClr="000000"/>
              </a:solidFill>
              <a:latin typeface="Gill Sans MT"/>
              <a:cs typeface="Gill Sans MT"/>
            </a:endParaRPr>
          </a:p>
        </p:txBody>
      </p:sp>
      <p:sp>
        <p:nvSpPr>
          <p:cNvPr id="4" name="object 4">
            <a:extLst>
              <a:ext uri="{C183D7F6-B498-43B3-948B-1728B52AA6E4}">
                <adec:decorative xmlns:adec="http://schemas.microsoft.com/office/drawing/2017/decorative" val="1"/>
              </a:ext>
            </a:extLst>
          </p:cNvPr>
          <p:cNvSpPr txBox="1"/>
          <p:nvPr/>
        </p:nvSpPr>
        <p:spPr>
          <a:xfrm>
            <a:off x="3450648" y="1097106"/>
            <a:ext cx="1436110" cy="1477556"/>
          </a:xfrm>
          <a:prstGeom prst="rect">
            <a:avLst/>
          </a:prstGeom>
          <a:solidFill>
            <a:srgbClr val="02787F"/>
          </a:solidFill>
        </p:spPr>
        <p:txBody>
          <a:bodyPr vert="horz" wrap="square" lIns="0" tIns="60614" rIns="0" bIns="0" rtlCol="0">
            <a:spAutoFit/>
          </a:bodyPr>
          <a:lstStyle/>
          <a:p>
            <a:pPr marL="307390" marR="153695" defTabSz="623438">
              <a:spcBef>
                <a:spcPts val="477"/>
              </a:spcBef>
            </a:pPr>
            <a:r>
              <a:rPr sz="1364" b="1" kern="0" spc="-119">
                <a:solidFill>
                  <a:srgbClr val="FFFFFF"/>
                </a:solidFill>
                <a:latin typeface="Century Gothic"/>
                <a:cs typeface="Century Gothic"/>
              </a:rPr>
              <a:t>HEALTH</a:t>
            </a:r>
            <a:r>
              <a:rPr sz="1364" b="1" kern="0" spc="-95">
                <a:solidFill>
                  <a:srgbClr val="FFFFFF"/>
                </a:solidFill>
                <a:latin typeface="Century Gothic"/>
                <a:cs typeface="Century Gothic"/>
              </a:rPr>
              <a:t> </a:t>
            </a:r>
            <a:r>
              <a:rPr sz="1364" b="1" kern="0" spc="-276">
                <a:solidFill>
                  <a:srgbClr val="FFFFFF"/>
                </a:solidFill>
                <a:latin typeface="Century Gothic"/>
                <a:cs typeface="Century Gothic"/>
              </a:rPr>
              <a:t>ROOM</a:t>
            </a:r>
            <a:r>
              <a:rPr sz="1364" b="1" kern="0" spc="-65">
                <a:solidFill>
                  <a:srgbClr val="FFFFFF"/>
                </a:solidFill>
                <a:latin typeface="Century Gothic"/>
                <a:cs typeface="Century Gothic"/>
              </a:rPr>
              <a:t> DISPOSITION</a:t>
            </a:r>
            <a:endParaRPr sz="1364" kern="0">
              <a:solidFill>
                <a:sysClr val="windowText" lastClr="000000"/>
              </a:solidFill>
              <a:latin typeface="Century Gothic"/>
              <a:cs typeface="Century Gothic"/>
            </a:endParaRPr>
          </a:p>
          <a:p>
            <a:pPr marL="307390" defTabSz="623438">
              <a:lnSpc>
                <a:spcPts val="873"/>
              </a:lnSpc>
            </a:pPr>
            <a:r>
              <a:rPr sz="818" kern="0" spc="-27">
                <a:solidFill>
                  <a:srgbClr val="FFFFFF"/>
                </a:solidFill>
                <a:latin typeface="Arial Narrow"/>
                <a:cs typeface="Arial Narrow"/>
              </a:rPr>
              <a:t>This</a:t>
            </a:r>
            <a:r>
              <a:rPr sz="818" kern="0" spc="-17">
                <a:solidFill>
                  <a:srgbClr val="FFFFFF"/>
                </a:solidFill>
                <a:latin typeface="Arial Narrow"/>
                <a:cs typeface="Arial Narrow"/>
              </a:rPr>
              <a:t> </a:t>
            </a:r>
            <a:r>
              <a:rPr sz="818" kern="0">
                <a:solidFill>
                  <a:srgbClr val="FFFFFF"/>
                </a:solidFill>
                <a:latin typeface="Arial Narrow"/>
                <a:cs typeface="Arial Narrow"/>
              </a:rPr>
              <a:t>data</a:t>
            </a:r>
            <a:r>
              <a:rPr sz="818" kern="0" spc="-14">
                <a:solidFill>
                  <a:srgbClr val="FFFFFF"/>
                </a:solidFill>
                <a:latin typeface="Arial Narrow"/>
                <a:cs typeface="Arial Narrow"/>
              </a:rPr>
              <a:t> shows </a:t>
            </a:r>
            <a:r>
              <a:rPr sz="818" kern="0" spc="-17">
                <a:solidFill>
                  <a:srgbClr val="FFFFFF"/>
                </a:solidFill>
                <a:latin typeface="Arial Narrow"/>
                <a:cs typeface="Arial Narrow"/>
              </a:rPr>
              <a:t>the</a:t>
            </a:r>
            <a:endParaRPr sz="818" kern="0">
              <a:solidFill>
                <a:sysClr val="windowText" lastClr="000000"/>
              </a:solidFill>
              <a:latin typeface="Arial Narrow"/>
              <a:cs typeface="Arial Narrow"/>
            </a:endParaRPr>
          </a:p>
          <a:p>
            <a:pPr marL="307390" marR="114730" defTabSz="623438"/>
            <a:r>
              <a:rPr sz="818" kern="0">
                <a:solidFill>
                  <a:srgbClr val="FFFFFF"/>
                </a:solidFill>
                <a:latin typeface="Arial Narrow"/>
                <a:cs typeface="Arial Narrow"/>
              </a:rPr>
              <a:t>total</a:t>
            </a:r>
            <a:r>
              <a:rPr sz="818" kern="0" spc="-10">
                <a:solidFill>
                  <a:srgbClr val="FFFFFF"/>
                </a:solidFill>
                <a:latin typeface="Arial Narrow"/>
                <a:cs typeface="Arial Narrow"/>
              </a:rPr>
              <a:t> </a:t>
            </a:r>
            <a:r>
              <a:rPr sz="818" kern="0">
                <a:solidFill>
                  <a:srgbClr val="FFFFFF"/>
                </a:solidFill>
                <a:latin typeface="Arial Narrow"/>
                <a:cs typeface="Arial Narrow"/>
              </a:rPr>
              <a:t>number</a:t>
            </a:r>
            <a:r>
              <a:rPr sz="818" kern="0" spc="-7">
                <a:solidFill>
                  <a:srgbClr val="FFFFFF"/>
                </a:solidFill>
                <a:latin typeface="Arial Narrow"/>
                <a:cs typeface="Arial Narrow"/>
              </a:rPr>
              <a:t> </a:t>
            </a:r>
            <a:r>
              <a:rPr sz="818" kern="0">
                <a:solidFill>
                  <a:srgbClr val="FFFFFF"/>
                </a:solidFill>
                <a:latin typeface="Arial Narrow"/>
                <a:cs typeface="Arial Narrow"/>
              </a:rPr>
              <a:t>of</a:t>
            </a:r>
            <a:r>
              <a:rPr sz="818" kern="0" spc="-10">
                <a:solidFill>
                  <a:srgbClr val="FFFFFF"/>
                </a:solidFill>
                <a:latin typeface="Arial Narrow"/>
                <a:cs typeface="Arial Narrow"/>
              </a:rPr>
              <a:t> </a:t>
            </a:r>
            <a:r>
              <a:rPr sz="818" kern="0" spc="-7">
                <a:solidFill>
                  <a:srgbClr val="FFFFFF"/>
                </a:solidFill>
                <a:latin typeface="Arial Narrow"/>
                <a:cs typeface="Arial Narrow"/>
              </a:rPr>
              <a:t>reported </a:t>
            </a:r>
            <a:r>
              <a:rPr sz="818" kern="0">
                <a:solidFill>
                  <a:srgbClr val="FFFFFF"/>
                </a:solidFill>
                <a:latin typeface="Arial Narrow"/>
                <a:cs typeface="Arial Narrow"/>
              </a:rPr>
              <a:t>student</a:t>
            </a:r>
            <a:r>
              <a:rPr sz="818" kern="0" spc="-3">
                <a:solidFill>
                  <a:srgbClr val="FFFFFF"/>
                </a:solidFill>
                <a:latin typeface="Arial Narrow"/>
                <a:cs typeface="Arial Narrow"/>
              </a:rPr>
              <a:t> </a:t>
            </a:r>
            <a:r>
              <a:rPr sz="818" kern="0">
                <a:solidFill>
                  <a:srgbClr val="FFFFFF"/>
                </a:solidFill>
                <a:latin typeface="Arial Narrow"/>
                <a:cs typeface="Arial Narrow"/>
              </a:rPr>
              <a:t>health</a:t>
            </a:r>
            <a:r>
              <a:rPr sz="818" kern="0" spc="-3">
                <a:solidFill>
                  <a:srgbClr val="FFFFFF"/>
                </a:solidFill>
                <a:latin typeface="Arial Narrow"/>
                <a:cs typeface="Arial Narrow"/>
              </a:rPr>
              <a:t> </a:t>
            </a:r>
            <a:r>
              <a:rPr sz="818" kern="0">
                <a:solidFill>
                  <a:srgbClr val="FFFFFF"/>
                </a:solidFill>
                <a:latin typeface="Arial Narrow"/>
                <a:cs typeface="Arial Narrow"/>
              </a:rPr>
              <a:t>office</a:t>
            </a:r>
            <a:r>
              <a:rPr sz="818" kern="0" spc="-3">
                <a:solidFill>
                  <a:srgbClr val="FFFFFF"/>
                </a:solidFill>
                <a:latin typeface="Arial Narrow"/>
                <a:cs typeface="Arial Narrow"/>
              </a:rPr>
              <a:t> </a:t>
            </a:r>
            <a:r>
              <a:rPr sz="818" kern="0" spc="-7">
                <a:solidFill>
                  <a:srgbClr val="FFFFFF"/>
                </a:solidFill>
                <a:latin typeface="Arial Narrow"/>
                <a:cs typeface="Arial Narrow"/>
              </a:rPr>
              <a:t>visits, </a:t>
            </a:r>
            <a:r>
              <a:rPr sz="818" kern="0">
                <a:solidFill>
                  <a:srgbClr val="FFFFFF"/>
                </a:solidFill>
                <a:latin typeface="Arial Narrow"/>
                <a:cs typeface="Arial Narrow"/>
              </a:rPr>
              <a:t>including</a:t>
            </a:r>
            <a:r>
              <a:rPr sz="818" kern="0" spc="-14">
                <a:solidFill>
                  <a:srgbClr val="FFFFFF"/>
                </a:solidFill>
                <a:latin typeface="Arial Narrow"/>
                <a:cs typeface="Arial Narrow"/>
              </a:rPr>
              <a:t> </a:t>
            </a:r>
            <a:r>
              <a:rPr sz="818" kern="0">
                <a:solidFill>
                  <a:srgbClr val="FFFFFF"/>
                </a:solidFill>
                <a:latin typeface="Arial Narrow"/>
                <a:cs typeface="Arial Narrow"/>
              </a:rPr>
              <a:t>the</a:t>
            </a:r>
            <a:r>
              <a:rPr sz="818" kern="0" spc="-14">
                <a:solidFill>
                  <a:srgbClr val="FFFFFF"/>
                </a:solidFill>
                <a:latin typeface="Arial Narrow"/>
                <a:cs typeface="Arial Narrow"/>
              </a:rPr>
              <a:t> </a:t>
            </a:r>
            <a:r>
              <a:rPr sz="818" kern="0" spc="-7">
                <a:solidFill>
                  <a:srgbClr val="FFFFFF"/>
                </a:solidFill>
                <a:latin typeface="Arial Narrow"/>
                <a:cs typeface="Arial Narrow"/>
              </a:rPr>
              <a:t>percentage</a:t>
            </a:r>
            <a:r>
              <a:rPr sz="818" kern="0" spc="341">
                <a:solidFill>
                  <a:srgbClr val="FFFFFF"/>
                </a:solidFill>
                <a:latin typeface="Arial Narrow"/>
                <a:cs typeface="Arial Narrow"/>
              </a:rPr>
              <a:t> </a:t>
            </a:r>
            <a:r>
              <a:rPr sz="818" kern="0">
                <a:solidFill>
                  <a:srgbClr val="FFFFFF"/>
                </a:solidFill>
                <a:latin typeface="Arial Narrow"/>
                <a:cs typeface="Arial Narrow"/>
              </a:rPr>
              <a:t>of</a:t>
            </a:r>
            <a:r>
              <a:rPr sz="818" kern="0" spc="-24">
                <a:solidFill>
                  <a:srgbClr val="FFFFFF"/>
                </a:solidFill>
                <a:latin typeface="Arial Narrow"/>
                <a:cs typeface="Arial Narrow"/>
              </a:rPr>
              <a:t> </a:t>
            </a:r>
            <a:r>
              <a:rPr sz="818" kern="0">
                <a:solidFill>
                  <a:srgbClr val="FFFFFF"/>
                </a:solidFill>
                <a:latin typeface="Arial Narrow"/>
                <a:cs typeface="Arial Narrow"/>
              </a:rPr>
              <a:t>students</a:t>
            </a:r>
            <a:r>
              <a:rPr sz="818" kern="0" spc="-20">
                <a:solidFill>
                  <a:srgbClr val="FFFFFF"/>
                </a:solidFill>
                <a:latin typeface="Arial Narrow"/>
                <a:cs typeface="Arial Narrow"/>
              </a:rPr>
              <a:t> </a:t>
            </a:r>
            <a:r>
              <a:rPr sz="818" kern="0" spc="-7">
                <a:solidFill>
                  <a:srgbClr val="FFFFFF"/>
                </a:solidFill>
                <a:latin typeface="Arial Narrow"/>
                <a:cs typeface="Arial Narrow"/>
              </a:rPr>
              <a:t>who</a:t>
            </a:r>
            <a:r>
              <a:rPr sz="818" kern="0" spc="-20">
                <a:solidFill>
                  <a:srgbClr val="FFFFFF"/>
                </a:solidFill>
                <a:latin typeface="Arial Narrow"/>
                <a:cs typeface="Arial Narrow"/>
              </a:rPr>
              <a:t> </a:t>
            </a:r>
            <a:r>
              <a:rPr sz="818" kern="0" spc="-7">
                <a:solidFill>
                  <a:srgbClr val="FFFFFF"/>
                </a:solidFill>
                <a:latin typeface="Arial Narrow"/>
                <a:cs typeface="Arial Narrow"/>
              </a:rPr>
              <a:t>returned</a:t>
            </a:r>
            <a:r>
              <a:rPr sz="818" kern="0" spc="341">
                <a:solidFill>
                  <a:srgbClr val="FFFFFF"/>
                </a:solidFill>
                <a:latin typeface="Arial Narrow"/>
                <a:cs typeface="Arial Narrow"/>
              </a:rPr>
              <a:t> </a:t>
            </a:r>
            <a:r>
              <a:rPr sz="818" kern="0">
                <a:solidFill>
                  <a:srgbClr val="FFFFFF"/>
                </a:solidFill>
                <a:latin typeface="Arial Narrow"/>
                <a:cs typeface="Arial Narrow"/>
              </a:rPr>
              <a:t>to</a:t>
            </a:r>
            <a:r>
              <a:rPr sz="818" kern="0" spc="-24">
                <a:solidFill>
                  <a:srgbClr val="FFFFFF"/>
                </a:solidFill>
                <a:latin typeface="Arial Narrow"/>
                <a:cs typeface="Arial Narrow"/>
              </a:rPr>
              <a:t> </a:t>
            </a:r>
            <a:r>
              <a:rPr sz="818" kern="0">
                <a:solidFill>
                  <a:srgbClr val="FFFFFF"/>
                </a:solidFill>
                <a:latin typeface="Arial Narrow"/>
                <a:cs typeface="Arial Narrow"/>
              </a:rPr>
              <a:t>class</a:t>
            </a:r>
            <a:r>
              <a:rPr sz="818" kern="0" spc="-20">
                <a:solidFill>
                  <a:srgbClr val="FFFFFF"/>
                </a:solidFill>
                <a:latin typeface="Arial Narrow"/>
                <a:cs typeface="Arial Narrow"/>
              </a:rPr>
              <a:t> </a:t>
            </a:r>
            <a:r>
              <a:rPr sz="818" kern="0">
                <a:solidFill>
                  <a:srgbClr val="FFFFFF"/>
                </a:solidFill>
                <a:latin typeface="Arial Narrow"/>
                <a:cs typeface="Arial Narrow"/>
              </a:rPr>
              <a:t>and</a:t>
            </a:r>
            <a:r>
              <a:rPr sz="818" kern="0" spc="-24">
                <a:solidFill>
                  <a:srgbClr val="FFFFFF"/>
                </a:solidFill>
                <a:latin typeface="Arial Narrow"/>
                <a:cs typeface="Arial Narrow"/>
              </a:rPr>
              <a:t> </a:t>
            </a:r>
            <a:r>
              <a:rPr sz="818" kern="0">
                <a:solidFill>
                  <a:srgbClr val="FFFFFF"/>
                </a:solidFill>
                <a:latin typeface="Arial Narrow"/>
                <a:cs typeface="Arial Narrow"/>
              </a:rPr>
              <a:t>the</a:t>
            </a:r>
            <a:r>
              <a:rPr sz="818" kern="0" spc="-20">
                <a:solidFill>
                  <a:srgbClr val="FFFFFF"/>
                </a:solidFill>
                <a:latin typeface="Arial Narrow"/>
                <a:cs typeface="Arial Narrow"/>
              </a:rPr>
              <a:t> </a:t>
            </a:r>
            <a:r>
              <a:rPr sz="818" kern="0">
                <a:solidFill>
                  <a:srgbClr val="FFFFFF"/>
                </a:solidFill>
                <a:latin typeface="Arial Narrow"/>
                <a:cs typeface="Arial Narrow"/>
              </a:rPr>
              <a:t>number</a:t>
            </a:r>
            <a:r>
              <a:rPr sz="818" kern="0" spc="-24">
                <a:solidFill>
                  <a:srgbClr val="FFFFFF"/>
                </a:solidFill>
                <a:latin typeface="Arial Narrow"/>
                <a:cs typeface="Arial Narrow"/>
              </a:rPr>
              <a:t> </a:t>
            </a:r>
            <a:r>
              <a:rPr sz="818" kern="0" spc="-17">
                <a:solidFill>
                  <a:srgbClr val="FFFFFF"/>
                </a:solidFill>
                <a:latin typeface="Arial Narrow"/>
                <a:cs typeface="Arial Narrow"/>
              </a:rPr>
              <a:t>of </a:t>
            </a:r>
            <a:r>
              <a:rPr sz="818" kern="0">
                <a:solidFill>
                  <a:srgbClr val="FFFFFF"/>
                </a:solidFill>
                <a:latin typeface="Arial Narrow"/>
                <a:cs typeface="Arial Narrow"/>
              </a:rPr>
              <a:t>students</a:t>
            </a:r>
            <a:r>
              <a:rPr sz="818" kern="0" spc="-31">
                <a:solidFill>
                  <a:srgbClr val="FFFFFF"/>
                </a:solidFill>
                <a:latin typeface="Arial Narrow"/>
                <a:cs typeface="Arial Narrow"/>
              </a:rPr>
              <a:t> </a:t>
            </a:r>
            <a:r>
              <a:rPr sz="818" kern="0">
                <a:solidFill>
                  <a:srgbClr val="FFFFFF"/>
                </a:solidFill>
                <a:latin typeface="Arial Narrow"/>
                <a:cs typeface="Arial Narrow"/>
              </a:rPr>
              <a:t>sent</a:t>
            </a:r>
            <a:r>
              <a:rPr sz="818" kern="0" spc="-27">
                <a:solidFill>
                  <a:srgbClr val="FFFFFF"/>
                </a:solidFill>
                <a:latin typeface="Arial Narrow"/>
                <a:cs typeface="Arial Narrow"/>
              </a:rPr>
              <a:t> </a:t>
            </a:r>
            <a:r>
              <a:rPr sz="818" kern="0" spc="-7">
                <a:solidFill>
                  <a:srgbClr val="FFFFFF"/>
                </a:solidFill>
                <a:latin typeface="Arial Narrow"/>
                <a:cs typeface="Arial Narrow"/>
              </a:rPr>
              <a:t>home</a:t>
            </a:r>
            <a:r>
              <a:rPr sz="818" kern="0" spc="-27">
                <a:solidFill>
                  <a:srgbClr val="FFFFFF"/>
                </a:solidFill>
                <a:latin typeface="Arial Narrow"/>
                <a:cs typeface="Arial Narrow"/>
              </a:rPr>
              <a:t> </a:t>
            </a:r>
            <a:r>
              <a:rPr sz="818" kern="0">
                <a:solidFill>
                  <a:srgbClr val="FFFFFF"/>
                </a:solidFill>
                <a:latin typeface="Arial Narrow"/>
                <a:cs typeface="Arial Narrow"/>
              </a:rPr>
              <a:t>or</a:t>
            </a:r>
            <a:r>
              <a:rPr sz="818" kern="0" spc="-27">
                <a:solidFill>
                  <a:srgbClr val="FFFFFF"/>
                </a:solidFill>
                <a:latin typeface="Arial Narrow"/>
                <a:cs typeface="Arial Narrow"/>
              </a:rPr>
              <a:t> </a:t>
            </a:r>
            <a:r>
              <a:rPr sz="818" kern="0" spc="-17">
                <a:solidFill>
                  <a:srgbClr val="FFFFFF"/>
                </a:solidFill>
                <a:latin typeface="Arial Narrow"/>
                <a:cs typeface="Arial Narrow"/>
              </a:rPr>
              <a:t>for </a:t>
            </a:r>
            <a:r>
              <a:rPr sz="818" kern="0">
                <a:solidFill>
                  <a:srgbClr val="FFFFFF"/>
                </a:solidFill>
                <a:latin typeface="Arial Narrow"/>
                <a:cs typeface="Arial Narrow"/>
              </a:rPr>
              <a:t>further</a:t>
            </a:r>
            <a:r>
              <a:rPr sz="818" kern="0" spc="7">
                <a:solidFill>
                  <a:srgbClr val="FFFFFF"/>
                </a:solidFill>
                <a:latin typeface="Arial Narrow"/>
                <a:cs typeface="Arial Narrow"/>
              </a:rPr>
              <a:t> </a:t>
            </a:r>
            <a:r>
              <a:rPr sz="818" kern="0">
                <a:solidFill>
                  <a:srgbClr val="FFFFFF"/>
                </a:solidFill>
                <a:latin typeface="Arial Narrow"/>
                <a:cs typeface="Arial Narrow"/>
              </a:rPr>
              <a:t>medical</a:t>
            </a:r>
            <a:r>
              <a:rPr sz="818" kern="0" spc="10">
                <a:solidFill>
                  <a:srgbClr val="FFFFFF"/>
                </a:solidFill>
                <a:latin typeface="Arial Narrow"/>
                <a:cs typeface="Arial Narrow"/>
              </a:rPr>
              <a:t> </a:t>
            </a:r>
            <a:r>
              <a:rPr sz="818" kern="0" spc="-7">
                <a:solidFill>
                  <a:srgbClr val="FFFFFF"/>
                </a:solidFill>
                <a:latin typeface="Arial Narrow"/>
                <a:cs typeface="Arial Narrow"/>
              </a:rPr>
              <a:t>treatment.</a:t>
            </a:r>
            <a:endParaRPr sz="818" kern="0">
              <a:solidFill>
                <a:sysClr val="windowText" lastClr="000000"/>
              </a:solidFill>
              <a:latin typeface="Arial Narrow"/>
              <a:cs typeface="Arial Narrow"/>
            </a:endParaRPr>
          </a:p>
        </p:txBody>
      </p:sp>
      <p:sp>
        <p:nvSpPr>
          <p:cNvPr id="5" name="object 5">
            <a:extLst>
              <a:ext uri="{C183D7F6-B498-43B3-948B-1728B52AA6E4}">
                <adec:decorative xmlns:adec="http://schemas.microsoft.com/office/drawing/2017/decorative" val="1"/>
              </a:ext>
            </a:extLst>
          </p:cNvPr>
          <p:cNvSpPr txBox="1"/>
          <p:nvPr/>
        </p:nvSpPr>
        <p:spPr>
          <a:xfrm>
            <a:off x="4886498" y="1014845"/>
            <a:ext cx="3855027" cy="1625620"/>
          </a:xfrm>
          <a:prstGeom prst="rect">
            <a:avLst/>
          </a:prstGeom>
          <a:solidFill>
            <a:srgbClr val="DCF1F3"/>
          </a:solidFill>
        </p:spPr>
        <p:txBody>
          <a:bodyPr vert="horz" wrap="square" lIns="0" tIns="45893" rIns="0" bIns="0" rtlCol="0">
            <a:spAutoFit/>
          </a:bodyPr>
          <a:lstStyle/>
          <a:p>
            <a:pPr marL="148499" defTabSz="623438">
              <a:lnSpc>
                <a:spcPts val="1582"/>
              </a:lnSpc>
              <a:spcBef>
                <a:spcPts val="361"/>
              </a:spcBef>
            </a:pPr>
            <a:r>
              <a:rPr sz="1364" b="1" kern="0" spc="-205">
                <a:solidFill>
                  <a:srgbClr val="003A45"/>
                </a:solidFill>
                <a:latin typeface="Century Gothic"/>
                <a:cs typeface="Century Gothic"/>
              </a:rPr>
              <a:t>WHY</a:t>
            </a:r>
            <a:r>
              <a:rPr sz="1364" b="1" kern="0" spc="-112">
                <a:solidFill>
                  <a:srgbClr val="003A45"/>
                </a:solidFill>
                <a:latin typeface="Century Gothic"/>
                <a:cs typeface="Century Gothic"/>
              </a:rPr>
              <a:t> </a:t>
            </a:r>
            <a:r>
              <a:rPr sz="1364" b="1" kern="0" spc="-78">
                <a:solidFill>
                  <a:srgbClr val="003A45"/>
                </a:solidFill>
                <a:latin typeface="Century Gothic"/>
                <a:cs typeface="Century Gothic"/>
              </a:rPr>
              <a:t>THE</a:t>
            </a:r>
            <a:r>
              <a:rPr sz="1364" b="1" kern="0" spc="-109">
                <a:solidFill>
                  <a:srgbClr val="003A45"/>
                </a:solidFill>
                <a:latin typeface="Century Gothic"/>
                <a:cs typeface="Century Gothic"/>
              </a:rPr>
              <a:t> NUMBERS </a:t>
            </a:r>
            <a:r>
              <a:rPr sz="1364" b="1" kern="0" spc="-7">
                <a:solidFill>
                  <a:srgbClr val="003A45"/>
                </a:solidFill>
                <a:latin typeface="Century Gothic"/>
                <a:cs typeface="Century Gothic"/>
              </a:rPr>
              <a:t>MATTER</a:t>
            </a:r>
            <a:endParaRPr sz="1364" kern="0">
              <a:solidFill>
                <a:sysClr val="windowText" lastClr="000000"/>
              </a:solidFill>
              <a:latin typeface="Century Gothic"/>
              <a:cs typeface="Century Gothic"/>
            </a:endParaRPr>
          </a:p>
          <a:p>
            <a:pPr marL="148499" defTabSz="623438">
              <a:lnSpc>
                <a:spcPts val="927"/>
              </a:lnSpc>
            </a:pPr>
            <a:r>
              <a:rPr sz="818" kern="0" spc="-7">
                <a:solidFill>
                  <a:srgbClr val="003A45"/>
                </a:solidFill>
                <a:latin typeface="Arial Narrow"/>
                <a:cs typeface="Arial Narrow"/>
              </a:rPr>
              <a:t>Kentucky’s</a:t>
            </a:r>
            <a:r>
              <a:rPr sz="818" kern="0" spc="-10">
                <a:solidFill>
                  <a:srgbClr val="003A45"/>
                </a:solidFill>
                <a:latin typeface="Arial Narrow"/>
                <a:cs typeface="Arial Narrow"/>
              </a:rPr>
              <a:t> </a:t>
            </a:r>
            <a:r>
              <a:rPr sz="818" kern="0">
                <a:solidFill>
                  <a:srgbClr val="003A45"/>
                </a:solidFill>
                <a:latin typeface="Arial Narrow"/>
                <a:cs typeface="Arial Narrow"/>
              </a:rPr>
              <a:t>school</a:t>
            </a:r>
            <a:r>
              <a:rPr sz="818" kern="0" spc="-7">
                <a:solidFill>
                  <a:srgbClr val="003A45"/>
                </a:solidFill>
                <a:latin typeface="Arial Narrow"/>
                <a:cs typeface="Arial Narrow"/>
              </a:rPr>
              <a:t> nurses are </a:t>
            </a:r>
            <a:r>
              <a:rPr sz="818" kern="0">
                <a:solidFill>
                  <a:srgbClr val="003A45"/>
                </a:solidFill>
                <a:latin typeface="Arial Narrow"/>
                <a:cs typeface="Arial Narrow"/>
              </a:rPr>
              <a:t>a</a:t>
            </a:r>
            <a:r>
              <a:rPr sz="818" kern="0" spc="-10">
                <a:solidFill>
                  <a:srgbClr val="003A45"/>
                </a:solidFill>
                <a:latin typeface="Arial Narrow"/>
                <a:cs typeface="Arial Narrow"/>
              </a:rPr>
              <a:t> </a:t>
            </a:r>
            <a:r>
              <a:rPr sz="818" kern="0">
                <a:solidFill>
                  <a:srgbClr val="003A45"/>
                </a:solidFill>
                <a:latin typeface="Arial Narrow"/>
                <a:cs typeface="Arial Narrow"/>
              </a:rPr>
              <a:t>critical</a:t>
            </a:r>
            <a:r>
              <a:rPr sz="818" kern="0" spc="-7">
                <a:solidFill>
                  <a:srgbClr val="003A45"/>
                </a:solidFill>
                <a:latin typeface="Arial Narrow"/>
                <a:cs typeface="Arial Narrow"/>
              </a:rPr>
              <a:t> </a:t>
            </a:r>
            <a:r>
              <a:rPr sz="818" kern="0">
                <a:solidFill>
                  <a:srgbClr val="003A45"/>
                </a:solidFill>
                <a:latin typeface="Arial Narrow"/>
                <a:cs typeface="Arial Narrow"/>
              </a:rPr>
              <a:t>link</a:t>
            </a:r>
            <a:r>
              <a:rPr sz="818" kern="0" spc="-7">
                <a:solidFill>
                  <a:srgbClr val="003A45"/>
                </a:solidFill>
                <a:latin typeface="Arial Narrow"/>
                <a:cs typeface="Arial Narrow"/>
              </a:rPr>
              <a:t> </a:t>
            </a:r>
            <a:r>
              <a:rPr sz="818" kern="0">
                <a:solidFill>
                  <a:srgbClr val="003A45"/>
                </a:solidFill>
                <a:latin typeface="Arial Narrow"/>
                <a:cs typeface="Arial Narrow"/>
              </a:rPr>
              <a:t>to</a:t>
            </a:r>
            <a:r>
              <a:rPr sz="818" kern="0" spc="-7">
                <a:solidFill>
                  <a:srgbClr val="003A45"/>
                </a:solidFill>
                <a:latin typeface="Arial Narrow"/>
                <a:cs typeface="Arial Narrow"/>
              </a:rPr>
              <a:t> </a:t>
            </a:r>
            <a:r>
              <a:rPr sz="818" kern="0">
                <a:solidFill>
                  <a:srgbClr val="003A45"/>
                </a:solidFill>
                <a:latin typeface="Arial Narrow"/>
                <a:cs typeface="Arial Narrow"/>
              </a:rPr>
              <a:t>the</a:t>
            </a:r>
            <a:r>
              <a:rPr sz="818" kern="0" spc="-10">
                <a:solidFill>
                  <a:srgbClr val="003A45"/>
                </a:solidFill>
                <a:latin typeface="Arial Narrow"/>
                <a:cs typeface="Arial Narrow"/>
              </a:rPr>
              <a:t> </a:t>
            </a:r>
            <a:r>
              <a:rPr sz="818" kern="0">
                <a:solidFill>
                  <a:srgbClr val="003A45"/>
                </a:solidFill>
                <a:latin typeface="Arial Narrow"/>
                <a:cs typeface="Arial Narrow"/>
              </a:rPr>
              <a:t>physical,</a:t>
            </a:r>
            <a:r>
              <a:rPr sz="818" kern="0" spc="-7">
                <a:solidFill>
                  <a:srgbClr val="003A45"/>
                </a:solidFill>
                <a:latin typeface="Arial Narrow"/>
                <a:cs typeface="Arial Narrow"/>
              </a:rPr>
              <a:t> </a:t>
            </a:r>
            <a:r>
              <a:rPr sz="818" kern="0">
                <a:solidFill>
                  <a:srgbClr val="003A45"/>
                </a:solidFill>
                <a:latin typeface="Arial Narrow"/>
                <a:cs typeface="Arial Narrow"/>
              </a:rPr>
              <a:t>emotional,</a:t>
            </a:r>
            <a:r>
              <a:rPr sz="818" kern="0" spc="-7">
                <a:solidFill>
                  <a:srgbClr val="003A45"/>
                </a:solidFill>
                <a:latin typeface="Arial Narrow"/>
                <a:cs typeface="Arial Narrow"/>
              </a:rPr>
              <a:t> </a:t>
            </a:r>
            <a:r>
              <a:rPr sz="818" kern="0">
                <a:solidFill>
                  <a:srgbClr val="003A45"/>
                </a:solidFill>
                <a:latin typeface="Arial Narrow"/>
                <a:cs typeface="Arial Narrow"/>
              </a:rPr>
              <a:t>mental</a:t>
            </a:r>
            <a:r>
              <a:rPr sz="818" kern="0" spc="-7">
                <a:solidFill>
                  <a:srgbClr val="003A45"/>
                </a:solidFill>
                <a:latin typeface="Arial Narrow"/>
                <a:cs typeface="Arial Narrow"/>
              </a:rPr>
              <a:t> </a:t>
            </a:r>
            <a:r>
              <a:rPr sz="818" kern="0">
                <a:solidFill>
                  <a:srgbClr val="003A45"/>
                </a:solidFill>
                <a:latin typeface="Arial Narrow"/>
                <a:cs typeface="Arial Narrow"/>
              </a:rPr>
              <a:t>and</a:t>
            </a:r>
            <a:r>
              <a:rPr sz="818" kern="0" spc="-10">
                <a:solidFill>
                  <a:srgbClr val="003A45"/>
                </a:solidFill>
                <a:latin typeface="Arial Narrow"/>
                <a:cs typeface="Arial Narrow"/>
              </a:rPr>
              <a:t> </a:t>
            </a:r>
            <a:r>
              <a:rPr sz="818" kern="0" spc="-7">
                <a:solidFill>
                  <a:srgbClr val="003A45"/>
                </a:solidFill>
                <a:latin typeface="Arial Narrow"/>
                <a:cs typeface="Arial Narrow"/>
              </a:rPr>
              <a:t>social</a:t>
            </a:r>
            <a:endParaRPr sz="818" kern="0">
              <a:solidFill>
                <a:sysClr val="windowText" lastClr="000000"/>
              </a:solidFill>
              <a:latin typeface="Arial Narrow"/>
              <a:cs typeface="Arial Narrow"/>
            </a:endParaRPr>
          </a:p>
          <a:p>
            <a:pPr marL="148499" marR="310420" defTabSz="623438"/>
            <a:r>
              <a:rPr sz="818" kern="0">
                <a:solidFill>
                  <a:srgbClr val="003A45"/>
                </a:solidFill>
                <a:latin typeface="Arial Narrow"/>
                <a:cs typeface="Arial Narrow"/>
              </a:rPr>
              <a:t>health</a:t>
            </a:r>
            <a:r>
              <a:rPr sz="818" kern="0" spc="-7">
                <a:solidFill>
                  <a:srgbClr val="003A45"/>
                </a:solidFill>
                <a:latin typeface="Arial Narrow"/>
                <a:cs typeface="Arial Narrow"/>
              </a:rPr>
              <a:t> </a:t>
            </a:r>
            <a:r>
              <a:rPr sz="818" kern="0">
                <a:solidFill>
                  <a:srgbClr val="003A45"/>
                </a:solidFill>
                <a:latin typeface="Arial Narrow"/>
                <a:cs typeface="Arial Narrow"/>
              </a:rPr>
              <a:t>of</a:t>
            </a:r>
            <a:r>
              <a:rPr sz="818" kern="0" spc="-7">
                <a:solidFill>
                  <a:srgbClr val="003A45"/>
                </a:solidFill>
                <a:latin typeface="Arial Narrow"/>
                <a:cs typeface="Arial Narrow"/>
              </a:rPr>
              <a:t> </a:t>
            </a:r>
            <a:r>
              <a:rPr sz="818" kern="0">
                <a:solidFill>
                  <a:srgbClr val="003A45"/>
                </a:solidFill>
                <a:latin typeface="Arial Narrow"/>
                <a:cs typeface="Arial Narrow"/>
              </a:rPr>
              <a:t>our</a:t>
            </a:r>
            <a:r>
              <a:rPr sz="818" kern="0" spc="-7">
                <a:solidFill>
                  <a:srgbClr val="003A45"/>
                </a:solidFill>
                <a:latin typeface="Arial Narrow"/>
                <a:cs typeface="Arial Narrow"/>
              </a:rPr>
              <a:t> </a:t>
            </a:r>
            <a:r>
              <a:rPr sz="818" kern="0">
                <a:solidFill>
                  <a:srgbClr val="003A45"/>
                </a:solidFill>
                <a:latin typeface="Arial Narrow"/>
                <a:cs typeface="Arial Narrow"/>
              </a:rPr>
              <a:t>students</a:t>
            </a:r>
            <a:r>
              <a:rPr sz="818" kern="0" spc="-7">
                <a:solidFill>
                  <a:srgbClr val="003A45"/>
                </a:solidFill>
                <a:latin typeface="Arial Narrow"/>
                <a:cs typeface="Arial Narrow"/>
              </a:rPr>
              <a:t> </a:t>
            </a:r>
            <a:r>
              <a:rPr sz="818" kern="0" spc="-20">
                <a:solidFill>
                  <a:srgbClr val="003A45"/>
                </a:solidFill>
                <a:latin typeface="Arial Narrow"/>
                <a:cs typeface="Arial Narrow"/>
              </a:rPr>
              <a:t>every</a:t>
            </a:r>
            <a:r>
              <a:rPr sz="818" kern="0" spc="-7">
                <a:solidFill>
                  <a:srgbClr val="003A45"/>
                </a:solidFill>
                <a:latin typeface="Arial Narrow"/>
                <a:cs typeface="Arial Narrow"/>
              </a:rPr>
              <a:t> </a:t>
            </a:r>
            <a:r>
              <a:rPr sz="818" kern="0" spc="-17">
                <a:solidFill>
                  <a:srgbClr val="003A45"/>
                </a:solidFill>
                <a:latin typeface="Arial Narrow"/>
                <a:cs typeface="Arial Narrow"/>
              </a:rPr>
              <a:t>day.</a:t>
            </a:r>
            <a:r>
              <a:rPr sz="818" kern="0" spc="-7">
                <a:solidFill>
                  <a:srgbClr val="003A45"/>
                </a:solidFill>
                <a:latin typeface="Arial Narrow"/>
                <a:cs typeface="Arial Narrow"/>
              </a:rPr>
              <a:t> </a:t>
            </a:r>
            <a:r>
              <a:rPr sz="818" kern="0" spc="-34">
                <a:solidFill>
                  <a:srgbClr val="003A45"/>
                </a:solidFill>
                <a:latin typeface="Arial Narrow"/>
                <a:cs typeface="Arial Narrow"/>
              </a:rPr>
              <a:t>By</a:t>
            </a:r>
            <a:r>
              <a:rPr sz="818" kern="0" spc="-3">
                <a:solidFill>
                  <a:srgbClr val="003A45"/>
                </a:solidFill>
                <a:latin typeface="Arial Narrow"/>
                <a:cs typeface="Arial Narrow"/>
              </a:rPr>
              <a:t> </a:t>
            </a:r>
            <a:r>
              <a:rPr sz="818" kern="0" spc="-7">
                <a:solidFill>
                  <a:srgbClr val="003A45"/>
                </a:solidFill>
                <a:latin typeface="Arial Narrow"/>
                <a:cs typeface="Arial Narrow"/>
              </a:rPr>
              <a:t>providing </a:t>
            </a:r>
            <a:r>
              <a:rPr sz="818" kern="0">
                <a:solidFill>
                  <a:srgbClr val="003A45"/>
                </a:solidFill>
                <a:latin typeface="Arial Narrow"/>
                <a:cs typeface="Arial Narrow"/>
              </a:rPr>
              <a:t>education,</a:t>
            </a:r>
            <a:r>
              <a:rPr sz="818" kern="0" spc="-7">
                <a:solidFill>
                  <a:srgbClr val="003A45"/>
                </a:solidFill>
                <a:latin typeface="Arial Narrow"/>
                <a:cs typeface="Arial Narrow"/>
              </a:rPr>
              <a:t> </a:t>
            </a:r>
            <a:r>
              <a:rPr sz="818" kern="0">
                <a:solidFill>
                  <a:srgbClr val="003A45"/>
                </a:solidFill>
                <a:latin typeface="Arial Narrow"/>
                <a:cs typeface="Arial Narrow"/>
              </a:rPr>
              <a:t>interventions</a:t>
            </a:r>
            <a:r>
              <a:rPr sz="818" kern="0" spc="-7">
                <a:solidFill>
                  <a:srgbClr val="003A45"/>
                </a:solidFill>
                <a:latin typeface="Arial Narrow"/>
                <a:cs typeface="Arial Narrow"/>
              </a:rPr>
              <a:t> </a:t>
            </a:r>
            <a:r>
              <a:rPr sz="818" kern="0">
                <a:solidFill>
                  <a:srgbClr val="003A45"/>
                </a:solidFill>
                <a:latin typeface="Arial Narrow"/>
                <a:cs typeface="Arial Narrow"/>
              </a:rPr>
              <a:t>and</a:t>
            </a:r>
            <a:r>
              <a:rPr sz="818" kern="0" spc="-7">
                <a:solidFill>
                  <a:srgbClr val="003A45"/>
                </a:solidFill>
                <a:latin typeface="Arial Narrow"/>
                <a:cs typeface="Arial Narrow"/>
              </a:rPr>
              <a:t> </a:t>
            </a:r>
            <a:r>
              <a:rPr sz="818" kern="0">
                <a:solidFill>
                  <a:srgbClr val="003A45"/>
                </a:solidFill>
                <a:latin typeface="Arial Narrow"/>
                <a:cs typeface="Arial Narrow"/>
              </a:rPr>
              <a:t>treatment,</a:t>
            </a:r>
            <a:r>
              <a:rPr sz="818" kern="0" spc="-7">
                <a:solidFill>
                  <a:srgbClr val="003A45"/>
                </a:solidFill>
                <a:latin typeface="Arial Narrow"/>
                <a:cs typeface="Arial Narrow"/>
              </a:rPr>
              <a:t> </a:t>
            </a:r>
            <a:r>
              <a:rPr sz="818" kern="0" spc="-17">
                <a:solidFill>
                  <a:srgbClr val="003A45"/>
                </a:solidFill>
                <a:latin typeface="Arial Narrow"/>
                <a:cs typeface="Arial Narrow"/>
              </a:rPr>
              <a:t>our young</a:t>
            </a:r>
            <a:r>
              <a:rPr sz="818" kern="0" spc="-7">
                <a:solidFill>
                  <a:srgbClr val="003A45"/>
                </a:solidFill>
                <a:latin typeface="Arial Narrow"/>
                <a:cs typeface="Arial Narrow"/>
              </a:rPr>
              <a:t> </a:t>
            </a:r>
            <a:r>
              <a:rPr sz="818" kern="0">
                <a:solidFill>
                  <a:srgbClr val="003A45"/>
                </a:solidFill>
                <a:latin typeface="Arial Narrow"/>
                <a:cs typeface="Arial Narrow"/>
              </a:rPr>
              <a:t>people</a:t>
            </a:r>
            <a:r>
              <a:rPr sz="818" kern="0" spc="-7">
                <a:solidFill>
                  <a:srgbClr val="003A45"/>
                </a:solidFill>
                <a:latin typeface="Arial Narrow"/>
                <a:cs typeface="Arial Narrow"/>
              </a:rPr>
              <a:t> </a:t>
            </a:r>
            <a:r>
              <a:rPr sz="818" kern="0">
                <a:solidFill>
                  <a:srgbClr val="003A45"/>
                </a:solidFill>
                <a:latin typeface="Arial Narrow"/>
                <a:cs typeface="Arial Narrow"/>
              </a:rPr>
              <a:t>can</a:t>
            </a:r>
            <a:r>
              <a:rPr sz="818" kern="0" spc="-7">
                <a:solidFill>
                  <a:srgbClr val="003A45"/>
                </a:solidFill>
                <a:latin typeface="Arial Narrow"/>
                <a:cs typeface="Arial Narrow"/>
              </a:rPr>
              <a:t> </a:t>
            </a:r>
            <a:r>
              <a:rPr sz="818" kern="0" spc="-14">
                <a:solidFill>
                  <a:srgbClr val="003A45"/>
                </a:solidFill>
                <a:latin typeface="Arial Narrow"/>
                <a:cs typeface="Arial Narrow"/>
              </a:rPr>
              <a:t>maximize</a:t>
            </a:r>
            <a:r>
              <a:rPr sz="818" kern="0" spc="-7">
                <a:solidFill>
                  <a:srgbClr val="003A45"/>
                </a:solidFill>
                <a:latin typeface="Arial Narrow"/>
                <a:cs typeface="Arial Narrow"/>
              </a:rPr>
              <a:t> learning </a:t>
            </a:r>
            <a:r>
              <a:rPr sz="818" kern="0">
                <a:solidFill>
                  <a:srgbClr val="003A45"/>
                </a:solidFill>
                <a:latin typeface="Arial Narrow"/>
                <a:cs typeface="Arial Narrow"/>
              </a:rPr>
              <a:t>opportunities</a:t>
            </a:r>
            <a:r>
              <a:rPr sz="818" kern="0" spc="-7">
                <a:solidFill>
                  <a:srgbClr val="003A45"/>
                </a:solidFill>
                <a:latin typeface="Arial Narrow"/>
                <a:cs typeface="Arial Narrow"/>
              </a:rPr>
              <a:t> </a:t>
            </a:r>
            <a:r>
              <a:rPr sz="818" kern="0" spc="-14">
                <a:solidFill>
                  <a:srgbClr val="003A45"/>
                </a:solidFill>
                <a:latin typeface="Arial Narrow"/>
                <a:cs typeface="Arial Narrow"/>
              </a:rPr>
              <a:t>by</a:t>
            </a:r>
            <a:r>
              <a:rPr sz="818" kern="0" spc="-3">
                <a:solidFill>
                  <a:srgbClr val="003A45"/>
                </a:solidFill>
                <a:latin typeface="Arial Narrow"/>
                <a:cs typeface="Arial Narrow"/>
              </a:rPr>
              <a:t> </a:t>
            </a:r>
            <a:r>
              <a:rPr sz="818" kern="0" spc="-7">
                <a:solidFill>
                  <a:srgbClr val="003A45"/>
                </a:solidFill>
                <a:latin typeface="Arial Narrow"/>
                <a:cs typeface="Arial Narrow"/>
              </a:rPr>
              <a:t>remaining </a:t>
            </a:r>
            <a:r>
              <a:rPr sz="818" kern="0">
                <a:solidFill>
                  <a:srgbClr val="003A45"/>
                </a:solidFill>
                <a:latin typeface="Arial Narrow"/>
                <a:cs typeface="Arial Narrow"/>
              </a:rPr>
              <a:t>in</a:t>
            </a:r>
            <a:r>
              <a:rPr sz="818" kern="0" spc="-7">
                <a:solidFill>
                  <a:srgbClr val="003A45"/>
                </a:solidFill>
                <a:latin typeface="Arial Narrow"/>
                <a:cs typeface="Arial Narrow"/>
              </a:rPr>
              <a:t> </a:t>
            </a:r>
            <a:r>
              <a:rPr sz="818" kern="0">
                <a:solidFill>
                  <a:srgbClr val="003A45"/>
                </a:solidFill>
                <a:latin typeface="Arial Narrow"/>
                <a:cs typeface="Arial Narrow"/>
              </a:rPr>
              <a:t>class</a:t>
            </a:r>
            <a:r>
              <a:rPr sz="818" kern="0" spc="-7">
                <a:solidFill>
                  <a:srgbClr val="003A45"/>
                </a:solidFill>
                <a:latin typeface="Arial Narrow"/>
                <a:cs typeface="Arial Narrow"/>
              </a:rPr>
              <a:t> </a:t>
            </a:r>
            <a:r>
              <a:rPr sz="818" kern="0">
                <a:solidFill>
                  <a:srgbClr val="003A45"/>
                </a:solidFill>
                <a:latin typeface="Arial Narrow"/>
                <a:cs typeface="Arial Narrow"/>
              </a:rPr>
              <a:t>with</a:t>
            </a:r>
            <a:r>
              <a:rPr sz="818" kern="0" spc="-7">
                <a:solidFill>
                  <a:srgbClr val="003A45"/>
                </a:solidFill>
                <a:latin typeface="Arial Narrow"/>
                <a:cs typeface="Arial Narrow"/>
              </a:rPr>
              <a:t> </a:t>
            </a:r>
            <a:r>
              <a:rPr sz="818" kern="0">
                <a:solidFill>
                  <a:srgbClr val="003A45"/>
                </a:solidFill>
                <a:latin typeface="Arial Narrow"/>
                <a:cs typeface="Arial Narrow"/>
              </a:rPr>
              <a:t>their</a:t>
            </a:r>
            <a:r>
              <a:rPr sz="818" kern="0" spc="-7">
                <a:solidFill>
                  <a:srgbClr val="003A45"/>
                </a:solidFill>
                <a:latin typeface="Arial Narrow"/>
                <a:cs typeface="Arial Narrow"/>
              </a:rPr>
              <a:t> peers</a:t>
            </a:r>
            <a:r>
              <a:rPr sz="818" kern="0" spc="-3">
                <a:solidFill>
                  <a:srgbClr val="003A45"/>
                </a:solidFill>
                <a:latin typeface="Arial Narrow"/>
                <a:cs typeface="Arial Narrow"/>
              </a:rPr>
              <a:t> </a:t>
            </a:r>
            <a:r>
              <a:rPr sz="818" kern="0" spc="-17">
                <a:solidFill>
                  <a:srgbClr val="003A45"/>
                </a:solidFill>
                <a:latin typeface="Arial Narrow"/>
                <a:cs typeface="Arial Narrow"/>
              </a:rPr>
              <a:t>as </a:t>
            </a:r>
            <a:r>
              <a:rPr sz="818" kern="0">
                <a:solidFill>
                  <a:srgbClr val="003A45"/>
                </a:solidFill>
                <a:latin typeface="Arial Narrow"/>
                <a:cs typeface="Arial Narrow"/>
              </a:rPr>
              <a:t>often</a:t>
            </a:r>
            <a:r>
              <a:rPr sz="818" kern="0" spc="-17">
                <a:solidFill>
                  <a:srgbClr val="003A45"/>
                </a:solidFill>
                <a:latin typeface="Arial Narrow"/>
                <a:cs typeface="Arial Narrow"/>
              </a:rPr>
              <a:t> </a:t>
            </a:r>
            <a:r>
              <a:rPr sz="818" kern="0" spc="-7">
                <a:solidFill>
                  <a:srgbClr val="003A45"/>
                </a:solidFill>
                <a:latin typeface="Arial Narrow"/>
                <a:cs typeface="Arial Narrow"/>
              </a:rPr>
              <a:t>as</a:t>
            </a:r>
            <a:r>
              <a:rPr sz="818" kern="0" spc="-14">
                <a:solidFill>
                  <a:srgbClr val="003A45"/>
                </a:solidFill>
                <a:latin typeface="Arial Narrow"/>
                <a:cs typeface="Arial Narrow"/>
              </a:rPr>
              <a:t> </a:t>
            </a:r>
            <a:r>
              <a:rPr sz="818" kern="0" spc="-7">
                <a:solidFill>
                  <a:srgbClr val="003A45"/>
                </a:solidFill>
                <a:latin typeface="Arial Narrow"/>
                <a:cs typeface="Arial Narrow"/>
              </a:rPr>
              <a:t>possible.</a:t>
            </a:r>
            <a:endParaRPr sz="818" kern="0">
              <a:solidFill>
                <a:sysClr val="windowText" lastClr="000000"/>
              </a:solidFill>
              <a:latin typeface="Arial Narrow"/>
              <a:cs typeface="Arial Narrow"/>
            </a:endParaRPr>
          </a:p>
          <a:p>
            <a:pPr defTabSz="623438">
              <a:spcBef>
                <a:spcPts val="44"/>
              </a:spcBef>
            </a:pPr>
            <a:endParaRPr sz="818" kern="0">
              <a:solidFill>
                <a:sysClr val="windowText" lastClr="000000"/>
              </a:solidFill>
              <a:latin typeface="Arial Narrow"/>
              <a:cs typeface="Arial Narrow"/>
            </a:endParaRPr>
          </a:p>
          <a:p>
            <a:pPr marL="148499" marR="479701" defTabSz="623438"/>
            <a:r>
              <a:rPr sz="818" kern="0" spc="-41">
                <a:solidFill>
                  <a:srgbClr val="003A45"/>
                </a:solidFill>
                <a:latin typeface="Arial Narrow"/>
                <a:cs typeface="Arial Narrow"/>
              </a:rPr>
              <a:t>The</a:t>
            </a:r>
            <a:r>
              <a:rPr sz="818" kern="0" spc="-17">
                <a:solidFill>
                  <a:srgbClr val="003A45"/>
                </a:solidFill>
                <a:latin typeface="Arial Narrow"/>
                <a:cs typeface="Arial Narrow"/>
              </a:rPr>
              <a:t> </a:t>
            </a:r>
            <a:r>
              <a:rPr sz="818" kern="0" spc="-7">
                <a:solidFill>
                  <a:srgbClr val="003A45"/>
                </a:solidFill>
                <a:latin typeface="Arial Narrow"/>
                <a:cs typeface="Arial Narrow"/>
              </a:rPr>
              <a:t>expertise</a:t>
            </a:r>
            <a:r>
              <a:rPr sz="818" kern="0" spc="-17">
                <a:solidFill>
                  <a:srgbClr val="003A45"/>
                </a:solidFill>
                <a:latin typeface="Arial Narrow"/>
                <a:cs typeface="Arial Narrow"/>
              </a:rPr>
              <a:t> </a:t>
            </a:r>
            <a:r>
              <a:rPr sz="818" kern="0">
                <a:solidFill>
                  <a:srgbClr val="003A45"/>
                </a:solidFill>
                <a:latin typeface="Arial Narrow"/>
                <a:cs typeface="Arial Narrow"/>
              </a:rPr>
              <a:t>of</a:t>
            </a:r>
            <a:r>
              <a:rPr sz="818" kern="0" spc="-17">
                <a:solidFill>
                  <a:srgbClr val="003A45"/>
                </a:solidFill>
                <a:latin typeface="Arial Narrow"/>
                <a:cs typeface="Arial Narrow"/>
              </a:rPr>
              <a:t> </a:t>
            </a:r>
            <a:r>
              <a:rPr sz="818" kern="0">
                <a:solidFill>
                  <a:srgbClr val="003A45"/>
                </a:solidFill>
                <a:latin typeface="Arial Narrow"/>
                <a:cs typeface="Arial Narrow"/>
              </a:rPr>
              <a:t>school</a:t>
            </a:r>
            <a:r>
              <a:rPr sz="818" kern="0" spc="-14">
                <a:solidFill>
                  <a:srgbClr val="003A45"/>
                </a:solidFill>
                <a:latin typeface="Arial Narrow"/>
                <a:cs typeface="Arial Narrow"/>
              </a:rPr>
              <a:t> </a:t>
            </a:r>
            <a:r>
              <a:rPr sz="818" kern="0" spc="-7">
                <a:solidFill>
                  <a:srgbClr val="003A45"/>
                </a:solidFill>
                <a:latin typeface="Arial Narrow"/>
                <a:cs typeface="Arial Narrow"/>
              </a:rPr>
              <a:t>nurses</a:t>
            </a:r>
            <a:r>
              <a:rPr sz="818" kern="0" spc="-17">
                <a:solidFill>
                  <a:srgbClr val="003A45"/>
                </a:solidFill>
                <a:latin typeface="Arial Narrow"/>
                <a:cs typeface="Arial Narrow"/>
              </a:rPr>
              <a:t> </a:t>
            </a:r>
            <a:r>
              <a:rPr sz="818" kern="0">
                <a:solidFill>
                  <a:srgbClr val="003A45"/>
                </a:solidFill>
                <a:latin typeface="Arial Narrow"/>
                <a:cs typeface="Arial Narrow"/>
              </a:rPr>
              <a:t>helps</a:t>
            </a:r>
            <a:r>
              <a:rPr sz="818" kern="0" spc="-17">
                <a:solidFill>
                  <a:srgbClr val="003A45"/>
                </a:solidFill>
                <a:latin typeface="Arial Narrow"/>
                <a:cs typeface="Arial Narrow"/>
              </a:rPr>
              <a:t> </a:t>
            </a:r>
            <a:r>
              <a:rPr sz="818" kern="0">
                <a:solidFill>
                  <a:srgbClr val="003A45"/>
                </a:solidFill>
                <a:latin typeface="Arial Narrow"/>
                <a:cs typeface="Arial Narrow"/>
              </a:rPr>
              <a:t>parents</a:t>
            </a:r>
            <a:r>
              <a:rPr sz="818" kern="0" spc="-17">
                <a:solidFill>
                  <a:srgbClr val="003A45"/>
                </a:solidFill>
                <a:latin typeface="Arial Narrow"/>
                <a:cs typeface="Arial Narrow"/>
              </a:rPr>
              <a:t> </a:t>
            </a:r>
            <a:r>
              <a:rPr sz="818" kern="0">
                <a:solidFill>
                  <a:srgbClr val="003A45"/>
                </a:solidFill>
                <a:latin typeface="Arial Narrow"/>
                <a:cs typeface="Arial Narrow"/>
              </a:rPr>
              <a:t>and</a:t>
            </a:r>
            <a:r>
              <a:rPr sz="818" kern="0" spc="-14">
                <a:solidFill>
                  <a:srgbClr val="003A45"/>
                </a:solidFill>
                <a:latin typeface="Arial Narrow"/>
                <a:cs typeface="Arial Narrow"/>
              </a:rPr>
              <a:t> </a:t>
            </a:r>
            <a:r>
              <a:rPr sz="900" kern="0" spc="-14">
                <a:solidFill>
                  <a:srgbClr val="003A45"/>
                </a:solidFill>
                <a:latin typeface="Arial Narrow"/>
                <a:cs typeface="Arial Narrow"/>
              </a:rPr>
              <a:t>caregivers</a:t>
            </a:r>
            <a:r>
              <a:rPr sz="818" kern="0" spc="-17">
                <a:solidFill>
                  <a:srgbClr val="003A45"/>
                </a:solidFill>
                <a:latin typeface="Arial Narrow"/>
                <a:cs typeface="Arial Narrow"/>
              </a:rPr>
              <a:t> </a:t>
            </a:r>
            <a:r>
              <a:rPr sz="818" kern="0">
                <a:solidFill>
                  <a:srgbClr val="003A45"/>
                </a:solidFill>
                <a:latin typeface="Arial Narrow"/>
                <a:cs typeface="Arial Narrow"/>
              </a:rPr>
              <a:t>supply</a:t>
            </a:r>
            <a:r>
              <a:rPr sz="818" kern="0" spc="-17">
                <a:solidFill>
                  <a:srgbClr val="003A45"/>
                </a:solidFill>
                <a:latin typeface="Arial Narrow"/>
                <a:cs typeface="Arial Narrow"/>
              </a:rPr>
              <a:t> </a:t>
            </a:r>
            <a:r>
              <a:rPr sz="818" kern="0">
                <a:solidFill>
                  <a:srgbClr val="003A45"/>
                </a:solidFill>
                <a:latin typeface="Arial Narrow"/>
                <a:cs typeface="Arial Narrow"/>
              </a:rPr>
              <a:t>quality</a:t>
            </a:r>
            <a:r>
              <a:rPr sz="818" kern="0" spc="-17">
                <a:solidFill>
                  <a:srgbClr val="003A45"/>
                </a:solidFill>
                <a:latin typeface="Arial Narrow"/>
                <a:cs typeface="Arial Narrow"/>
              </a:rPr>
              <a:t> </a:t>
            </a:r>
            <a:r>
              <a:rPr sz="818" kern="0" spc="-7">
                <a:solidFill>
                  <a:srgbClr val="003A45"/>
                </a:solidFill>
                <a:latin typeface="Arial Narrow"/>
                <a:cs typeface="Arial Narrow"/>
              </a:rPr>
              <a:t>care</a:t>
            </a:r>
            <a:r>
              <a:rPr sz="818" kern="0" spc="-14">
                <a:solidFill>
                  <a:srgbClr val="003A45"/>
                </a:solidFill>
                <a:latin typeface="Arial Narrow"/>
                <a:cs typeface="Arial Narrow"/>
              </a:rPr>
              <a:t> </a:t>
            </a:r>
            <a:r>
              <a:rPr sz="818" kern="0" spc="-7">
                <a:solidFill>
                  <a:srgbClr val="003A45"/>
                </a:solidFill>
                <a:latin typeface="Arial Narrow"/>
                <a:cs typeface="Arial Narrow"/>
              </a:rPr>
              <a:t>while reducing</a:t>
            </a:r>
            <a:r>
              <a:rPr sz="818" kern="0" spc="-24">
                <a:solidFill>
                  <a:srgbClr val="003A45"/>
                </a:solidFill>
                <a:latin typeface="Arial Narrow"/>
                <a:cs typeface="Arial Narrow"/>
              </a:rPr>
              <a:t> </a:t>
            </a:r>
            <a:r>
              <a:rPr sz="818" kern="0">
                <a:solidFill>
                  <a:srgbClr val="003A45"/>
                </a:solidFill>
                <a:latin typeface="Arial Narrow"/>
                <a:cs typeface="Arial Narrow"/>
              </a:rPr>
              <a:t>the</a:t>
            </a:r>
            <a:r>
              <a:rPr sz="818" kern="0" spc="-20">
                <a:solidFill>
                  <a:srgbClr val="003A45"/>
                </a:solidFill>
                <a:latin typeface="Arial Narrow"/>
                <a:cs typeface="Arial Narrow"/>
              </a:rPr>
              <a:t> </a:t>
            </a:r>
            <a:r>
              <a:rPr sz="818" kern="0" spc="-7">
                <a:solidFill>
                  <a:srgbClr val="003A45"/>
                </a:solidFill>
                <a:latin typeface="Arial Narrow"/>
                <a:cs typeface="Arial Narrow"/>
              </a:rPr>
              <a:t>need</a:t>
            </a:r>
            <a:r>
              <a:rPr sz="818" kern="0" spc="-20">
                <a:solidFill>
                  <a:srgbClr val="003A45"/>
                </a:solidFill>
                <a:latin typeface="Arial Narrow"/>
                <a:cs typeface="Arial Narrow"/>
              </a:rPr>
              <a:t> </a:t>
            </a:r>
            <a:r>
              <a:rPr sz="818" kern="0">
                <a:solidFill>
                  <a:srgbClr val="003A45"/>
                </a:solidFill>
                <a:latin typeface="Arial Narrow"/>
                <a:cs typeface="Arial Narrow"/>
              </a:rPr>
              <a:t>to</a:t>
            </a:r>
            <a:r>
              <a:rPr sz="818" kern="0" spc="-24">
                <a:solidFill>
                  <a:srgbClr val="003A45"/>
                </a:solidFill>
                <a:latin typeface="Arial Narrow"/>
                <a:cs typeface="Arial Narrow"/>
              </a:rPr>
              <a:t> </a:t>
            </a:r>
            <a:r>
              <a:rPr sz="818" kern="0">
                <a:solidFill>
                  <a:srgbClr val="003A45"/>
                </a:solidFill>
                <a:latin typeface="Arial Narrow"/>
                <a:cs typeface="Arial Narrow"/>
              </a:rPr>
              <a:t>take</a:t>
            </a:r>
            <a:r>
              <a:rPr sz="818" kern="0" spc="-20">
                <a:solidFill>
                  <a:srgbClr val="003A45"/>
                </a:solidFill>
                <a:latin typeface="Arial Narrow"/>
                <a:cs typeface="Arial Narrow"/>
              </a:rPr>
              <a:t> </a:t>
            </a:r>
            <a:r>
              <a:rPr sz="818" kern="0">
                <a:solidFill>
                  <a:srgbClr val="003A45"/>
                </a:solidFill>
                <a:latin typeface="Arial Narrow"/>
                <a:cs typeface="Arial Narrow"/>
              </a:rPr>
              <a:t>time</a:t>
            </a:r>
            <a:r>
              <a:rPr sz="818" kern="0" spc="-20">
                <a:solidFill>
                  <a:srgbClr val="003A45"/>
                </a:solidFill>
                <a:latin typeface="Arial Narrow"/>
                <a:cs typeface="Arial Narrow"/>
              </a:rPr>
              <a:t> </a:t>
            </a:r>
            <a:r>
              <a:rPr sz="818" kern="0" spc="-24">
                <a:solidFill>
                  <a:srgbClr val="003A45"/>
                </a:solidFill>
                <a:latin typeface="Arial Narrow"/>
                <a:cs typeface="Arial Narrow"/>
              </a:rPr>
              <a:t>away</a:t>
            </a:r>
            <a:r>
              <a:rPr sz="818" kern="0" spc="-20">
                <a:solidFill>
                  <a:srgbClr val="003A45"/>
                </a:solidFill>
                <a:latin typeface="Arial Narrow"/>
                <a:cs typeface="Arial Narrow"/>
              </a:rPr>
              <a:t> </a:t>
            </a:r>
            <a:r>
              <a:rPr sz="818" kern="0">
                <a:solidFill>
                  <a:srgbClr val="003A45"/>
                </a:solidFill>
                <a:latin typeface="Arial Narrow"/>
                <a:cs typeface="Arial Narrow"/>
              </a:rPr>
              <a:t>from</a:t>
            </a:r>
            <a:r>
              <a:rPr sz="818" kern="0" spc="-24">
                <a:solidFill>
                  <a:srgbClr val="003A45"/>
                </a:solidFill>
                <a:latin typeface="Arial Narrow"/>
                <a:cs typeface="Arial Narrow"/>
              </a:rPr>
              <a:t> </a:t>
            </a:r>
            <a:r>
              <a:rPr sz="818" kern="0">
                <a:solidFill>
                  <a:srgbClr val="003A45"/>
                </a:solidFill>
                <a:latin typeface="Arial Narrow"/>
                <a:cs typeface="Arial Narrow"/>
              </a:rPr>
              <a:t>employment</a:t>
            </a:r>
            <a:r>
              <a:rPr sz="818" kern="0" spc="-20">
                <a:solidFill>
                  <a:srgbClr val="003A45"/>
                </a:solidFill>
                <a:latin typeface="Arial Narrow"/>
                <a:cs typeface="Arial Narrow"/>
              </a:rPr>
              <a:t> </a:t>
            </a:r>
            <a:r>
              <a:rPr sz="818" kern="0">
                <a:solidFill>
                  <a:srgbClr val="003A45"/>
                </a:solidFill>
                <a:latin typeface="Arial Narrow"/>
                <a:cs typeface="Arial Narrow"/>
              </a:rPr>
              <a:t>and</a:t>
            </a:r>
            <a:r>
              <a:rPr sz="818" kern="0" spc="-20">
                <a:solidFill>
                  <a:srgbClr val="003A45"/>
                </a:solidFill>
                <a:latin typeface="Arial Narrow"/>
                <a:cs typeface="Arial Narrow"/>
              </a:rPr>
              <a:t> </a:t>
            </a:r>
            <a:r>
              <a:rPr sz="818" kern="0">
                <a:solidFill>
                  <a:srgbClr val="003A45"/>
                </a:solidFill>
                <a:latin typeface="Arial Narrow"/>
                <a:cs typeface="Arial Narrow"/>
              </a:rPr>
              <a:t>other</a:t>
            </a:r>
            <a:r>
              <a:rPr sz="818" kern="0" spc="-20">
                <a:solidFill>
                  <a:srgbClr val="003A45"/>
                </a:solidFill>
                <a:latin typeface="Arial Narrow"/>
                <a:cs typeface="Arial Narrow"/>
              </a:rPr>
              <a:t> </a:t>
            </a:r>
            <a:r>
              <a:rPr sz="818" kern="0">
                <a:solidFill>
                  <a:srgbClr val="003A45"/>
                </a:solidFill>
                <a:latin typeface="Arial Narrow"/>
                <a:cs typeface="Arial Narrow"/>
              </a:rPr>
              <a:t>daily</a:t>
            </a:r>
            <a:r>
              <a:rPr sz="818" kern="0" spc="-24">
                <a:solidFill>
                  <a:srgbClr val="003A45"/>
                </a:solidFill>
                <a:latin typeface="Arial Narrow"/>
                <a:cs typeface="Arial Narrow"/>
              </a:rPr>
              <a:t> </a:t>
            </a:r>
            <a:r>
              <a:rPr sz="818" kern="0" spc="-7">
                <a:solidFill>
                  <a:srgbClr val="003A45"/>
                </a:solidFill>
                <a:latin typeface="Arial Narrow"/>
                <a:cs typeface="Arial Narrow"/>
              </a:rPr>
              <a:t>responsibilities.</a:t>
            </a:r>
            <a:endParaRPr sz="818" kern="0">
              <a:solidFill>
                <a:sysClr val="windowText" lastClr="000000"/>
              </a:solidFill>
              <a:latin typeface="Arial Narrow"/>
              <a:cs typeface="Arial Narrow"/>
            </a:endParaRPr>
          </a:p>
          <a:p>
            <a:pPr defTabSz="623438">
              <a:spcBef>
                <a:spcPts val="44"/>
              </a:spcBef>
            </a:pPr>
            <a:endParaRPr sz="818" kern="0">
              <a:solidFill>
                <a:sysClr val="windowText" lastClr="000000"/>
              </a:solidFill>
              <a:latin typeface="Arial Narrow"/>
              <a:cs typeface="Arial Narrow"/>
            </a:endParaRPr>
          </a:p>
          <a:p>
            <a:pPr marL="148499" marR="334232" defTabSz="623438"/>
            <a:r>
              <a:rPr sz="818" kern="0" spc="-14">
                <a:solidFill>
                  <a:srgbClr val="003A45"/>
                </a:solidFill>
                <a:latin typeface="Arial Narrow"/>
                <a:cs typeface="Arial Narrow"/>
              </a:rPr>
              <a:t>Finally,</a:t>
            </a:r>
            <a:r>
              <a:rPr sz="818" kern="0" spc="-10">
                <a:solidFill>
                  <a:srgbClr val="003A45"/>
                </a:solidFill>
                <a:latin typeface="Arial Narrow"/>
                <a:cs typeface="Arial Narrow"/>
              </a:rPr>
              <a:t> </a:t>
            </a:r>
            <a:r>
              <a:rPr sz="818" kern="0">
                <a:solidFill>
                  <a:srgbClr val="003A45"/>
                </a:solidFill>
                <a:latin typeface="Arial Narrow"/>
                <a:cs typeface="Arial Narrow"/>
              </a:rPr>
              <a:t>school</a:t>
            </a:r>
            <a:r>
              <a:rPr sz="818" kern="0" spc="-10">
                <a:solidFill>
                  <a:srgbClr val="003A45"/>
                </a:solidFill>
                <a:latin typeface="Arial Narrow"/>
                <a:cs typeface="Arial Narrow"/>
              </a:rPr>
              <a:t> </a:t>
            </a:r>
            <a:r>
              <a:rPr sz="818" kern="0">
                <a:solidFill>
                  <a:srgbClr val="003A45"/>
                </a:solidFill>
                <a:latin typeface="Arial Narrow"/>
                <a:cs typeface="Arial Narrow"/>
              </a:rPr>
              <a:t>districts</a:t>
            </a:r>
            <a:r>
              <a:rPr sz="818" kern="0" spc="-7">
                <a:solidFill>
                  <a:srgbClr val="003A45"/>
                </a:solidFill>
                <a:latin typeface="Arial Narrow"/>
                <a:cs typeface="Arial Narrow"/>
              </a:rPr>
              <a:t> </a:t>
            </a:r>
            <a:r>
              <a:rPr sz="818" kern="0">
                <a:solidFill>
                  <a:srgbClr val="003A45"/>
                </a:solidFill>
                <a:latin typeface="Arial Narrow"/>
                <a:cs typeface="Arial Narrow"/>
              </a:rPr>
              <a:t>celebrate</a:t>
            </a:r>
            <a:r>
              <a:rPr sz="818" kern="0" spc="-10">
                <a:solidFill>
                  <a:srgbClr val="003A45"/>
                </a:solidFill>
                <a:latin typeface="Arial Narrow"/>
                <a:cs typeface="Arial Narrow"/>
              </a:rPr>
              <a:t> </a:t>
            </a:r>
            <a:r>
              <a:rPr sz="818" kern="0">
                <a:solidFill>
                  <a:srgbClr val="003A45"/>
                </a:solidFill>
                <a:latin typeface="Arial Narrow"/>
                <a:cs typeface="Arial Narrow"/>
              </a:rPr>
              <a:t>these</a:t>
            </a:r>
            <a:r>
              <a:rPr sz="818" kern="0" spc="-7">
                <a:solidFill>
                  <a:srgbClr val="003A45"/>
                </a:solidFill>
                <a:latin typeface="Arial Narrow"/>
                <a:cs typeface="Arial Narrow"/>
              </a:rPr>
              <a:t> </a:t>
            </a:r>
            <a:r>
              <a:rPr sz="818" kern="0">
                <a:solidFill>
                  <a:srgbClr val="003A45"/>
                </a:solidFill>
                <a:latin typeface="Arial Narrow"/>
                <a:cs typeface="Arial Narrow"/>
              </a:rPr>
              <a:t>health</a:t>
            </a:r>
            <a:r>
              <a:rPr sz="818" kern="0" spc="-10">
                <a:solidFill>
                  <a:srgbClr val="003A45"/>
                </a:solidFill>
                <a:latin typeface="Arial Narrow"/>
                <a:cs typeface="Arial Narrow"/>
              </a:rPr>
              <a:t> </a:t>
            </a:r>
            <a:r>
              <a:rPr sz="818" kern="0" spc="-7">
                <a:solidFill>
                  <a:srgbClr val="003A45"/>
                </a:solidFill>
                <a:latin typeface="Arial Narrow"/>
                <a:cs typeface="Arial Narrow"/>
              </a:rPr>
              <a:t>care</a:t>
            </a:r>
            <a:r>
              <a:rPr sz="818" kern="0" spc="-10">
                <a:solidFill>
                  <a:srgbClr val="003A45"/>
                </a:solidFill>
                <a:latin typeface="Arial Narrow"/>
                <a:cs typeface="Arial Narrow"/>
              </a:rPr>
              <a:t> </a:t>
            </a:r>
            <a:r>
              <a:rPr sz="818" kern="0">
                <a:solidFill>
                  <a:srgbClr val="003A45"/>
                </a:solidFill>
                <a:latin typeface="Arial Narrow"/>
                <a:cs typeface="Arial Narrow"/>
              </a:rPr>
              <a:t>professionals</a:t>
            </a:r>
            <a:r>
              <a:rPr sz="818" kern="0" spc="-7">
                <a:solidFill>
                  <a:srgbClr val="003A45"/>
                </a:solidFill>
                <a:latin typeface="Arial Narrow"/>
                <a:cs typeface="Arial Narrow"/>
              </a:rPr>
              <a:t> </a:t>
            </a:r>
            <a:r>
              <a:rPr sz="818" kern="0">
                <a:solidFill>
                  <a:srgbClr val="003A45"/>
                </a:solidFill>
                <a:latin typeface="Arial Narrow"/>
                <a:cs typeface="Arial Narrow"/>
              </a:rPr>
              <a:t>for</a:t>
            </a:r>
            <a:r>
              <a:rPr sz="818" kern="0" spc="-10">
                <a:solidFill>
                  <a:srgbClr val="003A45"/>
                </a:solidFill>
                <a:latin typeface="Arial Narrow"/>
                <a:cs typeface="Arial Narrow"/>
              </a:rPr>
              <a:t> </a:t>
            </a:r>
            <a:r>
              <a:rPr sz="818" kern="0">
                <a:solidFill>
                  <a:srgbClr val="003A45"/>
                </a:solidFill>
                <a:latin typeface="Arial Narrow"/>
                <a:cs typeface="Arial Narrow"/>
              </a:rPr>
              <a:t>the</a:t>
            </a:r>
            <a:r>
              <a:rPr sz="818" kern="0" spc="-7">
                <a:solidFill>
                  <a:srgbClr val="003A45"/>
                </a:solidFill>
                <a:latin typeface="Arial Narrow"/>
                <a:cs typeface="Arial Narrow"/>
              </a:rPr>
              <a:t> </a:t>
            </a:r>
            <a:r>
              <a:rPr sz="818" kern="0">
                <a:solidFill>
                  <a:srgbClr val="003A45"/>
                </a:solidFill>
                <a:latin typeface="Arial Narrow"/>
                <a:cs typeface="Arial Narrow"/>
              </a:rPr>
              <a:t>prompted</a:t>
            </a:r>
            <a:r>
              <a:rPr sz="818" kern="0" spc="-10">
                <a:solidFill>
                  <a:srgbClr val="003A45"/>
                </a:solidFill>
                <a:latin typeface="Arial Narrow"/>
                <a:cs typeface="Arial Narrow"/>
              </a:rPr>
              <a:t> </a:t>
            </a:r>
            <a:r>
              <a:rPr sz="818" kern="0" spc="-7">
                <a:solidFill>
                  <a:srgbClr val="003A45"/>
                </a:solidFill>
                <a:latin typeface="Arial Narrow"/>
                <a:cs typeface="Arial Narrow"/>
              </a:rPr>
              <a:t>healthy </a:t>
            </a:r>
            <a:r>
              <a:rPr sz="818" kern="0">
                <a:solidFill>
                  <a:srgbClr val="003A45"/>
                </a:solidFill>
                <a:latin typeface="Arial Narrow"/>
                <a:cs typeface="Arial Narrow"/>
              </a:rPr>
              <a:t>lifestyle</a:t>
            </a:r>
            <a:r>
              <a:rPr sz="818" kern="0" spc="-17">
                <a:solidFill>
                  <a:srgbClr val="003A45"/>
                </a:solidFill>
                <a:latin typeface="Arial Narrow"/>
                <a:cs typeface="Arial Narrow"/>
              </a:rPr>
              <a:t> </a:t>
            </a:r>
            <a:r>
              <a:rPr sz="818" kern="0" spc="-7">
                <a:solidFill>
                  <a:srgbClr val="003A45"/>
                </a:solidFill>
                <a:latin typeface="Arial Narrow"/>
                <a:cs typeface="Arial Narrow"/>
              </a:rPr>
              <a:t>behaviors</a:t>
            </a:r>
            <a:r>
              <a:rPr sz="818" kern="0" spc="-14">
                <a:solidFill>
                  <a:srgbClr val="003A45"/>
                </a:solidFill>
                <a:latin typeface="Arial Narrow"/>
                <a:cs typeface="Arial Narrow"/>
              </a:rPr>
              <a:t> </a:t>
            </a:r>
            <a:r>
              <a:rPr sz="818" kern="0" spc="-7">
                <a:solidFill>
                  <a:srgbClr val="003A45"/>
                </a:solidFill>
                <a:latin typeface="Arial Narrow"/>
                <a:cs typeface="Arial Narrow"/>
              </a:rPr>
              <a:t>encouraged</a:t>
            </a:r>
            <a:r>
              <a:rPr sz="818" kern="0" spc="-17">
                <a:solidFill>
                  <a:srgbClr val="003A45"/>
                </a:solidFill>
                <a:latin typeface="Arial Narrow"/>
                <a:cs typeface="Arial Narrow"/>
              </a:rPr>
              <a:t> </a:t>
            </a:r>
            <a:r>
              <a:rPr sz="818" kern="0" spc="-7">
                <a:solidFill>
                  <a:srgbClr val="003A45"/>
                </a:solidFill>
                <a:latin typeface="Arial Narrow"/>
                <a:cs typeface="Arial Narrow"/>
              </a:rPr>
              <a:t>toward</a:t>
            </a:r>
            <a:r>
              <a:rPr sz="818" kern="0" spc="-14">
                <a:solidFill>
                  <a:srgbClr val="003A45"/>
                </a:solidFill>
                <a:latin typeface="Arial Narrow"/>
                <a:cs typeface="Arial Narrow"/>
              </a:rPr>
              <a:t> </a:t>
            </a:r>
            <a:r>
              <a:rPr sz="818" kern="0">
                <a:solidFill>
                  <a:srgbClr val="003A45"/>
                </a:solidFill>
                <a:latin typeface="Arial Narrow"/>
                <a:cs typeface="Arial Narrow"/>
              </a:rPr>
              <a:t>future</a:t>
            </a:r>
            <a:r>
              <a:rPr sz="818" kern="0" spc="-14">
                <a:solidFill>
                  <a:srgbClr val="003A45"/>
                </a:solidFill>
                <a:latin typeface="Arial Narrow"/>
                <a:cs typeface="Arial Narrow"/>
              </a:rPr>
              <a:t> </a:t>
            </a:r>
            <a:r>
              <a:rPr sz="818" kern="0">
                <a:solidFill>
                  <a:srgbClr val="003A45"/>
                </a:solidFill>
                <a:latin typeface="Arial Narrow"/>
                <a:cs typeface="Arial Narrow"/>
              </a:rPr>
              <a:t>society</a:t>
            </a:r>
            <a:r>
              <a:rPr sz="818" kern="0" spc="-17">
                <a:solidFill>
                  <a:srgbClr val="003A45"/>
                </a:solidFill>
                <a:latin typeface="Arial Narrow"/>
                <a:cs typeface="Arial Narrow"/>
              </a:rPr>
              <a:t> </a:t>
            </a:r>
            <a:r>
              <a:rPr sz="818" kern="0">
                <a:solidFill>
                  <a:srgbClr val="003A45"/>
                </a:solidFill>
                <a:latin typeface="Arial Narrow"/>
                <a:cs typeface="Arial Narrow"/>
              </a:rPr>
              <a:t>members.</a:t>
            </a:r>
            <a:r>
              <a:rPr sz="818" kern="0" spc="-14">
                <a:solidFill>
                  <a:srgbClr val="003A45"/>
                </a:solidFill>
                <a:latin typeface="Arial Narrow"/>
                <a:cs typeface="Arial Narrow"/>
              </a:rPr>
              <a:t> </a:t>
            </a:r>
            <a:r>
              <a:rPr sz="818" kern="0" spc="-41">
                <a:solidFill>
                  <a:srgbClr val="003A45"/>
                </a:solidFill>
                <a:latin typeface="Arial Narrow"/>
                <a:cs typeface="Arial Narrow"/>
              </a:rPr>
              <a:t>The</a:t>
            </a:r>
            <a:r>
              <a:rPr sz="818" kern="0" spc="-17">
                <a:solidFill>
                  <a:srgbClr val="003A45"/>
                </a:solidFill>
                <a:latin typeface="Arial Narrow"/>
                <a:cs typeface="Arial Narrow"/>
              </a:rPr>
              <a:t> </a:t>
            </a:r>
            <a:r>
              <a:rPr sz="818" kern="0">
                <a:solidFill>
                  <a:srgbClr val="003A45"/>
                </a:solidFill>
                <a:latin typeface="Arial Narrow"/>
                <a:cs typeface="Arial Narrow"/>
              </a:rPr>
              <a:t>positive</a:t>
            </a:r>
            <a:r>
              <a:rPr sz="818" kern="0" spc="-14">
                <a:solidFill>
                  <a:srgbClr val="003A45"/>
                </a:solidFill>
                <a:latin typeface="Arial Narrow"/>
                <a:cs typeface="Arial Narrow"/>
              </a:rPr>
              <a:t> </a:t>
            </a:r>
            <a:r>
              <a:rPr sz="818" kern="0" spc="-7">
                <a:solidFill>
                  <a:srgbClr val="003A45"/>
                </a:solidFill>
                <a:latin typeface="Arial Narrow"/>
                <a:cs typeface="Arial Narrow"/>
              </a:rPr>
              <a:t>financial </a:t>
            </a:r>
            <a:r>
              <a:rPr sz="818" kern="0">
                <a:solidFill>
                  <a:srgbClr val="003A45"/>
                </a:solidFill>
                <a:latin typeface="Arial Narrow"/>
                <a:cs typeface="Arial Narrow"/>
              </a:rPr>
              <a:t>implications for</a:t>
            </a:r>
            <a:r>
              <a:rPr sz="818" kern="0" spc="3">
                <a:solidFill>
                  <a:srgbClr val="003A45"/>
                </a:solidFill>
                <a:latin typeface="Arial Narrow"/>
                <a:cs typeface="Arial Narrow"/>
              </a:rPr>
              <a:t> </a:t>
            </a:r>
            <a:r>
              <a:rPr sz="818" kern="0">
                <a:solidFill>
                  <a:srgbClr val="003A45"/>
                </a:solidFill>
                <a:latin typeface="Arial Narrow"/>
                <a:cs typeface="Arial Narrow"/>
              </a:rPr>
              <a:t>students,</a:t>
            </a:r>
            <a:r>
              <a:rPr sz="818" kern="0" spc="3">
                <a:solidFill>
                  <a:srgbClr val="003A45"/>
                </a:solidFill>
                <a:latin typeface="Arial Narrow"/>
                <a:cs typeface="Arial Narrow"/>
              </a:rPr>
              <a:t> </a:t>
            </a:r>
            <a:r>
              <a:rPr sz="818" kern="0">
                <a:solidFill>
                  <a:srgbClr val="003A45"/>
                </a:solidFill>
                <a:latin typeface="Arial Narrow"/>
                <a:cs typeface="Arial Narrow"/>
              </a:rPr>
              <a:t>families,</a:t>
            </a:r>
            <a:r>
              <a:rPr sz="818" kern="0" spc="3">
                <a:solidFill>
                  <a:srgbClr val="003A45"/>
                </a:solidFill>
                <a:latin typeface="Arial Narrow"/>
                <a:cs typeface="Arial Narrow"/>
              </a:rPr>
              <a:t> </a:t>
            </a:r>
            <a:r>
              <a:rPr sz="818" kern="0">
                <a:solidFill>
                  <a:srgbClr val="003A45"/>
                </a:solidFill>
                <a:latin typeface="Arial Narrow"/>
                <a:cs typeface="Arial Narrow"/>
              </a:rPr>
              <a:t>schools</a:t>
            </a:r>
            <a:r>
              <a:rPr sz="818" kern="0" spc="3">
                <a:solidFill>
                  <a:srgbClr val="003A45"/>
                </a:solidFill>
                <a:latin typeface="Arial Narrow"/>
                <a:cs typeface="Arial Narrow"/>
              </a:rPr>
              <a:t> </a:t>
            </a:r>
            <a:r>
              <a:rPr sz="818" kern="0">
                <a:solidFill>
                  <a:srgbClr val="003A45"/>
                </a:solidFill>
                <a:latin typeface="Arial Narrow"/>
                <a:cs typeface="Arial Narrow"/>
              </a:rPr>
              <a:t>and</a:t>
            </a:r>
            <a:r>
              <a:rPr sz="818" kern="0" spc="3">
                <a:solidFill>
                  <a:srgbClr val="003A45"/>
                </a:solidFill>
                <a:latin typeface="Arial Narrow"/>
                <a:cs typeface="Arial Narrow"/>
              </a:rPr>
              <a:t> </a:t>
            </a:r>
            <a:r>
              <a:rPr sz="818" kern="0">
                <a:solidFill>
                  <a:srgbClr val="003A45"/>
                </a:solidFill>
                <a:latin typeface="Arial Narrow"/>
                <a:cs typeface="Arial Narrow"/>
              </a:rPr>
              <a:t>communities</a:t>
            </a:r>
            <a:r>
              <a:rPr sz="818" kern="0" spc="3">
                <a:solidFill>
                  <a:srgbClr val="003A45"/>
                </a:solidFill>
                <a:latin typeface="Arial Narrow"/>
                <a:cs typeface="Arial Narrow"/>
              </a:rPr>
              <a:t> </a:t>
            </a:r>
            <a:r>
              <a:rPr sz="818" kern="0" spc="-7">
                <a:solidFill>
                  <a:srgbClr val="003A45"/>
                </a:solidFill>
                <a:latin typeface="Arial Narrow"/>
                <a:cs typeface="Arial Narrow"/>
              </a:rPr>
              <a:t>are</a:t>
            </a:r>
            <a:r>
              <a:rPr sz="818" kern="0" spc="3">
                <a:solidFill>
                  <a:srgbClr val="003A45"/>
                </a:solidFill>
                <a:latin typeface="Arial Narrow"/>
                <a:cs typeface="Arial Narrow"/>
              </a:rPr>
              <a:t> </a:t>
            </a:r>
            <a:r>
              <a:rPr sz="818" kern="0" spc="-7">
                <a:solidFill>
                  <a:srgbClr val="003A45"/>
                </a:solidFill>
                <a:latin typeface="Arial Narrow"/>
                <a:cs typeface="Arial Narrow"/>
              </a:rPr>
              <a:t>immeasurable.</a:t>
            </a:r>
            <a:endParaRPr sz="818" kern="0">
              <a:solidFill>
                <a:sysClr val="windowText" lastClr="000000"/>
              </a:solidFill>
              <a:latin typeface="Arial Narrow"/>
              <a:cs typeface="Arial Narrow"/>
            </a:endParaRPr>
          </a:p>
        </p:txBody>
      </p:sp>
      <p:sp>
        <p:nvSpPr>
          <p:cNvPr id="6" name="object 6">
            <a:extLst>
              <a:ext uri="{C183D7F6-B498-43B3-948B-1728B52AA6E4}">
                <adec:decorative xmlns:adec="http://schemas.microsoft.com/office/drawing/2017/decorative" val="1"/>
              </a:ext>
            </a:extLst>
          </p:cNvPr>
          <p:cNvSpPr txBox="1"/>
          <p:nvPr/>
        </p:nvSpPr>
        <p:spPr>
          <a:xfrm>
            <a:off x="3749386" y="2627108"/>
            <a:ext cx="2922443" cy="774222"/>
          </a:xfrm>
          <a:prstGeom prst="rect">
            <a:avLst/>
          </a:prstGeom>
        </p:spPr>
        <p:txBody>
          <a:bodyPr vert="horz" wrap="square" lIns="0" tIns="8226" rIns="0" bIns="0" rtlCol="0">
            <a:spAutoFit/>
          </a:bodyPr>
          <a:lstStyle/>
          <a:p>
            <a:pPr marL="8659" defTabSz="623438">
              <a:spcBef>
                <a:spcPts val="65"/>
              </a:spcBef>
            </a:pPr>
            <a:r>
              <a:rPr sz="4977" b="1" i="1" kern="0" spc="-61">
                <a:solidFill>
                  <a:srgbClr val="951B4C"/>
                </a:solidFill>
                <a:latin typeface="Gill Sans MT"/>
                <a:cs typeface="Gill Sans MT"/>
              </a:rPr>
              <a:t>2,813,789*</a:t>
            </a:r>
            <a:endParaRPr sz="4977" kern="0">
              <a:solidFill>
                <a:sysClr val="windowText" lastClr="000000"/>
              </a:solidFill>
              <a:latin typeface="Gill Sans MT"/>
              <a:cs typeface="Gill Sans MT"/>
            </a:endParaRPr>
          </a:p>
        </p:txBody>
      </p:sp>
      <p:sp>
        <p:nvSpPr>
          <p:cNvPr id="7" name="object 7">
            <a:extLst>
              <a:ext uri="{C183D7F6-B498-43B3-948B-1728B52AA6E4}">
                <adec:decorative xmlns:adec="http://schemas.microsoft.com/office/drawing/2017/decorative" val="1"/>
              </a:ext>
            </a:extLst>
          </p:cNvPr>
          <p:cNvSpPr txBox="1"/>
          <p:nvPr/>
        </p:nvSpPr>
        <p:spPr>
          <a:xfrm>
            <a:off x="6477000" y="3336101"/>
            <a:ext cx="1743508" cy="638275"/>
          </a:xfrm>
          <a:prstGeom prst="rect">
            <a:avLst/>
          </a:prstGeom>
        </p:spPr>
        <p:txBody>
          <a:bodyPr vert="horz" wrap="square" lIns="0" tIns="8659" rIns="0" bIns="0" rtlCol="0">
            <a:spAutoFit/>
          </a:bodyPr>
          <a:lstStyle/>
          <a:p>
            <a:pPr marL="8659" defTabSz="623438">
              <a:spcBef>
                <a:spcPts val="68"/>
              </a:spcBef>
            </a:pPr>
            <a:r>
              <a:rPr sz="4091" b="1" kern="0" spc="-201">
                <a:solidFill>
                  <a:srgbClr val="02787F"/>
                </a:solidFill>
                <a:latin typeface="Century Gothic"/>
                <a:cs typeface="Century Gothic"/>
              </a:rPr>
              <a:t>173,567</a:t>
            </a:r>
            <a:endParaRPr sz="4091" kern="0">
              <a:solidFill>
                <a:sysClr val="windowText" lastClr="000000"/>
              </a:solidFill>
              <a:latin typeface="Century Gothic"/>
              <a:cs typeface="Century Gothic"/>
            </a:endParaRPr>
          </a:p>
        </p:txBody>
      </p:sp>
      <p:grpSp>
        <p:nvGrpSpPr>
          <p:cNvPr id="8" name="object 8">
            <a:extLst>
              <a:ext uri="{C183D7F6-B498-43B3-948B-1728B52AA6E4}">
                <adec:decorative xmlns:adec="http://schemas.microsoft.com/office/drawing/2017/decorative" val="1"/>
              </a:ext>
            </a:extLst>
          </p:cNvPr>
          <p:cNvGrpSpPr/>
          <p:nvPr/>
        </p:nvGrpSpPr>
        <p:grpSpPr>
          <a:xfrm>
            <a:off x="3900980" y="3974378"/>
            <a:ext cx="2556544" cy="2482562"/>
            <a:chOff x="576077" y="5816438"/>
            <a:chExt cx="3749597" cy="3641090"/>
          </a:xfrm>
        </p:grpSpPr>
        <p:sp>
          <p:nvSpPr>
            <p:cNvPr id="9" name="object 9"/>
            <p:cNvSpPr/>
            <p:nvPr/>
          </p:nvSpPr>
          <p:spPr>
            <a:xfrm>
              <a:off x="2394004" y="6408403"/>
              <a:ext cx="1931670" cy="1231265"/>
            </a:xfrm>
            <a:custGeom>
              <a:avLst/>
              <a:gdLst/>
              <a:ahLst/>
              <a:cxnLst/>
              <a:rect l="l" t="t" r="r" b="b"/>
              <a:pathLst>
                <a:path w="1931670" h="1231265">
                  <a:moveTo>
                    <a:pt x="1575409" y="0"/>
                  </a:moveTo>
                  <a:lnTo>
                    <a:pt x="0" y="1230845"/>
                  </a:lnTo>
                  <a:lnTo>
                    <a:pt x="1931111" y="713409"/>
                  </a:lnTo>
                  <a:lnTo>
                    <a:pt x="1917367" y="664512"/>
                  </a:lnTo>
                  <a:lnTo>
                    <a:pt x="1902500" y="616205"/>
                  </a:lnTo>
                  <a:lnTo>
                    <a:pt x="1886508" y="568486"/>
                  </a:lnTo>
                  <a:lnTo>
                    <a:pt x="1869389" y="521350"/>
                  </a:lnTo>
                  <a:lnTo>
                    <a:pt x="1851141" y="474795"/>
                  </a:lnTo>
                  <a:lnTo>
                    <a:pt x="1831763" y="428817"/>
                  </a:lnTo>
                  <a:lnTo>
                    <a:pt x="1811252" y="383413"/>
                  </a:lnTo>
                  <a:lnTo>
                    <a:pt x="1789607" y="338578"/>
                  </a:lnTo>
                  <a:lnTo>
                    <a:pt x="1766827" y="294310"/>
                  </a:lnTo>
                  <a:lnTo>
                    <a:pt x="1742909" y="250605"/>
                  </a:lnTo>
                  <a:lnTo>
                    <a:pt x="1717851" y="207459"/>
                  </a:lnTo>
                  <a:lnTo>
                    <a:pt x="1691652" y="164869"/>
                  </a:lnTo>
                  <a:lnTo>
                    <a:pt x="1664310" y="122832"/>
                  </a:lnTo>
                  <a:lnTo>
                    <a:pt x="1635824" y="81343"/>
                  </a:lnTo>
                  <a:lnTo>
                    <a:pt x="1606191" y="40401"/>
                  </a:lnTo>
                  <a:lnTo>
                    <a:pt x="1575409" y="0"/>
                  </a:lnTo>
                  <a:close/>
                </a:path>
              </a:pathLst>
            </a:custGeom>
            <a:solidFill>
              <a:srgbClr val="02787F"/>
            </a:solidFill>
          </p:spPr>
          <p:txBody>
            <a:bodyPr wrap="square" lIns="0" tIns="0" rIns="0" bIns="0" rtlCol="0"/>
            <a:lstStyle/>
            <a:p>
              <a:pPr defTabSz="623438"/>
              <a:endParaRPr sz="1227" kern="0">
                <a:solidFill>
                  <a:sysClr val="windowText" lastClr="000000"/>
                </a:solidFill>
              </a:endParaRPr>
            </a:p>
          </p:txBody>
        </p:sp>
        <p:sp>
          <p:nvSpPr>
            <p:cNvPr id="10" name="object 10"/>
            <p:cNvSpPr/>
            <p:nvPr/>
          </p:nvSpPr>
          <p:spPr>
            <a:xfrm>
              <a:off x="576077" y="5816438"/>
              <a:ext cx="3636010" cy="3641090"/>
            </a:xfrm>
            <a:custGeom>
              <a:avLst/>
              <a:gdLst/>
              <a:ahLst/>
              <a:cxnLst/>
              <a:rect l="l" t="t" r="r" b="b"/>
              <a:pathLst>
                <a:path w="3636010" h="3641090">
                  <a:moveTo>
                    <a:pt x="1839189" y="0"/>
                  </a:moveTo>
                  <a:lnTo>
                    <a:pt x="1790782" y="845"/>
                  </a:lnTo>
                  <a:lnTo>
                    <a:pt x="1742166" y="2983"/>
                  </a:lnTo>
                  <a:lnTo>
                    <a:pt x="1693355" y="6420"/>
                  </a:lnTo>
                  <a:lnTo>
                    <a:pt x="1644365" y="11160"/>
                  </a:lnTo>
                  <a:lnTo>
                    <a:pt x="1595211" y="17209"/>
                  </a:lnTo>
                  <a:lnTo>
                    <a:pt x="1545910" y="24572"/>
                  </a:lnTo>
                  <a:lnTo>
                    <a:pt x="1496475" y="33254"/>
                  </a:lnTo>
                  <a:lnTo>
                    <a:pt x="1446924" y="43259"/>
                  </a:lnTo>
                  <a:lnTo>
                    <a:pt x="1397271" y="54595"/>
                  </a:lnTo>
                  <a:lnTo>
                    <a:pt x="1347531" y="67264"/>
                  </a:lnTo>
                  <a:lnTo>
                    <a:pt x="1300926" y="80406"/>
                  </a:lnTo>
                  <a:lnTo>
                    <a:pt x="1254947" y="94680"/>
                  </a:lnTo>
                  <a:lnTo>
                    <a:pt x="1209606" y="110064"/>
                  </a:lnTo>
                  <a:lnTo>
                    <a:pt x="1164913" y="126542"/>
                  </a:lnTo>
                  <a:lnTo>
                    <a:pt x="1120880" y="144092"/>
                  </a:lnTo>
                  <a:lnTo>
                    <a:pt x="1077518" y="162696"/>
                  </a:lnTo>
                  <a:lnTo>
                    <a:pt x="1034838" y="182335"/>
                  </a:lnTo>
                  <a:lnTo>
                    <a:pt x="992850" y="202989"/>
                  </a:lnTo>
                  <a:lnTo>
                    <a:pt x="951567" y="224640"/>
                  </a:lnTo>
                  <a:lnTo>
                    <a:pt x="910999" y="247267"/>
                  </a:lnTo>
                  <a:lnTo>
                    <a:pt x="871157" y="270853"/>
                  </a:lnTo>
                  <a:lnTo>
                    <a:pt x="832053" y="295376"/>
                  </a:lnTo>
                  <a:lnTo>
                    <a:pt x="793697" y="320820"/>
                  </a:lnTo>
                  <a:lnTo>
                    <a:pt x="756101" y="347163"/>
                  </a:lnTo>
                  <a:lnTo>
                    <a:pt x="719275" y="374387"/>
                  </a:lnTo>
                  <a:lnTo>
                    <a:pt x="683231" y="402472"/>
                  </a:lnTo>
                  <a:lnTo>
                    <a:pt x="647980" y="431400"/>
                  </a:lnTo>
                  <a:lnTo>
                    <a:pt x="613533" y="461151"/>
                  </a:lnTo>
                  <a:lnTo>
                    <a:pt x="579902" y="491707"/>
                  </a:lnTo>
                  <a:lnTo>
                    <a:pt x="547096" y="523046"/>
                  </a:lnTo>
                  <a:lnTo>
                    <a:pt x="515128" y="555151"/>
                  </a:lnTo>
                  <a:lnTo>
                    <a:pt x="484008" y="588003"/>
                  </a:lnTo>
                  <a:lnTo>
                    <a:pt x="453748" y="621581"/>
                  </a:lnTo>
                  <a:lnTo>
                    <a:pt x="424358" y="655868"/>
                  </a:lnTo>
                  <a:lnTo>
                    <a:pt x="395850" y="690842"/>
                  </a:lnTo>
                  <a:lnTo>
                    <a:pt x="368235" y="726486"/>
                  </a:lnTo>
                  <a:lnTo>
                    <a:pt x="341524" y="762780"/>
                  </a:lnTo>
                  <a:lnTo>
                    <a:pt x="315728" y="799705"/>
                  </a:lnTo>
                  <a:lnTo>
                    <a:pt x="290858" y="837242"/>
                  </a:lnTo>
                  <a:lnTo>
                    <a:pt x="266925" y="875371"/>
                  </a:lnTo>
                  <a:lnTo>
                    <a:pt x="243941" y="914073"/>
                  </a:lnTo>
                  <a:lnTo>
                    <a:pt x="221916" y="953329"/>
                  </a:lnTo>
                  <a:lnTo>
                    <a:pt x="200862" y="993120"/>
                  </a:lnTo>
                  <a:lnTo>
                    <a:pt x="180789" y="1033426"/>
                  </a:lnTo>
                  <a:lnTo>
                    <a:pt x="161709" y="1074229"/>
                  </a:lnTo>
                  <a:lnTo>
                    <a:pt x="143633" y="1115508"/>
                  </a:lnTo>
                  <a:lnTo>
                    <a:pt x="126572" y="1157245"/>
                  </a:lnTo>
                  <a:lnTo>
                    <a:pt x="110537" y="1199421"/>
                  </a:lnTo>
                  <a:lnTo>
                    <a:pt x="95539" y="1242016"/>
                  </a:lnTo>
                  <a:lnTo>
                    <a:pt x="81589" y="1285011"/>
                  </a:lnTo>
                  <a:lnTo>
                    <a:pt x="68699" y="1328387"/>
                  </a:lnTo>
                  <a:lnTo>
                    <a:pt x="56879" y="1372125"/>
                  </a:lnTo>
                  <a:lnTo>
                    <a:pt x="46141" y="1416205"/>
                  </a:lnTo>
                  <a:lnTo>
                    <a:pt x="36495" y="1460608"/>
                  </a:lnTo>
                  <a:lnTo>
                    <a:pt x="27953" y="1505315"/>
                  </a:lnTo>
                  <a:lnTo>
                    <a:pt x="20527" y="1550307"/>
                  </a:lnTo>
                  <a:lnTo>
                    <a:pt x="14226" y="1595565"/>
                  </a:lnTo>
                  <a:lnTo>
                    <a:pt x="9062" y="1641068"/>
                  </a:lnTo>
                  <a:lnTo>
                    <a:pt x="5046" y="1686799"/>
                  </a:lnTo>
                  <a:lnTo>
                    <a:pt x="2190" y="1732737"/>
                  </a:lnTo>
                  <a:lnTo>
                    <a:pt x="504" y="1778864"/>
                  </a:lnTo>
                  <a:lnTo>
                    <a:pt x="0" y="1825161"/>
                  </a:lnTo>
                  <a:lnTo>
                    <a:pt x="688" y="1871607"/>
                  </a:lnTo>
                  <a:lnTo>
                    <a:pt x="2580" y="1918184"/>
                  </a:lnTo>
                  <a:lnTo>
                    <a:pt x="5686" y="1964873"/>
                  </a:lnTo>
                  <a:lnTo>
                    <a:pt x="10019" y="2011654"/>
                  </a:lnTo>
                  <a:lnTo>
                    <a:pt x="15588" y="2058509"/>
                  </a:lnTo>
                  <a:lnTo>
                    <a:pt x="22406" y="2105417"/>
                  </a:lnTo>
                  <a:lnTo>
                    <a:pt x="30483" y="2152360"/>
                  </a:lnTo>
                  <a:lnTo>
                    <a:pt x="39830" y="2199319"/>
                  </a:lnTo>
                  <a:lnTo>
                    <a:pt x="50459" y="2246274"/>
                  </a:lnTo>
                  <a:lnTo>
                    <a:pt x="62380" y="2293206"/>
                  </a:lnTo>
                  <a:lnTo>
                    <a:pt x="75523" y="2339811"/>
                  </a:lnTo>
                  <a:lnTo>
                    <a:pt x="89796" y="2385790"/>
                  </a:lnTo>
                  <a:lnTo>
                    <a:pt x="105181" y="2431131"/>
                  </a:lnTo>
                  <a:lnTo>
                    <a:pt x="121658" y="2475824"/>
                  </a:lnTo>
                  <a:lnTo>
                    <a:pt x="139208" y="2519857"/>
                  </a:lnTo>
                  <a:lnTo>
                    <a:pt x="157812" y="2563219"/>
                  </a:lnTo>
                  <a:lnTo>
                    <a:pt x="177451" y="2605899"/>
                  </a:lnTo>
                  <a:lnTo>
                    <a:pt x="198105" y="2647887"/>
                  </a:lnTo>
                  <a:lnTo>
                    <a:pt x="219756" y="2689170"/>
                  </a:lnTo>
                  <a:lnTo>
                    <a:pt x="242383" y="2729738"/>
                  </a:lnTo>
                  <a:lnTo>
                    <a:pt x="265969" y="2769580"/>
                  </a:lnTo>
                  <a:lnTo>
                    <a:pt x="290493" y="2808684"/>
                  </a:lnTo>
                  <a:lnTo>
                    <a:pt x="315936" y="2847040"/>
                  </a:lnTo>
                  <a:lnTo>
                    <a:pt x="342279" y="2884636"/>
                  </a:lnTo>
                  <a:lnTo>
                    <a:pt x="369503" y="2921462"/>
                  </a:lnTo>
                  <a:lnTo>
                    <a:pt x="397588" y="2957506"/>
                  </a:lnTo>
                  <a:lnTo>
                    <a:pt x="426516" y="2992757"/>
                  </a:lnTo>
                  <a:lnTo>
                    <a:pt x="456268" y="3027204"/>
                  </a:lnTo>
                  <a:lnTo>
                    <a:pt x="486823" y="3060835"/>
                  </a:lnTo>
                  <a:lnTo>
                    <a:pt x="518162" y="3093641"/>
                  </a:lnTo>
                  <a:lnTo>
                    <a:pt x="550268" y="3125609"/>
                  </a:lnTo>
                  <a:lnTo>
                    <a:pt x="583119" y="3156729"/>
                  </a:lnTo>
                  <a:lnTo>
                    <a:pt x="616697" y="3186989"/>
                  </a:lnTo>
                  <a:lnTo>
                    <a:pt x="650984" y="3216379"/>
                  </a:lnTo>
                  <a:lnTo>
                    <a:pt x="685958" y="3244887"/>
                  </a:lnTo>
                  <a:lnTo>
                    <a:pt x="721602" y="3272502"/>
                  </a:lnTo>
                  <a:lnTo>
                    <a:pt x="757897" y="3299213"/>
                  </a:lnTo>
                  <a:lnTo>
                    <a:pt x="794822" y="3325009"/>
                  </a:lnTo>
                  <a:lnTo>
                    <a:pt x="832358" y="3349879"/>
                  </a:lnTo>
                  <a:lnTo>
                    <a:pt x="870487" y="3373812"/>
                  </a:lnTo>
                  <a:lnTo>
                    <a:pt x="909189" y="3396796"/>
                  </a:lnTo>
                  <a:lnTo>
                    <a:pt x="948445" y="3418821"/>
                  </a:lnTo>
                  <a:lnTo>
                    <a:pt x="988236" y="3439875"/>
                  </a:lnTo>
                  <a:lnTo>
                    <a:pt x="1028542" y="3459948"/>
                  </a:lnTo>
                  <a:lnTo>
                    <a:pt x="1069345" y="3479028"/>
                  </a:lnTo>
                  <a:lnTo>
                    <a:pt x="1110624" y="3497104"/>
                  </a:lnTo>
                  <a:lnTo>
                    <a:pt x="1152361" y="3514165"/>
                  </a:lnTo>
                  <a:lnTo>
                    <a:pt x="1194537" y="3530200"/>
                  </a:lnTo>
                  <a:lnTo>
                    <a:pt x="1237132" y="3545198"/>
                  </a:lnTo>
                  <a:lnTo>
                    <a:pt x="1280127" y="3559148"/>
                  </a:lnTo>
                  <a:lnTo>
                    <a:pt x="1323503" y="3572038"/>
                  </a:lnTo>
                  <a:lnTo>
                    <a:pt x="1367241" y="3583858"/>
                  </a:lnTo>
                  <a:lnTo>
                    <a:pt x="1411321" y="3594596"/>
                  </a:lnTo>
                  <a:lnTo>
                    <a:pt x="1455724" y="3604242"/>
                  </a:lnTo>
                  <a:lnTo>
                    <a:pt x="1500432" y="3612784"/>
                  </a:lnTo>
                  <a:lnTo>
                    <a:pt x="1545423" y="3620210"/>
                  </a:lnTo>
                  <a:lnTo>
                    <a:pt x="1590681" y="3626511"/>
                  </a:lnTo>
                  <a:lnTo>
                    <a:pt x="1636184" y="3631675"/>
                  </a:lnTo>
                  <a:lnTo>
                    <a:pt x="1681915" y="3635691"/>
                  </a:lnTo>
                  <a:lnTo>
                    <a:pt x="1727853" y="3638547"/>
                  </a:lnTo>
                  <a:lnTo>
                    <a:pt x="1773980" y="3640233"/>
                  </a:lnTo>
                  <a:lnTo>
                    <a:pt x="1820277" y="3640738"/>
                  </a:lnTo>
                  <a:lnTo>
                    <a:pt x="1866723" y="3640049"/>
                  </a:lnTo>
                  <a:lnTo>
                    <a:pt x="1913300" y="3638157"/>
                  </a:lnTo>
                  <a:lnTo>
                    <a:pt x="1959989" y="3635051"/>
                  </a:lnTo>
                  <a:lnTo>
                    <a:pt x="2006770" y="3630718"/>
                  </a:lnTo>
                  <a:lnTo>
                    <a:pt x="2053625" y="3625149"/>
                  </a:lnTo>
                  <a:lnTo>
                    <a:pt x="2100533" y="3618331"/>
                  </a:lnTo>
                  <a:lnTo>
                    <a:pt x="2147476" y="3610254"/>
                  </a:lnTo>
                  <a:lnTo>
                    <a:pt x="2194435" y="3600907"/>
                  </a:lnTo>
                  <a:lnTo>
                    <a:pt x="2241390" y="3590278"/>
                  </a:lnTo>
                  <a:lnTo>
                    <a:pt x="2288322" y="3578357"/>
                  </a:lnTo>
                  <a:lnTo>
                    <a:pt x="2334927" y="3565214"/>
                  </a:lnTo>
                  <a:lnTo>
                    <a:pt x="2380906" y="3550941"/>
                  </a:lnTo>
                  <a:lnTo>
                    <a:pt x="2426247" y="3535556"/>
                  </a:lnTo>
                  <a:lnTo>
                    <a:pt x="2470940" y="3519079"/>
                  </a:lnTo>
                  <a:lnTo>
                    <a:pt x="2514973" y="3501529"/>
                  </a:lnTo>
                  <a:lnTo>
                    <a:pt x="2558335" y="3482925"/>
                  </a:lnTo>
                  <a:lnTo>
                    <a:pt x="2601015" y="3463286"/>
                  </a:lnTo>
                  <a:lnTo>
                    <a:pt x="2643003" y="3442632"/>
                  </a:lnTo>
                  <a:lnTo>
                    <a:pt x="2684286" y="3420981"/>
                  </a:lnTo>
                  <a:lnTo>
                    <a:pt x="2724854" y="3398354"/>
                  </a:lnTo>
                  <a:lnTo>
                    <a:pt x="2764696" y="3374768"/>
                  </a:lnTo>
                  <a:lnTo>
                    <a:pt x="2803800" y="3350244"/>
                  </a:lnTo>
                  <a:lnTo>
                    <a:pt x="2842156" y="3324801"/>
                  </a:lnTo>
                  <a:lnTo>
                    <a:pt x="2879753" y="3298458"/>
                  </a:lnTo>
                  <a:lnTo>
                    <a:pt x="2916578" y="3271234"/>
                  </a:lnTo>
                  <a:lnTo>
                    <a:pt x="2952622" y="3243149"/>
                  </a:lnTo>
                  <a:lnTo>
                    <a:pt x="2987873" y="3214221"/>
                  </a:lnTo>
                  <a:lnTo>
                    <a:pt x="3022320" y="3184469"/>
                  </a:lnTo>
                  <a:lnTo>
                    <a:pt x="3055951" y="3153914"/>
                  </a:lnTo>
                  <a:lnTo>
                    <a:pt x="3088757" y="3122575"/>
                  </a:lnTo>
                  <a:lnTo>
                    <a:pt x="3120725" y="3090469"/>
                  </a:lnTo>
                  <a:lnTo>
                    <a:pt x="3151845" y="3057618"/>
                  </a:lnTo>
                  <a:lnTo>
                    <a:pt x="3182105" y="3024040"/>
                  </a:lnTo>
                  <a:lnTo>
                    <a:pt x="3211495" y="2989753"/>
                  </a:lnTo>
                  <a:lnTo>
                    <a:pt x="3240003" y="2954779"/>
                  </a:lnTo>
                  <a:lnTo>
                    <a:pt x="3267618" y="2919135"/>
                  </a:lnTo>
                  <a:lnTo>
                    <a:pt x="3294329" y="2882840"/>
                  </a:lnTo>
                  <a:lnTo>
                    <a:pt x="3320125" y="2845916"/>
                  </a:lnTo>
                  <a:lnTo>
                    <a:pt x="3344995" y="2808379"/>
                  </a:lnTo>
                  <a:lnTo>
                    <a:pt x="3368928" y="2770250"/>
                  </a:lnTo>
                  <a:lnTo>
                    <a:pt x="3391912" y="2731548"/>
                  </a:lnTo>
                  <a:lnTo>
                    <a:pt x="3413937" y="2692292"/>
                  </a:lnTo>
                  <a:lnTo>
                    <a:pt x="3434991" y="2652501"/>
                  </a:lnTo>
                  <a:lnTo>
                    <a:pt x="3455064" y="2612195"/>
                  </a:lnTo>
                  <a:lnTo>
                    <a:pt x="3474144" y="2571392"/>
                  </a:lnTo>
                  <a:lnTo>
                    <a:pt x="3492220" y="2530113"/>
                  </a:lnTo>
                  <a:lnTo>
                    <a:pt x="3509281" y="2488376"/>
                  </a:lnTo>
                  <a:lnTo>
                    <a:pt x="3525316" y="2446200"/>
                  </a:lnTo>
                  <a:lnTo>
                    <a:pt x="3540314" y="2403605"/>
                  </a:lnTo>
                  <a:lnTo>
                    <a:pt x="3554264" y="2360610"/>
                  </a:lnTo>
                  <a:lnTo>
                    <a:pt x="3567154" y="2317234"/>
                  </a:lnTo>
                  <a:lnTo>
                    <a:pt x="3578974" y="2273496"/>
                  </a:lnTo>
                  <a:lnTo>
                    <a:pt x="3589712" y="2229416"/>
                  </a:lnTo>
                  <a:lnTo>
                    <a:pt x="3599358" y="2185013"/>
                  </a:lnTo>
                  <a:lnTo>
                    <a:pt x="3607900" y="2140305"/>
                  </a:lnTo>
                  <a:lnTo>
                    <a:pt x="3615327" y="2095314"/>
                  </a:lnTo>
                  <a:lnTo>
                    <a:pt x="3621627" y="2050056"/>
                  </a:lnTo>
                  <a:lnTo>
                    <a:pt x="3626791" y="2004553"/>
                  </a:lnTo>
                  <a:lnTo>
                    <a:pt x="3630807" y="1958822"/>
                  </a:lnTo>
                  <a:lnTo>
                    <a:pt x="3633663" y="1912884"/>
                  </a:lnTo>
                  <a:lnTo>
                    <a:pt x="3635349" y="1866757"/>
                  </a:lnTo>
                  <a:lnTo>
                    <a:pt x="3635854" y="1820460"/>
                  </a:lnTo>
                  <a:lnTo>
                    <a:pt x="3635165" y="1774014"/>
                  </a:lnTo>
                  <a:lnTo>
                    <a:pt x="3633274" y="1727437"/>
                  </a:lnTo>
                  <a:lnTo>
                    <a:pt x="3630167" y="1680748"/>
                  </a:lnTo>
                  <a:lnTo>
                    <a:pt x="3625834" y="1633967"/>
                  </a:lnTo>
                  <a:lnTo>
                    <a:pt x="3620265" y="1587112"/>
                  </a:lnTo>
                  <a:lnTo>
                    <a:pt x="3613447" y="1540204"/>
                  </a:lnTo>
                  <a:lnTo>
                    <a:pt x="3605370" y="1493261"/>
                  </a:lnTo>
                  <a:lnTo>
                    <a:pt x="3596023" y="1446302"/>
                  </a:lnTo>
                  <a:lnTo>
                    <a:pt x="3585394" y="1399347"/>
                  </a:lnTo>
                  <a:lnTo>
                    <a:pt x="3573473" y="1352415"/>
                  </a:lnTo>
                  <a:lnTo>
                    <a:pt x="1817927" y="1822810"/>
                  </a:lnTo>
                  <a:lnTo>
                    <a:pt x="3250118" y="703852"/>
                  </a:lnTo>
                  <a:lnTo>
                    <a:pt x="3218018" y="663799"/>
                  </a:lnTo>
                  <a:lnTo>
                    <a:pt x="3185184" y="624865"/>
                  </a:lnTo>
                  <a:lnTo>
                    <a:pt x="3151632" y="587053"/>
                  </a:lnTo>
                  <a:lnTo>
                    <a:pt x="3117376" y="550370"/>
                  </a:lnTo>
                  <a:lnTo>
                    <a:pt x="3082432" y="514819"/>
                  </a:lnTo>
                  <a:lnTo>
                    <a:pt x="3046816" y="480407"/>
                  </a:lnTo>
                  <a:lnTo>
                    <a:pt x="3010543" y="447139"/>
                  </a:lnTo>
                  <a:lnTo>
                    <a:pt x="2973628" y="415019"/>
                  </a:lnTo>
                  <a:lnTo>
                    <a:pt x="2936088" y="384053"/>
                  </a:lnTo>
                  <a:lnTo>
                    <a:pt x="2897936" y="354246"/>
                  </a:lnTo>
                  <a:lnTo>
                    <a:pt x="2859190" y="325603"/>
                  </a:lnTo>
                  <a:lnTo>
                    <a:pt x="2819863" y="298130"/>
                  </a:lnTo>
                  <a:lnTo>
                    <a:pt x="2779972" y="271831"/>
                  </a:lnTo>
                  <a:lnTo>
                    <a:pt x="2739532" y="246712"/>
                  </a:lnTo>
                  <a:lnTo>
                    <a:pt x="2698559" y="222777"/>
                  </a:lnTo>
                  <a:lnTo>
                    <a:pt x="2657067" y="200033"/>
                  </a:lnTo>
                  <a:lnTo>
                    <a:pt x="2615073" y="178484"/>
                  </a:lnTo>
                  <a:lnTo>
                    <a:pt x="2572591" y="158135"/>
                  </a:lnTo>
                  <a:lnTo>
                    <a:pt x="2529637" y="138991"/>
                  </a:lnTo>
                  <a:lnTo>
                    <a:pt x="2486227" y="121058"/>
                  </a:lnTo>
                  <a:lnTo>
                    <a:pt x="2442376" y="104341"/>
                  </a:lnTo>
                  <a:lnTo>
                    <a:pt x="2398099" y="88845"/>
                  </a:lnTo>
                  <a:lnTo>
                    <a:pt x="2353412" y="74574"/>
                  </a:lnTo>
                  <a:lnTo>
                    <a:pt x="2308330" y="61535"/>
                  </a:lnTo>
                  <a:lnTo>
                    <a:pt x="2262869" y="49733"/>
                  </a:lnTo>
                  <a:lnTo>
                    <a:pt x="2217044" y="39172"/>
                  </a:lnTo>
                  <a:lnTo>
                    <a:pt x="2170870" y="29858"/>
                  </a:lnTo>
                  <a:lnTo>
                    <a:pt x="2124363" y="21795"/>
                  </a:lnTo>
                  <a:lnTo>
                    <a:pt x="2077538" y="14990"/>
                  </a:lnTo>
                  <a:lnTo>
                    <a:pt x="2030411" y="9447"/>
                  </a:lnTo>
                  <a:lnTo>
                    <a:pt x="1982998" y="5171"/>
                  </a:lnTo>
                  <a:lnTo>
                    <a:pt x="1935312" y="2168"/>
                  </a:lnTo>
                  <a:lnTo>
                    <a:pt x="1887371" y="442"/>
                  </a:lnTo>
                  <a:lnTo>
                    <a:pt x="1839189" y="0"/>
                  </a:lnTo>
                  <a:close/>
                </a:path>
              </a:pathLst>
            </a:custGeom>
            <a:solidFill>
              <a:srgbClr val="DCF1F3"/>
            </a:solidFill>
          </p:spPr>
          <p:txBody>
            <a:bodyPr wrap="square" lIns="0" tIns="0" rIns="0" bIns="0" rtlCol="0"/>
            <a:lstStyle/>
            <a:p>
              <a:pPr defTabSz="623438"/>
              <a:endParaRPr sz="1227" kern="0">
                <a:solidFill>
                  <a:sysClr val="windowText" lastClr="000000"/>
                </a:solidFill>
              </a:endParaRPr>
            </a:p>
          </p:txBody>
        </p:sp>
      </p:grpSp>
      <p:sp>
        <p:nvSpPr>
          <p:cNvPr id="11" name="object 11">
            <a:extLst>
              <a:ext uri="{C183D7F6-B498-43B3-948B-1728B52AA6E4}">
                <adec:decorative xmlns:adec="http://schemas.microsoft.com/office/drawing/2017/decorative" val="1"/>
              </a:ext>
            </a:extLst>
          </p:cNvPr>
          <p:cNvSpPr txBox="1"/>
          <p:nvPr/>
        </p:nvSpPr>
        <p:spPr>
          <a:xfrm>
            <a:off x="3749387" y="4072134"/>
            <a:ext cx="710478" cy="292026"/>
          </a:xfrm>
          <a:prstGeom prst="rect">
            <a:avLst/>
          </a:prstGeom>
        </p:spPr>
        <p:txBody>
          <a:bodyPr vert="horz" wrap="square" lIns="0" tIns="8659" rIns="0" bIns="0" rtlCol="0">
            <a:spAutoFit/>
          </a:bodyPr>
          <a:lstStyle/>
          <a:p>
            <a:pPr marL="8659" defTabSz="623438">
              <a:spcBef>
                <a:spcPts val="68"/>
              </a:spcBef>
            </a:pPr>
            <a:r>
              <a:rPr sz="1841" b="1" kern="0" spc="-126">
                <a:solidFill>
                  <a:srgbClr val="003A45"/>
                </a:solidFill>
                <a:latin typeface="Century Gothic"/>
                <a:cs typeface="Century Gothic"/>
              </a:rPr>
              <a:t>93.84%</a:t>
            </a:r>
            <a:endParaRPr sz="1841" kern="0">
              <a:solidFill>
                <a:sysClr val="windowText" lastClr="000000"/>
              </a:solidFill>
              <a:latin typeface="Century Gothic"/>
              <a:cs typeface="Century Gothic"/>
            </a:endParaRPr>
          </a:p>
        </p:txBody>
      </p:sp>
      <p:sp>
        <p:nvSpPr>
          <p:cNvPr id="12" name="object 12">
            <a:extLst>
              <a:ext uri="{C183D7F6-B498-43B3-948B-1728B52AA6E4}">
                <adec:decorative xmlns:adec="http://schemas.microsoft.com/office/drawing/2017/decorative" val="1"/>
              </a:ext>
            </a:extLst>
          </p:cNvPr>
          <p:cNvSpPr txBox="1"/>
          <p:nvPr/>
        </p:nvSpPr>
        <p:spPr>
          <a:xfrm>
            <a:off x="6708695" y="5265467"/>
            <a:ext cx="949469" cy="292026"/>
          </a:xfrm>
          <a:prstGeom prst="rect">
            <a:avLst/>
          </a:prstGeom>
        </p:spPr>
        <p:txBody>
          <a:bodyPr vert="horz" wrap="square" lIns="0" tIns="8659" rIns="0" bIns="0" rtlCol="0">
            <a:spAutoFit/>
          </a:bodyPr>
          <a:lstStyle/>
          <a:p>
            <a:pPr marL="8659" defTabSz="623438">
              <a:spcBef>
                <a:spcPts val="68"/>
              </a:spcBef>
            </a:pPr>
            <a:r>
              <a:rPr sz="1841" b="1" kern="0" spc="-65">
                <a:solidFill>
                  <a:srgbClr val="003A45"/>
                </a:solidFill>
                <a:latin typeface="Century Gothic"/>
                <a:cs typeface="Century Gothic"/>
              </a:rPr>
              <a:t>86.88%**</a:t>
            </a:r>
            <a:endParaRPr sz="1841" kern="0">
              <a:solidFill>
                <a:sysClr val="windowText" lastClr="000000"/>
              </a:solidFill>
              <a:latin typeface="Century Gothic"/>
              <a:cs typeface="Century Gothic"/>
            </a:endParaRPr>
          </a:p>
        </p:txBody>
      </p:sp>
      <p:sp>
        <p:nvSpPr>
          <p:cNvPr id="13" name="object 13">
            <a:extLst>
              <a:ext uri="{C183D7F6-B498-43B3-948B-1728B52AA6E4}">
                <adec:decorative xmlns:adec="http://schemas.microsoft.com/office/drawing/2017/decorative" val="1"/>
              </a:ext>
            </a:extLst>
          </p:cNvPr>
          <p:cNvSpPr txBox="1"/>
          <p:nvPr/>
        </p:nvSpPr>
        <p:spPr>
          <a:xfrm>
            <a:off x="6518619" y="4497215"/>
            <a:ext cx="590983" cy="292026"/>
          </a:xfrm>
          <a:prstGeom prst="rect">
            <a:avLst/>
          </a:prstGeom>
        </p:spPr>
        <p:txBody>
          <a:bodyPr vert="horz" wrap="square" lIns="0" tIns="8659" rIns="0" bIns="0" rtlCol="0">
            <a:spAutoFit/>
          </a:bodyPr>
          <a:lstStyle/>
          <a:p>
            <a:pPr marL="8659" defTabSz="623438">
              <a:spcBef>
                <a:spcPts val="68"/>
              </a:spcBef>
            </a:pPr>
            <a:r>
              <a:rPr sz="1841" b="1" kern="0" spc="-133">
                <a:solidFill>
                  <a:srgbClr val="003A45"/>
                </a:solidFill>
                <a:latin typeface="Century Gothic"/>
                <a:cs typeface="Century Gothic"/>
              </a:rPr>
              <a:t>6.16%</a:t>
            </a:r>
            <a:endParaRPr sz="1841" kern="0">
              <a:solidFill>
                <a:sysClr val="windowText" lastClr="000000"/>
              </a:solidFill>
              <a:latin typeface="Century Gothic"/>
              <a:cs typeface="Century Gothic"/>
            </a:endParaRPr>
          </a:p>
        </p:txBody>
      </p:sp>
      <p:sp>
        <p:nvSpPr>
          <p:cNvPr id="14" name="object 14">
            <a:extLst>
              <a:ext uri="{C183D7F6-B498-43B3-948B-1728B52AA6E4}">
                <adec:decorative xmlns:adec="http://schemas.microsoft.com/office/drawing/2017/decorative" val="1"/>
              </a:ext>
            </a:extLst>
          </p:cNvPr>
          <p:cNvSpPr txBox="1"/>
          <p:nvPr/>
        </p:nvSpPr>
        <p:spPr>
          <a:xfrm>
            <a:off x="3749387" y="4315827"/>
            <a:ext cx="1172008" cy="344476"/>
          </a:xfrm>
          <a:prstGeom prst="rect">
            <a:avLst/>
          </a:prstGeom>
        </p:spPr>
        <p:txBody>
          <a:bodyPr vert="horz" wrap="square" lIns="0" tIns="8659" rIns="0" bIns="0" rtlCol="0">
            <a:spAutoFit/>
          </a:bodyPr>
          <a:lstStyle/>
          <a:p>
            <a:pPr marL="8659" marR="3464" defTabSz="623438">
              <a:spcBef>
                <a:spcPts val="68"/>
              </a:spcBef>
            </a:pPr>
            <a:r>
              <a:rPr sz="1091" kern="0" spc="-17">
                <a:solidFill>
                  <a:srgbClr val="003A45"/>
                </a:solidFill>
                <a:latin typeface="Arial Narrow"/>
                <a:cs typeface="Arial Narrow"/>
              </a:rPr>
              <a:t>Percentage</a:t>
            </a:r>
            <a:r>
              <a:rPr sz="1091" kern="0" spc="-20">
                <a:solidFill>
                  <a:srgbClr val="003A45"/>
                </a:solidFill>
                <a:latin typeface="Arial Narrow"/>
                <a:cs typeface="Arial Narrow"/>
              </a:rPr>
              <a:t> </a:t>
            </a:r>
            <a:r>
              <a:rPr sz="1091" kern="0">
                <a:solidFill>
                  <a:srgbClr val="003A45"/>
                </a:solidFill>
                <a:latin typeface="Arial Narrow"/>
                <a:cs typeface="Arial Narrow"/>
              </a:rPr>
              <a:t>of</a:t>
            </a:r>
            <a:r>
              <a:rPr sz="1091" kern="0" spc="-17">
                <a:solidFill>
                  <a:srgbClr val="003A45"/>
                </a:solidFill>
                <a:latin typeface="Arial Narrow"/>
                <a:cs typeface="Arial Narrow"/>
              </a:rPr>
              <a:t> </a:t>
            </a:r>
            <a:r>
              <a:rPr sz="1091" kern="0" spc="-7">
                <a:solidFill>
                  <a:srgbClr val="003A45"/>
                </a:solidFill>
                <a:latin typeface="Arial Narrow"/>
                <a:cs typeface="Arial Narrow"/>
              </a:rPr>
              <a:t>students </a:t>
            </a:r>
            <a:r>
              <a:rPr sz="1091" kern="0" spc="-14">
                <a:solidFill>
                  <a:srgbClr val="003A45"/>
                </a:solidFill>
                <a:latin typeface="Arial Narrow"/>
                <a:cs typeface="Arial Narrow"/>
              </a:rPr>
              <a:t>who</a:t>
            </a:r>
            <a:r>
              <a:rPr sz="1091" kern="0" spc="-34">
                <a:solidFill>
                  <a:srgbClr val="003A45"/>
                </a:solidFill>
                <a:latin typeface="Arial Narrow"/>
                <a:cs typeface="Arial Narrow"/>
              </a:rPr>
              <a:t> </a:t>
            </a:r>
            <a:r>
              <a:rPr sz="1091" kern="0" spc="-7">
                <a:solidFill>
                  <a:srgbClr val="003A45"/>
                </a:solidFill>
                <a:latin typeface="Arial Narrow"/>
                <a:cs typeface="Arial Narrow"/>
              </a:rPr>
              <a:t>went</a:t>
            </a:r>
            <a:r>
              <a:rPr sz="1091" kern="0" spc="-31">
                <a:solidFill>
                  <a:srgbClr val="003A45"/>
                </a:solidFill>
                <a:latin typeface="Arial Narrow"/>
                <a:cs typeface="Arial Narrow"/>
              </a:rPr>
              <a:t> </a:t>
            </a:r>
            <a:r>
              <a:rPr sz="1091" kern="0">
                <a:solidFill>
                  <a:srgbClr val="003A45"/>
                </a:solidFill>
                <a:latin typeface="Arial Narrow"/>
                <a:cs typeface="Arial Narrow"/>
              </a:rPr>
              <a:t>back</a:t>
            </a:r>
            <a:r>
              <a:rPr sz="1091" kern="0" spc="-31">
                <a:solidFill>
                  <a:srgbClr val="003A45"/>
                </a:solidFill>
                <a:latin typeface="Arial Narrow"/>
                <a:cs typeface="Arial Narrow"/>
              </a:rPr>
              <a:t> </a:t>
            </a:r>
            <a:r>
              <a:rPr sz="1091" kern="0">
                <a:solidFill>
                  <a:srgbClr val="003A45"/>
                </a:solidFill>
                <a:latin typeface="Arial Narrow"/>
                <a:cs typeface="Arial Narrow"/>
              </a:rPr>
              <a:t>to</a:t>
            </a:r>
            <a:r>
              <a:rPr sz="1091" kern="0" spc="-34">
                <a:solidFill>
                  <a:srgbClr val="003A45"/>
                </a:solidFill>
                <a:latin typeface="Arial Narrow"/>
                <a:cs typeface="Arial Narrow"/>
              </a:rPr>
              <a:t> </a:t>
            </a:r>
            <a:r>
              <a:rPr sz="1091" kern="0" spc="-7">
                <a:solidFill>
                  <a:srgbClr val="003A45"/>
                </a:solidFill>
                <a:latin typeface="Arial Narrow"/>
                <a:cs typeface="Arial Narrow"/>
              </a:rPr>
              <a:t>class</a:t>
            </a:r>
            <a:endParaRPr sz="1091" kern="0">
              <a:solidFill>
                <a:sysClr val="windowText" lastClr="000000"/>
              </a:solidFill>
              <a:latin typeface="Arial Narrow"/>
              <a:cs typeface="Arial Narrow"/>
            </a:endParaRPr>
          </a:p>
        </p:txBody>
      </p:sp>
      <p:sp>
        <p:nvSpPr>
          <p:cNvPr id="15" name="object 15">
            <a:extLst>
              <a:ext uri="{C183D7F6-B498-43B3-948B-1728B52AA6E4}">
                <adec:decorative xmlns:adec="http://schemas.microsoft.com/office/drawing/2017/decorative" val="1"/>
              </a:ext>
            </a:extLst>
          </p:cNvPr>
          <p:cNvSpPr txBox="1"/>
          <p:nvPr/>
        </p:nvSpPr>
        <p:spPr>
          <a:xfrm>
            <a:off x="3749387" y="3372824"/>
            <a:ext cx="1565131" cy="542672"/>
          </a:xfrm>
          <a:prstGeom prst="rect">
            <a:avLst/>
          </a:prstGeom>
        </p:spPr>
        <p:txBody>
          <a:bodyPr vert="horz" wrap="square" lIns="0" tIns="8659" rIns="0" bIns="0" rtlCol="0">
            <a:spAutoFit/>
          </a:bodyPr>
          <a:lstStyle/>
          <a:p>
            <a:pPr marL="8659" marR="222100" defTabSz="623438">
              <a:spcBef>
                <a:spcPts val="68"/>
              </a:spcBef>
            </a:pPr>
            <a:r>
              <a:rPr sz="1227" kern="0" spc="-37">
                <a:solidFill>
                  <a:srgbClr val="003A45"/>
                </a:solidFill>
                <a:latin typeface="Arial Narrow"/>
                <a:cs typeface="Arial Narrow"/>
              </a:rPr>
              <a:t>Total </a:t>
            </a:r>
            <a:r>
              <a:rPr sz="1227" kern="0">
                <a:solidFill>
                  <a:srgbClr val="003A45"/>
                </a:solidFill>
                <a:latin typeface="Arial Narrow"/>
                <a:cs typeface="Arial Narrow"/>
              </a:rPr>
              <a:t>number</a:t>
            </a:r>
            <a:r>
              <a:rPr sz="1227" kern="0" spc="-37">
                <a:solidFill>
                  <a:srgbClr val="003A45"/>
                </a:solidFill>
                <a:latin typeface="Arial Narrow"/>
                <a:cs typeface="Arial Narrow"/>
              </a:rPr>
              <a:t> </a:t>
            </a:r>
            <a:r>
              <a:rPr sz="1227" kern="0">
                <a:solidFill>
                  <a:srgbClr val="003A45"/>
                </a:solidFill>
                <a:latin typeface="Arial Narrow"/>
                <a:cs typeface="Arial Narrow"/>
              </a:rPr>
              <a:t>of</a:t>
            </a:r>
            <a:r>
              <a:rPr sz="1227" kern="0" spc="-37">
                <a:solidFill>
                  <a:srgbClr val="003A45"/>
                </a:solidFill>
                <a:latin typeface="Arial Narrow"/>
                <a:cs typeface="Arial Narrow"/>
              </a:rPr>
              <a:t> </a:t>
            </a:r>
            <a:r>
              <a:rPr sz="1227" kern="0" spc="-7">
                <a:solidFill>
                  <a:srgbClr val="003A45"/>
                </a:solidFill>
                <a:latin typeface="Arial Narrow"/>
                <a:cs typeface="Arial Narrow"/>
              </a:rPr>
              <a:t>student </a:t>
            </a:r>
            <a:r>
              <a:rPr sz="1227" kern="0">
                <a:solidFill>
                  <a:srgbClr val="003A45"/>
                </a:solidFill>
                <a:latin typeface="Arial Narrow"/>
                <a:cs typeface="Arial Narrow"/>
              </a:rPr>
              <a:t>health</a:t>
            </a:r>
            <a:r>
              <a:rPr sz="1227" kern="0" spc="-20">
                <a:solidFill>
                  <a:srgbClr val="003A45"/>
                </a:solidFill>
                <a:latin typeface="Arial Narrow"/>
                <a:cs typeface="Arial Narrow"/>
              </a:rPr>
              <a:t> </a:t>
            </a:r>
            <a:r>
              <a:rPr sz="1227" kern="0">
                <a:solidFill>
                  <a:srgbClr val="003A45"/>
                </a:solidFill>
                <a:latin typeface="Arial Narrow"/>
                <a:cs typeface="Arial Narrow"/>
              </a:rPr>
              <a:t>office</a:t>
            </a:r>
            <a:r>
              <a:rPr sz="1227" kern="0" spc="-17">
                <a:solidFill>
                  <a:srgbClr val="003A45"/>
                </a:solidFill>
                <a:latin typeface="Arial Narrow"/>
                <a:cs typeface="Arial Narrow"/>
              </a:rPr>
              <a:t> </a:t>
            </a:r>
            <a:r>
              <a:rPr sz="1227" kern="0" spc="-7">
                <a:solidFill>
                  <a:srgbClr val="003A45"/>
                </a:solidFill>
                <a:latin typeface="Arial Narrow"/>
                <a:cs typeface="Arial Narrow"/>
              </a:rPr>
              <a:t>visits</a:t>
            </a:r>
            <a:endParaRPr sz="1227" kern="0">
              <a:solidFill>
                <a:sysClr val="windowText" lastClr="000000"/>
              </a:solidFill>
              <a:latin typeface="Arial Narrow"/>
              <a:cs typeface="Arial Narrow"/>
            </a:endParaRPr>
          </a:p>
          <a:p>
            <a:pPr marL="8659" defTabSz="623438">
              <a:spcBef>
                <a:spcPts val="378"/>
              </a:spcBef>
            </a:pPr>
            <a:r>
              <a:rPr sz="682" kern="0" spc="68">
                <a:solidFill>
                  <a:srgbClr val="003A45"/>
                </a:solidFill>
                <a:latin typeface="Arial Narrow"/>
                <a:cs typeface="Arial Narrow"/>
              </a:rPr>
              <a:t>*37</a:t>
            </a:r>
            <a:r>
              <a:rPr sz="682" kern="0">
                <a:solidFill>
                  <a:srgbClr val="003A45"/>
                </a:solidFill>
                <a:latin typeface="Arial Narrow"/>
                <a:cs typeface="Arial Narrow"/>
              </a:rPr>
              <a:t> districts</a:t>
            </a:r>
            <a:r>
              <a:rPr sz="682" kern="0" spc="3">
                <a:solidFill>
                  <a:srgbClr val="003A45"/>
                </a:solidFill>
                <a:latin typeface="Arial Narrow"/>
                <a:cs typeface="Arial Narrow"/>
              </a:rPr>
              <a:t> </a:t>
            </a:r>
            <a:r>
              <a:rPr sz="682" kern="0">
                <a:solidFill>
                  <a:srgbClr val="003A45"/>
                </a:solidFill>
                <a:latin typeface="Arial Narrow"/>
                <a:cs typeface="Arial Narrow"/>
              </a:rPr>
              <a:t>did</a:t>
            </a:r>
            <a:r>
              <a:rPr sz="682" kern="0" spc="3">
                <a:solidFill>
                  <a:srgbClr val="003A45"/>
                </a:solidFill>
                <a:latin typeface="Arial Narrow"/>
                <a:cs typeface="Arial Narrow"/>
              </a:rPr>
              <a:t> </a:t>
            </a:r>
            <a:r>
              <a:rPr sz="682" kern="0">
                <a:solidFill>
                  <a:srgbClr val="003A45"/>
                </a:solidFill>
                <a:latin typeface="Arial Narrow"/>
                <a:cs typeface="Arial Narrow"/>
              </a:rPr>
              <a:t>not</a:t>
            </a:r>
            <a:r>
              <a:rPr sz="682" kern="0" spc="3">
                <a:solidFill>
                  <a:srgbClr val="003A45"/>
                </a:solidFill>
                <a:latin typeface="Arial Narrow"/>
                <a:cs typeface="Arial Narrow"/>
              </a:rPr>
              <a:t> </a:t>
            </a:r>
            <a:r>
              <a:rPr sz="682" kern="0">
                <a:solidFill>
                  <a:srgbClr val="003A45"/>
                </a:solidFill>
                <a:latin typeface="Arial Narrow"/>
                <a:cs typeface="Arial Narrow"/>
              </a:rPr>
              <a:t>report</a:t>
            </a:r>
            <a:r>
              <a:rPr sz="682" kern="0" spc="3">
                <a:solidFill>
                  <a:srgbClr val="003A45"/>
                </a:solidFill>
                <a:latin typeface="Arial Narrow"/>
                <a:cs typeface="Arial Narrow"/>
              </a:rPr>
              <a:t> </a:t>
            </a:r>
            <a:r>
              <a:rPr sz="682" kern="0">
                <a:solidFill>
                  <a:srgbClr val="003A45"/>
                </a:solidFill>
                <a:latin typeface="Arial Narrow"/>
                <a:cs typeface="Arial Narrow"/>
              </a:rPr>
              <a:t>health</a:t>
            </a:r>
            <a:r>
              <a:rPr sz="682" kern="0" spc="3">
                <a:solidFill>
                  <a:srgbClr val="003A45"/>
                </a:solidFill>
                <a:latin typeface="Arial Narrow"/>
                <a:cs typeface="Arial Narrow"/>
              </a:rPr>
              <a:t> </a:t>
            </a:r>
            <a:r>
              <a:rPr sz="682" kern="0">
                <a:solidFill>
                  <a:srgbClr val="003A45"/>
                </a:solidFill>
                <a:latin typeface="Arial Narrow"/>
                <a:cs typeface="Arial Narrow"/>
              </a:rPr>
              <a:t>office</a:t>
            </a:r>
            <a:r>
              <a:rPr sz="682" kern="0" spc="3">
                <a:solidFill>
                  <a:srgbClr val="003A45"/>
                </a:solidFill>
                <a:latin typeface="Arial Narrow"/>
                <a:cs typeface="Arial Narrow"/>
              </a:rPr>
              <a:t> </a:t>
            </a:r>
            <a:r>
              <a:rPr sz="682" kern="0">
                <a:solidFill>
                  <a:srgbClr val="003A45"/>
                </a:solidFill>
                <a:latin typeface="Arial Narrow"/>
                <a:cs typeface="Arial Narrow"/>
              </a:rPr>
              <a:t>visit</a:t>
            </a:r>
            <a:r>
              <a:rPr sz="682" kern="0" spc="3">
                <a:solidFill>
                  <a:srgbClr val="003A45"/>
                </a:solidFill>
                <a:latin typeface="Arial Narrow"/>
                <a:cs typeface="Arial Narrow"/>
              </a:rPr>
              <a:t> </a:t>
            </a:r>
            <a:r>
              <a:rPr sz="682" kern="0" spc="-14">
                <a:solidFill>
                  <a:srgbClr val="003A45"/>
                </a:solidFill>
                <a:latin typeface="Arial Narrow"/>
                <a:cs typeface="Arial Narrow"/>
              </a:rPr>
              <a:t>data</a:t>
            </a:r>
            <a:endParaRPr sz="682" kern="0">
              <a:solidFill>
                <a:sysClr val="windowText" lastClr="000000"/>
              </a:solidFill>
              <a:latin typeface="Arial Narrow"/>
              <a:cs typeface="Arial Narrow"/>
            </a:endParaRPr>
          </a:p>
        </p:txBody>
      </p:sp>
      <p:sp>
        <p:nvSpPr>
          <p:cNvPr id="16" name="object 16">
            <a:extLst>
              <a:ext uri="{C183D7F6-B498-43B3-948B-1728B52AA6E4}">
                <adec:decorative xmlns:adec="http://schemas.microsoft.com/office/drawing/2017/decorative" val="1"/>
              </a:ext>
            </a:extLst>
          </p:cNvPr>
          <p:cNvSpPr txBox="1"/>
          <p:nvPr/>
        </p:nvSpPr>
        <p:spPr>
          <a:xfrm>
            <a:off x="6706812" y="5520694"/>
            <a:ext cx="1736148" cy="403916"/>
          </a:xfrm>
          <a:prstGeom prst="rect">
            <a:avLst/>
          </a:prstGeom>
        </p:spPr>
        <p:txBody>
          <a:bodyPr vert="horz" wrap="square" lIns="0" tIns="8659" rIns="0" bIns="0" rtlCol="0">
            <a:spAutoFit/>
          </a:bodyPr>
          <a:lstStyle/>
          <a:p>
            <a:pPr marL="10391" marR="515202" defTabSz="623438">
              <a:spcBef>
                <a:spcPts val="68"/>
              </a:spcBef>
            </a:pPr>
            <a:r>
              <a:rPr sz="818" kern="0">
                <a:solidFill>
                  <a:srgbClr val="003A45"/>
                </a:solidFill>
                <a:latin typeface="Arial Narrow"/>
                <a:cs typeface="Arial Narrow"/>
              </a:rPr>
              <a:t>National</a:t>
            </a:r>
            <a:r>
              <a:rPr sz="818" kern="0" spc="-7">
                <a:solidFill>
                  <a:srgbClr val="003A45"/>
                </a:solidFill>
                <a:latin typeface="Arial Narrow"/>
                <a:cs typeface="Arial Narrow"/>
              </a:rPr>
              <a:t> </a:t>
            </a:r>
            <a:r>
              <a:rPr sz="818" kern="0" spc="-17">
                <a:solidFill>
                  <a:srgbClr val="003A45"/>
                </a:solidFill>
                <a:latin typeface="Arial Narrow"/>
                <a:cs typeface="Arial Narrow"/>
              </a:rPr>
              <a:t>Percentage</a:t>
            </a:r>
            <a:r>
              <a:rPr sz="818" kern="0" spc="-3">
                <a:solidFill>
                  <a:srgbClr val="003A45"/>
                </a:solidFill>
                <a:latin typeface="Arial Narrow"/>
                <a:cs typeface="Arial Narrow"/>
              </a:rPr>
              <a:t> </a:t>
            </a:r>
            <a:r>
              <a:rPr sz="818" kern="0">
                <a:solidFill>
                  <a:srgbClr val="003A45"/>
                </a:solidFill>
                <a:latin typeface="Arial Narrow"/>
                <a:cs typeface="Arial Narrow"/>
              </a:rPr>
              <a:t>of</a:t>
            </a:r>
            <a:r>
              <a:rPr sz="818" kern="0" spc="-7">
                <a:solidFill>
                  <a:srgbClr val="003A45"/>
                </a:solidFill>
                <a:latin typeface="Arial Narrow"/>
                <a:cs typeface="Arial Narrow"/>
              </a:rPr>
              <a:t> students who</a:t>
            </a:r>
            <a:r>
              <a:rPr sz="818" kern="0" spc="-27">
                <a:solidFill>
                  <a:srgbClr val="003A45"/>
                </a:solidFill>
                <a:latin typeface="Arial Narrow"/>
                <a:cs typeface="Arial Narrow"/>
              </a:rPr>
              <a:t> </a:t>
            </a:r>
            <a:r>
              <a:rPr sz="818" kern="0" spc="-7">
                <a:solidFill>
                  <a:srgbClr val="003A45"/>
                </a:solidFill>
                <a:latin typeface="Arial Narrow"/>
                <a:cs typeface="Arial Narrow"/>
              </a:rPr>
              <a:t>went</a:t>
            </a:r>
            <a:r>
              <a:rPr sz="818" kern="0" spc="-27">
                <a:solidFill>
                  <a:srgbClr val="003A45"/>
                </a:solidFill>
                <a:latin typeface="Arial Narrow"/>
                <a:cs typeface="Arial Narrow"/>
              </a:rPr>
              <a:t> </a:t>
            </a:r>
            <a:r>
              <a:rPr sz="818" kern="0">
                <a:solidFill>
                  <a:srgbClr val="003A45"/>
                </a:solidFill>
                <a:latin typeface="Arial Narrow"/>
                <a:cs typeface="Arial Narrow"/>
              </a:rPr>
              <a:t>back</a:t>
            </a:r>
            <a:r>
              <a:rPr sz="818" kern="0" spc="-27">
                <a:solidFill>
                  <a:srgbClr val="003A45"/>
                </a:solidFill>
                <a:latin typeface="Arial Narrow"/>
                <a:cs typeface="Arial Narrow"/>
              </a:rPr>
              <a:t> </a:t>
            </a:r>
            <a:r>
              <a:rPr sz="818" kern="0">
                <a:solidFill>
                  <a:srgbClr val="003A45"/>
                </a:solidFill>
                <a:latin typeface="Arial Narrow"/>
                <a:cs typeface="Arial Narrow"/>
              </a:rPr>
              <a:t>to</a:t>
            </a:r>
            <a:r>
              <a:rPr sz="818" kern="0" spc="-27">
                <a:solidFill>
                  <a:srgbClr val="003A45"/>
                </a:solidFill>
                <a:latin typeface="Arial Narrow"/>
                <a:cs typeface="Arial Narrow"/>
              </a:rPr>
              <a:t> </a:t>
            </a:r>
            <a:r>
              <a:rPr sz="818" kern="0" spc="-14">
                <a:solidFill>
                  <a:srgbClr val="003A45"/>
                </a:solidFill>
                <a:latin typeface="Arial Narrow"/>
                <a:cs typeface="Arial Narrow"/>
              </a:rPr>
              <a:t>class</a:t>
            </a:r>
            <a:endParaRPr sz="818" kern="0">
              <a:solidFill>
                <a:sysClr val="windowText" lastClr="000000"/>
              </a:solidFill>
              <a:latin typeface="Arial Narrow"/>
              <a:cs typeface="Arial Narrow"/>
            </a:endParaRPr>
          </a:p>
          <a:p>
            <a:pPr marL="8659" defTabSz="623438">
              <a:spcBef>
                <a:spcPts val="266"/>
              </a:spcBef>
            </a:pPr>
            <a:r>
              <a:rPr sz="682" kern="0" spc="126">
                <a:solidFill>
                  <a:srgbClr val="003A45"/>
                </a:solidFill>
                <a:latin typeface="Arial Narrow"/>
                <a:cs typeface="Arial Narrow"/>
              </a:rPr>
              <a:t>**</a:t>
            </a:r>
            <a:r>
              <a:rPr sz="682" kern="0">
                <a:solidFill>
                  <a:srgbClr val="003A45"/>
                </a:solidFill>
                <a:latin typeface="Arial Narrow"/>
                <a:cs typeface="Arial Narrow"/>
              </a:rPr>
              <a:t> 2021-</a:t>
            </a:r>
            <a:r>
              <a:rPr sz="682" kern="0" spc="34">
                <a:solidFill>
                  <a:srgbClr val="003A45"/>
                </a:solidFill>
                <a:latin typeface="Arial Narrow"/>
                <a:cs typeface="Arial Narrow"/>
              </a:rPr>
              <a:t>2022</a:t>
            </a:r>
            <a:r>
              <a:rPr sz="682" kern="0" spc="3">
                <a:solidFill>
                  <a:srgbClr val="003A45"/>
                </a:solidFill>
                <a:latin typeface="Arial Narrow"/>
                <a:cs typeface="Arial Narrow"/>
              </a:rPr>
              <a:t> </a:t>
            </a:r>
            <a:r>
              <a:rPr sz="682" kern="0">
                <a:solidFill>
                  <a:srgbClr val="003A45"/>
                </a:solidFill>
                <a:latin typeface="Arial Narrow"/>
                <a:cs typeface="Arial Narrow"/>
              </a:rPr>
              <a:t>school </a:t>
            </a:r>
            <a:r>
              <a:rPr sz="682" kern="0" spc="-17">
                <a:solidFill>
                  <a:srgbClr val="003A45"/>
                </a:solidFill>
                <a:latin typeface="Arial Narrow"/>
                <a:cs typeface="Arial Narrow"/>
              </a:rPr>
              <a:t>year,</a:t>
            </a:r>
            <a:r>
              <a:rPr sz="682" kern="0" spc="3">
                <a:solidFill>
                  <a:srgbClr val="003A45"/>
                </a:solidFill>
                <a:latin typeface="Arial Narrow"/>
                <a:cs typeface="Arial Narrow"/>
              </a:rPr>
              <a:t> </a:t>
            </a:r>
            <a:r>
              <a:rPr sz="682" kern="0">
                <a:solidFill>
                  <a:srgbClr val="003A45"/>
                </a:solidFill>
                <a:latin typeface="Arial Narrow"/>
                <a:cs typeface="Arial Narrow"/>
              </a:rPr>
              <a:t>most recent</a:t>
            </a:r>
            <a:r>
              <a:rPr sz="682" kern="0" spc="3">
                <a:solidFill>
                  <a:srgbClr val="003A45"/>
                </a:solidFill>
                <a:latin typeface="Arial Narrow"/>
                <a:cs typeface="Arial Narrow"/>
              </a:rPr>
              <a:t> </a:t>
            </a:r>
            <a:r>
              <a:rPr sz="682" kern="0">
                <a:solidFill>
                  <a:srgbClr val="003A45"/>
                </a:solidFill>
                <a:latin typeface="Arial Narrow"/>
                <a:cs typeface="Arial Narrow"/>
              </a:rPr>
              <a:t>available </a:t>
            </a:r>
            <a:r>
              <a:rPr sz="682" kern="0" spc="-14">
                <a:solidFill>
                  <a:srgbClr val="003A45"/>
                </a:solidFill>
                <a:latin typeface="Arial Narrow"/>
                <a:cs typeface="Arial Narrow"/>
              </a:rPr>
              <a:t>data</a:t>
            </a:r>
            <a:endParaRPr sz="682" kern="0">
              <a:solidFill>
                <a:sysClr val="windowText" lastClr="000000"/>
              </a:solidFill>
              <a:latin typeface="Arial Narrow"/>
              <a:cs typeface="Arial Narrow"/>
            </a:endParaRPr>
          </a:p>
        </p:txBody>
      </p:sp>
      <p:sp>
        <p:nvSpPr>
          <p:cNvPr id="17" name="object 17">
            <a:extLst>
              <a:ext uri="{C183D7F6-B498-43B3-948B-1728B52AA6E4}">
                <adec:decorative xmlns:adec="http://schemas.microsoft.com/office/drawing/2017/decorative" val="1"/>
              </a:ext>
            </a:extLst>
          </p:cNvPr>
          <p:cNvSpPr txBox="1"/>
          <p:nvPr/>
        </p:nvSpPr>
        <p:spPr>
          <a:xfrm>
            <a:off x="6518628" y="4740946"/>
            <a:ext cx="1724025" cy="344476"/>
          </a:xfrm>
          <a:prstGeom prst="rect">
            <a:avLst/>
          </a:prstGeom>
        </p:spPr>
        <p:txBody>
          <a:bodyPr vert="horz" wrap="square" lIns="0" tIns="8659" rIns="0" bIns="0" rtlCol="0">
            <a:spAutoFit/>
          </a:bodyPr>
          <a:lstStyle/>
          <a:p>
            <a:pPr marL="8659" marR="3464" defTabSz="623438">
              <a:spcBef>
                <a:spcPts val="68"/>
              </a:spcBef>
            </a:pPr>
            <a:r>
              <a:rPr sz="1091" kern="0" spc="-17">
                <a:solidFill>
                  <a:srgbClr val="003A45"/>
                </a:solidFill>
                <a:latin typeface="Arial Narrow"/>
                <a:cs typeface="Arial Narrow"/>
              </a:rPr>
              <a:t>Percentage</a:t>
            </a:r>
            <a:r>
              <a:rPr sz="1091" kern="0" spc="-20">
                <a:solidFill>
                  <a:srgbClr val="003A45"/>
                </a:solidFill>
                <a:latin typeface="Arial Narrow"/>
                <a:cs typeface="Arial Narrow"/>
              </a:rPr>
              <a:t> </a:t>
            </a:r>
            <a:r>
              <a:rPr sz="1091" kern="0">
                <a:solidFill>
                  <a:srgbClr val="003A45"/>
                </a:solidFill>
                <a:latin typeface="Arial Narrow"/>
                <a:cs typeface="Arial Narrow"/>
              </a:rPr>
              <a:t>of</a:t>
            </a:r>
            <a:r>
              <a:rPr sz="1091" kern="0" spc="-17">
                <a:solidFill>
                  <a:srgbClr val="003A45"/>
                </a:solidFill>
                <a:latin typeface="Arial Narrow"/>
                <a:cs typeface="Arial Narrow"/>
              </a:rPr>
              <a:t> </a:t>
            </a:r>
            <a:r>
              <a:rPr sz="1091" kern="0">
                <a:solidFill>
                  <a:srgbClr val="003A45"/>
                </a:solidFill>
                <a:latin typeface="Arial Narrow"/>
                <a:cs typeface="Arial Narrow"/>
              </a:rPr>
              <a:t>students</a:t>
            </a:r>
            <a:r>
              <a:rPr sz="1091" kern="0" spc="-20">
                <a:solidFill>
                  <a:srgbClr val="003A45"/>
                </a:solidFill>
                <a:latin typeface="Arial Narrow"/>
                <a:cs typeface="Arial Narrow"/>
              </a:rPr>
              <a:t> </a:t>
            </a:r>
            <a:r>
              <a:rPr sz="1091" kern="0">
                <a:solidFill>
                  <a:srgbClr val="003A45"/>
                </a:solidFill>
                <a:latin typeface="Arial Narrow"/>
                <a:cs typeface="Arial Narrow"/>
              </a:rPr>
              <a:t>sent</a:t>
            </a:r>
            <a:r>
              <a:rPr sz="1091" kern="0" spc="-17">
                <a:solidFill>
                  <a:srgbClr val="003A45"/>
                </a:solidFill>
                <a:latin typeface="Arial Narrow"/>
                <a:cs typeface="Arial Narrow"/>
              </a:rPr>
              <a:t> </a:t>
            </a:r>
            <a:r>
              <a:rPr sz="1091" kern="0" spc="-14">
                <a:solidFill>
                  <a:srgbClr val="003A45"/>
                </a:solidFill>
                <a:latin typeface="Arial Narrow"/>
                <a:cs typeface="Arial Narrow"/>
              </a:rPr>
              <a:t>home </a:t>
            </a:r>
            <a:r>
              <a:rPr sz="1091" kern="0" spc="-7">
                <a:solidFill>
                  <a:srgbClr val="003A45"/>
                </a:solidFill>
                <a:latin typeface="Arial Narrow"/>
                <a:cs typeface="Arial Narrow"/>
              </a:rPr>
              <a:t>or</a:t>
            </a:r>
            <a:r>
              <a:rPr sz="1091" kern="0" spc="-10">
                <a:solidFill>
                  <a:srgbClr val="003A45"/>
                </a:solidFill>
                <a:latin typeface="Arial Narrow"/>
                <a:cs typeface="Arial Narrow"/>
              </a:rPr>
              <a:t> </a:t>
            </a:r>
            <a:r>
              <a:rPr sz="1091" kern="0">
                <a:solidFill>
                  <a:srgbClr val="003A45"/>
                </a:solidFill>
                <a:latin typeface="Arial Narrow"/>
                <a:cs typeface="Arial Narrow"/>
              </a:rPr>
              <a:t>for</a:t>
            </a:r>
            <a:r>
              <a:rPr sz="1091" kern="0" spc="-10">
                <a:solidFill>
                  <a:srgbClr val="003A45"/>
                </a:solidFill>
                <a:latin typeface="Arial Narrow"/>
                <a:cs typeface="Arial Narrow"/>
              </a:rPr>
              <a:t> </a:t>
            </a:r>
            <a:r>
              <a:rPr sz="1091" kern="0">
                <a:solidFill>
                  <a:srgbClr val="003A45"/>
                </a:solidFill>
                <a:latin typeface="Arial Narrow"/>
                <a:cs typeface="Arial Narrow"/>
              </a:rPr>
              <a:t>further</a:t>
            </a:r>
            <a:r>
              <a:rPr sz="1091" kern="0" spc="-7">
                <a:solidFill>
                  <a:srgbClr val="003A45"/>
                </a:solidFill>
                <a:latin typeface="Arial Narrow"/>
                <a:cs typeface="Arial Narrow"/>
              </a:rPr>
              <a:t> </a:t>
            </a:r>
            <a:r>
              <a:rPr sz="1091" kern="0">
                <a:solidFill>
                  <a:srgbClr val="003A45"/>
                </a:solidFill>
                <a:latin typeface="Arial Narrow"/>
                <a:cs typeface="Arial Narrow"/>
              </a:rPr>
              <a:t>medical</a:t>
            </a:r>
            <a:r>
              <a:rPr sz="1091" kern="0" spc="-10">
                <a:solidFill>
                  <a:srgbClr val="003A45"/>
                </a:solidFill>
                <a:latin typeface="Arial Narrow"/>
                <a:cs typeface="Arial Narrow"/>
              </a:rPr>
              <a:t> </a:t>
            </a:r>
            <a:r>
              <a:rPr sz="1091" kern="0" spc="-7">
                <a:solidFill>
                  <a:srgbClr val="003A45"/>
                </a:solidFill>
                <a:latin typeface="Arial Narrow"/>
                <a:cs typeface="Arial Narrow"/>
              </a:rPr>
              <a:t>treatment</a:t>
            </a:r>
            <a:endParaRPr sz="1091" kern="0">
              <a:solidFill>
                <a:sysClr val="windowText" lastClr="000000"/>
              </a:solidFill>
              <a:latin typeface="Arial Narrow"/>
              <a:cs typeface="Arial Narrow"/>
            </a:endParaRPr>
          </a:p>
        </p:txBody>
      </p:sp>
      <p:sp>
        <p:nvSpPr>
          <p:cNvPr id="18" name="object 18">
            <a:extLst>
              <a:ext uri="{C183D7F6-B498-43B3-948B-1728B52AA6E4}">
                <adec:decorative xmlns:adec="http://schemas.microsoft.com/office/drawing/2017/decorative" val="1"/>
              </a:ext>
            </a:extLst>
          </p:cNvPr>
          <p:cNvSpPr txBox="1"/>
          <p:nvPr/>
        </p:nvSpPr>
        <p:spPr>
          <a:xfrm>
            <a:off x="6321136" y="3934633"/>
            <a:ext cx="2032289" cy="386411"/>
          </a:xfrm>
          <a:prstGeom prst="rect">
            <a:avLst/>
          </a:prstGeom>
        </p:spPr>
        <p:txBody>
          <a:bodyPr vert="horz" wrap="square" lIns="0" tIns="8659" rIns="0" bIns="0" rtlCol="0">
            <a:spAutoFit/>
          </a:bodyPr>
          <a:lstStyle/>
          <a:p>
            <a:pPr marL="8659" marR="3464" defTabSz="623438">
              <a:spcBef>
                <a:spcPts val="68"/>
              </a:spcBef>
            </a:pPr>
            <a:r>
              <a:rPr sz="1227" kern="0" spc="-37">
                <a:solidFill>
                  <a:srgbClr val="003A45"/>
                </a:solidFill>
                <a:latin typeface="Arial Narrow"/>
                <a:cs typeface="Arial Narrow"/>
              </a:rPr>
              <a:t>Total </a:t>
            </a:r>
            <a:r>
              <a:rPr sz="1227" kern="0">
                <a:solidFill>
                  <a:srgbClr val="003A45"/>
                </a:solidFill>
                <a:latin typeface="Arial Narrow"/>
                <a:cs typeface="Arial Narrow"/>
              </a:rPr>
              <a:t>number</a:t>
            </a:r>
            <a:r>
              <a:rPr sz="1227" kern="0" spc="-37">
                <a:solidFill>
                  <a:srgbClr val="003A45"/>
                </a:solidFill>
                <a:latin typeface="Arial Narrow"/>
                <a:cs typeface="Arial Narrow"/>
              </a:rPr>
              <a:t> </a:t>
            </a:r>
            <a:r>
              <a:rPr sz="1227" kern="0">
                <a:solidFill>
                  <a:srgbClr val="003A45"/>
                </a:solidFill>
                <a:latin typeface="Arial Narrow"/>
                <a:cs typeface="Arial Narrow"/>
              </a:rPr>
              <a:t>of</a:t>
            </a:r>
            <a:r>
              <a:rPr sz="1227" kern="0" spc="-37">
                <a:solidFill>
                  <a:srgbClr val="003A45"/>
                </a:solidFill>
                <a:latin typeface="Arial Narrow"/>
                <a:cs typeface="Arial Narrow"/>
              </a:rPr>
              <a:t> </a:t>
            </a:r>
            <a:r>
              <a:rPr sz="1227" kern="0">
                <a:solidFill>
                  <a:srgbClr val="003A45"/>
                </a:solidFill>
                <a:latin typeface="Arial Narrow"/>
                <a:cs typeface="Arial Narrow"/>
              </a:rPr>
              <a:t>students</a:t>
            </a:r>
            <a:r>
              <a:rPr sz="1227" kern="0" spc="-34">
                <a:solidFill>
                  <a:srgbClr val="003A45"/>
                </a:solidFill>
                <a:latin typeface="Arial Narrow"/>
                <a:cs typeface="Arial Narrow"/>
              </a:rPr>
              <a:t> </a:t>
            </a:r>
            <a:r>
              <a:rPr sz="1227" kern="0">
                <a:solidFill>
                  <a:srgbClr val="003A45"/>
                </a:solidFill>
                <a:latin typeface="Arial Narrow"/>
                <a:cs typeface="Arial Narrow"/>
              </a:rPr>
              <a:t>sent</a:t>
            </a:r>
            <a:r>
              <a:rPr sz="1227" kern="0" spc="-37">
                <a:solidFill>
                  <a:srgbClr val="003A45"/>
                </a:solidFill>
                <a:latin typeface="Arial Narrow"/>
                <a:cs typeface="Arial Narrow"/>
              </a:rPr>
              <a:t> </a:t>
            </a:r>
            <a:r>
              <a:rPr sz="1227" kern="0" spc="-14">
                <a:solidFill>
                  <a:srgbClr val="003A45"/>
                </a:solidFill>
                <a:latin typeface="Arial Narrow"/>
                <a:cs typeface="Arial Narrow"/>
              </a:rPr>
              <a:t>home </a:t>
            </a:r>
            <a:r>
              <a:rPr sz="1227" kern="0">
                <a:solidFill>
                  <a:srgbClr val="003A45"/>
                </a:solidFill>
                <a:latin typeface="Arial Narrow"/>
                <a:cs typeface="Arial Narrow"/>
              </a:rPr>
              <a:t>or</a:t>
            </a:r>
            <a:r>
              <a:rPr sz="1227" kern="0" spc="-31">
                <a:solidFill>
                  <a:srgbClr val="003A45"/>
                </a:solidFill>
                <a:latin typeface="Arial Narrow"/>
                <a:cs typeface="Arial Narrow"/>
              </a:rPr>
              <a:t> </a:t>
            </a:r>
            <a:r>
              <a:rPr sz="1227" kern="0">
                <a:solidFill>
                  <a:srgbClr val="003A45"/>
                </a:solidFill>
                <a:latin typeface="Arial Narrow"/>
                <a:cs typeface="Arial Narrow"/>
              </a:rPr>
              <a:t>for</a:t>
            </a:r>
            <a:r>
              <a:rPr sz="1227" kern="0" spc="-27">
                <a:solidFill>
                  <a:srgbClr val="003A45"/>
                </a:solidFill>
                <a:latin typeface="Arial Narrow"/>
                <a:cs typeface="Arial Narrow"/>
              </a:rPr>
              <a:t> </a:t>
            </a:r>
            <a:r>
              <a:rPr sz="1227" kern="0">
                <a:solidFill>
                  <a:srgbClr val="003A45"/>
                </a:solidFill>
                <a:latin typeface="Arial Narrow"/>
                <a:cs typeface="Arial Narrow"/>
              </a:rPr>
              <a:t>further</a:t>
            </a:r>
            <a:r>
              <a:rPr sz="1227" kern="0" spc="-27">
                <a:solidFill>
                  <a:srgbClr val="003A45"/>
                </a:solidFill>
                <a:latin typeface="Arial Narrow"/>
                <a:cs typeface="Arial Narrow"/>
              </a:rPr>
              <a:t> </a:t>
            </a:r>
            <a:r>
              <a:rPr sz="1227" kern="0">
                <a:solidFill>
                  <a:srgbClr val="003A45"/>
                </a:solidFill>
                <a:latin typeface="Arial Narrow"/>
                <a:cs typeface="Arial Narrow"/>
              </a:rPr>
              <a:t>medical</a:t>
            </a:r>
            <a:r>
              <a:rPr sz="1227" kern="0" spc="-27">
                <a:solidFill>
                  <a:srgbClr val="003A45"/>
                </a:solidFill>
                <a:latin typeface="Arial Narrow"/>
                <a:cs typeface="Arial Narrow"/>
              </a:rPr>
              <a:t> </a:t>
            </a:r>
            <a:r>
              <a:rPr sz="1227" kern="0" spc="-7">
                <a:solidFill>
                  <a:srgbClr val="003A45"/>
                </a:solidFill>
                <a:latin typeface="Arial Narrow"/>
                <a:cs typeface="Arial Narrow"/>
              </a:rPr>
              <a:t>treatment</a:t>
            </a:r>
            <a:endParaRPr sz="1227" kern="0">
              <a:solidFill>
                <a:sysClr val="windowText" lastClr="000000"/>
              </a:solidFill>
              <a:latin typeface="Arial Narrow"/>
              <a:cs typeface="Arial Narrow"/>
            </a:endParaRPr>
          </a:p>
        </p:txBody>
      </p:sp>
      <p:sp>
        <p:nvSpPr>
          <p:cNvPr id="19" name="object 19">
            <a:extLst>
              <a:ext uri="{C183D7F6-B498-43B3-948B-1728B52AA6E4}">
                <adec:decorative xmlns:adec="http://schemas.microsoft.com/office/drawing/2017/decorative" val="1"/>
              </a:ext>
            </a:extLst>
          </p:cNvPr>
          <p:cNvSpPr txBox="1"/>
          <p:nvPr/>
        </p:nvSpPr>
        <p:spPr>
          <a:xfrm>
            <a:off x="3749386" y="6156614"/>
            <a:ext cx="4096616" cy="428602"/>
          </a:xfrm>
          <a:prstGeom prst="rect">
            <a:avLst/>
          </a:prstGeom>
        </p:spPr>
        <p:txBody>
          <a:bodyPr vert="horz" wrap="square" lIns="0" tIns="8659" rIns="0" bIns="0" rtlCol="0">
            <a:spAutoFit/>
          </a:bodyPr>
          <a:lstStyle/>
          <a:p>
            <a:pPr marL="8659" marR="3464" defTabSz="623438">
              <a:spcBef>
                <a:spcPts val="68"/>
              </a:spcBef>
            </a:pPr>
            <a:r>
              <a:rPr sz="1364" i="1" kern="0" spc="-48">
                <a:solidFill>
                  <a:srgbClr val="951B4C"/>
                </a:solidFill>
                <a:latin typeface="Calibri"/>
                <a:cs typeface="Calibri"/>
              </a:rPr>
              <a:t>Kentucky</a:t>
            </a:r>
            <a:r>
              <a:rPr sz="1364" i="1" kern="0" spc="-37">
                <a:solidFill>
                  <a:srgbClr val="951B4C"/>
                </a:solidFill>
                <a:latin typeface="Calibri"/>
                <a:cs typeface="Calibri"/>
              </a:rPr>
              <a:t> </a:t>
            </a:r>
            <a:r>
              <a:rPr sz="1364" i="1" kern="0" spc="-44">
                <a:solidFill>
                  <a:srgbClr val="951B4C"/>
                </a:solidFill>
                <a:latin typeface="Calibri"/>
                <a:cs typeface="Calibri"/>
              </a:rPr>
              <a:t>exceeds</a:t>
            </a:r>
            <a:r>
              <a:rPr sz="1364" i="1" kern="0" spc="-34">
                <a:solidFill>
                  <a:srgbClr val="951B4C"/>
                </a:solidFill>
                <a:latin typeface="Calibri"/>
                <a:cs typeface="Calibri"/>
              </a:rPr>
              <a:t> </a:t>
            </a:r>
            <a:r>
              <a:rPr sz="1364" i="1" kern="0" spc="-58">
                <a:solidFill>
                  <a:srgbClr val="951B4C"/>
                </a:solidFill>
                <a:latin typeface="Calibri"/>
                <a:cs typeface="Calibri"/>
              </a:rPr>
              <a:t>the</a:t>
            </a:r>
            <a:r>
              <a:rPr sz="1364" i="1" kern="0" spc="-34">
                <a:solidFill>
                  <a:srgbClr val="951B4C"/>
                </a:solidFill>
                <a:latin typeface="Calibri"/>
                <a:cs typeface="Calibri"/>
              </a:rPr>
              <a:t> </a:t>
            </a:r>
            <a:r>
              <a:rPr sz="1364" i="1" kern="0" spc="-55">
                <a:solidFill>
                  <a:srgbClr val="951B4C"/>
                </a:solidFill>
                <a:latin typeface="Calibri"/>
                <a:cs typeface="Calibri"/>
              </a:rPr>
              <a:t>national</a:t>
            </a:r>
            <a:r>
              <a:rPr sz="1364" i="1" kern="0" spc="-37">
                <a:solidFill>
                  <a:srgbClr val="951B4C"/>
                </a:solidFill>
                <a:latin typeface="Calibri"/>
                <a:cs typeface="Calibri"/>
              </a:rPr>
              <a:t> </a:t>
            </a:r>
            <a:r>
              <a:rPr sz="1364" i="1" kern="0" spc="-78">
                <a:solidFill>
                  <a:srgbClr val="951B4C"/>
                </a:solidFill>
                <a:latin typeface="Calibri"/>
                <a:cs typeface="Calibri"/>
              </a:rPr>
              <a:t>average</a:t>
            </a:r>
            <a:r>
              <a:rPr sz="1364" i="1" kern="0" spc="-34">
                <a:solidFill>
                  <a:srgbClr val="951B4C"/>
                </a:solidFill>
                <a:latin typeface="Calibri"/>
                <a:cs typeface="Calibri"/>
              </a:rPr>
              <a:t> </a:t>
            </a:r>
            <a:r>
              <a:rPr sz="1364" i="1" kern="0" spc="-72">
                <a:solidFill>
                  <a:srgbClr val="951B4C"/>
                </a:solidFill>
                <a:latin typeface="Calibri"/>
                <a:cs typeface="Calibri"/>
              </a:rPr>
              <a:t>for</a:t>
            </a:r>
            <a:r>
              <a:rPr sz="1364" i="1" kern="0" spc="-34">
                <a:solidFill>
                  <a:srgbClr val="951B4C"/>
                </a:solidFill>
                <a:latin typeface="Calibri"/>
                <a:cs typeface="Calibri"/>
              </a:rPr>
              <a:t> </a:t>
            </a:r>
            <a:r>
              <a:rPr sz="1364" i="1" kern="0" spc="-41">
                <a:solidFill>
                  <a:srgbClr val="951B4C"/>
                </a:solidFill>
                <a:latin typeface="Calibri"/>
                <a:cs typeface="Calibri"/>
              </a:rPr>
              <a:t>students</a:t>
            </a:r>
            <a:r>
              <a:rPr sz="1364" i="1" kern="0" spc="-37">
                <a:solidFill>
                  <a:srgbClr val="951B4C"/>
                </a:solidFill>
                <a:latin typeface="Calibri"/>
                <a:cs typeface="Calibri"/>
              </a:rPr>
              <a:t> </a:t>
            </a:r>
            <a:r>
              <a:rPr sz="1364" i="1" kern="0" spc="-61">
                <a:solidFill>
                  <a:srgbClr val="951B4C"/>
                </a:solidFill>
                <a:latin typeface="Calibri"/>
                <a:cs typeface="Calibri"/>
              </a:rPr>
              <a:t>returning</a:t>
            </a:r>
            <a:r>
              <a:rPr sz="1364" i="1" kern="0" spc="-34">
                <a:solidFill>
                  <a:srgbClr val="951B4C"/>
                </a:solidFill>
                <a:latin typeface="Calibri"/>
                <a:cs typeface="Calibri"/>
              </a:rPr>
              <a:t> </a:t>
            </a:r>
            <a:r>
              <a:rPr sz="1364" i="1" kern="0" spc="-17">
                <a:solidFill>
                  <a:srgbClr val="951B4C"/>
                </a:solidFill>
                <a:latin typeface="Calibri"/>
                <a:cs typeface="Calibri"/>
              </a:rPr>
              <a:t>to </a:t>
            </a:r>
            <a:r>
              <a:rPr sz="1364" i="1" kern="0" spc="-14">
                <a:solidFill>
                  <a:srgbClr val="951B4C"/>
                </a:solidFill>
                <a:latin typeface="Calibri"/>
                <a:cs typeface="Calibri"/>
              </a:rPr>
              <a:t>class</a:t>
            </a:r>
            <a:r>
              <a:rPr sz="1364" i="1" kern="0" spc="-41">
                <a:solidFill>
                  <a:srgbClr val="951B4C"/>
                </a:solidFill>
                <a:latin typeface="Calibri"/>
                <a:cs typeface="Calibri"/>
              </a:rPr>
              <a:t> </a:t>
            </a:r>
            <a:r>
              <a:rPr sz="1364" i="1" kern="0" spc="-65">
                <a:solidFill>
                  <a:srgbClr val="951B4C"/>
                </a:solidFill>
                <a:latin typeface="Calibri"/>
                <a:cs typeface="Calibri"/>
              </a:rPr>
              <a:t>after</a:t>
            </a:r>
            <a:r>
              <a:rPr sz="1364" i="1" kern="0" spc="-41">
                <a:solidFill>
                  <a:srgbClr val="951B4C"/>
                </a:solidFill>
                <a:latin typeface="Calibri"/>
                <a:cs typeface="Calibri"/>
              </a:rPr>
              <a:t> </a:t>
            </a:r>
            <a:r>
              <a:rPr sz="1364" i="1" kern="0" spc="-82">
                <a:solidFill>
                  <a:srgbClr val="951B4C"/>
                </a:solidFill>
                <a:latin typeface="Calibri"/>
                <a:cs typeface="Calibri"/>
              </a:rPr>
              <a:t>a</a:t>
            </a:r>
            <a:r>
              <a:rPr sz="1364" i="1" kern="0" spc="-41">
                <a:solidFill>
                  <a:srgbClr val="951B4C"/>
                </a:solidFill>
                <a:latin typeface="Calibri"/>
                <a:cs typeface="Calibri"/>
              </a:rPr>
              <a:t> </a:t>
            </a:r>
            <a:r>
              <a:rPr sz="1364" i="1" kern="0" spc="-55">
                <a:solidFill>
                  <a:srgbClr val="951B4C"/>
                </a:solidFill>
                <a:latin typeface="Calibri"/>
                <a:cs typeface="Calibri"/>
              </a:rPr>
              <a:t>health</a:t>
            </a:r>
            <a:r>
              <a:rPr sz="1364" i="1" kern="0" spc="-41">
                <a:solidFill>
                  <a:srgbClr val="951B4C"/>
                </a:solidFill>
                <a:latin typeface="Calibri"/>
                <a:cs typeface="Calibri"/>
              </a:rPr>
              <a:t> </a:t>
            </a:r>
            <a:r>
              <a:rPr sz="1364" i="1" kern="0" spc="-92">
                <a:solidFill>
                  <a:srgbClr val="951B4C"/>
                </a:solidFill>
                <a:latin typeface="Calibri"/>
                <a:cs typeface="Calibri"/>
              </a:rPr>
              <a:t>room</a:t>
            </a:r>
            <a:r>
              <a:rPr sz="1364" i="1" kern="0" spc="-41">
                <a:solidFill>
                  <a:srgbClr val="951B4C"/>
                </a:solidFill>
                <a:latin typeface="Calibri"/>
                <a:cs typeface="Calibri"/>
              </a:rPr>
              <a:t> </a:t>
            </a:r>
            <a:r>
              <a:rPr sz="1364" i="1" kern="0" spc="-37">
                <a:solidFill>
                  <a:srgbClr val="951B4C"/>
                </a:solidFill>
                <a:latin typeface="Calibri"/>
                <a:cs typeface="Calibri"/>
              </a:rPr>
              <a:t>visit,</a:t>
            </a:r>
            <a:r>
              <a:rPr sz="1364" i="1" kern="0" spc="-41">
                <a:solidFill>
                  <a:srgbClr val="951B4C"/>
                </a:solidFill>
                <a:latin typeface="Calibri"/>
                <a:cs typeface="Calibri"/>
              </a:rPr>
              <a:t> </a:t>
            </a:r>
            <a:r>
              <a:rPr sz="1364" i="1" kern="0" spc="-61">
                <a:solidFill>
                  <a:srgbClr val="951B4C"/>
                </a:solidFill>
                <a:latin typeface="Calibri"/>
                <a:cs typeface="Calibri"/>
              </a:rPr>
              <a:t>preventing</a:t>
            </a:r>
            <a:r>
              <a:rPr sz="1364" i="1" kern="0" spc="-41">
                <a:solidFill>
                  <a:srgbClr val="951B4C"/>
                </a:solidFill>
                <a:latin typeface="Calibri"/>
                <a:cs typeface="Calibri"/>
              </a:rPr>
              <a:t> </a:t>
            </a:r>
            <a:r>
              <a:rPr sz="1364" i="1" kern="0" spc="-24">
                <a:solidFill>
                  <a:srgbClr val="951B4C"/>
                </a:solidFill>
                <a:latin typeface="Calibri"/>
                <a:cs typeface="Calibri"/>
              </a:rPr>
              <a:t>loss</a:t>
            </a:r>
            <a:r>
              <a:rPr sz="1364" i="1" kern="0" spc="-41">
                <a:solidFill>
                  <a:srgbClr val="951B4C"/>
                </a:solidFill>
                <a:latin typeface="Calibri"/>
                <a:cs typeface="Calibri"/>
              </a:rPr>
              <a:t> </a:t>
            </a:r>
            <a:r>
              <a:rPr sz="1364" i="1" kern="0" spc="-78">
                <a:solidFill>
                  <a:srgbClr val="951B4C"/>
                </a:solidFill>
                <a:latin typeface="Calibri"/>
                <a:cs typeface="Calibri"/>
              </a:rPr>
              <a:t>of</a:t>
            </a:r>
            <a:r>
              <a:rPr sz="1364" i="1" kern="0" spc="-41">
                <a:solidFill>
                  <a:srgbClr val="951B4C"/>
                </a:solidFill>
                <a:latin typeface="Calibri"/>
                <a:cs typeface="Calibri"/>
              </a:rPr>
              <a:t> </a:t>
            </a:r>
            <a:r>
              <a:rPr sz="1364" i="1" kern="0" spc="-7">
                <a:solidFill>
                  <a:srgbClr val="951B4C"/>
                </a:solidFill>
                <a:latin typeface="Calibri"/>
                <a:cs typeface="Calibri"/>
              </a:rPr>
              <a:t>instruction.</a:t>
            </a:r>
            <a:endParaRPr sz="1364" kern="0">
              <a:solidFill>
                <a:sysClr val="windowText" lastClr="000000"/>
              </a:solidFill>
              <a:latin typeface="Calibri"/>
              <a:cs typeface="Calibri"/>
            </a:endParaRPr>
          </a:p>
        </p:txBody>
      </p:sp>
      <p:sp>
        <p:nvSpPr>
          <p:cNvPr id="20" name="Title 19">
            <a:extLst>
              <a:ext uri="{FF2B5EF4-FFF2-40B4-BE49-F238E27FC236}">
                <a16:creationId xmlns:a16="http://schemas.microsoft.com/office/drawing/2014/main" id="{5718422F-4643-63B8-AD35-2A2B40E0849E}"/>
              </a:ext>
              <a:ext uri="{C183D7F6-B498-43B3-948B-1728B52AA6E4}">
                <adec:decorative xmlns:adec="http://schemas.microsoft.com/office/drawing/2017/decorative" val="1"/>
              </a:ext>
            </a:extLst>
          </p:cNvPr>
          <p:cNvSpPr>
            <a:spLocks noGrp="1"/>
          </p:cNvSpPr>
          <p:nvPr>
            <p:ph type="title" idx="4294967295"/>
          </p:nvPr>
        </p:nvSpPr>
        <p:spPr>
          <a:xfrm>
            <a:off x="617568" y="-4875181"/>
            <a:ext cx="3348816" cy="4875181"/>
          </a:xfrm>
        </p:spPr>
        <p:txBody>
          <a:bodyPr wrap="square" lIns="0" tIns="0" rIns="0" bIns="0" anchor="b">
            <a:spAutoFit/>
          </a:bodyPr>
          <a:lstStyle/>
          <a:p>
            <a:r>
              <a:rPr lang="en-US"/>
              <a:t>School Health Services by the Numbers </a:t>
            </a:r>
            <a:r>
              <a:rPr lang="en-US">
                <a:hlinkClick r:id="rId3"/>
              </a:rPr>
              <a:t>2022-2023 KDE School Health Services Infographic</a:t>
            </a:r>
            <a:endParaRPr lang="en-US"/>
          </a:p>
        </p:txBody>
      </p:sp>
    </p:spTree>
    <p:extLst>
      <p:ext uri="{BB962C8B-B14F-4D97-AF65-F5344CB8AC3E}">
        <p14:creationId xmlns:p14="http://schemas.microsoft.com/office/powerpoint/2010/main" val="30821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3D4DC-D73D-FDD2-5ADB-7052DDDE3F65}"/>
              </a:ext>
            </a:extLst>
          </p:cNvPr>
          <p:cNvSpPr>
            <a:spLocks noGrp="1"/>
          </p:cNvSpPr>
          <p:nvPr>
            <p:ph idx="1"/>
          </p:nvPr>
        </p:nvSpPr>
        <p:spPr>
          <a:xfrm>
            <a:off x="838200" y="2026908"/>
            <a:ext cx="10515600" cy="3618093"/>
          </a:xfrm>
        </p:spPr>
        <p:txBody>
          <a:bodyPr vert="horz" lIns="91440" tIns="45720" rIns="91440" bIns="45720" rtlCol="0" anchor="t">
            <a:normAutofit/>
          </a:bodyPr>
          <a:lstStyle/>
          <a:p>
            <a:r>
              <a:rPr lang="en-US" dirty="0"/>
              <a:t>HB 1 – Provides $2.5 million to the Kentucky Department of Education to assist schools in purchasing new automated external defibrillators for the fiscal year of 2024-25 . </a:t>
            </a:r>
          </a:p>
          <a:p>
            <a:pPr marL="0" indent="0">
              <a:buNone/>
            </a:pPr>
            <a:endParaRPr lang="en-US" dirty="0"/>
          </a:p>
        </p:txBody>
      </p:sp>
    </p:spTree>
    <p:extLst>
      <p:ext uri="{BB962C8B-B14F-4D97-AF65-F5344CB8AC3E}">
        <p14:creationId xmlns:p14="http://schemas.microsoft.com/office/powerpoint/2010/main" val="1458959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p:nvPr/>
        </p:nvSpPr>
        <p:spPr>
          <a:xfrm>
            <a:off x="3749387" y="228096"/>
            <a:ext cx="3457142" cy="281575"/>
          </a:xfrm>
          <a:prstGeom prst="rect">
            <a:avLst/>
          </a:prstGeom>
        </p:spPr>
        <p:txBody>
          <a:bodyPr vert="horz" wrap="square" lIns="0" tIns="8659" rIns="0" bIns="0" rtlCol="0">
            <a:spAutoFit/>
          </a:bodyPr>
          <a:lstStyle/>
          <a:p>
            <a:pPr marL="8659" marR="0" lvl="0" indent="0" algn="l" defTabSz="623438" rtl="0" eaLnBrk="1" fontAlgn="auto" latinLnBrk="0" hangingPunct="1">
              <a:lnSpc>
                <a:spcPct val="100000"/>
              </a:lnSpc>
              <a:spcBef>
                <a:spcPts val="68"/>
              </a:spcBef>
              <a:spcAft>
                <a:spcPts val="0"/>
              </a:spcAft>
              <a:buClrTx/>
              <a:buSzTx/>
              <a:buFontTx/>
              <a:buNone/>
              <a:tabLst/>
              <a:defRPr/>
            </a:pPr>
            <a:r>
              <a:rPr kumimoji="0" sz="1773" b="1" i="1" u="none" strike="noStrike" kern="0" cap="none" spc="-296" normalizeH="0" baseline="0" noProof="0">
                <a:ln>
                  <a:noFill/>
                </a:ln>
                <a:solidFill>
                  <a:srgbClr val="003A45"/>
                </a:solidFill>
                <a:effectLst/>
                <a:uLnTx/>
                <a:uFillTx/>
                <a:latin typeface="Gill Sans MT"/>
                <a:ea typeface="+mn-ea"/>
                <a:cs typeface="Gill Sans MT"/>
              </a:rPr>
              <a:t>STUDENT</a:t>
            </a:r>
            <a:r>
              <a:rPr kumimoji="0" sz="1773" b="1" i="1" u="none" strike="noStrike" kern="0" cap="none" spc="-156" normalizeH="0" baseline="0" noProof="0">
                <a:ln>
                  <a:noFill/>
                </a:ln>
                <a:solidFill>
                  <a:srgbClr val="003A45"/>
                </a:solidFill>
                <a:effectLst/>
                <a:uLnTx/>
                <a:uFillTx/>
                <a:latin typeface="Gill Sans MT"/>
                <a:ea typeface="+mn-ea"/>
                <a:cs typeface="Gill Sans MT"/>
              </a:rPr>
              <a:t> </a:t>
            </a:r>
            <a:r>
              <a:rPr kumimoji="0" sz="1773" b="1" i="1" u="none" strike="noStrike" kern="0" cap="none" spc="-310" normalizeH="0" baseline="0" noProof="0">
                <a:ln>
                  <a:noFill/>
                </a:ln>
                <a:solidFill>
                  <a:srgbClr val="003A45"/>
                </a:solidFill>
                <a:effectLst/>
                <a:uLnTx/>
                <a:uFillTx/>
                <a:latin typeface="Gill Sans MT"/>
                <a:ea typeface="+mn-ea"/>
                <a:cs typeface="Gill Sans MT"/>
              </a:rPr>
              <a:t>CHRONIC</a:t>
            </a:r>
            <a:r>
              <a:rPr kumimoji="0" sz="1773" b="1" i="1" u="none" strike="noStrike" kern="0" cap="none" spc="-156" normalizeH="0" baseline="0" noProof="0">
                <a:ln>
                  <a:noFill/>
                </a:ln>
                <a:solidFill>
                  <a:srgbClr val="003A45"/>
                </a:solidFill>
                <a:effectLst/>
                <a:uLnTx/>
                <a:uFillTx/>
                <a:latin typeface="Gill Sans MT"/>
                <a:ea typeface="+mn-ea"/>
                <a:cs typeface="Gill Sans MT"/>
              </a:rPr>
              <a:t> </a:t>
            </a:r>
            <a:r>
              <a:rPr kumimoji="0" sz="1773" b="1" i="1" u="none" strike="noStrike" kern="0" cap="none" spc="-313" normalizeH="0" baseline="0" noProof="0">
                <a:ln>
                  <a:noFill/>
                </a:ln>
                <a:solidFill>
                  <a:srgbClr val="003A45"/>
                </a:solidFill>
                <a:effectLst/>
                <a:uLnTx/>
                <a:uFillTx/>
                <a:latin typeface="Gill Sans MT"/>
                <a:ea typeface="+mn-ea"/>
                <a:cs typeface="Gill Sans MT"/>
              </a:rPr>
              <a:t>HEALTH</a:t>
            </a:r>
            <a:r>
              <a:rPr kumimoji="0" sz="1773" b="1" i="1" u="none" strike="noStrike" kern="0" cap="none" spc="-153" normalizeH="0" baseline="0" noProof="0">
                <a:ln>
                  <a:noFill/>
                </a:ln>
                <a:solidFill>
                  <a:srgbClr val="003A45"/>
                </a:solidFill>
                <a:effectLst/>
                <a:uLnTx/>
                <a:uFillTx/>
                <a:latin typeface="Gill Sans MT"/>
                <a:ea typeface="+mn-ea"/>
                <a:cs typeface="Gill Sans MT"/>
              </a:rPr>
              <a:t> </a:t>
            </a:r>
            <a:r>
              <a:rPr kumimoji="0" sz="1773" b="1" i="1" u="none" strike="noStrike" kern="0" cap="none" spc="-307" normalizeH="0" baseline="0" noProof="0">
                <a:ln>
                  <a:noFill/>
                </a:ln>
                <a:solidFill>
                  <a:srgbClr val="003A45"/>
                </a:solidFill>
                <a:effectLst/>
                <a:uLnTx/>
                <a:uFillTx/>
                <a:latin typeface="Gill Sans MT"/>
                <a:ea typeface="+mn-ea"/>
                <a:cs typeface="Gill Sans MT"/>
              </a:rPr>
              <a:t>CONDITIONS</a:t>
            </a:r>
            <a:endParaRPr kumimoji="0" sz="1773" b="0" i="0" u="none" strike="noStrike" kern="0" cap="none" spc="0" normalizeH="0" baseline="0" noProof="0">
              <a:ln>
                <a:noFill/>
              </a:ln>
              <a:solidFill>
                <a:sysClr val="windowText" lastClr="000000"/>
              </a:solidFill>
              <a:effectLst/>
              <a:uLnTx/>
              <a:uFillTx/>
              <a:latin typeface="Gill Sans MT"/>
              <a:ea typeface="+mn-ea"/>
              <a:cs typeface="Gill Sans MT"/>
            </a:endParaRPr>
          </a:p>
        </p:txBody>
      </p:sp>
      <p:sp>
        <p:nvSpPr>
          <p:cNvPr id="3" name="object 3">
            <a:extLst>
              <a:ext uri="{C183D7F6-B498-43B3-948B-1728B52AA6E4}">
                <adec:decorative xmlns:adec="http://schemas.microsoft.com/office/drawing/2017/decorative" val="1"/>
              </a:ext>
            </a:extLst>
          </p:cNvPr>
          <p:cNvSpPr txBox="1"/>
          <p:nvPr/>
        </p:nvSpPr>
        <p:spPr>
          <a:xfrm>
            <a:off x="9746806" y="5272212"/>
            <a:ext cx="1620116" cy="831726"/>
          </a:xfrm>
          <a:prstGeom prst="rect">
            <a:avLst/>
          </a:prstGeom>
        </p:spPr>
        <p:txBody>
          <a:bodyPr vert="horz" wrap="square" lIns="0" tIns="8659" rIns="0" bIns="0" rtlCol="0">
            <a:spAutoFit/>
          </a:bodyPr>
          <a:lstStyle/>
          <a:p>
            <a:pPr marL="8659" marR="0" lvl="0" indent="0" algn="l" defTabSz="623438" rtl="0" eaLnBrk="1" fontAlgn="auto" latinLnBrk="0" hangingPunct="1">
              <a:lnSpc>
                <a:spcPct val="100000"/>
              </a:lnSpc>
              <a:spcBef>
                <a:spcPts val="68"/>
              </a:spcBef>
              <a:spcAft>
                <a:spcPts val="0"/>
              </a:spcAft>
              <a:buClrTx/>
              <a:buSzTx/>
              <a:buFontTx/>
              <a:buNone/>
              <a:tabLst/>
              <a:defRPr/>
            </a:pPr>
            <a:r>
              <a:rPr kumimoji="0" lang="en-US" sz="1227" b="1" i="0" u="none" strike="noStrike" kern="0" cap="none" spc="-51" normalizeH="0" baseline="0" noProof="0">
                <a:ln>
                  <a:noFill/>
                </a:ln>
                <a:solidFill>
                  <a:srgbClr val="FFFFFF"/>
                </a:solidFill>
                <a:effectLst/>
                <a:highlight>
                  <a:srgbClr val="007780"/>
                </a:highlight>
                <a:uLnTx/>
                <a:uFillTx/>
                <a:latin typeface="Century Gothic"/>
                <a:ea typeface="+mn-ea"/>
                <a:cs typeface="Century Gothic"/>
              </a:rPr>
              <a:t>SEIZURE</a:t>
            </a:r>
            <a:r>
              <a:rPr kumimoji="0" lang="en-US" sz="1227" b="1" i="0" u="none" strike="noStrike" kern="0" cap="none" spc="-68" normalizeH="0" baseline="0" noProof="0">
                <a:ln>
                  <a:noFill/>
                </a:ln>
                <a:solidFill>
                  <a:srgbClr val="FFFFFF"/>
                </a:solidFill>
                <a:effectLst/>
                <a:highlight>
                  <a:srgbClr val="007780"/>
                </a:highlight>
                <a:uLnTx/>
                <a:uFillTx/>
                <a:latin typeface="Century Gothic"/>
                <a:ea typeface="+mn-ea"/>
                <a:cs typeface="Century Gothic"/>
              </a:rPr>
              <a:t> </a:t>
            </a:r>
            <a:r>
              <a:rPr kumimoji="0" lang="en-US" sz="1227" b="1" i="0" u="none" strike="noStrike" kern="0" cap="none" spc="-106" normalizeH="0" baseline="0" noProof="0">
                <a:ln>
                  <a:noFill/>
                </a:ln>
                <a:solidFill>
                  <a:srgbClr val="FFFFFF"/>
                </a:solidFill>
                <a:effectLst/>
                <a:highlight>
                  <a:srgbClr val="007780"/>
                </a:highlight>
                <a:uLnTx/>
                <a:uFillTx/>
                <a:latin typeface="Century Gothic"/>
                <a:ea typeface="+mn-ea"/>
                <a:cs typeface="Century Gothic"/>
              </a:rPr>
              <a:t>DISORDER:</a:t>
            </a:r>
            <a:r>
              <a:rPr kumimoji="0" lang="en-US" sz="1227" b="1" i="0" u="none" strike="noStrike" kern="0" cap="none" spc="-65" normalizeH="0" baseline="0" noProof="0">
                <a:ln>
                  <a:noFill/>
                </a:ln>
                <a:solidFill>
                  <a:srgbClr val="FFFFFF"/>
                </a:solidFill>
                <a:effectLst/>
                <a:highlight>
                  <a:srgbClr val="007780"/>
                </a:highlight>
                <a:uLnTx/>
                <a:uFillTx/>
                <a:latin typeface="Century Gothic"/>
                <a:ea typeface="+mn-ea"/>
                <a:cs typeface="Century Gothic"/>
              </a:rPr>
              <a:t> </a:t>
            </a:r>
            <a:r>
              <a:rPr kumimoji="0" lang="en-US" sz="1227" b="0" i="0" u="none" strike="noStrike" kern="0" cap="none" spc="41" normalizeH="0" baseline="0" noProof="0">
                <a:ln>
                  <a:noFill/>
                </a:ln>
                <a:solidFill>
                  <a:srgbClr val="FFFFFF"/>
                </a:solidFill>
                <a:effectLst/>
                <a:highlight>
                  <a:srgbClr val="007780"/>
                </a:highlight>
                <a:uLnTx/>
                <a:uFillTx/>
                <a:latin typeface="Arial Narrow"/>
                <a:ea typeface="+mn-ea"/>
                <a:cs typeface="Arial Narrow"/>
              </a:rPr>
              <a:t>4,252</a:t>
            </a:r>
            <a:endParaRPr kumimoji="0" lang="en-US" sz="1227" b="0" i="0" u="none" strike="noStrike" kern="0" cap="none" spc="0" normalizeH="0" baseline="0" noProof="0">
              <a:ln>
                <a:noFill/>
              </a:ln>
              <a:solidFill>
                <a:sysClr val="windowText" lastClr="000000"/>
              </a:solidFill>
              <a:effectLst/>
              <a:highlight>
                <a:srgbClr val="007780"/>
              </a:highlight>
              <a:uLnTx/>
              <a:uFillTx/>
              <a:latin typeface="Arial Narrow"/>
              <a:ea typeface="+mn-ea"/>
              <a:cs typeface="Arial Narrow"/>
            </a:endParaRPr>
          </a:p>
          <a:p>
            <a:pPr marL="8659" marR="0" lvl="0" indent="0" algn="l" defTabSz="623438" rtl="0" eaLnBrk="1" fontAlgn="auto" latinLnBrk="0" hangingPunct="1">
              <a:lnSpc>
                <a:spcPct val="100000"/>
              </a:lnSpc>
              <a:spcBef>
                <a:spcPts val="982"/>
              </a:spcBef>
              <a:spcAft>
                <a:spcPts val="0"/>
              </a:spcAft>
              <a:buClrTx/>
              <a:buSzTx/>
              <a:buFontTx/>
              <a:buNone/>
              <a:tabLst/>
              <a:defRPr/>
            </a:pPr>
            <a:r>
              <a:rPr kumimoji="0" lang="en-US" sz="1227" b="1" i="0" u="none" strike="noStrike" kern="0" cap="none" spc="-82" normalizeH="0" baseline="0" noProof="0">
                <a:ln>
                  <a:noFill/>
                </a:ln>
                <a:solidFill>
                  <a:srgbClr val="FFFFFF"/>
                </a:solidFill>
                <a:effectLst/>
                <a:highlight>
                  <a:srgbClr val="007780"/>
                </a:highlight>
                <a:uLnTx/>
                <a:uFillTx/>
                <a:latin typeface="Century Gothic"/>
                <a:ea typeface="+mn-ea"/>
                <a:cs typeface="Century Gothic"/>
              </a:rPr>
              <a:t>TYPE</a:t>
            </a:r>
            <a:r>
              <a:rPr kumimoji="0" lang="en-US" sz="1227" b="1" i="0" u="none" strike="noStrike" kern="0" cap="none" spc="-92" normalizeH="0" baseline="0" noProof="0">
                <a:ln>
                  <a:noFill/>
                </a:ln>
                <a:solidFill>
                  <a:srgbClr val="FFFFFF"/>
                </a:solidFill>
                <a:effectLst/>
                <a:highlight>
                  <a:srgbClr val="007780"/>
                </a:highlight>
                <a:uLnTx/>
                <a:uFillTx/>
                <a:latin typeface="Century Gothic"/>
                <a:ea typeface="+mn-ea"/>
                <a:cs typeface="Century Gothic"/>
              </a:rPr>
              <a:t> </a:t>
            </a:r>
            <a:r>
              <a:rPr kumimoji="0" lang="en-US" sz="1227" b="1" i="0" u="none" strike="noStrike" kern="0" cap="none" spc="-75" normalizeH="0" baseline="0" noProof="0">
                <a:ln>
                  <a:noFill/>
                </a:ln>
                <a:solidFill>
                  <a:srgbClr val="FFFFFF"/>
                </a:solidFill>
                <a:effectLst/>
                <a:highlight>
                  <a:srgbClr val="007780"/>
                </a:highlight>
                <a:uLnTx/>
                <a:uFillTx/>
                <a:latin typeface="Century Gothic"/>
                <a:ea typeface="+mn-ea"/>
                <a:cs typeface="Century Gothic"/>
              </a:rPr>
              <a:t>1</a:t>
            </a:r>
            <a:r>
              <a:rPr kumimoji="0" lang="en-US" sz="1227" b="1" i="0" u="none" strike="noStrike" kern="0" cap="none" spc="-92" normalizeH="0" baseline="0" noProof="0">
                <a:ln>
                  <a:noFill/>
                </a:ln>
                <a:solidFill>
                  <a:srgbClr val="FFFFFF"/>
                </a:solidFill>
                <a:effectLst/>
                <a:highlight>
                  <a:srgbClr val="007780"/>
                </a:highlight>
                <a:uLnTx/>
                <a:uFillTx/>
                <a:latin typeface="Century Gothic"/>
                <a:ea typeface="+mn-ea"/>
                <a:cs typeface="Century Gothic"/>
              </a:rPr>
              <a:t> </a:t>
            </a:r>
            <a:r>
              <a:rPr kumimoji="0" lang="en-US" sz="1227" b="1" i="0" u="none" strike="noStrike" kern="0" cap="none" spc="-68" normalizeH="0" baseline="0" noProof="0">
                <a:ln>
                  <a:noFill/>
                </a:ln>
                <a:solidFill>
                  <a:srgbClr val="FFFFFF"/>
                </a:solidFill>
                <a:effectLst/>
                <a:highlight>
                  <a:srgbClr val="007780"/>
                </a:highlight>
                <a:uLnTx/>
                <a:uFillTx/>
                <a:latin typeface="Century Gothic"/>
                <a:ea typeface="+mn-ea"/>
                <a:cs typeface="Century Gothic"/>
              </a:rPr>
              <a:t>DIABETES:</a:t>
            </a:r>
            <a:r>
              <a:rPr kumimoji="0" lang="en-US" sz="1227" b="1" i="0" u="none" strike="noStrike" kern="0" cap="none" spc="-92" normalizeH="0" baseline="0" noProof="0">
                <a:ln>
                  <a:noFill/>
                </a:ln>
                <a:solidFill>
                  <a:srgbClr val="FFFFFF"/>
                </a:solidFill>
                <a:effectLst/>
                <a:highlight>
                  <a:srgbClr val="007780"/>
                </a:highlight>
                <a:uLnTx/>
                <a:uFillTx/>
                <a:latin typeface="Century Gothic"/>
                <a:ea typeface="+mn-ea"/>
                <a:cs typeface="Century Gothic"/>
              </a:rPr>
              <a:t> </a:t>
            </a:r>
            <a:r>
              <a:rPr kumimoji="0" lang="en-US" sz="1227" b="0" i="0" u="none" strike="noStrike" kern="0" cap="none" spc="34" normalizeH="0" baseline="0" noProof="0">
                <a:ln>
                  <a:noFill/>
                </a:ln>
                <a:solidFill>
                  <a:srgbClr val="FFFFFF"/>
                </a:solidFill>
                <a:effectLst/>
                <a:highlight>
                  <a:srgbClr val="007780"/>
                </a:highlight>
                <a:uLnTx/>
                <a:uFillTx/>
                <a:latin typeface="Arial Narrow"/>
                <a:ea typeface="+mn-ea"/>
                <a:cs typeface="Arial Narrow"/>
              </a:rPr>
              <a:t>1,595</a:t>
            </a:r>
            <a:endParaRPr kumimoji="0" lang="en-US" sz="1227" b="0" i="0" u="none" strike="noStrike" kern="0" cap="none" spc="0" normalizeH="0" baseline="0" noProof="0">
              <a:ln>
                <a:noFill/>
              </a:ln>
              <a:solidFill>
                <a:sysClr val="windowText" lastClr="000000"/>
              </a:solidFill>
              <a:effectLst/>
              <a:highlight>
                <a:srgbClr val="007780"/>
              </a:highlight>
              <a:uLnTx/>
              <a:uFillTx/>
              <a:latin typeface="Arial Narrow"/>
              <a:ea typeface="+mn-ea"/>
              <a:cs typeface="Arial Narrow"/>
            </a:endParaRPr>
          </a:p>
          <a:p>
            <a:pPr marL="8659" marR="0" lvl="0" indent="0" algn="l" defTabSz="623438" rtl="0" eaLnBrk="1" fontAlgn="auto" latinLnBrk="0" hangingPunct="1">
              <a:lnSpc>
                <a:spcPct val="100000"/>
              </a:lnSpc>
              <a:spcBef>
                <a:spcPts val="982"/>
              </a:spcBef>
              <a:spcAft>
                <a:spcPts val="0"/>
              </a:spcAft>
              <a:buClrTx/>
              <a:buSzTx/>
              <a:buFontTx/>
              <a:buNone/>
              <a:tabLst/>
              <a:defRPr/>
            </a:pPr>
            <a:r>
              <a:rPr kumimoji="0" lang="en-US" sz="1227" b="1" i="0" u="none" strike="noStrike" kern="0" cap="none" spc="-82" normalizeH="0" baseline="0" noProof="0">
                <a:ln>
                  <a:noFill/>
                </a:ln>
                <a:solidFill>
                  <a:srgbClr val="FFFFFF"/>
                </a:solidFill>
                <a:effectLst/>
                <a:highlight>
                  <a:srgbClr val="007780"/>
                </a:highlight>
                <a:uLnTx/>
                <a:uFillTx/>
                <a:latin typeface="Century Gothic"/>
                <a:ea typeface="+mn-ea"/>
                <a:cs typeface="Century Gothic"/>
              </a:rPr>
              <a:t>TYPE</a:t>
            </a:r>
            <a:r>
              <a:rPr kumimoji="0" lang="en-US" sz="1227" b="1" i="0" u="none" strike="noStrike" kern="0" cap="none" spc="-92" normalizeH="0" baseline="0" noProof="0">
                <a:ln>
                  <a:noFill/>
                </a:ln>
                <a:solidFill>
                  <a:srgbClr val="FFFFFF"/>
                </a:solidFill>
                <a:effectLst/>
                <a:highlight>
                  <a:srgbClr val="007780"/>
                </a:highlight>
                <a:uLnTx/>
                <a:uFillTx/>
                <a:latin typeface="Century Gothic"/>
                <a:ea typeface="+mn-ea"/>
                <a:cs typeface="Century Gothic"/>
              </a:rPr>
              <a:t> </a:t>
            </a:r>
            <a:r>
              <a:rPr kumimoji="0" lang="en-US" sz="1227" b="1" i="0" u="none" strike="noStrike" kern="0" cap="none" spc="-75" normalizeH="0" baseline="0" noProof="0">
                <a:ln>
                  <a:noFill/>
                </a:ln>
                <a:solidFill>
                  <a:srgbClr val="FFFFFF"/>
                </a:solidFill>
                <a:effectLst/>
                <a:highlight>
                  <a:srgbClr val="007780"/>
                </a:highlight>
                <a:uLnTx/>
                <a:uFillTx/>
                <a:latin typeface="Century Gothic"/>
                <a:ea typeface="+mn-ea"/>
                <a:cs typeface="Century Gothic"/>
              </a:rPr>
              <a:t>2</a:t>
            </a:r>
            <a:r>
              <a:rPr kumimoji="0" lang="en-US" sz="1227" b="1" i="0" u="none" strike="noStrike" kern="0" cap="none" spc="-92" normalizeH="0" baseline="0" noProof="0">
                <a:ln>
                  <a:noFill/>
                </a:ln>
                <a:solidFill>
                  <a:srgbClr val="FFFFFF"/>
                </a:solidFill>
                <a:effectLst/>
                <a:highlight>
                  <a:srgbClr val="007780"/>
                </a:highlight>
                <a:uLnTx/>
                <a:uFillTx/>
                <a:latin typeface="Century Gothic"/>
                <a:ea typeface="+mn-ea"/>
                <a:cs typeface="Century Gothic"/>
              </a:rPr>
              <a:t> </a:t>
            </a:r>
            <a:r>
              <a:rPr kumimoji="0" lang="en-US" sz="1227" b="1" i="0" u="none" strike="noStrike" kern="0" cap="none" spc="-68" normalizeH="0" baseline="0" noProof="0">
                <a:ln>
                  <a:noFill/>
                </a:ln>
                <a:solidFill>
                  <a:srgbClr val="FFFFFF"/>
                </a:solidFill>
                <a:effectLst/>
                <a:highlight>
                  <a:srgbClr val="007780"/>
                </a:highlight>
                <a:uLnTx/>
                <a:uFillTx/>
                <a:latin typeface="Century Gothic"/>
                <a:ea typeface="+mn-ea"/>
                <a:cs typeface="Century Gothic"/>
              </a:rPr>
              <a:t>DIABETES:</a:t>
            </a:r>
            <a:r>
              <a:rPr kumimoji="0" lang="en-US" sz="1227" b="1" i="0" u="none" strike="noStrike" kern="0" cap="none" spc="-92" normalizeH="0" baseline="0" noProof="0">
                <a:ln>
                  <a:noFill/>
                </a:ln>
                <a:solidFill>
                  <a:srgbClr val="FFFFFF"/>
                </a:solidFill>
                <a:effectLst/>
                <a:highlight>
                  <a:srgbClr val="007780"/>
                </a:highlight>
                <a:uLnTx/>
                <a:uFillTx/>
                <a:latin typeface="Century Gothic"/>
                <a:ea typeface="+mn-ea"/>
                <a:cs typeface="Century Gothic"/>
              </a:rPr>
              <a:t> </a:t>
            </a:r>
            <a:r>
              <a:rPr kumimoji="0" lang="en-US" sz="1227" b="0" i="0" u="none" strike="noStrike" kern="0" cap="none" spc="44" normalizeH="0" baseline="0" noProof="0">
                <a:ln>
                  <a:noFill/>
                </a:ln>
                <a:solidFill>
                  <a:srgbClr val="FFFFFF"/>
                </a:solidFill>
                <a:effectLst/>
                <a:highlight>
                  <a:srgbClr val="007780"/>
                </a:highlight>
                <a:uLnTx/>
                <a:uFillTx/>
                <a:latin typeface="Arial Narrow"/>
                <a:ea typeface="+mn-ea"/>
                <a:cs typeface="Arial Narrow"/>
              </a:rPr>
              <a:t>307</a:t>
            </a:r>
            <a:endParaRPr kumimoji="0" lang="en-US" sz="1227" b="0" i="0" u="none" strike="noStrike" kern="0" cap="none" spc="0" normalizeH="0" baseline="0" noProof="0">
              <a:ln>
                <a:noFill/>
              </a:ln>
              <a:solidFill>
                <a:sysClr val="windowText" lastClr="000000"/>
              </a:solidFill>
              <a:effectLst/>
              <a:highlight>
                <a:srgbClr val="007780"/>
              </a:highlight>
              <a:uLnTx/>
              <a:uFillTx/>
              <a:latin typeface="Arial Narrow"/>
              <a:ea typeface="+mn-ea"/>
              <a:cs typeface="Arial Narrow"/>
            </a:endParaRPr>
          </a:p>
        </p:txBody>
      </p:sp>
      <p:sp>
        <p:nvSpPr>
          <p:cNvPr id="4" name="object 4">
            <a:extLst>
              <a:ext uri="{C183D7F6-B498-43B3-948B-1728B52AA6E4}">
                <adec:decorative xmlns:adec="http://schemas.microsoft.com/office/drawing/2017/decorative" val="1"/>
              </a:ext>
            </a:extLst>
          </p:cNvPr>
          <p:cNvSpPr txBox="1"/>
          <p:nvPr/>
        </p:nvSpPr>
        <p:spPr>
          <a:xfrm>
            <a:off x="3749406" y="4093006"/>
            <a:ext cx="2149186" cy="1148799"/>
          </a:xfrm>
          <a:prstGeom prst="rect">
            <a:avLst/>
          </a:prstGeom>
        </p:spPr>
        <p:txBody>
          <a:bodyPr vert="horz" wrap="square" lIns="0" tIns="8659" rIns="0" bIns="0" rtlCol="0">
            <a:spAutoFit/>
          </a:bodyPr>
          <a:lstStyle/>
          <a:p>
            <a:pPr marL="8659" marR="0" lvl="0" indent="0" algn="l" defTabSz="623438" rtl="0" eaLnBrk="1" fontAlgn="auto" latinLnBrk="0" hangingPunct="1">
              <a:lnSpc>
                <a:spcPct val="100000"/>
              </a:lnSpc>
              <a:spcBef>
                <a:spcPts val="68"/>
              </a:spcBef>
              <a:spcAft>
                <a:spcPts val="0"/>
              </a:spcAft>
              <a:buClrTx/>
              <a:buSzTx/>
              <a:buFontTx/>
              <a:buNone/>
              <a:tabLst/>
              <a:defRPr/>
            </a:pPr>
            <a:r>
              <a:rPr kumimoji="0" sz="1227" b="1" i="0" u="none" strike="noStrike" kern="0" cap="none" spc="-232" normalizeH="0" baseline="0" noProof="0">
                <a:ln>
                  <a:noFill/>
                </a:ln>
                <a:solidFill>
                  <a:srgbClr val="003A45"/>
                </a:solidFill>
                <a:effectLst/>
                <a:uLnTx/>
                <a:uFillTx/>
                <a:latin typeface="Century Gothic"/>
                <a:ea typeface="+mn-ea"/>
                <a:cs typeface="Century Gothic"/>
              </a:rPr>
              <a:t>FOOD</a:t>
            </a:r>
            <a:r>
              <a:rPr kumimoji="0" sz="1227" b="1" i="0" u="none" strike="noStrike" kern="0" cap="none" spc="-89" normalizeH="0" baseline="0" noProof="0">
                <a:ln>
                  <a:noFill/>
                </a:ln>
                <a:solidFill>
                  <a:srgbClr val="003A45"/>
                </a:solidFill>
                <a:effectLst/>
                <a:uLnTx/>
                <a:uFillTx/>
                <a:latin typeface="Century Gothic"/>
                <a:ea typeface="+mn-ea"/>
                <a:cs typeface="Century Gothic"/>
              </a:rPr>
              <a:t> ALLERGIES: </a:t>
            </a:r>
            <a:r>
              <a:rPr kumimoji="0" sz="1227" b="0" i="0" u="none" strike="noStrike" kern="0" cap="none" spc="44" normalizeH="0" baseline="0" noProof="0">
                <a:ln>
                  <a:noFill/>
                </a:ln>
                <a:solidFill>
                  <a:srgbClr val="003A45"/>
                </a:solidFill>
                <a:effectLst/>
                <a:uLnTx/>
                <a:uFillTx/>
                <a:latin typeface="Arial Narrow"/>
                <a:ea typeface="+mn-ea"/>
                <a:cs typeface="Arial Narrow"/>
              </a:rPr>
              <a:t>21,450</a:t>
            </a:r>
            <a:endParaRPr kumimoji="0" sz="1227" b="0" i="0" u="none" strike="noStrike" kern="0" cap="none" spc="0" normalizeH="0" baseline="0" noProof="0">
              <a:ln>
                <a:noFill/>
              </a:ln>
              <a:solidFill>
                <a:sysClr val="windowText" lastClr="000000"/>
              </a:solidFill>
              <a:effectLst/>
              <a:uLnTx/>
              <a:uFillTx/>
              <a:latin typeface="Arial Narrow"/>
              <a:ea typeface="+mn-ea"/>
              <a:cs typeface="Arial Narrow"/>
            </a:endParaRPr>
          </a:p>
          <a:p>
            <a:pPr marL="8659" marR="0" lvl="0" indent="0" algn="l" defTabSz="623438" rtl="0" eaLnBrk="1" fontAlgn="auto" latinLnBrk="0" hangingPunct="1">
              <a:lnSpc>
                <a:spcPct val="100000"/>
              </a:lnSpc>
              <a:spcBef>
                <a:spcPts val="982"/>
              </a:spcBef>
              <a:spcAft>
                <a:spcPts val="0"/>
              </a:spcAft>
              <a:buClrTx/>
              <a:buSzTx/>
              <a:buFontTx/>
              <a:buNone/>
              <a:tabLst/>
              <a:defRPr/>
            </a:pPr>
            <a:r>
              <a:rPr kumimoji="0" sz="1227" b="1" i="0" u="none" strike="noStrike" kern="0" cap="none" spc="-89" normalizeH="0" baseline="0" noProof="0">
                <a:ln>
                  <a:noFill/>
                </a:ln>
                <a:solidFill>
                  <a:srgbClr val="003A45"/>
                </a:solidFill>
                <a:effectLst/>
                <a:uLnTx/>
                <a:uFillTx/>
                <a:latin typeface="Century Gothic"/>
                <a:ea typeface="+mn-ea"/>
                <a:cs typeface="Century Gothic"/>
              </a:rPr>
              <a:t>ALLERGIES:</a:t>
            </a:r>
            <a:r>
              <a:rPr kumimoji="0" sz="1227" b="1" i="0" u="none" strike="noStrike" kern="0" cap="none" spc="-78" normalizeH="0" baseline="0" noProof="0">
                <a:ln>
                  <a:noFill/>
                </a:ln>
                <a:solidFill>
                  <a:srgbClr val="003A45"/>
                </a:solidFill>
                <a:effectLst/>
                <a:uLnTx/>
                <a:uFillTx/>
                <a:latin typeface="Century Gothic"/>
                <a:ea typeface="+mn-ea"/>
                <a:cs typeface="Century Gothic"/>
              </a:rPr>
              <a:t> </a:t>
            </a:r>
            <a:r>
              <a:rPr kumimoji="0" sz="1227" b="0" i="0" u="none" strike="noStrike" kern="0" cap="none" spc="41" normalizeH="0" baseline="0" noProof="0">
                <a:ln>
                  <a:noFill/>
                </a:ln>
                <a:solidFill>
                  <a:srgbClr val="003A45"/>
                </a:solidFill>
                <a:effectLst/>
                <a:uLnTx/>
                <a:uFillTx/>
                <a:latin typeface="Arial Narrow"/>
                <a:ea typeface="+mn-ea"/>
                <a:cs typeface="Arial Narrow"/>
              </a:rPr>
              <a:t>8,834</a:t>
            </a:r>
            <a:endParaRPr kumimoji="0" sz="1227" b="0" i="0" u="none" strike="noStrike" kern="0" cap="none" spc="0" normalizeH="0" baseline="0" noProof="0">
              <a:ln>
                <a:noFill/>
              </a:ln>
              <a:solidFill>
                <a:sysClr val="windowText" lastClr="000000"/>
              </a:solidFill>
              <a:effectLst/>
              <a:uLnTx/>
              <a:uFillTx/>
              <a:latin typeface="Arial Narrow"/>
              <a:ea typeface="+mn-ea"/>
              <a:cs typeface="Arial Narrow"/>
            </a:endParaRPr>
          </a:p>
          <a:p>
            <a:pPr marL="8659" marR="0" lvl="0" indent="0" algn="l" defTabSz="623438" rtl="0" eaLnBrk="1" fontAlgn="auto" latinLnBrk="0" hangingPunct="1">
              <a:lnSpc>
                <a:spcPct val="100000"/>
              </a:lnSpc>
              <a:spcBef>
                <a:spcPts val="982"/>
              </a:spcBef>
              <a:spcAft>
                <a:spcPts val="0"/>
              </a:spcAft>
              <a:buClrTx/>
              <a:buSzTx/>
              <a:buFontTx/>
              <a:buNone/>
              <a:tabLst/>
              <a:defRPr/>
            </a:pPr>
            <a:r>
              <a:rPr kumimoji="0" sz="1227" b="1" i="0" u="none" strike="noStrike" kern="0" cap="none" spc="-85" normalizeH="0" baseline="0" noProof="0">
                <a:ln>
                  <a:noFill/>
                </a:ln>
                <a:solidFill>
                  <a:srgbClr val="003A45"/>
                </a:solidFill>
                <a:effectLst/>
                <a:uLnTx/>
                <a:uFillTx/>
                <a:latin typeface="Century Gothic"/>
                <a:ea typeface="+mn-ea"/>
                <a:cs typeface="Century Gothic"/>
              </a:rPr>
              <a:t>BEE/WASP</a:t>
            </a:r>
            <a:r>
              <a:rPr kumimoji="0" sz="1227" b="1" i="0" u="none" strike="noStrike" kern="0" cap="none" spc="-82" normalizeH="0" baseline="0" noProof="0">
                <a:ln>
                  <a:noFill/>
                </a:ln>
                <a:solidFill>
                  <a:srgbClr val="003A45"/>
                </a:solidFill>
                <a:effectLst/>
                <a:uLnTx/>
                <a:uFillTx/>
                <a:latin typeface="Century Gothic"/>
                <a:ea typeface="+mn-ea"/>
                <a:cs typeface="Century Gothic"/>
              </a:rPr>
              <a:t> </a:t>
            </a:r>
            <a:r>
              <a:rPr kumimoji="0" sz="1227" b="1" i="0" u="none" strike="noStrike" kern="0" cap="none" spc="-102" normalizeH="0" baseline="0" noProof="0">
                <a:ln>
                  <a:noFill/>
                </a:ln>
                <a:solidFill>
                  <a:srgbClr val="003A45"/>
                </a:solidFill>
                <a:effectLst/>
                <a:uLnTx/>
                <a:uFillTx/>
                <a:latin typeface="Century Gothic"/>
                <a:ea typeface="+mn-ea"/>
                <a:cs typeface="Century Gothic"/>
              </a:rPr>
              <a:t>STINGS</a:t>
            </a:r>
            <a:r>
              <a:rPr kumimoji="0" sz="1227" b="1" i="0" u="none" strike="noStrike" kern="0" cap="none" spc="-78" normalizeH="0" baseline="0" noProof="0">
                <a:ln>
                  <a:noFill/>
                </a:ln>
                <a:solidFill>
                  <a:srgbClr val="003A45"/>
                </a:solidFill>
                <a:effectLst/>
                <a:uLnTx/>
                <a:uFillTx/>
                <a:latin typeface="Century Gothic"/>
                <a:ea typeface="+mn-ea"/>
                <a:cs typeface="Century Gothic"/>
              </a:rPr>
              <a:t> </a:t>
            </a:r>
            <a:r>
              <a:rPr kumimoji="0" sz="1227" b="1" i="0" u="none" strike="noStrike" kern="0" cap="none" spc="-133" normalizeH="0" baseline="0" noProof="0">
                <a:ln>
                  <a:noFill/>
                </a:ln>
                <a:solidFill>
                  <a:srgbClr val="003A45"/>
                </a:solidFill>
                <a:effectLst/>
                <a:uLnTx/>
                <a:uFillTx/>
                <a:latin typeface="Century Gothic"/>
                <a:ea typeface="+mn-ea"/>
                <a:cs typeface="Century Gothic"/>
              </a:rPr>
              <a:t>ALLERGY:</a:t>
            </a:r>
            <a:r>
              <a:rPr kumimoji="0" sz="1227" b="1" i="0" u="none" strike="noStrike" kern="0" cap="none" spc="-78" normalizeH="0" baseline="0" noProof="0">
                <a:ln>
                  <a:noFill/>
                </a:ln>
                <a:solidFill>
                  <a:srgbClr val="003A45"/>
                </a:solidFill>
                <a:effectLst/>
                <a:uLnTx/>
                <a:uFillTx/>
                <a:latin typeface="Century Gothic"/>
                <a:ea typeface="+mn-ea"/>
                <a:cs typeface="Century Gothic"/>
              </a:rPr>
              <a:t> </a:t>
            </a:r>
            <a:r>
              <a:rPr kumimoji="0" sz="1227" b="0" i="0" u="none" strike="noStrike" kern="0" cap="none" spc="41" normalizeH="0" baseline="0" noProof="0">
                <a:ln>
                  <a:noFill/>
                </a:ln>
                <a:solidFill>
                  <a:srgbClr val="003A45"/>
                </a:solidFill>
                <a:effectLst/>
                <a:uLnTx/>
                <a:uFillTx/>
                <a:latin typeface="Arial Narrow"/>
                <a:ea typeface="+mn-ea"/>
                <a:cs typeface="Arial Narrow"/>
              </a:rPr>
              <a:t>4,511</a:t>
            </a:r>
            <a:endParaRPr kumimoji="0" sz="1227" b="0" i="0" u="none" strike="noStrike" kern="0" cap="none" spc="0" normalizeH="0" baseline="0" noProof="0">
              <a:ln>
                <a:noFill/>
              </a:ln>
              <a:solidFill>
                <a:sysClr val="windowText" lastClr="000000"/>
              </a:solidFill>
              <a:effectLst/>
              <a:uLnTx/>
              <a:uFillTx/>
              <a:latin typeface="Arial Narrow"/>
              <a:ea typeface="+mn-ea"/>
              <a:cs typeface="Arial Narrow"/>
            </a:endParaRPr>
          </a:p>
          <a:p>
            <a:pPr marL="8659" marR="0" lvl="0" indent="0" algn="l" defTabSz="623438" rtl="0" eaLnBrk="1" fontAlgn="auto" latinLnBrk="0" hangingPunct="1">
              <a:lnSpc>
                <a:spcPct val="100000"/>
              </a:lnSpc>
              <a:spcBef>
                <a:spcPts val="982"/>
              </a:spcBef>
              <a:spcAft>
                <a:spcPts val="0"/>
              </a:spcAft>
              <a:buClrTx/>
              <a:buSzTx/>
              <a:buFontTx/>
              <a:buNone/>
              <a:tabLst/>
              <a:defRPr/>
            </a:pPr>
            <a:r>
              <a:rPr kumimoji="0" sz="1227" b="1" i="0" u="none" strike="noStrike" kern="0" cap="none" spc="-153" normalizeH="0" baseline="0" noProof="0">
                <a:ln>
                  <a:noFill/>
                </a:ln>
                <a:solidFill>
                  <a:srgbClr val="003A45"/>
                </a:solidFill>
                <a:effectLst/>
                <a:uLnTx/>
                <a:uFillTx/>
                <a:latin typeface="Century Gothic"/>
                <a:ea typeface="+mn-ea"/>
                <a:cs typeface="Century Gothic"/>
              </a:rPr>
              <a:t>ANAPHYLAXIS</a:t>
            </a:r>
            <a:r>
              <a:rPr kumimoji="0" sz="1227" b="1" i="0" u="none" strike="noStrike" kern="0" cap="none" spc="-65" normalizeH="0" baseline="0" noProof="0">
                <a:ln>
                  <a:noFill/>
                </a:ln>
                <a:solidFill>
                  <a:srgbClr val="003A45"/>
                </a:solidFill>
                <a:effectLst/>
                <a:uLnTx/>
                <a:uFillTx/>
                <a:latin typeface="Century Gothic"/>
                <a:ea typeface="+mn-ea"/>
                <a:cs typeface="Century Gothic"/>
              </a:rPr>
              <a:t> </a:t>
            </a:r>
            <a:r>
              <a:rPr kumimoji="0" sz="1227" b="1" i="0" u="none" strike="noStrike" kern="0" cap="none" spc="-72" normalizeH="0" baseline="0" noProof="0">
                <a:ln>
                  <a:noFill/>
                </a:ln>
                <a:solidFill>
                  <a:srgbClr val="003A45"/>
                </a:solidFill>
                <a:effectLst/>
                <a:uLnTx/>
                <a:uFillTx/>
                <a:latin typeface="Century Gothic"/>
                <a:ea typeface="+mn-ea"/>
                <a:cs typeface="Century Gothic"/>
              </a:rPr>
              <a:t>(EPIPEN):</a:t>
            </a:r>
            <a:r>
              <a:rPr kumimoji="0" sz="1227" b="1" i="0" u="none" strike="noStrike" kern="0" cap="none" spc="-61" normalizeH="0" baseline="0" noProof="0">
                <a:ln>
                  <a:noFill/>
                </a:ln>
                <a:solidFill>
                  <a:srgbClr val="003A45"/>
                </a:solidFill>
                <a:effectLst/>
                <a:uLnTx/>
                <a:uFillTx/>
                <a:latin typeface="Century Gothic"/>
                <a:ea typeface="+mn-ea"/>
                <a:cs typeface="Century Gothic"/>
              </a:rPr>
              <a:t> </a:t>
            </a:r>
            <a:r>
              <a:rPr kumimoji="0" sz="1227" b="0" i="0" u="none" strike="noStrike" kern="0" cap="none" spc="41" normalizeH="0" baseline="0" noProof="0">
                <a:ln>
                  <a:noFill/>
                </a:ln>
                <a:solidFill>
                  <a:srgbClr val="003A45"/>
                </a:solidFill>
                <a:effectLst/>
                <a:uLnTx/>
                <a:uFillTx/>
                <a:latin typeface="Arial Narrow"/>
                <a:ea typeface="+mn-ea"/>
                <a:cs typeface="Arial Narrow"/>
              </a:rPr>
              <a:t>4,163</a:t>
            </a:r>
            <a:endParaRPr kumimoji="0" sz="1227" b="0" i="0" u="none" strike="noStrike" kern="0" cap="none" spc="0" normalizeH="0" baseline="0" noProof="0">
              <a:ln>
                <a:noFill/>
              </a:ln>
              <a:solidFill>
                <a:sysClr val="windowText" lastClr="000000"/>
              </a:solidFill>
              <a:effectLst/>
              <a:uLnTx/>
              <a:uFillTx/>
              <a:latin typeface="Arial Narrow"/>
              <a:ea typeface="+mn-ea"/>
              <a:cs typeface="Arial Narrow"/>
            </a:endParaRPr>
          </a:p>
        </p:txBody>
      </p:sp>
      <p:sp>
        <p:nvSpPr>
          <p:cNvPr id="5" name="object 5">
            <a:extLst>
              <a:ext uri="{C183D7F6-B498-43B3-948B-1728B52AA6E4}">
                <adec:decorative xmlns:adec="http://schemas.microsoft.com/office/drawing/2017/decorative" val="1"/>
              </a:ext>
            </a:extLst>
          </p:cNvPr>
          <p:cNvSpPr txBox="1"/>
          <p:nvPr/>
        </p:nvSpPr>
        <p:spPr>
          <a:xfrm>
            <a:off x="6629143" y="3889293"/>
            <a:ext cx="1839624" cy="197578"/>
          </a:xfrm>
          <a:prstGeom prst="rect">
            <a:avLst/>
          </a:prstGeom>
        </p:spPr>
        <p:txBody>
          <a:bodyPr vert="horz" wrap="square" lIns="0" tIns="8659" rIns="0" bIns="0" rtlCol="0">
            <a:spAutoFit/>
          </a:bodyPr>
          <a:lstStyle/>
          <a:p>
            <a:pPr marL="8659" marR="0" lvl="0" indent="0" algn="l" defTabSz="623438" rtl="0" eaLnBrk="1" fontAlgn="auto" latinLnBrk="0" hangingPunct="1">
              <a:lnSpc>
                <a:spcPct val="100000"/>
              </a:lnSpc>
              <a:spcBef>
                <a:spcPts val="68"/>
              </a:spcBef>
              <a:spcAft>
                <a:spcPts val="0"/>
              </a:spcAft>
              <a:buClrTx/>
              <a:buSzTx/>
              <a:buFontTx/>
              <a:buNone/>
              <a:tabLst/>
              <a:defRPr/>
            </a:pPr>
            <a:r>
              <a:rPr kumimoji="0" sz="1227" b="0" i="1" u="none" strike="noStrike" kern="0" cap="none" spc="-41" normalizeH="0" baseline="0" noProof="0">
                <a:ln>
                  <a:noFill/>
                </a:ln>
                <a:solidFill>
                  <a:srgbClr val="003A45"/>
                </a:solidFill>
                <a:effectLst/>
                <a:uLnTx/>
                <a:uFillTx/>
                <a:latin typeface="Gill Sans MT"/>
                <a:ea typeface="+mn-ea"/>
                <a:cs typeface="Gill Sans MT"/>
              </a:rPr>
              <a:t>Other</a:t>
            </a:r>
            <a:r>
              <a:rPr kumimoji="0" sz="1227" b="0" i="1" u="none" strike="noStrike" kern="0" cap="none" spc="-99" normalizeH="0" baseline="0" noProof="0">
                <a:ln>
                  <a:noFill/>
                </a:ln>
                <a:solidFill>
                  <a:srgbClr val="003A45"/>
                </a:solidFill>
                <a:effectLst/>
                <a:uLnTx/>
                <a:uFillTx/>
                <a:latin typeface="Gill Sans MT"/>
                <a:ea typeface="+mn-ea"/>
                <a:cs typeface="Gill Sans MT"/>
              </a:rPr>
              <a:t> </a:t>
            </a:r>
            <a:r>
              <a:rPr kumimoji="0" sz="1227" b="0" i="1" u="none" strike="noStrike" kern="0" cap="none" spc="-7" normalizeH="0" baseline="0" noProof="0">
                <a:ln>
                  <a:noFill/>
                </a:ln>
                <a:solidFill>
                  <a:srgbClr val="003A45"/>
                </a:solidFill>
                <a:effectLst/>
                <a:uLnTx/>
                <a:uFillTx/>
                <a:latin typeface="Gill Sans MT"/>
                <a:ea typeface="+mn-ea"/>
                <a:cs typeface="Gill Sans MT"/>
              </a:rPr>
              <a:t>Chronic</a:t>
            </a:r>
            <a:r>
              <a:rPr kumimoji="0" sz="1227" b="0" i="1" u="none" strike="noStrike" kern="0" cap="none" spc="-99" normalizeH="0" baseline="0" noProof="0">
                <a:ln>
                  <a:noFill/>
                </a:ln>
                <a:solidFill>
                  <a:srgbClr val="003A45"/>
                </a:solidFill>
                <a:effectLst/>
                <a:uLnTx/>
                <a:uFillTx/>
                <a:latin typeface="Gill Sans MT"/>
                <a:ea typeface="+mn-ea"/>
                <a:cs typeface="Gill Sans MT"/>
              </a:rPr>
              <a:t> </a:t>
            </a:r>
            <a:r>
              <a:rPr kumimoji="0" sz="1227" b="0" i="1" u="none" strike="noStrike" kern="0" cap="none" spc="-41" normalizeH="0" baseline="0" noProof="0">
                <a:ln>
                  <a:noFill/>
                </a:ln>
                <a:solidFill>
                  <a:srgbClr val="003A45"/>
                </a:solidFill>
                <a:effectLst/>
                <a:uLnTx/>
                <a:uFillTx/>
                <a:latin typeface="Gill Sans MT"/>
                <a:ea typeface="+mn-ea"/>
                <a:cs typeface="Gill Sans MT"/>
              </a:rPr>
              <a:t>Health</a:t>
            </a:r>
            <a:r>
              <a:rPr kumimoji="0" sz="1227" b="0" i="1" u="none" strike="noStrike" kern="0" cap="none" spc="-95" normalizeH="0" baseline="0" noProof="0">
                <a:ln>
                  <a:noFill/>
                </a:ln>
                <a:solidFill>
                  <a:srgbClr val="003A45"/>
                </a:solidFill>
                <a:effectLst/>
                <a:uLnTx/>
                <a:uFillTx/>
                <a:latin typeface="Gill Sans MT"/>
                <a:ea typeface="+mn-ea"/>
                <a:cs typeface="Gill Sans MT"/>
              </a:rPr>
              <a:t> </a:t>
            </a:r>
            <a:r>
              <a:rPr kumimoji="0" sz="1227" b="0" i="1" u="none" strike="noStrike" kern="0" cap="none" spc="-7" normalizeH="0" baseline="0" noProof="0">
                <a:ln>
                  <a:noFill/>
                </a:ln>
                <a:solidFill>
                  <a:srgbClr val="003A45"/>
                </a:solidFill>
                <a:effectLst/>
                <a:uLnTx/>
                <a:uFillTx/>
                <a:latin typeface="Gill Sans MT"/>
                <a:ea typeface="+mn-ea"/>
                <a:cs typeface="Gill Sans MT"/>
              </a:rPr>
              <a:t>Conditions</a:t>
            </a:r>
            <a:endParaRPr kumimoji="0" sz="1227" b="0" i="0" u="none" strike="noStrike" kern="0" cap="none" spc="0" normalizeH="0" baseline="0" noProof="0">
              <a:ln>
                <a:noFill/>
              </a:ln>
              <a:solidFill>
                <a:sysClr val="windowText" lastClr="000000"/>
              </a:solidFill>
              <a:effectLst/>
              <a:uLnTx/>
              <a:uFillTx/>
              <a:latin typeface="Gill Sans MT"/>
              <a:ea typeface="+mn-ea"/>
              <a:cs typeface="Gill Sans MT"/>
            </a:endParaRPr>
          </a:p>
        </p:txBody>
      </p:sp>
      <p:sp>
        <p:nvSpPr>
          <p:cNvPr id="6" name="object 6">
            <a:extLst>
              <a:ext uri="{C183D7F6-B498-43B3-948B-1728B52AA6E4}">
                <adec:decorative xmlns:adec="http://schemas.microsoft.com/office/drawing/2017/decorative" val="1"/>
              </a:ext>
            </a:extLst>
          </p:cNvPr>
          <p:cNvSpPr txBox="1"/>
          <p:nvPr/>
        </p:nvSpPr>
        <p:spPr>
          <a:xfrm>
            <a:off x="3749387" y="5531426"/>
            <a:ext cx="4549486" cy="1056979"/>
          </a:xfrm>
          <a:prstGeom prst="rect">
            <a:avLst/>
          </a:prstGeom>
        </p:spPr>
        <p:txBody>
          <a:bodyPr vert="horz" wrap="square" lIns="0" tIns="8659" rIns="0" bIns="0" rtlCol="0">
            <a:spAutoFit/>
          </a:bodyPr>
          <a:lstStyle/>
          <a:p>
            <a:pPr marL="8659" marR="0" lvl="0" indent="0" algn="l" defTabSz="623438" rtl="0" eaLnBrk="1" fontAlgn="auto" latinLnBrk="0" hangingPunct="1">
              <a:lnSpc>
                <a:spcPts val="1268"/>
              </a:lnSpc>
              <a:spcBef>
                <a:spcPts val="68"/>
              </a:spcBef>
              <a:spcAft>
                <a:spcPts val="0"/>
              </a:spcAft>
              <a:buClrTx/>
              <a:buSzTx/>
              <a:buFontTx/>
              <a:buNone/>
              <a:tabLst/>
              <a:defRPr/>
            </a:pPr>
            <a:r>
              <a:rPr kumimoji="0" sz="1091" b="1" i="0" u="none" strike="noStrike" kern="0" cap="none" spc="-181" normalizeH="0" baseline="0" noProof="0">
                <a:ln>
                  <a:noFill/>
                </a:ln>
                <a:solidFill>
                  <a:srgbClr val="003A45"/>
                </a:solidFill>
                <a:effectLst/>
                <a:uLnTx/>
                <a:uFillTx/>
                <a:latin typeface="Century Gothic"/>
                <a:ea typeface="+mn-ea"/>
                <a:cs typeface="Century Gothic"/>
              </a:rPr>
              <a:t>CONTACT:</a:t>
            </a:r>
            <a:endParaRPr kumimoji="0" sz="1091" b="0" i="0" u="none" strike="noStrike" kern="0" cap="none" spc="0" normalizeH="0" baseline="0" noProof="0">
              <a:ln>
                <a:noFill/>
              </a:ln>
              <a:solidFill>
                <a:sysClr val="windowText" lastClr="000000"/>
              </a:solidFill>
              <a:effectLst/>
              <a:uLnTx/>
              <a:uFillTx/>
              <a:latin typeface="Century Gothic"/>
              <a:ea typeface="+mn-ea"/>
              <a:cs typeface="Century Gothic"/>
            </a:endParaRPr>
          </a:p>
          <a:p>
            <a:pPr marL="8659" marR="0" lvl="0" indent="0" algn="l" defTabSz="623438" rtl="0" eaLnBrk="1" fontAlgn="auto" latinLnBrk="0" hangingPunct="1">
              <a:lnSpc>
                <a:spcPts val="777"/>
              </a:lnSpc>
              <a:spcBef>
                <a:spcPts val="0"/>
              </a:spcBef>
              <a:spcAft>
                <a:spcPts val="0"/>
              </a:spcAft>
              <a:buClrTx/>
              <a:buSzTx/>
              <a:buFontTx/>
              <a:buNone/>
              <a:tabLst/>
              <a:defRPr/>
            </a:pPr>
            <a:r>
              <a:rPr kumimoji="0" sz="682" b="0" i="0" u="none" strike="noStrike" kern="0" cap="none" spc="0" normalizeH="0" baseline="0" noProof="0">
                <a:ln>
                  <a:noFill/>
                </a:ln>
                <a:solidFill>
                  <a:srgbClr val="006679"/>
                </a:solidFill>
                <a:effectLst/>
                <a:uLnTx/>
                <a:uFillTx/>
                <a:latin typeface="Arial Narrow"/>
                <a:ea typeface="+mn-ea"/>
                <a:cs typeface="Arial Narrow"/>
              </a:rPr>
              <a:t>School</a:t>
            </a:r>
            <a:r>
              <a:rPr kumimoji="0" sz="682" b="0" i="0" u="none" strike="noStrike" kern="0" cap="none" spc="-31" normalizeH="0" baseline="0" noProof="0">
                <a:ln>
                  <a:noFill/>
                </a:ln>
                <a:solidFill>
                  <a:srgbClr val="006679"/>
                </a:solidFill>
                <a:effectLst/>
                <a:uLnTx/>
                <a:uFillTx/>
                <a:latin typeface="Arial Narrow"/>
                <a:ea typeface="+mn-ea"/>
                <a:cs typeface="Arial Narrow"/>
              </a:rPr>
              <a:t> </a:t>
            </a:r>
            <a:r>
              <a:rPr kumimoji="0" sz="682" b="0" i="0" u="none" strike="noStrike" kern="0" cap="none" spc="0" normalizeH="0" baseline="0" noProof="0">
                <a:ln>
                  <a:noFill/>
                </a:ln>
                <a:solidFill>
                  <a:srgbClr val="006679"/>
                </a:solidFill>
                <a:effectLst/>
                <a:uLnTx/>
                <a:uFillTx/>
                <a:latin typeface="Arial Narrow"/>
                <a:ea typeface="+mn-ea"/>
                <a:cs typeface="Arial Narrow"/>
              </a:rPr>
              <a:t>Health</a:t>
            </a:r>
            <a:r>
              <a:rPr kumimoji="0" sz="682" b="0" i="0" u="none" strike="noStrike" kern="0" cap="none" spc="-27" normalizeH="0" baseline="0" noProof="0">
                <a:ln>
                  <a:noFill/>
                </a:ln>
                <a:solidFill>
                  <a:srgbClr val="006679"/>
                </a:solidFill>
                <a:effectLst/>
                <a:uLnTx/>
                <a:uFillTx/>
                <a:latin typeface="Arial Narrow"/>
                <a:ea typeface="+mn-ea"/>
                <a:cs typeface="Arial Narrow"/>
              </a:rPr>
              <a:t> </a:t>
            </a:r>
            <a:r>
              <a:rPr kumimoji="0" sz="682" b="0" i="0" u="none" strike="noStrike" kern="0" cap="none" spc="-7" normalizeH="0" baseline="0" noProof="0">
                <a:ln>
                  <a:noFill/>
                </a:ln>
                <a:solidFill>
                  <a:srgbClr val="006679"/>
                </a:solidFill>
                <a:effectLst/>
                <a:uLnTx/>
                <a:uFillTx/>
                <a:latin typeface="Arial Narrow"/>
                <a:ea typeface="+mn-ea"/>
                <a:cs typeface="Arial Narrow"/>
              </a:rPr>
              <a:t>Branch</a:t>
            </a:r>
            <a:endParaRPr kumimoji="0" sz="682" b="0" i="0" u="none" strike="noStrike" kern="0" cap="none" spc="0" normalizeH="0" baseline="0" noProof="0">
              <a:ln>
                <a:noFill/>
              </a:ln>
              <a:solidFill>
                <a:sysClr val="windowText" lastClr="000000"/>
              </a:solidFill>
              <a:effectLst/>
              <a:uLnTx/>
              <a:uFillTx/>
              <a:latin typeface="Arial Narrow"/>
              <a:ea typeface="+mn-ea"/>
              <a:cs typeface="Arial Narrow"/>
            </a:endParaRPr>
          </a:p>
          <a:p>
            <a:pPr marL="8659" marR="3580439" lvl="0" indent="0" algn="l" defTabSz="623438" rtl="0" eaLnBrk="1" fontAlgn="auto" latinLnBrk="0" hangingPunct="1">
              <a:lnSpc>
                <a:spcPct val="100000"/>
              </a:lnSpc>
              <a:spcBef>
                <a:spcPts val="0"/>
              </a:spcBef>
              <a:spcAft>
                <a:spcPts val="0"/>
              </a:spcAft>
              <a:buClrTx/>
              <a:buSzTx/>
              <a:buFontTx/>
              <a:buNone/>
              <a:tabLst/>
              <a:defRPr/>
            </a:pPr>
            <a:r>
              <a:rPr kumimoji="0" sz="682" b="0" i="0" u="none" strike="noStrike" kern="0" cap="none" spc="-7" normalizeH="0" baseline="0" noProof="0">
                <a:ln>
                  <a:noFill/>
                </a:ln>
                <a:solidFill>
                  <a:srgbClr val="006679"/>
                </a:solidFill>
                <a:effectLst/>
                <a:uLnTx/>
                <a:uFillTx/>
                <a:latin typeface="Arial Narrow"/>
                <a:ea typeface="+mn-ea"/>
                <a:cs typeface="Arial Narrow"/>
              </a:rPr>
              <a:t>Division</a:t>
            </a:r>
            <a:r>
              <a:rPr kumimoji="0" sz="682" b="0" i="0" u="none" strike="noStrike" kern="0" cap="none" spc="-3" normalizeH="0" baseline="0" noProof="0">
                <a:ln>
                  <a:noFill/>
                </a:ln>
                <a:solidFill>
                  <a:srgbClr val="006679"/>
                </a:solidFill>
                <a:effectLst/>
                <a:uLnTx/>
                <a:uFillTx/>
                <a:latin typeface="Arial Narrow"/>
                <a:ea typeface="+mn-ea"/>
                <a:cs typeface="Arial Narrow"/>
              </a:rPr>
              <a:t> </a:t>
            </a:r>
            <a:r>
              <a:rPr kumimoji="0" sz="682" b="0" i="0" u="none" strike="noStrike" kern="0" cap="none" spc="0" normalizeH="0" baseline="0" noProof="0">
                <a:ln>
                  <a:noFill/>
                </a:ln>
                <a:solidFill>
                  <a:srgbClr val="006679"/>
                </a:solidFill>
                <a:effectLst/>
                <a:uLnTx/>
                <a:uFillTx/>
                <a:latin typeface="Arial Narrow"/>
                <a:ea typeface="+mn-ea"/>
                <a:cs typeface="Arial Narrow"/>
              </a:rPr>
              <a:t>of</a:t>
            </a:r>
            <a:r>
              <a:rPr kumimoji="0" sz="682" b="0" i="0" u="none" strike="noStrike" kern="0" cap="none" spc="-3" normalizeH="0" baseline="0" noProof="0">
                <a:ln>
                  <a:noFill/>
                </a:ln>
                <a:solidFill>
                  <a:srgbClr val="006679"/>
                </a:solidFill>
                <a:effectLst/>
                <a:uLnTx/>
                <a:uFillTx/>
                <a:latin typeface="Arial Narrow"/>
                <a:ea typeface="+mn-ea"/>
                <a:cs typeface="Arial Narrow"/>
              </a:rPr>
              <a:t> </a:t>
            </a:r>
            <a:r>
              <a:rPr kumimoji="0" sz="682" b="0" i="0" u="none" strike="noStrike" kern="0" cap="none" spc="0" normalizeH="0" baseline="0" noProof="0">
                <a:ln>
                  <a:noFill/>
                </a:ln>
                <a:solidFill>
                  <a:srgbClr val="006679"/>
                </a:solidFill>
                <a:effectLst/>
                <a:uLnTx/>
                <a:uFillTx/>
                <a:latin typeface="Arial Narrow"/>
                <a:ea typeface="+mn-ea"/>
                <a:cs typeface="Arial Narrow"/>
              </a:rPr>
              <a:t>District</a:t>
            </a:r>
            <a:r>
              <a:rPr kumimoji="0" sz="682" b="0" i="0" u="none" strike="noStrike" kern="0" cap="none" spc="-3" normalizeH="0" baseline="0" noProof="0">
                <a:ln>
                  <a:noFill/>
                </a:ln>
                <a:solidFill>
                  <a:srgbClr val="006679"/>
                </a:solidFill>
                <a:effectLst/>
                <a:uLnTx/>
                <a:uFillTx/>
                <a:latin typeface="Arial Narrow"/>
                <a:ea typeface="+mn-ea"/>
                <a:cs typeface="Arial Narrow"/>
              </a:rPr>
              <a:t> </a:t>
            </a:r>
            <a:r>
              <a:rPr kumimoji="0" sz="682" b="0" i="0" u="none" strike="noStrike" kern="0" cap="none" spc="-7" normalizeH="0" baseline="0" noProof="0">
                <a:ln>
                  <a:noFill/>
                </a:ln>
                <a:solidFill>
                  <a:srgbClr val="006679"/>
                </a:solidFill>
                <a:effectLst/>
                <a:uLnTx/>
                <a:uFillTx/>
                <a:latin typeface="Arial Narrow"/>
                <a:ea typeface="+mn-ea"/>
                <a:cs typeface="Arial Narrow"/>
              </a:rPr>
              <a:t>Support Office</a:t>
            </a:r>
            <a:r>
              <a:rPr kumimoji="0" sz="682" b="0" i="0" u="none" strike="noStrike" kern="0" cap="none" spc="-24" normalizeH="0" baseline="0" noProof="0">
                <a:ln>
                  <a:noFill/>
                </a:ln>
                <a:solidFill>
                  <a:srgbClr val="006679"/>
                </a:solidFill>
                <a:effectLst/>
                <a:uLnTx/>
                <a:uFillTx/>
                <a:latin typeface="Arial Narrow"/>
                <a:ea typeface="+mn-ea"/>
                <a:cs typeface="Arial Narrow"/>
              </a:rPr>
              <a:t> </a:t>
            </a:r>
            <a:r>
              <a:rPr kumimoji="0" sz="682" b="0" i="0" u="none" strike="noStrike" kern="0" cap="none" spc="0" normalizeH="0" baseline="0" noProof="0">
                <a:ln>
                  <a:noFill/>
                </a:ln>
                <a:solidFill>
                  <a:srgbClr val="006679"/>
                </a:solidFill>
                <a:effectLst/>
                <a:uLnTx/>
                <a:uFillTx/>
                <a:latin typeface="Arial Narrow"/>
                <a:ea typeface="+mn-ea"/>
                <a:cs typeface="Arial Narrow"/>
              </a:rPr>
              <a:t>of</a:t>
            </a:r>
            <a:r>
              <a:rPr kumimoji="0" sz="682" b="0" i="0" u="none" strike="noStrike" kern="0" cap="none" spc="-20" normalizeH="0" baseline="0" noProof="0">
                <a:ln>
                  <a:noFill/>
                </a:ln>
                <a:solidFill>
                  <a:srgbClr val="006679"/>
                </a:solidFill>
                <a:effectLst/>
                <a:uLnTx/>
                <a:uFillTx/>
                <a:latin typeface="Arial Narrow"/>
                <a:ea typeface="+mn-ea"/>
                <a:cs typeface="Arial Narrow"/>
              </a:rPr>
              <a:t> </a:t>
            </a:r>
            <a:r>
              <a:rPr kumimoji="0" sz="682" b="0" i="0" u="none" strike="noStrike" kern="0" cap="none" spc="-7" normalizeH="0" baseline="0" noProof="0">
                <a:ln>
                  <a:noFill/>
                </a:ln>
                <a:solidFill>
                  <a:srgbClr val="006679"/>
                </a:solidFill>
                <a:effectLst/>
                <a:uLnTx/>
                <a:uFillTx/>
                <a:latin typeface="Arial Narrow"/>
                <a:ea typeface="+mn-ea"/>
                <a:cs typeface="Arial Narrow"/>
              </a:rPr>
              <a:t>Finance</a:t>
            </a:r>
            <a:r>
              <a:rPr kumimoji="0" sz="682" b="0" i="0" u="none" strike="noStrike" kern="0" cap="none" spc="-24" normalizeH="0" baseline="0" noProof="0">
                <a:ln>
                  <a:noFill/>
                </a:ln>
                <a:solidFill>
                  <a:srgbClr val="006679"/>
                </a:solidFill>
                <a:effectLst/>
                <a:uLnTx/>
                <a:uFillTx/>
                <a:latin typeface="Arial Narrow"/>
                <a:ea typeface="+mn-ea"/>
                <a:cs typeface="Arial Narrow"/>
              </a:rPr>
              <a:t> </a:t>
            </a:r>
            <a:r>
              <a:rPr kumimoji="0" sz="682" b="0" i="0" u="none" strike="noStrike" kern="0" cap="none" spc="41" normalizeH="0" baseline="0" noProof="0">
                <a:ln>
                  <a:noFill/>
                </a:ln>
                <a:solidFill>
                  <a:srgbClr val="006679"/>
                </a:solidFill>
                <a:effectLst/>
                <a:uLnTx/>
                <a:uFillTx/>
                <a:latin typeface="Arial Narrow"/>
                <a:ea typeface="+mn-ea"/>
                <a:cs typeface="Arial Narrow"/>
              </a:rPr>
              <a:t>&amp;</a:t>
            </a:r>
            <a:r>
              <a:rPr kumimoji="0" sz="682" b="0" i="0" u="none" strike="noStrike" kern="0" cap="none" spc="-20" normalizeH="0" baseline="0" noProof="0">
                <a:ln>
                  <a:noFill/>
                </a:ln>
                <a:solidFill>
                  <a:srgbClr val="006679"/>
                </a:solidFill>
                <a:effectLst/>
                <a:uLnTx/>
                <a:uFillTx/>
                <a:latin typeface="Arial Narrow"/>
                <a:ea typeface="+mn-ea"/>
                <a:cs typeface="Arial Narrow"/>
              </a:rPr>
              <a:t> </a:t>
            </a:r>
            <a:r>
              <a:rPr kumimoji="0" sz="682" b="0" i="0" u="none" strike="noStrike" kern="0" cap="none" spc="-7" normalizeH="0" baseline="0" noProof="0">
                <a:ln>
                  <a:noFill/>
                </a:ln>
                <a:solidFill>
                  <a:srgbClr val="006679"/>
                </a:solidFill>
                <a:effectLst/>
                <a:uLnTx/>
                <a:uFillTx/>
                <a:latin typeface="Arial Narrow"/>
                <a:ea typeface="+mn-ea"/>
                <a:cs typeface="Arial Narrow"/>
              </a:rPr>
              <a:t>Operations</a:t>
            </a:r>
            <a:endParaRPr kumimoji="0" sz="682" b="0" i="0" u="none" strike="noStrike" kern="0" cap="none" spc="0" normalizeH="0" baseline="0" noProof="0">
              <a:ln>
                <a:noFill/>
              </a:ln>
              <a:solidFill>
                <a:sysClr val="windowText" lastClr="000000"/>
              </a:solidFill>
              <a:effectLst/>
              <a:uLnTx/>
              <a:uFillTx/>
              <a:latin typeface="Arial Narrow"/>
              <a:ea typeface="+mn-ea"/>
              <a:cs typeface="Arial Narrow"/>
            </a:endParaRPr>
          </a:p>
          <a:p>
            <a:pPr marL="8659" marR="0" lvl="0" indent="0" algn="l" defTabSz="623438" rtl="0" eaLnBrk="1" fontAlgn="auto" latinLnBrk="0" hangingPunct="1">
              <a:lnSpc>
                <a:spcPct val="100000"/>
              </a:lnSpc>
              <a:spcBef>
                <a:spcPts val="0"/>
              </a:spcBef>
              <a:spcAft>
                <a:spcPts val="0"/>
              </a:spcAft>
              <a:buClrTx/>
              <a:buSzTx/>
              <a:buFontTx/>
              <a:buNone/>
              <a:tabLst/>
              <a:defRPr/>
            </a:pPr>
            <a:r>
              <a:rPr kumimoji="0" sz="682" b="0" i="0" u="none" strike="noStrike" kern="0" cap="none" spc="0" normalizeH="0" baseline="0" noProof="0">
                <a:ln>
                  <a:noFill/>
                </a:ln>
                <a:solidFill>
                  <a:srgbClr val="006679"/>
                </a:solidFill>
                <a:effectLst/>
                <a:uLnTx/>
                <a:uFillTx/>
                <a:latin typeface="Arial Narrow"/>
                <a:ea typeface="+mn-ea"/>
                <a:cs typeface="Arial Narrow"/>
              </a:rPr>
              <a:t>(502)</a:t>
            </a:r>
            <a:r>
              <a:rPr kumimoji="0" sz="682" b="0" i="0" u="none" strike="noStrike" kern="0" cap="none" spc="191" normalizeH="0" baseline="0" noProof="0">
                <a:ln>
                  <a:noFill/>
                </a:ln>
                <a:solidFill>
                  <a:srgbClr val="006679"/>
                </a:solidFill>
                <a:effectLst/>
                <a:uLnTx/>
                <a:uFillTx/>
                <a:latin typeface="Arial Narrow"/>
                <a:ea typeface="+mn-ea"/>
                <a:cs typeface="Arial Narrow"/>
              </a:rPr>
              <a:t> </a:t>
            </a:r>
            <a:r>
              <a:rPr kumimoji="0" sz="682" b="0" i="0" u="none" strike="noStrike" kern="0" cap="none" spc="0" normalizeH="0" baseline="0" noProof="0">
                <a:ln>
                  <a:noFill/>
                </a:ln>
                <a:solidFill>
                  <a:srgbClr val="006679"/>
                </a:solidFill>
                <a:effectLst/>
                <a:uLnTx/>
                <a:uFillTx/>
                <a:latin typeface="Arial Narrow"/>
                <a:ea typeface="+mn-ea"/>
                <a:cs typeface="Arial Narrow"/>
              </a:rPr>
              <a:t>564-</a:t>
            </a:r>
            <a:r>
              <a:rPr kumimoji="0" sz="682" b="0" i="0" u="none" strike="noStrike" kern="0" cap="none" spc="20" normalizeH="0" baseline="0" noProof="0">
                <a:ln>
                  <a:noFill/>
                </a:ln>
                <a:solidFill>
                  <a:srgbClr val="006679"/>
                </a:solidFill>
                <a:effectLst/>
                <a:uLnTx/>
                <a:uFillTx/>
                <a:latin typeface="Arial Narrow"/>
                <a:ea typeface="+mn-ea"/>
                <a:cs typeface="Arial Narrow"/>
              </a:rPr>
              <a:t>5279</a:t>
            </a:r>
            <a:endParaRPr kumimoji="0" sz="682" b="0" i="0" u="none" strike="noStrike" kern="0" cap="none" spc="0" normalizeH="0" baseline="0" noProof="0">
              <a:ln>
                <a:noFill/>
              </a:ln>
              <a:solidFill>
                <a:sysClr val="windowText" lastClr="000000"/>
              </a:solidFill>
              <a:effectLst/>
              <a:uLnTx/>
              <a:uFillTx/>
              <a:latin typeface="Arial Narrow"/>
              <a:ea typeface="+mn-ea"/>
              <a:cs typeface="Arial Narrow"/>
            </a:endParaRPr>
          </a:p>
          <a:p>
            <a:pPr marL="8659" marR="0" lvl="0" indent="0" algn="l" defTabSz="623438" rtl="0" eaLnBrk="1" fontAlgn="auto" latinLnBrk="0" hangingPunct="1">
              <a:lnSpc>
                <a:spcPts val="1268"/>
              </a:lnSpc>
              <a:spcBef>
                <a:spcPts val="695"/>
              </a:spcBef>
              <a:spcAft>
                <a:spcPts val="0"/>
              </a:spcAft>
              <a:buClrTx/>
              <a:buSzTx/>
              <a:buFontTx/>
              <a:buNone/>
              <a:tabLst/>
              <a:defRPr/>
            </a:pPr>
            <a:r>
              <a:rPr kumimoji="0" sz="1091" b="1" i="0" u="none" strike="noStrike" kern="0" cap="none" spc="-17" normalizeH="0" baseline="0" noProof="0">
                <a:ln>
                  <a:noFill/>
                </a:ln>
                <a:solidFill>
                  <a:srgbClr val="003A45"/>
                </a:solidFill>
                <a:effectLst/>
                <a:uLnTx/>
                <a:uFillTx/>
                <a:latin typeface="Century Gothic"/>
                <a:ea typeface="+mn-ea"/>
                <a:cs typeface="Century Gothic"/>
              </a:rPr>
              <a:t>REFERENCES:</a:t>
            </a:r>
            <a:endParaRPr kumimoji="0" sz="1091" b="0" i="0" u="none" strike="noStrike" kern="0" cap="none" spc="0" normalizeH="0" baseline="0" noProof="0">
              <a:ln>
                <a:noFill/>
              </a:ln>
              <a:solidFill>
                <a:sysClr val="windowText" lastClr="000000"/>
              </a:solidFill>
              <a:effectLst/>
              <a:uLnTx/>
              <a:uFillTx/>
              <a:latin typeface="Century Gothic"/>
              <a:ea typeface="+mn-ea"/>
              <a:cs typeface="Century Gothic"/>
            </a:endParaRPr>
          </a:p>
          <a:p>
            <a:pPr marL="8659" marR="0" lvl="0" indent="0" algn="l" defTabSz="623438" rtl="0" eaLnBrk="1" fontAlgn="auto" latinLnBrk="0" hangingPunct="1">
              <a:lnSpc>
                <a:spcPts val="777"/>
              </a:lnSpc>
              <a:spcBef>
                <a:spcPts val="0"/>
              </a:spcBef>
              <a:spcAft>
                <a:spcPts val="0"/>
              </a:spcAft>
              <a:buClrTx/>
              <a:buSzTx/>
              <a:buFontTx/>
              <a:buNone/>
              <a:tabLst/>
              <a:defRPr/>
            </a:pPr>
            <a:r>
              <a:rPr kumimoji="0" sz="682" b="0" i="1" u="sng" strike="noStrike" kern="0" cap="none" spc="-7" normalizeH="0" baseline="0" noProof="0">
                <a:ln>
                  <a:noFill/>
                </a:ln>
                <a:solidFill>
                  <a:srgbClr val="02787F"/>
                </a:solidFill>
                <a:effectLst/>
                <a:uLnTx/>
                <a:uFill>
                  <a:solidFill>
                    <a:srgbClr val="02787F"/>
                  </a:solidFill>
                </a:uFill>
                <a:latin typeface="Gill Sans MT"/>
                <a:ea typeface="+mn-ea"/>
                <a:cs typeface="Gill Sans MT"/>
                <a:hlinkClick r:id="rId3"/>
              </a:rPr>
              <a:t>https://higherlogicdownload.s3.amazonaws.com/NASN/8575d1b7-</a:t>
            </a:r>
            <a:endParaRPr kumimoji="0" sz="682" b="0" i="0" u="none" strike="noStrike" kern="0" cap="none" spc="0" normalizeH="0" baseline="0" noProof="0">
              <a:ln>
                <a:noFill/>
              </a:ln>
              <a:solidFill>
                <a:sysClr val="windowText" lastClr="000000"/>
              </a:solidFill>
              <a:effectLst/>
              <a:uLnTx/>
              <a:uFillTx/>
              <a:latin typeface="Gill Sans MT"/>
              <a:ea typeface="+mn-ea"/>
              <a:cs typeface="Gill Sans MT"/>
            </a:endParaRPr>
          </a:p>
          <a:p>
            <a:pPr marL="8659" marR="0" lvl="0" indent="0" algn="l" defTabSz="623438" rtl="0" eaLnBrk="1" fontAlgn="auto" latinLnBrk="0" hangingPunct="1">
              <a:lnSpc>
                <a:spcPct val="100000"/>
              </a:lnSpc>
              <a:spcBef>
                <a:spcPts val="0"/>
              </a:spcBef>
              <a:spcAft>
                <a:spcPts val="0"/>
              </a:spcAft>
              <a:buClrTx/>
              <a:buSzTx/>
              <a:buFontTx/>
              <a:buNone/>
              <a:tabLst/>
              <a:defRPr/>
            </a:pPr>
            <a:r>
              <a:rPr kumimoji="0" sz="682" b="0" i="1" u="sng" strike="noStrike" kern="0" cap="none" spc="-7" normalizeH="0" baseline="0" noProof="0">
                <a:ln>
                  <a:noFill/>
                </a:ln>
                <a:solidFill>
                  <a:srgbClr val="02787F"/>
                </a:solidFill>
                <a:effectLst/>
                <a:uLnTx/>
                <a:uFill>
                  <a:solidFill>
                    <a:srgbClr val="02787F"/>
                  </a:solidFill>
                </a:uFill>
                <a:latin typeface="Gill Sans MT"/>
                <a:ea typeface="+mn-ea"/>
                <a:cs typeface="Gill Sans MT"/>
                <a:hlinkClick r:id="rId3"/>
              </a:rPr>
              <a:t>94ad-45ab-808e-</a:t>
            </a:r>
            <a:r>
              <a:rPr kumimoji="0" sz="682" b="0" i="1" u="sng" strike="noStrike" kern="0" cap="none" spc="0" normalizeH="0" baseline="0" noProof="0">
                <a:ln>
                  <a:noFill/>
                </a:ln>
                <a:solidFill>
                  <a:srgbClr val="02787F"/>
                </a:solidFill>
                <a:effectLst/>
                <a:uLnTx/>
                <a:uFill>
                  <a:solidFill>
                    <a:srgbClr val="02787F"/>
                  </a:solidFill>
                </a:uFill>
                <a:latin typeface="Gill Sans MT"/>
                <a:ea typeface="+mn-ea"/>
                <a:cs typeface="Gill Sans MT"/>
                <a:hlinkClick r:id="rId3"/>
              </a:rPr>
              <a:t>d45019cc5c08/</a:t>
            </a:r>
            <a:r>
              <a:rPr kumimoji="0" lang="en-US" sz="682" b="0" i="1" u="sng" strike="noStrike" kern="0" cap="none" spc="0" normalizeH="0" baseline="0" noProof="0" err="1">
                <a:ln>
                  <a:noFill/>
                </a:ln>
                <a:solidFill>
                  <a:srgbClr val="02787F"/>
                </a:solidFill>
                <a:effectLst/>
                <a:uLnTx/>
                <a:uFill>
                  <a:solidFill>
                    <a:srgbClr val="02787F"/>
                  </a:solidFill>
                </a:uFill>
                <a:latin typeface="Gill Sans MT"/>
                <a:ea typeface="+mn-ea"/>
                <a:cs typeface="Gill Sans MT"/>
                <a:hlinkClick r:id="rId3"/>
              </a:rPr>
              <a:t>UploadedImages</a:t>
            </a:r>
            <a:r>
              <a:rPr kumimoji="0" sz="682" b="0" i="1" u="sng" strike="noStrike" kern="0" cap="none" spc="0" normalizeH="0" baseline="0" noProof="0">
                <a:ln>
                  <a:noFill/>
                </a:ln>
                <a:solidFill>
                  <a:srgbClr val="02787F"/>
                </a:solidFill>
                <a:effectLst/>
                <a:uLnTx/>
                <a:uFill>
                  <a:solidFill>
                    <a:srgbClr val="02787F"/>
                  </a:solidFill>
                </a:uFill>
                <a:latin typeface="Gill Sans MT"/>
                <a:ea typeface="+mn-ea"/>
                <a:cs typeface="Gill Sans MT"/>
                <a:hlinkClick r:id="rId3"/>
              </a:rPr>
              <a:t>/PDFs/Research/NSN-</a:t>
            </a:r>
            <a:r>
              <a:rPr kumimoji="0" sz="682" b="0" i="1" u="sng" strike="noStrike" kern="0" cap="none" spc="-27" normalizeH="0" baseline="0" noProof="0">
                <a:ln>
                  <a:noFill/>
                </a:ln>
                <a:solidFill>
                  <a:srgbClr val="02787F"/>
                </a:solidFill>
                <a:effectLst/>
                <a:uLnTx/>
                <a:uFill>
                  <a:solidFill>
                    <a:srgbClr val="02787F"/>
                  </a:solidFill>
                </a:uFill>
                <a:latin typeface="Gill Sans MT"/>
                <a:ea typeface="+mn-ea"/>
                <a:cs typeface="Gill Sans MT"/>
                <a:hlinkClick r:id="rId3"/>
              </a:rPr>
              <a:t>01-</a:t>
            </a:r>
            <a:r>
              <a:rPr kumimoji="0" sz="682" b="0" i="1" u="sng" strike="noStrike" kern="0" cap="none" spc="-14" normalizeH="0" baseline="0" noProof="0">
                <a:ln>
                  <a:noFill/>
                </a:ln>
                <a:solidFill>
                  <a:srgbClr val="02787F"/>
                </a:solidFill>
                <a:effectLst/>
                <a:uLnTx/>
                <a:uFill>
                  <a:solidFill>
                    <a:srgbClr val="02787F"/>
                  </a:solidFill>
                </a:uFill>
                <a:latin typeface="Gill Sans MT"/>
                <a:ea typeface="+mn-ea"/>
                <a:cs typeface="Gill Sans MT"/>
                <a:hlinkClick r:id="rId3"/>
              </a:rPr>
              <a:t>ESC_National_Report-</a:t>
            </a:r>
            <a:r>
              <a:rPr kumimoji="0" sz="682" b="0" i="1" u="sng" strike="noStrike" kern="0" cap="none" spc="-7" normalizeH="0" baseline="0" noProof="0">
                <a:ln>
                  <a:noFill/>
                </a:ln>
                <a:solidFill>
                  <a:srgbClr val="02787F"/>
                </a:solidFill>
                <a:effectLst/>
                <a:uLnTx/>
                <a:uFill>
                  <a:solidFill>
                    <a:srgbClr val="02787F"/>
                  </a:solidFill>
                </a:uFill>
                <a:latin typeface="Gill Sans MT"/>
                <a:ea typeface="+mn-ea"/>
                <a:cs typeface="Gill Sans MT"/>
                <a:hlinkClick r:id="rId3"/>
              </a:rPr>
              <a:t>21-22_Final_Nonfillable-_5-16-2023.pd</a:t>
            </a:r>
            <a:r>
              <a:rPr kumimoji="0" sz="682" b="0" i="1" u="sng" strike="noStrike" kern="0" cap="none" spc="-7" normalizeH="0" baseline="0" noProof="0">
                <a:ln>
                  <a:noFill/>
                </a:ln>
                <a:solidFill>
                  <a:srgbClr val="02787F"/>
                </a:solidFill>
                <a:effectLst/>
                <a:uLnTx/>
                <a:uFill>
                  <a:solidFill>
                    <a:srgbClr val="02787F"/>
                  </a:solidFill>
                </a:uFill>
                <a:latin typeface="Gill Sans MT"/>
                <a:ea typeface="+mn-ea"/>
                <a:cs typeface="Gill Sans MT"/>
              </a:rPr>
              <a:t>f</a:t>
            </a:r>
            <a:endParaRPr kumimoji="0" sz="682" b="0" i="0" u="none" strike="noStrike" kern="0" cap="none" spc="0" normalizeH="0" baseline="0" noProof="0">
              <a:ln>
                <a:noFill/>
              </a:ln>
              <a:solidFill>
                <a:sysClr val="windowText" lastClr="000000"/>
              </a:solidFill>
              <a:effectLst/>
              <a:uLnTx/>
              <a:uFillTx/>
              <a:latin typeface="Gill Sans MT"/>
              <a:ea typeface="+mn-ea"/>
              <a:cs typeface="Gill Sans MT"/>
            </a:endParaRPr>
          </a:p>
        </p:txBody>
      </p:sp>
      <p:grpSp>
        <p:nvGrpSpPr>
          <p:cNvPr id="7" name="object 7">
            <a:extLst>
              <a:ext uri="{C183D7F6-B498-43B3-948B-1728B52AA6E4}">
                <adec:decorative xmlns:adec="http://schemas.microsoft.com/office/drawing/2017/decorative" val="1"/>
              </a:ext>
            </a:extLst>
          </p:cNvPr>
          <p:cNvGrpSpPr/>
          <p:nvPr/>
        </p:nvGrpSpPr>
        <p:grpSpPr>
          <a:xfrm>
            <a:off x="6735627" y="5869430"/>
            <a:ext cx="626427" cy="145840"/>
            <a:chOff x="4824336" y="8608489"/>
            <a:chExt cx="918762" cy="213898"/>
          </a:xfrm>
        </p:grpSpPr>
        <p:pic>
          <p:nvPicPr>
            <p:cNvPr id="8" name="object 8"/>
            <p:cNvPicPr/>
            <p:nvPr/>
          </p:nvPicPr>
          <p:blipFill>
            <a:blip r:embed="rId4" cstate="print"/>
            <a:stretch>
              <a:fillRect/>
            </a:stretch>
          </p:blipFill>
          <p:spPr>
            <a:xfrm>
              <a:off x="4824336" y="8608489"/>
              <a:ext cx="220065" cy="169355"/>
            </a:xfrm>
            <a:prstGeom prst="rect">
              <a:avLst/>
            </a:prstGeom>
          </p:spPr>
        </p:pic>
        <p:pic>
          <p:nvPicPr>
            <p:cNvPr id="9" name="object 9"/>
            <p:cNvPicPr/>
            <p:nvPr/>
          </p:nvPicPr>
          <p:blipFill>
            <a:blip r:embed="rId5" cstate="print"/>
            <a:stretch>
              <a:fillRect/>
            </a:stretch>
          </p:blipFill>
          <p:spPr>
            <a:xfrm>
              <a:off x="5075962" y="8653033"/>
              <a:ext cx="94005" cy="122224"/>
            </a:xfrm>
            <a:prstGeom prst="rect">
              <a:avLst/>
            </a:prstGeom>
          </p:spPr>
        </p:pic>
        <p:pic>
          <p:nvPicPr>
            <p:cNvPr id="10" name="object 10"/>
            <p:cNvPicPr/>
            <p:nvPr/>
          </p:nvPicPr>
          <p:blipFill>
            <a:blip r:embed="rId6" cstate="print"/>
            <a:stretch>
              <a:fillRect/>
            </a:stretch>
          </p:blipFill>
          <p:spPr>
            <a:xfrm>
              <a:off x="5195036" y="8620662"/>
              <a:ext cx="72250" cy="157187"/>
            </a:xfrm>
            <a:prstGeom prst="rect">
              <a:avLst/>
            </a:prstGeom>
          </p:spPr>
        </p:pic>
        <p:pic>
          <p:nvPicPr>
            <p:cNvPr id="11" name="object 11"/>
            <p:cNvPicPr/>
            <p:nvPr/>
          </p:nvPicPr>
          <p:blipFill>
            <a:blip r:embed="rId7" cstate="print"/>
            <a:stretch>
              <a:fillRect/>
            </a:stretch>
          </p:blipFill>
          <p:spPr>
            <a:xfrm>
              <a:off x="5290300" y="8655624"/>
              <a:ext cx="93751" cy="122224"/>
            </a:xfrm>
            <a:prstGeom prst="rect">
              <a:avLst/>
            </a:prstGeom>
          </p:spPr>
        </p:pic>
        <p:pic>
          <p:nvPicPr>
            <p:cNvPr id="12" name="object 12"/>
            <p:cNvPicPr/>
            <p:nvPr/>
          </p:nvPicPr>
          <p:blipFill>
            <a:blip r:embed="rId8" cstate="print"/>
            <a:stretch>
              <a:fillRect/>
            </a:stretch>
          </p:blipFill>
          <p:spPr>
            <a:xfrm>
              <a:off x="5415857" y="8653029"/>
              <a:ext cx="92697" cy="124815"/>
            </a:xfrm>
            <a:prstGeom prst="rect">
              <a:avLst/>
            </a:prstGeom>
          </p:spPr>
        </p:pic>
        <p:pic>
          <p:nvPicPr>
            <p:cNvPr id="13" name="object 13"/>
            <p:cNvPicPr/>
            <p:nvPr/>
          </p:nvPicPr>
          <p:blipFill>
            <a:blip r:embed="rId9" cstate="print"/>
            <a:stretch>
              <a:fillRect/>
            </a:stretch>
          </p:blipFill>
          <p:spPr>
            <a:xfrm>
              <a:off x="5534937" y="8608489"/>
              <a:ext cx="208161" cy="213898"/>
            </a:xfrm>
            <a:prstGeom prst="rect">
              <a:avLst/>
            </a:prstGeom>
          </p:spPr>
        </p:pic>
      </p:grpSp>
      <p:grpSp>
        <p:nvGrpSpPr>
          <p:cNvPr id="14" name="object 14">
            <a:extLst>
              <a:ext uri="{C183D7F6-B498-43B3-948B-1728B52AA6E4}">
                <adec:decorative xmlns:adec="http://schemas.microsoft.com/office/drawing/2017/decorative" val="1"/>
              </a:ext>
            </a:extLst>
          </p:cNvPr>
          <p:cNvGrpSpPr/>
          <p:nvPr/>
        </p:nvGrpSpPr>
        <p:grpSpPr>
          <a:xfrm>
            <a:off x="7421207" y="5867719"/>
            <a:ext cx="826405" cy="147606"/>
            <a:chOff x="5829781" y="8605907"/>
            <a:chExt cx="1212049" cy="216486"/>
          </a:xfrm>
        </p:grpSpPr>
        <p:pic>
          <p:nvPicPr>
            <p:cNvPr id="15" name="object 15"/>
            <p:cNvPicPr/>
            <p:nvPr/>
          </p:nvPicPr>
          <p:blipFill>
            <a:blip r:embed="rId10" cstate="print"/>
            <a:stretch>
              <a:fillRect/>
            </a:stretch>
          </p:blipFill>
          <p:spPr>
            <a:xfrm>
              <a:off x="5829781" y="8605907"/>
              <a:ext cx="125857" cy="171678"/>
            </a:xfrm>
            <a:prstGeom prst="rect">
              <a:avLst/>
            </a:prstGeom>
          </p:spPr>
        </p:pic>
        <p:pic>
          <p:nvPicPr>
            <p:cNvPr id="16" name="object 16"/>
            <p:cNvPicPr/>
            <p:nvPr/>
          </p:nvPicPr>
          <p:blipFill>
            <a:blip r:embed="rId11" cstate="print"/>
            <a:stretch>
              <a:fillRect/>
            </a:stretch>
          </p:blipFill>
          <p:spPr>
            <a:xfrm>
              <a:off x="5978641" y="8653029"/>
              <a:ext cx="95542" cy="124815"/>
            </a:xfrm>
            <a:prstGeom prst="rect">
              <a:avLst/>
            </a:prstGeom>
          </p:spPr>
        </p:pic>
        <p:pic>
          <p:nvPicPr>
            <p:cNvPr id="17" name="object 17"/>
            <p:cNvPicPr/>
            <p:nvPr/>
          </p:nvPicPr>
          <p:blipFill>
            <a:blip r:embed="rId12" cstate="print"/>
            <a:stretch>
              <a:fillRect/>
            </a:stretch>
          </p:blipFill>
          <p:spPr>
            <a:xfrm>
              <a:off x="6105747" y="8653026"/>
              <a:ext cx="96850" cy="169367"/>
            </a:xfrm>
            <a:prstGeom prst="rect">
              <a:avLst/>
            </a:prstGeom>
          </p:spPr>
        </p:pic>
        <p:pic>
          <p:nvPicPr>
            <p:cNvPr id="18" name="object 18"/>
            <p:cNvPicPr/>
            <p:nvPr/>
          </p:nvPicPr>
          <p:blipFill>
            <a:blip r:embed="rId13" cstate="print"/>
            <a:stretch>
              <a:fillRect/>
            </a:stretch>
          </p:blipFill>
          <p:spPr>
            <a:xfrm>
              <a:off x="6226376" y="8653028"/>
              <a:ext cx="93992" cy="124815"/>
            </a:xfrm>
            <a:prstGeom prst="rect">
              <a:avLst/>
            </a:prstGeom>
          </p:spPr>
        </p:pic>
        <p:pic>
          <p:nvPicPr>
            <p:cNvPr id="19" name="object 19"/>
            <p:cNvPicPr/>
            <p:nvPr/>
          </p:nvPicPr>
          <p:blipFill>
            <a:blip r:embed="rId14" cstate="print"/>
            <a:stretch>
              <a:fillRect/>
            </a:stretch>
          </p:blipFill>
          <p:spPr>
            <a:xfrm>
              <a:off x="6358651" y="8620662"/>
              <a:ext cx="147581" cy="157187"/>
            </a:xfrm>
            <a:prstGeom prst="rect">
              <a:avLst/>
            </a:prstGeom>
          </p:spPr>
        </p:pic>
        <p:pic>
          <p:nvPicPr>
            <p:cNvPr id="20" name="object 20"/>
            <p:cNvPicPr/>
            <p:nvPr/>
          </p:nvPicPr>
          <p:blipFill>
            <a:blip r:embed="rId15" cstate="print"/>
            <a:stretch>
              <a:fillRect/>
            </a:stretch>
          </p:blipFill>
          <p:spPr>
            <a:xfrm>
              <a:off x="6531056" y="8653033"/>
              <a:ext cx="162636" cy="122224"/>
            </a:xfrm>
            <a:prstGeom prst="rect">
              <a:avLst/>
            </a:prstGeom>
          </p:spPr>
        </p:pic>
        <p:pic>
          <p:nvPicPr>
            <p:cNvPr id="21" name="object 21"/>
            <p:cNvPicPr/>
            <p:nvPr/>
          </p:nvPicPr>
          <p:blipFill>
            <a:blip r:embed="rId16" cstate="print"/>
            <a:stretch>
              <a:fillRect/>
            </a:stretch>
          </p:blipFill>
          <p:spPr>
            <a:xfrm>
              <a:off x="6723404" y="8653029"/>
              <a:ext cx="95542" cy="124815"/>
            </a:xfrm>
            <a:prstGeom prst="rect">
              <a:avLst/>
            </a:prstGeom>
          </p:spPr>
        </p:pic>
        <p:pic>
          <p:nvPicPr>
            <p:cNvPr id="22" name="object 22"/>
            <p:cNvPicPr/>
            <p:nvPr/>
          </p:nvPicPr>
          <p:blipFill>
            <a:blip r:embed="rId17" cstate="print"/>
            <a:stretch>
              <a:fillRect/>
            </a:stretch>
          </p:blipFill>
          <p:spPr>
            <a:xfrm>
              <a:off x="6850505" y="8653033"/>
              <a:ext cx="94005" cy="122224"/>
            </a:xfrm>
            <a:prstGeom prst="rect">
              <a:avLst/>
            </a:prstGeom>
          </p:spPr>
        </p:pic>
        <p:pic>
          <p:nvPicPr>
            <p:cNvPr id="23" name="object 23"/>
            <p:cNvPicPr/>
            <p:nvPr/>
          </p:nvPicPr>
          <p:blipFill>
            <a:blip r:embed="rId18" cstate="print"/>
            <a:stretch>
              <a:fillRect/>
            </a:stretch>
          </p:blipFill>
          <p:spPr>
            <a:xfrm>
              <a:off x="6969580" y="8620662"/>
              <a:ext cx="72250" cy="157187"/>
            </a:xfrm>
            <a:prstGeom prst="rect">
              <a:avLst/>
            </a:prstGeom>
          </p:spPr>
        </p:pic>
      </p:grpSp>
      <p:grpSp>
        <p:nvGrpSpPr>
          <p:cNvPr id="24" name="object 24">
            <a:extLst>
              <a:ext uri="{C183D7F6-B498-43B3-948B-1728B52AA6E4}">
                <adec:decorative xmlns:adec="http://schemas.microsoft.com/office/drawing/2017/decorative" val="1"/>
              </a:ext>
            </a:extLst>
          </p:cNvPr>
          <p:cNvGrpSpPr/>
          <p:nvPr/>
        </p:nvGrpSpPr>
        <p:grpSpPr>
          <a:xfrm>
            <a:off x="8298742" y="5867655"/>
            <a:ext cx="135213" cy="117232"/>
            <a:chOff x="7116885" y="8605904"/>
            <a:chExt cx="198312" cy="171940"/>
          </a:xfrm>
        </p:grpSpPr>
        <p:pic>
          <p:nvPicPr>
            <p:cNvPr id="25" name="object 25"/>
            <p:cNvPicPr/>
            <p:nvPr/>
          </p:nvPicPr>
          <p:blipFill>
            <a:blip r:embed="rId19" cstate="print"/>
            <a:stretch>
              <a:fillRect/>
            </a:stretch>
          </p:blipFill>
          <p:spPr>
            <a:xfrm>
              <a:off x="7116885" y="8653029"/>
              <a:ext cx="106946" cy="124815"/>
            </a:xfrm>
            <a:prstGeom prst="rect">
              <a:avLst/>
            </a:prstGeom>
          </p:spPr>
        </p:pic>
        <p:pic>
          <p:nvPicPr>
            <p:cNvPr id="26" name="object 26"/>
            <p:cNvPicPr/>
            <p:nvPr/>
          </p:nvPicPr>
          <p:blipFill>
            <a:blip r:embed="rId20" cstate="print"/>
            <a:stretch>
              <a:fillRect/>
            </a:stretch>
          </p:blipFill>
          <p:spPr>
            <a:xfrm>
              <a:off x="7244509" y="8605904"/>
              <a:ext cx="70688" cy="169354"/>
            </a:xfrm>
            <a:prstGeom prst="rect">
              <a:avLst/>
            </a:prstGeom>
          </p:spPr>
        </p:pic>
      </p:grpSp>
      <p:sp>
        <p:nvSpPr>
          <p:cNvPr id="27" name="object 27">
            <a:extLst>
              <a:ext uri="{C183D7F6-B498-43B3-948B-1728B52AA6E4}">
                <adec:decorative xmlns:adec="http://schemas.microsoft.com/office/drawing/2017/decorative" val="1"/>
              </a:ext>
            </a:extLst>
          </p:cNvPr>
          <p:cNvSpPr/>
          <p:nvPr/>
        </p:nvSpPr>
        <p:spPr>
          <a:xfrm>
            <a:off x="6208335" y="6065381"/>
            <a:ext cx="145906" cy="239857"/>
          </a:xfrm>
          <a:custGeom>
            <a:avLst/>
            <a:gdLst/>
            <a:ahLst/>
            <a:cxnLst/>
            <a:rect l="l" t="t" r="r" b="b"/>
            <a:pathLst>
              <a:path w="213995" h="351790">
                <a:moveTo>
                  <a:pt x="213766" y="0"/>
                </a:moveTo>
                <a:lnTo>
                  <a:pt x="0" y="0"/>
                </a:lnTo>
                <a:lnTo>
                  <a:pt x="0" y="59690"/>
                </a:lnTo>
                <a:lnTo>
                  <a:pt x="0" y="142240"/>
                </a:lnTo>
                <a:lnTo>
                  <a:pt x="0" y="200660"/>
                </a:lnTo>
                <a:lnTo>
                  <a:pt x="0" y="290830"/>
                </a:lnTo>
                <a:lnTo>
                  <a:pt x="0" y="351790"/>
                </a:lnTo>
                <a:lnTo>
                  <a:pt x="213766" y="351790"/>
                </a:lnTo>
                <a:lnTo>
                  <a:pt x="213766" y="290830"/>
                </a:lnTo>
                <a:lnTo>
                  <a:pt x="68707" y="290830"/>
                </a:lnTo>
                <a:lnTo>
                  <a:pt x="68707" y="200660"/>
                </a:lnTo>
                <a:lnTo>
                  <a:pt x="191947" y="200660"/>
                </a:lnTo>
                <a:lnTo>
                  <a:pt x="191947" y="142240"/>
                </a:lnTo>
                <a:lnTo>
                  <a:pt x="68707" y="142240"/>
                </a:lnTo>
                <a:lnTo>
                  <a:pt x="68707" y="59690"/>
                </a:lnTo>
                <a:lnTo>
                  <a:pt x="213766" y="59690"/>
                </a:lnTo>
                <a:lnTo>
                  <a:pt x="213766" y="0"/>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bject 28">
            <a:extLst>
              <a:ext uri="{C183D7F6-B498-43B3-948B-1728B52AA6E4}">
                <adec:decorative xmlns:adec="http://schemas.microsoft.com/office/drawing/2017/decorative" val="1"/>
              </a:ext>
            </a:extLst>
          </p:cNvPr>
          <p:cNvSpPr/>
          <p:nvPr/>
        </p:nvSpPr>
        <p:spPr>
          <a:xfrm>
            <a:off x="6452644" y="6061663"/>
            <a:ext cx="188768" cy="247217"/>
          </a:xfrm>
          <a:custGeom>
            <a:avLst/>
            <a:gdLst/>
            <a:ahLst/>
            <a:cxnLst/>
            <a:rect l="l" t="t" r="r" b="b"/>
            <a:pathLst>
              <a:path w="276860" h="362584">
                <a:moveTo>
                  <a:pt x="106337" y="0"/>
                </a:moveTo>
                <a:lnTo>
                  <a:pt x="82128" y="690"/>
                </a:lnTo>
                <a:lnTo>
                  <a:pt x="55416" y="2660"/>
                </a:lnTo>
                <a:lnTo>
                  <a:pt x="27580" y="5754"/>
                </a:lnTo>
                <a:lnTo>
                  <a:pt x="0" y="9817"/>
                </a:lnTo>
                <a:lnTo>
                  <a:pt x="0" y="355003"/>
                </a:lnTo>
                <a:lnTo>
                  <a:pt x="28220" y="358178"/>
                </a:lnTo>
                <a:lnTo>
                  <a:pt x="56440" y="360384"/>
                </a:lnTo>
                <a:lnTo>
                  <a:pt x="82204" y="361671"/>
                </a:lnTo>
                <a:lnTo>
                  <a:pt x="103060" y="362089"/>
                </a:lnTo>
                <a:lnTo>
                  <a:pt x="158507" y="357124"/>
                </a:lnTo>
                <a:lnTo>
                  <a:pt x="202548" y="342176"/>
                </a:lnTo>
                <a:lnTo>
                  <a:pt x="235773" y="317171"/>
                </a:lnTo>
                <a:lnTo>
                  <a:pt x="246000" y="301548"/>
                </a:lnTo>
                <a:lnTo>
                  <a:pt x="102527" y="301548"/>
                </a:lnTo>
                <a:lnTo>
                  <a:pt x="94858" y="301448"/>
                </a:lnTo>
                <a:lnTo>
                  <a:pt x="86631" y="301145"/>
                </a:lnTo>
                <a:lnTo>
                  <a:pt x="77897" y="300637"/>
                </a:lnTo>
                <a:lnTo>
                  <a:pt x="68707" y="299923"/>
                </a:lnTo>
                <a:lnTo>
                  <a:pt x="68707" y="62712"/>
                </a:lnTo>
                <a:lnTo>
                  <a:pt x="78175" y="61680"/>
                </a:lnTo>
                <a:lnTo>
                  <a:pt x="87999" y="61006"/>
                </a:lnTo>
                <a:lnTo>
                  <a:pt x="97312" y="60639"/>
                </a:lnTo>
                <a:lnTo>
                  <a:pt x="105244" y="60528"/>
                </a:lnTo>
                <a:lnTo>
                  <a:pt x="246154" y="60528"/>
                </a:lnTo>
                <a:lnTo>
                  <a:pt x="236388" y="45329"/>
                </a:lnTo>
                <a:lnTo>
                  <a:pt x="203762" y="20156"/>
                </a:lnTo>
                <a:lnTo>
                  <a:pt x="160593" y="5041"/>
                </a:lnTo>
                <a:lnTo>
                  <a:pt x="106337" y="0"/>
                </a:lnTo>
                <a:close/>
              </a:path>
              <a:path w="276860" h="362584">
                <a:moveTo>
                  <a:pt x="246154" y="60528"/>
                </a:moveTo>
                <a:lnTo>
                  <a:pt x="105244" y="60528"/>
                </a:lnTo>
                <a:lnTo>
                  <a:pt x="153989" y="67796"/>
                </a:lnTo>
                <a:lnTo>
                  <a:pt x="185197" y="90044"/>
                </a:lnTo>
                <a:lnTo>
                  <a:pt x="201785" y="127934"/>
                </a:lnTo>
                <a:lnTo>
                  <a:pt x="206667" y="182130"/>
                </a:lnTo>
                <a:lnTo>
                  <a:pt x="201819" y="235760"/>
                </a:lnTo>
                <a:lnTo>
                  <a:pt x="185062" y="272924"/>
                </a:lnTo>
                <a:lnTo>
                  <a:pt x="153072" y="294546"/>
                </a:lnTo>
                <a:lnTo>
                  <a:pt x="102527" y="301548"/>
                </a:lnTo>
                <a:lnTo>
                  <a:pt x="246000" y="301548"/>
                </a:lnTo>
                <a:lnTo>
                  <a:pt x="258774" y="282032"/>
                </a:lnTo>
                <a:lnTo>
                  <a:pt x="272141" y="236684"/>
                </a:lnTo>
                <a:lnTo>
                  <a:pt x="276466" y="181051"/>
                </a:lnTo>
                <a:lnTo>
                  <a:pt x="272194" y="125791"/>
                </a:lnTo>
                <a:lnTo>
                  <a:pt x="259017" y="80546"/>
                </a:lnTo>
                <a:lnTo>
                  <a:pt x="246154" y="60528"/>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object 29">
            <a:extLst>
              <a:ext uri="{C183D7F6-B498-43B3-948B-1728B52AA6E4}">
                <adec:decorative xmlns:adec="http://schemas.microsoft.com/office/drawing/2017/decorative" val="1"/>
              </a:ext>
            </a:extLst>
          </p:cNvPr>
          <p:cNvSpPr/>
          <p:nvPr/>
        </p:nvSpPr>
        <p:spPr>
          <a:xfrm>
            <a:off x="6734507" y="6065381"/>
            <a:ext cx="187036" cy="243320"/>
          </a:xfrm>
          <a:custGeom>
            <a:avLst/>
            <a:gdLst/>
            <a:ahLst/>
            <a:cxnLst/>
            <a:rect l="l" t="t" r="r" b="b"/>
            <a:pathLst>
              <a:path w="274320" h="356870">
                <a:moveTo>
                  <a:pt x="274281" y="0"/>
                </a:moveTo>
                <a:lnTo>
                  <a:pt x="206667" y="0"/>
                </a:lnTo>
                <a:lnTo>
                  <a:pt x="206667" y="222478"/>
                </a:lnTo>
                <a:lnTo>
                  <a:pt x="202979" y="255696"/>
                </a:lnTo>
                <a:lnTo>
                  <a:pt x="191061" y="278788"/>
                </a:lnTo>
                <a:lnTo>
                  <a:pt x="169633" y="292267"/>
                </a:lnTo>
                <a:lnTo>
                  <a:pt x="137414" y="296646"/>
                </a:lnTo>
                <a:lnTo>
                  <a:pt x="105515" y="292267"/>
                </a:lnTo>
                <a:lnTo>
                  <a:pt x="84248" y="278788"/>
                </a:lnTo>
                <a:lnTo>
                  <a:pt x="72388" y="255696"/>
                </a:lnTo>
                <a:lnTo>
                  <a:pt x="68707" y="222478"/>
                </a:lnTo>
                <a:lnTo>
                  <a:pt x="68707" y="0"/>
                </a:lnTo>
                <a:lnTo>
                  <a:pt x="0" y="0"/>
                </a:lnTo>
                <a:lnTo>
                  <a:pt x="0" y="232295"/>
                </a:lnTo>
                <a:lnTo>
                  <a:pt x="6120" y="278939"/>
                </a:lnTo>
                <a:lnTo>
                  <a:pt x="23836" y="313988"/>
                </a:lnTo>
                <a:lnTo>
                  <a:pt x="52178" y="338148"/>
                </a:lnTo>
                <a:lnTo>
                  <a:pt x="90178" y="352126"/>
                </a:lnTo>
                <a:lnTo>
                  <a:pt x="136867" y="356628"/>
                </a:lnTo>
                <a:lnTo>
                  <a:pt x="183823" y="352126"/>
                </a:lnTo>
                <a:lnTo>
                  <a:pt x="221985" y="338148"/>
                </a:lnTo>
                <a:lnTo>
                  <a:pt x="250410" y="313988"/>
                </a:lnTo>
                <a:lnTo>
                  <a:pt x="268157" y="278939"/>
                </a:lnTo>
                <a:lnTo>
                  <a:pt x="274281" y="232295"/>
                </a:lnTo>
                <a:lnTo>
                  <a:pt x="274281" y="0"/>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bject 30">
            <a:extLst>
              <a:ext uri="{C183D7F6-B498-43B3-948B-1728B52AA6E4}">
                <adec:decorative xmlns:adec="http://schemas.microsoft.com/office/drawing/2017/decorative" val="1"/>
              </a:ext>
            </a:extLst>
          </p:cNvPr>
          <p:cNvSpPr/>
          <p:nvPr/>
        </p:nvSpPr>
        <p:spPr>
          <a:xfrm>
            <a:off x="7015992" y="6061667"/>
            <a:ext cx="176213" cy="247217"/>
          </a:xfrm>
          <a:custGeom>
            <a:avLst/>
            <a:gdLst/>
            <a:ahLst/>
            <a:cxnLst/>
            <a:rect l="l" t="t" r="r" b="b"/>
            <a:pathLst>
              <a:path w="258445" h="362584">
                <a:moveTo>
                  <a:pt x="158673" y="0"/>
                </a:moveTo>
                <a:lnTo>
                  <a:pt x="106593" y="5606"/>
                </a:lnTo>
                <a:lnTo>
                  <a:pt x="65917" y="21950"/>
                </a:lnTo>
                <a:lnTo>
                  <a:pt x="35783" y="48321"/>
                </a:lnTo>
                <a:lnTo>
                  <a:pt x="15328" y="84010"/>
                </a:lnTo>
                <a:lnTo>
                  <a:pt x="3688" y="128303"/>
                </a:lnTo>
                <a:lnTo>
                  <a:pt x="0" y="180492"/>
                </a:lnTo>
                <a:lnTo>
                  <a:pt x="3743" y="234274"/>
                </a:lnTo>
                <a:lnTo>
                  <a:pt x="15410" y="279193"/>
                </a:lnTo>
                <a:lnTo>
                  <a:pt x="35650" y="314842"/>
                </a:lnTo>
                <a:lnTo>
                  <a:pt x="65116" y="340811"/>
                </a:lnTo>
                <a:lnTo>
                  <a:pt x="104458" y="356692"/>
                </a:lnTo>
                <a:lnTo>
                  <a:pt x="154330" y="362076"/>
                </a:lnTo>
                <a:lnTo>
                  <a:pt x="181864" y="360662"/>
                </a:lnTo>
                <a:lnTo>
                  <a:pt x="207767" y="356487"/>
                </a:lnTo>
                <a:lnTo>
                  <a:pt x="232852" y="349652"/>
                </a:lnTo>
                <a:lnTo>
                  <a:pt x="257936" y="340258"/>
                </a:lnTo>
                <a:lnTo>
                  <a:pt x="238302" y="284098"/>
                </a:lnTo>
                <a:lnTo>
                  <a:pt x="218388" y="290881"/>
                </a:lnTo>
                <a:lnTo>
                  <a:pt x="198012" y="296232"/>
                </a:lnTo>
                <a:lnTo>
                  <a:pt x="177330" y="299742"/>
                </a:lnTo>
                <a:lnTo>
                  <a:pt x="156502" y="301002"/>
                </a:lnTo>
                <a:lnTo>
                  <a:pt x="111665" y="291885"/>
                </a:lnTo>
                <a:lnTo>
                  <a:pt x="85337" y="266920"/>
                </a:lnTo>
                <a:lnTo>
                  <a:pt x="72916" y="229684"/>
                </a:lnTo>
                <a:lnTo>
                  <a:pt x="69799" y="183756"/>
                </a:lnTo>
                <a:lnTo>
                  <a:pt x="73573" y="131064"/>
                </a:lnTo>
                <a:lnTo>
                  <a:pt x="87317" y="92222"/>
                </a:lnTo>
                <a:lnTo>
                  <a:pt x="114660" y="68204"/>
                </a:lnTo>
                <a:lnTo>
                  <a:pt x="159232" y="59982"/>
                </a:lnTo>
                <a:lnTo>
                  <a:pt x="177658" y="60722"/>
                </a:lnTo>
                <a:lnTo>
                  <a:pt x="197465" y="62637"/>
                </a:lnTo>
                <a:lnTo>
                  <a:pt x="216968" y="65270"/>
                </a:lnTo>
                <a:lnTo>
                  <a:pt x="234480" y="68160"/>
                </a:lnTo>
                <a:lnTo>
                  <a:pt x="243751" y="9258"/>
                </a:lnTo>
                <a:lnTo>
                  <a:pt x="223789" y="5743"/>
                </a:lnTo>
                <a:lnTo>
                  <a:pt x="202650" y="2790"/>
                </a:lnTo>
                <a:lnTo>
                  <a:pt x="180793" y="757"/>
                </a:lnTo>
                <a:lnTo>
                  <a:pt x="158673" y="0"/>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object 31">
            <a:extLst>
              <a:ext uri="{C183D7F6-B498-43B3-948B-1728B52AA6E4}">
                <adec:decorative xmlns:adec="http://schemas.microsoft.com/office/drawing/2017/decorative" val="1"/>
              </a:ext>
            </a:extLst>
          </p:cNvPr>
          <p:cNvSpPr/>
          <p:nvPr/>
        </p:nvSpPr>
        <p:spPr>
          <a:xfrm>
            <a:off x="7259926" y="6065381"/>
            <a:ext cx="208251" cy="239857"/>
          </a:xfrm>
          <a:custGeom>
            <a:avLst/>
            <a:gdLst/>
            <a:ahLst/>
            <a:cxnLst/>
            <a:rect l="l" t="t" r="r" b="b"/>
            <a:pathLst>
              <a:path w="305435" h="351790">
                <a:moveTo>
                  <a:pt x="197942" y="0"/>
                </a:moveTo>
                <a:lnTo>
                  <a:pt x="107429" y="0"/>
                </a:lnTo>
                <a:lnTo>
                  <a:pt x="91060" y="46237"/>
                </a:lnTo>
                <a:lnTo>
                  <a:pt x="74776" y="94803"/>
                </a:lnTo>
                <a:lnTo>
                  <a:pt x="58732" y="145085"/>
                </a:lnTo>
                <a:lnTo>
                  <a:pt x="43079" y="196474"/>
                </a:lnTo>
                <a:lnTo>
                  <a:pt x="27971" y="248360"/>
                </a:lnTo>
                <a:lnTo>
                  <a:pt x="13560" y="300132"/>
                </a:lnTo>
                <a:lnTo>
                  <a:pt x="0" y="351180"/>
                </a:lnTo>
                <a:lnTo>
                  <a:pt x="69253" y="351180"/>
                </a:lnTo>
                <a:lnTo>
                  <a:pt x="88341" y="275932"/>
                </a:lnTo>
                <a:lnTo>
                  <a:pt x="285073" y="275932"/>
                </a:lnTo>
                <a:lnTo>
                  <a:pt x="277397" y="248360"/>
                </a:lnTo>
                <a:lnTo>
                  <a:pt x="268273" y="217030"/>
                </a:lnTo>
                <a:lnTo>
                  <a:pt x="104152" y="217030"/>
                </a:lnTo>
                <a:lnTo>
                  <a:pt x="115772" y="176737"/>
                </a:lnTo>
                <a:lnTo>
                  <a:pt x="127596" y="137213"/>
                </a:lnTo>
                <a:lnTo>
                  <a:pt x="139421" y="99019"/>
                </a:lnTo>
                <a:lnTo>
                  <a:pt x="151041" y="62712"/>
                </a:lnTo>
                <a:lnTo>
                  <a:pt x="219830" y="62712"/>
                </a:lnTo>
                <a:lnTo>
                  <a:pt x="214307" y="46237"/>
                </a:lnTo>
                <a:lnTo>
                  <a:pt x="197942" y="0"/>
                </a:lnTo>
                <a:close/>
              </a:path>
              <a:path w="305435" h="351790">
                <a:moveTo>
                  <a:pt x="285073" y="275932"/>
                </a:moveTo>
                <a:lnTo>
                  <a:pt x="215938" y="275932"/>
                </a:lnTo>
                <a:lnTo>
                  <a:pt x="235026" y="351180"/>
                </a:lnTo>
                <a:lnTo>
                  <a:pt x="305371" y="351180"/>
                </a:lnTo>
                <a:lnTo>
                  <a:pt x="291810" y="300132"/>
                </a:lnTo>
                <a:lnTo>
                  <a:pt x="285073" y="275932"/>
                </a:lnTo>
                <a:close/>
              </a:path>
              <a:path w="305435" h="351790">
                <a:moveTo>
                  <a:pt x="219830" y="62712"/>
                </a:moveTo>
                <a:lnTo>
                  <a:pt x="153238" y="62712"/>
                </a:lnTo>
                <a:lnTo>
                  <a:pt x="164849" y="99019"/>
                </a:lnTo>
                <a:lnTo>
                  <a:pt x="176614" y="137213"/>
                </a:lnTo>
                <a:lnTo>
                  <a:pt x="188276" y="176737"/>
                </a:lnTo>
                <a:lnTo>
                  <a:pt x="199580" y="217030"/>
                </a:lnTo>
                <a:lnTo>
                  <a:pt x="268273" y="217030"/>
                </a:lnTo>
                <a:lnTo>
                  <a:pt x="262287" y="196474"/>
                </a:lnTo>
                <a:lnTo>
                  <a:pt x="246633" y="145085"/>
                </a:lnTo>
                <a:lnTo>
                  <a:pt x="230589" y="94803"/>
                </a:lnTo>
                <a:lnTo>
                  <a:pt x="219830" y="62712"/>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object 32">
            <a:extLst>
              <a:ext uri="{C183D7F6-B498-43B3-948B-1728B52AA6E4}">
                <adec:decorative xmlns:adec="http://schemas.microsoft.com/office/drawing/2017/decorative" val="1"/>
              </a:ext>
            </a:extLst>
          </p:cNvPr>
          <p:cNvSpPr/>
          <p:nvPr/>
        </p:nvSpPr>
        <p:spPr>
          <a:xfrm>
            <a:off x="7508315" y="6065580"/>
            <a:ext cx="180975" cy="238991"/>
          </a:xfrm>
          <a:custGeom>
            <a:avLst/>
            <a:gdLst/>
            <a:ahLst/>
            <a:cxnLst/>
            <a:rect l="l" t="t" r="r" b="b"/>
            <a:pathLst>
              <a:path w="265429" h="350520">
                <a:moveTo>
                  <a:pt x="265010" y="0"/>
                </a:moveTo>
                <a:lnTo>
                  <a:pt x="0" y="0"/>
                </a:lnTo>
                <a:lnTo>
                  <a:pt x="0" y="59690"/>
                </a:lnTo>
                <a:lnTo>
                  <a:pt x="98145" y="59690"/>
                </a:lnTo>
                <a:lnTo>
                  <a:pt x="98145" y="350520"/>
                </a:lnTo>
                <a:lnTo>
                  <a:pt x="166865" y="350520"/>
                </a:lnTo>
                <a:lnTo>
                  <a:pt x="166865" y="59690"/>
                </a:lnTo>
                <a:lnTo>
                  <a:pt x="265010" y="59690"/>
                </a:lnTo>
                <a:lnTo>
                  <a:pt x="265010" y="0"/>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object 33">
            <a:extLst>
              <a:ext uri="{C183D7F6-B498-43B3-948B-1728B52AA6E4}">
                <adec:decorative xmlns:adec="http://schemas.microsoft.com/office/drawing/2017/decorative" val="1"/>
              </a:ext>
            </a:extLst>
          </p:cNvPr>
          <p:cNvSpPr/>
          <p:nvPr/>
        </p:nvSpPr>
        <p:spPr>
          <a:xfrm>
            <a:off x="7778652" y="6065381"/>
            <a:ext cx="47192" cy="239857"/>
          </a:xfrm>
          <a:custGeom>
            <a:avLst/>
            <a:gdLst/>
            <a:ahLst/>
            <a:cxnLst/>
            <a:rect l="l" t="t" r="r" b="b"/>
            <a:pathLst>
              <a:path w="69214" h="351790">
                <a:moveTo>
                  <a:pt x="68707" y="0"/>
                </a:moveTo>
                <a:lnTo>
                  <a:pt x="0" y="0"/>
                </a:lnTo>
                <a:lnTo>
                  <a:pt x="0" y="351180"/>
                </a:lnTo>
                <a:lnTo>
                  <a:pt x="68707" y="351180"/>
                </a:lnTo>
                <a:lnTo>
                  <a:pt x="68707" y="0"/>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4" name="object 34">
            <a:extLst>
              <a:ext uri="{C183D7F6-B498-43B3-948B-1728B52AA6E4}">
                <adec:decorative xmlns:adec="http://schemas.microsoft.com/office/drawing/2017/decorative" val="1"/>
              </a:ext>
            </a:extLst>
          </p:cNvPr>
          <p:cNvSpPr/>
          <p:nvPr/>
        </p:nvSpPr>
        <p:spPr>
          <a:xfrm>
            <a:off x="7925902" y="6061665"/>
            <a:ext cx="209117" cy="247217"/>
          </a:xfrm>
          <a:custGeom>
            <a:avLst/>
            <a:gdLst/>
            <a:ahLst/>
            <a:cxnLst/>
            <a:rect l="l" t="t" r="r" b="b"/>
            <a:pathLst>
              <a:path w="306704" h="362584">
                <a:moveTo>
                  <a:pt x="153225" y="0"/>
                </a:moveTo>
                <a:lnTo>
                  <a:pt x="102871" y="5343"/>
                </a:lnTo>
                <a:lnTo>
                  <a:pt x="63575" y="21123"/>
                </a:lnTo>
                <a:lnTo>
                  <a:pt x="34488" y="46961"/>
                </a:lnTo>
                <a:lnTo>
                  <a:pt x="14762" y="82478"/>
                </a:lnTo>
                <a:lnTo>
                  <a:pt x="3549" y="127296"/>
                </a:lnTo>
                <a:lnTo>
                  <a:pt x="0" y="181038"/>
                </a:lnTo>
                <a:lnTo>
                  <a:pt x="3549" y="234780"/>
                </a:lnTo>
                <a:lnTo>
                  <a:pt x="14762" y="279598"/>
                </a:lnTo>
                <a:lnTo>
                  <a:pt x="34488" y="315115"/>
                </a:lnTo>
                <a:lnTo>
                  <a:pt x="63575" y="340953"/>
                </a:lnTo>
                <a:lnTo>
                  <a:pt x="102871" y="356733"/>
                </a:lnTo>
                <a:lnTo>
                  <a:pt x="153225" y="362076"/>
                </a:lnTo>
                <a:lnTo>
                  <a:pt x="203580" y="356733"/>
                </a:lnTo>
                <a:lnTo>
                  <a:pt x="242879" y="340953"/>
                </a:lnTo>
                <a:lnTo>
                  <a:pt x="271968" y="315115"/>
                </a:lnTo>
                <a:lnTo>
                  <a:pt x="279201" y="302094"/>
                </a:lnTo>
                <a:lnTo>
                  <a:pt x="153225" y="302094"/>
                </a:lnTo>
                <a:lnTo>
                  <a:pt x="111665" y="294222"/>
                </a:lnTo>
                <a:lnTo>
                  <a:pt x="86156" y="271013"/>
                </a:lnTo>
                <a:lnTo>
                  <a:pt x="73326" y="233080"/>
                </a:lnTo>
                <a:lnTo>
                  <a:pt x="69799" y="181038"/>
                </a:lnTo>
                <a:lnTo>
                  <a:pt x="73326" y="128996"/>
                </a:lnTo>
                <a:lnTo>
                  <a:pt x="86156" y="91063"/>
                </a:lnTo>
                <a:lnTo>
                  <a:pt x="111665" y="67854"/>
                </a:lnTo>
                <a:lnTo>
                  <a:pt x="153225" y="59982"/>
                </a:lnTo>
                <a:lnTo>
                  <a:pt x="279201" y="59982"/>
                </a:lnTo>
                <a:lnTo>
                  <a:pt x="271968" y="46961"/>
                </a:lnTo>
                <a:lnTo>
                  <a:pt x="242879" y="21123"/>
                </a:lnTo>
                <a:lnTo>
                  <a:pt x="203580" y="5343"/>
                </a:lnTo>
                <a:lnTo>
                  <a:pt x="153225" y="0"/>
                </a:lnTo>
                <a:close/>
              </a:path>
              <a:path w="306704" h="362584">
                <a:moveTo>
                  <a:pt x="279201" y="59982"/>
                </a:moveTo>
                <a:lnTo>
                  <a:pt x="153225" y="59982"/>
                </a:lnTo>
                <a:lnTo>
                  <a:pt x="194793" y="67854"/>
                </a:lnTo>
                <a:lnTo>
                  <a:pt x="220305" y="91063"/>
                </a:lnTo>
                <a:lnTo>
                  <a:pt x="233137" y="128996"/>
                </a:lnTo>
                <a:lnTo>
                  <a:pt x="236664" y="181038"/>
                </a:lnTo>
                <a:lnTo>
                  <a:pt x="233137" y="233080"/>
                </a:lnTo>
                <a:lnTo>
                  <a:pt x="220305" y="271013"/>
                </a:lnTo>
                <a:lnTo>
                  <a:pt x="194793" y="294222"/>
                </a:lnTo>
                <a:lnTo>
                  <a:pt x="153225" y="302094"/>
                </a:lnTo>
                <a:lnTo>
                  <a:pt x="279201" y="302094"/>
                </a:lnTo>
                <a:lnTo>
                  <a:pt x="291697" y="279598"/>
                </a:lnTo>
                <a:lnTo>
                  <a:pt x="302913" y="234780"/>
                </a:lnTo>
                <a:lnTo>
                  <a:pt x="306463" y="181038"/>
                </a:lnTo>
                <a:lnTo>
                  <a:pt x="302913" y="127296"/>
                </a:lnTo>
                <a:lnTo>
                  <a:pt x="291697" y="82478"/>
                </a:lnTo>
                <a:lnTo>
                  <a:pt x="279201" y="59982"/>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5" name="object 35">
            <a:extLst>
              <a:ext uri="{C183D7F6-B498-43B3-948B-1728B52AA6E4}">
                <adec:decorative xmlns:adec="http://schemas.microsoft.com/office/drawing/2017/decorative" val="1"/>
              </a:ext>
            </a:extLst>
          </p:cNvPr>
          <p:cNvSpPr/>
          <p:nvPr/>
        </p:nvSpPr>
        <p:spPr>
          <a:xfrm>
            <a:off x="8235276" y="6065381"/>
            <a:ext cx="197427" cy="239857"/>
          </a:xfrm>
          <a:custGeom>
            <a:avLst/>
            <a:gdLst/>
            <a:ahLst/>
            <a:cxnLst/>
            <a:rect l="l" t="t" r="r" b="b"/>
            <a:pathLst>
              <a:path w="289559" h="351790">
                <a:moveTo>
                  <a:pt x="289560" y="0"/>
                </a:moveTo>
                <a:lnTo>
                  <a:pt x="221932" y="0"/>
                </a:lnTo>
                <a:lnTo>
                  <a:pt x="221932" y="250837"/>
                </a:lnTo>
                <a:lnTo>
                  <a:pt x="219760" y="250837"/>
                </a:lnTo>
                <a:lnTo>
                  <a:pt x="93243" y="0"/>
                </a:lnTo>
                <a:lnTo>
                  <a:pt x="0" y="0"/>
                </a:lnTo>
                <a:lnTo>
                  <a:pt x="0" y="351180"/>
                </a:lnTo>
                <a:lnTo>
                  <a:pt x="67627" y="351180"/>
                </a:lnTo>
                <a:lnTo>
                  <a:pt x="67627" y="100330"/>
                </a:lnTo>
                <a:lnTo>
                  <a:pt x="69799" y="100330"/>
                </a:lnTo>
                <a:lnTo>
                  <a:pt x="196303" y="351180"/>
                </a:lnTo>
                <a:lnTo>
                  <a:pt x="289560" y="351180"/>
                </a:lnTo>
                <a:lnTo>
                  <a:pt x="289560" y="0"/>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object 36">
            <a:extLst>
              <a:ext uri="{C183D7F6-B498-43B3-948B-1728B52AA6E4}">
                <adec:decorative xmlns:adec="http://schemas.microsoft.com/office/drawing/2017/decorative" val="1"/>
              </a:ext>
            </a:extLst>
          </p:cNvPr>
          <p:cNvSpPr/>
          <p:nvPr/>
        </p:nvSpPr>
        <p:spPr>
          <a:xfrm>
            <a:off x="6207388" y="5688075"/>
            <a:ext cx="120361" cy="299171"/>
          </a:xfrm>
          <a:custGeom>
            <a:avLst/>
            <a:gdLst/>
            <a:ahLst/>
            <a:cxnLst/>
            <a:rect l="l" t="t" r="r" b="b"/>
            <a:pathLst>
              <a:path w="176529" h="438784">
                <a:moveTo>
                  <a:pt x="156489" y="290502"/>
                </a:moveTo>
                <a:lnTo>
                  <a:pt x="72821" y="290502"/>
                </a:lnTo>
                <a:lnTo>
                  <a:pt x="67368" y="320808"/>
                </a:lnTo>
                <a:lnTo>
                  <a:pt x="64673" y="337311"/>
                </a:lnTo>
                <a:lnTo>
                  <a:pt x="63947" y="345769"/>
                </a:lnTo>
                <a:lnTo>
                  <a:pt x="64401" y="351944"/>
                </a:lnTo>
                <a:lnTo>
                  <a:pt x="65430" y="361177"/>
                </a:lnTo>
                <a:lnTo>
                  <a:pt x="63715" y="364339"/>
                </a:lnTo>
                <a:lnTo>
                  <a:pt x="63017" y="369191"/>
                </a:lnTo>
                <a:lnTo>
                  <a:pt x="65620" y="374118"/>
                </a:lnTo>
                <a:lnTo>
                  <a:pt x="60718" y="379186"/>
                </a:lnTo>
                <a:lnTo>
                  <a:pt x="61785" y="384037"/>
                </a:lnTo>
                <a:lnTo>
                  <a:pt x="62839" y="388952"/>
                </a:lnTo>
                <a:lnTo>
                  <a:pt x="66471" y="393334"/>
                </a:lnTo>
                <a:lnTo>
                  <a:pt x="64198" y="402732"/>
                </a:lnTo>
                <a:lnTo>
                  <a:pt x="65620" y="405703"/>
                </a:lnTo>
                <a:lnTo>
                  <a:pt x="67005" y="408675"/>
                </a:lnTo>
                <a:lnTo>
                  <a:pt x="64401" y="413234"/>
                </a:lnTo>
                <a:lnTo>
                  <a:pt x="63017" y="425604"/>
                </a:lnTo>
                <a:lnTo>
                  <a:pt x="79438" y="430824"/>
                </a:lnTo>
                <a:lnTo>
                  <a:pt x="88671" y="431726"/>
                </a:lnTo>
                <a:lnTo>
                  <a:pt x="98945" y="436082"/>
                </a:lnTo>
                <a:lnTo>
                  <a:pt x="107010" y="438546"/>
                </a:lnTo>
                <a:lnTo>
                  <a:pt x="114332" y="438785"/>
                </a:lnTo>
                <a:lnTo>
                  <a:pt x="122708" y="436253"/>
                </a:lnTo>
                <a:lnTo>
                  <a:pt x="129782" y="431502"/>
                </a:lnTo>
                <a:lnTo>
                  <a:pt x="133197" y="425084"/>
                </a:lnTo>
                <a:lnTo>
                  <a:pt x="134239" y="415647"/>
                </a:lnTo>
                <a:lnTo>
                  <a:pt x="132486" y="409005"/>
                </a:lnTo>
                <a:lnTo>
                  <a:pt x="118516" y="407634"/>
                </a:lnTo>
                <a:lnTo>
                  <a:pt x="105930" y="403608"/>
                </a:lnTo>
                <a:lnTo>
                  <a:pt x="107365" y="399277"/>
                </a:lnTo>
                <a:lnTo>
                  <a:pt x="121554" y="399277"/>
                </a:lnTo>
                <a:lnTo>
                  <a:pt x="128816" y="385599"/>
                </a:lnTo>
                <a:lnTo>
                  <a:pt x="122682" y="376709"/>
                </a:lnTo>
                <a:lnTo>
                  <a:pt x="119392" y="376557"/>
                </a:lnTo>
                <a:lnTo>
                  <a:pt x="123830" y="364084"/>
                </a:lnTo>
                <a:lnTo>
                  <a:pt x="126126" y="356686"/>
                </a:lnTo>
                <a:lnTo>
                  <a:pt x="127018" y="351448"/>
                </a:lnTo>
                <a:lnTo>
                  <a:pt x="127241" y="345455"/>
                </a:lnTo>
                <a:lnTo>
                  <a:pt x="127419" y="335676"/>
                </a:lnTo>
                <a:lnTo>
                  <a:pt x="126555" y="328157"/>
                </a:lnTo>
                <a:lnTo>
                  <a:pt x="127749" y="322950"/>
                </a:lnTo>
                <a:lnTo>
                  <a:pt x="128981" y="317692"/>
                </a:lnTo>
                <a:lnTo>
                  <a:pt x="127939" y="301665"/>
                </a:lnTo>
                <a:lnTo>
                  <a:pt x="145077" y="296335"/>
                </a:lnTo>
                <a:lnTo>
                  <a:pt x="154265" y="292556"/>
                </a:lnTo>
                <a:lnTo>
                  <a:pt x="156489" y="290502"/>
                </a:lnTo>
                <a:close/>
              </a:path>
              <a:path w="176529" h="438784">
                <a:moveTo>
                  <a:pt x="121554" y="399277"/>
                </a:moveTo>
                <a:lnTo>
                  <a:pt x="107365" y="399277"/>
                </a:lnTo>
                <a:lnTo>
                  <a:pt x="120091" y="402033"/>
                </a:lnTo>
                <a:lnTo>
                  <a:pt x="121554" y="399277"/>
                </a:lnTo>
                <a:close/>
              </a:path>
              <a:path w="176529" h="438784">
                <a:moveTo>
                  <a:pt x="70308" y="292788"/>
                </a:moveTo>
                <a:lnTo>
                  <a:pt x="59626" y="292788"/>
                </a:lnTo>
                <a:lnTo>
                  <a:pt x="70015" y="293054"/>
                </a:lnTo>
                <a:lnTo>
                  <a:pt x="70308" y="292788"/>
                </a:lnTo>
                <a:close/>
              </a:path>
              <a:path w="176529" h="438784">
                <a:moveTo>
                  <a:pt x="46062" y="123370"/>
                </a:moveTo>
                <a:lnTo>
                  <a:pt x="41694" y="126900"/>
                </a:lnTo>
                <a:lnTo>
                  <a:pt x="36769" y="129591"/>
                </a:lnTo>
                <a:lnTo>
                  <a:pt x="29892" y="132904"/>
                </a:lnTo>
                <a:lnTo>
                  <a:pt x="23048" y="137527"/>
                </a:lnTo>
                <a:lnTo>
                  <a:pt x="18224" y="144147"/>
                </a:lnTo>
                <a:lnTo>
                  <a:pt x="5435" y="150497"/>
                </a:lnTo>
                <a:lnTo>
                  <a:pt x="3721" y="155564"/>
                </a:lnTo>
                <a:lnTo>
                  <a:pt x="1017" y="162789"/>
                </a:lnTo>
                <a:lnTo>
                  <a:pt x="0" y="169025"/>
                </a:lnTo>
                <a:lnTo>
                  <a:pt x="563" y="177715"/>
                </a:lnTo>
                <a:lnTo>
                  <a:pt x="2603" y="192305"/>
                </a:lnTo>
                <a:lnTo>
                  <a:pt x="4142" y="206694"/>
                </a:lnTo>
                <a:lnTo>
                  <a:pt x="4706" y="215395"/>
                </a:lnTo>
                <a:lnTo>
                  <a:pt x="6416" y="222975"/>
                </a:lnTo>
                <a:lnTo>
                  <a:pt x="11391" y="233999"/>
                </a:lnTo>
                <a:lnTo>
                  <a:pt x="10681" y="244394"/>
                </a:lnTo>
                <a:lnTo>
                  <a:pt x="26760" y="279008"/>
                </a:lnTo>
                <a:lnTo>
                  <a:pt x="40576" y="289879"/>
                </a:lnTo>
                <a:lnTo>
                  <a:pt x="44411" y="293016"/>
                </a:lnTo>
                <a:lnTo>
                  <a:pt x="59626" y="292788"/>
                </a:lnTo>
                <a:lnTo>
                  <a:pt x="70308" y="292788"/>
                </a:lnTo>
                <a:lnTo>
                  <a:pt x="72821" y="290502"/>
                </a:lnTo>
                <a:lnTo>
                  <a:pt x="156489" y="290502"/>
                </a:lnTo>
                <a:lnTo>
                  <a:pt x="158631" y="288524"/>
                </a:lnTo>
                <a:lnTo>
                  <a:pt x="161302" y="282437"/>
                </a:lnTo>
                <a:lnTo>
                  <a:pt x="160578" y="257278"/>
                </a:lnTo>
                <a:lnTo>
                  <a:pt x="156057" y="210492"/>
                </a:lnTo>
                <a:lnTo>
                  <a:pt x="159397" y="200573"/>
                </a:lnTo>
                <a:lnTo>
                  <a:pt x="161810" y="193740"/>
                </a:lnTo>
                <a:lnTo>
                  <a:pt x="164739" y="186159"/>
                </a:lnTo>
                <a:lnTo>
                  <a:pt x="168859" y="175854"/>
                </a:lnTo>
                <a:lnTo>
                  <a:pt x="171523" y="169128"/>
                </a:lnTo>
                <a:lnTo>
                  <a:pt x="151892" y="169128"/>
                </a:lnTo>
                <a:lnTo>
                  <a:pt x="150291" y="157075"/>
                </a:lnTo>
                <a:lnTo>
                  <a:pt x="155714" y="150789"/>
                </a:lnTo>
                <a:lnTo>
                  <a:pt x="175828" y="150789"/>
                </a:lnTo>
                <a:lnTo>
                  <a:pt x="175958" y="146598"/>
                </a:lnTo>
                <a:lnTo>
                  <a:pt x="165138" y="131231"/>
                </a:lnTo>
                <a:lnTo>
                  <a:pt x="162839" y="127243"/>
                </a:lnTo>
                <a:lnTo>
                  <a:pt x="160625" y="125122"/>
                </a:lnTo>
                <a:lnTo>
                  <a:pt x="48679" y="125122"/>
                </a:lnTo>
                <a:lnTo>
                  <a:pt x="46062" y="123370"/>
                </a:lnTo>
                <a:close/>
              </a:path>
              <a:path w="176529" h="438784">
                <a:moveTo>
                  <a:pt x="175828" y="150789"/>
                </a:moveTo>
                <a:lnTo>
                  <a:pt x="155714" y="150789"/>
                </a:lnTo>
                <a:lnTo>
                  <a:pt x="160069" y="153533"/>
                </a:lnTo>
                <a:lnTo>
                  <a:pt x="161123" y="156358"/>
                </a:lnTo>
                <a:lnTo>
                  <a:pt x="158516" y="160983"/>
                </a:lnTo>
                <a:lnTo>
                  <a:pt x="151892" y="169128"/>
                </a:lnTo>
                <a:lnTo>
                  <a:pt x="171523" y="169128"/>
                </a:lnTo>
                <a:lnTo>
                  <a:pt x="172683" y="166199"/>
                </a:lnTo>
                <a:lnTo>
                  <a:pt x="174726" y="160568"/>
                </a:lnTo>
                <a:lnTo>
                  <a:pt x="175628" y="157253"/>
                </a:lnTo>
                <a:lnTo>
                  <a:pt x="175828" y="150789"/>
                </a:lnTo>
                <a:close/>
              </a:path>
              <a:path w="176529" h="438784">
                <a:moveTo>
                  <a:pt x="69815" y="111851"/>
                </a:moveTo>
                <a:lnTo>
                  <a:pt x="38735" y="111851"/>
                </a:lnTo>
                <a:lnTo>
                  <a:pt x="51282" y="113629"/>
                </a:lnTo>
                <a:lnTo>
                  <a:pt x="61937" y="113629"/>
                </a:lnTo>
                <a:lnTo>
                  <a:pt x="67360" y="116042"/>
                </a:lnTo>
                <a:lnTo>
                  <a:pt x="49199" y="123738"/>
                </a:lnTo>
                <a:lnTo>
                  <a:pt x="48679" y="125122"/>
                </a:lnTo>
                <a:lnTo>
                  <a:pt x="160625" y="125122"/>
                </a:lnTo>
                <a:lnTo>
                  <a:pt x="157975" y="122671"/>
                </a:lnTo>
                <a:lnTo>
                  <a:pt x="157063" y="121985"/>
                </a:lnTo>
                <a:lnTo>
                  <a:pt x="137375" y="121985"/>
                </a:lnTo>
                <a:lnTo>
                  <a:pt x="134429" y="120220"/>
                </a:lnTo>
                <a:lnTo>
                  <a:pt x="132664" y="113273"/>
                </a:lnTo>
                <a:lnTo>
                  <a:pt x="132391" y="112727"/>
                </a:lnTo>
                <a:lnTo>
                  <a:pt x="70688" y="112727"/>
                </a:lnTo>
                <a:lnTo>
                  <a:pt x="69815" y="111851"/>
                </a:lnTo>
                <a:close/>
              </a:path>
              <a:path w="176529" h="438784">
                <a:moveTo>
                  <a:pt x="145249" y="115889"/>
                </a:moveTo>
                <a:lnTo>
                  <a:pt x="137375" y="121985"/>
                </a:lnTo>
                <a:lnTo>
                  <a:pt x="157063" y="121985"/>
                </a:lnTo>
                <a:lnTo>
                  <a:pt x="150799" y="117274"/>
                </a:lnTo>
                <a:lnTo>
                  <a:pt x="145249" y="115889"/>
                </a:lnTo>
                <a:close/>
              </a:path>
              <a:path w="176529" h="438784">
                <a:moveTo>
                  <a:pt x="40119" y="102427"/>
                </a:moveTo>
                <a:lnTo>
                  <a:pt x="29654" y="103304"/>
                </a:lnTo>
                <a:lnTo>
                  <a:pt x="31762" y="109260"/>
                </a:lnTo>
                <a:lnTo>
                  <a:pt x="33845" y="112727"/>
                </a:lnTo>
                <a:lnTo>
                  <a:pt x="38735" y="111851"/>
                </a:lnTo>
                <a:lnTo>
                  <a:pt x="69815" y="111851"/>
                </a:lnTo>
                <a:lnTo>
                  <a:pt x="61455" y="103456"/>
                </a:lnTo>
                <a:lnTo>
                  <a:pt x="40119" y="102427"/>
                </a:lnTo>
                <a:close/>
              </a:path>
              <a:path w="176529" h="438784">
                <a:moveTo>
                  <a:pt x="89078" y="0"/>
                </a:moveTo>
                <a:lnTo>
                  <a:pt x="56134" y="20512"/>
                </a:lnTo>
                <a:lnTo>
                  <a:pt x="52197" y="29910"/>
                </a:lnTo>
                <a:lnTo>
                  <a:pt x="49479" y="35549"/>
                </a:lnTo>
                <a:lnTo>
                  <a:pt x="45808" y="50434"/>
                </a:lnTo>
                <a:lnTo>
                  <a:pt x="49060" y="56504"/>
                </a:lnTo>
                <a:lnTo>
                  <a:pt x="50698" y="59222"/>
                </a:lnTo>
                <a:lnTo>
                  <a:pt x="52778" y="63553"/>
                </a:lnTo>
                <a:lnTo>
                  <a:pt x="57815" y="71746"/>
                </a:lnTo>
                <a:lnTo>
                  <a:pt x="67345" y="82255"/>
                </a:lnTo>
                <a:lnTo>
                  <a:pt x="82905" y="93537"/>
                </a:lnTo>
                <a:lnTo>
                  <a:pt x="81610" y="94807"/>
                </a:lnTo>
                <a:lnTo>
                  <a:pt x="80225" y="96573"/>
                </a:lnTo>
                <a:lnTo>
                  <a:pt x="79032" y="98935"/>
                </a:lnTo>
                <a:lnTo>
                  <a:pt x="75755" y="105564"/>
                </a:lnTo>
                <a:lnTo>
                  <a:pt x="70688" y="112727"/>
                </a:lnTo>
                <a:lnTo>
                  <a:pt x="132391" y="112727"/>
                </a:lnTo>
                <a:lnTo>
                  <a:pt x="129324" y="106593"/>
                </a:lnTo>
                <a:lnTo>
                  <a:pt x="125349" y="103647"/>
                </a:lnTo>
                <a:lnTo>
                  <a:pt x="124956" y="96573"/>
                </a:lnTo>
                <a:lnTo>
                  <a:pt x="124995" y="94807"/>
                </a:lnTo>
                <a:lnTo>
                  <a:pt x="126707" y="89181"/>
                </a:lnTo>
                <a:lnTo>
                  <a:pt x="128333" y="88432"/>
                </a:lnTo>
                <a:lnTo>
                  <a:pt x="129324" y="87899"/>
                </a:lnTo>
                <a:lnTo>
                  <a:pt x="137883" y="83784"/>
                </a:lnTo>
                <a:lnTo>
                  <a:pt x="140944" y="83085"/>
                </a:lnTo>
                <a:lnTo>
                  <a:pt x="143598" y="77231"/>
                </a:lnTo>
                <a:lnTo>
                  <a:pt x="140525" y="73395"/>
                </a:lnTo>
                <a:lnTo>
                  <a:pt x="142722" y="69623"/>
                </a:lnTo>
                <a:lnTo>
                  <a:pt x="144576" y="63934"/>
                </a:lnTo>
                <a:lnTo>
                  <a:pt x="145046" y="63553"/>
                </a:lnTo>
                <a:lnTo>
                  <a:pt x="143243" y="60124"/>
                </a:lnTo>
                <a:lnTo>
                  <a:pt x="142367" y="58308"/>
                </a:lnTo>
                <a:lnTo>
                  <a:pt x="146570" y="56110"/>
                </a:lnTo>
                <a:lnTo>
                  <a:pt x="144475" y="49151"/>
                </a:lnTo>
                <a:lnTo>
                  <a:pt x="137947" y="46217"/>
                </a:lnTo>
                <a:lnTo>
                  <a:pt x="136334" y="42521"/>
                </a:lnTo>
                <a:lnTo>
                  <a:pt x="135763" y="38356"/>
                </a:lnTo>
                <a:lnTo>
                  <a:pt x="135978" y="32806"/>
                </a:lnTo>
                <a:lnTo>
                  <a:pt x="134988" y="29453"/>
                </a:lnTo>
                <a:lnTo>
                  <a:pt x="137756" y="20309"/>
                </a:lnTo>
                <a:lnTo>
                  <a:pt x="126517" y="9908"/>
                </a:lnTo>
                <a:lnTo>
                  <a:pt x="115925" y="3632"/>
                </a:lnTo>
                <a:lnTo>
                  <a:pt x="102627" y="361"/>
                </a:lnTo>
                <a:lnTo>
                  <a:pt x="89078" y="0"/>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object 37">
            <a:extLst>
              <a:ext uri="{C183D7F6-B498-43B3-948B-1728B52AA6E4}">
                <adec:decorative xmlns:adec="http://schemas.microsoft.com/office/drawing/2017/decorative" val="1"/>
              </a:ext>
            </a:extLst>
          </p:cNvPr>
          <p:cNvSpPr/>
          <p:nvPr/>
        </p:nvSpPr>
        <p:spPr>
          <a:xfrm>
            <a:off x="6361505" y="5386387"/>
            <a:ext cx="297440" cy="603539"/>
          </a:xfrm>
          <a:custGeom>
            <a:avLst/>
            <a:gdLst/>
            <a:ahLst/>
            <a:cxnLst/>
            <a:rect l="l" t="t" r="r" b="b"/>
            <a:pathLst>
              <a:path w="436245" h="885190">
                <a:moveTo>
                  <a:pt x="253949" y="407771"/>
                </a:moveTo>
                <a:lnTo>
                  <a:pt x="251726" y="409041"/>
                </a:lnTo>
                <a:lnTo>
                  <a:pt x="246989" y="410311"/>
                </a:lnTo>
                <a:lnTo>
                  <a:pt x="240792" y="410311"/>
                </a:lnTo>
                <a:lnTo>
                  <a:pt x="234188" y="406501"/>
                </a:lnTo>
                <a:lnTo>
                  <a:pt x="222986" y="392531"/>
                </a:lnTo>
                <a:lnTo>
                  <a:pt x="207086" y="372211"/>
                </a:lnTo>
                <a:lnTo>
                  <a:pt x="192874" y="354431"/>
                </a:lnTo>
                <a:lnTo>
                  <a:pt x="186728" y="346811"/>
                </a:lnTo>
                <a:lnTo>
                  <a:pt x="147497" y="373126"/>
                </a:lnTo>
                <a:lnTo>
                  <a:pt x="147497" y="487781"/>
                </a:lnTo>
                <a:lnTo>
                  <a:pt x="120446" y="510641"/>
                </a:lnTo>
                <a:lnTo>
                  <a:pt x="115963" y="492861"/>
                </a:lnTo>
                <a:lnTo>
                  <a:pt x="126060" y="486511"/>
                </a:lnTo>
                <a:lnTo>
                  <a:pt x="137401" y="482701"/>
                </a:lnTo>
                <a:lnTo>
                  <a:pt x="143116" y="475081"/>
                </a:lnTo>
                <a:lnTo>
                  <a:pt x="147497" y="487781"/>
                </a:lnTo>
                <a:lnTo>
                  <a:pt x="147497" y="373126"/>
                </a:lnTo>
                <a:lnTo>
                  <a:pt x="101523" y="403961"/>
                </a:lnTo>
                <a:lnTo>
                  <a:pt x="132905" y="453491"/>
                </a:lnTo>
                <a:lnTo>
                  <a:pt x="130289" y="453491"/>
                </a:lnTo>
                <a:lnTo>
                  <a:pt x="125056" y="462381"/>
                </a:lnTo>
                <a:lnTo>
                  <a:pt x="122859" y="468731"/>
                </a:lnTo>
                <a:lnTo>
                  <a:pt x="118922" y="470001"/>
                </a:lnTo>
                <a:lnTo>
                  <a:pt x="114960" y="472541"/>
                </a:lnTo>
                <a:lnTo>
                  <a:pt x="108800" y="458571"/>
                </a:lnTo>
                <a:lnTo>
                  <a:pt x="104838" y="450951"/>
                </a:lnTo>
                <a:lnTo>
                  <a:pt x="101371" y="444601"/>
                </a:lnTo>
                <a:lnTo>
                  <a:pt x="96672" y="438251"/>
                </a:lnTo>
                <a:lnTo>
                  <a:pt x="90373" y="429361"/>
                </a:lnTo>
                <a:lnTo>
                  <a:pt x="84188" y="421741"/>
                </a:lnTo>
                <a:lnTo>
                  <a:pt x="77597" y="412851"/>
                </a:lnTo>
                <a:lnTo>
                  <a:pt x="73494" y="409041"/>
                </a:lnTo>
                <a:lnTo>
                  <a:pt x="75730" y="398881"/>
                </a:lnTo>
                <a:lnTo>
                  <a:pt x="77216" y="400151"/>
                </a:lnTo>
                <a:lnTo>
                  <a:pt x="84340" y="406501"/>
                </a:lnTo>
                <a:lnTo>
                  <a:pt x="91808" y="403961"/>
                </a:lnTo>
                <a:lnTo>
                  <a:pt x="95415" y="402691"/>
                </a:lnTo>
                <a:lnTo>
                  <a:pt x="97269" y="398881"/>
                </a:lnTo>
                <a:lnTo>
                  <a:pt x="99517" y="397611"/>
                </a:lnTo>
                <a:lnTo>
                  <a:pt x="102755" y="397611"/>
                </a:lnTo>
                <a:lnTo>
                  <a:pt x="104394" y="395071"/>
                </a:lnTo>
                <a:lnTo>
                  <a:pt x="104140" y="393801"/>
                </a:lnTo>
                <a:lnTo>
                  <a:pt x="102273" y="391261"/>
                </a:lnTo>
                <a:lnTo>
                  <a:pt x="107988" y="391261"/>
                </a:lnTo>
                <a:lnTo>
                  <a:pt x="109372" y="389991"/>
                </a:lnTo>
                <a:lnTo>
                  <a:pt x="109880" y="388721"/>
                </a:lnTo>
                <a:lnTo>
                  <a:pt x="109880" y="384911"/>
                </a:lnTo>
                <a:lnTo>
                  <a:pt x="111366" y="383641"/>
                </a:lnTo>
                <a:lnTo>
                  <a:pt x="115468" y="383641"/>
                </a:lnTo>
                <a:lnTo>
                  <a:pt x="117957" y="382371"/>
                </a:lnTo>
                <a:lnTo>
                  <a:pt x="118084" y="379831"/>
                </a:lnTo>
                <a:lnTo>
                  <a:pt x="115112" y="370941"/>
                </a:lnTo>
                <a:lnTo>
                  <a:pt x="116217" y="365861"/>
                </a:lnTo>
                <a:lnTo>
                  <a:pt x="117348" y="362051"/>
                </a:lnTo>
                <a:lnTo>
                  <a:pt x="120446" y="359511"/>
                </a:lnTo>
                <a:lnTo>
                  <a:pt x="128358" y="355701"/>
                </a:lnTo>
                <a:lnTo>
                  <a:pt x="132359" y="351891"/>
                </a:lnTo>
                <a:lnTo>
                  <a:pt x="133680" y="346811"/>
                </a:lnTo>
                <a:lnTo>
                  <a:pt x="133527" y="336651"/>
                </a:lnTo>
                <a:lnTo>
                  <a:pt x="130454" y="325221"/>
                </a:lnTo>
                <a:lnTo>
                  <a:pt x="124320" y="317601"/>
                </a:lnTo>
                <a:lnTo>
                  <a:pt x="118300" y="311251"/>
                </a:lnTo>
                <a:lnTo>
                  <a:pt x="115595" y="309981"/>
                </a:lnTo>
                <a:lnTo>
                  <a:pt x="118211" y="299821"/>
                </a:lnTo>
                <a:lnTo>
                  <a:pt x="107365" y="294741"/>
                </a:lnTo>
                <a:lnTo>
                  <a:pt x="96507" y="292201"/>
                </a:lnTo>
                <a:lnTo>
                  <a:pt x="83185" y="289661"/>
                </a:lnTo>
                <a:lnTo>
                  <a:pt x="71894" y="287121"/>
                </a:lnTo>
                <a:lnTo>
                  <a:pt x="67132" y="285851"/>
                </a:lnTo>
                <a:lnTo>
                  <a:pt x="62039" y="280771"/>
                </a:lnTo>
                <a:lnTo>
                  <a:pt x="50571" y="279501"/>
                </a:lnTo>
                <a:lnTo>
                  <a:pt x="49212" y="275691"/>
                </a:lnTo>
                <a:lnTo>
                  <a:pt x="44704" y="274421"/>
                </a:lnTo>
                <a:lnTo>
                  <a:pt x="42722" y="275691"/>
                </a:lnTo>
                <a:lnTo>
                  <a:pt x="39852" y="275691"/>
                </a:lnTo>
                <a:lnTo>
                  <a:pt x="37007" y="274421"/>
                </a:lnTo>
                <a:lnTo>
                  <a:pt x="38239" y="271881"/>
                </a:lnTo>
                <a:lnTo>
                  <a:pt x="28524" y="271881"/>
                </a:lnTo>
                <a:lnTo>
                  <a:pt x="19545" y="274421"/>
                </a:lnTo>
                <a:lnTo>
                  <a:pt x="15824" y="280771"/>
                </a:lnTo>
                <a:lnTo>
                  <a:pt x="16192" y="284581"/>
                </a:lnTo>
                <a:lnTo>
                  <a:pt x="15189" y="289661"/>
                </a:lnTo>
                <a:lnTo>
                  <a:pt x="10960" y="290931"/>
                </a:lnTo>
                <a:lnTo>
                  <a:pt x="6731" y="299821"/>
                </a:lnTo>
                <a:lnTo>
                  <a:pt x="7594" y="301091"/>
                </a:lnTo>
                <a:lnTo>
                  <a:pt x="6108" y="304901"/>
                </a:lnTo>
                <a:lnTo>
                  <a:pt x="3619" y="307441"/>
                </a:lnTo>
                <a:lnTo>
                  <a:pt x="4343" y="311251"/>
                </a:lnTo>
                <a:lnTo>
                  <a:pt x="5105" y="315061"/>
                </a:lnTo>
                <a:lnTo>
                  <a:pt x="4851" y="316331"/>
                </a:lnTo>
                <a:lnTo>
                  <a:pt x="7340" y="321411"/>
                </a:lnTo>
                <a:lnTo>
                  <a:pt x="8216" y="325221"/>
                </a:lnTo>
                <a:lnTo>
                  <a:pt x="3746" y="330301"/>
                </a:lnTo>
                <a:lnTo>
                  <a:pt x="0" y="332841"/>
                </a:lnTo>
                <a:lnTo>
                  <a:pt x="2984" y="341731"/>
                </a:lnTo>
                <a:lnTo>
                  <a:pt x="3492" y="343001"/>
                </a:lnTo>
                <a:lnTo>
                  <a:pt x="7721" y="348081"/>
                </a:lnTo>
                <a:lnTo>
                  <a:pt x="7467" y="350621"/>
                </a:lnTo>
                <a:lnTo>
                  <a:pt x="15443" y="353161"/>
                </a:lnTo>
                <a:lnTo>
                  <a:pt x="14084" y="355701"/>
                </a:lnTo>
                <a:lnTo>
                  <a:pt x="20053" y="359511"/>
                </a:lnTo>
                <a:lnTo>
                  <a:pt x="25158" y="354431"/>
                </a:lnTo>
                <a:lnTo>
                  <a:pt x="28397" y="356971"/>
                </a:lnTo>
                <a:lnTo>
                  <a:pt x="29959" y="354431"/>
                </a:lnTo>
                <a:lnTo>
                  <a:pt x="31521" y="351891"/>
                </a:lnTo>
                <a:lnTo>
                  <a:pt x="33261" y="354431"/>
                </a:lnTo>
                <a:lnTo>
                  <a:pt x="34010" y="362051"/>
                </a:lnTo>
                <a:lnTo>
                  <a:pt x="42468" y="362051"/>
                </a:lnTo>
                <a:lnTo>
                  <a:pt x="42849" y="365861"/>
                </a:lnTo>
                <a:lnTo>
                  <a:pt x="42849" y="374751"/>
                </a:lnTo>
                <a:lnTo>
                  <a:pt x="26543" y="410311"/>
                </a:lnTo>
                <a:lnTo>
                  <a:pt x="23926" y="426821"/>
                </a:lnTo>
                <a:lnTo>
                  <a:pt x="22123" y="440791"/>
                </a:lnTo>
                <a:lnTo>
                  <a:pt x="20701" y="454761"/>
                </a:lnTo>
                <a:lnTo>
                  <a:pt x="19443" y="468731"/>
                </a:lnTo>
                <a:lnTo>
                  <a:pt x="20218" y="487781"/>
                </a:lnTo>
                <a:lnTo>
                  <a:pt x="24180" y="529691"/>
                </a:lnTo>
                <a:lnTo>
                  <a:pt x="36068" y="569061"/>
                </a:lnTo>
                <a:lnTo>
                  <a:pt x="36817" y="575411"/>
                </a:lnTo>
                <a:lnTo>
                  <a:pt x="35991" y="583031"/>
                </a:lnTo>
                <a:lnTo>
                  <a:pt x="35026" y="594461"/>
                </a:lnTo>
                <a:lnTo>
                  <a:pt x="33883" y="610971"/>
                </a:lnTo>
                <a:lnTo>
                  <a:pt x="31038" y="641451"/>
                </a:lnTo>
                <a:lnTo>
                  <a:pt x="21958" y="675741"/>
                </a:lnTo>
                <a:lnTo>
                  <a:pt x="13385" y="703681"/>
                </a:lnTo>
                <a:lnTo>
                  <a:pt x="12115" y="715111"/>
                </a:lnTo>
                <a:lnTo>
                  <a:pt x="64427" y="715111"/>
                </a:lnTo>
                <a:lnTo>
                  <a:pt x="64236" y="717651"/>
                </a:lnTo>
                <a:lnTo>
                  <a:pt x="64071" y="718921"/>
                </a:lnTo>
                <a:lnTo>
                  <a:pt x="63220" y="722731"/>
                </a:lnTo>
                <a:lnTo>
                  <a:pt x="61036" y="729081"/>
                </a:lnTo>
                <a:lnTo>
                  <a:pt x="56426" y="736701"/>
                </a:lnTo>
                <a:lnTo>
                  <a:pt x="53238" y="746861"/>
                </a:lnTo>
                <a:lnTo>
                  <a:pt x="50787" y="759561"/>
                </a:lnTo>
                <a:lnTo>
                  <a:pt x="49466" y="772261"/>
                </a:lnTo>
                <a:lnTo>
                  <a:pt x="49669" y="782421"/>
                </a:lnTo>
                <a:lnTo>
                  <a:pt x="50190" y="788771"/>
                </a:lnTo>
                <a:lnTo>
                  <a:pt x="50330" y="793851"/>
                </a:lnTo>
                <a:lnTo>
                  <a:pt x="50355" y="805281"/>
                </a:lnTo>
                <a:lnTo>
                  <a:pt x="50126" y="814171"/>
                </a:lnTo>
                <a:lnTo>
                  <a:pt x="49593" y="814171"/>
                </a:lnTo>
                <a:lnTo>
                  <a:pt x="48983" y="815441"/>
                </a:lnTo>
                <a:lnTo>
                  <a:pt x="48310" y="815441"/>
                </a:lnTo>
                <a:lnTo>
                  <a:pt x="41046" y="831951"/>
                </a:lnTo>
                <a:lnTo>
                  <a:pt x="42011" y="838301"/>
                </a:lnTo>
                <a:lnTo>
                  <a:pt x="42951" y="839571"/>
                </a:lnTo>
                <a:lnTo>
                  <a:pt x="43637" y="839571"/>
                </a:lnTo>
                <a:lnTo>
                  <a:pt x="43180" y="840841"/>
                </a:lnTo>
                <a:lnTo>
                  <a:pt x="41859" y="843381"/>
                </a:lnTo>
                <a:lnTo>
                  <a:pt x="40944" y="847191"/>
                </a:lnTo>
                <a:lnTo>
                  <a:pt x="35623" y="861161"/>
                </a:lnTo>
                <a:lnTo>
                  <a:pt x="38531" y="868781"/>
                </a:lnTo>
                <a:lnTo>
                  <a:pt x="52565" y="875131"/>
                </a:lnTo>
                <a:lnTo>
                  <a:pt x="60325" y="875131"/>
                </a:lnTo>
                <a:lnTo>
                  <a:pt x="67335" y="877671"/>
                </a:lnTo>
                <a:lnTo>
                  <a:pt x="79692" y="880211"/>
                </a:lnTo>
                <a:lnTo>
                  <a:pt x="89357" y="881481"/>
                </a:lnTo>
                <a:lnTo>
                  <a:pt x="113334" y="881481"/>
                </a:lnTo>
                <a:lnTo>
                  <a:pt x="125120" y="878941"/>
                </a:lnTo>
                <a:lnTo>
                  <a:pt x="131000" y="868781"/>
                </a:lnTo>
                <a:lnTo>
                  <a:pt x="125425" y="862431"/>
                </a:lnTo>
                <a:lnTo>
                  <a:pt x="123024" y="859891"/>
                </a:lnTo>
                <a:lnTo>
                  <a:pt x="119075" y="858621"/>
                </a:lnTo>
                <a:lnTo>
                  <a:pt x="112331" y="856081"/>
                </a:lnTo>
                <a:lnTo>
                  <a:pt x="81305" y="839571"/>
                </a:lnTo>
                <a:lnTo>
                  <a:pt x="88379" y="839571"/>
                </a:lnTo>
                <a:lnTo>
                  <a:pt x="95199" y="840841"/>
                </a:lnTo>
                <a:lnTo>
                  <a:pt x="111975" y="840841"/>
                </a:lnTo>
                <a:lnTo>
                  <a:pt x="122148" y="831951"/>
                </a:lnTo>
                <a:lnTo>
                  <a:pt x="123278" y="824331"/>
                </a:lnTo>
                <a:lnTo>
                  <a:pt x="118872" y="819251"/>
                </a:lnTo>
                <a:lnTo>
                  <a:pt x="112471" y="817981"/>
                </a:lnTo>
                <a:lnTo>
                  <a:pt x="103746" y="817981"/>
                </a:lnTo>
                <a:lnTo>
                  <a:pt x="96253" y="816711"/>
                </a:lnTo>
                <a:lnTo>
                  <a:pt x="90055" y="815441"/>
                </a:lnTo>
                <a:lnTo>
                  <a:pt x="84086" y="810361"/>
                </a:lnTo>
                <a:lnTo>
                  <a:pt x="80568" y="805281"/>
                </a:lnTo>
                <a:lnTo>
                  <a:pt x="82118" y="800201"/>
                </a:lnTo>
                <a:lnTo>
                  <a:pt x="84632" y="793851"/>
                </a:lnTo>
                <a:lnTo>
                  <a:pt x="85737" y="788771"/>
                </a:lnTo>
                <a:lnTo>
                  <a:pt x="88353" y="778611"/>
                </a:lnTo>
                <a:lnTo>
                  <a:pt x="92697" y="763371"/>
                </a:lnTo>
                <a:lnTo>
                  <a:pt x="96774" y="746861"/>
                </a:lnTo>
                <a:lnTo>
                  <a:pt x="98577" y="739241"/>
                </a:lnTo>
                <a:lnTo>
                  <a:pt x="98577" y="735431"/>
                </a:lnTo>
                <a:lnTo>
                  <a:pt x="102679" y="732891"/>
                </a:lnTo>
                <a:lnTo>
                  <a:pt x="103593" y="729081"/>
                </a:lnTo>
                <a:lnTo>
                  <a:pt x="105244" y="724001"/>
                </a:lnTo>
                <a:lnTo>
                  <a:pt x="107657" y="716381"/>
                </a:lnTo>
                <a:lnTo>
                  <a:pt x="122542" y="717651"/>
                </a:lnTo>
                <a:lnTo>
                  <a:pt x="162509" y="717651"/>
                </a:lnTo>
                <a:lnTo>
                  <a:pt x="163728" y="716381"/>
                </a:lnTo>
                <a:lnTo>
                  <a:pt x="166166" y="713841"/>
                </a:lnTo>
                <a:lnTo>
                  <a:pt x="164134" y="708761"/>
                </a:lnTo>
                <a:lnTo>
                  <a:pt x="157187" y="689711"/>
                </a:lnTo>
                <a:lnTo>
                  <a:pt x="146253" y="655421"/>
                </a:lnTo>
                <a:lnTo>
                  <a:pt x="130429" y="603351"/>
                </a:lnTo>
                <a:lnTo>
                  <a:pt x="128803" y="595731"/>
                </a:lnTo>
                <a:lnTo>
                  <a:pt x="132461" y="569061"/>
                </a:lnTo>
                <a:lnTo>
                  <a:pt x="126936" y="541121"/>
                </a:lnTo>
                <a:lnTo>
                  <a:pt x="137439" y="530961"/>
                </a:lnTo>
                <a:lnTo>
                  <a:pt x="143662" y="524611"/>
                </a:lnTo>
                <a:lnTo>
                  <a:pt x="148056" y="520801"/>
                </a:lnTo>
                <a:lnTo>
                  <a:pt x="153085" y="516991"/>
                </a:lnTo>
                <a:lnTo>
                  <a:pt x="161315" y="510641"/>
                </a:lnTo>
                <a:lnTo>
                  <a:pt x="171030" y="509371"/>
                </a:lnTo>
                <a:lnTo>
                  <a:pt x="183730" y="506831"/>
                </a:lnTo>
                <a:lnTo>
                  <a:pt x="185216" y="504291"/>
                </a:lnTo>
                <a:lnTo>
                  <a:pt x="190830" y="494131"/>
                </a:lnTo>
                <a:lnTo>
                  <a:pt x="191579" y="485241"/>
                </a:lnTo>
                <a:lnTo>
                  <a:pt x="195313" y="480161"/>
                </a:lnTo>
                <a:lnTo>
                  <a:pt x="199809" y="478891"/>
                </a:lnTo>
                <a:lnTo>
                  <a:pt x="199809" y="475081"/>
                </a:lnTo>
                <a:lnTo>
                  <a:pt x="199809" y="472541"/>
                </a:lnTo>
                <a:lnTo>
                  <a:pt x="196062" y="470001"/>
                </a:lnTo>
                <a:lnTo>
                  <a:pt x="251587" y="410311"/>
                </a:lnTo>
                <a:lnTo>
                  <a:pt x="253949" y="407771"/>
                </a:lnTo>
                <a:close/>
              </a:path>
              <a:path w="436245" h="885190">
                <a:moveTo>
                  <a:pt x="319112" y="250774"/>
                </a:moveTo>
                <a:lnTo>
                  <a:pt x="318604" y="251231"/>
                </a:lnTo>
                <a:lnTo>
                  <a:pt x="319087" y="250901"/>
                </a:lnTo>
                <a:lnTo>
                  <a:pt x="319112" y="250774"/>
                </a:lnTo>
                <a:close/>
              </a:path>
              <a:path w="436245" h="885190">
                <a:moveTo>
                  <a:pt x="435737" y="69850"/>
                </a:moveTo>
                <a:lnTo>
                  <a:pt x="430530" y="67310"/>
                </a:lnTo>
                <a:lnTo>
                  <a:pt x="417652" y="60960"/>
                </a:lnTo>
                <a:lnTo>
                  <a:pt x="401231" y="53340"/>
                </a:lnTo>
                <a:lnTo>
                  <a:pt x="385381" y="45720"/>
                </a:lnTo>
                <a:lnTo>
                  <a:pt x="385787" y="43180"/>
                </a:lnTo>
                <a:lnTo>
                  <a:pt x="386702" y="35560"/>
                </a:lnTo>
                <a:lnTo>
                  <a:pt x="381012" y="30480"/>
                </a:lnTo>
                <a:lnTo>
                  <a:pt x="379183" y="29210"/>
                </a:lnTo>
                <a:lnTo>
                  <a:pt x="375526" y="26670"/>
                </a:lnTo>
                <a:lnTo>
                  <a:pt x="376453" y="24130"/>
                </a:lnTo>
                <a:lnTo>
                  <a:pt x="369963" y="26670"/>
                </a:lnTo>
                <a:lnTo>
                  <a:pt x="367004" y="26670"/>
                </a:lnTo>
                <a:lnTo>
                  <a:pt x="363778" y="29210"/>
                </a:lnTo>
                <a:lnTo>
                  <a:pt x="355384" y="21590"/>
                </a:lnTo>
                <a:lnTo>
                  <a:pt x="346760" y="12700"/>
                </a:lnTo>
                <a:lnTo>
                  <a:pt x="338988" y="6350"/>
                </a:lnTo>
                <a:lnTo>
                  <a:pt x="333171" y="1270"/>
                </a:lnTo>
                <a:lnTo>
                  <a:pt x="327799" y="0"/>
                </a:lnTo>
                <a:lnTo>
                  <a:pt x="323088" y="2540"/>
                </a:lnTo>
                <a:lnTo>
                  <a:pt x="318300" y="10160"/>
                </a:lnTo>
                <a:lnTo>
                  <a:pt x="312724" y="20320"/>
                </a:lnTo>
                <a:lnTo>
                  <a:pt x="346443" y="40640"/>
                </a:lnTo>
                <a:lnTo>
                  <a:pt x="346049" y="40640"/>
                </a:lnTo>
                <a:lnTo>
                  <a:pt x="345948" y="41910"/>
                </a:lnTo>
                <a:lnTo>
                  <a:pt x="346913" y="44450"/>
                </a:lnTo>
                <a:lnTo>
                  <a:pt x="353339" y="54610"/>
                </a:lnTo>
                <a:lnTo>
                  <a:pt x="361873" y="67310"/>
                </a:lnTo>
                <a:lnTo>
                  <a:pt x="363232" y="77470"/>
                </a:lnTo>
                <a:lnTo>
                  <a:pt x="365709" y="88900"/>
                </a:lnTo>
                <a:lnTo>
                  <a:pt x="361962" y="92710"/>
                </a:lnTo>
                <a:lnTo>
                  <a:pt x="360387" y="99060"/>
                </a:lnTo>
                <a:lnTo>
                  <a:pt x="359181" y="104140"/>
                </a:lnTo>
                <a:lnTo>
                  <a:pt x="357314" y="114300"/>
                </a:lnTo>
                <a:lnTo>
                  <a:pt x="352818" y="140970"/>
                </a:lnTo>
                <a:lnTo>
                  <a:pt x="321729" y="143510"/>
                </a:lnTo>
                <a:lnTo>
                  <a:pt x="302539" y="154940"/>
                </a:lnTo>
                <a:lnTo>
                  <a:pt x="287324" y="165100"/>
                </a:lnTo>
                <a:lnTo>
                  <a:pt x="276174" y="171450"/>
                </a:lnTo>
                <a:lnTo>
                  <a:pt x="266585" y="177800"/>
                </a:lnTo>
                <a:lnTo>
                  <a:pt x="268071" y="179070"/>
                </a:lnTo>
                <a:lnTo>
                  <a:pt x="300850" y="175260"/>
                </a:lnTo>
                <a:lnTo>
                  <a:pt x="299542" y="177800"/>
                </a:lnTo>
                <a:lnTo>
                  <a:pt x="301167" y="199390"/>
                </a:lnTo>
                <a:lnTo>
                  <a:pt x="304660" y="200660"/>
                </a:lnTo>
                <a:lnTo>
                  <a:pt x="303784" y="204470"/>
                </a:lnTo>
                <a:lnTo>
                  <a:pt x="304660" y="214630"/>
                </a:lnTo>
                <a:lnTo>
                  <a:pt x="307098" y="220980"/>
                </a:lnTo>
                <a:lnTo>
                  <a:pt x="311746" y="228600"/>
                </a:lnTo>
                <a:lnTo>
                  <a:pt x="316636" y="233680"/>
                </a:lnTo>
                <a:lnTo>
                  <a:pt x="319798" y="237490"/>
                </a:lnTo>
                <a:lnTo>
                  <a:pt x="321894" y="238760"/>
                </a:lnTo>
                <a:lnTo>
                  <a:pt x="319430" y="250190"/>
                </a:lnTo>
                <a:lnTo>
                  <a:pt x="319087" y="251460"/>
                </a:lnTo>
                <a:lnTo>
                  <a:pt x="318592" y="251460"/>
                </a:lnTo>
                <a:lnTo>
                  <a:pt x="312724" y="256540"/>
                </a:lnTo>
                <a:lnTo>
                  <a:pt x="305485" y="264160"/>
                </a:lnTo>
                <a:lnTo>
                  <a:pt x="303136" y="267970"/>
                </a:lnTo>
                <a:lnTo>
                  <a:pt x="300850" y="270510"/>
                </a:lnTo>
                <a:lnTo>
                  <a:pt x="299478" y="271780"/>
                </a:lnTo>
                <a:lnTo>
                  <a:pt x="295262" y="279400"/>
                </a:lnTo>
                <a:lnTo>
                  <a:pt x="289280" y="289560"/>
                </a:lnTo>
                <a:lnTo>
                  <a:pt x="283641" y="300990"/>
                </a:lnTo>
                <a:lnTo>
                  <a:pt x="280428" y="307340"/>
                </a:lnTo>
                <a:lnTo>
                  <a:pt x="278663" y="312420"/>
                </a:lnTo>
                <a:lnTo>
                  <a:pt x="279844" y="316230"/>
                </a:lnTo>
                <a:lnTo>
                  <a:pt x="278853" y="321310"/>
                </a:lnTo>
                <a:lnTo>
                  <a:pt x="276669" y="331470"/>
                </a:lnTo>
                <a:lnTo>
                  <a:pt x="274459" y="342900"/>
                </a:lnTo>
                <a:lnTo>
                  <a:pt x="273392" y="351790"/>
                </a:lnTo>
                <a:lnTo>
                  <a:pt x="273329" y="364490"/>
                </a:lnTo>
                <a:lnTo>
                  <a:pt x="273977" y="398780"/>
                </a:lnTo>
                <a:lnTo>
                  <a:pt x="271437" y="425450"/>
                </a:lnTo>
                <a:lnTo>
                  <a:pt x="270687" y="440690"/>
                </a:lnTo>
                <a:lnTo>
                  <a:pt x="269049" y="474980"/>
                </a:lnTo>
                <a:lnTo>
                  <a:pt x="267474" y="510540"/>
                </a:lnTo>
                <a:lnTo>
                  <a:pt x="266903" y="532130"/>
                </a:lnTo>
                <a:lnTo>
                  <a:pt x="267068" y="539750"/>
                </a:lnTo>
                <a:lnTo>
                  <a:pt x="267258" y="553720"/>
                </a:lnTo>
                <a:lnTo>
                  <a:pt x="267639" y="585470"/>
                </a:lnTo>
                <a:lnTo>
                  <a:pt x="267208" y="591820"/>
                </a:lnTo>
                <a:lnTo>
                  <a:pt x="266280" y="607060"/>
                </a:lnTo>
                <a:lnTo>
                  <a:pt x="265404" y="622300"/>
                </a:lnTo>
                <a:lnTo>
                  <a:pt x="265137" y="632460"/>
                </a:lnTo>
                <a:lnTo>
                  <a:pt x="265087" y="660400"/>
                </a:lnTo>
                <a:lnTo>
                  <a:pt x="264998" y="680720"/>
                </a:lnTo>
                <a:lnTo>
                  <a:pt x="266141" y="725170"/>
                </a:lnTo>
                <a:lnTo>
                  <a:pt x="266776" y="736600"/>
                </a:lnTo>
                <a:lnTo>
                  <a:pt x="277622" y="736600"/>
                </a:lnTo>
                <a:lnTo>
                  <a:pt x="278320" y="741680"/>
                </a:lnTo>
                <a:lnTo>
                  <a:pt x="279895" y="754380"/>
                </a:lnTo>
                <a:lnTo>
                  <a:pt x="281597" y="767080"/>
                </a:lnTo>
                <a:lnTo>
                  <a:pt x="282625" y="778510"/>
                </a:lnTo>
                <a:lnTo>
                  <a:pt x="283019" y="783590"/>
                </a:lnTo>
                <a:lnTo>
                  <a:pt x="283540" y="788670"/>
                </a:lnTo>
                <a:lnTo>
                  <a:pt x="284568" y="796290"/>
                </a:lnTo>
                <a:lnTo>
                  <a:pt x="286448" y="807720"/>
                </a:lnTo>
                <a:lnTo>
                  <a:pt x="288874" y="828040"/>
                </a:lnTo>
                <a:lnTo>
                  <a:pt x="289674" y="834390"/>
                </a:lnTo>
                <a:lnTo>
                  <a:pt x="290410" y="839470"/>
                </a:lnTo>
                <a:lnTo>
                  <a:pt x="291744" y="840740"/>
                </a:lnTo>
                <a:lnTo>
                  <a:pt x="289547" y="842010"/>
                </a:lnTo>
                <a:lnTo>
                  <a:pt x="287858" y="848360"/>
                </a:lnTo>
                <a:lnTo>
                  <a:pt x="286321" y="857250"/>
                </a:lnTo>
                <a:lnTo>
                  <a:pt x="285254" y="866140"/>
                </a:lnTo>
                <a:lnTo>
                  <a:pt x="284962" y="869950"/>
                </a:lnTo>
                <a:lnTo>
                  <a:pt x="285280" y="871220"/>
                </a:lnTo>
                <a:lnTo>
                  <a:pt x="298945" y="877570"/>
                </a:lnTo>
                <a:lnTo>
                  <a:pt x="305130" y="877570"/>
                </a:lnTo>
                <a:lnTo>
                  <a:pt x="311302" y="878840"/>
                </a:lnTo>
                <a:lnTo>
                  <a:pt x="322605" y="877570"/>
                </a:lnTo>
                <a:lnTo>
                  <a:pt x="327317" y="878840"/>
                </a:lnTo>
                <a:lnTo>
                  <a:pt x="332333" y="880110"/>
                </a:lnTo>
                <a:lnTo>
                  <a:pt x="339344" y="881380"/>
                </a:lnTo>
                <a:lnTo>
                  <a:pt x="346887" y="883920"/>
                </a:lnTo>
                <a:lnTo>
                  <a:pt x="353479" y="885190"/>
                </a:lnTo>
                <a:lnTo>
                  <a:pt x="383628" y="885190"/>
                </a:lnTo>
                <a:lnTo>
                  <a:pt x="390080" y="883920"/>
                </a:lnTo>
                <a:lnTo>
                  <a:pt x="394347" y="883920"/>
                </a:lnTo>
                <a:lnTo>
                  <a:pt x="395668" y="882650"/>
                </a:lnTo>
                <a:lnTo>
                  <a:pt x="398614" y="877570"/>
                </a:lnTo>
                <a:lnTo>
                  <a:pt x="399199" y="872490"/>
                </a:lnTo>
                <a:lnTo>
                  <a:pt x="397865" y="868680"/>
                </a:lnTo>
                <a:lnTo>
                  <a:pt x="387591" y="864870"/>
                </a:lnTo>
                <a:lnTo>
                  <a:pt x="379793" y="863600"/>
                </a:lnTo>
                <a:lnTo>
                  <a:pt x="364223" y="859790"/>
                </a:lnTo>
                <a:lnTo>
                  <a:pt x="356577" y="853440"/>
                </a:lnTo>
                <a:lnTo>
                  <a:pt x="361264" y="853440"/>
                </a:lnTo>
                <a:lnTo>
                  <a:pt x="373329" y="854710"/>
                </a:lnTo>
                <a:lnTo>
                  <a:pt x="380606" y="853440"/>
                </a:lnTo>
                <a:lnTo>
                  <a:pt x="387883" y="852170"/>
                </a:lnTo>
                <a:lnTo>
                  <a:pt x="396697" y="850900"/>
                </a:lnTo>
                <a:lnTo>
                  <a:pt x="409016" y="848360"/>
                </a:lnTo>
                <a:lnTo>
                  <a:pt x="410654" y="848360"/>
                </a:lnTo>
                <a:lnTo>
                  <a:pt x="415505" y="844550"/>
                </a:lnTo>
                <a:lnTo>
                  <a:pt x="416217" y="842010"/>
                </a:lnTo>
                <a:lnTo>
                  <a:pt x="416991" y="839470"/>
                </a:lnTo>
                <a:lnTo>
                  <a:pt x="415074" y="834390"/>
                </a:lnTo>
                <a:lnTo>
                  <a:pt x="412724" y="830580"/>
                </a:lnTo>
                <a:lnTo>
                  <a:pt x="410514" y="830580"/>
                </a:lnTo>
                <a:lnTo>
                  <a:pt x="407441" y="829310"/>
                </a:lnTo>
                <a:lnTo>
                  <a:pt x="404355" y="828040"/>
                </a:lnTo>
                <a:lnTo>
                  <a:pt x="394220" y="829310"/>
                </a:lnTo>
                <a:lnTo>
                  <a:pt x="385076" y="829310"/>
                </a:lnTo>
                <a:lnTo>
                  <a:pt x="375983" y="828040"/>
                </a:lnTo>
                <a:lnTo>
                  <a:pt x="376580" y="828040"/>
                </a:lnTo>
                <a:lnTo>
                  <a:pt x="373646" y="826770"/>
                </a:lnTo>
                <a:lnTo>
                  <a:pt x="370674" y="826770"/>
                </a:lnTo>
                <a:lnTo>
                  <a:pt x="367030" y="819150"/>
                </a:lnTo>
                <a:lnTo>
                  <a:pt x="364375" y="815340"/>
                </a:lnTo>
                <a:lnTo>
                  <a:pt x="361708" y="812800"/>
                </a:lnTo>
                <a:lnTo>
                  <a:pt x="360413" y="812800"/>
                </a:lnTo>
                <a:lnTo>
                  <a:pt x="359054" y="797560"/>
                </a:lnTo>
                <a:lnTo>
                  <a:pt x="358025" y="791210"/>
                </a:lnTo>
                <a:lnTo>
                  <a:pt x="357492" y="786130"/>
                </a:lnTo>
                <a:lnTo>
                  <a:pt x="357555" y="778510"/>
                </a:lnTo>
                <a:lnTo>
                  <a:pt x="358216" y="764540"/>
                </a:lnTo>
                <a:lnTo>
                  <a:pt x="359829" y="737870"/>
                </a:lnTo>
                <a:lnTo>
                  <a:pt x="364642" y="737870"/>
                </a:lnTo>
                <a:lnTo>
                  <a:pt x="377278" y="735330"/>
                </a:lnTo>
                <a:lnTo>
                  <a:pt x="383895" y="731520"/>
                </a:lnTo>
                <a:lnTo>
                  <a:pt x="404304" y="725170"/>
                </a:lnTo>
                <a:lnTo>
                  <a:pt x="420954" y="718820"/>
                </a:lnTo>
                <a:lnTo>
                  <a:pt x="418477" y="665480"/>
                </a:lnTo>
                <a:lnTo>
                  <a:pt x="416572" y="622300"/>
                </a:lnTo>
                <a:lnTo>
                  <a:pt x="415658" y="600710"/>
                </a:lnTo>
                <a:lnTo>
                  <a:pt x="414947" y="590550"/>
                </a:lnTo>
                <a:lnTo>
                  <a:pt x="413512" y="577850"/>
                </a:lnTo>
                <a:lnTo>
                  <a:pt x="411797" y="565150"/>
                </a:lnTo>
                <a:lnTo>
                  <a:pt x="410210" y="553720"/>
                </a:lnTo>
                <a:lnTo>
                  <a:pt x="426275" y="544830"/>
                </a:lnTo>
                <a:lnTo>
                  <a:pt x="429056" y="543560"/>
                </a:lnTo>
                <a:lnTo>
                  <a:pt x="430580" y="539750"/>
                </a:lnTo>
                <a:lnTo>
                  <a:pt x="430123" y="537210"/>
                </a:lnTo>
                <a:lnTo>
                  <a:pt x="424929" y="502920"/>
                </a:lnTo>
                <a:lnTo>
                  <a:pt x="415366" y="449580"/>
                </a:lnTo>
                <a:lnTo>
                  <a:pt x="402132" y="387350"/>
                </a:lnTo>
                <a:lnTo>
                  <a:pt x="385876" y="327660"/>
                </a:lnTo>
                <a:lnTo>
                  <a:pt x="367296" y="283210"/>
                </a:lnTo>
                <a:lnTo>
                  <a:pt x="366687" y="279400"/>
                </a:lnTo>
                <a:lnTo>
                  <a:pt x="365290" y="275590"/>
                </a:lnTo>
                <a:lnTo>
                  <a:pt x="364185" y="274320"/>
                </a:lnTo>
                <a:lnTo>
                  <a:pt x="366471" y="267970"/>
                </a:lnTo>
                <a:lnTo>
                  <a:pt x="368731" y="261620"/>
                </a:lnTo>
                <a:lnTo>
                  <a:pt x="370865" y="255270"/>
                </a:lnTo>
                <a:lnTo>
                  <a:pt x="372821" y="248920"/>
                </a:lnTo>
                <a:lnTo>
                  <a:pt x="377621" y="248920"/>
                </a:lnTo>
                <a:lnTo>
                  <a:pt x="379526" y="247650"/>
                </a:lnTo>
                <a:lnTo>
                  <a:pt x="381723" y="247650"/>
                </a:lnTo>
                <a:lnTo>
                  <a:pt x="384060" y="246380"/>
                </a:lnTo>
                <a:lnTo>
                  <a:pt x="385610" y="245110"/>
                </a:lnTo>
                <a:lnTo>
                  <a:pt x="387057" y="243840"/>
                </a:lnTo>
                <a:lnTo>
                  <a:pt x="387591" y="242570"/>
                </a:lnTo>
                <a:lnTo>
                  <a:pt x="387591" y="240030"/>
                </a:lnTo>
                <a:lnTo>
                  <a:pt x="387235" y="238760"/>
                </a:lnTo>
                <a:lnTo>
                  <a:pt x="386892" y="236220"/>
                </a:lnTo>
                <a:lnTo>
                  <a:pt x="387350" y="233680"/>
                </a:lnTo>
                <a:lnTo>
                  <a:pt x="390728" y="231140"/>
                </a:lnTo>
                <a:lnTo>
                  <a:pt x="390220" y="228600"/>
                </a:lnTo>
                <a:lnTo>
                  <a:pt x="389432" y="227330"/>
                </a:lnTo>
                <a:lnTo>
                  <a:pt x="390931" y="223520"/>
                </a:lnTo>
                <a:lnTo>
                  <a:pt x="390220" y="220980"/>
                </a:lnTo>
                <a:lnTo>
                  <a:pt x="387934" y="218440"/>
                </a:lnTo>
                <a:lnTo>
                  <a:pt x="390004" y="217170"/>
                </a:lnTo>
                <a:lnTo>
                  <a:pt x="391287" y="215900"/>
                </a:lnTo>
                <a:lnTo>
                  <a:pt x="391820" y="214630"/>
                </a:lnTo>
                <a:lnTo>
                  <a:pt x="392125" y="214630"/>
                </a:lnTo>
                <a:lnTo>
                  <a:pt x="392226" y="213360"/>
                </a:lnTo>
                <a:lnTo>
                  <a:pt x="392480" y="213360"/>
                </a:lnTo>
                <a:lnTo>
                  <a:pt x="392480" y="210820"/>
                </a:lnTo>
                <a:lnTo>
                  <a:pt x="392442" y="209550"/>
                </a:lnTo>
                <a:lnTo>
                  <a:pt x="391896" y="208280"/>
                </a:lnTo>
                <a:lnTo>
                  <a:pt x="389509" y="207010"/>
                </a:lnTo>
                <a:lnTo>
                  <a:pt x="387591" y="204470"/>
                </a:lnTo>
                <a:lnTo>
                  <a:pt x="385102" y="201930"/>
                </a:lnTo>
                <a:lnTo>
                  <a:pt x="385102" y="200660"/>
                </a:lnTo>
                <a:lnTo>
                  <a:pt x="384162" y="198120"/>
                </a:lnTo>
                <a:lnTo>
                  <a:pt x="385102" y="196850"/>
                </a:lnTo>
                <a:lnTo>
                  <a:pt x="385102" y="190500"/>
                </a:lnTo>
                <a:lnTo>
                  <a:pt x="386410" y="186690"/>
                </a:lnTo>
                <a:lnTo>
                  <a:pt x="387667" y="182880"/>
                </a:lnTo>
                <a:lnTo>
                  <a:pt x="388569" y="177800"/>
                </a:lnTo>
                <a:lnTo>
                  <a:pt x="388645" y="175260"/>
                </a:lnTo>
                <a:lnTo>
                  <a:pt x="388759" y="171450"/>
                </a:lnTo>
                <a:lnTo>
                  <a:pt x="388670" y="158750"/>
                </a:lnTo>
                <a:lnTo>
                  <a:pt x="388315" y="148590"/>
                </a:lnTo>
                <a:lnTo>
                  <a:pt x="395897" y="144780"/>
                </a:lnTo>
                <a:lnTo>
                  <a:pt x="403745" y="140970"/>
                </a:lnTo>
                <a:lnTo>
                  <a:pt x="406692" y="138430"/>
                </a:lnTo>
                <a:lnTo>
                  <a:pt x="408165" y="137160"/>
                </a:lnTo>
                <a:lnTo>
                  <a:pt x="406400" y="137160"/>
                </a:lnTo>
                <a:lnTo>
                  <a:pt x="387858" y="138430"/>
                </a:lnTo>
                <a:lnTo>
                  <a:pt x="387477" y="130810"/>
                </a:lnTo>
                <a:lnTo>
                  <a:pt x="383184" y="86360"/>
                </a:lnTo>
                <a:lnTo>
                  <a:pt x="382041" y="77470"/>
                </a:lnTo>
                <a:lnTo>
                  <a:pt x="385762" y="73660"/>
                </a:lnTo>
                <a:lnTo>
                  <a:pt x="387184" y="67310"/>
                </a:lnTo>
                <a:lnTo>
                  <a:pt x="422503" y="92710"/>
                </a:lnTo>
                <a:lnTo>
                  <a:pt x="429107" y="90170"/>
                </a:lnTo>
                <a:lnTo>
                  <a:pt x="432689" y="87630"/>
                </a:lnTo>
                <a:lnTo>
                  <a:pt x="434479" y="81280"/>
                </a:lnTo>
                <a:lnTo>
                  <a:pt x="435737" y="69850"/>
                </a:lnTo>
                <a:close/>
              </a:path>
            </a:pathLst>
          </a:custGeom>
          <a:solidFill>
            <a:srgbClr val="1A4E58"/>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38" name="object 38">
            <a:extLst>
              <a:ext uri="{C183D7F6-B498-43B3-948B-1728B52AA6E4}">
                <adec:decorative xmlns:adec="http://schemas.microsoft.com/office/drawing/2017/decorative" val="1"/>
              </a:ext>
            </a:extLst>
          </p:cNvPr>
          <p:cNvPicPr/>
          <p:nvPr/>
        </p:nvPicPr>
        <p:blipFill>
          <a:blip r:embed="rId21" cstate="print"/>
          <a:stretch>
            <a:fillRect/>
          </a:stretch>
        </p:blipFill>
        <p:spPr>
          <a:xfrm>
            <a:off x="5823750" y="427864"/>
            <a:ext cx="3194837" cy="1542356"/>
          </a:xfrm>
          <a:prstGeom prst="rect">
            <a:avLst/>
          </a:prstGeom>
        </p:spPr>
      </p:pic>
      <p:sp>
        <p:nvSpPr>
          <p:cNvPr id="39" name="object 39">
            <a:extLst>
              <a:ext uri="{C183D7F6-B498-43B3-948B-1728B52AA6E4}">
                <adec:decorative xmlns:adec="http://schemas.microsoft.com/office/drawing/2017/decorative" val="1"/>
              </a:ext>
            </a:extLst>
          </p:cNvPr>
          <p:cNvSpPr txBox="1">
            <a:spLocks noGrp="1"/>
          </p:cNvSpPr>
          <p:nvPr>
            <p:ph type="title"/>
          </p:nvPr>
        </p:nvSpPr>
        <p:spPr>
          <a:xfrm>
            <a:off x="3714750" y="744880"/>
            <a:ext cx="1455593" cy="533374"/>
          </a:xfrm>
          <a:prstGeom prst="rect">
            <a:avLst/>
          </a:prstGeom>
        </p:spPr>
        <p:txBody>
          <a:bodyPr vert="horz" wrap="square" lIns="0" tIns="8659" rIns="0" bIns="0" rtlCol="0">
            <a:spAutoFit/>
          </a:bodyPr>
          <a:lstStyle/>
          <a:p>
            <a:pPr marL="8659">
              <a:spcBef>
                <a:spcPts val="68"/>
              </a:spcBef>
            </a:pPr>
            <a:r>
              <a:rPr spc="-156"/>
              <a:t>635,424</a:t>
            </a:r>
          </a:p>
        </p:txBody>
      </p:sp>
      <p:sp>
        <p:nvSpPr>
          <p:cNvPr id="40" name="object 40">
            <a:extLst>
              <a:ext uri="{C183D7F6-B498-43B3-948B-1728B52AA6E4}">
                <adec:decorative xmlns:adec="http://schemas.microsoft.com/office/drawing/2017/decorative" val="1"/>
              </a:ext>
            </a:extLst>
          </p:cNvPr>
          <p:cNvSpPr txBox="1"/>
          <p:nvPr/>
        </p:nvSpPr>
        <p:spPr>
          <a:xfrm>
            <a:off x="3749386" y="1247652"/>
            <a:ext cx="1376362" cy="386411"/>
          </a:xfrm>
          <a:prstGeom prst="rect">
            <a:avLst/>
          </a:prstGeom>
        </p:spPr>
        <p:txBody>
          <a:bodyPr vert="horz" wrap="square" lIns="0" tIns="8659" rIns="0" bIns="0" rtlCol="0">
            <a:spAutoFit/>
          </a:bodyPr>
          <a:lstStyle/>
          <a:p>
            <a:pPr marL="8659" marR="3464" lvl="0" indent="0" algn="l" defTabSz="623438" rtl="0" eaLnBrk="1" fontAlgn="auto" latinLnBrk="0" hangingPunct="1">
              <a:lnSpc>
                <a:spcPct val="100000"/>
              </a:lnSpc>
              <a:spcBef>
                <a:spcPts val="68"/>
              </a:spcBef>
              <a:spcAft>
                <a:spcPts val="0"/>
              </a:spcAft>
              <a:buClrTx/>
              <a:buSzTx/>
              <a:buFontTx/>
              <a:buNone/>
              <a:tabLst/>
              <a:defRPr/>
            </a:pPr>
            <a:r>
              <a:rPr kumimoji="0" sz="1227" b="0" i="0" u="none" strike="noStrike" kern="0" cap="none" spc="-37" normalizeH="0" baseline="0" noProof="0">
                <a:ln>
                  <a:noFill/>
                </a:ln>
                <a:solidFill>
                  <a:srgbClr val="FFFFFF"/>
                </a:solidFill>
                <a:effectLst/>
                <a:uLnTx/>
                <a:uFillTx/>
                <a:latin typeface="Arial Narrow"/>
                <a:ea typeface="+mn-ea"/>
                <a:cs typeface="Arial Narrow"/>
              </a:rPr>
              <a:t>Total</a:t>
            </a:r>
            <a:r>
              <a:rPr kumimoji="0" sz="1227" b="0" i="0" u="none" strike="noStrike" kern="0" cap="none" spc="-17" normalizeH="0" baseline="0" noProof="0">
                <a:ln>
                  <a:noFill/>
                </a:ln>
                <a:solidFill>
                  <a:srgbClr val="FFFFFF"/>
                </a:solidFill>
                <a:effectLst/>
                <a:uLnTx/>
                <a:uFillTx/>
                <a:latin typeface="Arial Narrow"/>
                <a:ea typeface="+mn-ea"/>
                <a:cs typeface="Arial Narrow"/>
              </a:rPr>
              <a:t> </a:t>
            </a:r>
            <a:r>
              <a:rPr kumimoji="0" sz="1227" b="0" i="0" u="none" strike="noStrike" kern="0" cap="none" spc="0" normalizeH="0" baseline="0" noProof="0">
                <a:ln>
                  <a:noFill/>
                </a:ln>
                <a:solidFill>
                  <a:srgbClr val="FFFFFF"/>
                </a:solidFill>
                <a:effectLst/>
                <a:uLnTx/>
                <a:uFillTx/>
                <a:latin typeface="Arial Narrow"/>
                <a:ea typeface="+mn-ea"/>
                <a:cs typeface="Arial Narrow"/>
              </a:rPr>
              <a:t>state</a:t>
            </a:r>
            <a:r>
              <a:rPr kumimoji="0" sz="1227" b="0" i="0" u="none" strike="noStrike" kern="0" cap="none" spc="-14" normalizeH="0" baseline="0" noProof="0">
                <a:ln>
                  <a:noFill/>
                </a:ln>
                <a:solidFill>
                  <a:srgbClr val="FFFFFF"/>
                </a:solidFill>
                <a:effectLst/>
                <a:uLnTx/>
                <a:uFillTx/>
                <a:latin typeface="Arial Narrow"/>
                <a:ea typeface="+mn-ea"/>
                <a:cs typeface="Arial Narrow"/>
              </a:rPr>
              <a:t> </a:t>
            </a:r>
            <a:r>
              <a:rPr kumimoji="0" sz="1227" b="0" i="0" u="none" strike="noStrike" kern="0" cap="none" spc="-7" normalizeH="0" baseline="0" noProof="0">
                <a:ln>
                  <a:noFill/>
                </a:ln>
                <a:solidFill>
                  <a:srgbClr val="FFFFFF"/>
                </a:solidFill>
                <a:effectLst/>
                <a:uLnTx/>
                <a:uFillTx/>
                <a:latin typeface="Arial Narrow"/>
                <a:ea typeface="+mn-ea"/>
                <a:cs typeface="Arial Narrow"/>
              </a:rPr>
              <a:t>student </a:t>
            </a:r>
            <a:r>
              <a:rPr kumimoji="0" sz="1227" b="0" i="0" u="none" strike="noStrike" kern="0" cap="none" spc="0" normalizeH="0" baseline="0" noProof="0">
                <a:ln>
                  <a:noFill/>
                </a:ln>
                <a:solidFill>
                  <a:srgbClr val="FFFFFF"/>
                </a:solidFill>
                <a:effectLst/>
                <a:uLnTx/>
                <a:uFillTx/>
                <a:latin typeface="Arial Narrow"/>
                <a:ea typeface="+mn-ea"/>
                <a:cs typeface="Arial Narrow"/>
              </a:rPr>
              <a:t>population</a:t>
            </a:r>
            <a:r>
              <a:rPr kumimoji="0" sz="1227" b="0" i="0" u="none" strike="noStrike" kern="0" cap="none" spc="78" normalizeH="0" baseline="0" noProof="0">
                <a:ln>
                  <a:noFill/>
                </a:ln>
                <a:solidFill>
                  <a:srgbClr val="FFFFFF"/>
                </a:solidFill>
                <a:effectLst/>
                <a:uLnTx/>
                <a:uFillTx/>
                <a:latin typeface="Arial Narrow"/>
                <a:ea typeface="+mn-ea"/>
                <a:cs typeface="Arial Narrow"/>
              </a:rPr>
              <a:t> </a:t>
            </a:r>
            <a:r>
              <a:rPr kumimoji="0" sz="1227" b="0" i="0" u="none" strike="noStrike" kern="0" cap="none" spc="-7" normalizeH="0" baseline="0" noProof="0">
                <a:ln>
                  <a:noFill/>
                </a:ln>
                <a:solidFill>
                  <a:srgbClr val="FFFFFF"/>
                </a:solidFill>
                <a:effectLst/>
                <a:uLnTx/>
                <a:uFillTx/>
                <a:latin typeface="Arial Narrow"/>
                <a:ea typeface="+mn-ea"/>
                <a:cs typeface="Arial Narrow"/>
              </a:rPr>
              <a:t>represented.</a:t>
            </a:r>
            <a:endParaRPr kumimoji="0" sz="1227" b="0" i="0" u="none" strike="noStrike" kern="0" cap="none" spc="0" normalizeH="0" baseline="0" noProof="0">
              <a:ln>
                <a:noFill/>
              </a:ln>
              <a:solidFill>
                <a:sysClr val="windowText" lastClr="000000"/>
              </a:solidFill>
              <a:effectLst/>
              <a:uLnTx/>
              <a:uFillTx/>
              <a:latin typeface="Arial Narrow"/>
              <a:ea typeface="+mn-ea"/>
              <a:cs typeface="Arial Narrow"/>
            </a:endParaRPr>
          </a:p>
        </p:txBody>
      </p:sp>
      <p:sp>
        <p:nvSpPr>
          <p:cNvPr id="41" name="object 41">
            <a:extLst>
              <a:ext uri="{C183D7F6-B498-43B3-948B-1728B52AA6E4}">
                <adec:decorative xmlns:adec="http://schemas.microsoft.com/office/drawing/2017/decorative" val="1"/>
              </a:ext>
            </a:extLst>
          </p:cNvPr>
          <p:cNvSpPr txBox="1"/>
          <p:nvPr/>
        </p:nvSpPr>
        <p:spPr>
          <a:xfrm>
            <a:off x="3934507" y="2071759"/>
            <a:ext cx="2053936" cy="357616"/>
          </a:xfrm>
          <a:prstGeom prst="rect">
            <a:avLst/>
          </a:prstGeom>
        </p:spPr>
        <p:txBody>
          <a:bodyPr vert="horz" wrap="square" lIns="0" tIns="11257" rIns="0" bIns="0" rtlCol="0">
            <a:spAutoFit/>
          </a:bodyPr>
          <a:lstStyle/>
          <a:p>
            <a:pPr marL="8659" marR="0" lvl="0" indent="0" algn="l" defTabSz="623438" rtl="0" eaLnBrk="1" fontAlgn="auto" latinLnBrk="0" hangingPunct="1">
              <a:lnSpc>
                <a:spcPts val="1572"/>
              </a:lnSpc>
              <a:spcBef>
                <a:spcPts val="89"/>
              </a:spcBef>
              <a:spcAft>
                <a:spcPts val="0"/>
              </a:spcAft>
              <a:buClrTx/>
              <a:buSzTx/>
              <a:buFontTx/>
              <a:buNone/>
              <a:tabLst/>
              <a:defRPr/>
            </a:pPr>
            <a:r>
              <a:rPr kumimoji="0" sz="1330" b="1" i="0" u="none" strike="noStrike" kern="0" cap="none" spc="-201" normalizeH="0" baseline="0" noProof="0">
                <a:ln>
                  <a:noFill/>
                </a:ln>
                <a:solidFill>
                  <a:srgbClr val="FFFFFF"/>
                </a:solidFill>
                <a:effectLst/>
                <a:uLnTx/>
                <a:uFillTx/>
                <a:latin typeface="Century Gothic"/>
                <a:ea typeface="+mn-ea"/>
                <a:cs typeface="Century Gothic"/>
              </a:rPr>
              <a:t>CHRONIC</a:t>
            </a:r>
            <a:r>
              <a:rPr kumimoji="0" sz="1330" b="1" i="0" u="none" strike="noStrike" kern="0" cap="none" spc="-106" normalizeH="0" baseline="0" noProof="0">
                <a:ln>
                  <a:noFill/>
                </a:ln>
                <a:solidFill>
                  <a:srgbClr val="FFFFFF"/>
                </a:solidFill>
                <a:effectLst/>
                <a:uLnTx/>
                <a:uFillTx/>
                <a:latin typeface="Century Gothic"/>
                <a:ea typeface="+mn-ea"/>
                <a:cs typeface="Century Gothic"/>
              </a:rPr>
              <a:t> HEALTH</a:t>
            </a:r>
            <a:r>
              <a:rPr kumimoji="0" sz="1330" b="1" i="0" u="none" strike="noStrike" kern="0" cap="none" spc="-102" normalizeH="0" baseline="0" noProof="0">
                <a:ln>
                  <a:noFill/>
                </a:ln>
                <a:solidFill>
                  <a:srgbClr val="FFFFFF"/>
                </a:solidFill>
                <a:effectLst/>
                <a:uLnTx/>
                <a:uFillTx/>
                <a:latin typeface="Century Gothic"/>
                <a:ea typeface="+mn-ea"/>
                <a:cs typeface="Century Gothic"/>
              </a:rPr>
              <a:t> </a:t>
            </a:r>
            <a:r>
              <a:rPr kumimoji="0" sz="1330" b="1" i="0" u="none" strike="noStrike" kern="0" cap="none" spc="-150" normalizeH="0" baseline="0" noProof="0">
                <a:ln>
                  <a:noFill/>
                </a:ln>
                <a:solidFill>
                  <a:srgbClr val="FFFFFF"/>
                </a:solidFill>
                <a:effectLst/>
                <a:uLnTx/>
                <a:uFillTx/>
                <a:latin typeface="Century Gothic"/>
                <a:ea typeface="+mn-ea"/>
                <a:cs typeface="Century Gothic"/>
              </a:rPr>
              <a:t>CONDITIONS</a:t>
            </a:r>
            <a:endParaRPr kumimoji="0" sz="1330" b="0" i="0" u="none" strike="noStrike" kern="0" cap="none" spc="0" normalizeH="0" baseline="0" noProof="0">
              <a:ln>
                <a:noFill/>
              </a:ln>
              <a:solidFill>
                <a:sysClr val="windowText" lastClr="000000"/>
              </a:solidFill>
              <a:effectLst/>
              <a:uLnTx/>
              <a:uFillTx/>
              <a:latin typeface="Century Gothic"/>
              <a:ea typeface="+mn-ea"/>
              <a:cs typeface="Century Gothic"/>
            </a:endParaRPr>
          </a:p>
          <a:p>
            <a:pPr marL="8659" marR="0" lvl="0" indent="0" algn="l" defTabSz="623438" rtl="0" eaLnBrk="1" fontAlgn="auto" latinLnBrk="0" hangingPunct="1">
              <a:lnSpc>
                <a:spcPts val="1122"/>
              </a:lnSpc>
              <a:spcBef>
                <a:spcPts val="0"/>
              </a:spcBef>
              <a:spcAft>
                <a:spcPts val="0"/>
              </a:spcAft>
              <a:buClrTx/>
              <a:buSzTx/>
              <a:buFontTx/>
              <a:buNone/>
              <a:tabLst/>
              <a:defRPr/>
            </a:pPr>
            <a:r>
              <a:rPr kumimoji="0" sz="955" b="0" i="1" u="none" strike="noStrike" kern="0" cap="none" spc="0" normalizeH="0" baseline="0" noProof="0">
                <a:ln>
                  <a:noFill/>
                </a:ln>
                <a:solidFill>
                  <a:srgbClr val="FFFFFF"/>
                </a:solidFill>
                <a:effectLst/>
                <a:uLnTx/>
                <a:uFillTx/>
                <a:latin typeface="Gill Sans MT"/>
                <a:ea typeface="+mn-ea"/>
                <a:cs typeface="Gill Sans MT"/>
              </a:rPr>
              <a:t>(medically</a:t>
            </a:r>
            <a:r>
              <a:rPr kumimoji="0" sz="955" b="0" i="1" u="none" strike="noStrike" kern="0" cap="none" spc="-3" normalizeH="0" baseline="0" noProof="0">
                <a:ln>
                  <a:noFill/>
                </a:ln>
                <a:solidFill>
                  <a:srgbClr val="FFFFFF"/>
                </a:solidFill>
                <a:effectLst/>
                <a:uLnTx/>
                <a:uFillTx/>
                <a:latin typeface="Gill Sans MT"/>
                <a:ea typeface="+mn-ea"/>
                <a:cs typeface="Gill Sans MT"/>
              </a:rPr>
              <a:t> </a:t>
            </a:r>
            <a:r>
              <a:rPr kumimoji="0" sz="955" b="0" i="1" u="none" strike="noStrike" kern="0" cap="none" spc="0" normalizeH="0" baseline="0" noProof="0">
                <a:ln>
                  <a:noFill/>
                </a:ln>
                <a:solidFill>
                  <a:srgbClr val="FFFFFF"/>
                </a:solidFill>
                <a:effectLst/>
                <a:uLnTx/>
                <a:uFillTx/>
                <a:latin typeface="Gill Sans MT"/>
                <a:ea typeface="+mn-ea"/>
                <a:cs typeface="Gill Sans MT"/>
              </a:rPr>
              <a:t>diagnosed</a:t>
            </a:r>
            <a:r>
              <a:rPr kumimoji="0" sz="955" b="0" i="1" u="none" strike="noStrike" kern="0" cap="none" spc="-3" normalizeH="0" baseline="0" noProof="0">
                <a:ln>
                  <a:noFill/>
                </a:ln>
                <a:solidFill>
                  <a:srgbClr val="FFFFFF"/>
                </a:solidFill>
                <a:effectLst/>
                <a:uLnTx/>
                <a:uFillTx/>
                <a:latin typeface="Gill Sans MT"/>
                <a:ea typeface="+mn-ea"/>
                <a:cs typeface="Gill Sans MT"/>
              </a:rPr>
              <a:t> </a:t>
            </a:r>
            <a:r>
              <a:rPr kumimoji="0" sz="955" b="0" i="1" u="none" strike="noStrike" kern="0" cap="none" spc="0" normalizeH="0" baseline="0" noProof="0">
                <a:ln>
                  <a:noFill/>
                </a:ln>
                <a:solidFill>
                  <a:srgbClr val="FFFFFF"/>
                </a:solidFill>
                <a:effectLst/>
                <a:uLnTx/>
                <a:uFillTx/>
                <a:latin typeface="Gill Sans MT"/>
                <a:ea typeface="+mn-ea"/>
                <a:cs typeface="Gill Sans MT"/>
              </a:rPr>
              <a:t>by</a:t>
            </a:r>
            <a:r>
              <a:rPr kumimoji="0" sz="955" b="0" i="1" u="none" strike="noStrike" kern="0" cap="none" spc="-3" normalizeH="0" baseline="0" noProof="0">
                <a:ln>
                  <a:noFill/>
                </a:ln>
                <a:solidFill>
                  <a:srgbClr val="FFFFFF"/>
                </a:solidFill>
                <a:effectLst/>
                <a:uLnTx/>
                <a:uFillTx/>
                <a:latin typeface="Gill Sans MT"/>
                <a:ea typeface="+mn-ea"/>
                <a:cs typeface="Gill Sans MT"/>
              </a:rPr>
              <a:t> </a:t>
            </a:r>
            <a:r>
              <a:rPr kumimoji="0" sz="955" b="0" i="1" u="none" strike="noStrike" kern="0" cap="none" spc="0" normalizeH="0" baseline="0" noProof="0">
                <a:ln>
                  <a:noFill/>
                </a:ln>
                <a:solidFill>
                  <a:srgbClr val="FFFFFF"/>
                </a:solidFill>
                <a:effectLst/>
                <a:uLnTx/>
                <a:uFillTx/>
                <a:latin typeface="Gill Sans MT"/>
                <a:ea typeface="+mn-ea"/>
                <a:cs typeface="Gill Sans MT"/>
              </a:rPr>
              <a:t>healthcare</a:t>
            </a:r>
            <a:r>
              <a:rPr kumimoji="0" sz="955" b="0" i="1" u="none" strike="noStrike" kern="0" cap="none" spc="-3" normalizeH="0" baseline="0" noProof="0">
                <a:ln>
                  <a:noFill/>
                </a:ln>
                <a:solidFill>
                  <a:srgbClr val="FFFFFF"/>
                </a:solidFill>
                <a:effectLst/>
                <a:uLnTx/>
                <a:uFillTx/>
                <a:latin typeface="Gill Sans MT"/>
                <a:ea typeface="+mn-ea"/>
                <a:cs typeface="Gill Sans MT"/>
              </a:rPr>
              <a:t> </a:t>
            </a:r>
            <a:r>
              <a:rPr kumimoji="0" sz="955" b="0" i="1" u="none" strike="noStrike" kern="0" cap="none" spc="-7" normalizeH="0" baseline="0" noProof="0">
                <a:ln>
                  <a:noFill/>
                </a:ln>
                <a:solidFill>
                  <a:srgbClr val="FFFFFF"/>
                </a:solidFill>
                <a:effectLst/>
                <a:uLnTx/>
                <a:uFillTx/>
                <a:latin typeface="Gill Sans MT"/>
                <a:ea typeface="+mn-ea"/>
                <a:cs typeface="Gill Sans MT"/>
              </a:rPr>
              <a:t>provider)</a:t>
            </a:r>
            <a:endParaRPr kumimoji="0" sz="955" b="0" i="0" u="none" strike="noStrike" kern="0" cap="none" spc="0" normalizeH="0" baseline="0" noProof="0">
              <a:ln>
                <a:noFill/>
              </a:ln>
              <a:solidFill>
                <a:sysClr val="windowText" lastClr="000000"/>
              </a:solidFill>
              <a:effectLst/>
              <a:uLnTx/>
              <a:uFillTx/>
              <a:latin typeface="Gill Sans MT"/>
              <a:ea typeface="+mn-ea"/>
              <a:cs typeface="Gill Sans MT"/>
            </a:endParaRPr>
          </a:p>
        </p:txBody>
      </p:sp>
      <p:sp>
        <p:nvSpPr>
          <p:cNvPr id="42" name="object 42">
            <a:extLst>
              <a:ext uri="{C183D7F6-B498-43B3-948B-1728B52AA6E4}">
                <adec:decorative xmlns:adec="http://schemas.microsoft.com/office/drawing/2017/decorative" val="1"/>
              </a:ext>
            </a:extLst>
          </p:cNvPr>
          <p:cNvSpPr txBox="1"/>
          <p:nvPr/>
        </p:nvSpPr>
        <p:spPr>
          <a:xfrm>
            <a:off x="6514289" y="1914047"/>
            <a:ext cx="1743075" cy="638275"/>
          </a:xfrm>
          <a:prstGeom prst="rect">
            <a:avLst/>
          </a:prstGeom>
        </p:spPr>
        <p:txBody>
          <a:bodyPr vert="horz" wrap="square" lIns="0" tIns="8659" rIns="0" bIns="0" rtlCol="0">
            <a:spAutoFit/>
          </a:bodyPr>
          <a:lstStyle/>
          <a:p>
            <a:pPr marL="8659" marR="0" lvl="0" indent="0" algn="l" defTabSz="623438" rtl="0" eaLnBrk="1" fontAlgn="auto" latinLnBrk="0" hangingPunct="1">
              <a:lnSpc>
                <a:spcPct val="100000"/>
              </a:lnSpc>
              <a:spcBef>
                <a:spcPts val="68"/>
              </a:spcBef>
              <a:spcAft>
                <a:spcPts val="0"/>
              </a:spcAft>
              <a:buClrTx/>
              <a:buSzTx/>
              <a:buFontTx/>
              <a:buNone/>
              <a:tabLst/>
              <a:defRPr/>
            </a:pPr>
            <a:r>
              <a:rPr kumimoji="0" sz="4091" b="1" i="1" u="none" strike="noStrike" kern="0" cap="none" spc="-75" normalizeH="0" baseline="0" noProof="0">
                <a:ln>
                  <a:noFill/>
                </a:ln>
                <a:solidFill>
                  <a:srgbClr val="FFFFFF"/>
                </a:solidFill>
                <a:effectLst/>
                <a:uLnTx/>
                <a:uFillTx/>
                <a:latin typeface="Gill Sans MT"/>
                <a:ea typeface="+mn-ea"/>
                <a:cs typeface="Gill Sans MT"/>
              </a:rPr>
              <a:t>117,904</a:t>
            </a:r>
            <a:endParaRPr kumimoji="0" sz="4091" b="0" i="0" u="none" strike="noStrike" kern="0" cap="none" spc="0" normalizeH="0" baseline="0" noProof="0">
              <a:ln>
                <a:noFill/>
              </a:ln>
              <a:solidFill>
                <a:sysClr val="windowText" lastClr="000000"/>
              </a:solidFill>
              <a:effectLst/>
              <a:uLnTx/>
              <a:uFillTx/>
              <a:latin typeface="Gill Sans MT"/>
              <a:ea typeface="+mn-ea"/>
              <a:cs typeface="Gill Sans MT"/>
            </a:endParaRPr>
          </a:p>
        </p:txBody>
      </p:sp>
      <p:sp>
        <p:nvSpPr>
          <p:cNvPr id="43" name="object 43">
            <a:extLst>
              <a:ext uri="{C183D7F6-B498-43B3-948B-1728B52AA6E4}">
                <adec:decorative xmlns:adec="http://schemas.microsoft.com/office/drawing/2017/decorative" val="1"/>
              </a:ext>
            </a:extLst>
          </p:cNvPr>
          <p:cNvSpPr/>
          <p:nvPr/>
        </p:nvSpPr>
        <p:spPr>
          <a:xfrm>
            <a:off x="3929794" y="2763974"/>
            <a:ext cx="486208" cy="829541"/>
          </a:xfrm>
          <a:custGeom>
            <a:avLst/>
            <a:gdLst/>
            <a:ahLst/>
            <a:cxnLst/>
            <a:rect l="l" t="t" r="r" b="b"/>
            <a:pathLst>
              <a:path w="713105" h="1216660">
                <a:moveTo>
                  <a:pt x="675030" y="0"/>
                </a:moveTo>
                <a:lnTo>
                  <a:pt x="472338" y="0"/>
                </a:lnTo>
                <a:lnTo>
                  <a:pt x="445144" y="37731"/>
                </a:lnTo>
                <a:lnTo>
                  <a:pt x="413920" y="70776"/>
                </a:lnTo>
                <a:lnTo>
                  <a:pt x="378879" y="99030"/>
                </a:lnTo>
                <a:lnTo>
                  <a:pt x="340231" y="122385"/>
                </a:lnTo>
                <a:lnTo>
                  <a:pt x="298189" y="140735"/>
                </a:lnTo>
                <a:lnTo>
                  <a:pt x="252966" y="153974"/>
                </a:lnTo>
                <a:lnTo>
                  <a:pt x="204773" y="161996"/>
                </a:lnTo>
                <a:lnTo>
                  <a:pt x="153822" y="164693"/>
                </a:lnTo>
                <a:lnTo>
                  <a:pt x="135737" y="164693"/>
                </a:lnTo>
                <a:lnTo>
                  <a:pt x="97726" y="390905"/>
                </a:lnTo>
                <a:lnTo>
                  <a:pt x="168212" y="389405"/>
                </a:lnTo>
                <a:lnTo>
                  <a:pt x="224272" y="384335"/>
                </a:lnTo>
                <a:lnTo>
                  <a:pt x="268971" y="374842"/>
                </a:lnTo>
                <a:lnTo>
                  <a:pt x="305377" y="360070"/>
                </a:lnTo>
                <a:lnTo>
                  <a:pt x="365569" y="311276"/>
                </a:lnTo>
                <a:lnTo>
                  <a:pt x="247929" y="1006220"/>
                </a:lnTo>
                <a:lnTo>
                  <a:pt x="34378" y="1006220"/>
                </a:lnTo>
                <a:lnTo>
                  <a:pt x="0" y="1216152"/>
                </a:lnTo>
                <a:lnTo>
                  <a:pt x="678649" y="1216152"/>
                </a:lnTo>
                <a:lnTo>
                  <a:pt x="713041" y="1006220"/>
                </a:lnTo>
                <a:lnTo>
                  <a:pt x="504913" y="1006220"/>
                </a:lnTo>
                <a:lnTo>
                  <a:pt x="675030" y="0"/>
                </a:lnTo>
                <a:close/>
              </a:path>
            </a:pathLst>
          </a:custGeom>
          <a:solidFill>
            <a:srgbClr val="A8DDE0"/>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object 44">
            <a:extLst>
              <a:ext uri="{C183D7F6-B498-43B3-948B-1728B52AA6E4}">
                <adec:decorative xmlns:adec="http://schemas.microsoft.com/office/drawing/2017/decorative" val="1"/>
              </a:ext>
            </a:extLst>
          </p:cNvPr>
          <p:cNvSpPr txBox="1"/>
          <p:nvPr/>
        </p:nvSpPr>
        <p:spPr>
          <a:xfrm>
            <a:off x="3714804" y="3069622"/>
            <a:ext cx="2613314" cy="849230"/>
          </a:xfrm>
          <a:prstGeom prst="rect">
            <a:avLst/>
          </a:prstGeom>
        </p:spPr>
        <p:txBody>
          <a:bodyPr vert="horz" wrap="square" lIns="0" tIns="8659" rIns="0" bIns="0" rtlCol="0">
            <a:spAutoFit/>
          </a:bodyPr>
          <a:lstStyle/>
          <a:p>
            <a:pPr marL="666299" marR="0" lvl="0" indent="0" algn="ctr" defTabSz="623438" rtl="0" eaLnBrk="1" fontAlgn="auto" latinLnBrk="0" hangingPunct="1">
              <a:lnSpc>
                <a:spcPct val="100000"/>
              </a:lnSpc>
              <a:spcBef>
                <a:spcPts val="68"/>
              </a:spcBef>
              <a:spcAft>
                <a:spcPts val="0"/>
              </a:spcAft>
              <a:buClrTx/>
              <a:buSzTx/>
              <a:buFontTx/>
              <a:buNone/>
              <a:tabLst/>
              <a:defRPr/>
            </a:pPr>
            <a:r>
              <a:rPr kumimoji="0" sz="2318" b="1" i="0" u="none" strike="noStrike" kern="0" cap="none" spc="-239" normalizeH="0" baseline="0" noProof="0">
                <a:ln>
                  <a:noFill/>
                </a:ln>
                <a:solidFill>
                  <a:srgbClr val="951B4C"/>
                </a:solidFill>
                <a:effectLst/>
                <a:uLnTx/>
                <a:uFillTx/>
                <a:latin typeface="Century Gothic"/>
                <a:ea typeface="+mn-ea"/>
                <a:cs typeface="Century Gothic"/>
              </a:rPr>
              <a:t>ASTHMA:</a:t>
            </a:r>
            <a:r>
              <a:rPr kumimoji="0" sz="2318" b="1" i="0" u="none" strike="noStrike" kern="0" cap="none" spc="-215" normalizeH="0" baseline="0" noProof="0">
                <a:ln>
                  <a:noFill/>
                </a:ln>
                <a:solidFill>
                  <a:srgbClr val="951B4C"/>
                </a:solidFill>
                <a:effectLst/>
                <a:uLnTx/>
                <a:uFillTx/>
                <a:latin typeface="Century Gothic"/>
                <a:ea typeface="+mn-ea"/>
                <a:cs typeface="Century Gothic"/>
              </a:rPr>
              <a:t> </a:t>
            </a:r>
            <a:r>
              <a:rPr kumimoji="0" sz="2318" b="0" i="0" u="none" strike="noStrike" kern="0" cap="none" spc="99" normalizeH="0" baseline="0" noProof="0">
                <a:ln>
                  <a:noFill/>
                </a:ln>
                <a:solidFill>
                  <a:srgbClr val="951B4C"/>
                </a:solidFill>
                <a:effectLst/>
                <a:uLnTx/>
                <a:uFillTx/>
                <a:latin typeface="Arial Narrow"/>
                <a:ea typeface="+mn-ea"/>
                <a:cs typeface="Arial Narrow"/>
              </a:rPr>
              <a:t>38,229</a:t>
            </a:r>
            <a:endParaRPr kumimoji="0" sz="2318" b="0" i="0" u="none" strike="noStrike" kern="0" cap="none" spc="0" normalizeH="0" baseline="0" noProof="0">
              <a:ln>
                <a:noFill/>
              </a:ln>
              <a:solidFill>
                <a:sysClr val="windowText" lastClr="000000"/>
              </a:solidFill>
              <a:effectLst/>
              <a:uLnTx/>
              <a:uFillTx/>
              <a:latin typeface="Arial Narrow"/>
              <a:ea typeface="+mn-ea"/>
              <a:cs typeface="Arial Narrow"/>
            </a:endParaRPr>
          </a:p>
          <a:p>
            <a:pPr marL="8659" marR="0" lvl="0" indent="0" algn="l" defTabSz="623438" rtl="0" eaLnBrk="1" fontAlgn="auto" latinLnBrk="0" hangingPunct="1">
              <a:lnSpc>
                <a:spcPct val="100000"/>
              </a:lnSpc>
              <a:spcBef>
                <a:spcPts val="2291"/>
              </a:spcBef>
              <a:spcAft>
                <a:spcPts val="0"/>
              </a:spcAft>
              <a:buClrTx/>
              <a:buSzTx/>
              <a:buFontTx/>
              <a:buNone/>
              <a:tabLst/>
              <a:defRPr/>
            </a:pPr>
            <a:r>
              <a:rPr kumimoji="0" sz="1227" b="0" i="1" u="none" strike="noStrike" kern="0" cap="none" spc="-34" normalizeH="0" baseline="0" noProof="0">
                <a:ln>
                  <a:noFill/>
                </a:ln>
                <a:solidFill>
                  <a:srgbClr val="003A45"/>
                </a:solidFill>
                <a:effectLst/>
                <a:uLnTx/>
                <a:uFillTx/>
                <a:latin typeface="Gill Sans MT"/>
                <a:ea typeface="+mn-ea"/>
                <a:cs typeface="Gill Sans MT"/>
              </a:rPr>
              <a:t>Chronic</a:t>
            </a:r>
            <a:r>
              <a:rPr kumimoji="0" sz="1227" b="0" i="1" u="none" strike="noStrike" kern="0" cap="none" spc="-130" normalizeH="0" baseline="0" noProof="0">
                <a:ln>
                  <a:noFill/>
                </a:ln>
                <a:solidFill>
                  <a:srgbClr val="003A45"/>
                </a:solidFill>
                <a:effectLst/>
                <a:uLnTx/>
                <a:uFillTx/>
                <a:latin typeface="Gill Sans MT"/>
                <a:ea typeface="+mn-ea"/>
                <a:cs typeface="Gill Sans MT"/>
              </a:rPr>
              <a:t> </a:t>
            </a:r>
            <a:r>
              <a:rPr kumimoji="0" sz="1227" b="0" i="1" u="none" strike="noStrike" kern="0" cap="none" spc="-65" normalizeH="0" baseline="0" noProof="0">
                <a:ln>
                  <a:noFill/>
                </a:ln>
                <a:solidFill>
                  <a:srgbClr val="003A45"/>
                </a:solidFill>
                <a:effectLst/>
                <a:uLnTx/>
                <a:uFillTx/>
                <a:latin typeface="Gill Sans MT"/>
                <a:ea typeface="+mn-ea"/>
                <a:cs typeface="Gill Sans MT"/>
              </a:rPr>
              <a:t>Health</a:t>
            </a:r>
            <a:r>
              <a:rPr kumimoji="0" sz="1227" b="0" i="1" u="none" strike="noStrike" kern="0" cap="none" spc="-130" normalizeH="0" baseline="0" noProof="0">
                <a:ln>
                  <a:noFill/>
                </a:ln>
                <a:solidFill>
                  <a:srgbClr val="003A45"/>
                </a:solidFill>
                <a:effectLst/>
                <a:uLnTx/>
                <a:uFillTx/>
                <a:latin typeface="Gill Sans MT"/>
                <a:ea typeface="+mn-ea"/>
                <a:cs typeface="Gill Sans MT"/>
              </a:rPr>
              <a:t> </a:t>
            </a:r>
            <a:r>
              <a:rPr kumimoji="0" sz="1227" b="0" i="1" u="none" strike="noStrike" kern="0" cap="none" spc="-27" normalizeH="0" baseline="0" noProof="0">
                <a:ln>
                  <a:noFill/>
                </a:ln>
                <a:solidFill>
                  <a:srgbClr val="003A45"/>
                </a:solidFill>
                <a:effectLst/>
                <a:uLnTx/>
                <a:uFillTx/>
                <a:latin typeface="Gill Sans MT"/>
                <a:ea typeface="+mn-ea"/>
                <a:cs typeface="Gill Sans MT"/>
              </a:rPr>
              <a:t>Conditions</a:t>
            </a:r>
            <a:r>
              <a:rPr kumimoji="0" sz="1227" b="0" i="1" u="none" strike="noStrike" kern="0" cap="none" spc="-126" normalizeH="0" baseline="0" noProof="0">
                <a:ln>
                  <a:noFill/>
                </a:ln>
                <a:solidFill>
                  <a:srgbClr val="003A45"/>
                </a:solidFill>
                <a:effectLst/>
                <a:uLnTx/>
                <a:uFillTx/>
                <a:latin typeface="Gill Sans MT"/>
                <a:ea typeface="+mn-ea"/>
                <a:cs typeface="Gill Sans MT"/>
              </a:rPr>
              <a:t> </a:t>
            </a:r>
            <a:r>
              <a:rPr kumimoji="0" sz="1227" b="0" i="1" u="none" strike="noStrike" kern="0" cap="none" spc="-34" normalizeH="0" baseline="0" noProof="0">
                <a:ln>
                  <a:noFill/>
                </a:ln>
                <a:solidFill>
                  <a:srgbClr val="003A45"/>
                </a:solidFill>
                <a:effectLst/>
                <a:uLnTx/>
                <a:uFillTx/>
                <a:latin typeface="Gill Sans MT"/>
                <a:ea typeface="+mn-ea"/>
                <a:cs typeface="Gill Sans MT"/>
              </a:rPr>
              <a:t>Related</a:t>
            </a:r>
            <a:r>
              <a:rPr kumimoji="0" sz="1227" b="0" i="1" u="none" strike="noStrike" kern="0" cap="none" spc="-130" normalizeH="0" baseline="0" noProof="0">
                <a:ln>
                  <a:noFill/>
                </a:ln>
                <a:solidFill>
                  <a:srgbClr val="003A45"/>
                </a:solidFill>
                <a:effectLst/>
                <a:uLnTx/>
                <a:uFillTx/>
                <a:latin typeface="Gill Sans MT"/>
                <a:ea typeface="+mn-ea"/>
                <a:cs typeface="Gill Sans MT"/>
              </a:rPr>
              <a:t> </a:t>
            </a:r>
            <a:r>
              <a:rPr kumimoji="0" sz="1227" b="0" i="1" u="none" strike="noStrike" kern="0" cap="none" spc="-24" normalizeH="0" baseline="0" noProof="0">
                <a:ln>
                  <a:noFill/>
                </a:ln>
                <a:solidFill>
                  <a:srgbClr val="003A45"/>
                </a:solidFill>
                <a:effectLst/>
                <a:uLnTx/>
                <a:uFillTx/>
                <a:latin typeface="Gill Sans MT"/>
                <a:ea typeface="+mn-ea"/>
                <a:cs typeface="Gill Sans MT"/>
              </a:rPr>
              <a:t>to</a:t>
            </a:r>
            <a:r>
              <a:rPr kumimoji="0" sz="1227" b="0" i="1" u="none" strike="noStrike" kern="0" cap="none" spc="-126" normalizeH="0" baseline="0" noProof="0">
                <a:ln>
                  <a:noFill/>
                </a:ln>
                <a:solidFill>
                  <a:srgbClr val="003A45"/>
                </a:solidFill>
                <a:effectLst/>
                <a:uLnTx/>
                <a:uFillTx/>
                <a:latin typeface="Gill Sans MT"/>
                <a:ea typeface="+mn-ea"/>
                <a:cs typeface="Gill Sans MT"/>
              </a:rPr>
              <a:t> </a:t>
            </a:r>
            <a:r>
              <a:rPr kumimoji="0" sz="1227" b="0" i="1" u="none" strike="noStrike" kern="0" cap="none" spc="-7" normalizeH="0" baseline="0" noProof="0">
                <a:ln>
                  <a:noFill/>
                </a:ln>
                <a:solidFill>
                  <a:srgbClr val="003A45"/>
                </a:solidFill>
                <a:effectLst/>
                <a:uLnTx/>
                <a:uFillTx/>
                <a:latin typeface="Gill Sans MT"/>
                <a:ea typeface="+mn-ea"/>
                <a:cs typeface="Gill Sans MT"/>
              </a:rPr>
              <a:t>Allergies</a:t>
            </a:r>
            <a:endParaRPr kumimoji="0" sz="1227" b="0" i="0" u="none" strike="noStrike" kern="0" cap="none" spc="0" normalizeH="0" baseline="0" noProof="0">
              <a:ln>
                <a:noFill/>
              </a:ln>
              <a:solidFill>
                <a:sysClr val="windowText" lastClr="000000"/>
              </a:solidFill>
              <a:effectLst/>
              <a:uLnTx/>
              <a:uFillTx/>
              <a:latin typeface="Gill Sans MT"/>
              <a:ea typeface="+mn-ea"/>
              <a:cs typeface="Gill Sans MT"/>
            </a:endParaRPr>
          </a:p>
        </p:txBody>
      </p:sp>
      <p:sp>
        <p:nvSpPr>
          <p:cNvPr id="45" name="object 45">
            <a:extLst>
              <a:ext uri="{C183D7F6-B498-43B3-948B-1728B52AA6E4}">
                <adec:decorative xmlns:adec="http://schemas.microsoft.com/office/drawing/2017/decorative" val="1"/>
              </a:ext>
            </a:extLst>
          </p:cNvPr>
          <p:cNvSpPr/>
          <p:nvPr/>
        </p:nvSpPr>
        <p:spPr>
          <a:xfrm>
            <a:off x="6729186" y="3047321"/>
            <a:ext cx="500063" cy="691428"/>
          </a:xfrm>
          <a:custGeom>
            <a:avLst/>
            <a:gdLst/>
            <a:ahLst/>
            <a:cxnLst/>
            <a:rect l="l" t="t" r="r" b="b"/>
            <a:pathLst>
              <a:path w="733425" h="1014095">
                <a:moveTo>
                  <a:pt x="434479" y="0"/>
                </a:moveTo>
                <a:lnTo>
                  <a:pt x="386476" y="3101"/>
                </a:lnTo>
                <a:lnTo>
                  <a:pt x="341192" y="12227"/>
                </a:lnTo>
                <a:lnTo>
                  <a:pt x="298903" y="27107"/>
                </a:lnTo>
                <a:lnTo>
                  <a:pt x="259885" y="47472"/>
                </a:lnTo>
                <a:lnTo>
                  <a:pt x="224413" y="73054"/>
                </a:lnTo>
                <a:lnTo>
                  <a:pt x="192764" y="103583"/>
                </a:lnTo>
                <a:lnTo>
                  <a:pt x="165215" y="138789"/>
                </a:lnTo>
                <a:lnTo>
                  <a:pt x="142040" y="178403"/>
                </a:lnTo>
                <a:lnTo>
                  <a:pt x="123515" y="222157"/>
                </a:lnTo>
                <a:lnTo>
                  <a:pt x="109918" y="269781"/>
                </a:lnTo>
                <a:lnTo>
                  <a:pt x="101523" y="321005"/>
                </a:lnTo>
                <a:lnTo>
                  <a:pt x="297116" y="365798"/>
                </a:lnTo>
                <a:lnTo>
                  <a:pt x="311495" y="296197"/>
                </a:lnTo>
                <a:lnTo>
                  <a:pt x="331537" y="242935"/>
                </a:lnTo>
                <a:lnTo>
                  <a:pt x="357528" y="205512"/>
                </a:lnTo>
                <a:lnTo>
                  <a:pt x="389752" y="183425"/>
                </a:lnTo>
                <a:lnTo>
                  <a:pt x="428498" y="176174"/>
                </a:lnTo>
                <a:lnTo>
                  <a:pt x="463215" y="182894"/>
                </a:lnTo>
                <a:lnTo>
                  <a:pt x="490089" y="201934"/>
                </a:lnTo>
                <a:lnTo>
                  <a:pt x="507443" y="231611"/>
                </a:lnTo>
                <a:lnTo>
                  <a:pt x="513600" y="270243"/>
                </a:lnTo>
                <a:lnTo>
                  <a:pt x="510370" y="305243"/>
                </a:lnTo>
                <a:lnTo>
                  <a:pt x="484314" y="380495"/>
                </a:lnTo>
                <a:lnTo>
                  <a:pt x="461349" y="420851"/>
                </a:lnTo>
                <a:lnTo>
                  <a:pt x="431665" y="463096"/>
                </a:lnTo>
                <a:lnTo>
                  <a:pt x="395193" y="507285"/>
                </a:lnTo>
                <a:lnTo>
                  <a:pt x="351861" y="553469"/>
                </a:lnTo>
                <a:lnTo>
                  <a:pt x="301599" y="601700"/>
                </a:lnTo>
                <a:lnTo>
                  <a:pt x="263664" y="636162"/>
                </a:lnTo>
                <a:lnTo>
                  <a:pt x="225391" y="669161"/>
                </a:lnTo>
                <a:lnTo>
                  <a:pt x="186806" y="700697"/>
                </a:lnTo>
                <a:lnTo>
                  <a:pt x="147934" y="730770"/>
                </a:lnTo>
                <a:lnTo>
                  <a:pt x="108802" y="759380"/>
                </a:lnTo>
                <a:lnTo>
                  <a:pt x="69434" y="786529"/>
                </a:lnTo>
                <a:lnTo>
                  <a:pt x="29857" y="812215"/>
                </a:lnTo>
                <a:lnTo>
                  <a:pt x="0" y="1013777"/>
                </a:lnTo>
                <a:lnTo>
                  <a:pt x="625589" y="1013777"/>
                </a:lnTo>
                <a:lnTo>
                  <a:pt x="655447" y="834618"/>
                </a:lnTo>
                <a:lnTo>
                  <a:pt x="259791" y="834618"/>
                </a:lnTo>
                <a:lnTo>
                  <a:pt x="324606" y="789829"/>
                </a:lnTo>
                <a:lnTo>
                  <a:pt x="380173" y="751056"/>
                </a:lnTo>
                <a:lnTo>
                  <a:pt x="426451" y="718340"/>
                </a:lnTo>
                <a:lnTo>
                  <a:pt x="463398" y="691722"/>
                </a:lnTo>
                <a:lnTo>
                  <a:pt x="509130" y="656945"/>
                </a:lnTo>
                <a:lnTo>
                  <a:pt x="556918" y="614785"/>
                </a:lnTo>
                <a:lnTo>
                  <a:pt x="598808" y="572822"/>
                </a:lnTo>
                <a:lnTo>
                  <a:pt x="634874" y="530920"/>
                </a:lnTo>
                <a:lnTo>
                  <a:pt x="665189" y="488944"/>
                </a:lnTo>
                <a:lnTo>
                  <a:pt x="689827" y="446760"/>
                </a:lnTo>
                <a:lnTo>
                  <a:pt x="708861" y="404231"/>
                </a:lnTo>
                <a:lnTo>
                  <a:pt x="722366" y="361223"/>
                </a:lnTo>
                <a:lnTo>
                  <a:pt x="730415" y="317600"/>
                </a:lnTo>
                <a:lnTo>
                  <a:pt x="733082" y="273227"/>
                </a:lnTo>
                <a:lnTo>
                  <a:pt x="729558" y="225667"/>
                </a:lnTo>
                <a:lnTo>
                  <a:pt x="719226" y="181745"/>
                </a:lnTo>
                <a:lnTo>
                  <a:pt x="702445" y="141782"/>
                </a:lnTo>
                <a:lnTo>
                  <a:pt x="679571" y="106101"/>
                </a:lnTo>
                <a:lnTo>
                  <a:pt x="650965" y="75025"/>
                </a:lnTo>
                <a:lnTo>
                  <a:pt x="616984" y="48876"/>
                </a:lnTo>
                <a:lnTo>
                  <a:pt x="577986" y="27976"/>
                </a:lnTo>
                <a:lnTo>
                  <a:pt x="534331" y="12648"/>
                </a:lnTo>
                <a:lnTo>
                  <a:pt x="486376" y="3215"/>
                </a:lnTo>
                <a:lnTo>
                  <a:pt x="434479" y="0"/>
                </a:lnTo>
                <a:close/>
              </a:path>
            </a:pathLst>
          </a:custGeom>
          <a:solidFill>
            <a:srgbClr val="A8DDE0"/>
          </a:solidFill>
        </p:spPr>
        <p:txBody>
          <a:bodyPr wrap="square" lIns="0" tIns="0" rIns="0" bIns="0" rtlCol="0"/>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sz="122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6" name="object 46">
            <a:extLst>
              <a:ext uri="{C183D7F6-B498-43B3-948B-1728B52AA6E4}">
                <adec:decorative xmlns:adec="http://schemas.microsoft.com/office/drawing/2017/decorative" val="1"/>
              </a:ext>
            </a:extLst>
          </p:cNvPr>
          <p:cNvSpPr txBox="1"/>
          <p:nvPr/>
        </p:nvSpPr>
        <p:spPr>
          <a:xfrm>
            <a:off x="7213647" y="3317735"/>
            <a:ext cx="1244744" cy="281575"/>
          </a:xfrm>
          <a:prstGeom prst="rect">
            <a:avLst/>
          </a:prstGeom>
        </p:spPr>
        <p:txBody>
          <a:bodyPr vert="horz" wrap="square" lIns="0" tIns="8659" rIns="0" bIns="0" rtlCol="0">
            <a:spAutoFit/>
          </a:bodyPr>
          <a:lstStyle/>
          <a:p>
            <a:pPr marL="8659" marR="0" lvl="0" indent="0" algn="l" defTabSz="623438" rtl="0" eaLnBrk="1" fontAlgn="auto" latinLnBrk="0" hangingPunct="1">
              <a:lnSpc>
                <a:spcPct val="100000"/>
              </a:lnSpc>
              <a:spcBef>
                <a:spcPts val="68"/>
              </a:spcBef>
              <a:spcAft>
                <a:spcPts val="0"/>
              </a:spcAft>
              <a:buClrTx/>
              <a:buSzTx/>
              <a:buFontTx/>
              <a:buNone/>
              <a:tabLst/>
              <a:defRPr/>
            </a:pPr>
            <a:r>
              <a:rPr kumimoji="0" sz="1773" b="1" i="0" u="none" strike="noStrike" kern="0" cap="none" spc="-232" normalizeH="0" baseline="0" noProof="0">
                <a:ln>
                  <a:noFill/>
                </a:ln>
                <a:solidFill>
                  <a:srgbClr val="951B4C"/>
                </a:solidFill>
                <a:effectLst/>
                <a:uLnTx/>
                <a:uFillTx/>
                <a:latin typeface="Century Gothic"/>
                <a:ea typeface="+mn-ea"/>
                <a:cs typeface="Century Gothic"/>
              </a:rPr>
              <a:t>ADHD:</a:t>
            </a:r>
            <a:r>
              <a:rPr kumimoji="0" sz="1773" b="1" i="0" u="none" strike="noStrike" kern="0" cap="none" spc="-164" normalizeH="0" baseline="0" noProof="0">
                <a:ln>
                  <a:noFill/>
                </a:ln>
                <a:solidFill>
                  <a:srgbClr val="951B4C"/>
                </a:solidFill>
                <a:effectLst/>
                <a:uLnTx/>
                <a:uFillTx/>
                <a:latin typeface="Century Gothic"/>
                <a:ea typeface="+mn-ea"/>
                <a:cs typeface="Century Gothic"/>
              </a:rPr>
              <a:t> </a:t>
            </a:r>
            <a:r>
              <a:rPr kumimoji="0" sz="1773" b="0" i="0" u="none" strike="noStrike" kern="0" cap="none" spc="72" normalizeH="0" baseline="0" noProof="0">
                <a:ln>
                  <a:noFill/>
                </a:ln>
                <a:solidFill>
                  <a:srgbClr val="951B4C"/>
                </a:solidFill>
                <a:effectLst/>
                <a:uLnTx/>
                <a:uFillTx/>
                <a:latin typeface="Arial Narrow"/>
                <a:ea typeface="+mn-ea"/>
                <a:cs typeface="Arial Narrow"/>
              </a:rPr>
              <a:t>34,563</a:t>
            </a:r>
            <a:endParaRPr kumimoji="0" sz="1773" b="0" i="0" u="none" strike="noStrike" kern="0" cap="none" spc="0" normalizeH="0" baseline="0" noProof="0">
              <a:ln>
                <a:noFill/>
              </a:ln>
              <a:solidFill>
                <a:sysClr val="windowText" lastClr="000000"/>
              </a:solidFill>
              <a:effectLst/>
              <a:uLnTx/>
              <a:uFillTx/>
              <a:latin typeface="Arial Narrow"/>
              <a:ea typeface="+mn-ea"/>
              <a:cs typeface="Arial Narrow"/>
            </a:endParaRPr>
          </a:p>
        </p:txBody>
      </p:sp>
      <p:sp>
        <p:nvSpPr>
          <p:cNvPr id="47" name="Title 19">
            <a:extLst>
              <a:ext uri="{FF2B5EF4-FFF2-40B4-BE49-F238E27FC236}">
                <a16:creationId xmlns:a16="http://schemas.microsoft.com/office/drawing/2014/main" id="{704A1BCF-8407-71F4-A7C4-320FE6CAE630}"/>
              </a:ext>
              <a:ext uri="{C183D7F6-B498-43B3-948B-1728B52AA6E4}">
                <adec:decorative xmlns:adec="http://schemas.microsoft.com/office/drawing/2017/decorative" val="1"/>
              </a:ext>
            </a:extLst>
          </p:cNvPr>
          <p:cNvSpPr txBox="1">
            <a:spLocks/>
          </p:cNvSpPr>
          <p:nvPr/>
        </p:nvSpPr>
        <p:spPr>
          <a:xfrm>
            <a:off x="617568" y="-3077766"/>
            <a:ext cx="3348816" cy="3077766"/>
          </a:xfrm>
          <a:prstGeom prst="rect">
            <a:avLst/>
          </a:prstGeom>
        </p:spPr>
        <p:txBody>
          <a:bodyPr wrap="square" lIns="0" tIns="0" rIns="0" bIns="0" anchor="b">
            <a:spAutoFit/>
          </a:bodyPr>
          <a:lstStyle>
            <a:lvl1pPr>
              <a:defRPr sz="5000" b="1" i="0">
                <a:solidFill>
                  <a:schemeClr val="bg1"/>
                </a:solidFill>
                <a:latin typeface="Century Gothic"/>
                <a:ea typeface="+mj-ea"/>
                <a:cs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a:ln>
                  <a:noFill/>
                </a:ln>
                <a:solidFill>
                  <a:prstClr val="white"/>
                </a:solidFill>
                <a:effectLst/>
                <a:uLnTx/>
                <a:uFillTx/>
                <a:latin typeface="Century Gothic"/>
                <a:ea typeface="+mj-ea"/>
              </a:rPr>
              <a:t>Student Chronic Health Conditions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8">
            <a:extLst>
              <a:ext uri="{FF2B5EF4-FFF2-40B4-BE49-F238E27FC236}">
                <a16:creationId xmlns:a16="http://schemas.microsoft.com/office/drawing/2014/main" id="{4FC04660-2CC9-D2B3-3A8A-A6C04315D5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280"/>
            <a:ext cx="8353100" cy="6812400"/>
          </a:xfrm>
          <a:prstGeom prst="rect">
            <a:avLst/>
          </a:prstGeom>
        </p:spPr>
      </p:pic>
      <p:sp>
        <p:nvSpPr>
          <p:cNvPr id="22" name="Title 21">
            <a:extLst>
              <a:ext uri="{FF2B5EF4-FFF2-40B4-BE49-F238E27FC236}">
                <a16:creationId xmlns:a16="http://schemas.microsoft.com/office/drawing/2014/main" id="{DBD271D7-4BC6-973C-A767-5F951F8A0EB3}"/>
              </a:ext>
              <a:ext uri="{C183D7F6-B498-43B3-948B-1728B52AA6E4}">
                <adec:decorative xmlns:adec="http://schemas.microsoft.com/office/drawing/2017/decorative" val="1"/>
              </a:ext>
            </a:extLst>
          </p:cNvPr>
          <p:cNvSpPr>
            <a:spLocks noGrp="1"/>
          </p:cNvSpPr>
          <p:nvPr>
            <p:ph type="title" idx="4294967295"/>
          </p:nvPr>
        </p:nvSpPr>
        <p:spPr>
          <a:xfrm>
            <a:off x="617568" y="-3077766"/>
            <a:ext cx="3348816" cy="3077766"/>
          </a:xfrm>
        </p:spPr>
        <p:txBody>
          <a:bodyPr wrap="square" lIns="0" tIns="0" rIns="0" bIns="0" anchor="b">
            <a:spAutoFit/>
          </a:bodyPr>
          <a:lstStyle/>
          <a:p>
            <a:r>
              <a:rPr lang="en-US"/>
              <a:t>Try the New Look of Infinite Campus</a:t>
            </a:r>
          </a:p>
        </p:txBody>
      </p:sp>
    </p:spTree>
    <p:extLst>
      <p:ext uri="{BB962C8B-B14F-4D97-AF65-F5344CB8AC3E}">
        <p14:creationId xmlns:p14="http://schemas.microsoft.com/office/powerpoint/2010/main" val="2197910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F0D666-A4AB-6DF0-608E-0863CA61FF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8960"/>
            <a:ext cx="12192000" cy="3400079"/>
          </a:xfrm>
          <a:prstGeom prst="rect">
            <a:avLst/>
          </a:prstGeom>
        </p:spPr>
      </p:pic>
      <p:sp>
        <p:nvSpPr>
          <p:cNvPr id="2" name="Title 1">
            <a:extLst>
              <a:ext uri="{FF2B5EF4-FFF2-40B4-BE49-F238E27FC236}">
                <a16:creationId xmlns:a16="http://schemas.microsoft.com/office/drawing/2014/main" id="{89013744-E692-45B2-9415-C57FD29B4875}"/>
              </a:ext>
            </a:extLst>
          </p:cNvPr>
          <p:cNvSpPr>
            <a:spLocks noGrp="1"/>
          </p:cNvSpPr>
          <p:nvPr>
            <p:ph type="title" idx="4294967295"/>
          </p:nvPr>
        </p:nvSpPr>
        <p:spPr/>
        <p:txBody>
          <a:bodyPr/>
          <a:lstStyle/>
          <a:p>
            <a:r>
              <a:rPr lang="en-US"/>
              <a:t>Infinite Campus New Look - Toggle</a:t>
            </a:r>
          </a:p>
        </p:txBody>
      </p:sp>
    </p:spTree>
    <p:extLst>
      <p:ext uri="{BB962C8B-B14F-4D97-AF65-F5344CB8AC3E}">
        <p14:creationId xmlns:p14="http://schemas.microsoft.com/office/powerpoint/2010/main" val="1426264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C750-B441-20D8-A235-B279D11707FD}"/>
              </a:ext>
            </a:extLst>
          </p:cNvPr>
          <p:cNvSpPr>
            <a:spLocks noGrp="1"/>
          </p:cNvSpPr>
          <p:nvPr>
            <p:ph type="ctrTitle"/>
          </p:nvPr>
        </p:nvSpPr>
        <p:spPr/>
        <p:txBody>
          <a:bodyPr>
            <a:normAutofit fontScale="90000"/>
          </a:bodyPr>
          <a:lstStyle/>
          <a:p>
            <a:r>
              <a:rPr lang="en-US" dirty="0"/>
              <a:t>Naloxone Protocol</a:t>
            </a:r>
            <a:br>
              <a:rPr lang="en-US" dirty="0"/>
            </a:br>
            <a:r>
              <a:rPr lang="en-US" dirty="0"/>
              <a:t>Medically Approved Guideline</a:t>
            </a:r>
            <a:br>
              <a:rPr lang="en-US" dirty="0"/>
            </a:br>
            <a:r>
              <a:rPr lang="en-US" dirty="0"/>
              <a:t>KDE DHC End of Year Webinar</a:t>
            </a:r>
          </a:p>
        </p:txBody>
      </p:sp>
      <p:sp>
        <p:nvSpPr>
          <p:cNvPr id="3" name="Subtitle 2">
            <a:extLst>
              <a:ext uri="{FF2B5EF4-FFF2-40B4-BE49-F238E27FC236}">
                <a16:creationId xmlns:a16="http://schemas.microsoft.com/office/drawing/2014/main" id="{84F380DB-8399-8B47-563A-9A2F7D28F8ED}"/>
              </a:ext>
            </a:extLst>
          </p:cNvPr>
          <p:cNvSpPr>
            <a:spLocks noGrp="1"/>
          </p:cNvSpPr>
          <p:nvPr>
            <p:ph type="subTitle" idx="1"/>
          </p:nvPr>
        </p:nvSpPr>
        <p:spPr/>
        <p:txBody>
          <a:bodyPr/>
          <a:lstStyle/>
          <a:p>
            <a:r>
              <a:rPr lang="en-US" dirty="0"/>
              <a:t>Michelle Malicote BSN, RN, NASSNC</a:t>
            </a:r>
          </a:p>
        </p:txBody>
      </p:sp>
      <p:sp>
        <p:nvSpPr>
          <p:cNvPr id="4" name="Text Placeholder 3">
            <a:extLst>
              <a:ext uri="{FF2B5EF4-FFF2-40B4-BE49-F238E27FC236}">
                <a16:creationId xmlns:a16="http://schemas.microsoft.com/office/drawing/2014/main" id="{46BE50D0-C3E4-DF52-1270-38271F001A02}"/>
              </a:ext>
            </a:extLst>
          </p:cNvPr>
          <p:cNvSpPr>
            <a:spLocks noGrp="1"/>
          </p:cNvSpPr>
          <p:nvPr>
            <p:ph type="body" sz="quarter" idx="10"/>
          </p:nvPr>
        </p:nvSpPr>
        <p:spPr/>
        <p:txBody>
          <a:bodyPr/>
          <a:lstStyle/>
          <a:p>
            <a:r>
              <a:rPr lang="en-US" dirty="0"/>
              <a:t>May 3, 2024</a:t>
            </a:r>
          </a:p>
        </p:txBody>
      </p:sp>
      <p:sp>
        <p:nvSpPr>
          <p:cNvPr id="5" name="Text Placeholder 4">
            <a:extLst>
              <a:ext uri="{FF2B5EF4-FFF2-40B4-BE49-F238E27FC236}">
                <a16:creationId xmlns:a16="http://schemas.microsoft.com/office/drawing/2014/main" id="{EAEE6F8D-21CB-9165-276D-FD074E2E254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0229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12A9F-C864-EF23-3A36-AC9B7C0388F0}"/>
              </a:ext>
            </a:extLst>
          </p:cNvPr>
          <p:cNvSpPr>
            <a:spLocks noGrp="1"/>
          </p:cNvSpPr>
          <p:nvPr>
            <p:ph type="title"/>
          </p:nvPr>
        </p:nvSpPr>
        <p:spPr>
          <a:xfrm>
            <a:off x="0" y="469902"/>
            <a:ext cx="6248400" cy="5585662"/>
          </a:xfrm>
        </p:spPr>
        <p:txBody>
          <a:bodyPr>
            <a:normAutofit fontScale="90000"/>
          </a:bodyPr>
          <a:lstStyle/>
          <a:p>
            <a:r>
              <a:rPr lang="en-US" dirty="0"/>
              <a:t>Clinical Protocol for Naloxone (Opioid Antagonist) Use in the School Setting </a:t>
            </a:r>
            <a:br>
              <a:rPr lang="en-US" dirty="0"/>
            </a:br>
            <a:br>
              <a:rPr lang="en-US" dirty="0"/>
            </a:br>
            <a:r>
              <a:rPr lang="en-US" dirty="0"/>
              <a:t>Medically Approved Guideline for Over-the-Counter Use in the School Setting </a:t>
            </a:r>
            <a:br>
              <a:rPr lang="en-US" dirty="0"/>
            </a:br>
            <a:endParaRPr lang="en-US" dirty="0"/>
          </a:p>
        </p:txBody>
      </p:sp>
      <p:sp>
        <p:nvSpPr>
          <p:cNvPr id="7" name="Text Placeholder 6">
            <a:extLst>
              <a:ext uri="{FF2B5EF4-FFF2-40B4-BE49-F238E27FC236}">
                <a16:creationId xmlns:a16="http://schemas.microsoft.com/office/drawing/2014/main" id="{BDED7300-6573-C390-BB9B-1BF3ADC948B4}"/>
              </a:ext>
            </a:extLst>
          </p:cNvPr>
          <p:cNvSpPr>
            <a:spLocks noGrp="1"/>
          </p:cNvSpPr>
          <p:nvPr>
            <p:ph type="body" sz="half" idx="2"/>
          </p:nvPr>
        </p:nvSpPr>
        <p:spPr>
          <a:xfrm>
            <a:off x="463296" y="6055564"/>
            <a:ext cx="1136904" cy="258941"/>
          </a:xfrm>
        </p:spPr>
        <p:txBody>
          <a:bodyPr/>
          <a:lstStyle/>
          <a:p>
            <a:pPr algn="l"/>
            <a:r>
              <a:rPr lang="en-US" dirty="0">
                <a:hlinkClick r:id="rId3"/>
              </a:rPr>
              <a:t>KRS 217.186</a:t>
            </a:r>
            <a:endParaRPr lang="en-US" dirty="0"/>
          </a:p>
        </p:txBody>
      </p:sp>
      <p:sp>
        <p:nvSpPr>
          <p:cNvPr id="10" name="Text Placeholder 9">
            <a:extLst>
              <a:ext uri="{FF2B5EF4-FFF2-40B4-BE49-F238E27FC236}">
                <a16:creationId xmlns:a16="http://schemas.microsoft.com/office/drawing/2014/main" id="{9FDBD2CE-1226-03D3-79DD-9D0EF097034E}"/>
              </a:ext>
            </a:extLst>
          </p:cNvPr>
          <p:cNvSpPr txBox="1">
            <a:spLocks/>
          </p:cNvSpPr>
          <p:nvPr/>
        </p:nvSpPr>
        <p:spPr>
          <a:xfrm>
            <a:off x="2335243" y="6055564"/>
            <a:ext cx="3178113" cy="258941"/>
          </a:xfrm>
          <a:prstGeom prst="rect">
            <a:avLst/>
          </a:prstGeom>
        </p:spPr>
        <p:txBody>
          <a:bodyPr vert="horz" lIns="91440" tIns="45720" rIns="91440" bIns="45720" rtlCol="0">
            <a:normAutofit/>
          </a:bodyPr>
          <a:lstStyle>
            <a:lvl1pPr marL="0" indent="0" algn="r" defTabSz="914377" rtl="0" eaLnBrk="1" latinLnBrk="0" hangingPunct="1">
              <a:lnSpc>
                <a:spcPct val="90000"/>
              </a:lnSpc>
              <a:spcBef>
                <a:spcPts val="1000"/>
              </a:spcBef>
              <a:buClr>
                <a:srgbClr val="92D050"/>
              </a:buClr>
              <a:buSzPct val="100000"/>
              <a:buFontTx/>
              <a:buNone/>
              <a:defRPr sz="1200" kern="1200">
                <a:solidFill>
                  <a:srgbClr val="01203D"/>
                </a:solidFill>
                <a:latin typeface="Calibri" panose="020F0502020204030204" pitchFamily="34" charset="0"/>
                <a:ea typeface="+mn-ea"/>
                <a:cs typeface="Calibri" panose="020F0502020204030204" pitchFamily="34" charset="0"/>
              </a:defRPr>
            </a:lvl1pPr>
            <a:lvl2pPr marL="457200" indent="0" algn="l" defTabSz="914377" rtl="0" eaLnBrk="1" latinLnBrk="0" hangingPunct="1">
              <a:lnSpc>
                <a:spcPct val="90000"/>
              </a:lnSpc>
              <a:spcBef>
                <a:spcPts val="500"/>
              </a:spcBef>
              <a:buClr>
                <a:srgbClr val="62BCF0"/>
              </a:buClr>
              <a:buSzPct val="100000"/>
              <a:buFont typeface="Arial" panose="020B0604020202020204" pitchFamily="34" charset="0"/>
              <a:buNone/>
              <a:defRPr sz="1400" kern="1200">
                <a:solidFill>
                  <a:srgbClr val="01203D"/>
                </a:solidFill>
                <a:latin typeface="Calibri" panose="020F0502020204030204" pitchFamily="34" charset="0"/>
                <a:ea typeface="+mn-ea"/>
                <a:cs typeface="Calibri" panose="020F0502020204030204" pitchFamily="34" charset="0"/>
              </a:defRPr>
            </a:lvl2pPr>
            <a:lvl3pPr marL="914400" indent="0" algn="l" defTabSz="914377" rtl="0" eaLnBrk="1" latinLnBrk="0" hangingPunct="1">
              <a:lnSpc>
                <a:spcPct val="90000"/>
              </a:lnSpc>
              <a:spcBef>
                <a:spcPts val="500"/>
              </a:spcBef>
              <a:buClr>
                <a:srgbClr val="84BC49"/>
              </a:buClr>
              <a:buSzPct val="100000"/>
              <a:buFont typeface="Calibri" panose="020F0502020204030204" pitchFamily="34" charset="0"/>
              <a:buNone/>
              <a:defRPr sz="1200" kern="1200">
                <a:solidFill>
                  <a:srgbClr val="01203D"/>
                </a:solidFill>
                <a:latin typeface="Calibri" panose="020F0502020204030204" pitchFamily="34" charset="0"/>
                <a:ea typeface="+mn-ea"/>
                <a:cs typeface="Calibri" panose="020F0502020204030204" pitchFamily="34" charset="0"/>
              </a:defRPr>
            </a:lvl3pPr>
            <a:lvl4pPr marL="1371600" indent="0" algn="l" defTabSz="914377" rtl="0" eaLnBrk="1" latinLnBrk="0" hangingPunct="1">
              <a:lnSpc>
                <a:spcPct val="90000"/>
              </a:lnSpc>
              <a:spcBef>
                <a:spcPts val="500"/>
              </a:spcBef>
              <a:buClr>
                <a:srgbClr val="01203D"/>
              </a:buClr>
              <a:buSzPct val="100000"/>
              <a:buFont typeface="Calibri" panose="020F0502020204030204" pitchFamily="34" charset="0"/>
              <a:buNone/>
              <a:defRPr sz="1000" kern="1200">
                <a:solidFill>
                  <a:srgbClr val="01203D"/>
                </a:solidFill>
                <a:latin typeface="Calibri" panose="020F0502020204030204" pitchFamily="34" charset="0"/>
                <a:ea typeface="+mn-ea"/>
                <a:cs typeface="Calibri" panose="020F0502020204030204" pitchFamily="34" charset="0"/>
              </a:defRPr>
            </a:lvl4pPr>
            <a:lvl5pPr marL="1828800" indent="0" algn="l" defTabSz="914377" rtl="0" eaLnBrk="1" latinLnBrk="0" hangingPunct="1">
              <a:lnSpc>
                <a:spcPct val="90000"/>
              </a:lnSpc>
              <a:spcBef>
                <a:spcPts val="500"/>
              </a:spcBef>
              <a:buClr>
                <a:srgbClr val="01203D"/>
              </a:buClr>
              <a:buSzPct val="100000"/>
              <a:buFont typeface="Arial" panose="020B0604020202020204" pitchFamily="34" charset="0"/>
              <a:buNone/>
              <a:defRPr sz="1000" kern="1200">
                <a:solidFill>
                  <a:srgbClr val="01203D"/>
                </a:solidFill>
                <a:latin typeface="Calibri" panose="020F0502020204030204" pitchFamily="34" charset="0"/>
                <a:ea typeface="+mn-ea"/>
                <a:cs typeface="Calibri" panose="020F0502020204030204" pitchFamily="34" charset="0"/>
              </a:defRPr>
            </a:lvl5pPr>
            <a:lvl6pPr marL="228600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r>
              <a:rPr lang="en-US" dirty="0">
                <a:hlinkClick r:id="rId4"/>
              </a:rPr>
              <a:t>201 KAR 2:360. Opioid antagonist dispensing. </a:t>
            </a:r>
            <a:endParaRPr lang="en-US" dirty="0"/>
          </a:p>
          <a:p>
            <a:pPr algn="l"/>
            <a:endParaRPr lang="en-US" dirty="0"/>
          </a:p>
        </p:txBody>
      </p:sp>
      <p:pic>
        <p:nvPicPr>
          <p:cNvPr id="9" name="Picture 8" descr="first page of naloxone protocol">
            <a:extLst>
              <a:ext uri="{FF2B5EF4-FFF2-40B4-BE49-F238E27FC236}">
                <a16:creationId xmlns:a16="http://schemas.microsoft.com/office/drawing/2014/main" id="{8718EB96-BBA5-41EC-D7C9-EDC65412B2F3}"/>
              </a:ext>
            </a:extLst>
          </p:cNvPr>
          <p:cNvPicPr>
            <a:picLocks noChangeAspect="1"/>
          </p:cNvPicPr>
          <p:nvPr/>
        </p:nvPicPr>
        <p:blipFill>
          <a:blip r:embed="rId5"/>
          <a:stretch>
            <a:fillRect/>
          </a:stretch>
        </p:blipFill>
        <p:spPr>
          <a:xfrm>
            <a:off x="6390301" y="0"/>
            <a:ext cx="5287218" cy="6858000"/>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85D2937C-ED47-38F1-9D87-837FDB181FFF}"/>
              </a:ext>
            </a:extLst>
          </p:cNvPr>
          <p:cNvSpPr>
            <a:spLocks noGrp="1"/>
          </p:cNvSpPr>
          <p:nvPr>
            <p:ph type="sldNum" sz="quarter" idx="4"/>
          </p:nvPr>
        </p:nvSpPr>
        <p:spPr/>
        <p:txBody>
          <a:bodyPr/>
          <a:lstStyle/>
          <a:p>
            <a:fld id="{ABB8925F-B6BB-49B0-9469-5285B9C99CB3}" type="slidenum">
              <a:rPr lang="en-US" smtClean="0"/>
              <a:pPr/>
              <a:t>44</a:t>
            </a:fld>
            <a:endParaRPr lang="en-US"/>
          </a:p>
        </p:txBody>
      </p:sp>
    </p:spTree>
    <p:extLst>
      <p:ext uri="{BB962C8B-B14F-4D97-AF65-F5344CB8AC3E}">
        <p14:creationId xmlns:p14="http://schemas.microsoft.com/office/powerpoint/2010/main" val="422843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E9CB-C628-3914-E4E8-35FEAFF08D07}"/>
              </a:ext>
            </a:extLst>
          </p:cNvPr>
          <p:cNvSpPr>
            <a:spLocks noGrp="1"/>
          </p:cNvSpPr>
          <p:nvPr>
            <p:ph type="title"/>
          </p:nvPr>
        </p:nvSpPr>
        <p:spPr/>
        <p:txBody>
          <a:bodyPr/>
          <a:lstStyle/>
          <a:p>
            <a:r>
              <a:rPr lang="en-US" dirty="0"/>
              <a:t>Use of Naloxone in the school setting</a:t>
            </a:r>
          </a:p>
        </p:txBody>
      </p:sp>
      <p:sp>
        <p:nvSpPr>
          <p:cNvPr id="4" name="Slide Number Placeholder 3">
            <a:extLst>
              <a:ext uri="{FF2B5EF4-FFF2-40B4-BE49-F238E27FC236}">
                <a16:creationId xmlns:a16="http://schemas.microsoft.com/office/drawing/2014/main" id="{CC5F07C8-EE66-4D97-C257-A3B9D06EA20B}"/>
              </a:ext>
            </a:extLst>
          </p:cNvPr>
          <p:cNvSpPr>
            <a:spLocks noGrp="1"/>
          </p:cNvSpPr>
          <p:nvPr>
            <p:ph type="sldNum" sz="quarter" idx="4"/>
          </p:nvPr>
        </p:nvSpPr>
        <p:spPr/>
        <p:txBody>
          <a:bodyPr/>
          <a:lstStyle/>
          <a:p>
            <a:fld id="{ABB8925F-B6BB-49B0-9469-5285B9C99CB3}" type="slidenum">
              <a:rPr lang="en-US" smtClean="0"/>
              <a:pPr/>
              <a:t>45</a:t>
            </a:fld>
            <a:endParaRPr lang="en-US" dirty="0"/>
          </a:p>
        </p:txBody>
      </p:sp>
      <p:sp>
        <p:nvSpPr>
          <p:cNvPr id="5" name="Text Placeholder 4">
            <a:extLst>
              <a:ext uri="{FF2B5EF4-FFF2-40B4-BE49-F238E27FC236}">
                <a16:creationId xmlns:a16="http://schemas.microsoft.com/office/drawing/2014/main" id="{2A0472B4-941C-8162-5123-92D9B476B267}"/>
              </a:ext>
            </a:extLst>
          </p:cNvPr>
          <p:cNvSpPr>
            <a:spLocks noGrp="1"/>
          </p:cNvSpPr>
          <p:nvPr>
            <p:ph type="body" sz="half" idx="2"/>
          </p:nvPr>
        </p:nvSpPr>
        <p:spPr>
          <a:xfrm>
            <a:off x="10033232" y="6055564"/>
            <a:ext cx="1695471" cy="258941"/>
          </a:xfrm>
        </p:spPr>
        <p:txBody>
          <a:bodyPr/>
          <a:lstStyle/>
          <a:p>
            <a:r>
              <a:rPr lang="en-US" dirty="0">
                <a:hlinkClick r:id="rId2"/>
              </a:rPr>
              <a:t>KYNaloxoneRx.pdf</a:t>
            </a:r>
            <a:endParaRPr lang="en-US" dirty="0"/>
          </a:p>
        </p:txBody>
      </p:sp>
      <p:sp>
        <p:nvSpPr>
          <p:cNvPr id="13" name="Content Placeholder 2">
            <a:extLst>
              <a:ext uri="{FF2B5EF4-FFF2-40B4-BE49-F238E27FC236}">
                <a16:creationId xmlns:a16="http://schemas.microsoft.com/office/drawing/2014/main" id="{34BD9ABB-F2E0-5B63-52FA-801283C2CB93}"/>
              </a:ext>
            </a:extLst>
          </p:cNvPr>
          <p:cNvSpPr>
            <a:spLocks noGrp="1"/>
          </p:cNvSpPr>
          <p:nvPr>
            <p:ph idx="1"/>
          </p:nvPr>
        </p:nvSpPr>
        <p:spPr>
          <a:xfrm>
            <a:off x="468313" y="1676400"/>
            <a:ext cx="11264900" cy="4267200"/>
          </a:xfrm>
        </p:spPr>
        <p:txBody>
          <a:bodyPr>
            <a:normAutofit fontScale="92500" lnSpcReduction="20000"/>
          </a:bodyPr>
          <a:lstStyle/>
          <a:p>
            <a:pPr>
              <a:buClr>
                <a:schemeClr val="tx1"/>
              </a:buClr>
              <a:buFont typeface="Wingdings" panose="05000000000000000000" pitchFamily="2" charset="2"/>
              <a:buChar char="ü"/>
            </a:pPr>
            <a:r>
              <a:rPr lang="en-US" sz="2400" dirty="0">
                <a:latin typeface="Calibri"/>
                <a:cs typeface="Calibri"/>
              </a:rPr>
              <a:t>Naloxone can be kept on the school premises per </a:t>
            </a:r>
            <a:r>
              <a:rPr lang="en-US" sz="2400" dirty="0">
                <a:latin typeface="Calibri"/>
                <a:cs typeface="Calibri"/>
                <a:hlinkClick r:id="rId3"/>
              </a:rPr>
              <a:t> KRS 217.186</a:t>
            </a:r>
            <a:r>
              <a:rPr lang="en-US" sz="2400" dirty="0">
                <a:latin typeface="Calibri"/>
                <a:cs typeface="Calibri"/>
              </a:rPr>
              <a:t>.</a:t>
            </a:r>
          </a:p>
          <a:p>
            <a:pPr lvl="2"/>
            <a:r>
              <a:rPr lang="en-US" sz="2200" b="0" i="0" dirty="0">
                <a:solidFill>
                  <a:srgbClr val="333333"/>
                </a:solidFill>
                <a:effectLst/>
              </a:rPr>
              <a:t>The board of each local public school district and the governing body of each private and parochial school or school district </a:t>
            </a:r>
            <a:r>
              <a:rPr lang="en-US" sz="2200" b="0" i="1" dirty="0">
                <a:solidFill>
                  <a:srgbClr val="333333"/>
                </a:solidFill>
                <a:effectLst/>
              </a:rPr>
              <a:t>may permit a school to keep an opioid antagonist on the premises and regulate the administration of an opioid antagonist to any individual suffering from an apparent opiate-related overdose</a:t>
            </a:r>
            <a:r>
              <a:rPr lang="en-US" sz="2200" b="0" i="0" dirty="0">
                <a:solidFill>
                  <a:srgbClr val="333333"/>
                </a:solidFill>
                <a:effectLst/>
              </a:rPr>
              <a:t>.</a:t>
            </a:r>
          </a:p>
          <a:p>
            <a:pPr marL="1142972" lvl="2" indent="0">
              <a:buNone/>
            </a:pPr>
            <a:endParaRPr lang="en-US" sz="2400" dirty="0"/>
          </a:p>
          <a:p>
            <a:pPr>
              <a:buClrTx/>
              <a:buFont typeface="Wingdings" panose="05000000000000000000" pitchFamily="2" charset="2"/>
              <a:buChar char="ü"/>
            </a:pPr>
            <a:r>
              <a:rPr lang="en-US" sz="2400" dirty="0">
                <a:latin typeface="Calibri"/>
                <a:cs typeface="Calibri"/>
              </a:rPr>
              <a:t>The school district must have a policy.</a:t>
            </a:r>
          </a:p>
          <a:p>
            <a:pPr lvl="2"/>
            <a:r>
              <a:rPr lang="en-US" sz="2200" u="sng" dirty="0">
                <a:solidFill>
                  <a:srgbClr val="0000FF"/>
                </a:solidFill>
                <a:latin typeface="Calibri"/>
                <a:cs typeface="Calibri"/>
                <a:hlinkClick r:id="rId4"/>
              </a:rPr>
              <a:t>KRS 160.290 General powers and duties of board</a:t>
            </a:r>
            <a:r>
              <a:rPr lang="en-US" sz="2200" u="sng" dirty="0">
                <a:solidFill>
                  <a:srgbClr val="0000FF"/>
                </a:solidFill>
                <a:latin typeface="Calibri"/>
                <a:cs typeface="Calibri"/>
              </a:rPr>
              <a:t> </a:t>
            </a:r>
            <a:r>
              <a:rPr lang="en-US" sz="2200" dirty="0">
                <a:solidFill>
                  <a:srgbClr val="000000"/>
                </a:solidFill>
                <a:latin typeface="Calibri"/>
                <a:cs typeface="Calibri"/>
              </a:rPr>
              <a:t>Each board of education shall have general control and management of the public schools in its district and may establish schools and provide for courses and other services as it deems necessary for the promotion of education and the </a:t>
            </a:r>
            <a:r>
              <a:rPr lang="en-US" sz="2200" i="1" dirty="0">
                <a:solidFill>
                  <a:srgbClr val="000000"/>
                </a:solidFill>
                <a:latin typeface="Calibri"/>
                <a:cs typeface="Calibri"/>
              </a:rPr>
              <a:t>general health and welfare of pupils</a:t>
            </a:r>
            <a:r>
              <a:rPr lang="en-US" sz="2200" dirty="0">
                <a:solidFill>
                  <a:srgbClr val="000000"/>
                </a:solidFill>
                <a:latin typeface="Calibri"/>
                <a:cs typeface="Calibri"/>
              </a:rPr>
              <a:t>, consistent with the administrative regulations of the Kentucky Board of Education.</a:t>
            </a:r>
          </a:p>
          <a:p>
            <a:pPr marL="1142972" lvl="2" indent="0">
              <a:buNone/>
            </a:pPr>
            <a:endParaRPr lang="en-US" sz="2200" dirty="0">
              <a:latin typeface="Calibri"/>
              <a:cs typeface="Calibri"/>
            </a:endParaRPr>
          </a:p>
          <a:p>
            <a:pPr>
              <a:buClrTx/>
              <a:buFont typeface="Wingdings" panose="05000000000000000000" pitchFamily="2" charset="2"/>
              <a:buChar char="ü"/>
            </a:pPr>
            <a:r>
              <a:rPr lang="en-US" sz="2400" dirty="0">
                <a:solidFill>
                  <a:srgbClr val="000000"/>
                </a:solidFill>
                <a:latin typeface="Calibri"/>
                <a:cs typeface="Calibri"/>
              </a:rPr>
              <a:t>Districts must follow clinical protocols developed by the Kentucky Department for Public Health to address supplies of an opioid antagonist kept by schools and to advise on the clinical administration of an opioid antagonist.</a:t>
            </a:r>
            <a:endParaRPr lang="en-US" sz="2400" dirty="0">
              <a:latin typeface="Calibri"/>
              <a:cs typeface="Calibri"/>
            </a:endParaRPr>
          </a:p>
        </p:txBody>
      </p:sp>
    </p:spTree>
    <p:extLst>
      <p:ext uri="{BB962C8B-B14F-4D97-AF65-F5344CB8AC3E}">
        <p14:creationId xmlns:p14="http://schemas.microsoft.com/office/powerpoint/2010/main" val="369864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6C66-E14C-1BB5-7774-4B9D3B2D501A}"/>
              </a:ext>
            </a:extLst>
          </p:cNvPr>
          <p:cNvSpPr>
            <a:spLocks noGrp="1"/>
          </p:cNvSpPr>
          <p:nvPr>
            <p:ph type="title"/>
          </p:nvPr>
        </p:nvSpPr>
        <p:spPr/>
        <p:txBody>
          <a:bodyPr/>
          <a:lstStyle/>
          <a:p>
            <a:r>
              <a:rPr lang="en-US" dirty="0"/>
              <a:t>Naloxone Protocol for the School Setting</a:t>
            </a:r>
          </a:p>
        </p:txBody>
      </p:sp>
      <p:sp>
        <p:nvSpPr>
          <p:cNvPr id="3" name="Content Placeholder 2">
            <a:extLst>
              <a:ext uri="{FF2B5EF4-FFF2-40B4-BE49-F238E27FC236}">
                <a16:creationId xmlns:a16="http://schemas.microsoft.com/office/drawing/2014/main" id="{2D333BC3-BFB4-0098-0F19-488A96AF7BFC}"/>
              </a:ext>
            </a:extLst>
          </p:cNvPr>
          <p:cNvSpPr>
            <a:spLocks noGrp="1"/>
          </p:cNvSpPr>
          <p:nvPr>
            <p:ph idx="1"/>
          </p:nvPr>
        </p:nvSpPr>
        <p:spPr/>
        <p:txBody>
          <a:bodyPr>
            <a:normAutofit/>
          </a:bodyPr>
          <a:lstStyle/>
          <a:p>
            <a:r>
              <a:rPr lang="en-US" dirty="0"/>
              <a:t>Protocol is now also considered a “medically approved guideline” to be able to cover nurses’ ability to delegate over the counter Naloxone. </a:t>
            </a:r>
          </a:p>
          <a:p>
            <a:r>
              <a:rPr lang="en-US" dirty="0"/>
              <a:t>Expanded:</a:t>
            </a:r>
          </a:p>
          <a:p>
            <a:pPr lvl="1"/>
            <a:r>
              <a:rPr lang="en-US" sz="2800" dirty="0"/>
              <a:t>Naloxone Resources</a:t>
            </a:r>
          </a:p>
          <a:p>
            <a:pPr lvl="1"/>
            <a:r>
              <a:rPr lang="en-US" sz="2800" dirty="0"/>
              <a:t>References and Resources</a:t>
            </a:r>
            <a:endParaRPr lang="en-US" sz="3800" dirty="0"/>
          </a:p>
          <a:p>
            <a:pPr lvl="1"/>
            <a:endParaRPr lang="en-US" dirty="0"/>
          </a:p>
          <a:p>
            <a:pPr lvl="1"/>
            <a:endParaRPr lang="en-US" dirty="0"/>
          </a:p>
          <a:p>
            <a:pPr lvl="1"/>
            <a:endParaRPr lang="en-US" dirty="0"/>
          </a:p>
          <a:p>
            <a:endParaRPr lang="en-US" dirty="0"/>
          </a:p>
          <a:p>
            <a:endParaRPr lang="en-US" dirty="0"/>
          </a:p>
        </p:txBody>
      </p:sp>
      <p:pic>
        <p:nvPicPr>
          <p:cNvPr id="5" name="Picture 4" descr="Dr. Whites signature and date from the clinical service guidelines">
            <a:extLst>
              <a:ext uri="{FF2B5EF4-FFF2-40B4-BE49-F238E27FC236}">
                <a16:creationId xmlns:a16="http://schemas.microsoft.com/office/drawing/2014/main" id="{0DBAD433-AF4C-695B-DAEF-0B909A4FC292}"/>
              </a:ext>
            </a:extLst>
          </p:cNvPr>
          <p:cNvPicPr>
            <a:picLocks noChangeAspect="1"/>
          </p:cNvPicPr>
          <p:nvPr/>
        </p:nvPicPr>
        <p:blipFill>
          <a:blip r:embed="rId2"/>
          <a:stretch>
            <a:fillRect/>
          </a:stretch>
        </p:blipFill>
        <p:spPr>
          <a:xfrm>
            <a:off x="458724" y="4200389"/>
            <a:ext cx="7487695" cy="981212"/>
          </a:xfrm>
          <a:prstGeom prst="rect">
            <a:avLst/>
          </a:prstGeom>
          <a:ln w="12700">
            <a:solidFill>
              <a:schemeClr val="tx1"/>
            </a:solidFill>
          </a:ln>
        </p:spPr>
      </p:pic>
      <p:sp>
        <p:nvSpPr>
          <p:cNvPr id="7" name="Text Placeholder 4">
            <a:extLst>
              <a:ext uri="{FF2B5EF4-FFF2-40B4-BE49-F238E27FC236}">
                <a16:creationId xmlns:a16="http://schemas.microsoft.com/office/drawing/2014/main" id="{7B11CE50-2ACE-E043-F15B-AB8F687F25ED}"/>
              </a:ext>
            </a:extLst>
          </p:cNvPr>
          <p:cNvSpPr>
            <a:spLocks noGrp="1"/>
          </p:cNvSpPr>
          <p:nvPr>
            <p:ph type="body" sz="half" idx="2"/>
          </p:nvPr>
        </p:nvSpPr>
        <p:spPr>
          <a:xfrm>
            <a:off x="463550" y="6056313"/>
            <a:ext cx="11264900" cy="258762"/>
          </a:xfrm>
        </p:spPr>
        <p:txBody>
          <a:bodyPr/>
          <a:lstStyle/>
          <a:p>
            <a:r>
              <a:rPr lang="en-US" dirty="0">
                <a:hlinkClick r:id="rId3"/>
              </a:rPr>
              <a:t>FY24-Clinical-Service-Guide.pdf (ky.gov)</a:t>
            </a:r>
            <a:endParaRPr lang="en-US" dirty="0"/>
          </a:p>
        </p:txBody>
      </p:sp>
      <p:sp>
        <p:nvSpPr>
          <p:cNvPr id="4" name="Slide Number Placeholder 3">
            <a:extLst>
              <a:ext uri="{FF2B5EF4-FFF2-40B4-BE49-F238E27FC236}">
                <a16:creationId xmlns:a16="http://schemas.microsoft.com/office/drawing/2014/main" id="{530F536A-0D0D-FAC7-E1F1-9A3DEF9444BE}"/>
              </a:ext>
            </a:extLst>
          </p:cNvPr>
          <p:cNvSpPr>
            <a:spLocks noGrp="1"/>
          </p:cNvSpPr>
          <p:nvPr>
            <p:ph type="sldNum" sz="quarter" idx="4"/>
          </p:nvPr>
        </p:nvSpPr>
        <p:spPr/>
        <p:txBody>
          <a:bodyPr/>
          <a:lstStyle/>
          <a:p>
            <a:fld id="{ABB8925F-B6BB-49B0-9469-5285B9C99CB3}" type="slidenum">
              <a:rPr lang="en-US" smtClean="0"/>
              <a:pPr/>
              <a:t>46</a:t>
            </a:fld>
            <a:endParaRPr lang="en-US"/>
          </a:p>
        </p:txBody>
      </p:sp>
    </p:spTree>
    <p:extLst>
      <p:ext uri="{BB962C8B-B14F-4D97-AF65-F5344CB8AC3E}">
        <p14:creationId xmlns:p14="http://schemas.microsoft.com/office/powerpoint/2010/main" val="20371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1F78-9249-70D8-B167-B7173CC31A2E}"/>
              </a:ext>
            </a:extLst>
          </p:cNvPr>
          <p:cNvSpPr>
            <a:spLocks noGrp="1"/>
          </p:cNvSpPr>
          <p:nvPr>
            <p:ph type="title"/>
          </p:nvPr>
        </p:nvSpPr>
        <p:spPr>
          <a:xfrm>
            <a:off x="0" y="469901"/>
            <a:ext cx="12192000" cy="1206497"/>
          </a:xfrm>
        </p:spPr>
        <p:txBody>
          <a:bodyPr>
            <a:normAutofit fontScale="90000"/>
          </a:bodyPr>
          <a:lstStyle/>
          <a:p>
            <a:r>
              <a:rPr lang="pt-BR" dirty="0"/>
              <a:t>Kentucky Board of Nursing (KBN) </a:t>
            </a:r>
            <a:br>
              <a:rPr lang="pt-BR" dirty="0"/>
            </a:br>
            <a:r>
              <a:rPr lang="pt-BR" dirty="0"/>
              <a:t>AOS #16 Meds Via Various Routes</a:t>
            </a:r>
            <a:endParaRPr lang="en-US" dirty="0"/>
          </a:p>
        </p:txBody>
      </p:sp>
      <p:sp>
        <p:nvSpPr>
          <p:cNvPr id="3" name="Content Placeholder 2">
            <a:extLst>
              <a:ext uri="{FF2B5EF4-FFF2-40B4-BE49-F238E27FC236}">
                <a16:creationId xmlns:a16="http://schemas.microsoft.com/office/drawing/2014/main" id="{060D5F3A-5B61-C5AF-8159-F220DF1CA049}"/>
              </a:ext>
            </a:extLst>
          </p:cNvPr>
          <p:cNvSpPr>
            <a:spLocks noGrp="1"/>
          </p:cNvSpPr>
          <p:nvPr>
            <p:ph idx="1"/>
          </p:nvPr>
        </p:nvSpPr>
        <p:spPr>
          <a:xfrm>
            <a:off x="468631" y="1866887"/>
            <a:ext cx="11264645" cy="4076713"/>
          </a:xfrm>
        </p:spPr>
        <p:txBody>
          <a:bodyPr>
            <a:normAutofit/>
          </a:bodyPr>
          <a:lstStyle/>
          <a:p>
            <a:pPr marL="0" indent="0">
              <a:buNone/>
            </a:pPr>
            <a:r>
              <a:rPr lang="en-US" b="1" u="sng" dirty="0"/>
              <a:t>Nursing Practice: </a:t>
            </a:r>
          </a:p>
          <a:p>
            <a:r>
              <a:rPr lang="en-US" dirty="0"/>
              <a:t>When a nurse, as an employee or volunteer of a health care delivery system, provides non-prescription medication to an individual, the nurse should do so based on an order from a qualified healthcare provider or </a:t>
            </a:r>
            <a:r>
              <a:rPr lang="en-US" b="1" dirty="0"/>
              <a:t>medically approved guidelines </a:t>
            </a:r>
            <a:r>
              <a:rPr lang="en-US" dirty="0"/>
              <a:t>to supply the non-prescription medication.</a:t>
            </a:r>
          </a:p>
          <a:p>
            <a:pPr marL="0" indent="0">
              <a:buNone/>
            </a:pPr>
            <a:r>
              <a:rPr lang="en-US" b="1" u="sng" dirty="0"/>
              <a:t>The Board recommends that: </a:t>
            </a:r>
          </a:p>
          <a:p>
            <a:r>
              <a:rPr lang="en-US" dirty="0"/>
              <a:t>An educationally prepared and clinically competent nurse, as an individual who is acting outside a health delivery system, </a:t>
            </a:r>
            <a:r>
              <a:rPr lang="en-US" b="1" dirty="0"/>
              <a:t>may choose to recommend or administer a non-prescription drug (in a pre-labeled, pre-packaged form) </a:t>
            </a:r>
            <a:r>
              <a:rPr lang="en-US" dirty="0"/>
              <a:t>to a person whose condition warrants it based on nursing assessment.</a:t>
            </a:r>
          </a:p>
        </p:txBody>
      </p:sp>
      <p:sp>
        <p:nvSpPr>
          <p:cNvPr id="5" name="Text Placeholder 4">
            <a:extLst>
              <a:ext uri="{FF2B5EF4-FFF2-40B4-BE49-F238E27FC236}">
                <a16:creationId xmlns:a16="http://schemas.microsoft.com/office/drawing/2014/main" id="{69C640F2-3450-DFA5-8DA3-1ADAEAF65178}"/>
              </a:ext>
            </a:extLst>
          </p:cNvPr>
          <p:cNvSpPr>
            <a:spLocks noGrp="1"/>
          </p:cNvSpPr>
          <p:nvPr>
            <p:ph type="body" sz="half" idx="2"/>
          </p:nvPr>
        </p:nvSpPr>
        <p:spPr/>
        <p:txBody>
          <a:bodyPr/>
          <a:lstStyle/>
          <a:p>
            <a:r>
              <a:rPr lang="en-US" sz="1200" dirty="0">
                <a:solidFill>
                  <a:srgbClr val="1F01FF"/>
                </a:solidFill>
                <a:latin typeface="Calibri"/>
                <a:cs typeface="Calibri"/>
                <a:hlinkClick r:id="rId2"/>
              </a:rPr>
              <a:t>Roles of Nurses in the Administration of Medication Via Various Routes AOS #16</a:t>
            </a:r>
            <a:r>
              <a:rPr lang="en-US" sz="1200" dirty="0">
                <a:latin typeface="Calibri"/>
                <a:cs typeface="Calibri"/>
              </a:rPr>
              <a:t> (revised March 2023)</a:t>
            </a:r>
            <a:endParaRPr lang="en-US" dirty="0"/>
          </a:p>
          <a:p>
            <a:endParaRPr lang="en-US" dirty="0"/>
          </a:p>
        </p:txBody>
      </p:sp>
      <p:sp>
        <p:nvSpPr>
          <p:cNvPr id="4" name="Slide Number Placeholder 3">
            <a:extLst>
              <a:ext uri="{FF2B5EF4-FFF2-40B4-BE49-F238E27FC236}">
                <a16:creationId xmlns:a16="http://schemas.microsoft.com/office/drawing/2014/main" id="{2F9900E5-1BA8-99C7-7352-FEC9DE906742}"/>
              </a:ext>
            </a:extLst>
          </p:cNvPr>
          <p:cNvSpPr>
            <a:spLocks noGrp="1"/>
          </p:cNvSpPr>
          <p:nvPr>
            <p:ph type="sldNum" sz="quarter" idx="4"/>
          </p:nvPr>
        </p:nvSpPr>
        <p:spPr/>
        <p:txBody>
          <a:bodyPr/>
          <a:lstStyle/>
          <a:p>
            <a:fld id="{ABB8925F-B6BB-49B0-9469-5285B9C99CB3}" type="slidenum">
              <a:rPr lang="en-US" smtClean="0"/>
              <a:pPr/>
              <a:t>47</a:t>
            </a:fld>
            <a:endParaRPr lang="en-US"/>
          </a:p>
        </p:txBody>
      </p:sp>
    </p:spTree>
    <p:extLst>
      <p:ext uri="{BB962C8B-B14F-4D97-AF65-F5344CB8AC3E}">
        <p14:creationId xmlns:p14="http://schemas.microsoft.com/office/powerpoint/2010/main" val="29454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796E-E4E5-F5B9-57BE-8F8F1DF2D59A}"/>
              </a:ext>
            </a:extLst>
          </p:cNvPr>
          <p:cNvSpPr>
            <a:spLocks noGrp="1"/>
          </p:cNvSpPr>
          <p:nvPr>
            <p:ph type="title"/>
          </p:nvPr>
        </p:nvSpPr>
        <p:spPr/>
        <p:txBody>
          <a:bodyPr/>
          <a:lstStyle/>
          <a:p>
            <a:r>
              <a:rPr lang="en-US" dirty="0"/>
              <a:t>Applicable resources to support delegation</a:t>
            </a:r>
          </a:p>
        </p:txBody>
      </p:sp>
      <p:sp>
        <p:nvSpPr>
          <p:cNvPr id="3" name="Content Placeholder 2">
            <a:extLst>
              <a:ext uri="{FF2B5EF4-FFF2-40B4-BE49-F238E27FC236}">
                <a16:creationId xmlns:a16="http://schemas.microsoft.com/office/drawing/2014/main" id="{E5F98120-9256-451D-830C-FF62565EB617}"/>
              </a:ext>
            </a:extLst>
          </p:cNvPr>
          <p:cNvSpPr>
            <a:spLocks noGrp="1"/>
          </p:cNvSpPr>
          <p:nvPr>
            <p:ph idx="1"/>
          </p:nvPr>
        </p:nvSpPr>
        <p:spPr/>
        <p:txBody>
          <a:bodyPr>
            <a:normAutofit/>
          </a:bodyPr>
          <a:lstStyle/>
          <a:p>
            <a:pPr marL="0" indent="0">
              <a:buNone/>
            </a:pPr>
            <a:endParaRPr lang="en-US" sz="1000" b="0" i="0" u="none" strike="noStrike" baseline="0" dirty="0">
              <a:latin typeface="Arial" panose="020B0604020202020204" pitchFamily="34" charset="0"/>
            </a:endParaRPr>
          </a:p>
          <a:p>
            <a:pPr marL="342900" indent="-342900">
              <a:buClrTx/>
              <a:buFont typeface="+mj-lt"/>
              <a:buAutoNum type="arabicPeriod"/>
            </a:pPr>
            <a:r>
              <a:rPr lang="en-US" sz="2000" b="0" i="0" u="sng" strike="noStrike" baseline="0" dirty="0">
                <a:solidFill>
                  <a:srgbClr val="0000FF"/>
                </a:solidFill>
                <a:latin typeface="+mn-lt"/>
                <a:hlinkClick r:id="rId2"/>
              </a:rPr>
              <a:t>KRS.314.011</a:t>
            </a:r>
            <a:r>
              <a:rPr lang="en-US" sz="2000" b="0" i="0" u="none" strike="noStrike" baseline="0" dirty="0">
                <a:solidFill>
                  <a:srgbClr val="0000FF"/>
                </a:solidFill>
                <a:latin typeface="+mn-lt"/>
                <a:hlinkClick r:id="rId2"/>
              </a:rPr>
              <a:t>; </a:t>
            </a:r>
            <a:r>
              <a:rPr lang="en-US" sz="2000" b="0" i="0" u="sng" strike="noStrike" baseline="0" dirty="0">
                <a:solidFill>
                  <a:srgbClr val="0000FF"/>
                </a:solidFill>
                <a:latin typeface="+mn-lt"/>
                <a:hlinkClick r:id="rId3"/>
              </a:rPr>
              <a:t>314.042</a:t>
            </a:r>
            <a:r>
              <a:rPr lang="en-US" sz="2000" b="0" i="0" u="none" strike="noStrike" baseline="0" dirty="0">
                <a:solidFill>
                  <a:srgbClr val="0000FF"/>
                </a:solidFill>
                <a:latin typeface="+mn-lt"/>
                <a:hlinkClick r:id="rId3"/>
              </a:rPr>
              <a:t>; </a:t>
            </a:r>
            <a:r>
              <a:rPr lang="en-US" sz="2000" b="0" i="0" u="none" strike="noStrike" baseline="0" dirty="0">
                <a:solidFill>
                  <a:srgbClr val="000000"/>
                </a:solidFill>
                <a:latin typeface="+mn-lt"/>
                <a:hlinkClick r:id="rId3"/>
              </a:rPr>
              <a:t>and </a:t>
            </a:r>
            <a:r>
              <a:rPr lang="en-US" sz="2000" u="sng" dirty="0">
                <a:solidFill>
                  <a:srgbClr val="0000FF"/>
                </a:solidFill>
                <a:latin typeface="+mn-lt"/>
              </a:rPr>
              <a:t>201 KAR 20:057</a:t>
            </a:r>
            <a:r>
              <a:rPr lang="en-US" sz="2000" dirty="0">
                <a:solidFill>
                  <a:srgbClr val="0000FF"/>
                </a:solidFill>
                <a:latin typeface="+mn-lt"/>
              </a:rPr>
              <a:t> </a:t>
            </a:r>
            <a:r>
              <a:rPr lang="en-US" sz="2000" dirty="0">
                <a:solidFill>
                  <a:srgbClr val="000000"/>
                </a:solidFill>
                <a:latin typeface="+mn-lt"/>
              </a:rPr>
              <a:t>for Kentucky Nursing Practice</a:t>
            </a:r>
            <a:endParaRPr lang="en-US" sz="2000" baseline="30000" dirty="0">
              <a:solidFill>
                <a:srgbClr val="0000FF"/>
              </a:solidFill>
              <a:latin typeface="+mn-lt"/>
            </a:endParaRPr>
          </a:p>
          <a:p>
            <a:pPr marL="800088" lvl="1" indent="-342900">
              <a:buClrTx/>
              <a:buFont typeface="+mj-lt"/>
              <a:buAutoNum type="alphaLcPeriod"/>
            </a:pPr>
            <a:r>
              <a:rPr lang="en-US" sz="2000" u="sng" dirty="0">
                <a:solidFill>
                  <a:srgbClr val="0000FF"/>
                </a:solidFill>
                <a:latin typeface="+mn-lt"/>
              </a:rPr>
              <a:t>KBN Advisory Opinion Statement #41-RN/LPN Scope and Practice Determination Guidelines</a:t>
            </a:r>
            <a:endParaRPr lang="en-US" sz="2000" dirty="0">
              <a:solidFill>
                <a:srgbClr val="0000FF"/>
              </a:solidFill>
              <a:latin typeface="+mn-lt"/>
            </a:endParaRPr>
          </a:p>
          <a:p>
            <a:pPr marL="800088" lvl="1" indent="-342900">
              <a:buClrTx/>
              <a:buFont typeface="+mj-lt"/>
              <a:buAutoNum type="alphaLcPeriod"/>
            </a:pPr>
            <a:r>
              <a:rPr lang="en-US" sz="2000" u="sng" dirty="0">
                <a:solidFill>
                  <a:srgbClr val="0000FF"/>
                </a:solidFill>
                <a:latin typeface="+mn-lt"/>
              </a:rPr>
              <a:t>KBN Guidelines for Determination of APRN Scope of Practice</a:t>
            </a:r>
            <a:endParaRPr lang="en-US" sz="2000" dirty="0">
              <a:solidFill>
                <a:srgbClr val="0000FF"/>
              </a:solidFill>
              <a:latin typeface="+mn-lt"/>
            </a:endParaRPr>
          </a:p>
          <a:p>
            <a:pPr marL="342900" indent="-342900">
              <a:buClrTx/>
              <a:buFont typeface="+mj-lt"/>
              <a:buAutoNum type="arabicPeriod"/>
            </a:pPr>
            <a:r>
              <a:rPr lang="en-US" sz="2000" b="0" i="0" u="sng" strike="noStrike" baseline="0" dirty="0">
                <a:solidFill>
                  <a:srgbClr val="0000FF"/>
                </a:solidFill>
                <a:latin typeface="+mn-lt"/>
                <a:hlinkClick r:id="rId4"/>
              </a:rPr>
              <a:t>KRS 314.021 Nurses responsible and accountable for their decisions</a:t>
            </a:r>
            <a:endParaRPr lang="en-US" sz="2000" b="0" i="0" u="none" strike="noStrike" baseline="30000" dirty="0">
              <a:solidFill>
                <a:srgbClr val="000000"/>
              </a:solidFill>
              <a:latin typeface="+mn-lt"/>
              <a:hlinkClick r:id="rId4"/>
            </a:endParaRPr>
          </a:p>
          <a:p>
            <a:pPr marL="342900" indent="-342900">
              <a:buClrTx/>
              <a:buFont typeface="+mj-lt"/>
              <a:buAutoNum type="arabicPeriod"/>
            </a:pPr>
            <a:r>
              <a:rPr lang="en-US" sz="2000" u="sng" dirty="0">
                <a:solidFill>
                  <a:srgbClr val="0000FF"/>
                </a:solidFill>
                <a:latin typeface="+mn-lt"/>
              </a:rPr>
              <a:t>201 KAR 20:400 Delegation of nursing tasks</a:t>
            </a:r>
            <a:endParaRPr lang="en-US" sz="2000" baseline="30000" dirty="0">
              <a:solidFill>
                <a:srgbClr val="000000"/>
              </a:solidFill>
              <a:latin typeface="+mn-lt"/>
            </a:endParaRPr>
          </a:p>
          <a:p>
            <a:pPr marL="800088" lvl="1" indent="-342900">
              <a:buClrTx/>
              <a:buFont typeface="+mj-lt"/>
              <a:buAutoNum type="alphaLcPeriod"/>
            </a:pPr>
            <a:r>
              <a:rPr lang="en-US" sz="2000" b="0" i="0" u="sng" strike="noStrike" baseline="0" dirty="0">
                <a:solidFill>
                  <a:srgbClr val="0000FF"/>
                </a:solidFill>
                <a:latin typeface="+mn-lt"/>
                <a:hlinkClick r:id="rId5"/>
              </a:rPr>
              <a:t>KBN Decision Tree for Delegation to Unlicensed Assistive Personnel</a:t>
            </a:r>
            <a:endParaRPr lang="en-US" sz="2000" b="0" i="0" u="none" strike="noStrike" baseline="0" dirty="0">
              <a:solidFill>
                <a:srgbClr val="0000FF"/>
              </a:solidFill>
              <a:latin typeface="+mn-lt"/>
              <a:hlinkClick r:id="rId5"/>
            </a:endParaRPr>
          </a:p>
          <a:p>
            <a:pPr marL="342900" indent="-342900">
              <a:buClrTx/>
              <a:buFont typeface="+mj-lt"/>
              <a:buAutoNum type="arabicPeriod"/>
            </a:pPr>
            <a:r>
              <a:rPr lang="en-US" sz="2000" b="0" i="0" u="sng" strike="noStrike" baseline="0" dirty="0">
                <a:solidFill>
                  <a:srgbClr val="0000FF"/>
                </a:solidFill>
                <a:latin typeface="+mn-lt"/>
                <a:hlinkClick r:id="rId6"/>
              </a:rPr>
              <a:t>KBN AOS #14 – Roles of Nurses in the Implementation of Patient Care Orders</a:t>
            </a:r>
            <a:endParaRPr lang="en-US" sz="2000" b="0" i="0" u="none" strike="noStrike" baseline="30000" dirty="0">
              <a:solidFill>
                <a:srgbClr val="000000"/>
              </a:solidFill>
              <a:latin typeface="+mn-lt"/>
              <a:hlinkClick r:id="rId6"/>
            </a:endParaRPr>
          </a:p>
          <a:p>
            <a:pPr marL="342900" marR="4900" indent="-342900">
              <a:buClrTx/>
              <a:buFont typeface="+mj-lt"/>
              <a:buAutoNum type="arabicPeriod"/>
            </a:pPr>
            <a:r>
              <a:rPr lang="en-US" sz="2000" b="0" i="0" u="sng" strike="noStrike" baseline="0" dirty="0">
                <a:solidFill>
                  <a:srgbClr val="0000FF"/>
                </a:solidFill>
                <a:latin typeface="+mn-lt"/>
                <a:hlinkClick r:id="rId7"/>
              </a:rPr>
              <a:t>KBN AOS #15 – Role of Nurses in the Supervision and Delegation of Nursing Acts to Unlicensed</a:t>
            </a:r>
            <a:r>
              <a:rPr lang="en-US" sz="2000" b="0" i="0" u="none" strike="noStrike" baseline="0" dirty="0">
                <a:solidFill>
                  <a:srgbClr val="0000FF"/>
                </a:solidFill>
                <a:latin typeface="+mn-lt"/>
                <a:hlinkClick r:id="rId7"/>
              </a:rPr>
              <a:t> </a:t>
            </a:r>
            <a:r>
              <a:rPr lang="en-US" sz="2000" b="0" i="0" u="sng" strike="noStrike" baseline="0" dirty="0">
                <a:solidFill>
                  <a:srgbClr val="0000FF"/>
                </a:solidFill>
                <a:latin typeface="+mn-lt"/>
                <a:hlinkClick r:id="rId7"/>
              </a:rPr>
              <a:t>Personnel</a:t>
            </a:r>
            <a:endParaRPr lang="en-US" sz="2000" b="0" i="0" u="none" strike="noStrike" baseline="30000" dirty="0">
              <a:solidFill>
                <a:srgbClr val="000000"/>
              </a:solidFill>
              <a:latin typeface="+mn-lt"/>
              <a:hlinkClick r:id="rId7"/>
            </a:endParaRPr>
          </a:p>
          <a:p>
            <a:pPr marL="342900" indent="-342900">
              <a:buClrTx/>
              <a:buFont typeface="+mj-lt"/>
              <a:buAutoNum type="arabicPeriod"/>
            </a:pPr>
            <a:r>
              <a:rPr lang="en-US" sz="2000" b="0" i="0" u="sng" strike="noStrike" baseline="0" dirty="0">
                <a:solidFill>
                  <a:srgbClr val="0000FF"/>
                </a:solidFill>
                <a:latin typeface="+mn-lt"/>
                <a:hlinkClick r:id="rId8"/>
              </a:rPr>
              <a:t>KBN AOS #16 Roles of Nurses in the Administration of Medication</a:t>
            </a:r>
          </a:p>
          <a:p>
            <a:pPr marL="342900" indent="-342900">
              <a:buClrTx/>
              <a:buFont typeface="+mj-lt"/>
              <a:buAutoNum type="arabicPeriod"/>
            </a:pPr>
            <a:r>
              <a:rPr lang="en-US" sz="2000" b="0" i="0" u="none" strike="noStrike" baseline="0" dirty="0">
                <a:solidFill>
                  <a:srgbClr val="0000FF"/>
                </a:solidFill>
                <a:latin typeface="+mn-lt"/>
                <a:hlinkClick r:id="rId8"/>
              </a:rPr>
              <a:t>KBN AOS #30 - Roles of Nurses in School Nursing Practice</a:t>
            </a:r>
          </a:p>
          <a:p>
            <a:endParaRPr lang="en-US" dirty="0"/>
          </a:p>
        </p:txBody>
      </p:sp>
      <p:sp>
        <p:nvSpPr>
          <p:cNvPr id="5" name="Text Placeholder 4">
            <a:extLst>
              <a:ext uri="{FF2B5EF4-FFF2-40B4-BE49-F238E27FC236}">
                <a16:creationId xmlns:a16="http://schemas.microsoft.com/office/drawing/2014/main" id="{483012FD-1302-AD22-E4DA-0C7311195AD7}"/>
              </a:ext>
            </a:extLst>
          </p:cNvPr>
          <p:cNvSpPr>
            <a:spLocks noGrp="1"/>
          </p:cNvSpPr>
          <p:nvPr>
            <p:ph type="body" sz="half" idx="2"/>
          </p:nvPr>
        </p:nvSpPr>
        <p:spPr/>
        <p:txBody>
          <a:bodyPr/>
          <a:lstStyle/>
          <a:p>
            <a:r>
              <a:rPr lang="en-US" dirty="0">
                <a:hlinkClick r:id="rId9"/>
              </a:rPr>
              <a:t>FY24-Clinical-Service-Guide.pdf (ky.gov)</a:t>
            </a:r>
            <a:endParaRPr lang="en-US" dirty="0"/>
          </a:p>
        </p:txBody>
      </p:sp>
      <p:sp>
        <p:nvSpPr>
          <p:cNvPr id="4" name="Slide Number Placeholder 3">
            <a:extLst>
              <a:ext uri="{FF2B5EF4-FFF2-40B4-BE49-F238E27FC236}">
                <a16:creationId xmlns:a16="http://schemas.microsoft.com/office/drawing/2014/main" id="{BFDA6DAB-B2A0-9927-067F-295E6CE8B666}"/>
              </a:ext>
            </a:extLst>
          </p:cNvPr>
          <p:cNvSpPr>
            <a:spLocks noGrp="1"/>
          </p:cNvSpPr>
          <p:nvPr>
            <p:ph type="sldNum" sz="quarter" idx="4"/>
          </p:nvPr>
        </p:nvSpPr>
        <p:spPr/>
        <p:txBody>
          <a:bodyPr/>
          <a:lstStyle/>
          <a:p>
            <a:fld id="{ABB8925F-B6BB-49B0-9469-5285B9C99CB3}" type="slidenum">
              <a:rPr lang="en-US" smtClean="0"/>
              <a:pPr/>
              <a:t>48</a:t>
            </a:fld>
            <a:endParaRPr lang="en-US"/>
          </a:p>
        </p:txBody>
      </p:sp>
    </p:spTree>
    <p:extLst>
      <p:ext uri="{BB962C8B-B14F-4D97-AF65-F5344CB8AC3E}">
        <p14:creationId xmlns:p14="http://schemas.microsoft.com/office/powerpoint/2010/main" val="273288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563C-8301-6FFC-A011-58EB8E5A0E44}"/>
              </a:ext>
            </a:extLst>
          </p:cNvPr>
          <p:cNvSpPr>
            <a:spLocks noGrp="1"/>
          </p:cNvSpPr>
          <p:nvPr>
            <p:ph type="title"/>
          </p:nvPr>
        </p:nvSpPr>
        <p:spPr>
          <a:xfrm>
            <a:off x="0" y="431768"/>
            <a:ext cx="6078939" cy="1133081"/>
          </a:xfrm>
        </p:spPr>
        <p:txBody>
          <a:bodyPr>
            <a:normAutofit/>
          </a:bodyPr>
          <a:lstStyle/>
          <a:p>
            <a:pPr algn="ctr"/>
            <a:r>
              <a:rPr lang="en-US" dirty="0"/>
              <a:t>Naloxone Resources</a:t>
            </a:r>
          </a:p>
        </p:txBody>
      </p:sp>
      <p:pic>
        <p:nvPicPr>
          <p:cNvPr id="7" name="Picture 6" descr="QR code for the Ky.gov web page &quot;find naloxone now">
            <a:extLst>
              <a:ext uri="{FF2B5EF4-FFF2-40B4-BE49-F238E27FC236}">
                <a16:creationId xmlns:a16="http://schemas.microsoft.com/office/drawing/2014/main" id="{FA1A2DEA-3088-81CC-19C7-E3A67E96B56E}"/>
              </a:ext>
            </a:extLst>
          </p:cNvPr>
          <p:cNvPicPr>
            <a:picLocks noChangeAspect="1"/>
          </p:cNvPicPr>
          <p:nvPr/>
        </p:nvPicPr>
        <p:blipFill>
          <a:blip r:embed="rId2"/>
          <a:stretch>
            <a:fillRect/>
          </a:stretch>
        </p:blipFill>
        <p:spPr>
          <a:xfrm>
            <a:off x="677660" y="2000769"/>
            <a:ext cx="4286250" cy="4286250"/>
          </a:xfrm>
          <a:prstGeom prst="rect">
            <a:avLst/>
          </a:prstGeom>
          <a:ln w="12700">
            <a:solidFill>
              <a:schemeClr val="tx1"/>
            </a:solidFill>
          </a:ln>
        </p:spPr>
      </p:pic>
      <p:sp>
        <p:nvSpPr>
          <p:cNvPr id="18" name="TextBox 17">
            <a:extLst>
              <a:ext uri="{FF2B5EF4-FFF2-40B4-BE49-F238E27FC236}">
                <a16:creationId xmlns:a16="http://schemas.microsoft.com/office/drawing/2014/main" id="{04F7FAB3-292C-BAA7-20A4-F3003A57CB48}"/>
              </a:ext>
            </a:extLst>
          </p:cNvPr>
          <p:cNvSpPr txBox="1"/>
          <p:nvPr/>
        </p:nvSpPr>
        <p:spPr>
          <a:xfrm>
            <a:off x="6078940" y="113601"/>
            <a:ext cx="6094520" cy="6278642"/>
          </a:xfrm>
          <a:prstGeom prst="rect">
            <a:avLst/>
          </a:prstGeom>
          <a:noFill/>
          <a:ln w="12700">
            <a:solidFill>
              <a:schemeClr val="tx1"/>
            </a:solidFill>
          </a:ln>
        </p:spPr>
        <p:txBody>
          <a:bodyPr wrap="square">
            <a:spAutoFit/>
          </a:bodyPr>
          <a:lstStyle/>
          <a:p>
            <a:pPr marL="0" marR="0">
              <a:spcBef>
                <a:spcPts val="0"/>
              </a:spcBef>
              <a:spcAft>
                <a:spcPts val="0"/>
              </a:spcAft>
              <a:tabLst>
                <a:tab pos="811530" algn="l"/>
              </a:tabLst>
            </a:pPr>
            <a:r>
              <a:rPr lang="en-US" sz="1000" b="1" dirty="0">
                <a:effectLst/>
                <a:latin typeface="Arial" panose="020B0604020202020204" pitchFamily="34" charset="0"/>
                <a:ea typeface="Arial" panose="020B0604020202020204" pitchFamily="34" charset="0"/>
              </a:rPr>
              <a:t>NALOXONE RESOURCES</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tabLst>
                <a:tab pos="811530" algn="l"/>
              </a:tabLst>
            </a:pPr>
            <a:r>
              <a:rPr lang="en-US" sz="1000" b="1" dirty="0">
                <a:effectLst/>
                <a:latin typeface="Arial" panose="020B0604020202020204" pitchFamily="34" charset="0"/>
                <a:ea typeface="Arial" panose="020B060402020202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tabLst>
                <a:tab pos="811530" algn="l"/>
              </a:tabLst>
            </a:pPr>
            <a:r>
              <a:rPr lang="en-US" sz="1000" dirty="0">
                <a:effectLst/>
                <a:latin typeface="Arial" panose="020B0604020202020204" pitchFamily="34" charset="0"/>
                <a:ea typeface="Calibri" panose="020F0502020204030204" pitchFamily="34" charset="0"/>
              </a:rPr>
              <a:t>KDPH: </a:t>
            </a:r>
            <a:endParaRPr lang="en-US" sz="1100" dirty="0">
              <a:effectLs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tabLst>
                <a:tab pos="811530" algn="l"/>
              </a:tabLst>
            </a:pPr>
            <a:r>
              <a:rPr lang="en-US" sz="1000" u="sng" dirty="0">
                <a:solidFill>
                  <a:srgbClr val="0000FF"/>
                </a:solidFill>
                <a:effectLst/>
                <a:latin typeface="Arial" panose="020B0604020202020204" pitchFamily="34" charset="0"/>
                <a:ea typeface="Calibri" panose="020F0502020204030204" pitchFamily="34" charset="0"/>
                <a:hlinkClick r:id="rId3"/>
              </a:rPr>
              <a:t>Harm Reduction Program - Cabinet for Health and Family Services (ky.gov)</a:t>
            </a:r>
            <a:endParaRPr lang="en-US" sz="1200" dirty="0">
              <a:effectLst/>
              <a:latin typeface="Calibri" panose="020F0502020204030204" pitchFamily="34" charset="0"/>
              <a:ea typeface="Calibri" panose="020F0502020204030204" pitchFamily="34" charset="0"/>
            </a:endParaRPr>
          </a:p>
          <a:p>
            <a:pPr marL="1257277" lvl="2" indent="-342900">
              <a:buFont typeface="Courier New" panose="02070309020205020404" pitchFamily="49" charset="0"/>
              <a:buChar char="o"/>
              <a:tabLst>
                <a:tab pos="811530" algn="l"/>
              </a:tabLst>
            </a:pPr>
            <a:r>
              <a:rPr lang="en-US" sz="1000" u="sng" dirty="0">
                <a:solidFill>
                  <a:srgbClr val="0000FF"/>
                </a:solidFill>
                <a:effectLst/>
                <a:latin typeface="Arial" panose="020B0604020202020204" pitchFamily="34" charset="0"/>
                <a:ea typeface="Calibri" panose="020F0502020204030204" pitchFamily="34" charset="0"/>
                <a:hlinkClick r:id="rId4"/>
              </a:rPr>
              <a:t>Overdose Recognition and Response</a:t>
            </a:r>
            <a:endParaRPr lang="en-US" sz="1200" dirty="0">
              <a:effectLs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pPr>
            <a:r>
              <a:rPr lang="en-US" sz="1000" u="sng" dirty="0">
                <a:solidFill>
                  <a:srgbClr val="0000FF"/>
                </a:solidFill>
                <a:effectLst/>
                <a:highlight>
                  <a:srgbClr val="FFFFFF"/>
                </a:highligh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Find Naloxone Now Kentucky</a:t>
            </a:r>
            <a:r>
              <a:rPr lang="en-US" sz="1000" u="sng" dirty="0">
                <a:solidFill>
                  <a:srgbClr val="0000FF"/>
                </a:solidFill>
                <a:effectLst/>
                <a:highlight>
                  <a:srgbClr val="FFFFFF"/>
                </a:highlight>
                <a:latin typeface="Arial" panose="020B0604020202020204" pitchFamily="34" charset="0"/>
                <a:ea typeface="Calibri" panose="020F0502020204030204" pitchFamily="34" charset="0"/>
              </a:rPr>
              <a:t> </a:t>
            </a:r>
            <a:endParaRPr lang="en-US" sz="1200" dirty="0">
              <a:solidFill>
                <a:srgbClr val="0000FF"/>
              </a:solidFill>
              <a:effectLst/>
              <a:highlight>
                <a:srgbClr val="FFFFFF"/>
              </a:highlight>
              <a:latin typeface="Calibri" panose="020F0502020204030204" pitchFamily="34" charset="0"/>
              <a:ea typeface="Calibri" panose="020F0502020204030204" pitchFamily="34" charset="0"/>
            </a:endParaRPr>
          </a:p>
          <a:p>
            <a:pPr marL="1657327" lvl="3" indent="-285750">
              <a:buSzPts val="1000"/>
              <a:buFont typeface="Wingdings" panose="05000000000000000000" pitchFamily="2" charset="2"/>
              <a:buChar char=""/>
              <a:tabLst>
                <a:tab pos="811530" algn="l"/>
              </a:tabLst>
            </a:pP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6"/>
              </a:rPr>
              <a:t>What is Naloxone?</a:t>
            </a:r>
            <a:endParaRPr lang="en-US" sz="1200" spc="0" dirty="0">
              <a:effectLst/>
              <a:latin typeface="Calibri" panose="020F0502020204030204" pitchFamily="34" charset="0"/>
              <a:ea typeface="Wingdings" panose="05000000000000000000" pitchFamily="2" charset="2"/>
              <a:cs typeface="Wingdings" panose="05000000000000000000" pitchFamily="2" charset="2"/>
            </a:endParaRPr>
          </a:p>
          <a:p>
            <a:pPr marL="1657327" lvl="3" indent="-285750">
              <a:buSzPts val="1000"/>
              <a:buFont typeface="Wingdings" panose="05000000000000000000" pitchFamily="2" charset="2"/>
              <a:buChar char=""/>
              <a:tabLst>
                <a:tab pos="811530" algn="l"/>
              </a:tabLst>
            </a:pP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How Do I Use Naloxone? </a:t>
            </a:r>
            <a:endParaRPr lang="en-US" sz="1200" spc="0" dirty="0">
              <a:effectLst/>
              <a:latin typeface="Calibri" panose="020F0502020204030204" pitchFamily="34" charset="0"/>
              <a:ea typeface="Wingdings" panose="05000000000000000000" pitchFamily="2" charset="2"/>
              <a:cs typeface="Wingdings" panose="05000000000000000000" pitchFamily="2" charset="2"/>
            </a:endParaRPr>
          </a:p>
          <a:p>
            <a:pPr marL="1657327" lvl="3" indent="-285750">
              <a:buSzPts val="1000"/>
              <a:buFont typeface="Wingdings" panose="05000000000000000000" pitchFamily="2" charset="2"/>
              <a:buChar char=""/>
              <a:tabLst>
                <a:tab pos="811530" algn="l"/>
              </a:tabLst>
            </a:pP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Guide to Using Generic Intramuscular Naloxone Injection</a:t>
            </a:r>
            <a:endParaRPr lang="en-US" sz="1200" spc="0" dirty="0">
              <a:effectLst/>
              <a:latin typeface="Calibri" panose="020F0502020204030204" pitchFamily="34" charset="0"/>
              <a:ea typeface="Wingdings" panose="05000000000000000000" pitchFamily="2" charset="2"/>
              <a:cs typeface="Wingdings" panose="05000000000000000000" pitchFamily="2" charset="2"/>
            </a:endParaRPr>
          </a:p>
          <a:p>
            <a:pPr marL="1657327" lvl="3" indent="-285750">
              <a:buSzPts val="1000"/>
              <a:buFont typeface="Wingdings" panose="05000000000000000000" pitchFamily="2" charset="2"/>
              <a:buChar char=""/>
              <a:tabLst>
                <a:tab pos="811530" algn="l"/>
              </a:tabLst>
            </a:pP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Guide to Using Generic Naloxone Nasal Spray </a:t>
            </a:r>
            <a:endParaRPr lang="en-US" sz="1200" spc="0" dirty="0">
              <a:effectLst/>
              <a:latin typeface="Calibri" panose="020F0502020204030204" pitchFamily="34" charset="0"/>
              <a:ea typeface="Wingdings" panose="05000000000000000000" pitchFamily="2" charset="2"/>
              <a:cs typeface="Wingdings" panose="05000000000000000000" pitchFamily="2" charset="2"/>
            </a:endParaRPr>
          </a:p>
          <a:p>
            <a:pPr marL="1657327" lvl="3" indent="-285750">
              <a:buSzPts val="1000"/>
              <a:buFont typeface="Wingdings" panose="05000000000000000000" pitchFamily="2" charset="2"/>
              <a:buChar char=""/>
              <a:tabLst>
                <a:tab pos="811530" algn="l"/>
              </a:tabLst>
            </a:pP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Guide to Using </a:t>
            </a:r>
            <a:r>
              <a:rPr lang="en-US" sz="1000" u="sng" spc="0" dirty="0" err="1">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Kloxxado</a:t>
            </a: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 Nasal Spray</a:t>
            </a:r>
            <a:endParaRPr lang="en-US" sz="1200" spc="0" dirty="0">
              <a:effectLst/>
              <a:latin typeface="Calibri" panose="020F0502020204030204" pitchFamily="34" charset="0"/>
              <a:ea typeface="Wingdings" panose="05000000000000000000" pitchFamily="2" charset="2"/>
              <a:cs typeface="Wingdings" panose="05000000000000000000" pitchFamily="2" charset="2"/>
            </a:endParaRPr>
          </a:p>
          <a:p>
            <a:pPr marL="1657327" lvl="3" indent="-285750">
              <a:buSzPts val="1000"/>
              <a:buFont typeface="Wingdings" panose="05000000000000000000" pitchFamily="2" charset="2"/>
              <a:buChar char=""/>
              <a:tabLst>
                <a:tab pos="811530" algn="l"/>
              </a:tabLst>
            </a:pP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Guide to Using Narcan® Nasal Spray</a:t>
            </a:r>
            <a:endParaRPr lang="en-US" sz="1200" spc="0" dirty="0">
              <a:effectLst/>
              <a:latin typeface="Calibri" panose="020F0502020204030204" pitchFamily="34" charset="0"/>
              <a:ea typeface="Wingdings" panose="05000000000000000000" pitchFamily="2" charset="2"/>
              <a:cs typeface="Wingdings" panose="05000000000000000000" pitchFamily="2" charset="2"/>
            </a:endParaRPr>
          </a:p>
          <a:p>
            <a:pPr marL="1657327" lvl="3" indent="-285750">
              <a:buSzPts val="1000"/>
              <a:buFont typeface="Wingdings" panose="05000000000000000000" pitchFamily="2" charset="2"/>
              <a:buChar char=""/>
              <a:tabLst>
                <a:tab pos="811530" algn="l"/>
              </a:tabLst>
            </a:pP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Guide to Using </a:t>
            </a:r>
            <a:r>
              <a:rPr lang="en-US" sz="1000" u="sng" spc="0" dirty="0" err="1">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RiVive</a:t>
            </a: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 Nasal Spray</a:t>
            </a:r>
            <a:endParaRPr lang="en-US" sz="1200" spc="0" dirty="0">
              <a:effectLst/>
              <a:latin typeface="Calibri" panose="020F0502020204030204" pitchFamily="34" charset="0"/>
              <a:ea typeface="Wingdings" panose="05000000000000000000" pitchFamily="2" charset="2"/>
              <a:cs typeface="Wingdings" panose="05000000000000000000" pitchFamily="2" charset="2"/>
            </a:endParaRPr>
          </a:p>
          <a:p>
            <a:pPr marL="1657327" lvl="3" indent="-285750">
              <a:buSzPts val="1000"/>
              <a:buFont typeface="Wingdings" panose="05000000000000000000" pitchFamily="2" charset="2"/>
              <a:buChar char=""/>
              <a:tabLst>
                <a:tab pos="811530" algn="l"/>
              </a:tabLst>
            </a:pP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Guide to Using </a:t>
            </a:r>
            <a:r>
              <a:rPr lang="en-US" sz="1000" u="sng" spc="0" dirty="0" err="1">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Zimhi</a:t>
            </a:r>
            <a:r>
              <a:rPr lang="en-US" sz="1000" u="sng" spc="0" dirty="0">
                <a:solidFill>
                  <a:srgbClr val="0000FF"/>
                </a:solidFill>
                <a:effectLst/>
                <a:latin typeface="Arial" panose="020B0604020202020204" pitchFamily="34" charset="0"/>
                <a:ea typeface="Calibri" panose="020F0502020204030204" pitchFamily="34" charset="0"/>
                <a:cs typeface="Wingdings" panose="05000000000000000000" pitchFamily="2" charset="2"/>
                <a:hlinkClick r:id="rId7"/>
              </a:rPr>
              <a:t>® Intramuscular Injection</a:t>
            </a:r>
            <a:endParaRPr lang="en-US" sz="1200" spc="0" dirty="0">
              <a:effectLst/>
              <a:latin typeface="Calibri" panose="020F0502020204030204" pitchFamily="34" charset="0"/>
              <a:ea typeface="Wingdings" panose="05000000000000000000" pitchFamily="2" charset="2"/>
              <a:cs typeface="Wingdings" panose="05000000000000000000" pitchFamily="2" charset="2"/>
            </a:endParaRPr>
          </a:p>
          <a:p>
            <a:pPr marL="0" marR="0">
              <a:lnSpc>
                <a:spcPct val="115000"/>
              </a:lnSpc>
              <a:spcBef>
                <a:spcPts val="0"/>
              </a:spcBef>
              <a:spcAft>
                <a:spcPts val="0"/>
              </a:spcAft>
              <a:tabLst>
                <a:tab pos="811530" algn="l"/>
              </a:tabLst>
            </a:pPr>
            <a:r>
              <a:rPr lang="en-US" sz="1000" dirty="0">
                <a:effectLst/>
                <a:latin typeface="Arial" panose="020B0604020202020204" pitchFamily="34" charset="0"/>
                <a:ea typeface="Calibri" panose="020F0502020204030204" pitchFamily="34" charset="0"/>
              </a:rPr>
              <a:t>CDC: </a:t>
            </a:r>
            <a:endParaRPr lang="en-US" sz="1100" dirty="0">
              <a:effectLst/>
              <a:latin typeface="Calibri" panose="020F0502020204030204" pitchFamily="34" charset="0"/>
              <a:ea typeface="Calibri" panose="020F0502020204030204" pitchFamily="34" charset="0"/>
            </a:endParaRPr>
          </a:p>
          <a:p>
            <a:pPr marL="800089" lvl="1" indent="-342900">
              <a:lnSpc>
                <a:spcPct val="115000"/>
              </a:lnSpc>
              <a:buFont typeface="Symbol" panose="05050102010706020507" pitchFamily="18" charset="2"/>
              <a:buChar char=""/>
              <a:tabLst>
                <a:tab pos="811530" algn="l"/>
              </a:tabLst>
            </a:pPr>
            <a:r>
              <a:rPr lang="en-US" sz="1000" u="sng" dirty="0">
                <a:solidFill>
                  <a:srgbClr val="0000FF"/>
                </a:solidFill>
                <a:effectLst/>
                <a:latin typeface="Arial" panose="020B0604020202020204" pitchFamily="34" charset="0"/>
                <a:ea typeface="Arial" panose="020B0604020202020204" pitchFamily="34" charset="0"/>
                <a:hlinkClick r:id="rId8"/>
              </a:rPr>
              <a:t>Lifesaving</a:t>
            </a:r>
            <a:r>
              <a:rPr lang="en-US" sz="1000" u="sng" spc="-60" dirty="0">
                <a:solidFill>
                  <a:srgbClr val="0000FF"/>
                </a:solidFill>
                <a:effectLst/>
                <a:latin typeface="Arial" panose="020B0604020202020204" pitchFamily="34" charset="0"/>
                <a:ea typeface="Arial" panose="020B0604020202020204" pitchFamily="34" charset="0"/>
                <a:hlinkClick r:id="rId8"/>
              </a:rPr>
              <a:t> </a:t>
            </a:r>
            <a:r>
              <a:rPr lang="en-US" sz="1000" u="sng" dirty="0">
                <a:solidFill>
                  <a:srgbClr val="0000FF"/>
                </a:solidFill>
                <a:effectLst/>
                <a:latin typeface="Arial" panose="020B0604020202020204" pitchFamily="34" charset="0"/>
                <a:ea typeface="Arial" panose="020B0604020202020204" pitchFamily="34" charset="0"/>
                <a:hlinkClick r:id="rId8"/>
              </a:rPr>
              <a:t>Naloxone</a:t>
            </a:r>
            <a:r>
              <a:rPr lang="en-US" sz="1000" u="sng" spc="-55" dirty="0">
                <a:solidFill>
                  <a:srgbClr val="0000FF"/>
                </a:solidFill>
                <a:effectLst/>
                <a:latin typeface="Arial" panose="020B0604020202020204" pitchFamily="34" charset="0"/>
                <a:ea typeface="Arial" panose="020B0604020202020204" pitchFamily="34" charset="0"/>
                <a:hlinkClick r:id="rId8"/>
              </a:rPr>
              <a:t> </a:t>
            </a:r>
            <a:r>
              <a:rPr lang="en-US" sz="1000" u="sng" spc="-10" dirty="0">
                <a:solidFill>
                  <a:srgbClr val="0000FF"/>
                </a:solidFill>
                <a:effectLst/>
                <a:latin typeface="Arial" panose="020B0604020202020204" pitchFamily="34" charset="0"/>
                <a:ea typeface="Arial" panose="020B0604020202020204" pitchFamily="34" charset="0"/>
                <a:hlinkClick r:id="rId8"/>
              </a:rPr>
              <a:t>(cdc.gov)</a:t>
            </a:r>
            <a:endParaRPr lang="en-US" sz="1200" dirty="0">
              <a:effectLst/>
              <a:latin typeface="Calibri" panose="020F0502020204030204" pitchFamily="34" charset="0"/>
              <a:ea typeface="Calibri" panose="020F0502020204030204" pitchFamily="34" charset="0"/>
            </a:endParaRPr>
          </a:p>
          <a:p>
            <a:pPr marL="1200138" lvl="2" indent="-285750">
              <a:lnSpc>
                <a:spcPct val="115000"/>
              </a:lnSpc>
              <a:buFont typeface="Courier New" panose="02070309020205020404" pitchFamily="49" charset="0"/>
              <a:buChar char="o"/>
              <a:tabLst>
                <a:tab pos="811530" algn="l"/>
              </a:tabLst>
            </a:pPr>
            <a:r>
              <a:rPr lang="en-US" sz="1000" u="sng" dirty="0">
                <a:solidFill>
                  <a:srgbClr val="0000FF"/>
                </a:solidFill>
                <a:effectLst/>
                <a:latin typeface="Arial" panose="020B0604020202020204" pitchFamily="34" charset="0"/>
                <a:ea typeface="Calibri" panose="020F0502020204030204" pitchFamily="34" charset="0"/>
                <a:hlinkClick r:id="rId9"/>
              </a:rPr>
              <a:t>Fact Sheets | Naloxone | Opioids (cdc.gov)</a:t>
            </a:r>
            <a:endParaRPr lang="en-US" sz="1200" dirty="0">
              <a:effectLst/>
              <a:latin typeface="Calibri" panose="020F0502020204030204" pitchFamily="34" charset="0"/>
              <a:ea typeface="Calibri" panose="020F0502020204030204" pitchFamily="34" charset="0"/>
            </a:endParaRPr>
          </a:p>
          <a:p>
            <a:pPr marL="1257277" lvl="2" indent="-342900">
              <a:lnSpc>
                <a:spcPct val="115000"/>
              </a:lnSpc>
              <a:buFont typeface="Courier New" panose="02070309020205020404" pitchFamily="49" charset="0"/>
              <a:buChar char="o"/>
              <a:tabLst>
                <a:tab pos="811530" algn="l"/>
              </a:tabLst>
            </a:pPr>
            <a:r>
              <a:rPr lang="en-US" sz="1000" u="sng" dirty="0">
                <a:solidFill>
                  <a:srgbClr val="0000FF"/>
                </a:solidFill>
                <a:effectLst/>
                <a:latin typeface="Arial" panose="020B0604020202020204" pitchFamily="34" charset="0"/>
                <a:ea typeface="Calibri" panose="020F0502020204030204" pitchFamily="34" charset="0"/>
                <a:hlinkClick r:id="rId10"/>
              </a:rPr>
              <a:t>REVERSING OPIOID OVERDOSES WITH LIFESAVING NALOXONE (cdc.gov)</a:t>
            </a:r>
            <a:endParaRPr lang="en-US" sz="1200" dirty="0">
              <a:effectLst/>
              <a:latin typeface="Calibri" panose="020F0502020204030204" pitchFamily="34" charset="0"/>
              <a:ea typeface="Calibri" panose="020F0502020204030204" pitchFamily="34" charset="0"/>
            </a:endParaRPr>
          </a:p>
          <a:p>
            <a:pPr marL="800089" lvl="1" indent="-342900">
              <a:lnSpc>
                <a:spcPct val="115000"/>
              </a:lnSpc>
              <a:buFont typeface="Symbol" panose="05050102010706020507" pitchFamily="18" charset="2"/>
              <a:buChar char=""/>
              <a:tabLst>
                <a:tab pos="811530" algn="l"/>
              </a:tabLst>
            </a:pPr>
            <a:r>
              <a:rPr lang="en-US" sz="1000" u="sng" dirty="0">
                <a:solidFill>
                  <a:srgbClr val="0000FF"/>
                </a:solidFill>
                <a:effectLst/>
                <a:latin typeface="Arial" panose="020B0604020202020204" pitchFamily="34" charset="0"/>
                <a:ea typeface="Arial" panose="020B0604020202020204" pitchFamily="34" charset="0"/>
                <a:hlinkClick r:id="rId11"/>
              </a:rPr>
              <a:t>Frequently</a:t>
            </a:r>
            <a:r>
              <a:rPr lang="en-US" sz="1000" u="sng" spc="-35" dirty="0">
                <a:solidFill>
                  <a:srgbClr val="0000FF"/>
                </a:solidFill>
                <a:effectLst/>
                <a:latin typeface="Arial" panose="020B0604020202020204" pitchFamily="34" charset="0"/>
                <a:ea typeface="Arial" panose="020B0604020202020204" pitchFamily="34" charset="0"/>
                <a:hlinkClick r:id="rId11"/>
              </a:rPr>
              <a:t> </a:t>
            </a:r>
            <a:r>
              <a:rPr lang="en-US" sz="1000" u="sng" dirty="0">
                <a:solidFill>
                  <a:srgbClr val="0000FF"/>
                </a:solidFill>
                <a:effectLst/>
                <a:latin typeface="Arial" panose="020B0604020202020204" pitchFamily="34" charset="0"/>
                <a:ea typeface="Arial" panose="020B0604020202020204" pitchFamily="34" charset="0"/>
                <a:hlinkClick r:id="rId11"/>
              </a:rPr>
              <a:t>Asked</a:t>
            </a:r>
            <a:r>
              <a:rPr lang="en-US" sz="1000" u="sng" spc="-65" dirty="0">
                <a:solidFill>
                  <a:srgbClr val="0000FF"/>
                </a:solidFill>
                <a:effectLst/>
                <a:latin typeface="Arial" panose="020B0604020202020204" pitchFamily="34" charset="0"/>
                <a:ea typeface="Arial" panose="020B0604020202020204" pitchFamily="34" charset="0"/>
                <a:hlinkClick r:id="rId11"/>
              </a:rPr>
              <a:t> </a:t>
            </a:r>
            <a:r>
              <a:rPr lang="en-US" sz="1000" u="sng" dirty="0">
                <a:solidFill>
                  <a:srgbClr val="0000FF"/>
                </a:solidFill>
                <a:effectLst/>
                <a:latin typeface="Arial" panose="020B0604020202020204" pitchFamily="34" charset="0"/>
                <a:ea typeface="Arial" panose="020B0604020202020204" pitchFamily="34" charset="0"/>
                <a:hlinkClick r:id="rId11"/>
              </a:rPr>
              <a:t>Questions</a:t>
            </a:r>
            <a:r>
              <a:rPr lang="en-US" sz="1000" u="sng" spc="-30" dirty="0">
                <a:solidFill>
                  <a:srgbClr val="0000FF"/>
                </a:solidFill>
                <a:effectLst/>
                <a:latin typeface="Arial" panose="020B0604020202020204" pitchFamily="34" charset="0"/>
                <a:ea typeface="Arial" panose="020B0604020202020204" pitchFamily="34" charset="0"/>
                <a:hlinkClick r:id="rId11"/>
              </a:rPr>
              <a:t> </a:t>
            </a:r>
            <a:r>
              <a:rPr lang="en-US" sz="1000" u="sng" dirty="0">
                <a:solidFill>
                  <a:srgbClr val="0000FF"/>
                </a:solidFill>
                <a:effectLst/>
                <a:latin typeface="Arial" panose="020B0604020202020204" pitchFamily="34" charset="0"/>
                <a:ea typeface="Arial" panose="020B0604020202020204" pitchFamily="34" charset="0"/>
                <a:hlinkClick r:id="rId11"/>
              </a:rPr>
              <a:t>about</a:t>
            </a:r>
            <a:r>
              <a:rPr lang="en-US" sz="1000" u="sng" spc="-30" dirty="0">
                <a:solidFill>
                  <a:srgbClr val="0000FF"/>
                </a:solidFill>
                <a:effectLst/>
                <a:latin typeface="Arial" panose="020B0604020202020204" pitchFamily="34" charset="0"/>
                <a:ea typeface="Arial" panose="020B0604020202020204" pitchFamily="34" charset="0"/>
                <a:hlinkClick r:id="rId11"/>
              </a:rPr>
              <a:t> </a:t>
            </a:r>
            <a:r>
              <a:rPr lang="en-US" sz="1000" u="sng" dirty="0">
                <a:solidFill>
                  <a:srgbClr val="0000FF"/>
                </a:solidFill>
                <a:effectLst/>
                <a:latin typeface="Arial" panose="020B0604020202020204" pitchFamily="34" charset="0"/>
                <a:ea typeface="Arial" panose="020B0604020202020204" pitchFamily="34" charset="0"/>
                <a:hlinkClick r:id="rId11"/>
              </a:rPr>
              <a:t>Naloxone</a:t>
            </a:r>
            <a:r>
              <a:rPr lang="en-US" sz="1000" u="sng" spc="-40" dirty="0">
                <a:solidFill>
                  <a:srgbClr val="0000FF"/>
                </a:solidFill>
                <a:effectLst/>
                <a:latin typeface="Arial" panose="020B0604020202020204" pitchFamily="34" charset="0"/>
                <a:ea typeface="Arial" panose="020B0604020202020204" pitchFamily="34" charset="0"/>
                <a:hlinkClick r:id="rId11"/>
              </a:rPr>
              <a:t> </a:t>
            </a:r>
            <a:r>
              <a:rPr lang="en-US" sz="1000" u="sng" spc="-10" dirty="0">
                <a:solidFill>
                  <a:srgbClr val="0000FF"/>
                </a:solidFill>
                <a:effectLst/>
                <a:latin typeface="Arial" panose="020B0604020202020204" pitchFamily="34" charset="0"/>
                <a:ea typeface="Arial" panose="020B0604020202020204" pitchFamily="34" charset="0"/>
                <a:hlinkClick r:id="rId11"/>
              </a:rPr>
              <a:t>(cdc.gov)</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tabLst>
                <a:tab pos="811530" algn="l"/>
              </a:tabLst>
            </a:pPr>
            <a:r>
              <a:rPr lang="en-US" sz="1000" dirty="0">
                <a:effectLst/>
                <a:latin typeface="Arial" panose="020B0604020202020204" pitchFamily="34" charset="0"/>
                <a:ea typeface="Calibri" panose="020F0502020204030204" pitchFamily="34" charset="0"/>
              </a:rPr>
              <a:t>FDA: </a:t>
            </a:r>
            <a:endParaRPr lang="en-US" sz="1100" dirty="0">
              <a:effectLs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pPr>
            <a:r>
              <a:rPr lang="en-US" sz="1000" u="sng" dirty="0">
                <a:solidFill>
                  <a:srgbClr val="0000FF"/>
                </a:solidFill>
                <a:effectLst/>
                <a:latin typeface="Arial" panose="020B0604020202020204" pitchFamily="34" charset="0"/>
                <a:ea typeface="Arial" panose="020B0604020202020204" pitchFamily="34" charset="0"/>
                <a:hlinkClick r:id="rId12"/>
              </a:rPr>
              <a:t>FDA</a:t>
            </a:r>
            <a:r>
              <a:rPr lang="en-US" sz="1000" u="sng" spc="-25" dirty="0">
                <a:solidFill>
                  <a:srgbClr val="0000FF"/>
                </a:solidFill>
                <a:effectLst/>
                <a:latin typeface="Arial" panose="020B0604020202020204" pitchFamily="34" charset="0"/>
                <a:ea typeface="Arial" panose="020B0604020202020204" pitchFamily="34" charset="0"/>
                <a:hlinkClick r:id="rId12"/>
              </a:rPr>
              <a:t> </a:t>
            </a:r>
            <a:r>
              <a:rPr lang="en-US" sz="1000" u="sng" dirty="0">
                <a:solidFill>
                  <a:srgbClr val="0000FF"/>
                </a:solidFill>
                <a:effectLst/>
                <a:latin typeface="Arial" panose="020B0604020202020204" pitchFamily="34" charset="0"/>
                <a:ea typeface="Arial" panose="020B0604020202020204" pitchFamily="34" charset="0"/>
                <a:hlinkClick r:id="rId12"/>
              </a:rPr>
              <a:t>Approves</a:t>
            </a:r>
            <a:r>
              <a:rPr lang="en-US" sz="1000" u="sng" spc="-50" dirty="0">
                <a:solidFill>
                  <a:srgbClr val="0000FF"/>
                </a:solidFill>
                <a:effectLst/>
                <a:latin typeface="Arial" panose="020B0604020202020204" pitchFamily="34" charset="0"/>
                <a:ea typeface="Arial" panose="020B0604020202020204" pitchFamily="34" charset="0"/>
                <a:hlinkClick r:id="rId12"/>
              </a:rPr>
              <a:t> </a:t>
            </a:r>
            <a:r>
              <a:rPr lang="en-US" sz="1000" u="sng" dirty="0">
                <a:solidFill>
                  <a:srgbClr val="0000FF"/>
                </a:solidFill>
                <a:effectLst/>
                <a:latin typeface="Arial" panose="020B0604020202020204" pitchFamily="34" charset="0"/>
                <a:ea typeface="Arial" panose="020B0604020202020204" pitchFamily="34" charset="0"/>
                <a:hlinkClick r:id="rId12"/>
              </a:rPr>
              <a:t>First</a:t>
            </a:r>
            <a:r>
              <a:rPr lang="en-US" sz="1000" u="sng" spc="-40" dirty="0">
                <a:solidFill>
                  <a:srgbClr val="0000FF"/>
                </a:solidFill>
                <a:effectLst/>
                <a:latin typeface="Arial" panose="020B0604020202020204" pitchFamily="34" charset="0"/>
                <a:ea typeface="Arial" panose="020B0604020202020204" pitchFamily="34" charset="0"/>
                <a:hlinkClick r:id="rId12"/>
              </a:rPr>
              <a:t> </a:t>
            </a:r>
            <a:r>
              <a:rPr lang="en-US" sz="1000" u="sng" dirty="0">
                <a:solidFill>
                  <a:srgbClr val="0000FF"/>
                </a:solidFill>
                <a:effectLst/>
                <a:latin typeface="Arial" panose="020B0604020202020204" pitchFamily="34" charset="0"/>
                <a:ea typeface="Arial" panose="020B0604020202020204" pitchFamily="34" charset="0"/>
                <a:hlinkClick r:id="rId12"/>
              </a:rPr>
              <a:t>Over-the-Counter</a:t>
            </a:r>
            <a:r>
              <a:rPr lang="en-US" sz="1000" u="sng" spc="-25" dirty="0">
                <a:solidFill>
                  <a:srgbClr val="0000FF"/>
                </a:solidFill>
                <a:effectLst/>
                <a:latin typeface="Arial" panose="020B0604020202020204" pitchFamily="34" charset="0"/>
                <a:ea typeface="Arial" panose="020B0604020202020204" pitchFamily="34" charset="0"/>
                <a:hlinkClick r:id="rId12"/>
              </a:rPr>
              <a:t> </a:t>
            </a:r>
            <a:r>
              <a:rPr lang="en-US" sz="1000" u="sng" dirty="0">
                <a:solidFill>
                  <a:srgbClr val="0000FF"/>
                </a:solidFill>
                <a:effectLst/>
                <a:latin typeface="Arial" panose="020B0604020202020204" pitchFamily="34" charset="0"/>
                <a:ea typeface="Arial" panose="020B0604020202020204" pitchFamily="34" charset="0"/>
                <a:hlinkClick r:id="rId12"/>
              </a:rPr>
              <a:t>Naloxone</a:t>
            </a:r>
            <a:r>
              <a:rPr lang="en-US" sz="1000" u="sng" spc="-35" dirty="0">
                <a:solidFill>
                  <a:srgbClr val="0000FF"/>
                </a:solidFill>
                <a:effectLst/>
                <a:latin typeface="Arial" panose="020B0604020202020204" pitchFamily="34" charset="0"/>
                <a:ea typeface="Arial" panose="020B0604020202020204" pitchFamily="34" charset="0"/>
                <a:hlinkClick r:id="rId12"/>
              </a:rPr>
              <a:t> </a:t>
            </a:r>
            <a:r>
              <a:rPr lang="en-US" sz="1000" u="sng" dirty="0">
                <a:solidFill>
                  <a:srgbClr val="0000FF"/>
                </a:solidFill>
                <a:effectLst/>
                <a:latin typeface="Arial" panose="020B0604020202020204" pitchFamily="34" charset="0"/>
                <a:ea typeface="Arial" panose="020B0604020202020204" pitchFamily="34" charset="0"/>
                <a:hlinkClick r:id="rId12"/>
              </a:rPr>
              <a:t>Nasal</a:t>
            </a:r>
            <a:r>
              <a:rPr lang="en-US" sz="1000" u="sng" spc="-55" dirty="0">
                <a:solidFill>
                  <a:srgbClr val="0000FF"/>
                </a:solidFill>
                <a:effectLst/>
                <a:latin typeface="Arial" panose="020B0604020202020204" pitchFamily="34" charset="0"/>
                <a:ea typeface="Arial" panose="020B0604020202020204" pitchFamily="34" charset="0"/>
                <a:hlinkClick r:id="rId12"/>
              </a:rPr>
              <a:t> </a:t>
            </a:r>
            <a:r>
              <a:rPr lang="en-US" sz="1000" u="sng" dirty="0">
                <a:solidFill>
                  <a:srgbClr val="0000FF"/>
                </a:solidFill>
                <a:effectLst/>
                <a:latin typeface="Arial" panose="020B0604020202020204" pitchFamily="34" charset="0"/>
                <a:ea typeface="Arial" panose="020B0604020202020204" pitchFamily="34" charset="0"/>
                <a:hlinkClick r:id="rId12"/>
              </a:rPr>
              <a:t>Spray</a:t>
            </a:r>
            <a:r>
              <a:rPr lang="en-US" sz="1000" u="sng" spc="-25" dirty="0">
                <a:solidFill>
                  <a:srgbClr val="0000FF"/>
                </a:solidFill>
                <a:effectLst/>
                <a:latin typeface="Arial" panose="020B0604020202020204" pitchFamily="34" charset="0"/>
                <a:ea typeface="Arial" panose="020B0604020202020204" pitchFamily="34" charset="0"/>
                <a:hlinkClick r:id="rId12"/>
              </a:rPr>
              <a:t> </a:t>
            </a:r>
            <a:r>
              <a:rPr lang="en-US" sz="1000" u="sng" dirty="0">
                <a:solidFill>
                  <a:srgbClr val="0000FF"/>
                </a:solidFill>
                <a:effectLst/>
                <a:latin typeface="Arial" panose="020B0604020202020204" pitchFamily="34" charset="0"/>
                <a:ea typeface="Arial" panose="020B0604020202020204" pitchFamily="34" charset="0"/>
                <a:hlinkClick r:id="rId12"/>
              </a:rPr>
              <a:t>|</a:t>
            </a:r>
            <a:r>
              <a:rPr lang="en-US" sz="1000" u="sng" spc="-45" dirty="0">
                <a:solidFill>
                  <a:srgbClr val="0000FF"/>
                </a:solidFill>
                <a:effectLst/>
                <a:latin typeface="Arial" panose="020B0604020202020204" pitchFamily="34" charset="0"/>
                <a:ea typeface="Arial" panose="020B0604020202020204" pitchFamily="34" charset="0"/>
                <a:hlinkClick r:id="rId12"/>
              </a:rPr>
              <a:t> </a:t>
            </a:r>
            <a:r>
              <a:rPr lang="en-US" sz="1000" u="sng" spc="-25" dirty="0">
                <a:solidFill>
                  <a:srgbClr val="0000FF"/>
                </a:solidFill>
                <a:effectLst/>
                <a:latin typeface="Arial" panose="020B0604020202020204" pitchFamily="34" charset="0"/>
                <a:ea typeface="Arial" panose="020B0604020202020204" pitchFamily="34" charset="0"/>
                <a:hlinkClick r:id="rId12"/>
              </a:rPr>
              <a:t>FDA</a:t>
            </a:r>
            <a:endParaRPr lang="en-US" sz="1200" dirty="0">
              <a:effectLst/>
              <a:latin typeface="Calibri" panose="020F0502020204030204" pitchFamily="34" charset="0"/>
              <a:ea typeface="Calibri" panose="020F0502020204030204" pitchFamily="34" charset="0"/>
            </a:endParaRPr>
          </a:p>
          <a:p>
            <a:pPr marL="1200138" lvl="2" indent="-285750">
              <a:buFont typeface="Courier New" panose="02070309020205020404" pitchFamily="49" charset="0"/>
              <a:buChar char="o"/>
            </a:pPr>
            <a:r>
              <a:rPr lang="en-US" sz="1100" u="sng" dirty="0">
                <a:solidFill>
                  <a:srgbClr val="0000FF"/>
                </a:solidFill>
                <a:effectLst/>
                <a:latin typeface="Calibri" panose="020F0502020204030204" pitchFamily="34" charset="0"/>
                <a:ea typeface="Calibri" panose="020F0502020204030204" pitchFamily="34" charset="0"/>
                <a:hlinkClick r:id="rId13"/>
              </a:rPr>
              <a:t>OTC Naloxone.pdf (kphanet.org)</a:t>
            </a:r>
            <a:endParaRPr lang="en-US" sz="1200" dirty="0">
              <a:effectLs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tabLst>
                <a:tab pos="811530" algn="l"/>
              </a:tabLst>
            </a:pPr>
            <a:r>
              <a:rPr lang="en-US" sz="1000" u="sng" dirty="0">
                <a:solidFill>
                  <a:srgbClr val="0000FF"/>
                </a:solidFill>
                <a:effectLst/>
                <a:latin typeface="Arial" panose="020B0604020202020204" pitchFamily="34" charset="0"/>
                <a:ea typeface="Calibri" panose="020F0502020204030204" pitchFamily="34" charset="0"/>
                <a:hlinkClick r:id="rId14"/>
              </a:rPr>
              <a:t>Orange Book: Approved Drug Products with Therapeutic Equivalence Evaluations (fda.gov)</a:t>
            </a:r>
            <a:endParaRPr lang="en-US" sz="1200" dirty="0">
              <a:effectLst/>
              <a:latin typeface="Calibri" panose="020F0502020204030204" pitchFamily="34" charset="0"/>
              <a:ea typeface="Calibri" panose="020F0502020204030204" pitchFamily="34" charset="0"/>
            </a:endParaRPr>
          </a:p>
          <a:p>
            <a:pPr marL="914389" marR="461010" lvl="1"/>
            <a:r>
              <a:rPr lang="en-US" sz="1000" dirty="0">
                <a:effectLst/>
                <a:latin typeface="Arial" panose="020B0604020202020204" pitchFamily="34" charset="0"/>
                <a:ea typeface="Arial" panose="020B0604020202020204" pitchFamily="34" charset="0"/>
              </a:rPr>
              <a:t>The</a:t>
            </a:r>
            <a:r>
              <a:rPr lang="en-US" sz="1000" spc="-2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publication</a:t>
            </a:r>
            <a:r>
              <a:rPr lang="en-US" sz="1000" spc="-2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Approved</a:t>
            </a:r>
            <a:r>
              <a:rPr lang="en-US" sz="1000" spc="-2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Drug</a:t>
            </a:r>
            <a:r>
              <a:rPr lang="en-US" sz="1000" spc="-2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Products</a:t>
            </a:r>
            <a:r>
              <a:rPr lang="en-US" sz="1000" spc="-1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with</a:t>
            </a:r>
            <a:r>
              <a:rPr lang="en-US" sz="1000" spc="-4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Therapeutic</a:t>
            </a:r>
            <a:r>
              <a:rPr lang="en-US" sz="1000" spc="-1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Equivalence</a:t>
            </a:r>
            <a:r>
              <a:rPr lang="en-US" sz="1000" spc="-2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Evaluations</a:t>
            </a:r>
            <a:r>
              <a:rPr lang="en-US" sz="1000" spc="-1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(commonly known as the Orange Book) identifies drug products approved based on safety and effectiveness by the Food and Drug Administration (FDA) under the Federal Food, Drug, and Cosmetic Act (the Act) and related patent and exclusivity information.</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tabLst>
                <a:tab pos="811530" algn="l"/>
              </a:tabLst>
            </a:pPr>
            <a:r>
              <a:rPr lang="en-US" sz="1000" dirty="0">
                <a:effectLst/>
                <a:latin typeface="Arial" panose="020B0604020202020204" pitchFamily="34" charset="0"/>
                <a:ea typeface="Calibri" panose="020F0502020204030204" pitchFamily="34" charset="0"/>
              </a:rPr>
              <a:t>SAMHSA: </a:t>
            </a:r>
            <a:endParaRPr lang="en-US" sz="1100" dirty="0">
              <a:effectLs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tabLst>
                <a:tab pos="811530" algn="l"/>
              </a:tabLst>
            </a:pPr>
            <a:r>
              <a:rPr lang="en-US" sz="1000" u="sng" dirty="0">
                <a:solidFill>
                  <a:srgbClr val="0000FF"/>
                </a:solidFill>
                <a:effectLst/>
                <a:latin typeface="Arial" panose="020B0604020202020204" pitchFamily="34" charset="0"/>
                <a:ea typeface="Calibri" panose="020F0502020204030204" pitchFamily="34" charset="0"/>
                <a:hlinkClick r:id="rId15"/>
              </a:rPr>
              <a:t>What is Naloxone? | SAMHSA</a:t>
            </a:r>
            <a:endParaRPr lang="en-US" sz="1200" dirty="0">
              <a:effectLs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tabLst>
                <a:tab pos="811530" algn="l"/>
              </a:tabLst>
            </a:pPr>
            <a:r>
              <a:rPr lang="en-US" sz="1000" u="sng" dirty="0">
                <a:solidFill>
                  <a:srgbClr val="0000FF"/>
                </a:solidFill>
                <a:effectLst/>
                <a:latin typeface="Arial" panose="020B0604020202020204" pitchFamily="34" charset="0"/>
                <a:ea typeface="Calibri" panose="020F0502020204030204" pitchFamily="34" charset="0"/>
                <a:hlinkClick r:id="rId16"/>
              </a:rPr>
              <a:t>Non-prescription (“Over the Counter”) Naloxone Frequently Asked Questions | SAMHSA</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tabLst>
                <a:tab pos="811530" algn="l"/>
              </a:tabLst>
            </a:pPr>
            <a:r>
              <a:rPr lang="en-US" sz="1000" dirty="0">
                <a:effectLst/>
                <a:latin typeface="Arial" panose="020B0604020202020204" pitchFamily="34" charset="0"/>
                <a:ea typeface="Calibri" panose="020F0502020204030204" pitchFamily="34" charset="0"/>
              </a:rPr>
              <a:t>NIH: </a:t>
            </a:r>
            <a:endParaRPr lang="en-US" sz="1100" dirty="0">
              <a:effectLs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tabLst>
                <a:tab pos="811530" algn="l"/>
              </a:tabLst>
            </a:pPr>
            <a:r>
              <a:rPr lang="en-US" sz="1000" u="sng" dirty="0">
                <a:solidFill>
                  <a:srgbClr val="0000FF"/>
                </a:solidFill>
                <a:effectLst/>
                <a:latin typeface="Arial" panose="020B0604020202020204" pitchFamily="34" charset="0"/>
                <a:ea typeface="Arial" panose="020B0604020202020204" pitchFamily="34" charset="0"/>
                <a:hlinkClick r:id="rId17"/>
              </a:rPr>
              <a:t>Naloxone</a:t>
            </a:r>
            <a:r>
              <a:rPr lang="en-US" sz="1000" u="sng" spc="-30"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Drug</a:t>
            </a:r>
            <a:r>
              <a:rPr lang="en-US" sz="1000" u="sng" spc="-25"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Facts</a:t>
            </a:r>
            <a:r>
              <a:rPr lang="en-US" sz="1000" u="sng" spc="-20"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a:t>
            </a:r>
            <a:r>
              <a:rPr lang="en-US" sz="1000" u="sng" spc="-40"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National</a:t>
            </a:r>
            <a:r>
              <a:rPr lang="en-US" sz="1000" u="sng" spc="-30"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Institute</a:t>
            </a:r>
            <a:r>
              <a:rPr lang="en-US" sz="1000" u="sng" spc="-25"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on</a:t>
            </a:r>
            <a:r>
              <a:rPr lang="en-US" sz="1000" u="sng" spc="-25"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Drug</a:t>
            </a:r>
            <a:r>
              <a:rPr lang="en-US" sz="1000" u="sng" spc="-30"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Abuse</a:t>
            </a:r>
            <a:r>
              <a:rPr lang="en-US" sz="1000" u="sng" spc="-25" dirty="0">
                <a:solidFill>
                  <a:srgbClr val="0000FF"/>
                </a:solidFill>
                <a:effectLst/>
                <a:latin typeface="Arial" panose="020B0604020202020204" pitchFamily="34" charset="0"/>
                <a:ea typeface="Arial" panose="020B0604020202020204" pitchFamily="34" charset="0"/>
                <a:hlinkClick r:id="rId17"/>
              </a:rPr>
              <a:t> </a:t>
            </a:r>
            <a:r>
              <a:rPr lang="en-US" sz="1000" u="sng" dirty="0">
                <a:solidFill>
                  <a:srgbClr val="0000FF"/>
                </a:solidFill>
                <a:effectLst/>
                <a:latin typeface="Arial" panose="020B0604020202020204" pitchFamily="34" charset="0"/>
                <a:ea typeface="Arial" panose="020B0604020202020204" pitchFamily="34" charset="0"/>
                <a:hlinkClick r:id="rId17"/>
              </a:rPr>
              <a:t>(NIDA)</a:t>
            </a:r>
            <a:r>
              <a:rPr lang="en-US" sz="1000" u="sng" spc="-40" dirty="0">
                <a:solidFill>
                  <a:srgbClr val="0000FF"/>
                </a:solidFill>
                <a:effectLst/>
                <a:latin typeface="Arial" panose="020B0604020202020204" pitchFamily="34" charset="0"/>
                <a:ea typeface="Arial" panose="020B0604020202020204" pitchFamily="34" charset="0"/>
                <a:hlinkClick r:id="rId17"/>
              </a:rPr>
              <a:t> </a:t>
            </a:r>
            <a:r>
              <a:rPr lang="en-US" sz="1000" u="sng" spc="-10" dirty="0">
                <a:solidFill>
                  <a:srgbClr val="0000FF"/>
                </a:solidFill>
                <a:effectLst/>
                <a:latin typeface="Arial" panose="020B0604020202020204" pitchFamily="34" charset="0"/>
                <a:ea typeface="Arial" panose="020B0604020202020204" pitchFamily="34" charset="0"/>
                <a:hlinkClick r:id="rId17"/>
              </a:rPr>
              <a:t>(nih.gov)</a:t>
            </a:r>
            <a:endParaRPr lang="en-US" sz="1200" dirty="0">
              <a:effectLst/>
              <a:latin typeface="Calibri" panose="020F0502020204030204" pitchFamily="34" charset="0"/>
              <a:ea typeface="Calibri" panose="020F0502020204030204" pitchFamily="34" charset="0"/>
            </a:endParaRPr>
          </a:p>
          <a:p>
            <a:pPr marL="1257277" lvl="2" indent="-342900">
              <a:lnSpc>
                <a:spcPct val="115000"/>
              </a:lnSpc>
              <a:buSzPts val="1000"/>
              <a:buFont typeface="Courier New" panose="02070309020205020404" pitchFamily="49" charset="0"/>
              <a:buChar char="o"/>
              <a:tabLst>
                <a:tab pos="811530" algn="l"/>
                <a:tab pos="914400" algn="l"/>
              </a:tabLst>
            </a:pPr>
            <a:r>
              <a:rPr lang="en-US" sz="1000" u="sng" spc="-20" dirty="0">
                <a:solidFill>
                  <a:srgbClr val="0000FF"/>
                </a:solidFill>
                <a:effectLst/>
                <a:latin typeface="Arial" panose="020B0604020202020204" pitchFamily="34" charset="0"/>
                <a:ea typeface="Calibri" panose="020F0502020204030204" pitchFamily="34" charset="0"/>
                <a:hlinkClick r:id="rId18"/>
              </a:rPr>
              <a:t>Naloxone Nasal Spray: MedlinePlus Drug Information</a:t>
            </a:r>
            <a:endParaRPr lang="en-US" sz="1100" spc="-2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dirty="0">
                <a:solidFill>
                  <a:srgbClr val="333333"/>
                </a:solidFill>
                <a:effectLst/>
                <a:highlight>
                  <a:srgbClr val="FFFFFF"/>
                </a:highlight>
                <a:latin typeface="Arial" panose="020B0604020202020204" pitchFamily="34" charset="0"/>
                <a:ea typeface="Times New Roman" panose="02020603050405020304" pitchFamily="18" charset="0"/>
              </a:rPr>
              <a:t>FREE Naloxone in Kentucky: </a:t>
            </a:r>
            <a:endParaRPr lang="en-US" sz="1100" dirty="0">
              <a:effectLst/>
              <a:highlight>
                <a:srgbClr val="FFFFFF"/>
              </a:highligh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pPr>
            <a:r>
              <a:rPr lang="en-US" sz="1100" u="sng" dirty="0">
                <a:solidFill>
                  <a:srgbClr val="0000FF"/>
                </a:solidFill>
                <a:effectLst/>
                <a:highlight>
                  <a:srgbClr val="FFFFFF"/>
                </a:highlight>
                <a:latin typeface="Calibri" panose="020F0502020204030204" pitchFamily="34" charset="0"/>
                <a:ea typeface="Calibri" panose="020F0502020204030204" pitchFamily="34" charset="0"/>
                <a:hlinkClick r:id="rId5"/>
              </a:rPr>
              <a:t>Find Naloxone Now Kentucky</a:t>
            </a:r>
            <a:r>
              <a:rPr lang="en-US" sz="1100" u="sng" dirty="0">
                <a:solidFill>
                  <a:srgbClr val="0000FF"/>
                </a:solidFill>
                <a:effectLst/>
                <a:highlight>
                  <a:srgbClr val="FFFFFF"/>
                </a:highlight>
                <a:latin typeface="Calibri" panose="020F0502020204030204" pitchFamily="34" charset="0"/>
                <a:ea typeface="Calibri" panose="020F0502020204030204" pitchFamily="34" charset="0"/>
              </a:rPr>
              <a:t> </a:t>
            </a:r>
            <a:r>
              <a:rPr lang="en-US" sz="1100" dirty="0">
                <a:solidFill>
                  <a:srgbClr val="000000"/>
                </a:solidFill>
                <a:effectLst/>
                <a:highlight>
                  <a:srgbClr val="FFFFFF"/>
                </a:highlight>
                <a:latin typeface="Calibri" panose="020F0502020204030204" pitchFamily="34" charset="0"/>
                <a:ea typeface="Calibri" panose="020F0502020204030204" pitchFamily="34" charset="0"/>
              </a:rPr>
              <a:t>(Naloxone locator and map)</a:t>
            </a:r>
            <a:endParaRPr lang="en-US" sz="1200" dirty="0">
              <a:effectLst/>
              <a:highlight>
                <a:srgbClr val="FFFFFF"/>
              </a:highlight>
              <a:latin typeface="Calibri" panose="020F0502020204030204" pitchFamily="34" charset="0"/>
              <a:ea typeface="Calibri" panose="020F0502020204030204" pitchFamily="34" charset="0"/>
            </a:endParaRPr>
          </a:p>
          <a:p>
            <a:pPr marL="1200138" lvl="2" indent="-285750">
              <a:buFont typeface="Courier New" panose="02070309020205020404" pitchFamily="49" charset="0"/>
              <a:buChar char="o"/>
            </a:pPr>
            <a:r>
              <a:rPr lang="en-US" sz="1100" u="sng" dirty="0">
                <a:solidFill>
                  <a:srgbClr val="0000FF"/>
                </a:solidFill>
                <a:effectLst/>
                <a:highlight>
                  <a:srgbClr val="FFFFFF"/>
                </a:highlight>
                <a:latin typeface="Calibri" panose="020F0502020204030204" pitchFamily="34" charset="0"/>
                <a:ea typeface="Calibri" panose="020F0502020204030204" pitchFamily="34" charset="0"/>
                <a:hlinkClick r:id="rId19"/>
              </a:rPr>
              <a:t>Naloxone Agency Request</a:t>
            </a:r>
            <a:r>
              <a:rPr lang="en-US" sz="1100" dirty="0">
                <a:solidFill>
                  <a:srgbClr val="000000"/>
                </a:solidFill>
                <a:effectLst/>
                <a:highlight>
                  <a:srgbClr val="FFFFFF"/>
                </a:highlight>
                <a:latin typeface="Calibri" panose="020F0502020204030204" pitchFamily="34" charset="0"/>
                <a:ea typeface="Calibri" panose="020F0502020204030204" pitchFamily="34" charset="0"/>
              </a:rPr>
              <a:t> (schools should use for large quantities)</a:t>
            </a:r>
            <a:endParaRPr lang="en-US" sz="1200" dirty="0">
              <a:effectLst/>
              <a:highlight>
                <a:srgbClr val="FFFFFF"/>
              </a:highlight>
              <a:latin typeface="Calibri" panose="020F0502020204030204" pitchFamily="34" charset="0"/>
              <a:ea typeface="Calibri" panose="020F0502020204030204" pitchFamily="34" charset="0"/>
            </a:endParaRPr>
          </a:p>
          <a:p>
            <a:pPr marL="800089" lvl="1" indent="-342900">
              <a:buFont typeface="Symbol" panose="05050102010706020507" pitchFamily="18" charset="2"/>
              <a:buChar char=""/>
            </a:pPr>
            <a:r>
              <a:rPr lang="en-US" sz="1000" u="sng" dirty="0">
                <a:solidFill>
                  <a:srgbClr val="0000FF"/>
                </a:solidFill>
                <a:effectLst/>
                <a:highlight>
                  <a:srgbClr val="FFFFFF"/>
                </a:highlight>
                <a:latin typeface="Arial" panose="020B0604020202020204" pitchFamily="34" charset="0"/>
                <a:ea typeface="Calibri" panose="020F0502020204030204" pitchFamily="34" charset="0"/>
                <a:hlinkClick r:id="rId20"/>
              </a:rPr>
              <a:t>Next Distro: Free Naloxone Access for Impacted Communities — NEXT Distro</a:t>
            </a:r>
            <a:endParaRPr lang="en-US" sz="1200" dirty="0">
              <a:effectLst/>
              <a:highlight>
                <a:srgbClr val="FFFFFF"/>
              </a:highlight>
              <a:latin typeface="Calibri" panose="020F0502020204030204" pitchFamily="34" charset="0"/>
              <a:ea typeface="Calibri" panose="020F0502020204030204" pitchFamily="34" charset="0"/>
            </a:endParaRPr>
          </a:p>
          <a:p>
            <a:pPr marL="1600189" lvl="3" indent="-228600">
              <a:buClr>
                <a:srgbClr val="0000FF"/>
              </a:buClr>
              <a:buSzPts val="1000"/>
              <a:buFont typeface="Wingdings" panose="05000000000000000000" pitchFamily="2" charset="2"/>
              <a:buChar char=""/>
              <a:tabLst>
                <a:tab pos="1371600" algn="l"/>
                <a:tab pos="1828800" algn="l"/>
              </a:tabLst>
            </a:pPr>
            <a:r>
              <a:rPr lang="en-US" sz="1000" dirty="0">
                <a:solidFill>
                  <a:srgbClr val="333333"/>
                </a:solidFill>
                <a:effectLst/>
                <a:highlight>
                  <a:srgbClr val="FFFFFF"/>
                </a:highlight>
                <a:latin typeface="Arial" panose="020B0604020202020204" pitchFamily="34" charset="0"/>
                <a:ea typeface="Times New Roman" panose="02020603050405020304" pitchFamily="18" charset="0"/>
              </a:rPr>
              <a:t>​</a:t>
            </a:r>
            <a:r>
              <a:rPr lang="en-US" sz="1000" u="sng" dirty="0">
                <a:solidFill>
                  <a:srgbClr val="0000FF"/>
                </a:solidFill>
                <a:effectLst/>
                <a:highlight>
                  <a:srgbClr val="FFFFFF"/>
                </a:highlight>
                <a:latin typeface="Arial" panose="020B0604020202020204" pitchFamily="34" charset="0"/>
                <a:ea typeface="Calibri" panose="020F0502020204030204" pitchFamily="34" charset="0"/>
                <a:hlinkClick r:id="rId21"/>
              </a:rPr>
              <a:t>Kentucky — NEXT Distro</a:t>
            </a:r>
            <a:endParaRPr lang="en-US" sz="1100" dirty="0">
              <a:solidFill>
                <a:srgbClr val="333333"/>
              </a:solidFill>
              <a:effectLst/>
              <a:highlight>
                <a:srgbClr val="FFFFFF"/>
              </a:highligh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869D48F8-900C-FF91-91AA-E0CA88FB3B26}"/>
              </a:ext>
            </a:extLst>
          </p:cNvPr>
          <p:cNvSpPr>
            <a:spLocks noGrp="1"/>
          </p:cNvSpPr>
          <p:nvPr>
            <p:ph type="sldNum" sz="quarter" idx="4"/>
          </p:nvPr>
        </p:nvSpPr>
        <p:spPr/>
        <p:txBody>
          <a:bodyPr/>
          <a:lstStyle/>
          <a:p>
            <a:fld id="{ABB8925F-B6BB-49B0-9469-5285B9C99CB3}" type="slidenum">
              <a:rPr lang="en-US" smtClean="0"/>
              <a:pPr/>
              <a:t>49</a:t>
            </a:fld>
            <a:endParaRPr lang="en-US"/>
          </a:p>
        </p:txBody>
      </p:sp>
    </p:spTree>
    <p:extLst>
      <p:ext uri="{BB962C8B-B14F-4D97-AF65-F5344CB8AC3E}">
        <p14:creationId xmlns:p14="http://schemas.microsoft.com/office/powerpoint/2010/main" val="18687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C4AF-F7EB-B23E-2D8C-01222C02BA49}"/>
              </a:ext>
            </a:extLst>
          </p:cNvPr>
          <p:cNvSpPr>
            <a:spLocks noGrp="1"/>
          </p:cNvSpPr>
          <p:nvPr>
            <p:ph type="title"/>
          </p:nvPr>
        </p:nvSpPr>
        <p:spPr/>
        <p:txBody>
          <a:bodyPr/>
          <a:lstStyle/>
          <a:p>
            <a:r>
              <a:rPr lang="en-US"/>
              <a:t>Medicinal Cannabis HB 829</a:t>
            </a:r>
          </a:p>
        </p:txBody>
      </p:sp>
      <p:sp>
        <p:nvSpPr>
          <p:cNvPr id="3" name="Content Placeholder 2">
            <a:extLst>
              <a:ext uri="{FF2B5EF4-FFF2-40B4-BE49-F238E27FC236}">
                <a16:creationId xmlns:a16="http://schemas.microsoft.com/office/drawing/2014/main" id="{3CD4B83E-9F46-6344-684B-8399B8CE2937}"/>
              </a:ext>
            </a:extLst>
          </p:cNvPr>
          <p:cNvSpPr>
            <a:spLocks noGrp="1"/>
          </p:cNvSpPr>
          <p:nvPr>
            <p:ph idx="1"/>
          </p:nvPr>
        </p:nvSpPr>
        <p:spPr/>
        <p:txBody>
          <a:bodyPr/>
          <a:lstStyle/>
          <a:p>
            <a:r>
              <a:rPr lang="en-US"/>
              <a:t>Did not expand the list of qualifying medical conditions. </a:t>
            </a:r>
          </a:p>
          <a:p>
            <a:r>
              <a:rPr lang="en-US"/>
              <a:t>Effective January 1, 2025</a:t>
            </a:r>
          </a:p>
          <a:p>
            <a:r>
              <a:rPr lang="en-US"/>
              <a:t>A school shall not refuse to enroll, or otherwise penalize, a person solely for his or her status as a cardholder, unless failing to do so would violate federal law or regulations and cause the school to lose a monetary or licensing-related benefit under federal law or regulations.</a:t>
            </a:r>
          </a:p>
          <a:p>
            <a:endParaRPr lang="en-US"/>
          </a:p>
          <a:p>
            <a:pPr marL="0" indent="0">
              <a:buNone/>
            </a:pPr>
            <a:endParaRPr lang="en-US"/>
          </a:p>
        </p:txBody>
      </p:sp>
    </p:spTree>
    <p:extLst>
      <p:ext uri="{BB962C8B-B14F-4D97-AF65-F5344CB8AC3E}">
        <p14:creationId xmlns:p14="http://schemas.microsoft.com/office/powerpoint/2010/main" val="2647412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54BC9B-F475-E326-DF0D-4D199E38573C}"/>
              </a:ext>
            </a:extLst>
          </p:cNvPr>
          <p:cNvSpPr>
            <a:spLocks noGrp="1"/>
          </p:cNvSpPr>
          <p:nvPr>
            <p:ph type="title"/>
          </p:nvPr>
        </p:nvSpPr>
        <p:spPr>
          <a:xfrm>
            <a:off x="0" y="463071"/>
            <a:ext cx="6664751" cy="1225858"/>
          </a:xfrm>
        </p:spPr>
        <p:txBody>
          <a:bodyPr>
            <a:noAutofit/>
          </a:bodyPr>
          <a:lstStyle/>
          <a:p>
            <a:r>
              <a:rPr lang="en-US" sz="4000" dirty="0"/>
              <a:t>Expanded and Reorganized </a:t>
            </a:r>
          </a:p>
        </p:txBody>
      </p:sp>
      <p:sp>
        <p:nvSpPr>
          <p:cNvPr id="4" name="Slide Number Placeholder 3">
            <a:extLst>
              <a:ext uri="{FF2B5EF4-FFF2-40B4-BE49-F238E27FC236}">
                <a16:creationId xmlns:a16="http://schemas.microsoft.com/office/drawing/2014/main" id="{BAFD0B78-0A6F-47DA-5321-5CDF44F9DFDD}"/>
              </a:ext>
            </a:extLst>
          </p:cNvPr>
          <p:cNvSpPr>
            <a:spLocks noGrp="1"/>
          </p:cNvSpPr>
          <p:nvPr>
            <p:ph type="sldNum" sz="quarter" idx="4"/>
          </p:nvPr>
        </p:nvSpPr>
        <p:spPr/>
        <p:txBody>
          <a:bodyPr/>
          <a:lstStyle/>
          <a:p>
            <a:fld id="{ABB8925F-B6BB-49B0-9469-5285B9C99CB3}" type="slidenum">
              <a:rPr lang="en-US" smtClean="0"/>
              <a:pPr/>
              <a:t>50</a:t>
            </a:fld>
            <a:endParaRPr lang="en-US"/>
          </a:p>
        </p:txBody>
      </p:sp>
      <p:sp>
        <p:nvSpPr>
          <p:cNvPr id="19" name="Content Placeholder 18">
            <a:extLst>
              <a:ext uri="{FF2B5EF4-FFF2-40B4-BE49-F238E27FC236}">
                <a16:creationId xmlns:a16="http://schemas.microsoft.com/office/drawing/2014/main" id="{E49CADE6-9F09-CC40-A190-35A13BB30BC6}"/>
              </a:ext>
            </a:extLst>
          </p:cNvPr>
          <p:cNvSpPr>
            <a:spLocks noGrp="1"/>
          </p:cNvSpPr>
          <p:nvPr>
            <p:ph idx="1"/>
          </p:nvPr>
        </p:nvSpPr>
        <p:spPr>
          <a:xfrm>
            <a:off x="6397817" y="45176"/>
            <a:ext cx="5775329" cy="6349753"/>
          </a:xfrm>
          <a:solidFill>
            <a:schemeClr val="bg1"/>
          </a:solidFill>
          <a:ln w="12700">
            <a:solidFill>
              <a:schemeClr val="tx1"/>
            </a:solidFill>
          </a:ln>
        </p:spPr>
        <p:txBody>
          <a:bodyPr>
            <a:normAutofit fontScale="25000" lnSpcReduction="20000"/>
          </a:bodyPr>
          <a:lstStyle/>
          <a:p>
            <a:pPr marL="0" marR="0" indent="0" algn="ctr">
              <a:spcBef>
                <a:spcPts val="350"/>
              </a:spcBef>
              <a:spcAft>
                <a:spcPts val="0"/>
              </a:spcAft>
              <a:buNone/>
            </a:pPr>
            <a:r>
              <a:rPr lang="en-US" sz="4000" b="1" u="sng" dirty="0">
                <a:effectLst/>
                <a:uFill>
                  <a:solidFill>
                    <a:srgbClr val="000000"/>
                  </a:solidFill>
                </a:uFill>
                <a:latin typeface="Arial" panose="020B0604020202020204" pitchFamily="34" charset="0"/>
                <a:ea typeface="Arial" panose="020B0604020202020204" pitchFamily="34" charset="0"/>
              </a:rPr>
              <a:t>REFERENCES</a:t>
            </a:r>
            <a:r>
              <a:rPr lang="en-US" sz="4000" b="1" u="sng" spc="-55" dirty="0">
                <a:effectLst/>
                <a:uFill>
                  <a:solidFill>
                    <a:srgbClr val="000000"/>
                  </a:solidFill>
                </a:uFill>
                <a:latin typeface="Arial" panose="020B0604020202020204" pitchFamily="34" charset="0"/>
                <a:ea typeface="Arial" panose="020B0604020202020204" pitchFamily="34" charset="0"/>
              </a:rPr>
              <a:t> </a:t>
            </a:r>
            <a:r>
              <a:rPr lang="en-US" sz="4000" b="1" u="sng" dirty="0">
                <a:effectLst/>
                <a:uFill>
                  <a:solidFill>
                    <a:srgbClr val="000000"/>
                  </a:solidFill>
                </a:uFill>
                <a:latin typeface="Arial" panose="020B0604020202020204" pitchFamily="34" charset="0"/>
                <a:ea typeface="Arial" panose="020B0604020202020204" pitchFamily="34" charset="0"/>
              </a:rPr>
              <a:t>AND</a:t>
            </a:r>
            <a:r>
              <a:rPr lang="en-US" sz="4000" b="1" u="sng" spc="-35" dirty="0">
                <a:effectLst/>
                <a:uFill>
                  <a:solidFill>
                    <a:srgbClr val="000000"/>
                  </a:solidFill>
                </a:uFill>
                <a:latin typeface="Arial" panose="020B0604020202020204" pitchFamily="34" charset="0"/>
                <a:ea typeface="Arial" panose="020B0604020202020204" pitchFamily="34" charset="0"/>
              </a:rPr>
              <a:t> </a:t>
            </a:r>
            <a:r>
              <a:rPr lang="en-US" sz="4000" b="1" u="sng" spc="-10" dirty="0">
                <a:effectLst/>
                <a:uFill>
                  <a:solidFill>
                    <a:srgbClr val="000000"/>
                  </a:solidFill>
                </a:uFill>
                <a:latin typeface="Arial" panose="020B0604020202020204" pitchFamily="34" charset="0"/>
                <a:ea typeface="Arial" panose="020B0604020202020204" pitchFamily="34" charset="0"/>
              </a:rPr>
              <a:t>RESOURCES</a:t>
            </a:r>
            <a:endParaRPr lang="en-US" sz="4000" dirty="0">
              <a:effectLst/>
              <a:latin typeface="Calibri" panose="020F0502020204030204" pitchFamily="34" charset="0"/>
              <a:ea typeface="Calibri" panose="020F0502020204030204" pitchFamily="34" charset="0"/>
            </a:endParaRPr>
          </a:p>
          <a:p>
            <a:pPr marL="0" marR="0" indent="0" algn="ctr">
              <a:spcBef>
                <a:spcPts val="350"/>
              </a:spcBef>
              <a:spcAft>
                <a:spcPts val="0"/>
              </a:spcAft>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Arial" panose="020B0604020202020204" pitchFamily="34" charset="0"/>
                <a:cs typeface="Arial" panose="020B0604020202020204" pitchFamily="34" charset="0"/>
              </a:rPr>
              <a:t>American Heart Association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SzPts val="1000"/>
              <a:buFont typeface="Symbol" panose="05050102010706020507" pitchFamily="18" charset="2"/>
              <a:buChar char=""/>
              <a:tabLst>
                <a:tab pos="685800" algn="l"/>
                <a:tab pos="811530" algn="l"/>
              </a:tabLst>
            </a:pP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Part</a:t>
            </a:r>
            <a:r>
              <a:rPr lang="en-US" sz="3600" spc="-1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3:</a:t>
            </a:r>
            <a:r>
              <a:rPr lang="en-US" sz="3600" spc="-3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Adult</a:t>
            </a:r>
            <a:r>
              <a:rPr lang="en-US" sz="3600" spc="-1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Basic</a:t>
            </a:r>
            <a:r>
              <a:rPr lang="en-US" sz="3600" spc="-4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and</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Advanced</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Life</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Support</a:t>
            </a:r>
            <a:r>
              <a:rPr lang="en-US" sz="3600" spc="-3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t>
            </a:r>
            <a:r>
              <a:rPr lang="en-US" sz="3600" spc="-2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American</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Heart</a:t>
            </a:r>
            <a:r>
              <a:rPr lang="en-US" sz="3600" spc="-1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Association</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CPR</a:t>
            </a:r>
            <a:r>
              <a:rPr lang="en-US" sz="3600" spc="-4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&amp;</a:t>
            </a:r>
            <a:r>
              <a:rPr lang="en-US" sz="3600" spc="-4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First</a:t>
            </a:r>
            <a:r>
              <a:rPr lang="en-US" sz="3600" spc="-3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 </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Aid</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SzPts val="1000"/>
              <a:buFont typeface="Symbol" panose="05050102010706020507" pitchFamily="18" charset="2"/>
              <a:buChar char=""/>
              <a:tabLst>
                <a:tab pos="685800" algn="l"/>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Opioid Education | American Heart Association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Calibri" panose="020F0502020204030204" pitchFamily="34" charset="0"/>
                <a:cs typeface="Arial" panose="020B0604020202020204" pitchFamily="34" charset="0"/>
              </a:rPr>
              <a:t>American Red Cross</a:t>
            </a:r>
          </a:p>
          <a:p>
            <a:pPr marL="800088" lvl="1" indent="-342900">
              <a:lnSpc>
                <a:spcPct val="110000"/>
              </a:lnSpc>
              <a:spcBef>
                <a:spcPts val="100"/>
              </a:spcBef>
              <a:buSzPts val="1000"/>
              <a:buFont typeface="Symbol" panose="05050102010706020507" pitchFamily="18" charset="2"/>
              <a:buChar char=""/>
              <a:tabLst>
                <a:tab pos="685800" algn="l"/>
                <a:tab pos="811530" algn="l"/>
              </a:tabLst>
            </a:pP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CPR</a:t>
            </a:r>
            <a:r>
              <a:rPr lang="en-US" sz="3600" spc="-2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Steps</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a:t>
            </a:r>
            <a:r>
              <a:rPr lang="en-US" sz="3600" spc="-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Perform</a:t>
            </a:r>
            <a:r>
              <a:rPr lang="en-US" sz="3600" spc="-1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CPR</a:t>
            </a:r>
            <a:r>
              <a:rPr lang="en-US" sz="3600" spc="-4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a:t>
            </a:r>
            <a:r>
              <a:rPr lang="en-US" sz="3600" spc="-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Red</a:t>
            </a:r>
            <a:r>
              <a:rPr lang="en-US" sz="3600" spc="-1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 </a:t>
            </a:r>
            <a:r>
              <a:rPr lang="en-US" sz="3600" spc="-2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Cross</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Calibri" panose="020F0502020204030204" pitchFamily="34" charset="0"/>
                <a:cs typeface="Arial" panose="020B0604020202020204" pitchFamily="34" charset="0"/>
              </a:rPr>
              <a:t>Center for Disease Control (CDC)</a:t>
            </a: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Drug Overdose | Injury Center | CDC</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Fentanyl: Emergency Responders at Risk | NIOSH | CDC</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Fentanyl Safety Recommendations for First Responders (ojp.gov)</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Arial" panose="020B0604020202020204" pitchFamily="34" charset="0"/>
                <a:cs typeface="Arial" panose="020B0604020202020204" pitchFamily="34" charset="0"/>
              </a:rPr>
              <a:t>Kentucky</a:t>
            </a:r>
            <a:r>
              <a:rPr lang="en-US" sz="3600" spc="-25"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Board</a:t>
            </a:r>
            <a:r>
              <a:rPr lang="en-US" sz="3600" spc="-3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of</a:t>
            </a:r>
            <a:r>
              <a:rPr lang="en-US" sz="3600" spc="-15"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Nursing</a:t>
            </a:r>
            <a:r>
              <a:rPr lang="en-US" sz="3600" spc="-30" dirty="0">
                <a:effectLst/>
                <a:latin typeface="Arial" panose="020B0604020202020204" pitchFamily="34" charset="0"/>
                <a:ea typeface="Arial" panose="020B0604020202020204" pitchFamily="34" charset="0"/>
                <a:cs typeface="Arial" panose="020B0604020202020204" pitchFamily="34" charset="0"/>
              </a:rPr>
              <a:t> (KBN)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SzPts val="1000"/>
              <a:buFont typeface="Symbol" panose="05050102010706020507" pitchFamily="18" charset="2"/>
              <a:buChar char=""/>
              <a:tabLst>
                <a:tab pos="811530" algn="l"/>
              </a:tabLst>
            </a:pPr>
            <a:r>
              <a:rPr lang="en-US" sz="3600" spc="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8"/>
              </a:rPr>
              <a:t>Overview</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8"/>
              </a:rPr>
              <a:t> </a:t>
            </a:r>
            <a:r>
              <a:rPr lang="en-US" sz="3600" spc="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8"/>
              </a:rPr>
              <a:t>-</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8"/>
              </a:rPr>
              <a:t> </a:t>
            </a:r>
            <a:r>
              <a:rPr lang="en-US" sz="3600" spc="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8"/>
              </a:rPr>
              <a:t>KBN</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8"/>
              </a:rPr>
              <a:t> </a:t>
            </a:r>
            <a:r>
              <a:rPr lang="en-US" sz="3600" spc="-1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8"/>
              </a:rPr>
              <a:t>(ky.gov)</a:t>
            </a:r>
            <a:endParaRPr lang="en-US" sz="3600" spc="0" dirty="0">
              <a:effectLst/>
              <a:latin typeface="Arial" panose="020B0604020202020204" pitchFamily="34" charset="0"/>
              <a:ea typeface="Symbol" panose="05050102010706020507" pitchFamily="18" charset="2"/>
              <a:cs typeface="Arial" panose="020B0604020202020204" pitchFamily="34" charset="0"/>
            </a:endParaRPr>
          </a:p>
          <a:p>
            <a:pPr marL="800088" lvl="1" indent="-342900">
              <a:lnSpc>
                <a:spcPct val="110000"/>
              </a:lnSpc>
              <a:spcBef>
                <a:spcPts val="100"/>
              </a:spcBef>
              <a:buSzPts val="1000"/>
              <a:buFont typeface="Symbol" panose="05050102010706020507" pitchFamily="18" charset="2"/>
              <a:buChar char=""/>
              <a:tabLst>
                <a:tab pos="811530" algn="l"/>
              </a:tabLst>
            </a:pPr>
            <a:r>
              <a:rPr lang="en-US" sz="3600" spc="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Advisory</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 </a:t>
            </a:r>
            <a:r>
              <a:rPr lang="en-US" sz="3600" spc="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Opinion</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 </a:t>
            </a:r>
            <a:r>
              <a:rPr lang="en-US" sz="3600" spc="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Statements</a:t>
            </a:r>
            <a:r>
              <a:rPr lang="en-US" sz="3600" spc="-2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 </a:t>
            </a:r>
            <a:r>
              <a:rPr lang="en-US" sz="3600" spc="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a:t>
            </a:r>
            <a:r>
              <a:rPr lang="en-US" sz="3600" spc="-4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 </a:t>
            </a:r>
            <a:r>
              <a:rPr lang="en-US" sz="3600" spc="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KBN</a:t>
            </a:r>
            <a:r>
              <a:rPr lang="en-US" sz="3600" spc="-5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 </a:t>
            </a:r>
            <a:r>
              <a:rPr lang="en-US" sz="3600" spc="-1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(ky.gov)</a:t>
            </a:r>
            <a:endParaRPr lang="en-US" sz="3600" spc="0" dirty="0">
              <a:effectLst/>
              <a:latin typeface="Arial" panose="020B0604020202020204" pitchFamily="34" charset="0"/>
              <a:ea typeface="Symbol" panose="05050102010706020507" pitchFamily="18" charset="2"/>
              <a:cs typeface="Arial" panose="020B0604020202020204" pitchFamily="34" charset="0"/>
            </a:endParaRPr>
          </a:p>
          <a:p>
            <a:pPr marL="0" marR="534035" indent="0" algn="just">
              <a:lnSpc>
                <a:spcPct val="110000"/>
              </a:lnSpc>
              <a:spcBef>
                <a:spcPts val="100"/>
              </a:spcBef>
              <a:spcAft>
                <a:spcPts val="0"/>
              </a:spcAft>
              <a:buNone/>
              <a:tabLst>
                <a:tab pos="811530" algn="l"/>
                <a:tab pos="812800" algn="l"/>
              </a:tabLst>
            </a:pPr>
            <a:r>
              <a:rPr lang="en-US" sz="3600" dirty="0">
                <a:effectLst/>
                <a:latin typeface="Arial" panose="020B0604020202020204" pitchFamily="34" charset="0"/>
                <a:ea typeface="Arial" panose="020B0604020202020204" pitchFamily="34" charset="0"/>
                <a:cs typeface="Arial" panose="020B0604020202020204" pitchFamily="34" charset="0"/>
              </a:rPr>
              <a:t>Kentucky Department of Education (KDE)</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marR="534035" lvl="1" indent="-342900" algn="just">
              <a:lnSpc>
                <a:spcPct val="110000"/>
              </a:lnSpc>
              <a:spcBef>
                <a:spcPts val="100"/>
              </a:spcBef>
              <a:buFont typeface="Symbol" panose="05050102010706020507" pitchFamily="18" charset="2"/>
              <a:buChar char=""/>
              <a:tabLst>
                <a:tab pos="811530" algn="l"/>
                <a:tab pos="812800" algn="l"/>
              </a:tabLst>
            </a:pPr>
            <a:r>
              <a:rPr lang="en-US" sz="3600" dirty="0">
                <a:effectLst/>
                <a:latin typeface="Arial" panose="020B0604020202020204" pitchFamily="34" charset="0"/>
                <a:ea typeface="Arial" panose="020B0604020202020204" pitchFamily="34" charset="0"/>
                <a:cs typeface="Arial" panose="020B0604020202020204" pitchFamily="34" charset="0"/>
              </a:rPr>
              <a:t>KDE</a:t>
            </a:r>
            <a:r>
              <a:rPr lang="en-US" sz="3600" spc="-1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Medication</a:t>
            </a:r>
            <a:r>
              <a:rPr lang="en-US" sz="3600" spc="-2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Administration</a:t>
            </a:r>
            <a:r>
              <a:rPr lang="en-US" sz="3600" spc="-45"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Training</a:t>
            </a:r>
            <a:r>
              <a:rPr lang="en-US" sz="3600" spc="-2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Manual</a:t>
            </a:r>
            <a:r>
              <a:rPr lang="en-US" sz="3600" spc="-2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for</a:t>
            </a:r>
            <a:r>
              <a:rPr lang="en-US" sz="3600" spc="-1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Non-Licensed</a:t>
            </a:r>
            <a:r>
              <a:rPr lang="en-US" sz="3600" spc="-2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School</a:t>
            </a:r>
            <a:r>
              <a:rPr lang="en-US" sz="3600" spc="-2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Personnel,</a:t>
            </a:r>
            <a:r>
              <a:rPr lang="en-US" sz="3600" spc="-5"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Chapter</a:t>
            </a:r>
            <a:r>
              <a:rPr lang="en-US" sz="3600" spc="-10" dirty="0">
                <a:effectLst/>
                <a:latin typeface="Arial" panose="020B0604020202020204" pitchFamily="34" charset="0"/>
                <a:ea typeface="Arial" panose="020B0604020202020204" pitchFamily="34" charset="0"/>
                <a:cs typeface="Arial" panose="020B0604020202020204" pitchFamily="34" charset="0"/>
              </a:rPr>
              <a:t> </a:t>
            </a:r>
            <a:r>
              <a:rPr lang="en-US" sz="3600" dirty="0">
                <a:effectLst/>
                <a:latin typeface="Arial" panose="020B0604020202020204" pitchFamily="34" charset="0"/>
                <a:ea typeface="Arial" panose="020B0604020202020204" pitchFamily="34" charset="0"/>
                <a:cs typeface="Arial" panose="020B0604020202020204" pitchFamily="34" charset="0"/>
              </a:rPr>
              <a:t>3, Emergency Medications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Medication Administration</a:t>
            </a:r>
            <a:r>
              <a:rPr lang="en-US" sz="3600" spc="-2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Training Program -</a:t>
            </a:r>
            <a:r>
              <a:rPr lang="en-US" sz="3600" u="sng" dirty="0">
                <a:solidFill>
                  <a:srgbClr val="0000FF"/>
                </a:solidFill>
                <a:effectLst/>
                <a:uFill>
                  <a:solidFill>
                    <a:srgbClr val="0000FF"/>
                  </a:solidFill>
                </a:uFill>
                <a:latin typeface="Arial" panose="020B0604020202020204" pitchFamily="34" charset="0"/>
                <a:ea typeface="Arial" panose="020B0604020202020204" pitchFamily="34" charset="0"/>
                <a:cs typeface="Arial" panose="020B0604020202020204" pitchFamily="34" charset="0"/>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Kentucky Department</a:t>
            </a:r>
            <a:r>
              <a:rPr lang="en-US" sz="3600" spc="-1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of</a:t>
            </a:r>
            <a:r>
              <a:rPr lang="en-US" sz="3600" spc="-1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 </a:t>
            </a:r>
            <a:r>
              <a:rPr lang="en-US" sz="3600" spc="-15"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3600" spc="-1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Education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Calibri" panose="020F0502020204030204" pitchFamily="34" charset="0"/>
                <a:cs typeface="Arial" panose="020B0604020202020204" pitchFamily="34" charset="0"/>
              </a:rPr>
              <a:t>Kentucky Department for Public Health (KDPH)</a:t>
            </a: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Kentucky</a:t>
            </a:r>
            <a:r>
              <a:rPr lang="en-US" sz="3600" spc="-5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Department</a:t>
            </a:r>
            <a:r>
              <a:rPr lang="en-US" sz="3600" spc="-5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for</a:t>
            </a:r>
            <a:r>
              <a:rPr lang="en-US" sz="3600" spc="-6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Public</a:t>
            </a:r>
            <a:r>
              <a:rPr lang="en-US" sz="3600" spc="-3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Health</a:t>
            </a:r>
            <a:r>
              <a:rPr lang="en-US" sz="3600" spc="-4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HARM REDUCTION</a:t>
            </a:r>
            <a:r>
              <a:rPr lang="en-US" sz="3600" spc="-4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 </a:t>
            </a:r>
            <a:r>
              <a:rPr lang="en-US" sz="3600" spc="-1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PROGRAM</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Find Naloxone Now Kentucky.ky.gov</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Arial" panose="020B0604020202020204" pitchFamily="34" charset="0"/>
                <a:cs typeface="Arial" panose="020B0604020202020204" pitchFamily="34" charset="0"/>
              </a:rPr>
              <a:t>National Association of School Nurses</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3"/>
              </a:rPr>
              <a:t>Drugs of Abuse - National Association of School Nurses (nasn.org)</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Naloxone</a:t>
            </a:r>
            <a:r>
              <a:rPr lang="en-US" sz="3600" spc="-4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in</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the</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School</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Setting</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National</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Association</a:t>
            </a:r>
            <a:r>
              <a:rPr lang="en-US" sz="3600" spc="-3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of</a:t>
            </a:r>
            <a:r>
              <a:rPr lang="en-US" sz="3600" spc="-1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School</a:t>
            </a:r>
            <a:r>
              <a:rPr lang="en-US" sz="3600" spc="-3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Nurses</a:t>
            </a:r>
            <a:r>
              <a:rPr lang="en-US" sz="3600" spc="-2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 </a:t>
            </a:r>
            <a:r>
              <a:rPr lang="en-US" sz="3600" spc="-10"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(nasn.org)</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pPr>
            <a:r>
              <a:rPr lang="en-US" sz="36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National Harm Reduction Coalition </a:t>
            </a:r>
            <a:endParaRPr lang="en-US" sz="36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SzPts val="1000"/>
              <a:buFont typeface="Symbol" panose="05050102010706020507" pitchFamily="18" charset="2"/>
              <a:buChar char=""/>
              <a:tabLst>
                <a:tab pos="685800" algn="l"/>
              </a:tabLst>
            </a:pPr>
            <a:r>
              <a:rPr lang="en-US" sz="3600" dirty="0">
                <a:solidFill>
                  <a:srgbClr val="0000FF"/>
                </a:solidFill>
                <a:effectLst/>
                <a:highlight>
                  <a:srgbClr val="FFFFFF"/>
                </a:highlight>
                <a:latin typeface="Arial" panose="020B0604020202020204" pitchFamily="34" charset="0"/>
                <a:ea typeface="Calibri" panose="020F0502020204030204" pitchFamily="34" charset="0"/>
                <a:cs typeface="Arial" panose="020B0604020202020204" pitchFamily="34" charset="0"/>
                <a:hlinkClick r:id="rId15"/>
              </a:rPr>
              <a:t>Overdose Prevention Resources | National Harm Reduction Coalition</a:t>
            </a:r>
            <a:endParaRPr lang="en-US" sz="36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684529" lvl="1" indent="0">
              <a:lnSpc>
                <a:spcPct val="110000"/>
              </a:lnSpc>
              <a:spcBef>
                <a:spcPts val="100"/>
              </a:spcBef>
              <a:buNone/>
            </a:pPr>
            <a:r>
              <a:rPr lang="en-US" sz="36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This Harm Reduction Coalition (HRC) manual outlines the process of developing an Overdose Prevention and Education Program that may involve a take-home naloxone component.</a:t>
            </a:r>
            <a:endParaRPr lang="en-US" sz="36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Calibri" panose="020F0502020204030204" pitchFamily="34" charset="0"/>
                <a:cs typeface="Arial" panose="020B0604020202020204" pitchFamily="34" charset="0"/>
              </a:rPr>
              <a:t>National Institute on Drug Abuse (NIDA)</a:t>
            </a:r>
          </a:p>
          <a:p>
            <a:pPr marL="800088" lvl="1" indent="-342900">
              <a:lnSpc>
                <a:spcPct val="110000"/>
              </a:lnSpc>
              <a:spcBef>
                <a:spcPts val="100"/>
              </a:spcBef>
              <a:buSzPts val="1000"/>
              <a:buFont typeface="Symbol" panose="05050102010706020507" pitchFamily="18" charset="2"/>
              <a:buChar char=""/>
              <a:tabLst>
                <a:tab pos="685800" algn="l"/>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6"/>
              </a:rPr>
              <a:t>Commonly Used Drugs Charts | National Institute on Drug Abuse (NIDA) (nih.gov)</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SzPts val="1000"/>
              <a:buFont typeface="Symbol" panose="05050102010706020507" pitchFamily="18" charset="2"/>
              <a:buChar char=""/>
              <a:tabLst>
                <a:tab pos="685800" algn="l"/>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7"/>
              </a:rPr>
              <a:t>Opioids | National Institute on Drug Abuse (NIDA) (nih.gov)</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Calibri" panose="020F0502020204030204" pitchFamily="34" charset="0"/>
                <a:cs typeface="Arial" panose="020B0604020202020204" pitchFamily="34" charset="0"/>
              </a:rPr>
              <a:t>Readiness and Emergency Management for Schools (REMS)</a:t>
            </a: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8"/>
              </a:rPr>
              <a:t>Readiness and Emergency Management for Schools Technical Assistance Center (ed.gov)</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Font typeface="Symbol" panose="05050102010706020507" pitchFamily="18" charset="2"/>
              <a:buChar char=""/>
              <a:tabLst>
                <a:tab pos="811530" algn="l"/>
              </a:tabLst>
            </a:pPr>
            <a:r>
              <a:rPr lang="en-US" sz="3600" dirty="0">
                <a:effectLst/>
                <a:latin typeface="Arial" panose="020B0604020202020204" pitchFamily="34" charset="0"/>
                <a:ea typeface="Calibri" panose="020F0502020204030204" pitchFamily="34" charset="0"/>
                <a:cs typeface="Arial" panose="020B0604020202020204" pitchFamily="34" charset="0"/>
              </a:rPr>
              <a:t>Fact Sheet </a:t>
            </a: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9"/>
              </a:rPr>
              <a:t>Preparing for Opioid-Related Emergencies for K-12 Schools and Institutions of Higher Education</a:t>
            </a:r>
            <a:r>
              <a:rPr lang="en-US" sz="3600" dirty="0">
                <a:effectLst/>
                <a:latin typeface="Arial" panose="020B0604020202020204" pitchFamily="34" charset="0"/>
                <a:ea typeface="Calibri" panose="020F0502020204030204" pitchFamily="34" charset="0"/>
                <a:cs typeface="Arial" panose="020B0604020202020204" pitchFamily="34" charset="0"/>
              </a:rPr>
              <a:t> </a:t>
            </a: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0"/>
              </a:rPr>
              <a:t>How Naloxone Saves Lives in Opioid Overdose | National Institute on Drug Abuse (NIDA) (nih.gov)</a:t>
            </a:r>
            <a:r>
              <a:rPr lang="en-US" sz="3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(video 5:39 min)​​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strike="noStrike" dirty="0">
                <a:effectLst/>
                <a:latin typeface="Arial" panose="020B0604020202020204" pitchFamily="34" charset="0"/>
                <a:ea typeface="Calibri" panose="020F0502020204030204" pitchFamily="34" charset="0"/>
                <a:cs typeface="Arial" panose="020B0604020202020204" pitchFamily="34" charset="0"/>
              </a:rPr>
              <a:t>Substance Abuse and Mental Health Services Administration </a:t>
            </a:r>
            <a:r>
              <a:rPr lang="en-US" sz="3600" spc="-10" dirty="0">
                <a:effectLst/>
                <a:latin typeface="Arial" panose="020B0604020202020204" pitchFamily="34" charset="0"/>
                <a:ea typeface="Arial" panose="020B0604020202020204" pitchFamily="34" charset="0"/>
                <a:cs typeface="Arial" panose="020B0604020202020204" pitchFamily="34" charset="0"/>
              </a:rPr>
              <a:t>(SAMHSA)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0000"/>
              </a:lnSpc>
              <a:spcBef>
                <a:spcPts val="100"/>
              </a:spcBef>
              <a:spcAft>
                <a:spcPts val="0"/>
              </a:spcAft>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1"/>
              </a:rPr>
              <a:t>SAMHSA Overdose Prevention and Response Toolkit</a:t>
            </a:r>
            <a:r>
              <a:rPr lang="en-US" sz="36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(Revised 2024)</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0000"/>
              </a:lnSpc>
              <a:spcBef>
                <a:spcPts val="100"/>
              </a:spcBef>
              <a:spcAft>
                <a:spcPts val="0"/>
              </a:spcAft>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2"/>
              </a:rPr>
              <a:t>Preventing, Recognizing, and Treating Opioid Overdose | SAMHSA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0000"/>
              </a:lnSpc>
              <a:spcBef>
                <a:spcPts val="100"/>
              </a:spcBef>
              <a:spcAft>
                <a:spcPts val="0"/>
              </a:spcAft>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3"/>
              </a:rPr>
              <a:t>Evidence-Based Resources About Opioid Overdose | SAMHSA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0000"/>
              </a:lnSpc>
              <a:spcBef>
                <a:spcPts val="100"/>
              </a:spcBef>
              <a:spcAft>
                <a:spcPts val="0"/>
              </a:spcAft>
              <a:buNone/>
              <a:tabLst>
                <a:tab pos="811530" algn="l"/>
              </a:tabLst>
            </a:pPr>
            <a:r>
              <a:rPr lang="en-US" sz="3600" dirty="0">
                <a:effectLst/>
                <a:latin typeface="Arial" panose="020B0604020202020204" pitchFamily="34" charset="0"/>
                <a:ea typeface="Calibri" panose="020F0502020204030204" pitchFamily="34" charset="0"/>
                <a:cs typeface="Arial" panose="020B0604020202020204" pitchFamily="34" charset="0"/>
              </a:rPr>
              <a:t>U.S. Department of Health and Human Services (HHS)</a:t>
            </a:r>
          </a:p>
          <a:p>
            <a:pPr marL="800088" lvl="1" indent="-342900">
              <a:lnSpc>
                <a:spcPct val="110000"/>
              </a:lnSpc>
              <a:spcBef>
                <a:spcPts val="100"/>
              </a:spcBef>
              <a:buFont typeface="Symbol" panose="05050102010706020507" pitchFamily="18" charset="2"/>
              <a:buChar char=""/>
            </a:pPr>
            <a:r>
              <a:rPr lang="en-US" sz="3600" u="sng" dirty="0">
                <a:solidFill>
                  <a:srgbClr val="0000F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National Opioids Crisis: Help and Resources | HHS.gov</a:t>
            </a:r>
            <a:r>
              <a:rPr lang="en-US" sz="3600" dirty="0">
                <a:solidFill>
                  <a:srgbClr val="4A4A4A"/>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Increased prescription of opioid medications like oxycodone and hydrocodone led to widespread misuse of both prescription and non- prescription opioids. Prevention, treatment, and recovery information is available here to help health professionals and families combat the epidemic.</a:t>
            </a:r>
            <a:endParaRPr lang="en-US" sz="36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800088" lvl="1" indent="-342900">
              <a:lnSpc>
                <a:spcPct val="110000"/>
              </a:lnSpc>
              <a:spcBef>
                <a:spcPts val="100"/>
              </a:spcBef>
              <a:buFont typeface="Symbol" panose="05050102010706020507" pitchFamily="18" charset="2"/>
              <a:buChar char=""/>
              <a:tabLst>
                <a:tab pos="811530" algn="l"/>
              </a:tabLst>
            </a:pPr>
            <a:r>
              <a:rPr lang="en-US" sz="36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4"/>
              </a:rPr>
              <a:t>U.S. Surgeon General’s Advisory on Naloxone and Opioid Overdose | HHS.gov</a:t>
            </a:r>
            <a:r>
              <a:rPr lang="en-US" sz="36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01390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C306-AB3C-0ECB-685D-F23F96167CA4}"/>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21041734-E1D9-8276-672B-41CC7A5E9B8F}"/>
              </a:ext>
            </a:extLst>
          </p:cNvPr>
          <p:cNvSpPr>
            <a:spLocks noGrp="1"/>
          </p:cNvSpPr>
          <p:nvPr>
            <p:ph idx="1"/>
          </p:nvPr>
        </p:nvSpPr>
        <p:spPr/>
        <p:txBody>
          <a:bodyPr vert="horz" lIns="91440" tIns="45720" rIns="91440" bIns="45720" rtlCol="0" anchor="t">
            <a:normAutofit/>
          </a:bodyPr>
          <a:lstStyle/>
          <a:p>
            <a:r>
              <a:rPr lang="en-US" dirty="0"/>
              <a:t>Please take a couple minutes to complete </a:t>
            </a:r>
            <a:r>
              <a:rPr lang="en-US" dirty="0">
                <a:hlinkClick r:id="rId2"/>
              </a:rPr>
              <a:t>KDE's brief needs  assessment</a:t>
            </a:r>
            <a:r>
              <a:rPr lang="en-US" dirty="0"/>
              <a:t> on how our team can support your district and schools by</a:t>
            </a:r>
            <a:r>
              <a:rPr lang="en-US" b="1" dirty="0"/>
              <a:t> May 15</a:t>
            </a:r>
          </a:p>
          <a:p>
            <a:r>
              <a:rPr lang="en-US" dirty="0"/>
              <a:t>More information will be forthcoming concerning this year's district health coordinators meeting to be scheduled for the fall.</a:t>
            </a:r>
          </a:p>
          <a:p>
            <a:pPr marL="0" indent="0">
              <a:buNone/>
            </a:pPr>
            <a:endParaRPr lang="en-US" dirty="0"/>
          </a:p>
        </p:txBody>
      </p:sp>
    </p:spTree>
    <p:extLst>
      <p:ext uri="{BB962C8B-B14F-4D97-AF65-F5344CB8AC3E}">
        <p14:creationId xmlns:p14="http://schemas.microsoft.com/office/powerpoint/2010/main" val="2857804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2DCB-D863-69BB-3D6A-41EAE289D8EB}"/>
              </a:ext>
            </a:extLst>
          </p:cNvPr>
          <p:cNvSpPr>
            <a:spLocks noGrp="1"/>
          </p:cNvSpPr>
          <p:nvPr>
            <p:ph type="title"/>
          </p:nvPr>
        </p:nvSpPr>
        <p:spPr>
          <a:xfrm>
            <a:off x="838200" y="365125"/>
            <a:ext cx="10515600" cy="1005303"/>
          </a:xfrm>
        </p:spPr>
        <p:txBody>
          <a:bodyPr>
            <a:normAutofit fontScale="90000"/>
          </a:bodyPr>
          <a:lstStyle/>
          <a:p>
            <a:pPr algn="ctr"/>
            <a:r>
              <a:rPr lang="en-US"/>
              <a:t>Contact Your KDE School Health Team</a:t>
            </a:r>
            <a:br>
              <a:rPr lang="en-US"/>
            </a:br>
            <a:r>
              <a:rPr lang="en-US"/>
              <a:t>(502) 564-5279</a:t>
            </a:r>
          </a:p>
        </p:txBody>
      </p:sp>
      <p:sp>
        <p:nvSpPr>
          <p:cNvPr id="3" name="Content Placeholder 2">
            <a:extLst>
              <a:ext uri="{FF2B5EF4-FFF2-40B4-BE49-F238E27FC236}">
                <a16:creationId xmlns:a16="http://schemas.microsoft.com/office/drawing/2014/main" id="{E8897637-A088-5CAA-0042-CC0BCB74D38B}"/>
              </a:ext>
            </a:extLst>
          </p:cNvPr>
          <p:cNvSpPr>
            <a:spLocks noGrp="1"/>
          </p:cNvSpPr>
          <p:nvPr>
            <p:ph idx="1"/>
          </p:nvPr>
        </p:nvSpPr>
        <p:spPr>
          <a:xfrm>
            <a:off x="838200" y="1372843"/>
            <a:ext cx="10515600" cy="4351338"/>
          </a:xfrm>
        </p:spPr>
        <p:txBody>
          <a:bodyPr vert="horz" lIns="91440" tIns="45720" rIns="91440" bIns="45720" rtlCol="0" anchor="t">
            <a:normAutofit/>
          </a:bodyPr>
          <a:lstStyle/>
          <a:p>
            <a:r>
              <a:rPr lang="en-US">
                <a:hlinkClick r:id="rId2"/>
              </a:rPr>
              <a:t>Jim Tackett</a:t>
            </a:r>
            <a:r>
              <a:rPr lang="en-US"/>
              <a:t>, Branch Manager</a:t>
            </a:r>
          </a:p>
          <a:p>
            <a:r>
              <a:rPr lang="en-US">
                <a:hlinkClick r:id="rId3"/>
              </a:rPr>
              <a:t>Angie McDonald</a:t>
            </a:r>
            <a:r>
              <a:rPr lang="en-US"/>
              <a:t>, School Nurse Consultant</a:t>
            </a:r>
          </a:p>
          <a:p>
            <a:r>
              <a:rPr lang="en-US">
                <a:hlinkClick r:id="rId4"/>
              </a:rPr>
              <a:t>Tonia Hickman</a:t>
            </a:r>
            <a:r>
              <a:rPr lang="en-US"/>
              <a:t>, Resource Management Analyst</a:t>
            </a:r>
          </a:p>
          <a:p>
            <a:r>
              <a:rPr lang="en-US">
                <a:hlinkClick r:id="rId5"/>
              </a:rPr>
              <a:t>Caitlyn Mounce</a:t>
            </a:r>
            <a:r>
              <a:rPr lang="en-US"/>
              <a:t>, Health Program Administrator (Eastern Region)</a:t>
            </a:r>
          </a:p>
          <a:p>
            <a:r>
              <a:rPr lang="en-US">
                <a:hlinkClick r:id="rId6"/>
              </a:rPr>
              <a:t>Crystal Dillingham</a:t>
            </a:r>
            <a:r>
              <a:rPr lang="en-US"/>
              <a:t>, Health Program Administrator (Central Region)</a:t>
            </a:r>
          </a:p>
          <a:p>
            <a:r>
              <a:rPr lang="en-US">
                <a:hlinkClick r:id="rId7"/>
              </a:rPr>
              <a:t>Abby Henshaw</a:t>
            </a:r>
            <a:r>
              <a:rPr lang="en-US"/>
              <a:t>, Health Program Administrator (Western Region)</a:t>
            </a:r>
          </a:p>
          <a:p>
            <a:r>
              <a:rPr lang="en-US">
                <a:hlinkClick r:id="rId8"/>
              </a:rPr>
              <a:t>Stephanie Bunge</a:t>
            </a:r>
            <a:r>
              <a:rPr lang="en-US"/>
              <a:t>, Healthy Schools Project Director</a:t>
            </a:r>
          </a:p>
          <a:p>
            <a:r>
              <a:rPr lang="en-US">
                <a:hlinkClick r:id="rId9"/>
              </a:rPr>
              <a:t>Jalynn Stubbs</a:t>
            </a:r>
            <a:r>
              <a:rPr lang="en-US"/>
              <a:t>, School Health Consultant</a:t>
            </a:r>
          </a:p>
          <a:p>
            <a:endParaRPr lang="en-US"/>
          </a:p>
          <a:p>
            <a:endParaRPr lang="en-US"/>
          </a:p>
        </p:txBody>
      </p:sp>
    </p:spTree>
    <p:extLst>
      <p:ext uri="{BB962C8B-B14F-4D97-AF65-F5344CB8AC3E}">
        <p14:creationId xmlns:p14="http://schemas.microsoft.com/office/powerpoint/2010/main" val="2723785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3909-BC64-FD56-504F-9888B7FF3025}"/>
              </a:ext>
            </a:extLst>
          </p:cNvPr>
          <p:cNvSpPr>
            <a:spLocks noGrp="1"/>
          </p:cNvSpPr>
          <p:nvPr>
            <p:ph type="title"/>
          </p:nvPr>
        </p:nvSpPr>
        <p:spPr>
          <a:xfrm>
            <a:off x="665239" y="604758"/>
            <a:ext cx="9850362" cy="1277183"/>
          </a:xfrm>
        </p:spPr>
        <p:txBody>
          <a:bodyPr>
            <a:normAutofit fontScale="90000"/>
          </a:bodyPr>
          <a:lstStyle/>
          <a:p>
            <a:r>
              <a:rPr lang="en-US" sz="6700" b="1"/>
              <a:t>Questions ??</a:t>
            </a:r>
            <a:br>
              <a:rPr lang="en-US"/>
            </a:br>
            <a:endParaRPr lang="en-US"/>
          </a:p>
        </p:txBody>
      </p:sp>
      <p:pic>
        <p:nvPicPr>
          <p:cNvPr id="11" name="Picture 10" descr="Several hands raised and ready to answer a question">
            <a:extLst>
              <a:ext uri="{FF2B5EF4-FFF2-40B4-BE49-F238E27FC236}">
                <a16:creationId xmlns:a16="http://schemas.microsoft.com/office/drawing/2014/main" id="{02D73D1B-16EB-6D59-B59E-7C3E18D54AB9}"/>
              </a:ext>
            </a:extLst>
          </p:cNvPr>
          <p:cNvPicPr>
            <a:picLocks noChangeAspect="1"/>
          </p:cNvPicPr>
          <p:nvPr/>
        </p:nvPicPr>
        <p:blipFill>
          <a:blip r:embed="rId2"/>
          <a:stretch>
            <a:fillRect/>
          </a:stretch>
        </p:blipFill>
        <p:spPr>
          <a:xfrm>
            <a:off x="665239" y="2179469"/>
            <a:ext cx="6507238" cy="4325441"/>
          </a:xfrm>
          <a:prstGeom prst="rect">
            <a:avLst/>
          </a:prstGeom>
        </p:spPr>
      </p:pic>
    </p:spTree>
    <p:extLst>
      <p:ext uri="{BB962C8B-B14F-4D97-AF65-F5344CB8AC3E}">
        <p14:creationId xmlns:p14="http://schemas.microsoft.com/office/powerpoint/2010/main" val="28602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AA2B-40C2-0100-5D93-95AEA72F4997}"/>
              </a:ext>
            </a:extLst>
          </p:cNvPr>
          <p:cNvSpPr>
            <a:spLocks noGrp="1"/>
          </p:cNvSpPr>
          <p:nvPr>
            <p:ph type="title"/>
          </p:nvPr>
        </p:nvSpPr>
        <p:spPr/>
        <p:txBody>
          <a:bodyPr/>
          <a:lstStyle/>
          <a:p>
            <a:r>
              <a:rPr lang="en-US"/>
              <a:t>Medicinal Cannabis</a:t>
            </a:r>
          </a:p>
        </p:txBody>
      </p:sp>
      <p:sp>
        <p:nvSpPr>
          <p:cNvPr id="3" name="Content Placeholder 2">
            <a:extLst>
              <a:ext uri="{FF2B5EF4-FFF2-40B4-BE49-F238E27FC236}">
                <a16:creationId xmlns:a16="http://schemas.microsoft.com/office/drawing/2014/main" id="{1F0AA711-53E8-9673-EC5B-8161BE354713}"/>
              </a:ext>
            </a:extLst>
          </p:cNvPr>
          <p:cNvSpPr>
            <a:spLocks noGrp="1"/>
          </p:cNvSpPr>
          <p:nvPr>
            <p:ph idx="1"/>
          </p:nvPr>
        </p:nvSpPr>
        <p:spPr>
          <a:xfrm>
            <a:off x="838200" y="1566833"/>
            <a:ext cx="10515600" cy="4351338"/>
          </a:xfrm>
        </p:spPr>
        <p:txBody>
          <a:bodyPr vert="horz" lIns="91440" tIns="45720" rIns="91440" bIns="45720" rtlCol="0" anchor="t">
            <a:normAutofit/>
          </a:bodyPr>
          <a:lstStyle/>
          <a:p>
            <a:r>
              <a:rPr lang="en-US" dirty="0"/>
              <a:t>Each local board of education, each board of directors of a public charter school, and the governing body of each certified nonpublic school shall, no later than December 1, 2024, establish policies related to the use of medicinal cannabis by a pupil who is a registered qualified patient on school property.  </a:t>
            </a:r>
          </a:p>
          <a:p>
            <a:r>
              <a:rPr lang="en-US" dirty="0"/>
              <a:t>Policies shall either </a:t>
            </a:r>
            <a:r>
              <a:rPr lang="en-US" b="1" dirty="0"/>
              <a:t>prohibit </a:t>
            </a:r>
            <a:r>
              <a:rPr lang="en-US" dirty="0"/>
              <a:t>the use of medicinal cannabis on school property or </a:t>
            </a:r>
            <a:r>
              <a:rPr lang="en-US" b="1" dirty="0"/>
              <a:t>permit</a:t>
            </a:r>
            <a:r>
              <a:rPr lang="en-US" dirty="0"/>
              <a:t> the use of medicinal cannabis on school property by a pupil who is a registered qualified patient as deemed necessary by the pupil's parent or legal guardian.</a:t>
            </a:r>
          </a:p>
        </p:txBody>
      </p:sp>
    </p:spTree>
    <p:extLst>
      <p:ext uri="{BB962C8B-B14F-4D97-AF65-F5344CB8AC3E}">
        <p14:creationId xmlns:p14="http://schemas.microsoft.com/office/powerpoint/2010/main" val="111343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EE3-08CD-435C-521F-DB000742C783}"/>
              </a:ext>
            </a:extLst>
          </p:cNvPr>
          <p:cNvSpPr>
            <a:spLocks noGrp="1"/>
          </p:cNvSpPr>
          <p:nvPr>
            <p:ph type="title"/>
          </p:nvPr>
        </p:nvSpPr>
        <p:spPr/>
        <p:txBody>
          <a:bodyPr/>
          <a:lstStyle/>
          <a:p>
            <a:r>
              <a:rPr lang="en-US"/>
              <a:t>HB 829</a:t>
            </a:r>
          </a:p>
        </p:txBody>
      </p:sp>
      <p:sp>
        <p:nvSpPr>
          <p:cNvPr id="3" name="Content Placeholder 2">
            <a:extLst>
              <a:ext uri="{FF2B5EF4-FFF2-40B4-BE49-F238E27FC236}">
                <a16:creationId xmlns:a16="http://schemas.microsoft.com/office/drawing/2014/main" id="{E38553B4-70A9-0FA8-3E6F-D1584DAEE5EB}"/>
              </a:ext>
            </a:extLst>
          </p:cNvPr>
          <p:cNvSpPr>
            <a:spLocks noGrp="1"/>
          </p:cNvSpPr>
          <p:nvPr>
            <p:ph idx="1"/>
          </p:nvPr>
        </p:nvSpPr>
        <p:spPr>
          <a:xfrm>
            <a:off x="838200" y="1473932"/>
            <a:ext cx="10515600" cy="4351338"/>
          </a:xfrm>
        </p:spPr>
        <p:txBody>
          <a:bodyPr/>
          <a:lstStyle/>
          <a:p>
            <a:r>
              <a:rPr lang="en-US"/>
              <a:t>If a local board of education, the board of directors of a public charter school, or the governing body of a certified nonpublic school enacts a policy to permit the use of medicinal cannabis by a pupil who is a registered qualified patient, that policy shall require that medicinal cannabis be administered: </a:t>
            </a:r>
          </a:p>
          <a:p>
            <a:pPr lvl="1"/>
            <a:r>
              <a:rPr lang="en-US"/>
              <a:t>By a school nurse or under the supervision of appropriate school staff </a:t>
            </a:r>
            <a:r>
              <a:rPr lang="en-US" b="1"/>
              <a:t>OR</a:t>
            </a:r>
          </a:p>
          <a:p>
            <a:pPr lvl="1"/>
            <a:r>
              <a:rPr lang="en-US"/>
              <a:t>By the parent or legal guardian of the pupil who is a registered qualified patient,</a:t>
            </a:r>
          </a:p>
          <a:p>
            <a:pPr lvl="1"/>
            <a:r>
              <a:rPr lang="en-US"/>
              <a:t>Is administered out of the view of other students </a:t>
            </a:r>
            <a:r>
              <a:rPr lang="en-US" b="1"/>
              <a:t>and include a process by which a school nurse or other school staff member by refuse to administer or supervise the administration of medicinal cannabis</a:t>
            </a:r>
            <a:r>
              <a:rPr lang="en-US"/>
              <a:t>. </a:t>
            </a:r>
          </a:p>
          <a:p>
            <a:pPr lvl="1"/>
            <a:endParaRPr lang="en-US"/>
          </a:p>
        </p:txBody>
      </p:sp>
    </p:spTree>
    <p:extLst>
      <p:ext uri="{BB962C8B-B14F-4D97-AF65-F5344CB8AC3E}">
        <p14:creationId xmlns:p14="http://schemas.microsoft.com/office/powerpoint/2010/main" val="377208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EE3-08CD-435C-521F-DB000742C783}"/>
              </a:ext>
            </a:extLst>
          </p:cNvPr>
          <p:cNvSpPr>
            <a:spLocks noGrp="1"/>
          </p:cNvSpPr>
          <p:nvPr>
            <p:ph type="title"/>
          </p:nvPr>
        </p:nvSpPr>
        <p:spPr/>
        <p:txBody>
          <a:bodyPr/>
          <a:lstStyle/>
          <a:p>
            <a:r>
              <a:rPr lang="en-US" dirty="0"/>
              <a:t>Additional School Health Legislation </a:t>
            </a:r>
          </a:p>
        </p:txBody>
      </p:sp>
      <p:sp>
        <p:nvSpPr>
          <p:cNvPr id="3" name="Content Placeholder 2">
            <a:extLst>
              <a:ext uri="{FF2B5EF4-FFF2-40B4-BE49-F238E27FC236}">
                <a16:creationId xmlns:a16="http://schemas.microsoft.com/office/drawing/2014/main" id="{E38553B4-70A9-0FA8-3E6F-D1584DAEE5EB}"/>
              </a:ext>
            </a:extLst>
          </p:cNvPr>
          <p:cNvSpPr>
            <a:spLocks noGrp="1"/>
          </p:cNvSpPr>
          <p:nvPr>
            <p:ph idx="1"/>
          </p:nvPr>
        </p:nvSpPr>
        <p:spPr>
          <a:xfrm>
            <a:off x="838200" y="1473932"/>
            <a:ext cx="10515600" cy="4351338"/>
          </a:xfrm>
        </p:spPr>
        <p:txBody>
          <a:bodyPr vert="horz" lIns="91440" tIns="45720" rIns="91440" bIns="45720" rtlCol="0" anchor="t">
            <a:normAutofit fontScale="85000" lnSpcReduction="20000"/>
          </a:bodyPr>
          <a:lstStyle/>
          <a:p>
            <a:r>
              <a:rPr lang="en-US" dirty="0"/>
              <a:t>SB 2 – Addresses trauma-informed care and suicide prevention efforts in schools. Requires trauma-informed plans to be sent to KDE and available for public review. Includes the provision of allowing districts to hire armed guardians if desired</a:t>
            </a:r>
          </a:p>
          <a:p>
            <a:r>
              <a:rPr lang="en-US" dirty="0"/>
              <a:t>HB 274 – Permits pharmacists to give vaccines to children 5 years of age and older</a:t>
            </a:r>
          </a:p>
          <a:p>
            <a:r>
              <a:rPr lang="en-US" dirty="0"/>
              <a:t>HB 11 – Creates a list of tobacco retailers and a non-compliance database/reporting system. Any Tobacco Control Act products cannot be sold to anyone under 21</a:t>
            </a:r>
          </a:p>
          <a:p>
            <a:r>
              <a:rPr lang="en-US" dirty="0"/>
              <a:t>HB142 – Bans all tobacco nicotine, and vapor-related products in schools. Requires school districts to develop procedures for those who violate the law</a:t>
            </a:r>
          </a:p>
          <a:p>
            <a:r>
              <a:rPr lang="en-US" dirty="0"/>
              <a:t>HB 611 – Requires school officials to file a complaint with the county attorney when a student has 15 unexcused absences. At the elementary level, parents/caregivers will be held responsible</a:t>
            </a:r>
          </a:p>
          <a:p>
            <a:pPr lvl="1"/>
            <a:endParaRPr lang="en-US"/>
          </a:p>
        </p:txBody>
      </p:sp>
    </p:spTree>
    <p:extLst>
      <p:ext uri="{BB962C8B-B14F-4D97-AF65-F5344CB8AC3E}">
        <p14:creationId xmlns:p14="http://schemas.microsoft.com/office/powerpoint/2010/main" val="403467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7AFB-2838-01C6-E8C6-4C7979B5BBAC}"/>
              </a:ext>
            </a:extLst>
          </p:cNvPr>
          <p:cNvSpPr>
            <a:spLocks noGrp="1"/>
          </p:cNvSpPr>
          <p:nvPr>
            <p:ph type="title"/>
          </p:nvPr>
        </p:nvSpPr>
        <p:spPr/>
        <p:txBody>
          <a:bodyPr/>
          <a:lstStyle/>
          <a:p>
            <a:r>
              <a:rPr lang="en-US" dirty="0"/>
              <a:t>Kentucky Department of Education Guidance Document</a:t>
            </a:r>
          </a:p>
        </p:txBody>
      </p:sp>
      <p:sp>
        <p:nvSpPr>
          <p:cNvPr id="3" name="Content Placeholder 2">
            <a:extLst>
              <a:ext uri="{FF2B5EF4-FFF2-40B4-BE49-F238E27FC236}">
                <a16:creationId xmlns:a16="http://schemas.microsoft.com/office/drawing/2014/main" id="{9B3A6B83-D8CF-449D-8751-AC00B34CA864}"/>
              </a:ext>
            </a:extLst>
          </p:cNvPr>
          <p:cNvSpPr>
            <a:spLocks noGrp="1"/>
          </p:cNvSpPr>
          <p:nvPr>
            <p:ph idx="1"/>
          </p:nvPr>
        </p:nvSpPr>
        <p:spPr>
          <a:xfrm>
            <a:off x="838200" y="1949823"/>
            <a:ext cx="10515600" cy="3971645"/>
          </a:xfrm>
        </p:spPr>
        <p:txBody>
          <a:bodyPr/>
          <a:lstStyle/>
          <a:p>
            <a:pPr marL="0" indent="0">
              <a:buNone/>
            </a:pPr>
            <a:r>
              <a:rPr lang="en-US" dirty="0"/>
              <a:t>Check out the newly released </a:t>
            </a:r>
            <a:r>
              <a:rPr lang="en-US" dirty="0">
                <a:hlinkClick r:id="rId2"/>
              </a:rPr>
              <a:t>KDE 2024 Legislative Guidance </a:t>
            </a:r>
            <a:r>
              <a:rPr lang="en-US" dirty="0"/>
              <a:t>for more clarification concerning the new legislation.</a:t>
            </a:r>
          </a:p>
          <a:p>
            <a:pPr marL="0" indent="0">
              <a:buNone/>
            </a:pPr>
            <a:endParaRPr lang="en-US" dirty="0"/>
          </a:p>
          <a:p>
            <a:pPr marL="0" indent="0">
              <a:buNone/>
            </a:pPr>
            <a:endParaRPr lang="en-US" dirty="0"/>
          </a:p>
        </p:txBody>
      </p:sp>
      <p:pic>
        <p:nvPicPr>
          <p:cNvPr id="5" name="Picture 4" descr="A person holding a piece of paper">
            <a:extLst>
              <a:ext uri="{FF2B5EF4-FFF2-40B4-BE49-F238E27FC236}">
                <a16:creationId xmlns:a16="http://schemas.microsoft.com/office/drawing/2014/main" id="{3BAC9539-5168-0B96-B31F-08A64EC094D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57052" y="3039035"/>
            <a:ext cx="3870206" cy="2581555"/>
          </a:xfrm>
          <a:prstGeom prst="rect">
            <a:avLst/>
          </a:prstGeom>
        </p:spPr>
      </p:pic>
    </p:spTree>
    <p:extLst>
      <p:ext uri="{BB962C8B-B14F-4D97-AF65-F5344CB8AC3E}">
        <p14:creationId xmlns:p14="http://schemas.microsoft.com/office/powerpoint/2010/main" val="250754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278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 xmlns="417edbfa-aa3a-439e-bda1-3e5cf23fbc1a">false</Hide>
    <Accessibility_x0020_Office xmlns="3a62de7d-ba57-4f43-9dae-9623ba637be0" xsi:nil="true"/>
    <AlternateThumbnailUrl xmlns="http://schemas.microsoft.com/sharepoint/v3">
      <Url xsi:nil="true"/>
      <Description xsi:nil="true"/>
    </AlternateThumbnailUrl>
    <Alt_x0020_Text xmlns="417edbfa-aa3a-439e-bda1-3e5cf23fbc1a" xsi:nil="tru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URL xmlns="417edbfa-aa3a-439e-bda1-3e5cf23fbc1a">
      <Url xsi:nil="true"/>
      <Description xsi:nil="true"/>
    </URL>
    <Accessibility_x0020_Target_x0020_Date xmlns="3a62de7d-ba57-4f43-9dae-9623ba637be0" xsi:nil="true"/>
    <Accessibility_x0020_Audit_x0020_Date xmlns="3a62de7d-ba57-4f43-9dae-9623ba637be0" xsi:nil="true"/>
    <ImageCreateDate xmlns="http://schemas.microsoft.com/sharepoint/v3" xsi:nil="true"/>
    <Order0 xmlns="417edbfa-aa3a-439e-bda1-3e5cf23fbc1a" xsi:nil="true"/>
    <Description xmlns="http://schemas.microsoft.com/sharepoint/v3" xsi:nil="true"/>
    <_dlc_DocId xmlns="3a62de7d-ba57-4f43-9dae-9623ba637be0">KYED-738524497-21</_dlc_DocId>
    <_dlc_DocIdUrl xmlns="3a62de7d-ba57-4f43-9dae-9623ba637be0">
      <Url>https://education-edit.ky.gov/districts/SHS/_layouts/15/DocIdRedir.aspx?ID=KYED-738524497-21</Url>
      <Description>KYED-738524497-21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icture" ma:contentTypeID="0x010102003D00C5CFD33DA04A8E72E2D04C561FFD" ma:contentTypeVersion="4" ma:contentTypeDescription="Upload an image or a photograph." ma:contentTypeScope="" ma:versionID="eb6843e0e51a8cbcd1bef63950bd28b2">
  <xsd:schema xmlns:xsd="http://www.w3.org/2001/XMLSchema" xmlns:xs="http://www.w3.org/2001/XMLSchema" xmlns:p="http://schemas.microsoft.com/office/2006/metadata/properties" xmlns:ns1="http://schemas.microsoft.com/sharepoint/v3" xmlns:ns2="417edbfa-aa3a-439e-bda1-3e5cf23fbc1a" xmlns:ns3="3a62de7d-ba57-4f43-9dae-9623ba637be0" targetNamespace="http://schemas.microsoft.com/office/2006/metadata/properties" ma:root="true" ma:fieldsID="dd0d4dfe31c685793b96bdc404f18d55" ns1:_="" ns2:_="" ns3:_="">
    <xsd:import namespace="http://schemas.microsoft.com/sharepoint/v3"/>
    <xsd:import namespace="417edbfa-aa3a-439e-bda1-3e5cf23fbc1a"/>
    <xsd:import namespace="3a62de7d-ba57-4f43-9dae-9623ba637be0"/>
    <xsd:element name="properties">
      <xsd:complexType>
        <xsd:sequence>
          <xsd:element name="documentManagement">
            <xsd:complexType>
              <xsd:all>
                <xsd:element ref="ns1:ImageCreateDate" minOccurs="0"/>
                <xsd:element ref="ns1:Description" minOccurs="0"/>
                <xsd:element ref="ns2:URL" minOccurs="0"/>
                <xsd:element ref="ns2:Hide" minOccurs="0"/>
                <xsd:element ref="ns2:Order0" minOccurs="0"/>
                <xsd:element ref="ns2:Alt_x0020_Text" minOccurs="0"/>
                <xsd:element ref="ns3:Accessibility_x0020_Office" minOccurs="0"/>
                <xsd:element ref="ns3:Accessibility_x0020_Audience" minOccurs="0"/>
                <xsd:element ref="ns3:Accessibility_x0020_Audit_x0020_Date" minOccurs="0"/>
                <xsd:element ref="ns3:Accessibility_x0020_Audit_x0020_Status" minOccurs="0"/>
                <xsd:element ref="ns3:Accessibility_x0020_Target_x0020_Date" minOccurs="0"/>
                <xsd:element ref="ns3:Accessibility_x0020_Status" minOccurs="0"/>
                <xsd:element ref="ns1:ImageWidth" minOccurs="0"/>
                <xsd:element ref="ns1:ImageHeight" minOccurs="0"/>
                <xsd:element ref="ns1:ThumbnailExists" minOccurs="0"/>
                <xsd:element ref="ns1:PreviewExists" minOccurs="0"/>
                <xsd:element ref="ns1:AlternateThumbnailUr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5" nillable="true" ma:displayName="Date Picture Taken" ma:format="DateTime" ma:hidden="true" ma:internalName="ImageCreateDate">
      <xsd:simpleType>
        <xsd:restriction base="dms:DateTime"/>
      </xsd:simpleType>
    </xsd:element>
    <xsd:element name="Description" ma:index="6" nillable="true" ma:displayName="Description" ma:description="Used as alternative text for the picture." ma:hidden="true" ma:internalName="Description">
      <xsd:simpleType>
        <xsd:restriction base="dms:Note">
          <xsd:maxLength value="255"/>
        </xsd:restriction>
      </xsd:simpleType>
    </xsd:element>
    <xsd:element name="ImageWidth" ma:index="20" nillable="true" ma:displayName="Picture Width" ma:internalName="ImageWidth" ma:readOnly="true">
      <xsd:simpleType>
        <xsd:restriction base="dms:Unknown"/>
      </xsd:simpleType>
    </xsd:element>
    <xsd:element name="ImageHeight" ma:index="21" nillable="true" ma:displayName="Picture Height" ma:internalName="ImageHeight" ma:readOnly="true">
      <xsd:simpleType>
        <xsd:restriction base="dms:Unknown"/>
      </xsd:simpleType>
    </xsd:element>
    <xsd:element name="ThumbnailExists" ma:index="22" nillable="true" ma:displayName="Thumbnail Exists" ma:default="FALSE" ma:hidden="true" ma:internalName="ThumbnailExists" ma:readOnly="true">
      <xsd:simpleType>
        <xsd:restriction base="dms:Boolean"/>
      </xsd:simpleType>
    </xsd:element>
    <xsd:element name="PreviewExists" ma:index="23" nillable="true" ma:displayName="Preview Exists" ma:default="FALSE" ma:hidden="true" ma:internalName="PreviewExists" ma:readOnly="true">
      <xsd:simpleType>
        <xsd:restriction base="dms:Boolean"/>
      </xsd:simpleType>
    </xsd:element>
    <xsd:element name="AlternateThumbnailUrl" ma:index="24"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7edbfa-aa3a-439e-bda1-3e5cf23fbc1a" elementFormDefault="qualified">
    <xsd:import namespace="http://schemas.microsoft.com/office/2006/documentManagement/types"/>
    <xsd:import namespace="http://schemas.microsoft.com/office/infopath/2007/PartnerControls"/>
    <xsd:element name="URL" ma:index="8"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Hide" ma:index="9" nillable="true" ma:displayName="Hide" ma:default="0" ma:internalName="Hide">
      <xsd:simpleType>
        <xsd:restriction base="dms:Boolean"/>
      </xsd:simpleType>
    </xsd:element>
    <xsd:element name="Order0" ma:index="10" nillable="true" ma:displayName="Order" ma:decimals="0" ma:internalName="Order0">
      <xsd:simpleType>
        <xsd:restriction base="dms:Number">
          <xsd:minInclusive value="1"/>
        </xsd:restriction>
      </xsd:simpleType>
    </xsd:element>
    <xsd:element name="Alt_x0020_Text" ma:index="11" nillable="true" ma:displayName="Alt Text" ma:internalName="Alt_x0020_Tex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1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1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14" nillable="true" ma:displayName="Accessibility Audit Date" ma:format="DateOnly" ma:internalName="Accessibility_x0020_Audit_x0020_Date">
      <xsd:simpleType>
        <xsd:restriction base="dms:DateTime"/>
      </xsd:simpleType>
    </xsd:element>
    <xsd:element name="Accessibility_x0020_Audit_x0020_Status" ma:index="1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16" nillable="true" ma:displayName="Accessibility Target Date" ma:format="DateOnly" ma:internalName="Accessibility_x0020_Target_x0020_Date">
      <xsd:simpleType>
        <xsd:restriction base="dms:DateTime"/>
      </xsd:simpleType>
    </xsd:element>
    <xsd:element name="Accessibility_x0020_Status" ma:index="17" nillable="true" ma:displayName="Accessibility Status" ma:format="Dropdown" ma:internalName="Accessibility_x0020_Status">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4"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23462E-756B-41D6-B1F9-6F638FA4CEB7}">
  <ds:schemaRefs>
    <ds:schemaRef ds:uri="http://schemas.microsoft.com/office/2006/documentManagement/types"/>
    <ds:schemaRef ds:uri="cf3aa28c-8d44-408c-a5ca-996a87f6cd59"/>
    <ds:schemaRef ds:uri="http://schemas.microsoft.com/office/infopath/2007/PartnerControls"/>
    <ds:schemaRef ds:uri="http://schemas.openxmlformats.org/package/2006/metadata/core-properties"/>
    <ds:schemaRef ds:uri="http://www.w3.org/XML/1998/namespace"/>
    <ds:schemaRef ds:uri="http://schemas.microsoft.com/sharepoint/v3"/>
    <ds:schemaRef ds:uri="e863b48f-738b-4980-a544-e07d06c7b50f"/>
    <ds:schemaRef ds:uri="http://purl.org/dc/dcmitype/"/>
    <ds:schemaRef ds:uri="http://schemas.microsoft.com/office/2006/metadata/properties"/>
    <ds:schemaRef ds:uri="5bc9d522-2386-425a-9f2a-a617cf877ec0"/>
    <ds:schemaRef ds:uri="http://purl.org/dc/terms/"/>
    <ds:schemaRef ds:uri="http://purl.org/dc/elements/1.1/"/>
  </ds:schemaRefs>
</ds:datastoreItem>
</file>

<file path=customXml/itemProps2.xml><?xml version="1.0" encoding="utf-8"?>
<ds:datastoreItem xmlns:ds="http://schemas.openxmlformats.org/officeDocument/2006/customXml" ds:itemID="{3027E465-CB5E-44B6-A69C-32DC159E4C3D}"/>
</file>

<file path=customXml/itemProps3.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4.xml><?xml version="1.0" encoding="utf-8"?>
<ds:datastoreItem xmlns:ds="http://schemas.openxmlformats.org/officeDocument/2006/customXml" ds:itemID="{887C2E4A-6849-484C-8705-D5860637E5B0}"/>
</file>

<file path=docProps/app.xml><?xml version="1.0" encoding="utf-8"?>
<Properties xmlns="http://schemas.openxmlformats.org/officeDocument/2006/extended-properties" xmlns:vt="http://schemas.openxmlformats.org/officeDocument/2006/docPropsVTypes">
  <Template>KDE PowerPoint Template</Template>
  <TotalTime>14</TotalTime>
  <Words>6233</Words>
  <Application>Microsoft Office PowerPoint</Application>
  <PresentationFormat>Widescreen</PresentationFormat>
  <Paragraphs>516</Paragraphs>
  <Slides>53</Slides>
  <Notes>34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53</vt:i4>
      </vt:variant>
    </vt:vector>
  </HeadingPairs>
  <TitlesOfParts>
    <vt:vector size="68" baseType="lpstr">
      <vt:lpstr>Aptos</vt:lpstr>
      <vt:lpstr>Arial</vt:lpstr>
      <vt:lpstr>Arial Narrow</vt:lpstr>
      <vt:lpstr>Calibri</vt:lpstr>
      <vt:lpstr>Century Gothic</vt:lpstr>
      <vt:lpstr>Courier New</vt:lpstr>
      <vt:lpstr>Franklin Gothic Book</vt:lpstr>
      <vt:lpstr>Franklin Gothic Medium</vt:lpstr>
      <vt:lpstr>Gill Sans MT</vt:lpstr>
      <vt:lpstr>Segoe UI</vt:lpstr>
      <vt:lpstr>Symbol</vt:lpstr>
      <vt:lpstr>Times New Roman</vt:lpstr>
      <vt:lpstr>Wingdings</vt:lpstr>
      <vt:lpstr>Office Theme</vt:lpstr>
      <vt:lpstr>2_Office Theme</vt:lpstr>
      <vt:lpstr>2024 End-of-Year Webinar</vt:lpstr>
      <vt:lpstr>Welcome!</vt:lpstr>
      <vt:lpstr>Legislative Updates 2024 Automated External Defibrillators</vt:lpstr>
      <vt:lpstr>PowerPoint Presentation</vt:lpstr>
      <vt:lpstr>Medicinal Cannabis HB 829</vt:lpstr>
      <vt:lpstr>Medicinal Cannabis</vt:lpstr>
      <vt:lpstr>HB 829</vt:lpstr>
      <vt:lpstr>Additional School Health Legislation </vt:lpstr>
      <vt:lpstr>Kentucky Department of Education Guidance Document</vt:lpstr>
      <vt:lpstr>Medication Administration Training for 2024-25</vt:lpstr>
      <vt:lpstr>Out of State Field Trips - Ohio</vt:lpstr>
      <vt:lpstr>Medication Delegation in Ohio Field Trips</vt:lpstr>
      <vt:lpstr>Reminder for KY Field Trips</vt:lpstr>
      <vt:lpstr>Scope and Practice for School Nursing</vt:lpstr>
      <vt:lpstr>Scope and Practice</vt:lpstr>
      <vt:lpstr>Guidance for Developing School Health Contracts</vt:lpstr>
      <vt:lpstr>Free Disaster Preparedness Trainings for Schools (Behavior Health Related)</vt:lpstr>
      <vt:lpstr>Free Disaster Preparedness Trainings for Schools (Continued)</vt:lpstr>
      <vt:lpstr>For More Information</vt:lpstr>
      <vt:lpstr>National Association of School Nurses  (NASN) New Resources</vt:lpstr>
      <vt:lpstr>Other Epilepsy/Seizure Resources</vt:lpstr>
      <vt:lpstr>Benefits of Joining NASN</vt:lpstr>
      <vt:lpstr>Eyes of Hope Program</vt:lpstr>
      <vt:lpstr>Who is eligible?</vt:lpstr>
      <vt:lpstr>Benefits of Joining the Kentucky School Nurses Association (KSNA)</vt:lpstr>
      <vt:lpstr>New Resources on Students with Disabilities</vt:lpstr>
      <vt:lpstr>Consents for treatments and screenings</vt:lpstr>
      <vt:lpstr>Kentucky Laws Regarding Parental Consent for Health Services</vt:lpstr>
      <vt:lpstr>Parental Consent</vt:lpstr>
      <vt:lpstr>Parental Consent Continued</vt:lpstr>
      <vt:lpstr>New Guidance for Covid-19</vt:lpstr>
      <vt:lpstr>Upcoming Training Opportunities</vt:lpstr>
      <vt:lpstr>Infinite Campus (IC) Updates and End-of-Year Reminders</vt:lpstr>
      <vt:lpstr>School Health Data Reports Due June 1, 2024</vt:lpstr>
      <vt:lpstr>School/District Health Data</vt:lpstr>
      <vt:lpstr>Changes to Immunization Certificate Report</vt:lpstr>
      <vt:lpstr>Option 1  - Immunization Certificate Report</vt:lpstr>
      <vt:lpstr>Option 2  - Immunization Certificate Report</vt:lpstr>
      <vt:lpstr>School Health Services by the Numbers 2022-2023 KDE School Health Services Infographic</vt:lpstr>
      <vt:lpstr>635,424</vt:lpstr>
      <vt:lpstr>Try the New Look of Infinite Campus</vt:lpstr>
      <vt:lpstr>Infinite Campus New Look - Toggle</vt:lpstr>
      <vt:lpstr>Naloxone Protocol Medically Approved Guideline KDE DHC End of Year Webinar</vt:lpstr>
      <vt:lpstr>Clinical Protocol for Naloxone (Opioid Antagonist) Use in the School Setting   Medically Approved Guideline for Over-the-Counter Use in the School Setting  </vt:lpstr>
      <vt:lpstr>Use of Naloxone in the school setting</vt:lpstr>
      <vt:lpstr>Naloxone Protocol for the School Setting</vt:lpstr>
      <vt:lpstr>Kentucky Board of Nursing (KBN)  AOS #16 Meds Via Various Routes</vt:lpstr>
      <vt:lpstr>Applicable resources to support delegation</vt:lpstr>
      <vt:lpstr>Naloxone Resources</vt:lpstr>
      <vt:lpstr>Expanded and Reorganized </vt:lpstr>
      <vt:lpstr>Reminders...</vt:lpstr>
      <vt:lpstr>Contact Your KDE School Health Team (502) 564-5279</vt:lpstr>
      <vt:lpstr>Questions ?? </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Angela - Division of District Support</dc:creator>
  <cp:keywords/>
  <cp:lastModifiedBy>Tackett, Jim - Office of Finance and Operations</cp:lastModifiedBy>
  <cp:revision>236</cp:revision>
  <dcterms:created xsi:type="dcterms:W3CDTF">2023-01-24T18:06:04Z</dcterms:created>
  <dcterms:modified xsi:type="dcterms:W3CDTF">2024-05-08T15:15:02Z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0x010102003D00C5CFD33DA04A8E72E2D04C561FFD</vt:lpwstr>
  </property>
  <property fmtid="{D5CDD505-2E9C-101B-9397-08002B2CF9AE}" pid="3" name="_dlc_DocIdItemGuid">
    <vt:lpwstr>fb0fc2eb-b879-4d94-b49e-cc96db9fcc06</vt:lpwstr>
  </property>
</Properties>
</file>