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x-wav"/>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60"/>
  </p:notesMasterIdLst>
  <p:handoutMasterIdLst>
    <p:handoutMasterId r:id="rId61"/>
  </p:handoutMasterIdLst>
  <p:sldIdLst>
    <p:sldId id="265" r:id="rId6"/>
    <p:sldId id="323" r:id="rId7"/>
    <p:sldId id="326" r:id="rId8"/>
    <p:sldId id="266" r:id="rId9"/>
    <p:sldId id="327" r:id="rId10"/>
    <p:sldId id="354" r:id="rId11"/>
    <p:sldId id="316" r:id="rId12"/>
    <p:sldId id="318" r:id="rId13"/>
    <p:sldId id="319" r:id="rId14"/>
    <p:sldId id="328" r:id="rId15"/>
    <p:sldId id="324" r:id="rId16"/>
    <p:sldId id="329" r:id="rId17"/>
    <p:sldId id="330" r:id="rId18"/>
    <p:sldId id="331" r:id="rId19"/>
    <p:sldId id="332" r:id="rId20"/>
    <p:sldId id="271"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7" r:id="rId34"/>
    <p:sldId id="286" r:id="rId35"/>
    <p:sldId id="289" r:id="rId36"/>
    <p:sldId id="290" r:id="rId37"/>
    <p:sldId id="291" r:id="rId38"/>
    <p:sldId id="292" r:id="rId39"/>
    <p:sldId id="333" r:id="rId40"/>
    <p:sldId id="334" r:id="rId41"/>
    <p:sldId id="335" r:id="rId42"/>
    <p:sldId id="336" r:id="rId43"/>
    <p:sldId id="337" r:id="rId44"/>
    <p:sldId id="338" r:id="rId45"/>
    <p:sldId id="339" r:id="rId46"/>
    <p:sldId id="340" r:id="rId47"/>
    <p:sldId id="341" r:id="rId48"/>
    <p:sldId id="342" r:id="rId49"/>
    <p:sldId id="343" r:id="rId50"/>
    <p:sldId id="325" r:id="rId51"/>
    <p:sldId id="344" r:id="rId52"/>
    <p:sldId id="345" r:id="rId53"/>
    <p:sldId id="346" r:id="rId54"/>
    <p:sldId id="347" r:id="rId55"/>
    <p:sldId id="348" r:id="rId56"/>
    <p:sldId id="349" r:id="rId57"/>
    <p:sldId id="353" r:id="rId58"/>
    <p:sldId id="35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28E"/>
    <a:srgbClr val="6F81AC"/>
    <a:srgbClr val="506BA3"/>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94660"/>
  </p:normalViewPr>
  <p:slideViewPr>
    <p:cSldViewPr snapToGrid="0">
      <p:cViewPr varScale="1">
        <p:scale>
          <a:sx n="90" d="100"/>
          <a:sy n="90" d="100"/>
        </p:scale>
        <p:origin x="102" y="522"/>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2/21/2019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Conversely,</a:t>
            </a:r>
            <a:r>
              <a:rPr lang="en-US" baseline="0" dirty="0"/>
              <a:t> if you need to subtract pills, for instance the day before fall break begins and Mom comes to pick up pills to have enough medicine over break, you would click the “Reduce Dose Count” button.  You would then complete the “Reduce Dose count by” and “Recorded by” buttons, then click “Save.”</a:t>
            </a: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414186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the “New” button, this box will appear.  The more information you enter in the drop down boxes, the more data you can extract in reports.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48602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can customize all items in the dropdown boxes to suit the needs of their district.  See KDE student health services IC webpage</a:t>
            </a: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16406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typing in the other “Comment” boxes as the data boxes as the data won’t pull in reports</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384571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allows nurses to quickly complete the annual immunization summary as it provides aggregate totals.  </a:t>
            </a:r>
          </a:p>
        </p:txBody>
      </p:sp>
      <p:sp>
        <p:nvSpPr>
          <p:cNvPr id="4" name="Slide Number Placeholder 3"/>
          <p:cNvSpPr>
            <a:spLocks noGrp="1"/>
          </p:cNvSpPr>
          <p:nvPr>
            <p:ph type="sldNum" sz="quarter" idx="10"/>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393013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637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70276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7"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ducation.ky.gov/districts/SHS/Pages/School-Health-Services-Infinite-Campus-Information.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education.ky.gov/districts/SHS/Pages/School-Health-Services-Infinite-Campus-Information.asp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angela.mcdonald@education.ky.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Infinite Campus Health Overview</a:t>
            </a:r>
          </a:p>
        </p:txBody>
      </p:sp>
      <p:sp>
        <p:nvSpPr>
          <p:cNvPr id="3" name="Subtitle 2"/>
          <p:cNvSpPr>
            <a:spLocks noGrp="1"/>
          </p:cNvSpPr>
          <p:nvPr>
            <p:ph type="subTitle" idx="1"/>
          </p:nvPr>
        </p:nvSpPr>
        <p:spPr/>
        <p:txBody>
          <a:bodyPr>
            <a:normAutofit fontScale="70000" lnSpcReduction="20000"/>
          </a:bodyPr>
          <a:lstStyle/>
          <a:p>
            <a:r>
              <a:rPr lang="en-US" dirty="0"/>
              <a:t>Angie McDonald, RN</a:t>
            </a:r>
          </a:p>
          <a:p>
            <a:r>
              <a:rPr lang="en-US" dirty="0"/>
              <a:t>Student Health Services/Division of District Support</a:t>
            </a:r>
          </a:p>
          <a:p>
            <a:r>
              <a:rPr lang="en-US" dirty="0"/>
              <a:t>Kentucky Department of Education</a:t>
            </a:r>
          </a:p>
        </p:txBody>
      </p:sp>
      <p:sp>
        <p:nvSpPr>
          <p:cNvPr id="4" name="Date Placeholder 3"/>
          <p:cNvSpPr>
            <a:spLocks noGrp="1"/>
          </p:cNvSpPr>
          <p:nvPr>
            <p:ph type="dt" sz="quarter" idx="10"/>
          </p:nvPr>
        </p:nvSpPr>
        <p:spPr bwMode="auto">
          <a:xfrm>
            <a:off x="10092267" y="6289675"/>
            <a:ext cx="1974321" cy="331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r>
              <a:rPr lang="en-US" altLang="en-US" dirty="0">
                <a:solidFill>
                  <a:schemeClr val="bg1"/>
                </a:solidFill>
              </a:rPr>
              <a:t>September, 2018</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4609-0E6F-460B-8D34-7B52F95D8DEA}"/>
              </a:ext>
            </a:extLst>
          </p:cNvPr>
          <p:cNvSpPr>
            <a:spLocks noGrp="1"/>
          </p:cNvSpPr>
          <p:nvPr>
            <p:ph type="title"/>
          </p:nvPr>
        </p:nvSpPr>
        <p:spPr/>
        <p:txBody>
          <a:bodyPr/>
          <a:lstStyle/>
          <a:p>
            <a:r>
              <a:rPr lang="en-US" dirty="0"/>
              <a:t>Immunization Tab</a:t>
            </a:r>
          </a:p>
        </p:txBody>
      </p:sp>
      <p:sp>
        <p:nvSpPr>
          <p:cNvPr id="3" name="Text Placeholder 2">
            <a:extLst>
              <a:ext uri="{FF2B5EF4-FFF2-40B4-BE49-F238E27FC236}">
                <a16:creationId xmlns:a16="http://schemas.microsoft.com/office/drawing/2014/main" id="{A227F15C-E886-4F04-BCCE-D758A40367BF}"/>
              </a:ext>
            </a:extLst>
          </p:cNvPr>
          <p:cNvSpPr>
            <a:spLocks noGrp="1"/>
          </p:cNvSpPr>
          <p:nvPr>
            <p:ph type="body" sz="quarter" idx="13"/>
          </p:nvPr>
        </p:nvSpPr>
        <p:spPr>
          <a:xfrm>
            <a:off x="263952" y="1773451"/>
            <a:ext cx="3063710" cy="4901324"/>
          </a:xfrm>
        </p:spPr>
        <p:txBody>
          <a:bodyPr>
            <a:normAutofit fontScale="70000" lnSpcReduction="20000"/>
          </a:bodyPr>
          <a:lstStyle/>
          <a:p>
            <a:r>
              <a:rPr lang="en-US" dirty="0"/>
              <a:t>Immunization information is entered here.  KDE </a:t>
            </a:r>
            <a:r>
              <a:rPr lang="en-US" dirty="0">
                <a:solidFill>
                  <a:srgbClr val="FF0000"/>
                </a:solidFill>
              </a:rPr>
              <a:t>only monitors that students have a current certificate (items in blue)</a:t>
            </a:r>
            <a:r>
              <a:rPr lang="en-US" dirty="0"/>
              <a:t> but if the individual immunizations are entered, the data can be used for the yearly immunization survey.</a:t>
            </a:r>
          </a:p>
        </p:txBody>
      </p:sp>
      <p:sp>
        <p:nvSpPr>
          <p:cNvPr id="4" name="Slide Number Placeholder 3">
            <a:extLst>
              <a:ext uri="{FF2B5EF4-FFF2-40B4-BE49-F238E27FC236}">
                <a16:creationId xmlns:a16="http://schemas.microsoft.com/office/drawing/2014/main" id="{F2EA191A-5FCC-4435-AD86-826E1FE3425E}"/>
              </a:ext>
            </a:extLst>
          </p:cNvPr>
          <p:cNvSpPr>
            <a:spLocks noGrp="1"/>
          </p:cNvSpPr>
          <p:nvPr>
            <p:ph type="sldNum" sz="quarter" idx="12"/>
          </p:nvPr>
        </p:nvSpPr>
        <p:spPr/>
        <p:txBody>
          <a:bodyPr/>
          <a:lstStyle/>
          <a:p>
            <a:fld id="{91BD7323-49BF-4C97-8773-5EC64C492009}" type="slidenum">
              <a:rPr lang="en-US" smtClean="0"/>
              <a:t>10</a:t>
            </a:fld>
            <a:endParaRPr lang="en-US"/>
          </a:p>
        </p:txBody>
      </p:sp>
      <p:pic>
        <p:nvPicPr>
          <p:cNvPr id="5" name="Picture 4" descr="Screenshot of Immunizations tab">
            <a:extLst>
              <a:ext uri="{FF2B5EF4-FFF2-40B4-BE49-F238E27FC236}">
                <a16:creationId xmlns:a16="http://schemas.microsoft.com/office/drawing/2014/main" id="{F52C3657-1081-4F4C-BB31-CF55E30B0E0F}"/>
              </a:ext>
            </a:extLst>
          </p:cNvPr>
          <p:cNvPicPr>
            <a:picLocks noChangeAspect="1"/>
          </p:cNvPicPr>
          <p:nvPr/>
        </p:nvPicPr>
        <p:blipFill>
          <a:blip r:embed="rId2"/>
          <a:stretch>
            <a:fillRect/>
          </a:stretch>
        </p:blipFill>
        <p:spPr>
          <a:xfrm>
            <a:off x="3427621" y="1246624"/>
            <a:ext cx="6336628" cy="5428151"/>
          </a:xfrm>
          <a:prstGeom prst="rect">
            <a:avLst/>
          </a:prstGeom>
        </p:spPr>
      </p:pic>
      <p:sp>
        <p:nvSpPr>
          <p:cNvPr id="6" name="Oval 5">
            <a:extLst>
              <a:ext uri="{FF2B5EF4-FFF2-40B4-BE49-F238E27FC236}">
                <a16:creationId xmlns:a16="http://schemas.microsoft.com/office/drawing/2014/main" id="{8D3E5E47-059E-42F3-849C-4339BC59B390}"/>
              </a:ext>
              <a:ext uri="{C183D7F6-B498-43B3-948B-1728B52AA6E4}">
                <adec:decorative xmlns:adec="http://schemas.microsoft.com/office/drawing/2017/decorative" val="1"/>
              </a:ext>
            </a:extLst>
          </p:cNvPr>
          <p:cNvSpPr/>
          <p:nvPr/>
        </p:nvSpPr>
        <p:spPr>
          <a:xfrm>
            <a:off x="5573530" y="1193612"/>
            <a:ext cx="1252330" cy="331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Immunization Certificate Date Box">
            <a:extLst>
              <a:ext uri="{FF2B5EF4-FFF2-40B4-BE49-F238E27FC236}">
                <a16:creationId xmlns:a16="http://schemas.microsoft.com/office/drawing/2014/main" id="{AB0204BE-8613-4BB3-B27C-822205EDB9CD}"/>
              </a:ext>
            </a:extLst>
          </p:cNvPr>
          <p:cNvSpPr/>
          <p:nvPr/>
        </p:nvSpPr>
        <p:spPr>
          <a:xfrm>
            <a:off x="3846136" y="3921551"/>
            <a:ext cx="1206631" cy="2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around Expiration Date box">
            <a:extLst>
              <a:ext uri="{FF2B5EF4-FFF2-40B4-BE49-F238E27FC236}">
                <a16:creationId xmlns:a16="http://schemas.microsoft.com/office/drawing/2014/main" id="{42CE0498-3752-404A-88B0-D5D378D93FBC}"/>
              </a:ext>
            </a:extLst>
          </p:cNvPr>
          <p:cNvSpPr/>
          <p:nvPr/>
        </p:nvSpPr>
        <p:spPr>
          <a:xfrm>
            <a:off x="6182563" y="3921551"/>
            <a:ext cx="956672" cy="2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around certificate type box">
            <a:extLst>
              <a:ext uri="{FF2B5EF4-FFF2-40B4-BE49-F238E27FC236}">
                <a16:creationId xmlns:a16="http://schemas.microsoft.com/office/drawing/2014/main" id="{CED5E686-69E1-4AA6-8C00-8C791E89DBC8}"/>
              </a:ext>
            </a:extLst>
          </p:cNvPr>
          <p:cNvSpPr/>
          <p:nvPr/>
        </p:nvSpPr>
        <p:spPr>
          <a:xfrm>
            <a:off x="7906433" y="3921551"/>
            <a:ext cx="1073683" cy="254523"/>
          </a:xfrm>
          <a:prstGeom prst="ellipse">
            <a:avLst/>
          </a:prstGeom>
          <a:noFill/>
          <a:ln>
            <a:solidFill>
              <a:srgbClr val="445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6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4E79-CB56-4CCE-A0FB-5482B3BC7CF3}"/>
              </a:ext>
            </a:extLst>
          </p:cNvPr>
          <p:cNvSpPr>
            <a:spLocks noGrp="1"/>
          </p:cNvSpPr>
          <p:nvPr>
            <p:ph type="title"/>
          </p:nvPr>
        </p:nvSpPr>
        <p:spPr/>
        <p:txBody>
          <a:bodyPr>
            <a:normAutofit/>
          </a:bodyPr>
          <a:lstStyle/>
          <a:p>
            <a:r>
              <a:rPr lang="en-US" dirty="0"/>
              <a:t>Screenings Tab</a:t>
            </a:r>
          </a:p>
        </p:txBody>
      </p:sp>
      <p:sp>
        <p:nvSpPr>
          <p:cNvPr id="3" name="Text Placeholder 2">
            <a:extLst>
              <a:ext uri="{FF2B5EF4-FFF2-40B4-BE49-F238E27FC236}">
                <a16:creationId xmlns:a16="http://schemas.microsoft.com/office/drawing/2014/main" id="{D7B862F1-87F0-4584-BDF7-74C5D13AA144}"/>
              </a:ext>
            </a:extLst>
          </p:cNvPr>
          <p:cNvSpPr>
            <a:spLocks noGrp="1"/>
          </p:cNvSpPr>
          <p:nvPr>
            <p:ph type="body" sz="quarter" idx="13"/>
          </p:nvPr>
        </p:nvSpPr>
        <p:spPr>
          <a:xfrm>
            <a:off x="555786" y="1773451"/>
            <a:ext cx="3865385" cy="4901324"/>
          </a:xfrm>
        </p:spPr>
        <p:txBody>
          <a:bodyPr>
            <a:normAutofit fontScale="77500" lnSpcReduction="20000"/>
          </a:bodyPr>
          <a:lstStyle/>
          <a:p>
            <a:r>
              <a:rPr lang="en-US" dirty="0"/>
              <a:t>Student physical exams, dental and vision exams or screenings, as well as any other health screenings or exams are entered here. </a:t>
            </a:r>
          </a:p>
          <a:p>
            <a:r>
              <a:rPr lang="en-US" dirty="0"/>
              <a:t>There is a batch entry function to enter mass screenings in less than a minute.</a:t>
            </a:r>
          </a:p>
        </p:txBody>
      </p:sp>
      <p:sp>
        <p:nvSpPr>
          <p:cNvPr id="4" name="Slide Number Placeholder 3">
            <a:extLst>
              <a:ext uri="{FF2B5EF4-FFF2-40B4-BE49-F238E27FC236}">
                <a16:creationId xmlns:a16="http://schemas.microsoft.com/office/drawing/2014/main" id="{0C0B0C16-9197-4558-B390-D06148D0A403}"/>
              </a:ext>
            </a:extLst>
          </p:cNvPr>
          <p:cNvSpPr>
            <a:spLocks noGrp="1"/>
          </p:cNvSpPr>
          <p:nvPr>
            <p:ph type="sldNum" sz="quarter" idx="12"/>
          </p:nvPr>
        </p:nvSpPr>
        <p:spPr/>
        <p:txBody>
          <a:bodyPr/>
          <a:lstStyle/>
          <a:p>
            <a:fld id="{91BD7323-49BF-4C97-8773-5EC64C492009}" type="slidenum">
              <a:rPr lang="en-US" smtClean="0"/>
              <a:t>11</a:t>
            </a:fld>
            <a:endParaRPr lang="en-US"/>
          </a:p>
        </p:txBody>
      </p:sp>
      <p:pic>
        <p:nvPicPr>
          <p:cNvPr id="5" name="Picture 4" descr="Screenshot of screenings box and list of screenings">
            <a:extLst>
              <a:ext uri="{FF2B5EF4-FFF2-40B4-BE49-F238E27FC236}">
                <a16:creationId xmlns:a16="http://schemas.microsoft.com/office/drawing/2014/main" id="{6D545CF5-8AC4-4F0B-8DC7-8613E8D2D536}"/>
              </a:ext>
            </a:extLst>
          </p:cNvPr>
          <p:cNvPicPr>
            <a:picLocks noChangeAspect="1"/>
          </p:cNvPicPr>
          <p:nvPr/>
        </p:nvPicPr>
        <p:blipFill>
          <a:blip r:embed="rId2"/>
          <a:stretch>
            <a:fillRect/>
          </a:stretch>
        </p:blipFill>
        <p:spPr>
          <a:xfrm>
            <a:off x="4581988" y="2439435"/>
            <a:ext cx="6448425" cy="2714625"/>
          </a:xfrm>
          <a:prstGeom prst="rect">
            <a:avLst/>
          </a:prstGeom>
        </p:spPr>
      </p:pic>
    </p:spTree>
    <p:extLst>
      <p:ext uri="{BB962C8B-B14F-4D97-AF65-F5344CB8AC3E}">
        <p14:creationId xmlns:p14="http://schemas.microsoft.com/office/powerpoint/2010/main" val="135384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1B60-D828-4127-8F9F-06EC545344BE}"/>
              </a:ext>
            </a:extLst>
          </p:cNvPr>
          <p:cNvSpPr>
            <a:spLocks noGrp="1"/>
          </p:cNvSpPr>
          <p:nvPr>
            <p:ph type="title"/>
          </p:nvPr>
        </p:nvSpPr>
        <p:spPr/>
        <p:txBody>
          <a:bodyPr/>
          <a:lstStyle/>
          <a:p>
            <a:r>
              <a:rPr lang="en-US" dirty="0"/>
              <a:t>Entering screenings/exams</a:t>
            </a:r>
          </a:p>
        </p:txBody>
      </p:sp>
      <p:sp>
        <p:nvSpPr>
          <p:cNvPr id="3" name="Text Placeholder 2">
            <a:extLst>
              <a:ext uri="{FF2B5EF4-FFF2-40B4-BE49-F238E27FC236}">
                <a16:creationId xmlns:a16="http://schemas.microsoft.com/office/drawing/2014/main" id="{ED2A1513-3D06-4C24-A585-F925B40729CD}"/>
              </a:ext>
            </a:extLst>
          </p:cNvPr>
          <p:cNvSpPr>
            <a:spLocks noGrp="1"/>
          </p:cNvSpPr>
          <p:nvPr>
            <p:ph type="body" sz="quarter" idx="13"/>
          </p:nvPr>
        </p:nvSpPr>
        <p:spPr>
          <a:xfrm>
            <a:off x="555787" y="1773451"/>
            <a:ext cx="2664492" cy="4901324"/>
          </a:xfrm>
        </p:spPr>
        <p:txBody>
          <a:bodyPr>
            <a:normAutofit fontScale="55000" lnSpcReduction="20000"/>
          </a:bodyPr>
          <a:lstStyle/>
          <a:p>
            <a:r>
              <a:rPr lang="en-US" dirty="0"/>
              <a:t>Data entry of screenings and exams take a minute or so and dropdown boxes allow users to choose the exam/screening type.</a:t>
            </a:r>
          </a:p>
          <a:p>
            <a:r>
              <a:rPr lang="en-US" dirty="0"/>
              <a:t>See how to enter exams and screenings PowerPoint on </a:t>
            </a:r>
            <a:r>
              <a:rPr lang="en-US" dirty="0">
                <a:hlinkClick r:id="rId2"/>
              </a:rPr>
              <a:t>Student Health Services Infinite Campus webpage</a:t>
            </a:r>
            <a:r>
              <a:rPr lang="en-US" dirty="0"/>
              <a:t>. </a:t>
            </a:r>
          </a:p>
        </p:txBody>
      </p:sp>
      <p:sp>
        <p:nvSpPr>
          <p:cNvPr id="4" name="Slide Number Placeholder 3">
            <a:extLst>
              <a:ext uri="{FF2B5EF4-FFF2-40B4-BE49-F238E27FC236}">
                <a16:creationId xmlns:a16="http://schemas.microsoft.com/office/drawing/2014/main" id="{DF6F9D1C-0B1C-47E8-8FC7-493DB5350176}"/>
              </a:ext>
            </a:extLst>
          </p:cNvPr>
          <p:cNvSpPr>
            <a:spLocks noGrp="1"/>
          </p:cNvSpPr>
          <p:nvPr>
            <p:ph type="sldNum" sz="quarter" idx="12"/>
          </p:nvPr>
        </p:nvSpPr>
        <p:spPr/>
        <p:txBody>
          <a:bodyPr/>
          <a:lstStyle/>
          <a:p>
            <a:fld id="{91BD7323-49BF-4C97-8773-5EC64C492009}" type="slidenum">
              <a:rPr lang="en-US" smtClean="0"/>
              <a:t>12</a:t>
            </a:fld>
            <a:endParaRPr lang="en-US"/>
          </a:p>
        </p:txBody>
      </p:sp>
      <p:pic>
        <p:nvPicPr>
          <p:cNvPr id="5" name="Picture 4" descr="screenshot of screening detail box">
            <a:extLst>
              <a:ext uri="{FF2B5EF4-FFF2-40B4-BE49-F238E27FC236}">
                <a16:creationId xmlns:a16="http://schemas.microsoft.com/office/drawing/2014/main" id="{B40843DB-2BF7-41CF-9C9E-0E105B9ED707}"/>
              </a:ext>
            </a:extLst>
          </p:cNvPr>
          <p:cNvPicPr>
            <a:picLocks noChangeAspect="1"/>
          </p:cNvPicPr>
          <p:nvPr/>
        </p:nvPicPr>
        <p:blipFill>
          <a:blip r:embed="rId3"/>
          <a:stretch>
            <a:fillRect/>
          </a:stretch>
        </p:blipFill>
        <p:spPr>
          <a:xfrm>
            <a:off x="3373483" y="2493375"/>
            <a:ext cx="8262730" cy="3227629"/>
          </a:xfrm>
          <a:prstGeom prst="rect">
            <a:avLst/>
          </a:prstGeom>
        </p:spPr>
      </p:pic>
    </p:spTree>
    <p:extLst>
      <p:ext uri="{BB962C8B-B14F-4D97-AF65-F5344CB8AC3E}">
        <p14:creationId xmlns:p14="http://schemas.microsoft.com/office/powerpoint/2010/main" val="65563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8466-CD6D-4CE2-A897-A9B029409DD0}"/>
              </a:ext>
            </a:extLst>
          </p:cNvPr>
          <p:cNvSpPr>
            <a:spLocks noGrp="1"/>
          </p:cNvSpPr>
          <p:nvPr>
            <p:ph type="title"/>
          </p:nvPr>
        </p:nvSpPr>
        <p:spPr/>
        <p:txBody>
          <a:bodyPr/>
          <a:lstStyle/>
          <a:p>
            <a:r>
              <a:rPr lang="en-US" dirty="0"/>
              <a:t>Medications Tab</a:t>
            </a:r>
          </a:p>
        </p:txBody>
      </p:sp>
      <p:sp>
        <p:nvSpPr>
          <p:cNvPr id="3" name="Text Placeholder 2">
            <a:extLst>
              <a:ext uri="{FF2B5EF4-FFF2-40B4-BE49-F238E27FC236}">
                <a16:creationId xmlns:a16="http://schemas.microsoft.com/office/drawing/2014/main" id="{6E32F543-DEAB-4D54-A1F7-8AB09C1DFCD6}"/>
              </a:ext>
            </a:extLst>
          </p:cNvPr>
          <p:cNvSpPr>
            <a:spLocks noGrp="1"/>
          </p:cNvSpPr>
          <p:nvPr>
            <p:ph type="body" sz="quarter" idx="13"/>
          </p:nvPr>
        </p:nvSpPr>
        <p:spPr/>
        <p:txBody>
          <a:bodyPr vert="horz" lIns="91440" tIns="45720" rIns="91440" bIns="45720" rtlCol="0" anchor="t">
            <a:normAutofit/>
          </a:bodyPr>
          <a:lstStyle/>
          <a:p>
            <a:r>
              <a:rPr lang="en-US" dirty="0"/>
              <a:t>One of the most used aspects of IC health.</a:t>
            </a:r>
          </a:p>
          <a:p>
            <a:r>
              <a:rPr lang="en-US" dirty="0"/>
              <a:t>Allows you to track student doses of medications.</a:t>
            </a:r>
          </a:p>
          <a:p>
            <a:r>
              <a:rPr lang="en-US" dirty="0"/>
              <a:t>Schedule medication doses as well as track prn medications</a:t>
            </a:r>
          </a:p>
          <a:p>
            <a:r>
              <a:rPr lang="en-US" dirty="0"/>
              <a:t>Allows staff to chart medication administration in a matter of a few clicks of the mouse.</a:t>
            </a:r>
          </a:p>
        </p:txBody>
      </p:sp>
      <p:sp>
        <p:nvSpPr>
          <p:cNvPr id="4" name="Slide Number Placeholder 3">
            <a:extLst>
              <a:ext uri="{FF2B5EF4-FFF2-40B4-BE49-F238E27FC236}">
                <a16:creationId xmlns:a16="http://schemas.microsoft.com/office/drawing/2014/main" id="{224C14C9-EE31-4906-9F5F-B95CC8644C8B}"/>
              </a:ext>
            </a:extLst>
          </p:cNvPr>
          <p:cNvSpPr>
            <a:spLocks noGrp="1"/>
          </p:cNvSpPr>
          <p:nvPr>
            <p:ph type="sldNum" sz="quarter" idx="12"/>
          </p:nvPr>
        </p:nvSpPr>
        <p:spPr/>
        <p:txBody>
          <a:bodyPr/>
          <a:lstStyle/>
          <a:p>
            <a:fld id="{91BD7323-49BF-4C97-8773-5EC64C492009}" type="slidenum">
              <a:rPr lang="en-US" smtClean="0"/>
              <a:t>13</a:t>
            </a:fld>
            <a:endParaRPr lang="en-US"/>
          </a:p>
        </p:txBody>
      </p:sp>
    </p:spTree>
    <p:extLst>
      <p:ext uri="{BB962C8B-B14F-4D97-AF65-F5344CB8AC3E}">
        <p14:creationId xmlns:p14="http://schemas.microsoft.com/office/powerpoint/2010/main" val="264931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F62D-7E2A-4D59-8613-47D4341C2C63}"/>
              </a:ext>
            </a:extLst>
          </p:cNvPr>
          <p:cNvSpPr>
            <a:spLocks noGrp="1"/>
          </p:cNvSpPr>
          <p:nvPr>
            <p:ph type="title"/>
          </p:nvPr>
        </p:nvSpPr>
        <p:spPr/>
        <p:txBody>
          <a:bodyPr/>
          <a:lstStyle/>
          <a:p>
            <a:r>
              <a:rPr lang="en-US" dirty="0"/>
              <a:t>Medications</a:t>
            </a:r>
          </a:p>
        </p:txBody>
      </p:sp>
      <p:sp>
        <p:nvSpPr>
          <p:cNvPr id="3" name="Text Placeholder 2">
            <a:extLst>
              <a:ext uri="{FF2B5EF4-FFF2-40B4-BE49-F238E27FC236}">
                <a16:creationId xmlns:a16="http://schemas.microsoft.com/office/drawing/2014/main" id="{68154E05-A1FE-4C78-BB99-87CD867E9C5E}"/>
              </a:ext>
            </a:extLst>
          </p:cNvPr>
          <p:cNvSpPr>
            <a:spLocks noGrp="1"/>
          </p:cNvSpPr>
          <p:nvPr>
            <p:ph type="body" sz="quarter" idx="13"/>
          </p:nvPr>
        </p:nvSpPr>
        <p:spPr>
          <a:xfrm>
            <a:off x="263951" y="1773451"/>
            <a:ext cx="3761293" cy="4901324"/>
          </a:xfrm>
        </p:spPr>
        <p:txBody>
          <a:bodyPr>
            <a:normAutofit fontScale="92500" lnSpcReduction="20000"/>
          </a:bodyPr>
          <a:lstStyle/>
          <a:p>
            <a:r>
              <a:rPr lang="en-US" dirty="0"/>
              <a:t>Medications are grouped by school year so medications can be viewed at a glance.  </a:t>
            </a:r>
          </a:p>
          <a:p>
            <a:r>
              <a:rPr lang="en-US" dirty="0"/>
              <a:t>You can also track how many doses of medication is available. </a:t>
            </a:r>
          </a:p>
        </p:txBody>
      </p:sp>
      <p:sp>
        <p:nvSpPr>
          <p:cNvPr id="4" name="Slide Number Placeholder 3">
            <a:extLst>
              <a:ext uri="{FF2B5EF4-FFF2-40B4-BE49-F238E27FC236}">
                <a16:creationId xmlns:a16="http://schemas.microsoft.com/office/drawing/2014/main" id="{6C43BAEC-D762-4EA5-8058-96D12D754085}"/>
              </a:ext>
            </a:extLst>
          </p:cNvPr>
          <p:cNvSpPr>
            <a:spLocks noGrp="1"/>
          </p:cNvSpPr>
          <p:nvPr>
            <p:ph type="sldNum" sz="quarter" idx="12"/>
          </p:nvPr>
        </p:nvSpPr>
        <p:spPr/>
        <p:txBody>
          <a:bodyPr/>
          <a:lstStyle/>
          <a:p>
            <a:fld id="{91BD7323-49BF-4C97-8773-5EC64C492009}" type="slidenum">
              <a:rPr lang="en-US" smtClean="0"/>
              <a:t>14</a:t>
            </a:fld>
            <a:endParaRPr lang="en-US"/>
          </a:p>
        </p:txBody>
      </p:sp>
      <p:pic>
        <p:nvPicPr>
          <p:cNvPr id="5" name="Picture 4" descr="Screenshot of Medications tab/box">
            <a:extLst>
              <a:ext uri="{FF2B5EF4-FFF2-40B4-BE49-F238E27FC236}">
                <a16:creationId xmlns:a16="http://schemas.microsoft.com/office/drawing/2014/main" id="{DB44E8EB-672E-4D9A-BB9B-254E63AA54D9}"/>
              </a:ext>
            </a:extLst>
          </p:cNvPr>
          <p:cNvPicPr>
            <a:picLocks noChangeAspect="1"/>
          </p:cNvPicPr>
          <p:nvPr/>
        </p:nvPicPr>
        <p:blipFill>
          <a:blip r:embed="rId2"/>
          <a:stretch>
            <a:fillRect/>
          </a:stretch>
        </p:blipFill>
        <p:spPr>
          <a:xfrm>
            <a:off x="3927559" y="2359950"/>
            <a:ext cx="8096250" cy="4314825"/>
          </a:xfrm>
          <a:prstGeom prst="rect">
            <a:avLst/>
          </a:prstGeom>
        </p:spPr>
      </p:pic>
      <p:sp>
        <p:nvSpPr>
          <p:cNvPr id="6" name="Rectangle 5">
            <a:extLst>
              <a:ext uri="{FF2B5EF4-FFF2-40B4-BE49-F238E27FC236}">
                <a16:creationId xmlns:a16="http://schemas.microsoft.com/office/drawing/2014/main" id="{C059BB08-0ACC-4421-AF15-4615ACD2D31A}"/>
              </a:ext>
              <a:ext uri="{C183D7F6-B498-43B3-948B-1728B52AA6E4}">
                <adec:decorative xmlns:adec="http://schemas.microsoft.com/office/drawing/2017/decorative" val="1"/>
              </a:ext>
            </a:extLst>
          </p:cNvPr>
          <p:cNvSpPr/>
          <p:nvPr/>
        </p:nvSpPr>
        <p:spPr>
          <a:xfrm>
            <a:off x="5177585" y="3519651"/>
            <a:ext cx="2403835" cy="108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2205CF-A245-4299-B2E9-F87BB7801D15}"/>
              </a:ext>
              <a:ext uri="{C183D7F6-B498-43B3-948B-1728B52AA6E4}">
                <adec:decorative xmlns:adec="http://schemas.microsoft.com/office/drawing/2017/decorative" val="1"/>
              </a:ext>
            </a:extLst>
          </p:cNvPr>
          <p:cNvSpPr/>
          <p:nvPr/>
        </p:nvSpPr>
        <p:spPr>
          <a:xfrm>
            <a:off x="5829605" y="4823032"/>
            <a:ext cx="549897" cy="319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20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6172-3A5A-45AC-BD89-546E4AFFC75F}"/>
              </a:ext>
            </a:extLst>
          </p:cNvPr>
          <p:cNvSpPr>
            <a:spLocks noGrp="1"/>
          </p:cNvSpPr>
          <p:nvPr>
            <p:ph type="title"/>
          </p:nvPr>
        </p:nvSpPr>
        <p:spPr/>
        <p:txBody>
          <a:bodyPr/>
          <a:lstStyle/>
          <a:p>
            <a:r>
              <a:rPr lang="en-US" dirty="0">
                <a:solidFill>
                  <a:schemeClr val="bg1"/>
                </a:solidFill>
              </a:rPr>
              <a:t>Blank</a:t>
            </a:r>
          </a:p>
        </p:txBody>
      </p:sp>
      <p:sp>
        <p:nvSpPr>
          <p:cNvPr id="4" name="Slide Number Placeholder 3">
            <a:extLst>
              <a:ext uri="{FF2B5EF4-FFF2-40B4-BE49-F238E27FC236}">
                <a16:creationId xmlns:a16="http://schemas.microsoft.com/office/drawing/2014/main" id="{69489DE9-2A24-43E5-B71E-9F79D93990EC}"/>
              </a:ext>
            </a:extLst>
          </p:cNvPr>
          <p:cNvSpPr>
            <a:spLocks noGrp="1"/>
          </p:cNvSpPr>
          <p:nvPr>
            <p:ph type="sldNum" sz="quarter" idx="12"/>
          </p:nvPr>
        </p:nvSpPr>
        <p:spPr/>
        <p:txBody>
          <a:bodyPr/>
          <a:lstStyle/>
          <a:p>
            <a:fld id="{91BD7323-49BF-4C97-8773-5EC64C492009}" type="slidenum">
              <a:rPr lang="en-US" smtClean="0"/>
              <a:t>15</a:t>
            </a:fld>
            <a:endParaRPr lang="en-US"/>
          </a:p>
        </p:txBody>
      </p:sp>
      <p:pic>
        <p:nvPicPr>
          <p:cNvPr id="5" name="Picture 4" descr="screenshot of medications tab">
            <a:extLst>
              <a:ext uri="{FF2B5EF4-FFF2-40B4-BE49-F238E27FC236}">
                <a16:creationId xmlns:a16="http://schemas.microsoft.com/office/drawing/2014/main" id="{9F2BF5A8-0976-453D-BEC4-297CFFD797E6}"/>
              </a:ext>
            </a:extLst>
          </p:cNvPr>
          <p:cNvPicPr>
            <a:picLocks noChangeAspect="1"/>
          </p:cNvPicPr>
          <p:nvPr/>
        </p:nvPicPr>
        <p:blipFill>
          <a:blip r:embed="rId2"/>
          <a:stretch>
            <a:fillRect/>
          </a:stretch>
        </p:blipFill>
        <p:spPr>
          <a:xfrm>
            <a:off x="129858" y="-64977"/>
            <a:ext cx="12062142" cy="6232686"/>
          </a:xfrm>
          <a:prstGeom prst="rect">
            <a:avLst/>
          </a:prstGeom>
        </p:spPr>
      </p:pic>
      <p:sp>
        <p:nvSpPr>
          <p:cNvPr id="3" name="Text Placeholder 2">
            <a:extLst>
              <a:ext uri="{FF2B5EF4-FFF2-40B4-BE49-F238E27FC236}">
                <a16:creationId xmlns:a16="http://schemas.microsoft.com/office/drawing/2014/main" id="{4C2EFAFE-2A34-489E-8D68-2124776E3D90}"/>
              </a:ext>
            </a:extLst>
          </p:cNvPr>
          <p:cNvSpPr>
            <a:spLocks noGrp="1"/>
          </p:cNvSpPr>
          <p:nvPr>
            <p:ph type="body" sz="quarter" idx="13"/>
          </p:nvPr>
        </p:nvSpPr>
        <p:spPr>
          <a:xfrm>
            <a:off x="7625027" y="761024"/>
            <a:ext cx="4337588" cy="5728687"/>
          </a:xfrm>
        </p:spPr>
        <p:txBody>
          <a:bodyPr>
            <a:normAutofit fontScale="92500"/>
          </a:bodyPr>
          <a:lstStyle/>
          <a:p>
            <a:pPr marL="0" indent="0">
              <a:buNone/>
            </a:pPr>
            <a:r>
              <a:rPr lang="en-US" dirty="0"/>
              <a:t>Medication dosage, pharmacy and MD information is entered here.</a:t>
            </a:r>
          </a:p>
          <a:p>
            <a:pPr marL="0" indent="0">
              <a:buNone/>
            </a:pPr>
            <a:endParaRPr lang="en-US" dirty="0"/>
          </a:p>
          <a:p>
            <a:pPr marL="0" indent="0">
              <a:buNone/>
            </a:pPr>
            <a:r>
              <a:rPr lang="en-US" dirty="0"/>
              <a:t>You can also schedule appointments, cancel appointments and change dose count. </a:t>
            </a:r>
          </a:p>
        </p:txBody>
      </p:sp>
      <p:sp>
        <p:nvSpPr>
          <p:cNvPr id="6" name="Rectangle 5">
            <a:extLst>
              <a:ext uri="{FF2B5EF4-FFF2-40B4-BE49-F238E27FC236}">
                <a16:creationId xmlns:a16="http://schemas.microsoft.com/office/drawing/2014/main" id="{CDDC30B0-9405-4E60-BBCD-DA2EEC3F1404}"/>
              </a:ext>
              <a:ext uri="{C183D7F6-B498-43B3-948B-1728B52AA6E4}">
                <adec:decorative xmlns:adec="http://schemas.microsoft.com/office/drawing/2017/decorative" val="1"/>
              </a:ext>
            </a:extLst>
          </p:cNvPr>
          <p:cNvSpPr/>
          <p:nvPr/>
        </p:nvSpPr>
        <p:spPr>
          <a:xfrm>
            <a:off x="357809" y="3707296"/>
            <a:ext cx="1649895" cy="195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CFA283-A848-40B5-B8F9-616209FEC9C0}"/>
              </a:ext>
              <a:ext uri="{C183D7F6-B498-43B3-948B-1728B52AA6E4}">
                <adec:decorative xmlns:adec="http://schemas.microsoft.com/office/drawing/2017/decorative" val="1"/>
              </a:ext>
            </a:extLst>
          </p:cNvPr>
          <p:cNvSpPr/>
          <p:nvPr/>
        </p:nvSpPr>
        <p:spPr>
          <a:xfrm>
            <a:off x="4515556" y="3680266"/>
            <a:ext cx="1649895" cy="249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4515556" y="5991203"/>
            <a:ext cx="942623" cy="133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7F5C33-25C5-4A00-9265-ACB6C79B606F}"/>
              </a:ext>
              <a:ext uri="{C183D7F6-B498-43B3-948B-1728B52AA6E4}">
                <adec:decorative xmlns:adec="http://schemas.microsoft.com/office/drawing/2017/decorative" val="1"/>
              </a:ext>
            </a:extLst>
          </p:cNvPr>
          <p:cNvSpPr/>
          <p:nvPr/>
        </p:nvSpPr>
        <p:spPr>
          <a:xfrm>
            <a:off x="356286" y="1118286"/>
            <a:ext cx="976183" cy="234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58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FA75E7-FF83-4286-A9D7-57CA3224D518}"/>
              </a:ext>
            </a:extLst>
          </p:cNvPr>
          <p:cNvSpPr>
            <a:spLocks noGrp="1"/>
          </p:cNvSpPr>
          <p:nvPr>
            <p:ph type="sldNum" sz="quarter" idx="12"/>
          </p:nvPr>
        </p:nvSpPr>
        <p:spPr/>
        <p:txBody>
          <a:bodyPr/>
          <a:lstStyle/>
          <a:p>
            <a:fld id="{91BD7323-49BF-4C97-8773-5EC64C492009}" type="slidenum">
              <a:rPr lang="en-US" smtClean="0"/>
              <a:t>16</a:t>
            </a:fld>
            <a:endParaRPr lang="en-US"/>
          </a:p>
        </p:txBody>
      </p:sp>
      <p:sp>
        <p:nvSpPr>
          <p:cNvPr id="2" name="Title 1">
            <a:extLst>
              <a:ext uri="{FF2B5EF4-FFF2-40B4-BE49-F238E27FC236}">
                <a16:creationId xmlns:a16="http://schemas.microsoft.com/office/drawing/2014/main" id="{D6CE36CB-BC38-4243-811E-2F6D0F3A9056}"/>
              </a:ext>
            </a:extLst>
          </p:cNvPr>
          <p:cNvSpPr>
            <a:spLocks noGrp="1"/>
          </p:cNvSpPr>
          <p:nvPr>
            <p:ph type="title"/>
          </p:nvPr>
        </p:nvSpPr>
        <p:spPr/>
        <p:txBody>
          <a:bodyPr/>
          <a:lstStyle/>
          <a:p>
            <a:r>
              <a:rPr lang="en-US" dirty="0">
                <a:solidFill>
                  <a:schemeClr val="bg1"/>
                </a:solidFill>
              </a:rPr>
              <a:t>Continued 2</a:t>
            </a:r>
          </a:p>
        </p:txBody>
      </p:sp>
      <p:sp>
        <p:nvSpPr>
          <p:cNvPr id="6" name="Rectangle 5">
            <a:extLst>
              <a:ext uri="{FF2B5EF4-FFF2-40B4-BE49-F238E27FC236}">
                <a16:creationId xmlns:a16="http://schemas.microsoft.com/office/drawing/2014/main" id="{242926DC-B099-4830-8D39-C89F562BC798}"/>
              </a:ext>
            </a:extLst>
          </p:cNvPr>
          <p:cNvSpPr/>
          <p:nvPr/>
        </p:nvSpPr>
        <p:spPr>
          <a:xfrm>
            <a:off x="5916456" y="245143"/>
            <a:ext cx="3958590" cy="6555641"/>
          </a:xfrm>
          <a:prstGeom prst="rect">
            <a:avLst/>
          </a:prstGeom>
        </p:spPr>
        <p:txBody>
          <a:bodyPr wrap="square">
            <a:spAutoFit/>
          </a:bodyPr>
          <a:lstStyle/>
          <a:p>
            <a:r>
              <a:rPr lang="en-US" sz="2800" dirty="0"/>
              <a:t>After you click, New, the Medication Detail box will appear.  Enter the information requested in the boxes.  Under Medication Name, many medications are already listed in the drop down box.  If the medication is not listed, it can be added in the system administration tab, but for now, let’s choose a medication that is already listed.</a:t>
            </a:r>
          </a:p>
        </p:txBody>
      </p:sp>
      <p:pic>
        <p:nvPicPr>
          <p:cNvPr id="8" name="Picture 7" descr="Photo of Medication detail box"/>
          <p:cNvPicPr>
            <a:picLocks noChangeAspect="1"/>
          </p:cNvPicPr>
          <p:nvPr/>
        </p:nvPicPr>
        <p:blipFill>
          <a:blip r:embed="rId2"/>
          <a:stretch>
            <a:fillRect/>
          </a:stretch>
        </p:blipFill>
        <p:spPr>
          <a:xfrm>
            <a:off x="763431" y="320675"/>
            <a:ext cx="5153025" cy="6419850"/>
          </a:xfrm>
          <a:prstGeom prst="rect">
            <a:avLst/>
          </a:prstGeom>
        </p:spPr>
      </p:pic>
      <p:pic>
        <p:nvPicPr>
          <p:cNvPr id="7" name="Picture 6" descr="arrow pointing to the &quot;Save&quot; button">
            <a:extLst>
              <a:ext uri="{FF2B5EF4-FFF2-40B4-BE49-F238E27FC236}">
                <a16:creationId xmlns:a16="http://schemas.microsoft.com/office/drawing/2014/main" id="{A1060C1E-9F87-4A1D-853E-01908EDE0A23}"/>
              </a:ext>
            </a:extLst>
          </p:cNvPr>
          <p:cNvPicPr>
            <a:picLocks noChangeAspect="1"/>
          </p:cNvPicPr>
          <p:nvPr/>
        </p:nvPicPr>
        <p:blipFill>
          <a:blip r:embed="rId3"/>
          <a:stretch>
            <a:fillRect/>
          </a:stretch>
        </p:blipFill>
        <p:spPr>
          <a:xfrm>
            <a:off x="2051275" y="407945"/>
            <a:ext cx="701101" cy="317019"/>
          </a:xfrm>
          <a:prstGeom prst="rect">
            <a:avLst/>
          </a:prstGeom>
        </p:spPr>
      </p:pic>
    </p:spTree>
    <p:extLst>
      <p:ext uri="{BB962C8B-B14F-4D97-AF65-F5344CB8AC3E}">
        <p14:creationId xmlns:p14="http://schemas.microsoft.com/office/powerpoint/2010/main" val="309290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0D3011-5AB2-4E68-B6B3-186DDF25661D}"/>
              </a:ext>
            </a:extLst>
          </p:cNvPr>
          <p:cNvSpPr>
            <a:spLocks noGrp="1"/>
          </p:cNvSpPr>
          <p:nvPr>
            <p:ph type="sldNum" sz="quarter" idx="12"/>
          </p:nvPr>
        </p:nvSpPr>
        <p:spPr/>
        <p:txBody>
          <a:bodyPr/>
          <a:lstStyle/>
          <a:p>
            <a:fld id="{91BD7323-49BF-4C97-8773-5EC64C492009}" type="slidenum">
              <a:rPr lang="en-US" smtClean="0"/>
              <a:t>17</a:t>
            </a:fld>
            <a:endParaRPr lang="en-US"/>
          </a:p>
        </p:txBody>
      </p:sp>
      <p:sp>
        <p:nvSpPr>
          <p:cNvPr id="2" name="Title 1">
            <a:extLst>
              <a:ext uri="{FF2B5EF4-FFF2-40B4-BE49-F238E27FC236}">
                <a16:creationId xmlns:a16="http://schemas.microsoft.com/office/drawing/2014/main" id="{32C9424B-B250-4700-B3CF-44CFAD343AD0}"/>
              </a:ext>
            </a:extLst>
          </p:cNvPr>
          <p:cNvSpPr>
            <a:spLocks noGrp="1"/>
          </p:cNvSpPr>
          <p:nvPr>
            <p:ph type="title"/>
          </p:nvPr>
        </p:nvSpPr>
        <p:spPr/>
        <p:txBody>
          <a:bodyPr/>
          <a:lstStyle/>
          <a:p>
            <a:r>
              <a:rPr lang="en-US" dirty="0">
                <a:solidFill>
                  <a:schemeClr val="bg1"/>
                </a:solidFill>
              </a:rPr>
              <a:t>Continued4</a:t>
            </a:r>
          </a:p>
        </p:txBody>
      </p:sp>
      <p:sp>
        <p:nvSpPr>
          <p:cNvPr id="6" name="Rectangle 5">
            <a:extLst>
              <a:ext uri="{FF2B5EF4-FFF2-40B4-BE49-F238E27FC236}">
                <a16:creationId xmlns:a16="http://schemas.microsoft.com/office/drawing/2014/main" id="{9309EB9F-6621-4449-84EA-51D6FD8C2663}"/>
              </a:ext>
            </a:extLst>
          </p:cNvPr>
          <p:cNvSpPr/>
          <p:nvPr/>
        </p:nvSpPr>
        <p:spPr>
          <a:xfrm>
            <a:off x="7814310" y="2040166"/>
            <a:ext cx="3387090" cy="4154984"/>
          </a:xfrm>
          <a:prstGeom prst="rect">
            <a:avLst/>
          </a:prstGeom>
        </p:spPr>
        <p:txBody>
          <a:bodyPr wrap="square">
            <a:spAutoFit/>
          </a:bodyPr>
          <a:lstStyle/>
          <a:p>
            <a:r>
              <a:rPr lang="en-US" sz="2400" dirty="0"/>
              <a:t>After you save the medication, the box should look like this.  The school name and school year should be listed in the area I have marked out with blue.  Notice, the medication, and the number of doses you have are listed.  </a:t>
            </a:r>
          </a:p>
        </p:txBody>
      </p:sp>
      <p:pic>
        <p:nvPicPr>
          <p:cNvPr id="5" name="Picture 4" descr="photo of medications box">
            <a:extLst>
              <a:ext uri="{FF2B5EF4-FFF2-40B4-BE49-F238E27FC236}">
                <a16:creationId xmlns:a16="http://schemas.microsoft.com/office/drawing/2014/main" id="{35FF5FBA-9A69-4140-867E-47E0D1A370DF}"/>
              </a:ext>
            </a:extLst>
          </p:cNvPr>
          <p:cNvPicPr>
            <a:picLocks noChangeAspect="1"/>
          </p:cNvPicPr>
          <p:nvPr/>
        </p:nvPicPr>
        <p:blipFill rotWithShape="1">
          <a:blip r:embed="rId2"/>
          <a:srcRect r="7824" b="16900"/>
          <a:stretch/>
        </p:blipFill>
        <p:spPr>
          <a:xfrm>
            <a:off x="385217" y="1147186"/>
            <a:ext cx="7535773" cy="3759142"/>
          </a:xfrm>
          <a:prstGeom prst="rect">
            <a:avLst/>
          </a:prstGeom>
        </p:spPr>
      </p:pic>
    </p:spTree>
    <p:extLst>
      <p:ext uri="{BB962C8B-B14F-4D97-AF65-F5344CB8AC3E}">
        <p14:creationId xmlns:p14="http://schemas.microsoft.com/office/powerpoint/2010/main" val="327676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84FE-9CB9-436D-9A01-1248E89859A3}"/>
              </a:ext>
            </a:extLst>
          </p:cNvPr>
          <p:cNvSpPr>
            <a:spLocks noGrp="1"/>
          </p:cNvSpPr>
          <p:nvPr>
            <p:ph type="title"/>
          </p:nvPr>
        </p:nvSpPr>
        <p:spPr/>
        <p:txBody>
          <a:bodyPr/>
          <a:lstStyle/>
          <a:p>
            <a:r>
              <a:rPr lang="en-US" dirty="0">
                <a:solidFill>
                  <a:schemeClr val="bg1"/>
                </a:solidFill>
              </a:rPr>
              <a:t>Continued 5</a:t>
            </a:r>
          </a:p>
        </p:txBody>
      </p:sp>
      <p:sp>
        <p:nvSpPr>
          <p:cNvPr id="3" name="Text Placeholder 2">
            <a:extLst>
              <a:ext uri="{FF2B5EF4-FFF2-40B4-BE49-F238E27FC236}">
                <a16:creationId xmlns:a16="http://schemas.microsoft.com/office/drawing/2014/main" id="{EB38B9AC-F444-4518-A791-CE7CA349AD33}"/>
              </a:ext>
            </a:extLst>
          </p:cNvPr>
          <p:cNvSpPr>
            <a:spLocks noGrp="1"/>
          </p:cNvSpPr>
          <p:nvPr>
            <p:ph type="body" sz="quarter" idx="13"/>
          </p:nvPr>
        </p:nvSpPr>
        <p:spPr/>
        <p:txBody>
          <a:bodyPr/>
          <a:lstStyle/>
          <a:p>
            <a:r>
              <a:rPr lang="en-US" dirty="0"/>
              <a:t>Now that you have entered your medication, all you need to do is schedule your medications!</a:t>
            </a:r>
          </a:p>
          <a:p>
            <a:endParaRPr lang="en-US" dirty="0"/>
          </a:p>
        </p:txBody>
      </p:sp>
      <p:sp>
        <p:nvSpPr>
          <p:cNvPr id="4" name="Slide Number Placeholder 3">
            <a:extLst>
              <a:ext uri="{FF2B5EF4-FFF2-40B4-BE49-F238E27FC236}">
                <a16:creationId xmlns:a16="http://schemas.microsoft.com/office/drawing/2014/main" id="{056A4F49-1310-480B-8CA3-F493C95E0FE3}"/>
              </a:ext>
            </a:extLst>
          </p:cNvPr>
          <p:cNvSpPr>
            <a:spLocks noGrp="1"/>
          </p:cNvSpPr>
          <p:nvPr>
            <p:ph type="sldNum" sz="quarter" idx="12"/>
          </p:nvPr>
        </p:nvSpPr>
        <p:spPr/>
        <p:txBody>
          <a:bodyPr/>
          <a:lstStyle/>
          <a:p>
            <a:fld id="{91BD7323-49BF-4C97-8773-5EC64C492009}" type="slidenum">
              <a:rPr lang="en-US" smtClean="0"/>
              <a:t>18</a:t>
            </a:fld>
            <a:endParaRPr lang="en-US"/>
          </a:p>
        </p:txBody>
      </p:sp>
    </p:spTree>
    <p:extLst>
      <p:ext uri="{BB962C8B-B14F-4D97-AF65-F5344CB8AC3E}">
        <p14:creationId xmlns:p14="http://schemas.microsoft.com/office/powerpoint/2010/main" val="325587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66436D-ADB0-4565-9425-C71AC47CB668}"/>
              </a:ext>
            </a:extLst>
          </p:cNvPr>
          <p:cNvSpPr>
            <a:spLocks noGrp="1"/>
          </p:cNvSpPr>
          <p:nvPr>
            <p:ph type="sldNum" sz="quarter" idx="12"/>
          </p:nvPr>
        </p:nvSpPr>
        <p:spPr/>
        <p:txBody>
          <a:bodyPr/>
          <a:lstStyle/>
          <a:p>
            <a:fld id="{91BD7323-49BF-4C97-8773-5EC64C492009}" type="slidenum">
              <a:rPr lang="en-US" smtClean="0"/>
              <a:t>19</a:t>
            </a:fld>
            <a:endParaRPr lang="en-US"/>
          </a:p>
        </p:txBody>
      </p:sp>
      <p:sp>
        <p:nvSpPr>
          <p:cNvPr id="2" name="Title 1">
            <a:extLst>
              <a:ext uri="{FF2B5EF4-FFF2-40B4-BE49-F238E27FC236}">
                <a16:creationId xmlns:a16="http://schemas.microsoft.com/office/drawing/2014/main" id="{307C588D-296A-4D5E-B359-0EF1A67771EA}"/>
              </a:ext>
            </a:extLst>
          </p:cNvPr>
          <p:cNvSpPr>
            <a:spLocks noGrp="1"/>
          </p:cNvSpPr>
          <p:nvPr>
            <p:ph type="title"/>
          </p:nvPr>
        </p:nvSpPr>
        <p:spPr/>
        <p:txBody>
          <a:bodyPr/>
          <a:lstStyle/>
          <a:p>
            <a:r>
              <a:rPr lang="en-US" dirty="0">
                <a:solidFill>
                  <a:schemeClr val="bg1"/>
                </a:solidFill>
              </a:rPr>
              <a:t>Scheduling medications</a:t>
            </a:r>
          </a:p>
        </p:txBody>
      </p:sp>
      <p:sp>
        <p:nvSpPr>
          <p:cNvPr id="3" name="Text Placeholder 2">
            <a:extLst>
              <a:ext uri="{FF2B5EF4-FFF2-40B4-BE49-F238E27FC236}">
                <a16:creationId xmlns:a16="http://schemas.microsoft.com/office/drawing/2014/main" id="{22231A74-DCCE-4062-8192-A142CEF94ABB}"/>
              </a:ext>
            </a:extLst>
          </p:cNvPr>
          <p:cNvSpPr>
            <a:spLocks noGrp="1"/>
          </p:cNvSpPr>
          <p:nvPr>
            <p:ph type="body" sz="quarter" idx="13"/>
          </p:nvPr>
        </p:nvSpPr>
        <p:spPr>
          <a:xfrm>
            <a:off x="336704" y="917425"/>
            <a:ext cx="4120941" cy="3552929"/>
          </a:xfrm>
        </p:spPr>
        <p:txBody>
          <a:bodyPr/>
          <a:lstStyle/>
          <a:p>
            <a:r>
              <a:rPr lang="en-US" dirty="0"/>
              <a:t>To schedule a medication, click on the name of the medication and the following box should open.</a:t>
            </a:r>
          </a:p>
          <a:p>
            <a:endParaRPr lang="en-US" dirty="0"/>
          </a:p>
        </p:txBody>
      </p:sp>
      <p:pic>
        <p:nvPicPr>
          <p:cNvPr id="5" name="Picture 4" descr="Photo of medications box">
            <a:extLst>
              <a:ext uri="{FF2B5EF4-FFF2-40B4-BE49-F238E27FC236}">
                <a16:creationId xmlns:a16="http://schemas.microsoft.com/office/drawing/2014/main" id="{841A528C-9B02-4018-B887-FE173DD5D125}"/>
              </a:ext>
            </a:extLst>
          </p:cNvPr>
          <p:cNvPicPr>
            <a:picLocks noChangeAspect="1"/>
          </p:cNvPicPr>
          <p:nvPr/>
        </p:nvPicPr>
        <p:blipFill rotWithShape="1">
          <a:blip r:embed="rId2"/>
          <a:srcRect l="-1" t="1" r="7451" b="59399"/>
          <a:stretch/>
        </p:blipFill>
        <p:spPr>
          <a:xfrm>
            <a:off x="4599085" y="2491121"/>
            <a:ext cx="7425275" cy="1801941"/>
          </a:xfrm>
          <a:prstGeom prst="rect">
            <a:avLst/>
          </a:prstGeom>
        </p:spPr>
      </p:pic>
    </p:spTree>
    <p:extLst>
      <p:ext uri="{BB962C8B-B14F-4D97-AF65-F5344CB8AC3E}">
        <p14:creationId xmlns:p14="http://schemas.microsoft.com/office/powerpoint/2010/main" val="5098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Infinite Campus?</a:t>
            </a:r>
          </a:p>
        </p:txBody>
      </p:sp>
      <p:sp>
        <p:nvSpPr>
          <p:cNvPr id="5" name="Text Placeholder 4"/>
          <p:cNvSpPr>
            <a:spLocks noGrp="1"/>
          </p:cNvSpPr>
          <p:nvPr>
            <p:ph type="body" sz="quarter" idx="13"/>
          </p:nvPr>
        </p:nvSpPr>
        <p:spPr/>
        <p:txBody>
          <a:bodyPr vert="horz" lIns="91440" tIns="45720" rIns="91440" bIns="45720" rtlCol="0" anchor="t">
            <a:normAutofit/>
          </a:bodyPr>
          <a:lstStyle/>
          <a:p>
            <a:r>
              <a:rPr lang="en-US" b="1" dirty="0"/>
              <a:t>Infinite</a:t>
            </a:r>
            <a:r>
              <a:rPr lang="en-US" dirty="0"/>
              <a:t> </a:t>
            </a:r>
            <a:r>
              <a:rPr lang="en-US" b="1" dirty="0"/>
              <a:t>Campus</a:t>
            </a:r>
            <a:r>
              <a:rPr lang="en-US"/>
              <a:t> is a Web-based </a:t>
            </a:r>
            <a:r>
              <a:rPr lang="en-US" dirty="0"/>
              <a:t>student information system (SIS) used by thousands </a:t>
            </a:r>
            <a:r>
              <a:rPr lang="en-US"/>
              <a:t>of K-12 districts across the United States. </a:t>
            </a:r>
            <a:r>
              <a:rPr lang="en-US" b="1" dirty="0"/>
              <a:t>Infinite</a:t>
            </a:r>
            <a:r>
              <a:rPr lang="en-US" dirty="0"/>
              <a:t> </a:t>
            </a:r>
            <a:r>
              <a:rPr lang="en-US" b="1" dirty="0"/>
              <a:t>Campus</a:t>
            </a:r>
            <a:r>
              <a:rPr lang="en-US" dirty="0"/>
              <a:t> allows districts to streamline student administration of information on students including health, enrollment, food service/meal balances, and messaging students and parents.</a:t>
            </a:r>
          </a:p>
        </p:txBody>
      </p:sp>
    </p:spTree>
    <p:extLst>
      <p:ext uri="{BB962C8B-B14F-4D97-AF65-F5344CB8AC3E}">
        <p14:creationId xmlns:p14="http://schemas.microsoft.com/office/powerpoint/2010/main" val="8289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9E14B8-4101-46C5-B650-81C6E330F161}"/>
              </a:ext>
            </a:extLst>
          </p:cNvPr>
          <p:cNvSpPr>
            <a:spLocks noGrp="1"/>
          </p:cNvSpPr>
          <p:nvPr>
            <p:ph type="sldNum" sz="quarter" idx="12"/>
          </p:nvPr>
        </p:nvSpPr>
        <p:spPr/>
        <p:txBody>
          <a:bodyPr/>
          <a:lstStyle/>
          <a:p>
            <a:fld id="{91BD7323-49BF-4C97-8773-5EC64C492009}" type="slidenum">
              <a:rPr lang="en-US" smtClean="0"/>
              <a:t>20</a:t>
            </a:fld>
            <a:endParaRPr lang="en-US"/>
          </a:p>
        </p:txBody>
      </p:sp>
      <p:sp>
        <p:nvSpPr>
          <p:cNvPr id="2" name="Title 1">
            <a:extLst>
              <a:ext uri="{FF2B5EF4-FFF2-40B4-BE49-F238E27FC236}">
                <a16:creationId xmlns:a16="http://schemas.microsoft.com/office/drawing/2014/main" id="{B912A328-5306-4E97-B04B-81CCB0CBEC8B}"/>
              </a:ext>
            </a:extLst>
          </p:cNvPr>
          <p:cNvSpPr>
            <a:spLocks noGrp="1"/>
          </p:cNvSpPr>
          <p:nvPr>
            <p:ph type="title"/>
          </p:nvPr>
        </p:nvSpPr>
        <p:spPr/>
        <p:txBody>
          <a:bodyPr/>
          <a:lstStyle/>
          <a:p>
            <a:r>
              <a:rPr lang="en-US" dirty="0">
                <a:solidFill>
                  <a:schemeClr val="bg1"/>
                </a:solidFill>
              </a:rPr>
              <a:t>Appointments 2</a:t>
            </a:r>
          </a:p>
        </p:txBody>
      </p:sp>
      <p:pic>
        <p:nvPicPr>
          <p:cNvPr id="6" name="Picture 5" descr="arrow pointing to the schedule appointments box">
            <a:extLst>
              <a:ext uri="{FF2B5EF4-FFF2-40B4-BE49-F238E27FC236}">
                <a16:creationId xmlns:a16="http://schemas.microsoft.com/office/drawing/2014/main" id="{DCCEFEDD-5040-45CD-846C-766AF862A2AF}"/>
              </a:ext>
            </a:extLst>
          </p:cNvPr>
          <p:cNvPicPr>
            <a:picLocks noChangeAspect="1"/>
          </p:cNvPicPr>
          <p:nvPr/>
        </p:nvPicPr>
        <p:blipFill>
          <a:blip r:embed="rId2"/>
          <a:stretch>
            <a:fillRect/>
          </a:stretch>
        </p:blipFill>
        <p:spPr>
          <a:xfrm rot="5117538">
            <a:off x="4610259" y="870078"/>
            <a:ext cx="487722" cy="487722"/>
          </a:xfrm>
          <a:prstGeom prst="rect">
            <a:avLst/>
          </a:prstGeom>
        </p:spPr>
      </p:pic>
      <p:pic>
        <p:nvPicPr>
          <p:cNvPr id="8" name="Picture 7" descr="photo of medication detail box"/>
          <p:cNvPicPr>
            <a:picLocks noChangeAspect="1"/>
          </p:cNvPicPr>
          <p:nvPr/>
        </p:nvPicPr>
        <p:blipFill>
          <a:blip r:embed="rId3"/>
          <a:stretch>
            <a:fillRect/>
          </a:stretch>
        </p:blipFill>
        <p:spPr>
          <a:xfrm>
            <a:off x="288528" y="614541"/>
            <a:ext cx="7110533" cy="6064618"/>
          </a:xfrm>
          <a:prstGeom prst="rect">
            <a:avLst/>
          </a:prstGeom>
        </p:spPr>
      </p:pic>
      <p:sp>
        <p:nvSpPr>
          <p:cNvPr id="3" name="Text Placeholder 2">
            <a:extLst>
              <a:ext uri="{FF2B5EF4-FFF2-40B4-BE49-F238E27FC236}">
                <a16:creationId xmlns:a16="http://schemas.microsoft.com/office/drawing/2014/main" id="{4A44166E-0927-4253-9A80-84B1B3BBFE20}"/>
              </a:ext>
            </a:extLst>
          </p:cNvPr>
          <p:cNvSpPr>
            <a:spLocks noGrp="1"/>
          </p:cNvSpPr>
          <p:nvPr>
            <p:ph type="body" sz="quarter" idx="13"/>
          </p:nvPr>
        </p:nvSpPr>
        <p:spPr>
          <a:xfrm>
            <a:off x="5404579" y="2416924"/>
            <a:ext cx="4404834" cy="2604239"/>
          </a:xfrm>
        </p:spPr>
        <p:txBody>
          <a:bodyPr/>
          <a:lstStyle/>
          <a:p>
            <a:r>
              <a:rPr lang="en-US" dirty="0"/>
              <a:t>Click on the Schedule Appointments tab above the boxes.</a:t>
            </a:r>
          </a:p>
          <a:p>
            <a:endParaRPr lang="en-US" dirty="0"/>
          </a:p>
        </p:txBody>
      </p:sp>
      <p:sp>
        <p:nvSpPr>
          <p:cNvPr id="5" name="Rectangle 4">
            <a:extLst>
              <a:ext uri="{FF2B5EF4-FFF2-40B4-BE49-F238E27FC236}">
                <a16:creationId xmlns:a16="http://schemas.microsoft.com/office/drawing/2014/main" id="{F095480E-0C15-4BDF-92F5-1397E0B85FD5}"/>
              </a:ext>
              <a:ext uri="{C183D7F6-B498-43B3-948B-1728B52AA6E4}">
                <adec:decorative xmlns:adec="http://schemas.microsoft.com/office/drawing/2017/decorative" val="1"/>
              </a:ext>
            </a:extLst>
          </p:cNvPr>
          <p:cNvSpPr/>
          <p:nvPr/>
        </p:nvSpPr>
        <p:spPr>
          <a:xfrm>
            <a:off x="959715" y="1047564"/>
            <a:ext cx="1367161" cy="124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56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B010CE-28E1-45A4-BCE5-58686C66AFD4}"/>
              </a:ext>
            </a:extLst>
          </p:cNvPr>
          <p:cNvSpPr>
            <a:spLocks noGrp="1"/>
          </p:cNvSpPr>
          <p:nvPr>
            <p:ph type="sldNum" sz="quarter" idx="12"/>
          </p:nvPr>
        </p:nvSpPr>
        <p:spPr/>
        <p:txBody>
          <a:bodyPr/>
          <a:lstStyle/>
          <a:p>
            <a:fld id="{91BD7323-49BF-4C97-8773-5EC64C492009}" type="slidenum">
              <a:rPr lang="en-US" smtClean="0"/>
              <a:t>21</a:t>
            </a:fld>
            <a:endParaRPr lang="en-US"/>
          </a:p>
        </p:txBody>
      </p:sp>
      <p:sp>
        <p:nvSpPr>
          <p:cNvPr id="2" name="Title 1">
            <a:extLst>
              <a:ext uri="{FF2B5EF4-FFF2-40B4-BE49-F238E27FC236}">
                <a16:creationId xmlns:a16="http://schemas.microsoft.com/office/drawing/2014/main" id="{1FF18709-F4C9-4AF4-826F-5E2EE1CC8E59}"/>
              </a:ext>
            </a:extLst>
          </p:cNvPr>
          <p:cNvSpPr>
            <a:spLocks noGrp="1"/>
          </p:cNvSpPr>
          <p:nvPr>
            <p:ph type="title"/>
          </p:nvPr>
        </p:nvSpPr>
        <p:spPr/>
        <p:txBody>
          <a:bodyPr/>
          <a:lstStyle/>
          <a:p>
            <a:r>
              <a:rPr lang="en-US" dirty="0">
                <a:solidFill>
                  <a:schemeClr val="bg1"/>
                </a:solidFill>
              </a:rPr>
              <a:t>Appointment 3</a:t>
            </a:r>
          </a:p>
        </p:txBody>
      </p:sp>
      <p:sp>
        <p:nvSpPr>
          <p:cNvPr id="3" name="Text Placeholder 2">
            <a:extLst>
              <a:ext uri="{FF2B5EF4-FFF2-40B4-BE49-F238E27FC236}">
                <a16:creationId xmlns:a16="http://schemas.microsoft.com/office/drawing/2014/main" id="{6F1B1695-04B5-410A-B9CD-D74BEE93D686}"/>
              </a:ext>
            </a:extLst>
          </p:cNvPr>
          <p:cNvSpPr>
            <a:spLocks noGrp="1"/>
          </p:cNvSpPr>
          <p:nvPr>
            <p:ph type="body" sz="quarter" idx="13"/>
          </p:nvPr>
        </p:nvSpPr>
        <p:spPr>
          <a:xfrm>
            <a:off x="6377940" y="367561"/>
            <a:ext cx="3343701" cy="2752829"/>
          </a:xfrm>
        </p:spPr>
        <p:txBody>
          <a:bodyPr>
            <a:noAutofit/>
          </a:bodyPr>
          <a:lstStyle/>
          <a:p>
            <a:r>
              <a:rPr lang="en-US" sz="2400" dirty="0"/>
              <a:t>In the Date box, enter the date that you will begin entering the medication. In the Appointment Time(s), enter what time you plan to administer the medication.  If you will be giving the same medication and dosage, at multiple times of the day, click ADD under the appointment time box and you can enter an additional time. </a:t>
            </a:r>
          </a:p>
        </p:txBody>
      </p:sp>
      <p:pic>
        <p:nvPicPr>
          <p:cNvPr id="9" name="Picture 8" descr="photo of schedule appointments box"/>
          <p:cNvPicPr>
            <a:picLocks noChangeAspect="1"/>
          </p:cNvPicPr>
          <p:nvPr/>
        </p:nvPicPr>
        <p:blipFill>
          <a:blip r:embed="rId2"/>
          <a:stretch>
            <a:fillRect/>
          </a:stretch>
        </p:blipFill>
        <p:spPr>
          <a:xfrm>
            <a:off x="94182" y="375349"/>
            <a:ext cx="5986791" cy="6303810"/>
          </a:xfrm>
          <a:prstGeom prst="rect">
            <a:avLst/>
          </a:prstGeom>
        </p:spPr>
      </p:pic>
      <p:sp>
        <p:nvSpPr>
          <p:cNvPr id="8" name="Rectangle 7" descr="decorative item">
            <a:extLst>
              <a:ext uri="{FF2B5EF4-FFF2-40B4-BE49-F238E27FC236}">
                <a16:creationId xmlns:a16="http://schemas.microsoft.com/office/drawing/2014/main" id="{35E651EB-8830-41AE-A5FA-B09A36F0CBB9}"/>
              </a:ext>
            </a:extLst>
          </p:cNvPr>
          <p:cNvSpPr/>
          <p:nvPr/>
        </p:nvSpPr>
        <p:spPr>
          <a:xfrm>
            <a:off x="555786" y="1043117"/>
            <a:ext cx="1986534"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the date box">
            <a:extLst>
              <a:ext uri="{FF2B5EF4-FFF2-40B4-BE49-F238E27FC236}">
                <a16:creationId xmlns:a16="http://schemas.microsoft.com/office/drawing/2014/main" id="{03B52E87-0233-46FA-8397-D740266C72D7}"/>
              </a:ext>
            </a:extLst>
          </p:cNvPr>
          <p:cNvSpPr/>
          <p:nvPr/>
        </p:nvSpPr>
        <p:spPr>
          <a:xfrm>
            <a:off x="822416" y="3651469"/>
            <a:ext cx="420624" cy="2194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descr="arrow pointing to the appointment time box">
            <a:extLst>
              <a:ext uri="{FF2B5EF4-FFF2-40B4-BE49-F238E27FC236}">
                <a16:creationId xmlns:a16="http://schemas.microsoft.com/office/drawing/2014/main" id="{0104C0F0-ED0D-4502-AEEA-62977BF18284}"/>
              </a:ext>
            </a:extLst>
          </p:cNvPr>
          <p:cNvSpPr/>
          <p:nvPr/>
        </p:nvSpPr>
        <p:spPr>
          <a:xfrm rot="17864056">
            <a:off x="1833715" y="3542746"/>
            <a:ext cx="608915" cy="2174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85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22B4B9-C307-412B-9A38-06C83EE74CAE}"/>
              </a:ext>
            </a:extLst>
          </p:cNvPr>
          <p:cNvSpPr>
            <a:spLocks noGrp="1"/>
          </p:cNvSpPr>
          <p:nvPr>
            <p:ph type="sldNum" sz="quarter" idx="12"/>
          </p:nvPr>
        </p:nvSpPr>
        <p:spPr/>
        <p:txBody>
          <a:bodyPr/>
          <a:lstStyle/>
          <a:p>
            <a:fld id="{91BD7323-49BF-4C97-8773-5EC64C492009}" type="slidenum">
              <a:rPr lang="en-US" smtClean="0"/>
              <a:t>22</a:t>
            </a:fld>
            <a:endParaRPr lang="en-US"/>
          </a:p>
        </p:txBody>
      </p:sp>
      <p:sp>
        <p:nvSpPr>
          <p:cNvPr id="2" name="Title 1" hidden="1">
            <a:extLst>
              <a:ext uri="{FF2B5EF4-FFF2-40B4-BE49-F238E27FC236}">
                <a16:creationId xmlns:a16="http://schemas.microsoft.com/office/drawing/2014/main" id="{F99F24AA-4B54-42BA-BA1B-8E73812C8A25}"/>
              </a:ext>
            </a:extLst>
          </p:cNvPr>
          <p:cNvSpPr>
            <a:spLocks noGrp="1"/>
          </p:cNvSpPr>
          <p:nvPr>
            <p:ph type="title"/>
          </p:nvPr>
        </p:nvSpPr>
        <p:spPr/>
        <p:txBody>
          <a:bodyPr/>
          <a:lstStyle/>
          <a:p>
            <a:r>
              <a:rPr lang="en-US" dirty="0">
                <a:solidFill>
                  <a:schemeClr val="bg1"/>
                </a:solidFill>
              </a:rPr>
              <a:t>meds</a:t>
            </a:r>
          </a:p>
        </p:txBody>
      </p:sp>
      <p:sp>
        <p:nvSpPr>
          <p:cNvPr id="3" name="Text Placeholder 2">
            <a:extLst>
              <a:ext uri="{FF2B5EF4-FFF2-40B4-BE49-F238E27FC236}">
                <a16:creationId xmlns:a16="http://schemas.microsoft.com/office/drawing/2014/main" id="{B3C18AE7-6E59-4A26-AC3D-0949A9881492}"/>
              </a:ext>
            </a:extLst>
          </p:cNvPr>
          <p:cNvSpPr>
            <a:spLocks noGrp="1"/>
          </p:cNvSpPr>
          <p:nvPr>
            <p:ph type="body" sz="quarter" idx="13"/>
          </p:nvPr>
        </p:nvSpPr>
        <p:spPr>
          <a:xfrm>
            <a:off x="6480810" y="459001"/>
            <a:ext cx="3217971" cy="3278609"/>
          </a:xfrm>
        </p:spPr>
        <p:txBody>
          <a:bodyPr>
            <a:noAutofit/>
          </a:bodyPr>
          <a:lstStyle/>
          <a:p>
            <a:r>
              <a:rPr lang="en-US" sz="2800" dirty="0"/>
              <a:t>In the Recurrence box, list the last day the medication is ordered for, usually the last day of the school year.  Once you enter the frequency and recurrence, click on Save Schedule. </a:t>
            </a:r>
          </a:p>
        </p:txBody>
      </p:sp>
      <p:pic>
        <p:nvPicPr>
          <p:cNvPr id="5" name="Picture 4" descr="photo of the schedule appointment box">
            <a:extLst>
              <a:ext uri="{FF2B5EF4-FFF2-40B4-BE49-F238E27FC236}">
                <a16:creationId xmlns:a16="http://schemas.microsoft.com/office/drawing/2014/main" id="{B8052A9E-656D-48C7-BF28-52B32F430D4F}"/>
              </a:ext>
            </a:extLst>
          </p:cNvPr>
          <p:cNvPicPr>
            <a:picLocks noChangeAspect="1"/>
          </p:cNvPicPr>
          <p:nvPr/>
        </p:nvPicPr>
        <p:blipFill>
          <a:blip r:embed="rId2"/>
          <a:stretch>
            <a:fillRect/>
          </a:stretch>
        </p:blipFill>
        <p:spPr>
          <a:xfrm>
            <a:off x="897433" y="257025"/>
            <a:ext cx="4682134" cy="6492803"/>
          </a:xfrm>
          <a:prstGeom prst="rect">
            <a:avLst/>
          </a:prstGeom>
        </p:spPr>
      </p:pic>
      <p:pic>
        <p:nvPicPr>
          <p:cNvPr id="6" name="Picture 5" descr="arrow pointing to the securrence area">
            <a:extLst>
              <a:ext uri="{FF2B5EF4-FFF2-40B4-BE49-F238E27FC236}">
                <a16:creationId xmlns:a16="http://schemas.microsoft.com/office/drawing/2014/main" id="{AC57869D-18FC-4467-A27B-742B7694950E}"/>
              </a:ext>
            </a:extLst>
          </p:cNvPr>
          <p:cNvPicPr>
            <a:picLocks noChangeAspect="1"/>
          </p:cNvPicPr>
          <p:nvPr/>
        </p:nvPicPr>
        <p:blipFill>
          <a:blip r:embed="rId3"/>
          <a:stretch>
            <a:fillRect/>
          </a:stretch>
        </p:blipFill>
        <p:spPr>
          <a:xfrm>
            <a:off x="3141683" y="4959074"/>
            <a:ext cx="993734" cy="506012"/>
          </a:xfrm>
          <a:prstGeom prst="rect">
            <a:avLst/>
          </a:prstGeom>
        </p:spPr>
      </p:pic>
    </p:spTree>
    <p:extLst>
      <p:ext uri="{BB962C8B-B14F-4D97-AF65-F5344CB8AC3E}">
        <p14:creationId xmlns:p14="http://schemas.microsoft.com/office/powerpoint/2010/main" val="1043498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70DEB-094C-4C64-823E-F8AD71E513C6}"/>
              </a:ext>
            </a:extLst>
          </p:cNvPr>
          <p:cNvSpPr>
            <a:spLocks noGrp="1"/>
          </p:cNvSpPr>
          <p:nvPr>
            <p:ph type="sldNum" sz="quarter" idx="12"/>
          </p:nvPr>
        </p:nvSpPr>
        <p:spPr/>
        <p:txBody>
          <a:bodyPr/>
          <a:lstStyle/>
          <a:p>
            <a:fld id="{91BD7323-49BF-4C97-8773-5EC64C492009}" type="slidenum">
              <a:rPr lang="en-US" smtClean="0"/>
              <a:t>23</a:t>
            </a:fld>
            <a:endParaRPr lang="en-US"/>
          </a:p>
        </p:txBody>
      </p:sp>
      <p:sp>
        <p:nvSpPr>
          <p:cNvPr id="2" name="Title 1">
            <a:extLst>
              <a:ext uri="{FF2B5EF4-FFF2-40B4-BE49-F238E27FC236}">
                <a16:creationId xmlns:a16="http://schemas.microsoft.com/office/drawing/2014/main" id="{C63E64D4-EBE3-4EBC-8579-1259262B86F5}"/>
              </a:ext>
            </a:extLst>
          </p:cNvPr>
          <p:cNvSpPr>
            <a:spLocks noGrp="1"/>
          </p:cNvSpPr>
          <p:nvPr>
            <p:ph type="title"/>
          </p:nvPr>
        </p:nvSpPr>
        <p:spPr/>
        <p:txBody>
          <a:bodyPr/>
          <a:lstStyle/>
          <a:p>
            <a:r>
              <a:rPr lang="en-US" dirty="0">
                <a:solidFill>
                  <a:schemeClr val="bg1"/>
                </a:solidFill>
              </a:rPr>
              <a:t>Meds continued</a:t>
            </a:r>
          </a:p>
        </p:txBody>
      </p:sp>
      <p:sp>
        <p:nvSpPr>
          <p:cNvPr id="3" name="Text Placeholder 2">
            <a:extLst>
              <a:ext uri="{FF2B5EF4-FFF2-40B4-BE49-F238E27FC236}">
                <a16:creationId xmlns:a16="http://schemas.microsoft.com/office/drawing/2014/main" id="{FD5EFFED-A7E5-4359-A225-A2FEE007F2AA}"/>
              </a:ext>
            </a:extLst>
          </p:cNvPr>
          <p:cNvSpPr>
            <a:spLocks noGrp="1"/>
          </p:cNvSpPr>
          <p:nvPr>
            <p:ph type="body" sz="quarter" idx="13"/>
          </p:nvPr>
        </p:nvSpPr>
        <p:spPr>
          <a:xfrm>
            <a:off x="6723153" y="153651"/>
            <a:ext cx="2429301" cy="3735809"/>
          </a:xfrm>
        </p:spPr>
        <p:txBody>
          <a:bodyPr>
            <a:noAutofit/>
          </a:bodyPr>
          <a:lstStyle/>
          <a:p>
            <a:r>
              <a:rPr lang="en-US" sz="2200" dirty="0"/>
              <a:t>Now when you click on that student’s Health Office Visits Tab, you will see all the scheduled appointments listed in the upper box.  When that student comes for his medication, you click on the correct date and time and the lower box appears. </a:t>
            </a:r>
          </a:p>
        </p:txBody>
      </p:sp>
      <p:pic>
        <p:nvPicPr>
          <p:cNvPr id="10" name="Picture 9" descr="Health office visits box"/>
          <p:cNvPicPr>
            <a:picLocks noChangeAspect="1"/>
          </p:cNvPicPr>
          <p:nvPr/>
        </p:nvPicPr>
        <p:blipFill>
          <a:blip r:embed="rId2"/>
          <a:stretch>
            <a:fillRect/>
          </a:stretch>
        </p:blipFill>
        <p:spPr>
          <a:xfrm>
            <a:off x="437312" y="257025"/>
            <a:ext cx="6404315" cy="5726110"/>
          </a:xfrm>
          <a:prstGeom prst="rect">
            <a:avLst/>
          </a:prstGeom>
        </p:spPr>
      </p:pic>
      <p:sp>
        <p:nvSpPr>
          <p:cNvPr id="7" name="Rectangle 6" descr="text box containing, &quot;Scheduled health office visits&quot;">
            <a:extLst>
              <a:ext uri="{FF2B5EF4-FFF2-40B4-BE49-F238E27FC236}">
                <a16:creationId xmlns:a16="http://schemas.microsoft.com/office/drawing/2014/main" id="{07136281-1960-4E53-9DB6-1E0E454A31B0}"/>
              </a:ext>
            </a:extLst>
          </p:cNvPr>
          <p:cNvSpPr/>
          <p:nvPr/>
        </p:nvSpPr>
        <p:spPr>
          <a:xfrm>
            <a:off x="3639469" y="1577825"/>
            <a:ext cx="1945243" cy="646331"/>
          </a:xfrm>
          <a:prstGeom prst="rect">
            <a:avLst/>
          </a:prstGeom>
        </p:spPr>
        <p:txBody>
          <a:bodyPr wrap="square">
            <a:spAutoFit/>
          </a:bodyPr>
          <a:lstStyle/>
          <a:p>
            <a:r>
              <a:rPr lang="en-US" dirty="0">
                <a:solidFill>
                  <a:srgbClr val="FF0000"/>
                </a:solidFill>
              </a:rPr>
              <a:t>Scheduled health office visits</a:t>
            </a:r>
          </a:p>
        </p:txBody>
      </p:sp>
      <p:pic>
        <p:nvPicPr>
          <p:cNvPr id="6" name="Picture 5" descr="arrow pointing to scheduled health office visits">
            <a:extLst>
              <a:ext uri="{FF2B5EF4-FFF2-40B4-BE49-F238E27FC236}">
                <a16:creationId xmlns:a16="http://schemas.microsoft.com/office/drawing/2014/main" id="{E7EBF8EA-C90E-4E86-978F-33D5ABDEDD2C}"/>
              </a:ext>
            </a:extLst>
          </p:cNvPr>
          <p:cNvPicPr>
            <a:picLocks noChangeAspect="1"/>
          </p:cNvPicPr>
          <p:nvPr/>
        </p:nvPicPr>
        <p:blipFill>
          <a:blip r:embed="rId3"/>
          <a:stretch>
            <a:fillRect/>
          </a:stretch>
        </p:blipFill>
        <p:spPr>
          <a:xfrm>
            <a:off x="2218978" y="1455236"/>
            <a:ext cx="1420491" cy="688908"/>
          </a:xfrm>
          <a:prstGeom prst="rect">
            <a:avLst/>
          </a:prstGeom>
        </p:spPr>
      </p:pic>
    </p:spTree>
    <p:extLst>
      <p:ext uri="{BB962C8B-B14F-4D97-AF65-F5344CB8AC3E}">
        <p14:creationId xmlns:p14="http://schemas.microsoft.com/office/powerpoint/2010/main" val="23470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82BBFE-B323-451B-9D38-3BE6F73D2A18}"/>
              </a:ext>
            </a:extLst>
          </p:cNvPr>
          <p:cNvSpPr>
            <a:spLocks noGrp="1"/>
          </p:cNvSpPr>
          <p:nvPr>
            <p:ph type="sldNum" sz="quarter" idx="12"/>
          </p:nvPr>
        </p:nvSpPr>
        <p:spPr/>
        <p:txBody>
          <a:bodyPr/>
          <a:lstStyle/>
          <a:p>
            <a:fld id="{91BD7323-49BF-4C97-8773-5EC64C492009}" type="slidenum">
              <a:rPr lang="en-US" smtClean="0"/>
              <a:t>24</a:t>
            </a:fld>
            <a:endParaRPr lang="en-US"/>
          </a:p>
        </p:txBody>
      </p:sp>
      <p:sp>
        <p:nvSpPr>
          <p:cNvPr id="2" name="Title 1">
            <a:extLst>
              <a:ext uri="{FF2B5EF4-FFF2-40B4-BE49-F238E27FC236}">
                <a16:creationId xmlns:a16="http://schemas.microsoft.com/office/drawing/2014/main" id="{27CBF44F-81C0-4AC3-A1DD-AC82C88CA1BC}"/>
              </a:ext>
            </a:extLst>
          </p:cNvPr>
          <p:cNvSpPr>
            <a:spLocks noGrp="1"/>
          </p:cNvSpPr>
          <p:nvPr>
            <p:ph type="title"/>
          </p:nvPr>
        </p:nvSpPr>
        <p:spPr/>
        <p:txBody>
          <a:bodyPr/>
          <a:lstStyle/>
          <a:p>
            <a:r>
              <a:rPr lang="en-US" dirty="0">
                <a:solidFill>
                  <a:schemeClr val="bg1"/>
                </a:solidFill>
              </a:rPr>
              <a:t>Appointments  4</a:t>
            </a:r>
          </a:p>
        </p:txBody>
      </p:sp>
      <p:sp>
        <p:nvSpPr>
          <p:cNvPr id="3" name="Text Placeholder 2">
            <a:extLst>
              <a:ext uri="{FF2B5EF4-FFF2-40B4-BE49-F238E27FC236}">
                <a16:creationId xmlns:a16="http://schemas.microsoft.com/office/drawing/2014/main" id="{CFD6861D-F7DE-401E-8218-8E020FC63734}"/>
              </a:ext>
            </a:extLst>
          </p:cNvPr>
          <p:cNvSpPr>
            <a:spLocks noGrp="1"/>
          </p:cNvSpPr>
          <p:nvPr>
            <p:ph type="body" sz="quarter" idx="13"/>
          </p:nvPr>
        </p:nvSpPr>
        <p:spPr>
          <a:xfrm>
            <a:off x="7159505" y="235459"/>
            <a:ext cx="2354580" cy="4327144"/>
          </a:xfrm>
        </p:spPr>
        <p:txBody>
          <a:bodyPr>
            <a:noAutofit/>
          </a:bodyPr>
          <a:lstStyle/>
          <a:p>
            <a:r>
              <a:rPr lang="en-US" sz="1800" dirty="0"/>
              <a:t>After you administer the medication, check the Record Complete box, enter the time they were discharged and that they were here for appointment.  Then, click Add Discharge, and choose from the drop down box the appropriate response.  </a:t>
            </a:r>
          </a:p>
          <a:p>
            <a:r>
              <a:rPr lang="en-US" sz="1800" dirty="0"/>
              <a:t>After you have finished entering this, then click Save in the upper Left hand corner. </a:t>
            </a:r>
          </a:p>
        </p:txBody>
      </p:sp>
      <p:pic>
        <p:nvPicPr>
          <p:cNvPr id="8" name="Picture 7" descr="Health office visit box"/>
          <p:cNvPicPr>
            <a:picLocks noChangeAspect="1"/>
          </p:cNvPicPr>
          <p:nvPr/>
        </p:nvPicPr>
        <p:blipFill>
          <a:blip r:embed="rId2"/>
          <a:stretch>
            <a:fillRect/>
          </a:stretch>
        </p:blipFill>
        <p:spPr>
          <a:xfrm>
            <a:off x="194155" y="235459"/>
            <a:ext cx="6854068" cy="6374565"/>
          </a:xfrm>
          <a:prstGeom prst="rect">
            <a:avLst/>
          </a:prstGeom>
        </p:spPr>
      </p:pic>
      <p:pic>
        <p:nvPicPr>
          <p:cNvPr id="10" name="Picture 9" descr="arrow pointing to discharge"/>
          <p:cNvPicPr>
            <a:picLocks noChangeAspect="1"/>
          </p:cNvPicPr>
          <p:nvPr/>
        </p:nvPicPr>
        <p:blipFill>
          <a:blip r:embed="rId3"/>
          <a:stretch>
            <a:fillRect/>
          </a:stretch>
        </p:blipFill>
        <p:spPr>
          <a:xfrm>
            <a:off x="2953064" y="5019131"/>
            <a:ext cx="457240" cy="359695"/>
          </a:xfrm>
          <a:prstGeom prst="rect">
            <a:avLst/>
          </a:prstGeom>
        </p:spPr>
      </p:pic>
      <p:pic>
        <p:nvPicPr>
          <p:cNvPr id="11" name="Picture 10" descr="Arrow pointing to the &quot;Student was here for appointment' button"/>
          <p:cNvPicPr>
            <a:picLocks noChangeAspect="1"/>
          </p:cNvPicPr>
          <p:nvPr/>
        </p:nvPicPr>
        <p:blipFill>
          <a:blip r:embed="rId3"/>
          <a:stretch>
            <a:fillRect/>
          </a:stretch>
        </p:blipFill>
        <p:spPr>
          <a:xfrm rot="17737749">
            <a:off x="398917" y="4839283"/>
            <a:ext cx="457240" cy="359695"/>
          </a:xfrm>
          <a:prstGeom prst="rect">
            <a:avLst/>
          </a:prstGeom>
        </p:spPr>
      </p:pic>
      <p:pic>
        <p:nvPicPr>
          <p:cNvPr id="12" name="Picture 11" descr="Arrow pointing to the &quot;now&quot; button for discharge time. "/>
          <p:cNvPicPr>
            <a:picLocks noChangeAspect="1"/>
          </p:cNvPicPr>
          <p:nvPr/>
        </p:nvPicPr>
        <p:blipFill>
          <a:blip r:embed="rId3"/>
          <a:stretch>
            <a:fillRect/>
          </a:stretch>
        </p:blipFill>
        <p:spPr>
          <a:xfrm rot="8843653">
            <a:off x="2193738" y="4404322"/>
            <a:ext cx="457240" cy="359695"/>
          </a:xfrm>
          <a:prstGeom prst="rect">
            <a:avLst/>
          </a:prstGeom>
        </p:spPr>
      </p:pic>
      <p:pic>
        <p:nvPicPr>
          <p:cNvPr id="9" name="Picture 8" descr="arrow pointing to the &quot;record complete&quot; button"/>
          <p:cNvPicPr>
            <a:picLocks noChangeAspect="1"/>
          </p:cNvPicPr>
          <p:nvPr/>
        </p:nvPicPr>
        <p:blipFill>
          <a:blip r:embed="rId3"/>
          <a:stretch>
            <a:fillRect/>
          </a:stretch>
        </p:blipFill>
        <p:spPr>
          <a:xfrm rot="4390871">
            <a:off x="327166" y="2860990"/>
            <a:ext cx="457240" cy="359695"/>
          </a:xfrm>
          <a:prstGeom prst="rect">
            <a:avLst/>
          </a:prstGeom>
        </p:spPr>
      </p:pic>
      <p:pic>
        <p:nvPicPr>
          <p:cNvPr id="6" name="Picture 5" descr="arrow pointing to the &quot;save&quot; button">
            <a:extLst>
              <a:ext uri="{FF2B5EF4-FFF2-40B4-BE49-F238E27FC236}">
                <a16:creationId xmlns:a16="http://schemas.microsoft.com/office/drawing/2014/main" id="{C20BE111-E157-4CC2-9FB5-24EBB2644D88}"/>
              </a:ext>
            </a:extLst>
          </p:cNvPr>
          <p:cNvPicPr>
            <a:picLocks noChangeAspect="1"/>
          </p:cNvPicPr>
          <p:nvPr/>
        </p:nvPicPr>
        <p:blipFill>
          <a:blip r:embed="rId4"/>
          <a:stretch>
            <a:fillRect/>
          </a:stretch>
        </p:blipFill>
        <p:spPr>
          <a:xfrm>
            <a:off x="98546" y="55612"/>
            <a:ext cx="457240" cy="359695"/>
          </a:xfrm>
          <a:prstGeom prst="rect">
            <a:avLst/>
          </a:prstGeom>
        </p:spPr>
      </p:pic>
    </p:spTree>
    <p:extLst>
      <p:ext uri="{BB962C8B-B14F-4D97-AF65-F5344CB8AC3E}">
        <p14:creationId xmlns:p14="http://schemas.microsoft.com/office/powerpoint/2010/main" val="282219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5F880B-EC20-485D-8D73-69BBF9582660}"/>
              </a:ext>
            </a:extLst>
          </p:cNvPr>
          <p:cNvSpPr>
            <a:spLocks noGrp="1"/>
          </p:cNvSpPr>
          <p:nvPr>
            <p:ph type="sldNum" sz="quarter" idx="12"/>
          </p:nvPr>
        </p:nvSpPr>
        <p:spPr/>
        <p:txBody>
          <a:bodyPr/>
          <a:lstStyle/>
          <a:p>
            <a:fld id="{91BD7323-49BF-4C97-8773-5EC64C492009}" type="slidenum">
              <a:rPr lang="en-US" smtClean="0"/>
              <a:t>25</a:t>
            </a:fld>
            <a:endParaRPr lang="en-US"/>
          </a:p>
        </p:txBody>
      </p:sp>
      <p:sp>
        <p:nvSpPr>
          <p:cNvPr id="2" name="Title 1">
            <a:extLst>
              <a:ext uri="{FF2B5EF4-FFF2-40B4-BE49-F238E27FC236}">
                <a16:creationId xmlns:a16="http://schemas.microsoft.com/office/drawing/2014/main" id="{A23DAB71-B6AC-4627-9340-98EE04D33CA5}"/>
              </a:ext>
            </a:extLst>
          </p:cNvPr>
          <p:cNvSpPr>
            <a:spLocks noGrp="1"/>
          </p:cNvSpPr>
          <p:nvPr>
            <p:ph type="title"/>
          </p:nvPr>
        </p:nvSpPr>
        <p:spPr/>
        <p:txBody>
          <a:bodyPr/>
          <a:lstStyle/>
          <a:p>
            <a:r>
              <a:rPr lang="en-US" dirty="0">
                <a:solidFill>
                  <a:schemeClr val="bg1"/>
                </a:solidFill>
              </a:rPr>
              <a:t>Med schedule</a:t>
            </a:r>
          </a:p>
        </p:txBody>
      </p:sp>
      <p:pic>
        <p:nvPicPr>
          <p:cNvPr id="5" name="Picture 4" descr="photo of medication dose detail box">
            <a:extLst>
              <a:ext uri="{FF2B5EF4-FFF2-40B4-BE49-F238E27FC236}">
                <a16:creationId xmlns:a16="http://schemas.microsoft.com/office/drawing/2014/main" id="{28CAB969-41F7-45FE-8122-3655CC5FF8C1}"/>
              </a:ext>
            </a:extLst>
          </p:cNvPr>
          <p:cNvPicPr>
            <a:picLocks noChangeAspect="1"/>
          </p:cNvPicPr>
          <p:nvPr/>
        </p:nvPicPr>
        <p:blipFill>
          <a:blip r:embed="rId3"/>
          <a:stretch>
            <a:fillRect/>
          </a:stretch>
        </p:blipFill>
        <p:spPr>
          <a:xfrm>
            <a:off x="269259" y="596385"/>
            <a:ext cx="7059780" cy="5084505"/>
          </a:xfrm>
          <a:prstGeom prst="rect">
            <a:avLst/>
          </a:prstGeom>
        </p:spPr>
      </p:pic>
      <p:sp>
        <p:nvSpPr>
          <p:cNvPr id="3" name="Text Placeholder 2">
            <a:extLst>
              <a:ext uri="{FF2B5EF4-FFF2-40B4-BE49-F238E27FC236}">
                <a16:creationId xmlns:a16="http://schemas.microsoft.com/office/drawing/2014/main" id="{746920AD-9059-4738-9CAC-F45B21164A5D}"/>
              </a:ext>
            </a:extLst>
          </p:cNvPr>
          <p:cNvSpPr>
            <a:spLocks noGrp="1"/>
          </p:cNvSpPr>
          <p:nvPr>
            <p:ph type="body" sz="quarter" idx="13"/>
          </p:nvPr>
        </p:nvSpPr>
        <p:spPr>
          <a:xfrm>
            <a:off x="6481292" y="1896464"/>
            <a:ext cx="3878106" cy="4782695"/>
          </a:xfrm>
        </p:spPr>
        <p:txBody>
          <a:bodyPr>
            <a:normAutofit fontScale="77500" lnSpcReduction="20000"/>
          </a:bodyPr>
          <a:lstStyle/>
          <a:p>
            <a:r>
              <a:rPr lang="en-US" dirty="0"/>
              <a:t>What do you do when you give all the medication and Mom brings in more?  Simply click on the Refill medication tab and the bottom box will pop up.  Enter the number of Doses sent in, not pills, Recorded by, and then Save.  This will reset your pill count. </a:t>
            </a:r>
          </a:p>
        </p:txBody>
      </p:sp>
      <p:sp>
        <p:nvSpPr>
          <p:cNvPr id="10" name="TextBox 9"/>
          <p:cNvSpPr txBox="1"/>
          <p:nvPr/>
        </p:nvSpPr>
        <p:spPr>
          <a:xfrm>
            <a:off x="338667" y="5198533"/>
            <a:ext cx="5954889" cy="1200329"/>
          </a:xfrm>
          <a:prstGeom prst="rect">
            <a:avLst/>
          </a:prstGeom>
          <a:noFill/>
        </p:spPr>
        <p:txBody>
          <a:bodyPr wrap="square" rtlCol="0">
            <a:spAutoFit/>
          </a:bodyPr>
          <a:lstStyle/>
          <a:p>
            <a:r>
              <a:rPr lang="en-US" dirty="0"/>
              <a:t>If you need to reduce the dose count for any reason, click on the “reduce dose count” button.  This box will appear and you enter the correct number of pills in the reduce dose count by box, recorded by and finally save. </a:t>
            </a:r>
          </a:p>
        </p:txBody>
      </p:sp>
      <p:pic>
        <p:nvPicPr>
          <p:cNvPr id="6" name="Picture 5" descr="arrow pointing to the &quot;refill medication&quot; box">
            <a:extLst>
              <a:ext uri="{FF2B5EF4-FFF2-40B4-BE49-F238E27FC236}">
                <a16:creationId xmlns:a16="http://schemas.microsoft.com/office/drawing/2014/main" id="{5251785A-19F2-44EE-8E6D-477CA2DF12B4}"/>
              </a:ext>
            </a:extLst>
          </p:cNvPr>
          <p:cNvPicPr>
            <a:picLocks noChangeAspect="1"/>
          </p:cNvPicPr>
          <p:nvPr/>
        </p:nvPicPr>
        <p:blipFill>
          <a:blip r:embed="rId4"/>
          <a:stretch>
            <a:fillRect/>
          </a:stretch>
        </p:blipFill>
        <p:spPr>
          <a:xfrm>
            <a:off x="6364189" y="660773"/>
            <a:ext cx="804742" cy="274344"/>
          </a:xfrm>
          <a:prstGeom prst="rect">
            <a:avLst/>
          </a:prstGeom>
        </p:spPr>
      </p:pic>
      <p:pic>
        <p:nvPicPr>
          <p:cNvPr id="7" name="Picture 6" descr="arrow pointing to the refill dose count by box">
            <a:extLst>
              <a:ext uri="{FF2B5EF4-FFF2-40B4-BE49-F238E27FC236}">
                <a16:creationId xmlns:a16="http://schemas.microsoft.com/office/drawing/2014/main" id="{A5AD2030-EA07-47A7-A169-7B79D13D87A4}"/>
              </a:ext>
            </a:extLst>
          </p:cNvPr>
          <p:cNvPicPr>
            <a:picLocks noChangeAspect="1"/>
          </p:cNvPicPr>
          <p:nvPr/>
        </p:nvPicPr>
        <p:blipFill>
          <a:blip r:embed="rId5"/>
          <a:stretch>
            <a:fillRect/>
          </a:stretch>
        </p:blipFill>
        <p:spPr>
          <a:xfrm>
            <a:off x="1376916" y="4494259"/>
            <a:ext cx="408467" cy="384081"/>
          </a:xfrm>
          <a:prstGeom prst="rect">
            <a:avLst/>
          </a:prstGeom>
        </p:spPr>
      </p:pic>
      <p:pic>
        <p:nvPicPr>
          <p:cNvPr id="8" name="Picture 7" descr="arrow pointing to the &quot;recorded by&quot; drop down box">
            <a:extLst>
              <a:ext uri="{FF2B5EF4-FFF2-40B4-BE49-F238E27FC236}">
                <a16:creationId xmlns:a16="http://schemas.microsoft.com/office/drawing/2014/main" id="{4ECB7A3A-2611-46CC-8EAB-7BADD32D8515}"/>
              </a:ext>
            </a:extLst>
          </p:cNvPr>
          <p:cNvPicPr>
            <a:picLocks noChangeAspect="1"/>
          </p:cNvPicPr>
          <p:nvPr/>
        </p:nvPicPr>
        <p:blipFill>
          <a:blip r:embed="rId6"/>
          <a:stretch>
            <a:fillRect/>
          </a:stretch>
        </p:blipFill>
        <p:spPr>
          <a:xfrm>
            <a:off x="4010772" y="4421100"/>
            <a:ext cx="530398" cy="457240"/>
          </a:xfrm>
          <a:prstGeom prst="rect">
            <a:avLst/>
          </a:prstGeom>
        </p:spPr>
      </p:pic>
      <p:sp>
        <p:nvSpPr>
          <p:cNvPr id="9" name="Rectangle 8" descr="decorative item"/>
          <p:cNvSpPr/>
          <p:nvPr/>
        </p:nvSpPr>
        <p:spPr>
          <a:xfrm>
            <a:off x="796758" y="1101558"/>
            <a:ext cx="1978526" cy="165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60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609-0C41-4CC5-AF70-568B03317F03}"/>
              </a:ext>
            </a:extLst>
          </p:cNvPr>
          <p:cNvSpPr>
            <a:spLocks noGrp="1"/>
          </p:cNvSpPr>
          <p:nvPr>
            <p:ph type="title"/>
          </p:nvPr>
        </p:nvSpPr>
        <p:spPr/>
        <p:txBody>
          <a:bodyPr/>
          <a:lstStyle/>
          <a:p>
            <a:r>
              <a:rPr lang="en-US" dirty="0">
                <a:solidFill>
                  <a:schemeClr val="bg1"/>
                </a:solidFill>
              </a:rPr>
              <a:t>Medications not listed in Campus</a:t>
            </a:r>
          </a:p>
        </p:txBody>
      </p:sp>
      <p:sp>
        <p:nvSpPr>
          <p:cNvPr id="3" name="Text Placeholder 2">
            <a:extLst>
              <a:ext uri="{FF2B5EF4-FFF2-40B4-BE49-F238E27FC236}">
                <a16:creationId xmlns:a16="http://schemas.microsoft.com/office/drawing/2014/main" id="{F957EECB-C032-4AFE-B6B8-14DF2BF45A79}"/>
              </a:ext>
            </a:extLst>
          </p:cNvPr>
          <p:cNvSpPr>
            <a:spLocks noGrp="1"/>
          </p:cNvSpPr>
          <p:nvPr>
            <p:ph type="body" sz="quarter" idx="13"/>
          </p:nvPr>
        </p:nvSpPr>
        <p:spPr/>
        <p:txBody>
          <a:bodyPr/>
          <a:lstStyle/>
          <a:p>
            <a:r>
              <a:rPr lang="en-US" dirty="0"/>
              <a:t>Now, lets show what we do if you have a medication that is ordered and isn’t listed in the drop down box of medication names. </a:t>
            </a:r>
          </a:p>
        </p:txBody>
      </p:sp>
      <p:sp>
        <p:nvSpPr>
          <p:cNvPr id="4" name="Slide Number Placeholder 3">
            <a:extLst>
              <a:ext uri="{FF2B5EF4-FFF2-40B4-BE49-F238E27FC236}">
                <a16:creationId xmlns:a16="http://schemas.microsoft.com/office/drawing/2014/main" id="{F7FADCA3-47E0-4F07-9093-A2F5ACFB6C73}"/>
              </a:ext>
            </a:extLst>
          </p:cNvPr>
          <p:cNvSpPr>
            <a:spLocks noGrp="1"/>
          </p:cNvSpPr>
          <p:nvPr>
            <p:ph type="sldNum" sz="quarter" idx="12"/>
          </p:nvPr>
        </p:nvSpPr>
        <p:spPr/>
        <p:txBody>
          <a:bodyPr/>
          <a:lstStyle/>
          <a:p>
            <a:fld id="{91BD7323-49BF-4C97-8773-5EC64C492009}" type="slidenum">
              <a:rPr lang="en-US" smtClean="0"/>
              <a:t>26</a:t>
            </a:fld>
            <a:endParaRPr lang="en-US"/>
          </a:p>
        </p:txBody>
      </p:sp>
    </p:spTree>
    <p:extLst>
      <p:ext uri="{BB962C8B-B14F-4D97-AF65-F5344CB8AC3E}">
        <p14:creationId xmlns:p14="http://schemas.microsoft.com/office/powerpoint/2010/main" val="186046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9AB7B6-DD9C-44F6-BA57-C183CA66DE32}"/>
              </a:ext>
            </a:extLst>
          </p:cNvPr>
          <p:cNvSpPr>
            <a:spLocks noGrp="1"/>
          </p:cNvSpPr>
          <p:nvPr>
            <p:ph type="sldNum" sz="quarter" idx="12"/>
          </p:nvPr>
        </p:nvSpPr>
        <p:spPr/>
        <p:txBody>
          <a:bodyPr/>
          <a:lstStyle/>
          <a:p>
            <a:fld id="{91BD7323-49BF-4C97-8773-5EC64C492009}" type="slidenum">
              <a:rPr lang="en-US" smtClean="0"/>
              <a:t>27</a:t>
            </a:fld>
            <a:endParaRPr lang="en-US"/>
          </a:p>
        </p:txBody>
      </p:sp>
      <p:sp>
        <p:nvSpPr>
          <p:cNvPr id="2" name="Title 1">
            <a:extLst>
              <a:ext uri="{FF2B5EF4-FFF2-40B4-BE49-F238E27FC236}">
                <a16:creationId xmlns:a16="http://schemas.microsoft.com/office/drawing/2014/main" id="{AB6F082B-27F2-4839-A637-D0A4711FADE7}"/>
              </a:ext>
            </a:extLst>
          </p:cNvPr>
          <p:cNvSpPr>
            <a:spLocks noGrp="1"/>
          </p:cNvSpPr>
          <p:nvPr>
            <p:ph type="title"/>
          </p:nvPr>
        </p:nvSpPr>
        <p:spPr/>
        <p:txBody>
          <a:bodyPr/>
          <a:lstStyle/>
          <a:p>
            <a:r>
              <a:rPr lang="en-US" dirty="0">
                <a:solidFill>
                  <a:schemeClr val="bg1"/>
                </a:solidFill>
              </a:rPr>
              <a:t>Meds not in Campus2</a:t>
            </a:r>
          </a:p>
        </p:txBody>
      </p:sp>
      <p:sp>
        <p:nvSpPr>
          <p:cNvPr id="3" name="Text Placeholder 2">
            <a:extLst>
              <a:ext uri="{FF2B5EF4-FFF2-40B4-BE49-F238E27FC236}">
                <a16:creationId xmlns:a16="http://schemas.microsoft.com/office/drawing/2014/main" id="{565717B1-1B38-4BDB-A6E7-57336CEA81AF}"/>
              </a:ext>
            </a:extLst>
          </p:cNvPr>
          <p:cNvSpPr>
            <a:spLocks noGrp="1"/>
          </p:cNvSpPr>
          <p:nvPr>
            <p:ph type="body" sz="quarter" idx="13"/>
          </p:nvPr>
        </p:nvSpPr>
        <p:spPr>
          <a:xfrm>
            <a:off x="4706629" y="296880"/>
            <a:ext cx="4445825" cy="1805939"/>
          </a:xfrm>
        </p:spPr>
        <p:txBody>
          <a:bodyPr>
            <a:normAutofit fontScale="25000" lnSpcReduction="20000"/>
          </a:bodyPr>
          <a:lstStyle/>
          <a:p>
            <a:r>
              <a:rPr lang="en-US" sz="11200" dirty="0"/>
              <a:t>On the left hand side, go to the Index tab, then scroll down toward the bottom of the page to:</a:t>
            </a:r>
          </a:p>
          <a:p>
            <a:r>
              <a:rPr lang="en-US" sz="11200" dirty="0"/>
              <a:t>System Administration</a:t>
            </a:r>
          </a:p>
          <a:p>
            <a:r>
              <a:rPr lang="en-US" sz="11200" dirty="0"/>
              <a:t>Health</a:t>
            </a:r>
          </a:p>
          <a:p>
            <a:r>
              <a:rPr lang="en-US" sz="11200" dirty="0"/>
              <a:t>Medication Name</a:t>
            </a:r>
          </a:p>
          <a:p>
            <a:endParaRPr lang="en-US" dirty="0"/>
          </a:p>
          <a:p>
            <a:endParaRPr lang="en-US" dirty="0"/>
          </a:p>
          <a:p>
            <a:endParaRPr lang="en-US" dirty="0"/>
          </a:p>
        </p:txBody>
      </p:sp>
      <p:pic>
        <p:nvPicPr>
          <p:cNvPr id="5" name="Picture 4" descr="Photo of index tab">
            <a:extLst>
              <a:ext uri="{FF2B5EF4-FFF2-40B4-BE49-F238E27FC236}">
                <a16:creationId xmlns:a16="http://schemas.microsoft.com/office/drawing/2014/main" id="{10244E08-7D04-459E-B6B2-C4B070971412}"/>
              </a:ext>
            </a:extLst>
          </p:cNvPr>
          <p:cNvPicPr>
            <a:picLocks noChangeAspect="1"/>
          </p:cNvPicPr>
          <p:nvPr/>
        </p:nvPicPr>
        <p:blipFill>
          <a:blip r:embed="rId2"/>
          <a:stretch>
            <a:fillRect/>
          </a:stretch>
        </p:blipFill>
        <p:spPr>
          <a:xfrm>
            <a:off x="435785" y="257025"/>
            <a:ext cx="1810669" cy="6163590"/>
          </a:xfrm>
          <a:prstGeom prst="rect">
            <a:avLst/>
          </a:prstGeom>
        </p:spPr>
      </p:pic>
      <p:pic>
        <p:nvPicPr>
          <p:cNvPr id="7" name="Picture 6" descr="arrow pointing to System Administration section on Index tab">
            <a:extLst>
              <a:ext uri="{FF2B5EF4-FFF2-40B4-BE49-F238E27FC236}">
                <a16:creationId xmlns:a16="http://schemas.microsoft.com/office/drawing/2014/main" id="{B369667C-672A-44C5-A0E7-AEDE459A513C}"/>
              </a:ext>
            </a:extLst>
          </p:cNvPr>
          <p:cNvPicPr>
            <a:picLocks noChangeAspect="1"/>
          </p:cNvPicPr>
          <p:nvPr/>
        </p:nvPicPr>
        <p:blipFill>
          <a:blip r:embed="rId3"/>
          <a:stretch>
            <a:fillRect/>
          </a:stretch>
        </p:blipFill>
        <p:spPr>
          <a:xfrm>
            <a:off x="2661623" y="1199849"/>
            <a:ext cx="993734" cy="499915"/>
          </a:xfrm>
          <a:prstGeom prst="rect">
            <a:avLst/>
          </a:prstGeom>
        </p:spPr>
      </p:pic>
      <p:pic>
        <p:nvPicPr>
          <p:cNvPr id="8" name="Picture 7" descr="arrow pointing to Health section on Index tab">
            <a:extLst>
              <a:ext uri="{FF2B5EF4-FFF2-40B4-BE49-F238E27FC236}">
                <a16:creationId xmlns:a16="http://schemas.microsoft.com/office/drawing/2014/main" id="{B552199D-7FCF-407A-BB89-857BDA3C4450}"/>
              </a:ext>
            </a:extLst>
          </p:cNvPr>
          <p:cNvPicPr>
            <a:picLocks noChangeAspect="1"/>
          </p:cNvPicPr>
          <p:nvPr/>
        </p:nvPicPr>
        <p:blipFill>
          <a:blip r:embed="rId3"/>
          <a:stretch>
            <a:fillRect/>
          </a:stretch>
        </p:blipFill>
        <p:spPr>
          <a:xfrm>
            <a:off x="2661623" y="3841982"/>
            <a:ext cx="993734" cy="499915"/>
          </a:xfrm>
          <a:prstGeom prst="rect">
            <a:avLst/>
          </a:prstGeom>
        </p:spPr>
      </p:pic>
      <p:pic>
        <p:nvPicPr>
          <p:cNvPr id="9" name="Picture 8" descr="arrow pointing to Medication Name section on Index tab">
            <a:extLst>
              <a:ext uri="{FF2B5EF4-FFF2-40B4-BE49-F238E27FC236}">
                <a16:creationId xmlns:a16="http://schemas.microsoft.com/office/drawing/2014/main" id="{3589E2DB-777F-4FF4-8875-A7F7CC913409}"/>
              </a:ext>
            </a:extLst>
          </p:cNvPr>
          <p:cNvPicPr>
            <a:picLocks noChangeAspect="1"/>
          </p:cNvPicPr>
          <p:nvPr/>
        </p:nvPicPr>
        <p:blipFill>
          <a:blip r:embed="rId3"/>
          <a:stretch>
            <a:fillRect/>
          </a:stretch>
        </p:blipFill>
        <p:spPr>
          <a:xfrm>
            <a:off x="2661623" y="5920700"/>
            <a:ext cx="993734" cy="499915"/>
          </a:xfrm>
          <a:prstGeom prst="rect">
            <a:avLst/>
          </a:prstGeom>
        </p:spPr>
      </p:pic>
    </p:spTree>
    <p:extLst>
      <p:ext uri="{BB962C8B-B14F-4D97-AF65-F5344CB8AC3E}">
        <p14:creationId xmlns:p14="http://schemas.microsoft.com/office/powerpoint/2010/main" val="1485183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8FC6A8-723C-4507-BD39-6AA21B2D2AED}"/>
              </a:ext>
            </a:extLst>
          </p:cNvPr>
          <p:cNvSpPr>
            <a:spLocks noGrp="1"/>
          </p:cNvSpPr>
          <p:nvPr>
            <p:ph type="sldNum" sz="quarter" idx="12"/>
          </p:nvPr>
        </p:nvSpPr>
        <p:spPr/>
        <p:txBody>
          <a:bodyPr/>
          <a:lstStyle/>
          <a:p>
            <a:fld id="{91BD7323-49BF-4C97-8773-5EC64C492009}" type="slidenum">
              <a:rPr lang="en-US" smtClean="0"/>
              <a:t>28</a:t>
            </a:fld>
            <a:endParaRPr lang="en-US"/>
          </a:p>
        </p:txBody>
      </p:sp>
      <p:sp>
        <p:nvSpPr>
          <p:cNvPr id="2" name="Title 1">
            <a:extLst>
              <a:ext uri="{FF2B5EF4-FFF2-40B4-BE49-F238E27FC236}">
                <a16:creationId xmlns:a16="http://schemas.microsoft.com/office/drawing/2014/main" id="{0FC4BC21-C607-4B85-B5A1-C97AA4DC8C7C}"/>
              </a:ext>
            </a:extLst>
          </p:cNvPr>
          <p:cNvSpPr>
            <a:spLocks noGrp="1"/>
          </p:cNvSpPr>
          <p:nvPr>
            <p:ph type="title"/>
          </p:nvPr>
        </p:nvSpPr>
        <p:spPr/>
        <p:txBody>
          <a:bodyPr/>
          <a:lstStyle/>
          <a:p>
            <a:r>
              <a:rPr lang="en-US" dirty="0">
                <a:solidFill>
                  <a:schemeClr val="bg1"/>
                </a:solidFill>
              </a:rPr>
              <a:t>Adding new meds to Campus</a:t>
            </a:r>
          </a:p>
        </p:txBody>
      </p:sp>
      <p:sp>
        <p:nvSpPr>
          <p:cNvPr id="3" name="Text Placeholder 2">
            <a:extLst>
              <a:ext uri="{FF2B5EF4-FFF2-40B4-BE49-F238E27FC236}">
                <a16:creationId xmlns:a16="http://schemas.microsoft.com/office/drawing/2014/main" id="{90D622DB-EDC7-4C87-B763-D8C9E6DF8861}"/>
              </a:ext>
            </a:extLst>
          </p:cNvPr>
          <p:cNvSpPr>
            <a:spLocks noGrp="1"/>
          </p:cNvSpPr>
          <p:nvPr>
            <p:ph type="body" sz="quarter" idx="13"/>
          </p:nvPr>
        </p:nvSpPr>
        <p:spPr>
          <a:xfrm>
            <a:off x="5321205" y="558271"/>
            <a:ext cx="3997525" cy="4540583"/>
          </a:xfrm>
        </p:spPr>
        <p:txBody>
          <a:bodyPr>
            <a:normAutofit fontScale="92500" lnSpcReduction="10000"/>
          </a:bodyPr>
          <a:lstStyle/>
          <a:p>
            <a:r>
              <a:rPr lang="en-US" dirty="0"/>
              <a:t>Type in the name of the new medication that you would like to add.  Choose the drug classification from the drop down box and click “Save”.</a:t>
            </a:r>
          </a:p>
          <a:p>
            <a:endParaRPr lang="en-US" dirty="0"/>
          </a:p>
        </p:txBody>
      </p:sp>
      <p:pic>
        <p:nvPicPr>
          <p:cNvPr id="10" name="Picture 9" descr="medication name box">
            <a:extLst>
              <a:ext uri="{FF2B5EF4-FFF2-40B4-BE49-F238E27FC236}">
                <a16:creationId xmlns:a16="http://schemas.microsoft.com/office/drawing/2014/main" id="{9304ADAA-F6B2-4423-9E25-7EFE7834E3BA}"/>
              </a:ext>
            </a:extLst>
          </p:cNvPr>
          <p:cNvPicPr>
            <a:picLocks noChangeAspect="1"/>
          </p:cNvPicPr>
          <p:nvPr/>
        </p:nvPicPr>
        <p:blipFill>
          <a:blip r:embed="rId2"/>
          <a:stretch>
            <a:fillRect/>
          </a:stretch>
        </p:blipFill>
        <p:spPr>
          <a:xfrm>
            <a:off x="555786" y="917425"/>
            <a:ext cx="4296262" cy="5169208"/>
          </a:xfrm>
          <a:prstGeom prst="rect">
            <a:avLst/>
          </a:prstGeom>
        </p:spPr>
      </p:pic>
      <p:pic>
        <p:nvPicPr>
          <p:cNvPr id="6" name="Picture 5" descr="Arrow pointing to the save button">
            <a:extLst>
              <a:ext uri="{FF2B5EF4-FFF2-40B4-BE49-F238E27FC236}">
                <a16:creationId xmlns:a16="http://schemas.microsoft.com/office/drawing/2014/main" id="{F4B3E6C4-C423-4969-948F-819E66436557}"/>
              </a:ext>
            </a:extLst>
          </p:cNvPr>
          <p:cNvPicPr>
            <a:picLocks noChangeAspect="1"/>
          </p:cNvPicPr>
          <p:nvPr/>
        </p:nvPicPr>
        <p:blipFill>
          <a:blip r:embed="rId3"/>
          <a:stretch>
            <a:fillRect/>
          </a:stretch>
        </p:blipFill>
        <p:spPr>
          <a:xfrm>
            <a:off x="1665029" y="650968"/>
            <a:ext cx="365792" cy="532913"/>
          </a:xfrm>
          <a:prstGeom prst="rect">
            <a:avLst/>
          </a:prstGeom>
        </p:spPr>
      </p:pic>
      <p:pic>
        <p:nvPicPr>
          <p:cNvPr id="7" name="Picture 6" descr="arrow pointing to the Medication Name Detail Box">
            <a:extLst>
              <a:ext uri="{FF2B5EF4-FFF2-40B4-BE49-F238E27FC236}">
                <a16:creationId xmlns:a16="http://schemas.microsoft.com/office/drawing/2014/main" id="{A8BFB1FF-0A61-44CC-9761-24AECD3E7705}"/>
              </a:ext>
            </a:extLst>
          </p:cNvPr>
          <p:cNvPicPr>
            <a:picLocks noChangeAspect="1"/>
          </p:cNvPicPr>
          <p:nvPr/>
        </p:nvPicPr>
        <p:blipFill>
          <a:blip r:embed="rId4"/>
          <a:stretch>
            <a:fillRect/>
          </a:stretch>
        </p:blipFill>
        <p:spPr>
          <a:xfrm>
            <a:off x="3795606" y="4845848"/>
            <a:ext cx="993734" cy="506012"/>
          </a:xfrm>
          <a:prstGeom prst="rect">
            <a:avLst/>
          </a:prstGeom>
        </p:spPr>
      </p:pic>
    </p:spTree>
    <p:extLst>
      <p:ext uri="{BB962C8B-B14F-4D97-AF65-F5344CB8AC3E}">
        <p14:creationId xmlns:p14="http://schemas.microsoft.com/office/powerpoint/2010/main" val="99131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72AA-5A32-4B5F-88AB-D0268E78D1D8}"/>
              </a:ext>
            </a:extLst>
          </p:cNvPr>
          <p:cNvSpPr>
            <a:spLocks noGrp="1"/>
          </p:cNvSpPr>
          <p:nvPr>
            <p:ph type="title"/>
          </p:nvPr>
        </p:nvSpPr>
        <p:spPr/>
        <p:txBody>
          <a:bodyPr/>
          <a:lstStyle/>
          <a:p>
            <a:r>
              <a:rPr lang="en-US" dirty="0"/>
              <a:t>Documenting Medications</a:t>
            </a:r>
          </a:p>
        </p:txBody>
      </p:sp>
      <p:sp>
        <p:nvSpPr>
          <p:cNvPr id="3" name="Text Placeholder 2">
            <a:extLst>
              <a:ext uri="{FF2B5EF4-FFF2-40B4-BE49-F238E27FC236}">
                <a16:creationId xmlns:a16="http://schemas.microsoft.com/office/drawing/2014/main" id="{56DC3538-A214-47FF-A93D-100653F676FD}"/>
              </a:ext>
            </a:extLst>
          </p:cNvPr>
          <p:cNvSpPr>
            <a:spLocks noGrp="1"/>
          </p:cNvSpPr>
          <p:nvPr>
            <p:ph type="body" sz="quarter" idx="13"/>
          </p:nvPr>
        </p:nvSpPr>
        <p:spPr/>
        <p:txBody>
          <a:bodyPr/>
          <a:lstStyle/>
          <a:p>
            <a:r>
              <a:rPr lang="en-US" dirty="0"/>
              <a:t>Now that the medication is entered and scheduled, how do I document it?  </a:t>
            </a:r>
          </a:p>
          <a:p>
            <a:r>
              <a:rPr lang="en-US" dirty="0"/>
              <a:t>There are three ways to accomplish this, all are very simple.</a:t>
            </a:r>
          </a:p>
          <a:p>
            <a:endParaRPr lang="en-US" dirty="0"/>
          </a:p>
        </p:txBody>
      </p:sp>
      <p:sp>
        <p:nvSpPr>
          <p:cNvPr id="4" name="Slide Number Placeholder 3">
            <a:extLst>
              <a:ext uri="{FF2B5EF4-FFF2-40B4-BE49-F238E27FC236}">
                <a16:creationId xmlns:a16="http://schemas.microsoft.com/office/drawing/2014/main" id="{6141C9C5-0B8C-4781-8D45-12E3BAF87381}"/>
              </a:ext>
            </a:extLst>
          </p:cNvPr>
          <p:cNvSpPr>
            <a:spLocks noGrp="1"/>
          </p:cNvSpPr>
          <p:nvPr>
            <p:ph type="sldNum" sz="quarter" idx="12"/>
          </p:nvPr>
        </p:nvSpPr>
        <p:spPr/>
        <p:txBody>
          <a:bodyPr/>
          <a:lstStyle/>
          <a:p>
            <a:fld id="{91BD7323-49BF-4C97-8773-5EC64C492009}" type="slidenum">
              <a:rPr lang="en-US" smtClean="0"/>
              <a:t>29</a:t>
            </a:fld>
            <a:endParaRPr lang="en-US"/>
          </a:p>
        </p:txBody>
      </p:sp>
    </p:spTree>
    <p:extLst>
      <p:ext uri="{BB962C8B-B14F-4D97-AF65-F5344CB8AC3E}">
        <p14:creationId xmlns:p14="http://schemas.microsoft.com/office/powerpoint/2010/main" val="43227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DD6A-9D5D-4982-BA4A-9E6EA7A18E3C}"/>
              </a:ext>
            </a:extLst>
          </p:cNvPr>
          <p:cNvSpPr>
            <a:spLocks noGrp="1"/>
          </p:cNvSpPr>
          <p:nvPr>
            <p:ph type="title"/>
          </p:nvPr>
        </p:nvSpPr>
        <p:spPr/>
        <p:txBody>
          <a:bodyPr/>
          <a:lstStyle/>
          <a:p>
            <a:r>
              <a:rPr lang="en-US" dirty="0"/>
              <a:t>Health</a:t>
            </a:r>
          </a:p>
        </p:txBody>
      </p:sp>
      <p:sp>
        <p:nvSpPr>
          <p:cNvPr id="3" name="Text Placeholder 2">
            <a:extLst>
              <a:ext uri="{FF2B5EF4-FFF2-40B4-BE49-F238E27FC236}">
                <a16:creationId xmlns:a16="http://schemas.microsoft.com/office/drawing/2014/main" id="{7C724167-EC23-4647-B79C-D7F5638BFEC6}"/>
              </a:ext>
            </a:extLst>
          </p:cNvPr>
          <p:cNvSpPr>
            <a:spLocks noGrp="1"/>
          </p:cNvSpPr>
          <p:nvPr>
            <p:ph type="body" sz="quarter" idx="13"/>
          </p:nvPr>
        </p:nvSpPr>
        <p:spPr/>
        <p:txBody>
          <a:bodyPr vert="horz" lIns="91440" tIns="45720" rIns="91440" bIns="45720" rtlCol="0" anchor="t">
            <a:normAutofit lnSpcReduction="10000"/>
          </a:bodyPr>
          <a:lstStyle/>
          <a:p>
            <a:r>
              <a:rPr lang="en-US" dirty="0"/>
              <a:t>Since this is an educational based program, health, unfortunately was an afterthought and the core health product is minimal.  </a:t>
            </a:r>
          </a:p>
          <a:p>
            <a:r>
              <a:rPr lang="en-US" dirty="0"/>
              <a:t>Districts have the ability to customize many areas of health.  Setting up each district's health documentation choices can be very time consuming.  However, it only has to be completed once and any person with health rights for that district has access.  </a:t>
            </a:r>
          </a:p>
        </p:txBody>
      </p:sp>
      <p:sp>
        <p:nvSpPr>
          <p:cNvPr id="4" name="Slide Number Placeholder 3">
            <a:extLst>
              <a:ext uri="{FF2B5EF4-FFF2-40B4-BE49-F238E27FC236}">
                <a16:creationId xmlns:a16="http://schemas.microsoft.com/office/drawing/2014/main" id="{34F33276-F269-40DE-93AE-8905AA7E8403}"/>
              </a:ext>
            </a:extLst>
          </p:cNvPr>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4217250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255F3C-8F54-4C63-A12F-B8F0F5AE2CEF}"/>
              </a:ext>
            </a:extLst>
          </p:cNvPr>
          <p:cNvSpPr>
            <a:spLocks noGrp="1"/>
          </p:cNvSpPr>
          <p:nvPr>
            <p:ph type="sldNum" sz="quarter" idx="12"/>
          </p:nvPr>
        </p:nvSpPr>
        <p:spPr/>
        <p:txBody>
          <a:bodyPr/>
          <a:lstStyle/>
          <a:p>
            <a:fld id="{91BD7323-49BF-4C97-8773-5EC64C492009}" type="slidenum">
              <a:rPr lang="en-US" smtClean="0"/>
              <a:t>30</a:t>
            </a:fld>
            <a:endParaRPr lang="en-US"/>
          </a:p>
        </p:txBody>
      </p:sp>
      <p:sp>
        <p:nvSpPr>
          <p:cNvPr id="2" name="Title 1">
            <a:extLst>
              <a:ext uri="{FF2B5EF4-FFF2-40B4-BE49-F238E27FC236}">
                <a16:creationId xmlns:a16="http://schemas.microsoft.com/office/drawing/2014/main" id="{B3AD939F-3293-4DAC-BBEC-F42082C35C5C}"/>
              </a:ext>
            </a:extLst>
          </p:cNvPr>
          <p:cNvSpPr>
            <a:spLocks noGrp="1"/>
          </p:cNvSpPr>
          <p:nvPr>
            <p:ph type="title"/>
          </p:nvPr>
        </p:nvSpPr>
        <p:spPr/>
        <p:txBody>
          <a:bodyPr/>
          <a:lstStyle/>
          <a:p>
            <a:r>
              <a:rPr lang="en-US" dirty="0">
                <a:solidFill>
                  <a:schemeClr val="bg1"/>
                </a:solidFill>
              </a:rPr>
              <a:t>Charting medications</a:t>
            </a:r>
          </a:p>
        </p:txBody>
      </p:sp>
      <p:sp>
        <p:nvSpPr>
          <p:cNvPr id="3" name="Text Placeholder 2">
            <a:extLst>
              <a:ext uri="{FF2B5EF4-FFF2-40B4-BE49-F238E27FC236}">
                <a16:creationId xmlns:a16="http://schemas.microsoft.com/office/drawing/2014/main" id="{3782FFD1-0A69-41A1-A084-F86C9F45F2ED}"/>
              </a:ext>
            </a:extLst>
          </p:cNvPr>
          <p:cNvSpPr>
            <a:spLocks noGrp="1"/>
          </p:cNvSpPr>
          <p:nvPr>
            <p:ph type="body" sz="quarter" idx="13"/>
          </p:nvPr>
        </p:nvSpPr>
        <p:spPr>
          <a:xfrm>
            <a:off x="6531372" y="584732"/>
            <a:ext cx="3309411" cy="2155085"/>
          </a:xfrm>
        </p:spPr>
        <p:txBody>
          <a:bodyPr/>
          <a:lstStyle/>
          <a:p>
            <a:pPr marL="0" indent="0">
              <a:buNone/>
            </a:pPr>
            <a:r>
              <a:rPr lang="en-US" sz="2400" dirty="0"/>
              <a:t>Option 1: </a:t>
            </a:r>
          </a:p>
          <a:p>
            <a:pPr marL="0" indent="0">
              <a:buNone/>
            </a:pPr>
            <a:r>
              <a:rPr lang="en-US" sz="2400" dirty="0"/>
              <a:t>Open a new health office visit box and click, Add Medication Dose</a:t>
            </a:r>
          </a:p>
          <a:p>
            <a:endParaRPr lang="en-US" dirty="0"/>
          </a:p>
        </p:txBody>
      </p:sp>
      <p:sp>
        <p:nvSpPr>
          <p:cNvPr id="7" name="Rectangle 6">
            <a:extLst>
              <a:ext uri="{FF2B5EF4-FFF2-40B4-BE49-F238E27FC236}">
                <a16:creationId xmlns:a16="http://schemas.microsoft.com/office/drawing/2014/main" id="{63B08591-7C13-4598-9B1D-C9E80FAE3F54}"/>
              </a:ext>
            </a:extLst>
          </p:cNvPr>
          <p:cNvSpPr/>
          <p:nvPr/>
        </p:nvSpPr>
        <p:spPr>
          <a:xfrm>
            <a:off x="6531372" y="2965159"/>
            <a:ext cx="5035788" cy="3046988"/>
          </a:xfrm>
          <a:prstGeom prst="rect">
            <a:avLst/>
          </a:prstGeom>
        </p:spPr>
        <p:txBody>
          <a:bodyPr wrap="square">
            <a:spAutoFit/>
          </a:bodyPr>
          <a:lstStyle/>
          <a:p>
            <a:r>
              <a:rPr lang="en-US" sz="2400" dirty="0"/>
              <a:t>A drop down box should appear, click on the drop down box and click on the medication name.  The form, strength and amount per dose should appear.  Complete the health office visit record as usual and save.  Your medication has been documented!</a:t>
            </a:r>
          </a:p>
        </p:txBody>
      </p:sp>
      <p:pic>
        <p:nvPicPr>
          <p:cNvPr id="5" name="Picture 4" descr="Health office visit box">
            <a:extLst>
              <a:ext uri="{FF2B5EF4-FFF2-40B4-BE49-F238E27FC236}">
                <a16:creationId xmlns:a16="http://schemas.microsoft.com/office/drawing/2014/main" id="{FFE2A038-5913-4490-B2B9-65BC263FCF3F}"/>
              </a:ext>
            </a:extLst>
          </p:cNvPr>
          <p:cNvPicPr>
            <a:picLocks noChangeAspect="1"/>
          </p:cNvPicPr>
          <p:nvPr/>
        </p:nvPicPr>
        <p:blipFill>
          <a:blip r:embed="rId2"/>
          <a:stretch>
            <a:fillRect/>
          </a:stretch>
        </p:blipFill>
        <p:spPr>
          <a:xfrm>
            <a:off x="288527" y="257025"/>
            <a:ext cx="6242845" cy="2810500"/>
          </a:xfrm>
          <a:prstGeom prst="rect">
            <a:avLst/>
          </a:prstGeom>
        </p:spPr>
      </p:pic>
      <p:pic>
        <p:nvPicPr>
          <p:cNvPr id="8" name="Picture 7" descr="arrow pointing to the &quot;add medication dose&quot; button">
            <a:extLst>
              <a:ext uri="{FF2B5EF4-FFF2-40B4-BE49-F238E27FC236}">
                <a16:creationId xmlns:a16="http://schemas.microsoft.com/office/drawing/2014/main" id="{BC5956AF-81D7-421E-BC75-993FBC8FD2CA}"/>
              </a:ext>
            </a:extLst>
          </p:cNvPr>
          <p:cNvPicPr>
            <a:picLocks noChangeAspect="1"/>
          </p:cNvPicPr>
          <p:nvPr/>
        </p:nvPicPr>
        <p:blipFill>
          <a:blip r:embed="rId3"/>
          <a:stretch>
            <a:fillRect/>
          </a:stretch>
        </p:blipFill>
        <p:spPr>
          <a:xfrm>
            <a:off x="2387326" y="368305"/>
            <a:ext cx="445047" cy="432854"/>
          </a:xfrm>
          <a:prstGeom prst="rect">
            <a:avLst/>
          </a:prstGeom>
        </p:spPr>
      </p:pic>
      <p:pic>
        <p:nvPicPr>
          <p:cNvPr id="10" name="Picture 9" descr="health office visit box"/>
          <p:cNvPicPr>
            <a:picLocks noChangeAspect="1"/>
          </p:cNvPicPr>
          <p:nvPr/>
        </p:nvPicPr>
        <p:blipFill>
          <a:blip r:embed="rId4"/>
          <a:stretch>
            <a:fillRect/>
          </a:stretch>
        </p:blipFill>
        <p:spPr>
          <a:xfrm>
            <a:off x="288527" y="3119822"/>
            <a:ext cx="6149705" cy="2786719"/>
          </a:xfrm>
          <a:prstGeom prst="rect">
            <a:avLst/>
          </a:prstGeom>
        </p:spPr>
      </p:pic>
      <p:pic>
        <p:nvPicPr>
          <p:cNvPr id="9" name="Picture 8" descr="arrow pointing to the medication drop down box">
            <a:extLst>
              <a:ext uri="{FF2B5EF4-FFF2-40B4-BE49-F238E27FC236}">
                <a16:creationId xmlns:a16="http://schemas.microsoft.com/office/drawing/2014/main" id="{94E98EDE-5ED6-4C58-BB11-376D96BBC7B3}"/>
              </a:ext>
            </a:extLst>
          </p:cNvPr>
          <p:cNvPicPr>
            <a:picLocks noChangeAspect="1"/>
          </p:cNvPicPr>
          <p:nvPr/>
        </p:nvPicPr>
        <p:blipFill>
          <a:blip r:embed="rId5"/>
          <a:stretch>
            <a:fillRect/>
          </a:stretch>
        </p:blipFill>
        <p:spPr>
          <a:xfrm>
            <a:off x="4854120" y="3646934"/>
            <a:ext cx="810838" cy="134124"/>
          </a:xfrm>
          <a:prstGeom prst="rect">
            <a:avLst/>
          </a:prstGeom>
        </p:spPr>
      </p:pic>
      <p:pic>
        <p:nvPicPr>
          <p:cNvPr id="11" name="Picture 10" descr="arrow pointing to the &quot;add discharge&quot; button"/>
          <p:cNvPicPr>
            <a:picLocks noChangeAspect="1"/>
          </p:cNvPicPr>
          <p:nvPr/>
        </p:nvPicPr>
        <p:blipFill>
          <a:blip r:embed="rId6"/>
          <a:stretch>
            <a:fillRect/>
          </a:stretch>
        </p:blipFill>
        <p:spPr>
          <a:xfrm rot="21042824">
            <a:off x="4854120" y="3132067"/>
            <a:ext cx="810838" cy="134124"/>
          </a:xfrm>
          <a:prstGeom prst="rect">
            <a:avLst/>
          </a:prstGeom>
        </p:spPr>
      </p:pic>
    </p:spTree>
    <p:extLst>
      <p:ext uri="{BB962C8B-B14F-4D97-AF65-F5344CB8AC3E}">
        <p14:creationId xmlns:p14="http://schemas.microsoft.com/office/powerpoint/2010/main" val="3102550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DAB46E-5108-44DF-B7B2-107F05CF14D8}"/>
              </a:ext>
            </a:extLst>
          </p:cNvPr>
          <p:cNvSpPr>
            <a:spLocks noGrp="1"/>
          </p:cNvSpPr>
          <p:nvPr>
            <p:ph type="sldNum" sz="quarter" idx="12"/>
          </p:nvPr>
        </p:nvSpPr>
        <p:spPr/>
        <p:txBody>
          <a:bodyPr/>
          <a:lstStyle/>
          <a:p>
            <a:fld id="{91BD7323-49BF-4C97-8773-5EC64C492009}" type="slidenum">
              <a:rPr lang="en-US" smtClean="0"/>
              <a:t>31</a:t>
            </a:fld>
            <a:endParaRPr lang="en-US"/>
          </a:p>
        </p:txBody>
      </p:sp>
      <p:sp>
        <p:nvSpPr>
          <p:cNvPr id="2" name="Title 1">
            <a:extLst>
              <a:ext uri="{FF2B5EF4-FFF2-40B4-BE49-F238E27FC236}">
                <a16:creationId xmlns:a16="http://schemas.microsoft.com/office/drawing/2014/main" id="{4879AC87-7F1B-43A9-A0C6-6B58724CC852}"/>
              </a:ext>
            </a:extLst>
          </p:cNvPr>
          <p:cNvSpPr>
            <a:spLocks noGrp="1"/>
          </p:cNvSpPr>
          <p:nvPr>
            <p:ph type="title"/>
          </p:nvPr>
        </p:nvSpPr>
        <p:spPr/>
        <p:txBody>
          <a:bodyPr/>
          <a:lstStyle/>
          <a:p>
            <a:r>
              <a:rPr lang="en-US" dirty="0">
                <a:solidFill>
                  <a:schemeClr val="bg1"/>
                </a:solidFill>
              </a:rPr>
              <a:t>charting</a:t>
            </a:r>
          </a:p>
        </p:txBody>
      </p:sp>
      <p:sp>
        <p:nvSpPr>
          <p:cNvPr id="3" name="Text Placeholder 2">
            <a:extLst>
              <a:ext uri="{FF2B5EF4-FFF2-40B4-BE49-F238E27FC236}">
                <a16:creationId xmlns:a16="http://schemas.microsoft.com/office/drawing/2014/main" id="{2B37FD86-1435-45BD-9F51-D26B5322BA7F}"/>
              </a:ext>
            </a:extLst>
          </p:cNvPr>
          <p:cNvSpPr>
            <a:spLocks noGrp="1"/>
          </p:cNvSpPr>
          <p:nvPr>
            <p:ph type="body" sz="quarter" idx="13"/>
          </p:nvPr>
        </p:nvSpPr>
        <p:spPr>
          <a:xfrm>
            <a:off x="407197" y="3743450"/>
            <a:ext cx="9296873" cy="2108709"/>
          </a:xfrm>
        </p:spPr>
        <p:txBody>
          <a:bodyPr>
            <a:normAutofit fontScale="62500" lnSpcReduction="20000"/>
          </a:bodyPr>
          <a:lstStyle/>
          <a:p>
            <a:r>
              <a:rPr lang="en-US" dirty="0"/>
              <a:t>Option 2:</a:t>
            </a:r>
          </a:p>
          <a:p>
            <a:endParaRPr lang="en-US" dirty="0"/>
          </a:p>
          <a:p>
            <a:r>
              <a:rPr lang="en-US" dirty="0"/>
              <a:t>As I previously mentioned, pull up the student and go to the health office visits tab, all the scheduled visits are listed.  Choose the visit you would like to document and double click on it. The most recent health office visit will be listed at the top. </a:t>
            </a:r>
          </a:p>
        </p:txBody>
      </p:sp>
      <p:pic>
        <p:nvPicPr>
          <p:cNvPr id="5" name="Picture 4" descr="list of health office visits">
            <a:extLst>
              <a:ext uri="{FF2B5EF4-FFF2-40B4-BE49-F238E27FC236}">
                <a16:creationId xmlns:a16="http://schemas.microsoft.com/office/drawing/2014/main" id="{F57A237A-FC20-40FE-B794-7515F82F797B}"/>
              </a:ext>
            </a:extLst>
          </p:cNvPr>
          <p:cNvPicPr>
            <a:picLocks noChangeAspect="1"/>
          </p:cNvPicPr>
          <p:nvPr/>
        </p:nvPicPr>
        <p:blipFill>
          <a:blip r:embed="rId2"/>
          <a:stretch>
            <a:fillRect/>
          </a:stretch>
        </p:blipFill>
        <p:spPr>
          <a:xfrm>
            <a:off x="624912" y="213560"/>
            <a:ext cx="8236410" cy="3529890"/>
          </a:xfrm>
          <a:prstGeom prst="rect">
            <a:avLst/>
          </a:prstGeom>
        </p:spPr>
      </p:pic>
    </p:spTree>
    <p:extLst>
      <p:ext uri="{BB962C8B-B14F-4D97-AF65-F5344CB8AC3E}">
        <p14:creationId xmlns:p14="http://schemas.microsoft.com/office/powerpoint/2010/main" val="215857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38ED08-AE46-4AF4-8F4D-4C7075AF0050}"/>
              </a:ext>
            </a:extLst>
          </p:cNvPr>
          <p:cNvSpPr>
            <a:spLocks noGrp="1"/>
          </p:cNvSpPr>
          <p:nvPr>
            <p:ph type="sldNum" sz="quarter" idx="12"/>
          </p:nvPr>
        </p:nvSpPr>
        <p:spPr/>
        <p:txBody>
          <a:bodyPr/>
          <a:lstStyle/>
          <a:p>
            <a:fld id="{91BD7323-49BF-4C97-8773-5EC64C492009}" type="slidenum">
              <a:rPr lang="en-US" smtClean="0"/>
              <a:t>32</a:t>
            </a:fld>
            <a:endParaRPr lang="en-US"/>
          </a:p>
        </p:txBody>
      </p:sp>
      <p:sp>
        <p:nvSpPr>
          <p:cNvPr id="2" name="Title 1">
            <a:extLst>
              <a:ext uri="{FF2B5EF4-FFF2-40B4-BE49-F238E27FC236}">
                <a16:creationId xmlns:a16="http://schemas.microsoft.com/office/drawing/2014/main" id="{09D3A154-4D86-4C20-93D6-4C744408B93C}"/>
              </a:ext>
            </a:extLst>
          </p:cNvPr>
          <p:cNvSpPr>
            <a:spLocks noGrp="1"/>
          </p:cNvSpPr>
          <p:nvPr>
            <p:ph type="title"/>
          </p:nvPr>
        </p:nvSpPr>
        <p:spPr/>
        <p:txBody>
          <a:bodyPr/>
          <a:lstStyle/>
          <a:p>
            <a:r>
              <a:rPr lang="en-US" dirty="0">
                <a:solidFill>
                  <a:schemeClr val="bg1"/>
                </a:solidFill>
              </a:rPr>
              <a:t>Medication health office visit</a:t>
            </a:r>
          </a:p>
        </p:txBody>
      </p:sp>
      <p:sp>
        <p:nvSpPr>
          <p:cNvPr id="3" name="Text Placeholder 2">
            <a:extLst>
              <a:ext uri="{FF2B5EF4-FFF2-40B4-BE49-F238E27FC236}">
                <a16:creationId xmlns:a16="http://schemas.microsoft.com/office/drawing/2014/main" id="{1AC5F24A-12D1-47DD-8E47-0550A561D56D}"/>
              </a:ext>
            </a:extLst>
          </p:cNvPr>
          <p:cNvSpPr>
            <a:spLocks noGrp="1"/>
          </p:cNvSpPr>
          <p:nvPr>
            <p:ph type="body" sz="quarter" idx="13"/>
          </p:nvPr>
        </p:nvSpPr>
        <p:spPr>
          <a:xfrm>
            <a:off x="7006590" y="1773451"/>
            <a:ext cx="3337352" cy="3621509"/>
          </a:xfrm>
        </p:spPr>
        <p:txBody>
          <a:bodyPr>
            <a:normAutofit fontScale="92500"/>
          </a:bodyPr>
          <a:lstStyle/>
          <a:p>
            <a:r>
              <a:rPr lang="en-US" dirty="0"/>
              <a:t>The health office visit box will open, complete the documentation and click the save button. </a:t>
            </a:r>
          </a:p>
        </p:txBody>
      </p:sp>
      <p:pic>
        <p:nvPicPr>
          <p:cNvPr id="9" name="Picture 8" descr="health office visits box"/>
          <p:cNvPicPr>
            <a:picLocks noChangeAspect="1"/>
          </p:cNvPicPr>
          <p:nvPr/>
        </p:nvPicPr>
        <p:blipFill>
          <a:blip r:embed="rId2"/>
          <a:stretch>
            <a:fillRect/>
          </a:stretch>
        </p:blipFill>
        <p:spPr>
          <a:xfrm>
            <a:off x="435049" y="320424"/>
            <a:ext cx="6877050" cy="6067425"/>
          </a:xfrm>
          <a:prstGeom prst="rect">
            <a:avLst/>
          </a:prstGeom>
        </p:spPr>
      </p:pic>
      <p:sp>
        <p:nvSpPr>
          <p:cNvPr id="12" name="Oval 11" descr="oval around the add medication dose button"/>
          <p:cNvSpPr/>
          <p:nvPr/>
        </p:nvSpPr>
        <p:spPr>
          <a:xfrm>
            <a:off x="3755041" y="3406405"/>
            <a:ext cx="1183848"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val around the medication dose dropdown box"/>
          <p:cNvPicPr>
            <a:picLocks noChangeAspect="1"/>
          </p:cNvPicPr>
          <p:nvPr/>
        </p:nvPicPr>
        <p:blipFill>
          <a:blip r:embed="rId3"/>
          <a:stretch>
            <a:fillRect/>
          </a:stretch>
        </p:blipFill>
        <p:spPr>
          <a:xfrm>
            <a:off x="3755041" y="3852655"/>
            <a:ext cx="1979949" cy="380678"/>
          </a:xfrm>
          <a:prstGeom prst="rect">
            <a:avLst/>
          </a:prstGeom>
        </p:spPr>
      </p:pic>
      <p:sp>
        <p:nvSpPr>
          <p:cNvPr id="15" name="Rounded Rectangle 14" descr="rounded rectangle around required information in health office visit box"/>
          <p:cNvSpPr/>
          <p:nvPr/>
        </p:nvSpPr>
        <p:spPr>
          <a:xfrm>
            <a:off x="452156" y="3471333"/>
            <a:ext cx="3337352" cy="18739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around the save button"/>
          <p:cNvSpPr/>
          <p:nvPr/>
        </p:nvSpPr>
        <p:spPr>
          <a:xfrm>
            <a:off x="395538" y="320424"/>
            <a:ext cx="705129" cy="407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around the &quot;add discharge&quot; button">
            <a:extLst>
              <a:ext uri="{FF2B5EF4-FFF2-40B4-BE49-F238E27FC236}">
                <a16:creationId xmlns:a16="http://schemas.microsoft.com/office/drawing/2014/main" id="{1B5A2A0A-87AE-4CDF-BDF9-F4FDFD64361F}"/>
              </a:ext>
            </a:extLst>
          </p:cNvPr>
          <p:cNvSpPr/>
          <p:nvPr/>
        </p:nvSpPr>
        <p:spPr>
          <a:xfrm>
            <a:off x="5015883" y="3429000"/>
            <a:ext cx="923278" cy="333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132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F8A807-568A-4476-A1EE-2FCF17475CD7}"/>
              </a:ext>
            </a:extLst>
          </p:cNvPr>
          <p:cNvSpPr>
            <a:spLocks noGrp="1"/>
          </p:cNvSpPr>
          <p:nvPr>
            <p:ph type="sldNum" sz="quarter" idx="12"/>
          </p:nvPr>
        </p:nvSpPr>
        <p:spPr/>
        <p:txBody>
          <a:bodyPr/>
          <a:lstStyle/>
          <a:p>
            <a:fld id="{91BD7323-49BF-4C97-8773-5EC64C492009}" type="slidenum">
              <a:rPr lang="en-US" smtClean="0"/>
              <a:t>33</a:t>
            </a:fld>
            <a:endParaRPr lang="en-US"/>
          </a:p>
        </p:txBody>
      </p:sp>
      <p:sp>
        <p:nvSpPr>
          <p:cNvPr id="2" name="Title 1">
            <a:extLst>
              <a:ext uri="{FF2B5EF4-FFF2-40B4-BE49-F238E27FC236}">
                <a16:creationId xmlns:a16="http://schemas.microsoft.com/office/drawing/2014/main" id="{7ADC1452-7745-4074-A210-5DF6DDAFB225}"/>
              </a:ext>
            </a:extLst>
          </p:cNvPr>
          <p:cNvSpPr>
            <a:spLocks noGrp="1"/>
          </p:cNvSpPr>
          <p:nvPr>
            <p:ph type="title"/>
          </p:nvPr>
        </p:nvSpPr>
        <p:spPr/>
        <p:txBody>
          <a:bodyPr/>
          <a:lstStyle/>
          <a:p>
            <a:r>
              <a:rPr lang="en-US" dirty="0">
                <a:solidFill>
                  <a:schemeClr val="bg1"/>
                </a:solidFill>
              </a:rPr>
              <a:t>Health Office Calendar</a:t>
            </a:r>
          </a:p>
        </p:txBody>
      </p:sp>
      <p:sp>
        <p:nvSpPr>
          <p:cNvPr id="3" name="Text Placeholder 2">
            <a:extLst>
              <a:ext uri="{FF2B5EF4-FFF2-40B4-BE49-F238E27FC236}">
                <a16:creationId xmlns:a16="http://schemas.microsoft.com/office/drawing/2014/main" id="{04135C5B-76B2-4FC5-887A-D55EB1F42CC8}"/>
              </a:ext>
            </a:extLst>
          </p:cNvPr>
          <p:cNvSpPr>
            <a:spLocks noGrp="1"/>
          </p:cNvSpPr>
          <p:nvPr>
            <p:ph type="body" sz="quarter" idx="13"/>
          </p:nvPr>
        </p:nvSpPr>
        <p:spPr>
          <a:xfrm>
            <a:off x="3486150" y="424711"/>
            <a:ext cx="5132070" cy="2615669"/>
          </a:xfrm>
        </p:spPr>
        <p:txBody>
          <a:bodyPr>
            <a:normAutofit fontScale="92500" lnSpcReduction="20000"/>
          </a:bodyPr>
          <a:lstStyle/>
          <a:p>
            <a:r>
              <a:rPr lang="en-US" dirty="0"/>
              <a:t>The 3rd option is to use the Health Office Calendar.  Go to the index tab, then go to the second health tab &gt; Health Office Calendar</a:t>
            </a:r>
          </a:p>
          <a:p>
            <a:endParaRPr lang="en-US" dirty="0"/>
          </a:p>
        </p:txBody>
      </p:sp>
      <p:pic>
        <p:nvPicPr>
          <p:cNvPr id="5" name="Picture 4" descr="photo of index tab">
            <a:extLst>
              <a:ext uri="{FF2B5EF4-FFF2-40B4-BE49-F238E27FC236}">
                <a16:creationId xmlns:a16="http://schemas.microsoft.com/office/drawing/2014/main" id="{29039BE0-BFFD-4AF6-98EF-6A79112D47C6}"/>
              </a:ext>
            </a:extLst>
          </p:cNvPr>
          <p:cNvPicPr>
            <a:picLocks noChangeAspect="1"/>
          </p:cNvPicPr>
          <p:nvPr/>
        </p:nvPicPr>
        <p:blipFill>
          <a:blip r:embed="rId2"/>
          <a:stretch>
            <a:fillRect/>
          </a:stretch>
        </p:blipFill>
        <p:spPr>
          <a:xfrm>
            <a:off x="721515" y="257025"/>
            <a:ext cx="2267909" cy="5968501"/>
          </a:xfrm>
          <a:prstGeom prst="rect">
            <a:avLst/>
          </a:prstGeom>
        </p:spPr>
      </p:pic>
    </p:spTree>
    <p:extLst>
      <p:ext uri="{BB962C8B-B14F-4D97-AF65-F5344CB8AC3E}">
        <p14:creationId xmlns:p14="http://schemas.microsoft.com/office/powerpoint/2010/main" val="136532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E82302-097D-459A-8DE8-AF4BA038CEB9}"/>
              </a:ext>
            </a:extLst>
          </p:cNvPr>
          <p:cNvSpPr>
            <a:spLocks noGrp="1"/>
          </p:cNvSpPr>
          <p:nvPr>
            <p:ph type="sldNum" sz="quarter" idx="12"/>
          </p:nvPr>
        </p:nvSpPr>
        <p:spPr/>
        <p:txBody>
          <a:bodyPr/>
          <a:lstStyle/>
          <a:p>
            <a:fld id="{91BD7323-49BF-4C97-8773-5EC64C492009}" type="slidenum">
              <a:rPr lang="en-US" smtClean="0"/>
              <a:t>34</a:t>
            </a:fld>
            <a:endParaRPr lang="en-US"/>
          </a:p>
        </p:txBody>
      </p:sp>
      <p:sp>
        <p:nvSpPr>
          <p:cNvPr id="2" name="Title 1">
            <a:extLst>
              <a:ext uri="{FF2B5EF4-FFF2-40B4-BE49-F238E27FC236}">
                <a16:creationId xmlns:a16="http://schemas.microsoft.com/office/drawing/2014/main" id="{B4019EFC-6C6D-4437-A9F3-B93B015ED0D0}"/>
              </a:ext>
            </a:extLst>
          </p:cNvPr>
          <p:cNvSpPr>
            <a:spLocks noGrp="1"/>
          </p:cNvSpPr>
          <p:nvPr>
            <p:ph type="title"/>
          </p:nvPr>
        </p:nvSpPr>
        <p:spPr/>
        <p:txBody>
          <a:bodyPr/>
          <a:lstStyle/>
          <a:p>
            <a:r>
              <a:rPr lang="en-US" dirty="0">
                <a:solidFill>
                  <a:schemeClr val="bg1"/>
                </a:solidFill>
              </a:rPr>
              <a:t>calendar</a:t>
            </a:r>
          </a:p>
        </p:txBody>
      </p:sp>
      <p:sp>
        <p:nvSpPr>
          <p:cNvPr id="3" name="Text Placeholder 2">
            <a:extLst>
              <a:ext uri="{FF2B5EF4-FFF2-40B4-BE49-F238E27FC236}">
                <a16:creationId xmlns:a16="http://schemas.microsoft.com/office/drawing/2014/main" id="{8F9FD4D5-772B-4D54-91FB-1472832DEDA6}"/>
              </a:ext>
            </a:extLst>
          </p:cNvPr>
          <p:cNvSpPr>
            <a:spLocks noGrp="1"/>
          </p:cNvSpPr>
          <p:nvPr>
            <p:ph type="body" sz="quarter" idx="13"/>
          </p:nvPr>
        </p:nvSpPr>
        <p:spPr>
          <a:xfrm>
            <a:off x="7049690" y="632218"/>
            <a:ext cx="2832013" cy="5681816"/>
          </a:xfrm>
        </p:spPr>
        <p:txBody>
          <a:bodyPr>
            <a:normAutofit fontScale="55000" lnSpcReduction="20000"/>
          </a:bodyPr>
          <a:lstStyle/>
          <a:p>
            <a:r>
              <a:rPr lang="en-US" dirty="0"/>
              <a:t>In the Health Office Visits Calendar, in the first column, named Scheduled, all students who have scheduled health office visits are listed.  Choose the student you need and double click on the name.  The correct health office visit will open and you can finish your documentation. Once you click save, the student’s name will move from the first column, Scheduled, to the last column listed Complete. </a:t>
            </a:r>
          </a:p>
        </p:txBody>
      </p:sp>
      <p:pic>
        <p:nvPicPr>
          <p:cNvPr id="5" name="Picture 4" descr="sample health office visits calendar">
            <a:extLst>
              <a:ext uri="{FF2B5EF4-FFF2-40B4-BE49-F238E27FC236}">
                <a16:creationId xmlns:a16="http://schemas.microsoft.com/office/drawing/2014/main" id="{CB4ECBB2-C454-4447-B42D-BFEEFD251CDF}"/>
              </a:ext>
            </a:extLst>
          </p:cNvPr>
          <p:cNvPicPr>
            <a:picLocks noChangeAspect="1"/>
          </p:cNvPicPr>
          <p:nvPr/>
        </p:nvPicPr>
        <p:blipFill>
          <a:blip r:embed="rId2"/>
          <a:stretch>
            <a:fillRect/>
          </a:stretch>
        </p:blipFill>
        <p:spPr>
          <a:xfrm>
            <a:off x="205496" y="363822"/>
            <a:ext cx="6821439" cy="5813052"/>
          </a:xfrm>
          <a:prstGeom prst="rect">
            <a:avLst/>
          </a:prstGeom>
        </p:spPr>
      </p:pic>
      <p:pic>
        <p:nvPicPr>
          <p:cNvPr id="6" name="Picture 5" descr="decorative item">
            <a:extLst>
              <a:ext uri="{FF2B5EF4-FFF2-40B4-BE49-F238E27FC236}">
                <a16:creationId xmlns:a16="http://schemas.microsoft.com/office/drawing/2014/main" id="{77D408F2-CC42-49E7-8100-BE49CA77DD14}"/>
              </a:ext>
            </a:extLst>
          </p:cNvPr>
          <p:cNvPicPr>
            <a:picLocks noChangeAspect="1"/>
          </p:cNvPicPr>
          <p:nvPr/>
        </p:nvPicPr>
        <p:blipFill>
          <a:blip r:embed="rId3"/>
          <a:stretch>
            <a:fillRect/>
          </a:stretch>
        </p:blipFill>
        <p:spPr>
          <a:xfrm>
            <a:off x="1428750" y="3045015"/>
            <a:ext cx="1383030" cy="197576"/>
          </a:xfrm>
          <a:prstGeom prst="rect">
            <a:avLst/>
          </a:prstGeom>
        </p:spPr>
      </p:pic>
      <p:pic>
        <p:nvPicPr>
          <p:cNvPr id="7" name="Picture 6" descr="decorative item">
            <a:extLst>
              <a:ext uri="{FF2B5EF4-FFF2-40B4-BE49-F238E27FC236}">
                <a16:creationId xmlns:a16="http://schemas.microsoft.com/office/drawing/2014/main" id="{5133FD55-DF4F-44C3-9EF7-FCFCC93C33EF}"/>
              </a:ext>
            </a:extLst>
          </p:cNvPr>
          <p:cNvPicPr>
            <a:picLocks noChangeAspect="1"/>
          </p:cNvPicPr>
          <p:nvPr/>
        </p:nvPicPr>
        <p:blipFill>
          <a:blip r:embed="rId4"/>
          <a:stretch>
            <a:fillRect/>
          </a:stretch>
        </p:blipFill>
        <p:spPr>
          <a:xfrm>
            <a:off x="934745" y="3193819"/>
            <a:ext cx="432854" cy="97544"/>
          </a:xfrm>
          <a:prstGeom prst="rect">
            <a:avLst/>
          </a:prstGeom>
        </p:spPr>
      </p:pic>
      <p:pic>
        <p:nvPicPr>
          <p:cNvPr id="8" name="Picture 7" descr="decorative item">
            <a:extLst>
              <a:ext uri="{FF2B5EF4-FFF2-40B4-BE49-F238E27FC236}">
                <a16:creationId xmlns:a16="http://schemas.microsoft.com/office/drawing/2014/main" id="{5AD49F2D-1FCD-4C99-9E11-9BF33E1A245E}"/>
              </a:ext>
            </a:extLst>
          </p:cNvPr>
          <p:cNvPicPr>
            <a:picLocks noChangeAspect="1"/>
          </p:cNvPicPr>
          <p:nvPr/>
        </p:nvPicPr>
        <p:blipFill>
          <a:blip r:embed="rId5"/>
          <a:stretch>
            <a:fillRect/>
          </a:stretch>
        </p:blipFill>
        <p:spPr>
          <a:xfrm flipV="1">
            <a:off x="5300269" y="2258757"/>
            <a:ext cx="1049308" cy="254129"/>
          </a:xfrm>
          <a:prstGeom prst="rect">
            <a:avLst/>
          </a:prstGeom>
        </p:spPr>
      </p:pic>
    </p:spTree>
    <p:extLst>
      <p:ext uri="{BB962C8B-B14F-4D97-AF65-F5344CB8AC3E}">
        <p14:creationId xmlns:p14="http://schemas.microsoft.com/office/powerpoint/2010/main" val="3424918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C00-0B3E-4B01-B20C-C010361C85AA}"/>
              </a:ext>
            </a:extLst>
          </p:cNvPr>
          <p:cNvSpPr>
            <a:spLocks noGrp="1"/>
          </p:cNvSpPr>
          <p:nvPr>
            <p:ph type="title"/>
          </p:nvPr>
        </p:nvSpPr>
        <p:spPr/>
        <p:txBody>
          <a:bodyPr/>
          <a:lstStyle/>
          <a:p>
            <a:r>
              <a:rPr lang="en-US" dirty="0"/>
              <a:t>Health Office Visits (HOV)</a:t>
            </a:r>
          </a:p>
        </p:txBody>
      </p:sp>
      <p:sp>
        <p:nvSpPr>
          <p:cNvPr id="3" name="Text Placeholder 2">
            <a:extLst>
              <a:ext uri="{FF2B5EF4-FFF2-40B4-BE49-F238E27FC236}">
                <a16:creationId xmlns:a16="http://schemas.microsoft.com/office/drawing/2014/main" id="{5BE8EDCA-9D16-4B0A-8CC4-EF03C125DE8D}"/>
              </a:ext>
            </a:extLst>
          </p:cNvPr>
          <p:cNvSpPr>
            <a:spLocks noGrp="1"/>
          </p:cNvSpPr>
          <p:nvPr>
            <p:ph type="body" sz="quarter" idx="13"/>
          </p:nvPr>
        </p:nvSpPr>
        <p:spPr>
          <a:xfrm>
            <a:off x="235670" y="1773451"/>
            <a:ext cx="2574626" cy="4901324"/>
          </a:xfrm>
        </p:spPr>
        <p:txBody>
          <a:bodyPr vert="horz" lIns="91440" tIns="45720" rIns="91440" bIns="45720" rtlCol="0" anchor="t">
            <a:normAutofit fontScale="77500" lnSpcReduction="20000"/>
          </a:bodyPr>
          <a:lstStyle/>
          <a:p>
            <a:r>
              <a:rPr lang="en-US" dirty="0"/>
              <a:t>At the HOV tab, you can see </a:t>
            </a:r>
            <a:r>
              <a:rPr lang="en-US"/>
              <a:t>all  </a:t>
            </a:r>
            <a:r>
              <a:rPr lang="en-US" dirty="0"/>
              <a:t>student health office visits in a glance.   </a:t>
            </a:r>
          </a:p>
          <a:p>
            <a:r>
              <a:rPr lang="en-US" dirty="0"/>
              <a:t>To start a new health office visit, click the “New” button.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78103E3-547C-4A52-B422-E3FFCFE6E7A6}"/>
              </a:ext>
            </a:extLst>
          </p:cNvPr>
          <p:cNvSpPr>
            <a:spLocks noGrp="1"/>
          </p:cNvSpPr>
          <p:nvPr>
            <p:ph type="sldNum" sz="quarter" idx="12"/>
          </p:nvPr>
        </p:nvSpPr>
        <p:spPr/>
        <p:txBody>
          <a:bodyPr/>
          <a:lstStyle/>
          <a:p>
            <a:fld id="{91BD7323-49BF-4C97-8773-5EC64C492009}" type="slidenum">
              <a:rPr lang="en-US" smtClean="0"/>
              <a:t>35</a:t>
            </a:fld>
            <a:endParaRPr lang="en-US"/>
          </a:p>
        </p:txBody>
      </p:sp>
      <p:pic>
        <p:nvPicPr>
          <p:cNvPr id="5" name="Picture 4" descr="screenshot of health office visits tab">
            <a:extLst>
              <a:ext uri="{FF2B5EF4-FFF2-40B4-BE49-F238E27FC236}">
                <a16:creationId xmlns:a16="http://schemas.microsoft.com/office/drawing/2014/main" id="{410BEAEE-8589-4AD4-9EF9-5A9419ABE831}"/>
              </a:ext>
            </a:extLst>
          </p:cNvPr>
          <p:cNvPicPr>
            <a:picLocks noChangeAspect="1"/>
          </p:cNvPicPr>
          <p:nvPr/>
        </p:nvPicPr>
        <p:blipFill rotWithShape="1">
          <a:blip r:embed="rId2"/>
          <a:srcRect r="11106"/>
          <a:stretch/>
        </p:blipFill>
        <p:spPr>
          <a:xfrm>
            <a:off x="2810296" y="2377241"/>
            <a:ext cx="9296863" cy="2733675"/>
          </a:xfrm>
          <a:prstGeom prst="rect">
            <a:avLst/>
          </a:prstGeom>
        </p:spPr>
      </p:pic>
      <p:sp>
        <p:nvSpPr>
          <p:cNvPr id="6" name="Oval 5" descr="Oval around &quot;New&quot; button">
            <a:extLst>
              <a:ext uri="{FF2B5EF4-FFF2-40B4-BE49-F238E27FC236}">
                <a16:creationId xmlns:a16="http://schemas.microsoft.com/office/drawing/2014/main" id="{54796E0D-F04A-4197-BCE1-41CFCFE10000}"/>
              </a:ext>
            </a:extLst>
          </p:cNvPr>
          <p:cNvSpPr/>
          <p:nvPr/>
        </p:nvSpPr>
        <p:spPr>
          <a:xfrm>
            <a:off x="2902226" y="2733261"/>
            <a:ext cx="887349" cy="566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549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8670-171B-40B2-8F6F-31A99817B1E4}"/>
              </a:ext>
            </a:extLst>
          </p:cNvPr>
          <p:cNvSpPr>
            <a:spLocks noGrp="1"/>
          </p:cNvSpPr>
          <p:nvPr>
            <p:ph type="title"/>
          </p:nvPr>
        </p:nvSpPr>
        <p:spPr/>
        <p:txBody>
          <a:bodyPr/>
          <a:lstStyle/>
          <a:p>
            <a:r>
              <a:rPr lang="en-US" dirty="0"/>
              <a:t>Office Visits</a:t>
            </a:r>
          </a:p>
        </p:txBody>
      </p:sp>
      <p:sp>
        <p:nvSpPr>
          <p:cNvPr id="4" name="Slide Number Placeholder 3">
            <a:extLst>
              <a:ext uri="{FF2B5EF4-FFF2-40B4-BE49-F238E27FC236}">
                <a16:creationId xmlns:a16="http://schemas.microsoft.com/office/drawing/2014/main" id="{B67B33C7-7C55-4483-91B9-648B0705C452}"/>
              </a:ext>
            </a:extLst>
          </p:cNvPr>
          <p:cNvSpPr>
            <a:spLocks noGrp="1"/>
          </p:cNvSpPr>
          <p:nvPr>
            <p:ph type="sldNum" sz="quarter" idx="12"/>
          </p:nvPr>
        </p:nvSpPr>
        <p:spPr/>
        <p:txBody>
          <a:bodyPr/>
          <a:lstStyle/>
          <a:p>
            <a:fld id="{91BD7323-49BF-4C97-8773-5EC64C492009}" type="slidenum">
              <a:rPr lang="en-US" smtClean="0"/>
              <a:t>36</a:t>
            </a:fld>
            <a:endParaRPr lang="en-US"/>
          </a:p>
        </p:txBody>
      </p:sp>
      <p:pic>
        <p:nvPicPr>
          <p:cNvPr id="5" name="Picture 4" descr="screenshot of health office visit documentation box ">
            <a:extLst>
              <a:ext uri="{FF2B5EF4-FFF2-40B4-BE49-F238E27FC236}">
                <a16:creationId xmlns:a16="http://schemas.microsoft.com/office/drawing/2014/main" id="{C8A80737-F52C-42BB-839A-08089C19C765}"/>
              </a:ext>
            </a:extLst>
          </p:cNvPr>
          <p:cNvPicPr>
            <a:picLocks noChangeAspect="1"/>
          </p:cNvPicPr>
          <p:nvPr/>
        </p:nvPicPr>
        <p:blipFill>
          <a:blip r:embed="rId3"/>
          <a:stretch>
            <a:fillRect/>
          </a:stretch>
        </p:blipFill>
        <p:spPr>
          <a:xfrm>
            <a:off x="336785" y="1085476"/>
            <a:ext cx="9034670" cy="5593683"/>
          </a:xfrm>
          <a:prstGeom prst="rect">
            <a:avLst/>
          </a:prstGeom>
        </p:spPr>
      </p:pic>
      <p:sp>
        <p:nvSpPr>
          <p:cNvPr id="3" name="Oval 2" descr="oval around the &quot;New&quot; box">
            <a:extLst>
              <a:ext uri="{FF2B5EF4-FFF2-40B4-BE49-F238E27FC236}">
                <a16:creationId xmlns:a16="http://schemas.microsoft.com/office/drawing/2014/main" id="{666D7DA1-4B2C-4066-BB9B-E0353CA76092}"/>
              </a:ext>
            </a:extLst>
          </p:cNvPr>
          <p:cNvSpPr/>
          <p:nvPr/>
        </p:nvSpPr>
        <p:spPr>
          <a:xfrm>
            <a:off x="2302475" y="1087393"/>
            <a:ext cx="914400" cy="564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23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CBE6-045E-4145-BDA5-2F5D4A146F67}"/>
              </a:ext>
            </a:extLst>
          </p:cNvPr>
          <p:cNvSpPr>
            <a:spLocks noGrp="1"/>
          </p:cNvSpPr>
          <p:nvPr>
            <p:ph type="title"/>
          </p:nvPr>
        </p:nvSpPr>
        <p:spPr/>
        <p:txBody>
          <a:bodyPr/>
          <a:lstStyle/>
          <a:p>
            <a:r>
              <a:rPr lang="en-US" dirty="0">
                <a:solidFill>
                  <a:schemeClr val="bg1"/>
                </a:solidFill>
              </a:rPr>
              <a:t>Blank2</a:t>
            </a:r>
          </a:p>
        </p:txBody>
      </p:sp>
      <p:sp>
        <p:nvSpPr>
          <p:cNvPr id="3" name="Text Placeholder 2">
            <a:extLst>
              <a:ext uri="{FF2B5EF4-FFF2-40B4-BE49-F238E27FC236}">
                <a16:creationId xmlns:a16="http://schemas.microsoft.com/office/drawing/2014/main" id="{79E6CC27-FF10-40A8-AA04-6559D1C28D29}"/>
              </a:ext>
            </a:extLst>
          </p:cNvPr>
          <p:cNvSpPr>
            <a:spLocks noGrp="1"/>
          </p:cNvSpPr>
          <p:nvPr>
            <p:ph type="body" sz="quarter" idx="13"/>
          </p:nvPr>
        </p:nvSpPr>
        <p:spPr>
          <a:xfrm>
            <a:off x="555787" y="1773451"/>
            <a:ext cx="3358988" cy="4901324"/>
          </a:xfrm>
        </p:spPr>
        <p:txBody>
          <a:bodyPr>
            <a:normAutofit lnSpcReduction="10000"/>
          </a:bodyPr>
          <a:lstStyle/>
          <a:p>
            <a:r>
              <a:rPr lang="en-US" dirty="0"/>
              <a:t>After clicking “add complaint” a dropdown box will appear.  IC will allow you to add any complaint  as a choice.  </a:t>
            </a:r>
          </a:p>
        </p:txBody>
      </p:sp>
      <p:sp>
        <p:nvSpPr>
          <p:cNvPr id="4" name="Slide Number Placeholder 3">
            <a:extLst>
              <a:ext uri="{FF2B5EF4-FFF2-40B4-BE49-F238E27FC236}">
                <a16:creationId xmlns:a16="http://schemas.microsoft.com/office/drawing/2014/main" id="{E216058C-49C8-4EBE-A0CA-558A44A9EB42}"/>
              </a:ext>
            </a:extLst>
          </p:cNvPr>
          <p:cNvSpPr>
            <a:spLocks noGrp="1"/>
          </p:cNvSpPr>
          <p:nvPr>
            <p:ph type="sldNum" sz="quarter" idx="12"/>
          </p:nvPr>
        </p:nvSpPr>
        <p:spPr/>
        <p:txBody>
          <a:bodyPr/>
          <a:lstStyle/>
          <a:p>
            <a:fld id="{91BD7323-49BF-4C97-8773-5EC64C492009}" type="slidenum">
              <a:rPr lang="en-US" smtClean="0"/>
              <a:t>37</a:t>
            </a:fld>
            <a:endParaRPr lang="en-US"/>
          </a:p>
        </p:txBody>
      </p:sp>
      <p:pic>
        <p:nvPicPr>
          <p:cNvPr id="5" name="Picture 4" descr="Screenshot of health complaint drop down box. ">
            <a:extLst>
              <a:ext uri="{FF2B5EF4-FFF2-40B4-BE49-F238E27FC236}">
                <a16:creationId xmlns:a16="http://schemas.microsoft.com/office/drawing/2014/main" id="{B189CB87-6500-4C04-A918-86A6BB33D688}"/>
              </a:ext>
            </a:extLst>
          </p:cNvPr>
          <p:cNvPicPr>
            <a:picLocks noChangeAspect="1"/>
          </p:cNvPicPr>
          <p:nvPr/>
        </p:nvPicPr>
        <p:blipFill>
          <a:blip r:embed="rId3"/>
          <a:stretch>
            <a:fillRect/>
          </a:stretch>
        </p:blipFill>
        <p:spPr>
          <a:xfrm>
            <a:off x="3914775" y="0"/>
            <a:ext cx="8277225" cy="6410325"/>
          </a:xfrm>
          <a:prstGeom prst="rect">
            <a:avLst/>
          </a:prstGeom>
        </p:spPr>
      </p:pic>
    </p:spTree>
    <p:extLst>
      <p:ext uri="{BB962C8B-B14F-4D97-AF65-F5344CB8AC3E}">
        <p14:creationId xmlns:p14="http://schemas.microsoft.com/office/powerpoint/2010/main" val="2538955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155A-4464-430C-A0D7-F716BB3FFE78}"/>
              </a:ext>
            </a:extLst>
          </p:cNvPr>
          <p:cNvSpPr>
            <a:spLocks noGrp="1"/>
          </p:cNvSpPr>
          <p:nvPr>
            <p:ph type="title"/>
          </p:nvPr>
        </p:nvSpPr>
        <p:spPr/>
        <p:txBody>
          <a:bodyPr/>
          <a:lstStyle/>
          <a:p>
            <a:r>
              <a:rPr lang="en-US" dirty="0">
                <a:solidFill>
                  <a:schemeClr val="bg1"/>
                </a:solidFill>
              </a:rPr>
              <a:t>Blank3</a:t>
            </a:r>
          </a:p>
        </p:txBody>
      </p:sp>
      <p:sp>
        <p:nvSpPr>
          <p:cNvPr id="3" name="Text Placeholder 2">
            <a:extLst>
              <a:ext uri="{FF2B5EF4-FFF2-40B4-BE49-F238E27FC236}">
                <a16:creationId xmlns:a16="http://schemas.microsoft.com/office/drawing/2014/main" id="{5A7D7557-B4D5-445D-A1AF-835A48768A0C}"/>
              </a:ext>
            </a:extLst>
          </p:cNvPr>
          <p:cNvSpPr>
            <a:spLocks noGrp="1"/>
          </p:cNvSpPr>
          <p:nvPr>
            <p:ph type="body" sz="quarter" idx="13"/>
          </p:nvPr>
        </p:nvSpPr>
        <p:spPr>
          <a:xfrm>
            <a:off x="239427" y="1699651"/>
            <a:ext cx="2748870" cy="4901324"/>
          </a:xfrm>
        </p:spPr>
        <p:txBody>
          <a:bodyPr vert="horz" lIns="91440" tIns="45720" rIns="91440" bIns="45720" rtlCol="0" anchor="t">
            <a:normAutofit fontScale="55000" lnSpcReduction="20000"/>
          </a:bodyPr>
          <a:lstStyle/>
          <a:p>
            <a:r>
              <a:rPr lang="en-US" dirty="0"/>
              <a:t>Click the Observation button to add as many observations as needed</a:t>
            </a:r>
          </a:p>
          <a:p>
            <a:r>
              <a:rPr lang="en-US" dirty="0"/>
              <a:t>Anything that you can’t use a dropdown box for such as a temperature, blood sugar, wound measurement or other description, should go in the “visit comments” box.  </a:t>
            </a:r>
          </a:p>
        </p:txBody>
      </p:sp>
      <p:sp>
        <p:nvSpPr>
          <p:cNvPr id="4" name="Slide Number Placeholder 3">
            <a:extLst>
              <a:ext uri="{FF2B5EF4-FFF2-40B4-BE49-F238E27FC236}">
                <a16:creationId xmlns:a16="http://schemas.microsoft.com/office/drawing/2014/main" id="{CD14FE40-1F97-4639-996F-F932467181DE}"/>
              </a:ext>
            </a:extLst>
          </p:cNvPr>
          <p:cNvSpPr>
            <a:spLocks noGrp="1"/>
          </p:cNvSpPr>
          <p:nvPr>
            <p:ph type="sldNum" sz="quarter" idx="12"/>
          </p:nvPr>
        </p:nvSpPr>
        <p:spPr/>
        <p:txBody>
          <a:bodyPr/>
          <a:lstStyle/>
          <a:p>
            <a:fld id="{91BD7323-49BF-4C97-8773-5EC64C492009}" type="slidenum">
              <a:rPr lang="en-US" smtClean="0"/>
              <a:t>38</a:t>
            </a:fld>
            <a:endParaRPr lang="en-US"/>
          </a:p>
        </p:txBody>
      </p:sp>
      <p:pic>
        <p:nvPicPr>
          <p:cNvPr id="5" name="Picture 4" descr="screenshot of completed health office visit">
            <a:extLst>
              <a:ext uri="{FF2B5EF4-FFF2-40B4-BE49-F238E27FC236}">
                <a16:creationId xmlns:a16="http://schemas.microsoft.com/office/drawing/2014/main" id="{DB93FD39-01BF-406B-A805-2707EEA1D47B}"/>
              </a:ext>
            </a:extLst>
          </p:cNvPr>
          <p:cNvPicPr>
            <a:picLocks noChangeAspect="1"/>
          </p:cNvPicPr>
          <p:nvPr/>
        </p:nvPicPr>
        <p:blipFill rotWithShape="1">
          <a:blip r:embed="rId3"/>
          <a:srcRect r="9692"/>
          <a:stretch/>
        </p:blipFill>
        <p:spPr>
          <a:xfrm>
            <a:off x="2988297" y="1737422"/>
            <a:ext cx="6921602" cy="4825781"/>
          </a:xfrm>
          <a:prstGeom prst="rect">
            <a:avLst/>
          </a:prstGeom>
        </p:spPr>
      </p:pic>
      <p:sp>
        <p:nvSpPr>
          <p:cNvPr id="6" name="Arrow: Right 5">
            <a:extLst>
              <a:ext uri="{FF2B5EF4-FFF2-40B4-BE49-F238E27FC236}">
                <a16:creationId xmlns:a16="http://schemas.microsoft.com/office/drawing/2014/main" id="{3BD58F9A-7043-4755-98C3-ABEFD80EC591}"/>
              </a:ext>
              <a:ext uri="{C183D7F6-B498-43B3-948B-1728B52AA6E4}">
                <adec:decorative xmlns:adec="http://schemas.microsoft.com/office/drawing/2017/decorative" val="1"/>
              </a:ext>
            </a:extLst>
          </p:cNvPr>
          <p:cNvSpPr/>
          <p:nvPr/>
        </p:nvSpPr>
        <p:spPr>
          <a:xfrm rot="10209358">
            <a:off x="6441376" y="2762361"/>
            <a:ext cx="1172818" cy="4969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47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C19C-E325-45EF-9B36-FBBBAD096AF4}"/>
              </a:ext>
            </a:extLst>
          </p:cNvPr>
          <p:cNvSpPr>
            <a:spLocks noGrp="1"/>
          </p:cNvSpPr>
          <p:nvPr>
            <p:ph type="title"/>
          </p:nvPr>
        </p:nvSpPr>
        <p:spPr/>
        <p:txBody>
          <a:bodyPr/>
          <a:lstStyle/>
          <a:p>
            <a:r>
              <a:rPr lang="en-US" dirty="0">
                <a:solidFill>
                  <a:schemeClr val="bg1"/>
                </a:solidFill>
              </a:rPr>
              <a:t>Blank 4</a:t>
            </a:r>
          </a:p>
        </p:txBody>
      </p:sp>
      <p:sp>
        <p:nvSpPr>
          <p:cNvPr id="3" name="Text Placeholder 2">
            <a:extLst>
              <a:ext uri="{FF2B5EF4-FFF2-40B4-BE49-F238E27FC236}">
                <a16:creationId xmlns:a16="http://schemas.microsoft.com/office/drawing/2014/main" id="{D6373F3E-3CA9-4352-8ADC-6F54C23A21E6}"/>
              </a:ext>
            </a:extLst>
          </p:cNvPr>
          <p:cNvSpPr>
            <a:spLocks noGrp="1"/>
          </p:cNvSpPr>
          <p:nvPr>
            <p:ph type="body" sz="quarter" idx="13"/>
          </p:nvPr>
        </p:nvSpPr>
        <p:spPr>
          <a:xfrm>
            <a:off x="386103" y="978338"/>
            <a:ext cx="2705209" cy="4901324"/>
          </a:xfrm>
        </p:spPr>
        <p:txBody>
          <a:bodyPr>
            <a:normAutofit fontScale="92500" lnSpcReduction="20000"/>
          </a:bodyPr>
          <a:lstStyle/>
          <a:p>
            <a:r>
              <a:rPr lang="en-US" dirty="0"/>
              <a:t>Next, click the Interventions button and then choose the correct choice from the dropdown box.</a:t>
            </a:r>
          </a:p>
        </p:txBody>
      </p:sp>
      <p:sp>
        <p:nvSpPr>
          <p:cNvPr id="4" name="Slide Number Placeholder 3">
            <a:extLst>
              <a:ext uri="{FF2B5EF4-FFF2-40B4-BE49-F238E27FC236}">
                <a16:creationId xmlns:a16="http://schemas.microsoft.com/office/drawing/2014/main" id="{F1557664-4DFA-4946-9326-C5A58FF7243C}"/>
              </a:ext>
            </a:extLst>
          </p:cNvPr>
          <p:cNvSpPr>
            <a:spLocks noGrp="1"/>
          </p:cNvSpPr>
          <p:nvPr>
            <p:ph type="sldNum" sz="quarter" idx="12"/>
          </p:nvPr>
        </p:nvSpPr>
        <p:spPr/>
        <p:txBody>
          <a:bodyPr/>
          <a:lstStyle/>
          <a:p>
            <a:fld id="{91BD7323-49BF-4C97-8773-5EC64C492009}" type="slidenum">
              <a:rPr lang="en-US" smtClean="0"/>
              <a:t>39</a:t>
            </a:fld>
            <a:endParaRPr lang="en-US"/>
          </a:p>
        </p:txBody>
      </p:sp>
      <p:pic>
        <p:nvPicPr>
          <p:cNvPr id="5" name="Picture 4" descr="Screenshot of choices in Intervention drop down box">
            <a:extLst>
              <a:ext uri="{FF2B5EF4-FFF2-40B4-BE49-F238E27FC236}">
                <a16:creationId xmlns:a16="http://schemas.microsoft.com/office/drawing/2014/main" id="{38C63DF6-76BF-4DC2-8851-F8DD928B03F7}"/>
              </a:ext>
            </a:extLst>
          </p:cNvPr>
          <p:cNvPicPr>
            <a:picLocks noChangeAspect="1"/>
          </p:cNvPicPr>
          <p:nvPr/>
        </p:nvPicPr>
        <p:blipFill>
          <a:blip r:embed="rId2"/>
          <a:stretch>
            <a:fillRect/>
          </a:stretch>
        </p:blipFill>
        <p:spPr>
          <a:xfrm>
            <a:off x="3091312" y="283500"/>
            <a:ext cx="7096125" cy="6391275"/>
          </a:xfrm>
          <a:prstGeom prst="rect">
            <a:avLst/>
          </a:prstGeom>
        </p:spPr>
      </p:pic>
    </p:spTree>
    <p:extLst>
      <p:ext uri="{BB962C8B-B14F-4D97-AF65-F5344CB8AC3E}">
        <p14:creationId xmlns:p14="http://schemas.microsoft.com/office/powerpoint/2010/main" val="148142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4</a:t>
            </a:fld>
            <a:endParaRPr lang="en-US" dirty="0"/>
          </a:p>
        </p:txBody>
      </p:sp>
      <p:pic>
        <p:nvPicPr>
          <p:cNvPr id="5" name="Picture 4" descr="Screenshot of home page">
            <a:extLst>
              <a:ext uri="{FF2B5EF4-FFF2-40B4-BE49-F238E27FC236}">
                <a16:creationId xmlns:a16="http://schemas.microsoft.com/office/drawing/2014/main" id="{39881C5A-AA56-45FD-8F4D-349C606A55E7}"/>
              </a:ext>
            </a:extLst>
          </p:cNvPr>
          <p:cNvPicPr>
            <a:picLocks noChangeAspect="1"/>
          </p:cNvPicPr>
          <p:nvPr/>
        </p:nvPicPr>
        <p:blipFill>
          <a:blip r:embed="rId2"/>
          <a:stretch>
            <a:fillRect/>
          </a:stretch>
        </p:blipFill>
        <p:spPr>
          <a:xfrm>
            <a:off x="550108" y="326139"/>
            <a:ext cx="11251096" cy="5185416"/>
          </a:xfrm>
          <a:prstGeom prst="rect">
            <a:avLst/>
          </a:prstGeom>
        </p:spPr>
      </p:pic>
      <p:sp>
        <p:nvSpPr>
          <p:cNvPr id="3" name="TextBox 2">
            <a:extLst>
              <a:ext uri="{FF2B5EF4-FFF2-40B4-BE49-F238E27FC236}">
                <a16:creationId xmlns:a16="http://schemas.microsoft.com/office/drawing/2014/main" id="{63C77B9E-6FA9-41F5-96DB-2A47B70ACB48}"/>
              </a:ext>
            </a:extLst>
          </p:cNvPr>
          <p:cNvSpPr txBox="1"/>
          <p:nvPr/>
        </p:nvSpPr>
        <p:spPr>
          <a:xfrm>
            <a:off x="1574041" y="5492086"/>
            <a:ext cx="8782334"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This is the health home screen, you will find the student photo (if available), and demographics.  </a:t>
            </a:r>
          </a:p>
          <a:p>
            <a:pPr algn="ctr"/>
            <a:endParaRPr lang="en-US" dirty="0"/>
          </a:p>
        </p:txBody>
      </p:sp>
      <p:sp>
        <p:nvSpPr>
          <p:cNvPr id="7" name="Rectangle 6">
            <a:extLst>
              <a:ext uri="{FF2B5EF4-FFF2-40B4-BE49-F238E27FC236}">
                <a16:creationId xmlns:a16="http://schemas.microsoft.com/office/drawing/2014/main" id="{73E0362C-B856-443F-9668-6B317DE003B0}"/>
              </a:ext>
              <a:ext uri="{C183D7F6-B498-43B3-948B-1728B52AA6E4}">
                <adec:decorative xmlns:adec="http://schemas.microsoft.com/office/drawing/2017/decorative" val="1"/>
              </a:ext>
            </a:extLst>
          </p:cNvPr>
          <p:cNvSpPr/>
          <p:nvPr/>
        </p:nvSpPr>
        <p:spPr>
          <a:xfrm>
            <a:off x="2032000" y="692394"/>
            <a:ext cx="755176" cy="13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F221A9-7225-42C5-8F80-972D3D316C81}"/>
              </a:ext>
              <a:ext uri="{C183D7F6-B498-43B3-948B-1728B52AA6E4}">
                <adec:decorative xmlns:adec="http://schemas.microsoft.com/office/drawing/2017/decorative" val="1"/>
              </a:ext>
            </a:extLst>
          </p:cNvPr>
          <p:cNvSpPr/>
          <p:nvPr/>
        </p:nvSpPr>
        <p:spPr>
          <a:xfrm>
            <a:off x="819034" y="5331055"/>
            <a:ext cx="925773" cy="192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C183D7F6-B498-43B3-948B-1728B52AA6E4}">
                <adec:decorative xmlns:adec="http://schemas.microsoft.com/office/drawing/2017/decorative" val="1"/>
              </a:ext>
            </a:extLst>
          </p:cNvPr>
          <p:cNvSpPr/>
          <p:nvPr/>
        </p:nvSpPr>
        <p:spPr>
          <a:xfrm>
            <a:off x="689159" y="424400"/>
            <a:ext cx="1834445" cy="231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3302000" y="442584"/>
            <a:ext cx="282222" cy="141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817427" y="2269067"/>
            <a:ext cx="1214573" cy="118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817427" y="3200400"/>
            <a:ext cx="322751" cy="107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5429955" y="2115266"/>
            <a:ext cx="1930400" cy="2627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19422" y="2653857"/>
            <a:ext cx="1151467" cy="1200329"/>
          </a:xfrm>
          <a:prstGeom prst="rect">
            <a:avLst/>
          </a:prstGeom>
          <a:noFill/>
        </p:spPr>
        <p:txBody>
          <a:bodyPr wrap="square" rtlCol="0">
            <a:spAutoFit/>
          </a:bodyPr>
          <a:lstStyle/>
          <a:p>
            <a:r>
              <a:rPr lang="en-US" dirty="0"/>
              <a:t>Photo here, when available</a:t>
            </a:r>
          </a:p>
        </p:txBody>
      </p:sp>
      <p:sp>
        <p:nvSpPr>
          <p:cNvPr id="14" name="Rectangle 13">
            <a:extLst>
              <a:ext uri="{FF2B5EF4-FFF2-40B4-BE49-F238E27FC236}">
                <a16:creationId xmlns:a16="http://schemas.microsoft.com/office/drawing/2014/main" id="{13FE8DEE-52A4-4692-8E13-6204322F5B4D}"/>
              </a:ext>
              <a:ext uri="{C183D7F6-B498-43B3-948B-1728B52AA6E4}">
                <adec:decorative xmlns:adec="http://schemas.microsoft.com/office/drawing/2017/decorative" val="1"/>
              </a:ext>
            </a:extLst>
          </p:cNvPr>
          <p:cNvSpPr/>
          <p:nvPr/>
        </p:nvSpPr>
        <p:spPr>
          <a:xfrm>
            <a:off x="817427" y="695721"/>
            <a:ext cx="756614" cy="118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804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health office visit note">
            <a:extLst>
              <a:ext uri="{FF2B5EF4-FFF2-40B4-BE49-F238E27FC236}">
                <a16:creationId xmlns:a16="http://schemas.microsoft.com/office/drawing/2014/main" id="{298901EA-B2B4-4B02-9C67-4C4C0187EA5B}"/>
              </a:ext>
            </a:extLst>
          </p:cNvPr>
          <p:cNvPicPr>
            <a:picLocks noChangeAspect="1"/>
          </p:cNvPicPr>
          <p:nvPr/>
        </p:nvPicPr>
        <p:blipFill rotWithShape="1">
          <a:blip r:embed="rId2"/>
          <a:srcRect l="-2026" t="821" r="4067" b="6204"/>
          <a:stretch/>
        </p:blipFill>
        <p:spPr>
          <a:xfrm>
            <a:off x="-137673" y="1669157"/>
            <a:ext cx="9983586" cy="3843468"/>
          </a:xfrm>
          <a:prstGeom prst="rect">
            <a:avLst/>
          </a:prstGeom>
        </p:spPr>
      </p:pic>
      <p:sp>
        <p:nvSpPr>
          <p:cNvPr id="2" name="Title 1">
            <a:extLst>
              <a:ext uri="{FF2B5EF4-FFF2-40B4-BE49-F238E27FC236}">
                <a16:creationId xmlns:a16="http://schemas.microsoft.com/office/drawing/2014/main" id="{06AC81A7-5327-4DC5-91A5-049C589125AE}"/>
              </a:ext>
            </a:extLst>
          </p:cNvPr>
          <p:cNvSpPr>
            <a:spLocks noGrp="1"/>
          </p:cNvSpPr>
          <p:nvPr>
            <p:ph type="title"/>
          </p:nvPr>
        </p:nvSpPr>
        <p:spPr/>
        <p:txBody>
          <a:bodyPr/>
          <a:lstStyle/>
          <a:p>
            <a:r>
              <a:rPr lang="en-US" dirty="0"/>
              <a:t>Medications During HOV</a:t>
            </a:r>
          </a:p>
        </p:txBody>
      </p:sp>
      <p:sp>
        <p:nvSpPr>
          <p:cNvPr id="3" name="Text Placeholder 2">
            <a:extLst>
              <a:ext uri="{FF2B5EF4-FFF2-40B4-BE49-F238E27FC236}">
                <a16:creationId xmlns:a16="http://schemas.microsoft.com/office/drawing/2014/main" id="{62C6CC69-5723-41D5-9B83-E233D873D442}"/>
              </a:ext>
            </a:extLst>
          </p:cNvPr>
          <p:cNvSpPr>
            <a:spLocks noGrp="1"/>
          </p:cNvSpPr>
          <p:nvPr>
            <p:ph type="body" sz="quarter" idx="13"/>
          </p:nvPr>
        </p:nvSpPr>
        <p:spPr>
          <a:xfrm>
            <a:off x="317860" y="5493364"/>
            <a:ext cx="9983586" cy="1315147"/>
          </a:xfrm>
        </p:spPr>
        <p:txBody>
          <a:bodyPr>
            <a:normAutofit fontScale="70000" lnSpcReduction="20000"/>
          </a:bodyPr>
          <a:lstStyle/>
          <a:p>
            <a:r>
              <a:rPr lang="en-US" dirty="0"/>
              <a:t>If scheduled or prn medications are administered, click the “add medication dose” button and a dropdown with all entered medications will appear and the dose and directions will appear.  </a:t>
            </a:r>
          </a:p>
        </p:txBody>
      </p:sp>
      <p:sp>
        <p:nvSpPr>
          <p:cNvPr id="4" name="Slide Number Placeholder 3">
            <a:extLst>
              <a:ext uri="{FF2B5EF4-FFF2-40B4-BE49-F238E27FC236}">
                <a16:creationId xmlns:a16="http://schemas.microsoft.com/office/drawing/2014/main" id="{DF79F251-78AF-45D1-8E83-7E9A66F7B7F3}"/>
              </a:ext>
            </a:extLst>
          </p:cNvPr>
          <p:cNvSpPr>
            <a:spLocks noGrp="1"/>
          </p:cNvSpPr>
          <p:nvPr>
            <p:ph type="sldNum" sz="quarter" idx="12"/>
          </p:nvPr>
        </p:nvSpPr>
        <p:spPr/>
        <p:txBody>
          <a:bodyPr/>
          <a:lstStyle/>
          <a:p>
            <a:fld id="{91BD7323-49BF-4C97-8773-5EC64C492009}" type="slidenum">
              <a:rPr lang="en-US" smtClean="0"/>
              <a:t>40</a:t>
            </a:fld>
            <a:endParaRPr lang="en-US"/>
          </a:p>
        </p:txBody>
      </p:sp>
      <p:sp>
        <p:nvSpPr>
          <p:cNvPr id="6" name="Oval 5" descr="oval around &quot;add medication dose&quot; button"/>
          <p:cNvSpPr/>
          <p:nvPr/>
        </p:nvSpPr>
        <p:spPr>
          <a:xfrm>
            <a:off x="5091289" y="2376311"/>
            <a:ext cx="1800578" cy="632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96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health office visit note">
            <a:extLst>
              <a:ext uri="{FF2B5EF4-FFF2-40B4-BE49-F238E27FC236}">
                <a16:creationId xmlns:a16="http://schemas.microsoft.com/office/drawing/2014/main" id="{CF389637-6E52-485F-A683-971C3C35A9A3}"/>
              </a:ext>
            </a:extLst>
          </p:cNvPr>
          <p:cNvPicPr>
            <a:picLocks noChangeAspect="1"/>
          </p:cNvPicPr>
          <p:nvPr/>
        </p:nvPicPr>
        <p:blipFill>
          <a:blip r:embed="rId2"/>
          <a:stretch>
            <a:fillRect/>
          </a:stretch>
        </p:blipFill>
        <p:spPr>
          <a:xfrm>
            <a:off x="534781" y="1313004"/>
            <a:ext cx="9188715" cy="4381656"/>
          </a:xfrm>
          <a:prstGeom prst="rect">
            <a:avLst/>
          </a:prstGeom>
        </p:spPr>
      </p:pic>
      <p:sp>
        <p:nvSpPr>
          <p:cNvPr id="3" name="Text Placeholder 2">
            <a:extLst>
              <a:ext uri="{FF2B5EF4-FFF2-40B4-BE49-F238E27FC236}">
                <a16:creationId xmlns:a16="http://schemas.microsoft.com/office/drawing/2014/main" id="{904D3154-7529-44F7-AADF-9441B0FFC884}"/>
              </a:ext>
            </a:extLst>
          </p:cNvPr>
          <p:cNvSpPr>
            <a:spLocks noGrp="1"/>
          </p:cNvSpPr>
          <p:nvPr>
            <p:ph type="body" sz="quarter" idx="13"/>
          </p:nvPr>
        </p:nvSpPr>
        <p:spPr>
          <a:xfrm>
            <a:off x="555786" y="5429839"/>
            <a:ext cx="9188715" cy="1244936"/>
          </a:xfrm>
        </p:spPr>
        <p:txBody>
          <a:bodyPr>
            <a:normAutofit fontScale="85000" lnSpcReduction="20000"/>
          </a:bodyPr>
          <a:lstStyle/>
          <a:p>
            <a:r>
              <a:rPr lang="en-US" dirty="0"/>
              <a:t>When you have finished documenting, click the add discharge button and choose from the dropdown list</a:t>
            </a:r>
          </a:p>
        </p:txBody>
      </p:sp>
      <p:sp>
        <p:nvSpPr>
          <p:cNvPr id="4" name="Slide Number Placeholder 3">
            <a:extLst>
              <a:ext uri="{FF2B5EF4-FFF2-40B4-BE49-F238E27FC236}">
                <a16:creationId xmlns:a16="http://schemas.microsoft.com/office/drawing/2014/main" id="{DE5C87CC-3571-413E-B0B6-3470965E740E}"/>
              </a:ext>
            </a:extLst>
          </p:cNvPr>
          <p:cNvSpPr>
            <a:spLocks noGrp="1"/>
          </p:cNvSpPr>
          <p:nvPr>
            <p:ph type="sldNum" sz="quarter" idx="12"/>
          </p:nvPr>
        </p:nvSpPr>
        <p:spPr/>
        <p:txBody>
          <a:bodyPr/>
          <a:lstStyle/>
          <a:p>
            <a:fld id="{91BD7323-49BF-4C97-8773-5EC64C492009}" type="slidenum">
              <a:rPr lang="en-US" smtClean="0"/>
              <a:t>41</a:t>
            </a:fld>
            <a:endParaRPr lang="en-US"/>
          </a:p>
        </p:txBody>
      </p:sp>
      <p:sp>
        <p:nvSpPr>
          <p:cNvPr id="6" name="Oval 5">
            <a:extLst>
              <a:ext uri="{FF2B5EF4-FFF2-40B4-BE49-F238E27FC236}">
                <a16:creationId xmlns:a16="http://schemas.microsoft.com/office/drawing/2014/main" id="{0DF9B369-B091-4F8D-BFB2-064BA65B3AFF}"/>
              </a:ext>
              <a:ext uri="{C183D7F6-B498-43B3-948B-1728B52AA6E4}">
                <adec:decorative xmlns:adec="http://schemas.microsoft.com/office/drawing/2017/decorative" val="1"/>
              </a:ext>
            </a:extLst>
          </p:cNvPr>
          <p:cNvSpPr/>
          <p:nvPr/>
        </p:nvSpPr>
        <p:spPr>
          <a:xfrm>
            <a:off x="6627043" y="2018751"/>
            <a:ext cx="1234912" cy="356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7E815E4-5747-4663-813C-C366DB35249A}"/>
              </a:ext>
            </a:extLst>
          </p:cNvPr>
          <p:cNvSpPr>
            <a:spLocks noGrp="1"/>
          </p:cNvSpPr>
          <p:nvPr>
            <p:ph type="title"/>
          </p:nvPr>
        </p:nvSpPr>
        <p:spPr/>
        <p:txBody>
          <a:bodyPr/>
          <a:lstStyle/>
          <a:p>
            <a:r>
              <a:rPr lang="en-US" dirty="0">
                <a:solidFill>
                  <a:schemeClr val="bg1"/>
                </a:solidFill>
              </a:rPr>
              <a:t>Blank4</a:t>
            </a:r>
          </a:p>
        </p:txBody>
      </p:sp>
    </p:spTree>
    <p:extLst>
      <p:ext uri="{BB962C8B-B14F-4D97-AF65-F5344CB8AC3E}">
        <p14:creationId xmlns:p14="http://schemas.microsoft.com/office/powerpoint/2010/main" val="119366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discharges drop down box">
            <a:extLst>
              <a:ext uri="{FF2B5EF4-FFF2-40B4-BE49-F238E27FC236}">
                <a16:creationId xmlns:a16="http://schemas.microsoft.com/office/drawing/2014/main" id="{15A04664-C637-40CD-9D01-7869F320614E}"/>
              </a:ext>
            </a:extLst>
          </p:cNvPr>
          <p:cNvPicPr>
            <a:picLocks noChangeAspect="1"/>
          </p:cNvPicPr>
          <p:nvPr/>
        </p:nvPicPr>
        <p:blipFill>
          <a:blip r:embed="rId2"/>
          <a:stretch>
            <a:fillRect/>
          </a:stretch>
        </p:blipFill>
        <p:spPr>
          <a:xfrm>
            <a:off x="319137" y="1590236"/>
            <a:ext cx="9188715" cy="4289714"/>
          </a:xfrm>
          <a:prstGeom prst="rect">
            <a:avLst/>
          </a:prstGeom>
        </p:spPr>
      </p:pic>
      <p:sp>
        <p:nvSpPr>
          <p:cNvPr id="2" name="Title 1">
            <a:extLst>
              <a:ext uri="{FF2B5EF4-FFF2-40B4-BE49-F238E27FC236}">
                <a16:creationId xmlns:a16="http://schemas.microsoft.com/office/drawing/2014/main" id="{F6388DEB-BCC3-48D0-9F5D-A010A4F38199}"/>
              </a:ext>
            </a:extLst>
          </p:cNvPr>
          <p:cNvSpPr>
            <a:spLocks noGrp="1"/>
          </p:cNvSpPr>
          <p:nvPr>
            <p:ph type="title"/>
          </p:nvPr>
        </p:nvSpPr>
        <p:spPr/>
        <p:txBody>
          <a:bodyPr/>
          <a:lstStyle/>
          <a:p>
            <a:r>
              <a:rPr lang="en-US" dirty="0"/>
              <a:t>Adding Discharges</a:t>
            </a:r>
          </a:p>
        </p:txBody>
      </p:sp>
      <p:sp>
        <p:nvSpPr>
          <p:cNvPr id="3" name="Text Placeholder 2">
            <a:extLst>
              <a:ext uri="{FF2B5EF4-FFF2-40B4-BE49-F238E27FC236}">
                <a16:creationId xmlns:a16="http://schemas.microsoft.com/office/drawing/2014/main" id="{52103B00-BEE7-4E62-8C09-1CD90F47DBA9}"/>
              </a:ext>
            </a:extLst>
          </p:cNvPr>
          <p:cNvSpPr>
            <a:spLocks noGrp="1"/>
          </p:cNvSpPr>
          <p:nvPr>
            <p:ph type="body" sz="quarter" idx="13"/>
          </p:nvPr>
        </p:nvSpPr>
        <p:spPr>
          <a:xfrm>
            <a:off x="555786" y="5655365"/>
            <a:ext cx="9188715" cy="1019410"/>
          </a:xfrm>
        </p:spPr>
        <p:txBody>
          <a:bodyPr>
            <a:normAutofit fontScale="92500" lnSpcReduction="10000"/>
          </a:bodyPr>
          <a:lstStyle/>
          <a:p>
            <a:r>
              <a:rPr lang="en-US" dirty="0"/>
              <a:t>Note, you can add as many discharges as you need.  Ex. Called parent, sent home</a:t>
            </a:r>
          </a:p>
        </p:txBody>
      </p:sp>
      <p:sp>
        <p:nvSpPr>
          <p:cNvPr id="4" name="Slide Number Placeholder 3">
            <a:extLst>
              <a:ext uri="{FF2B5EF4-FFF2-40B4-BE49-F238E27FC236}">
                <a16:creationId xmlns:a16="http://schemas.microsoft.com/office/drawing/2014/main" id="{6CC328D9-A73E-48F5-B067-A8634532FCBC}"/>
              </a:ext>
            </a:extLst>
          </p:cNvPr>
          <p:cNvSpPr>
            <a:spLocks noGrp="1"/>
          </p:cNvSpPr>
          <p:nvPr>
            <p:ph type="sldNum" sz="quarter" idx="12"/>
          </p:nvPr>
        </p:nvSpPr>
        <p:spPr/>
        <p:txBody>
          <a:bodyPr/>
          <a:lstStyle/>
          <a:p>
            <a:fld id="{91BD7323-49BF-4C97-8773-5EC64C492009}" type="slidenum">
              <a:rPr lang="en-US" smtClean="0"/>
              <a:t>42</a:t>
            </a:fld>
            <a:endParaRPr lang="en-US"/>
          </a:p>
        </p:txBody>
      </p:sp>
    </p:spTree>
    <p:extLst>
      <p:ext uri="{BB962C8B-B14F-4D97-AF65-F5344CB8AC3E}">
        <p14:creationId xmlns:p14="http://schemas.microsoft.com/office/powerpoint/2010/main" val="3863346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1D6A-9B03-40FB-B380-42E1F30E24B6}"/>
              </a:ext>
            </a:extLst>
          </p:cNvPr>
          <p:cNvSpPr>
            <a:spLocks noGrp="1"/>
          </p:cNvSpPr>
          <p:nvPr>
            <p:ph type="title"/>
          </p:nvPr>
        </p:nvSpPr>
        <p:spPr/>
        <p:txBody>
          <a:bodyPr/>
          <a:lstStyle/>
          <a:p>
            <a:r>
              <a:rPr lang="en-US" dirty="0"/>
              <a:t>Documents Tab</a:t>
            </a:r>
          </a:p>
        </p:txBody>
      </p:sp>
      <p:sp>
        <p:nvSpPr>
          <p:cNvPr id="3" name="Text Placeholder 2">
            <a:extLst>
              <a:ext uri="{FF2B5EF4-FFF2-40B4-BE49-F238E27FC236}">
                <a16:creationId xmlns:a16="http://schemas.microsoft.com/office/drawing/2014/main" id="{6AD5CFA6-9C45-4007-83EB-DDBF0EE4C4DB}"/>
              </a:ext>
            </a:extLst>
          </p:cNvPr>
          <p:cNvSpPr>
            <a:spLocks noGrp="1"/>
          </p:cNvSpPr>
          <p:nvPr>
            <p:ph type="body" sz="quarter" idx="13"/>
          </p:nvPr>
        </p:nvSpPr>
        <p:spPr>
          <a:xfrm>
            <a:off x="555786" y="5546035"/>
            <a:ext cx="9188715" cy="1128740"/>
          </a:xfrm>
        </p:spPr>
        <p:txBody>
          <a:bodyPr>
            <a:normAutofit fontScale="47500" lnSpcReduction="20000"/>
          </a:bodyPr>
          <a:lstStyle/>
          <a:p>
            <a:r>
              <a:rPr lang="en-US" dirty="0"/>
              <a:t>Documents can be scanned and loaded into IC and are grouped by school year.  To view the documents, click on the plus sign next to the year, then next to the uploaded documents and then a list of saved documents appear.  </a:t>
            </a:r>
          </a:p>
          <a:p>
            <a:r>
              <a:rPr lang="en-US" dirty="0"/>
              <a:t>Double click on the name of the document and it will open to be read or printed.  </a:t>
            </a:r>
          </a:p>
        </p:txBody>
      </p:sp>
      <p:sp>
        <p:nvSpPr>
          <p:cNvPr id="4" name="Slide Number Placeholder 3">
            <a:extLst>
              <a:ext uri="{FF2B5EF4-FFF2-40B4-BE49-F238E27FC236}">
                <a16:creationId xmlns:a16="http://schemas.microsoft.com/office/drawing/2014/main" id="{7E0C96AA-C765-4E07-B711-50FC04E4E0BA}"/>
              </a:ext>
            </a:extLst>
          </p:cNvPr>
          <p:cNvSpPr>
            <a:spLocks noGrp="1"/>
          </p:cNvSpPr>
          <p:nvPr>
            <p:ph type="sldNum" sz="quarter" idx="12"/>
          </p:nvPr>
        </p:nvSpPr>
        <p:spPr/>
        <p:txBody>
          <a:bodyPr/>
          <a:lstStyle/>
          <a:p>
            <a:fld id="{91BD7323-49BF-4C97-8773-5EC64C492009}" type="slidenum">
              <a:rPr lang="en-US" smtClean="0"/>
              <a:t>43</a:t>
            </a:fld>
            <a:endParaRPr lang="en-US"/>
          </a:p>
        </p:txBody>
      </p:sp>
      <p:pic>
        <p:nvPicPr>
          <p:cNvPr id="5" name="Picture 4" descr="screenshot of documents tab">
            <a:extLst>
              <a:ext uri="{FF2B5EF4-FFF2-40B4-BE49-F238E27FC236}">
                <a16:creationId xmlns:a16="http://schemas.microsoft.com/office/drawing/2014/main" id="{1757A6DA-10A3-493A-B178-7982FF8A04E3}"/>
              </a:ext>
            </a:extLst>
          </p:cNvPr>
          <p:cNvPicPr>
            <a:picLocks noChangeAspect="1"/>
          </p:cNvPicPr>
          <p:nvPr/>
        </p:nvPicPr>
        <p:blipFill>
          <a:blip r:embed="rId2"/>
          <a:stretch>
            <a:fillRect/>
          </a:stretch>
        </p:blipFill>
        <p:spPr>
          <a:xfrm>
            <a:off x="86985" y="1923630"/>
            <a:ext cx="10325100" cy="3276600"/>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1286933" y="3764845"/>
            <a:ext cx="31608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93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86F4-25EA-4057-B925-7D5AD441A9F9}"/>
              </a:ext>
            </a:extLst>
          </p:cNvPr>
          <p:cNvSpPr>
            <a:spLocks noGrp="1"/>
          </p:cNvSpPr>
          <p:nvPr>
            <p:ph type="title"/>
          </p:nvPr>
        </p:nvSpPr>
        <p:spPr/>
        <p:txBody>
          <a:bodyPr/>
          <a:lstStyle/>
          <a:p>
            <a:r>
              <a:rPr lang="en-US" dirty="0"/>
              <a:t>Documents Tab Uses</a:t>
            </a:r>
          </a:p>
        </p:txBody>
      </p:sp>
      <p:sp>
        <p:nvSpPr>
          <p:cNvPr id="3" name="Text Placeholder 2">
            <a:extLst>
              <a:ext uri="{FF2B5EF4-FFF2-40B4-BE49-F238E27FC236}">
                <a16:creationId xmlns:a16="http://schemas.microsoft.com/office/drawing/2014/main" id="{942AAD8A-2B12-47D3-BCF6-B41EDC561C4A}"/>
              </a:ext>
            </a:extLst>
          </p:cNvPr>
          <p:cNvSpPr>
            <a:spLocks noGrp="1"/>
          </p:cNvSpPr>
          <p:nvPr>
            <p:ph type="body" sz="quarter" idx="13"/>
          </p:nvPr>
        </p:nvSpPr>
        <p:spPr/>
        <p:txBody>
          <a:bodyPr/>
          <a:lstStyle/>
          <a:p>
            <a:r>
              <a:rPr lang="en-US" dirty="0"/>
              <a:t>Examples of documents include:</a:t>
            </a:r>
          </a:p>
          <a:p>
            <a:pPr marL="0" indent="0">
              <a:buNone/>
            </a:pPr>
            <a:r>
              <a:rPr lang="en-US" dirty="0"/>
              <a:t>   * MD orders</a:t>
            </a:r>
          </a:p>
          <a:p>
            <a:pPr marL="0" indent="0">
              <a:buNone/>
            </a:pPr>
            <a:r>
              <a:rPr lang="en-US" dirty="0"/>
              <a:t>   * Notes from parents</a:t>
            </a:r>
          </a:p>
          <a:p>
            <a:pPr marL="0" indent="0">
              <a:buNone/>
            </a:pPr>
            <a:r>
              <a:rPr lang="en-US" dirty="0"/>
              <a:t>   * Individualized health care plans</a:t>
            </a:r>
          </a:p>
          <a:p>
            <a:pPr marL="0" indent="0">
              <a:buNone/>
            </a:pPr>
            <a:r>
              <a:rPr lang="en-US" dirty="0"/>
              <a:t>   * Any other document that needs to be a</a:t>
            </a:r>
          </a:p>
          <a:p>
            <a:pPr marL="0" indent="0">
              <a:buNone/>
            </a:pPr>
            <a:r>
              <a:rPr lang="en-US" dirty="0"/>
              <a:t>      part of the student health record</a:t>
            </a:r>
          </a:p>
        </p:txBody>
      </p:sp>
      <p:sp>
        <p:nvSpPr>
          <p:cNvPr id="4" name="Slide Number Placeholder 3">
            <a:extLst>
              <a:ext uri="{FF2B5EF4-FFF2-40B4-BE49-F238E27FC236}">
                <a16:creationId xmlns:a16="http://schemas.microsoft.com/office/drawing/2014/main" id="{35202833-307B-4A49-B0D1-F5FF372DDA30}"/>
              </a:ext>
            </a:extLst>
          </p:cNvPr>
          <p:cNvSpPr>
            <a:spLocks noGrp="1"/>
          </p:cNvSpPr>
          <p:nvPr>
            <p:ph type="sldNum" sz="quarter" idx="12"/>
          </p:nvPr>
        </p:nvSpPr>
        <p:spPr/>
        <p:txBody>
          <a:bodyPr/>
          <a:lstStyle/>
          <a:p>
            <a:fld id="{91BD7323-49BF-4C97-8773-5EC64C492009}" type="slidenum">
              <a:rPr lang="en-US" smtClean="0"/>
              <a:t>44</a:t>
            </a:fld>
            <a:endParaRPr lang="en-US"/>
          </a:p>
        </p:txBody>
      </p:sp>
    </p:spTree>
    <p:extLst>
      <p:ext uri="{BB962C8B-B14F-4D97-AF65-F5344CB8AC3E}">
        <p14:creationId xmlns:p14="http://schemas.microsoft.com/office/powerpoint/2010/main" val="476620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B7CD-713E-492D-81A8-E85AC0F6F9A2}"/>
              </a:ext>
            </a:extLst>
          </p:cNvPr>
          <p:cNvSpPr>
            <a:spLocks noGrp="1"/>
          </p:cNvSpPr>
          <p:nvPr>
            <p:ph type="title"/>
          </p:nvPr>
        </p:nvSpPr>
        <p:spPr/>
        <p:txBody>
          <a:bodyPr/>
          <a:lstStyle/>
          <a:p>
            <a:r>
              <a:rPr lang="en-US" dirty="0"/>
              <a:t>Health Reports</a:t>
            </a:r>
          </a:p>
        </p:txBody>
      </p:sp>
      <p:sp>
        <p:nvSpPr>
          <p:cNvPr id="3" name="Text Placeholder 2">
            <a:extLst>
              <a:ext uri="{FF2B5EF4-FFF2-40B4-BE49-F238E27FC236}">
                <a16:creationId xmlns:a16="http://schemas.microsoft.com/office/drawing/2014/main" id="{06A0A915-D02D-4A86-90B0-9203DEE88385}"/>
              </a:ext>
            </a:extLst>
          </p:cNvPr>
          <p:cNvSpPr>
            <a:spLocks noGrp="1"/>
          </p:cNvSpPr>
          <p:nvPr>
            <p:ph type="body" sz="quarter" idx="13"/>
          </p:nvPr>
        </p:nvSpPr>
        <p:spPr>
          <a:xfrm>
            <a:off x="555786" y="1773451"/>
            <a:ext cx="3468703" cy="4901324"/>
          </a:xfrm>
        </p:spPr>
        <p:txBody>
          <a:bodyPr/>
          <a:lstStyle/>
          <a:p>
            <a:r>
              <a:rPr lang="en-US" dirty="0"/>
              <a:t>Several pre-built reports are already available in Campus health. </a:t>
            </a:r>
          </a:p>
        </p:txBody>
      </p:sp>
      <p:sp>
        <p:nvSpPr>
          <p:cNvPr id="4" name="Slide Number Placeholder 3">
            <a:extLst>
              <a:ext uri="{FF2B5EF4-FFF2-40B4-BE49-F238E27FC236}">
                <a16:creationId xmlns:a16="http://schemas.microsoft.com/office/drawing/2014/main" id="{ADC750C9-8CAD-4B9D-9DE6-09D65614BB3F}"/>
              </a:ext>
            </a:extLst>
          </p:cNvPr>
          <p:cNvSpPr>
            <a:spLocks noGrp="1"/>
          </p:cNvSpPr>
          <p:nvPr>
            <p:ph type="sldNum" sz="quarter" idx="12"/>
          </p:nvPr>
        </p:nvSpPr>
        <p:spPr/>
        <p:txBody>
          <a:bodyPr/>
          <a:lstStyle/>
          <a:p>
            <a:fld id="{91BD7323-49BF-4C97-8773-5EC64C492009}" type="slidenum">
              <a:rPr lang="en-US" smtClean="0"/>
              <a:t>45</a:t>
            </a:fld>
            <a:endParaRPr lang="en-US"/>
          </a:p>
        </p:txBody>
      </p:sp>
      <p:pic>
        <p:nvPicPr>
          <p:cNvPr id="5" name="Picture 4" descr="screenshot of list of health reports">
            <a:extLst>
              <a:ext uri="{FF2B5EF4-FFF2-40B4-BE49-F238E27FC236}">
                <a16:creationId xmlns:a16="http://schemas.microsoft.com/office/drawing/2014/main" id="{6909A597-A80D-4F33-A86B-A2CFFD5C75C9}"/>
              </a:ext>
            </a:extLst>
          </p:cNvPr>
          <p:cNvPicPr>
            <a:picLocks noChangeAspect="1"/>
          </p:cNvPicPr>
          <p:nvPr/>
        </p:nvPicPr>
        <p:blipFill>
          <a:blip r:embed="rId2"/>
          <a:stretch>
            <a:fillRect/>
          </a:stretch>
        </p:blipFill>
        <p:spPr>
          <a:xfrm>
            <a:off x="4528560" y="1773451"/>
            <a:ext cx="2645545" cy="4688790"/>
          </a:xfrm>
          <a:prstGeom prst="rect">
            <a:avLst/>
          </a:prstGeom>
        </p:spPr>
      </p:pic>
      <p:sp>
        <p:nvSpPr>
          <p:cNvPr id="6" name="Left Brace 5">
            <a:extLst>
              <a:ext uri="{C183D7F6-B498-43B3-948B-1728B52AA6E4}">
                <adec:decorative xmlns:adec="http://schemas.microsoft.com/office/drawing/2017/decorative" val="1"/>
              </a:ext>
            </a:extLst>
          </p:cNvPr>
          <p:cNvSpPr/>
          <p:nvPr/>
        </p:nvSpPr>
        <p:spPr>
          <a:xfrm>
            <a:off x="4464756" y="2472266"/>
            <a:ext cx="338666" cy="384176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9815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9614-F768-41F3-82D6-1954056CD904}"/>
              </a:ext>
            </a:extLst>
          </p:cNvPr>
          <p:cNvSpPr>
            <a:spLocks noGrp="1"/>
          </p:cNvSpPr>
          <p:nvPr>
            <p:ph type="title"/>
          </p:nvPr>
        </p:nvSpPr>
        <p:spPr/>
        <p:txBody>
          <a:bodyPr>
            <a:normAutofit fontScale="90000"/>
          </a:bodyPr>
          <a:lstStyle/>
          <a:p>
            <a:r>
              <a:rPr lang="en-US" dirty="0"/>
              <a:t>Student Health Immunization Report</a:t>
            </a:r>
          </a:p>
        </p:txBody>
      </p:sp>
      <p:sp>
        <p:nvSpPr>
          <p:cNvPr id="3" name="Text Placeholder 2" descr="screenshot of sample student health immunization report">
            <a:extLst>
              <a:ext uri="{FF2B5EF4-FFF2-40B4-BE49-F238E27FC236}">
                <a16:creationId xmlns:a16="http://schemas.microsoft.com/office/drawing/2014/main" id="{61AE3C7B-8847-4B8D-9F33-BA2DEE9F2203}"/>
              </a:ext>
            </a:extLst>
          </p:cNvPr>
          <p:cNvSpPr>
            <a:spLocks noGrp="1"/>
          </p:cNvSpPr>
          <p:nvPr>
            <p:ph type="body" sz="quarter" idx="13"/>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FB53202A-A314-4184-BED0-E648F1DFFB98}"/>
              </a:ext>
            </a:extLst>
          </p:cNvPr>
          <p:cNvSpPr>
            <a:spLocks noGrp="1"/>
          </p:cNvSpPr>
          <p:nvPr>
            <p:ph type="sldNum" sz="quarter" idx="12"/>
          </p:nvPr>
        </p:nvSpPr>
        <p:spPr/>
        <p:txBody>
          <a:bodyPr/>
          <a:lstStyle/>
          <a:p>
            <a:fld id="{91BD7323-49BF-4C97-8773-5EC64C492009}" type="slidenum">
              <a:rPr lang="en-US" smtClean="0"/>
              <a:t>46</a:t>
            </a:fld>
            <a:endParaRPr lang="en-US"/>
          </a:p>
        </p:txBody>
      </p:sp>
      <p:pic>
        <p:nvPicPr>
          <p:cNvPr id="5" name="Picture 4" descr="screenshot of sample student health immunization report">
            <a:extLst>
              <a:ext uri="{FF2B5EF4-FFF2-40B4-BE49-F238E27FC236}">
                <a16:creationId xmlns:a16="http://schemas.microsoft.com/office/drawing/2014/main" id="{B2513A90-6E0C-4113-AF95-1636E5714F4C}"/>
              </a:ext>
            </a:extLst>
          </p:cNvPr>
          <p:cNvPicPr>
            <a:picLocks noChangeAspect="1"/>
          </p:cNvPicPr>
          <p:nvPr/>
        </p:nvPicPr>
        <p:blipFill>
          <a:blip r:embed="rId3"/>
          <a:stretch>
            <a:fillRect/>
          </a:stretch>
        </p:blipFill>
        <p:spPr>
          <a:xfrm>
            <a:off x="3039546" y="917425"/>
            <a:ext cx="6566604" cy="5899449"/>
          </a:xfrm>
          <a:prstGeom prst="rect">
            <a:avLst/>
          </a:prstGeom>
        </p:spPr>
      </p:pic>
      <p:sp>
        <p:nvSpPr>
          <p:cNvPr id="6" name="Rectangle 5">
            <a:extLst>
              <a:ext uri="{FF2B5EF4-FFF2-40B4-BE49-F238E27FC236}">
                <a16:creationId xmlns:a16="http://schemas.microsoft.com/office/drawing/2014/main" id="{870098A4-06B9-43C5-88E3-3C011FC516CC}"/>
              </a:ext>
              <a:ext uri="{C183D7F6-B498-43B3-948B-1728B52AA6E4}">
                <adec:decorative xmlns:adec="http://schemas.microsoft.com/office/drawing/2017/decorative" val="1"/>
              </a:ext>
            </a:extLst>
          </p:cNvPr>
          <p:cNvSpPr/>
          <p:nvPr/>
        </p:nvSpPr>
        <p:spPr>
          <a:xfrm>
            <a:off x="3657600" y="1065229"/>
            <a:ext cx="1480930" cy="316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2222"/>
      </p:ext>
    </p:extLst>
  </p:cSld>
  <p:clrMapOvr>
    <a:masterClrMapping/>
  </p:clrMapOvr>
  <mc:AlternateContent xmlns:mc="http://schemas.openxmlformats.org/markup-compatibility/2006" xmlns:p14="http://schemas.microsoft.com/office/powerpoint/2010/main">
    <mc:Choice Requires="p14">
      <p:transition p14:dur="0">
        <p:sndAc>
          <p:stSnd>
            <p:snd r:embed="rId2" name="drumroll.wav"/>
          </p:stSnd>
        </p:sndAc>
      </p:transition>
    </mc:Choice>
    <mc:Fallback xmlns="">
      <p:transition>
        <p:sndAc>
          <p:stSnd>
            <p:snd r:embed="rId4" name="drumroll.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CF5-C4B3-4A4D-B92B-BF5AEF75CDE0}"/>
              </a:ext>
            </a:extLst>
          </p:cNvPr>
          <p:cNvSpPr>
            <a:spLocks noGrp="1"/>
          </p:cNvSpPr>
          <p:nvPr>
            <p:ph type="title"/>
          </p:nvPr>
        </p:nvSpPr>
        <p:spPr/>
        <p:txBody>
          <a:bodyPr/>
          <a:lstStyle/>
          <a:p>
            <a:r>
              <a:rPr lang="en-US" dirty="0"/>
              <a:t>Student Health Screening Report</a:t>
            </a:r>
          </a:p>
        </p:txBody>
      </p:sp>
      <p:sp>
        <p:nvSpPr>
          <p:cNvPr id="4" name="Slide Number Placeholder 3">
            <a:extLst>
              <a:ext uri="{FF2B5EF4-FFF2-40B4-BE49-F238E27FC236}">
                <a16:creationId xmlns:a16="http://schemas.microsoft.com/office/drawing/2014/main" id="{1B67E43A-3FEA-46EF-B02E-AB24BAE4A8D6}"/>
              </a:ext>
            </a:extLst>
          </p:cNvPr>
          <p:cNvSpPr>
            <a:spLocks noGrp="1"/>
          </p:cNvSpPr>
          <p:nvPr>
            <p:ph type="sldNum" sz="quarter" idx="12"/>
          </p:nvPr>
        </p:nvSpPr>
        <p:spPr/>
        <p:txBody>
          <a:bodyPr/>
          <a:lstStyle/>
          <a:p>
            <a:fld id="{91BD7323-49BF-4C97-8773-5EC64C492009}" type="slidenum">
              <a:rPr lang="en-US" smtClean="0"/>
              <a:t>47</a:t>
            </a:fld>
            <a:endParaRPr lang="en-US"/>
          </a:p>
        </p:txBody>
      </p:sp>
      <p:pic>
        <p:nvPicPr>
          <p:cNvPr id="5" name="Picture 4" descr="screenshot of student health screening report">
            <a:extLst>
              <a:ext uri="{FF2B5EF4-FFF2-40B4-BE49-F238E27FC236}">
                <a16:creationId xmlns:a16="http://schemas.microsoft.com/office/drawing/2014/main" id="{40CFF2F3-341A-4C49-AEA5-59F1AC30EE23}"/>
              </a:ext>
            </a:extLst>
          </p:cNvPr>
          <p:cNvPicPr>
            <a:picLocks noChangeAspect="1"/>
          </p:cNvPicPr>
          <p:nvPr/>
        </p:nvPicPr>
        <p:blipFill>
          <a:blip r:embed="rId2"/>
          <a:stretch>
            <a:fillRect/>
          </a:stretch>
        </p:blipFill>
        <p:spPr>
          <a:xfrm>
            <a:off x="1752223" y="978195"/>
            <a:ext cx="8687553" cy="4901609"/>
          </a:xfrm>
          <a:prstGeom prst="rect">
            <a:avLst/>
          </a:prstGeom>
        </p:spPr>
      </p:pic>
      <p:pic>
        <p:nvPicPr>
          <p:cNvPr id="6" name="Picture 5" descr="screenshot of student health screening report">
            <a:extLst>
              <a:ext uri="{FF2B5EF4-FFF2-40B4-BE49-F238E27FC236}">
                <a16:creationId xmlns:a16="http://schemas.microsoft.com/office/drawing/2014/main" id="{74C9C75D-9E1E-4431-B8FA-4DAEEFE1BE2F}"/>
              </a:ext>
            </a:extLst>
          </p:cNvPr>
          <p:cNvPicPr>
            <a:picLocks noChangeAspect="1"/>
          </p:cNvPicPr>
          <p:nvPr/>
        </p:nvPicPr>
        <p:blipFill>
          <a:blip r:embed="rId3"/>
          <a:stretch>
            <a:fillRect/>
          </a:stretch>
        </p:blipFill>
        <p:spPr>
          <a:xfrm>
            <a:off x="1924434" y="1577825"/>
            <a:ext cx="7067711" cy="5261518"/>
          </a:xfrm>
          <a:prstGeom prst="rect">
            <a:avLst/>
          </a:prstGeom>
        </p:spPr>
      </p:pic>
      <p:sp>
        <p:nvSpPr>
          <p:cNvPr id="7" name="Rectangle 6">
            <a:extLst>
              <a:ext uri="{FF2B5EF4-FFF2-40B4-BE49-F238E27FC236}">
                <a16:creationId xmlns:a16="http://schemas.microsoft.com/office/drawing/2014/main" id="{4B95284F-3BD2-4FBF-9BE4-4C8E32A3F38B}"/>
              </a:ext>
              <a:ext uri="{C183D7F6-B498-43B3-948B-1728B52AA6E4}">
                <adec:decorative xmlns:adec="http://schemas.microsoft.com/office/drawing/2017/decorative" val="1"/>
              </a:ext>
            </a:extLst>
          </p:cNvPr>
          <p:cNvSpPr/>
          <p:nvPr/>
        </p:nvSpPr>
        <p:spPr>
          <a:xfrm>
            <a:off x="2356701" y="1577825"/>
            <a:ext cx="1234911" cy="316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06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F911-5AB7-494E-8A20-6637F9FD4F71}"/>
              </a:ext>
            </a:extLst>
          </p:cNvPr>
          <p:cNvSpPr>
            <a:spLocks noGrp="1"/>
          </p:cNvSpPr>
          <p:nvPr>
            <p:ph type="title"/>
          </p:nvPr>
        </p:nvSpPr>
        <p:spPr/>
        <p:txBody>
          <a:bodyPr/>
          <a:lstStyle/>
          <a:p>
            <a:r>
              <a:rPr lang="en-US" dirty="0"/>
              <a:t>Health Conditions Alert Report</a:t>
            </a:r>
          </a:p>
        </p:txBody>
      </p:sp>
      <p:sp>
        <p:nvSpPr>
          <p:cNvPr id="4" name="Slide Number Placeholder 3">
            <a:extLst>
              <a:ext uri="{FF2B5EF4-FFF2-40B4-BE49-F238E27FC236}">
                <a16:creationId xmlns:a16="http://schemas.microsoft.com/office/drawing/2014/main" id="{1454CE38-6404-4AA4-89DA-7762C2BBDAA4}"/>
              </a:ext>
            </a:extLst>
          </p:cNvPr>
          <p:cNvSpPr>
            <a:spLocks noGrp="1"/>
          </p:cNvSpPr>
          <p:nvPr>
            <p:ph type="sldNum" sz="quarter" idx="12"/>
          </p:nvPr>
        </p:nvSpPr>
        <p:spPr/>
        <p:txBody>
          <a:bodyPr/>
          <a:lstStyle/>
          <a:p>
            <a:fld id="{91BD7323-49BF-4C97-8773-5EC64C492009}" type="slidenum">
              <a:rPr lang="en-US" smtClean="0"/>
              <a:t>48</a:t>
            </a:fld>
            <a:endParaRPr lang="en-US"/>
          </a:p>
        </p:txBody>
      </p:sp>
      <p:pic>
        <p:nvPicPr>
          <p:cNvPr id="6" name="Picture 5" descr="sample health conditions alert report">
            <a:extLst>
              <a:ext uri="{FF2B5EF4-FFF2-40B4-BE49-F238E27FC236}">
                <a16:creationId xmlns:a16="http://schemas.microsoft.com/office/drawing/2014/main" id="{6E5F9CCD-E4FB-425F-B963-8CDDAFE4A2BC}"/>
              </a:ext>
            </a:extLst>
          </p:cNvPr>
          <p:cNvPicPr>
            <a:picLocks noChangeAspect="1"/>
          </p:cNvPicPr>
          <p:nvPr/>
        </p:nvPicPr>
        <p:blipFill>
          <a:blip r:embed="rId2"/>
          <a:stretch>
            <a:fillRect/>
          </a:stretch>
        </p:blipFill>
        <p:spPr>
          <a:xfrm>
            <a:off x="809625" y="1302658"/>
            <a:ext cx="8596668" cy="5522004"/>
          </a:xfrm>
          <a:prstGeom prst="rect">
            <a:avLst/>
          </a:prstGeom>
        </p:spPr>
      </p:pic>
      <p:sp>
        <p:nvSpPr>
          <p:cNvPr id="7" name="Rectangle 6">
            <a:extLst>
              <a:ext uri="{FF2B5EF4-FFF2-40B4-BE49-F238E27FC236}">
                <a16:creationId xmlns:a16="http://schemas.microsoft.com/office/drawing/2014/main" id="{EBEDD41C-1193-45D0-96EC-C44539098F4F}"/>
              </a:ext>
              <a:ext uri="{C183D7F6-B498-43B3-948B-1728B52AA6E4}">
                <adec:decorative xmlns:adec="http://schemas.microsoft.com/office/drawing/2017/decorative" val="1"/>
              </a:ext>
            </a:extLst>
          </p:cNvPr>
          <p:cNvSpPr/>
          <p:nvPr/>
        </p:nvSpPr>
        <p:spPr>
          <a:xfrm>
            <a:off x="1329179" y="1302658"/>
            <a:ext cx="2348299" cy="6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5607CB-85F1-49AE-A08C-8B7A0BF5F34B}"/>
              </a:ext>
              <a:ext uri="{C183D7F6-B498-43B3-948B-1728B52AA6E4}">
                <adec:decorative xmlns:adec="http://schemas.microsoft.com/office/drawing/2017/decorative" val="1"/>
              </a:ext>
            </a:extLst>
          </p:cNvPr>
          <p:cNvSpPr/>
          <p:nvPr/>
        </p:nvSpPr>
        <p:spPr>
          <a:xfrm>
            <a:off x="2037522" y="2951922"/>
            <a:ext cx="2604052" cy="208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8A35F3-58E7-4947-BFCF-FE5A36663044}"/>
              </a:ext>
              <a:ext uri="{C183D7F6-B498-43B3-948B-1728B52AA6E4}">
                <adec:decorative xmlns:adec="http://schemas.microsoft.com/office/drawing/2017/decorative" val="1"/>
              </a:ext>
            </a:extLst>
          </p:cNvPr>
          <p:cNvSpPr/>
          <p:nvPr/>
        </p:nvSpPr>
        <p:spPr>
          <a:xfrm>
            <a:off x="904461" y="3361923"/>
            <a:ext cx="1530626" cy="613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35D567-7B41-44EC-8510-618AE5F3DBBC}"/>
              </a:ext>
              <a:ext uri="{C183D7F6-B498-43B3-948B-1728B52AA6E4}">
                <adec:decorative xmlns:adec="http://schemas.microsoft.com/office/drawing/2017/decorative" val="1"/>
              </a:ext>
            </a:extLst>
          </p:cNvPr>
          <p:cNvSpPr/>
          <p:nvPr/>
        </p:nvSpPr>
        <p:spPr>
          <a:xfrm>
            <a:off x="904461" y="4124739"/>
            <a:ext cx="1881246" cy="820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28195C-EAA2-43D0-88AE-384FF9874AAA}"/>
              </a:ext>
              <a:ext uri="{C183D7F6-B498-43B3-948B-1728B52AA6E4}">
                <adec:decorative xmlns:adec="http://schemas.microsoft.com/office/drawing/2017/decorative" val="1"/>
              </a:ext>
            </a:extLst>
          </p:cNvPr>
          <p:cNvSpPr/>
          <p:nvPr/>
        </p:nvSpPr>
        <p:spPr>
          <a:xfrm>
            <a:off x="904461" y="5148470"/>
            <a:ext cx="1530626" cy="611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679F20-B24E-4915-8E5B-3657411DE81F}"/>
              </a:ext>
              <a:ext uri="{C183D7F6-B498-43B3-948B-1728B52AA6E4}">
                <adec:decorative xmlns:adec="http://schemas.microsoft.com/office/drawing/2017/decorative" val="1"/>
              </a:ext>
            </a:extLst>
          </p:cNvPr>
          <p:cNvSpPr/>
          <p:nvPr/>
        </p:nvSpPr>
        <p:spPr>
          <a:xfrm>
            <a:off x="904461" y="5908837"/>
            <a:ext cx="1769165" cy="820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189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4DF8-CB65-4595-BE29-92A9DCE103A6}"/>
              </a:ext>
            </a:extLst>
          </p:cNvPr>
          <p:cNvSpPr>
            <a:spLocks noGrp="1"/>
          </p:cNvSpPr>
          <p:nvPr>
            <p:ph type="title"/>
          </p:nvPr>
        </p:nvSpPr>
        <p:spPr/>
        <p:txBody>
          <a:bodyPr/>
          <a:lstStyle/>
          <a:p>
            <a:r>
              <a:rPr lang="en-US" dirty="0"/>
              <a:t>Health Office Visit Report</a:t>
            </a:r>
          </a:p>
        </p:txBody>
      </p:sp>
      <p:sp>
        <p:nvSpPr>
          <p:cNvPr id="3" name="Text Placeholder 2">
            <a:extLst>
              <a:ext uri="{FF2B5EF4-FFF2-40B4-BE49-F238E27FC236}">
                <a16:creationId xmlns:a16="http://schemas.microsoft.com/office/drawing/2014/main" id="{2E6EBFEE-917D-4420-8FF9-B75089683F47}"/>
              </a:ext>
            </a:extLst>
          </p:cNvPr>
          <p:cNvSpPr>
            <a:spLocks noGrp="1"/>
          </p:cNvSpPr>
          <p:nvPr>
            <p:ph type="body" sz="quarter" idx="13"/>
          </p:nvPr>
        </p:nvSpPr>
        <p:spPr/>
        <p:txBody>
          <a:bodyPr vert="horz" lIns="91440" tIns="45720" rIns="91440" bIns="45720" rtlCol="0" anchor="t">
            <a:normAutofit/>
          </a:bodyPr>
          <a:lstStyle/>
          <a:p>
            <a:pPr marL="0" indent="0">
              <a:buNone/>
            </a:pPr>
            <a:r>
              <a:rPr lang="en-US"/>
              <a:t>Gives a list of all student health office visits </a:t>
            </a:r>
            <a:r>
              <a:rPr lang="en-US" dirty="0"/>
              <a:t>for a </a:t>
            </a:r>
            <a:r>
              <a:rPr lang="en-US"/>
              <a:t>date</a:t>
            </a:r>
            <a:r>
              <a:rPr lang="en-US" dirty="0"/>
              <a:t> or range of dates.  Includes all information from the health office visits. </a:t>
            </a:r>
            <a:endParaRPr lang="en-US"/>
          </a:p>
        </p:txBody>
      </p:sp>
      <p:sp>
        <p:nvSpPr>
          <p:cNvPr id="4" name="Slide Number Placeholder 3">
            <a:extLst>
              <a:ext uri="{FF2B5EF4-FFF2-40B4-BE49-F238E27FC236}">
                <a16:creationId xmlns:a16="http://schemas.microsoft.com/office/drawing/2014/main" id="{3B57BC0F-F814-4CBB-9DA9-1718A99BBABD}"/>
              </a:ext>
            </a:extLst>
          </p:cNvPr>
          <p:cNvSpPr>
            <a:spLocks noGrp="1"/>
          </p:cNvSpPr>
          <p:nvPr>
            <p:ph type="sldNum" sz="quarter" idx="12"/>
          </p:nvPr>
        </p:nvSpPr>
        <p:spPr/>
        <p:txBody>
          <a:bodyPr/>
          <a:lstStyle/>
          <a:p>
            <a:fld id="{91BD7323-49BF-4C97-8773-5EC64C492009}" type="slidenum">
              <a:rPr lang="en-US" smtClean="0"/>
              <a:t>49</a:t>
            </a:fld>
            <a:endParaRPr lang="en-US"/>
          </a:p>
        </p:txBody>
      </p:sp>
    </p:spTree>
    <p:extLst>
      <p:ext uri="{BB962C8B-B14F-4D97-AF65-F5344CB8AC3E}">
        <p14:creationId xmlns:p14="http://schemas.microsoft.com/office/powerpoint/2010/main" val="89140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9550-AB24-407B-A616-6223FAC5B058}"/>
              </a:ext>
            </a:extLst>
          </p:cNvPr>
          <p:cNvSpPr>
            <a:spLocks noGrp="1"/>
          </p:cNvSpPr>
          <p:nvPr>
            <p:ph type="title"/>
          </p:nvPr>
        </p:nvSpPr>
        <p:spPr/>
        <p:txBody>
          <a:bodyPr/>
          <a:lstStyle/>
          <a:p>
            <a:r>
              <a:rPr lang="en-US" dirty="0"/>
              <a:t>Health Conditions Tab</a:t>
            </a:r>
          </a:p>
        </p:txBody>
      </p:sp>
      <p:sp>
        <p:nvSpPr>
          <p:cNvPr id="3" name="Text Placeholder 2">
            <a:extLst>
              <a:ext uri="{FF2B5EF4-FFF2-40B4-BE49-F238E27FC236}">
                <a16:creationId xmlns:a16="http://schemas.microsoft.com/office/drawing/2014/main" id="{9F7F5EBA-1873-4ACC-BAE3-265F0466D8BD}"/>
              </a:ext>
            </a:extLst>
          </p:cNvPr>
          <p:cNvSpPr>
            <a:spLocks noGrp="1"/>
          </p:cNvSpPr>
          <p:nvPr>
            <p:ph type="body" sz="quarter" idx="13"/>
          </p:nvPr>
        </p:nvSpPr>
        <p:spPr>
          <a:xfrm>
            <a:off x="555787" y="1412710"/>
            <a:ext cx="2483760" cy="4901324"/>
          </a:xfrm>
        </p:spPr>
        <p:txBody>
          <a:bodyPr>
            <a:normAutofit fontScale="92500" lnSpcReduction="20000"/>
          </a:bodyPr>
          <a:lstStyle/>
          <a:p>
            <a:pPr marL="0" indent="0">
              <a:buNone/>
            </a:pPr>
            <a:r>
              <a:rPr lang="en-US" dirty="0"/>
              <a:t>Health staff can add new student health conditions.</a:t>
            </a:r>
          </a:p>
          <a:p>
            <a:pPr marL="0" indent="0">
              <a:buNone/>
            </a:pPr>
            <a:r>
              <a:rPr lang="en-US" dirty="0"/>
              <a:t>Current conditions are in blue, resolved conditions are in red.</a:t>
            </a:r>
          </a:p>
        </p:txBody>
      </p:sp>
      <p:sp>
        <p:nvSpPr>
          <p:cNvPr id="4" name="Slide Number Placeholder 3">
            <a:extLst>
              <a:ext uri="{FF2B5EF4-FFF2-40B4-BE49-F238E27FC236}">
                <a16:creationId xmlns:a16="http://schemas.microsoft.com/office/drawing/2014/main" id="{D455E9B7-7B8A-4277-B583-B109247BDC45}"/>
              </a:ext>
            </a:extLst>
          </p:cNvPr>
          <p:cNvSpPr>
            <a:spLocks noGrp="1"/>
          </p:cNvSpPr>
          <p:nvPr>
            <p:ph type="sldNum" sz="quarter" idx="12"/>
          </p:nvPr>
        </p:nvSpPr>
        <p:spPr/>
        <p:txBody>
          <a:bodyPr/>
          <a:lstStyle/>
          <a:p>
            <a:fld id="{91BD7323-49BF-4C97-8773-5EC64C492009}" type="slidenum">
              <a:rPr lang="en-US" smtClean="0"/>
              <a:t>5</a:t>
            </a:fld>
            <a:endParaRPr lang="en-US"/>
          </a:p>
        </p:txBody>
      </p:sp>
      <p:pic>
        <p:nvPicPr>
          <p:cNvPr id="7" name="Picture 6" descr="Screenshot of health conditions box">
            <a:extLst>
              <a:ext uri="{FF2B5EF4-FFF2-40B4-BE49-F238E27FC236}">
                <a16:creationId xmlns:a16="http://schemas.microsoft.com/office/drawing/2014/main" id="{2B909FA3-798E-4DD6-A3E2-3F80AB7A6182}"/>
              </a:ext>
            </a:extLst>
          </p:cNvPr>
          <p:cNvPicPr>
            <a:picLocks noChangeAspect="1"/>
          </p:cNvPicPr>
          <p:nvPr/>
        </p:nvPicPr>
        <p:blipFill rotWithShape="1">
          <a:blip r:embed="rId2"/>
          <a:srcRect r="24860"/>
          <a:stretch/>
        </p:blipFill>
        <p:spPr>
          <a:xfrm>
            <a:off x="3104061" y="1592764"/>
            <a:ext cx="6695884" cy="4800600"/>
          </a:xfrm>
          <a:prstGeom prst="rect">
            <a:avLst/>
          </a:prstGeom>
        </p:spPr>
      </p:pic>
      <p:sp>
        <p:nvSpPr>
          <p:cNvPr id="8" name="Oval 7" descr="oval surrounding &quot;New Condition&quot; ">
            <a:extLst>
              <a:ext uri="{FF2B5EF4-FFF2-40B4-BE49-F238E27FC236}">
                <a16:creationId xmlns:a16="http://schemas.microsoft.com/office/drawing/2014/main" id="{025126AE-F44F-4DF9-B8AF-0AF5BD96CF3F}"/>
              </a:ext>
            </a:extLst>
          </p:cNvPr>
          <p:cNvSpPr/>
          <p:nvPr/>
        </p:nvSpPr>
        <p:spPr>
          <a:xfrm>
            <a:off x="3628636" y="2167243"/>
            <a:ext cx="1225484" cy="405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5029200" y="1577825"/>
            <a:ext cx="880533" cy="8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424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6FB4-2B71-4FD1-913E-6F5CA40C2357}"/>
              </a:ext>
            </a:extLst>
          </p:cNvPr>
          <p:cNvSpPr>
            <a:spLocks noGrp="1"/>
          </p:cNvSpPr>
          <p:nvPr>
            <p:ph type="title"/>
          </p:nvPr>
        </p:nvSpPr>
        <p:spPr/>
        <p:txBody>
          <a:bodyPr/>
          <a:lstStyle/>
          <a:p>
            <a:r>
              <a:rPr lang="en-US" dirty="0"/>
              <a:t>Immunization Certificate Report</a:t>
            </a:r>
          </a:p>
        </p:txBody>
      </p:sp>
      <p:sp>
        <p:nvSpPr>
          <p:cNvPr id="4" name="Slide Number Placeholder 3">
            <a:extLst>
              <a:ext uri="{FF2B5EF4-FFF2-40B4-BE49-F238E27FC236}">
                <a16:creationId xmlns:a16="http://schemas.microsoft.com/office/drawing/2014/main" id="{040403FD-24CD-43E4-A673-35D77CD266DC}"/>
              </a:ext>
            </a:extLst>
          </p:cNvPr>
          <p:cNvSpPr>
            <a:spLocks noGrp="1"/>
          </p:cNvSpPr>
          <p:nvPr>
            <p:ph type="sldNum" sz="quarter" idx="12"/>
          </p:nvPr>
        </p:nvSpPr>
        <p:spPr/>
        <p:txBody>
          <a:bodyPr/>
          <a:lstStyle/>
          <a:p>
            <a:fld id="{91BD7323-49BF-4C97-8773-5EC64C492009}" type="slidenum">
              <a:rPr lang="en-US" smtClean="0"/>
              <a:t>50</a:t>
            </a:fld>
            <a:endParaRPr lang="en-US"/>
          </a:p>
        </p:txBody>
      </p:sp>
      <p:pic>
        <p:nvPicPr>
          <p:cNvPr id="5" name="Picture 4" descr="sample immunization certificate report">
            <a:extLst>
              <a:ext uri="{FF2B5EF4-FFF2-40B4-BE49-F238E27FC236}">
                <a16:creationId xmlns:a16="http://schemas.microsoft.com/office/drawing/2014/main" id="{BABD5934-E7B1-4937-8B9C-3CF2CDB15DF5}"/>
              </a:ext>
            </a:extLst>
          </p:cNvPr>
          <p:cNvPicPr>
            <a:picLocks noChangeAspect="1"/>
          </p:cNvPicPr>
          <p:nvPr/>
        </p:nvPicPr>
        <p:blipFill>
          <a:blip r:embed="rId2"/>
          <a:stretch>
            <a:fillRect/>
          </a:stretch>
        </p:blipFill>
        <p:spPr>
          <a:xfrm>
            <a:off x="516275" y="2422689"/>
            <a:ext cx="10687050" cy="4000500"/>
          </a:xfrm>
          <a:prstGeom prst="rect">
            <a:avLst/>
          </a:prstGeom>
        </p:spPr>
      </p:pic>
      <p:sp>
        <p:nvSpPr>
          <p:cNvPr id="6" name="Rectangle 5">
            <a:extLst>
              <a:ext uri="{FF2B5EF4-FFF2-40B4-BE49-F238E27FC236}">
                <a16:creationId xmlns:a16="http://schemas.microsoft.com/office/drawing/2014/main" id="{C7561079-17CB-40C2-B157-EFDC6F1F16D9}"/>
              </a:ext>
              <a:ext uri="{C183D7F6-B498-43B3-948B-1728B52AA6E4}">
                <adec:decorative xmlns:adec="http://schemas.microsoft.com/office/drawing/2017/decorative" val="1"/>
              </a:ext>
            </a:extLst>
          </p:cNvPr>
          <p:cNvSpPr/>
          <p:nvPr/>
        </p:nvSpPr>
        <p:spPr>
          <a:xfrm>
            <a:off x="754144" y="2848649"/>
            <a:ext cx="3761295" cy="55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D86C27-AD0A-423B-84AE-C93FBBD05A1A}"/>
              </a:ext>
              <a:ext uri="{C183D7F6-B498-43B3-948B-1728B52AA6E4}">
                <adec:decorative xmlns:adec="http://schemas.microsoft.com/office/drawing/2017/decorative" val="1"/>
              </a:ext>
            </a:extLst>
          </p:cNvPr>
          <p:cNvSpPr/>
          <p:nvPr/>
        </p:nvSpPr>
        <p:spPr>
          <a:xfrm>
            <a:off x="1235887" y="4268178"/>
            <a:ext cx="2126974" cy="2155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C183D7F6-B498-43B3-948B-1728B52AA6E4}">
                <adec:decorative xmlns:adec="http://schemas.microsoft.com/office/drawing/2017/decorative" val="1"/>
              </a:ext>
            </a:extLst>
          </p:cNvPr>
          <p:cNvSpPr/>
          <p:nvPr/>
        </p:nvSpPr>
        <p:spPr>
          <a:xfrm>
            <a:off x="1236133" y="3747911"/>
            <a:ext cx="3674534" cy="265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571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0C8D-24AA-40C6-B8D3-BBBD985B792D}"/>
              </a:ext>
            </a:extLst>
          </p:cNvPr>
          <p:cNvSpPr>
            <a:spLocks noGrp="1"/>
          </p:cNvSpPr>
          <p:nvPr>
            <p:ph type="title"/>
          </p:nvPr>
        </p:nvSpPr>
        <p:spPr/>
        <p:txBody>
          <a:bodyPr/>
          <a:lstStyle/>
          <a:p>
            <a:r>
              <a:rPr lang="en-US" dirty="0"/>
              <a:t>Immunization Summary</a:t>
            </a:r>
          </a:p>
        </p:txBody>
      </p:sp>
      <p:sp>
        <p:nvSpPr>
          <p:cNvPr id="4" name="Slide Number Placeholder 3">
            <a:extLst>
              <a:ext uri="{FF2B5EF4-FFF2-40B4-BE49-F238E27FC236}">
                <a16:creationId xmlns:a16="http://schemas.microsoft.com/office/drawing/2014/main" id="{7F89432B-73F5-434E-A9A3-9790578233FB}"/>
              </a:ext>
            </a:extLst>
          </p:cNvPr>
          <p:cNvSpPr>
            <a:spLocks noGrp="1"/>
          </p:cNvSpPr>
          <p:nvPr>
            <p:ph type="sldNum" sz="quarter" idx="12"/>
          </p:nvPr>
        </p:nvSpPr>
        <p:spPr/>
        <p:txBody>
          <a:bodyPr/>
          <a:lstStyle/>
          <a:p>
            <a:fld id="{91BD7323-49BF-4C97-8773-5EC64C492009}" type="slidenum">
              <a:rPr lang="en-US" smtClean="0"/>
              <a:t>51</a:t>
            </a:fld>
            <a:endParaRPr lang="en-US"/>
          </a:p>
        </p:txBody>
      </p:sp>
      <p:pic>
        <p:nvPicPr>
          <p:cNvPr id="5" name="Picture 4" descr="Sample immunization summary report">
            <a:extLst>
              <a:ext uri="{FF2B5EF4-FFF2-40B4-BE49-F238E27FC236}">
                <a16:creationId xmlns:a16="http://schemas.microsoft.com/office/drawing/2014/main" id="{39899172-6C20-475B-B9B3-F4C1E17E375F}"/>
              </a:ext>
            </a:extLst>
          </p:cNvPr>
          <p:cNvPicPr>
            <a:picLocks noChangeAspect="1"/>
          </p:cNvPicPr>
          <p:nvPr/>
        </p:nvPicPr>
        <p:blipFill>
          <a:blip r:embed="rId3"/>
          <a:stretch>
            <a:fillRect/>
          </a:stretch>
        </p:blipFill>
        <p:spPr>
          <a:xfrm>
            <a:off x="198783" y="1937377"/>
            <a:ext cx="9929191" cy="4809570"/>
          </a:xfrm>
          <a:prstGeom prst="rect">
            <a:avLst/>
          </a:prstGeom>
        </p:spPr>
      </p:pic>
      <p:sp>
        <p:nvSpPr>
          <p:cNvPr id="6" name="Rectangle 5">
            <a:extLst>
              <a:ext uri="{FF2B5EF4-FFF2-40B4-BE49-F238E27FC236}">
                <a16:creationId xmlns:a16="http://schemas.microsoft.com/office/drawing/2014/main" id="{1D4C1D6D-F243-4D04-A9F1-F12D82E3CBD2}"/>
              </a:ext>
              <a:ext uri="{C183D7F6-B498-43B3-948B-1728B52AA6E4}">
                <adec:decorative xmlns:adec="http://schemas.microsoft.com/office/drawing/2017/decorative" val="1"/>
              </a:ext>
            </a:extLst>
          </p:cNvPr>
          <p:cNvSpPr/>
          <p:nvPr/>
        </p:nvSpPr>
        <p:spPr>
          <a:xfrm>
            <a:off x="282804" y="2243579"/>
            <a:ext cx="3901570" cy="539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562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413B-2C34-4A83-9BD4-5342AC754CFE}"/>
              </a:ext>
            </a:extLst>
          </p:cNvPr>
          <p:cNvSpPr>
            <a:spLocks noGrp="1"/>
          </p:cNvSpPr>
          <p:nvPr>
            <p:ph type="title"/>
          </p:nvPr>
        </p:nvSpPr>
        <p:spPr/>
        <p:txBody>
          <a:bodyPr/>
          <a:lstStyle/>
          <a:p>
            <a:r>
              <a:rPr lang="en-US" dirty="0"/>
              <a:t>Ad Hoc Reporting</a:t>
            </a:r>
          </a:p>
        </p:txBody>
      </p:sp>
      <p:sp>
        <p:nvSpPr>
          <p:cNvPr id="3" name="Text Placeholder 2">
            <a:extLst>
              <a:ext uri="{FF2B5EF4-FFF2-40B4-BE49-F238E27FC236}">
                <a16:creationId xmlns:a16="http://schemas.microsoft.com/office/drawing/2014/main" id="{7737D5DA-2F38-4470-9652-EA953314932E}"/>
              </a:ext>
            </a:extLst>
          </p:cNvPr>
          <p:cNvSpPr>
            <a:spLocks noGrp="1"/>
          </p:cNvSpPr>
          <p:nvPr>
            <p:ph type="body" sz="quarter" idx="13"/>
          </p:nvPr>
        </p:nvSpPr>
        <p:spPr/>
        <p:txBody>
          <a:bodyPr/>
          <a:lstStyle/>
          <a:p>
            <a:r>
              <a:rPr lang="en-US" dirty="0"/>
              <a:t>Ad hoc reporting is also an option to build custom reports for data in Campus.</a:t>
            </a:r>
          </a:p>
          <a:p>
            <a:r>
              <a:rPr lang="en-US" dirty="0"/>
              <a:t>Examples include: </a:t>
            </a:r>
          </a:p>
          <a:p>
            <a:pPr marL="0" indent="0">
              <a:buNone/>
            </a:pPr>
            <a:r>
              <a:rPr lang="en-US" dirty="0"/>
              <a:t>   * number of students sent back to class</a:t>
            </a:r>
          </a:p>
          <a:p>
            <a:pPr marL="0" indent="0">
              <a:buNone/>
            </a:pPr>
            <a:r>
              <a:rPr lang="en-US" dirty="0"/>
              <a:t>   * number of students with head injuries</a:t>
            </a:r>
          </a:p>
          <a:p>
            <a:pPr marL="0" indent="0">
              <a:buNone/>
            </a:pPr>
            <a:r>
              <a:rPr lang="en-US" dirty="0"/>
              <a:t>   * who is sending students to the nurse </a:t>
            </a:r>
          </a:p>
          <a:p>
            <a:pPr marL="0" indent="0">
              <a:buNone/>
            </a:pPr>
            <a:r>
              <a:rPr lang="en-US" dirty="0"/>
              <a:t>   </a:t>
            </a:r>
          </a:p>
        </p:txBody>
      </p:sp>
      <p:sp>
        <p:nvSpPr>
          <p:cNvPr id="4" name="Slide Number Placeholder 3">
            <a:extLst>
              <a:ext uri="{FF2B5EF4-FFF2-40B4-BE49-F238E27FC236}">
                <a16:creationId xmlns:a16="http://schemas.microsoft.com/office/drawing/2014/main" id="{BE83B532-D989-4B16-81BD-7AA4F7C1421D}"/>
              </a:ext>
            </a:extLst>
          </p:cNvPr>
          <p:cNvSpPr>
            <a:spLocks noGrp="1"/>
          </p:cNvSpPr>
          <p:nvPr>
            <p:ph type="sldNum" sz="quarter" idx="12"/>
          </p:nvPr>
        </p:nvSpPr>
        <p:spPr/>
        <p:txBody>
          <a:bodyPr/>
          <a:lstStyle/>
          <a:p>
            <a:fld id="{91BD7323-49BF-4C97-8773-5EC64C492009}" type="slidenum">
              <a:rPr lang="en-US" smtClean="0"/>
              <a:t>52</a:t>
            </a:fld>
            <a:endParaRPr lang="en-US"/>
          </a:p>
        </p:txBody>
      </p:sp>
    </p:spTree>
    <p:extLst>
      <p:ext uri="{BB962C8B-B14F-4D97-AF65-F5344CB8AC3E}">
        <p14:creationId xmlns:p14="http://schemas.microsoft.com/office/powerpoint/2010/main" val="3899474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CE98-E915-4175-8A20-ACFF5ECA5D14}"/>
              </a:ext>
            </a:extLst>
          </p:cNvPr>
          <p:cNvSpPr>
            <a:spLocks noGrp="1"/>
          </p:cNvSpPr>
          <p:nvPr>
            <p:ph type="title"/>
          </p:nvPr>
        </p:nvSpPr>
        <p:spPr/>
        <p:txBody>
          <a:bodyPr/>
          <a:lstStyle/>
          <a:p>
            <a:r>
              <a:rPr lang="en-US" dirty="0"/>
              <a:t>For More Information</a:t>
            </a:r>
          </a:p>
        </p:txBody>
      </p:sp>
      <p:sp>
        <p:nvSpPr>
          <p:cNvPr id="3" name="Text Placeholder 2">
            <a:extLst>
              <a:ext uri="{FF2B5EF4-FFF2-40B4-BE49-F238E27FC236}">
                <a16:creationId xmlns:a16="http://schemas.microsoft.com/office/drawing/2014/main" id="{D7203EF5-52B8-479C-A443-82C216366AD3}"/>
              </a:ext>
            </a:extLst>
          </p:cNvPr>
          <p:cNvSpPr>
            <a:spLocks noGrp="1"/>
          </p:cNvSpPr>
          <p:nvPr>
            <p:ph type="body" sz="quarter" idx="13"/>
          </p:nvPr>
        </p:nvSpPr>
        <p:spPr/>
        <p:txBody>
          <a:bodyPr/>
          <a:lstStyle/>
          <a:p>
            <a:r>
              <a:rPr lang="en-US" dirty="0"/>
              <a:t>Visit KDE’s Student Health Services  Infinite Campus Health webpage by clicking </a:t>
            </a:r>
            <a:r>
              <a:rPr lang="en-US" dirty="0">
                <a:hlinkClick r:id="rId2"/>
              </a:rPr>
              <a:t>here</a:t>
            </a:r>
            <a:r>
              <a:rPr lang="en-US" dirty="0"/>
              <a:t>. </a:t>
            </a:r>
          </a:p>
        </p:txBody>
      </p:sp>
      <p:sp>
        <p:nvSpPr>
          <p:cNvPr id="4" name="Slide Number Placeholder 3">
            <a:extLst>
              <a:ext uri="{FF2B5EF4-FFF2-40B4-BE49-F238E27FC236}">
                <a16:creationId xmlns:a16="http://schemas.microsoft.com/office/drawing/2014/main" id="{0D69128D-02AD-481E-AE7F-6D04971DE60F}"/>
              </a:ext>
            </a:extLst>
          </p:cNvPr>
          <p:cNvSpPr>
            <a:spLocks noGrp="1"/>
          </p:cNvSpPr>
          <p:nvPr>
            <p:ph type="sldNum" sz="quarter" idx="12"/>
          </p:nvPr>
        </p:nvSpPr>
        <p:spPr/>
        <p:txBody>
          <a:bodyPr/>
          <a:lstStyle/>
          <a:p>
            <a:fld id="{91BD7323-49BF-4C97-8773-5EC64C492009}" type="slidenum">
              <a:rPr lang="en-US" smtClean="0"/>
              <a:t>53</a:t>
            </a:fld>
            <a:endParaRPr lang="en-US"/>
          </a:p>
        </p:txBody>
      </p:sp>
    </p:spTree>
    <p:extLst>
      <p:ext uri="{BB962C8B-B14F-4D97-AF65-F5344CB8AC3E}">
        <p14:creationId xmlns:p14="http://schemas.microsoft.com/office/powerpoint/2010/main" val="3918692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068B-9512-42F4-9B3B-631857F53D5E}"/>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2B5B6AAA-6C74-41BB-BB6F-DF5BCB99958A}"/>
              </a:ext>
            </a:extLst>
          </p:cNvPr>
          <p:cNvSpPr>
            <a:spLocks noGrp="1"/>
          </p:cNvSpPr>
          <p:nvPr>
            <p:ph type="body" sz="quarter" idx="13"/>
          </p:nvPr>
        </p:nvSpPr>
        <p:spPr>
          <a:xfrm>
            <a:off x="1358975" y="4564018"/>
            <a:ext cx="7953041" cy="1667974"/>
          </a:xfrm>
        </p:spPr>
        <p:txBody>
          <a:bodyPr vert="horz" lIns="91440" tIns="45720" rIns="91440" bIns="45720" rtlCol="0" anchor="t">
            <a:normAutofit/>
          </a:bodyPr>
          <a:lstStyle/>
          <a:p>
            <a:pPr marL="0" indent="0" algn="ctr">
              <a:buNone/>
            </a:pPr>
            <a:r>
              <a:rPr lang="en-US" sz="2400"/>
              <a:t>Email: </a:t>
            </a:r>
            <a:r>
              <a:rPr lang="en-US" sz="2400" dirty="0">
                <a:hlinkClick r:id="rId2"/>
              </a:rPr>
              <a:t>angela.mcdonald@education.ky.gov</a:t>
            </a:r>
            <a:endParaRPr lang="en-US" sz="2400" dirty="0"/>
          </a:p>
          <a:p>
            <a:pPr marL="0" indent="0" algn="ctr">
              <a:buNone/>
            </a:pPr>
            <a:r>
              <a:rPr lang="en-US" sz="2400"/>
              <a:t>Phone: (502) 564-5279 Ext. 4430</a:t>
            </a:r>
            <a:endParaRPr lang="en-US" sz="2400" dirty="0"/>
          </a:p>
          <a:p>
            <a:endParaRPr lang="en-US" dirty="0"/>
          </a:p>
        </p:txBody>
      </p:sp>
      <p:sp>
        <p:nvSpPr>
          <p:cNvPr id="4" name="Slide Number Placeholder 3">
            <a:extLst>
              <a:ext uri="{FF2B5EF4-FFF2-40B4-BE49-F238E27FC236}">
                <a16:creationId xmlns:a16="http://schemas.microsoft.com/office/drawing/2014/main" id="{80026CB1-FB02-41A5-8D24-1F49804892BB}"/>
              </a:ext>
            </a:extLst>
          </p:cNvPr>
          <p:cNvSpPr>
            <a:spLocks noGrp="1"/>
          </p:cNvSpPr>
          <p:nvPr>
            <p:ph type="sldNum" sz="quarter" idx="12"/>
          </p:nvPr>
        </p:nvSpPr>
        <p:spPr/>
        <p:txBody>
          <a:bodyPr/>
          <a:lstStyle/>
          <a:p>
            <a:fld id="{91BD7323-49BF-4C97-8773-5EC64C492009}" type="slidenum">
              <a:rPr lang="en-US" smtClean="0"/>
              <a:t>54</a:t>
            </a:fld>
            <a:endParaRPr lang="en-US"/>
          </a:p>
        </p:txBody>
      </p:sp>
      <p:pic>
        <p:nvPicPr>
          <p:cNvPr id="5" name="Picture 4">
            <a:extLst>
              <a:ext uri="{FF2B5EF4-FFF2-40B4-BE49-F238E27FC236}">
                <a16:creationId xmlns:a16="http://schemas.microsoft.com/office/drawing/2014/main" id="{73DD282D-9B48-4788-A57A-050EB632E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62983" y="916019"/>
            <a:ext cx="3481118" cy="3596952"/>
          </a:xfrm>
          <a:prstGeom prst="rect">
            <a:avLst/>
          </a:prstGeom>
        </p:spPr>
      </p:pic>
    </p:spTree>
    <p:extLst>
      <p:ext uri="{BB962C8B-B14F-4D97-AF65-F5344CB8AC3E}">
        <p14:creationId xmlns:p14="http://schemas.microsoft.com/office/powerpoint/2010/main" val="121830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97BC-7E42-4AA4-9E83-0C99FC3A3267}"/>
              </a:ext>
            </a:extLst>
          </p:cNvPr>
          <p:cNvSpPr>
            <a:spLocks noGrp="1"/>
          </p:cNvSpPr>
          <p:nvPr>
            <p:ph type="title"/>
          </p:nvPr>
        </p:nvSpPr>
        <p:spPr/>
        <p:txBody>
          <a:bodyPr/>
          <a:lstStyle/>
          <a:p>
            <a:r>
              <a:rPr lang="en-US" dirty="0">
                <a:solidFill>
                  <a:schemeClr val="bg1"/>
                </a:solidFill>
              </a:rPr>
              <a:t>Blank10</a:t>
            </a:r>
          </a:p>
        </p:txBody>
      </p:sp>
      <p:pic>
        <p:nvPicPr>
          <p:cNvPr id="5" name="Picture 4" descr="Screenshot of conditions tab">
            <a:extLst>
              <a:ext uri="{FF2B5EF4-FFF2-40B4-BE49-F238E27FC236}">
                <a16:creationId xmlns:a16="http://schemas.microsoft.com/office/drawing/2014/main" id="{43D99B94-8D75-40F2-88B7-56471378473F}"/>
              </a:ext>
            </a:extLst>
          </p:cNvPr>
          <p:cNvPicPr>
            <a:picLocks noChangeAspect="1"/>
          </p:cNvPicPr>
          <p:nvPr/>
        </p:nvPicPr>
        <p:blipFill>
          <a:blip r:embed="rId2"/>
          <a:stretch>
            <a:fillRect/>
          </a:stretch>
        </p:blipFill>
        <p:spPr>
          <a:xfrm>
            <a:off x="353438" y="1773451"/>
            <a:ext cx="7139035" cy="3529890"/>
          </a:xfrm>
          <a:prstGeom prst="rect">
            <a:avLst/>
          </a:prstGeom>
        </p:spPr>
      </p:pic>
      <p:sp>
        <p:nvSpPr>
          <p:cNvPr id="3" name="Text Placeholder 2">
            <a:extLst>
              <a:ext uri="{FF2B5EF4-FFF2-40B4-BE49-F238E27FC236}">
                <a16:creationId xmlns:a16="http://schemas.microsoft.com/office/drawing/2014/main" id="{E4AC66B5-613A-4B17-861B-C33308F1F14F}"/>
              </a:ext>
            </a:extLst>
          </p:cNvPr>
          <p:cNvSpPr>
            <a:spLocks noGrp="1"/>
          </p:cNvSpPr>
          <p:nvPr>
            <p:ph type="body" sz="quarter" idx="13"/>
          </p:nvPr>
        </p:nvSpPr>
        <p:spPr>
          <a:xfrm>
            <a:off x="7143078" y="2280620"/>
            <a:ext cx="4399877" cy="4033413"/>
          </a:xfrm>
        </p:spPr>
        <p:txBody>
          <a:bodyPr>
            <a:normAutofit/>
          </a:bodyPr>
          <a:lstStyle/>
          <a:p>
            <a:r>
              <a:rPr lang="en-US" dirty="0"/>
              <a:t>Click on the conditions tab</a:t>
            </a:r>
          </a:p>
          <a:p>
            <a:r>
              <a:rPr lang="en-US" dirty="0"/>
              <a:t>Click on “New Condition”</a:t>
            </a:r>
          </a:p>
          <a:p>
            <a:endParaRPr lang="en-US" dirty="0"/>
          </a:p>
        </p:txBody>
      </p:sp>
      <p:sp>
        <p:nvSpPr>
          <p:cNvPr id="4" name="Slide Number Placeholder 3">
            <a:extLst>
              <a:ext uri="{FF2B5EF4-FFF2-40B4-BE49-F238E27FC236}">
                <a16:creationId xmlns:a16="http://schemas.microsoft.com/office/drawing/2014/main" id="{9C8AC88F-0870-4869-8AC3-45B8BD1B4115}"/>
              </a:ext>
            </a:extLst>
          </p:cNvPr>
          <p:cNvSpPr>
            <a:spLocks noGrp="1"/>
          </p:cNvSpPr>
          <p:nvPr>
            <p:ph type="sldNum" sz="quarter" idx="12"/>
          </p:nvPr>
        </p:nvSpPr>
        <p:spPr/>
        <p:txBody>
          <a:bodyPr/>
          <a:lstStyle/>
          <a:p>
            <a:fld id="{91BD7323-49BF-4C97-8773-5EC64C492009}" type="slidenum">
              <a:rPr lang="en-US" smtClean="0"/>
              <a:t>6</a:t>
            </a:fld>
            <a:endParaRPr lang="en-US"/>
          </a:p>
        </p:txBody>
      </p:sp>
      <p:pic>
        <p:nvPicPr>
          <p:cNvPr id="6" name="Picture 5" descr="oval around new condition button">
            <a:extLst>
              <a:ext uri="{FF2B5EF4-FFF2-40B4-BE49-F238E27FC236}">
                <a16:creationId xmlns:a16="http://schemas.microsoft.com/office/drawing/2014/main" id="{20568E4A-80D5-438E-973C-8798E0F0E707}"/>
              </a:ext>
            </a:extLst>
          </p:cNvPr>
          <p:cNvPicPr>
            <a:picLocks noChangeAspect="1"/>
          </p:cNvPicPr>
          <p:nvPr/>
        </p:nvPicPr>
        <p:blipFill>
          <a:blip r:embed="rId3"/>
          <a:stretch>
            <a:fillRect/>
          </a:stretch>
        </p:blipFill>
        <p:spPr>
          <a:xfrm>
            <a:off x="455171" y="2106869"/>
            <a:ext cx="1298561" cy="347502"/>
          </a:xfrm>
          <a:prstGeom prst="rect">
            <a:avLst/>
          </a:prstGeom>
        </p:spPr>
      </p:pic>
      <p:sp>
        <p:nvSpPr>
          <p:cNvPr id="7" name="Oval 6" descr="oval around conditions tab">
            <a:extLst>
              <a:ext uri="{FF2B5EF4-FFF2-40B4-BE49-F238E27FC236}">
                <a16:creationId xmlns:a16="http://schemas.microsoft.com/office/drawing/2014/main" id="{05938D0C-9552-483B-9664-42E90C505367}"/>
              </a:ext>
            </a:extLst>
          </p:cNvPr>
          <p:cNvSpPr/>
          <p:nvPr/>
        </p:nvSpPr>
        <p:spPr>
          <a:xfrm>
            <a:off x="1355798" y="1847225"/>
            <a:ext cx="795867" cy="259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60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a:p>
        </p:txBody>
      </p:sp>
      <p:sp>
        <p:nvSpPr>
          <p:cNvPr id="2" name="Title 1" hidden="1"/>
          <p:cNvSpPr>
            <a:spLocks noGrp="1"/>
          </p:cNvSpPr>
          <p:nvPr>
            <p:ph type="title"/>
          </p:nvPr>
        </p:nvSpPr>
        <p:spPr/>
        <p:txBody>
          <a:bodyPr/>
          <a:lstStyle/>
          <a:p>
            <a:r>
              <a:rPr lang="en-US" dirty="0">
                <a:solidFill>
                  <a:schemeClr val="bg1"/>
                </a:solidFill>
              </a:rPr>
              <a:t>Conditions 1</a:t>
            </a:r>
          </a:p>
        </p:txBody>
      </p:sp>
      <p:sp>
        <p:nvSpPr>
          <p:cNvPr id="3" name="Text Placeholder 2"/>
          <p:cNvSpPr>
            <a:spLocks noGrp="1"/>
          </p:cNvSpPr>
          <p:nvPr>
            <p:ph type="body" sz="quarter" idx="13"/>
          </p:nvPr>
        </p:nvSpPr>
        <p:spPr>
          <a:xfrm>
            <a:off x="6175022" y="396207"/>
            <a:ext cx="2920368" cy="4901324"/>
          </a:xfrm>
        </p:spPr>
        <p:txBody>
          <a:bodyPr/>
          <a:lstStyle/>
          <a:p>
            <a:r>
              <a:rPr lang="en-US" dirty="0"/>
              <a:t>Type in the name of the condition you are looking for.  (Ex. Asthma)</a:t>
            </a:r>
          </a:p>
        </p:txBody>
      </p:sp>
      <p:pic>
        <p:nvPicPr>
          <p:cNvPr id="5" name="Picture 4" descr="screenshot of health condtions box"/>
          <p:cNvPicPr>
            <a:picLocks noChangeAspect="1"/>
          </p:cNvPicPr>
          <p:nvPr/>
        </p:nvPicPr>
        <p:blipFill>
          <a:blip r:embed="rId2"/>
          <a:stretch>
            <a:fillRect/>
          </a:stretch>
        </p:blipFill>
        <p:spPr>
          <a:xfrm>
            <a:off x="235035" y="340910"/>
            <a:ext cx="5685987" cy="6333865"/>
          </a:xfrm>
          <a:prstGeom prst="rect">
            <a:avLst/>
          </a:prstGeom>
        </p:spPr>
      </p:pic>
      <p:sp>
        <p:nvSpPr>
          <p:cNvPr id="6" name="Oval 5" descr="oval around description search box"/>
          <p:cNvSpPr/>
          <p:nvPr/>
        </p:nvSpPr>
        <p:spPr>
          <a:xfrm>
            <a:off x="2094089" y="3115733"/>
            <a:ext cx="1778000" cy="434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0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a:p>
        </p:txBody>
      </p:sp>
      <p:sp>
        <p:nvSpPr>
          <p:cNvPr id="2" name="Title 1" hidden="1"/>
          <p:cNvSpPr>
            <a:spLocks noGrp="1"/>
          </p:cNvSpPr>
          <p:nvPr>
            <p:ph type="title"/>
          </p:nvPr>
        </p:nvSpPr>
        <p:spPr/>
        <p:txBody>
          <a:bodyPr/>
          <a:lstStyle/>
          <a:p>
            <a:r>
              <a:rPr lang="en-US" dirty="0">
                <a:solidFill>
                  <a:schemeClr val="bg1"/>
                </a:solidFill>
              </a:rPr>
              <a:t>Conditions 3</a:t>
            </a:r>
          </a:p>
        </p:txBody>
      </p:sp>
      <p:sp>
        <p:nvSpPr>
          <p:cNvPr id="3" name="Text Placeholder 2"/>
          <p:cNvSpPr>
            <a:spLocks noGrp="1"/>
          </p:cNvSpPr>
          <p:nvPr>
            <p:ph type="body" sz="quarter" idx="13"/>
          </p:nvPr>
        </p:nvSpPr>
        <p:spPr>
          <a:xfrm>
            <a:off x="6540402" y="336720"/>
            <a:ext cx="2395434" cy="6422743"/>
          </a:xfrm>
        </p:spPr>
        <p:txBody>
          <a:bodyPr>
            <a:normAutofit fontScale="92500" lnSpcReduction="20000"/>
          </a:bodyPr>
          <a:lstStyle/>
          <a:p>
            <a:r>
              <a:rPr lang="en-US" sz="2800" dirty="0"/>
              <a:t>Complete the red, required boxes.</a:t>
            </a:r>
          </a:p>
          <a:p>
            <a:r>
              <a:rPr lang="en-US" sz="2800" dirty="0"/>
              <a:t>User Warning box is what teachers will be able to see.  Ex. “carries inhaler”</a:t>
            </a:r>
          </a:p>
          <a:p>
            <a:r>
              <a:rPr lang="en-US" sz="2800" dirty="0"/>
              <a:t>Also, check the flag box.</a:t>
            </a:r>
          </a:p>
          <a:p>
            <a:r>
              <a:rPr lang="en-US" sz="2800" dirty="0"/>
              <a:t>Finally, click the “Save Condition” button. </a:t>
            </a:r>
          </a:p>
        </p:txBody>
      </p:sp>
      <p:pic>
        <p:nvPicPr>
          <p:cNvPr id="5" name="Picture 4" descr="screenshot of health conditions box"/>
          <p:cNvPicPr>
            <a:picLocks noChangeAspect="1"/>
          </p:cNvPicPr>
          <p:nvPr/>
        </p:nvPicPr>
        <p:blipFill>
          <a:blip r:embed="rId2"/>
          <a:stretch>
            <a:fillRect/>
          </a:stretch>
        </p:blipFill>
        <p:spPr>
          <a:xfrm>
            <a:off x="339168" y="104005"/>
            <a:ext cx="5984616" cy="6655458"/>
          </a:xfrm>
          <a:prstGeom prst="rect">
            <a:avLst/>
          </a:prstGeom>
        </p:spPr>
      </p:pic>
      <p:sp>
        <p:nvSpPr>
          <p:cNvPr id="6" name="Oval 5" descr="oval around user warning box"/>
          <p:cNvSpPr/>
          <p:nvPr/>
        </p:nvSpPr>
        <p:spPr>
          <a:xfrm>
            <a:off x="409031" y="5238045"/>
            <a:ext cx="1939058" cy="400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save condition box"/>
          <p:cNvSpPr/>
          <p:nvPr/>
        </p:nvSpPr>
        <p:spPr>
          <a:xfrm>
            <a:off x="409031" y="428977"/>
            <a:ext cx="1281289" cy="333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134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a:p>
        </p:txBody>
      </p:sp>
      <p:sp>
        <p:nvSpPr>
          <p:cNvPr id="2" name="Title 1" hidden="1"/>
          <p:cNvSpPr>
            <a:spLocks noGrp="1"/>
          </p:cNvSpPr>
          <p:nvPr>
            <p:ph type="title"/>
          </p:nvPr>
        </p:nvSpPr>
        <p:spPr/>
        <p:txBody>
          <a:bodyPr/>
          <a:lstStyle/>
          <a:p>
            <a:r>
              <a:rPr lang="en-US" dirty="0">
                <a:solidFill>
                  <a:schemeClr val="bg1"/>
                </a:solidFill>
              </a:rPr>
              <a:t>Conditions 4</a:t>
            </a:r>
          </a:p>
        </p:txBody>
      </p:sp>
      <p:sp>
        <p:nvSpPr>
          <p:cNvPr id="3" name="Text Placeholder 2"/>
          <p:cNvSpPr>
            <a:spLocks noGrp="1"/>
          </p:cNvSpPr>
          <p:nvPr>
            <p:ph type="body" sz="quarter" idx="13"/>
          </p:nvPr>
        </p:nvSpPr>
        <p:spPr>
          <a:xfrm>
            <a:off x="660400" y="4857397"/>
            <a:ext cx="9781821" cy="1910292"/>
          </a:xfrm>
        </p:spPr>
        <p:txBody>
          <a:bodyPr>
            <a:normAutofit fontScale="70000" lnSpcReduction="20000"/>
          </a:bodyPr>
          <a:lstStyle/>
          <a:p>
            <a:r>
              <a:rPr lang="en-US" sz="2800" dirty="0"/>
              <a:t>Once the health condition has been saved, a symbol and health condition alert will appear next to the student’s name.  If a teacher or other staff member hovers over the words “health condition” the user warning will appear.  If they click on it, this box will open. </a:t>
            </a:r>
          </a:p>
          <a:p>
            <a:r>
              <a:rPr lang="en-US" sz="2800" dirty="0"/>
              <a:t>If, at any time you would like to review or change the health condition information, double click on the actual health condition and the box will open.  </a:t>
            </a:r>
          </a:p>
        </p:txBody>
      </p:sp>
      <p:pic>
        <p:nvPicPr>
          <p:cNvPr id="5" name="Picture 4" descr="screenshot of health tabs"/>
          <p:cNvPicPr>
            <a:picLocks noChangeAspect="1"/>
          </p:cNvPicPr>
          <p:nvPr/>
        </p:nvPicPr>
        <p:blipFill>
          <a:blip r:embed="rId2"/>
          <a:stretch>
            <a:fillRect/>
          </a:stretch>
        </p:blipFill>
        <p:spPr>
          <a:xfrm>
            <a:off x="350648" y="533047"/>
            <a:ext cx="8858250" cy="4324350"/>
          </a:xfrm>
          <a:prstGeom prst="rect">
            <a:avLst/>
          </a:prstGeom>
        </p:spPr>
      </p:pic>
      <p:sp>
        <p:nvSpPr>
          <p:cNvPr id="6" name="Down Arrow 5" descr="arrow pointing to health condition symbol"/>
          <p:cNvSpPr/>
          <p:nvPr/>
        </p:nvSpPr>
        <p:spPr>
          <a:xfrm rot="4836190">
            <a:off x="3584221" y="164820"/>
            <a:ext cx="660400" cy="9990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rrow pointing to health condition teacher view box"/>
          <p:cNvPicPr>
            <a:picLocks noChangeAspect="1"/>
          </p:cNvPicPr>
          <p:nvPr/>
        </p:nvPicPr>
        <p:blipFill>
          <a:blip r:embed="rId3"/>
          <a:stretch>
            <a:fillRect/>
          </a:stretch>
        </p:blipFill>
        <p:spPr>
          <a:xfrm rot="563635">
            <a:off x="7646258" y="2214849"/>
            <a:ext cx="1042506" cy="701101"/>
          </a:xfrm>
          <a:prstGeom prst="rect">
            <a:avLst/>
          </a:prstGeom>
        </p:spPr>
      </p:pic>
      <p:sp>
        <p:nvSpPr>
          <p:cNvPr id="8" name="Right Arrow 7" descr="arrow pointing to health condition name"/>
          <p:cNvSpPr/>
          <p:nvPr/>
        </p:nvSpPr>
        <p:spPr>
          <a:xfrm rot="14891312">
            <a:off x="1461911" y="2523937"/>
            <a:ext cx="1535289" cy="478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450905"/>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2019-06-30T04:00:00+00:00</Accessibility_x0020_Target_x0020_Date>
    <Application_x0020_Status xmlns="3a62de7d-ba57-4f43-9dae-9623ba637be0" xsi:nil="true"/>
    <Accessibility_x0020_Audit_x0020_Date xmlns="3a62de7d-ba57-4f43-9dae-9623ba637be0">2019-02-21T05:00:00+00:00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2019-02-21T05:00:00+00:00</Publication_x0020_Date>
    <Audience1 xmlns="3a62de7d-ba57-4f43-9dae-9623ba637be0"/>
    <_dlc_DocId xmlns="3a62de7d-ba57-4f43-9dae-9623ba637be0">KYED-112-443</_dlc_DocId>
    <_dlc_DocIdUrl xmlns="3a62de7d-ba57-4f43-9dae-9623ba637be0">
      <Url>https://www.education.ky.gov/districts/SHS/_layouts/15/DocIdRedir.aspx?ID=KYED-112-443</Url>
      <Description>KYED-112-443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bc9d522-2386-425a-9f2a-a617cf877ec0"/>
    <ds:schemaRef ds:uri="78e2b29d-1b4d-4e9f-9477-f143619cc5ca"/>
    <ds:schemaRef ds:uri="http://schemas.microsoft.com/office/2006/metadata/properties"/>
    <ds:schemaRef ds:uri="cf3aa28c-8d44-408c-a5ca-996a87f6cd59"/>
    <ds:schemaRef ds:uri="http://www.w3.org/XML/1998/namespace"/>
    <ds:schemaRef ds:uri="http://purl.org/dc/dcmitype/"/>
  </ds:schemaRefs>
</ds:datastoreItem>
</file>

<file path=customXml/itemProps2.xml><?xml version="1.0" encoding="utf-8"?>
<ds:datastoreItem xmlns:ds="http://schemas.openxmlformats.org/officeDocument/2006/customXml" ds:itemID="{13273110-081D-42F3-AB56-C19DAF723A3E}"/>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DBC16DA5-AB98-4875-9627-0C2AF0B66FF7}"/>
</file>

<file path=docProps/app.xml><?xml version="1.0" encoding="utf-8"?>
<Properties xmlns="http://schemas.openxmlformats.org/officeDocument/2006/extended-properties" xmlns:vt="http://schemas.openxmlformats.org/officeDocument/2006/docPropsVTypes">
  <Template>Theme1</Template>
  <TotalTime>1695</TotalTime>
  <Words>2055</Words>
  <Application>Microsoft Office PowerPoint</Application>
  <PresentationFormat>Widescreen</PresentationFormat>
  <Paragraphs>208</Paragraphs>
  <Slides>54</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Franklin Gothic Medium</vt:lpstr>
      <vt:lpstr>Georgia</vt:lpstr>
      <vt:lpstr>Wingdings 2</vt:lpstr>
      <vt:lpstr>Wingdings 3</vt:lpstr>
      <vt:lpstr>Theme1</vt:lpstr>
      <vt:lpstr>3_Theme1</vt:lpstr>
      <vt:lpstr>Infinite Campus Health Overview</vt:lpstr>
      <vt:lpstr>What is Infinite Campus?</vt:lpstr>
      <vt:lpstr>Health</vt:lpstr>
      <vt:lpstr>PowerPoint Presentation</vt:lpstr>
      <vt:lpstr>Health Conditions Tab</vt:lpstr>
      <vt:lpstr>Blank10</vt:lpstr>
      <vt:lpstr>Conditions 1</vt:lpstr>
      <vt:lpstr>Conditions 3</vt:lpstr>
      <vt:lpstr>Conditions 4</vt:lpstr>
      <vt:lpstr>Immunization Tab</vt:lpstr>
      <vt:lpstr>Screenings Tab</vt:lpstr>
      <vt:lpstr>Entering screenings/exams</vt:lpstr>
      <vt:lpstr>Medications Tab</vt:lpstr>
      <vt:lpstr>Medications</vt:lpstr>
      <vt:lpstr>Blank</vt:lpstr>
      <vt:lpstr>Continued 2</vt:lpstr>
      <vt:lpstr>Continued4</vt:lpstr>
      <vt:lpstr>Continued 5</vt:lpstr>
      <vt:lpstr>Scheduling medications</vt:lpstr>
      <vt:lpstr>Appointments 2</vt:lpstr>
      <vt:lpstr>Appointment 3</vt:lpstr>
      <vt:lpstr>meds</vt:lpstr>
      <vt:lpstr>Meds continued</vt:lpstr>
      <vt:lpstr>Appointments  4</vt:lpstr>
      <vt:lpstr>Med schedule</vt:lpstr>
      <vt:lpstr>Medications not listed in Campus</vt:lpstr>
      <vt:lpstr>Meds not in Campus2</vt:lpstr>
      <vt:lpstr>Adding new meds to Campus</vt:lpstr>
      <vt:lpstr>Documenting Medications</vt:lpstr>
      <vt:lpstr>Charting medications</vt:lpstr>
      <vt:lpstr>charting</vt:lpstr>
      <vt:lpstr>Medication health office visit</vt:lpstr>
      <vt:lpstr>Health Office Calendar</vt:lpstr>
      <vt:lpstr>calendar</vt:lpstr>
      <vt:lpstr>Health Office Visits (HOV)</vt:lpstr>
      <vt:lpstr>Office Visits</vt:lpstr>
      <vt:lpstr>Blank2</vt:lpstr>
      <vt:lpstr>Blank3</vt:lpstr>
      <vt:lpstr>Blank 4</vt:lpstr>
      <vt:lpstr>Medications During HOV</vt:lpstr>
      <vt:lpstr>Blank4</vt:lpstr>
      <vt:lpstr>Adding Discharges</vt:lpstr>
      <vt:lpstr>Documents Tab</vt:lpstr>
      <vt:lpstr>Documents Tab Uses</vt:lpstr>
      <vt:lpstr>Health Reports</vt:lpstr>
      <vt:lpstr>Student Health Immunization Report</vt:lpstr>
      <vt:lpstr>Student Health Screening Report</vt:lpstr>
      <vt:lpstr>Health Conditions Alert Report</vt:lpstr>
      <vt:lpstr>Health Office Visit Report</vt:lpstr>
      <vt:lpstr>Immunization Certificate Report</vt:lpstr>
      <vt:lpstr>Immunization Summary</vt:lpstr>
      <vt:lpstr>Ad Hoc Reporting</vt:lpstr>
      <vt:lpstr>For More Information</vt:lpstr>
      <vt:lpstr>Questions??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McDonald, Angela - Division of District Support</cp:lastModifiedBy>
  <cp:revision>289</cp:revision>
  <dcterms:created xsi:type="dcterms:W3CDTF">2016-05-23T03:56:12Z</dcterms:created>
  <dcterms:modified xsi:type="dcterms:W3CDTF">2019-02-21T16:14:32Z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65621d68-e84c-4c86-abc0-48fceca98c90</vt:lpwstr>
  </property>
</Properties>
</file>