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48" r:id="rId6"/>
  </p:sldMasterIdLst>
  <p:notesMasterIdLst>
    <p:notesMasterId r:id="rId30"/>
  </p:notesMasterIdLst>
  <p:sldIdLst>
    <p:sldId id="256" r:id="rId7"/>
    <p:sldId id="269" r:id="rId8"/>
    <p:sldId id="257" r:id="rId9"/>
    <p:sldId id="258" r:id="rId10"/>
    <p:sldId id="264" r:id="rId11"/>
    <p:sldId id="278" r:id="rId12"/>
    <p:sldId id="259" r:id="rId13"/>
    <p:sldId id="260" r:id="rId14"/>
    <p:sldId id="261" r:id="rId15"/>
    <p:sldId id="262" r:id="rId16"/>
    <p:sldId id="263" r:id="rId17"/>
    <p:sldId id="265" r:id="rId18"/>
    <p:sldId id="266" r:id="rId19"/>
    <p:sldId id="271" r:id="rId20"/>
    <p:sldId id="274" r:id="rId21"/>
    <p:sldId id="272" r:id="rId22"/>
    <p:sldId id="276" r:id="rId23"/>
    <p:sldId id="273" r:id="rId24"/>
    <p:sldId id="277" r:id="rId25"/>
    <p:sldId id="267" r:id="rId26"/>
    <p:sldId id="268" r:id="rId27"/>
    <p:sldId id="275" r:id="rId28"/>
    <p:sldId id="27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2"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074AE-6A9E-4123-BB71-9EA8E5DE8867}" v="3" dt="2021-12-10T16:55:59.740"/>
    <p1510:client id="{30A84B52-993B-4DA6-91FA-FB2DEB5C6E5A}" v="23" dt="2022-01-07T17:05:51.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49" autoAdjust="0"/>
  </p:normalViewPr>
  <p:slideViewPr>
    <p:cSldViewPr snapToGrid="0">
      <p:cViewPr varScale="1">
        <p:scale>
          <a:sx n="54" d="100"/>
          <a:sy n="54" d="100"/>
        </p:scale>
        <p:origin x="400" y="60"/>
      </p:cViewPr>
      <p:guideLst/>
    </p:cSldViewPr>
  </p:slideViewPr>
  <p:outlineViewPr>
    <p:cViewPr>
      <p:scale>
        <a:sx n="33" d="100"/>
        <a:sy n="33" d="100"/>
      </p:scale>
      <p:origin x="0" y="-43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F67E9-08A9-4064-BF99-465C5D06EF9B}" type="datetimeFigureOut">
              <a:rPr lang="en-US" smtClean="0"/>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2DB9D-4E77-4E5E-B99F-69AD8CCEB116}" type="slidenum">
              <a:rPr lang="en-US" smtClean="0"/>
              <a:t>‹#›</a:t>
            </a:fld>
            <a:endParaRPr lang="en-US"/>
          </a:p>
        </p:txBody>
      </p:sp>
    </p:spTree>
    <p:extLst>
      <p:ext uri="{BB962C8B-B14F-4D97-AF65-F5344CB8AC3E}">
        <p14:creationId xmlns:p14="http://schemas.microsoft.com/office/powerpoint/2010/main" val="2537641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school nurse should be a part of the team that develops the education plan for the student with health care needs. </a:t>
            </a:r>
          </a:p>
        </p:txBody>
      </p:sp>
      <p:sp>
        <p:nvSpPr>
          <p:cNvPr id="4" name="Slide Number Placeholder 3"/>
          <p:cNvSpPr>
            <a:spLocks noGrp="1"/>
          </p:cNvSpPr>
          <p:nvPr>
            <p:ph type="sldNum" sz="quarter" idx="5"/>
          </p:nvPr>
        </p:nvSpPr>
        <p:spPr/>
        <p:txBody>
          <a:bodyPr/>
          <a:lstStyle/>
          <a:p>
            <a:fld id="{79D2DB9D-4E77-4E5E-B99F-69AD8CCEB116}" type="slidenum">
              <a:rPr lang="en-US" smtClean="0"/>
              <a:t>4</a:t>
            </a:fld>
            <a:endParaRPr lang="en-US"/>
          </a:p>
        </p:txBody>
      </p:sp>
    </p:spTree>
    <p:extLst>
      <p:ext uri="{BB962C8B-B14F-4D97-AF65-F5344CB8AC3E}">
        <p14:creationId xmlns:p14="http://schemas.microsoft.com/office/powerpoint/2010/main" val="2981543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25239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39313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22818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0510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087593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980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991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21766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6204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B9B33241-3E2E-4EA3-AB03-98A33C5CF418}" type="slidenum">
              <a:rPr lang="en-US" smtClean="0"/>
              <a:t>‹#›</a:t>
            </a:fld>
            <a:endParaRPr lang="en-US"/>
          </a:p>
        </p:txBody>
      </p:sp>
    </p:spTree>
    <p:extLst>
      <p:ext uri="{BB962C8B-B14F-4D97-AF65-F5344CB8AC3E}">
        <p14:creationId xmlns:p14="http://schemas.microsoft.com/office/powerpoint/2010/main" val="349009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6CC4CF58-0459-403B-8C52-9A97ACA28E09}" type="datetimeFigureOut">
              <a:rPr lang="en-US" smtClean="0"/>
              <a:t>4/22/2024</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2363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6CC4CF58-0459-403B-8C52-9A97ACA28E09}" type="datetimeFigureOut">
              <a:rPr lang="en-US" smtClean="0"/>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4220882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4/22/2024</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understood.org/articles/en/section-504-of-the-rehabilitation-act-of-1973-what-you-need-to-know"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derstood.org/articles/en/accommodations-what-they-are-and-how-they-wor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asn.org/advocacy/professional-practice-documents/ps-transition" TargetMode="External"/><Relationship Id="rId2" Type="http://schemas.openxmlformats.org/officeDocument/2006/relationships/hyperlink" Target="https://www.nasn.org/advocacy/professional-practice-documents/ps-idei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ichelle.Malicote@education.ky.gov" TargetMode="External"/><Relationship Id="rId2" Type="http://schemas.openxmlformats.org/officeDocument/2006/relationships/hyperlink" Target="mailto:Angela.Mcdonald@education.ky.gov"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ppublications.org/news/2017/01/09/IEP010917" TargetMode="External"/><Relationship Id="rId2" Type="http://schemas.openxmlformats.org/officeDocument/2006/relationships/hyperlink" Target="https://www.understood.org/articles/en/what-is-a-504-plan?_sp=7b230fd8-686c-438f-938d-9e66b130efcb.1636123425609#What_is_a_504_pla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ihp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6BEC-C07E-4C12-A815-80FE43B26213}"/>
              </a:ext>
            </a:extLst>
          </p:cNvPr>
          <p:cNvSpPr>
            <a:spLocks noGrp="1"/>
          </p:cNvSpPr>
          <p:nvPr>
            <p:ph type="ctrTitle"/>
          </p:nvPr>
        </p:nvSpPr>
        <p:spPr>
          <a:xfrm>
            <a:off x="1524000" y="878523"/>
            <a:ext cx="9144000" cy="1798320"/>
          </a:xfrm>
        </p:spPr>
        <p:txBody>
          <a:bodyPr/>
          <a:lstStyle/>
          <a:p>
            <a:pPr algn="r"/>
            <a:r>
              <a:rPr lang="en-US" sz="4800" dirty="0"/>
              <a:t>The Plans: IHP, EAP, IEP and 504</a:t>
            </a:r>
            <a:br>
              <a:rPr lang="en-US" sz="4800" dirty="0"/>
            </a:br>
            <a:r>
              <a:rPr lang="en-US" sz="4000" dirty="0"/>
              <a:t>What School Nurses Need to Know</a:t>
            </a:r>
            <a:endParaRPr lang="en-US" dirty="0"/>
          </a:p>
        </p:txBody>
      </p:sp>
      <p:sp>
        <p:nvSpPr>
          <p:cNvPr id="3" name="Subtitle 2">
            <a:extLst>
              <a:ext uri="{FF2B5EF4-FFF2-40B4-BE49-F238E27FC236}">
                <a16:creationId xmlns:a16="http://schemas.microsoft.com/office/drawing/2014/main" id="{1481C02F-150B-4EC6-A88D-65D9541F564D}"/>
              </a:ext>
            </a:extLst>
          </p:cNvPr>
          <p:cNvSpPr>
            <a:spLocks noGrp="1"/>
          </p:cNvSpPr>
          <p:nvPr>
            <p:ph type="subTitle" idx="1"/>
          </p:nvPr>
        </p:nvSpPr>
        <p:spPr>
          <a:xfrm>
            <a:off x="1524000" y="3002598"/>
            <a:ext cx="9144000" cy="2255202"/>
          </a:xfrm>
        </p:spPr>
        <p:txBody>
          <a:bodyPr vert="horz" lIns="91440" tIns="45720" rIns="91440" bIns="45720" rtlCol="0" anchor="t">
            <a:noAutofit/>
          </a:bodyPr>
          <a:lstStyle/>
          <a:p>
            <a:pPr algn="r"/>
            <a:r>
              <a:rPr lang="en-US" sz="2800" dirty="0"/>
              <a:t>Angie McDonald, ADN, RN, NASSNC</a:t>
            </a:r>
          </a:p>
          <a:p>
            <a:pPr algn="r"/>
            <a:r>
              <a:rPr lang="en-US" sz="2800" dirty="0"/>
              <a:t>KDE State School Nurse Consultant</a:t>
            </a:r>
          </a:p>
          <a:p>
            <a:pPr algn="r"/>
            <a:r>
              <a:rPr lang="en-US" sz="2800" dirty="0"/>
              <a:t>Michelle Malicote, BSN, RN, NASSNC</a:t>
            </a:r>
          </a:p>
          <a:p>
            <a:pPr algn="r"/>
            <a:r>
              <a:rPr lang="en-US" sz="2800" dirty="0"/>
              <a:t>KDPH School Health Branch Manager</a:t>
            </a:r>
          </a:p>
          <a:p>
            <a:pPr algn="r"/>
            <a:r>
              <a:rPr lang="en-US" sz="2800" dirty="0"/>
              <a:t>2022</a:t>
            </a:r>
          </a:p>
          <a:p>
            <a:endParaRPr lang="en-US"/>
          </a:p>
          <a:p>
            <a:pPr algn="l"/>
            <a:endParaRPr lang="en-US"/>
          </a:p>
          <a:p>
            <a:endParaRPr lang="en-US"/>
          </a:p>
        </p:txBody>
      </p:sp>
    </p:spTree>
    <p:extLst>
      <p:ext uri="{BB962C8B-B14F-4D97-AF65-F5344CB8AC3E}">
        <p14:creationId xmlns:p14="http://schemas.microsoft.com/office/powerpoint/2010/main" val="335640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06DF-6026-4159-9D2B-C8DC508F8FCF}"/>
              </a:ext>
            </a:extLst>
          </p:cNvPr>
          <p:cNvSpPr>
            <a:spLocks noGrp="1"/>
          </p:cNvSpPr>
          <p:nvPr>
            <p:ph type="title"/>
          </p:nvPr>
        </p:nvSpPr>
        <p:spPr/>
        <p:txBody>
          <a:bodyPr/>
          <a:lstStyle/>
          <a:p>
            <a:r>
              <a:rPr lang="en-US" dirty="0"/>
              <a:t>Individualized Education Plan (IEP)</a:t>
            </a:r>
          </a:p>
        </p:txBody>
      </p:sp>
      <p:sp>
        <p:nvSpPr>
          <p:cNvPr id="3" name="Content Placeholder 2">
            <a:extLst>
              <a:ext uri="{FF2B5EF4-FFF2-40B4-BE49-F238E27FC236}">
                <a16:creationId xmlns:a16="http://schemas.microsoft.com/office/drawing/2014/main" id="{71B27F51-F7A0-4971-B89C-D5E3D13A1118}"/>
              </a:ext>
            </a:extLst>
          </p:cNvPr>
          <p:cNvSpPr>
            <a:spLocks noGrp="1"/>
          </p:cNvSpPr>
          <p:nvPr>
            <p:ph idx="1"/>
          </p:nvPr>
        </p:nvSpPr>
        <p:spPr>
          <a:xfrm>
            <a:off x="838200" y="1563757"/>
            <a:ext cx="10515600" cy="4613206"/>
          </a:xfrm>
        </p:spPr>
        <p:txBody>
          <a:bodyPr/>
          <a:lstStyle/>
          <a:p>
            <a:pPr>
              <a:spcAft>
                <a:spcPts val="1800"/>
              </a:spcAft>
            </a:pPr>
            <a:r>
              <a:rPr lang="en-US" dirty="0"/>
              <a:t>Individuals with Disabilities Education Act (IDEA) – federal law that ensures a free and appropriate education services for students with disabilities who fall within one of the specific disability categories as defined by law</a:t>
            </a:r>
          </a:p>
          <a:p>
            <a:r>
              <a:rPr lang="en-US" dirty="0"/>
              <a:t>Eligible students aged 3 -21 whose disability adversely affects the child’s educational performance and/or ability to benefit from general education</a:t>
            </a:r>
          </a:p>
          <a:p>
            <a:pPr marL="0" indent="0">
              <a:buNone/>
            </a:pPr>
            <a:endParaRPr lang="en-US" dirty="0"/>
          </a:p>
        </p:txBody>
      </p:sp>
    </p:spTree>
    <p:extLst>
      <p:ext uri="{BB962C8B-B14F-4D97-AF65-F5344CB8AC3E}">
        <p14:creationId xmlns:p14="http://schemas.microsoft.com/office/powerpoint/2010/main" val="734034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5A403-5D20-402D-834D-0A81FBCDD517}"/>
              </a:ext>
            </a:extLst>
          </p:cNvPr>
          <p:cNvSpPr>
            <a:spLocks noGrp="1"/>
          </p:cNvSpPr>
          <p:nvPr>
            <p:ph type="title"/>
          </p:nvPr>
        </p:nvSpPr>
        <p:spPr/>
        <p:txBody>
          <a:bodyPr/>
          <a:lstStyle/>
          <a:p>
            <a:r>
              <a:rPr lang="en-US"/>
              <a:t>IEP’s</a:t>
            </a:r>
          </a:p>
        </p:txBody>
      </p:sp>
      <p:sp>
        <p:nvSpPr>
          <p:cNvPr id="3" name="Content Placeholder 2">
            <a:extLst>
              <a:ext uri="{FF2B5EF4-FFF2-40B4-BE49-F238E27FC236}">
                <a16:creationId xmlns:a16="http://schemas.microsoft.com/office/drawing/2014/main" id="{84780631-A054-4780-A7DA-400F7FB9EAA6}"/>
              </a:ext>
            </a:extLst>
          </p:cNvPr>
          <p:cNvSpPr>
            <a:spLocks noGrp="1"/>
          </p:cNvSpPr>
          <p:nvPr>
            <p:ph idx="1"/>
          </p:nvPr>
        </p:nvSpPr>
        <p:spPr>
          <a:xfrm>
            <a:off x="838200" y="1497496"/>
            <a:ext cx="10515600" cy="4679467"/>
          </a:xfrm>
        </p:spPr>
        <p:txBody>
          <a:bodyPr/>
          <a:lstStyle/>
          <a:p>
            <a:pPr>
              <a:spcAft>
                <a:spcPts val="600"/>
              </a:spcAft>
            </a:pPr>
            <a:r>
              <a:rPr lang="en-US" dirty="0"/>
              <a:t>Developed to ensure student whose disability impacts their learning, received specialized instruction and related services to facilitate the student’s learning</a:t>
            </a:r>
          </a:p>
          <a:p>
            <a:pPr>
              <a:spcAft>
                <a:spcPts val="600"/>
              </a:spcAft>
            </a:pPr>
            <a:r>
              <a:rPr lang="en-US" dirty="0"/>
              <a:t>Must have measurable goals for learning</a:t>
            </a:r>
          </a:p>
          <a:p>
            <a:pPr>
              <a:spcAft>
                <a:spcPts val="600"/>
              </a:spcAft>
            </a:pPr>
            <a:r>
              <a:rPr lang="en-US" dirty="0"/>
              <a:t>May require related services, such as health services to support and assist student with disability </a:t>
            </a:r>
          </a:p>
          <a:p>
            <a:r>
              <a:rPr lang="en-US" dirty="0"/>
              <a:t>Student must have one or more conditions that adversely affect educational performance</a:t>
            </a:r>
          </a:p>
          <a:p>
            <a:endParaRPr lang="en-US" dirty="0"/>
          </a:p>
        </p:txBody>
      </p:sp>
    </p:spTree>
    <p:extLst>
      <p:ext uri="{BB962C8B-B14F-4D97-AF65-F5344CB8AC3E}">
        <p14:creationId xmlns:p14="http://schemas.microsoft.com/office/powerpoint/2010/main" val="244227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CBF7-CA50-4031-A1F1-7E45DC05BDAB}"/>
              </a:ext>
            </a:extLst>
          </p:cNvPr>
          <p:cNvSpPr>
            <a:spLocks noGrp="1"/>
          </p:cNvSpPr>
          <p:nvPr>
            <p:ph type="title"/>
          </p:nvPr>
        </p:nvSpPr>
        <p:spPr/>
        <p:txBody>
          <a:bodyPr/>
          <a:lstStyle/>
          <a:p>
            <a:r>
              <a:rPr lang="en-US" dirty="0"/>
              <a:t>IEP’s Should Include</a:t>
            </a:r>
          </a:p>
        </p:txBody>
      </p:sp>
      <p:sp>
        <p:nvSpPr>
          <p:cNvPr id="3" name="Content Placeholder 2">
            <a:extLst>
              <a:ext uri="{FF2B5EF4-FFF2-40B4-BE49-F238E27FC236}">
                <a16:creationId xmlns:a16="http://schemas.microsoft.com/office/drawing/2014/main" id="{8E211FD1-4C9A-41B9-95D8-4144707903CD}"/>
              </a:ext>
            </a:extLst>
          </p:cNvPr>
          <p:cNvSpPr>
            <a:spLocks noGrp="1"/>
          </p:cNvSpPr>
          <p:nvPr>
            <p:ph idx="1"/>
          </p:nvPr>
        </p:nvSpPr>
        <p:spPr>
          <a:xfrm>
            <a:off x="838200" y="1690688"/>
            <a:ext cx="10515600" cy="4486275"/>
          </a:xfrm>
        </p:spPr>
        <p:txBody>
          <a:bodyPr>
            <a:normAutofit/>
          </a:bodyPr>
          <a:lstStyle/>
          <a:p>
            <a:pPr>
              <a:spcAft>
                <a:spcPts val="1200"/>
              </a:spcAft>
            </a:pPr>
            <a:r>
              <a:rPr lang="en-US" sz="3600" dirty="0"/>
              <a:t>Current level of academic performance</a:t>
            </a:r>
          </a:p>
          <a:p>
            <a:pPr>
              <a:spcAft>
                <a:spcPts val="1200"/>
              </a:spcAft>
            </a:pPr>
            <a:r>
              <a:rPr lang="en-US" sz="3600" dirty="0"/>
              <a:t>Measurable educational goals</a:t>
            </a:r>
          </a:p>
          <a:p>
            <a:pPr>
              <a:spcAft>
                <a:spcPts val="1200"/>
              </a:spcAft>
            </a:pPr>
            <a:r>
              <a:rPr lang="en-US" sz="3600" dirty="0"/>
              <a:t>Related services</a:t>
            </a:r>
          </a:p>
          <a:p>
            <a:pPr>
              <a:spcAft>
                <a:spcPts val="1200"/>
              </a:spcAft>
            </a:pPr>
            <a:r>
              <a:rPr lang="en-US" sz="3600" dirty="0"/>
              <a:t>Any specialized instruction necessary for student</a:t>
            </a:r>
          </a:p>
        </p:txBody>
      </p:sp>
    </p:spTree>
    <p:extLst>
      <p:ext uri="{BB962C8B-B14F-4D97-AF65-F5344CB8AC3E}">
        <p14:creationId xmlns:p14="http://schemas.microsoft.com/office/powerpoint/2010/main" val="4218804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A24B-186C-4D36-A068-0EFF9DE72CAD}"/>
              </a:ext>
            </a:extLst>
          </p:cNvPr>
          <p:cNvSpPr>
            <a:spLocks noGrp="1"/>
          </p:cNvSpPr>
          <p:nvPr>
            <p:ph type="title"/>
          </p:nvPr>
        </p:nvSpPr>
        <p:spPr>
          <a:xfrm>
            <a:off x="838200" y="365125"/>
            <a:ext cx="10515600" cy="1325563"/>
          </a:xfrm>
        </p:spPr>
        <p:txBody>
          <a:bodyPr anchor="ctr">
            <a:normAutofit/>
          </a:bodyPr>
          <a:lstStyle/>
          <a:p>
            <a:r>
              <a:rPr lang="en-US" dirty="0"/>
              <a:t>School Health Services in the IEP</a:t>
            </a:r>
          </a:p>
        </p:txBody>
      </p:sp>
      <p:sp>
        <p:nvSpPr>
          <p:cNvPr id="3" name="Content Placeholder 2">
            <a:extLst>
              <a:ext uri="{FF2B5EF4-FFF2-40B4-BE49-F238E27FC236}">
                <a16:creationId xmlns:a16="http://schemas.microsoft.com/office/drawing/2014/main" id="{71573664-F8B3-43A3-BD17-E57A1BFEFDC8}"/>
              </a:ext>
            </a:extLst>
          </p:cNvPr>
          <p:cNvSpPr>
            <a:spLocks noGrp="1"/>
          </p:cNvSpPr>
          <p:nvPr>
            <p:ph sz="half" idx="2"/>
          </p:nvPr>
        </p:nvSpPr>
        <p:spPr>
          <a:xfrm>
            <a:off x="6172200" y="1825625"/>
            <a:ext cx="5181600" cy="4351338"/>
          </a:xfrm>
        </p:spPr>
        <p:txBody>
          <a:bodyPr vert="horz" lIns="91440" tIns="45720" rIns="91440" bIns="45720" rtlCol="0" anchor="t">
            <a:normAutofit/>
          </a:bodyPr>
          <a:lstStyle/>
          <a:p>
            <a:r>
              <a:rPr lang="en-US" sz="3200" dirty="0"/>
              <a:t>Considered a “related service” that may be necessary to assist the student to meet educational goals</a:t>
            </a:r>
          </a:p>
          <a:p>
            <a:pPr>
              <a:spcBef>
                <a:spcPts val="1800"/>
              </a:spcBef>
            </a:pPr>
            <a:r>
              <a:rPr lang="en-US" sz="3200" dirty="0"/>
              <a:t>Should be listed in the IEP summary</a:t>
            </a:r>
            <a:endParaRPr lang="en-US" dirty="0"/>
          </a:p>
          <a:p>
            <a:pPr marL="0" indent="0">
              <a:buNone/>
            </a:pPr>
            <a:endParaRPr lang="en-US" dirty="0"/>
          </a:p>
        </p:txBody>
      </p:sp>
      <p:pic>
        <p:nvPicPr>
          <p:cNvPr id="4" name="Picture 4" descr="&quot; &quot;">
            <a:extLst>
              <a:ext uri="{FF2B5EF4-FFF2-40B4-BE49-F238E27FC236}">
                <a16:creationId xmlns:a16="http://schemas.microsoft.com/office/drawing/2014/main" id="{CAB0673B-488B-4D0A-8D27-54F0EF96313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1677551"/>
            <a:ext cx="5181600" cy="3510533"/>
          </a:xfrm>
          <a:prstGeom prst="rect">
            <a:avLst/>
          </a:prstGeom>
          <a:noFill/>
        </p:spPr>
      </p:pic>
    </p:spTree>
    <p:extLst>
      <p:ext uri="{BB962C8B-B14F-4D97-AF65-F5344CB8AC3E}">
        <p14:creationId xmlns:p14="http://schemas.microsoft.com/office/powerpoint/2010/main" val="295697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A0B-3272-4C86-B61D-0E7FC229E521}"/>
              </a:ext>
            </a:extLst>
          </p:cNvPr>
          <p:cNvSpPr>
            <a:spLocks noGrp="1"/>
          </p:cNvSpPr>
          <p:nvPr>
            <p:ph type="title"/>
          </p:nvPr>
        </p:nvSpPr>
        <p:spPr/>
        <p:txBody>
          <a:bodyPr/>
          <a:lstStyle/>
          <a:p>
            <a:r>
              <a:rPr lang="en-US" dirty="0"/>
              <a:t>What is a 504 plan?</a:t>
            </a:r>
          </a:p>
        </p:txBody>
      </p:sp>
      <p:sp>
        <p:nvSpPr>
          <p:cNvPr id="3" name="Content Placeholder 2">
            <a:extLst>
              <a:ext uri="{FF2B5EF4-FFF2-40B4-BE49-F238E27FC236}">
                <a16:creationId xmlns:a16="http://schemas.microsoft.com/office/drawing/2014/main" id="{5543C4C3-06F5-4C59-8E54-E60249591503}"/>
              </a:ext>
            </a:extLst>
          </p:cNvPr>
          <p:cNvSpPr>
            <a:spLocks noGrp="1"/>
          </p:cNvSpPr>
          <p:nvPr>
            <p:ph idx="1"/>
          </p:nvPr>
        </p:nvSpPr>
        <p:spPr>
          <a:xfrm>
            <a:off x="838200" y="1484243"/>
            <a:ext cx="10515600" cy="4296480"/>
          </a:xfrm>
        </p:spPr>
        <p:txBody>
          <a:bodyPr vert="horz" lIns="91440" tIns="45720" rIns="91440" bIns="45720" rtlCol="0" anchor="t">
            <a:normAutofit fontScale="85000" lnSpcReduction="20000"/>
          </a:bodyPr>
          <a:lstStyle/>
          <a:p>
            <a:r>
              <a:rPr lang="en-US" dirty="0">
                <a:ea typeface="+mn-lt"/>
                <a:cs typeface="+mn-lt"/>
              </a:rPr>
              <a:t>504 plans are formal plans that schools develop to give kids with disabilities the support they need; that covers any condition that limits daily activities in a major way.</a:t>
            </a:r>
            <a:endParaRPr lang="en-US" dirty="0"/>
          </a:p>
          <a:p>
            <a:endParaRPr lang="en-US" dirty="0">
              <a:ea typeface="+mn-lt"/>
              <a:cs typeface="+mn-lt"/>
            </a:endParaRPr>
          </a:p>
          <a:p>
            <a:r>
              <a:rPr lang="en-US" dirty="0">
                <a:ea typeface="+mn-lt"/>
                <a:cs typeface="+mn-lt"/>
              </a:rPr>
              <a:t>These plans prevent discrimination, and they protect the rights of kids with disabilities in school. They’re covered under </a:t>
            </a:r>
            <a:r>
              <a:rPr lang="en-US" b="1" dirty="0">
                <a:ea typeface="+mn-lt"/>
                <a:cs typeface="+mn-lt"/>
                <a:hlinkClick r:id="rId2">
                  <a:extLst>
                    <a:ext uri="{A12FA001-AC4F-418D-AE19-62706E023703}">
                      <ahyp:hlinkClr xmlns:ahyp="http://schemas.microsoft.com/office/drawing/2018/hyperlinkcolor" val="tx"/>
                    </a:ext>
                  </a:extLst>
                </a:hlinkClick>
              </a:rPr>
              <a:t>Section 504 of the Rehabilitation Act </a:t>
            </a:r>
            <a:r>
              <a:rPr lang="en-US" dirty="0">
                <a:ea typeface="+mn-lt"/>
                <a:cs typeface="+mn-lt"/>
              </a:rPr>
              <a:t>; this is a civil rights law.</a:t>
            </a:r>
            <a:endParaRPr lang="en-US" dirty="0"/>
          </a:p>
          <a:p>
            <a:endParaRPr lang="en-US" dirty="0">
              <a:ea typeface="+mn-lt"/>
              <a:cs typeface="+mn-lt"/>
            </a:endParaRPr>
          </a:p>
          <a:p>
            <a:r>
              <a:rPr lang="en-US" dirty="0">
                <a:ea typeface="+mn-lt"/>
                <a:cs typeface="+mn-lt"/>
              </a:rPr>
              <a:t>People with disabilities have the right to: Reasonable accommodations giving them equal access to learning and school activities. Schools don’t need to change their programs — just make sure they’re accessible. Public K–12 schools may provide a written 504 plan when a disability gets in the way of a student’s ability to learn the general education curriculum.</a:t>
            </a:r>
            <a:endParaRPr lang="en-US" dirty="0"/>
          </a:p>
          <a:p>
            <a:endParaRPr lang="en-US" dirty="0"/>
          </a:p>
        </p:txBody>
      </p:sp>
    </p:spTree>
    <p:extLst>
      <p:ext uri="{BB962C8B-B14F-4D97-AF65-F5344CB8AC3E}">
        <p14:creationId xmlns:p14="http://schemas.microsoft.com/office/powerpoint/2010/main" val="290698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8302-65F5-40F0-A89F-9D35B4A7DEA6}"/>
              </a:ext>
            </a:extLst>
          </p:cNvPr>
          <p:cNvSpPr>
            <a:spLocks noGrp="1"/>
          </p:cNvSpPr>
          <p:nvPr>
            <p:ph type="title"/>
          </p:nvPr>
        </p:nvSpPr>
        <p:spPr>
          <a:xfrm>
            <a:off x="838200" y="675861"/>
            <a:ext cx="10515600" cy="1014827"/>
          </a:xfrm>
        </p:spPr>
        <p:txBody>
          <a:bodyPr/>
          <a:lstStyle/>
          <a:p>
            <a:r>
              <a:rPr lang="en-US" dirty="0"/>
              <a:t>What is a 504 plan (continued)?</a:t>
            </a:r>
          </a:p>
        </p:txBody>
      </p:sp>
      <p:sp>
        <p:nvSpPr>
          <p:cNvPr id="3" name="Content Placeholder 2">
            <a:extLst>
              <a:ext uri="{FF2B5EF4-FFF2-40B4-BE49-F238E27FC236}">
                <a16:creationId xmlns:a16="http://schemas.microsoft.com/office/drawing/2014/main" id="{2C4505B7-68E6-4F85-BB67-AF097CB9055E}"/>
              </a:ext>
            </a:extLst>
          </p:cNvPr>
          <p:cNvSpPr>
            <a:spLocks noGrp="1"/>
          </p:cNvSpPr>
          <p:nvPr>
            <p:ph idx="1"/>
          </p:nvPr>
        </p:nvSpPr>
        <p:spPr>
          <a:xfrm>
            <a:off x="838200" y="1690689"/>
            <a:ext cx="10515600" cy="3974796"/>
          </a:xfrm>
        </p:spPr>
        <p:txBody>
          <a:bodyPr vert="horz" lIns="91440" tIns="45720" rIns="91440" bIns="45720" rtlCol="0" anchor="t">
            <a:normAutofit lnSpcReduction="10000"/>
          </a:bodyPr>
          <a:lstStyle/>
          <a:p>
            <a:r>
              <a:rPr lang="en-US" dirty="0">
                <a:ea typeface="+mn-lt"/>
                <a:cs typeface="+mn-lt"/>
              </a:rPr>
              <a:t>504 plans aren’t part of special education</a:t>
            </a:r>
          </a:p>
          <a:p>
            <a:r>
              <a:rPr lang="en-US" dirty="0">
                <a:ea typeface="+mn-lt"/>
                <a:cs typeface="+mn-lt"/>
              </a:rPr>
              <a:t>504 plans and IEPs are covered by different laws and work in different ways, but the end goal is the same: to help students thrive in school</a:t>
            </a:r>
          </a:p>
          <a:p>
            <a:r>
              <a:rPr lang="en-US" dirty="0">
                <a:ea typeface="+mn-lt"/>
                <a:cs typeface="+mn-lt"/>
              </a:rPr>
              <a:t>One way 504 plans do that is through </a:t>
            </a:r>
            <a:r>
              <a:rPr lang="en-US" b="1" dirty="0">
                <a:ea typeface="+mn-lt"/>
                <a:cs typeface="+mn-lt"/>
                <a:hlinkClick r:id="rId2"/>
              </a:rPr>
              <a:t>accommodations </a:t>
            </a:r>
            <a:endParaRPr lang="en-US" b="1" dirty="0">
              <a:ea typeface="+mn-lt"/>
              <a:cs typeface="+mn-lt"/>
            </a:endParaRPr>
          </a:p>
          <a:p>
            <a:r>
              <a:rPr lang="en-US" dirty="0">
                <a:ea typeface="+mn-lt"/>
                <a:cs typeface="+mn-lt"/>
              </a:rPr>
              <a:t>For example, they might give extended time on tests or the ability to leave the classroom for short breaks</a:t>
            </a:r>
          </a:p>
          <a:p>
            <a:r>
              <a:rPr lang="en-US" dirty="0">
                <a:ea typeface="+mn-lt"/>
                <a:cs typeface="+mn-lt"/>
              </a:rPr>
              <a:t>It’s less common, but some may also provide services like speech-language therapy or study skills classes</a:t>
            </a:r>
            <a:endParaRPr lang="en-US" dirty="0"/>
          </a:p>
        </p:txBody>
      </p:sp>
    </p:spTree>
    <p:extLst>
      <p:ext uri="{BB962C8B-B14F-4D97-AF65-F5344CB8AC3E}">
        <p14:creationId xmlns:p14="http://schemas.microsoft.com/office/powerpoint/2010/main" val="2799043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8FF9D-4A4F-4C19-91D8-9C23DE54118F}"/>
              </a:ext>
            </a:extLst>
          </p:cNvPr>
          <p:cNvSpPr>
            <a:spLocks noGrp="1"/>
          </p:cNvSpPr>
          <p:nvPr>
            <p:ph type="title"/>
          </p:nvPr>
        </p:nvSpPr>
        <p:spPr/>
        <p:txBody>
          <a:bodyPr/>
          <a:lstStyle/>
          <a:p>
            <a:r>
              <a:rPr lang="en-US" dirty="0"/>
              <a:t>504 plans</a:t>
            </a:r>
          </a:p>
        </p:txBody>
      </p:sp>
      <p:sp>
        <p:nvSpPr>
          <p:cNvPr id="3" name="Content Placeholder 2">
            <a:extLst>
              <a:ext uri="{FF2B5EF4-FFF2-40B4-BE49-F238E27FC236}">
                <a16:creationId xmlns:a16="http://schemas.microsoft.com/office/drawing/2014/main" id="{514D873E-9F33-4D26-83B9-6E38E9E746A5}"/>
              </a:ext>
            </a:extLst>
          </p:cNvPr>
          <p:cNvSpPr>
            <a:spLocks noGrp="1"/>
          </p:cNvSpPr>
          <p:nvPr>
            <p:ph idx="1"/>
          </p:nvPr>
        </p:nvSpPr>
        <p:spPr/>
        <p:txBody>
          <a:bodyPr vert="horz" lIns="91440" tIns="45720" rIns="91440" bIns="45720" rtlCol="0" anchor="t">
            <a:normAutofit/>
          </a:bodyPr>
          <a:lstStyle/>
          <a:p>
            <a:r>
              <a:rPr lang="en-US" b="1" dirty="0">
                <a:ea typeface="+mn-lt"/>
                <a:cs typeface="+mn-lt"/>
              </a:rPr>
              <a:t>Section 504 is:</a:t>
            </a:r>
            <a:r>
              <a:rPr lang="en-US" dirty="0">
                <a:ea typeface="+mn-lt"/>
                <a:cs typeface="+mn-lt"/>
              </a:rPr>
              <a:t> A federal civil rights law. It protects students from disability discrimination by public schools, and by any college, trade school, or private school that gets federal funding. </a:t>
            </a:r>
            <a:endParaRPr lang="en-US" dirty="0"/>
          </a:p>
          <a:p>
            <a:endParaRPr lang="en-US" dirty="0">
              <a:ea typeface="+mn-lt"/>
              <a:cs typeface="+mn-lt"/>
            </a:endParaRPr>
          </a:p>
          <a:p>
            <a:r>
              <a:rPr lang="en-US" b="1" dirty="0">
                <a:ea typeface="+mn-lt"/>
                <a:cs typeface="+mn-lt"/>
              </a:rPr>
              <a:t>Section 504 covers:</a:t>
            </a:r>
            <a:r>
              <a:rPr lang="en-US" dirty="0">
                <a:ea typeface="+mn-lt"/>
                <a:cs typeface="+mn-lt"/>
              </a:rPr>
              <a:t> Students of all ages who have a physical or mental disability that substantially limits a major life activity; that can include reading, learning, and concentrating.</a:t>
            </a:r>
            <a:endParaRPr lang="en-US" dirty="0"/>
          </a:p>
        </p:txBody>
      </p:sp>
    </p:spTree>
    <p:extLst>
      <p:ext uri="{BB962C8B-B14F-4D97-AF65-F5344CB8AC3E}">
        <p14:creationId xmlns:p14="http://schemas.microsoft.com/office/powerpoint/2010/main" val="1775947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6BA5-7522-4159-9163-777055B001D7}"/>
              </a:ext>
            </a:extLst>
          </p:cNvPr>
          <p:cNvSpPr>
            <a:spLocks noGrp="1"/>
          </p:cNvSpPr>
          <p:nvPr>
            <p:ph type="title"/>
          </p:nvPr>
        </p:nvSpPr>
        <p:spPr>
          <a:xfrm>
            <a:off x="838200" y="285614"/>
            <a:ext cx="10515600" cy="1052858"/>
          </a:xfrm>
        </p:spPr>
        <p:txBody>
          <a:bodyPr/>
          <a:lstStyle/>
          <a:p>
            <a:r>
              <a:rPr lang="en-US" dirty="0"/>
              <a:t>What is in a 504 plan?</a:t>
            </a:r>
          </a:p>
        </p:txBody>
      </p:sp>
      <p:sp>
        <p:nvSpPr>
          <p:cNvPr id="3" name="Content Placeholder 2">
            <a:extLst>
              <a:ext uri="{FF2B5EF4-FFF2-40B4-BE49-F238E27FC236}">
                <a16:creationId xmlns:a16="http://schemas.microsoft.com/office/drawing/2014/main" id="{8BB8AC1C-6B28-44F3-B291-ECAD3BED7ADF}"/>
              </a:ext>
            </a:extLst>
          </p:cNvPr>
          <p:cNvSpPr>
            <a:spLocks noGrp="1"/>
          </p:cNvSpPr>
          <p:nvPr>
            <p:ph idx="1"/>
          </p:nvPr>
        </p:nvSpPr>
        <p:spPr>
          <a:xfrm>
            <a:off x="838200" y="1311968"/>
            <a:ext cx="10515600" cy="4492487"/>
          </a:xfrm>
        </p:spPr>
        <p:txBody>
          <a:bodyPr vert="horz" lIns="91440" tIns="45720" rIns="91440" bIns="45720" rtlCol="0" anchor="t">
            <a:normAutofit fontScale="92500"/>
          </a:bodyPr>
          <a:lstStyle/>
          <a:p>
            <a:pPr marL="0" indent="0">
              <a:buNone/>
            </a:pPr>
            <a:r>
              <a:rPr lang="en-US" sz="3200" dirty="0">
                <a:ea typeface="+mn-lt"/>
                <a:cs typeface="+mn-lt"/>
              </a:rPr>
              <a:t>504 plans often include accommodations. </a:t>
            </a:r>
            <a:endParaRPr lang="en-US" sz="3200" dirty="0"/>
          </a:p>
          <a:p>
            <a:pPr marL="0" indent="0">
              <a:spcBef>
                <a:spcPts val="1800"/>
              </a:spcBef>
              <a:buNone/>
            </a:pPr>
            <a:r>
              <a:rPr lang="en-US" sz="3200" dirty="0">
                <a:ea typeface="+mn-lt"/>
                <a:cs typeface="+mn-lt"/>
              </a:rPr>
              <a:t>These can include:</a:t>
            </a:r>
            <a:endParaRPr lang="en-US" sz="3200" dirty="0"/>
          </a:p>
          <a:p>
            <a:pPr lvl="1">
              <a:spcBef>
                <a:spcPts val="1200"/>
              </a:spcBef>
              <a:spcAft>
                <a:spcPts val="1200"/>
              </a:spcAft>
            </a:pPr>
            <a:r>
              <a:rPr lang="en-US" sz="2800" dirty="0">
                <a:ea typeface="+mn-lt"/>
                <a:cs typeface="+mn-lt"/>
              </a:rPr>
              <a:t>Changes to the environment (like taking tests in a quiet space)</a:t>
            </a:r>
            <a:endParaRPr lang="en-US" sz="2800" dirty="0"/>
          </a:p>
          <a:p>
            <a:pPr lvl="1">
              <a:spcAft>
                <a:spcPts val="1200"/>
              </a:spcAft>
            </a:pPr>
            <a:r>
              <a:rPr lang="en-US" sz="2800" dirty="0">
                <a:ea typeface="+mn-lt"/>
                <a:cs typeface="+mn-lt"/>
              </a:rPr>
              <a:t>Changes to instruction (like checking in frequently on key concepts)</a:t>
            </a:r>
            <a:endParaRPr lang="en-US" sz="2800" dirty="0"/>
          </a:p>
          <a:p>
            <a:pPr lvl="1">
              <a:spcAft>
                <a:spcPts val="1200"/>
              </a:spcAft>
            </a:pPr>
            <a:r>
              <a:rPr lang="en-US" sz="2800" dirty="0">
                <a:ea typeface="+mn-lt"/>
                <a:cs typeface="+mn-lt"/>
              </a:rPr>
              <a:t>Changes to how curriculum is presented (like getting outlines of lessons)</a:t>
            </a:r>
            <a:endParaRPr lang="en-US" sz="2800" dirty="0"/>
          </a:p>
          <a:p>
            <a:pPr lvl="1">
              <a:spcAft>
                <a:spcPts val="1200"/>
              </a:spcAft>
            </a:pPr>
            <a:r>
              <a:rPr lang="en-US" sz="2800" dirty="0">
                <a:ea typeface="+mn-lt"/>
                <a:cs typeface="+mn-lt"/>
              </a:rPr>
              <a:t>Accommodations don’t change </a:t>
            </a:r>
            <a:r>
              <a:rPr lang="en-US" sz="2800" i="1" dirty="0">
                <a:ea typeface="+mn-lt"/>
                <a:cs typeface="+mn-lt"/>
              </a:rPr>
              <a:t>what</a:t>
            </a:r>
            <a:r>
              <a:rPr lang="en-US" sz="2800" dirty="0">
                <a:ea typeface="+mn-lt"/>
                <a:cs typeface="+mn-lt"/>
              </a:rPr>
              <a:t> kids learn, just </a:t>
            </a:r>
            <a:r>
              <a:rPr lang="en-US" sz="2800" i="1" dirty="0">
                <a:ea typeface="+mn-lt"/>
                <a:cs typeface="+mn-lt"/>
              </a:rPr>
              <a:t>how</a:t>
            </a:r>
            <a:r>
              <a:rPr lang="en-US" sz="2800" dirty="0">
                <a:ea typeface="+mn-lt"/>
                <a:cs typeface="+mn-lt"/>
              </a:rPr>
              <a:t> they learn it</a:t>
            </a:r>
          </a:p>
          <a:p>
            <a:pPr lvl="1">
              <a:spcAft>
                <a:spcPts val="1200"/>
              </a:spcAft>
            </a:pPr>
            <a:r>
              <a:rPr lang="en-US" sz="2800" dirty="0">
                <a:ea typeface="+mn-lt"/>
                <a:cs typeface="+mn-lt"/>
              </a:rPr>
              <a:t>The goal is to remove barriers and give kids access to learning</a:t>
            </a:r>
            <a:endParaRPr lang="en-US" sz="2800" dirty="0"/>
          </a:p>
          <a:p>
            <a:endParaRPr lang="en-US" dirty="0"/>
          </a:p>
        </p:txBody>
      </p:sp>
    </p:spTree>
    <p:extLst>
      <p:ext uri="{BB962C8B-B14F-4D97-AF65-F5344CB8AC3E}">
        <p14:creationId xmlns:p14="http://schemas.microsoft.com/office/powerpoint/2010/main" val="336450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DA5C-F86C-4DED-A710-B8FDFFCDD097}"/>
              </a:ext>
            </a:extLst>
          </p:cNvPr>
          <p:cNvSpPr>
            <a:spLocks noGrp="1"/>
          </p:cNvSpPr>
          <p:nvPr>
            <p:ph type="title"/>
          </p:nvPr>
        </p:nvSpPr>
        <p:spPr/>
        <p:txBody>
          <a:bodyPr/>
          <a:lstStyle/>
          <a:p>
            <a:r>
              <a:rPr lang="en-US"/>
              <a:t>A 504 plan may include:</a:t>
            </a:r>
          </a:p>
        </p:txBody>
      </p:sp>
      <p:sp>
        <p:nvSpPr>
          <p:cNvPr id="3" name="Content Placeholder 2">
            <a:extLst>
              <a:ext uri="{FF2B5EF4-FFF2-40B4-BE49-F238E27FC236}">
                <a16:creationId xmlns:a16="http://schemas.microsoft.com/office/drawing/2014/main" id="{AEC65C6E-9DD8-497D-BE4F-D64AC2DDE8A5}"/>
              </a:ext>
            </a:extLst>
          </p:cNvPr>
          <p:cNvSpPr>
            <a:spLocks noGrp="1"/>
          </p:cNvSpPr>
          <p:nvPr>
            <p:ph idx="1"/>
          </p:nvPr>
        </p:nvSpPr>
        <p:spPr>
          <a:xfrm>
            <a:off x="838200" y="1626845"/>
            <a:ext cx="10515600" cy="4351338"/>
          </a:xfrm>
        </p:spPr>
        <p:txBody>
          <a:bodyPr vert="horz" lIns="91440" tIns="45720" rIns="91440" bIns="45720" rtlCol="0" anchor="t">
            <a:normAutofit/>
          </a:bodyPr>
          <a:lstStyle/>
          <a:p>
            <a:pPr>
              <a:spcAft>
                <a:spcPts val="600"/>
              </a:spcAft>
            </a:pPr>
            <a:r>
              <a:rPr lang="en-US" sz="3200" dirty="0">
                <a:ea typeface="+mn-lt"/>
                <a:cs typeface="+mn-lt"/>
              </a:rPr>
              <a:t>Accommodations/changes in the classroom to how the child learns the curriculum. Examples: extra time on tests, seating near the front of the class</a:t>
            </a:r>
            <a:endParaRPr lang="en-US" sz="3200" dirty="0"/>
          </a:p>
          <a:p>
            <a:pPr>
              <a:spcAft>
                <a:spcPts val="600"/>
              </a:spcAft>
            </a:pPr>
            <a:r>
              <a:rPr lang="en-US" sz="3200" dirty="0">
                <a:ea typeface="+mn-lt"/>
                <a:cs typeface="+mn-lt"/>
              </a:rPr>
              <a:t>Assistive technology tools that help the child work around barriers to learning. Examples: calculators, keyboards, graphic organizers</a:t>
            </a:r>
          </a:p>
          <a:p>
            <a:pPr>
              <a:spcAft>
                <a:spcPts val="600"/>
              </a:spcAft>
            </a:pPr>
            <a:r>
              <a:rPr lang="en-US" sz="3200" dirty="0">
                <a:ea typeface="+mn-lt"/>
                <a:cs typeface="+mn-lt"/>
              </a:rPr>
              <a:t>School services that help the child get access to general education. Examples: speech therapy, transportation</a:t>
            </a:r>
            <a:endParaRPr lang="en-US" sz="3200" dirty="0"/>
          </a:p>
        </p:txBody>
      </p:sp>
    </p:spTree>
    <p:extLst>
      <p:ext uri="{BB962C8B-B14F-4D97-AF65-F5344CB8AC3E}">
        <p14:creationId xmlns:p14="http://schemas.microsoft.com/office/powerpoint/2010/main" val="282027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6550-C62B-4376-8CC7-09DDAA4300CF}"/>
              </a:ext>
            </a:extLst>
          </p:cNvPr>
          <p:cNvSpPr>
            <a:spLocks noGrp="1"/>
          </p:cNvSpPr>
          <p:nvPr>
            <p:ph type="title"/>
          </p:nvPr>
        </p:nvSpPr>
        <p:spPr>
          <a:xfrm>
            <a:off x="838200" y="365125"/>
            <a:ext cx="10684933" cy="1349753"/>
          </a:xfrm>
        </p:spPr>
        <p:txBody>
          <a:bodyPr/>
          <a:lstStyle/>
          <a:p>
            <a:r>
              <a:rPr lang="en-US" dirty="0"/>
              <a:t>Impairments under Section 504 standards:</a:t>
            </a:r>
          </a:p>
        </p:txBody>
      </p:sp>
      <p:sp>
        <p:nvSpPr>
          <p:cNvPr id="3" name="Content Placeholder 2">
            <a:extLst>
              <a:ext uri="{FF2B5EF4-FFF2-40B4-BE49-F238E27FC236}">
                <a16:creationId xmlns:a16="http://schemas.microsoft.com/office/drawing/2014/main" id="{E534B0C2-EA2E-4D01-AC51-A6D1CB003730}"/>
              </a:ext>
            </a:extLst>
          </p:cNvPr>
          <p:cNvSpPr>
            <a:spLocks noGrp="1"/>
          </p:cNvSpPr>
          <p:nvPr>
            <p:ph idx="1"/>
          </p:nvPr>
        </p:nvSpPr>
        <p:spPr>
          <a:xfrm>
            <a:off x="838200" y="1519797"/>
            <a:ext cx="10515600" cy="4036862"/>
          </a:xfrm>
        </p:spPr>
        <p:txBody>
          <a:bodyPr vert="horz" lIns="91440" tIns="45720" rIns="91440" bIns="45720" rtlCol="0" anchor="t">
            <a:normAutofit fontScale="92500" lnSpcReduction="10000"/>
          </a:bodyPr>
          <a:lstStyle/>
          <a:p>
            <a:pPr>
              <a:buFont typeface="Wingdings" panose="05000000000000000000" pitchFamily="2" charset="2"/>
              <a:buChar char="Ø"/>
            </a:pPr>
            <a:r>
              <a:rPr lang="en-US" dirty="0">
                <a:ea typeface="+mn-lt"/>
                <a:cs typeface="+mn-lt"/>
              </a:rPr>
              <a:t>This plan applies to students with less serious disabilities (or those who don’t otherwise qualify for services under IDEA) who can learn with simple accommodations or minor changes.</a:t>
            </a:r>
          </a:p>
          <a:p>
            <a:pPr>
              <a:buFont typeface="Wingdings" panose="05000000000000000000" pitchFamily="2" charset="2"/>
              <a:buChar char="Ø"/>
            </a:pPr>
            <a:r>
              <a:rPr lang="en-US" dirty="0">
                <a:ea typeface="+mn-lt"/>
                <a:cs typeface="+mn-lt"/>
              </a:rPr>
              <a:t>Students must have a disability, long-term illness or type of disorder that substantially lessens their ability to learn in a general education classroom.</a:t>
            </a:r>
          </a:p>
          <a:p>
            <a:pPr>
              <a:buFont typeface="Wingdings" panose="05000000000000000000" pitchFamily="2" charset="2"/>
              <a:buChar char="Ø"/>
            </a:pPr>
            <a:r>
              <a:rPr lang="en-US" dirty="0">
                <a:ea typeface="+mn-lt"/>
                <a:cs typeface="+mn-lt"/>
              </a:rPr>
              <a:t>There is no list of named diseases or conditions under Section 504; “disability” is defined in broad terms.</a:t>
            </a:r>
          </a:p>
          <a:p>
            <a:pPr>
              <a:buFont typeface="Wingdings" panose="05000000000000000000" pitchFamily="2" charset="2"/>
              <a:buChar char="Ø"/>
            </a:pPr>
            <a:r>
              <a:rPr lang="en-US" dirty="0">
                <a:ea typeface="+mn-lt"/>
                <a:cs typeface="+mn-lt"/>
              </a:rPr>
              <a:t> Examples may include: specific learning disabilities, attention-deficit/hyperactivity disorder, diabetes, epilepsy, allergies, low vision, poor hearing, heart disease or chronic illness.</a:t>
            </a:r>
            <a:endParaRPr lang="en-US" dirty="0"/>
          </a:p>
          <a:p>
            <a:endParaRPr lang="en-US" dirty="0"/>
          </a:p>
        </p:txBody>
      </p:sp>
    </p:spTree>
    <p:extLst>
      <p:ext uri="{BB962C8B-B14F-4D97-AF65-F5344CB8AC3E}">
        <p14:creationId xmlns:p14="http://schemas.microsoft.com/office/powerpoint/2010/main" val="2783264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B36CE-1741-40A0-AC33-DA6CFF83725C}"/>
              </a:ext>
            </a:extLst>
          </p:cNvPr>
          <p:cNvSpPr>
            <a:spLocks noGrp="1"/>
          </p:cNvSpPr>
          <p:nvPr>
            <p:ph type="title"/>
          </p:nvPr>
        </p:nvSpPr>
        <p:spPr>
          <a:xfrm>
            <a:off x="838200" y="365125"/>
            <a:ext cx="10515600" cy="1325563"/>
          </a:xfrm>
        </p:spPr>
        <p:txBody>
          <a:bodyPr/>
          <a:lstStyle/>
          <a:p>
            <a:r>
              <a:rPr lang="en-US"/>
              <a:t>Objectives:</a:t>
            </a:r>
          </a:p>
        </p:txBody>
      </p:sp>
      <p:sp>
        <p:nvSpPr>
          <p:cNvPr id="3" name="Content Placeholder 2">
            <a:extLst>
              <a:ext uri="{FF2B5EF4-FFF2-40B4-BE49-F238E27FC236}">
                <a16:creationId xmlns:a16="http://schemas.microsoft.com/office/drawing/2014/main" id="{C642DB5E-26C2-4762-98F2-0C11895F36D0}"/>
              </a:ext>
            </a:extLst>
          </p:cNvPr>
          <p:cNvSpPr>
            <a:spLocks noGrp="1"/>
          </p:cNvSpPr>
          <p:nvPr>
            <p:ph idx="1"/>
          </p:nvPr>
        </p:nvSpPr>
        <p:spPr>
          <a:xfrm>
            <a:off x="838200" y="1690688"/>
            <a:ext cx="10515600" cy="3569470"/>
          </a:xfrm>
        </p:spPr>
        <p:txBody>
          <a:bodyPr vert="horz" lIns="91440" tIns="45720" rIns="91440" bIns="45720" rtlCol="0" anchor="t">
            <a:normAutofit/>
          </a:bodyPr>
          <a:lstStyle/>
          <a:p>
            <a:r>
              <a:rPr lang="en-US" sz="3200" dirty="0"/>
              <a:t>Understands the role of the school nurse as it related to:</a:t>
            </a:r>
          </a:p>
          <a:p>
            <a:endParaRPr lang="en-US" sz="3200" dirty="0"/>
          </a:p>
          <a:p>
            <a:pPr lvl="1">
              <a:buFont typeface="Wingdings" panose="020B0604020202020204" pitchFamily="34" charset="0"/>
              <a:buChar char="Ø"/>
            </a:pPr>
            <a:r>
              <a:rPr lang="en-US" sz="2800" dirty="0"/>
              <a:t>Individual health plans</a:t>
            </a:r>
          </a:p>
          <a:p>
            <a:pPr lvl="1">
              <a:buFont typeface="Wingdings" panose="020B0604020202020204" pitchFamily="34" charset="0"/>
              <a:buChar char="Ø"/>
            </a:pPr>
            <a:r>
              <a:rPr lang="en-US" sz="2800" dirty="0"/>
              <a:t>Emergency action plans</a:t>
            </a:r>
          </a:p>
          <a:p>
            <a:pPr lvl="1">
              <a:buFont typeface="Wingdings" panose="020B0604020202020204" pitchFamily="34" charset="0"/>
              <a:buChar char="Ø"/>
            </a:pPr>
            <a:r>
              <a:rPr lang="en-US" sz="2800" dirty="0"/>
              <a:t>Individual education plans</a:t>
            </a:r>
          </a:p>
          <a:p>
            <a:pPr lvl="1">
              <a:buFont typeface="Wingdings" panose="020B0604020202020204" pitchFamily="34" charset="0"/>
              <a:buChar char="Ø"/>
            </a:pPr>
            <a:r>
              <a:rPr lang="en-US" sz="2800" dirty="0"/>
              <a:t>504 plans</a:t>
            </a:r>
          </a:p>
        </p:txBody>
      </p:sp>
    </p:spTree>
    <p:extLst>
      <p:ext uri="{BB962C8B-B14F-4D97-AF65-F5344CB8AC3E}">
        <p14:creationId xmlns:p14="http://schemas.microsoft.com/office/powerpoint/2010/main" val="280491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FE723-9077-4FB6-8C4D-61A885135095}"/>
              </a:ext>
            </a:extLst>
          </p:cNvPr>
          <p:cNvSpPr>
            <a:spLocks noGrp="1"/>
          </p:cNvSpPr>
          <p:nvPr>
            <p:ph type="title"/>
          </p:nvPr>
        </p:nvSpPr>
        <p:spPr/>
        <p:txBody>
          <a:bodyPr/>
          <a:lstStyle/>
          <a:p>
            <a:r>
              <a:rPr lang="en-US"/>
              <a:t>NASN Position Statements:</a:t>
            </a:r>
          </a:p>
        </p:txBody>
      </p:sp>
      <p:sp>
        <p:nvSpPr>
          <p:cNvPr id="3" name="Content Placeholder 2">
            <a:extLst>
              <a:ext uri="{FF2B5EF4-FFF2-40B4-BE49-F238E27FC236}">
                <a16:creationId xmlns:a16="http://schemas.microsoft.com/office/drawing/2014/main" id="{BF124347-013D-4AEF-B859-A1A87596ACC9}"/>
              </a:ext>
            </a:extLst>
          </p:cNvPr>
          <p:cNvSpPr>
            <a:spLocks noGrp="1"/>
          </p:cNvSpPr>
          <p:nvPr>
            <p:ph idx="1"/>
          </p:nvPr>
        </p:nvSpPr>
        <p:spPr>
          <a:xfrm>
            <a:off x="838200" y="1599382"/>
            <a:ext cx="10515600" cy="4351338"/>
          </a:xfrm>
        </p:spPr>
        <p:txBody>
          <a:bodyPr vert="horz" lIns="91440" tIns="45720" rIns="91440" bIns="45720" rtlCol="0" anchor="t">
            <a:normAutofit/>
          </a:bodyPr>
          <a:lstStyle/>
          <a:p>
            <a:pPr marL="0" indent="0">
              <a:buNone/>
            </a:pPr>
            <a:endParaRPr lang="en-US" dirty="0"/>
          </a:p>
          <a:p>
            <a:r>
              <a:rPr lang="en-US" dirty="0">
                <a:hlinkClick r:id="rId2"/>
              </a:rPr>
              <a:t>IDEIA and Section 504 Teams - The School Nurse as an Essential Team Member</a:t>
            </a:r>
            <a:r>
              <a:rPr lang="en-US" dirty="0"/>
              <a:t> (Adopted January 2023)</a:t>
            </a:r>
          </a:p>
          <a:p>
            <a:endParaRPr lang="en-US" dirty="0"/>
          </a:p>
          <a:p>
            <a:r>
              <a:rPr lang="en-US" dirty="0">
                <a:hlinkClick r:id="rId3"/>
              </a:rPr>
              <a:t>Transition Planning for Students with Healthcare Needs</a:t>
            </a:r>
            <a:r>
              <a:rPr lang="en-US" dirty="0"/>
              <a:t> (Adopted January 2024)</a:t>
            </a:r>
          </a:p>
        </p:txBody>
      </p:sp>
    </p:spTree>
    <p:extLst>
      <p:ext uri="{BB962C8B-B14F-4D97-AF65-F5344CB8AC3E}">
        <p14:creationId xmlns:p14="http://schemas.microsoft.com/office/powerpoint/2010/main" val="2636145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E410B6-AC21-498B-BF1C-0BB7D2C69803}"/>
              </a:ext>
            </a:extLst>
          </p:cNvPr>
          <p:cNvSpPr txBox="1">
            <a:spLocks noGrp="1"/>
          </p:cNvSpPr>
          <p:nvPr>
            <p:ph type="title" idx="4294967295"/>
          </p:nvPr>
        </p:nvSpPr>
        <p:spPr>
          <a:xfrm>
            <a:off x="228600" y="786384"/>
            <a:ext cx="7763256" cy="5909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Contact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Angie McDonald</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ADN,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State School 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2">
                  <a:extLst>
                    <a:ext uri="{A12FA001-AC4F-418D-AE19-62706E023703}">
                      <ahyp:hlinkClr xmlns:ahyp="http://schemas.microsoft.com/office/drawing/2018/hyperlinkcolor" val="tx"/>
                    </a:ext>
                  </a:extLst>
                </a:hlinkClick>
              </a:rPr>
              <a:t>Angela.Mcdonald@education.ky.gov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Michelle Malicote</a:t>
            </a:r>
            <a:r>
              <a:rPr lang="en-US" sz="3600" dirty="0">
                <a:solidFill>
                  <a:schemeClr val="tx1"/>
                </a:solidFill>
                <a:latin typeface="+mn-lt"/>
                <a:ea typeface="+mn-ea"/>
                <a:cs typeface="+mn-cs"/>
              </a:rPr>
              <a:t>,</a:t>
            </a:r>
            <a:r>
              <a:rPr kumimoji="0" lang="en-US" sz="3600" b="0" i="0" u="none" strike="noStrike" kern="1200" cap="none" spc="0" normalizeH="0" baseline="0" noProof="0" dirty="0">
                <a:ln>
                  <a:noFill/>
                </a:ln>
                <a:solidFill>
                  <a:schemeClr val="tx1"/>
                </a:solidFill>
                <a:effectLst/>
                <a:uLnTx/>
                <a:uFillTx/>
                <a:latin typeface="+mn-lt"/>
                <a:ea typeface="+mn-ea"/>
                <a:cs typeface="+mn-cs"/>
              </a:rPr>
              <a:t> BSN, RN, NASSNC</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Nurse Consultant</a:t>
            </a:r>
            <a:endParaRPr lang="en-US"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hlinkClick r:id="rId3">
                  <a:extLst>
                    <a:ext uri="{A12FA001-AC4F-418D-AE19-62706E023703}">
                      <ahyp:hlinkClr xmlns:ahyp="http://schemas.microsoft.com/office/drawing/2018/hyperlinkcolor" val="tx"/>
                    </a:ext>
                  </a:extLst>
                </a:hlinkClick>
              </a:rPr>
              <a:t>Michelle.Malicote@education.ky.gov</a:t>
            </a: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54757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5EF1-8416-49F0-AD02-CCF4BA3ED60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FD8A70D-95EB-40F1-AB3F-BACB285CF37F}"/>
              </a:ext>
            </a:extLst>
          </p:cNvPr>
          <p:cNvSpPr>
            <a:spLocks noGrp="1"/>
          </p:cNvSpPr>
          <p:nvPr>
            <p:ph idx="1"/>
          </p:nvPr>
        </p:nvSpPr>
        <p:spPr/>
        <p:txBody>
          <a:bodyPr vert="horz" lIns="91440" tIns="45720" rIns="91440" bIns="45720" rtlCol="0" anchor="t">
            <a:normAutofit/>
          </a:bodyPr>
          <a:lstStyle/>
          <a:p>
            <a:r>
              <a:rPr lang="en-US" dirty="0">
                <a:ea typeface="+mn-lt"/>
                <a:cs typeface="+mn-lt"/>
                <a:hlinkClick r:id="rId2"/>
              </a:rPr>
              <a:t>What is a 504 plan?</a:t>
            </a:r>
            <a:endParaRPr lang="en-US" dirty="0">
              <a:ea typeface="+mn-lt"/>
              <a:cs typeface="+mn-lt"/>
            </a:endParaRPr>
          </a:p>
          <a:p>
            <a:r>
              <a:rPr lang="en-US" dirty="0">
                <a:ea typeface="+mn-lt"/>
                <a:cs typeface="+mn-lt"/>
                <a:hlinkClick r:id="rId3"/>
              </a:rPr>
              <a:t>AAP: IEP's vs. 504 plans</a:t>
            </a:r>
            <a:endParaRPr lang="en-US" dirty="0"/>
          </a:p>
          <a:p>
            <a:endParaRPr lang="en-US" dirty="0"/>
          </a:p>
          <a:p>
            <a:endParaRPr lang="en-US" dirty="0"/>
          </a:p>
        </p:txBody>
      </p:sp>
    </p:spTree>
    <p:extLst>
      <p:ext uri="{BB962C8B-B14F-4D97-AF65-F5344CB8AC3E}">
        <p14:creationId xmlns:p14="http://schemas.microsoft.com/office/powerpoint/2010/main" val="2957752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6E9FE-26BF-479F-A7F9-FE438ABC6E1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sp>
        <p:nvSpPr>
          <p:cNvPr id="10" name="Rectangle 9" descr="&quot; &quot;">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45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descr="&quot; &quot;">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hank you">
            <a:extLst>
              <a:ext uri="{FF2B5EF4-FFF2-40B4-BE49-F238E27FC236}">
                <a16:creationId xmlns:a16="http://schemas.microsoft.com/office/drawing/2014/main" id="{3D774A49-0EE0-4FC2-9CFE-310F87E7A14E}"/>
              </a:ext>
              <a:ext uri="{C183D7F6-B498-43B3-948B-1728B52AA6E4}">
                <adec:decorative xmlns:adec="http://schemas.microsoft.com/office/drawing/2017/decorative" val="1"/>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490132" y="643467"/>
            <a:ext cx="7211735" cy="5571066"/>
          </a:xfrm>
          <a:prstGeom prst="rect">
            <a:avLst/>
          </a:prstGeom>
        </p:spPr>
      </p:pic>
    </p:spTree>
    <p:extLst>
      <p:ext uri="{BB962C8B-B14F-4D97-AF65-F5344CB8AC3E}">
        <p14:creationId xmlns:p14="http://schemas.microsoft.com/office/powerpoint/2010/main" val="1712396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561AF-EA5A-4A0D-AC15-646CC4AE66F6}"/>
              </a:ext>
            </a:extLst>
          </p:cNvPr>
          <p:cNvSpPr>
            <a:spLocks noGrp="1"/>
          </p:cNvSpPr>
          <p:nvPr>
            <p:ph type="title"/>
          </p:nvPr>
        </p:nvSpPr>
        <p:spPr>
          <a:xfrm>
            <a:off x="838200" y="593889"/>
            <a:ext cx="10515600" cy="1096799"/>
          </a:xfrm>
        </p:spPr>
        <p:txBody>
          <a:bodyPr anchor="ctr">
            <a:normAutofit/>
          </a:bodyPr>
          <a:lstStyle/>
          <a:p>
            <a:r>
              <a:rPr lang="en-US" dirty="0"/>
              <a:t>The Issue:</a:t>
            </a:r>
          </a:p>
        </p:txBody>
      </p:sp>
      <p:sp>
        <p:nvSpPr>
          <p:cNvPr id="3" name="Content Placeholder 2">
            <a:extLst>
              <a:ext uri="{FF2B5EF4-FFF2-40B4-BE49-F238E27FC236}">
                <a16:creationId xmlns:a16="http://schemas.microsoft.com/office/drawing/2014/main" id="{D432C570-1E6A-410B-8C4F-CABB42C1CFFE}"/>
              </a:ext>
            </a:extLst>
          </p:cNvPr>
          <p:cNvSpPr>
            <a:spLocks noGrp="1"/>
          </p:cNvSpPr>
          <p:nvPr>
            <p:ph sz="half" idx="1"/>
          </p:nvPr>
        </p:nvSpPr>
        <p:spPr>
          <a:xfrm>
            <a:off x="838200" y="1690688"/>
            <a:ext cx="5181600" cy="3929895"/>
          </a:xfrm>
        </p:spPr>
        <p:txBody>
          <a:bodyPr vert="horz" lIns="91440" tIns="45720" rIns="91440" bIns="45720" rtlCol="0" anchor="t">
            <a:normAutofit fontScale="92500" lnSpcReduction="10000"/>
          </a:bodyPr>
          <a:lstStyle/>
          <a:p>
            <a:r>
              <a:rPr lang="en-US" sz="2600" dirty="0"/>
              <a:t>Per the Centers for Disease Control (CDC), one in five children in the United States have a special health care need (2021). </a:t>
            </a:r>
          </a:p>
          <a:p>
            <a:r>
              <a:rPr lang="en-US" sz="2600" dirty="0"/>
              <a:t>Chronic health conditions include long-term physical and mental disorders.</a:t>
            </a:r>
          </a:p>
          <a:p>
            <a:r>
              <a:rPr lang="en-US" sz="2600" dirty="0"/>
              <a:t>Federal law requires that a student with a chronic health condition be educated in the “least restrictive environment.”</a:t>
            </a:r>
          </a:p>
          <a:p>
            <a:pPr marL="0" indent="0">
              <a:buNone/>
            </a:pPr>
            <a:endParaRPr lang="en-US" sz="2600" dirty="0"/>
          </a:p>
        </p:txBody>
      </p:sp>
      <p:pic>
        <p:nvPicPr>
          <p:cNvPr id="7" name="Picture 7" descr="Every child can learn just not in the same way.">
            <a:extLst>
              <a:ext uri="{FF2B5EF4-FFF2-40B4-BE49-F238E27FC236}">
                <a16:creationId xmlns:a16="http://schemas.microsoft.com/office/drawing/2014/main" id="{32371B78-EA5E-46D2-B84E-9843ECC2C5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189486" y="1051153"/>
            <a:ext cx="4114648" cy="4574266"/>
          </a:xfrm>
          <a:prstGeom prst="rect">
            <a:avLst/>
          </a:prstGeom>
        </p:spPr>
      </p:pic>
    </p:spTree>
    <p:extLst>
      <p:ext uri="{BB962C8B-B14F-4D97-AF65-F5344CB8AC3E}">
        <p14:creationId xmlns:p14="http://schemas.microsoft.com/office/powerpoint/2010/main" val="2855279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69BB-E88E-4BA2-A7E3-6359BA6FF130}"/>
              </a:ext>
            </a:extLst>
          </p:cNvPr>
          <p:cNvSpPr>
            <a:spLocks noGrp="1"/>
          </p:cNvSpPr>
          <p:nvPr>
            <p:ph type="title"/>
          </p:nvPr>
        </p:nvSpPr>
        <p:spPr>
          <a:xfrm>
            <a:off x="838200" y="681037"/>
            <a:ext cx="10515600" cy="1009651"/>
          </a:xfrm>
        </p:spPr>
        <p:txBody>
          <a:bodyPr/>
          <a:lstStyle/>
          <a:p>
            <a:r>
              <a:rPr lang="en-US" dirty="0"/>
              <a:t>Facilitating Learning </a:t>
            </a:r>
          </a:p>
        </p:txBody>
      </p:sp>
      <p:sp>
        <p:nvSpPr>
          <p:cNvPr id="3" name="Content Placeholder 2">
            <a:extLst>
              <a:ext uri="{FF2B5EF4-FFF2-40B4-BE49-F238E27FC236}">
                <a16:creationId xmlns:a16="http://schemas.microsoft.com/office/drawing/2014/main" id="{577503AF-CD79-44D3-8DC7-6C1826B17CCB}"/>
              </a:ext>
            </a:extLst>
          </p:cNvPr>
          <p:cNvSpPr>
            <a:spLocks noGrp="1"/>
          </p:cNvSpPr>
          <p:nvPr>
            <p:ph idx="1"/>
          </p:nvPr>
        </p:nvSpPr>
        <p:spPr>
          <a:xfrm>
            <a:off x="838200" y="1690688"/>
            <a:ext cx="10515600" cy="4486275"/>
          </a:xfrm>
        </p:spPr>
        <p:txBody>
          <a:bodyPr/>
          <a:lstStyle/>
          <a:p>
            <a:r>
              <a:rPr lang="en-US" dirty="0"/>
              <a:t>Identifying barriers to learning</a:t>
            </a:r>
          </a:p>
          <a:p>
            <a:r>
              <a:rPr lang="en-US" dirty="0"/>
              <a:t>Requires communication, planning and evaluation</a:t>
            </a:r>
          </a:p>
          <a:p>
            <a:r>
              <a:rPr lang="en-US" dirty="0"/>
              <a:t>Develop a plan which may include: </a:t>
            </a:r>
          </a:p>
          <a:p>
            <a:pPr marL="857250" lvl="1" indent="-457200">
              <a:spcBef>
                <a:spcPts val="1200"/>
              </a:spcBef>
              <a:spcAft>
                <a:spcPts val="600"/>
              </a:spcAft>
              <a:buFont typeface="Wingdings" panose="05000000000000000000" pitchFamily="2" charset="2"/>
              <a:buChar char="ü"/>
            </a:pPr>
            <a:r>
              <a:rPr lang="en-US" dirty="0"/>
              <a:t>Individual health plan (IHP)</a:t>
            </a:r>
          </a:p>
          <a:p>
            <a:pPr marL="857250" lvl="1" indent="-457200">
              <a:spcAft>
                <a:spcPts val="600"/>
              </a:spcAft>
              <a:buFont typeface="Wingdings" panose="05000000000000000000" pitchFamily="2" charset="2"/>
              <a:buChar char="ü"/>
            </a:pPr>
            <a:r>
              <a:rPr lang="en-US" dirty="0"/>
              <a:t>Emergency action plan (EAP)</a:t>
            </a:r>
          </a:p>
          <a:p>
            <a:pPr marL="857250" lvl="1" indent="-457200">
              <a:spcAft>
                <a:spcPts val="600"/>
              </a:spcAft>
              <a:buFont typeface="Wingdings" panose="05000000000000000000" pitchFamily="2" charset="2"/>
              <a:buChar char="ü"/>
            </a:pPr>
            <a:r>
              <a:rPr lang="en-US" dirty="0"/>
              <a:t>Individual education plan (IEP)</a:t>
            </a:r>
          </a:p>
          <a:p>
            <a:pPr marL="857250" lvl="1" indent="-457200">
              <a:spcAft>
                <a:spcPts val="600"/>
              </a:spcAft>
              <a:buFont typeface="Wingdings" panose="05000000000000000000" pitchFamily="2" charset="2"/>
              <a:buChar char="ü"/>
            </a:pPr>
            <a:r>
              <a:rPr lang="en-US" dirty="0"/>
              <a:t>504 accommodation plan</a:t>
            </a:r>
          </a:p>
        </p:txBody>
      </p:sp>
    </p:spTree>
    <p:extLst>
      <p:ext uri="{BB962C8B-B14F-4D97-AF65-F5344CB8AC3E}">
        <p14:creationId xmlns:p14="http://schemas.microsoft.com/office/powerpoint/2010/main" val="3702920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BB4B-02CC-4A14-924C-324E3BEC2FED}"/>
              </a:ext>
            </a:extLst>
          </p:cNvPr>
          <p:cNvSpPr>
            <a:spLocks noGrp="1"/>
          </p:cNvSpPr>
          <p:nvPr>
            <p:ph type="title"/>
          </p:nvPr>
        </p:nvSpPr>
        <p:spPr>
          <a:xfrm>
            <a:off x="826788" y="795865"/>
            <a:ext cx="6593189" cy="1602429"/>
          </a:xfrm>
        </p:spPr>
        <p:txBody>
          <a:bodyPr anchor="b">
            <a:noAutofit/>
          </a:bodyPr>
          <a:lstStyle/>
          <a:p>
            <a:r>
              <a:rPr lang="en-US" sz="4400" dirty="0"/>
              <a:t>Multidisciplinary Education Team:</a:t>
            </a:r>
          </a:p>
        </p:txBody>
      </p:sp>
      <p:sp>
        <p:nvSpPr>
          <p:cNvPr id="3" name="Content Placeholder 2">
            <a:extLst>
              <a:ext uri="{FF2B5EF4-FFF2-40B4-BE49-F238E27FC236}">
                <a16:creationId xmlns:a16="http://schemas.microsoft.com/office/drawing/2014/main" id="{5B6DAEB0-FD94-445D-AEBE-80029A91612B}"/>
              </a:ext>
            </a:extLst>
          </p:cNvPr>
          <p:cNvSpPr>
            <a:spLocks noGrp="1"/>
          </p:cNvSpPr>
          <p:nvPr>
            <p:ph type="body" sz="half" idx="2"/>
          </p:nvPr>
        </p:nvSpPr>
        <p:spPr>
          <a:xfrm>
            <a:off x="826788" y="2398295"/>
            <a:ext cx="3932237" cy="4452635"/>
          </a:xfrm>
        </p:spPr>
        <p:txBody>
          <a:bodyPr vert="horz" lIns="91440" tIns="45720" rIns="91440" bIns="45720" rtlCol="0" anchor="t">
            <a:normAutofit/>
          </a:bodyPr>
          <a:lstStyle/>
          <a:p>
            <a:r>
              <a:rPr lang="en-US" sz="2000" dirty="0"/>
              <a:t>IEP developed through collaboration of multidisciplinary education teams which may include: </a:t>
            </a:r>
          </a:p>
          <a:p>
            <a:pPr marL="800100" lvl="1" indent="-342900">
              <a:buFont typeface="Wingdings" panose="020B0604020202020204" pitchFamily="34" charset="0"/>
              <a:buChar char="ü"/>
            </a:pPr>
            <a:r>
              <a:rPr lang="en-US" sz="2000" dirty="0"/>
              <a:t>School psychologist</a:t>
            </a:r>
          </a:p>
          <a:p>
            <a:pPr marL="800100" lvl="1" indent="-342900">
              <a:buFont typeface="Wingdings" panose="020B0604020202020204" pitchFamily="34" charset="0"/>
              <a:buChar char="ü"/>
            </a:pPr>
            <a:r>
              <a:rPr lang="en-US" sz="2000" dirty="0"/>
              <a:t>Counselor</a:t>
            </a:r>
          </a:p>
          <a:p>
            <a:pPr marL="800100" lvl="1" indent="-342900">
              <a:buFont typeface="Wingdings" panose="020B0604020202020204" pitchFamily="34" charset="0"/>
              <a:buChar char="ü"/>
            </a:pPr>
            <a:r>
              <a:rPr lang="en-US" sz="2000" dirty="0"/>
              <a:t>Special education teacher</a:t>
            </a:r>
          </a:p>
          <a:p>
            <a:pPr marL="800100" lvl="1" indent="-342900">
              <a:buFont typeface="Wingdings" panose="020B0604020202020204" pitchFamily="34" charset="0"/>
              <a:buChar char="ü"/>
            </a:pPr>
            <a:r>
              <a:rPr lang="en-US" sz="2000" dirty="0"/>
              <a:t>Regular education teacher</a:t>
            </a:r>
          </a:p>
          <a:p>
            <a:pPr marL="800100" lvl="1" indent="-342900">
              <a:buFont typeface="Wingdings" panose="020B0604020202020204" pitchFamily="34" charset="0"/>
              <a:buChar char="ü"/>
            </a:pPr>
            <a:r>
              <a:rPr lang="en-US" sz="2000" dirty="0"/>
              <a:t>Physical Therapy</a:t>
            </a:r>
          </a:p>
          <a:p>
            <a:pPr marL="800100" lvl="1" indent="-342900">
              <a:buFont typeface="Wingdings" panose="020B0604020202020204" pitchFamily="34" charset="0"/>
              <a:buChar char="ü"/>
            </a:pPr>
            <a:r>
              <a:rPr lang="en-US" sz="2000" dirty="0"/>
              <a:t>Occupational Therapy</a:t>
            </a:r>
          </a:p>
          <a:p>
            <a:pPr marL="800100" lvl="1" indent="-342900">
              <a:buFont typeface="Wingdings" panose="020B0604020202020204" pitchFamily="34" charset="0"/>
              <a:buChar char="ü"/>
            </a:pPr>
            <a:r>
              <a:rPr lang="en-US" sz="2000" dirty="0"/>
              <a:t>Speech Therapy</a:t>
            </a:r>
          </a:p>
          <a:p>
            <a:pPr marL="800100" lvl="1" indent="-342900">
              <a:buFont typeface="Wingdings" panose="020B0604020202020204" pitchFamily="34" charset="0"/>
              <a:buChar char="ü"/>
            </a:pPr>
            <a:r>
              <a:rPr lang="en-US" sz="2000" dirty="0"/>
              <a:t>School Nurse</a:t>
            </a:r>
          </a:p>
          <a:p>
            <a:pPr marL="800100" lvl="1" indent="-342900">
              <a:buFont typeface="Wingdings" panose="020B0604020202020204" pitchFamily="34" charset="0"/>
              <a:buChar char="ü"/>
            </a:pPr>
            <a:r>
              <a:rPr lang="en-US" sz="2000" dirty="0"/>
              <a:t>Parent/Guardian</a:t>
            </a:r>
          </a:p>
          <a:p>
            <a:pPr marL="0" indent="0">
              <a:buNone/>
            </a:pPr>
            <a:endParaRPr lang="en-US" dirty="0"/>
          </a:p>
        </p:txBody>
      </p:sp>
      <p:pic>
        <p:nvPicPr>
          <p:cNvPr id="4" name="Picture 4" descr="&quot; &quot;">
            <a:extLst>
              <a:ext uri="{FF2B5EF4-FFF2-40B4-BE49-F238E27FC236}">
                <a16:creationId xmlns:a16="http://schemas.microsoft.com/office/drawing/2014/main" id="{55EB5150-26A4-45AC-92B2-F033FF59F835}"/>
              </a:ext>
              <a:ext uri="{C183D7F6-B498-43B3-948B-1728B52AA6E4}">
                <adec:decorative xmlns:adec="http://schemas.microsoft.com/office/drawing/2017/decorative" val="1"/>
              </a:ext>
            </a:extLst>
          </p:cNvPr>
          <p:cNvPicPr>
            <a:picLocks noChangeAspect="1"/>
          </p:cNvPicPr>
          <p:nvPr/>
        </p:nvPicPr>
        <p:blipFill rotWithShape="1">
          <a:blip r:embed="rId2"/>
          <a:srcRect b="7798"/>
          <a:stretch/>
        </p:blipFill>
        <p:spPr>
          <a:xfrm>
            <a:off x="5523112" y="2270123"/>
            <a:ext cx="5691211" cy="3660036"/>
          </a:xfrm>
          <a:prstGeom prst="rect">
            <a:avLst/>
          </a:prstGeom>
          <a:noFill/>
        </p:spPr>
      </p:pic>
    </p:spTree>
    <p:extLst>
      <p:ext uri="{BB962C8B-B14F-4D97-AF65-F5344CB8AC3E}">
        <p14:creationId xmlns:p14="http://schemas.microsoft.com/office/powerpoint/2010/main" val="246786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A55E-6ACF-467C-8268-FA56612B57C2}"/>
              </a:ext>
            </a:extLst>
          </p:cNvPr>
          <p:cNvSpPr>
            <a:spLocks noGrp="1"/>
          </p:cNvSpPr>
          <p:nvPr>
            <p:ph type="title"/>
          </p:nvPr>
        </p:nvSpPr>
        <p:spPr>
          <a:xfrm>
            <a:off x="838200" y="365125"/>
            <a:ext cx="10515600" cy="1325563"/>
          </a:xfrm>
        </p:spPr>
        <p:txBody>
          <a:bodyPr/>
          <a:lstStyle/>
          <a:p>
            <a:r>
              <a:rPr lang="en-US" dirty="0"/>
              <a:t>Use of Individual Health Care Plans to Support School Health Services:</a:t>
            </a:r>
          </a:p>
        </p:txBody>
      </p:sp>
      <p:sp>
        <p:nvSpPr>
          <p:cNvPr id="3" name="Content Placeholder 2">
            <a:extLst>
              <a:ext uri="{FF2B5EF4-FFF2-40B4-BE49-F238E27FC236}">
                <a16:creationId xmlns:a16="http://schemas.microsoft.com/office/drawing/2014/main" id="{D0597D10-D9C0-4EA1-AD8C-6D0B1B58E1E8}"/>
              </a:ext>
            </a:extLst>
          </p:cNvPr>
          <p:cNvSpPr>
            <a:spLocks noGrp="1"/>
          </p:cNvSpPr>
          <p:nvPr>
            <p:ph idx="1"/>
          </p:nvPr>
        </p:nvSpPr>
        <p:spPr>
          <a:xfrm>
            <a:off x="838200" y="1822666"/>
            <a:ext cx="10515600" cy="4012527"/>
          </a:xfrm>
        </p:spPr>
        <p:txBody>
          <a:bodyPr vert="horz" lIns="91440" tIns="45720" rIns="91440" bIns="45720" rtlCol="0" anchor="t">
            <a:normAutofit fontScale="92500" lnSpcReduction="10000"/>
          </a:bodyPr>
          <a:lstStyle/>
          <a:p>
            <a:r>
              <a:rPr lang="en-US" dirty="0">
                <a:solidFill>
                  <a:srgbClr val="30343F"/>
                </a:solidFill>
                <a:ea typeface="Helvetica Neue"/>
                <a:cs typeface="Helvetica Neue"/>
              </a:rPr>
              <a:t>It is the position of the National Association of School Nurses (NASN) that the registered professional school nurse (hereinafter referred to as school nurse) initiates and develops an individualized healthcare plan (IHP) for students whose healthcare needs require more complex school nursing services. An IHP is a plan of care written by the registered nurse for students with or at risk for physical or mental health needs (ANA &amp; NASN, 2017). It is the responsibility of the school nurse to annually evaluate the IHP, as well as to update the plan if deemed appropriate, to reflect changes in the student’s healthcare needs and address nursing interventions and/or student healthcare outcomes. </a:t>
            </a:r>
            <a:endParaRPr lang="en-US" dirty="0">
              <a:ea typeface="+mn-lt"/>
              <a:cs typeface="+mn-lt"/>
            </a:endParaRPr>
          </a:p>
          <a:p>
            <a:r>
              <a:rPr lang="en-US" dirty="0">
                <a:ea typeface="+mn-lt"/>
                <a:cs typeface="+mn-lt"/>
                <a:hlinkClick r:id="rId2"/>
              </a:rPr>
              <a:t>NASN Position on School Healthcare Plans</a:t>
            </a:r>
            <a:endParaRPr lang="en-US" dirty="0">
              <a:ea typeface="+mn-lt"/>
              <a:cs typeface="+mn-lt"/>
            </a:endParaRPr>
          </a:p>
          <a:p>
            <a:endParaRPr lang="en-US" dirty="0"/>
          </a:p>
        </p:txBody>
      </p:sp>
    </p:spTree>
    <p:extLst>
      <p:ext uri="{BB962C8B-B14F-4D97-AF65-F5344CB8AC3E}">
        <p14:creationId xmlns:p14="http://schemas.microsoft.com/office/powerpoint/2010/main" val="148174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9793-CB0A-4D55-BC71-A7934C6C87CA}"/>
              </a:ext>
            </a:extLst>
          </p:cNvPr>
          <p:cNvSpPr>
            <a:spLocks noGrp="1"/>
          </p:cNvSpPr>
          <p:nvPr>
            <p:ph type="title"/>
          </p:nvPr>
        </p:nvSpPr>
        <p:spPr/>
        <p:txBody>
          <a:bodyPr/>
          <a:lstStyle/>
          <a:p>
            <a:r>
              <a:rPr lang="en-US" dirty="0"/>
              <a:t>Individual Health Plan (IHP)</a:t>
            </a:r>
          </a:p>
        </p:txBody>
      </p:sp>
      <p:sp>
        <p:nvSpPr>
          <p:cNvPr id="3" name="Content Placeholder 2">
            <a:extLst>
              <a:ext uri="{FF2B5EF4-FFF2-40B4-BE49-F238E27FC236}">
                <a16:creationId xmlns:a16="http://schemas.microsoft.com/office/drawing/2014/main" id="{259CD875-8480-40AF-B9A9-50EB028C4C70}"/>
              </a:ext>
            </a:extLst>
          </p:cNvPr>
          <p:cNvSpPr>
            <a:spLocks noGrp="1"/>
          </p:cNvSpPr>
          <p:nvPr>
            <p:ph sz="half" idx="1"/>
          </p:nvPr>
        </p:nvSpPr>
        <p:spPr>
          <a:xfrm>
            <a:off x="838200" y="1690688"/>
            <a:ext cx="5181600" cy="3833133"/>
          </a:xfrm>
        </p:spPr>
        <p:txBody>
          <a:bodyPr vert="horz" lIns="91440" tIns="45720" rIns="91440" bIns="45720" rtlCol="0" anchor="t">
            <a:normAutofit fontScale="92500" lnSpcReduction="10000"/>
          </a:bodyPr>
          <a:lstStyle/>
          <a:p>
            <a:r>
              <a:rPr lang="en-US" dirty="0"/>
              <a:t>Written medical management plan (nursing care plan) that ensures the health and educational needs of the student</a:t>
            </a:r>
          </a:p>
          <a:p>
            <a:r>
              <a:rPr lang="en-US" dirty="0"/>
              <a:t>Aligned with, compliments and includes the medical provider’s orders and follows standards of professional nursing care</a:t>
            </a:r>
          </a:p>
          <a:p>
            <a:r>
              <a:rPr lang="en-US" dirty="0"/>
              <a:t>Must be comprehensive, communicated and coordinated</a:t>
            </a:r>
          </a:p>
          <a:p>
            <a:pPr marL="0" indent="0">
              <a:buNone/>
            </a:pPr>
            <a:endParaRPr lang="en-US" dirty="0"/>
          </a:p>
        </p:txBody>
      </p:sp>
      <p:pic>
        <p:nvPicPr>
          <p:cNvPr id="4" name="Picture 4" descr="&quot; &quot;">
            <a:extLst>
              <a:ext uri="{FF2B5EF4-FFF2-40B4-BE49-F238E27FC236}">
                <a16:creationId xmlns:a16="http://schemas.microsoft.com/office/drawing/2014/main" id="{8FCCA6A9-7AAC-4182-857C-4D2D52246A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02739" y="1699230"/>
            <a:ext cx="3180140" cy="3786111"/>
          </a:xfrm>
          <a:prstGeom prst="rect">
            <a:avLst/>
          </a:prstGeom>
        </p:spPr>
      </p:pic>
    </p:spTree>
    <p:extLst>
      <p:ext uri="{BB962C8B-B14F-4D97-AF65-F5344CB8AC3E}">
        <p14:creationId xmlns:p14="http://schemas.microsoft.com/office/powerpoint/2010/main" val="211250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854B8-989F-4C04-BCFD-C1A8D3976BD2}"/>
              </a:ext>
            </a:extLst>
          </p:cNvPr>
          <p:cNvSpPr>
            <a:spLocks noGrp="1"/>
          </p:cNvSpPr>
          <p:nvPr>
            <p:ph type="title"/>
          </p:nvPr>
        </p:nvSpPr>
        <p:spPr/>
        <p:txBody>
          <a:bodyPr/>
          <a:lstStyle/>
          <a:p>
            <a:r>
              <a:rPr lang="en-US" dirty="0"/>
              <a:t>IHP’s</a:t>
            </a:r>
          </a:p>
        </p:txBody>
      </p:sp>
      <p:sp>
        <p:nvSpPr>
          <p:cNvPr id="3" name="Content Placeholder 2">
            <a:extLst>
              <a:ext uri="{FF2B5EF4-FFF2-40B4-BE49-F238E27FC236}">
                <a16:creationId xmlns:a16="http://schemas.microsoft.com/office/drawing/2014/main" id="{120DEBAD-E8A3-45D9-95D7-C6534EA6D9B7}"/>
              </a:ext>
            </a:extLst>
          </p:cNvPr>
          <p:cNvSpPr>
            <a:spLocks noGrp="1"/>
          </p:cNvSpPr>
          <p:nvPr>
            <p:ph idx="1"/>
          </p:nvPr>
        </p:nvSpPr>
        <p:spPr/>
        <p:txBody>
          <a:bodyPr/>
          <a:lstStyle/>
          <a:p>
            <a:r>
              <a:rPr lang="en-US"/>
              <a:t>Identifies the healthcare needs of the student</a:t>
            </a:r>
          </a:p>
          <a:p>
            <a:r>
              <a:rPr lang="en-US"/>
              <a:t>Describes actual and potential goals and outcomes</a:t>
            </a:r>
          </a:p>
          <a:p>
            <a:r>
              <a:rPr lang="en-US"/>
              <a:t>Lists interventions (medications, clinical procedures, etc.) and evaluation data</a:t>
            </a:r>
          </a:p>
          <a:p>
            <a:r>
              <a:rPr lang="en-US"/>
              <a:t>Updated as at the beginning of school year and as necessary</a:t>
            </a:r>
          </a:p>
          <a:p>
            <a:pPr marL="0" indent="0">
              <a:buNone/>
            </a:pPr>
            <a:endParaRPr lang="en-US"/>
          </a:p>
        </p:txBody>
      </p:sp>
    </p:spTree>
    <p:extLst>
      <p:ext uri="{BB962C8B-B14F-4D97-AF65-F5344CB8AC3E}">
        <p14:creationId xmlns:p14="http://schemas.microsoft.com/office/powerpoint/2010/main" val="125339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99D25-9463-4D57-A456-E5A01449FF60}"/>
              </a:ext>
            </a:extLst>
          </p:cNvPr>
          <p:cNvSpPr>
            <a:spLocks noGrp="1"/>
          </p:cNvSpPr>
          <p:nvPr>
            <p:ph type="title"/>
          </p:nvPr>
        </p:nvSpPr>
        <p:spPr>
          <a:xfrm>
            <a:off x="838200" y="365125"/>
            <a:ext cx="10515600" cy="1325563"/>
          </a:xfrm>
        </p:spPr>
        <p:txBody>
          <a:bodyPr anchor="ctr">
            <a:normAutofit/>
          </a:bodyPr>
          <a:lstStyle/>
          <a:p>
            <a:r>
              <a:rPr lang="en-US"/>
              <a:t>Emergency Action Plan (EAP)</a:t>
            </a:r>
          </a:p>
        </p:txBody>
      </p:sp>
      <p:sp>
        <p:nvSpPr>
          <p:cNvPr id="3" name="Content Placeholder 2">
            <a:extLst>
              <a:ext uri="{FF2B5EF4-FFF2-40B4-BE49-F238E27FC236}">
                <a16:creationId xmlns:a16="http://schemas.microsoft.com/office/drawing/2014/main" id="{CCE1F1D3-9F6A-41F9-AF67-22D95E7CEBBA}"/>
              </a:ext>
            </a:extLst>
          </p:cNvPr>
          <p:cNvSpPr>
            <a:spLocks noGrp="1"/>
          </p:cNvSpPr>
          <p:nvPr>
            <p:ph sz="half" idx="2"/>
          </p:nvPr>
        </p:nvSpPr>
        <p:spPr>
          <a:xfrm>
            <a:off x="4116010" y="1825625"/>
            <a:ext cx="7237790" cy="4351338"/>
          </a:xfrm>
        </p:spPr>
        <p:txBody>
          <a:bodyPr vert="horz" lIns="91440" tIns="45720" rIns="91440" bIns="45720" rtlCol="0" anchor="t">
            <a:normAutofit/>
          </a:bodyPr>
          <a:lstStyle/>
          <a:p>
            <a:r>
              <a:rPr lang="en-US" sz="2000" dirty="0"/>
              <a:t>Written for school personnel to follow when responding to a health crisis and no physician’s orders are on file</a:t>
            </a:r>
          </a:p>
          <a:p>
            <a:r>
              <a:rPr lang="en-US" sz="2000" dirty="0"/>
              <a:t>Describes signs/symptoms of pending health emergency or crisis</a:t>
            </a:r>
          </a:p>
          <a:p>
            <a:r>
              <a:rPr lang="en-US" sz="2000" dirty="0"/>
              <a:t>Gives step by step instructions during health emergency</a:t>
            </a:r>
          </a:p>
          <a:p>
            <a:r>
              <a:rPr lang="en-US" sz="2000" dirty="0"/>
              <a:t>Updated at the beginning of school year and as needed</a:t>
            </a:r>
          </a:p>
          <a:p>
            <a:r>
              <a:rPr lang="en-US" sz="2000" dirty="0"/>
              <a:t>Include names of school personnel who have been trained to intervene, as well as student’s emergency contact information</a:t>
            </a:r>
          </a:p>
          <a:p>
            <a:pPr marL="0" indent="0">
              <a:buNone/>
            </a:pPr>
            <a:endParaRPr lang="en-US" sz="2000" dirty="0"/>
          </a:p>
        </p:txBody>
      </p:sp>
      <p:pic>
        <p:nvPicPr>
          <p:cNvPr id="4" name="Picture 4" descr="&quot; &quot;">
            <a:extLst>
              <a:ext uri="{FF2B5EF4-FFF2-40B4-BE49-F238E27FC236}">
                <a16:creationId xmlns:a16="http://schemas.microsoft.com/office/drawing/2014/main" id="{607DD5F6-89CE-408B-89CE-C966338F5CB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42093" y="1825625"/>
            <a:ext cx="2706386" cy="2706386"/>
          </a:xfrm>
          <a:prstGeom prst="rect">
            <a:avLst/>
          </a:prstGeom>
          <a:noFill/>
        </p:spPr>
      </p:pic>
    </p:spTree>
    <p:extLst>
      <p:ext uri="{BB962C8B-B14F-4D97-AF65-F5344CB8AC3E}">
        <p14:creationId xmlns:p14="http://schemas.microsoft.com/office/powerpoint/2010/main" val="655602380"/>
      </p:ext>
    </p:extLst>
  </p:cSld>
  <p:clrMapOvr>
    <a:masterClrMapping/>
  </p:clrMapOvr>
</p:sld>
</file>

<file path=ppt/theme/theme1.xml><?xml version="1.0" encoding="utf-8"?>
<a:theme xmlns:a="http://schemas.openxmlformats.org/drawingml/2006/main" name="KDE PowerPoint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  Read-Only" id="{FFA7BB6D-5159-4BB1-BE0B-C54271A6CD10}" vid="{09A186BE-2953-4D9B-9176-DD3A9277F8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earching Vaccine Records 10.18.2021 mm" id="{53E79497-B00F-4A94-99A9-CCB64ABAE1B3}" vid="{616C5AFE-4E53-423F-829D-3A73C7A241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2022-01-19T05:00:00+00:00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2022-01-19T05:00:00+00:00</Publication_x0020_Date>
    <Audience1 xmlns="3a62de7d-ba57-4f43-9dae-9623ba637be0"/>
    <_dlc_DocId xmlns="3a62de7d-ba57-4f43-9dae-9623ba637be0">KYED-112-585</_dlc_DocId>
    <_dlc_DocIdUrl xmlns="3a62de7d-ba57-4f43-9dae-9623ba637be0">
      <Url>https://education-edit.ky.gov/districts/SHS/_layouts/15/DocIdRedir.aspx?ID=KYED-112-585</Url>
      <Description>KYED-112-585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4DFE2430-E7D8-45EA-A8C1-570840C0AFB5}"/>
</file>

<file path=customXml/itemProps2.xml><?xml version="1.0" encoding="utf-8"?>
<ds:datastoreItem xmlns:ds="http://schemas.openxmlformats.org/officeDocument/2006/customXml" ds:itemID="{269C446D-E2BE-4470-BF35-26C9179A014B}">
  <ds:schemaRefs>
    <ds:schemaRef ds:uri="08fe087a-bfb0-41bc-9b50-a2ca033edc86"/>
    <ds:schemaRef ds:uri="http://schemas.openxmlformats.org/package/2006/metadata/core-properties"/>
    <ds:schemaRef ds:uri="http://purl.org/dc/term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3a62de7d-ba57-4f43-9dae-9623ba637be0"/>
    <ds:schemaRef ds:uri="http://schemas.microsoft.com/sharepoint/v3"/>
  </ds:schemaRefs>
</ds:datastoreItem>
</file>

<file path=customXml/itemProps3.xml><?xml version="1.0" encoding="utf-8"?>
<ds:datastoreItem xmlns:ds="http://schemas.openxmlformats.org/officeDocument/2006/customXml" ds:itemID="{9325A379-D7FD-4A66-9CA3-024FD22C4EBF}">
  <ds:schemaRefs>
    <ds:schemaRef ds:uri="http://schemas.microsoft.com/sharepoint/v3/contenttype/forms"/>
  </ds:schemaRefs>
</ds:datastoreItem>
</file>

<file path=customXml/itemProps4.xml><?xml version="1.0" encoding="utf-8"?>
<ds:datastoreItem xmlns:ds="http://schemas.openxmlformats.org/officeDocument/2006/customXml" ds:itemID="{69D7AFAE-E5F1-4E74-AFEF-93CA0B669D0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KDE PowerPoint Template 2021</Template>
  <TotalTime>41</TotalTime>
  <Words>1360</Words>
  <Application>Microsoft Office PowerPoint</Application>
  <PresentationFormat>Widescreen</PresentationFormat>
  <Paragraphs>124</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Franklin Gothic Book</vt:lpstr>
      <vt:lpstr>Franklin Gothic Medium</vt:lpstr>
      <vt:lpstr>Helvetica Neue</vt:lpstr>
      <vt:lpstr>Wingdings</vt:lpstr>
      <vt:lpstr>KDE PowerPoint Template 2021</vt:lpstr>
      <vt:lpstr>Office Theme</vt:lpstr>
      <vt:lpstr>The Plans: IHP, EAP, IEP and 504 What School Nurses Need to Know</vt:lpstr>
      <vt:lpstr>Objectives:</vt:lpstr>
      <vt:lpstr>The Issue:</vt:lpstr>
      <vt:lpstr>Facilitating Learning </vt:lpstr>
      <vt:lpstr>Multidisciplinary Education Team:</vt:lpstr>
      <vt:lpstr>Use of Individual Health Care Plans to Support School Health Services:</vt:lpstr>
      <vt:lpstr>Individual Health Plan (IHP)</vt:lpstr>
      <vt:lpstr>IHP’s</vt:lpstr>
      <vt:lpstr>Emergency Action Plan (EAP)</vt:lpstr>
      <vt:lpstr>Individualized Education Plan (IEP)</vt:lpstr>
      <vt:lpstr>IEP’s</vt:lpstr>
      <vt:lpstr>IEP’s Should Include</vt:lpstr>
      <vt:lpstr>School Health Services in the IEP</vt:lpstr>
      <vt:lpstr>What is a 504 plan?</vt:lpstr>
      <vt:lpstr>What is a 504 plan (continued)?</vt:lpstr>
      <vt:lpstr>504 plans</vt:lpstr>
      <vt:lpstr>What is in a 504 plan?</vt:lpstr>
      <vt:lpstr>A 504 plan may include:</vt:lpstr>
      <vt:lpstr>Impairments under Section 504 standards:</vt:lpstr>
      <vt:lpstr>NASN Position Statements:</vt:lpstr>
      <vt:lpstr>Contact Information:  Angie McDonald, ADN, RN, NASSNC State School Nurse Consultant Angela.Mcdonald@education.ky.gov  Michelle Malicote, BSN, RN, NASSNC Nurse Consultant Michelle.Malicote@education.ky.gov  </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Plans: IHP, EAP, IEP and 504 What School Nurses Need to Know</dc:title>
  <dc:creator>McDonald, Angela - Division of District Support</dc:creator>
  <cp:lastModifiedBy>Hickman, Tonia - Division of District Support</cp:lastModifiedBy>
  <cp:revision>60</cp:revision>
  <dcterms:created xsi:type="dcterms:W3CDTF">2021-10-08T14:52:22Z</dcterms:created>
  <dcterms:modified xsi:type="dcterms:W3CDTF">2024-04-22T19:53:19Z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48ee0360-c910-4e79-9cae-7612738d4163</vt:lpwstr>
  </property>
</Properties>
</file>