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344" r:id="rId6"/>
    <p:sldId id="280" r:id="rId7"/>
    <p:sldId id="290" r:id="rId8"/>
    <p:sldId id="291" r:id="rId9"/>
    <p:sldId id="275" r:id="rId10"/>
    <p:sldId id="343" r:id="rId11"/>
    <p:sldId id="3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7"/>
    <p:restoredTop sz="85427" autoAdjust="0"/>
  </p:normalViewPr>
  <p:slideViewPr>
    <p:cSldViewPr snapToGrid="0" snapToObjects="1">
      <p:cViewPr varScale="1">
        <p:scale>
          <a:sx n="73" d="100"/>
          <a:sy n="73" d="100"/>
        </p:scale>
        <p:origin x="6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09B7F-72A8-4B39-836E-C06B305205C7}"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B8472-E94C-44B5-AAD8-412F5920C7F0}" type="slidenum">
              <a:rPr lang="en-US" smtClean="0"/>
              <a:t>‹#›</a:t>
            </a:fld>
            <a:endParaRPr lang="en-US"/>
          </a:p>
        </p:txBody>
      </p:sp>
    </p:spTree>
    <p:extLst>
      <p:ext uri="{BB962C8B-B14F-4D97-AF65-F5344CB8AC3E}">
        <p14:creationId xmlns:p14="http://schemas.microsoft.com/office/powerpoint/2010/main" val="101375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couple of quick notes regarding what you see on the HOME tab:</a:t>
            </a:r>
          </a:p>
          <a:p>
            <a:pPr lvl="0"/>
            <a:r>
              <a:rPr lang="en-US" sz="1200" kern="1200" dirty="0">
                <a:solidFill>
                  <a:schemeClr val="tx1"/>
                </a:solidFill>
                <a:effectLst/>
                <a:latin typeface="+mn-lt"/>
                <a:ea typeface="+mn-ea"/>
                <a:cs typeface="+mn-cs"/>
              </a:rPr>
              <a:t>in the top right corner, you will see your basic info: your login, your school district </a:t>
            </a:r>
          </a:p>
          <a:p>
            <a:pPr lvl="0"/>
            <a:r>
              <a:rPr lang="en-US" sz="1200" kern="1200" dirty="0">
                <a:solidFill>
                  <a:schemeClr val="tx1"/>
                </a:solidFill>
                <a:effectLst/>
                <a:latin typeface="+mn-lt"/>
                <a:ea typeface="+mn-ea"/>
                <a:cs typeface="+mn-cs"/>
              </a:rPr>
              <a:t>KDE contact info in the bottom right corner</a:t>
            </a:r>
          </a:p>
          <a:p>
            <a:pPr lvl="0"/>
            <a:r>
              <a:rPr lang="en-US" sz="1200" kern="1200" dirty="0">
                <a:solidFill>
                  <a:schemeClr val="tx1"/>
                </a:solidFill>
                <a:effectLst/>
                <a:latin typeface="+mn-lt"/>
                <a:ea typeface="+mn-ea"/>
                <a:cs typeface="+mn-cs"/>
              </a:rPr>
              <a:t>Home, District Info, and Report Manager's tabs (more in-depth later in a guidance document)</a:t>
            </a:r>
          </a:p>
          <a:p>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Main Function of Home screen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Tabs for the three cycles of SAAR – Growth Factor, January GF, and SAAR</a:t>
            </a:r>
          </a:p>
          <a:p>
            <a:pPr lvl="0"/>
            <a:r>
              <a:rPr lang="en-US" sz="1200" kern="1200" dirty="0">
                <a:solidFill>
                  <a:schemeClr val="tx1"/>
                </a:solidFill>
                <a:effectLst/>
                <a:latin typeface="+mn-lt"/>
                <a:ea typeface="+mn-ea"/>
                <a:cs typeface="+mn-cs"/>
              </a:rPr>
              <a:t>The three cycles will reflect the </a:t>
            </a:r>
            <a:r>
              <a:rPr lang="en-US" sz="1200" i="1" kern="1200" dirty="0">
                <a:solidFill>
                  <a:schemeClr val="tx1"/>
                </a:solidFill>
                <a:effectLst/>
                <a:latin typeface="+mn-lt"/>
                <a:ea typeface="+mn-ea"/>
                <a:cs typeface="+mn-cs"/>
              </a:rPr>
              <a:t>current</a:t>
            </a:r>
            <a:r>
              <a:rPr lang="en-US" sz="1200" kern="1200" dirty="0">
                <a:solidFill>
                  <a:schemeClr val="tx1"/>
                </a:solidFill>
                <a:effectLst/>
                <a:latin typeface="+mn-lt"/>
                <a:ea typeface="+mn-ea"/>
                <a:cs typeface="+mn-cs"/>
              </a:rPr>
              <a:t> year</a:t>
            </a:r>
          </a:p>
          <a:p>
            <a:pPr lvl="0"/>
            <a:r>
              <a:rPr lang="en-US" sz="1200" kern="1200" dirty="0">
                <a:solidFill>
                  <a:schemeClr val="tx1"/>
                </a:solidFill>
                <a:effectLst/>
                <a:latin typeface="+mn-lt"/>
                <a:ea typeface="+mn-ea"/>
                <a:cs typeface="+mn-cs"/>
              </a:rPr>
              <a:t>The tab that is highlighted in green is currently open</a:t>
            </a:r>
          </a:p>
          <a:p>
            <a:endParaRPr lang="en-US" dirty="0"/>
          </a:p>
          <a:p>
            <a:pPr lvl="0"/>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the status that the Infinite Campus file is in. Below you will find the different status categories: </a:t>
            </a:r>
          </a:p>
          <a:p>
            <a:pPr lvl="0"/>
            <a:r>
              <a:rPr lang="en-US" sz="1200" b="1" kern="1200" dirty="0">
                <a:solidFill>
                  <a:schemeClr val="tx1"/>
                </a:solidFill>
                <a:effectLst/>
                <a:latin typeface="+mn-lt"/>
                <a:ea typeface="+mn-ea"/>
                <a:cs typeface="+mn-cs"/>
              </a:rPr>
              <a:t>Not Submitted </a:t>
            </a:r>
            <a:r>
              <a:rPr lang="en-US" sz="1200" kern="1200" dirty="0">
                <a:solidFill>
                  <a:schemeClr val="tx1"/>
                </a:solidFill>
                <a:effectLst/>
                <a:latin typeface="+mn-lt"/>
                <a:ea typeface="+mn-ea"/>
                <a:cs typeface="+mn-cs"/>
              </a:rPr>
              <a:t>– the district has not submitted a file yet. </a:t>
            </a:r>
          </a:p>
          <a:p>
            <a:pPr lvl="0"/>
            <a:r>
              <a:rPr lang="en-US" sz="1200" b="1" kern="1200" dirty="0">
                <a:solidFill>
                  <a:schemeClr val="tx1"/>
                </a:solidFill>
                <a:effectLst/>
                <a:latin typeface="+mn-lt"/>
                <a:ea typeface="+mn-ea"/>
                <a:cs typeface="+mn-cs"/>
              </a:rPr>
              <a:t>Waiting KDE Review </a:t>
            </a:r>
            <a:r>
              <a:rPr lang="en-US" sz="1200" kern="1200" dirty="0">
                <a:solidFill>
                  <a:schemeClr val="tx1"/>
                </a:solidFill>
                <a:effectLst/>
                <a:latin typeface="+mn-lt"/>
                <a:ea typeface="+mn-ea"/>
                <a:cs typeface="+mn-cs"/>
              </a:rPr>
              <a:t>– Infinite Campus file submitted by the district, waiting for KDE review</a:t>
            </a:r>
          </a:p>
          <a:p>
            <a:pPr lvl="0"/>
            <a:r>
              <a:rPr lang="en-US" sz="1200" b="1" kern="1200" dirty="0">
                <a:solidFill>
                  <a:schemeClr val="tx1"/>
                </a:solidFill>
                <a:effectLst/>
                <a:latin typeface="+mn-lt"/>
                <a:ea typeface="+mn-ea"/>
                <a:cs typeface="+mn-cs"/>
              </a:rPr>
              <a:t>Waiting District Review </a:t>
            </a:r>
            <a:r>
              <a:rPr lang="en-US" sz="1200" kern="1200" dirty="0">
                <a:solidFill>
                  <a:schemeClr val="tx1"/>
                </a:solidFill>
                <a:effectLst/>
                <a:latin typeface="+mn-lt"/>
                <a:ea typeface="+mn-ea"/>
                <a:cs typeface="+mn-cs"/>
              </a:rPr>
              <a:t>– has already been reviewed by KDE, no errors, now awaiting verification by the Superintendent</a:t>
            </a:r>
          </a:p>
          <a:p>
            <a:pPr lvl="0"/>
            <a:r>
              <a:rPr lang="en-US" sz="1200" b="1" kern="1200" dirty="0">
                <a:solidFill>
                  <a:schemeClr val="tx1"/>
                </a:solidFill>
                <a:effectLst/>
                <a:latin typeface="+mn-lt"/>
                <a:ea typeface="+mn-ea"/>
                <a:cs typeface="+mn-cs"/>
              </a:rPr>
              <a:t>Waiting KDE to Complete </a:t>
            </a:r>
            <a:r>
              <a:rPr lang="en-US" sz="1200" kern="1200" dirty="0">
                <a:solidFill>
                  <a:schemeClr val="tx1"/>
                </a:solidFill>
                <a:effectLst/>
                <a:latin typeface="+mn-lt"/>
                <a:ea typeface="+mn-ea"/>
                <a:cs typeface="+mn-cs"/>
              </a:rPr>
              <a:t>– has been verified by Superintendent, now simply waiting on KDE to finalize</a:t>
            </a:r>
          </a:p>
          <a:p>
            <a:pPr lvl="0"/>
            <a:r>
              <a:rPr lang="en-US" sz="1200" b="1" kern="1200" dirty="0">
                <a:solidFill>
                  <a:schemeClr val="tx1"/>
                </a:solidFill>
                <a:effectLst/>
                <a:latin typeface="+mn-lt"/>
                <a:ea typeface="+mn-ea"/>
                <a:cs typeface="+mn-cs"/>
              </a:rPr>
              <a:t>Complete</a:t>
            </a:r>
            <a:r>
              <a:rPr lang="en-US" sz="1200" kern="1200" dirty="0">
                <a:solidFill>
                  <a:schemeClr val="tx1"/>
                </a:solidFill>
                <a:effectLst/>
                <a:latin typeface="+mn-lt"/>
                <a:ea typeface="+mn-ea"/>
                <a:cs typeface="+mn-cs"/>
              </a:rPr>
              <a:t> – submission final, approved by all parties</a:t>
            </a:r>
          </a:p>
          <a:p>
            <a:pPr lvl="0"/>
            <a:r>
              <a:rPr lang="en-US" sz="1200" b="1" kern="1200" dirty="0">
                <a:solidFill>
                  <a:schemeClr val="tx1"/>
                </a:solidFill>
                <a:effectLst/>
                <a:latin typeface="+mn-lt"/>
                <a:ea typeface="+mn-ea"/>
                <a:cs typeface="+mn-cs"/>
              </a:rPr>
              <a:t>Denied</a:t>
            </a:r>
            <a:r>
              <a:rPr lang="en-US" sz="1200" kern="1200" dirty="0">
                <a:solidFill>
                  <a:schemeClr val="tx1"/>
                </a:solidFill>
                <a:effectLst/>
                <a:latin typeface="+mn-lt"/>
                <a:ea typeface="+mn-ea"/>
                <a:cs typeface="+mn-cs"/>
              </a:rPr>
              <a:t> – the submission can be denied by the district superintendent or KDE at any point during the submission. </a:t>
            </a:r>
          </a:p>
          <a:p>
            <a:pPr lvl="0"/>
            <a:r>
              <a:rPr lang="en-US" sz="1200" b="1" kern="1200" dirty="0">
                <a:solidFill>
                  <a:schemeClr val="tx1"/>
                </a:solidFill>
                <a:effectLst/>
                <a:latin typeface="+mn-lt"/>
                <a:ea typeface="+mn-ea"/>
                <a:cs typeface="+mn-cs"/>
              </a:rPr>
              <a:t>Withdrawn</a:t>
            </a:r>
            <a:r>
              <a:rPr lang="en-US" sz="1200" kern="1200" dirty="0">
                <a:solidFill>
                  <a:schemeClr val="tx1"/>
                </a:solidFill>
                <a:effectLst/>
                <a:latin typeface="+mn-lt"/>
                <a:ea typeface="+mn-ea"/>
                <a:cs typeface="+mn-cs"/>
              </a:rPr>
              <a:t> – The district has withdrawn submission</a:t>
            </a:r>
          </a:p>
          <a:p>
            <a:endParaRPr lang="en-US" dirty="0"/>
          </a:p>
          <a:p>
            <a:pPr lvl="0"/>
            <a:r>
              <a:rPr lang="en-US" sz="1200" b="1" kern="1200" dirty="0">
                <a:solidFill>
                  <a:schemeClr val="tx1"/>
                </a:solidFill>
                <a:effectLst/>
                <a:latin typeface="+mn-lt"/>
                <a:ea typeface="+mn-ea"/>
                <a:cs typeface="+mn-cs"/>
              </a:rPr>
              <a:t>Next Action </a:t>
            </a:r>
            <a:r>
              <a:rPr lang="en-US" sz="1200" kern="1200" dirty="0">
                <a:solidFill>
                  <a:schemeClr val="tx1"/>
                </a:solidFill>
                <a:effectLst/>
                <a:latin typeface="+mn-lt"/>
                <a:ea typeface="+mn-ea"/>
                <a:cs typeface="+mn-cs"/>
              </a:rPr>
              <a:t>– Next action to be taken in the submission process</a:t>
            </a:r>
          </a:p>
          <a:p>
            <a:pPr lvl="0"/>
            <a:r>
              <a:rPr lang="en-US" sz="1200" b="1" kern="1200" dirty="0">
                <a:solidFill>
                  <a:schemeClr val="tx1"/>
                </a:solidFill>
                <a:effectLst/>
                <a:latin typeface="+mn-lt"/>
                <a:ea typeface="+mn-ea"/>
                <a:cs typeface="+mn-cs"/>
              </a:rPr>
              <a:t>School Year </a:t>
            </a:r>
            <a:r>
              <a:rPr lang="en-US" sz="1200" kern="1200" dirty="0">
                <a:solidFill>
                  <a:schemeClr val="tx1"/>
                </a:solidFill>
                <a:effectLst/>
                <a:latin typeface="+mn-lt"/>
                <a:ea typeface="+mn-ea"/>
                <a:cs typeface="+mn-cs"/>
              </a:rPr>
              <a:t>– Current / open school year</a:t>
            </a:r>
          </a:p>
          <a:p>
            <a:pPr lvl="0"/>
            <a:r>
              <a:rPr lang="en-US" sz="1200" b="1" kern="1200" dirty="0">
                <a:solidFill>
                  <a:schemeClr val="tx1"/>
                </a:solidFill>
                <a:effectLst/>
                <a:latin typeface="+mn-lt"/>
                <a:ea typeface="+mn-ea"/>
                <a:cs typeface="+mn-cs"/>
              </a:rPr>
              <a:t>Submitted On </a:t>
            </a:r>
            <a:r>
              <a:rPr lang="en-US" sz="1200" kern="1200" dirty="0">
                <a:solidFill>
                  <a:schemeClr val="tx1"/>
                </a:solidFill>
                <a:effectLst/>
                <a:latin typeface="+mn-lt"/>
                <a:ea typeface="+mn-ea"/>
                <a:cs typeface="+mn-cs"/>
              </a:rPr>
              <a:t>– Date Infinite Campus file was submitted</a:t>
            </a:r>
          </a:p>
          <a:p>
            <a:pPr lvl="0"/>
            <a:r>
              <a:rPr lang="en-US" sz="1200" b="1" kern="1200" dirty="0">
                <a:solidFill>
                  <a:schemeClr val="tx1"/>
                </a:solidFill>
                <a:effectLst/>
                <a:latin typeface="+mn-lt"/>
                <a:ea typeface="+mn-ea"/>
                <a:cs typeface="+mn-cs"/>
              </a:rPr>
              <a:t>Active Issues </a:t>
            </a:r>
            <a:r>
              <a:rPr lang="en-US" sz="1200" kern="1200" dirty="0">
                <a:solidFill>
                  <a:schemeClr val="tx1"/>
                </a:solidFill>
                <a:effectLst/>
                <a:latin typeface="+mn-lt"/>
                <a:ea typeface="+mn-ea"/>
                <a:cs typeface="+mn-cs"/>
              </a:rPr>
              <a:t>– Errors related to the current submission</a:t>
            </a:r>
          </a:p>
          <a:p>
            <a:pPr lvl="0"/>
            <a:r>
              <a:rPr lang="en-US" sz="1200" b="1" kern="1200" dirty="0">
                <a:solidFill>
                  <a:schemeClr val="tx1"/>
                </a:solidFill>
                <a:effectLst/>
                <a:latin typeface="+mn-lt"/>
                <a:ea typeface="+mn-ea"/>
                <a:cs typeface="+mn-cs"/>
              </a:rPr>
              <a:t>Resolved issues</a:t>
            </a:r>
            <a:r>
              <a:rPr lang="en-US" sz="1200" kern="1200" dirty="0">
                <a:solidFill>
                  <a:schemeClr val="tx1"/>
                </a:solidFill>
                <a:effectLst/>
                <a:latin typeface="+mn-lt"/>
                <a:ea typeface="+mn-ea"/>
                <a:cs typeface="+mn-cs"/>
              </a:rPr>
              <a:t> – Displays any issues that have been resolved</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Buttons</a:t>
            </a:r>
            <a:r>
              <a:rPr lang="en-US" sz="1200" kern="1200" dirty="0">
                <a:solidFill>
                  <a:schemeClr val="tx1"/>
                </a:solidFill>
                <a:effectLst/>
                <a:latin typeface="+mn-lt"/>
                <a:ea typeface="+mn-ea"/>
                <a:cs typeface="+mn-cs"/>
              </a:rPr>
              <a:t> - Within the highlighted, open window, there are two buttons.  In the example above, the top one says </a:t>
            </a:r>
            <a:r>
              <a:rPr lang="en-US" sz="1200" b="1" kern="1200" dirty="0">
                <a:solidFill>
                  <a:schemeClr val="tx1"/>
                </a:solidFill>
                <a:effectLst/>
                <a:latin typeface="+mn-lt"/>
                <a:ea typeface="+mn-ea"/>
                <a:cs typeface="+mn-cs"/>
              </a:rPr>
              <a:t>Upload File</a:t>
            </a:r>
            <a:r>
              <a:rPr lang="en-US" sz="1200" kern="1200" dirty="0">
                <a:solidFill>
                  <a:schemeClr val="tx1"/>
                </a:solidFill>
                <a:effectLst/>
                <a:latin typeface="+mn-lt"/>
                <a:ea typeface="+mn-ea"/>
                <a:cs typeface="+mn-cs"/>
              </a:rPr>
              <a:t> (if a file has already been submitted, it would say </a:t>
            </a:r>
            <a:r>
              <a:rPr lang="en-US" sz="1200" b="1" kern="1200" dirty="0">
                <a:solidFill>
                  <a:schemeClr val="tx1"/>
                </a:solidFill>
                <a:effectLst/>
                <a:latin typeface="+mn-lt"/>
                <a:ea typeface="+mn-ea"/>
                <a:cs typeface="+mn-cs"/>
              </a:rPr>
              <a:t>View Submission</a:t>
            </a:r>
            <a:r>
              <a:rPr lang="en-US" sz="1200" kern="1200" dirty="0">
                <a:solidFill>
                  <a:schemeClr val="tx1"/>
                </a:solidFill>
                <a:effectLst/>
                <a:latin typeface="+mn-lt"/>
                <a:ea typeface="+mn-ea"/>
                <a:cs typeface="+mn-cs"/>
              </a:rPr>
              <a:t>).  The second button takes you reports that are already complete.</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3</a:t>
            </a:fld>
            <a:endParaRPr lang="en-US"/>
          </a:p>
        </p:txBody>
      </p:sp>
    </p:spTree>
    <p:extLst>
      <p:ext uri="{BB962C8B-B14F-4D97-AF65-F5344CB8AC3E}">
        <p14:creationId xmlns:p14="http://schemas.microsoft.com/office/powerpoint/2010/main" val="211472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Issues – show any errors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Details – will show detailed reports for all records submitted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Note – not all records are submitted for each cycle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Reports – downloadable PDF copies of cycle reports.  Always accessible, no longer sent via email</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Messages – shows messages between KDE representative and district representative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Status Tracking – shows submission, any resubmissions, </a:t>
            </a:r>
            <a:r>
              <a:rPr lang="en-US" sz="1200" kern="1200" dirty="0" err="1">
                <a:solidFill>
                  <a:schemeClr val="tx1"/>
                </a:solidFill>
                <a:effectLst/>
                <a:latin typeface="+mn-lt"/>
                <a:ea typeface="+mn-ea"/>
                <a:cs typeface="+mn-cs"/>
              </a:rPr>
              <a:t>etc</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a:t>
            </a:fld>
            <a:endParaRPr lang="en-US"/>
          </a:p>
        </p:txBody>
      </p:sp>
    </p:spTree>
    <p:extLst>
      <p:ext uri="{BB962C8B-B14F-4D97-AF65-F5344CB8AC3E}">
        <p14:creationId xmlns:p14="http://schemas.microsoft.com/office/powerpoint/2010/main" val="309019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Communication Activity tab provides an account of messages sent through the SAAR application and KDE.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Submissions tab provides information on previous SAAR application submissions.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also a Report Manager's tab at the top of the screen with the Home and District Information tabs.  Using this tab will allow you to view all previously submitted reports for a given school year and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can also be accessed from the main Home screen dashboard by clicking View Reports, as noted on page 39.</a:t>
            </a:r>
          </a:p>
          <a:p>
            <a:r>
              <a:rPr lang="en-US" dirty="0"/>
              <a:t>More in-depth training at the KDPP training in Sept. </a:t>
            </a:r>
          </a:p>
          <a:p>
            <a:endParaRPr lang="en-US" dirty="0"/>
          </a:p>
          <a:p>
            <a:r>
              <a:rPr lang="en-US" dirty="0"/>
              <a:t>Guidance document can be found on our website</a:t>
            </a: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6</a:t>
            </a:fld>
            <a:endParaRPr lang="en-US"/>
          </a:p>
        </p:txBody>
      </p:sp>
    </p:spTree>
    <p:extLst>
      <p:ext uri="{BB962C8B-B14F-4D97-AF65-F5344CB8AC3E}">
        <p14:creationId xmlns:p14="http://schemas.microsoft.com/office/powerpoint/2010/main" val="1783783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9/8/2022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9/8/2022</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9/8/2022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9/8/2022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9/8/2022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9/8/2022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9/8/2022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9/8/2022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ion.ky.gov/districts/enrol/Documents/SAAR%20Training%20Document%20%20%28Updated%204.7.2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support.education.ky.gov/SAARII/Land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Sheila.Harned@education.ky.gov" TargetMode="External"/><Relationship Id="rId3" Type="http://schemas.openxmlformats.org/officeDocument/2006/relationships/hyperlink" Target="mailto:Ronda.Devine@education.ky.gov" TargetMode="External"/><Relationship Id="rId7" Type="http://schemas.openxmlformats.org/officeDocument/2006/relationships/hyperlink" Target="mailto:Rodney.bennett@education.ky.gov" TargetMode="External"/><Relationship Id="rId2" Type="http://schemas.openxmlformats.org/officeDocument/2006/relationships/hyperlink" Target="mailto:Jessica.carlton@education.ky.gov" TargetMode="External"/><Relationship Id="rId1" Type="http://schemas.openxmlformats.org/officeDocument/2006/relationships/slideLayout" Target="../slideLayouts/slideLayout2.xml"/><Relationship Id="rId6" Type="http://schemas.openxmlformats.org/officeDocument/2006/relationships/hyperlink" Target="mailto:Laura.loman@education.ky.gov" TargetMode="External"/><Relationship Id="rId5" Type="http://schemas.openxmlformats.org/officeDocument/2006/relationships/hyperlink" Target="mailto:Samantha.Engstrom@education.ky.gov" TargetMode="External"/><Relationship Id="rId10" Type="http://schemas.openxmlformats.org/officeDocument/2006/relationships/hyperlink" Target="mailto:Sasha.Reinhardt@education.ky.gov" TargetMode="External"/><Relationship Id="rId4" Type="http://schemas.openxmlformats.org/officeDocument/2006/relationships/hyperlink" Target="mailto:Josh.Whitlow@education.ky.gov" TargetMode="External"/><Relationship Id="rId9" Type="http://schemas.openxmlformats.org/officeDocument/2006/relationships/hyperlink" Target="mailto:Ruth.Wilkes@education.k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lstStyle/>
          <a:p>
            <a:r>
              <a:rPr lang="en-US" dirty="0"/>
              <a:t>Growth Factor &amp; </a:t>
            </a:r>
            <a:br>
              <a:rPr lang="en-US" dirty="0"/>
            </a:br>
            <a:r>
              <a:rPr lang="en-US" dirty="0"/>
              <a:t>New SAAR Application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459421" y="4190617"/>
            <a:ext cx="9144000" cy="1655762"/>
          </a:xfrm>
        </p:spPr>
        <p:txBody>
          <a:bodyPr>
            <a:normAutofit/>
          </a:bodyPr>
          <a:lstStyle/>
          <a:p>
            <a:r>
              <a:rPr lang="en-US" dirty="0"/>
              <a:t>Office of Finance and Operations – Division of District Support</a:t>
            </a:r>
          </a:p>
          <a:p>
            <a:r>
              <a:rPr lang="en-US" dirty="0"/>
              <a:t>Laura Loman</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AC2-4333-431B-8322-61B5A49E1AD3}"/>
              </a:ext>
            </a:extLst>
          </p:cNvPr>
          <p:cNvSpPr>
            <a:spLocks noGrp="1"/>
          </p:cNvSpPr>
          <p:nvPr>
            <p:ph type="title"/>
          </p:nvPr>
        </p:nvSpPr>
        <p:spPr/>
        <p:txBody>
          <a:bodyPr/>
          <a:lstStyle/>
          <a:p>
            <a:r>
              <a:rPr lang="en-US" dirty="0"/>
              <a:t>Growth Factor Basics</a:t>
            </a:r>
          </a:p>
        </p:txBody>
      </p:sp>
      <p:sp>
        <p:nvSpPr>
          <p:cNvPr id="3" name="Content Placeholder 2">
            <a:extLst>
              <a:ext uri="{FF2B5EF4-FFF2-40B4-BE49-F238E27FC236}">
                <a16:creationId xmlns:a16="http://schemas.microsoft.com/office/drawing/2014/main" id="{7EDC48EB-B259-41F6-8D02-3E754E507CEF}"/>
              </a:ext>
            </a:extLst>
          </p:cNvPr>
          <p:cNvSpPr>
            <a:spLocks noGrp="1"/>
          </p:cNvSpPr>
          <p:nvPr>
            <p:ph idx="1"/>
          </p:nvPr>
        </p:nvSpPr>
        <p:spPr/>
        <p:txBody>
          <a:bodyPr>
            <a:normAutofit fontScale="70000" lnSpcReduction="20000"/>
          </a:bodyPr>
          <a:lstStyle/>
          <a:p>
            <a:r>
              <a:rPr lang="en-US" b="1" dirty="0">
                <a:latin typeface="Times New Roman" panose="02020603050405020304" pitchFamily="18" charset="0"/>
                <a:ea typeface="Calibri" panose="020F0502020204030204" pitchFamily="34" charset="0"/>
              </a:rPr>
              <a:t>Due Date: </a:t>
            </a:r>
            <a:r>
              <a:rPr lang="en-US" dirty="0"/>
              <a:t>The Growth Factor is due to KDE 10 days after the last day of the second month, </a:t>
            </a:r>
            <a:r>
              <a:rPr lang="en-US" b="1" dirty="0"/>
              <a:t>but not later than November 1st of each school year.</a:t>
            </a:r>
          </a:p>
          <a:p>
            <a:r>
              <a:rPr lang="en-US" b="1" dirty="0">
                <a:latin typeface="Times New Roman" panose="02020603050405020304" pitchFamily="18" charset="0"/>
                <a:ea typeface="Calibri" panose="020F0502020204030204" pitchFamily="34" charset="0"/>
              </a:rPr>
              <a:t>Documentation: </a:t>
            </a:r>
            <a:r>
              <a:rPr lang="en-US" dirty="0">
                <a:latin typeface="Times New Roman" panose="02020603050405020304" pitchFamily="18" charset="0"/>
                <a:ea typeface="Calibri" panose="020F0502020204030204" pitchFamily="34" charset="0"/>
              </a:rPr>
              <a:t>Please refer to the checklist </a:t>
            </a:r>
            <a:r>
              <a:rPr lang="en-US" dirty="0">
                <a:latin typeface="Times New Roman" panose="02020603050405020304" pitchFamily="18" charset="0"/>
                <a:ea typeface="Calibri" panose="020F0502020204030204" pitchFamily="34" charset="0"/>
                <a:hlinkClick r:id="rId2"/>
              </a:rPr>
              <a:t>here</a:t>
            </a:r>
            <a:r>
              <a:rPr lang="en-US" dirty="0">
                <a:latin typeface="Times New Roman" panose="02020603050405020304" pitchFamily="18" charset="0"/>
                <a:ea typeface="Calibri" panose="020F0502020204030204" pitchFamily="34" charset="0"/>
              </a:rPr>
              <a:t>.</a:t>
            </a:r>
          </a:p>
          <a:p>
            <a:r>
              <a:rPr lang="en-US" b="1" dirty="0">
                <a:latin typeface="Times New Roman" panose="02020603050405020304" pitchFamily="18" charset="0"/>
                <a:ea typeface="Calibri" panose="020F0502020204030204" pitchFamily="34" charset="0"/>
              </a:rPr>
              <a:t>Purpose: </a:t>
            </a:r>
            <a:endParaRPr lang="en-US" dirty="0">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dirty="0">
                <a:latin typeface="Times New Roman" panose="02020603050405020304" pitchFamily="18" charset="0"/>
                <a:ea typeface="Calibri" panose="020F0502020204030204" pitchFamily="34" charset="0"/>
              </a:rPr>
              <a:t>KRS 157.360 (8) states, "Program funding shall be increased when the average daily attendance in any district for the first two months of the current school year is greater than the average daily attendance of the first two months of the previous school year." The percent of growth is multiplied by the previous school year's end-of-year ADA to determine the additional ADA funding a district will receive.</a:t>
            </a:r>
          </a:p>
          <a:p>
            <a:pPr marR="0" indent="0">
              <a:spcBef>
                <a:spcPts val="0"/>
              </a:spcBef>
              <a:spcAft>
                <a:spcPts val="0"/>
              </a:spcAft>
              <a:buNone/>
            </a:pPr>
            <a:r>
              <a:rPr lang="en-US" b="1" i="1" dirty="0">
                <a:latin typeface="Times New Roman" panose="02020603050405020304" pitchFamily="18" charset="0"/>
                <a:ea typeface="Calibri" panose="020F0502020204030204" pitchFamily="34" charset="0"/>
              </a:rPr>
              <a:t>Note</a:t>
            </a:r>
            <a:r>
              <a:rPr lang="en-US" i="1" dirty="0">
                <a:latin typeface="Times New Roman" panose="02020603050405020304" pitchFamily="18" charset="0"/>
                <a:ea typeface="Calibri" panose="020F0502020204030204" pitchFamily="34" charset="0"/>
              </a:rPr>
              <a:t> - If a district does not incur any growth or shows a loss in ADA, there is no deduction of program funding to the district.</a:t>
            </a:r>
            <a:endParaRPr lang="en-US" dirty="0">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dirty="0">
                <a:latin typeface="Times New Roman" panose="02020603050405020304" pitchFamily="18" charset="0"/>
                <a:ea typeface="Calibri" panose="020F0502020204030204" pitchFamily="34" charset="0"/>
              </a:rPr>
              <a:t>KRS 157.370 (3) provides an adjustment in transportation funding for current year increases in transported students.  The number of transported students (T1s + T5s) for the first two months of the current year is compared to the number of transported students (T1s + T5s) reported on the previous school year's Growth Factor Report.  The percent increase is multiplied by the tentative transportation calculation to determine the amount of transportation funding increase for a district. A district that shows a loss or no increase in T1s and T5s will not incur a reduction in funding.</a:t>
            </a:r>
          </a:p>
          <a:p>
            <a:endParaRPr lang="en-US" dirty="0"/>
          </a:p>
        </p:txBody>
      </p:sp>
      <p:sp>
        <p:nvSpPr>
          <p:cNvPr id="4" name="Slide Number Placeholder 3">
            <a:extLst>
              <a:ext uri="{FF2B5EF4-FFF2-40B4-BE49-F238E27FC236}">
                <a16:creationId xmlns:a16="http://schemas.microsoft.com/office/drawing/2014/main" id="{2D4FDF11-BCA9-4EE6-AE59-2C3E2A68077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pPr/>
              <a:t>2</a:t>
            </a:fld>
            <a:endParaRPr lang="en-US"/>
          </a:p>
        </p:txBody>
      </p:sp>
      <p:sp>
        <p:nvSpPr>
          <p:cNvPr id="5" name="Footer Placeholder 4">
            <a:extLst>
              <a:ext uri="{FF2B5EF4-FFF2-40B4-BE49-F238E27FC236}">
                <a16:creationId xmlns:a16="http://schemas.microsoft.com/office/drawing/2014/main" id="{7349E665-6722-499F-A1F8-052B47F8F36E}"/>
              </a:ext>
            </a:extLst>
          </p:cNvPr>
          <p:cNvSpPr>
            <a:spLocks noGrp="1"/>
          </p:cNvSpPr>
          <p:nvPr>
            <p:ph type="ftr" sz="quarter" idx="11"/>
          </p:nvPr>
        </p:nvSpPr>
        <p:spPr/>
        <p:txBody>
          <a:bodyPr/>
          <a:lstStyle/>
          <a:p>
            <a:r>
              <a:rPr lang="en-US" dirty="0"/>
              <a:t>Laura Loman</a:t>
            </a:r>
          </a:p>
          <a:p>
            <a:endParaRPr lang="en-US" dirty="0"/>
          </a:p>
        </p:txBody>
      </p:sp>
    </p:spTree>
    <p:extLst>
      <p:ext uri="{BB962C8B-B14F-4D97-AF65-F5344CB8AC3E}">
        <p14:creationId xmlns:p14="http://schemas.microsoft.com/office/powerpoint/2010/main" val="176121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AC2-4333-431B-8322-61B5A49E1AD3}"/>
              </a:ext>
            </a:extLst>
          </p:cNvPr>
          <p:cNvSpPr>
            <a:spLocks noGrp="1"/>
          </p:cNvSpPr>
          <p:nvPr>
            <p:ph type="title"/>
          </p:nvPr>
        </p:nvSpPr>
        <p:spPr/>
        <p:txBody>
          <a:bodyPr/>
          <a:lstStyle/>
          <a:p>
            <a:r>
              <a:rPr lang="en-US" dirty="0"/>
              <a:t>New SAAR Application</a:t>
            </a:r>
          </a:p>
        </p:txBody>
      </p:sp>
      <p:sp>
        <p:nvSpPr>
          <p:cNvPr id="3" name="Content Placeholder 2">
            <a:extLst>
              <a:ext uri="{FF2B5EF4-FFF2-40B4-BE49-F238E27FC236}">
                <a16:creationId xmlns:a16="http://schemas.microsoft.com/office/drawing/2014/main" id="{7EDC48EB-B259-41F6-8D02-3E754E507CEF}"/>
              </a:ext>
            </a:extLst>
          </p:cNvPr>
          <p:cNvSpPr>
            <a:spLocks noGrp="1"/>
          </p:cNvSpPr>
          <p:nvPr>
            <p:ph idx="1"/>
          </p:nvPr>
        </p:nvSpPr>
        <p:spPr/>
        <p:txBody>
          <a:bodyPr/>
          <a:lstStyle/>
          <a:p>
            <a:r>
              <a:rPr lang="en-US" sz="2000" dirty="0"/>
              <a:t>School district users will access the new SAAR system by using the following link:  </a:t>
            </a:r>
            <a:r>
              <a:rPr lang="en-US" sz="2000" u="sng" dirty="0">
                <a:hlinkClick r:id="rId3" tooltip="https://opsupport.education.ky.gov/saarii/landing"/>
              </a:rPr>
              <a:t>SAAR Application</a:t>
            </a:r>
            <a:r>
              <a:rPr lang="en-US" sz="2000" dirty="0"/>
              <a:t>.  You will then be asked to log in; this will be the same login credentials used to access your Microsoft Outlook.  Once in the application, you will see your Home screen.  Below is an example of your new Home screen.  </a:t>
            </a:r>
          </a:p>
          <a:p>
            <a:endParaRPr lang="en-US" dirty="0"/>
          </a:p>
        </p:txBody>
      </p:sp>
      <p:sp>
        <p:nvSpPr>
          <p:cNvPr id="4" name="Slide Number Placeholder 3">
            <a:extLst>
              <a:ext uri="{FF2B5EF4-FFF2-40B4-BE49-F238E27FC236}">
                <a16:creationId xmlns:a16="http://schemas.microsoft.com/office/drawing/2014/main" id="{2D4FDF11-BCA9-4EE6-AE59-2C3E2A68077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pPr/>
              <a:t>3</a:t>
            </a:fld>
            <a:endParaRPr lang="en-US"/>
          </a:p>
        </p:txBody>
      </p:sp>
      <p:sp>
        <p:nvSpPr>
          <p:cNvPr id="5" name="Footer Placeholder 4">
            <a:extLst>
              <a:ext uri="{FF2B5EF4-FFF2-40B4-BE49-F238E27FC236}">
                <a16:creationId xmlns:a16="http://schemas.microsoft.com/office/drawing/2014/main" id="{7349E665-6722-499F-A1F8-052B47F8F36E}"/>
              </a:ext>
            </a:extLst>
          </p:cNvPr>
          <p:cNvSpPr>
            <a:spLocks noGrp="1"/>
          </p:cNvSpPr>
          <p:nvPr>
            <p:ph type="ftr" sz="quarter" idx="11"/>
          </p:nvPr>
        </p:nvSpPr>
        <p:spPr/>
        <p:txBody>
          <a:bodyPr/>
          <a:lstStyle/>
          <a:p>
            <a:r>
              <a:rPr lang="en-US" dirty="0"/>
              <a:t>Laura Loman</a:t>
            </a:r>
          </a:p>
          <a:p>
            <a:endParaRPr lang="en-US" dirty="0"/>
          </a:p>
        </p:txBody>
      </p:sp>
      <p:pic>
        <p:nvPicPr>
          <p:cNvPr id="6" name="Picture 5" descr="C:\Users\bkennedy\AppData\Local\Microsoft\Windows\INetCache\Content.MSO\A860D54E.tmp">
            <a:extLst>
              <a:ext uri="{FF2B5EF4-FFF2-40B4-BE49-F238E27FC236}">
                <a16:creationId xmlns:a16="http://schemas.microsoft.com/office/drawing/2014/main" id="{CA381B30-44DA-479D-9B2E-C4E8FC4113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42414" y="2988905"/>
            <a:ext cx="8507171" cy="3367445"/>
          </a:xfrm>
          <a:prstGeom prst="rect">
            <a:avLst/>
          </a:prstGeom>
          <a:noFill/>
          <a:ln>
            <a:noFill/>
          </a:ln>
        </p:spPr>
      </p:pic>
    </p:spTree>
    <p:extLst>
      <p:ext uri="{BB962C8B-B14F-4D97-AF65-F5344CB8AC3E}">
        <p14:creationId xmlns:p14="http://schemas.microsoft.com/office/powerpoint/2010/main" val="62574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9E73-153E-4984-A054-9C9AA5C0D4A4}"/>
              </a:ext>
            </a:extLst>
          </p:cNvPr>
          <p:cNvSpPr>
            <a:spLocks noGrp="1"/>
          </p:cNvSpPr>
          <p:nvPr>
            <p:ph type="title"/>
          </p:nvPr>
        </p:nvSpPr>
        <p:spPr/>
        <p:txBody>
          <a:bodyPr/>
          <a:lstStyle/>
          <a:p>
            <a:r>
              <a:rPr lang="en-US" dirty="0"/>
              <a:t>After a file is submitted</a:t>
            </a:r>
          </a:p>
        </p:txBody>
      </p:sp>
      <p:sp>
        <p:nvSpPr>
          <p:cNvPr id="3" name="Content Placeholder 2">
            <a:extLst>
              <a:ext uri="{FF2B5EF4-FFF2-40B4-BE49-F238E27FC236}">
                <a16:creationId xmlns:a16="http://schemas.microsoft.com/office/drawing/2014/main" id="{E54DD0AA-2928-4824-B73B-198FC37EAE01}"/>
              </a:ext>
            </a:extLst>
          </p:cNvPr>
          <p:cNvSpPr>
            <a:spLocks noGrp="1"/>
          </p:cNvSpPr>
          <p:nvPr>
            <p:ph idx="1"/>
          </p:nvPr>
        </p:nvSpPr>
        <p:spPr>
          <a:xfrm>
            <a:off x="838200" y="1690688"/>
            <a:ext cx="10515600" cy="963612"/>
          </a:xfrm>
        </p:spPr>
        <p:txBody>
          <a:bodyPr/>
          <a:lstStyle/>
          <a:p>
            <a:r>
              <a:rPr lang="en-US" dirty="0"/>
              <a:t>For reports already submitted, the View Submission button will be available. </a:t>
            </a:r>
          </a:p>
        </p:txBody>
      </p:sp>
      <p:sp>
        <p:nvSpPr>
          <p:cNvPr id="4" name="Footer Placeholder 3">
            <a:extLst>
              <a:ext uri="{FF2B5EF4-FFF2-40B4-BE49-F238E27FC236}">
                <a16:creationId xmlns:a16="http://schemas.microsoft.com/office/drawing/2014/main" id="{06C6A76F-266F-4E24-8DB9-0D64E90F63F4}"/>
              </a:ext>
            </a:extLst>
          </p:cNvPr>
          <p:cNvSpPr>
            <a:spLocks noGrp="1"/>
          </p:cNvSpPr>
          <p:nvPr>
            <p:ph type="ftr" sz="quarter" idx="11"/>
          </p:nvPr>
        </p:nvSpPr>
        <p:spPr/>
        <p:txBody>
          <a:bodyPr/>
          <a:lstStyle/>
          <a:p>
            <a:r>
              <a:rPr lang="en-US" dirty="0"/>
              <a:t>Laura Loman</a:t>
            </a:r>
          </a:p>
        </p:txBody>
      </p:sp>
      <p:sp>
        <p:nvSpPr>
          <p:cNvPr id="5" name="Slide Number Placeholder 4">
            <a:extLst>
              <a:ext uri="{FF2B5EF4-FFF2-40B4-BE49-F238E27FC236}">
                <a16:creationId xmlns:a16="http://schemas.microsoft.com/office/drawing/2014/main" id="{CBEE0847-0014-4018-8B56-8E659A888A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pPr/>
              <a:t>4</a:t>
            </a:fld>
            <a:endParaRPr lang="en-US"/>
          </a:p>
        </p:txBody>
      </p:sp>
      <p:pic>
        <p:nvPicPr>
          <p:cNvPr id="9" name="Picture 8">
            <a:extLst>
              <a:ext uri="{FF2B5EF4-FFF2-40B4-BE49-F238E27FC236}">
                <a16:creationId xmlns:a16="http://schemas.microsoft.com/office/drawing/2014/main" id="{C96EE0E1-6623-45E9-8314-3B06532BB7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1400" y="2428876"/>
            <a:ext cx="10109200" cy="35496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89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CBF2-FCB0-4143-B7F4-1645532B27C4}"/>
              </a:ext>
            </a:extLst>
          </p:cNvPr>
          <p:cNvSpPr>
            <a:spLocks noGrp="1"/>
          </p:cNvSpPr>
          <p:nvPr>
            <p:ph type="title"/>
          </p:nvPr>
        </p:nvSpPr>
        <p:spPr/>
        <p:txBody>
          <a:bodyPr/>
          <a:lstStyle/>
          <a:p>
            <a:r>
              <a:rPr lang="en-US" dirty="0"/>
              <a:t>View Reports</a:t>
            </a:r>
          </a:p>
        </p:txBody>
      </p:sp>
      <p:sp>
        <p:nvSpPr>
          <p:cNvPr id="3" name="Content Placeholder 2">
            <a:extLst>
              <a:ext uri="{FF2B5EF4-FFF2-40B4-BE49-F238E27FC236}">
                <a16:creationId xmlns:a16="http://schemas.microsoft.com/office/drawing/2014/main" id="{18000BF5-BDEB-4E8D-8001-0E586F72E3C2}"/>
              </a:ext>
            </a:extLst>
          </p:cNvPr>
          <p:cNvSpPr>
            <a:spLocks noGrp="1"/>
          </p:cNvSpPr>
          <p:nvPr>
            <p:ph idx="1"/>
          </p:nvPr>
        </p:nvSpPr>
        <p:spPr>
          <a:xfrm>
            <a:off x="838200" y="1825625"/>
            <a:ext cx="10515600" cy="1692275"/>
          </a:xfrm>
        </p:spPr>
        <p:txBody>
          <a:bodyPr>
            <a:normAutofit fontScale="77500" lnSpcReduction="20000"/>
          </a:bodyPr>
          <a:lstStyle/>
          <a:p>
            <a:r>
              <a:rPr lang="en-US" dirty="0"/>
              <a:t>The Report Manager's tab shows pdf reports.  From here, it can also toggle into other cycles and years.  This is also the same functionality as the Report Manager's tab at the top of the page.</a:t>
            </a:r>
          </a:p>
          <a:p>
            <a:pPr lvl="0"/>
            <a:r>
              <a:rPr lang="en-US" dirty="0"/>
              <a:t>Please note, district-level reports will have a "DRAFT" watermark until final approval is complete from KDE.  If a cycle is denied after completion, the watermark will show again until Final Approval from KDE.</a:t>
            </a:r>
          </a:p>
          <a:p>
            <a:endParaRPr lang="en-US" dirty="0"/>
          </a:p>
        </p:txBody>
      </p:sp>
      <p:sp>
        <p:nvSpPr>
          <p:cNvPr id="4" name="Footer Placeholder 3">
            <a:extLst>
              <a:ext uri="{FF2B5EF4-FFF2-40B4-BE49-F238E27FC236}">
                <a16:creationId xmlns:a16="http://schemas.microsoft.com/office/drawing/2014/main" id="{EB5D1108-B871-4FCF-A708-86D03CA0F49F}"/>
              </a:ext>
            </a:extLst>
          </p:cNvPr>
          <p:cNvSpPr>
            <a:spLocks noGrp="1"/>
          </p:cNvSpPr>
          <p:nvPr>
            <p:ph type="ftr" sz="quarter" idx="11"/>
          </p:nvPr>
        </p:nvSpPr>
        <p:spPr/>
        <p:txBody>
          <a:bodyPr/>
          <a:lstStyle/>
          <a:p>
            <a:r>
              <a:rPr lang="en-US" dirty="0"/>
              <a:t>Laura Loman</a:t>
            </a:r>
          </a:p>
          <a:p>
            <a:endParaRPr lang="en-US" dirty="0"/>
          </a:p>
        </p:txBody>
      </p:sp>
      <p:sp>
        <p:nvSpPr>
          <p:cNvPr id="5" name="Slide Number Placeholder 4">
            <a:extLst>
              <a:ext uri="{FF2B5EF4-FFF2-40B4-BE49-F238E27FC236}">
                <a16:creationId xmlns:a16="http://schemas.microsoft.com/office/drawing/2014/main" id="{EB1B09C0-5353-4E5F-9DD0-351CEAD4D8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pPr/>
              <a:t>5</a:t>
            </a:fld>
            <a:endParaRPr lang="en-US"/>
          </a:p>
        </p:txBody>
      </p:sp>
      <p:pic>
        <p:nvPicPr>
          <p:cNvPr id="6" name="Picture 5">
            <a:extLst>
              <a:ext uri="{FF2B5EF4-FFF2-40B4-BE49-F238E27FC236}">
                <a16:creationId xmlns:a16="http://schemas.microsoft.com/office/drawing/2014/main" id="{F4B4246D-4DB2-4DF1-B08B-A88C1274F5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98600" y="3381375"/>
            <a:ext cx="9690100" cy="2974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734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5B95-9CFB-4DA3-BED3-8C38FEFB7787}"/>
              </a:ext>
            </a:extLst>
          </p:cNvPr>
          <p:cNvSpPr>
            <a:spLocks noGrp="1"/>
          </p:cNvSpPr>
          <p:nvPr>
            <p:ph type="title"/>
          </p:nvPr>
        </p:nvSpPr>
        <p:spPr/>
        <p:txBody>
          <a:bodyPr/>
          <a:lstStyle/>
          <a:p>
            <a:r>
              <a:rPr lang="en-US" dirty="0"/>
              <a:t>View District Information </a:t>
            </a:r>
          </a:p>
        </p:txBody>
      </p:sp>
      <p:sp>
        <p:nvSpPr>
          <p:cNvPr id="3" name="Content Placeholder 2">
            <a:extLst>
              <a:ext uri="{FF2B5EF4-FFF2-40B4-BE49-F238E27FC236}">
                <a16:creationId xmlns:a16="http://schemas.microsoft.com/office/drawing/2014/main" id="{EE32808A-6688-4F68-8857-B868546AD8FF}"/>
              </a:ext>
            </a:extLst>
          </p:cNvPr>
          <p:cNvSpPr>
            <a:spLocks noGrp="1"/>
          </p:cNvSpPr>
          <p:nvPr>
            <p:ph idx="1"/>
          </p:nvPr>
        </p:nvSpPr>
        <p:spPr>
          <a:xfrm>
            <a:off x="838200" y="4356683"/>
            <a:ext cx="10515600" cy="1820280"/>
          </a:xfrm>
        </p:spPr>
        <p:txBody>
          <a:bodyPr>
            <a:normAutofit fontScale="85000" lnSpcReduction="20000"/>
          </a:bodyPr>
          <a:lstStyle/>
          <a:p>
            <a:r>
              <a:rPr lang="en-US" dirty="0"/>
              <a:t>The Details tab provides basic district information that is pulled in from SRIM.  </a:t>
            </a:r>
          </a:p>
          <a:p>
            <a:pPr lvl="0"/>
            <a:r>
              <a:rPr lang="en-US" dirty="0"/>
              <a:t>The Users tab will be a list of all users and the roles these users fill. </a:t>
            </a:r>
            <a:endParaRPr lang="en-US" sz="2400" dirty="0"/>
          </a:p>
          <a:p>
            <a:pPr lvl="1"/>
            <a:r>
              <a:rPr lang="en-US" dirty="0"/>
              <a:t>Superintendent – needed to verify final reports</a:t>
            </a:r>
            <a:endParaRPr lang="en-US" sz="2000" dirty="0"/>
          </a:p>
          <a:p>
            <a:pPr lvl="1"/>
            <a:r>
              <a:rPr lang="en-US" dirty="0"/>
              <a:t>Finance Officer – can view only</a:t>
            </a:r>
            <a:endParaRPr lang="en-US" sz="2000" dirty="0"/>
          </a:p>
          <a:p>
            <a:pPr lvl="1"/>
            <a:r>
              <a:rPr lang="en-US" dirty="0"/>
              <a:t>District User – access to upload, edit files.  This would include DPP and any other staff who needs access.</a:t>
            </a:r>
            <a:endParaRPr lang="en-US" sz="2000" dirty="0"/>
          </a:p>
          <a:p>
            <a:endParaRPr lang="en-US" dirty="0"/>
          </a:p>
          <a:p>
            <a:endParaRPr lang="en-US" dirty="0"/>
          </a:p>
        </p:txBody>
      </p:sp>
      <p:sp>
        <p:nvSpPr>
          <p:cNvPr id="4" name="Footer Placeholder 3">
            <a:extLst>
              <a:ext uri="{FF2B5EF4-FFF2-40B4-BE49-F238E27FC236}">
                <a16:creationId xmlns:a16="http://schemas.microsoft.com/office/drawing/2014/main" id="{00073876-862E-452B-AA61-E74C0574C80F}"/>
              </a:ext>
            </a:extLst>
          </p:cNvPr>
          <p:cNvSpPr>
            <a:spLocks noGrp="1"/>
          </p:cNvSpPr>
          <p:nvPr>
            <p:ph type="ftr" sz="quarter" idx="11"/>
          </p:nvPr>
        </p:nvSpPr>
        <p:spPr/>
        <p:txBody>
          <a:bodyPr/>
          <a:lstStyle/>
          <a:p>
            <a:r>
              <a:rPr lang="en-US" dirty="0"/>
              <a:t>Laura Loman</a:t>
            </a:r>
          </a:p>
          <a:p>
            <a:endParaRPr lang="en-US" dirty="0"/>
          </a:p>
        </p:txBody>
      </p:sp>
      <p:sp>
        <p:nvSpPr>
          <p:cNvPr id="5" name="Slide Number Placeholder 4">
            <a:extLst>
              <a:ext uri="{FF2B5EF4-FFF2-40B4-BE49-F238E27FC236}">
                <a16:creationId xmlns:a16="http://schemas.microsoft.com/office/drawing/2014/main" id="{B0A301FC-2045-4A39-AE1C-A9CC414F37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pPr/>
              <a:t>6</a:t>
            </a:fld>
            <a:endParaRPr lang="en-US"/>
          </a:p>
        </p:txBody>
      </p:sp>
      <p:grpSp>
        <p:nvGrpSpPr>
          <p:cNvPr id="6" name="Group 5">
            <a:extLst>
              <a:ext uri="{FF2B5EF4-FFF2-40B4-BE49-F238E27FC236}">
                <a16:creationId xmlns:a16="http://schemas.microsoft.com/office/drawing/2014/main" id="{33449737-F9BD-4317-91C3-83795B72612D}"/>
              </a:ext>
            </a:extLst>
          </p:cNvPr>
          <p:cNvGrpSpPr/>
          <p:nvPr/>
        </p:nvGrpSpPr>
        <p:grpSpPr>
          <a:xfrm>
            <a:off x="2139950" y="1384300"/>
            <a:ext cx="7912100" cy="2972383"/>
            <a:chOff x="0" y="0"/>
            <a:chExt cx="5943600" cy="2463800"/>
          </a:xfrm>
        </p:grpSpPr>
        <p:pic>
          <p:nvPicPr>
            <p:cNvPr id="7" name="Picture 6" descr="Graphical user interface, application&#10;&#10;Description automatically generated">
              <a:extLst>
                <a:ext uri="{FF2B5EF4-FFF2-40B4-BE49-F238E27FC236}">
                  <a16:creationId xmlns:a16="http://schemas.microsoft.com/office/drawing/2014/main" id="{212CAFD2-9240-44BA-A0CB-E889DC344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43600" cy="2463800"/>
            </a:xfrm>
            <a:prstGeom prst="rect">
              <a:avLst/>
            </a:prstGeom>
          </p:spPr>
        </p:pic>
        <p:sp>
          <p:nvSpPr>
            <p:cNvPr id="8" name="Rectangle 7">
              <a:extLst>
                <a:ext uri="{FF2B5EF4-FFF2-40B4-BE49-F238E27FC236}">
                  <a16:creationId xmlns:a16="http://schemas.microsoft.com/office/drawing/2014/main" id="{623FEA01-D51F-4668-B29E-5F9504570E02}"/>
                </a:ext>
              </a:extLst>
            </p:cNvPr>
            <p:cNvSpPr/>
            <p:nvPr/>
          </p:nvSpPr>
          <p:spPr>
            <a:xfrm>
              <a:off x="332317" y="129117"/>
              <a:ext cx="636270" cy="20955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C0B151E9-F6B4-4836-B25D-2FF40F7099C8}"/>
                </a:ext>
              </a:extLst>
            </p:cNvPr>
            <p:cNvSpPr/>
            <p:nvPr/>
          </p:nvSpPr>
          <p:spPr>
            <a:xfrm>
              <a:off x="129117" y="865717"/>
              <a:ext cx="2213610" cy="23241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0180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C580-6AE1-46CD-B4E7-479F355B1F31}"/>
              </a:ext>
            </a:extLst>
          </p:cNvPr>
          <p:cNvSpPr>
            <a:spLocks noGrp="1"/>
          </p:cNvSpPr>
          <p:nvPr>
            <p:ph type="title"/>
          </p:nvPr>
        </p:nvSpPr>
        <p:spPr/>
        <p:txBody>
          <a:bodyPr/>
          <a:lstStyle/>
          <a:p>
            <a:r>
              <a:rPr lang="en-US" dirty="0"/>
              <a:t>New System Training</a:t>
            </a:r>
          </a:p>
        </p:txBody>
      </p:sp>
      <p:sp>
        <p:nvSpPr>
          <p:cNvPr id="3" name="Content Placeholder 2">
            <a:extLst>
              <a:ext uri="{FF2B5EF4-FFF2-40B4-BE49-F238E27FC236}">
                <a16:creationId xmlns:a16="http://schemas.microsoft.com/office/drawing/2014/main" id="{8BF6ABF3-F113-4BC6-8D47-2F3EBBB8A406}"/>
              </a:ext>
            </a:extLst>
          </p:cNvPr>
          <p:cNvSpPr>
            <a:spLocks noGrp="1"/>
          </p:cNvSpPr>
          <p:nvPr>
            <p:ph idx="1"/>
          </p:nvPr>
        </p:nvSpPr>
        <p:spPr/>
        <p:txBody>
          <a:bodyPr/>
          <a:lstStyle/>
          <a:p>
            <a:r>
              <a:rPr lang="en-US" dirty="0"/>
              <a:t>Coming Soon – We will be doing a virtual training on the new SAAR system in September. (Official date coming soon) </a:t>
            </a:r>
          </a:p>
          <a:p>
            <a:r>
              <a:rPr lang="en-US" dirty="0"/>
              <a:t>The recorded training will be posted on the KDE website on the SAAR page after the virtual training. </a:t>
            </a:r>
          </a:p>
          <a:p>
            <a:r>
              <a:rPr lang="en-US" dirty="0"/>
              <a:t>We will also be presenting the same training at the KDPP conference Sept 21</a:t>
            </a:r>
            <a:r>
              <a:rPr lang="en-US" baseline="30000" dirty="0"/>
              <a:t>st</a:t>
            </a:r>
            <a:r>
              <a:rPr lang="en-US" dirty="0"/>
              <a:t>-23</a:t>
            </a:r>
            <a:r>
              <a:rPr lang="en-US" baseline="30000" dirty="0"/>
              <a:t>rd</a:t>
            </a:r>
            <a:r>
              <a:rPr lang="en-US" dirty="0"/>
              <a:t>. </a:t>
            </a:r>
          </a:p>
        </p:txBody>
      </p:sp>
    </p:spTree>
    <p:extLst>
      <p:ext uri="{BB962C8B-B14F-4D97-AF65-F5344CB8AC3E}">
        <p14:creationId xmlns:p14="http://schemas.microsoft.com/office/powerpoint/2010/main" val="323301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D913-CDA4-5B4C-AF30-7F69A7581A73}"/>
              </a:ext>
            </a:extLst>
          </p:cNvPr>
          <p:cNvSpPr>
            <a:spLocks noGrp="1"/>
          </p:cNvSpPr>
          <p:nvPr>
            <p:ph type="title"/>
          </p:nvPr>
        </p:nvSpPr>
        <p:spPr/>
        <p:txBody>
          <a:bodyPr anchor="t">
            <a:normAutofit/>
          </a:bodyPr>
          <a:lstStyle/>
          <a:p>
            <a:pPr algn="l"/>
            <a:r>
              <a:rPr lang="en-US" sz="4000" b="0" kern="0" dirty="0">
                <a:solidFill>
                  <a:srgbClr val="072B62"/>
                </a:solidFill>
                <a:latin typeface="+mn-lt"/>
                <a:sym typeface="Georgia"/>
              </a:rPr>
              <a:t>KDE Support</a:t>
            </a:r>
            <a:endParaRPr lang="en-US" sz="4000" b="0" dirty="0">
              <a:latin typeface="+mn-lt"/>
            </a:endParaRPr>
          </a:p>
        </p:txBody>
      </p:sp>
      <p:sp>
        <p:nvSpPr>
          <p:cNvPr id="3" name="Subtitle 2">
            <a:extLst>
              <a:ext uri="{FF2B5EF4-FFF2-40B4-BE49-F238E27FC236}">
                <a16:creationId xmlns:a16="http://schemas.microsoft.com/office/drawing/2014/main" id="{56865DC5-F690-A54A-8A3A-CC1255C8930E}"/>
              </a:ext>
            </a:extLst>
          </p:cNvPr>
          <p:cNvSpPr>
            <a:spLocks noGrp="1"/>
          </p:cNvSpPr>
          <p:nvPr>
            <p:ph idx="1"/>
          </p:nvPr>
        </p:nvSpPr>
        <p:spPr>
          <a:xfrm>
            <a:off x="595951" y="1121432"/>
            <a:ext cx="11178092" cy="4351338"/>
          </a:xfrm>
        </p:spPr>
        <p:txBody>
          <a:bodyPr numCol="2">
            <a:normAutofit/>
          </a:bodyPr>
          <a:lstStyle/>
          <a:p>
            <a:pPr lvl="0" algn="l"/>
            <a:r>
              <a:rPr lang="en-US" sz="1800" b="1" dirty="0">
                <a:solidFill>
                  <a:prstClr val="black"/>
                </a:solidFill>
              </a:rPr>
              <a:t>Jessi Carlton </a:t>
            </a:r>
            <a:r>
              <a:rPr lang="en-US" sz="1800" dirty="0">
                <a:solidFill>
                  <a:prstClr val="black"/>
                </a:solidFill>
              </a:rPr>
              <a:t>– </a:t>
            </a:r>
            <a:r>
              <a:rPr lang="en-US" sz="1800" dirty="0">
                <a:solidFill>
                  <a:prstClr val="black"/>
                </a:solidFill>
                <a:hlinkClick r:id="rId2">
                  <a:extLst>
                    <a:ext uri="{A12FA001-AC4F-418D-AE19-62706E023703}">
                      <ahyp:hlinkClr xmlns:ahyp="http://schemas.microsoft.com/office/drawing/2018/hyperlinkcolor" val="tx"/>
                    </a:ext>
                  </a:extLst>
                </a:hlinkClick>
              </a:rPr>
              <a:t>Jessica.carlton@education.ky.gov</a:t>
            </a:r>
            <a:endParaRPr lang="en-US" sz="1800" dirty="0">
              <a:solidFill>
                <a:prstClr val="black"/>
              </a:solidFill>
            </a:endParaRPr>
          </a:p>
          <a:p>
            <a:pPr marL="0" lvl="0" indent="0" algn="l">
              <a:buNone/>
            </a:pPr>
            <a:r>
              <a:rPr lang="en-US" sz="1800" dirty="0">
                <a:solidFill>
                  <a:prstClr val="black"/>
                </a:solidFill>
              </a:rPr>
              <a:t>	(502) 564-5279, Ext. 2468</a:t>
            </a:r>
          </a:p>
          <a:p>
            <a:pPr lvl="0" algn="l"/>
            <a:r>
              <a:rPr lang="en-US" sz="1800" b="1" dirty="0">
                <a:solidFill>
                  <a:prstClr val="black"/>
                </a:solidFill>
              </a:rPr>
              <a:t>Ronda Devine </a:t>
            </a:r>
            <a:r>
              <a:rPr lang="en-US" sz="1800" dirty="0">
                <a:solidFill>
                  <a:prstClr val="black"/>
                </a:solidFill>
              </a:rPr>
              <a:t>– </a:t>
            </a:r>
            <a:r>
              <a:rPr lang="en-US" sz="1800" dirty="0">
                <a:solidFill>
                  <a:prstClr val="black"/>
                </a:solidFill>
                <a:hlinkClick r:id="rId3">
                  <a:extLst>
                    <a:ext uri="{A12FA001-AC4F-418D-AE19-62706E023703}">
                      <ahyp:hlinkClr xmlns:ahyp="http://schemas.microsoft.com/office/drawing/2018/hyperlinkcolor" val="tx"/>
                    </a:ext>
                  </a:extLst>
                </a:hlinkClick>
              </a:rPr>
              <a:t>Ronda.Devine@education.ky.gov</a:t>
            </a:r>
            <a:endParaRPr lang="en-US" sz="1800" dirty="0">
              <a:solidFill>
                <a:prstClr val="black"/>
              </a:solidFill>
            </a:endParaRPr>
          </a:p>
          <a:p>
            <a:pPr marL="0" lvl="0" indent="0" algn="l">
              <a:buNone/>
            </a:pPr>
            <a:r>
              <a:rPr lang="en-US" sz="1800" dirty="0">
                <a:solidFill>
                  <a:prstClr val="black"/>
                </a:solidFill>
              </a:rPr>
              <a:t>	(502) 564-5279, Ext. 4444 </a:t>
            </a:r>
          </a:p>
          <a:p>
            <a:pPr lvl="0" algn="l"/>
            <a:r>
              <a:rPr lang="en-US" sz="1800" b="1" dirty="0">
                <a:solidFill>
                  <a:prstClr val="black"/>
                </a:solidFill>
              </a:rPr>
              <a:t>Josh Whitlow </a:t>
            </a:r>
            <a:r>
              <a:rPr lang="en-US" sz="1800" dirty="0">
                <a:solidFill>
                  <a:prstClr val="black"/>
                </a:solidFill>
              </a:rPr>
              <a:t>– </a:t>
            </a:r>
            <a:r>
              <a:rPr lang="en-US" sz="1800" dirty="0">
                <a:solidFill>
                  <a:prstClr val="black"/>
                </a:solidFill>
                <a:hlinkClick r:id="rId4">
                  <a:extLst>
                    <a:ext uri="{A12FA001-AC4F-418D-AE19-62706E023703}">
                      <ahyp:hlinkClr xmlns:ahyp="http://schemas.microsoft.com/office/drawing/2018/hyperlinkcolor" val="tx"/>
                    </a:ext>
                  </a:extLst>
                </a:hlinkClick>
              </a:rPr>
              <a:t>Josh.Whitlow@education.ky.gov</a:t>
            </a:r>
            <a:endParaRPr lang="en-US" sz="1800" dirty="0">
              <a:solidFill>
                <a:prstClr val="black"/>
              </a:solidFill>
            </a:endParaRPr>
          </a:p>
          <a:p>
            <a:pPr marL="0" lvl="0" indent="0" algn="l">
              <a:buNone/>
            </a:pPr>
            <a:r>
              <a:rPr lang="en-US" sz="1800" dirty="0">
                <a:solidFill>
                  <a:prstClr val="black"/>
                </a:solidFill>
              </a:rPr>
              <a:t>	(502) 564-5279, Ext. 4450 </a:t>
            </a:r>
          </a:p>
          <a:p>
            <a:pPr lvl="0" algn="l"/>
            <a:r>
              <a:rPr lang="en-US" sz="1800" b="1" dirty="0">
                <a:solidFill>
                  <a:prstClr val="black"/>
                </a:solidFill>
              </a:rPr>
              <a:t>Samantha Engstrom</a:t>
            </a:r>
            <a:r>
              <a:rPr lang="en-US" sz="1800" dirty="0">
                <a:solidFill>
                  <a:prstClr val="black"/>
                </a:solidFill>
              </a:rPr>
              <a:t>– </a:t>
            </a:r>
            <a:r>
              <a:rPr lang="en-US" sz="1800" dirty="0">
                <a:solidFill>
                  <a:schemeClr val="tx1"/>
                </a:solidFill>
                <a:hlinkClick r:id="rId5">
                  <a:extLst>
                    <a:ext uri="{A12FA001-AC4F-418D-AE19-62706E023703}">
                      <ahyp:hlinkClr xmlns:ahyp="http://schemas.microsoft.com/office/drawing/2018/hyperlinkcolor" val="tx"/>
                    </a:ext>
                  </a:extLst>
                </a:hlinkClick>
              </a:rPr>
              <a:t>Samantha.Engstrom@education.ky.gov</a:t>
            </a:r>
            <a:endParaRPr lang="en-US" sz="1800" dirty="0">
              <a:solidFill>
                <a:schemeClr val="tx1"/>
              </a:solidFill>
            </a:endParaRPr>
          </a:p>
          <a:p>
            <a:pPr marL="0" lvl="0" indent="0" algn="l">
              <a:buNone/>
            </a:pPr>
            <a:r>
              <a:rPr lang="en-US" sz="1800" dirty="0">
                <a:solidFill>
                  <a:schemeClr val="tx1"/>
                </a:solidFill>
              </a:rPr>
              <a:t>	 (502) 564-5279, Ext. 4434</a:t>
            </a:r>
          </a:p>
          <a:p>
            <a:pPr lvl="0" algn="l"/>
            <a:r>
              <a:rPr lang="en-US" sz="1800" b="1" dirty="0">
                <a:solidFill>
                  <a:schemeClr val="tx1"/>
                </a:solidFill>
              </a:rPr>
              <a:t>Laura Loman </a:t>
            </a:r>
            <a:r>
              <a:rPr lang="en-US" sz="1800" dirty="0">
                <a:solidFill>
                  <a:schemeClr val="tx1"/>
                </a:solidFill>
              </a:rPr>
              <a:t>– </a:t>
            </a:r>
            <a:r>
              <a:rPr lang="en-US" sz="1800" dirty="0">
                <a:solidFill>
                  <a:schemeClr val="tx1"/>
                </a:solidFill>
                <a:hlinkClick r:id="rId6">
                  <a:extLst>
                    <a:ext uri="{A12FA001-AC4F-418D-AE19-62706E023703}">
                      <ahyp:hlinkClr xmlns:ahyp="http://schemas.microsoft.com/office/drawing/2018/hyperlinkcolor" val="tx"/>
                    </a:ext>
                  </a:extLst>
                </a:hlinkClick>
              </a:rPr>
              <a:t>Laura.loman@education.ky.gov</a:t>
            </a:r>
            <a:endParaRPr lang="en-US" sz="1800" dirty="0">
              <a:solidFill>
                <a:schemeClr val="tx1"/>
              </a:solidFill>
            </a:endParaRPr>
          </a:p>
          <a:p>
            <a:pPr marL="0" lvl="0" indent="0" algn="l">
              <a:buNone/>
            </a:pPr>
            <a:r>
              <a:rPr lang="en-US" sz="1800" dirty="0">
                <a:solidFill>
                  <a:schemeClr val="tx1"/>
                </a:solidFill>
              </a:rPr>
              <a:t>	(502) 564-5279, Ext. 4485</a:t>
            </a:r>
          </a:p>
          <a:p>
            <a:pPr lvl="0" algn="l"/>
            <a:endParaRPr lang="en-US" sz="1800" dirty="0">
              <a:solidFill>
                <a:schemeClr val="tx1"/>
              </a:solidFill>
            </a:endParaRPr>
          </a:p>
          <a:p>
            <a:pPr lvl="0" algn="l"/>
            <a:r>
              <a:rPr lang="en-US" sz="1800" b="1" dirty="0">
                <a:solidFill>
                  <a:schemeClr val="tx1"/>
                </a:solidFill>
              </a:rPr>
              <a:t>Rodney Bennett </a:t>
            </a:r>
            <a:r>
              <a:rPr lang="en-US" sz="1800" dirty="0">
                <a:solidFill>
                  <a:schemeClr val="tx1"/>
                </a:solidFill>
              </a:rPr>
              <a:t>– </a:t>
            </a:r>
            <a:r>
              <a:rPr lang="en-US" sz="1800" dirty="0">
                <a:solidFill>
                  <a:schemeClr val="tx1"/>
                </a:solidFill>
                <a:hlinkClick r:id="rId7">
                  <a:extLst>
                    <a:ext uri="{A12FA001-AC4F-418D-AE19-62706E023703}">
                      <ahyp:hlinkClr xmlns:ahyp="http://schemas.microsoft.com/office/drawing/2018/hyperlinkcolor" val="tx"/>
                    </a:ext>
                  </a:extLst>
                </a:hlinkClick>
              </a:rPr>
              <a:t>Rodney.bennett@education.ky.gov</a:t>
            </a:r>
            <a:endParaRPr lang="en-US" sz="1800" dirty="0">
              <a:solidFill>
                <a:schemeClr val="tx1"/>
              </a:solidFill>
            </a:endParaRPr>
          </a:p>
          <a:p>
            <a:pPr marL="0" lvl="0" indent="0" algn="l">
              <a:buNone/>
            </a:pPr>
            <a:r>
              <a:rPr lang="en-US" sz="1800" dirty="0">
                <a:solidFill>
                  <a:schemeClr val="tx1"/>
                </a:solidFill>
              </a:rPr>
              <a:t>	 (502) 564-5279, Ext. 4449</a:t>
            </a:r>
          </a:p>
          <a:p>
            <a:pPr lvl="0" algn="l"/>
            <a:r>
              <a:rPr lang="en-US" sz="1800" b="1" dirty="0">
                <a:solidFill>
                  <a:schemeClr val="tx1"/>
                </a:solidFill>
              </a:rPr>
              <a:t>Sheila Harned </a:t>
            </a:r>
            <a:r>
              <a:rPr lang="en-US" sz="1800" dirty="0">
                <a:solidFill>
                  <a:schemeClr val="tx1"/>
                </a:solidFill>
              </a:rPr>
              <a:t>– </a:t>
            </a:r>
            <a:r>
              <a:rPr lang="en-US" sz="1800" u="sng" dirty="0">
                <a:solidFill>
                  <a:schemeClr val="tx1"/>
                </a:solidFill>
                <a:hlinkClick r:id="rId8">
                  <a:extLst>
                    <a:ext uri="{A12FA001-AC4F-418D-AE19-62706E023703}">
                      <ahyp:hlinkClr xmlns:ahyp="http://schemas.microsoft.com/office/drawing/2018/hyperlinkcolor" val="tx"/>
                    </a:ext>
                  </a:extLst>
                </a:hlinkClick>
              </a:rPr>
              <a:t>Sheila.Harned@education.ky.gov</a:t>
            </a:r>
            <a:r>
              <a:rPr lang="en-US" sz="1800" dirty="0">
                <a:solidFill>
                  <a:schemeClr val="tx1"/>
                </a:solidFill>
              </a:rPr>
              <a:t> </a:t>
            </a:r>
          </a:p>
          <a:p>
            <a:pPr marL="0" lvl="0" indent="0" algn="l">
              <a:buNone/>
            </a:pPr>
            <a:r>
              <a:rPr lang="en-US" sz="1800" dirty="0">
                <a:solidFill>
                  <a:schemeClr val="tx1"/>
                </a:solidFill>
              </a:rPr>
              <a:t>	(270) 705-9158 </a:t>
            </a:r>
          </a:p>
          <a:p>
            <a:pPr lvl="0" algn="l"/>
            <a:r>
              <a:rPr lang="en-US" sz="1800" b="1" dirty="0">
                <a:solidFill>
                  <a:schemeClr val="tx1"/>
                </a:solidFill>
              </a:rPr>
              <a:t>Ruth Wilkes </a:t>
            </a:r>
            <a:r>
              <a:rPr lang="en-US" sz="1800" dirty="0">
                <a:solidFill>
                  <a:schemeClr val="tx1"/>
                </a:solidFill>
              </a:rPr>
              <a:t>– </a:t>
            </a:r>
            <a:r>
              <a:rPr lang="en-US" sz="1800" u="sng" dirty="0">
                <a:solidFill>
                  <a:schemeClr val="tx1"/>
                </a:solidFill>
                <a:hlinkClick r:id="rId9">
                  <a:extLst>
                    <a:ext uri="{A12FA001-AC4F-418D-AE19-62706E023703}">
                      <ahyp:hlinkClr xmlns:ahyp="http://schemas.microsoft.com/office/drawing/2018/hyperlinkcolor" val="tx"/>
                    </a:ext>
                  </a:extLst>
                </a:hlinkClick>
              </a:rPr>
              <a:t>Ruth.Wilkes@education.ky.gov</a:t>
            </a:r>
            <a:r>
              <a:rPr lang="en-US" sz="1800" dirty="0">
                <a:solidFill>
                  <a:schemeClr val="tx1"/>
                </a:solidFill>
              </a:rPr>
              <a:t> </a:t>
            </a:r>
          </a:p>
          <a:p>
            <a:pPr marL="0" lvl="0" indent="0" algn="l">
              <a:buNone/>
            </a:pPr>
            <a:r>
              <a:rPr lang="en-US" sz="1800" dirty="0">
                <a:solidFill>
                  <a:schemeClr val="tx1"/>
                </a:solidFill>
              </a:rPr>
              <a:t>  	(859) 516-1673 </a:t>
            </a:r>
          </a:p>
          <a:p>
            <a:pPr algn="l">
              <a:lnSpc>
                <a:spcPct val="100000"/>
              </a:lnSpc>
            </a:pPr>
            <a:r>
              <a:rPr lang="en-US" sz="1800" b="1" dirty="0">
                <a:solidFill>
                  <a:schemeClr val="tx1"/>
                </a:solidFill>
              </a:rPr>
              <a:t>Sasha Reinhardt– </a:t>
            </a:r>
            <a:r>
              <a:rPr lang="en-US" sz="1800" dirty="0">
                <a:solidFill>
                  <a:schemeClr val="tx1"/>
                </a:solidFill>
                <a:hlinkClick r:id="rId10">
                  <a:extLst>
                    <a:ext uri="{A12FA001-AC4F-418D-AE19-62706E023703}">
                      <ahyp:hlinkClr xmlns:ahyp="http://schemas.microsoft.com/office/drawing/2018/hyperlinkcolor" val="tx"/>
                    </a:ext>
                  </a:extLst>
                </a:hlinkClick>
              </a:rPr>
              <a:t>Sasha.Reinhardt@education.ky.gov</a:t>
            </a:r>
            <a:r>
              <a:rPr lang="en-US" sz="1800" dirty="0">
                <a:solidFill>
                  <a:schemeClr val="tx1"/>
                </a:solidFill>
              </a:rPr>
              <a:t> </a:t>
            </a:r>
          </a:p>
          <a:p>
            <a:pPr marL="0" indent="0" algn="l">
              <a:lnSpc>
                <a:spcPct val="100000"/>
              </a:lnSpc>
              <a:buNone/>
            </a:pPr>
            <a:r>
              <a:rPr lang="en-US" sz="1800" b="1" dirty="0">
                <a:solidFill>
                  <a:prstClr val="black"/>
                </a:solidFill>
              </a:rPr>
              <a:t>   </a:t>
            </a:r>
            <a:r>
              <a:rPr lang="en-US" sz="1800" dirty="0">
                <a:solidFill>
                  <a:prstClr val="black"/>
                </a:solidFill>
              </a:rPr>
              <a:t>	(502) 226-0693 </a:t>
            </a:r>
          </a:p>
          <a:p>
            <a:pPr marL="114300" lvl="0" algn="l">
              <a:lnSpc>
                <a:spcPct val="100000"/>
              </a:lnSpc>
              <a:buClr>
                <a:srgbClr val="D2BD24"/>
              </a:buClr>
              <a:buSzPts val="1800"/>
            </a:pPr>
            <a:endParaRPr lang="en-US" sz="2800" kern="0" dirty="0">
              <a:solidFill>
                <a:srgbClr val="3F3F3F"/>
              </a:solidFill>
              <a:cs typeface="Libre Franklin" panose="020B0604020202020204" charset="0"/>
              <a:sym typeface="Libre Franklin Medium"/>
            </a:endParaRPr>
          </a:p>
        </p:txBody>
      </p:sp>
    </p:spTree>
    <p:extLst>
      <p:ext uri="{BB962C8B-B14F-4D97-AF65-F5344CB8AC3E}">
        <p14:creationId xmlns:p14="http://schemas.microsoft.com/office/powerpoint/2010/main" val="3526626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2022-09-08T04:00:00+00:00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2022-09-08T04:00:00+00:00</Publication_x0020_Date>
    <Audience1 xmlns="3a62de7d-ba57-4f43-9dae-9623ba637be0"/>
    <_dlc_DocId xmlns="3a62de7d-ba57-4f43-9dae-9623ba637be0">KYED-212-729</_dlc_DocId>
    <_dlc_DocIdUrl xmlns="3a62de7d-ba57-4f43-9dae-9623ba637be0">
      <Url>https://www.education.ky.gov/districts/enrol/_layouts/15/DocIdRedir.aspx?ID=KYED-212-729</Url>
      <Description>KYED-212-729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http://purl.org/dc/elements/1.1/"/>
    <ds:schemaRef ds:uri="6de68f19-4d14-4ca4-bdcc-f96882aa3c5f"/>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cb62cb79-6b3d-488a-926a-b7e593123ae1"/>
    <ds:schemaRef ds:uri="http://purl.org/dc/terms/"/>
  </ds:schemaRefs>
</ds:datastoreItem>
</file>

<file path=customXml/itemProps3.xml><?xml version="1.0" encoding="utf-8"?>
<ds:datastoreItem xmlns:ds="http://schemas.openxmlformats.org/officeDocument/2006/customXml" ds:itemID="{A58B44E3-5D0F-451A-99F9-69BC8D7E8927}"/>
</file>

<file path=customXml/itemProps4.xml><?xml version="1.0" encoding="utf-8"?>
<ds:datastoreItem xmlns:ds="http://schemas.openxmlformats.org/officeDocument/2006/customXml" ds:itemID="{0EE77D9F-4BD1-48D9-9062-DD15A9597580}"/>
</file>

<file path=docProps/app.xml><?xml version="1.0" encoding="utf-8"?>
<Properties xmlns="http://schemas.openxmlformats.org/officeDocument/2006/extended-properties" xmlns:vt="http://schemas.openxmlformats.org/officeDocument/2006/docPropsVTypes">
  <Template/>
  <TotalTime>124</TotalTime>
  <Words>828</Words>
  <Application>Microsoft Office PowerPoint</Application>
  <PresentationFormat>Widescreen</PresentationFormat>
  <Paragraphs>104</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Franklin Gothic Book</vt:lpstr>
      <vt:lpstr>Franklin Gothic Medium</vt:lpstr>
      <vt:lpstr>Times New Roman</vt:lpstr>
      <vt:lpstr>Office Theme</vt:lpstr>
      <vt:lpstr>Growth Factor &amp;  New SAAR Application</vt:lpstr>
      <vt:lpstr>Growth Factor Basics</vt:lpstr>
      <vt:lpstr>New SAAR Application</vt:lpstr>
      <vt:lpstr>After a file is submitted</vt:lpstr>
      <vt:lpstr>View Reports</vt:lpstr>
      <vt:lpstr>View District Information </vt:lpstr>
      <vt:lpstr>New System Training</vt:lpstr>
      <vt:lpstr>KDE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Danielle - Division of Communications</dc:creator>
  <cp:lastModifiedBy>Loman, Laura - Division of District Support</cp:lastModifiedBy>
  <cp:revision>15</cp:revision>
  <dcterms:created xsi:type="dcterms:W3CDTF">2021-11-08T14:53:11Z</dcterms:created>
  <dcterms:modified xsi:type="dcterms:W3CDTF">2022-09-08T13:21:05Z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a2a1a72f-e0c6-450c-8495-a585c3898b2a</vt:lpwstr>
  </property>
</Properties>
</file>