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6" r:id="rId5"/>
    <p:sldId id="292" r:id="rId6"/>
    <p:sldId id="257" r:id="rId7"/>
    <p:sldId id="285" r:id="rId8"/>
    <p:sldId id="286" r:id="rId9"/>
    <p:sldId id="261" r:id="rId10"/>
    <p:sldId id="258" r:id="rId11"/>
    <p:sldId id="259" r:id="rId12"/>
    <p:sldId id="260" r:id="rId13"/>
    <p:sldId id="262" r:id="rId14"/>
    <p:sldId id="263" r:id="rId15"/>
    <p:sldId id="265" r:id="rId16"/>
    <p:sldId id="266" r:id="rId17"/>
    <p:sldId id="287" r:id="rId18"/>
    <p:sldId id="267" r:id="rId19"/>
    <p:sldId id="288" r:id="rId20"/>
    <p:sldId id="289" r:id="rId21"/>
    <p:sldId id="290"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4"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57CC0-5C0C-413C-BD5E-A36BED6B78F1}" v="88" dt="2021-12-10T16:35:01.383"/>
    <p1510:client id="{562BEA03-DA67-48F3-B489-ABBC4667953B}" v="100" dt="2022-01-07T17:04:17.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8" d="100"/>
          <a:sy n="98" d="100"/>
        </p:scale>
        <p:origin x="276" y="90"/>
      </p:cViewPr>
      <p:guideLst/>
    </p:cSldViewPr>
  </p:slideViewPr>
  <p:outlineViewPr>
    <p:cViewPr>
      <p:scale>
        <a:sx n="33" d="100"/>
        <a:sy n="33" d="100"/>
      </p:scale>
      <p:origin x="0" y="-17898"/>
    </p:cViewPr>
  </p:outlin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8D532-D62B-4D01-93AE-ECBB150EED07}"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800B1-D8E6-490B-A2AC-A65B3867D125}" type="slidenum">
              <a:rPr lang="en-US" smtClean="0"/>
              <a:t>‹#›</a:t>
            </a:fld>
            <a:endParaRPr lang="en-US"/>
          </a:p>
        </p:txBody>
      </p:sp>
    </p:spTree>
    <p:extLst>
      <p:ext uri="{BB962C8B-B14F-4D97-AF65-F5344CB8AC3E}">
        <p14:creationId xmlns:p14="http://schemas.microsoft.com/office/powerpoint/2010/main" val="213731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IDEA_</a:t>
            </a:r>
          </a:p>
          <a:p>
            <a:r>
              <a:rPr lang="en-US" dirty="0"/>
              <a:t>1975</a:t>
            </a:r>
            <a:r>
              <a:rPr lang="en-US" baseline="0" dirty="0"/>
              <a:t> landmark legislation assuring all students (including those with disabilities) receive a free and appropriate public education and the related services and support the students need to achieve.</a:t>
            </a:r>
          </a:p>
          <a:p>
            <a:r>
              <a:rPr lang="en-US" b="1" dirty="0">
                <a:effectLst/>
              </a:rPr>
              <a:t>What Is Section 504? </a:t>
            </a:r>
          </a:p>
          <a:p>
            <a:r>
              <a:rPr lang="en-US" dirty="0">
                <a:effectLst/>
              </a:rPr>
              <a:t>Section 504 of the Rehabilitation Act of 1973 is a civil rights law that prohibits discrimination on the basis of disability in programs and activities, public or private, that receive federal financial assistance. This law conforms to the definition of disability under the Americans with Disabilities Act Amendments Act (ADAAA). Section 504 does not provide funding for special education or related services, but it does permit the federal government to take funding away from programs that do not comply with the law. </a:t>
            </a:r>
          </a:p>
          <a:p>
            <a:endParaRPr lang="en-US" baseline="0" dirty="0"/>
          </a:p>
          <a:p>
            <a:endParaRPr lang="en-US" baseline="0" dirty="0"/>
          </a:p>
          <a:p>
            <a:r>
              <a:rPr lang="en-US" baseline="0" dirty="0"/>
              <a:t>KRS 156.502 defines what school health services are, who may train and delegate school health services, and describes process for liability protection</a:t>
            </a:r>
          </a:p>
          <a:p>
            <a:endParaRPr lang="en-US" baseline="0" dirty="0"/>
          </a:p>
          <a:p>
            <a:r>
              <a:rPr lang="en-US" baseline="0" dirty="0"/>
              <a:t>KRS 314.021 gives  the Kentucky Board of Nursing the authority to regulate nursing in order to safeguard the health and safety of the Kentucky public</a:t>
            </a:r>
          </a:p>
          <a:p>
            <a:pPr eaLnBrk="1" hangingPunct="1">
              <a:spcBef>
                <a:spcPct val="0"/>
              </a:spcBef>
            </a:pPr>
            <a:endParaRPr lang="en-US" altLang="en-US" dirty="0"/>
          </a:p>
          <a:p>
            <a:pPr eaLnBrk="1" hangingPunct="1">
              <a:spcBef>
                <a:spcPct val="0"/>
              </a:spcBef>
            </a:pPr>
            <a:r>
              <a:rPr lang="en-US" altLang="en-US" dirty="0"/>
              <a:t>KRS 158.838 each public and private school shall have at least one school employee who has met the requirements of KRS 156.502 on duty during the entire school day to administer or assist with the self-administration of glucagon, insulin and seizure rescue medication or medication prescribed to treat seizure disorder symptoms approved by the FDA.  Also, parents/guardians of students with seizures are required to collaborate with school personnel to develop of seizure action plan. </a:t>
            </a:r>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3</a:t>
            </a:fld>
            <a:endParaRPr lang="en-US"/>
          </a:p>
        </p:txBody>
      </p:sp>
    </p:spTree>
    <p:extLst>
      <p:ext uri="{BB962C8B-B14F-4D97-AF65-F5344CB8AC3E}">
        <p14:creationId xmlns:p14="http://schemas.microsoft.com/office/powerpoint/2010/main" val="352932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“cliff notes” of how a bill becomes law.  Just wanted to go thru this process as many are unaware how many steps are involved in a bill becoming law.  Not all proposed bills become law.  </a:t>
            </a:r>
            <a:endParaRPr lang="en-US" dirty="0"/>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9</a:t>
            </a:fld>
            <a:endParaRPr lang="en-US"/>
          </a:p>
        </p:txBody>
      </p:sp>
    </p:spTree>
    <p:extLst>
      <p:ext uri="{BB962C8B-B14F-4D97-AF65-F5344CB8AC3E}">
        <p14:creationId xmlns:p14="http://schemas.microsoft.com/office/powerpoint/2010/main" val="232997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for</a:t>
            </a:r>
            <a:r>
              <a:rPr lang="en-US" baseline="0" dirty="0"/>
              <a:t> bus drivers-all school employees use the KDE School Employee Physical Exam form</a:t>
            </a:r>
          </a:p>
          <a:p>
            <a:r>
              <a:rPr lang="en-US" baseline="0" dirty="0"/>
              <a:t>Student preventative physical exams</a:t>
            </a:r>
          </a:p>
          <a:p>
            <a:r>
              <a:rPr lang="en-US" dirty="0"/>
              <a:t>Initial Entry-</a:t>
            </a:r>
            <a:r>
              <a:rPr lang="en-US" baseline="0" dirty="0"/>
              <a:t> may use Preschool to meet criteria</a:t>
            </a:r>
          </a:p>
          <a:p>
            <a:r>
              <a:rPr lang="en-US" baseline="0" dirty="0"/>
              <a:t>6</a:t>
            </a:r>
            <a:r>
              <a:rPr lang="en-US" baseline="30000" dirty="0"/>
              <a:t>th</a:t>
            </a:r>
            <a:r>
              <a:rPr lang="en-US" baseline="0" dirty="0"/>
              <a:t> grade- must be within 1 year  prior to beginning 6</a:t>
            </a:r>
            <a:r>
              <a:rPr lang="en-US" baseline="30000" dirty="0"/>
              <a:t>th</a:t>
            </a:r>
            <a:r>
              <a:rPr lang="en-US" baseline="0" dirty="0"/>
              <a:t> grade</a:t>
            </a:r>
          </a:p>
          <a:p>
            <a:endParaRPr lang="en-US" baseline="0" dirty="0"/>
          </a:p>
          <a:p>
            <a:r>
              <a:rPr lang="en-US" baseline="0" dirty="0"/>
              <a:t>Immunizations:  due within 2 weeks of beginning of school unless district policy states must be presented at beginning of school </a:t>
            </a:r>
          </a:p>
          <a:p>
            <a:endParaRPr lang="en-US" baseline="0" dirty="0"/>
          </a:p>
          <a:p>
            <a:r>
              <a:rPr lang="en-US" baseline="0" dirty="0"/>
              <a:t>Vision exam- 3,4,5 or 6 year old, presented by Jan 1 of initial entry year</a:t>
            </a:r>
          </a:p>
          <a:p>
            <a:endParaRPr lang="en-US" baseline="0" dirty="0"/>
          </a:p>
          <a:p>
            <a:r>
              <a:rPr lang="en-US" baseline="0" dirty="0"/>
              <a:t>Dental Exam/ Screening- must be between 5 &amp; 6 years old and 1</a:t>
            </a:r>
            <a:r>
              <a:rPr lang="en-US" baseline="30000" dirty="0"/>
              <a:t>st</a:t>
            </a:r>
            <a:r>
              <a:rPr lang="en-US" baseline="0" dirty="0"/>
              <a:t> time enrolled in Ky public school.  Exam or screening should be between Jan-Dec 1</a:t>
            </a:r>
            <a:r>
              <a:rPr lang="en-US" baseline="30000" dirty="0"/>
              <a:t>st</a:t>
            </a:r>
            <a:r>
              <a:rPr lang="en-US" baseline="0" dirty="0"/>
              <a:t> year enrolled in school</a:t>
            </a:r>
            <a:endParaRPr lang="en-US" dirty="0"/>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12</a:t>
            </a:fld>
            <a:endParaRPr lang="en-US"/>
          </a:p>
        </p:txBody>
      </p:sp>
    </p:spTree>
    <p:extLst>
      <p:ext uri="{BB962C8B-B14F-4D97-AF65-F5344CB8AC3E}">
        <p14:creationId xmlns:p14="http://schemas.microsoft.com/office/powerpoint/2010/main" val="19361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See KDE’s student health services Medication Administration Training for Unlicensed School Personnel webpage for materials and instructions. This manual doesn’t include delegation of insulin.</a:t>
            </a:r>
          </a:p>
          <a:p>
            <a:r>
              <a:rPr lang="en-US" baseline="0" dirty="0"/>
              <a:t>School personnel who will be administering any medication must successfully complete the training and show proof of competency.</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13</a:t>
            </a:fld>
            <a:endParaRPr lang="en-US"/>
          </a:p>
        </p:txBody>
      </p:sp>
    </p:spTree>
    <p:extLst>
      <p:ext uri="{BB962C8B-B14F-4D97-AF65-F5344CB8AC3E}">
        <p14:creationId xmlns:p14="http://schemas.microsoft.com/office/powerpoint/2010/main" val="323276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Immunization reporting, KY immunization program sends immunization survey out annually to be completed online.  This is not a KDE report. </a:t>
            </a:r>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19</a:t>
            </a:fld>
            <a:endParaRPr lang="en-US"/>
          </a:p>
        </p:txBody>
      </p:sp>
    </p:spTree>
    <p:extLst>
      <p:ext uri="{BB962C8B-B14F-4D97-AF65-F5344CB8AC3E}">
        <p14:creationId xmlns:p14="http://schemas.microsoft.com/office/powerpoint/2010/main" val="424460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702 KAR 1:160 allows for the use of an electronic medical record as long as it includes all of the data equivalent to that on the Kentucky form.</a:t>
            </a:r>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24</a:t>
            </a:fld>
            <a:endParaRPr lang="en-US"/>
          </a:p>
        </p:txBody>
      </p:sp>
    </p:spTree>
    <p:extLst>
      <p:ext uri="{BB962C8B-B14F-4D97-AF65-F5344CB8AC3E}">
        <p14:creationId xmlns:p14="http://schemas.microsoft.com/office/powerpoint/2010/main" val="3248099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districts are responsible for ensuring that contracting agencies provide health services required by regulation and statute, such as vision and hearing screenings.  </a:t>
            </a:r>
          </a:p>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27</a:t>
            </a:fld>
            <a:endParaRPr lang="en-US"/>
          </a:p>
        </p:txBody>
      </p:sp>
    </p:spTree>
    <p:extLst>
      <p:ext uri="{BB962C8B-B14F-4D97-AF65-F5344CB8AC3E}">
        <p14:creationId xmlns:p14="http://schemas.microsoft.com/office/powerpoint/2010/main" val="2004427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F800B1-D8E6-490B-A2AC-A65B3867D125}" type="slidenum">
              <a:rPr lang="en-US" smtClean="0"/>
              <a:t>31</a:t>
            </a:fld>
            <a:endParaRPr lang="en-US"/>
          </a:p>
        </p:txBody>
      </p:sp>
    </p:spTree>
    <p:extLst>
      <p:ext uri="{BB962C8B-B14F-4D97-AF65-F5344CB8AC3E}">
        <p14:creationId xmlns:p14="http://schemas.microsoft.com/office/powerpoint/2010/main" val="3229072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A64F6E8E-6FA2-4EF4-98AE-A128B3F39FB5}" type="datetimeFigureOut">
              <a:rPr lang="en-US" smtClean="0"/>
              <a:t>1/19/2022</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28B8886A-D99B-49D0-A3A2-1A48DFDBD49A}" type="slidenum">
              <a:rPr lang="en-US" smtClean="0"/>
              <a:t>‹#›</a:t>
            </a:fld>
            <a:endParaRPr lang="en-US"/>
          </a:p>
        </p:txBody>
      </p:sp>
    </p:spTree>
    <p:extLst>
      <p:ext uri="{BB962C8B-B14F-4D97-AF65-F5344CB8AC3E}">
        <p14:creationId xmlns:p14="http://schemas.microsoft.com/office/powerpoint/2010/main" val="358191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A64F6E8E-6FA2-4EF4-98AE-A128B3F39FB5}" type="datetimeFigureOut">
              <a:rPr lang="en-US" smtClean="0"/>
              <a:t>1/19/2022</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43554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A64F6E8E-6FA2-4EF4-98AE-A128B3F39FB5}" type="datetimeFigureOut">
              <a:rPr lang="en-US" smtClean="0"/>
              <a:t>1/19/2022</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0429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A64F6E8E-6FA2-4EF4-98AE-A128B3F39FB5}"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4359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A64F6E8E-6FA2-4EF4-98AE-A128B3F39FB5}" type="datetimeFigureOut">
              <a:rPr lang="en-US" smtClean="0"/>
              <a:t>1/19/2022</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28B8886A-D99B-49D0-A3A2-1A48DFDBD49A}" type="slidenum">
              <a:rPr lang="en-US" smtClean="0"/>
              <a:t>‹#›</a:t>
            </a:fld>
            <a:endParaRPr lang="en-US"/>
          </a:p>
        </p:txBody>
      </p:sp>
    </p:spTree>
    <p:extLst>
      <p:ext uri="{BB962C8B-B14F-4D97-AF65-F5344CB8AC3E}">
        <p14:creationId xmlns:p14="http://schemas.microsoft.com/office/powerpoint/2010/main" val="345310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A64F6E8E-6FA2-4EF4-98AE-A128B3F39FB5}" type="datetimeFigureOut">
              <a:rPr lang="en-US" smtClean="0"/>
              <a:t>1/19/2022</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196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A64F6E8E-6FA2-4EF4-98AE-A128B3F39FB5}" type="datetimeFigureOut">
              <a:rPr lang="en-US" smtClean="0"/>
              <a:t>1/19/2022</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7833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A64F6E8E-6FA2-4EF4-98AE-A128B3F39FB5}" type="datetimeFigureOut">
              <a:rPr lang="en-US" smtClean="0"/>
              <a:t>1/19/2022</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3316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A64F6E8E-6FA2-4EF4-98AE-A128B3F39FB5}" type="datetimeFigureOut">
              <a:rPr lang="en-US" smtClean="0"/>
              <a:t>1/19/2022</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403506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A64F6E8E-6FA2-4EF4-98AE-A128B3F39FB5}" type="datetimeFigureOut">
              <a:rPr lang="en-US" smtClean="0"/>
              <a:t>1/19/2022</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28B8886A-D99B-49D0-A3A2-1A48DFDBD49A}" type="slidenum">
              <a:rPr lang="en-US" smtClean="0"/>
              <a:t>‹#›</a:t>
            </a:fld>
            <a:endParaRPr lang="en-US"/>
          </a:p>
        </p:txBody>
      </p:sp>
    </p:spTree>
    <p:extLst>
      <p:ext uri="{BB962C8B-B14F-4D97-AF65-F5344CB8AC3E}">
        <p14:creationId xmlns:p14="http://schemas.microsoft.com/office/powerpoint/2010/main" val="377699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A64F6E8E-6FA2-4EF4-98AE-A128B3F39FB5}" type="datetimeFigureOut">
              <a:rPr lang="en-US" smtClean="0"/>
              <a:t>1/19/2022</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170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64F6E8E-6FA2-4EF4-98AE-A128B3F39FB5}" type="datetimeFigureOut">
              <a:rPr lang="en-US" smtClean="0"/>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3091266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ducation.ky.gov/districts/SHS/Documents/156.502.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education.ky.gov/districts/SHS/Documents/156.502.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pps.legislature.ky.gov/law/kar/702/001/160.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pps.legislature.ky.gov/law/kar/702/001/160.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ducation.ky.gov/districts/SHS/Documents/156.502.pdf" TargetMode="External"/><Relationship Id="rId5" Type="http://schemas.openxmlformats.org/officeDocument/2006/relationships/hyperlink" Target="https://apps.legislature.ky.gov/law/kar/201/020/400.pdf" TargetMode="External"/><Relationship Id="rId4" Type="http://schemas.openxmlformats.org/officeDocument/2006/relationships/hyperlink" Target="https://education.ky.gov/districts/SHS/Documents/158.838.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ducation.ky.gov/districts/fac/Documents/702%20KAR%204%20170%20-%20Facility%20Programming%20and%20Construction%20Criteria%20ADA.pdf" TargetMode="External"/><Relationship Id="rId2" Type="http://schemas.openxmlformats.org/officeDocument/2006/relationships/hyperlink" Target="https://apps.legislature.ky.gov/law/kar/702/001/160.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ky.gov/districts/SHS/Documents/KDESHS005_DSF_ADA.pdf" TargetMode="External"/><Relationship Id="rId2" Type="http://schemas.openxmlformats.org/officeDocument/2006/relationships/hyperlink" Target="https://education.ky.gov/districts/enrol/Documents/Kentucky%20eye%20exam.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education.ky.gov/districts/SHS/Documents/Schoolphysicalform2013.pd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apps.legislature.ky.gov/law/kar/902/002/060.pdf" TargetMode="External"/><Relationship Id="rId2" Type="http://schemas.openxmlformats.org/officeDocument/2006/relationships/hyperlink" Target="https://chfs.ky.gov/agencies/dph/dehp/imm/EPID230.pdf"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chfs.ky.gov/agencies/dph/dehp/imm/06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pps.legislature.ky.gov/law/kar/902/045/150.pdf" TargetMode="External"/><Relationship Id="rId4" Type="http://schemas.openxmlformats.org/officeDocument/2006/relationships/hyperlink" Target="https://apps.legislature.ky.gov/law/kar/902/002/055.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apps.legislature.ky.gov/law/statutes/statute.aspx?id=51270"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ky.gov/districts/SHS/Documents/Schoolphysicalform2013.pdf" TargetMode="External"/><Relationship Id="rId7" Type="http://schemas.openxmlformats.org/officeDocument/2006/relationships/hyperlink" Target="https://khsaa.org/general/bottom-tab-pages/general-form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hfs.ky.gov/agencies/dph/dehp/imm/EPID230.pdf" TargetMode="External"/><Relationship Id="rId5" Type="http://schemas.openxmlformats.org/officeDocument/2006/relationships/hyperlink" Target="https://education.ky.gov/districts/SHS/Documents/KDESHS005_DSF_ADA.pdf" TargetMode="External"/><Relationship Id="rId4" Type="http://schemas.openxmlformats.org/officeDocument/2006/relationships/hyperlink" Target="https://education.ky.gov/districts/enrol/Documents/Kentucky%20eye%20exam.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ites.ed.gov/ide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cdc.gov/phlp/publications/topic/ferpa.html" TargetMode="External"/><Relationship Id="rId5" Type="http://schemas.openxmlformats.org/officeDocument/2006/relationships/hyperlink" Target="https://www.cdc.gov/phlp/publications/topic/hipaa.html" TargetMode="External"/><Relationship Id="rId4" Type="http://schemas.openxmlformats.org/officeDocument/2006/relationships/hyperlink" Target="https://www.dol.gov/agencies/oasam/centers-offices/civil-rights-center/statutes/section-504-rehabilitation-act-of-1973"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education.ky.gov/districts/SHS/Pages/default.aspx" TargetMode="External"/><Relationship Id="rId7" Type="http://schemas.openxmlformats.org/officeDocument/2006/relationships/hyperlink" Target="http://kysna.com/" TargetMode="External"/><Relationship Id="rId2" Type="http://schemas.openxmlformats.org/officeDocument/2006/relationships/hyperlink" Target="https://education.ky.gov/districts/SHS/Pages/Health-Services-Reference-Guide.aspx" TargetMode="External"/><Relationship Id="rId1" Type="http://schemas.openxmlformats.org/officeDocument/2006/relationships/slideLayout" Target="../slideLayouts/slideLayout2.xml"/><Relationship Id="rId6" Type="http://schemas.openxmlformats.org/officeDocument/2006/relationships/hyperlink" Target="https://www.nasn.org/home" TargetMode="External"/><Relationship Id="rId5" Type="http://schemas.openxmlformats.org/officeDocument/2006/relationships/hyperlink" Target="https://kbn.ky.gov/Pages/default.aspx" TargetMode="External"/><Relationship Id="rId4" Type="http://schemas.openxmlformats.org/officeDocument/2006/relationships/hyperlink" Target="http://policy.ksba.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Michelle.Malicote@education.ky.gov" TargetMode="External"/><Relationship Id="rId2" Type="http://schemas.openxmlformats.org/officeDocument/2006/relationships/hyperlink" Target="mailto:Angela.Mcdonald@education.ky.gov"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kbn.ky.gov/Practice/Pages/Delegation-and-Supervision.aspx" TargetMode="External"/><Relationship Id="rId2" Type="http://schemas.openxmlformats.org/officeDocument/2006/relationships/hyperlink" Target="https://education.ky.gov/districts/SHS/Documents/156.502.pdf" TargetMode="External"/><Relationship Id="rId1" Type="http://schemas.openxmlformats.org/officeDocument/2006/relationships/slideLayout" Target="../slideLayouts/slideLayout2.xml"/><Relationship Id="rId4" Type="http://schemas.openxmlformats.org/officeDocument/2006/relationships/hyperlink" Target="https://education.ky.gov/districts/SHS/Documents/158.838.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ducation.ky.gov/districts/SHS/Documents/2018%20KDE%20HSRG%20(ADA)_ke.pdf"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apps.legislature.ky.gov/law/Statutes/statute.aspx?id=5108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pps.legislature.ky.gov/law/kar/702/001/160.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C7EA-86FE-46AC-9301-046889068F0A}"/>
              </a:ext>
            </a:extLst>
          </p:cNvPr>
          <p:cNvSpPr>
            <a:spLocks noGrp="1"/>
          </p:cNvSpPr>
          <p:nvPr>
            <p:ph type="ctrTitle"/>
          </p:nvPr>
        </p:nvSpPr>
        <p:spPr>
          <a:xfrm>
            <a:off x="1524000" y="685483"/>
            <a:ext cx="9144000" cy="1757680"/>
          </a:xfrm>
        </p:spPr>
        <p:txBody>
          <a:bodyPr>
            <a:normAutofit/>
          </a:bodyPr>
          <a:lstStyle/>
          <a:p>
            <a:pPr algn="r"/>
            <a:r>
              <a:rPr lang="en-US" sz="4800" dirty="0"/>
              <a:t>Understanding School Health Services Program Requirements</a:t>
            </a:r>
          </a:p>
        </p:txBody>
      </p:sp>
      <p:sp>
        <p:nvSpPr>
          <p:cNvPr id="3" name="Subtitle 2">
            <a:extLst>
              <a:ext uri="{FF2B5EF4-FFF2-40B4-BE49-F238E27FC236}">
                <a16:creationId xmlns:a16="http://schemas.microsoft.com/office/drawing/2014/main" id="{BF88BAC0-0120-4958-9C96-7F7D604A8880}"/>
              </a:ext>
            </a:extLst>
          </p:cNvPr>
          <p:cNvSpPr>
            <a:spLocks noGrp="1"/>
          </p:cNvSpPr>
          <p:nvPr>
            <p:ph type="subTitle" idx="1"/>
          </p:nvPr>
        </p:nvSpPr>
        <p:spPr>
          <a:xfrm>
            <a:off x="1473200" y="2728278"/>
            <a:ext cx="9144000" cy="2143442"/>
          </a:xfrm>
        </p:spPr>
        <p:txBody>
          <a:bodyPr vert="horz" lIns="91440" tIns="45720" rIns="91440" bIns="45720" rtlCol="0" anchor="t">
            <a:noAutofit/>
          </a:bodyPr>
          <a:lstStyle/>
          <a:p>
            <a:pPr algn="r"/>
            <a:r>
              <a:rPr lang="en-US" sz="2800" dirty="0"/>
              <a:t>Angie McDonald, ADN, RN, NASSNC</a:t>
            </a:r>
          </a:p>
          <a:p>
            <a:pPr algn="r"/>
            <a:r>
              <a:rPr lang="en-US" sz="2800" dirty="0"/>
              <a:t>KDE State School Nurse Consultant</a:t>
            </a:r>
          </a:p>
          <a:p>
            <a:pPr algn="r"/>
            <a:r>
              <a:rPr lang="en-US" sz="2800" dirty="0"/>
              <a:t>Michelle Malicote, BSN, RN, NASSNC</a:t>
            </a:r>
          </a:p>
          <a:p>
            <a:pPr algn="r"/>
            <a:r>
              <a:rPr lang="en-US" sz="2800" dirty="0"/>
              <a:t>KDPH School Health Branch Manager</a:t>
            </a:r>
          </a:p>
          <a:p>
            <a:pPr algn="r"/>
            <a:r>
              <a:rPr lang="en-US" sz="2800" dirty="0"/>
              <a:t>2022</a:t>
            </a:r>
          </a:p>
          <a:p>
            <a:endParaRPr lang="en-US" dirty="0"/>
          </a:p>
        </p:txBody>
      </p:sp>
    </p:spTree>
    <p:extLst>
      <p:ext uri="{BB962C8B-B14F-4D97-AF65-F5344CB8AC3E}">
        <p14:creationId xmlns:p14="http://schemas.microsoft.com/office/powerpoint/2010/main" val="2973152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C738-4FE3-477B-B071-5AF2908C2368}"/>
              </a:ext>
            </a:extLst>
          </p:cNvPr>
          <p:cNvSpPr>
            <a:spLocks noGrp="1"/>
          </p:cNvSpPr>
          <p:nvPr>
            <p:ph type="title"/>
          </p:nvPr>
        </p:nvSpPr>
        <p:spPr/>
        <p:txBody>
          <a:bodyPr>
            <a:normAutofit fontScale="90000"/>
          </a:bodyPr>
          <a:lstStyle/>
          <a:p>
            <a:br>
              <a:rPr lang="en-US" dirty="0"/>
            </a:br>
            <a:r>
              <a:rPr lang="en-US" sz="4900" dirty="0">
                <a:hlinkClick r:id="rId2"/>
              </a:rPr>
              <a:t>KRS 156.502? </a:t>
            </a:r>
            <a:br>
              <a:rPr lang="en-US" dirty="0"/>
            </a:br>
            <a:endParaRPr lang="en-US" dirty="0"/>
          </a:p>
        </p:txBody>
      </p:sp>
      <p:sp>
        <p:nvSpPr>
          <p:cNvPr id="3" name="Content Placeholder 2">
            <a:extLst>
              <a:ext uri="{FF2B5EF4-FFF2-40B4-BE49-F238E27FC236}">
                <a16:creationId xmlns:a16="http://schemas.microsoft.com/office/drawing/2014/main" id="{375F4F51-A2E0-4BFF-A530-1367AA5DFEAD}"/>
              </a:ext>
            </a:extLst>
          </p:cNvPr>
          <p:cNvSpPr>
            <a:spLocks noGrp="1"/>
          </p:cNvSpPr>
          <p:nvPr>
            <p:ph idx="1"/>
          </p:nvPr>
        </p:nvSpPr>
        <p:spPr>
          <a:xfrm>
            <a:off x="838200" y="1569308"/>
            <a:ext cx="10515600" cy="4607655"/>
          </a:xfrm>
        </p:spPr>
        <p:txBody>
          <a:bodyPr vert="horz" lIns="91440" tIns="45720" rIns="91440" bIns="45720" rtlCol="0" anchor="t">
            <a:normAutofit/>
          </a:bodyPr>
          <a:lstStyle/>
          <a:p>
            <a:pPr lvl="1">
              <a:spcBef>
                <a:spcPts val="1800"/>
              </a:spcBef>
            </a:pPr>
            <a:r>
              <a:rPr lang="en-US" sz="2800" dirty="0"/>
              <a:t>Is a Kentucky Education statute (law)</a:t>
            </a:r>
          </a:p>
          <a:p>
            <a:pPr lvl="1">
              <a:spcBef>
                <a:spcPts val="1800"/>
              </a:spcBef>
            </a:pPr>
            <a:r>
              <a:rPr lang="en-US" sz="2800" dirty="0"/>
              <a:t>Requires school districts to provide any necessary health service to student who needs the health service to attend school or a school sponsored function</a:t>
            </a:r>
          </a:p>
          <a:p>
            <a:pPr lvl="1">
              <a:spcBef>
                <a:spcPts val="1800"/>
              </a:spcBef>
            </a:pPr>
            <a:r>
              <a:rPr lang="en-US" sz="2800" dirty="0"/>
              <a:t>Does not specify how school district is to provide the service, only says they must provide it (gives flexibility to school district)</a:t>
            </a:r>
          </a:p>
          <a:p>
            <a:endParaRPr lang="en-US" dirty="0"/>
          </a:p>
        </p:txBody>
      </p:sp>
    </p:spTree>
    <p:extLst>
      <p:ext uri="{BB962C8B-B14F-4D97-AF65-F5344CB8AC3E}">
        <p14:creationId xmlns:p14="http://schemas.microsoft.com/office/powerpoint/2010/main" val="3110825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0058-FD48-4745-AFC1-4712F4BED227}"/>
              </a:ext>
            </a:extLst>
          </p:cNvPr>
          <p:cNvSpPr>
            <a:spLocks noGrp="1"/>
          </p:cNvSpPr>
          <p:nvPr>
            <p:ph type="title"/>
          </p:nvPr>
        </p:nvSpPr>
        <p:spPr>
          <a:xfrm>
            <a:off x="838200" y="365125"/>
            <a:ext cx="10515600" cy="970515"/>
          </a:xfrm>
        </p:spPr>
        <p:txBody>
          <a:bodyPr>
            <a:normAutofit fontScale="90000"/>
          </a:bodyPr>
          <a:lstStyle/>
          <a:p>
            <a:br>
              <a:rPr lang="en-US" dirty="0">
                <a:solidFill>
                  <a:schemeClr val="accent5">
                    <a:lumMod val="75000"/>
                  </a:schemeClr>
                </a:solidFill>
              </a:rPr>
            </a:br>
            <a:br>
              <a:rPr lang="en-US" dirty="0">
                <a:solidFill>
                  <a:schemeClr val="accent5">
                    <a:lumMod val="75000"/>
                  </a:schemeClr>
                </a:solidFill>
              </a:rPr>
            </a:br>
            <a:r>
              <a:rPr lang="en-US" dirty="0">
                <a:solidFill>
                  <a:schemeClr val="accent5">
                    <a:lumMod val="75000"/>
                  </a:schemeClr>
                </a:solidFill>
              </a:rPr>
              <a:t> </a:t>
            </a:r>
            <a:r>
              <a:rPr lang="en-US" dirty="0">
                <a:hlinkClick r:id="rId2"/>
              </a:rPr>
              <a:t>KRS</a:t>
            </a:r>
            <a:r>
              <a:rPr lang="en-US" dirty="0">
                <a:solidFill>
                  <a:schemeClr val="accent5">
                    <a:lumMod val="75000"/>
                  </a:schemeClr>
                </a:solidFill>
                <a:hlinkClick r:id="rId2"/>
              </a:rPr>
              <a:t> </a:t>
            </a:r>
            <a:r>
              <a:rPr lang="en-US" dirty="0">
                <a:hlinkClick r:id="rId2"/>
              </a:rPr>
              <a:t>156.502 (Continued) </a:t>
            </a:r>
            <a:br>
              <a:rPr lang="en-US" dirty="0"/>
            </a:b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746A7CD3-6275-4F81-A787-8396F4AE8710}"/>
              </a:ext>
            </a:extLst>
          </p:cNvPr>
          <p:cNvSpPr>
            <a:spLocks noGrp="1"/>
          </p:cNvSpPr>
          <p:nvPr>
            <p:ph idx="1"/>
          </p:nvPr>
        </p:nvSpPr>
        <p:spPr>
          <a:xfrm>
            <a:off x="838200" y="1767155"/>
            <a:ext cx="10515600" cy="4409808"/>
          </a:xfrm>
        </p:spPr>
        <p:txBody>
          <a:bodyPr vert="horz" lIns="91440" tIns="45720" rIns="91440" bIns="45720" rtlCol="0" anchor="t">
            <a:normAutofit/>
          </a:bodyPr>
          <a:lstStyle/>
          <a:p>
            <a:r>
              <a:rPr lang="en-US" b="1" dirty="0"/>
              <a:t>Defines school health services:</a:t>
            </a:r>
          </a:p>
          <a:p>
            <a:pPr marL="822960" lvl="1" indent="-457200"/>
            <a:r>
              <a:rPr lang="en-US" sz="2800" dirty="0"/>
              <a:t>Administration of medications</a:t>
            </a:r>
          </a:p>
          <a:p>
            <a:pPr marL="365760" lvl="1" indent="0">
              <a:buNone/>
            </a:pPr>
            <a:r>
              <a:rPr lang="en-US" sz="2800" dirty="0"/>
              <a:t>     *Provides exemption from liability for unlicensed school</a:t>
            </a:r>
          </a:p>
          <a:p>
            <a:pPr marL="365760" lvl="1" indent="0">
              <a:buNone/>
            </a:pPr>
            <a:r>
              <a:rPr lang="en-US" sz="2800" dirty="0"/>
              <a:t>         personnel if trained and delegated</a:t>
            </a:r>
          </a:p>
          <a:p>
            <a:pPr marL="822960" lvl="1" indent="-457200"/>
            <a:r>
              <a:rPr lang="en-US" sz="2800" dirty="0"/>
              <a:t>Operation or maintenance of health care through use of medical equipment</a:t>
            </a:r>
          </a:p>
          <a:p>
            <a:pPr marL="822960" lvl="1" indent="-457200"/>
            <a:r>
              <a:rPr lang="en-US" sz="2800" dirty="0"/>
              <a:t>Administration of a clinical procedure</a:t>
            </a:r>
          </a:p>
          <a:p>
            <a:pPr marL="365760" lvl="1" indent="0">
              <a:buNone/>
            </a:pPr>
            <a:r>
              <a:rPr lang="en-US" sz="2800" dirty="0">
                <a:solidFill>
                  <a:srgbClr val="FF0000"/>
                </a:solidFill>
              </a:rPr>
              <a:t>        NOTE:</a:t>
            </a:r>
            <a:r>
              <a:rPr lang="en-US" sz="2800" dirty="0"/>
              <a:t> Does </a:t>
            </a:r>
            <a:r>
              <a:rPr lang="en-US" sz="2800" dirty="0">
                <a:solidFill>
                  <a:srgbClr val="FF0000"/>
                </a:solidFill>
              </a:rPr>
              <a:t>not</a:t>
            </a:r>
            <a:r>
              <a:rPr lang="en-US" sz="2800" dirty="0"/>
              <a:t> include ER meds or first aid</a:t>
            </a:r>
            <a:endParaRPr lang="en-US" dirty="0"/>
          </a:p>
          <a:p>
            <a:endParaRPr lang="en-US" dirty="0"/>
          </a:p>
        </p:txBody>
      </p:sp>
    </p:spTree>
    <p:extLst>
      <p:ext uri="{BB962C8B-B14F-4D97-AF65-F5344CB8AC3E}">
        <p14:creationId xmlns:p14="http://schemas.microsoft.com/office/powerpoint/2010/main" val="321533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0702-4E49-4673-93B7-AC20A7ECFE09}"/>
              </a:ext>
            </a:extLst>
          </p:cNvPr>
          <p:cNvSpPr>
            <a:spLocks noGrp="1"/>
          </p:cNvSpPr>
          <p:nvPr>
            <p:ph type="title"/>
          </p:nvPr>
        </p:nvSpPr>
        <p:spPr>
          <a:xfrm>
            <a:off x="838200" y="280279"/>
            <a:ext cx="10515600" cy="856220"/>
          </a:xfrm>
        </p:spPr>
        <p:txBody>
          <a:bodyPr>
            <a:noAutofit/>
          </a:bodyPr>
          <a:lstStyle/>
          <a:p>
            <a:r>
              <a:rPr lang="en-US" dirty="0">
                <a:hlinkClick r:id="rId3"/>
              </a:rPr>
              <a:t>702 KAR 1:160</a:t>
            </a:r>
            <a:r>
              <a:rPr lang="en-US" dirty="0"/>
              <a:t> - School Health Services</a:t>
            </a:r>
          </a:p>
        </p:txBody>
      </p:sp>
      <p:sp>
        <p:nvSpPr>
          <p:cNvPr id="3" name="Content Placeholder 2">
            <a:extLst>
              <a:ext uri="{FF2B5EF4-FFF2-40B4-BE49-F238E27FC236}">
                <a16:creationId xmlns:a16="http://schemas.microsoft.com/office/drawing/2014/main" id="{61ED0F54-7A66-42AE-8015-55038E42C201}"/>
              </a:ext>
            </a:extLst>
          </p:cNvPr>
          <p:cNvSpPr>
            <a:spLocks noGrp="1"/>
          </p:cNvSpPr>
          <p:nvPr>
            <p:ph idx="1"/>
          </p:nvPr>
        </p:nvSpPr>
        <p:spPr>
          <a:xfrm>
            <a:off x="838200" y="1136499"/>
            <a:ext cx="10515600" cy="4589185"/>
          </a:xfrm>
        </p:spPr>
        <p:txBody>
          <a:bodyPr vert="horz" lIns="91440" tIns="45720" rIns="91440" bIns="45720" rtlCol="0" anchor="t">
            <a:normAutofit fontScale="92500" lnSpcReduction="20000"/>
          </a:bodyPr>
          <a:lstStyle/>
          <a:p>
            <a:r>
              <a:rPr lang="en-US" sz="3500" dirty="0"/>
              <a:t>This administrative regulation is necessary or advisable for the protection of the physical welfare and safety of the public-school children. </a:t>
            </a:r>
          </a:p>
          <a:p>
            <a:r>
              <a:rPr lang="en-US" sz="3500" dirty="0"/>
              <a:t>It describes health exams and forms necessary for employment or to enroll in school:</a:t>
            </a:r>
          </a:p>
          <a:p>
            <a:pPr marL="971550" lvl="1" indent="-514350">
              <a:spcBef>
                <a:spcPts val="1200"/>
              </a:spcBef>
              <a:buFont typeface="+mj-lt"/>
              <a:buAutoNum type="arabicPeriod"/>
            </a:pPr>
            <a:r>
              <a:rPr lang="en-US" sz="3000" dirty="0"/>
              <a:t>School Employee Medical Examinations conducted prior to initial employment</a:t>
            </a:r>
          </a:p>
          <a:p>
            <a:pPr marL="971550" lvl="1" indent="-514350">
              <a:buFont typeface="+mj-lt"/>
              <a:buAutoNum type="arabicPeriod"/>
            </a:pPr>
            <a:r>
              <a:rPr lang="en-US" sz="3000" dirty="0"/>
              <a:t>Preventive Student Health Care Examinations:</a:t>
            </a:r>
          </a:p>
          <a:p>
            <a:pPr lvl="2">
              <a:spcBef>
                <a:spcPts val="1200"/>
              </a:spcBef>
            </a:pPr>
            <a:r>
              <a:rPr lang="en-US" sz="2600" dirty="0"/>
              <a:t>Within one year prior to entry into school</a:t>
            </a:r>
          </a:p>
          <a:p>
            <a:pPr lvl="2"/>
            <a:r>
              <a:rPr lang="en-US" sz="2600" dirty="0"/>
              <a:t>Within one year prior to entry into 6th grade</a:t>
            </a:r>
          </a:p>
          <a:p>
            <a:pPr lvl="2"/>
            <a:r>
              <a:rPr lang="en-US" sz="2600" dirty="0"/>
              <a:t>Out-of-state transfer shall be required to submit documentation of a preventative health care examination.</a:t>
            </a:r>
          </a:p>
        </p:txBody>
      </p:sp>
    </p:spTree>
    <p:extLst>
      <p:ext uri="{BB962C8B-B14F-4D97-AF65-F5344CB8AC3E}">
        <p14:creationId xmlns:p14="http://schemas.microsoft.com/office/powerpoint/2010/main" val="137656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220B-7760-4DB2-9794-DD908DE3C472}"/>
              </a:ext>
            </a:extLst>
          </p:cNvPr>
          <p:cNvSpPr>
            <a:spLocks noGrp="1"/>
          </p:cNvSpPr>
          <p:nvPr>
            <p:ph type="title"/>
          </p:nvPr>
        </p:nvSpPr>
        <p:spPr>
          <a:xfrm>
            <a:off x="708660" y="493776"/>
            <a:ext cx="11635740" cy="1092982"/>
          </a:xfrm>
        </p:spPr>
        <p:txBody>
          <a:bodyPr>
            <a:noAutofit/>
          </a:bodyPr>
          <a:lstStyle/>
          <a:p>
            <a:r>
              <a:rPr lang="en-US" sz="4000" dirty="0">
                <a:hlinkClick r:id="rId3"/>
              </a:rPr>
              <a:t>702 KAR 1:160</a:t>
            </a:r>
            <a:r>
              <a:rPr lang="en-US" sz="4000" dirty="0"/>
              <a:t> - School Health Services (Cont.)</a:t>
            </a:r>
            <a:r>
              <a:rPr lang="en-US" sz="4000" dirty="0">
                <a:solidFill>
                  <a:schemeClr val="bg1"/>
                </a:solidFill>
              </a:rPr>
              <a:t>art</a:t>
            </a:r>
          </a:p>
        </p:txBody>
      </p:sp>
      <p:sp>
        <p:nvSpPr>
          <p:cNvPr id="3" name="Content Placeholder 2">
            <a:extLst>
              <a:ext uri="{FF2B5EF4-FFF2-40B4-BE49-F238E27FC236}">
                <a16:creationId xmlns:a16="http://schemas.microsoft.com/office/drawing/2014/main" id="{94594CAF-531A-4729-B598-5316DAA8425D}"/>
              </a:ext>
            </a:extLst>
          </p:cNvPr>
          <p:cNvSpPr>
            <a:spLocks noGrp="1"/>
          </p:cNvSpPr>
          <p:nvPr>
            <p:ph idx="1"/>
          </p:nvPr>
        </p:nvSpPr>
        <p:spPr>
          <a:xfrm>
            <a:off x="708660" y="1586758"/>
            <a:ext cx="10911840" cy="4009369"/>
          </a:xfrm>
        </p:spPr>
        <p:txBody>
          <a:bodyPr vert="horz" lIns="91440" tIns="45720" rIns="91440" bIns="45720" rtlCol="0" anchor="t">
            <a:normAutofit/>
          </a:bodyPr>
          <a:lstStyle/>
          <a:p>
            <a:r>
              <a:rPr lang="en-US" dirty="0"/>
              <a:t>Delegation to Perform Medication Administration. A local board of education shall require proof that all unlicensed school personnel who have accepted delegation to perform medication administration in school have completed a training course provided by the department or allowed under </a:t>
            </a:r>
            <a:r>
              <a:rPr lang="en-US" dirty="0">
                <a:hlinkClick r:id="rId4"/>
              </a:rPr>
              <a:t>KRS 158.838 (1)(c)</a:t>
            </a:r>
            <a:endParaRPr lang="en-US" dirty="0"/>
          </a:p>
          <a:p>
            <a:r>
              <a:rPr lang="en-US" dirty="0"/>
              <a:t>The department’s course shall be developed in consultation with the KBN to ensure compliance with: </a:t>
            </a:r>
          </a:p>
          <a:p>
            <a:r>
              <a:rPr lang="en-US" dirty="0">
                <a:hlinkClick r:id="rId5"/>
              </a:rPr>
              <a:t>201 KAR 20:400 </a:t>
            </a:r>
            <a:r>
              <a:rPr lang="en-US" dirty="0"/>
              <a:t> </a:t>
            </a:r>
          </a:p>
          <a:p>
            <a:r>
              <a:rPr lang="en-US" dirty="0">
                <a:hlinkClick r:id="rId6"/>
              </a:rPr>
              <a:t>KRS 156.502</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458991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F03B-5D96-4FBF-B55D-7FA230D4CAE4}"/>
              </a:ext>
            </a:extLst>
          </p:cNvPr>
          <p:cNvSpPr>
            <a:spLocks noGrp="1"/>
          </p:cNvSpPr>
          <p:nvPr>
            <p:ph type="title"/>
          </p:nvPr>
        </p:nvSpPr>
        <p:spPr>
          <a:xfrm>
            <a:off x="838200" y="365125"/>
            <a:ext cx="11158728" cy="1325563"/>
          </a:xfrm>
        </p:spPr>
        <p:txBody>
          <a:bodyPr>
            <a:normAutofit fontScale="90000"/>
          </a:bodyPr>
          <a:lstStyle/>
          <a:p>
            <a:br>
              <a:rPr lang="en-US" dirty="0"/>
            </a:br>
            <a:r>
              <a:rPr lang="en-US" dirty="0">
                <a:hlinkClick r:id="rId2"/>
              </a:rPr>
              <a:t>702 KAR 1:160</a:t>
            </a:r>
            <a:r>
              <a:rPr lang="en-US" dirty="0"/>
              <a:t> - School Health Services (Cont.)</a:t>
            </a:r>
            <a:r>
              <a:rPr lang="en-US" dirty="0">
                <a:solidFill>
                  <a:schemeClr val="bg1"/>
                </a:solidFill>
              </a:rPr>
              <a:t>t</a:t>
            </a:r>
            <a:br>
              <a:rPr lang="en-US" dirty="0"/>
            </a:br>
            <a:endParaRPr lang="en-US" dirty="0"/>
          </a:p>
        </p:txBody>
      </p:sp>
      <p:sp>
        <p:nvSpPr>
          <p:cNvPr id="3" name="Content Placeholder 2">
            <a:extLst>
              <a:ext uri="{FF2B5EF4-FFF2-40B4-BE49-F238E27FC236}">
                <a16:creationId xmlns:a16="http://schemas.microsoft.com/office/drawing/2014/main" id="{57A91DF6-8091-48A9-AACF-1C5E78146858}"/>
              </a:ext>
            </a:extLst>
          </p:cNvPr>
          <p:cNvSpPr>
            <a:spLocks noGrp="1"/>
          </p:cNvSpPr>
          <p:nvPr>
            <p:ph idx="1"/>
          </p:nvPr>
        </p:nvSpPr>
        <p:spPr>
          <a:xfrm>
            <a:off x="838201" y="1554480"/>
            <a:ext cx="10515600" cy="3899626"/>
          </a:xfrm>
        </p:spPr>
        <p:txBody>
          <a:bodyPr vert="horz" lIns="91440" tIns="45720" rIns="91440" bIns="45720" rtlCol="0" anchor="t">
            <a:normAutofit lnSpcReduction="10000"/>
          </a:bodyPr>
          <a:lstStyle/>
          <a:p>
            <a:pPr>
              <a:spcBef>
                <a:spcPts val="2400"/>
              </a:spcBef>
            </a:pPr>
            <a:r>
              <a:rPr lang="en-US" dirty="0"/>
              <a:t>A school shall have emergency care procedures, which shall include: (a) First aid facilities meeting the requirements of 702 KAR 4:170, including provisions for designated areas for the child to recline; </a:t>
            </a:r>
          </a:p>
          <a:p>
            <a:pPr marL="0" indent="0">
              <a:spcBef>
                <a:spcPts val="3000"/>
              </a:spcBef>
              <a:buNone/>
            </a:pPr>
            <a:r>
              <a:rPr lang="en-US" dirty="0">
                <a:hlinkClick r:id="rId3"/>
              </a:rPr>
              <a:t>Facility programming and construction criteria</a:t>
            </a:r>
            <a:endParaRPr lang="en-US" dirty="0"/>
          </a:p>
          <a:p>
            <a:r>
              <a:rPr lang="en-US" dirty="0"/>
              <a:t>A requirement that whenever children are present during school hours, there shall be at least one adult present in the school who is certified in a standard first aid course which includes CPR for infants and children</a:t>
            </a:r>
          </a:p>
        </p:txBody>
      </p:sp>
    </p:spTree>
    <p:extLst>
      <p:ext uri="{BB962C8B-B14F-4D97-AF65-F5344CB8AC3E}">
        <p14:creationId xmlns:p14="http://schemas.microsoft.com/office/powerpoint/2010/main" val="1270508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BA7E-49D2-4B12-8088-4E3BA8BE8076}"/>
              </a:ext>
            </a:extLst>
          </p:cNvPr>
          <p:cNvSpPr>
            <a:spLocks noGrp="1"/>
          </p:cNvSpPr>
          <p:nvPr>
            <p:ph type="title"/>
          </p:nvPr>
        </p:nvSpPr>
        <p:spPr>
          <a:xfrm>
            <a:off x="839787" y="2075933"/>
            <a:ext cx="10388855" cy="863423"/>
          </a:xfrm>
        </p:spPr>
        <p:txBody>
          <a:bodyPr anchor="b">
            <a:normAutofit/>
          </a:bodyPr>
          <a:lstStyle/>
          <a:p>
            <a:r>
              <a:rPr lang="en-US" sz="4400" dirty="0"/>
              <a:t>702 KAR 1:160 - Health Records (part 1)</a:t>
            </a:r>
          </a:p>
        </p:txBody>
      </p:sp>
      <p:sp>
        <p:nvSpPr>
          <p:cNvPr id="3" name="Content Placeholder 2">
            <a:extLst>
              <a:ext uri="{FF2B5EF4-FFF2-40B4-BE49-F238E27FC236}">
                <a16:creationId xmlns:a16="http://schemas.microsoft.com/office/drawing/2014/main" id="{52D28C4F-D6BC-4A5B-A6A0-E2154B5115BA}"/>
              </a:ext>
            </a:extLst>
          </p:cNvPr>
          <p:cNvSpPr>
            <a:spLocks noGrp="1"/>
          </p:cNvSpPr>
          <p:nvPr>
            <p:ph idx="1"/>
          </p:nvPr>
        </p:nvSpPr>
        <p:spPr>
          <a:xfrm>
            <a:off x="839787" y="3137066"/>
            <a:ext cx="6172200" cy="3969620"/>
          </a:xfrm>
        </p:spPr>
        <p:txBody>
          <a:bodyPr>
            <a:normAutofit/>
          </a:bodyPr>
          <a:lstStyle/>
          <a:p>
            <a:r>
              <a:rPr lang="en-US" sz="2200" dirty="0"/>
              <a:t>Describes what health records should be kept and how they should be stored:</a:t>
            </a:r>
          </a:p>
          <a:p>
            <a:endParaRPr lang="en-US" sz="2200" dirty="0"/>
          </a:p>
          <a:p>
            <a:pPr lvl="1"/>
            <a:r>
              <a:rPr lang="en-US" sz="2200" dirty="0"/>
              <a:t>Student Cumulative Folder (Paper File) shall be initiated upon enrollment and maintained throughout the student’s attendance</a:t>
            </a:r>
          </a:p>
          <a:p>
            <a:pPr marL="457200" lvl="1" indent="0">
              <a:buNone/>
            </a:pPr>
            <a:r>
              <a:rPr lang="en-US" sz="2200" dirty="0"/>
              <a:t>	</a:t>
            </a:r>
          </a:p>
          <a:p>
            <a:pPr lvl="1"/>
            <a:r>
              <a:rPr lang="en-US" sz="2200" dirty="0"/>
              <a:t>Can be maintained electronically in Kentucky Student Information System (KSIS), currently Infinite Campus</a:t>
            </a:r>
          </a:p>
          <a:p>
            <a:pPr marL="0" indent="0">
              <a:buNone/>
            </a:pPr>
            <a:endParaRPr lang="en-US" sz="2200" dirty="0"/>
          </a:p>
        </p:txBody>
      </p:sp>
      <p:pic>
        <p:nvPicPr>
          <p:cNvPr id="1028" name="Picture 4" descr="Infinite Campus logo">
            <a:extLst>
              <a:ext uri="{FF2B5EF4-FFF2-40B4-BE49-F238E27FC236}">
                <a16:creationId xmlns:a16="http://schemas.microsoft.com/office/drawing/2014/main" id="{A0A4EAC4-E10F-440E-9DCF-FA1ADA50F0CB}"/>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813" y="3137066"/>
            <a:ext cx="3200400" cy="309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8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DCD1-EC7C-4099-833A-554497B5AAD7}"/>
              </a:ext>
            </a:extLst>
          </p:cNvPr>
          <p:cNvSpPr>
            <a:spLocks noGrp="1"/>
          </p:cNvSpPr>
          <p:nvPr>
            <p:ph type="title"/>
          </p:nvPr>
        </p:nvSpPr>
        <p:spPr>
          <a:xfrm>
            <a:off x="838200" y="255397"/>
            <a:ext cx="10515600" cy="1325563"/>
          </a:xfrm>
        </p:spPr>
        <p:txBody>
          <a:bodyPr>
            <a:normAutofit/>
          </a:bodyPr>
          <a:lstStyle/>
          <a:p>
            <a:r>
              <a:rPr lang="en-US" dirty="0"/>
              <a:t>702 KAR 1:160 - Health Records (part 2)</a:t>
            </a:r>
          </a:p>
        </p:txBody>
      </p:sp>
      <p:sp>
        <p:nvSpPr>
          <p:cNvPr id="3" name="Content Placeholder 2">
            <a:extLst>
              <a:ext uri="{FF2B5EF4-FFF2-40B4-BE49-F238E27FC236}">
                <a16:creationId xmlns:a16="http://schemas.microsoft.com/office/drawing/2014/main" id="{C3600096-E2B2-4886-9586-A7A1A0AFC05E}"/>
              </a:ext>
            </a:extLst>
          </p:cNvPr>
          <p:cNvSpPr>
            <a:spLocks noGrp="1"/>
          </p:cNvSpPr>
          <p:nvPr>
            <p:ph idx="1"/>
          </p:nvPr>
        </p:nvSpPr>
        <p:spPr>
          <a:xfrm>
            <a:off x="838200" y="1280160"/>
            <a:ext cx="10515600" cy="4741729"/>
          </a:xfrm>
        </p:spPr>
        <p:txBody>
          <a:bodyPr vert="horz" lIns="91440" tIns="45720" rIns="91440" bIns="45720" rtlCol="0" anchor="t">
            <a:normAutofit fontScale="92500" lnSpcReduction="10000"/>
          </a:bodyPr>
          <a:lstStyle/>
          <a:p>
            <a:pPr marL="0" indent="0">
              <a:buNone/>
            </a:pPr>
            <a:r>
              <a:rPr lang="en-US" dirty="0"/>
              <a:t>1. Screening tests related to growth and development, vision, hearing and other health-related components.</a:t>
            </a:r>
          </a:p>
          <a:p>
            <a:pPr marL="0" indent="0">
              <a:buNone/>
            </a:pPr>
            <a:r>
              <a:rPr lang="en-US" dirty="0"/>
              <a:t>2. Proof of a vision examination by an ophthalmologist or optometrist, provided on the </a:t>
            </a:r>
            <a:r>
              <a:rPr lang="en-US" dirty="0">
                <a:hlinkClick r:id="rId2"/>
              </a:rPr>
              <a:t>Kentucky Eye Examination Form for School Entry</a:t>
            </a:r>
            <a:r>
              <a:rPr lang="en-US" dirty="0"/>
              <a:t> form. This evidence will be submitted to the school no later than Jan. 1 of the first year that a child is enrolled in public school, public preschool or Head Start program.</a:t>
            </a:r>
          </a:p>
          <a:p>
            <a:pPr marL="0" indent="0">
              <a:buNone/>
            </a:pPr>
            <a:r>
              <a:rPr lang="en-US" dirty="0"/>
              <a:t>3. Proof of a dental screening or examination by a dentist, dental hygienist, physician, registered nurse, advanced registered nurse practitioner or physician assistant provided on the </a:t>
            </a:r>
            <a:r>
              <a:rPr lang="en-US" dirty="0">
                <a:hlinkClick r:id="rId3"/>
              </a:rPr>
              <a:t>Kentucky Dental Screening/Examination Form for School Entry</a:t>
            </a:r>
            <a:r>
              <a:rPr lang="en-US" dirty="0"/>
              <a:t> form. This evidence shall be presented to the school no later than Jan. 1 of the first year that a 5 or 6-year-old is enrolled in public school. </a:t>
            </a:r>
          </a:p>
        </p:txBody>
      </p:sp>
    </p:spTree>
    <p:extLst>
      <p:ext uri="{BB962C8B-B14F-4D97-AF65-F5344CB8AC3E}">
        <p14:creationId xmlns:p14="http://schemas.microsoft.com/office/powerpoint/2010/main" val="131637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25A5-C516-4B58-BF4E-547C7571641D}"/>
              </a:ext>
            </a:extLst>
          </p:cNvPr>
          <p:cNvSpPr>
            <a:spLocks noGrp="1"/>
          </p:cNvSpPr>
          <p:nvPr>
            <p:ph type="title"/>
          </p:nvPr>
        </p:nvSpPr>
        <p:spPr>
          <a:xfrm>
            <a:off x="838200" y="365125"/>
            <a:ext cx="10515600" cy="1006475"/>
          </a:xfrm>
        </p:spPr>
        <p:txBody>
          <a:bodyPr>
            <a:noAutofit/>
          </a:bodyPr>
          <a:lstStyle/>
          <a:p>
            <a:r>
              <a:rPr lang="en-US" dirty="0"/>
              <a:t>702 KAR 1:160 - Health Records (part 3)</a:t>
            </a:r>
          </a:p>
        </p:txBody>
      </p:sp>
      <p:sp>
        <p:nvSpPr>
          <p:cNvPr id="4" name="Content Placeholder 3">
            <a:extLst>
              <a:ext uri="{FF2B5EF4-FFF2-40B4-BE49-F238E27FC236}">
                <a16:creationId xmlns:a16="http://schemas.microsoft.com/office/drawing/2014/main" id="{C1FF6C0A-280D-4149-83D5-A4C380EB8AC8}"/>
              </a:ext>
            </a:extLst>
          </p:cNvPr>
          <p:cNvSpPr>
            <a:spLocks noGrp="1"/>
          </p:cNvSpPr>
          <p:nvPr>
            <p:ph sz="half" idx="1"/>
          </p:nvPr>
        </p:nvSpPr>
        <p:spPr>
          <a:xfrm>
            <a:off x="838200" y="1371600"/>
            <a:ext cx="5181600" cy="4805363"/>
          </a:xfrm>
        </p:spPr>
        <p:txBody>
          <a:bodyPr vert="horz" lIns="91440" tIns="45720" rIns="91440" bIns="45720" rtlCol="0" anchor="t">
            <a:normAutofit/>
          </a:bodyPr>
          <a:lstStyle/>
          <a:p>
            <a:pPr marL="0" indent="0">
              <a:buNone/>
            </a:pPr>
            <a:r>
              <a:rPr lang="en-US" dirty="0"/>
              <a:t>4. Documentation of physical completed and signed by an authorized provider within a one year prior to initial entry into school, as well as one year prior to 6</a:t>
            </a:r>
            <a:r>
              <a:rPr lang="en-US" baseline="30000" dirty="0"/>
              <a:t>th</a:t>
            </a:r>
            <a:r>
              <a:rPr lang="en-US" dirty="0"/>
              <a:t>-grade entry. These exams will be reported on the “Preventative Health Care Examination Form” </a:t>
            </a:r>
            <a:r>
              <a:rPr lang="en-US" dirty="0">
                <a:hlinkClick r:id="rId2"/>
              </a:rPr>
              <a:t>School Physical Form 2013 </a:t>
            </a:r>
            <a:endParaRPr lang="en-US" dirty="0"/>
          </a:p>
          <a:p>
            <a:endParaRPr lang="en-US" dirty="0"/>
          </a:p>
        </p:txBody>
      </p:sp>
      <p:pic>
        <p:nvPicPr>
          <p:cNvPr id="7" name="Content Placeholder 6" descr="Doctor with a patient">
            <a:extLst>
              <a:ext uri="{FF2B5EF4-FFF2-40B4-BE49-F238E27FC236}">
                <a16:creationId xmlns:a16="http://schemas.microsoft.com/office/drawing/2014/main" id="{D2BB1653-91D1-4242-9755-6D261E66A9D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2" y="1701800"/>
            <a:ext cx="5181600" cy="3454400"/>
          </a:xfrm>
        </p:spPr>
      </p:pic>
    </p:spTree>
    <p:extLst>
      <p:ext uri="{BB962C8B-B14F-4D97-AF65-F5344CB8AC3E}">
        <p14:creationId xmlns:p14="http://schemas.microsoft.com/office/powerpoint/2010/main" val="310346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C526-D1CD-46B8-85C7-880C4B8DD913}"/>
              </a:ext>
            </a:extLst>
          </p:cNvPr>
          <p:cNvSpPr>
            <a:spLocks noGrp="1"/>
          </p:cNvSpPr>
          <p:nvPr>
            <p:ph type="title"/>
          </p:nvPr>
        </p:nvSpPr>
        <p:spPr>
          <a:xfrm>
            <a:off x="838200" y="182245"/>
            <a:ext cx="10515600" cy="1325563"/>
          </a:xfrm>
        </p:spPr>
        <p:txBody>
          <a:bodyPr>
            <a:normAutofit/>
          </a:bodyPr>
          <a:lstStyle/>
          <a:p>
            <a:r>
              <a:rPr lang="en-US" dirty="0"/>
              <a:t>702 KAR 1:160 - Health Records (part 4)</a:t>
            </a:r>
          </a:p>
        </p:txBody>
      </p:sp>
      <p:sp>
        <p:nvSpPr>
          <p:cNvPr id="4" name="Content Placeholder 3">
            <a:extLst>
              <a:ext uri="{FF2B5EF4-FFF2-40B4-BE49-F238E27FC236}">
                <a16:creationId xmlns:a16="http://schemas.microsoft.com/office/drawing/2014/main" id="{45FA566E-3DDC-4DC2-83DF-FA1CC76783DA}"/>
              </a:ext>
            </a:extLst>
          </p:cNvPr>
          <p:cNvSpPr>
            <a:spLocks noGrp="1"/>
          </p:cNvSpPr>
          <p:nvPr>
            <p:ph sz="half" idx="2"/>
          </p:nvPr>
        </p:nvSpPr>
        <p:spPr>
          <a:xfrm>
            <a:off x="5446159" y="1507808"/>
            <a:ext cx="5907641" cy="4656388"/>
          </a:xfrm>
        </p:spPr>
        <p:txBody>
          <a:bodyPr vert="horz" lIns="91440" tIns="45720" rIns="91440" bIns="45720" rtlCol="0" anchor="t">
            <a:normAutofit/>
          </a:bodyPr>
          <a:lstStyle/>
          <a:p>
            <a:pPr marL="0" indent="0">
              <a:buNone/>
            </a:pPr>
            <a:r>
              <a:rPr lang="en-US" dirty="0"/>
              <a:t>5. All students are required have a valid </a:t>
            </a:r>
            <a:r>
              <a:rPr lang="en-US" dirty="0">
                <a:hlinkClick r:id="rId2"/>
              </a:rPr>
              <a:t>COMMONWEALTH OF KENTUCKY CERTIFICATE OF IMMUNIZATION STATUS </a:t>
            </a:r>
            <a:r>
              <a:rPr lang="en-US" dirty="0"/>
              <a:t>on file at school at all times (refer to </a:t>
            </a:r>
            <a:r>
              <a:rPr lang="en-US" dirty="0">
                <a:hlinkClick r:id="rId3"/>
              </a:rPr>
              <a:t>902 KAR 2:060</a:t>
            </a:r>
            <a:r>
              <a:rPr lang="en-US" dirty="0"/>
              <a:t> for details on exceptions and exemptions).</a:t>
            </a:r>
          </a:p>
          <a:p>
            <a:endParaRPr lang="en-US" dirty="0"/>
          </a:p>
        </p:txBody>
      </p:sp>
      <p:pic>
        <p:nvPicPr>
          <p:cNvPr id="6" name="Content Placeholder 5" descr="Commonwealth of Kentucky certificate of immunization status form">
            <a:extLst>
              <a:ext uri="{FF2B5EF4-FFF2-40B4-BE49-F238E27FC236}">
                <a16:creationId xmlns:a16="http://schemas.microsoft.com/office/drawing/2014/main" id="{2A93FC3F-52A6-43F0-BE86-3DF7C0C4A5F3}"/>
              </a:ext>
              <a:ext uri="{C183D7F6-B498-43B3-948B-1728B52AA6E4}">
                <adec:decorative xmlns:adec="http://schemas.microsoft.com/office/drawing/2017/decorative" val="1"/>
              </a:ext>
            </a:extLst>
          </p:cNvPr>
          <p:cNvPicPr>
            <a:picLocks noGrp="1" noChangeAspect="1"/>
          </p:cNvPicPr>
          <p:nvPr>
            <p:ph sz="half" idx="1"/>
          </p:nvPr>
        </p:nvPicPr>
        <p:blipFill rotWithShape="1">
          <a:blip r:embed="rId4"/>
          <a:srcRect l="11251" t="16906" r="64724" b="3010"/>
          <a:stretch/>
        </p:blipFill>
        <p:spPr>
          <a:xfrm>
            <a:off x="838200" y="1253331"/>
            <a:ext cx="3822853" cy="4351338"/>
          </a:xfrm>
        </p:spPr>
      </p:pic>
    </p:spTree>
    <p:extLst>
      <p:ext uri="{BB962C8B-B14F-4D97-AF65-F5344CB8AC3E}">
        <p14:creationId xmlns:p14="http://schemas.microsoft.com/office/powerpoint/2010/main" val="340615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0A31-7292-4DCA-A067-30972CC404A1}"/>
              </a:ext>
            </a:extLst>
          </p:cNvPr>
          <p:cNvSpPr>
            <a:spLocks noGrp="1"/>
          </p:cNvSpPr>
          <p:nvPr>
            <p:ph type="title"/>
          </p:nvPr>
        </p:nvSpPr>
        <p:spPr>
          <a:xfrm>
            <a:off x="838200" y="365125"/>
            <a:ext cx="10829544" cy="1325563"/>
          </a:xfrm>
        </p:spPr>
        <p:txBody>
          <a:bodyPr/>
          <a:lstStyle/>
          <a:p>
            <a:r>
              <a:rPr lang="en-US" dirty="0"/>
              <a:t>Kentucky Public Health Laws and Regulations:</a:t>
            </a:r>
          </a:p>
        </p:txBody>
      </p:sp>
      <p:sp>
        <p:nvSpPr>
          <p:cNvPr id="3" name="Content Placeholder 2">
            <a:extLst>
              <a:ext uri="{FF2B5EF4-FFF2-40B4-BE49-F238E27FC236}">
                <a16:creationId xmlns:a16="http://schemas.microsoft.com/office/drawing/2014/main" id="{C6CAD898-CC15-4A7A-B24C-93C609E48646}"/>
              </a:ext>
            </a:extLst>
          </p:cNvPr>
          <p:cNvSpPr>
            <a:spLocks noGrp="1"/>
          </p:cNvSpPr>
          <p:nvPr>
            <p:ph idx="1"/>
          </p:nvPr>
        </p:nvSpPr>
        <p:spPr/>
        <p:txBody>
          <a:bodyPr/>
          <a:lstStyle/>
          <a:p>
            <a:r>
              <a:rPr lang="en-US" dirty="0"/>
              <a:t>Promote health and prevent disease</a:t>
            </a:r>
          </a:p>
          <a:p>
            <a:r>
              <a:rPr lang="en-US" dirty="0"/>
              <a:t>Statutes include:</a:t>
            </a:r>
          </a:p>
          <a:p>
            <a:pPr lvl="1"/>
            <a:r>
              <a:rPr lang="en-US" dirty="0"/>
              <a:t>Immunization requirements </a:t>
            </a:r>
          </a:p>
          <a:p>
            <a:pPr lvl="1"/>
            <a:r>
              <a:rPr lang="en-US" dirty="0"/>
              <a:t>Immunization exemptions</a:t>
            </a:r>
          </a:p>
          <a:p>
            <a:pPr lvl="1"/>
            <a:r>
              <a:rPr lang="en-US" dirty="0"/>
              <a:t>Closing of school for epidemic</a:t>
            </a:r>
            <a:endParaRPr lang="en-US" dirty="0">
              <a:hlinkClick r:id="rId3"/>
            </a:endParaRPr>
          </a:p>
          <a:p>
            <a:r>
              <a:rPr lang="en-US" dirty="0">
                <a:hlinkClick r:id="rId3"/>
              </a:rPr>
              <a:t>Immunization schedules</a:t>
            </a:r>
            <a:endParaRPr lang="en-US" dirty="0"/>
          </a:p>
          <a:p>
            <a:r>
              <a:rPr lang="en-US" dirty="0">
                <a:hlinkClick r:id="rId4"/>
              </a:rPr>
              <a:t>Immunization reporting</a:t>
            </a:r>
            <a:endParaRPr lang="en-US" dirty="0"/>
          </a:p>
          <a:p>
            <a:r>
              <a:rPr lang="en-US" dirty="0">
                <a:hlinkClick r:id="rId5"/>
              </a:rPr>
              <a:t>School sanitation and first aid requirements</a:t>
            </a:r>
            <a:endParaRPr lang="en-US" dirty="0"/>
          </a:p>
          <a:p>
            <a:pPr marL="0" indent="0">
              <a:buNone/>
            </a:pPr>
            <a:endParaRPr lang="en-US" dirty="0"/>
          </a:p>
        </p:txBody>
      </p:sp>
    </p:spTree>
    <p:extLst>
      <p:ext uri="{BB962C8B-B14F-4D97-AF65-F5344CB8AC3E}">
        <p14:creationId xmlns:p14="http://schemas.microsoft.com/office/powerpoint/2010/main" val="129526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E55D-7645-45A9-A305-95AE9556701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71257C2-7F03-4E3A-8D23-741CABFA46A4}"/>
              </a:ext>
            </a:extLst>
          </p:cNvPr>
          <p:cNvSpPr>
            <a:spLocks noGrp="1"/>
          </p:cNvSpPr>
          <p:nvPr>
            <p:ph idx="1"/>
          </p:nvPr>
        </p:nvSpPr>
        <p:spPr>
          <a:xfrm>
            <a:off x="838200" y="1558636"/>
            <a:ext cx="10515600" cy="4090007"/>
          </a:xfrm>
        </p:spPr>
        <p:txBody>
          <a:bodyPr vert="horz" lIns="91440" tIns="45720" rIns="91440" bIns="45720" rtlCol="0" anchor="t">
            <a:normAutofit/>
          </a:bodyPr>
          <a:lstStyle/>
          <a:p>
            <a:r>
              <a:rPr lang="en-US" dirty="0"/>
              <a:t>Understands federal laws as it pertains to clinical services</a:t>
            </a:r>
          </a:p>
          <a:p>
            <a:r>
              <a:rPr lang="en-US" dirty="0"/>
              <a:t>Understands Kentucky laws/regulations as it related to school health</a:t>
            </a:r>
          </a:p>
          <a:p>
            <a:r>
              <a:rPr lang="en-US" dirty="0"/>
              <a:t>Understands Kentucky education laws/regulations as it related to school health</a:t>
            </a:r>
          </a:p>
          <a:p>
            <a:r>
              <a:rPr lang="en-US" dirty="0"/>
              <a:t>Understands Kentucky public health laws/regulations as it relates to school health</a:t>
            </a:r>
          </a:p>
          <a:p>
            <a:r>
              <a:rPr lang="en-US" dirty="0"/>
              <a:t>Understands Kentucky nursing laws as it relates to nursing practice</a:t>
            </a:r>
          </a:p>
          <a:p>
            <a:endParaRPr lang="en-US" dirty="0"/>
          </a:p>
          <a:p>
            <a:endParaRPr lang="en-US" dirty="0"/>
          </a:p>
        </p:txBody>
      </p:sp>
    </p:spTree>
    <p:extLst>
      <p:ext uri="{BB962C8B-B14F-4D97-AF65-F5344CB8AC3E}">
        <p14:creationId xmlns:p14="http://schemas.microsoft.com/office/powerpoint/2010/main" val="1101646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E73A-F086-4FDC-AE64-2C36855D1DF0}"/>
              </a:ext>
            </a:extLst>
          </p:cNvPr>
          <p:cNvSpPr>
            <a:spLocks noGrp="1"/>
          </p:cNvSpPr>
          <p:nvPr>
            <p:ph type="title"/>
          </p:nvPr>
        </p:nvSpPr>
        <p:spPr>
          <a:xfrm>
            <a:off x="838200" y="365126"/>
            <a:ext cx="10515600" cy="831814"/>
          </a:xfrm>
        </p:spPr>
        <p:txBody>
          <a:bodyPr/>
          <a:lstStyle/>
          <a:p>
            <a:r>
              <a:rPr lang="en-US" dirty="0"/>
              <a:t>School Nursing Laws:</a:t>
            </a:r>
          </a:p>
        </p:txBody>
      </p:sp>
      <p:sp>
        <p:nvSpPr>
          <p:cNvPr id="3" name="Content Placeholder 2">
            <a:extLst>
              <a:ext uri="{FF2B5EF4-FFF2-40B4-BE49-F238E27FC236}">
                <a16:creationId xmlns:a16="http://schemas.microsoft.com/office/drawing/2014/main" id="{20969947-7408-4E3F-A37C-33062AF64196}"/>
              </a:ext>
            </a:extLst>
          </p:cNvPr>
          <p:cNvSpPr>
            <a:spLocks noGrp="1"/>
          </p:cNvSpPr>
          <p:nvPr>
            <p:ph sz="half" idx="1"/>
          </p:nvPr>
        </p:nvSpPr>
        <p:spPr>
          <a:xfrm>
            <a:off x="838198" y="1254859"/>
            <a:ext cx="5181600" cy="4867240"/>
          </a:xfrm>
        </p:spPr>
        <p:txBody>
          <a:bodyPr vert="horz" lIns="91440" tIns="45720" rIns="91440" bIns="45720" rtlCol="0" anchor="t">
            <a:normAutofit fontScale="85000" lnSpcReduction="10000"/>
          </a:bodyPr>
          <a:lstStyle/>
          <a:p>
            <a:r>
              <a:rPr lang="en-US" dirty="0"/>
              <a:t>KY Board of Nursing (KBN) is the licensing agency and determines the scope of nursing practice, including in the school setting</a:t>
            </a:r>
          </a:p>
          <a:p>
            <a:r>
              <a:rPr lang="en-US" dirty="0"/>
              <a:t>Statutes describe the scope of practice for APRN, RN and LPN</a:t>
            </a:r>
          </a:p>
          <a:p>
            <a:r>
              <a:rPr lang="en-US" dirty="0"/>
              <a:t>Regulations describe implementation of scope of practice</a:t>
            </a:r>
          </a:p>
          <a:p>
            <a:pPr marL="0" indent="0">
              <a:buNone/>
            </a:pPr>
            <a:endParaRPr lang="en-US" dirty="0"/>
          </a:p>
        </p:txBody>
      </p:sp>
      <p:sp>
        <p:nvSpPr>
          <p:cNvPr id="4" name="Content Placeholder 3">
            <a:extLst>
              <a:ext uri="{FF2B5EF4-FFF2-40B4-BE49-F238E27FC236}">
                <a16:creationId xmlns:a16="http://schemas.microsoft.com/office/drawing/2014/main" id="{87D20C22-EE5E-4314-A179-FFCDD2E7AB5C}"/>
              </a:ext>
            </a:extLst>
          </p:cNvPr>
          <p:cNvSpPr>
            <a:spLocks noGrp="1"/>
          </p:cNvSpPr>
          <p:nvPr>
            <p:ph sz="half" idx="2"/>
          </p:nvPr>
        </p:nvSpPr>
        <p:spPr>
          <a:xfrm>
            <a:off x="6172202" y="1254859"/>
            <a:ext cx="5181600" cy="4351338"/>
          </a:xfrm>
        </p:spPr>
        <p:txBody>
          <a:bodyPr vert="horz" lIns="91440" tIns="45720" rIns="91440" bIns="45720" rtlCol="0" anchor="t">
            <a:normAutofit fontScale="85000" lnSpcReduction="10000"/>
          </a:bodyPr>
          <a:lstStyle/>
          <a:p>
            <a:pPr algn="l"/>
            <a:r>
              <a:rPr lang="en-US" b="1" i="0" dirty="0">
                <a:solidFill>
                  <a:srgbClr val="222222"/>
                </a:solidFill>
                <a:effectLst/>
                <a:latin typeface="Arial" panose="020B0604020202020204" pitchFamily="34" charset="0"/>
              </a:rPr>
              <a:t>A Nurse’s Responsibility and Accountability</a:t>
            </a:r>
          </a:p>
          <a:p>
            <a:r>
              <a:rPr lang="en-US" b="0" i="1" dirty="0">
                <a:solidFill>
                  <a:srgbClr val="222222"/>
                </a:solidFill>
                <a:effectLst/>
                <a:latin typeface="Arial"/>
                <a:cs typeface="Arial"/>
              </a:rPr>
              <a:t>Each nurse is individually responsible and accountable for their </a:t>
            </a:r>
            <a:r>
              <a:rPr lang="en-US" i="1" dirty="0">
                <a:solidFill>
                  <a:srgbClr val="222222"/>
                </a:solidFill>
                <a:latin typeface="Arial"/>
                <a:cs typeface="Arial"/>
              </a:rPr>
              <a:t>individual</a:t>
            </a:r>
            <a:r>
              <a:rPr lang="en-US" b="0" i="1" dirty="0">
                <a:solidFill>
                  <a:srgbClr val="222222"/>
                </a:solidFill>
                <a:effectLst/>
                <a:latin typeface="Arial"/>
                <a:cs typeface="Arial"/>
              </a:rPr>
              <a:t> acts based upon the nurse's education and experience. Each nurse must exercise professional and prudent judgment in determining whether the performance of a given act is within the scope of practice for which the nurse is both licensed and clinically competent to perform.</a:t>
            </a:r>
            <a:r>
              <a:rPr lang="en-US" b="0" i="0" dirty="0">
                <a:solidFill>
                  <a:srgbClr val="222222"/>
                </a:solidFill>
                <a:effectLst/>
                <a:latin typeface="Arial"/>
                <a:cs typeface="Arial"/>
              </a:rPr>
              <a:t> See </a:t>
            </a:r>
            <a:r>
              <a:rPr lang="en-US" dirty="0">
                <a:ea typeface="+mn-lt"/>
                <a:cs typeface="+mn-lt"/>
                <a:hlinkClick r:id="rId2"/>
              </a:rPr>
              <a:t>KRS 314.021</a:t>
            </a:r>
            <a:endParaRPr lang="en-US" dirty="0">
              <a:latin typeface="Franklin Gothic Book"/>
              <a:cs typeface="Arial"/>
            </a:endParaRPr>
          </a:p>
          <a:p>
            <a:endParaRPr lang="en-US" dirty="0"/>
          </a:p>
          <a:p>
            <a:endParaRPr lang="en-US" dirty="0"/>
          </a:p>
        </p:txBody>
      </p:sp>
    </p:spTree>
    <p:extLst>
      <p:ext uri="{BB962C8B-B14F-4D97-AF65-F5344CB8AC3E}">
        <p14:creationId xmlns:p14="http://schemas.microsoft.com/office/powerpoint/2010/main" val="363169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86EB-13FF-449B-AF06-A19A12C007F6}"/>
              </a:ext>
            </a:extLst>
          </p:cNvPr>
          <p:cNvSpPr>
            <a:spLocks noGrp="1"/>
          </p:cNvSpPr>
          <p:nvPr>
            <p:ph type="title"/>
          </p:nvPr>
        </p:nvSpPr>
        <p:spPr/>
        <p:txBody>
          <a:bodyPr/>
          <a:lstStyle/>
          <a:p>
            <a:r>
              <a:rPr lang="en-US" dirty="0"/>
              <a:t>School Nursing Laws (Cont.)</a:t>
            </a:r>
          </a:p>
        </p:txBody>
      </p:sp>
      <p:sp>
        <p:nvSpPr>
          <p:cNvPr id="3" name="Content Placeholder 2">
            <a:extLst>
              <a:ext uri="{FF2B5EF4-FFF2-40B4-BE49-F238E27FC236}">
                <a16:creationId xmlns:a16="http://schemas.microsoft.com/office/drawing/2014/main" id="{C2BA28FD-397B-47E2-A0A3-AEDCE97B7985}"/>
              </a:ext>
            </a:extLst>
          </p:cNvPr>
          <p:cNvSpPr>
            <a:spLocks noGrp="1"/>
          </p:cNvSpPr>
          <p:nvPr>
            <p:ph idx="1"/>
          </p:nvPr>
        </p:nvSpPr>
        <p:spPr/>
        <p:txBody>
          <a:bodyPr vert="horz" lIns="91440" tIns="45720" rIns="91440" bIns="45720" rtlCol="0" anchor="t">
            <a:normAutofit/>
          </a:bodyPr>
          <a:lstStyle/>
          <a:p>
            <a:r>
              <a:rPr lang="en-US" dirty="0"/>
              <a:t>Unlicensed school personnel do not have a “scope of practice” and must be supervised.</a:t>
            </a:r>
          </a:p>
          <a:p>
            <a:r>
              <a:rPr lang="en-US" dirty="0"/>
              <a:t>School nurses should know for their state:</a:t>
            </a:r>
          </a:p>
          <a:p>
            <a:pPr marL="857250" lvl="1" indent="-457200">
              <a:buFont typeface="Wingdings" panose="05000000000000000000" pitchFamily="2" charset="2"/>
              <a:buChar char="ü"/>
            </a:pPr>
            <a:r>
              <a:rPr lang="en-US" dirty="0"/>
              <a:t>Nursing laws</a:t>
            </a:r>
          </a:p>
          <a:p>
            <a:pPr marL="857250" lvl="1" indent="-457200">
              <a:buFont typeface="Wingdings" panose="05000000000000000000" pitchFamily="2" charset="2"/>
              <a:buChar char="ü"/>
            </a:pPr>
            <a:r>
              <a:rPr lang="en-US" dirty="0"/>
              <a:t>Nursing scope of practice </a:t>
            </a:r>
          </a:p>
          <a:p>
            <a:pPr marL="857250" lvl="1" indent="-457200">
              <a:buFont typeface="Wingdings" panose="05000000000000000000" pitchFamily="2" charset="2"/>
              <a:buChar char="ü"/>
            </a:pPr>
            <a:r>
              <a:rPr lang="en-US" dirty="0"/>
              <a:t>Education laws on providing school health services </a:t>
            </a:r>
          </a:p>
          <a:p>
            <a:pPr marL="0" indent="0">
              <a:buNone/>
            </a:pPr>
            <a:endParaRPr lang="en-US" dirty="0"/>
          </a:p>
        </p:txBody>
      </p:sp>
    </p:spTree>
    <p:extLst>
      <p:ext uri="{BB962C8B-B14F-4D97-AF65-F5344CB8AC3E}">
        <p14:creationId xmlns:p14="http://schemas.microsoft.com/office/powerpoint/2010/main" val="3725320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04DE-EC77-44EE-87C8-DAC9ECF6F5C4}"/>
              </a:ext>
            </a:extLst>
          </p:cNvPr>
          <p:cNvSpPr>
            <a:spLocks noGrp="1"/>
          </p:cNvSpPr>
          <p:nvPr>
            <p:ph type="title"/>
          </p:nvPr>
        </p:nvSpPr>
        <p:spPr/>
        <p:txBody>
          <a:bodyPr/>
          <a:lstStyle/>
          <a:p>
            <a:r>
              <a:rPr lang="en-US" dirty="0"/>
              <a:t>Local School Policy and Procedures:</a:t>
            </a:r>
          </a:p>
        </p:txBody>
      </p:sp>
      <p:sp>
        <p:nvSpPr>
          <p:cNvPr id="3" name="Content Placeholder 2">
            <a:extLst>
              <a:ext uri="{FF2B5EF4-FFF2-40B4-BE49-F238E27FC236}">
                <a16:creationId xmlns:a16="http://schemas.microsoft.com/office/drawing/2014/main" id="{EABD8573-A1E6-4969-B325-416DB488D1AB}"/>
              </a:ext>
            </a:extLst>
          </p:cNvPr>
          <p:cNvSpPr>
            <a:spLocks noGrp="1"/>
          </p:cNvSpPr>
          <p:nvPr>
            <p:ph idx="1"/>
          </p:nvPr>
        </p:nvSpPr>
        <p:spPr>
          <a:xfrm>
            <a:off x="838200" y="1690688"/>
            <a:ext cx="10515600" cy="4486275"/>
          </a:xfrm>
        </p:spPr>
        <p:txBody>
          <a:bodyPr vert="horz" lIns="91440" tIns="45720" rIns="91440" bIns="45720" rtlCol="0" anchor="t">
            <a:normAutofit/>
          </a:bodyPr>
          <a:lstStyle/>
          <a:p>
            <a:r>
              <a:rPr lang="en-US" dirty="0"/>
              <a:t>School Policy- a document that states how the school district will implement a statute and/or regulation  </a:t>
            </a:r>
          </a:p>
          <a:p>
            <a:r>
              <a:rPr lang="en-US" dirty="0"/>
              <a:t>Provide support and directs protocols or procedures</a:t>
            </a:r>
          </a:p>
          <a:p>
            <a:r>
              <a:rPr lang="en-US" dirty="0"/>
              <a:t>Policies may protect schools, employees and/or students</a:t>
            </a:r>
          </a:p>
          <a:p>
            <a:r>
              <a:rPr lang="en-US" dirty="0"/>
              <a:t>School districts may subscribe to Kentucky School Board Association (KSBA) policy writing service. Service provides template which district can customize to suit district needs</a:t>
            </a:r>
          </a:p>
          <a:p>
            <a:pPr marL="0" indent="0">
              <a:buNone/>
            </a:pPr>
            <a:endParaRPr lang="en-US" dirty="0"/>
          </a:p>
        </p:txBody>
      </p:sp>
    </p:spTree>
    <p:extLst>
      <p:ext uri="{BB962C8B-B14F-4D97-AF65-F5344CB8AC3E}">
        <p14:creationId xmlns:p14="http://schemas.microsoft.com/office/powerpoint/2010/main" val="3069867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2929-9DF3-40C2-B489-E1E46A08AD4B}"/>
              </a:ext>
            </a:extLst>
          </p:cNvPr>
          <p:cNvSpPr>
            <a:spLocks noGrp="1"/>
          </p:cNvSpPr>
          <p:nvPr>
            <p:ph type="title"/>
          </p:nvPr>
        </p:nvSpPr>
        <p:spPr>
          <a:xfrm>
            <a:off x="838200" y="681037"/>
            <a:ext cx="10515600" cy="1009651"/>
          </a:xfrm>
        </p:spPr>
        <p:txBody>
          <a:bodyPr/>
          <a:lstStyle/>
          <a:p>
            <a:r>
              <a:rPr lang="en-US" dirty="0"/>
              <a:t>Procedures and Protocols:</a:t>
            </a:r>
          </a:p>
        </p:txBody>
      </p:sp>
      <p:sp>
        <p:nvSpPr>
          <p:cNvPr id="3" name="Content Placeholder 2">
            <a:extLst>
              <a:ext uri="{FF2B5EF4-FFF2-40B4-BE49-F238E27FC236}">
                <a16:creationId xmlns:a16="http://schemas.microsoft.com/office/drawing/2014/main" id="{F8D643AF-4613-466B-9F48-10944F1063C7}"/>
              </a:ext>
            </a:extLst>
          </p:cNvPr>
          <p:cNvSpPr>
            <a:spLocks noGrp="1"/>
          </p:cNvSpPr>
          <p:nvPr>
            <p:ph idx="1"/>
          </p:nvPr>
        </p:nvSpPr>
        <p:spPr/>
        <p:txBody>
          <a:bodyPr/>
          <a:lstStyle/>
          <a:p>
            <a:r>
              <a:rPr lang="en-US" dirty="0"/>
              <a:t>Protocols/Procedures – step-by-step actions on implementing the related policy; may not require local board approval</a:t>
            </a:r>
          </a:p>
          <a:p>
            <a:r>
              <a:rPr lang="en-US" dirty="0"/>
              <a:t>Local school board policy/procedure must comply with the state’s stature (KRS) and/or administrative regulation (KAR)</a:t>
            </a:r>
          </a:p>
          <a:p>
            <a:r>
              <a:rPr lang="en-US" dirty="0"/>
              <a:t>Local Site-Based Councils must comply with school board policy</a:t>
            </a:r>
          </a:p>
          <a:p>
            <a:pPr marL="0" indent="0">
              <a:buNone/>
            </a:pPr>
            <a:endParaRPr lang="en-US" dirty="0"/>
          </a:p>
        </p:txBody>
      </p:sp>
    </p:spTree>
    <p:extLst>
      <p:ext uri="{BB962C8B-B14F-4D97-AF65-F5344CB8AC3E}">
        <p14:creationId xmlns:p14="http://schemas.microsoft.com/office/powerpoint/2010/main" val="868722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0B06-76DE-4B56-BD4D-E550F47EBC4A}"/>
              </a:ext>
            </a:extLst>
          </p:cNvPr>
          <p:cNvSpPr>
            <a:spLocks noGrp="1"/>
          </p:cNvSpPr>
          <p:nvPr>
            <p:ph type="title"/>
          </p:nvPr>
        </p:nvSpPr>
        <p:spPr/>
        <p:txBody>
          <a:bodyPr anchor="ctr">
            <a:normAutofit/>
          </a:bodyPr>
          <a:lstStyle/>
          <a:p>
            <a:r>
              <a:rPr lang="en-US" dirty="0"/>
              <a:t>Kentucky School Health Forms:</a:t>
            </a:r>
          </a:p>
        </p:txBody>
      </p:sp>
      <p:sp>
        <p:nvSpPr>
          <p:cNvPr id="8" name="Content Placeholder 3">
            <a:extLst>
              <a:ext uri="{FF2B5EF4-FFF2-40B4-BE49-F238E27FC236}">
                <a16:creationId xmlns:a16="http://schemas.microsoft.com/office/drawing/2014/main" id="{2845F7AB-A4C3-489B-85F6-23C693502599}"/>
              </a:ext>
            </a:extLst>
          </p:cNvPr>
          <p:cNvSpPr>
            <a:spLocks noGrp="1"/>
          </p:cNvSpPr>
          <p:nvPr>
            <p:ph sz="half" idx="4294967295"/>
          </p:nvPr>
        </p:nvSpPr>
        <p:spPr>
          <a:xfrm>
            <a:off x="934948" y="1554480"/>
            <a:ext cx="11257052" cy="3741420"/>
          </a:xfrm>
        </p:spPr>
        <p:txBody>
          <a:bodyPr/>
          <a:lstStyle/>
          <a:p>
            <a:r>
              <a:rPr lang="en-US" dirty="0">
                <a:hlinkClick r:id="rId3"/>
              </a:rPr>
              <a:t>Student Exam</a:t>
            </a:r>
            <a:endParaRPr lang="en-US" dirty="0"/>
          </a:p>
          <a:p>
            <a:r>
              <a:rPr lang="en-US" dirty="0">
                <a:hlinkClick r:id="rId4"/>
              </a:rPr>
              <a:t>Vision Form</a:t>
            </a:r>
            <a:endParaRPr lang="en-US" dirty="0"/>
          </a:p>
          <a:p>
            <a:r>
              <a:rPr lang="en-US" dirty="0">
                <a:hlinkClick r:id="rId5"/>
              </a:rPr>
              <a:t>Dental Form</a:t>
            </a:r>
            <a:endParaRPr lang="en-US" dirty="0"/>
          </a:p>
          <a:p>
            <a:r>
              <a:rPr lang="en-US" dirty="0">
                <a:hlinkClick r:id="rId6"/>
              </a:rPr>
              <a:t>Commonwealth of Kentucky Certificate of Immunization Status</a:t>
            </a:r>
            <a:endParaRPr lang="en-US" dirty="0"/>
          </a:p>
          <a:p>
            <a:r>
              <a:rPr lang="en-US" dirty="0">
                <a:hlinkClick r:id="rId7"/>
              </a:rPr>
              <a:t>KHSAA Forms | Kentucky High School Athletic Association</a:t>
            </a:r>
            <a:endParaRPr lang="en-US" dirty="0"/>
          </a:p>
          <a:p>
            <a:endParaRPr lang="en-US" dirty="0"/>
          </a:p>
        </p:txBody>
      </p:sp>
    </p:spTree>
    <p:extLst>
      <p:ext uri="{BB962C8B-B14F-4D97-AF65-F5344CB8AC3E}">
        <p14:creationId xmlns:p14="http://schemas.microsoft.com/office/powerpoint/2010/main" val="23239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5ECB-8E1A-4E34-B7E1-43CE5C3AC4CE}"/>
              </a:ext>
            </a:extLst>
          </p:cNvPr>
          <p:cNvSpPr>
            <a:spLocks noGrp="1"/>
          </p:cNvSpPr>
          <p:nvPr>
            <p:ph type="title"/>
          </p:nvPr>
        </p:nvSpPr>
        <p:spPr/>
        <p:txBody>
          <a:bodyPr/>
          <a:lstStyle/>
          <a:p>
            <a:r>
              <a:rPr lang="en-US" dirty="0"/>
              <a:t>District Forms:</a:t>
            </a:r>
          </a:p>
        </p:txBody>
      </p:sp>
      <p:sp>
        <p:nvSpPr>
          <p:cNvPr id="3" name="Content Placeholder 2">
            <a:extLst>
              <a:ext uri="{FF2B5EF4-FFF2-40B4-BE49-F238E27FC236}">
                <a16:creationId xmlns:a16="http://schemas.microsoft.com/office/drawing/2014/main" id="{E42C63BE-F1C1-439F-B4AF-985D8974FBA7}"/>
              </a:ext>
            </a:extLst>
          </p:cNvPr>
          <p:cNvSpPr>
            <a:spLocks noGrp="1"/>
          </p:cNvSpPr>
          <p:nvPr>
            <p:ph idx="1"/>
          </p:nvPr>
        </p:nvSpPr>
        <p:spPr>
          <a:xfrm>
            <a:off x="1311007" y="1690688"/>
            <a:ext cx="9110950" cy="4486275"/>
          </a:xfrm>
        </p:spPr>
        <p:txBody>
          <a:bodyPr vert="horz" lIns="91440" tIns="45720" rIns="91440" bIns="45720" rtlCol="0" anchor="t">
            <a:normAutofit/>
          </a:bodyPr>
          <a:lstStyle/>
          <a:p>
            <a:pPr marL="0" indent="0">
              <a:buNone/>
            </a:pPr>
            <a:r>
              <a:rPr lang="en-US" sz="3600" dirty="0"/>
              <a:t>Should include the minimum of the following:</a:t>
            </a:r>
          </a:p>
          <a:p>
            <a:pPr marL="0" indent="0">
              <a:buNone/>
            </a:pPr>
            <a:endParaRPr lang="en-US" sz="3600" dirty="0"/>
          </a:p>
          <a:p>
            <a:pPr marL="857250" lvl="1" indent="-457200">
              <a:buFont typeface="Wingdings" panose="05000000000000000000" pitchFamily="2" charset="2"/>
              <a:buChar char="ü"/>
            </a:pPr>
            <a:r>
              <a:rPr lang="en-US" sz="3200" dirty="0"/>
              <a:t>Student health history</a:t>
            </a:r>
          </a:p>
          <a:p>
            <a:pPr marL="857250" lvl="1" indent="-457200">
              <a:buFont typeface="Wingdings" panose="05000000000000000000" pitchFamily="2" charset="2"/>
              <a:buChar char="ü"/>
            </a:pPr>
            <a:r>
              <a:rPr lang="en-US" sz="3200" dirty="0"/>
              <a:t>Authorization or Consent for treatment</a:t>
            </a:r>
          </a:p>
          <a:p>
            <a:pPr marL="400050" lvl="1" indent="0">
              <a:buNone/>
            </a:pPr>
            <a:endParaRPr lang="en-US" sz="3200" dirty="0"/>
          </a:p>
          <a:p>
            <a:pPr marL="400050" lvl="1" indent="0">
              <a:buNone/>
            </a:pPr>
            <a:r>
              <a:rPr lang="en-US" sz="3200" dirty="0"/>
              <a:t>	</a:t>
            </a:r>
            <a:r>
              <a:rPr lang="en-US" sz="3600" dirty="0"/>
              <a:t>Should be updated yearly!</a:t>
            </a:r>
          </a:p>
          <a:p>
            <a:pPr marL="0" indent="0">
              <a:buNone/>
            </a:pPr>
            <a:endParaRPr lang="en-US" sz="3200" dirty="0"/>
          </a:p>
        </p:txBody>
      </p:sp>
    </p:spTree>
    <p:extLst>
      <p:ext uri="{BB962C8B-B14F-4D97-AF65-F5344CB8AC3E}">
        <p14:creationId xmlns:p14="http://schemas.microsoft.com/office/powerpoint/2010/main" val="282229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CDFA-A227-490F-AF6A-A6195FDC6DB3}"/>
              </a:ext>
            </a:extLst>
          </p:cNvPr>
          <p:cNvSpPr>
            <a:spLocks noGrp="1"/>
          </p:cNvSpPr>
          <p:nvPr>
            <p:ph type="title"/>
          </p:nvPr>
        </p:nvSpPr>
        <p:spPr/>
        <p:txBody>
          <a:bodyPr/>
          <a:lstStyle/>
          <a:p>
            <a:r>
              <a:rPr lang="en-US" dirty="0"/>
              <a:t>Contracted School Health Services:</a:t>
            </a:r>
          </a:p>
        </p:txBody>
      </p:sp>
      <p:sp>
        <p:nvSpPr>
          <p:cNvPr id="3" name="Content Placeholder 2">
            <a:extLst>
              <a:ext uri="{FF2B5EF4-FFF2-40B4-BE49-F238E27FC236}">
                <a16:creationId xmlns:a16="http://schemas.microsoft.com/office/drawing/2014/main" id="{17AEE377-09F8-47D6-BBB7-9DDD38F436EC}"/>
              </a:ext>
            </a:extLst>
          </p:cNvPr>
          <p:cNvSpPr>
            <a:spLocks noGrp="1"/>
          </p:cNvSpPr>
          <p:nvPr>
            <p:ph sz="half" idx="1"/>
          </p:nvPr>
        </p:nvSpPr>
        <p:spPr>
          <a:xfrm>
            <a:off x="838200" y="1687906"/>
            <a:ext cx="5181600" cy="4489057"/>
          </a:xfrm>
        </p:spPr>
        <p:txBody>
          <a:bodyPr vert="horz" lIns="91440" tIns="45720" rIns="91440" bIns="45720" rtlCol="0" anchor="t">
            <a:normAutofit/>
          </a:bodyPr>
          <a:lstStyle/>
          <a:p>
            <a:r>
              <a:rPr lang="en-US" dirty="0"/>
              <a:t>Districts have the freedom to determine how to best provide health services and may contract with outside agencies to do so.</a:t>
            </a:r>
          </a:p>
          <a:p>
            <a:pPr lvl="1"/>
            <a:r>
              <a:rPr lang="en-US" dirty="0"/>
              <a:t>Local health department</a:t>
            </a:r>
          </a:p>
          <a:p>
            <a:pPr lvl="1"/>
            <a:r>
              <a:rPr lang="en-US" dirty="0"/>
              <a:t>Federally qualified health care center</a:t>
            </a:r>
          </a:p>
          <a:p>
            <a:pPr lvl="1"/>
            <a:r>
              <a:rPr lang="en-US" dirty="0"/>
              <a:t>Local hospital</a:t>
            </a:r>
          </a:p>
          <a:p>
            <a:pPr marL="0" indent="0">
              <a:buNone/>
            </a:pPr>
            <a:endParaRPr lang="en-US" dirty="0"/>
          </a:p>
        </p:txBody>
      </p:sp>
      <p:pic>
        <p:nvPicPr>
          <p:cNvPr id="5" name="Content Placeholder 4" descr="&quot; &quot;">
            <a:extLst>
              <a:ext uri="{FF2B5EF4-FFF2-40B4-BE49-F238E27FC236}">
                <a16:creationId xmlns:a16="http://schemas.microsoft.com/office/drawing/2014/main" id="{97846C58-98E9-4493-B618-8E52E0D19037}"/>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172200" y="1687906"/>
            <a:ext cx="5181600" cy="3458993"/>
          </a:xfrm>
          <a:prstGeom prst="rect">
            <a:avLst/>
          </a:prstGeom>
        </p:spPr>
      </p:pic>
    </p:spTree>
    <p:extLst>
      <p:ext uri="{BB962C8B-B14F-4D97-AF65-F5344CB8AC3E}">
        <p14:creationId xmlns:p14="http://schemas.microsoft.com/office/powerpoint/2010/main" val="3238113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016C-DE8D-44DD-A836-94D7CE691D7F}"/>
              </a:ext>
            </a:extLst>
          </p:cNvPr>
          <p:cNvSpPr>
            <a:spLocks noGrp="1"/>
          </p:cNvSpPr>
          <p:nvPr>
            <p:ph type="title"/>
          </p:nvPr>
        </p:nvSpPr>
        <p:spPr/>
        <p:txBody>
          <a:bodyPr/>
          <a:lstStyle/>
          <a:p>
            <a:r>
              <a:rPr lang="en-US" dirty="0"/>
              <a:t>Contracts:</a:t>
            </a:r>
          </a:p>
        </p:txBody>
      </p:sp>
      <p:sp>
        <p:nvSpPr>
          <p:cNvPr id="3" name="Content Placeholder 2">
            <a:extLst>
              <a:ext uri="{FF2B5EF4-FFF2-40B4-BE49-F238E27FC236}">
                <a16:creationId xmlns:a16="http://schemas.microsoft.com/office/drawing/2014/main" id="{B1D95B0F-5E67-4F95-BA09-CD1B299D4460}"/>
              </a:ext>
            </a:extLst>
          </p:cNvPr>
          <p:cNvSpPr>
            <a:spLocks noGrp="1"/>
          </p:cNvSpPr>
          <p:nvPr>
            <p:ph idx="1"/>
          </p:nvPr>
        </p:nvSpPr>
        <p:spPr/>
        <p:txBody>
          <a:bodyPr vert="horz" lIns="91440" tIns="45720" rIns="91440" bIns="45720" rtlCol="0" anchor="t">
            <a:normAutofit/>
          </a:bodyPr>
          <a:lstStyle/>
          <a:p>
            <a:r>
              <a:rPr lang="en-US" dirty="0"/>
              <a:t>School district policies and procedures that have been established by the local board of education govern </a:t>
            </a:r>
            <a:r>
              <a:rPr lang="en-US" b="1" dirty="0">
                <a:solidFill>
                  <a:srgbClr val="FF0000"/>
                </a:solidFill>
              </a:rPr>
              <a:t>all</a:t>
            </a:r>
            <a:r>
              <a:rPr lang="en-US" dirty="0"/>
              <a:t> activities and staff that operate on all school properties.</a:t>
            </a:r>
          </a:p>
          <a:p>
            <a:r>
              <a:rPr lang="en-US" dirty="0"/>
              <a:t>Contract between the school district and contracting agency needs to include language for compliance with school policies, procedures and school forms.</a:t>
            </a:r>
          </a:p>
          <a:p>
            <a:pPr marL="0" indent="0">
              <a:buNone/>
            </a:pPr>
            <a:endParaRPr lang="en-US" dirty="0"/>
          </a:p>
        </p:txBody>
      </p:sp>
    </p:spTree>
    <p:extLst>
      <p:ext uri="{BB962C8B-B14F-4D97-AF65-F5344CB8AC3E}">
        <p14:creationId xmlns:p14="http://schemas.microsoft.com/office/powerpoint/2010/main" val="3259988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D5AC-2CE3-422C-A53D-15D7137F5014}"/>
              </a:ext>
            </a:extLst>
          </p:cNvPr>
          <p:cNvSpPr>
            <a:spLocks noGrp="1"/>
          </p:cNvSpPr>
          <p:nvPr>
            <p:ph type="title"/>
          </p:nvPr>
        </p:nvSpPr>
        <p:spPr/>
        <p:txBody>
          <a:bodyPr/>
          <a:lstStyle/>
          <a:p>
            <a:r>
              <a:rPr lang="en-US" dirty="0"/>
              <a:t>Important People to Know:</a:t>
            </a:r>
          </a:p>
        </p:txBody>
      </p:sp>
      <p:sp>
        <p:nvSpPr>
          <p:cNvPr id="3" name="Content Placeholder 2">
            <a:extLst>
              <a:ext uri="{FF2B5EF4-FFF2-40B4-BE49-F238E27FC236}">
                <a16:creationId xmlns:a16="http://schemas.microsoft.com/office/drawing/2014/main" id="{EF43D9D6-4A3E-4FF6-8A08-AF97DD5F5646}"/>
              </a:ext>
            </a:extLst>
          </p:cNvPr>
          <p:cNvSpPr>
            <a:spLocks noGrp="1"/>
          </p:cNvSpPr>
          <p:nvPr>
            <p:ph idx="1"/>
          </p:nvPr>
        </p:nvSpPr>
        <p:spPr>
          <a:xfrm>
            <a:off x="838200" y="1499616"/>
            <a:ext cx="10515600" cy="4677347"/>
          </a:xfrm>
        </p:spPr>
        <p:txBody>
          <a:bodyPr vert="horz" lIns="91440" tIns="45720" rIns="91440" bIns="45720" rtlCol="0" anchor="t">
            <a:normAutofit/>
          </a:bodyPr>
          <a:lstStyle/>
          <a:p>
            <a:r>
              <a:rPr lang="en-US" b="1" u="sng" dirty="0"/>
              <a:t>Superintendent</a:t>
            </a:r>
            <a:r>
              <a:rPr lang="en-US" dirty="0"/>
              <a:t> – “CEO” for school district</a:t>
            </a:r>
          </a:p>
          <a:p>
            <a:r>
              <a:rPr lang="en-US" b="1" u="sng" dirty="0"/>
              <a:t>Assistant Superintendent/Deputy Superintendent </a:t>
            </a:r>
            <a:r>
              <a:rPr lang="en-US" dirty="0"/>
              <a:t>– Assists in district operations</a:t>
            </a:r>
          </a:p>
          <a:p>
            <a:r>
              <a:rPr lang="en-US" b="1" u="sng" dirty="0"/>
              <a:t>Director of Pupil Personnel (DPP) </a:t>
            </a:r>
            <a:r>
              <a:rPr lang="en-US" dirty="0"/>
              <a:t>– Involved with student attendance, truancy, day-to-day operations of district</a:t>
            </a:r>
          </a:p>
          <a:p>
            <a:r>
              <a:rPr lang="en-US" b="1" u="sng" dirty="0"/>
              <a:t>District Health Coordinator (DHC) </a:t>
            </a:r>
            <a:r>
              <a:rPr lang="en-US" dirty="0"/>
              <a:t>– Responsible for the oversight of all school health services, including necessary services for school sponsored functions</a:t>
            </a:r>
          </a:p>
          <a:p>
            <a:pPr marL="0" indent="0">
              <a:buNone/>
            </a:pPr>
            <a:endParaRPr lang="en-US" dirty="0"/>
          </a:p>
        </p:txBody>
      </p:sp>
    </p:spTree>
    <p:extLst>
      <p:ext uri="{BB962C8B-B14F-4D97-AF65-F5344CB8AC3E}">
        <p14:creationId xmlns:p14="http://schemas.microsoft.com/office/powerpoint/2010/main" val="352802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7F65-919F-486C-A686-B21B9331BBD2}"/>
              </a:ext>
            </a:extLst>
          </p:cNvPr>
          <p:cNvSpPr>
            <a:spLocks noGrp="1"/>
          </p:cNvSpPr>
          <p:nvPr>
            <p:ph type="title"/>
          </p:nvPr>
        </p:nvSpPr>
        <p:spPr/>
        <p:txBody>
          <a:bodyPr/>
          <a:lstStyle/>
          <a:p>
            <a:r>
              <a:rPr lang="en-US" dirty="0"/>
              <a:t>Other Important People:</a:t>
            </a:r>
          </a:p>
        </p:txBody>
      </p:sp>
      <p:sp>
        <p:nvSpPr>
          <p:cNvPr id="3" name="Content Placeholder 2">
            <a:extLst>
              <a:ext uri="{FF2B5EF4-FFF2-40B4-BE49-F238E27FC236}">
                <a16:creationId xmlns:a16="http://schemas.microsoft.com/office/drawing/2014/main" id="{40978592-F8CD-4553-A818-BFF0BC273CA1}"/>
              </a:ext>
            </a:extLst>
          </p:cNvPr>
          <p:cNvSpPr>
            <a:spLocks noGrp="1"/>
          </p:cNvSpPr>
          <p:nvPr>
            <p:ph idx="1"/>
          </p:nvPr>
        </p:nvSpPr>
        <p:spPr>
          <a:xfrm>
            <a:off x="838200" y="1690688"/>
            <a:ext cx="10515600" cy="4486275"/>
          </a:xfrm>
        </p:spPr>
        <p:txBody>
          <a:bodyPr/>
          <a:lstStyle/>
          <a:p>
            <a:r>
              <a:rPr lang="en-US" b="1" u="sng" dirty="0"/>
              <a:t>School Principal </a:t>
            </a:r>
            <a:r>
              <a:rPr lang="en-US" dirty="0"/>
              <a:t>– Building level school administrator</a:t>
            </a:r>
          </a:p>
          <a:p>
            <a:pPr marL="0" indent="0">
              <a:buNone/>
            </a:pPr>
            <a:endParaRPr lang="en-US" dirty="0"/>
          </a:p>
          <a:p>
            <a:r>
              <a:rPr lang="en-US" b="1" u="sng" dirty="0"/>
              <a:t>School Nurse </a:t>
            </a:r>
            <a:r>
              <a:rPr lang="en-US" dirty="0"/>
              <a:t>– Assigned to perform daily school nursing services </a:t>
            </a:r>
          </a:p>
          <a:p>
            <a:pPr lvl="1"/>
            <a:r>
              <a:rPr lang="en-US" dirty="0"/>
              <a:t>RN – May also be district health coordinator</a:t>
            </a:r>
          </a:p>
          <a:p>
            <a:pPr lvl="1"/>
            <a:r>
              <a:rPr lang="en-US" dirty="0"/>
              <a:t>LPN – Must be supervised by RN</a:t>
            </a:r>
          </a:p>
          <a:p>
            <a:pPr lvl="2">
              <a:buFont typeface="Wingdings" panose="05000000000000000000" pitchFamily="2" charset="2"/>
              <a:buChar char="ü"/>
            </a:pPr>
            <a:r>
              <a:rPr lang="en-US" dirty="0"/>
              <a:t>LPNs may </a:t>
            </a:r>
            <a:r>
              <a:rPr lang="en-US" b="1" dirty="0">
                <a:solidFill>
                  <a:srgbClr val="FF0000"/>
                </a:solidFill>
              </a:rPr>
              <a:t>not</a:t>
            </a:r>
            <a:r>
              <a:rPr lang="en-US" dirty="0"/>
              <a:t> delegate nursing tasks</a:t>
            </a:r>
          </a:p>
          <a:p>
            <a:pPr marL="0" indent="0">
              <a:buNone/>
            </a:pPr>
            <a:endParaRPr lang="en-US" dirty="0"/>
          </a:p>
        </p:txBody>
      </p:sp>
    </p:spTree>
    <p:extLst>
      <p:ext uri="{BB962C8B-B14F-4D97-AF65-F5344CB8AC3E}">
        <p14:creationId xmlns:p14="http://schemas.microsoft.com/office/powerpoint/2010/main" val="227716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2808-988B-42DA-BA31-6A8238100CEB}"/>
              </a:ext>
            </a:extLst>
          </p:cNvPr>
          <p:cNvSpPr>
            <a:spLocks noGrp="1"/>
          </p:cNvSpPr>
          <p:nvPr>
            <p:ph type="title"/>
          </p:nvPr>
        </p:nvSpPr>
        <p:spPr>
          <a:xfrm>
            <a:off x="838199" y="789709"/>
            <a:ext cx="10768173" cy="900979"/>
          </a:xfrm>
        </p:spPr>
        <p:txBody>
          <a:bodyPr/>
          <a:lstStyle/>
          <a:p>
            <a:r>
              <a:rPr lang="en-US" dirty="0"/>
              <a:t>What are the School-Related Federal Laws?</a:t>
            </a:r>
            <a:r>
              <a:rPr lang="en-US" altLang="en-US" dirty="0"/>
              <a:t> </a:t>
            </a:r>
            <a:endParaRPr lang="en-US" dirty="0"/>
          </a:p>
        </p:txBody>
      </p:sp>
      <p:sp>
        <p:nvSpPr>
          <p:cNvPr id="3" name="Content Placeholder 2">
            <a:extLst>
              <a:ext uri="{FF2B5EF4-FFF2-40B4-BE49-F238E27FC236}">
                <a16:creationId xmlns:a16="http://schemas.microsoft.com/office/drawing/2014/main" id="{2811BB53-59EA-46FA-BFE3-7F38A081FA06}"/>
              </a:ext>
            </a:extLst>
          </p:cNvPr>
          <p:cNvSpPr>
            <a:spLocks noGrp="1"/>
          </p:cNvSpPr>
          <p:nvPr>
            <p:ph idx="1"/>
          </p:nvPr>
        </p:nvSpPr>
        <p:spPr>
          <a:xfrm>
            <a:off x="585627" y="1613043"/>
            <a:ext cx="10768173" cy="4274671"/>
          </a:xfrm>
        </p:spPr>
        <p:txBody>
          <a:bodyPr>
            <a:normAutofit/>
          </a:bodyPr>
          <a:lstStyle/>
          <a:p>
            <a:pPr marL="0" indent="0">
              <a:buNone/>
            </a:pPr>
            <a:r>
              <a:rPr lang="en-US" b="1" dirty="0">
                <a:ea typeface="+mn-lt"/>
                <a:cs typeface="+mn-lt"/>
              </a:rPr>
              <a:t>   </a:t>
            </a:r>
          </a:p>
          <a:p>
            <a:pPr lvl="1"/>
            <a:r>
              <a:rPr lang="en-US" dirty="0">
                <a:hlinkClick r:id="rId3"/>
              </a:rPr>
              <a:t>Individuals with Disabilities Education Act (IDEA)</a:t>
            </a:r>
            <a:r>
              <a:rPr lang="en-US" dirty="0"/>
              <a:t> </a:t>
            </a:r>
            <a:r>
              <a:rPr lang="en-US" dirty="0">
                <a:ea typeface="+mn-lt"/>
                <a:cs typeface="+mn-lt"/>
              </a:rPr>
              <a:t>IDEA – 34 CFR 300.34 (13)</a:t>
            </a:r>
          </a:p>
          <a:p>
            <a:pPr lvl="1"/>
            <a:endParaRPr lang="en-US" dirty="0">
              <a:ea typeface="+mn-lt"/>
              <a:cs typeface="+mn-lt"/>
            </a:endParaRPr>
          </a:p>
          <a:p>
            <a:pPr lvl="1"/>
            <a:r>
              <a:rPr lang="en-US" dirty="0">
                <a:hlinkClick r:id="rId4"/>
              </a:rPr>
              <a:t>Section 504, Rehabilitation Act of 1973 | U.S. Department of Labor (dol.gov)</a:t>
            </a:r>
            <a:endParaRPr lang="en-US" dirty="0"/>
          </a:p>
          <a:p>
            <a:pPr lvl="1"/>
            <a:endParaRPr lang="en-US" dirty="0">
              <a:ea typeface="+mn-lt"/>
              <a:cs typeface="+mn-lt"/>
            </a:endParaRPr>
          </a:p>
          <a:p>
            <a:pPr lvl="1"/>
            <a:r>
              <a:rPr lang="en-US" dirty="0">
                <a:hlinkClick r:id="rId5"/>
              </a:rPr>
              <a:t>Health Insurance Portability and Accountability Act of 1996 (HIPAA) | CDC</a:t>
            </a:r>
            <a:endParaRPr lang="en-US" dirty="0"/>
          </a:p>
          <a:p>
            <a:pPr lvl="1"/>
            <a:endParaRPr lang="en-US" dirty="0">
              <a:ea typeface="+mn-lt"/>
              <a:cs typeface="+mn-lt"/>
            </a:endParaRPr>
          </a:p>
          <a:p>
            <a:pPr lvl="1"/>
            <a:r>
              <a:rPr lang="en-US" dirty="0">
                <a:hlinkClick r:id="rId6"/>
              </a:rPr>
              <a:t>Family Educational Rights and Privacy Act (FERPA) | CDC</a:t>
            </a:r>
            <a:r>
              <a:rPr lang="en-US" dirty="0"/>
              <a:t> </a:t>
            </a:r>
          </a:p>
          <a:p>
            <a:endParaRPr lang="en-US" dirty="0"/>
          </a:p>
        </p:txBody>
      </p:sp>
    </p:spTree>
    <p:extLst>
      <p:ext uri="{BB962C8B-B14F-4D97-AF65-F5344CB8AC3E}">
        <p14:creationId xmlns:p14="http://schemas.microsoft.com/office/powerpoint/2010/main" val="2966278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335F-A68B-49C8-AB51-2320DE226084}"/>
              </a:ext>
            </a:extLst>
          </p:cNvPr>
          <p:cNvSpPr>
            <a:spLocks noGrp="1"/>
          </p:cNvSpPr>
          <p:nvPr>
            <p:ph type="title"/>
          </p:nvPr>
        </p:nvSpPr>
        <p:spPr>
          <a:xfrm>
            <a:off x="838200" y="914400"/>
            <a:ext cx="10515600" cy="776288"/>
          </a:xfrm>
        </p:spPr>
        <p:txBody>
          <a:bodyPr/>
          <a:lstStyle/>
          <a:p>
            <a:r>
              <a:rPr lang="en-US" dirty="0"/>
              <a:t>Other School Health Staff:</a:t>
            </a:r>
          </a:p>
        </p:txBody>
      </p:sp>
      <p:sp>
        <p:nvSpPr>
          <p:cNvPr id="3" name="Content Placeholder 2">
            <a:extLst>
              <a:ext uri="{FF2B5EF4-FFF2-40B4-BE49-F238E27FC236}">
                <a16:creationId xmlns:a16="http://schemas.microsoft.com/office/drawing/2014/main" id="{04A661D1-3273-4C1E-ABE3-684570535F2C}"/>
              </a:ext>
            </a:extLst>
          </p:cNvPr>
          <p:cNvSpPr>
            <a:spLocks noGrp="1"/>
          </p:cNvSpPr>
          <p:nvPr>
            <p:ph idx="1"/>
          </p:nvPr>
        </p:nvSpPr>
        <p:spPr/>
        <p:txBody>
          <a:bodyPr vert="horz" lIns="91440" tIns="45720" rIns="91440" bIns="45720" rtlCol="0" anchor="t">
            <a:normAutofit/>
          </a:bodyPr>
          <a:lstStyle/>
          <a:p>
            <a:r>
              <a:rPr lang="en-US" b="1" u="sng" dirty="0"/>
              <a:t>School Health Technician -  </a:t>
            </a:r>
            <a:r>
              <a:rPr lang="en-US" dirty="0"/>
              <a:t>(2014) An unlicensed school employee hired for the purpose of assisting the RN in the administration of school health services and has completed all the training requirements per KRS 156.502</a:t>
            </a:r>
          </a:p>
          <a:p>
            <a:r>
              <a:rPr lang="en-US" b="1" u="sng" dirty="0"/>
              <a:t>Unlicensed school personnel -  </a:t>
            </a:r>
            <a:r>
              <a:rPr lang="en-US" dirty="0"/>
              <a:t>School employee who consents to be trained and delegated to provide a health service per KRS 156.502</a:t>
            </a:r>
          </a:p>
          <a:p>
            <a:pPr marL="0" indent="0">
              <a:buNone/>
            </a:pPr>
            <a:endParaRPr lang="en-US" dirty="0"/>
          </a:p>
        </p:txBody>
      </p:sp>
    </p:spTree>
    <p:extLst>
      <p:ext uri="{BB962C8B-B14F-4D97-AF65-F5344CB8AC3E}">
        <p14:creationId xmlns:p14="http://schemas.microsoft.com/office/powerpoint/2010/main" val="289385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5F7E-BF1D-4105-B8E9-B3ABC25F2FEE}"/>
              </a:ext>
            </a:extLst>
          </p:cNvPr>
          <p:cNvSpPr>
            <a:spLocks noGrp="1"/>
          </p:cNvSpPr>
          <p:nvPr>
            <p:ph type="title"/>
          </p:nvPr>
        </p:nvSpPr>
        <p:spPr/>
        <p:txBody>
          <a:bodyPr/>
          <a:lstStyle/>
          <a:p>
            <a:r>
              <a:rPr lang="en-US" dirty="0"/>
              <a:t>Key People:</a:t>
            </a:r>
          </a:p>
        </p:txBody>
      </p:sp>
      <p:pic>
        <p:nvPicPr>
          <p:cNvPr id="5" name="Content Placeholder 4" descr="&quot; &quot;">
            <a:extLst>
              <a:ext uri="{FF2B5EF4-FFF2-40B4-BE49-F238E27FC236}">
                <a16:creationId xmlns:a16="http://schemas.microsoft.com/office/drawing/2014/main" id="{1CC492BD-76D2-440A-AF75-6C6C22E1BE9A}"/>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7146276" y="1547469"/>
            <a:ext cx="4207524" cy="3465206"/>
          </a:xfrm>
          <a:prstGeom prst="rect">
            <a:avLst/>
          </a:prstGeom>
        </p:spPr>
      </p:pic>
      <p:sp>
        <p:nvSpPr>
          <p:cNvPr id="4" name="Content Placeholder 3">
            <a:extLst>
              <a:ext uri="{FF2B5EF4-FFF2-40B4-BE49-F238E27FC236}">
                <a16:creationId xmlns:a16="http://schemas.microsoft.com/office/drawing/2014/main" id="{6884768E-506F-41C4-9CD7-6D474898742E}"/>
              </a:ext>
            </a:extLst>
          </p:cNvPr>
          <p:cNvSpPr>
            <a:spLocks noGrp="1"/>
          </p:cNvSpPr>
          <p:nvPr>
            <p:ph sz="half" idx="2"/>
          </p:nvPr>
        </p:nvSpPr>
        <p:spPr>
          <a:xfrm>
            <a:off x="838200" y="1547469"/>
            <a:ext cx="5181600" cy="4351338"/>
          </a:xfrm>
        </p:spPr>
        <p:txBody>
          <a:bodyPr vert="horz" lIns="91440" tIns="45720" rIns="91440" bIns="45720" rtlCol="0" anchor="t">
            <a:normAutofit/>
          </a:bodyPr>
          <a:lstStyle/>
          <a:p>
            <a:r>
              <a:rPr lang="en-US" b="1" u="sng" dirty="0"/>
              <a:t>Family Resource Youth Service Center Director (FRYSC) </a:t>
            </a:r>
            <a:r>
              <a:rPr lang="en-US" dirty="0"/>
              <a:t>– Provides assistance to at-risk students and their families</a:t>
            </a:r>
          </a:p>
          <a:p>
            <a:r>
              <a:rPr lang="en-US" dirty="0"/>
              <a:t>Community stakeholders</a:t>
            </a:r>
          </a:p>
          <a:p>
            <a:pPr marL="857250" lvl="1" indent="-457200">
              <a:buFont typeface="Wingdings" panose="05000000000000000000" pitchFamily="2" charset="2"/>
              <a:buChar char="ü"/>
            </a:pPr>
            <a:r>
              <a:rPr lang="en-US" dirty="0"/>
              <a:t>Local health department</a:t>
            </a:r>
          </a:p>
          <a:p>
            <a:pPr marL="857250" lvl="1" indent="-457200">
              <a:buFont typeface="Wingdings" panose="05000000000000000000" pitchFamily="2" charset="2"/>
              <a:buChar char="ü"/>
            </a:pPr>
            <a:r>
              <a:rPr lang="en-US" dirty="0"/>
              <a:t>Community hospital</a:t>
            </a:r>
          </a:p>
          <a:p>
            <a:pPr marL="857250" lvl="1" indent="-457200">
              <a:buFont typeface="Wingdings" panose="05000000000000000000" pitchFamily="2" charset="2"/>
              <a:buChar char="ü"/>
            </a:pPr>
            <a:r>
              <a:rPr lang="en-US" dirty="0"/>
              <a:t>Physician offices</a:t>
            </a:r>
          </a:p>
          <a:p>
            <a:pPr marL="857250" lvl="1" indent="-457200">
              <a:buFont typeface="Wingdings" panose="05000000000000000000" pitchFamily="2" charset="2"/>
              <a:buChar char="ü"/>
            </a:pPr>
            <a:r>
              <a:rPr lang="en-US" dirty="0"/>
              <a:t>Local churches</a:t>
            </a:r>
          </a:p>
          <a:p>
            <a:endParaRPr lang="en-US" dirty="0"/>
          </a:p>
        </p:txBody>
      </p:sp>
    </p:spTree>
    <p:extLst>
      <p:ext uri="{BB962C8B-B14F-4D97-AF65-F5344CB8AC3E}">
        <p14:creationId xmlns:p14="http://schemas.microsoft.com/office/powerpoint/2010/main" val="3552793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3FB7-EEE0-4996-B706-A68D74C2E7A9}"/>
              </a:ext>
            </a:extLst>
          </p:cNvPr>
          <p:cNvSpPr>
            <a:spLocks noGrp="1"/>
          </p:cNvSpPr>
          <p:nvPr>
            <p:ph type="title"/>
          </p:nvPr>
        </p:nvSpPr>
        <p:spPr>
          <a:xfrm>
            <a:off x="838200" y="914400"/>
            <a:ext cx="10515600" cy="776288"/>
          </a:xfrm>
        </p:spPr>
        <p:txBody>
          <a:bodyPr/>
          <a:lstStyle/>
          <a:p>
            <a:r>
              <a:rPr lang="en-US" dirty="0"/>
              <a:t>Resources:</a:t>
            </a:r>
          </a:p>
        </p:txBody>
      </p:sp>
      <p:sp>
        <p:nvSpPr>
          <p:cNvPr id="3" name="Content Placeholder 2">
            <a:extLst>
              <a:ext uri="{FF2B5EF4-FFF2-40B4-BE49-F238E27FC236}">
                <a16:creationId xmlns:a16="http://schemas.microsoft.com/office/drawing/2014/main" id="{ABA3E5B2-29CC-4C89-94B4-8763C951DC30}"/>
              </a:ext>
            </a:extLst>
          </p:cNvPr>
          <p:cNvSpPr>
            <a:spLocks noGrp="1"/>
          </p:cNvSpPr>
          <p:nvPr>
            <p:ph idx="1"/>
          </p:nvPr>
        </p:nvSpPr>
        <p:spPr/>
        <p:txBody>
          <a:bodyPr/>
          <a:lstStyle/>
          <a:p>
            <a:r>
              <a:rPr lang="en-US" dirty="0">
                <a:hlinkClick r:id="rId2"/>
              </a:rPr>
              <a:t>KDE Health Services Reference Guide</a:t>
            </a:r>
            <a:endParaRPr lang="en-US" dirty="0"/>
          </a:p>
          <a:p>
            <a:r>
              <a:rPr lang="en-US" dirty="0">
                <a:hlinkClick r:id="rId3"/>
              </a:rPr>
              <a:t>KDE Student Health Services Webpage</a:t>
            </a:r>
            <a:endParaRPr lang="en-US" dirty="0"/>
          </a:p>
          <a:p>
            <a:r>
              <a:rPr lang="en-US" dirty="0">
                <a:hlinkClick r:id="rId4"/>
              </a:rPr>
              <a:t>Kentucky School Board Association</a:t>
            </a:r>
            <a:endParaRPr lang="en-US" dirty="0"/>
          </a:p>
          <a:p>
            <a:r>
              <a:rPr lang="en-US" dirty="0">
                <a:hlinkClick r:id="rId5"/>
              </a:rPr>
              <a:t>Kentucky Board of Nursing</a:t>
            </a:r>
            <a:endParaRPr lang="en-US" dirty="0"/>
          </a:p>
          <a:p>
            <a:r>
              <a:rPr lang="en-US" dirty="0">
                <a:hlinkClick r:id="rId6"/>
              </a:rPr>
              <a:t>National Association of School Nurses</a:t>
            </a:r>
            <a:endParaRPr lang="en-US" dirty="0"/>
          </a:p>
          <a:p>
            <a:r>
              <a:rPr lang="en-US" dirty="0">
                <a:hlinkClick r:id="rId7"/>
              </a:rPr>
              <a:t>Kentucky School Nurse Association</a:t>
            </a:r>
            <a:endParaRPr lang="en-US" dirty="0"/>
          </a:p>
          <a:p>
            <a:pPr marL="0" indent="0">
              <a:buNone/>
            </a:pPr>
            <a:endParaRPr lang="en-US" dirty="0"/>
          </a:p>
        </p:txBody>
      </p:sp>
    </p:spTree>
    <p:extLst>
      <p:ext uri="{BB962C8B-B14F-4D97-AF65-F5344CB8AC3E}">
        <p14:creationId xmlns:p14="http://schemas.microsoft.com/office/powerpoint/2010/main" val="89634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410B6-AC21-498B-BF1C-0BB7D2C69803}"/>
              </a:ext>
            </a:extLst>
          </p:cNvPr>
          <p:cNvSpPr txBox="1">
            <a:spLocks noGrp="1"/>
          </p:cNvSpPr>
          <p:nvPr>
            <p:ph type="title" idx="4294967295"/>
          </p:nvPr>
        </p:nvSpPr>
        <p:spPr>
          <a:xfrm>
            <a:off x="813816" y="428807"/>
            <a:ext cx="7763256"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Contact Information:</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C50EF539-310B-46EC-B9D0-F8391840CE9E}"/>
              </a:ext>
            </a:extLst>
          </p:cNvPr>
          <p:cNvSpPr txBox="1"/>
          <p:nvPr/>
        </p:nvSpPr>
        <p:spPr>
          <a:xfrm>
            <a:off x="813816" y="1606614"/>
            <a:ext cx="8741664" cy="3970318"/>
          </a:xfrm>
          <a:prstGeom prst="rect">
            <a:avLst/>
          </a:prstGeom>
          <a:noFill/>
        </p:spPr>
        <p:txBody>
          <a:bodyPr wrap="square" lIns="91440" tIns="45720" rIns="91440" bIns="45720" rtlCol="0" anchor="t">
            <a:spAutoFit/>
          </a:bodyPr>
          <a:lstStyle/>
          <a:p>
            <a:pPr lvl="0">
              <a:defRPr/>
            </a:pPr>
            <a:r>
              <a:rPr lang="en-US" sz="3600" dirty="0">
                <a:solidFill>
                  <a:prstClr val="black"/>
                </a:solidFill>
                <a:ea typeface="+mj-ea"/>
                <a:cs typeface="+mj-cs"/>
              </a:rPr>
              <a:t>Angie McDonald, ADN, RN, NASSNC</a:t>
            </a:r>
          </a:p>
          <a:p>
            <a:pPr>
              <a:defRPr/>
            </a:pPr>
            <a:r>
              <a:rPr lang="en-US" sz="3600">
                <a:ea typeface="+mj-ea"/>
                <a:cs typeface="+mj-cs"/>
              </a:rPr>
              <a:t>KDE State School Nurse Consultant</a:t>
            </a:r>
          </a:p>
          <a:p>
            <a:pPr lvl="0">
              <a:defRPr/>
            </a:pPr>
            <a:r>
              <a:rPr lang="en-US" sz="3600" dirty="0">
                <a:solidFill>
                  <a:prstClr val="black"/>
                </a:solidFill>
                <a:ea typeface="+mj-ea"/>
                <a:cs typeface="+mj-cs"/>
                <a:hlinkClick r:id="rId2"/>
              </a:rPr>
              <a:t>Angela.Mcdonald@education.ky.gov</a:t>
            </a:r>
            <a:endParaRPr lang="en-US" sz="3600" dirty="0">
              <a:solidFill>
                <a:prstClr val="black"/>
              </a:solidFill>
              <a:ea typeface="+mj-ea"/>
              <a:cs typeface="+mj-cs"/>
            </a:endParaRPr>
          </a:p>
          <a:p>
            <a:pPr lvl="0">
              <a:defRPr/>
            </a:pPr>
            <a:endParaRPr lang="en-US" sz="3600" dirty="0">
              <a:solidFill>
                <a:prstClr val="black"/>
              </a:solidFill>
              <a:ea typeface="+mj-ea"/>
              <a:cs typeface="+mj-cs"/>
            </a:endParaRPr>
          </a:p>
          <a:p>
            <a:pPr lvl="0">
              <a:defRPr/>
            </a:pPr>
            <a:r>
              <a:rPr lang="en-US" sz="3600" dirty="0">
                <a:solidFill>
                  <a:prstClr val="black"/>
                </a:solidFill>
                <a:ea typeface="+mj-ea"/>
                <a:cs typeface="+mj-cs"/>
              </a:rPr>
              <a:t>Michelle </a:t>
            </a:r>
            <a:r>
              <a:rPr lang="en-US" sz="3600" dirty="0" err="1">
                <a:solidFill>
                  <a:prstClr val="black"/>
                </a:solidFill>
                <a:ea typeface="+mj-ea"/>
                <a:cs typeface="+mj-cs"/>
              </a:rPr>
              <a:t>Malicote</a:t>
            </a:r>
            <a:r>
              <a:rPr lang="en-US" sz="3600" dirty="0">
                <a:solidFill>
                  <a:prstClr val="black"/>
                </a:solidFill>
                <a:ea typeface="+mj-ea"/>
                <a:cs typeface="+mj-cs"/>
              </a:rPr>
              <a:t>, BSN, RN, NASSNC</a:t>
            </a:r>
          </a:p>
          <a:p>
            <a:pPr>
              <a:defRPr/>
            </a:pPr>
            <a:r>
              <a:rPr lang="en-US" sz="3600">
                <a:ea typeface="+mj-ea"/>
                <a:cs typeface="+mj-cs"/>
              </a:rPr>
              <a:t>KDPH School Health Branch Manager</a:t>
            </a:r>
            <a:endParaRPr lang="en-US" sz="3600" dirty="0">
              <a:ea typeface="+mj-ea"/>
              <a:cs typeface="+mj-cs"/>
            </a:endParaRPr>
          </a:p>
          <a:p>
            <a:pPr lvl="0">
              <a:defRPr/>
            </a:pPr>
            <a:r>
              <a:rPr lang="en-US" sz="3600">
                <a:ea typeface="+mj-ea"/>
                <a:cs typeface="+mj-cs"/>
                <a:hlinkClick r:id="rId3">
                  <a:extLst>
                    <a:ext uri="{A12FA001-AC4F-418D-AE19-62706E023703}">
                      <ahyp:hlinkClr xmlns:ahyp="http://schemas.microsoft.com/office/drawing/2018/hyperlinkcolor" val="tx"/>
                    </a:ext>
                  </a:extLst>
                </a:hlinkClick>
              </a:rPr>
              <a:t>Michelle.Malicote@ky.gov</a:t>
            </a:r>
            <a:endParaRPr lang="en-US" sz="4400">
              <a:latin typeface="+mj-lt"/>
            </a:endParaRPr>
          </a:p>
        </p:txBody>
      </p:sp>
    </p:spTree>
    <p:extLst>
      <p:ext uri="{BB962C8B-B14F-4D97-AF65-F5344CB8AC3E}">
        <p14:creationId xmlns:p14="http://schemas.microsoft.com/office/powerpoint/2010/main" val="954757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ank you">
            <a:extLst>
              <a:ext uri="{FF2B5EF4-FFF2-40B4-BE49-F238E27FC236}">
                <a16:creationId xmlns:a16="http://schemas.microsoft.com/office/drawing/2014/main" id="{59C917EA-633F-4B8C-910A-C6099ED2263B}"/>
              </a:ext>
              <a:ext uri="{C183D7F6-B498-43B3-948B-1728B52AA6E4}">
                <adec:decorative xmlns:adec="http://schemas.microsoft.com/office/drawing/2017/decorative" val="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150697" y="519339"/>
            <a:ext cx="9793844" cy="5137528"/>
          </a:xfrm>
        </p:spPr>
      </p:pic>
    </p:spTree>
    <p:extLst>
      <p:ext uri="{BB962C8B-B14F-4D97-AF65-F5344CB8AC3E}">
        <p14:creationId xmlns:p14="http://schemas.microsoft.com/office/powerpoint/2010/main" val="54511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EE89-71C2-42DC-BCC4-61AB677EBBBB}"/>
              </a:ext>
            </a:extLst>
          </p:cNvPr>
          <p:cNvSpPr>
            <a:spLocks noGrp="1"/>
          </p:cNvSpPr>
          <p:nvPr>
            <p:ph type="title"/>
          </p:nvPr>
        </p:nvSpPr>
        <p:spPr>
          <a:xfrm>
            <a:off x="838200" y="186220"/>
            <a:ext cx="10515600" cy="1376737"/>
          </a:xfrm>
        </p:spPr>
        <p:txBody>
          <a:bodyPr>
            <a:normAutofit fontScale="90000"/>
          </a:bodyPr>
          <a:lstStyle/>
          <a:p>
            <a:br>
              <a:rPr lang="en-US" b="1" dirty="0">
                <a:ea typeface="+mn-lt"/>
                <a:cs typeface="+mn-lt"/>
              </a:rPr>
            </a:br>
            <a:br>
              <a:rPr lang="en-US" b="1" dirty="0">
                <a:ea typeface="+mn-lt"/>
                <a:cs typeface="+mn-lt"/>
              </a:rPr>
            </a:br>
            <a:r>
              <a:rPr lang="en-US" sz="4900" dirty="0">
                <a:ea typeface="+mn-lt"/>
                <a:cs typeface="+mn-lt"/>
              </a:rPr>
              <a:t> </a:t>
            </a:r>
            <a:r>
              <a:rPr lang="en-US" sz="4900" dirty="0"/>
              <a:t>What are the School-Related State Laws?</a:t>
            </a:r>
            <a:r>
              <a:rPr lang="en-US" altLang="en-US" sz="4900" dirty="0"/>
              <a:t> </a:t>
            </a:r>
            <a:r>
              <a:rPr lang="en-US" sz="4900" dirty="0">
                <a:ea typeface="+mn-lt"/>
                <a:cs typeface="+mn-lt"/>
              </a:rPr>
              <a:t> </a:t>
            </a:r>
            <a:br>
              <a:rPr lang="en-US" dirty="0">
                <a:ea typeface="+mn-lt"/>
                <a:cs typeface="+mn-lt"/>
              </a:rPr>
            </a:br>
            <a:endParaRPr lang="en-US" dirty="0"/>
          </a:p>
        </p:txBody>
      </p:sp>
      <p:sp>
        <p:nvSpPr>
          <p:cNvPr id="3" name="Content Placeholder 2">
            <a:extLst>
              <a:ext uri="{FF2B5EF4-FFF2-40B4-BE49-F238E27FC236}">
                <a16:creationId xmlns:a16="http://schemas.microsoft.com/office/drawing/2014/main" id="{75936CF7-3DA3-450B-B6EA-142BC1E9B606}"/>
              </a:ext>
            </a:extLst>
          </p:cNvPr>
          <p:cNvSpPr>
            <a:spLocks noGrp="1"/>
          </p:cNvSpPr>
          <p:nvPr>
            <p:ph idx="1"/>
          </p:nvPr>
        </p:nvSpPr>
        <p:spPr>
          <a:xfrm>
            <a:off x="520556" y="1698041"/>
            <a:ext cx="10833243" cy="4718032"/>
          </a:xfrm>
        </p:spPr>
        <p:txBody>
          <a:bodyPr>
            <a:normAutofit/>
          </a:bodyPr>
          <a:lstStyle/>
          <a:p>
            <a:pPr lvl="1"/>
            <a:r>
              <a:rPr lang="en-US" dirty="0">
                <a:ea typeface="+mn-lt"/>
                <a:cs typeface="+mn-lt"/>
              </a:rPr>
              <a:t>KRS 156.502 </a:t>
            </a:r>
            <a:r>
              <a:rPr lang="en-US" dirty="0">
                <a:hlinkClick r:id="rId2"/>
              </a:rPr>
              <a:t>156.502 (ky.gov)</a:t>
            </a:r>
            <a:r>
              <a:rPr lang="en-US" dirty="0"/>
              <a:t> </a:t>
            </a:r>
          </a:p>
          <a:p>
            <a:pPr marL="457200" lvl="1" indent="0">
              <a:buNone/>
            </a:pPr>
            <a:r>
              <a:rPr lang="en-US" dirty="0"/>
              <a:t>   Health services in school setting -- Designated provider -- Liability  protection. </a:t>
            </a:r>
          </a:p>
          <a:p>
            <a:pPr lvl="1"/>
            <a:endParaRPr lang="en-US" dirty="0"/>
          </a:p>
          <a:p>
            <a:pPr lvl="1"/>
            <a:r>
              <a:rPr lang="en-US" dirty="0">
                <a:ea typeface="+mn-lt"/>
                <a:cs typeface="+mn-lt"/>
              </a:rPr>
              <a:t>KRS 314.021  </a:t>
            </a:r>
            <a:r>
              <a:rPr lang="en-US" dirty="0">
                <a:hlinkClick r:id="rId3"/>
              </a:rPr>
              <a:t>Delegation and Supervision - Kentucky Board of Nursing ​​​</a:t>
            </a:r>
            <a:endParaRPr lang="en-US" dirty="0"/>
          </a:p>
          <a:p>
            <a:pPr marL="457200" lvl="1" indent="0">
              <a:buNone/>
            </a:pPr>
            <a:r>
              <a:rPr lang="en-US" dirty="0">
                <a:ea typeface="+mn-lt"/>
                <a:cs typeface="+mn-lt"/>
              </a:rPr>
              <a:t>   Kentucky Board of Nursing: Delegation and Supervision</a:t>
            </a:r>
          </a:p>
          <a:p>
            <a:pPr marL="457200" lvl="1" indent="0">
              <a:buNone/>
            </a:pPr>
            <a:endParaRPr lang="en-US" dirty="0">
              <a:ea typeface="+mn-lt"/>
              <a:cs typeface="+mn-lt"/>
            </a:endParaRPr>
          </a:p>
          <a:p>
            <a:pPr lvl="1"/>
            <a:r>
              <a:rPr lang="en-US" dirty="0">
                <a:ea typeface="+mn-lt"/>
                <a:cs typeface="+mn-lt"/>
              </a:rPr>
              <a:t>KRS 158.838  </a:t>
            </a:r>
            <a:r>
              <a:rPr lang="en-US" dirty="0">
                <a:hlinkClick r:id="rId4"/>
              </a:rPr>
              <a:t>158.838.pdf (ky.gov)</a:t>
            </a:r>
            <a:r>
              <a:rPr lang="en-US" dirty="0"/>
              <a:t> </a:t>
            </a:r>
            <a:r>
              <a:rPr lang="en-US" dirty="0">
                <a:ea typeface="+mn-lt"/>
                <a:cs typeface="+mn-lt"/>
              </a:rPr>
              <a:t>  </a:t>
            </a:r>
          </a:p>
          <a:p>
            <a:pPr marL="457200" lvl="1" indent="0">
              <a:buNone/>
            </a:pPr>
            <a:r>
              <a:rPr lang="en-US" dirty="0">
                <a:ea typeface="+mn-lt"/>
                <a:cs typeface="+mn-lt"/>
              </a:rPr>
              <a:t>   </a:t>
            </a:r>
            <a:r>
              <a:rPr lang="en-US" dirty="0"/>
              <a:t>Emergency administration and self-administration of diabetes and seizure</a:t>
            </a:r>
          </a:p>
          <a:p>
            <a:pPr marL="457200" lvl="1" indent="0">
              <a:buNone/>
            </a:pPr>
            <a:r>
              <a:rPr lang="en-US" dirty="0"/>
              <a:t>   disorder medications</a:t>
            </a:r>
          </a:p>
          <a:p>
            <a:endParaRPr lang="en-US" dirty="0"/>
          </a:p>
        </p:txBody>
      </p:sp>
    </p:spTree>
    <p:extLst>
      <p:ext uri="{BB962C8B-B14F-4D97-AF65-F5344CB8AC3E}">
        <p14:creationId xmlns:p14="http://schemas.microsoft.com/office/powerpoint/2010/main" val="189164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F96A-0A09-4B39-9E46-C3D9328DEDD8}"/>
              </a:ext>
            </a:extLst>
          </p:cNvPr>
          <p:cNvSpPr>
            <a:spLocks noGrp="1"/>
          </p:cNvSpPr>
          <p:nvPr>
            <p:ph type="title"/>
          </p:nvPr>
        </p:nvSpPr>
        <p:spPr>
          <a:xfrm>
            <a:off x="838200" y="414553"/>
            <a:ext cx="10515600" cy="1066031"/>
          </a:xfrm>
        </p:spPr>
        <p:txBody>
          <a:bodyPr/>
          <a:lstStyle/>
          <a:p>
            <a:r>
              <a:rPr lang="en-US" dirty="0"/>
              <a:t>Other Resources:</a:t>
            </a:r>
          </a:p>
        </p:txBody>
      </p:sp>
      <p:sp>
        <p:nvSpPr>
          <p:cNvPr id="3" name="Content Placeholder 2">
            <a:extLst>
              <a:ext uri="{FF2B5EF4-FFF2-40B4-BE49-F238E27FC236}">
                <a16:creationId xmlns:a16="http://schemas.microsoft.com/office/drawing/2014/main" id="{3FA97B9E-3AFC-458F-9FEF-1300D711386B}"/>
              </a:ext>
            </a:extLst>
          </p:cNvPr>
          <p:cNvSpPr>
            <a:spLocks noGrp="1"/>
          </p:cNvSpPr>
          <p:nvPr>
            <p:ph sz="half" idx="1"/>
          </p:nvPr>
        </p:nvSpPr>
        <p:spPr>
          <a:xfrm>
            <a:off x="838200" y="1556951"/>
            <a:ext cx="5181600" cy="4620012"/>
          </a:xfrm>
        </p:spPr>
        <p:txBody>
          <a:bodyPr/>
          <a:lstStyle/>
          <a:p>
            <a:r>
              <a:rPr lang="en-US" dirty="0">
                <a:ea typeface="+mn-lt"/>
                <a:cs typeface="+mn-lt"/>
              </a:rPr>
              <a:t>All other  federal (CFR), state laws (KRS) and administrative regulations (KAR) compliment these</a:t>
            </a:r>
            <a:endParaRPr lang="en-US" dirty="0"/>
          </a:p>
          <a:p>
            <a:pPr>
              <a:spcBef>
                <a:spcPts val="2400"/>
              </a:spcBef>
            </a:pPr>
            <a:r>
              <a:rPr lang="en-US" dirty="0">
                <a:ea typeface="+mn-lt"/>
                <a:cs typeface="+mn-lt"/>
              </a:rPr>
              <a:t>Listing of all laws on health services delivery available in </a:t>
            </a:r>
            <a:r>
              <a:rPr lang="en-US" dirty="0">
                <a:ea typeface="+mn-lt"/>
                <a:cs typeface="+mn-lt"/>
                <a:hlinkClick r:id="rId2"/>
              </a:rPr>
              <a:t>KDE Health Services Reference Guide (2018)</a:t>
            </a:r>
            <a:endParaRPr lang="en-US" dirty="0"/>
          </a:p>
          <a:p>
            <a:endParaRPr lang="en-US" dirty="0"/>
          </a:p>
        </p:txBody>
      </p:sp>
      <p:pic>
        <p:nvPicPr>
          <p:cNvPr id="6" name="Content Placeholder 5" descr="&quot; &quot;">
            <a:extLst>
              <a:ext uri="{FF2B5EF4-FFF2-40B4-BE49-F238E27FC236}">
                <a16:creationId xmlns:a16="http://schemas.microsoft.com/office/drawing/2014/main" id="{0F7678EC-878E-4588-A1C9-23CB2BD29F38}"/>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l="12513" t="22373" r="67040" b="6943"/>
          <a:stretch/>
        </p:blipFill>
        <p:spPr>
          <a:xfrm>
            <a:off x="7683449" y="763641"/>
            <a:ext cx="3670351" cy="4718067"/>
          </a:xfrm>
          <a:ln w="57150">
            <a:solidFill>
              <a:schemeClr val="tx1"/>
            </a:solidFill>
          </a:ln>
        </p:spPr>
      </p:pic>
    </p:spTree>
    <p:extLst>
      <p:ext uri="{BB962C8B-B14F-4D97-AF65-F5344CB8AC3E}">
        <p14:creationId xmlns:p14="http://schemas.microsoft.com/office/powerpoint/2010/main" val="221819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4CF1-25F9-41ED-B88D-1DCCBEE0C40F}"/>
              </a:ext>
            </a:extLst>
          </p:cNvPr>
          <p:cNvSpPr>
            <a:spLocks noGrp="1"/>
          </p:cNvSpPr>
          <p:nvPr>
            <p:ph type="title"/>
          </p:nvPr>
        </p:nvSpPr>
        <p:spPr>
          <a:xfrm>
            <a:off x="838200" y="681037"/>
            <a:ext cx="10515600" cy="1009651"/>
          </a:xfrm>
        </p:spPr>
        <p:txBody>
          <a:bodyPr/>
          <a:lstStyle/>
          <a:p>
            <a:r>
              <a:rPr lang="en-US" dirty="0"/>
              <a:t>Kentucky Education Laws/Regulations:</a:t>
            </a:r>
          </a:p>
        </p:txBody>
      </p:sp>
      <p:sp>
        <p:nvSpPr>
          <p:cNvPr id="3" name="Content Placeholder 2">
            <a:extLst>
              <a:ext uri="{FF2B5EF4-FFF2-40B4-BE49-F238E27FC236}">
                <a16:creationId xmlns:a16="http://schemas.microsoft.com/office/drawing/2014/main" id="{AFE54808-38F4-49BD-B02E-C2CFFF62FDC6}"/>
              </a:ext>
            </a:extLst>
          </p:cNvPr>
          <p:cNvSpPr>
            <a:spLocks noGrp="1"/>
          </p:cNvSpPr>
          <p:nvPr>
            <p:ph idx="1"/>
          </p:nvPr>
        </p:nvSpPr>
        <p:spPr/>
        <p:txBody>
          <a:bodyPr vert="horz" lIns="91440" tIns="45720" rIns="91440" bIns="45720" rtlCol="0" anchor="t">
            <a:normAutofit/>
          </a:bodyPr>
          <a:lstStyle/>
          <a:p>
            <a:r>
              <a:rPr lang="en-US" b="1" u="sng" dirty="0"/>
              <a:t>Statutes</a:t>
            </a:r>
            <a:r>
              <a:rPr lang="en-US" dirty="0"/>
              <a:t> (laws) are written laws passed by a legislative body, that describe role of the local school board, student enrollment requirements, attendance requirements and school health services administration.</a:t>
            </a:r>
          </a:p>
          <a:p>
            <a:endParaRPr lang="en-US" sz="2000" dirty="0"/>
          </a:p>
          <a:p>
            <a:r>
              <a:rPr lang="en-US" b="1" i="0" u="sng" dirty="0">
                <a:solidFill>
                  <a:srgbClr val="444444"/>
                </a:solidFill>
                <a:effectLst/>
              </a:rPr>
              <a:t>Regulations</a:t>
            </a:r>
            <a:r>
              <a:rPr lang="en-US" b="0" i="0" dirty="0">
                <a:solidFill>
                  <a:srgbClr val="444444"/>
                </a:solidFill>
                <a:effectLst/>
              </a:rPr>
              <a:t> can be defined as the rules that are authorized by the government and approved by the public, in order to comply with law that was passed from the </a:t>
            </a:r>
            <a:r>
              <a:rPr lang="en-US" b="0" i="0" u="none" strike="noStrike" dirty="0">
                <a:solidFill>
                  <a:srgbClr val="444444"/>
                </a:solidFill>
                <a:effectLst/>
              </a:rPr>
              <a:t>legislature</a:t>
            </a:r>
            <a:r>
              <a:rPr lang="en-US" b="0" i="0" dirty="0">
                <a:solidFill>
                  <a:srgbClr val="444444"/>
                </a:solidFill>
                <a:effectLst/>
              </a:rPr>
              <a:t>. </a:t>
            </a:r>
          </a:p>
          <a:p>
            <a:pPr marL="0" indent="0">
              <a:buNone/>
            </a:pPr>
            <a:endParaRPr lang="en-US" dirty="0"/>
          </a:p>
        </p:txBody>
      </p:sp>
    </p:spTree>
    <p:extLst>
      <p:ext uri="{BB962C8B-B14F-4D97-AF65-F5344CB8AC3E}">
        <p14:creationId xmlns:p14="http://schemas.microsoft.com/office/powerpoint/2010/main" val="18104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5CBE-D633-4A35-A08E-2A92C8E36E2C}"/>
              </a:ext>
            </a:extLst>
          </p:cNvPr>
          <p:cNvSpPr>
            <a:spLocks noGrp="1"/>
          </p:cNvSpPr>
          <p:nvPr>
            <p:ph type="title"/>
          </p:nvPr>
        </p:nvSpPr>
        <p:spPr>
          <a:xfrm>
            <a:off x="838200" y="681037"/>
            <a:ext cx="10515600" cy="1009651"/>
          </a:xfrm>
        </p:spPr>
        <p:txBody>
          <a:bodyPr/>
          <a:lstStyle/>
          <a:p>
            <a:r>
              <a:rPr lang="en-US" dirty="0"/>
              <a:t>Statutes: </a:t>
            </a:r>
          </a:p>
        </p:txBody>
      </p:sp>
      <p:sp>
        <p:nvSpPr>
          <p:cNvPr id="3" name="Content Placeholder 2">
            <a:extLst>
              <a:ext uri="{FF2B5EF4-FFF2-40B4-BE49-F238E27FC236}">
                <a16:creationId xmlns:a16="http://schemas.microsoft.com/office/drawing/2014/main" id="{53A75F69-609D-491E-80E2-04A4F133778B}"/>
              </a:ext>
            </a:extLst>
          </p:cNvPr>
          <p:cNvSpPr>
            <a:spLocks noGrp="1"/>
          </p:cNvSpPr>
          <p:nvPr>
            <p:ph idx="1"/>
          </p:nvPr>
        </p:nvSpPr>
        <p:spPr>
          <a:xfrm>
            <a:off x="838200" y="1690688"/>
            <a:ext cx="10515600" cy="4486275"/>
          </a:xfrm>
        </p:spPr>
        <p:txBody>
          <a:bodyPr vert="horz" lIns="91440" tIns="45720" rIns="91440" bIns="45720" rtlCol="0" anchor="t">
            <a:normAutofit/>
          </a:bodyPr>
          <a:lstStyle/>
          <a:p>
            <a:r>
              <a:rPr lang="en-US" sz="4000" dirty="0"/>
              <a:t>Are laws that mandate a requirement or compliance</a:t>
            </a:r>
          </a:p>
          <a:p>
            <a:pPr lvl="1"/>
            <a:r>
              <a:rPr lang="en-US" sz="3600" dirty="0"/>
              <a:t>Example: </a:t>
            </a:r>
            <a:r>
              <a:rPr lang="en-US" sz="3600" dirty="0">
                <a:hlinkClick r:id="rId2"/>
              </a:rPr>
              <a:t>KRS 156.160</a:t>
            </a:r>
            <a:r>
              <a:rPr lang="en-US" sz="3600" dirty="0"/>
              <a:t> requires written standards for school entrance</a:t>
            </a:r>
          </a:p>
          <a:p>
            <a:pPr lvl="2"/>
            <a:r>
              <a:rPr lang="en-US" sz="3200" dirty="0"/>
              <a:t>Physical Exam</a:t>
            </a:r>
          </a:p>
          <a:p>
            <a:pPr lvl="2"/>
            <a:r>
              <a:rPr lang="en-US" sz="3200" dirty="0"/>
              <a:t>Vision Exam</a:t>
            </a:r>
          </a:p>
          <a:p>
            <a:pPr lvl="2"/>
            <a:r>
              <a:rPr lang="en-US" sz="3200" dirty="0"/>
              <a:t>Dental Exam or Screening</a:t>
            </a:r>
          </a:p>
          <a:p>
            <a:endParaRPr lang="en-US" dirty="0"/>
          </a:p>
        </p:txBody>
      </p:sp>
    </p:spTree>
    <p:extLst>
      <p:ext uri="{BB962C8B-B14F-4D97-AF65-F5344CB8AC3E}">
        <p14:creationId xmlns:p14="http://schemas.microsoft.com/office/powerpoint/2010/main" val="3928298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FB1A-E6EB-448B-89FD-F03A7984E2BE}"/>
              </a:ext>
            </a:extLst>
          </p:cNvPr>
          <p:cNvSpPr>
            <a:spLocks noGrp="1"/>
          </p:cNvSpPr>
          <p:nvPr>
            <p:ph type="title"/>
          </p:nvPr>
        </p:nvSpPr>
        <p:spPr>
          <a:xfrm>
            <a:off x="838200" y="513409"/>
            <a:ext cx="10515600" cy="1325563"/>
          </a:xfrm>
        </p:spPr>
        <p:txBody>
          <a:bodyPr/>
          <a:lstStyle/>
          <a:p>
            <a:r>
              <a:rPr lang="en-US" dirty="0"/>
              <a:t>Administrative Regulations:</a:t>
            </a:r>
          </a:p>
        </p:txBody>
      </p:sp>
      <p:sp>
        <p:nvSpPr>
          <p:cNvPr id="3" name="Content Placeholder 2">
            <a:extLst>
              <a:ext uri="{FF2B5EF4-FFF2-40B4-BE49-F238E27FC236}">
                <a16:creationId xmlns:a16="http://schemas.microsoft.com/office/drawing/2014/main" id="{8C11FB39-D014-456A-9425-62A2F9EC10D5}"/>
              </a:ext>
            </a:extLst>
          </p:cNvPr>
          <p:cNvSpPr>
            <a:spLocks noGrp="1"/>
          </p:cNvSpPr>
          <p:nvPr>
            <p:ph idx="1"/>
          </p:nvPr>
        </p:nvSpPr>
        <p:spPr>
          <a:xfrm>
            <a:off x="838200" y="1643449"/>
            <a:ext cx="10515600" cy="4533514"/>
          </a:xfrm>
        </p:spPr>
        <p:txBody>
          <a:bodyPr vert="horz" lIns="91440" tIns="45720" rIns="91440" bIns="45720" rtlCol="0" anchor="t">
            <a:normAutofit/>
          </a:bodyPr>
          <a:lstStyle/>
          <a:p>
            <a:r>
              <a:rPr lang="en-US" dirty="0"/>
              <a:t>Describe the way a statute (law) will be implemented</a:t>
            </a:r>
          </a:p>
          <a:p>
            <a:endParaRPr lang="en-US" dirty="0"/>
          </a:p>
          <a:p>
            <a:pPr lvl="1"/>
            <a:r>
              <a:rPr lang="en-US" dirty="0"/>
              <a:t>Example:  </a:t>
            </a:r>
            <a:r>
              <a:rPr lang="en-US" dirty="0">
                <a:hlinkClick r:id="rId2"/>
              </a:rPr>
              <a:t>702 KAR 1:160 School Health Services</a:t>
            </a:r>
            <a:endParaRPr lang="en-US" dirty="0"/>
          </a:p>
          <a:p>
            <a:pPr lvl="1"/>
            <a:endParaRPr lang="en-US" dirty="0"/>
          </a:p>
          <a:p>
            <a:pPr lvl="2"/>
            <a:r>
              <a:rPr lang="en-US" sz="2400" dirty="0"/>
              <a:t>Describes when student must have the required exams and immunizations</a:t>
            </a:r>
          </a:p>
          <a:p>
            <a:pPr lvl="2"/>
            <a:r>
              <a:rPr lang="en-US" sz="2400" dirty="0"/>
              <a:t>Forms to be used</a:t>
            </a:r>
          </a:p>
          <a:p>
            <a:pPr lvl="2"/>
            <a:r>
              <a:rPr lang="en-US" sz="2400" dirty="0"/>
              <a:t>How these records will be stored at school</a:t>
            </a:r>
          </a:p>
          <a:p>
            <a:endParaRPr lang="en-US" dirty="0"/>
          </a:p>
        </p:txBody>
      </p:sp>
    </p:spTree>
    <p:extLst>
      <p:ext uri="{BB962C8B-B14F-4D97-AF65-F5344CB8AC3E}">
        <p14:creationId xmlns:p14="http://schemas.microsoft.com/office/powerpoint/2010/main" val="1516417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F838-6854-49FB-A0B6-84E907FB7A63}"/>
              </a:ext>
            </a:extLst>
          </p:cNvPr>
          <p:cNvSpPr>
            <a:spLocks noGrp="1"/>
          </p:cNvSpPr>
          <p:nvPr>
            <p:ph type="title"/>
          </p:nvPr>
        </p:nvSpPr>
        <p:spPr>
          <a:xfrm>
            <a:off x="838200" y="562838"/>
            <a:ext cx="10515600" cy="858194"/>
          </a:xfrm>
        </p:spPr>
        <p:txBody>
          <a:bodyPr anchor="ctr">
            <a:normAutofit/>
          </a:bodyPr>
          <a:lstStyle/>
          <a:p>
            <a:r>
              <a:rPr lang="en-US" dirty="0"/>
              <a:t>How a Bill Becomes a Law:</a:t>
            </a:r>
          </a:p>
        </p:txBody>
      </p:sp>
      <p:sp>
        <p:nvSpPr>
          <p:cNvPr id="3" name="Content Placeholder 2">
            <a:extLst>
              <a:ext uri="{FF2B5EF4-FFF2-40B4-BE49-F238E27FC236}">
                <a16:creationId xmlns:a16="http://schemas.microsoft.com/office/drawing/2014/main" id="{D29260F6-F9AA-4CCF-814E-B3C52001CC54}"/>
              </a:ext>
            </a:extLst>
          </p:cNvPr>
          <p:cNvSpPr>
            <a:spLocks noGrp="1"/>
          </p:cNvSpPr>
          <p:nvPr>
            <p:ph sz="half" idx="1"/>
          </p:nvPr>
        </p:nvSpPr>
        <p:spPr>
          <a:xfrm>
            <a:off x="838200" y="1544598"/>
            <a:ext cx="5713790" cy="4805363"/>
          </a:xfrm>
        </p:spPr>
        <p:txBody>
          <a:bodyPr>
            <a:normAutofit/>
          </a:bodyPr>
          <a:lstStyle/>
          <a:p>
            <a:pPr marL="742950" indent="-742950">
              <a:buFont typeface="+mj-lt"/>
              <a:buAutoNum type="arabicPeriod"/>
            </a:pPr>
            <a:r>
              <a:rPr lang="en-US" sz="2200" dirty="0"/>
              <a:t>Bill introduced into House or Senate and assigned to a committee</a:t>
            </a:r>
          </a:p>
          <a:p>
            <a:pPr marL="742950" indent="-742950">
              <a:buFont typeface="+mj-lt"/>
              <a:buAutoNum type="arabicPeriod"/>
            </a:pPr>
            <a:r>
              <a:rPr lang="en-US" sz="2200" dirty="0"/>
              <a:t>Committee determines whether bill will pass out of committee or not</a:t>
            </a:r>
          </a:p>
          <a:p>
            <a:pPr marL="742950" indent="-742950">
              <a:buFont typeface="+mj-lt"/>
              <a:buAutoNum type="arabicPeriod"/>
            </a:pPr>
            <a:r>
              <a:rPr lang="en-US" sz="2200" dirty="0"/>
              <a:t>If passed out of committee, voted on by first legislative chamber (House or Senate)</a:t>
            </a:r>
          </a:p>
          <a:p>
            <a:pPr marL="742950" indent="-742950">
              <a:buFont typeface="+mj-lt"/>
              <a:buAutoNum type="arabicPeriod"/>
            </a:pPr>
            <a:r>
              <a:rPr lang="en-US" sz="2200" dirty="0"/>
              <a:t>If passed, goes to the other chamber (House or Senate)</a:t>
            </a:r>
          </a:p>
          <a:p>
            <a:pPr marL="742950" indent="-742950">
              <a:buFont typeface="+mj-lt"/>
              <a:buAutoNum type="arabicPeriod"/>
            </a:pPr>
            <a:r>
              <a:rPr lang="en-US" sz="2200" dirty="0"/>
              <a:t>If both chambers vote to pass bill, goes to Governor to be signed into law</a:t>
            </a:r>
          </a:p>
          <a:p>
            <a:endParaRPr lang="en-US" sz="2200" dirty="0"/>
          </a:p>
        </p:txBody>
      </p:sp>
      <p:pic>
        <p:nvPicPr>
          <p:cNvPr id="4" name="Picture 4" descr="&quot; &quot;">
            <a:extLst>
              <a:ext uri="{FF2B5EF4-FFF2-40B4-BE49-F238E27FC236}">
                <a16:creationId xmlns:a16="http://schemas.microsoft.com/office/drawing/2014/main" id="{30C5A878-C3F6-4B80-ACFB-0DBA3E437030}"/>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877882" y="1898235"/>
            <a:ext cx="4677378" cy="3492499"/>
          </a:xfrm>
        </p:spPr>
      </p:pic>
    </p:spTree>
    <p:extLst>
      <p:ext uri="{BB962C8B-B14F-4D97-AF65-F5344CB8AC3E}">
        <p14:creationId xmlns:p14="http://schemas.microsoft.com/office/powerpoint/2010/main" val="863743422"/>
      </p:ext>
    </p:extLst>
  </p:cSld>
  <p:clrMapOvr>
    <a:masterClrMapping/>
  </p:clrMapOvr>
</p:sld>
</file>

<file path=ppt/theme/theme1.xml><?xml version="1.0" encoding="utf-8"?>
<a:theme xmlns:a="http://schemas.openxmlformats.org/drawingml/2006/main" name="KDE PowerPoint Template 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  Read-Only" id="{FFA7BB6D-5159-4BB1-BE0B-C54271A6CD10}" vid="{09A186BE-2953-4D9B-9176-DD3A9277F8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35CD734833F17F40A89C84F876C7911D" ma:contentTypeVersion="28" ma:contentTypeDescription="" ma:contentTypeScope="" ma:versionID="26e6224276877f095b946a8b3f7dd98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51f3bc7745b65db0910c188a0fd9060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2022-01-19T05:00:00+00:00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2022-01-19T05:00:00+00:00</Publication_x0020_Date>
    <Audience1 xmlns="3a62de7d-ba57-4f43-9dae-9623ba637be0"/>
    <_dlc_DocId xmlns="3a62de7d-ba57-4f43-9dae-9623ba637be0">KYED-212-510</_dlc_DocId>
    <_dlc_DocIdUrl xmlns="3a62de7d-ba57-4f43-9dae-9623ba637be0">
      <Url>https://www.education.ky.gov/districts/enrol/_layouts/15/DocIdRedir.aspx?ID=KYED-212-510</Url>
      <Description>KYED-212-510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8921FF9-8F30-4E90-BF5B-ED8AD5916C3A}"/>
</file>

<file path=customXml/itemProps2.xml><?xml version="1.0" encoding="utf-8"?>
<ds:datastoreItem xmlns:ds="http://schemas.openxmlformats.org/officeDocument/2006/customXml" ds:itemID="{19420D31-0177-4057-9B83-03B977DEA0E1}">
  <ds:schemaRefs>
    <ds:schemaRef ds:uri="http://schemas.microsoft.com/sharepoint/v3/contenttype/forms"/>
  </ds:schemaRefs>
</ds:datastoreItem>
</file>

<file path=customXml/itemProps3.xml><?xml version="1.0" encoding="utf-8"?>
<ds:datastoreItem xmlns:ds="http://schemas.openxmlformats.org/officeDocument/2006/customXml" ds:itemID="{DA0B7E41-AB2B-400D-A915-AE00CDAA365F}">
  <ds:schemaRefs>
    <ds:schemaRef ds:uri="http://purl.org/dc/elements/1.1/"/>
    <ds:schemaRef ds:uri="http://purl.org/dc/dcmitype/"/>
    <ds:schemaRef ds:uri="http://schemas.microsoft.com/office/2006/documentManagement/types"/>
    <ds:schemaRef ds:uri="http://purl.org/dc/terms/"/>
    <ds:schemaRef ds:uri="http://www.w3.org/XML/1998/namespace"/>
    <ds:schemaRef ds:uri="08fe087a-bfb0-41bc-9b50-a2ca033edc86"/>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4.xml><?xml version="1.0" encoding="utf-8"?>
<ds:datastoreItem xmlns:ds="http://schemas.openxmlformats.org/officeDocument/2006/customXml" ds:itemID="{18D31078-59A4-4AF1-A3D7-F16C7BD10AC9}"/>
</file>

<file path=docProps/app.xml><?xml version="1.0" encoding="utf-8"?>
<Properties xmlns="http://schemas.openxmlformats.org/officeDocument/2006/extended-properties" xmlns:vt="http://schemas.openxmlformats.org/officeDocument/2006/docPropsVTypes">
  <Template>Slice</Template>
  <TotalTime>2246</TotalTime>
  <Words>2097</Words>
  <Application>Microsoft Office PowerPoint</Application>
  <PresentationFormat>Widescreen</PresentationFormat>
  <Paragraphs>225</Paragraphs>
  <Slides>34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Franklin Gothic Book</vt:lpstr>
      <vt:lpstr>Franklin Gothic Medium</vt:lpstr>
      <vt:lpstr>Wingdings</vt:lpstr>
      <vt:lpstr>KDE PowerPoint Template 2021</vt:lpstr>
      <vt:lpstr>Understanding School Health Services Program Requirements</vt:lpstr>
      <vt:lpstr>Objectives:</vt:lpstr>
      <vt:lpstr>What are the School-Related Federal Laws? </vt:lpstr>
      <vt:lpstr>   What are the School-Related State Laws?   </vt:lpstr>
      <vt:lpstr>Other Resources:</vt:lpstr>
      <vt:lpstr>Kentucky Education Laws/Regulations:</vt:lpstr>
      <vt:lpstr>Statutes: </vt:lpstr>
      <vt:lpstr>Administrative Regulations:</vt:lpstr>
      <vt:lpstr>How a Bill Becomes a Law:</vt:lpstr>
      <vt:lpstr> KRS 156.502?  </vt:lpstr>
      <vt:lpstr>   KRS 156.502 (Continued)  </vt:lpstr>
      <vt:lpstr>702 KAR 1:160 - School Health Services</vt:lpstr>
      <vt:lpstr>702 KAR 1:160 - School Health Services (Cont.)art</vt:lpstr>
      <vt:lpstr> 702 KAR 1:160 - School Health Services (Cont.)t </vt:lpstr>
      <vt:lpstr>702 KAR 1:160 - Health Records (part 1)</vt:lpstr>
      <vt:lpstr>702 KAR 1:160 - Health Records (part 2)</vt:lpstr>
      <vt:lpstr>702 KAR 1:160 - Health Records (part 3)</vt:lpstr>
      <vt:lpstr>702 KAR 1:160 - Health Records (part 4)</vt:lpstr>
      <vt:lpstr>Kentucky Public Health Laws and Regulations:</vt:lpstr>
      <vt:lpstr>School Nursing Laws:</vt:lpstr>
      <vt:lpstr>School Nursing Laws (Cont.)</vt:lpstr>
      <vt:lpstr>Local School Policy and Procedures:</vt:lpstr>
      <vt:lpstr>Procedures and Protocols:</vt:lpstr>
      <vt:lpstr>Kentucky School Health Forms:</vt:lpstr>
      <vt:lpstr>District Forms:</vt:lpstr>
      <vt:lpstr>Contracted School Health Services:</vt:lpstr>
      <vt:lpstr>Contracts:</vt:lpstr>
      <vt:lpstr>Important People to Know:</vt:lpstr>
      <vt:lpstr>Other Important People:</vt:lpstr>
      <vt:lpstr>Other School Health Staff:</vt:lpstr>
      <vt:lpstr>Key People:</vt:lpstr>
      <vt:lpstr>Resources:</vt:lpstr>
      <vt:lpstr>Contact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School Health Services Program Requirements</dc:title>
  <dc:creator>McDonald, Angela - Division of District Support</dc:creator>
  <cp:lastModifiedBy>McDonald, Angela - Division of District Support</cp:lastModifiedBy>
  <cp:revision>164</cp:revision>
  <dcterms:created xsi:type="dcterms:W3CDTF">2021-10-05T15:40:00Z</dcterms:created>
  <dcterms:modified xsi:type="dcterms:W3CDTF">2022-01-19T15:31:41Z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0x0101001BEB557DBE01834EAB47A683706DCD5B0035CD734833F17F40A89C84F876C7911D</vt:lpwstr>
  </property>
  <property fmtid="{D5CDD505-2E9C-101B-9397-08002B2CF9AE}" pid="3" name="_dlc_DocIdItemGuid">
    <vt:lpwstr>a4d696ea-23af-44ba-ba71-c92d6b111380</vt:lpwstr>
  </property>
</Properties>
</file>