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docProps/app.xml" ContentType="application/vnd.openxmlformats-officedocument.extended-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ppt/authors.xml" ContentType="application/vnd.ms-powerpoint.author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2"/>
  </p:notesMasterIdLst>
  <p:sldIdLst>
    <p:sldId id="256" r:id="rId6"/>
    <p:sldId id="271" r:id="rId7"/>
    <p:sldId id="262" r:id="rId8"/>
    <p:sldId id="263" r:id="rId9"/>
    <p:sldId id="257" r:id="rId10"/>
    <p:sldId id="258" r:id="rId11"/>
    <p:sldId id="269" r:id="rId12"/>
    <p:sldId id="259" r:id="rId13"/>
    <p:sldId id="260" r:id="rId14"/>
    <p:sldId id="267" r:id="rId15"/>
    <p:sldId id="261" r:id="rId16"/>
    <p:sldId id="266" r:id="rId17"/>
    <p:sldId id="268" r:id="rId18"/>
    <p:sldId id="264" r:id="rId19"/>
    <p:sldId id="270"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BB63B0-6D07-89C3-5E4F-92C4C1D4FF8B}" name="Tackett, Jim - Office of Finance and Operations" initials="TJOoFaO" userId="S::Jim.Tackett@education.ky.gov::4d48794d-689c-4563-8930-679353f86b2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7D0466-84D8-2F63-6326-CBCF1522C01A}" v="3" dt="2022-01-07T16:08:33.378"/>
    <p1510:client id="{E5802597-1F5E-407C-994D-B0D0EFDF554B}" v="61" dt="2022-01-07T16:58:41.949"/>
    <p1510:client id="{FABED092-E521-4B3C-8249-C0601EE1A639}" v="1" dt="2021-12-10T20:29:44.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6357" autoAdjust="0"/>
  </p:normalViewPr>
  <p:slideViewPr>
    <p:cSldViewPr snapToGrid="0" snapToObjects="1">
      <p:cViewPr varScale="1">
        <p:scale>
          <a:sx n="110" d="100"/>
          <a:sy n="110" d="100"/>
        </p:scale>
        <p:origin x="630" y="96"/>
      </p:cViewPr>
      <p:guideLst/>
    </p:cSldViewPr>
  </p:slideViewPr>
  <p:outlineViewPr>
    <p:cViewPr>
      <p:scale>
        <a:sx n="33" d="100"/>
        <a:sy n="33" d="100"/>
      </p:scale>
      <p:origin x="0" y="-31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 Id="rId30"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F0556-AC57-489A-A360-D5CA01196ECE}"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A7952-7D28-4EDF-B719-3BE108FE970B}" type="slidenum">
              <a:rPr lang="en-US" smtClean="0"/>
              <a:t>‹#›</a:t>
            </a:fld>
            <a:endParaRPr lang="en-US"/>
          </a:p>
        </p:txBody>
      </p:sp>
    </p:spTree>
    <p:extLst>
      <p:ext uri="{BB962C8B-B14F-4D97-AF65-F5344CB8AC3E}">
        <p14:creationId xmlns:p14="http://schemas.microsoft.com/office/powerpoint/2010/main" val="29908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1A1C3-2B22-4C72-8B12-DAAE18CC2D11}" type="slidenum">
              <a:rPr lang="en-US" smtClean="0"/>
              <a:t>16</a:t>
            </a:fld>
            <a:endParaRPr lang="en-US"/>
          </a:p>
        </p:txBody>
      </p:sp>
    </p:spTree>
    <p:extLst>
      <p:ext uri="{BB962C8B-B14F-4D97-AF65-F5344CB8AC3E}">
        <p14:creationId xmlns:p14="http://schemas.microsoft.com/office/powerpoint/2010/main" val="109979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1/19/2022</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1/19/2022</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1/19/2022</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1/19/2022</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1/19/2022</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1/19/2022</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1/19/2022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1/19/2022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scd.org/whole-child.aspx" TargetMode="External"/><Relationship Id="rId2" Type="http://schemas.openxmlformats.org/officeDocument/2006/relationships/hyperlink" Target="https://www.cdc.gov/healthyschools/wscc/index.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healthyschools/wscc/WSCCmodel_update_508tagged.pdf" TargetMode="External"/><Relationship Id="rId2" Type="http://schemas.openxmlformats.org/officeDocument/2006/relationships/hyperlink" Target="https://www.cdc.gov/healthyschools/wscc/index.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tephanie.bunge@education.ky.gov" TargetMode="External"/><Relationship Id="rId2" Type="http://schemas.openxmlformats.org/officeDocument/2006/relationships/hyperlink" Target="mailto:Angela.Mcdonald@education.ky.gov" TargetMode="External"/><Relationship Id="rId1" Type="http://schemas.openxmlformats.org/officeDocument/2006/relationships/slideLayout" Target="../slideLayouts/slideLayout13.xml"/><Relationship Id="rId4" Type="http://schemas.openxmlformats.org/officeDocument/2006/relationships/hyperlink" Target="mailto:mary.barber-culp@ky.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Michelle.Malicote@education.ky.gov" TargetMode="External"/><Relationship Id="rId2" Type="http://schemas.openxmlformats.org/officeDocument/2006/relationships/hyperlink" Target="mailto:Angela.Mcdonald@education.ky.gov"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evergreenleaf.blogspot.com/2013/04/my-first-blog-award-liebster.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ing.com/videos/search?q=Whole+Child+Framework+video+from+ASCD&amp;docid=608053561234698484&amp;mid=29667EE2ACC74DCFF8D829667EE2ACC74DCFF8D8&amp;view=detail&amp;FORM=VIRE&amp;safeSearch=strict&amp;adlt=stric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dc.gov/healthyschools/wscc/components.ht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healthyschools/wscc/infographics/SHB-WSCC-Integrating-Health-Services_th-508.pdf" TargetMode="External"/><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healthyschools/vhs.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1122363"/>
            <a:ext cx="9144000" cy="1655762"/>
          </a:xfrm>
        </p:spPr>
        <p:txBody>
          <a:bodyPr>
            <a:normAutofit fontScale="90000"/>
          </a:bodyPr>
          <a:lstStyle/>
          <a:p>
            <a:pPr algn="r"/>
            <a:r>
              <a:rPr lang="en-US" dirty="0"/>
              <a:t>Whole School, </a:t>
            </a:r>
            <a:br>
              <a:rPr lang="en-US" dirty="0"/>
            </a:br>
            <a:r>
              <a:rPr lang="en-US" dirty="0"/>
              <a:t>Whole Community, </a:t>
            </a:r>
            <a:br>
              <a:rPr lang="en-US" dirty="0"/>
            </a:br>
            <a:r>
              <a:rPr lang="en-US" dirty="0"/>
              <a:t>Whole Child (WSCC)</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2876296"/>
            <a:ext cx="9144000" cy="2066544"/>
          </a:xfrm>
        </p:spPr>
        <p:txBody>
          <a:bodyPr vert="horz" lIns="91440" tIns="45720" rIns="91440" bIns="45720" rtlCol="0" anchor="t">
            <a:noAutofit/>
          </a:bodyPr>
          <a:lstStyle/>
          <a:p>
            <a:pPr algn="r"/>
            <a:r>
              <a:rPr lang="en-US" sz="2800" dirty="0"/>
              <a:t>Angie McDonald ADN, RN, NASSNC</a:t>
            </a:r>
          </a:p>
          <a:p>
            <a:pPr algn="r"/>
            <a:r>
              <a:rPr lang="en-US" sz="2800" dirty="0"/>
              <a:t>KDE State School Nurse Consultant</a:t>
            </a:r>
          </a:p>
          <a:p>
            <a:pPr algn="r"/>
            <a:r>
              <a:rPr lang="en-US" sz="2800" dirty="0"/>
              <a:t>Michelle Malicote BSN, RN, NASSNC</a:t>
            </a:r>
          </a:p>
          <a:p>
            <a:pPr algn="r"/>
            <a:r>
              <a:rPr lang="en-US" sz="2800" dirty="0"/>
              <a:t>KDPH School Health Branch Manager</a:t>
            </a:r>
          </a:p>
          <a:p>
            <a:pPr algn="r"/>
            <a:r>
              <a:rPr lang="en-US" sz="2800" dirty="0"/>
              <a:t>2022</a:t>
            </a:r>
          </a:p>
          <a:p>
            <a:endParaRPr lang="en-US" dirty="0"/>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20A7-23DF-41AC-A67D-743C0986D274}"/>
              </a:ext>
            </a:extLst>
          </p:cNvPr>
          <p:cNvSpPr>
            <a:spLocks noGrp="1"/>
          </p:cNvSpPr>
          <p:nvPr>
            <p:ph type="title"/>
          </p:nvPr>
        </p:nvSpPr>
        <p:spPr/>
        <p:txBody>
          <a:bodyPr/>
          <a:lstStyle/>
          <a:p>
            <a:r>
              <a:rPr lang="en-US" dirty="0"/>
              <a:t>How does the WSCC model help to improve learning and health? (continued)</a:t>
            </a:r>
          </a:p>
        </p:txBody>
      </p:sp>
      <p:sp>
        <p:nvSpPr>
          <p:cNvPr id="3" name="Content Placeholder 2">
            <a:extLst>
              <a:ext uri="{FF2B5EF4-FFF2-40B4-BE49-F238E27FC236}">
                <a16:creationId xmlns:a16="http://schemas.microsoft.com/office/drawing/2014/main" id="{92B3CDBB-0A0E-45FE-B8C6-2A9863C959FC}"/>
              </a:ext>
            </a:extLst>
          </p:cNvPr>
          <p:cNvSpPr>
            <a:spLocks noGrp="1"/>
          </p:cNvSpPr>
          <p:nvPr>
            <p:ph idx="1"/>
          </p:nvPr>
        </p:nvSpPr>
        <p:spPr>
          <a:xfrm>
            <a:off x="838200" y="2084831"/>
            <a:ext cx="10515600" cy="4092131"/>
          </a:xfrm>
        </p:spPr>
        <p:txBody>
          <a:bodyPr vert="horz" lIns="91440" tIns="45720" rIns="91440" bIns="45720" rtlCol="0" anchor="t">
            <a:normAutofit/>
          </a:bodyPr>
          <a:lstStyle/>
          <a:p>
            <a:r>
              <a:rPr lang="en-US" b="0" i="0" dirty="0">
                <a:solidFill>
                  <a:srgbClr val="000000"/>
                </a:solidFill>
                <a:effectLst/>
                <a:latin typeface="Open Sans"/>
                <a:ea typeface="Open Sans"/>
                <a:cs typeface="Open Sans"/>
              </a:rPr>
              <a:t>The WSCC model also addresses the need to engage students as active participants in their learning and health. </a:t>
            </a:r>
            <a:r>
              <a:rPr lang="en-US" b="0" i="0" dirty="0">
                <a:solidFill>
                  <a:srgbClr val="000000"/>
                </a:solidFill>
                <a:effectLst/>
                <a:latin typeface="Open Sans"/>
                <a:ea typeface="Open Sans"/>
                <a:cs typeface="Open Sans"/>
                <a:hlinkClick r:id="rId2"/>
              </a:rPr>
              <a:t>CDC</a:t>
            </a:r>
            <a:r>
              <a:rPr lang="en-US" b="0" i="0" dirty="0">
                <a:solidFill>
                  <a:srgbClr val="000000"/>
                </a:solidFill>
                <a:effectLst/>
                <a:latin typeface="Open Sans"/>
                <a:ea typeface="Open Sans"/>
                <a:cs typeface="Open Sans"/>
              </a:rPr>
              <a:t> and the </a:t>
            </a:r>
            <a:r>
              <a:rPr lang="en-US" b="0" i="0" u="sng" dirty="0">
                <a:solidFill>
                  <a:srgbClr val="075290"/>
                </a:solidFill>
                <a:effectLst/>
                <a:latin typeface="Open Sans"/>
                <a:ea typeface="Open Sans"/>
                <a:cs typeface="Open Sans"/>
                <a:hlinkClick r:id="rId3">
                  <a:extLst>
                    <a:ext uri="{A12FA001-AC4F-418D-AE19-62706E023703}">
                      <ahyp:hlinkClr xmlns:ahyp="http://schemas.microsoft.com/office/drawing/2018/hyperlinkcolor" val="tx"/>
                    </a:ext>
                  </a:extLst>
                </a:hlinkClick>
              </a:rPr>
              <a:t>Association for Supervision and Curriculum (ASCD)</a:t>
            </a:r>
            <a:r>
              <a:rPr lang="en-US" u="sng" dirty="0">
                <a:solidFill>
                  <a:srgbClr val="075290"/>
                </a:solidFill>
                <a:latin typeface="Open Sans"/>
                <a:ea typeface="Open Sans"/>
                <a:cs typeface="Open Sans"/>
                <a:hlinkClick r:id="rId3"/>
              </a:rPr>
              <a:t> </a:t>
            </a:r>
            <a:r>
              <a:rPr lang="en-US" b="0" i="0" u="none" strike="noStrike" dirty="0">
                <a:solidFill>
                  <a:srgbClr val="075290"/>
                </a:solidFill>
                <a:effectLst/>
                <a:latin typeface="Open Sans"/>
                <a:ea typeface="Open Sans"/>
                <a:cs typeface="Open Sans"/>
                <a:hlinkClick r:id="rId3">
                  <a:extLst>
                    <a:ext uri="{A12FA001-AC4F-418D-AE19-62706E023703}">
                      <ahyp:hlinkClr xmlns:ahyp="http://schemas.microsoft.com/office/drawing/2018/hyperlinkcolor" val="tx"/>
                    </a:ext>
                  </a:extLst>
                </a:hlinkClick>
              </a:rPr>
              <a:t>external icon</a:t>
            </a:r>
            <a:r>
              <a:rPr lang="en-US" b="0" i="0" dirty="0">
                <a:solidFill>
                  <a:srgbClr val="000000"/>
                </a:solidFill>
                <a:effectLst/>
                <a:latin typeface="Open Sans"/>
                <a:ea typeface="Open Sans"/>
                <a:cs typeface="Open Sans"/>
              </a:rPr>
              <a:t> developed the WSCC model—in collaboration with key leaders from the fields of health, public health, education, and school health—to strengthen a unified and collaborative approach designed to improve learning and health in our nation’s schools</a:t>
            </a:r>
            <a:endParaRPr lang="en-US" dirty="0">
              <a:latin typeface="Open Sans"/>
              <a:ea typeface="Open Sans"/>
              <a:cs typeface="Open Sans"/>
            </a:endParaRPr>
          </a:p>
          <a:p>
            <a:endParaRPr lang="en-US" dirty="0"/>
          </a:p>
        </p:txBody>
      </p:sp>
    </p:spTree>
    <p:extLst>
      <p:ext uri="{BB962C8B-B14F-4D97-AF65-F5344CB8AC3E}">
        <p14:creationId xmlns:p14="http://schemas.microsoft.com/office/powerpoint/2010/main" val="3965366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6441-9BB7-4CC3-9E46-4B179B35725F}"/>
              </a:ext>
            </a:extLst>
          </p:cNvPr>
          <p:cNvSpPr>
            <a:spLocks noGrp="1"/>
          </p:cNvSpPr>
          <p:nvPr>
            <p:ph type="title"/>
          </p:nvPr>
        </p:nvSpPr>
        <p:spPr>
          <a:xfrm>
            <a:off x="838200" y="561070"/>
            <a:ext cx="10515600" cy="1325563"/>
          </a:xfrm>
        </p:spPr>
        <p:txBody>
          <a:bodyPr/>
          <a:lstStyle/>
          <a:p>
            <a:r>
              <a:rPr lang="en-US" dirty="0"/>
              <a:t>What Role do Families and Community Agencies Play in the WSCC Approach?</a:t>
            </a:r>
          </a:p>
        </p:txBody>
      </p:sp>
      <p:sp>
        <p:nvSpPr>
          <p:cNvPr id="3" name="Content Placeholder 2">
            <a:extLst>
              <a:ext uri="{FF2B5EF4-FFF2-40B4-BE49-F238E27FC236}">
                <a16:creationId xmlns:a16="http://schemas.microsoft.com/office/drawing/2014/main" id="{36C7DB1E-473E-49A8-8F20-F976F46410BD}"/>
              </a:ext>
            </a:extLst>
          </p:cNvPr>
          <p:cNvSpPr>
            <a:spLocks noGrp="1"/>
          </p:cNvSpPr>
          <p:nvPr>
            <p:ph idx="1"/>
          </p:nvPr>
        </p:nvSpPr>
        <p:spPr>
          <a:xfrm>
            <a:off x="838200" y="2015412"/>
            <a:ext cx="10515600" cy="3754452"/>
          </a:xfrm>
        </p:spPr>
        <p:txBody>
          <a:bodyPr>
            <a:normAutofit/>
          </a:bodyPr>
          <a:lstStyle/>
          <a:p>
            <a:r>
              <a:rPr lang="en-US" dirty="0"/>
              <a:t>Family and community involvement in schools is important to the learning, development and health of students</a:t>
            </a:r>
          </a:p>
          <a:p>
            <a:endParaRPr lang="en-US" sz="2000" dirty="0"/>
          </a:p>
          <a:p>
            <a:r>
              <a:rPr lang="en-US" dirty="0"/>
              <a:t>When schools engage families in meaningful ways to improve student health and learning, families can support and reinforce healthy behaviors in multiple settings — at home, in school, in out-of-school programs and in the community</a:t>
            </a:r>
          </a:p>
        </p:txBody>
      </p:sp>
    </p:spTree>
    <p:extLst>
      <p:ext uri="{BB962C8B-B14F-4D97-AF65-F5344CB8AC3E}">
        <p14:creationId xmlns:p14="http://schemas.microsoft.com/office/powerpoint/2010/main" val="377304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descr="' &quot;">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69C116-18D4-4C6A-9E49-92D6AB944BF5}"/>
              </a:ext>
            </a:extLst>
          </p:cNvPr>
          <p:cNvSpPr>
            <a:spLocks noGrp="1"/>
          </p:cNvSpPr>
          <p:nvPr>
            <p:ph type="title"/>
          </p:nvPr>
        </p:nvSpPr>
        <p:spPr>
          <a:xfrm>
            <a:off x="5297593" y="295934"/>
            <a:ext cx="6251110" cy="1783080"/>
          </a:xfrm>
        </p:spPr>
        <p:txBody>
          <a:bodyPr anchor="b">
            <a:normAutofit fontScale="90000"/>
          </a:bodyPr>
          <a:lstStyle/>
          <a:p>
            <a:r>
              <a:rPr lang="en-US" sz="4000" dirty="0"/>
              <a:t>What Role do Families and Community Agencies Play in the WSCC Approach? (Cont.)</a:t>
            </a:r>
            <a:endParaRPr lang="en-US" sz="3800" dirty="0"/>
          </a:p>
        </p:txBody>
      </p:sp>
      <p:sp>
        <p:nvSpPr>
          <p:cNvPr id="3" name="Content Placeholder 2">
            <a:extLst>
              <a:ext uri="{FF2B5EF4-FFF2-40B4-BE49-F238E27FC236}">
                <a16:creationId xmlns:a16="http://schemas.microsoft.com/office/drawing/2014/main" id="{D3C4C031-5B4A-4C60-9803-B26791793218}"/>
              </a:ext>
            </a:extLst>
          </p:cNvPr>
          <p:cNvSpPr>
            <a:spLocks noGrp="1"/>
          </p:cNvSpPr>
          <p:nvPr>
            <p:ph idx="1"/>
          </p:nvPr>
        </p:nvSpPr>
        <p:spPr>
          <a:xfrm>
            <a:off x="5297762" y="2659976"/>
            <a:ext cx="6251110" cy="3483864"/>
          </a:xfrm>
        </p:spPr>
        <p:txBody>
          <a:bodyPr vert="horz" lIns="91440" tIns="45720" rIns="91440" bIns="45720" rtlCol="0" anchor="t">
            <a:normAutofit/>
          </a:bodyPr>
          <a:lstStyle/>
          <a:p>
            <a:r>
              <a:rPr lang="en-US" sz="2000" dirty="0"/>
              <a:t>With help from school leaders, community agencies and groups can collaborate with schools to provide valuable resources for student health and learning</a:t>
            </a:r>
          </a:p>
          <a:p>
            <a:endParaRPr lang="en-US" sz="2000" dirty="0"/>
          </a:p>
          <a:p>
            <a:r>
              <a:rPr lang="en-US" sz="2000" dirty="0"/>
              <a:t>In turn, schools, students and their families can contribute to the community through service-learning opportunities and by sharing school facilities with community members (e.g., school-based community health centers and fitness facilities</a:t>
            </a:r>
          </a:p>
          <a:p>
            <a:endParaRPr lang="en-US" sz="2000" dirty="0"/>
          </a:p>
        </p:txBody>
      </p:sp>
      <p:pic>
        <p:nvPicPr>
          <p:cNvPr id="5" name="Picture 4" descr="Colourful strings being woven togehter">
            <a:extLst>
              <a:ext uri="{FF2B5EF4-FFF2-40B4-BE49-F238E27FC236}">
                <a16:creationId xmlns:a16="http://schemas.microsoft.com/office/drawing/2014/main" id="{8D4EA8F1-2C36-425F-8A25-66DF9BA1F928}"/>
              </a:ext>
            </a:extLst>
          </p:cNvPr>
          <p:cNvPicPr>
            <a:picLocks noChangeAspect="1"/>
          </p:cNvPicPr>
          <p:nvPr/>
        </p:nvPicPr>
        <p:blipFill rotWithShape="1">
          <a:blip r:embed="rId2"/>
          <a:srcRect l="37038" r="1763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descr="&quot; &quot;">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29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9FC9-D9DC-4FFA-B57E-4CF0D7A15A67}"/>
              </a:ext>
            </a:extLst>
          </p:cNvPr>
          <p:cNvSpPr>
            <a:spLocks noGrp="1"/>
          </p:cNvSpPr>
          <p:nvPr>
            <p:ph type="title"/>
          </p:nvPr>
        </p:nvSpPr>
        <p:spPr>
          <a:xfrm>
            <a:off x="838200" y="704493"/>
            <a:ext cx="10515600" cy="1325563"/>
          </a:xfrm>
        </p:spPr>
        <p:txBody>
          <a:bodyPr/>
          <a:lstStyle/>
          <a:p>
            <a:r>
              <a:rPr lang="en-US" dirty="0"/>
              <a:t>References:</a:t>
            </a:r>
          </a:p>
        </p:txBody>
      </p:sp>
      <p:sp>
        <p:nvSpPr>
          <p:cNvPr id="3" name="Content Placeholder 2">
            <a:extLst>
              <a:ext uri="{FF2B5EF4-FFF2-40B4-BE49-F238E27FC236}">
                <a16:creationId xmlns:a16="http://schemas.microsoft.com/office/drawing/2014/main" id="{A6B40E6A-A7FC-4811-93B4-D0577FB5E669}"/>
              </a:ext>
            </a:extLst>
          </p:cNvPr>
          <p:cNvSpPr>
            <a:spLocks noGrp="1"/>
          </p:cNvSpPr>
          <p:nvPr>
            <p:ph idx="1"/>
          </p:nvPr>
        </p:nvSpPr>
        <p:spPr>
          <a:xfrm>
            <a:off x="838200" y="2030057"/>
            <a:ext cx="10515600" cy="4146906"/>
          </a:xfrm>
        </p:spPr>
        <p:txBody>
          <a:bodyPr/>
          <a:lstStyle/>
          <a:p>
            <a:r>
              <a:rPr lang="en-US" dirty="0">
                <a:hlinkClick r:id="rId2"/>
              </a:rPr>
              <a:t>CDC Whole School, Whole Community, Whole Child (WSCC)</a:t>
            </a:r>
            <a:endParaRPr lang="en-US" dirty="0">
              <a:hlinkClick r:id="rId3"/>
            </a:endParaRPr>
          </a:p>
          <a:p>
            <a:endParaRPr lang="en-US" dirty="0">
              <a:hlinkClick r:id="rId3"/>
            </a:endParaRPr>
          </a:p>
          <a:p>
            <a:r>
              <a:rPr lang="en-US" dirty="0">
                <a:hlinkClick r:id="rId3"/>
              </a:rPr>
              <a:t>CDC WHOLE SCHOOL WHOLE COMMUNITY WHOLE CHILD Summary Document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54390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Contact Information">
            <a:extLst>
              <a:ext uri="{FF2B5EF4-FFF2-40B4-BE49-F238E27FC236}">
                <a16:creationId xmlns:a16="http://schemas.microsoft.com/office/drawing/2014/main" id="{72D1C70E-0FDA-401A-A084-DA5C4B8B94C3}"/>
              </a:ext>
            </a:extLst>
          </p:cNvPr>
          <p:cNvSpPr txBox="1">
            <a:spLocks noGrp="1"/>
          </p:cNvSpPr>
          <p:nvPr>
            <p:ph type="title" idx="4294967295"/>
          </p:nvPr>
        </p:nvSpPr>
        <p:spPr>
          <a:xfrm>
            <a:off x="356616" y="489734"/>
            <a:ext cx="7669027" cy="58785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chemeClr val="tx1"/>
                </a:solidFill>
                <a:effectLst/>
                <a:uLnTx/>
                <a:uFillTx/>
                <a:latin typeface="+mn-lt"/>
                <a:ea typeface="+mn-ea"/>
                <a:cs typeface="+mn-cs"/>
              </a:rPr>
              <a:t>Contact Information for WSCC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Jim Tackett</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0" u="none" strike="noStrike" kern="1200" cap="none" spc="0" normalizeH="0" baseline="0" noProof="0" dirty="0">
                <a:ln>
                  <a:noFill/>
                </a:ln>
                <a:solidFill>
                  <a:schemeClr val="tx1"/>
                </a:solidFill>
                <a:effectLst/>
                <a:uLnTx/>
                <a:uFillTx/>
                <a:latin typeface="+mn-lt"/>
                <a:ea typeface="+mn-ea"/>
                <a:cs typeface="+mn-cs"/>
              </a:rPr>
              <a:t>Project Director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latin typeface="+mn-lt"/>
                <a:ea typeface="+mn-ea"/>
                <a:cs typeface="+mn-cs"/>
                <a:hlinkClick r:id="rId2"/>
              </a:rPr>
              <a:t>Jim.tackett</a:t>
            </a:r>
            <a:r>
              <a:rPr kumimoji="0" lang="en-US" sz="2800" b="0" i="0" u="none" strike="noStrike" kern="1200" cap="none" spc="0" normalizeH="0" baseline="0" noProof="0" dirty="0">
                <a:ln>
                  <a:noFill/>
                </a:ln>
                <a:solidFill>
                  <a:schemeClr val="tx1"/>
                </a:solidFill>
                <a:effectLst/>
                <a:uLnTx/>
                <a:uFillTx/>
                <a:latin typeface="+mn-lt"/>
                <a:ea typeface="+mn-ea"/>
                <a:cs typeface="+mn-cs"/>
                <a:hlinkClick r:id="rId2"/>
              </a:rPr>
              <a:t>@education.ky.gov</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Stephanie Bunge</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0" u="none" strike="noStrike" kern="1200" cap="none" spc="0" normalizeH="0" baseline="0" noProof="0" dirty="0">
                <a:ln>
                  <a:noFill/>
                </a:ln>
                <a:solidFill>
                  <a:schemeClr val="tx1"/>
                </a:solidFill>
                <a:effectLst/>
                <a:uLnTx/>
                <a:uFillTx/>
                <a:latin typeface="+mn-lt"/>
                <a:ea typeface="+mn-ea"/>
                <a:cs typeface="+mn-cs"/>
              </a:rPr>
              <a:t>School Health Consultant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latin typeface="+mn-lt"/>
                <a:ea typeface="+mn-ea"/>
                <a:cs typeface="+mn-cs"/>
                <a:hlinkClick r:id="rId3"/>
              </a:rPr>
              <a:t>Stephanie.bunge</a:t>
            </a:r>
            <a:r>
              <a:rPr kumimoji="0" lang="en-US" sz="2800" b="0" i="0" u="none" strike="noStrike" kern="1200" cap="none" spc="0" normalizeH="0" baseline="0" noProof="0" dirty="0">
                <a:ln>
                  <a:noFill/>
                </a:ln>
                <a:solidFill>
                  <a:schemeClr val="tx1"/>
                </a:solidFill>
                <a:effectLst/>
                <a:uLnTx/>
                <a:uFillTx/>
                <a:latin typeface="+mn-lt"/>
                <a:ea typeface="+mn-ea"/>
                <a:cs typeface="+mn-cs"/>
                <a:hlinkClick r:id="rId3"/>
              </a:rPr>
              <a:t>@education.ky.gov</a:t>
            </a:r>
            <a:br>
              <a:rPr kumimoji="0" lang="en-US" sz="2800" b="0" i="0" u="none" strike="noStrike" kern="1200" cap="none" spc="0" normalizeH="0" baseline="0" noProof="0" dirty="0">
                <a:ln>
                  <a:noFill/>
                </a:ln>
                <a:solidFill>
                  <a:schemeClr val="tx1"/>
                </a:solidFill>
                <a:effectLst/>
                <a:uLnTx/>
                <a:uFillTx/>
                <a:latin typeface="+mn-lt"/>
                <a:ea typeface="+mn-ea"/>
                <a:cs typeface="+mn-cs"/>
              </a:rPr>
            </a:b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0" u="none" strike="noStrike" kern="1200" cap="none" spc="0" normalizeH="0" baseline="0" noProof="0" dirty="0">
                <a:ln>
                  <a:noFill/>
                </a:ln>
                <a:solidFill>
                  <a:schemeClr val="tx1"/>
                </a:solidFill>
                <a:effectLst/>
                <a:uLnTx/>
                <a:uFillTx/>
                <a:latin typeface="+mn-lt"/>
                <a:ea typeface="+mn-ea"/>
                <a:cs typeface="+mn-cs"/>
              </a:rPr>
              <a:t>Nicole Barber-Culp</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0" u="none" strike="noStrike" kern="1200" cap="none" spc="0" normalizeH="0" baseline="0" noProof="0" dirty="0">
                <a:ln>
                  <a:noFill/>
                </a:ln>
                <a:solidFill>
                  <a:schemeClr val="tx1"/>
                </a:solidFill>
                <a:effectLst/>
                <a:uLnTx/>
                <a:uFillTx/>
                <a:latin typeface="+mn-lt"/>
                <a:ea typeface="+mn-ea"/>
                <a:cs typeface="+mn-cs"/>
              </a:rPr>
              <a:t>School Health Administrator</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0" u="none" strike="noStrike" kern="1200" cap="none" spc="0" normalizeH="0" baseline="0" noProof="0" dirty="0">
                <a:ln>
                  <a:noFill/>
                </a:ln>
                <a:solidFill>
                  <a:schemeClr val="tx1"/>
                </a:solidFill>
                <a:effectLst/>
                <a:uLnTx/>
                <a:uFillTx/>
                <a:latin typeface="+mn-lt"/>
                <a:ea typeface="+mn-ea"/>
                <a:cs typeface="+mn-cs"/>
                <a:hlinkClick r:id="rId4"/>
              </a:rPr>
              <a:t>Mary.barber-culp@ky.gov</a:t>
            </a:r>
            <a:r>
              <a:rPr kumimoji="0" lang="en-US" sz="2800" b="0" i="0" u="none" strike="noStrike" kern="1200" cap="none" spc="0" normalizeH="0" baseline="0" noProof="0" dirty="0">
                <a:ln>
                  <a:noFill/>
                </a:ln>
                <a:solidFill>
                  <a:schemeClr val="tx1"/>
                </a:solidFill>
                <a:effectLst/>
                <a:uLnTx/>
                <a:uFillTx/>
                <a:latin typeface="+mn-lt"/>
                <a:ea typeface="+mn-ea"/>
                <a:cs typeface="+mn-cs"/>
              </a:rPr>
              <a:t> </a:t>
            </a:r>
          </a:p>
        </p:txBody>
      </p:sp>
    </p:spTree>
    <p:extLst>
      <p:ext uri="{BB962C8B-B14F-4D97-AF65-F5344CB8AC3E}">
        <p14:creationId xmlns:p14="http://schemas.microsoft.com/office/powerpoint/2010/main" val="1075657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Contact Information">
            <a:extLst>
              <a:ext uri="{FF2B5EF4-FFF2-40B4-BE49-F238E27FC236}">
                <a16:creationId xmlns:a16="http://schemas.microsoft.com/office/drawing/2014/main" id="{72D1C70E-0FDA-401A-A084-DA5C4B8B94C3}"/>
              </a:ext>
            </a:extLst>
          </p:cNvPr>
          <p:cNvSpPr txBox="1">
            <a:spLocks noGrp="1"/>
          </p:cNvSpPr>
          <p:nvPr>
            <p:ph type="title" idx="4294967295"/>
          </p:nvPr>
        </p:nvSpPr>
        <p:spPr>
          <a:xfrm>
            <a:off x="356616" y="1167075"/>
            <a:ext cx="7669027" cy="4154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chemeClr val="tx1"/>
                </a:solidFill>
                <a:effectLst/>
                <a:uLnTx/>
                <a:uFillTx/>
                <a:latin typeface="+mn-lt"/>
                <a:ea typeface="+mn-ea"/>
                <a:cs typeface="+mn-cs"/>
              </a:rPr>
              <a:t>Contact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Angie McDonald ADN, RN, NASSNC</a:t>
            </a:r>
          </a:p>
          <a:p>
            <a:pPr>
              <a:lnSpc>
                <a:spcPct val="100000"/>
              </a:lnSpc>
              <a:spcBef>
                <a:spcPts val="0"/>
              </a:spcBef>
              <a:defRPr/>
            </a:pPr>
            <a:r>
              <a:rPr lang="en-US" sz="2800" dirty="0">
                <a:solidFill>
                  <a:schemeClr val="tx1"/>
                </a:solidFill>
                <a:latin typeface="+mn-lt"/>
                <a:ea typeface="+mn-ea"/>
                <a:cs typeface="+mn-cs"/>
              </a:rPr>
              <a:t>KDE State</a:t>
            </a:r>
            <a:r>
              <a:rPr kumimoji="0" lang="en-US" sz="2800" b="0" i="0" u="none" strike="noStrike" kern="1200" cap="none" spc="0" normalizeH="0" baseline="0" noProof="0" dirty="0">
                <a:ln>
                  <a:noFill/>
                </a:ln>
                <a:solidFill>
                  <a:schemeClr val="tx1"/>
                </a:solidFill>
                <a:effectLst/>
                <a:uLnTx/>
                <a:uFillTx/>
                <a:latin typeface="+mn-lt"/>
                <a:ea typeface="+mn-ea"/>
                <a:cs typeface="+mn-cs"/>
              </a:rPr>
              <a:t> School Nurse Consultant</a:t>
            </a:r>
            <a:endParaRPr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hlinkClick r:id="rId2"/>
              </a:rPr>
              <a:t>Angela.Mcdonald@education.ky.gov</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Michelle Malicote BSN, RN, NASSNC</a:t>
            </a:r>
          </a:p>
          <a:p>
            <a:pPr>
              <a:lnSpc>
                <a:spcPct val="100000"/>
              </a:lnSpc>
              <a:spcBef>
                <a:spcPts val="0"/>
              </a:spcBef>
              <a:defRPr/>
            </a:pPr>
            <a:r>
              <a:rPr lang="en-US" sz="2800" dirty="0">
                <a:solidFill>
                  <a:schemeClr val="tx1"/>
                </a:solidFill>
                <a:latin typeface="+mn-lt"/>
                <a:ea typeface="+mn-ea"/>
                <a:cs typeface="+mn-cs"/>
              </a:rPr>
              <a:t>KDPH School Health Branch Manager</a:t>
            </a:r>
            <a:endParaRPr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hlinkClick r:id="rId3">
                  <a:extLst>
                    <a:ext uri="{A12FA001-AC4F-418D-AE19-62706E023703}">
                      <ahyp:hlinkClr xmlns:ahyp="http://schemas.microsoft.com/office/drawing/2018/hyperlinkcolor" val="tx"/>
                    </a:ext>
                  </a:extLst>
                </a:hlinkClick>
              </a:rPr>
              <a:t>Michelle.</a:t>
            </a:r>
            <a:r>
              <a:rPr lang="en-US" sz="28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Malicote@ky</a:t>
            </a:r>
            <a:r>
              <a:rPr kumimoji="0" lang="en-US" sz="2800" b="0" i="0" u="none" strike="noStrike" kern="1200" cap="none" spc="0" normalizeH="0" baseline="0" noProof="0" dirty="0">
                <a:ln>
                  <a:noFill/>
                </a:ln>
                <a:solidFill>
                  <a:schemeClr val="tx1"/>
                </a:solidFill>
                <a:effectLst/>
                <a:uLnTx/>
                <a:uFillTx/>
                <a:latin typeface="+mn-lt"/>
                <a:ea typeface="+mn-ea"/>
                <a:cs typeface="+mn-cs"/>
                <a:hlinkClick r:id="rId3">
                  <a:extLst>
                    <a:ext uri="{A12FA001-AC4F-418D-AE19-62706E023703}">
                      <ahyp:hlinkClr xmlns:ahyp="http://schemas.microsoft.com/office/drawing/2018/hyperlinkcolor" val="tx"/>
                    </a:ext>
                  </a:extLst>
                </a:hlinkClick>
              </a:rPr>
              <a:t>.gov</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81692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 &quot;">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4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quot; '">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hank you">
            <a:extLst>
              <a:ext uri="{FF2B5EF4-FFF2-40B4-BE49-F238E27FC236}">
                <a16:creationId xmlns:a16="http://schemas.microsoft.com/office/drawing/2014/main" id="{3D774A49-0EE0-4FC2-9CFE-310F87E7A14E}"/>
              </a:ext>
              <a:ext uri="{C183D7F6-B498-43B3-948B-1728B52AA6E4}">
                <adec:decorative xmlns:adec="http://schemas.microsoft.com/office/drawing/2017/decorative" val="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490132" y="643467"/>
            <a:ext cx="7211735" cy="5571066"/>
          </a:xfrm>
          <a:prstGeom prst="rect">
            <a:avLst/>
          </a:prstGeom>
        </p:spPr>
      </p:pic>
    </p:spTree>
    <p:extLst>
      <p:ext uri="{BB962C8B-B14F-4D97-AF65-F5344CB8AC3E}">
        <p14:creationId xmlns:p14="http://schemas.microsoft.com/office/powerpoint/2010/main" val="171239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741E-5531-4840-8182-F0647B000AAF}"/>
              </a:ext>
            </a:extLst>
          </p:cNvPr>
          <p:cNvSpPr>
            <a:spLocks noGrp="1"/>
          </p:cNvSpPr>
          <p:nvPr>
            <p:ph type="title"/>
          </p:nvPr>
        </p:nvSpPr>
        <p:spPr>
          <a:xfrm>
            <a:off x="838200" y="681037"/>
            <a:ext cx="10515600" cy="1009651"/>
          </a:xfrm>
        </p:spPr>
        <p:txBody>
          <a:bodyPr/>
          <a:lstStyle/>
          <a:p>
            <a:r>
              <a:rPr lang="en-US" dirty="0"/>
              <a:t>Objectives:</a:t>
            </a:r>
          </a:p>
        </p:txBody>
      </p:sp>
      <p:sp>
        <p:nvSpPr>
          <p:cNvPr id="3" name="Content Placeholder 2">
            <a:extLst>
              <a:ext uri="{FF2B5EF4-FFF2-40B4-BE49-F238E27FC236}">
                <a16:creationId xmlns:a16="http://schemas.microsoft.com/office/drawing/2014/main" id="{517670A3-8B7C-4065-8637-267E14FF94A6}"/>
              </a:ext>
            </a:extLst>
          </p:cNvPr>
          <p:cNvSpPr>
            <a:spLocks noGrp="1"/>
          </p:cNvSpPr>
          <p:nvPr>
            <p:ph idx="1"/>
          </p:nvPr>
        </p:nvSpPr>
        <p:spPr/>
        <p:txBody>
          <a:bodyPr vert="horz" lIns="91440" tIns="45720" rIns="91440" bIns="45720" rtlCol="0" anchor="t">
            <a:normAutofit/>
          </a:bodyPr>
          <a:lstStyle/>
          <a:p>
            <a:r>
              <a:rPr lang="en-US" dirty="0">
                <a:solidFill>
                  <a:srgbClr val="000000"/>
                </a:solidFill>
              </a:rPr>
              <a:t>Understands what the WSCC Model is and can identify the 10 components</a:t>
            </a:r>
          </a:p>
          <a:p>
            <a:r>
              <a:rPr lang="en-US" dirty="0">
                <a:ea typeface="+mn-lt"/>
                <a:cs typeface="+mn-lt"/>
              </a:rPr>
              <a:t>Can explain how schools use the WSCC model</a:t>
            </a:r>
            <a:endParaRPr lang="en-US" dirty="0">
              <a:solidFill>
                <a:srgbClr val="000000"/>
              </a:solidFill>
            </a:endParaRPr>
          </a:p>
          <a:p>
            <a:r>
              <a:rPr lang="en-US" dirty="0">
                <a:ea typeface="+mn-lt"/>
                <a:cs typeface="+mn-lt"/>
              </a:rPr>
              <a:t>Understands how the WSCC model helps to improve learning and health</a:t>
            </a:r>
          </a:p>
          <a:p>
            <a:r>
              <a:rPr lang="en-US" dirty="0">
                <a:ea typeface="+mn-lt"/>
                <a:cs typeface="+mn-lt"/>
              </a:rPr>
              <a:t>Understands what role families and community agencies play in the WSCC approach</a:t>
            </a:r>
            <a:endParaRPr lang="en-US" dirty="0"/>
          </a:p>
        </p:txBody>
      </p:sp>
    </p:spTree>
    <p:extLst>
      <p:ext uri="{BB962C8B-B14F-4D97-AF65-F5344CB8AC3E}">
        <p14:creationId xmlns:p14="http://schemas.microsoft.com/office/powerpoint/2010/main" val="233708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6F763-06E4-49C9-AB70-C3591833348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Slide 3</a:t>
            </a:r>
          </a:p>
        </p:txBody>
      </p:sp>
      <p:pic>
        <p:nvPicPr>
          <p:cNvPr id="22" name="Picture 21" descr="Abstract blurred public library with bookshelves">
            <a:extLst>
              <a:ext uri="{FF2B5EF4-FFF2-40B4-BE49-F238E27FC236}">
                <a16:creationId xmlns:a16="http://schemas.microsoft.com/office/drawing/2014/main" id="{435E4FB1-5FE0-4D1F-8F95-049B5DF9F866}"/>
              </a:ext>
            </a:extLst>
          </p:cNvPr>
          <p:cNvPicPr>
            <a:picLocks noChangeAspect="1"/>
          </p:cNvPicPr>
          <p:nvPr/>
        </p:nvPicPr>
        <p:blipFill rotWithShape="1">
          <a:blip r:embed="rId2"/>
          <a:srcRect t="1059" b="14671"/>
          <a:stretch/>
        </p:blipFill>
        <p:spPr>
          <a:xfrm>
            <a:off x="-2" y="10"/>
            <a:ext cx="12192000" cy="6857990"/>
          </a:xfrm>
          <a:prstGeom prst="rect">
            <a:avLst/>
          </a:prstGeom>
        </p:spPr>
      </p:pic>
      <p:sp>
        <p:nvSpPr>
          <p:cNvPr id="39" name="Rectangle 38" descr="&quot; &quot;">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5"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1AD4AC2-C5B2-4D01-9E68-973316D16510}"/>
              </a:ext>
            </a:extLst>
          </p:cNvPr>
          <p:cNvSpPr>
            <a:spLocks noGrp="1"/>
          </p:cNvSpPr>
          <p:nvPr>
            <p:ph idx="1"/>
          </p:nvPr>
        </p:nvSpPr>
        <p:spPr>
          <a:xfrm>
            <a:off x="4646485" y="1234440"/>
            <a:ext cx="6902047" cy="4942523"/>
          </a:xfrm>
        </p:spPr>
        <p:txBody>
          <a:bodyPr vert="horz" lIns="91440" tIns="45720" rIns="91440" bIns="45720" rtlCol="0" anchor="t">
            <a:normAutofit lnSpcReduction="10000"/>
          </a:bodyPr>
          <a:lstStyle/>
          <a:p>
            <a:pPr marL="0" indent="0">
              <a:buNone/>
            </a:pPr>
            <a:r>
              <a:rPr lang="en-US" sz="4000" dirty="0"/>
              <a:t>HEALTH AND EDUCATION AFFECTS INDIVIDUALS, SOCIETY, AND THE ECONOMY AND, AS SUCH, MUST WORK TOGETHER WHENEVER POSSIBLE.</a:t>
            </a:r>
          </a:p>
          <a:p>
            <a:pPr marL="0" indent="0">
              <a:buNone/>
            </a:pPr>
            <a:r>
              <a:rPr lang="en-US" sz="4000" dirty="0"/>
              <a:t>SCHOOLS ARE A PERFECT SETTING FOR THIS COLLABORATION.</a:t>
            </a:r>
          </a:p>
        </p:txBody>
      </p:sp>
      <p:grpSp>
        <p:nvGrpSpPr>
          <p:cNvPr id="41" name="Group 40" descr="&quot; &quot;">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42" name="Rectangle 4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Isosceles Triangle 44" descr="&quot; &quot;">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descr="&quot; &quot;">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781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A45E07-E35B-4B44-AD34-BA17771AF6E4}"/>
              </a:ext>
            </a:extLst>
          </p:cNvPr>
          <p:cNvSpPr>
            <a:spLocks noGrp="1"/>
          </p:cNvSpPr>
          <p:nvPr>
            <p:ph type="title"/>
          </p:nvPr>
        </p:nvSpPr>
        <p:spPr>
          <a:xfrm>
            <a:off x="399288" y="-1113717"/>
            <a:ext cx="10515600" cy="1325563"/>
          </a:xfrm>
        </p:spPr>
        <p:txBody>
          <a:bodyPr/>
          <a:lstStyle/>
          <a:p>
            <a:r>
              <a:rPr lang="en-US" dirty="0"/>
              <a:t>Slide 4</a:t>
            </a:r>
          </a:p>
        </p:txBody>
      </p:sp>
      <p:sp useBgFill="1">
        <p:nvSpPr>
          <p:cNvPr id="8" name="Rectangle 7" descr="&quot; &quot;">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1B7DCF-53EC-4F9A-8532-0AA927ECF0DD}"/>
              </a:ext>
            </a:extLst>
          </p:cNvPr>
          <p:cNvSpPr>
            <a:spLocks noGrp="1"/>
          </p:cNvSpPr>
          <p:nvPr>
            <p:ph idx="1"/>
          </p:nvPr>
        </p:nvSpPr>
        <p:spPr>
          <a:xfrm>
            <a:off x="838200" y="1929384"/>
            <a:ext cx="10515600" cy="4251960"/>
          </a:xfrm>
        </p:spPr>
        <p:txBody>
          <a:bodyPr>
            <a:normAutofit lnSpcReduction="10000"/>
          </a:bodyPr>
          <a:lstStyle/>
          <a:p>
            <a:pPr marL="0" indent="0" algn="ctr">
              <a:buNone/>
            </a:pPr>
            <a:r>
              <a:rPr lang="en-US" sz="3600" dirty="0"/>
              <a:t>It is time to truly align the sectors and place the child at the center. Both public health and education serve the same students, often in the same settings. </a:t>
            </a:r>
          </a:p>
          <a:p>
            <a:pPr marL="0" indent="0" algn="ctr">
              <a:buNone/>
            </a:pPr>
            <a:endParaRPr lang="en-US" sz="3600" dirty="0"/>
          </a:p>
          <a:p>
            <a:pPr marL="0" indent="0" algn="ctr">
              <a:buNone/>
            </a:pPr>
            <a:r>
              <a:rPr lang="en-US" sz="3600" dirty="0"/>
              <a:t>We must do more to work together and collaborate.</a:t>
            </a:r>
          </a:p>
          <a:p>
            <a:pPr marL="0" indent="0">
              <a:buNone/>
            </a:pPr>
            <a:endParaRPr lang="en-US" sz="2200" dirty="0"/>
          </a:p>
          <a:p>
            <a:pPr marL="0" indent="0" algn="ctr">
              <a:buNone/>
            </a:pPr>
            <a:r>
              <a:rPr lang="en-US" sz="1400" dirty="0"/>
              <a:t>----------------------------------------------------------------------------------------------------------------------------------------</a:t>
            </a:r>
          </a:p>
          <a:p>
            <a:pPr marL="0" indent="0" algn="ctr">
              <a:buNone/>
            </a:pPr>
            <a:r>
              <a:rPr lang="en-US" sz="1400" dirty="0"/>
              <a:t>WAYNE H. GILES, DIRECTOR, DIVISION OF POPULATION HEALTH,</a:t>
            </a:r>
          </a:p>
          <a:p>
            <a:pPr marL="0" indent="0" algn="ctr">
              <a:buNone/>
            </a:pPr>
            <a:r>
              <a:rPr lang="en-US" sz="1400" dirty="0"/>
              <a:t>NATIONAL CENTER FOR CHRONIC DISEASE</a:t>
            </a:r>
          </a:p>
          <a:p>
            <a:pPr marL="0" indent="0" algn="ctr">
              <a:buNone/>
            </a:pPr>
            <a:r>
              <a:rPr lang="en-US" sz="1400" dirty="0"/>
              <a:t>PREVENTION AND HEALTH PROMOTION, CDC</a:t>
            </a:r>
          </a:p>
          <a:p>
            <a:endParaRPr lang="en-US" sz="2200" dirty="0"/>
          </a:p>
        </p:txBody>
      </p:sp>
      <p:sp>
        <p:nvSpPr>
          <p:cNvPr id="10" name="sketch line" descr="&quot; &quot;">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93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78C96-C33D-4FDD-8F48-31AA9226C207}"/>
              </a:ext>
            </a:extLst>
          </p:cNvPr>
          <p:cNvSpPr>
            <a:spLocks noGrp="1"/>
          </p:cNvSpPr>
          <p:nvPr>
            <p:ph type="title"/>
          </p:nvPr>
        </p:nvSpPr>
        <p:spPr>
          <a:xfrm>
            <a:off x="349758" y="215153"/>
            <a:ext cx="10932324" cy="753035"/>
          </a:xfrm>
        </p:spPr>
        <p:txBody>
          <a:bodyPr vert="horz" lIns="91440" tIns="45720" rIns="91440" bIns="45720" rtlCol="0" anchor="b">
            <a:normAutofit/>
          </a:bodyPr>
          <a:lstStyle/>
          <a:p>
            <a:r>
              <a:rPr lang="en-US" sz="3800" dirty="0"/>
              <a:t>Whole School, Whole Community, Whole Child</a:t>
            </a:r>
          </a:p>
        </p:txBody>
      </p:sp>
      <p:sp>
        <p:nvSpPr>
          <p:cNvPr id="5" name="TextBox 4">
            <a:extLst>
              <a:ext uri="{FF2B5EF4-FFF2-40B4-BE49-F238E27FC236}">
                <a16:creationId xmlns:a16="http://schemas.microsoft.com/office/drawing/2014/main" id="{8173A7D6-37BC-46DB-9002-22077753A5A3}"/>
              </a:ext>
            </a:extLst>
          </p:cNvPr>
          <p:cNvSpPr txBox="1"/>
          <p:nvPr/>
        </p:nvSpPr>
        <p:spPr>
          <a:xfrm>
            <a:off x="349758" y="989458"/>
            <a:ext cx="6454454" cy="4708981"/>
          </a:xfrm>
          <a:prstGeom prst="rect">
            <a:avLst/>
          </a:prstGeom>
          <a:noFill/>
        </p:spPr>
        <p:txBody>
          <a:bodyPr wrap="square" lIns="91440" tIns="45720" rIns="91440" bIns="45720" anchor="t">
            <a:spAutoFit/>
          </a:bodyPr>
          <a:lstStyle/>
          <a:p>
            <a:r>
              <a:rPr lang="en-US" sz="2000" b="1" i="1" u="sng" dirty="0">
                <a:solidFill>
                  <a:srgbClr val="000000"/>
                </a:solidFill>
                <a:effectLst/>
                <a:ea typeface="Open Sans"/>
                <a:cs typeface="Open Sans"/>
              </a:rPr>
              <a:t>The Whole School</a:t>
            </a:r>
            <a:r>
              <a:rPr lang="en-US" sz="2000" b="1" i="1" u="sng" dirty="0">
                <a:solidFill>
                  <a:srgbClr val="000000"/>
                </a:solidFill>
                <a:ea typeface="Open Sans"/>
                <a:cs typeface="Open Sans"/>
              </a:rPr>
              <a:t>,</a:t>
            </a:r>
            <a:r>
              <a:rPr lang="en-US" sz="2000" b="1" i="1" u="sng" dirty="0">
                <a:solidFill>
                  <a:srgbClr val="000000"/>
                </a:solidFill>
                <a:effectLst/>
                <a:ea typeface="Open Sans"/>
                <a:cs typeface="Open Sans"/>
              </a:rPr>
              <a:t> Whole Community, Whole Child (WSCC) model focuses on the child to align the common goals of both sectors to put into action a whole child approach to education</a:t>
            </a:r>
            <a:r>
              <a:rPr lang="en-US" sz="2000" b="0" i="0" dirty="0">
                <a:solidFill>
                  <a:srgbClr val="000000"/>
                </a:solidFill>
                <a:effectLst/>
                <a:ea typeface="Open Sans"/>
                <a:cs typeface="Open Sans"/>
              </a:rPr>
              <a:t>.</a:t>
            </a:r>
          </a:p>
          <a:p>
            <a:endParaRPr lang="en-US" sz="2000" dirty="0"/>
          </a:p>
          <a:p>
            <a:r>
              <a:rPr lang="en-US" sz="2000" b="0" i="0" dirty="0">
                <a:solidFill>
                  <a:srgbClr val="000000"/>
                </a:solidFill>
                <a:effectLst/>
                <a:ea typeface="Open Sans"/>
                <a:cs typeface="Open Sans"/>
              </a:rPr>
              <a:t>The education, public health, and school health sectors have each called for greater alignment that includes integration and collaboration between education leaders and health sectors to improve each child’s cognitive, physical, social, and emotional development</a:t>
            </a:r>
            <a:r>
              <a:rPr lang="en-US" sz="2000" dirty="0">
                <a:solidFill>
                  <a:srgbClr val="000000"/>
                </a:solidFill>
                <a:ea typeface="Open Sans"/>
                <a:cs typeface="Open Sans"/>
              </a:rPr>
              <a:t>.</a:t>
            </a:r>
            <a:endParaRPr lang="en-US" sz="2000" b="0" i="0" dirty="0">
              <a:solidFill>
                <a:srgbClr val="000000"/>
              </a:solidFill>
              <a:effectLst/>
              <a:ea typeface="Open Sans"/>
              <a:cs typeface="Open Sans"/>
            </a:endParaRPr>
          </a:p>
          <a:p>
            <a:endParaRPr lang="en-US" sz="2000" dirty="0">
              <a:solidFill>
                <a:srgbClr val="000000"/>
              </a:solidFill>
            </a:endParaRPr>
          </a:p>
          <a:p>
            <a:r>
              <a:rPr lang="en-US" sz="2000" b="0" i="0" dirty="0">
                <a:solidFill>
                  <a:srgbClr val="000000"/>
                </a:solidFill>
                <a:effectLst/>
              </a:rPr>
              <a:t>Public health and education serve the same children, often in the same setting. </a:t>
            </a:r>
          </a:p>
          <a:p>
            <a:endParaRPr lang="en-US" sz="2000" dirty="0">
              <a:solidFill>
                <a:srgbClr val="000000"/>
              </a:solidFill>
            </a:endParaRPr>
          </a:p>
          <a:p>
            <a:r>
              <a:rPr lang="en-US" sz="2000" b="0" i="0" dirty="0">
                <a:solidFill>
                  <a:srgbClr val="000000"/>
                </a:solidFill>
                <a:effectLst/>
              </a:rPr>
              <a:t>To view a short video of the WSCC Framework, click </a:t>
            </a:r>
            <a:r>
              <a:rPr lang="en-US" sz="2000" b="0" i="0" dirty="0">
                <a:solidFill>
                  <a:srgbClr val="000000"/>
                </a:solidFill>
                <a:effectLst/>
                <a:hlinkClick r:id="rId2"/>
              </a:rPr>
              <a:t>here</a:t>
            </a:r>
            <a:endParaRPr lang="en-US" sz="2000" dirty="0">
              <a:solidFill>
                <a:srgbClr val="000000"/>
              </a:solidFill>
            </a:endParaRPr>
          </a:p>
        </p:txBody>
      </p:sp>
      <p:pic>
        <p:nvPicPr>
          <p:cNvPr id="4" name="Content Placeholder 3" descr="&quot; &quot;">
            <a:extLst>
              <a:ext uri="{FF2B5EF4-FFF2-40B4-BE49-F238E27FC236}">
                <a16:creationId xmlns:a16="http://schemas.microsoft.com/office/drawing/2014/main" id="{E49738A4-6F2D-4AAC-9EE0-67CA03A88843}"/>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6978617" y="721782"/>
            <a:ext cx="4863625" cy="5010638"/>
          </a:xfrm>
          <a:prstGeom prst="rect">
            <a:avLst/>
          </a:prstGeom>
        </p:spPr>
      </p:pic>
    </p:spTree>
    <p:extLst>
      <p:ext uri="{BB962C8B-B14F-4D97-AF65-F5344CB8AC3E}">
        <p14:creationId xmlns:p14="http://schemas.microsoft.com/office/powerpoint/2010/main" val="73915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3DCCB-6C06-4D1D-B5EA-1A5DE60AB07A}"/>
              </a:ext>
            </a:extLst>
          </p:cNvPr>
          <p:cNvSpPr>
            <a:spLocks noGrp="1"/>
          </p:cNvSpPr>
          <p:nvPr>
            <p:ph type="title"/>
          </p:nvPr>
        </p:nvSpPr>
        <p:spPr>
          <a:xfrm>
            <a:off x="838200" y="963507"/>
            <a:ext cx="3494362" cy="4930986"/>
          </a:xfrm>
        </p:spPr>
        <p:txBody>
          <a:bodyPr>
            <a:normAutofit/>
          </a:bodyPr>
          <a:lstStyle/>
          <a:p>
            <a:pPr algn="r"/>
            <a:r>
              <a:rPr lang="en-US" dirty="0">
                <a:solidFill>
                  <a:schemeClr val="accent1"/>
                </a:solidFill>
              </a:rPr>
              <a:t>What is the WSCC model?</a:t>
            </a:r>
          </a:p>
        </p:txBody>
      </p:sp>
      <p:sp>
        <p:nvSpPr>
          <p:cNvPr id="4" name="Content Placeholder 3">
            <a:extLst>
              <a:ext uri="{FF2B5EF4-FFF2-40B4-BE49-F238E27FC236}">
                <a16:creationId xmlns:a16="http://schemas.microsoft.com/office/drawing/2014/main" id="{E01ED43E-D2EA-47D5-89E1-488A04E43749}"/>
              </a:ext>
            </a:extLst>
          </p:cNvPr>
          <p:cNvSpPr>
            <a:spLocks noGrp="1"/>
          </p:cNvSpPr>
          <p:nvPr>
            <p:ph sz="half" idx="1"/>
          </p:nvPr>
        </p:nvSpPr>
        <p:spPr>
          <a:xfrm>
            <a:off x="5559552" y="1819656"/>
            <a:ext cx="5667417" cy="4389120"/>
          </a:xfrm>
        </p:spPr>
        <p:txBody>
          <a:bodyPr anchor="b">
            <a:normAutofit/>
          </a:bodyPr>
          <a:lstStyle/>
          <a:p>
            <a:pPr>
              <a:buFont typeface="+mj-lt"/>
              <a:buAutoNum type="arabicPeriod"/>
            </a:pPr>
            <a:r>
              <a:rPr lang="en-US" sz="1900" b="0" i="0" dirty="0">
                <a:effectLst/>
                <a:latin typeface="Open Sans" panose="020B0606030504020204" pitchFamily="34" charset="0"/>
              </a:rPr>
              <a:t> Physical education and physical activity</a:t>
            </a:r>
          </a:p>
          <a:p>
            <a:pPr>
              <a:buFont typeface="+mj-lt"/>
              <a:buAutoNum type="arabicPeriod"/>
            </a:pPr>
            <a:r>
              <a:rPr lang="en-US" sz="1900" b="0" i="0" dirty="0">
                <a:effectLst/>
                <a:latin typeface="Open Sans" panose="020B0606030504020204" pitchFamily="34" charset="0"/>
              </a:rPr>
              <a:t> Nutrition environment and services</a:t>
            </a:r>
          </a:p>
          <a:p>
            <a:pPr>
              <a:buFont typeface="+mj-lt"/>
              <a:buAutoNum type="arabicPeriod"/>
            </a:pPr>
            <a:r>
              <a:rPr lang="en-US" sz="1900" b="0" i="0" dirty="0">
                <a:effectLst/>
                <a:latin typeface="Open Sans" panose="020B0606030504020204" pitchFamily="34" charset="0"/>
              </a:rPr>
              <a:t> Health education</a:t>
            </a:r>
          </a:p>
          <a:p>
            <a:pPr>
              <a:buFont typeface="+mj-lt"/>
              <a:buAutoNum type="arabicPeriod"/>
            </a:pPr>
            <a:r>
              <a:rPr lang="en-US" sz="1900" dirty="0">
                <a:latin typeface="Open Sans"/>
                <a:ea typeface="Open Sans"/>
                <a:cs typeface="Open Sans"/>
              </a:rPr>
              <a:t> </a:t>
            </a:r>
            <a:r>
              <a:rPr lang="en-US" sz="1900" b="0" i="0" dirty="0">
                <a:effectLst/>
                <a:latin typeface="Open Sans"/>
                <a:ea typeface="Open Sans"/>
                <a:cs typeface="Open Sans"/>
              </a:rPr>
              <a:t>Social and emotional</a:t>
            </a:r>
            <a:r>
              <a:rPr lang="en-US" sz="1900" dirty="0">
                <a:latin typeface="Open Sans"/>
                <a:ea typeface="Open Sans"/>
                <a:cs typeface="Open Sans"/>
              </a:rPr>
              <a:t> </a:t>
            </a:r>
            <a:r>
              <a:rPr lang="en-US" sz="1900" b="0" i="0" dirty="0">
                <a:effectLst/>
                <a:latin typeface="Open Sans"/>
                <a:ea typeface="Open Sans"/>
                <a:cs typeface="Open Sans"/>
              </a:rPr>
              <a:t>climate</a:t>
            </a:r>
          </a:p>
          <a:p>
            <a:pPr>
              <a:buFont typeface="+mj-lt"/>
              <a:buAutoNum type="arabicPeriod"/>
            </a:pPr>
            <a:r>
              <a:rPr lang="en-US" sz="1900" dirty="0">
                <a:latin typeface="Open Sans"/>
                <a:ea typeface="Open Sans"/>
                <a:cs typeface="Open Sans"/>
              </a:rPr>
              <a:t> </a:t>
            </a:r>
            <a:r>
              <a:rPr lang="en-US" sz="1900" b="0" i="0" dirty="0">
                <a:effectLst/>
                <a:latin typeface="Open Sans"/>
                <a:ea typeface="Open Sans"/>
                <a:cs typeface="Open Sans"/>
              </a:rPr>
              <a:t>Physical </a:t>
            </a:r>
            <a:r>
              <a:rPr lang="en-US" sz="1900" dirty="0">
                <a:latin typeface="Open Sans"/>
                <a:ea typeface="Open Sans"/>
                <a:cs typeface="Open Sans"/>
              </a:rPr>
              <a:t>environment and health</a:t>
            </a:r>
            <a:r>
              <a:rPr lang="en-US" sz="1900" b="0" i="0" dirty="0">
                <a:effectLst/>
                <a:latin typeface="Open Sans"/>
                <a:ea typeface="Open Sans"/>
                <a:cs typeface="Open Sans"/>
              </a:rPr>
              <a:t> services</a:t>
            </a:r>
          </a:p>
          <a:p>
            <a:pPr marL="0" indent="0">
              <a:buNone/>
            </a:pPr>
            <a:r>
              <a:rPr lang="en-US" sz="2000" b="0" i="0" dirty="0">
                <a:effectLst/>
                <a:latin typeface="Open Sans" panose="020B0606030504020204" pitchFamily="34" charset="0"/>
              </a:rPr>
              <a:t>7. Counseling, psychological and social services</a:t>
            </a:r>
          </a:p>
          <a:p>
            <a:pPr marL="0" indent="0">
              <a:buNone/>
            </a:pPr>
            <a:r>
              <a:rPr lang="en-US" sz="2000" b="0" i="0" dirty="0">
                <a:effectLst/>
                <a:latin typeface="Open Sans" panose="020B0606030504020204" pitchFamily="34" charset="0"/>
              </a:rPr>
              <a:t>8.  Employee wellness</a:t>
            </a:r>
          </a:p>
          <a:p>
            <a:pPr marL="0" indent="0">
              <a:buNone/>
            </a:pPr>
            <a:r>
              <a:rPr lang="en-US" sz="2000" b="0" i="0" dirty="0">
                <a:effectLst/>
                <a:latin typeface="Open Sans" panose="020B0606030504020204" pitchFamily="34" charset="0"/>
              </a:rPr>
              <a:t>9.  Community involvement</a:t>
            </a:r>
          </a:p>
          <a:p>
            <a:pPr marL="0" indent="0">
              <a:buNone/>
            </a:pPr>
            <a:r>
              <a:rPr lang="en-US" sz="2000" b="0" i="0" dirty="0">
                <a:effectLst/>
                <a:latin typeface="Open Sans" panose="020B0606030504020204" pitchFamily="34" charset="0"/>
              </a:rPr>
              <a:t>10. Family engagement</a:t>
            </a:r>
          </a:p>
          <a:p>
            <a:pPr marL="0" indent="0">
              <a:buNone/>
            </a:pPr>
            <a:endParaRPr lang="en-US" sz="2000" b="0" i="0" dirty="0">
              <a:effectLst/>
              <a:latin typeface="Open Sans" panose="020B0606030504020204" pitchFamily="34" charset="0"/>
            </a:endParaRPr>
          </a:p>
          <a:p>
            <a:pPr marL="0" indent="0">
              <a:buNone/>
            </a:pPr>
            <a:r>
              <a:rPr lang="en-US" sz="2000" b="0" i="0" dirty="0">
                <a:effectLst/>
                <a:latin typeface="Open Sans" panose="020B0606030504020204" pitchFamily="34" charset="0"/>
              </a:rPr>
              <a:t>Learn more about each of the </a:t>
            </a:r>
            <a:r>
              <a:rPr lang="en-US" sz="2000" b="0" i="0" u="sng" dirty="0">
                <a:effectLst/>
                <a:latin typeface="Open Sans" panose="020B0606030504020204" pitchFamily="34" charset="0"/>
                <a:hlinkClick r:id="rId2"/>
              </a:rPr>
              <a:t>10 components</a:t>
            </a:r>
            <a:endParaRPr lang="en-US" sz="2000" b="0" i="0" dirty="0">
              <a:effectLst/>
              <a:latin typeface="Open Sans" panose="020B0606030504020204" pitchFamily="34" charset="0"/>
              <a:ea typeface="Open Sans" panose="020B0606030504020204" pitchFamily="34" charset="0"/>
              <a:cs typeface="Open Sans" panose="020B0606030504020204" pitchFamily="34" charset="0"/>
            </a:endParaRPr>
          </a:p>
          <a:p>
            <a:pPr>
              <a:buFont typeface="+mj-lt"/>
              <a:buAutoNum type="arabicPeriod"/>
            </a:pPr>
            <a:endParaRPr lang="en-US" sz="1900" b="0" i="0" dirty="0">
              <a:effectLst/>
              <a:latin typeface="Open Sans" panose="020B0606030504020204" pitchFamily="34" charset="0"/>
            </a:endParaRPr>
          </a:p>
          <a:p>
            <a:endParaRPr lang="en-US" sz="1900" dirty="0"/>
          </a:p>
        </p:txBody>
      </p:sp>
      <p:sp>
        <p:nvSpPr>
          <p:cNvPr id="10" name="Rectangle 9" descr="&quot; &quot;">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descr="&quot; &quot;">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05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83C6-899A-4D3E-9866-365DC6AC59A3}"/>
              </a:ext>
            </a:extLst>
          </p:cNvPr>
          <p:cNvSpPr>
            <a:spLocks noGrp="1"/>
          </p:cNvSpPr>
          <p:nvPr>
            <p:ph type="title"/>
          </p:nvPr>
        </p:nvSpPr>
        <p:spPr>
          <a:xfrm>
            <a:off x="839788" y="1073454"/>
            <a:ext cx="6865196" cy="1414252"/>
          </a:xfrm>
        </p:spPr>
        <p:txBody>
          <a:bodyPr>
            <a:normAutofit/>
          </a:bodyPr>
          <a:lstStyle/>
          <a:p>
            <a:r>
              <a:rPr lang="en-US" sz="4400" dirty="0"/>
              <a:t>WSCC IN ACTION</a:t>
            </a:r>
          </a:p>
        </p:txBody>
      </p:sp>
      <p:pic>
        <p:nvPicPr>
          <p:cNvPr id="6" name="Content Placeholder 5" descr="&quot; &quot;">
            <a:extLst>
              <a:ext uri="{FF2B5EF4-FFF2-40B4-BE49-F238E27FC236}">
                <a16:creationId xmlns:a16="http://schemas.microsoft.com/office/drawing/2014/main" id="{22DF0B51-CCC1-4405-8EFD-C1F2DA6206E0}"/>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7704984" y="1722315"/>
            <a:ext cx="4058910" cy="4945680"/>
          </a:xfrm>
        </p:spPr>
      </p:pic>
      <p:sp>
        <p:nvSpPr>
          <p:cNvPr id="4" name="Text Placeholder 3">
            <a:extLst>
              <a:ext uri="{FF2B5EF4-FFF2-40B4-BE49-F238E27FC236}">
                <a16:creationId xmlns:a16="http://schemas.microsoft.com/office/drawing/2014/main" id="{6B93E5EC-5206-43F5-83A8-7C557EF9403A}"/>
              </a:ext>
            </a:extLst>
          </p:cNvPr>
          <p:cNvSpPr>
            <a:spLocks noGrp="1"/>
          </p:cNvSpPr>
          <p:nvPr>
            <p:ph type="body" sz="half" idx="2"/>
          </p:nvPr>
        </p:nvSpPr>
        <p:spPr>
          <a:xfrm>
            <a:off x="881541" y="2605735"/>
            <a:ext cx="3932237" cy="3184403"/>
          </a:xfrm>
        </p:spPr>
        <p:txBody>
          <a:bodyPr vert="horz" lIns="91440" tIns="45720" rIns="91440" bIns="45720" rtlCol="0" anchor="t">
            <a:normAutofit/>
          </a:bodyPr>
          <a:lstStyle/>
          <a:p>
            <a:r>
              <a:rPr lang="en-US" sz="2400" dirty="0"/>
              <a:t>Health Services, one of the WSCC components, play a vital role of ensuring student and staff well-being. </a:t>
            </a:r>
            <a:r>
              <a:rPr lang="en-US" sz="2400" dirty="0">
                <a:hlinkClick r:id="rId3"/>
              </a:rPr>
              <a:t>This resource</a:t>
            </a:r>
            <a:r>
              <a:rPr lang="en-US" sz="2400" dirty="0"/>
              <a:t> highlights the interconnectedness of each of the components.</a:t>
            </a:r>
          </a:p>
        </p:txBody>
      </p:sp>
    </p:spTree>
    <p:extLst>
      <p:ext uri="{BB962C8B-B14F-4D97-AF65-F5344CB8AC3E}">
        <p14:creationId xmlns:p14="http://schemas.microsoft.com/office/powerpoint/2010/main" val="270331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F252-E4CF-49BC-BFD5-5F9FC14C1998}"/>
              </a:ext>
            </a:extLst>
          </p:cNvPr>
          <p:cNvSpPr>
            <a:spLocks noGrp="1"/>
          </p:cNvSpPr>
          <p:nvPr>
            <p:ph type="title"/>
          </p:nvPr>
        </p:nvSpPr>
        <p:spPr/>
        <p:txBody>
          <a:bodyPr/>
          <a:lstStyle/>
          <a:p>
            <a:r>
              <a:rPr lang="en-US" dirty="0"/>
              <a:t>How can Schools use the WSCC Model?</a:t>
            </a:r>
          </a:p>
        </p:txBody>
      </p:sp>
      <p:sp>
        <p:nvSpPr>
          <p:cNvPr id="3" name="Content Placeholder 2">
            <a:extLst>
              <a:ext uri="{FF2B5EF4-FFF2-40B4-BE49-F238E27FC236}">
                <a16:creationId xmlns:a16="http://schemas.microsoft.com/office/drawing/2014/main" id="{4CE2D987-E196-4AC5-95FF-DCB1C48DBFBF}"/>
              </a:ext>
            </a:extLst>
          </p:cNvPr>
          <p:cNvSpPr>
            <a:spLocks noGrp="1"/>
          </p:cNvSpPr>
          <p:nvPr>
            <p:ph idx="1"/>
          </p:nvPr>
        </p:nvSpPr>
        <p:spPr>
          <a:xfrm>
            <a:off x="838200" y="1436910"/>
            <a:ext cx="10515600" cy="4065721"/>
          </a:xfrm>
        </p:spPr>
        <p:txBody>
          <a:bodyPr>
            <a:normAutofit/>
          </a:bodyPr>
          <a:lstStyle/>
          <a:p>
            <a:r>
              <a:rPr lang="en-US" b="0" i="0" dirty="0">
                <a:solidFill>
                  <a:srgbClr val="000000"/>
                </a:solidFill>
                <a:effectLst/>
              </a:rPr>
              <a:t>Establishing healthy behaviors during childhood is easier and more effective than trying to change unhealthy behaviors during adulthood</a:t>
            </a:r>
          </a:p>
          <a:p>
            <a:r>
              <a:rPr lang="en-US" b="0" i="0" dirty="0">
                <a:solidFill>
                  <a:srgbClr val="000000"/>
                </a:solidFill>
                <a:effectLst/>
              </a:rPr>
              <a:t>Schools play a critical role in promoting the health and safety of young people and helping them establish lifelong healthy behaviors </a:t>
            </a:r>
          </a:p>
          <a:p>
            <a:r>
              <a:rPr lang="en-US" b="0" i="0" dirty="0">
                <a:solidFill>
                  <a:srgbClr val="000000"/>
                </a:solidFill>
                <a:effectLst/>
              </a:rPr>
              <a:t>Every school has a unique set of needs</a:t>
            </a:r>
          </a:p>
          <a:p>
            <a:r>
              <a:rPr lang="en-US" b="0" i="0" dirty="0">
                <a:solidFill>
                  <a:srgbClr val="000000"/>
                </a:solidFill>
                <a:effectLst/>
              </a:rPr>
              <a:t>To better serve their students, school leaders and staff can incorporate the WSCC model components as they see fit</a:t>
            </a:r>
          </a:p>
          <a:p>
            <a:r>
              <a:rPr lang="en-US" b="0" i="0" dirty="0">
                <a:solidFill>
                  <a:srgbClr val="000000"/>
                </a:solidFill>
                <a:effectLst/>
              </a:rPr>
              <a:t>To see the WSCC model in action, visit our </a:t>
            </a:r>
            <a:r>
              <a:rPr lang="en-US" b="0" i="0" u="sng" dirty="0">
                <a:solidFill>
                  <a:srgbClr val="075290"/>
                </a:solidFill>
                <a:effectLst/>
                <a:hlinkClick r:id="rId2"/>
              </a:rPr>
              <a:t>Virtual Healthy School</a:t>
            </a:r>
            <a:endParaRPr lang="en-US" dirty="0"/>
          </a:p>
        </p:txBody>
      </p:sp>
    </p:spTree>
    <p:extLst>
      <p:ext uri="{BB962C8B-B14F-4D97-AF65-F5344CB8AC3E}">
        <p14:creationId xmlns:p14="http://schemas.microsoft.com/office/powerpoint/2010/main" val="239169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EE5-74D3-4D2A-A53D-00EB7695C128}"/>
              </a:ext>
            </a:extLst>
          </p:cNvPr>
          <p:cNvSpPr>
            <a:spLocks noGrp="1"/>
          </p:cNvSpPr>
          <p:nvPr>
            <p:ph type="title"/>
          </p:nvPr>
        </p:nvSpPr>
        <p:spPr/>
        <p:txBody>
          <a:bodyPr/>
          <a:lstStyle/>
          <a:p>
            <a:r>
              <a:rPr lang="en-US" dirty="0"/>
              <a:t>How does the WSCC model help to improve learning and health?</a:t>
            </a:r>
          </a:p>
        </p:txBody>
      </p:sp>
      <p:sp>
        <p:nvSpPr>
          <p:cNvPr id="3" name="Content Placeholder 2">
            <a:extLst>
              <a:ext uri="{FF2B5EF4-FFF2-40B4-BE49-F238E27FC236}">
                <a16:creationId xmlns:a16="http://schemas.microsoft.com/office/drawing/2014/main" id="{625DCD73-A13C-4633-9431-E05E42DDC169}"/>
              </a:ext>
            </a:extLst>
          </p:cNvPr>
          <p:cNvSpPr>
            <a:spLocks noGrp="1"/>
          </p:cNvSpPr>
          <p:nvPr>
            <p:ph idx="1"/>
          </p:nvPr>
        </p:nvSpPr>
        <p:spPr>
          <a:xfrm>
            <a:off x="838200" y="2542031"/>
            <a:ext cx="10515600" cy="2998192"/>
          </a:xfrm>
        </p:spPr>
        <p:txBody>
          <a:bodyPr vert="horz" lIns="91440" tIns="45720" rIns="91440" bIns="45720" rtlCol="0" anchor="t">
            <a:normAutofit/>
          </a:bodyPr>
          <a:lstStyle/>
          <a:p>
            <a:r>
              <a:rPr lang="en-US" b="0" i="0" dirty="0">
                <a:solidFill>
                  <a:srgbClr val="000000"/>
                </a:solidFill>
                <a:effectLst/>
                <a:latin typeface="Open Sans"/>
                <a:ea typeface="Open Sans"/>
                <a:cs typeface="Open Sans"/>
              </a:rPr>
              <a:t>The WSCC model meets the need for greater emphasis on both the psychosocial and physical environment</a:t>
            </a:r>
            <a:r>
              <a:rPr lang="en-US" dirty="0">
                <a:solidFill>
                  <a:srgbClr val="000000"/>
                </a:solidFill>
                <a:latin typeface="Open Sans"/>
                <a:ea typeface="Open Sans"/>
                <a:cs typeface="Open Sans"/>
              </a:rPr>
              <a:t>,</a:t>
            </a:r>
            <a:r>
              <a:rPr lang="en-US" b="0" i="0" dirty="0">
                <a:solidFill>
                  <a:srgbClr val="000000"/>
                </a:solidFill>
                <a:effectLst/>
                <a:latin typeface="Open Sans"/>
                <a:ea typeface="Open Sans"/>
                <a:cs typeface="Open Sans"/>
              </a:rPr>
              <a:t> as well as the increasing roles that community agencies and families play in improving childhood health behaviors and development</a:t>
            </a:r>
          </a:p>
        </p:txBody>
      </p:sp>
    </p:spTree>
    <p:extLst>
      <p:ext uri="{BB962C8B-B14F-4D97-AF65-F5344CB8AC3E}">
        <p14:creationId xmlns:p14="http://schemas.microsoft.com/office/powerpoint/2010/main" val="3668251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CC 11-9-2021mm  -  Read-Only" id="{6CD068DE-C06B-4508-81AF-0B4536943A7A}" vid="{5B33DA34-6470-4BFB-BB01-25477213BD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CC 11-9-2021mm  -  Read-Only" id="{6CD068DE-C06B-4508-81AF-0B4536943A7A}" vid="{86F865B7-716B-4F8D-955A-BD29F08D40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35CD734833F17F40A89C84F876C7911D" ma:contentTypeVersion="28" ma:contentTypeDescription="" ma:contentTypeScope="" ma:versionID="26e6224276877f095b946a8b3f7dd98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51f3bc7745b65db0910c188a0fd9060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2022-01-20T05:00:00+00:00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2022-01-20T05:00:00+00:00</Publication_x0020_Date>
    <Audience1 xmlns="3a62de7d-ba57-4f43-9dae-9623ba637be0"/>
    <_dlc_DocId xmlns="3a62de7d-ba57-4f43-9dae-9623ba637be0">KYED-212-523</_dlc_DocId>
    <_dlc_DocIdUrl xmlns="3a62de7d-ba57-4f43-9dae-9623ba637be0">
      <Url>https://www.education.ky.gov/districts/enrol/_layouts/15/DocIdRedir.aspx?ID=KYED-212-523</Url>
      <Description>KYED-212-523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437055F-802D-4C2A-B932-3A2B22AFA668}"/>
</file>

<file path=customXml/itemProps2.xml><?xml version="1.0" encoding="utf-8"?>
<ds:datastoreItem xmlns:ds="http://schemas.openxmlformats.org/officeDocument/2006/customXml" ds:itemID="{C70D4522-EDD2-4326-BD38-D65ABD3DF72F}">
  <ds:schemaRefs>
    <ds:schemaRef ds:uri="08fe087a-bfb0-41bc-9b50-a2ca033edc86"/>
    <ds:schemaRef ds:uri="http://purl.org/dc/dcmitype/"/>
    <ds:schemaRef ds:uri="http://www.w3.org/XML/1998/namespac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8CF002EE-B0CB-43AD-9F95-1A90971DEC50}"/>
</file>

<file path=docProps/app.xml><?xml version="1.0" encoding="utf-8"?>
<Properties xmlns="http://schemas.openxmlformats.org/officeDocument/2006/extended-properties" xmlns:vt="http://schemas.openxmlformats.org/officeDocument/2006/docPropsVTypes">
  <Template>WSCC 11-9-2021 - JT edits</Template>
  <TotalTime>250</TotalTime>
  <Words>707</Words>
  <Application>Microsoft Office PowerPoint</Application>
  <PresentationFormat>Widescreen</PresentationFormat>
  <Paragraphs>85</Paragraphs>
  <Slides>16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Franklin Gothic Book</vt:lpstr>
      <vt:lpstr>Franklin Gothic Medium</vt:lpstr>
      <vt:lpstr>Open Sans</vt:lpstr>
      <vt:lpstr>Office Theme</vt:lpstr>
      <vt:lpstr>Office Theme</vt:lpstr>
      <vt:lpstr>Whole School,  Whole Community,  Whole Child (WSCC)</vt:lpstr>
      <vt:lpstr>Objectives:</vt:lpstr>
      <vt:lpstr>Slide 3</vt:lpstr>
      <vt:lpstr>Slide 4</vt:lpstr>
      <vt:lpstr>Whole School, Whole Community, Whole Child</vt:lpstr>
      <vt:lpstr>What is the WSCC model?</vt:lpstr>
      <vt:lpstr>WSCC IN ACTION</vt:lpstr>
      <vt:lpstr>How can Schools use the WSCC Model?</vt:lpstr>
      <vt:lpstr>How does the WSCC model help to improve learning and health?</vt:lpstr>
      <vt:lpstr>How does the WSCC model help to improve learning and health? (continued)</vt:lpstr>
      <vt:lpstr>What Role do Families and Community Agencies Play in the WSCC Approach?</vt:lpstr>
      <vt:lpstr>What Role do Families and Community Agencies Play in the WSCC Approach? (Cont.)</vt:lpstr>
      <vt:lpstr>References:</vt:lpstr>
      <vt:lpstr>Contact Information for WSCC :  Jim Tackett Project Director Jim.tackett@education.ky.gov  Stephanie Bunge School Health Consultant Stephanie.bunge@education.ky.gov  Nicole Barber-Culp School Health Administrator Mary.barber-culp@ky.gov </vt:lpstr>
      <vt:lpstr>Contact Information:  Angie McDonald ADN, RN, NASSNC KDE State School Nurse Consultant Angela.Mcdonald@education.ky.gov  Michelle Malicote BSN, RN, NASSNC KDPH School Health Branch Manager Michelle.Malicote@ky.gov</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 School,  Whole Community,  Whole Child (WSCC)</dc:title>
  <dc:creator>Tackett, Jim - Office of Finance and Operations</dc:creator>
  <cp:lastModifiedBy>McDonald, Angela - Division of District Support</cp:lastModifiedBy>
  <cp:revision>79</cp:revision>
  <dcterms:created xsi:type="dcterms:W3CDTF">2021-11-09T16:46:10Z</dcterms:created>
  <dcterms:modified xsi:type="dcterms:W3CDTF">2022-01-19T15:34:22Z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0x0101001BEB557DBE01834EAB47A683706DCD5B0035CD734833F17F40A89C84F876C7911D</vt:lpwstr>
  </property>
  <property fmtid="{D5CDD505-2E9C-101B-9397-08002B2CF9AE}" pid="3" name="_dlc_DocIdItemGuid">
    <vt:lpwstr>e9f86f95-9f78-43a7-81bb-0b58d3077225</vt:lpwstr>
  </property>
</Properties>
</file>