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modernComment_181_162A704.xml" ContentType="application/vnd.ms-powerpoint.comments+xml"/>
  <Override PartName="/ppt/comments/modernComment_182_636D44BE.xml" ContentType="application/vnd.ms-powerpoint.comments+xml"/>
  <Override PartName="/ppt/comments/modernComment_185_92EEBC72.xml" ContentType="application/vnd.ms-powerpoint.comments+xml"/>
  <Override PartName="/ppt/comments/modernComment_107_330C1F73.xml" ContentType="application/vnd.ms-powerpoint.comments+xml"/>
  <Override PartName="/ppt/comments/modernComment_14D_40030671.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4C_81E15CE.xml" ContentType="application/vnd.ms-powerpoint.comments+xml"/>
  <Override PartName="/ppt/comments/modernComment_14B_B79E3F6D.xml" ContentType="application/vnd.ms-powerpoint.comments+xml"/>
  <Override PartName="/ppt/comments/modernComment_149_F89CF1B9.xml" ContentType="application/vnd.ms-powerpoint.comments+xml"/>
  <Override PartName="/ppt/comments/modernComment_148_4D7A5371.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sldIdLst>
    <p:sldId id="257" r:id="rId5"/>
    <p:sldId id="275" r:id="rId6"/>
    <p:sldId id="266" r:id="rId7"/>
    <p:sldId id="269" r:id="rId8"/>
    <p:sldId id="267" r:id="rId9"/>
    <p:sldId id="270" r:id="rId10"/>
    <p:sldId id="271" r:id="rId11"/>
    <p:sldId id="261" r:id="rId12"/>
    <p:sldId id="385" r:id="rId13"/>
    <p:sldId id="387" r:id="rId14"/>
    <p:sldId id="388" r:id="rId15"/>
    <p:sldId id="386" r:id="rId16"/>
    <p:sldId id="389" r:id="rId17"/>
    <p:sldId id="384" r:id="rId18"/>
    <p:sldId id="263" r:id="rId19"/>
    <p:sldId id="344" r:id="rId20"/>
    <p:sldId id="345" r:id="rId21"/>
    <p:sldId id="346" r:id="rId22"/>
    <p:sldId id="333" r:id="rId23"/>
    <p:sldId id="339" r:id="rId24"/>
    <p:sldId id="371" r:id="rId25"/>
    <p:sldId id="342" r:id="rId26"/>
    <p:sldId id="343" r:id="rId27"/>
    <p:sldId id="348" r:id="rId28"/>
    <p:sldId id="349" r:id="rId29"/>
    <p:sldId id="351" r:id="rId30"/>
    <p:sldId id="347" r:id="rId31"/>
    <p:sldId id="352" r:id="rId32"/>
    <p:sldId id="353" r:id="rId33"/>
    <p:sldId id="354" r:id="rId34"/>
    <p:sldId id="356" r:id="rId35"/>
    <p:sldId id="370" r:id="rId36"/>
    <p:sldId id="332" r:id="rId37"/>
    <p:sldId id="358" r:id="rId38"/>
    <p:sldId id="331" r:id="rId39"/>
    <p:sldId id="372" r:id="rId40"/>
    <p:sldId id="383" r:id="rId41"/>
    <p:sldId id="359" r:id="rId42"/>
    <p:sldId id="382" r:id="rId43"/>
    <p:sldId id="375" r:id="rId44"/>
    <p:sldId id="377" r:id="rId45"/>
    <p:sldId id="373" r:id="rId46"/>
    <p:sldId id="376" r:id="rId47"/>
    <p:sldId id="329" r:id="rId48"/>
    <p:sldId id="379" r:id="rId49"/>
    <p:sldId id="328" r:id="rId50"/>
    <p:sldId id="368" r:id="rId51"/>
    <p:sldId id="380" r:id="rId52"/>
    <p:sldId id="381" r:id="rId53"/>
    <p:sldId id="292" r:id="rId54"/>
    <p:sldId id="29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1A6C34-95A3-1C65-0296-0FA01061D1BD}" name="Gilbert, John - Division of District Support" initials="GS" userId="S::john.gilbert@education.ky.gov::42477b55-f449-4e75-a34e-6fc3d9c97338" providerId="AD"/>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9"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007780"/>
    <a:srgbClr val="6D6D6D"/>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36" autoAdjust="0"/>
    <p:restoredTop sz="86410" autoAdjust="0"/>
  </p:normalViewPr>
  <p:slideViewPr>
    <p:cSldViewPr snapToGrid="0">
      <p:cViewPr varScale="1">
        <p:scale>
          <a:sx n="61" d="100"/>
          <a:sy n="61" d="100"/>
        </p:scale>
        <p:origin x="82" y="264"/>
      </p:cViewPr>
      <p:guideLst/>
    </p:cSldViewPr>
  </p:slideViewPr>
  <p:outlineViewPr>
    <p:cViewPr>
      <p:scale>
        <a:sx n="33" d="100"/>
        <a:sy n="33" d="100"/>
      </p:scale>
      <p:origin x="0" y="-1081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customXml" Target="../customXml/item4.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petegui-Pineda, Oxana - Division of District Support" userId="4d513aa2-607e-483c-99ce-ae1decdd2079" providerId="ADAL" clId="{927F10B8-B990-42DF-9879-B1388A76E1EE}"/>
    <pc:docChg chg="undo custSel modSld">
      <pc:chgData name="Lopetegui-Pineda, Oxana - Division of District Support" userId="4d513aa2-607e-483c-99ce-ae1decdd2079" providerId="ADAL" clId="{927F10B8-B990-42DF-9879-B1388A76E1EE}" dt="2022-09-26T18:16:31.149" v="9" actId="13926"/>
      <pc:docMkLst>
        <pc:docMk/>
      </pc:docMkLst>
      <pc:sldChg chg="delSp modSp mod">
        <pc:chgData name="Lopetegui-Pineda, Oxana - Division of District Support" userId="4d513aa2-607e-483c-99ce-ae1decdd2079" providerId="ADAL" clId="{927F10B8-B990-42DF-9879-B1388A76E1EE}" dt="2022-09-26T18:15:48.256" v="5" actId="478"/>
        <pc:sldMkLst>
          <pc:docMk/>
          <pc:sldMk cId="1011453391" sldId="352"/>
        </pc:sldMkLst>
        <pc:spChg chg="del mod">
          <ac:chgData name="Lopetegui-Pineda, Oxana - Division of District Support" userId="4d513aa2-607e-483c-99ce-ae1decdd2079" providerId="ADAL" clId="{927F10B8-B990-42DF-9879-B1388A76E1EE}" dt="2022-09-26T18:15:48.256" v="5" actId="478"/>
          <ac:spMkLst>
            <pc:docMk/>
            <pc:sldMk cId="1011453391" sldId="352"/>
            <ac:spMk id="5" creationId="{42EC8409-C32D-4B4A-9EAE-95926EDD8C29}"/>
          </ac:spMkLst>
        </pc:spChg>
        <pc:picChg chg="mod">
          <ac:chgData name="Lopetegui-Pineda, Oxana - Division of District Support" userId="4d513aa2-607e-483c-99ce-ae1decdd2079" providerId="ADAL" clId="{927F10B8-B990-42DF-9879-B1388A76E1EE}" dt="2022-09-26T18:15:37.026" v="4" actId="962"/>
          <ac:picMkLst>
            <pc:docMk/>
            <pc:sldMk cId="1011453391" sldId="352"/>
            <ac:picMk id="4" creationId="{9EA3BD14-4D91-14E0-FCE3-42AE5F352FDA}"/>
          </ac:picMkLst>
        </pc:picChg>
      </pc:sldChg>
      <pc:sldChg chg="modSp mod">
        <pc:chgData name="Lopetegui-Pineda, Oxana - Division of District Support" userId="4d513aa2-607e-483c-99ce-ae1decdd2079" providerId="ADAL" clId="{927F10B8-B990-42DF-9879-B1388A76E1EE}" dt="2022-09-26T18:16:31.149" v="9" actId="13926"/>
        <pc:sldMkLst>
          <pc:docMk/>
          <pc:sldMk cId="4168165756" sldId="379"/>
        </pc:sldMkLst>
        <pc:spChg chg="mod">
          <ac:chgData name="Lopetegui-Pineda, Oxana - Division of District Support" userId="4d513aa2-607e-483c-99ce-ae1decdd2079" providerId="ADAL" clId="{927F10B8-B990-42DF-9879-B1388A76E1EE}" dt="2022-09-26T18:16:31.149" v="9" actId="13926"/>
          <ac:spMkLst>
            <pc:docMk/>
            <pc:sldMk cId="4168165756" sldId="379"/>
            <ac:spMk id="4" creationId="{E189DFBA-DA55-60F7-3E61-881E91A736FB}"/>
          </ac:spMkLst>
        </pc:spChg>
      </pc:sldChg>
    </pc:docChg>
  </pc:docChgLst>
</pc:chgInfo>
</file>

<file path=ppt/comments/modernComment_107_330C1F73.xml><?xml version="1.0" encoding="utf-8"?>
<p188:cmLst xmlns:a="http://schemas.openxmlformats.org/drawingml/2006/main" xmlns:r="http://schemas.openxmlformats.org/officeDocument/2006/relationships" xmlns:p188="http://schemas.microsoft.com/office/powerpoint/2018/8/main">
  <p188:cm id="{A5E7FB53-1628-4D88-8719-9DC4940B357E}" authorId="{C3D873E3-4DC4-748B-D574-646FE133D5AE}" status="resolved" created="2022-08-22T14:18:19.535" complete="100000">
    <ac:deMkLst xmlns:ac="http://schemas.microsoft.com/office/drawing/2013/main/command">
      <pc:docMk xmlns:pc="http://schemas.microsoft.com/office/powerpoint/2013/main/command"/>
      <pc:sldMk xmlns:pc="http://schemas.microsoft.com/office/powerpoint/2013/main/command" cId="856432499" sldId="263"/>
      <ac:spMk id="3" creationId="{3BC977D0-B7AD-4FE7-914C-15FB82DC48EB}"/>
    </ac:deMkLst>
    <p188:replyLst>
      <p188:reply id="{016D14F1-AAF6-4496-8193-8D6492518449}" authorId="{7C1A6C34-95A3-1C65-0296-0FA01061D1BD}" created="2022-08-24T13:52:36.125">
        <p188:txBody>
          <a:bodyPr/>
          <a:lstStyle/>
          <a:p>
            <a:r>
              <a:rPr lang="en-US"/>
              <a:t>FYI - Our previous presentation was adjusted and this presentation used the last approved contrast. We will keep as adjusted. Thank you for the adjustment.</a:t>
            </a:r>
          </a:p>
        </p188:txBody>
      </p188:reply>
    </p188:replyLst>
    <p188:txBody>
      <a:bodyPr/>
      <a:lstStyle/>
      <a:p>
        <a:r>
          <a:rPr lang="en-US"/>
          <a:t>I changed the type color to black because I suspected there might be a contrast issue. Jacob is out so I can not have him check for accessibility issues.</a:t>
        </a:r>
      </a:p>
    </p188:txBody>
  </p188:cm>
</p188:cmLst>
</file>

<file path=ppt/comments/modernComment_148_4D7A5371.xml><?xml version="1.0" encoding="utf-8"?>
<p188:cmLst xmlns:a="http://schemas.openxmlformats.org/drawingml/2006/main" xmlns:r="http://schemas.openxmlformats.org/officeDocument/2006/relationships" xmlns:p188="http://schemas.microsoft.com/office/powerpoint/2018/8/main">
  <p188:cm id="{A5E7FB53-1628-4D88-8719-9DC4940B357E}" authorId="{C3D873E3-4DC4-748B-D574-646FE133D5AE}" status="resolved" created="2022-08-22T14:18:19.535" complete="100000">
    <ac:deMkLst xmlns:ac="http://schemas.microsoft.com/office/drawing/2013/main/command">
      <pc:docMk xmlns:pc="http://schemas.microsoft.com/office/powerpoint/2013/main/command"/>
      <pc:sldMk xmlns:pc="http://schemas.microsoft.com/office/powerpoint/2013/main/command" cId="856432499" sldId="263"/>
      <ac:spMk id="3" creationId="{3BC977D0-B7AD-4FE7-914C-15FB82DC48EB}"/>
    </ac:deMkLst>
    <p188:replyLst>
      <p188:reply id="{016D14F1-AAF6-4496-8193-8D6492518449}" authorId="{7C1A6C34-95A3-1C65-0296-0FA01061D1BD}" created="2022-08-24T13:52:36.125">
        <p188:txBody>
          <a:bodyPr/>
          <a:lstStyle/>
          <a:p>
            <a:r>
              <a:rPr lang="en-US"/>
              <a:t>FYI - Our previous presentation was adjusted and this presentation used the last approved contrast. We will keep as adjusted. Thank you for the adjustment.</a:t>
            </a:r>
          </a:p>
        </p188:txBody>
      </p188:reply>
    </p188:replyLst>
    <p188:txBody>
      <a:bodyPr/>
      <a:lstStyle/>
      <a:p>
        <a:r>
          <a:rPr lang="en-US"/>
          <a:t>I changed the type color to black because I suspected there might be a contrast issue. Jacob is out so I can not have him check for accessibility issues.</a:t>
        </a:r>
      </a:p>
    </p188:txBody>
  </p188:cm>
</p188:cmLst>
</file>

<file path=ppt/comments/modernComment_149_F89CF1B9.xml><?xml version="1.0" encoding="utf-8"?>
<p188:cmLst xmlns:a="http://schemas.openxmlformats.org/drawingml/2006/main" xmlns:r="http://schemas.openxmlformats.org/officeDocument/2006/relationships" xmlns:p188="http://schemas.microsoft.com/office/powerpoint/2018/8/main">
  <p188:cm id="{A5E7FB53-1628-4D88-8719-9DC4940B357E}" authorId="{C3D873E3-4DC4-748B-D574-646FE133D5AE}" status="resolved" created="2022-08-22T14:18:19.535" complete="100000">
    <ac:deMkLst xmlns:ac="http://schemas.microsoft.com/office/drawing/2013/main/command">
      <pc:docMk xmlns:pc="http://schemas.microsoft.com/office/powerpoint/2013/main/command"/>
      <pc:sldMk xmlns:pc="http://schemas.microsoft.com/office/powerpoint/2013/main/command" cId="856432499" sldId="263"/>
      <ac:spMk id="3" creationId="{3BC977D0-B7AD-4FE7-914C-15FB82DC48EB}"/>
    </ac:deMkLst>
    <p188:replyLst>
      <p188:reply id="{016D14F1-AAF6-4496-8193-8D6492518449}" authorId="{7C1A6C34-95A3-1C65-0296-0FA01061D1BD}" created="2022-08-24T13:52:36.125">
        <p188:txBody>
          <a:bodyPr/>
          <a:lstStyle/>
          <a:p>
            <a:r>
              <a:rPr lang="en-US"/>
              <a:t>FYI - Our previous presentation was adjusted and this presentation used the last approved contrast. We will keep as adjusted. Thank you for the adjustment.</a:t>
            </a:r>
          </a:p>
        </p188:txBody>
      </p188:reply>
    </p188:replyLst>
    <p188:txBody>
      <a:bodyPr/>
      <a:lstStyle/>
      <a:p>
        <a:r>
          <a:rPr lang="en-US"/>
          <a:t>I changed the type color to black because I suspected there might be a contrast issue. Jacob is out so I can not have him check for accessibility issues.</a:t>
        </a:r>
      </a:p>
    </p188:txBody>
  </p188:cm>
</p188:cmLst>
</file>

<file path=ppt/comments/modernComment_14B_B79E3F6D.xml><?xml version="1.0" encoding="utf-8"?>
<p188:cmLst xmlns:a="http://schemas.openxmlformats.org/drawingml/2006/main" xmlns:r="http://schemas.openxmlformats.org/officeDocument/2006/relationships" xmlns:p188="http://schemas.microsoft.com/office/powerpoint/2018/8/main">
  <p188:cm id="{A5E7FB53-1628-4D88-8719-9DC4940B357E}" authorId="{C3D873E3-4DC4-748B-D574-646FE133D5AE}" status="resolved" created="2022-08-22T14:18:19.535" complete="100000">
    <ac:deMkLst xmlns:ac="http://schemas.microsoft.com/office/drawing/2013/main/command">
      <pc:docMk xmlns:pc="http://schemas.microsoft.com/office/powerpoint/2013/main/command"/>
      <pc:sldMk xmlns:pc="http://schemas.microsoft.com/office/powerpoint/2013/main/command" cId="856432499" sldId="263"/>
      <ac:spMk id="3" creationId="{3BC977D0-B7AD-4FE7-914C-15FB82DC48EB}"/>
    </ac:deMkLst>
    <p188:replyLst>
      <p188:reply id="{016D14F1-AAF6-4496-8193-8D6492518449}" authorId="{7C1A6C34-95A3-1C65-0296-0FA01061D1BD}" created="2022-08-24T13:52:36.125">
        <p188:txBody>
          <a:bodyPr/>
          <a:lstStyle/>
          <a:p>
            <a:r>
              <a:rPr lang="en-US"/>
              <a:t>FYI - Our previous presentation was adjusted and this presentation used the last approved contrast. We will keep as adjusted. Thank you for the adjustment.</a:t>
            </a:r>
          </a:p>
        </p188:txBody>
      </p188:reply>
    </p188:replyLst>
    <p188:txBody>
      <a:bodyPr/>
      <a:lstStyle/>
      <a:p>
        <a:r>
          <a:rPr lang="en-US"/>
          <a:t>I changed the type color to black because I suspected there might be a contrast issue. Jacob is out so I can not have him check for accessibility issues.</a:t>
        </a:r>
      </a:p>
    </p188:txBody>
  </p188:cm>
</p188:cmLst>
</file>

<file path=ppt/comments/modernComment_14C_81E15CE.xml><?xml version="1.0" encoding="utf-8"?>
<p188:cmLst xmlns:a="http://schemas.openxmlformats.org/drawingml/2006/main" xmlns:r="http://schemas.openxmlformats.org/officeDocument/2006/relationships" xmlns:p188="http://schemas.microsoft.com/office/powerpoint/2018/8/main">
  <p188:cm id="{A5E7FB53-1628-4D88-8719-9DC4940B357E}" authorId="{C3D873E3-4DC4-748B-D574-646FE133D5AE}" status="resolved" created="2022-08-22T14:18:19.535" complete="100000">
    <ac:deMkLst xmlns:ac="http://schemas.microsoft.com/office/drawing/2013/main/command">
      <pc:docMk xmlns:pc="http://schemas.microsoft.com/office/powerpoint/2013/main/command"/>
      <pc:sldMk xmlns:pc="http://schemas.microsoft.com/office/powerpoint/2013/main/command" cId="856432499" sldId="263"/>
      <ac:spMk id="3" creationId="{3BC977D0-B7AD-4FE7-914C-15FB82DC48EB}"/>
    </ac:deMkLst>
    <p188:replyLst>
      <p188:reply id="{016D14F1-AAF6-4496-8193-8D6492518449}" authorId="{7C1A6C34-95A3-1C65-0296-0FA01061D1BD}" created="2022-08-24T13:52:36.125">
        <p188:txBody>
          <a:bodyPr/>
          <a:lstStyle/>
          <a:p>
            <a:r>
              <a:rPr lang="en-US"/>
              <a:t>FYI - Our previous presentation was adjusted and this presentation used the last approved contrast. We will keep as adjusted. Thank you for the adjustment.</a:t>
            </a:r>
          </a:p>
        </p188:txBody>
      </p188:reply>
    </p188:replyLst>
    <p188:txBody>
      <a:bodyPr/>
      <a:lstStyle/>
      <a:p>
        <a:r>
          <a:rPr lang="en-US"/>
          <a:t>I changed the type color to black because I suspected there might be a contrast issue. Jacob is out so I can not have him check for accessibility issues.</a:t>
        </a:r>
      </a:p>
    </p188:txBody>
  </p188:cm>
</p188:cmLst>
</file>

<file path=ppt/comments/modernComment_14D_40030671.xml><?xml version="1.0" encoding="utf-8"?>
<p188:cmLst xmlns:a="http://schemas.openxmlformats.org/drawingml/2006/main" xmlns:r="http://schemas.openxmlformats.org/officeDocument/2006/relationships" xmlns:p188="http://schemas.microsoft.com/office/powerpoint/2018/8/main">
  <p188:cm id="{A5E7FB53-1628-4D88-8719-9DC4940B357E}" authorId="{C3D873E3-4DC4-748B-D574-646FE133D5AE}" status="resolved" created="2022-08-22T14:18:19.535" complete="100000">
    <ac:deMkLst xmlns:ac="http://schemas.microsoft.com/office/drawing/2013/main/command">
      <pc:docMk xmlns:pc="http://schemas.microsoft.com/office/powerpoint/2013/main/command"/>
      <pc:sldMk xmlns:pc="http://schemas.microsoft.com/office/powerpoint/2013/main/command" cId="856432499" sldId="263"/>
      <ac:spMk id="3" creationId="{3BC977D0-B7AD-4FE7-914C-15FB82DC48EB}"/>
    </ac:deMkLst>
    <p188:replyLst>
      <p188:reply id="{016D14F1-AAF6-4496-8193-8D6492518449}" authorId="{7C1A6C34-95A3-1C65-0296-0FA01061D1BD}" created="2022-08-24T13:52:36.125">
        <p188:txBody>
          <a:bodyPr/>
          <a:lstStyle/>
          <a:p>
            <a:r>
              <a:rPr lang="en-US"/>
              <a:t>FYI - Our previous presentation was adjusted and this presentation used the last approved contrast. We will keep as adjusted. Thank you for the adjustment.</a:t>
            </a:r>
          </a:p>
        </p188:txBody>
      </p188:reply>
    </p188:replyLst>
    <p188:txBody>
      <a:bodyPr/>
      <a:lstStyle/>
      <a:p>
        <a:r>
          <a:rPr lang="en-US"/>
          <a:t>I changed the type color to black because I suspected there might be a contrast issue. Jacob is out so I can not have him check for accessibility issues.</a:t>
        </a:r>
      </a:p>
    </p188:txBody>
  </p188:cm>
</p188:cmLst>
</file>

<file path=ppt/comments/modernComment_181_162A704.xml><?xml version="1.0" encoding="utf-8"?>
<p188:cmLst xmlns:a="http://schemas.openxmlformats.org/drawingml/2006/main" xmlns:r="http://schemas.openxmlformats.org/officeDocument/2006/relationships" xmlns:p188="http://schemas.microsoft.com/office/powerpoint/2018/8/main">
  <p188:cm id="{A5E7FB53-1628-4D88-8719-9DC4940B357E}" authorId="{C3D873E3-4DC4-748B-D574-646FE133D5AE}" status="resolved" created="2022-08-22T14:18:19.535" complete="100000">
    <ac:deMkLst xmlns:ac="http://schemas.microsoft.com/office/drawing/2013/main/command">
      <pc:docMk xmlns:pc="http://schemas.microsoft.com/office/powerpoint/2013/main/command"/>
      <pc:sldMk xmlns:pc="http://schemas.microsoft.com/office/powerpoint/2013/main/command" cId="856432499" sldId="263"/>
      <ac:spMk id="3" creationId="{3BC977D0-B7AD-4FE7-914C-15FB82DC48EB}"/>
    </ac:deMkLst>
    <p188:replyLst>
      <p188:reply id="{016D14F1-AAF6-4496-8193-8D6492518449}" authorId="{7C1A6C34-95A3-1C65-0296-0FA01061D1BD}" created="2022-08-24T13:52:36.125">
        <p188:txBody>
          <a:bodyPr/>
          <a:lstStyle/>
          <a:p>
            <a:r>
              <a:rPr lang="en-US"/>
              <a:t>FYI - Our previous presentation was adjusted and this presentation used the last approved contrast. We will keep as adjusted. Thank you for the adjustment.</a:t>
            </a:r>
          </a:p>
        </p188:txBody>
      </p188:reply>
    </p188:replyLst>
    <p188:txBody>
      <a:bodyPr/>
      <a:lstStyle/>
      <a:p>
        <a:r>
          <a:rPr lang="en-US"/>
          <a:t>I changed the type color to black because I suspected there might be a contrast issue. Jacob is out so I can not have him check for accessibility issues.</a:t>
        </a:r>
      </a:p>
    </p188:txBody>
  </p188:cm>
</p188:cmLst>
</file>

<file path=ppt/comments/modernComment_182_636D44BE.xml><?xml version="1.0" encoding="utf-8"?>
<p188:cmLst xmlns:a="http://schemas.openxmlformats.org/drawingml/2006/main" xmlns:r="http://schemas.openxmlformats.org/officeDocument/2006/relationships" xmlns:p188="http://schemas.microsoft.com/office/powerpoint/2018/8/main">
  <p188:cm id="{A5E7FB53-1628-4D88-8719-9DC4940B357E}" authorId="{C3D873E3-4DC4-748B-D574-646FE133D5AE}" status="resolved" created="2022-08-22T14:18:19.535" complete="100000">
    <ac:deMkLst xmlns:ac="http://schemas.microsoft.com/office/drawing/2013/main/command">
      <pc:docMk xmlns:pc="http://schemas.microsoft.com/office/powerpoint/2013/main/command"/>
      <pc:sldMk xmlns:pc="http://schemas.microsoft.com/office/powerpoint/2013/main/command" cId="856432499" sldId="263"/>
      <ac:spMk id="3" creationId="{3BC977D0-B7AD-4FE7-914C-15FB82DC48EB}"/>
    </ac:deMkLst>
    <p188:replyLst>
      <p188:reply id="{016D14F1-AAF6-4496-8193-8D6492518449}" authorId="{7C1A6C34-95A3-1C65-0296-0FA01061D1BD}" created="2022-08-24T13:52:36.125">
        <p188:txBody>
          <a:bodyPr/>
          <a:lstStyle/>
          <a:p>
            <a:r>
              <a:rPr lang="en-US"/>
              <a:t>FYI - Our previous presentation was adjusted and this presentation used the last approved contrast. We will keep as adjusted. Thank you for the adjustment.</a:t>
            </a:r>
          </a:p>
        </p188:txBody>
      </p188:reply>
    </p188:replyLst>
    <p188:txBody>
      <a:bodyPr/>
      <a:lstStyle/>
      <a:p>
        <a:r>
          <a:rPr lang="en-US"/>
          <a:t>I changed the type color to black because I suspected there might be a contrast issue. Jacob is out so I can not have him check for accessibility issues.</a:t>
        </a:r>
      </a:p>
    </p188:txBody>
  </p188:cm>
</p188:cmLst>
</file>

<file path=ppt/comments/modernComment_185_92EEBC72.xml><?xml version="1.0" encoding="utf-8"?>
<p188:cmLst xmlns:a="http://schemas.openxmlformats.org/drawingml/2006/main" xmlns:r="http://schemas.openxmlformats.org/officeDocument/2006/relationships" xmlns:p188="http://schemas.microsoft.com/office/powerpoint/2018/8/main">
  <p188:cm id="{CAB1578F-DFD6-4A3F-98EE-6D60305CFAE9}" authorId="{C3D873E3-4DC4-748B-D574-646FE133D5AE}" status="resolved" created="2022-08-22T14:20:49.891" complete="100000">
    <pc:sldMkLst xmlns:pc="http://schemas.microsoft.com/office/powerpoint/2013/main/command">
      <pc:docMk/>
      <pc:sldMk cId="1841133451" sldId="257"/>
    </pc:sldMkLst>
    <p188:pos x="5003800" y="1311275"/>
    <p188:txBody>
      <a:bodyPr/>
      <a:lstStyle/>
      <a:p>
        <a:r>
          <a:rPr lang="en-US"/>
          <a:t>On first reference within a document, state the full name of the program, group or activity. Follow it with the acronym in parentheses only if it will be used again in the document.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B9F42-CA0B-4192-A804-409CA6D80ECA}"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F0B4B-24A3-4ED9-9A35-8514EA90625F}" type="slidenum">
              <a:rPr lang="en-US" smtClean="0"/>
              <a:t>‹#›</a:t>
            </a:fld>
            <a:endParaRPr lang="en-US"/>
          </a:p>
        </p:txBody>
      </p:sp>
    </p:spTree>
    <p:extLst>
      <p:ext uri="{BB962C8B-B14F-4D97-AF65-F5344CB8AC3E}">
        <p14:creationId xmlns:p14="http://schemas.microsoft.com/office/powerpoint/2010/main" val="250774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F0B4B-24A3-4ED9-9A35-8514EA90625F}" type="slidenum">
              <a:rPr lang="en-US" smtClean="0"/>
              <a:t>21</a:t>
            </a:fld>
            <a:endParaRPr lang="en-US"/>
          </a:p>
        </p:txBody>
      </p:sp>
    </p:spTree>
    <p:extLst>
      <p:ext uri="{BB962C8B-B14F-4D97-AF65-F5344CB8AC3E}">
        <p14:creationId xmlns:p14="http://schemas.microsoft.com/office/powerpoint/2010/main" val="373831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F0B4B-24A3-4ED9-9A35-8514EA90625F}" type="slidenum">
              <a:rPr lang="en-US" smtClean="0"/>
              <a:t>24</a:t>
            </a:fld>
            <a:endParaRPr lang="en-US"/>
          </a:p>
        </p:txBody>
      </p:sp>
    </p:spTree>
    <p:extLst>
      <p:ext uri="{BB962C8B-B14F-4D97-AF65-F5344CB8AC3E}">
        <p14:creationId xmlns:p14="http://schemas.microsoft.com/office/powerpoint/2010/main" val="230387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F0B4B-24A3-4ED9-9A35-8514EA90625F}" type="slidenum">
              <a:rPr lang="en-US" smtClean="0"/>
              <a:t>26</a:t>
            </a:fld>
            <a:endParaRPr lang="en-US"/>
          </a:p>
        </p:txBody>
      </p:sp>
    </p:spTree>
    <p:extLst>
      <p:ext uri="{BB962C8B-B14F-4D97-AF65-F5344CB8AC3E}">
        <p14:creationId xmlns:p14="http://schemas.microsoft.com/office/powerpoint/2010/main" val="126692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F0B4B-24A3-4ED9-9A35-8514EA90625F}" type="slidenum">
              <a:rPr lang="en-US" smtClean="0"/>
              <a:t>28</a:t>
            </a:fld>
            <a:endParaRPr lang="en-US"/>
          </a:p>
        </p:txBody>
      </p:sp>
    </p:spTree>
    <p:extLst>
      <p:ext uri="{BB962C8B-B14F-4D97-AF65-F5344CB8AC3E}">
        <p14:creationId xmlns:p14="http://schemas.microsoft.com/office/powerpoint/2010/main" val="4055027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9/26/2022</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9/26/2022</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9/26/2022</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9/26/2022</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9/26/2022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9/26/2022</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9/26/2022</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9/26/2022</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9/26/2022</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9/26/2022</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9/26/2022</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9/26/2022</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9/26/2022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82_636D44BE.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85_92EEBC7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07_330C1F7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4D_4003067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mailto:robin.kinney@education.ky.gov"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microsoft.com/office/2018/10/relationships/comments" Target="../comments/modernComment_14C_81E15CE.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microsoft.com/office/2018/10/relationships/comments" Target="../comments/modernComment_14B_B79E3F6D.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mailto:chay.kinney@education.ky.gov"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microsoft.com/office/2018/10/relationships/comments" Target="../comments/modernComment_149_F89CF1B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microsoft.com/office/2018/10/relationships/comments" Target="../comments/modernComment_148_4D7A537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mailto:greg.dunbar@education.ky.gov"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mailto:john.gilbert@education.ky.gov"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james.bauman@education.ky.gov" TargetMode="External"/><Relationship Id="rId2" Type="http://schemas.openxmlformats.org/officeDocument/2006/relationships/hyperlink" Target="mailto:gary.leist@education.ky.gov" TargetMode="External"/><Relationship Id="rId1" Type="http://schemas.openxmlformats.org/officeDocument/2006/relationships/slideLayout" Target="../slideLayouts/slideLayout6.xml"/><Relationship Id="rId5" Type="http://schemas.openxmlformats.org/officeDocument/2006/relationships/hyperlink" Target="mailto:john.gilbert@education.ky.gov" TargetMode="External"/><Relationship Id="rId4" Type="http://schemas.openxmlformats.org/officeDocument/2006/relationships/hyperlink" Target="mailto:marcus.highland@education.ky.gov"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81_162A70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645920" y="749560"/>
            <a:ext cx="10210800" cy="1681163"/>
          </a:xfrm>
        </p:spPr>
        <p:txBody>
          <a:bodyPr>
            <a:normAutofit fontScale="90000"/>
          </a:bodyPr>
          <a:lstStyle/>
          <a:p>
            <a:r>
              <a:rPr lang="en-US" sz="4400" dirty="0"/>
              <a:t>District Facility Plan Part 3: Understanding your Orientation Packet Information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179320" y="2707924"/>
            <a:ext cx="9144000" cy="2133599"/>
          </a:xfrm>
        </p:spPr>
        <p:txBody>
          <a:bodyPr>
            <a:normAutofit/>
          </a:bodyPr>
          <a:lstStyle/>
          <a:p>
            <a:r>
              <a:rPr lang="en-US" dirty="0"/>
              <a:t>Kentucky Department of Education (KDE)</a:t>
            </a:r>
          </a:p>
          <a:p>
            <a:r>
              <a:rPr lang="en-US" dirty="0"/>
              <a:t>Office of Finance and Operations (OFO)</a:t>
            </a:r>
          </a:p>
          <a:p>
            <a:r>
              <a:rPr lang="en-US" dirty="0"/>
              <a:t>Division of District Support (DDS)</a:t>
            </a:r>
          </a:p>
          <a:p>
            <a:r>
              <a:rPr lang="en-US" dirty="0"/>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2296160" y="4841523"/>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Presentation created September 29, 2022</a:t>
            </a:r>
          </a:p>
        </p:txBody>
      </p:sp>
    </p:spTree>
    <p:extLst>
      <p:ext uri="{BB962C8B-B14F-4D97-AF65-F5344CB8AC3E}">
        <p14:creationId xmlns:p14="http://schemas.microsoft.com/office/powerpoint/2010/main" val="184113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sz="4000" dirty="0"/>
              <a:t>Part 1 Orientation – Overview of the Process</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528742"/>
            <a:ext cx="10515600" cy="4351338"/>
          </a:xfrm>
        </p:spPr>
        <p:txBody>
          <a:bodyPr>
            <a:normAutofit fontScale="92500" lnSpcReduction="10000"/>
          </a:bodyPr>
          <a:lstStyle/>
          <a:p>
            <a:pPr marL="0" indent="0">
              <a:buNone/>
            </a:pPr>
            <a:r>
              <a:rPr lang="en-US" dirty="0"/>
              <a:t>A video presentation reviewing:</a:t>
            </a:r>
            <a:endParaRPr lang="en-US" b="1" dirty="0"/>
          </a:p>
          <a:p>
            <a:pPr>
              <a:buFont typeface="Wingdings" panose="05000000000000000000" pitchFamily="2" charset="2"/>
              <a:buChar char="q"/>
            </a:pPr>
            <a:r>
              <a:rPr lang="en-US" dirty="0"/>
              <a:t> Facilities Branch Mission Statement</a:t>
            </a:r>
          </a:p>
          <a:p>
            <a:pPr>
              <a:buFont typeface="Wingdings" panose="05000000000000000000" pitchFamily="2" charset="2"/>
              <a:buChar char="q"/>
            </a:pPr>
            <a:r>
              <a:rPr lang="en-US" dirty="0"/>
              <a:t> Overview and History</a:t>
            </a:r>
          </a:p>
          <a:p>
            <a:pPr>
              <a:buFont typeface="Wingdings" panose="05000000000000000000" pitchFamily="2" charset="2"/>
              <a:buChar char="q"/>
            </a:pPr>
            <a:r>
              <a:rPr lang="en-US" dirty="0"/>
              <a:t> Outcomes and Facilities Best Practices</a:t>
            </a:r>
          </a:p>
          <a:p>
            <a:pPr>
              <a:buFont typeface="Wingdings" panose="05000000000000000000" pitchFamily="2" charset="2"/>
              <a:buChar char="q"/>
            </a:pPr>
            <a:r>
              <a:rPr lang="en-US" dirty="0"/>
              <a:t> Equity – Costs per square foot as replacement values </a:t>
            </a:r>
            <a:r>
              <a:rPr lang="en-US" dirty="0">
                <a:highlight>
                  <a:srgbClr val="FFFF00"/>
                </a:highlight>
              </a:rPr>
              <a:t>(</a:t>
            </a:r>
            <a:r>
              <a:rPr lang="en-US" u="sng" dirty="0">
                <a:highlight>
                  <a:srgbClr val="FFFF00"/>
                </a:highlight>
              </a:rPr>
              <a:t>RS Means has changed – see next slide</a:t>
            </a:r>
            <a:r>
              <a:rPr lang="en-US" dirty="0">
                <a:highlight>
                  <a:srgbClr val="FFFF00"/>
                </a:highlight>
              </a:rPr>
              <a:t>)</a:t>
            </a:r>
          </a:p>
          <a:p>
            <a:pPr>
              <a:buFont typeface="Wingdings" panose="05000000000000000000" pitchFamily="2" charset="2"/>
              <a:buChar char="q"/>
            </a:pPr>
            <a:r>
              <a:rPr lang="en-US" dirty="0"/>
              <a:t> Adequacy of Model Programs</a:t>
            </a:r>
          </a:p>
          <a:p>
            <a:pPr>
              <a:buFont typeface="Wingdings" panose="05000000000000000000" pitchFamily="2" charset="2"/>
              <a:buChar char="q"/>
            </a:pPr>
            <a:r>
              <a:rPr lang="en-US" dirty="0"/>
              <a:t> “Step by Step” DFP Process</a:t>
            </a:r>
          </a:p>
          <a:p>
            <a:pPr>
              <a:buFont typeface="Wingdings" panose="05000000000000000000" pitchFamily="2" charset="2"/>
              <a:buChar char="q"/>
            </a:pPr>
            <a:r>
              <a:rPr lang="en-US" dirty="0"/>
              <a:t> A/E Evaluation of Facilities</a:t>
            </a:r>
          </a:p>
          <a:p>
            <a:pPr>
              <a:buFont typeface="Wingdings" panose="05000000000000000000" pitchFamily="2" charset="2"/>
              <a:buChar char="q"/>
            </a:pPr>
            <a:r>
              <a:rPr lang="en-US" dirty="0"/>
              <a:t>Funding</a:t>
            </a:r>
          </a:p>
        </p:txBody>
      </p:sp>
    </p:spTree>
    <p:extLst>
      <p:ext uri="{BB962C8B-B14F-4D97-AF65-F5344CB8AC3E}">
        <p14:creationId xmlns:p14="http://schemas.microsoft.com/office/powerpoint/2010/main" val="178119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sz="4000" dirty="0"/>
              <a:t>Equity – Benchmark Costs Have Changed from RS Means to FRED</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528742"/>
            <a:ext cx="10515600" cy="4351338"/>
          </a:xfrm>
        </p:spPr>
        <p:txBody>
          <a:bodyPr>
            <a:normAutofit/>
          </a:bodyPr>
          <a:lstStyle/>
          <a:p>
            <a:pPr marL="0" indent="0">
              <a:buNone/>
            </a:pPr>
            <a:endParaRPr lang="en-US" sz="1900" dirty="0"/>
          </a:p>
          <a:p>
            <a:pPr>
              <a:buFont typeface="Wingdings" panose="05000000000000000000" pitchFamily="2" charset="2"/>
              <a:buChar char="q"/>
            </a:pPr>
            <a:r>
              <a:rPr lang="en-US" sz="1900" dirty="0"/>
              <a:t> The ¾ national average cost of building construction benchmark historically provided in R.S. Means Construction Cost Data is no longer available due to changes made by the publisher. This benchmark which consists of the cost of materials, labor and contractor’s overhead and profit is referenced in the Kentucky School Facilities Planning Manual incorporated by reference in 702 KAR 4:180. KDE adjusts it to include “soft costs” such as A/E fees, CM fees, contingencies and equipment, site development and site acquisition to estimate total project costs related to planning and insurance replacement cost purposes.</a:t>
            </a:r>
          </a:p>
          <a:p>
            <a:pPr>
              <a:buFont typeface="Wingdings" panose="05000000000000000000" pitchFamily="2" charset="2"/>
              <a:buChar char="q"/>
            </a:pPr>
            <a:r>
              <a:rPr lang="en-US" sz="1900" dirty="0"/>
              <a:t> KDE has used the costs included in the Planning Manual (2008) and applied the most recent inflation information reported by the </a:t>
            </a:r>
            <a:r>
              <a:rPr lang="en-US" sz="1900" b="1" u="sng" dirty="0"/>
              <a:t>F</a:t>
            </a:r>
            <a:r>
              <a:rPr lang="en-US" sz="1900" dirty="0"/>
              <a:t>ederal </a:t>
            </a:r>
            <a:r>
              <a:rPr lang="en-US" sz="1900" b="1" u="sng" dirty="0"/>
              <a:t>R</a:t>
            </a:r>
            <a:r>
              <a:rPr lang="en-US" sz="1900" dirty="0"/>
              <a:t>eserve </a:t>
            </a:r>
            <a:r>
              <a:rPr lang="en-US" sz="1900" b="1" u="sng" dirty="0"/>
              <a:t>E</a:t>
            </a:r>
            <a:r>
              <a:rPr lang="en-US" sz="1900" dirty="0"/>
              <a:t>conomic </a:t>
            </a:r>
            <a:r>
              <a:rPr lang="en-US" sz="1900" b="1" u="sng" dirty="0"/>
              <a:t>D</a:t>
            </a:r>
            <a:r>
              <a:rPr lang="en-US" sz="1900" dirty="0"/>
              <a:t>ata (</a:t>
            </a:r>
            <a:r>
              <a:rPr lang="en-US" sz="1900" b="1" dirty="0"/>
              <a:t>FRED</a:t>
            </a:r>
            <a:r>
              <a:rPr lang="en-US" sz="1900" dirty="0"/>
              <a:t>) “</a:t>
            </a:r>
            <a:r>
              <a:rPr lang="en-US" sz="1900" i="1" dirty="0"/>
              <a:t>Producer Price Index by Industry: New Building Construction</a:t>
            </a:r>
            <a:r>
              <a:rPr lang="en-US" sz="1900" dirty="0"/>
              <a:t>” to determine the costs above.</a:t>
            </a:r>
          </a:p>
          <a:p>
            <a:pPr marL="0" indent="0">
              <a:buNone/>
            </a:pPr>
            <a:endParaRPr lang="en-US" dirty="0"/>
          </a:p>
        </p:txBody>
      </p:sp>
    </p:spTree>
    <p:extLst>
      <p:ext uri="{BB962C8B-B14F-4D97-AF65-F5344CB8AC3E}">
        <p14:creationId xmlns:p14="http://schemas.microsoft.com/office/powerpoint/2010/main" val="67151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Orientation Part 2</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dirty="0">
                <a:solidFill>
                  <a:schemeClr val="tx1"/>
                </a:solidFill>
              </a:rPr>
              <a:t>District-specific information</a:t>
            </a:r>
          </a:p>
          <a:p>
            <a:r>
              <a:rPr lang="en-US" dirty="0">
                <a:solidFill>
                  <a:schemeClr val="tx1"/>
                </a:solidFill>
              </a:rPr>
              <a:t>Lawrence County as an example</a:t>
            </a:r>
          </a:p>
        </p:txBody>
      </p:sp>
    </p:spTree>
    <p:extLst>
      <p:ext uri="{BB962C8B-B14F-4D97-AF65-F5344CB8AC3E}">
        <p14:creationId xmlns:p14="http://schemas.microsoft.com/office/powerpoint/2010/main" val="1668105406"/>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988217"/>
            <a:ext cx="9144000" cy="1681163"/>
          </a:xfrm>
        </p:spPr>
        <p:txBody>
          <a:bodyPr>
            <a:normAutofit/>
          </a:bodyPr>
          <a:lstStyle/>
          <a:p>
            <a:r>
              <a:rPr lang="en-US" sz="4400" dirty="0"/>
              <a:t>Lawrence County Local Planning Committee Orientation Part 2</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2752530"/>
            <a:ext cx="9144000" cy="2133599"/>
          </a:xfrm>
        </p:spPr>
        <p:txBody>
          <a:bodyPr>
            <a:normAutofit lnSpcReduction="10000"/>
          </a:bodyPr>
          <a:lstStyle/>
          <a:p>
            <a:r>
              <a:rPr lang="en-US" dirty="0"/>
              <a:t>Kentucky Board of Education (KBE)</a:t>
            </a:r>
          </a:p>
          <a:p>
            <a:r>
              <a:rPr lang="en-US" dirty="0"/>
              <a:t>Kentucky Department of Education (KDE)</a:t>
            </a:r>
          </a:p>
          <a:p>
            <a:r>
              <a:rPr lang="en-US" dirty="0"/>
              <a:t>Office of Finance and Operations (OFO)</a:t>
            </a:r>
          </a:p>
          <a:p>
            <a:r>
              <a:rPr lang="en-US" dirty="0"/>
              <a:t>Division of District Support (DDS)</a:t>
            </a:r>
          </a:p>
          <a:p>
            <a:r>
              <a:rPr lang="en-US" dirty="0"/>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1524000" y="4841523"/>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Presentation created September 2, 2022</a:t>
            </a:r>
          </a:p>
        </p:txBody>
      </p:sp>
    </p:spTree>
    <p:extLst>
      <p:ext uri="{BB962C8B-B14F-4D97-AF65-F5344CB8AC3E}">
        <p14:creationId xmlns:p14="http://schemas.microsoft.com/office/powerpoint/2010/main" val="2465119346"/>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sz="4000" dirty="0"/>
              <a:t>Presentation Summary – Welcome Back!</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528742"/>
            <a:ext cx="10515600" cy="4351338"/>
          </a:xfrm>
        </p:spPr>
        <p:txBody>
          <a:bodyPr>
            <a:normAutofit fontScale="92500"/>
          </a:bodyPr>
          <a:lstStyle/>
          <a:p>
            <a:pPr marL="0" indent="0">
              <a:buNone/>
            </a:pPr>
            <a:r>
              <a:rPr lang="en-US" dirty="0"/>
              <a:t>This presentation will focus on information specific to your district and will include:</a:t>
            </a:r>
            <a:endParaRPr lang="en-US" b="1" dirty="0"/>
          </a:p>
          <a:p>
            <a:pPr>
              <a:buFont typeface="Wingdings" panose="05000000000000000000" pitchFamily="2" charset="2"/>
              <a:buChar char="q"/>
            </a:pPr>
            <a:r>
              <a:rPr lang="en-US" dirty="0"/>
              <a:t> An “Overview” of capacity calculations and existing buildings</a:t>
            </a:r>
          </a:p>
          <a:p>
            <a:pPr>
              <a:buFont typeface="Wingdings" panose="05000000000000000000" pitchFamily="2" charset="2"/>
              <a:buChar char="q"/>
            </a:pPr>
            <a:r>
              <a:rPr lang="en-US" dirty="0"/>
              <a:t> Current </a:t>
            </a:r>
            <a:r>
              <a:rPr lang="en-US" b="1" u="sng" dirty="0"/>
              <a:t>D</a:t>
            </a:r>
            <a:r>
              <a:rPr lang="en-US" dirty="0"/>
              <a:t>istrict </a:t>
            </a:r>
            <a:r>
              <a:rPr lang="en-US" b="1" u="sng" dirty="0"/>
              <a:t>F</a:t>
            </a:r>
            <a:r>
              <a:rPr lang="en-US" dirty="0"/>
              <a:t>acilities </a:t>
            </a:r>
            <a:r>
              <a:rPr lang="en-US" b="1" u="sng" dirty="0"/>
              <a:t>P</a:t>
            </a:r>
            <a:r>
              <a:rPr lang="en-US" dirty="0"/>
              <a:t>lan (</a:t>
            </a:r>
            <a:r>
              <a:rPr lang="en-US" b="1" u="sng" dirty="0"/>
              <a:t>DFP</a:t>
            </a:r>
            <a:r>
              <a:rPr lang="en-US" dirty="0"/>
              <a:t>)</a:t>
            </a:r>
          </a:p>
          <a:p>
            <a:pPr>
              <a:buFont typeface="Wingdings" panose="05000000000000000000" pitchFamily="2" charset="2"/>
              <a:buChar char="q"/>
            </a:pPr>
            <a:r>
              <a:rPr lang="en-US" dirty="0"/>
              <a:t> Projects undertaken since 2018 DFP</a:t>
            </a:r>
          </a:p>
          <a:p>
            <a:pPr>
              <a:buFont typeface="Wingdings" panose="05000000000000000000" pitchFamily="2" charset="2"/>
              <a:buChar char="q"/>
            </a:pPr>
            <a:r>
              <a:rPr lang="en-US" dirty="0"/>
              <a:t> District’s restricted funding stream</a:t>
            </a:r>
          </a:p>
          <a:p>
            <a:pPr>
              <a:buFont typeface="Wingdings" panose="05000000000000000000" pitchFamily="2" charset="2"/>
              <a:buChar char="q"/>
            </a:pPr>
            <a:r>
              <a:rPr lang="en-US" dirty="0"/>
              <a:t> School center information and cost of delivery of services (each school)</a:t>
            </a:r>
          </a:p>
          <a:p>
            <a:pPr>
              <a:buFont typeface="Wingdings" panose="05000000000000000000" pitchFamily="2" charset="2"/>
              <a:buChar char="q"/>
            </a:pPr>
            <a:r>
              <a:rPr lang="en-US" dirty="0"/>
              <a:t> Enrollment changes since 1990</a:t>
            </a:r>
          </a:p>
          <a:p>
            <a:pPr>
              <a:buFont typeface="Wingdings" panose="05000000000000000000" pitchFamily="2" charset="2"/>
              <a:buChar char="q"/>
            </a:pPr>
            <a:r>
              <a:rPr lang="en-US" dirty="0"/>
              <a:t> Demographic projections </a:t>
            </a:r>
            <a:r>
              <a:rPr lang="en-US" i="1" dirty="0"/>
              <a:t>based on 2020 US Census Data</a:t>
            </a:r>
          </a:p>
        </p:txBody>
      </p:sp>
    </p:spTree>
    <p:extLst>
      <p:ext uri="{BB962C8B-B14F-4D97-AF65-F5344CB8AC3E}">
        <p14:creationId xmlns:p14="http://schemas.microsoft.com/office/powerpoint/2010/main" val="166268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dirty="0">
                <a:solidFill>
                  <a:schemeClr val="tx1"/>
                </a:solidFill>
              </a:rPr>
              <a:t>Building capacity overview and existing building conditions in Lawrence County (Co), Kentucky (KY) schools</a:t>
            </a:r>
          </a:p>
        </p:txBody>
      </p:sp>
    </p:spTree>
    <p:extLst>
      <p:ext uri="{BB962C8B-B14F-4D97-AF65-F5344CB8AC3E}">
        <p14:creationId xmlns:p14="http://schemas.microsoft.com/office/powerpoint/2010/main" val="856432499"/>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247817-5726-47F2-AA98-21E9499FB3E7}"/>
              </a:ext>
            </a:extLst>
          </p:cNvPr>
          <p:cNvSpPr txBox="1">
            <a:spLocks noGrp="1"/>
          </p:cNvSpPr>
          <p:nvPr>
            <p:ph type="title" idx="4294967295"/>
          </p:nvPr>
        </p:nvSpPr>
        <p:spPr>
          <a:xfrm>
            <a:off x="839788" y="714809"/>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780"/>
                </a:solidFill>
                <a:effectLst/>
                <a:uLnTx/>
                <a:uFillTx/>
                <a:latin typeface="+mj-lt"/>
                <a:ea typeface="+mj-ea"/>
                <a:cs typeface="+mj-cs"/>
              </a:rPr>
              <a:t>Overview – Capacity Calculations</a:t>
            </a:r>
            <a:br>
              <a:rPr kumimoji="0" lang="en-US" sz="4400" b="0" i="0" u="none" strike="noStrike" kern="1200" cap="none" spc="0" normalizeH="0" baseline="0" noProof="0" dirty="0">
                <a:ln>
                  <a:noFill/>
                </a:ln>
                <a:solidFill>
                  <a:srgbClr val="007780"/>
                </a:solidFill>
                <a:effectLst/>
                <a:uLnTx/>
                <a:uFillTx/>
                <a:latin typeface="+mj-lt"/>
                <a:ea typeface="+mj-ea"/>
                <a:cs typeface="+mj-cs"/>
              </a:rPr>
            </a:br>
            <a:r>
              <a:rPr kumimoji="0" lang="en-US" sz="4400" b="0" i="0" u="none" strike="noStrike" kern="1200" cap="none" spc="0" normalizeH="0" baseline="0" noProof="0" dirty="0">
                <a:ln>
                  <a:noFill/>
                </a:ln>
                <a:solidFill>
                  <a:srgbClr val="007780"/>
                </a:solidFill>
                <a:effectLst/>
                <a:uLnTx/>
                <a:uFillTx/>
                <a:latin typeface="+mj-lt"/>
                <a:ea typeface="+mj-ea"/>
                <a:cs typeface="+mj-cs"/>
              </a:rPr>
              <a:t>Elementary Schools</a:t>
            </a:r>
          </a:p>
        </p:txBody>
      </p:sp>
      <p:sp>
        <p:nvSpPr>
          <p:cNvPr id="4" name="Text Placeholder 3">
            <a:extLst>
              <a:ext uri="{FF2B5EF4-FFF2-40B4-BE49-F238E27FC236}">
                <a16:creationId xmlns:a16="http://schemas.microsoft.com/office/drawing/2014/main" id="{C116462B-0806-44DE-9C80-A191662A1081}"/>
              </a:ext>
            </a:extLst>
          </p:cNvPr>
          <p:cNvSpPr txBox="1">
            <a:spLocks/>
          </p:cNvSpPr>
          <p:nvPr/>
        </p:nvSpPr>
        <p:spPr>
          <a:xfrm>
            <a:off x="839788" y="1891430"/>
            <a:ext cx="5256211"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dirty="0"/>
              <a:t>Per </a:t>
            </a:r>
            <a:r>
              <a:rPr lang="en-US" sz="2000" b="1" u="sng" dirty="0"/>
              <a:t>K</a:t>
            </a:r>
            <a:r>
              <a:rPr lang="en-US" sz="2000" dirty="0"/>
              <a:t>entucky </a:t>
            </a:r>
            <a:r>
              <a:rPr lang="en-US" sz="2000" b="1" u="sng" dirty="0"/>
              <a:t>A</a:t>
            </a:r>
            <a:r>
              <a:rPr lang="en-US" sz="2000" dirty="0"/>
              <a:t>dministrative </a:t>
            </a:r>
            <a:r>
              <a:rPr lang="en-US" sz="2000" b="1" u="sng" dirty="0"/>
              <a:t>R</a:t>
            </a:r>
            <a:r>
              <a:rPr lang="en-US" sz="2000" dirty="0"/>
              <a:t>egulations (</a:t>
            </a:r>
            <a:r>
              <a:rPr lang="en-US" sz="2000" b="1" u="sng" dirty="0"/>
              <a:t>KAR</a:t>
            </a:r>
            <a:r>
              <a:rPr lang="en-US" sz="2000" dirty="0"/>
              <a:t>), 702 KAR 4:180 incorporates by reference The Planning Manual which notes only standard classrooms are used when calculating student capacity.</a:t>
            </a:r>
          </a:p>
          <a:p>
            <a:pPr marL="285750" indent="-285750">
              <a:buFont typeface="Wingdings" panose="05000000000000000000" pitchFamily="2" charset="2"/>
              <a:buChar char="q"/>
            </a:pPr>
            <a:r>
              <a:rPr lang="en-US" sz="2000" dirty="0"/>
              <a:t>Classrooms for special education, music, art, science, computer labs, etc. are </a:t>
            </a:r>
            <a:r>
              <a:rPr lang="en-US" sz="2000" i="1" u="sng" dirty="0"/>
              <a:t>not</a:t>
            </a:r>
            <a:r>
              <a:rPr lang="en-US" sz="2000" dirty="0"/>
              <a:t> used in the capacity calculation.</a:t>
            </a:r>
          </a:p>
          <a:p>
            <a:pPr marL="285750" indent="-285750">
              <a:buFont typeface="Wingdings" panose="05000000000000000000" pitchFamily="2" charset="2"/>
              <a:buChar char="q"/>
            </a:pPr>
            <a:r>
              <a:rPr lang="en-US" sz="2000" dirty="0"/>
              <a:t>Since only standard classrooms are used in this calculation, it is critical that the spaces and their use be accurately noted in </a:t>
            </a:r>
            <a:r>
              <a:rPr lang="en-US" sz="2000" b="1" u="sng" dirty="0"/>
              <a:t>K</a:t>
            </a:r>
            <a:r>
              <a:rPr lang="en-US" sz="2000" dirty="0"/>
              <a:t>Y </a:t>
            </a:r>
            <a:r>
              <a:rPr lang="en-US" sz="2000" b="1" u="sng" dirty="0"/>
              <a:t>F</a:t>
            </a:r>
            <a:r>
              <a:rPr lang="en-US" sz="2000" dirty="0"/>
              <a:t>acilities </a:t>
            </a:r>
            <a:r>
              <a:rPr lang="en-US" sz="2000" b="1" u="sng" dirty="0"/>
              <a:t>I</a:t>
            </a:r>
            <a:r>
              <a:rPr lang="en-US" sz="2000" dirty="0"/>
              <a:t>nventory and </a:t>
            </a:r>
            <a:r>
              <a:rPr lang="en-US" sz="2000" b="1" u="sng" dirty="0"/>
              <a:t>C</a:t>
            </a:r>
            <a:r>
              <a:rPr lang="en-US" sz="2000" dirty="0"/>
              <a:t>lassification </a:t>
            </a:r>
            <a:r>
              <a:rPr lang="en-US" sz="2000" b="1" u="sng" dirty="0"/>
              <a:t>S</a:t>
            </a:r>
            <a:r>
              <a:rPr lang="en-US" sz="2000" dirty="0"/>
              <a:t>ystem’s (</a:t>
            </a:r>
            <a:r>
              <a:rPr lang="en-US" sz="2000" b="1" u="sng" dirty="0"/>
              <a:t>KFICS</a:t>
            </a:r>
            <a:r>
              <a:rPr lang="en-US" sz="2000" dirty="0"/>
              <a:t>) building inventories.</a:t>
            </a:r>
          </a:p>
          <a:p>
            <a:pPr marL="285750" indent="-285750">
              <a:buFont typeface="Wingdings" panose="05000000000000000000" pitchFamily="2" charset="2"/>
              <a:buChar char="q"/>
            </a:pPr>
            <a:r>
              <a:rPr lang="en-US" sz="2000" dirty="0"/>
              <a:t>Number of students to be calculated per classroom is based on the room size in </a:t>
            </a:r>
            <a:r>
              <a:rPr lang="en-US" sz="2000" b="1" u="sng" dirty="0"/>
              <a:t>s</a:t>
            </a:r>
            <a:r>
              <a:rPr lang="en-US" sz="2000" dirty="0"/>
              <a:t>quare </a:t>
            </a:r>
            <a:r>
              <a:rPr lang="en-US" sz="2000" b="1" u="sng" dirty="0"/>
              <a:t>f</a:t>
            </a:r>
            <a:r>
              <a:rPr lang="en-US" sz="2000" dirty="0"/>
              <a:t>eet (</a:t>
            </a:r>
            <a:r>
              <a:rPr lang="en-US" sz="2000" b="1" u="sng" dirty="0"/>
              <a:t>SF</a:t>
            </a:r>
            <a:r>
              <a:rPr lang="en-US" sz="2000" dirty="0"/>
              <a:t>). See adjacent chart.</a:t>
            </a:r>
          </a:p>
        </p:txBody>
      </p:sp>
      <p:pic>
        <p:nvPicPr>
          <p:cNvPr id="5" name="Picture 1" descr="Table provides information on regulation requirements for an elementary school based on Classroom size to the number of students per classroom permissible.">
            <a:extLst>
              <a:ext uri="{FF2B5EF4-FFF2-40B4-BE49-F238E27FC236}">
                <a16:creationId xmlns:a16="http://schemas.microsoft.com/office/drawing/2014/main" id="{890033AE-A858-2E2A-EAE7-C795FE4396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5916" y="2451920"/>
            <a:ext cx="5256211" cy="23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6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6846A3-8CE6-4E8A-81D9-1DEFA0B5818A}"/>
              </a:ext>
            </a:extLst>
          </p:cNvPr>
          <p:cNvSpPr txBox="1">
            <a:spLocks noGrp="1"/>
          </p:cNvSpPr>
          <p:nvPr>
            <p:ph type="title" idx="4294967295"/>
          </p:nvPr>
        </p:nvSpPr>
        <p:spPr>
          <a:xfrm>
            <a:off x="835681" y="772612"/>
            <a:ext cx="10520638"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780"/>
                </a:solidFill>
                <a:effectLst/>
                <a:uLnTx/>
                <a:uFillTx/>
                <a:latin typeface="+mj-lt"/>
                <a:ea typeface="+mj-ea"/>
                <a:cs typeface="+mj-cs"/>
              </a:rPr>
              <a:t>Overview – Capacity Calculations</a:t>
            </a:r>
            <a:br>
              <a:rPr kumimoji="0" lang="en-US" sz="4400" b="0" i="0" u="none" strike="noStrike" kern="1200" cap="none" spc="0" normalizeH="0" baseline="0" noProof="0" dirty="0">
                <a:ln>
                  <a:noFill/>
                </a:ln>
                <a:solidFill>
                  <a:srgbClr val="007780"/>
                </a:solidFill>
                <a:effectLst/>
                <a:uLnTx/>
                <a:uFillTx/>
                <a:latin typeface="+mj-lt"/>
                <a:ea typeface="+mj-ea"/>
                <a:cs typeface="+mj-cs"/>
              </a:rPr>
            </a:br>
            <a:r>
              <a:rPr kumimoji="0" lang="en-US" sz="4400" b="0" i="0" u="none" strike="noStrike" kern="1200" cap="none" spc="0" normalizeH="0" baseline="0" noProof="0" dirty="0">
                <a:ln>
                  <a:noFill/>
                </a:ln>
                <a:solidFill>
                  <a:srgbClr val="007780"/>
                </a:solidFill>
                <a:effectLst/>
                <a:uLnTx/>
                <a:uFillTx/>
                <a:latin typeface="+mj-lt"/>
                <a:ea typeface="+mj-ea"/>
                <a:cs typeface="+mj-cs"/>
              </a:rPr>
              <a:t>Middle and High Schools</a:t>
            </a:r>
          </a:p>
        </p:txBody>
      </p:sp>
      <p:sp>
        <p:nvSpPr>
          <p:cNvPr id="4" name="Text Placeholder 3">
            <a:extLst>
              <a:ext uri="{FF2B5EF4-FFF2-40B4-BE49-F238E27FC236}">
                <a16:creationId xmlns:a16="http://schemas.microsoft.com/office/drawing/2014/main" id="{D2ACD603-5CF2-4318-942D-3E1D4C32D628}"/>
              </a:ext>
            </a:extLst>
          </p:cNvPr>
          <p:cNvSpPr txBox="1">
            <a:spLocks/>
          </p:cNvSpPr>
          <p:nvPr/>
        </p:nvSpPr>
        <p:spPr>
          <a:xfrm>
            <a:off x="839788" y="2057400"/>
            <a:ext cx="10520638" cy="39696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dirty="0"/>
              <a:t>Only the standard classrooms are used when calculating student capacity.</a:t>
            </a:r>
          </a:p>
          <a:p>
            <a:pPr marL="285750" indent="-285750">
              <a:buFont typeface="Wingdings" panose="05000000000000000000" pitchFamily="2" charset="2"/>
              <a:buChar char="q"/>
            </a:pPr>
            <a:r>
              <a:rPr lang="en-US" sz="2000" dirty="0"/>
              <a:t>Classrooms for special education, music, art, science, computer labs, Career and Technical Education (CTE), etc. are </a:t>
            </a:r>
            <a:r>
              <a:rPr lang="en-US" sz="2000" i="1" u="sng" dirty="0"/>
              <a:t>not</a:t>
            </a:r>
            <a:r>
              <a:rPr lang="en-US" sz="2000" dirty="0"/>
              <a:t> used in the capacity calculation.</a:t>
            </a:r>
          </a:p>
          <a:p>
            <a:pPr marL="285750" indent="-285750">
              <a:buFont typeface="Wingdings" panose="05000000000000000000" pitchFamily="2" charset="2"/>
              <a:buChar char="q"/>
            </a:pPr>
            <a:r>
              <a:rPr lang="en-US" sz="2000" dirty="0"/>
              <a:t>The number of students to be calculated per classroom is based on the room size; note that since students are in non-standard classrooms about 25% of the time, the base capacity is adjusted by a divisor of .75. </a:t>
            </a:r>
          </a:p>
        </p:txBody>
      </p:sp>
      <p:pic>
        <p:nvPicPr>
          <p:cNvPr id="5" name="Picture 1" descr="Table provides information on regulation requirements for middle and high schools based on Classroom size to the number of students per classroom permissible.&#10;">
            <a:extLst>
              <a:ext uri="{FF2B5EF4-FFF2-40B4-BE49-F238E27FC236}">
                <a16:creationId xmlns:a16="http://schemas.microsoft.com/office/drawing/2014/main" id="{809D1C6C-B179-26E1-A2F8-83FD336EC1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257441"/>
            <a:ext cx="82296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72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FFF22A-FEA8-4D68-B28D-71327A11EE84}"/>
              </a:ext>
            </a:extLst>
          </p:cNvPr>
          <p:cNvSpPr txBox="1">
            <a:spLocks noGrp="1"/>
          </p:cNvSpPr>
          <p:nvPr>
            <p:ph type="title" idx="4294967295"/>
          </p:nvPr>
        </p:nvSpPr>
        <p:spPr>
          <a:xfrm>
            <a:off x="839788" y="927334"/>
            <a:ext cx="10520638"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7780"/>
                </a:solidFill>
                <a:effectLst/>
                <a:uLnTx/>
                <a:uFillTx/>
                <a:latin typeface="+mj-lt"/>
                <a:ea typeface="+mj-ea"/>
                <a:cs typeface="+mj-cs"/>
              </a:rPr>
              <a:t>Existing Conditions – Lawrence County Schools</a:t>
            </a:r>
          </a:p>
        </p:txBody>
      </p:sp>
      <p:sp>
        <p:nvSpPr>
          <p:cNvPr id="7" name="Text Placeholder 3">
            <a:extLst>
              <a:ext uri="{FF2B5EF4-FFF2-40B4-BE49-F238E27FC236}">
                <a16:creationId xmlns:a16="http://schemas.microsoft.com/office/drawing/2014/main" id="{B922BDE0-1867-428E-83F0-1CB99E0C8E93}"/>
              </a:ext>
            </a:extLst>
          </p:cNvPr>
          <p:cNvSpPr txBox="1">
            <a:spLocks/>
          </p:cNvSpPr>
          <p:nvPr/>
        </p:nvSpPr>
        <p:spPr>
          <a:xfrm>
            <a:off x="839788" y="2057400"/>
            <a:ext cx="10520638" cy="39696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Take a moment to have a representative from the district or your design professional to review </a:t>
            </a:r>
            <a:r>
              <a:rPr lang="en-US" sz="2000" i="1" dirty="0"/>
              <a:t>existing building conditions</a:t>
            </a:r>
            <a:r>
              <a:rPr lang="en-US" sz="2000" dirty="0"/>
              <a:t> as reported to the district and KDE from narratives and the </a:t>
            </a:r>
            <a:r>
              <a:rPr lang="en-US" sz="2000" b="1" dirty="0"/>
              <a:t>KFICS</a:t>
            </a:r>
            <a:r>
              <a:rPr lang="en-US" sz="2000" dirty="0"/>
              <a:t> data. Information may consider a broad range of topics including: </a:t>
            </a:r>
          </a:p>
          <a:p>
            <a:pPr>
              <a:buFont typeface="Wingdings" panose="05000000000000000000" pitchFamily="2" charset="2"/>
              <a:buChar char="q"/>
            </a:pPr>
            <a:r>
              <a:rPr lang="en-US" sz="2000" dirty="0"/>
              <a:t>Renovation work (example: Need a new roof?), </a:t>
            </a:r>
          </a:p>
          <a:p>
            <a:pPr>
              <a:buFont typeface="Wingdings" panose="05000000000000000000" pitchFamily="2" charset="2"/>
              <a:buChar char="q"/>
            </a:pPr>
            <a:r>
              <a:rPr lang="en-US" sz="2000" dirty="0"/>
              <a:t>Adding new systems (example: Is an HVAC system new to the building?), </a:t>
            </a:r>
          </a:p>
          <a:p>
            <a:pPr>
              <a:buFont typeface="Wingdings" panose="05000000000000000000" pitchFamily="2" charset="2"/>
              <a:buChar char="q"/>
            </a:pPr>
            <a:r>
              <a:rPr lang="en-US" sz="2000" dirty="0"/>
              <a:t>Model program space comparisons (example: Do you have too many or not enough classroom space meeting KDE standards? Will an addition or renovations to existing space to serve a new purpose be considered?) or, </a:t>
            </a:r>
          </a:p>
          <a:p>
            <a:pPr>
              <a:buFont typeface="Wingdings" panose="05000000000000000000" pitchFamily="2" charset="2"/>
              <a:buChar char="q"/>
            </a:pPr>
            <a:r>
              <a:rPr lang="en-US" sz="2000" dirty="0"/>
              <a:t>Any other improvements to meet KDE standards?</a:t>
            </a:r>
          </a:p>
          <a:p>
            <a:pPr marL="0" indent="0">
              <a:buNone/>
            </a:pPr>
            <a:r>
              <a:rPr lang="en-US" sz="2000" dirty="0"/>
              <a:t>  </a:t>
            </a:r>
          </a:p>
        </p:txBody>
      </p:sp>
    </p:spTree>
    <p:extLst>
      <p:ext uri="{BB962C8B-B14F-4D97-AF65-F5344CB8AC3E}">
        <p14:creationId xmlns:p14="http://schemas.microsoft.com/office/powerpoint/2010/main" val="2115627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Current District Facilities Plan (DFP)</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dirty="0">
                <a:solidFill>
                  <a:schemeClr val="tx1"/>
                </a:solidFill>
              </a:rPr>
              <a:t>The information on your current DFP will give a good start to viewing your needs as determined by the last Local Planning Committee (LPC).</a:t>
            </a:r>
          </a:p>
          <a:p>
            <a:endParaRPr lang="en-US" dirty="0">
              <a:solidFill>
                <a:schemeClr val="tx1"/>
              </a:solidFill>
            </a:endParaRPr>
          </a:p>
        </p:txBody>
      </p:sp>
    </p:spTree>
    <p:extLst>
      <p:ext uri="{BB962C8B-B14F-4D97-AF65-F5344CB8AC3E}">
        <p14:creationId xmlns:p14="http://schemas.microsoft.com/office/powerpoint/2010/main" val="107394008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a:t>Introductions</a:t>
            </a:r>
          </a:p>
        </p:txBody>
      </p:sp>
    </p:spTree>
    <p:extLst>
      <p:ext uri="{BB962C8B-B14F-4D97-AF65-F5344CB8AC3E}">
        <p14:creationId xmlns:p14="http://schemas.microsoft.com/office/powerpoint/2010/main" val="364519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C36-7E62-4CC0-912F-5BBC2233F648}"/>
              </a:ext>
            </a:extLst>
          </p:cNvPr>
          <p:cNvSpPr txBox="1">
            <a:spLocks noGrp="1"/>
          </p:cNvSpPr>
          <p:nvPr>
            <p:ph type="title" idx="4294967295"/>
          </p:nvPr>
        </p:nvSpPr>
        <p:spPr>
          <a:xfrm>
            <a:off x="838200" y="52796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The first part of the DFP shows:</a:t>
            </a:r>
          </a:p>
        </p:txBody>
      </p:sp>
      <p:sp>
        <p:nvSpPr>
          <p:cNvPr id="3" name="Content Placeholder 2">
            <a:extLst>
              <a:ext uri="{FF2B5EF4-FFF2-40B4-BE49-F238E27FC236}">
                <a16:creationId xmlns:a16="http://schemas.microsoft.com/office/drawing/2014/main" id="{82260037-7062-4A63-8455-4150698C8836}"/>
              </a:ext>
            </a:extLst>
          </p:cNvPr>
          <p:cNvSpPr txBox="1">
            <a:spLocks/>
          </p:cNvSpPr>
          <p:nvPr/>
        </p:nvSpPr>
        <p:spPr>
          <a:xfrm>
            <a:off x="838200" y="152874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dirty="0"/>
              <a:t> The date your last DFP was approved by KBE or KDE</a:t>
            </a:r>
          </a:p>
          <a:p>
            <a:pPr>
              <a:buFont typeface="Wingdings" panose="05000000000000000000" pitchFamily="2" charset="2"/>
              <a:buChar char="q"/>
            </a:pPr>
            <a:r>
              <a:rPr lang="en-US" dirty="0"/>
              <a:t> Your current </a:t>
            </a:r>
            <a:r>
              <a:rPr lang="en-US" i="1" dirty="0"/>
              <a:t>and proposed</a:t>
            </a:r>
            <a:r>
              <a:rPr lang="en-US" dirty="0"/>
              <a:t> Plans of Organization</a:t>
            </a:r>
          </a:p>
          <a:p>
            <a:pPr marL="0" indent="0">
              <a:buFont typeface="Arial" panose="020B0604020202020204" pitchFamily="34" charset="0"/>
              <a:buNone/>
            </a:pPr>
            <a:r>
              <a:rPr lang="en-US" dirty="0"/>
              <a:t>	Then…</a:t>
            </a:r>
          </a:p>
          <a:p>
            <a:pPr>
              <a:buFont typeface="Wingdings" panose="05000000000000000000" pitchFamily="2" charset="2"/>
              <a:buChar char="q"/>
            </a:pPr>
            <a:r>
              <a:rPr lang="en-US" dirty="0"/>
              <a:t> School Centers and their classification(s)</a:t>
            </a:r>
          </a:p>
          <a:p>
            <a:pPr>
              <a:buFont typeface="Wingdings" panose="05000000000000000000" pitchFamily="2" charset="2"/>
              <a:buChar char="q"/>
            </a:pPr>
            <a:r>
              <a:rPr lang="en-US" dirty="0"/>
              <a:t> Each school’s status as a Permanent or Transitional Center</a:t>
            </a:r>
          </a:p>
          <a:p>
            <a:pPr>
              <a:buFont typeface="Wingdings" panose="05000000000000000000" pitchFamily="2" charset="2"/>
              <a:buChar char="q"/>
            </a:pPr>
            <a:r>
              <a:rPr lang="en-US" dirty="0"/>
              <a:t> Grades served by the school center</a:t>
            </a:r>
          </a:p>
          <a:p>
            <a:pPr>
              <a:buFont typeface="Wingdings" panose="05000000000000000000" pitchFamily="2" charset="2"/>
              <a:buChar char="q"/>
            </a:pPr>
            <a:r>
              <a:rPr lang="en-US" dirty="0"/>
              <a:t> *End-of-year enrollment / building capacity</a:t>
            </a:r>
          </a:p>
          <a:p>
            <a:pPr marL="0" indent="0">
              <a:buFont typeface="Arial" panose="020B0604020202020204" pitchFamily="34" charset="0"/>
              <a:buNone/>
            </a:pPr>
            <a:r>
              <a:rPr lang="en-US" sz="1800" dirty="0"/>
              <a:t>*End-of-year enrollment is district provided information through the </a:t>
            </a:r>
            <a:r>
              <a:rPr lang="en-US" sz="1800" b="1" dirty="0"/>
              <a:t>S</a:t>
            </a:r>
            <a:r>
              <a:rPr lang="en-US" sz="1800" dirty="0"/>
              <a:t>tudents </a:t>
            </a:r>
            <a:r>
              <a:rPr lang="en-US" sz="1800" b="1" dirty="0"/>
              <a:t>A</a:t>
            </a:r>
            <a:r>
              <a:rPr lang="en-US" sz="1800" dirty="0"/>
              <a:t>nnual </a:t>
            </a:r>
            <a:r>
              <a:rPr lang="en-US" sz="1800" b="1" dirty="0"/>
              <a:t>A</a:t>
            </a:r>
            <a:r>
              <a:rPr lang="en-US" sz="1800" dirty="0"/>
              <a:t>ttendance </a:t>
            </a:r>
            <a:r>
              <a:rPr lang="en-US" sz="1800" b="1" dirty="0"/>
              <a:t>R</a:t>
            </a:r>
            <a:r>
              <a:rPr lang="en-US" sz="1800" dirty="0"/>
              <a:t>eport (</a:t>
            </a:r>
            <a:r>
              <a:rPr lang="en-US" sz="1800" b="1" dirty="0"/>
              <a:t>SAAR</a:t>
            </a:r>
            <a:r>
              <a:rPr lang="en-US" sz="1800" dirty="0"/>
              <a:t>) from the previous year or </a:t>
            </a:r>
            <a:r>
              <a:rPr lang="en-US" sz="1800" b="1" dirty="0"/>
              <a:t>S</a:t>
            </a:r>
            <a:r>
              <a:rPr lang="en-US" sz="1800" dirty="0"/>
              <a:t>tudent </a:t>
            </a:r>
            <a:r>
              <a:rPr lang="en-US" sz="1800" b="1" dirty="0"/>
              <a:t>R</a:t>
            </a:r>
            <a:r>
              <a:rPr lang="en-US" sz="1800" dirty="0"/>
              <a:t>eport </a:t>
            </a:r>
            <a:r>
              <a:rPr lang="en-US" sz="1800" b="1" dirty="0"/>
              <a:t>C</a:t>
            </a:r>
            <a:r>
              <a:rPr lang="en-US" sz="1800" dirty="0"/>
              <a:t>ard (</a:t>
            </a:r>
            <a:r>
              <a:rPr lang="en-US" sz="1800" b="1" dirty="0"/>
              <a:t>SRC</a:t>
            </a:r>
            <a:r>
              <a:rPr lang="en-US" sz="1800" dirty="0"/>
              <a:t>) information if SAAR is not available.</a:t>
            </a:r>
          </a:p>
        </p:txBody>
      </p:sp>
    </p:spTree>
    <p:extLst>
      <p:ext uri="{BB962C8B-B14F-4D97-AF65-F5344CB8AC3E}">
        <p14:creationId xmlns:p14="http://schemas.microsoft.com/office/powerpoint/2010/main" val="4174214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C36-7E62-4CC0-912F-5BBC2233F648}"/>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Lawrence County District Facility Plan </a:t>
            </a:r>
          </a:p>
        </p:txBody>
      </p:sp>
      <p:pic>
        <p:nvPicPr>
          <p:cNvPr id="6" name="Picture 5" descr="Graphic illustrates a sample of the beginning of a posted District Facility Plan with the school district name, Plan of Organization, School Centers listed along with their Status, current Organization, and a comparison of the student enrollment to building capacity. &#10;">
            <a:extLst>
              <a:ext uri="{FF2B5EF4-FFF2-40B4-BE49-F238E27FC236}">
                <a16:creationId xmlns:a16="http://schemas.microsoft.com/office/drawing/2014/main" id="{9F2B3674-C26D-500E-3225-F1B6CCE00511}"/>
              </a:ext>
            </a:extLst>
          </p:cNvPr>
          <p:cNvPicPr>
            <a:picLocks noChangeAspect="1"/>
          </p:cNvPicPr>
          <p:nvPr/>
        </p:nvPicPr>
        <p:blipFill>
          <a:blip r:embed="rId3"/>
          <a:stretch>
            <a:fillRect/>
          </a:stretch>
        </p:blipFill>
        <p:spPr>
          <a:xfrm>
            <a:off x="1292087" y="959756"/>
            <a:ext cx="9607826" cy="4880386"/>
          </a:xfrm>
          <a:prstGeom prst="rect">
            <a:avLst/>
          </a:prstGeom>
        </p:spPr>
      </p:pic>
    </p:spTree>
    <p:extLst>
      <p:ext uri="{BB962C8B-B14F-4D97-AF65-F5344CB8AC3E}">
        <p14:creationId xmlns:p14="http://schemas.microsoft.com/office/powerpoint/2010/main" val="3522503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C36-7E62-4CC0-912F-5BBC2233F648}"/>
              </a:ext>
            </a:extLst>
          </p:cNvPr>
          <p:cNvSpPr txBox="1">
            <a:spLocks noGrp="1"/>
          </p:cNvSpPr>
          <p:nvPr>
            <p:ph type="title" idx="4294967295"/>
          </p:nvPr>
        </p:nvSpPr>
        <p:spPr>
          <a:xfrm>
            <a:off x="838200" y="2103437"/>
            <a:ext cx="10515600" cy="19517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The main body of the DFP focuses on District Need (construction projects and property) identified by your LPC and shows work in one of four priorities. A fifth priority is listed for local needs not qualifying for restricted fund sources.</a:t>
            </a:r>
          </a:p>
        </p:txBody>
      </p:sp>
    </p:spTree>
    <p:extLst>
      <p:ext uri="{BB962C8B-B14F-4D97-AF65-F5344CB8AC3E}">
        <p14:creationId xmlns:p14="http://schemas.microsoft.com/office/powerpoint/2010/main" val="3807893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C36-7E62-4CC0-912F-5BBC2233F648}"/>
              </a:ext>
            </a:extLst>
          </p:cNvPr>
          <p:cNvSpPr txBox="1">
            <a:spLocks noGrp="1"/>
          </p:cNvSpPr>
          <p:nvPr>
            <p:ph type="title" idx="4294967295"/>
          </p:nvPr>
        </p:nvSpPr>
        <p:spPr>
          <a:xfrm>
            <a:off x="838200" y="365125"/>
            <a:ext cx="10515600" cy="15531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Priority 1 Projects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Work on educational facilities to be started or completed </a:t>
            </a:r>
            <a:r>
              <a:rPr kumimoji="0" lang="en-US" sz="4000" b="0" i="1" u="sng" strike="noStrike" kern="1200" cap="none" spc="0" normalizeH="0" baseline="0" noProof="0" dirty="0">
                <a:ln>
                  <a:noFill/>
                </a:ln>
                <a:solidFill>
                  <a:srgbClr val="007780"/>
                </a:solidFill>
                <a:effectLst/>
                <a:uLnTx/>
                <a:uFillTx/>
                <a:latin typeface="+mj-lt"/>
                <a:ea typeface="+mj-ea"/>
                <a:cs typeface="+mj-cs"/>
              </a:rPr>
              <a:t>in</a:t>
            </a:r>
            <a:r>
              <a:rPr kumimoji="0" lang="en-US" sz="4000" b="0" i="0" u="none" strike="noStrike" kern="1200" cap="none" spc="0" normalizeH="0" baseline="0" noProof="0" dirty="0">
                <a:ln>
                  <a:noFill/>
                </a:ln>
                <a:solidFill>
                  <a:srgbClr val="007780"/>
                </a:solidFill>
                <a:effectLst/>
                <a:uLnTx/>
                <a:uFillTx/>
                <a:latin typeface="+mj-lt"/>
                <a:ea typeface="+mj-ea"/>
                <a:cs typeface="+mj-cs"/>
              </a:rPr>
              <a:t> the next biennium</a:t>
            </a:r>
          </a:p>
        </p:txBody>
      </p:sp>
      <p:sp>
        <p:nvSpPr>
          <p:cNvPr id="3" name="Content Placeholder 2">
            <a:extLst>
              <a:ext uri="{FF2B5EF4-FFF2-40B4-BE49-F238E27FC236}">
                <a16:creationId xmlns:a16="http://schemas.microsoft.com/office/drawing/2014/main" id="{82260037-7062-4A63-8455-4150698C8836}"/>
              </a:ext>
            </a:extLst>
          </p:cNvPr>
          <p:cNvSpPr txBox="1">
            <a:spLocks/>
          </p:cNvSpPr>
          <p:nvPr/>
        </p:nvSpPr>
        <p:spPr>
          <a:xfrm>
            <a:off x="838200" y="2018460"/>
            <a:ext cx="10515600" cy="385826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dirty="0"/>
              <a:t> </a:t>
            </a:r>
            <a:r>
              <a:rPr lang="en-US" b="1" u="sng" dirty="0"/>
              <a:t>1a,b</a:t>
            </a:r>
            <a:r>
              <a:rPr lang="en-US" dirty="0"/>
              <a:t>: New construction justified by growth (a) or building replacement and consolidation (b)</a:t>
            </a:r>
          </a:p>
          <a:p>
            <a:pPr>
              <a:buFont typeface="Wingdings" panose="05000000000000000000" pitchFamily="2" charset="2"/>
              <a:buChar char="q"/>
            </a:pPr>
            <a:r>
              <a:rPr lang="en-US" dirty="0"/>
              <a:t> </a:t>
            </a:r>
            <a:r>
              <a:rPr lang="en-US" b="1" u="sng" dirty="0"/>
              <a:t>1c</a:t>
            </a:r>
            <a:r>
              <a:rPr lang="en-US" dirty="0"/>
              <a:t>: Major renovations (as defined in The Planning Manual) and additions</a:t>
            </a:r>
          </a:p>
          <a:p>
            <a:pPr>
              <a:buFont typeface="Wingdings" panose="05000000000000000000" pitchFamily="2" charset="2"/>
              <a:buChar char="q"/>
            </a:pPr>
            <a:r>
              <a:rPr lang="en-US" dirty="0"/>
              <a:t> </a:t>
            </a:r>
            <a:r>
              <a:rPr lang="en-US" b="1" u="sng" dirty="0"/>
              <a:t>1d,e,f</a:t>
            </a:r>
            <a:r>
              <a:rPr lang="en-US" dirty="0"/>
              <a:t>: KERA strands (d), life safety (&amp; security) (e), ADA requirements (f)</a:t>
            </a:r>
          </a:p>
          <a:p>
            <a:pPr marL="0" indent="0">
              <a:buNone/>
            </a:pPr>
            <a:endParaRPr lang="en-US" dirty="0"/>
          </a:p>
          <a:p>
            <a:pPr marL="0" indent="0" algn="ctr">
              <a:buNone/>
            </a:pPr>
            <a:r>
              <a:rPr lang="en-US" dirty="0"/>
              <a:t>All work in Priorities 1a through 1f are considered equal in terms of funding prioritization</a:t>
            </a:r>
          </a:p>
        </p:txBody>
      </p:sp>
    </p:spTree>
    <p:extLst>
      <p:ext uri="{BB962C8B-B14F-4D97-AF65-F5344CB8AC3E}">
        <p14:creationId xmlns:p14="http://schemas.microsoft.com/office/powerpoint/2010/main" val="2525298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C36-7E62-4CC0-912F-5BBC2233F648}"/>
              </a:ext>
            </a:extLst>
          </p:cNvPr>
          <p:cNvSpPr txBox="1">
            <a:spLocks noGrp="1"/>
          </p:cNvSpPr>
          <p:nvPr>
            <p:ph type="title" idx="4294967295"/>
          </p:nvPr>
        </p:nvSpPr>
        <p:spPr>
          <a:xfrm>
            <a:off x="838200" y="365126"/>
            <a:ext cx="10515600" cy="6486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Priority 1b Projects</a:t>
            </a:r>
          </a:p>
        </p:txBody>
      </p:sp>
      <p:pic>
        <p:nvPicPr>
          <p:cNvPr id="3" name="Picture 2" descr="Graphic illustrates a sample of Priority 1 (1b.1 and 1b.2) work listed for a facility plan including a school name, renovation description, listing of addition considerations and costs associated with each description.">
            <a:extLst>
              <a:ext uri="{FF2B5EF4-FFF2-40B4-BE49-F238E27FC236}">
                <a16:creationId xmlns:a16="http://schemas.microsoft.com/office/drawing/2014/main" id="{ED658296-1A99-E2D2-60B4-B185448DF5DB}"/>
              </a:ext>
            </a:extLst>
          </p:cNvPr>
          <p:cNvPicPr>
            <a:picLocks noChangeAspect="1"/>
          </p:cNvPicPr>
          <p:nvPr/>
        </p:nvPicPr>
        <p:blipFill>
          <a:blip r:embed="rId3"/>
          <a:stretch>
            <a:fillRect/>
          </a:stretch>
        </p:blipFill>
        <p:spPr>
          <a:xfrm>
            <a:off x="760759" y="1095001"/>
            <a:ext cx="7307746" cy="4889431"/>
          </a:xfrm>
          <a:prstGeom prst="rect">
            <a:avLst/>
          </a:prstGeom>
        </p:spPr>
      </p:pic>
      <p:sp>
        <p:nvSpPr>
          <p:cNvPr id="5" name="Text Placeholder 3">
            <a:extLst>
              <a:ext uri="{FF2B5EF4-FFF2-40B4-BE49-F238E27FC236}">
                <a16:creationId xmlns:a16="http://schemas.microsoft.com/office/drawing/2014/main" id="{64855643-DC8D-4AAB-832F-B2644DC0D1C9}"/>
              </a:ext>
            </a:extLst>
          </p:cNvPr>
          <p:cNvSpPr txBox="1">
            <a:spLocks/>
          </p:cNvSpPr>
          <p:nvPr/>
        </p:nvSpPr>
        <p:spPr>
          <a:xfrm>
            <a:off x="8010939" y="1013792"/>
            <a:ext cx="3899451" cy="45691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Commentary</a:t>
            </a:r>
          </a:p>
          <a:p>
            <a:pPr marL="285750" indent="-285750">
              <a:buFont typeface="Wingdings" panose="05000000000000000000" pitchFamily="2" charset="2"/>
              <a:buChar char="q"/>
            </a:pPr>
            <a:r>
              <a:rPr lang="en-US" sz="2000" dirty="0"/>
              <a:t>Priority 1b.1 – New Elementary School (ES) replacing Louisa West ES.</a:t>
            </a:r>
          </a:p>
          <a:p>
            <a:pPr marL="285750" indent="-285750">
              <a:buFont typeface="Wingdings" panose="05000000000000000000" pitchFamily="2" charset="2"/>
              <a:buChar char="q"/>
            </a:pPr>
            <a:r>
              <a:rPr lang="en-US" sz="2000" dirty="0"/>
              <a:t>Priority 1b.2 – Local Area Vocational Education Center – District reports an active project completing all or some of the listed needs (in review this should have been listed as a Priority 1c project). The strikethrough items were removed through a Finding approved December 2021.</a:t>
            </a:r>
          </a:p>
        </p:txBody>
      </p:sp>
    </p:spTree>
    <p:extLst>
      <p:ext uri="{BB962C8B-B14F-4D97-AF65-F5344CB8AC3E}">
        <p14:creationId xmlns:p14="http://schemas.microsoft.com/office/powerpoint/2010/main" val="4220580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C36-7E62-4CC0-912F-5BBC2233F648}"/>
              </a:ext>
            </a:extLst>
          </p:cNvPr>
          <p:cNvSpPr txBox="1">
            <a:spLocks noGrp="1"/>
          </p:cNvSpPr>
          <p:nvPr>
            <p:ph type="title" idx="4294967295"/>
          </p:nvPr>
        </p:nvSpPr>
        <p:spPr>
          <a:xfrm>
            <a:off x="838200" y="365125"/>
            <a:ext cx="10515600" cy="15531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Priority 1c.1 and 1c.2 Projects</a:t>
            </a:r>
          </a:p>
        </p:txBody>
      </p:sp>
      <p:grpSp>
        <p:nvGrpSpPr>
          <p:cNvPr id="3" name="Group 2" descr="Graphic illustrates a sample of Priority 1 (1c.1 and 1b.2) work listed for a facility plan including a school name, renovation description, listing of addition considerations and costs associated with each description.&#10;">
            <a:extLst>
              <a:ext uri="{FF2B5EF4-FFF2-40B4-BE49-F238E27FC236}">
                <a16:creationId xmlns:a16="http://schemas.microsoft.com/office/drawing/2014/main" id="{6DA7C940-AE36-C1F4-83ED-21A702C6585B}"/>
              </a:ext>
            </a:extLst>
          </p:cNvPr>
          <p:cNvGrpSpPr/>
          <p:nvPr/>
        </p:nvGrpSpPr>
        <p:grpSpPr>
          <a:xfrm>
            <a:off x="838200" y="1045380"/>
            <a:ext cx="7003774" cy="5812620"/>
            <a:chOff x="2664981" y="1108868"/>
            <a:chExt cx="6862038" cy="5676095"/>
          </a:xfrm>
        </p:grpSpPr>
        <p:grpSp>
          <p:nvGrpSpPr>
            <p:cNvPr id="5" name="Group 4">
              <a:extLst>
                <a:ext uri="{FF2B5EF4-FFF2-40B4-BE49-F238E27FC236}">
                  <a16:creationId xmlns:a16="http://schemas.microsoft.com/office/drawing/2014/main" id="{50A87E44-120F-BF14-046A-89B7C019E8FF}"/>
                </a:ext>
              </a:extLst>
            </p:cNvPr>
            <p:cNvGrpSpPr/>
            <p:nvPr/>
          </p:nvGrpSpPr>
          <p:grpSpPr>
            <a:xfrm>
              <a:off x="2664981" y="1108868"/>
              <a:ext cx="6862038" cy="3271286"/>
              <a:chOff x="2738435" y="2854186"/>
              <a:chExt cx="6715126" cy="2935701"/>
            </a:xfrm>
          </p:grpSpPr>
          <p:pic>
            <p:nvPicPr>
              <p:cNvPr id="7" name="Picture 6">
                <a:extLst>
                  <a:ext uri="{FF2B5EF4-FFF2-40B4-BE49-F238E27FC236}">
                    <a16:creationId xmlns:a16="http://schemas.microsoft.com/office/drawing/2014/main" id="{18D7800F-2E75-42B4-AEFB-1AD10BD3654B}"/>
                  </a:ext>
                </a:extLst>
              </p:cNvPr>
              <p:cNvPicPr>
                <a:picLocks noChangeAspect="1"/>
              </p:cNvPicPr>
              <p:nvPr/>
            </p:nvPicPr>
            <p:blipFill rotWithShape="1">
              <a:blip r:embed="rId2"/>
              <a:srcRect b="85495"/>
              <a:stretch/>
            </p:blipFill>
            <p:spPr>
              <a:xfrm>
                <a:off x="2738435" y="2854186"/>
                <a:ext cx="6715125" cy="674204"/>
              </a:xfrm>
              <a:prstGeom prst="rect">
                <a:avLst/>
              </a:prstGeom>
            </p:spPr>
          </p:pic>
          <p:pic>
            <p:nvPicPr>
              <p:cNvPr id="8" name="Picture 7">
                <a:extLst>
                  <a:ext uri="{FF2B5EF4-FFF2-40B4-BE49-F238E27FC236}">
                    <a16:creationId xmlns:a16="http://schemas.microsoft.com/office/drawing/2014/main" id="{DE1B64D8-E0E0-FE4C-B76A-A66E7F297006}"/>
                  </a:ext>
                </a:extLst>
              </p:cNvPr>
              <p:cNvPicPr>
                <a:picLocks noChangeAspect="1"/>
              </p:cNvPicPr>
              <p:nvPr/>
            </p:nvPicPr>
            <p:blipFill rotWithShape="1">
              <a:blip r:embed="rId2"/>
              <a:srcRect t="51347"/>
              <a:stretch/>
            </p:blipFill>
            <p:spPr>
              <a:xfrm>
                <a:off x="2738436" y="3528390"/>
                <a:ext cx="6715125" cy="2261497"/>
              </a:xfrm>
              <a:prstGeom prst="rect">
                <a:avLst/>
              </a:prstGeom>
            </p:spPr>
          </p:pic>
        </p:grpSp>
        <p:pic>
          <p:nvPicPr>
            <p:cNvPr id="6" name="Picture 5">
              <a:extLst>
                <a:ext uri="{FF2B5EF4-FFF2-40B4-BE49-F238E27FC236}">
                  <a16:creationId xmlns:a16="http://schemas.microsoft.com/office/drawing/2014/main" id="{B11EBD2C-4600-334F-1E62-579AB425BE56}"/>
                </a:ext>
              </a:extLst>
            </p:cNvPr>
            <p:cNvPicPr>
              <a:picLocks noChangeAspect="1"/>
            </p:cNvPicPr>
            <p:nvPr/>
          </p:nvPicPr>
          <p:blipFill>
            <a:blip r:embed="rId3"/>
            <a:stretch>
              <a:fillRect/>
            </a:stretch>
          </p:blipFill>
          <p:spPr>
            <a:xfrm>
              <a:off x="2862261" y="4380154"/>
              <a:ext cx="6664757" cy="2404809"/>
            </a:xfrm>
            <a:prstGeom prst="rect">
              <a:avLst/>
            </a:prstGeom>
          </p:spPr>
        </p:pic>
      </p:grpSp>
      <p:sp>
        <p:nvSpPr>
          <p:cNvPr id="9" name="Text Placeholder 3">
            <a:extLst>
              <a:ext uri="{FF2B5EF4-FFF2-40B4-BE49-F238E27FC236}">
                <a16:creationId xmlns:a16="http://schemas.microsoft.com/office/drawing/2014/main" id="{4254B5B9-2747-4555-B922-7D8EEC3C4324}"/>
              </a:ext>
            </a:extLst>
          </p:cNvPr>
          <p:cNvSpPr txBox="1">
            <a:spLocks/>
          </p:cNvSpPr>
          <p:nvPr/>
        </p:nvSpPr>
        <p:spPr>
          <a:xfrm>
            <a:off x="8349943" y="1089397"/>
            <a:ext cx="3378231" cy="39696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Commentary</a:t>
            </a:r>
          </a:p>
          <a:p>
            <a:pPr marL="285750" indent="-285750">
              <a:buFont typeface="Wingdings" panose="05000000000000000000" pitchFamily="2" charset="2"/>
              <a:buChar char="q"/>
            </a:pPr>
            <a:r>
              <a:rPr lang="en-US" sz="2000" dirty="0"/>
              <a:t>Priority 1c.1 – Blaine ES</a:t>
            </a:r>
          </a:p>
          <a:p>
            <a:pPr marL="285750" indent="-285750">
              <a:buFont typeface="Wingdings" panose="05000000000000000000" pitchFamily="2" charset="2"/>
              <a:buChar char="q"/>
            </a:pPr>
            <a:r>
              <a:rPr lang="en-US" sz="2000" dirty="0"/>
              <a:t>Priority 1c.2 – Fallsburg ES</a:t>
            </a:r>
          </a:p>
        </p:txBody>
      </p:sp>
    </p:spTree>
    <p:extLst>
      <p:ext uri="{BB962C8B-B14F-4D97-AF65-F5344CB8AC3E}">
        <p14:creationId xmlns:p14="http://schemas.microsoft.com/office/powerpoint/2010/main" val="2988437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C36-7E62-4CC0-912F-5BBC2233F648}"/>
              </a:ext>
            </a:extLst>
          </p:cNvPr>
          <p:cNvSpPr txBox="1">
            <a:spLocks noGrp="1"/>
          </p:cNvSpPr>
          <p:nvPr>
            <p:ph type="title" idx="4294967295"/>
          </p:nvPr>
        </p:nvSpPr>
        <p:spPr>
          <a:xfrm>
            <a:off x="838200" y="365125"/>
            <a:ext cx="10515600" cy="15531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Priority 1c.3, 1c.4 and 1d Projects</a:t>
            </a:r>
          </a:p>
        </p:txBody>
      </p:sp>
      <p:grpSp>
        <p:nvGrpSpPr>
          <p:cNvPr id="3" name="Group 2" descr="Graphic illustrates a sample of Priority 1 (1c and 1d) work listed for a facility plan including a school name, renovation description, listing of addition considerations and costs associated with each description.&#10;">
            <a:extLst>
              <a:ext uri="{FF2B5EF4-FFF2-40B4-BE49-F238E27FC236}">
                <a16:creationId xmlns:a16="http://schemas.microsoft.com/office/drawing/2014/main" id="{831F26B6-CF0D-2855-1361-D8C96C9D38F5}"/>
              </a:ext>
            </a:extLst>
          </p:cNvPr>
          <p:cNvGrpSpPr/>
          <p:nvPr/>
        </p:nvGrpSpPr>
        <p:grpSpPr>
          <a:xfrm>
            <a:off x="838201" y="1141688"/>
            <a:ext cx="7172738" cy="2694816"/>
            <a:chOff x="838201" y="1141688"/>
            <a:chExt cx="6933368" cy="2443507"/>
          </a:xfrm>
        </p:grpSpPr>
        <p:pic>
          <p:nvPicPr>
            <p:cNvPr id="4" name="Picture 3">
              <a:extLst>
                <a:ext uri="{FF2B5EF4-FFF2-40B4-BE49-F238E27FC236}">
                  <a16:creationId xmlns:a16="http://schemas.microsoft.com/office/drawing/2014/main" id="{965A250A-ADFB-8857-96A5-C3858DF1C240}"/>
                </a:ext>
              </a:extLst>
            </p:cNvPr>
            <p:cNvPicPr>
              <a:picLocks noChangeAspect="1"/>
            </p:cNvPicPr>
            <p:nvPr/>
          </p:nvPicPr>
          <p:blipFill rotWithShape="1">
            <a:blip r:embed="rId3"/>
            <a:srcRect r="2002" b="89971"/>
            <a:stretch/>
          </p:blipFill>
          <p:spPr>
            <a:xfrm>
              <a:off x="838201" y="1141688"/>
              <a:ext cx="6724650" cy="519458"/>
            </a:xfrm>
            <a:prstGeom prst="rect">
              <a:avLst/>
            </a:prstGeom>
          </p:spPr>
        </p:pic>
        <p:pic>
          <p:nvPicPr>
            <p:cNvPr id="5" name="Picture 4">
              <a:extLst>
                <a:ext uri="{FF2B5EF4-FFF2-40B4-BE49-F238E27FC236}">
                  <a16:creationId xmlns:a16="http://schemas.microsoft.com/office/drawing/2014/main" id="{3088319D-B905-28F0-02CC-A7870CED249C}"/>
                </a:ext>
              </a:extLst>
            </p:cNvPr>
            <p:cNvPicPr>
              <a:picLocks noChangeAspect="1"/>
            </p:cNvPicPr>
            <p:nvPr/>
          </p:nvPicPr>
          <p:blipFill>
            <a:blip r:embed="rId4"/>
            <a:stretch>
              <a:fillRect/>
            </a:stretch>
          </p:blipFill>
          <p:spPr>
            <a:xfrm>
              <a:off x="1046919" y="1661145"/>
              <a:ext cx="6724650" cy="1924050"/>
            </a:xfrm>
            <a:prstGeom prst="rect">
              <a:avLst/>
            </a:prstGeom>
          </p:spPr>
        </p:pic>
      </p:grpSp>
      <p:pic>
        <p:nvPicPr>
          <p:cNvPr id="6" name="Picture 5" descr="Graphic illustrates a sample of Priority 1 (1c and 1d) work listed for a facility plan including a school name, renovation description, listing of addition considerations and costs associated with each description.&#10;">
            <a:extLst>
              <a:ext uri="{FF2B5EF4-FFF2-40B4-BE49-F238E27FC236}">
                <a16:creationId xmlns:a16="http://schemas.microsoft.com/office/drawing/2014/main" id="{1E957740-D4A0-18F8-1171-6ADD49E16FE1}"/>
              </a:ext>
            </a:extLst>
          </p:cNvPr>
          <p:cNvPicPr>
            <a:picLocks noChangeAspect="1"/>
          </p:cNvPicPr>
          <p:nvPr/>
        </p:nvPicPr>
        <p:blipFill>
          <a:blip r:embed="rId5"/>
          <a:stretch>
            <a:fillRect/>
          </a:stretch>
        </p:blipFill>
        <p:spPr>
          <a:xfrm>
            <a:off x="712841" y="3746847"/>
            <a:ext cx="7296986" cy="2415414"/>
          </a:xfrm>
          <a:prstGeom prst="rect">
            <a:avLst/>
          </a:prstGeom>
        </p:spPr>
      </p:pic>
      <p:sp>
        <p:nvSpPr>
          <p:cNvPr id="8" name="Text Placeholder 3">
            <a:extLst>
              <a:ext uri="{FF2B5EF4-FFF2-40B4-BE49-F238E27FC236}">
                <a16:creationId xmlns:a16="http://schemas.microsoft.com/office/drawing/2014/main" id="{88FD30D5-A168-4441-923C-37434E482F36}"/>
              </a:ext>
            </a:extLst>
          </p:cNvPr>
          <p:cNvSpPr txBox="1">
            <a:spLocks/>
          </p:cNvSpPr>
          <p:nvPr/>
        </p:nvSpPr>
        <p:spPr>
          <a:xfrm>
            <a:off x="8299173" y="1089396"/>
            <a:ext cx="3611217" cy="44864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Commentary</a:t>
            </a:r>
          </a:p>
          <a:p>
            <a:pPr marL="285750" indent="-285750">
              <a:buFont typeface="Wingdings" panose="05000000000000000000" pitchFamily="2" charset="2"/>
              <a:buChar char="q"/>
            </a:pPr>
            <a:r>
              <a:rPr lang="en-US" sz="2000" dirty="0"/>
              <a:t>Priority 1c.3 – Louisa Middle School (MS)</a:t>
            </a:r>
          </a:p>
          <a:p>
            <a:pPr marL="285750" indent="-285750">
              <a:buFont typeface="Wingdings" panose="05000000000000000000" pitchFamily="2" charset="2"/>
              <a:buChar char="q"/>
            </a:pPr>
            <a:r>
              <a:rPr lang="en-US" sz="2000" dirty="0"/>
              <a:t>Priority 1c.4 – Louisa East ES</a:t>
            </a:r>
          </a:p>
          <a:p>
            <a:pPr marL="285750" indent="-285750">
              <a:buFont typeface="Wingdings" panose="05000000000000000000" pitchFamily="2" charset="2"/>
              <a:buChar char="q"/>
            </a:pPr>
            <a:r>
              <a:rPr lang="en-US" sz="2000" dirty="0"/>
              <a:t>Priority 1d projects list district-wide work. Your new plan shall list these out by school. Comparable work for non-educational facilities (board office, bus garage, stand-alone auditoriums, storage, etc.) would be placed in other priorities.</a:t>
            </a:r>
          </a:p>
        </p:txBody>
      </p:sp>
    </p:spTree>
    <p:extLst>
      <p:ext uri="{BB962C8B-B14F-4D97-AF65-F5344CB8AC3E}">
        <p14:creationId xmlns:p14="http://schemas.microsoft.com/office/powerpoint/2010/main" val="1227276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C36-7E62-4CC0-912F-5BBC2233F648}"/>
              </a:ext>
            </a:extLst>
          </p:cNvPr>
          <p:cNvSpPr txBox="1">
            <a:spLocks noGrp="1"/>
          </p:cNvSpPr>
          <p:nvPr>
            <p:ph type="title" idx="4294967295"/>
          </p:nvPr>
        </p:nvSpPr>
        <p:spPr>
          <a:xfrm>
            <a:off x="838200" y="365125"/>
            <a:ext cx="10515600" cy="15531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Priority 2 Projects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Work on educational facilities to be started or completed </a:t>
            </a:r>
            <a:r>
              <a:rPr kumimoji="0" lang="en-US" sz="4000" b="0" i="1" u="sng" strike="noStrike" kern="1200" cap="none" spc="0" normalizeH="0" baseline="0" noProof="0" dirty="0">
                <a:ln>
                  <a:noFill/>
                </a:ln>
                <a:solidFill>
                  <a:srgbClr val="007780"/>
                </a:solidFill>
                <a:effectLst/>
                <a:uLnTx/>
                <a:uFillTx/>
                <a:latin typeface="+mj-lt"/>
                <a:ea typeface="+mj-ea"/>
                <a:cs typeface="+mj-cs"/>
              </a:rPr>
              <a:t>after</a:t>
            </a:r>
            <a:r>
              <a:rPr kumimoji="0" lang="en-US" sz="4000" b="0" i="0" u="none" strike="noStrike" kern="1200" cap="none" spc="0" normalizeH="0" baseline="0" noProof="0" dirty="0">
                <a:ln>
                  <a:noFill/>
                </a:ln>
                <a:solidFill>
                  <a:srgbClr val="007780"/>
                </a:solidFill>
                <a:effectLst/>
                <a:uLnTx/>
                <a:uFillTx/>
                <a:latin typeface="+mj-lt"/>
                <a:ea typeface="+mj-ea"/>
                <a:cs typeface="+mj-cs"/>
              </a:rPr>
              <a:t> the next biennium</a:t>
            </a:r>
          </a:p>
        </p:txBody>
      </p:sp>
      <p:sp>
        <p:nvSpPr>
          <p:cNvPr id="3" name="Content Placeholder 2">
            <a:extLst>
              <a:ext uri="{FF2B5EF4-FFF2-40B4-BE49-F238E27FC236}">
                <a16:creationId xmlns:a16="http://schemas.microsoft.com/office/drawing/2014/main" id="{82260037-7062-4A63-8455-4150698C8836}"/>
              </a:ext>
            </a:extLst>
          </p:cNvPr>
          <p:cNvSpPr txBox="1">
            <a:spLocks/>
          </p:cNvSpPr>
          <p:nvPr/>
        </p:nvSpPr>
        <p:spPr>
          <a:xfrm>
            <a:off x="838200" y="1918252"/>
            <a:ext cx="10515600" cy="3858267"/>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dirty="0"/>
              <a:t> </a:t>
            </a:r>
            <a:r>
              <a:rPr lang="en-US" b="1" u="sng" dirty="0"/>
              <a:t>2a,b</a:t>
            </a:r>
            <a:r>
              <a:rPr lang="en-US" dirty="0"/>
              <a:t>: New construction justified by growth (a) or building replacement and consolidation (b)</a:t>
            </a:r>
          </a:p>
          <a:p>
            <a:pPr>
              <a:buFont typeface="Wingdings" panose="05000000000000000000" pitchFamily="2" charset="2"/>
              <a:buChar char="q"/>
            </a:pPr>
            <a:r>
              <a:rPr lang="en-US" dirty="0"/>
              <a:t> </a:t>
            </a:r>
            <a:r>
              <a:rPr lang="en-US" b="1" u="sng" dirty="0"/>
              <a:t>2c</a:t>
            </a:r>
            <a:r>
              <a:rPr lang="en-US" dirty="0"/>
              <a:t>: Major renovations (as defined in The Planning Manual) and additions</a:t>
            </a:r>
          </a:p>
          <a:p>
            <a:pPr>
              <a:buFont typeface="Wingdings" panose="05000000000000000000" pitchFamily="2" charset="2"/>
              <a:buChar char="q"/>
            </a:pPr>
            <a:r>
              <a:rPr lang="en-US" dirty="0"/>
              <a:t> </a:t>
            </a:r>
            <a:r>
              <a:rPr lang="en-US" b="1" u="sng" dirty="0"/>
              <a:t>2d,e,f</a:t>
            </a:r>
            <a:r>
              <a:rPr lang="en-US" dirty="0"/>
              <a:t>: KERA strands (d), life safety (&amp; security) (e), ADA requirements (f)</a:t>
            </a:r>
          </a:p>
          <a:p>
            <a:pPr marL="0" indent="0">
              <a:buNone/>
            </a:pPr>
            <a:endParaRPr lang="en-US" dirty="0"/>
          </a:p>
          <a:p>
            <a:pPr marL="0" indent="0" algn="ctr">
              <a:buNone/>
            </a:pPr>
            <a:r>
              <a:rPr lang="en-US" dirty="0"/>
              <a:t>All work in Priorities 2a through 2f are considered equal in terms of funding prioritization</a:t>
            </a:r>
          </a:p>
          <a:p>
            <a:pPr marL="0" indent="0" algn="ctr">
              <a:buNone/>
            </a:pPr>
            <a:endParaRPr lang="en-US" dirty="0"/>
          </a:p>
          <a:p>
            <a:pPr marL="0" indent="0" algn="ctr">
              <a:buNone/>
            </a:pPr>
            <a:r>
              <a:rPr lang="en-US" b="1" i="1" u="sng" dirty="0">
                <a:solidFill>
                  <a:schemeClr val="bg1"/>
                </a:solidFill>
                <a:highlight>
                  <a:srgbClr val="000080"/>
                </a:highlight>
              </a:rPr>
              <a:t>District reports no Priority 2 work in the current DFP.</a:t>
            </a:r>
          </a:p>
        </p:txBody>
      </p:sp>
    </p:spTree>
    <p:extLst>
      <p:ext uri="{BB962C8B-B14F-4D97-AF65-F5344CB8AC3E}">
        <p14:creationId xmlns:p14="http://schemas.microsoft.com/office/powerpoint/2010/main" val="192597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C36-7E62-4CC0-912F-5BBC2233F648}"/>
              </a:ext>
            </a:extLst>
          </p:cNvPr>
          <p:cNvSpPr txBox="1">
            <a:spLocks noGrp="1"/>
          </p:cNvSpPr>
          <p:nvPr>
            <p:ph type="title" idx="4294967295"/>
          </p:nvPr>
        </p:nvSpPr>
        <p:spPr>
          <a:xfrm>
            <a:off x="838200" y="365125"/>
            <a:ext cx="10515600" cy="15531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Priority 3 Projects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Construction of non-educational additions or expansions (regardless of schedule) includes:</a:t>
            </a:r>
          </a:p>
        </p:txBody>
      </p:sp>
      <p:sp>
        <p:nvSpPr>
          <p:cNvPr id="3" name="Content Placeholder 2">
            <a:extLst>
              <a:ext uri="{FF2B5EF4-FFF2-40B4-BE49-F238E27FC236}">
                <a16:creationId xmlns:a16="http://schemas.microsoft.com/office/drawing/2014/main" id="{82260037-7062-4A63-8455-4150698C8836}"/>
              </a:ext>
            </a:extLst>
          </p:cNvPr>
          <p:cNvSpPr txBox="1">
            <a:spLocks/>
          </p:cNvSpPr>
          <p:nvPr/>
        </p:nvSpPr>
        <p:spPr>
          <a:xfrm>
            <a:off x="838200" y="1918252"/>
            <a:ext cx="10515600" cy="270323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srgbClr val="102649"/>
                </a:solidFill>
                <a:effectLst/>
                <a:uLnTx/>
                <a:uFillTx/>
                <a:latin typeface="+mn-lt"/>
                <a:ea typeface="+mn-ea"/>
                <a:cs typeface="+mn-cs"/>
              </a:rPr>
              <a:t> Educational support spaces related to schools such as media centers, district-wide kitchens, gymnasiums or schools/campuses that have no renovation needs or no direct instructional space needs (classrooms, resource rooms, etc.)</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srgbClr val="102649"/>
                </a:solidFill>
                <a:effectLst/>
                <a:uLnTx/>
                <a:uFillTx/>
                <a:latin typeface="+mn-lt"/>
                <a:ea typeface="+mn-ea"/>
                <a:cs typeface="+mn-cs"/>
              </a:rPr>
              <a:t> If a school has renovation or instructional space addition needs, you list educational support spaces under priorities 1 or 2 with that scope of work.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02649"/>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1" u="sng" strike="noStrike" kern="1200" cap="none" spc="0" normalizeH="0" baseline="0" noProof="0" dirty="0">
                <a:ln>
                  <a:noFill/>
                </a:ln>
                <a:solidFill>
                  <a:schemeClr val="bg1"/>
                </a:solidFill>
                <a:effectLst/>
                <a:highlight>
                  <a:srgbClr val="000080"/>
                </a:highlight>
                <a:uLnTx/>
                <a:uFillTx/>
                <a:latin typeface="+mn-lt"/>
                <a:ea typeface="+mn-ea"/>
                <a:cs typeface="+mn-cs"/>
              </a:rPr>
              <a:t>District reports one (1) DFP project in Priority 3 (high school auditorium).</a:t>
            </a:r>
          </a:p>
        </p:txBody>
      </p:sp>
      <p:pic>
        <p:nvPicPr>
          <p:cNvPr id="4" name="Picture 3" descr="Graphic illustrates a sample of Priority 3 work listed for a facility plan including a school name, addition considerations and costs associated with each description.">
            <a:extLst>
              <a:ext uri="{FF2B5EF4-FFF2-40B4-BE49-F238E27FC236}">
                <a16:creationId xmlns:a16="http://schemas.microsoft.com/office/drawing/2014/main" id="{9EA3BD14-4D91-14E0-FCE3-42AE5F352FDA}"/>
              </a:ext>
            </a:extLst>
          </p:cNvPr>
          <p:cNvPicPr>
            <a:picLocks noChangeAspect="1"/>
          </p:cNvPicPr>
          <p:nvPr/>
        </p:nvPicPr>
        <p:blipFill>
          <a:blip r:embed="rId3"/>
          <a:stretch>
            <a:fillRect/>
          </a:stretch>
        </p:blipFill>
        <p:spPr>
          <a:xfrm>
            <a:off x="838200" y="4621489"/>
            <a:ext cx="7473705" cy="1709738"/>
          </a:xfrm>
          <a:prstGeom prst="rect">
            <a:avLst/>
          </a:prstGeom>
        </p:spPr>
      </p:pic>
    </p:spTree>
    <p:extLst>
      <p:ext uri="{BB962C8B-B14F-4D97-AF65-F5344CB8AC3E}">
        <p14:creationId xmlns:p14="http://schemas.microsoft.com/office/powerpoint/2010/main" val="1011453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C36-7E62-4CC0-912F-5BBC2233F648}"/>
              </a:ext>
            </a:extLst>
          </p:cNvPr>
          <p:cNvSpPr txBox="1">
            <a:spLocks noGrp="1"/>
          </p:cNvSpPr>
          <p:nvPr>
            <p:ph type="title" idx="4294967295"/>
          </p:nvPr>
        </p:nvSpPr>
        <p:spPr>
          <a:xfrm>
            <a:off x="838200" y="365125"/>
            <a:ext cx="10515600" cy="15531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Priority 4 Projects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Construction of Construction of management support areas (regardless of schedule)</a:t>
            </a:r>
          </a:p>
        </p:txBody>
      </p:sp>
      <p:sp>
        <p:nvSpPr>
          <p:cNvPr id="3" name="Content Placeholder 2">
            <a:extLst>
              <a:ext uri="{FF2B5EF4-FFF2-40B4-BE49-F238E27FC236}">
                <a16:creationId xmlns:a16="http://schemas.microsoft.com/office/drawing/2014/main" id="{82260037-7062-4A63-8455-4150698C8836}"/>
              </a:ext>
            </a:extLst>
          </p:cNvPr>
          <p:cNvSpPr txBox="1">
            <a:spLocks/>
          </p:cNvSpPr>
          <p:nvPr/>
        </p:nvSpPr>
        <p:spPr>
          <a:xfrm>
            <a:off x="838200" y="1918252"/>
            <a:ext cx="10515600" cy="27032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dirty="0"/>
              <a:t> Additions, renovation or new facilities for district support facilities that includes central offices, bus garages, storage buildings, etc.</a:t>
            </a:r>
          </a:p>
          <a:p>
            <a:pPr marL="0" indent="0" algn="ctr">
              <a:buNone/>
            </a:pPr>
            <a:endParaRPr lang="en-US" dirty="0"/>
          </a:p>
          <a:p>
            <a:pPr marL="0" indent="0" algn="ctr">
              <a:buNone/>
            </a:pPr>
            <a:r>
              <a:rPr lang="en-US" b="1" i="1" u="sng" dirty="0">
                <a:solidFill>
                  <a:schemeClr val="bg1"/>
                </a:solidFill>
                <a:highlight>
                  <a:srgbClr val="000080"/>
                </a:highlight>
              </a:rPr>
              <a:t>District reports no Priority 4 work in the current DFP.</a:t>
            </a:r>
          </a:p>
        </p:txBody>
      </p:sp>
    </p:spTree>
    <p:extLst>
      <p:ext uri="{BB962C8B-B14F-4D97-AF65-F5344CB8AC3E}">
        <p14:creationId xmlns:p14="http://schemas.microsoft.com/office/powerpoint/2010/main" val="2740016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a:t>Office of Finance and Operations</a:t>
            </a:r>
            <a:br>
              <a:rPr lang="en-US"/>
            </a:br>
            <a:r>
              <a:rPr lang="en-US"/>
              <a:t>(OFO)</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102649"/>
                </a:solidFill>
                <a:effectLst/>
                <a:uLnTx/>
                <a:uFillTx/>
                <a:latin typeface="Franklin Gothic Book" panose="020B0503020102020204"/>
                <a:ea typeface="+mn-ea"/>
                <a:cs typeface="+mn-cs"/>
              </a:rPr>
              <a:t>Associate Commissioner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Robin Fields Kinney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hlinkClick r:id="rId2"/>
              </a:rPr>
              <a:t>robin.kinney@education.ky.gov</a:t>
            </a:r>
            <a:endPar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76072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C36-7E62-4CC0-912F-5BBC2233F648}"/>
              </a:ext>
            </a:extLst>
          </p:cNvPr>
          <p:cNvSpPr txBox="1">
            <a:spLocks noGrp="1"/>
          </p:cNvSpPr>
          <p:nvPr>
            <p:ph type="title" idx="4294967295"/>
          </p:nvPr>
        </p:nvSpPr>
        <p:spPr>
          <a:xfrm>
            <a:off x="838200" y="603119"/>
            <a:ext cx="10515600" cy="15531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Priorities 1 – 4 establish District Need</a:t>
            </a:r>
          </a:p>
        </p:txBody>
      </p:sp>
      <p:sp>
        <p:nvSpPr>
          <p:cNvPr id="3" name="Content Placeholder 2">
            <a:extLst>
              <a:ext uri="{FF2B5EF4-FFF2-40B4-BE49-F238E27FC236}">
                <a16:creationId xmlns:a16="http://schemas.microsoft.com/office/drawing/2014/main" id="{82260037-7062-4A63-8455-4150698C8836}"/>
              </a:ext>
            </a:extLst>
          </p:cNvPr>
          <p:cNvSpPr txBox="1">
            <a:spLocks/>
          </p:cNvSpPr>
          <p:nvPr/>
        </p:nvSpPr>
        <p:spPr>
          <a:xfrm>
            <a:off x="838200" y="1918252"/>
            <a:ext cx="10515600" cy="27032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u="sng" dirty="0">
                <a:solidFill>
                  <a:schemeClr val="bg1"/>
                </a:solidFill>
                <a:highlight>
                  <a:srgbClr val="000080"/>
                </a:highlight>
              </a:rPr>
              <a:t>District Need reported on your current DFP is reported at $47,472,903.</a:t>
            </a:r>
          </a:p>
        </p:txBody>
      </p:sp>
    </p:spTree>
    <p:extLst>
      <p:ext uri="{BB962C8B-B14F-4D97-AF65-F5344CB8AC3E}">
        <p14:creationId xmlns:p14="http://schemas.microsoft.com/office/powerpoint/2010/main" val="2139965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C36-7E62-4CC0-912F-5BBC2233F648}"/>
              </a:ext>
            </a:extLst>
          </p:cNvPr>
          <p:cNvSpPr txBox="1">
            <a:spLocks noGrp="1"/>
          </p:cNvSpPr>
          <p:nvPr>
            <p:ph type="title" idx="4294967295"/>
          </p:nvPr>
        </p:nvSpPr>
        <p:spPr>
          <a:xfrm>
            <a:off x="838200" y="365125"/>
            <a:ext cx="10515600" cy="15531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Priority 5 Projects</a:t>
            </a:r>
          </a:p>
        </p:txBody>
      </p:sp>
      <p:sp>
        <p:nvSpPr>
          <p:cNvPr id="4" name="Content Placeholder 2">
            <a:extLst>
              <a:ext uri="{FF2B5EF4-FFF2-40B4-BE49-F238E27FC236}">
                <a16:creationId xmlns:a16="http://schemas.microsoft.com/office/drawing/2014/main" id="{4D9801D6-D5F6-41B0-9E9D-D4DB95142FD7}"/>
              </a:ext>
            </a:extLst>
          </p:cNvPr>
          <p:cNvSpPr txBox="1">
            <a:spLocks/>
          </p:cNvSpPr>
          <p:nvPr/>
        </p:nvSpPr>
        <p:spPr>
          <a:xfrm>
            <a:off x="838200" y="1141688"/>
            <a:ext cx="10515600" cy="270323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dirty="0"/>
              <a:t> Building additions that are not justified or exceed allowable area by comparison to Model Program requirements</a:t>
            </a:r>
          </a:p>
          <a:p>
            <a:pPr>
              <a:buFont typeface="Wingdings" panose="05000000000000000000" pitchFamily="2" charset="2"/>
              <a:buChar char="q"/>
            </a:pPr>
            <a:r>
              <a:rPr lang="en-US" dirty="0"/>
              <a:t> Extracurricular facilities</a:t>
            </a:r>
          </a:p>
          <a:p>
            <a:pPr>
              <a:buFont typeface="Wingdings" panose="05000000000000000000" pitchFamily="2" charset="2"/>
              <a:buChar char="q"/>
            </a:pPr>
            <a:r>
              <a:rPr lang="en-US" dirty="0"/>
              <a:t> Buildings too new or too recently renovated to qualify for major renovation (30 years)</a:t>
            </a:r>
          </a:p>
          <a:p>
            <a:pPr>
              <a:buFont typeface="Wingdings" panose="05000000000000000000" pitchFamily="2" charset="2"/>
              <a:buChar char="q"/>
            </a:pPr>
            <a:r>
              <a:rPr lang="en-US" dirty="0"/>
              <a:t> Minor projects </a:t>
            </a:r>
          </a:p>
          <a:p>
            <a:pPr marL="0" indent="0">
              <a:buNone/>
            </a:pPr>
            <a:endParaRPr lang="en-US" dirty="0"/>
          </a:p>
          <a:p>
            <a:pPr marL="0" indent="0" algn="ctr">
              <a:buNone/>
            </a:pPr>
            <a:r>
              <a:rPr lang="en-US" b="1" i="1" u="sng" dirty="0">
                <a:solidFill>
                  <a:schemeClr val="bg1"/>
                </a:solidFill>
                <a:highlight>
                  <a:srgbClr val="000080"/>
                </a:highlight>
              </a:rPr>
              <a:t>Priority 5 projects are not part of the District Need total.</a:t>
            </a:r>
          </a:p>
        </p:txBody>
      </p:sp>
      <p:pic>
        <p:nvPicPr>
          <p:cNvPr id="3" name="Picture 2" descr="Graphic illustrates a sample of Priority 5 (5.1, 5.2, 5.3, 5.4) work listed for a facility plan including a school name, any renovation descriptions, listing of addition considerations and costs associated with each description.">
            <a:extLst>
              <a:ext uri="{FF2B5EF4-FFF2-40B4-BE49-F238E27FC236}">
                <a16:creationId xmlns:a16="http://schemas.microsoft.com/office/drawing/2014/main" id="{20A23AE5-BADE-F637-36A1-A22A8C7CA92D}"/>
              </a:ext>
            </a:extLst>
          </p:cNvPr>
          <p:cNvPicPr>
            <a:picLocks noChangeAspect="1"/>
          </p:cNvPicPr>
          <p:nvPr/>
        </p:nvPicPr>
        <p:blipFill>
          <a:blip r:embed="rId2"/>
          <a:stretch>
            <a:fillRect/>
          </a:stretch>
        </p:blipFill>
        <p:spPr>
          <a:xfrm>
            <a:off x="838200" y="3615774"/>
            <a:ext cx="7482871" cy="2647950"/>
          </a:xfrm>
          <a:prstGeom prst="rect">
            <a:avLst/>
          </a:prstGeom>
        </p:spPr>
      </p:pic>
    </p:spTree>
    <p:extLst>
      <p:ext uri="{BB962C8B-B14F-4D97-AF65-F5344CB8AC3E}">
        <p14:creationId xmlns:p14="http://schemas.microsoft.com/office/powerpoint/2010/main" val="3753640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1C36-7E62-4CC0-912F-5BBC2233F648}"/>
              </a:ext>
            </a:extLst>
          </p:cNvPr>
          <p:cNvSpPr txBox="1">
            <a:spLocks noGrp="1"/>
          </p:cNvSpPr>
          <p:nvPr>
            <p:ph type="title" idx="4294967295"/>
          </p:nvPr>
        </p:nvSpPr>
        <p:spPr>
          <a:xfrm>
            <a:off x="838200" y="365125"/>
            <a:ext cx="10515600" cy="15531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HB 678 (2022) Impact to DFP</a:t>
            </a:r>
          </a:p>
        </p:txBody>
      </p:sp>
      <p:sp>
        <p:nvSpPr>
          <p:cNvPr id="4" name="Content Placeholder 2">
            <a:extLst>
              <a:ext uri="{FF2B5EF4-FFF2-40B4-BE49-F238E27FC236}">
                <a16:creationId xmlns:a16="http://schemas.microsoft.com/office/drawing/2014/main" id="{4D9801D6-D5F6-41B0-9E9D-D4DB95142FD7}"/>
              </a:ext>
            </a:extLst>
          </p:cNvPr>
          <p:cNvSpPr txBox="1">
            <a:spLocks/>
          </p:cNvSpPr>
          <p:nvPr/>
        </p:nvSpPr>
        <p:spPr>
          <a:xfrm>
            <a:off x="838200" y="1141687"/>
            <a:ext cx="10515600" cy="511100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dirty="0"/>
              <a:t> Districts may elect to place any qualifying </a:t>
            </a:r>
            <a:r>
              <a:rPr lang="en-US" i="1" dirty="0"/>
              <a:t>extracurricular</a:t>
            </a:r>
            <a:r>
              <a:rPr lang="en-US" dirty="0"/>
              <a:t> program under any DFP Priority if they choose. </a:t>
            </a:r>
          </a:p>
          <a:p>
            <a:pPr lvl="1">
              <a:buFont typeface="Wingdings" panose="05000000000000000000" pitchFamily="2" charset="2"/>
              <a:buChar char="q"/>
            </a:pPr>
            <a:r>
              <a:rPr lang="en-US" dirty="0"/>
              <a:t> If you place extracurricular under anything other than Priority 5, provide evidence the program is sanctioned by a governing body (example: Is the program you are providing a formal Kentucky High School Athletic Association program (KHSAA) (football, archery, e-sports, etc.)? Is the extracurricular affiliated with any other governing program considered by KDE? Community programs and unsanctioned programs </a:t>
            </a:r>
            <a:r>
              <a:rPr lang="en-US" b="1" i="1" u="sng" dirty="0"/>
              <a:t>shall not </a:t>
            </a:r>
            <a:r>
              <a:rPr lang="en-US" dirty="0"/>
              <a:t>be considered.</a:t>
            </a:r>
          </a:p>
          <a:p>
            <a:pPr lvl="1">
              <a:buFont typeface="Wingdings" panose="05000000000000000000" pitchFamily="2" charset="2"/>
              <a:buChar char="q"/>
            </a:pPr>
            <a:r>
              <a:rPr lang="en-US" dirty="0"/>
              <a:t> HB 678 has a current deadline of June 24, 2024, so line items need to be separate from the long-term, project-related information with the language (HB-678-2022) listed by each item. You may include the costs on your total District Need in Priorities 1-4.</a:t>
            </a:r>
          </a:p>
          <a:p>
            <a:pPr lvl="1">
              <a:buFont typeface="Wingdings" panose="05000000000000000000" pitchFamily="2" charset="2"/>
              <a:buChar char="q"/>
            </a:pPr>
            <a:r>
              <a:rPr lang="en-US" dirty="0"/>
              <a:t> Any HB 678 item in Priorities 1 or 2, shall receive written approval from SFCC for use of their funds </a:t>
            </a:r>
            <a:r>
              <a:rPr lang="en-US" i="1" u="sng" dirty="0"/>
              <a:t>prior</a:t>
            </a:r>
            <a:r>
              <a:rPr lang="en-US" dirty="0"/>
              <a:t> to project approval.</a:t>
            </a:r>
          </a:p>
        </p:txBody>
      </p:sp>
    </p:spTree>
    <p:extLst>
      <p:ext uri="{BB962C8B-B14F-4D97-AF65-F5344CB8AC3E}">
        <p14:creationId xmlns:p14="http://schemas.microsoft.com/office/powerpoint/2010/main" val="1251454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Projects undertaken since 2018 DFP</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b="1" u="sng" dirty="0">
                <a:solidFill>
                  <a:schemeClr val="tx1"/>
                </a:solidFill>
              </a:rPr>
              <a:t>B</a:t>
            </a:r>
            <a:r>
              <a:rPr lang="en-US" dirty="0">
                <a:solidFill>
                  <a:schemeClr val="tx1"/>
                </a:solidFill>
              </a:rPr>
              <a:t>uilding and </a:t>
            </a:r>
            <a:r>
              <a:rPr lang="en-US" b="1" u="sng" dirty="0">
                <a:solidFill>
                  <a:schemeClr val="tx1"/>
                </a:solidFill>
              </a:rPr>
              <a:t>G</a:t>
            </a:r>
            <a:r>
              <a:rPr lang="en-US" dirty="0">
                <a:solidFill>
                  <a:schemeClr val="tx1"/>
                </a:solidFill>
              </a:rPr>
              <a:t>rounds (</a:t>
            </a:r>
            <a:r>
              <a:rPr lang="en-US" b="1" dirty="0">
                <a:solidFill>
                  <a:schemeClr val="tx1"/>
                </a:solidFill>
              </a:rPr>
              <a:t>BG</a:t>
            </a:r>
            <a:r>
              <a:rPr lang="en-US" dirty="0">
                <a:solidFill>
                  <a:schemeClr val="tx1"/>
                </a:solidFill>
              </a:rPr>
              <a:t>) projects reported to KDE with BG numbers.</a:t>
            </a:r>
          </a:p>
          <a:p>
            <a:r>
              <a:rPr lang="en-US" dirty="0">
                <a:solidFill>
                  <a:schemeClr val="tx1"/>
                </a:solidFill>
              </a:rPr>
              <a:t>The district’s administration may want to report on this section of the presentation.</a:t>
            </a:r>
          </a:p>
        </p:txBody>
      </p:sp>
    </p:spTree>
    <p:extLst>
      <p:ext uri="{BB962C8B-B14F-4D97-AF65-F5344CB8AC3E}">
        <p14:creationId xmlns:p14="http://schemas.microsoft.com/office/powerpoint/2010/main" val="136189390"/>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FB469B-011A-437A-ADEB-0BF83CE3208C}"/>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Lawrence County Schools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Projects 2018 - 2022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7780"/>
              </a:solidFill>
              <a:effectLst/>
              <a:uLnTx/>
              <a:uFillTx/>
              <a:latin typeface="+mj-lt"/>
              <a:ea typeface="+mj-ea"/>
              <a:cs typeface="+mj-cs"/>
            </a:endParaRPr>
          </a:p>
        </p:txBody>
      </p:sp>
      <p:pic>
        <p:nvPicPr>
          <p:cNvPr id="4" name="Picture 3" descr="Table on slide is a sample of Building and Ground (BG) projects submitted by the district to KDE from 2018 through 2022.">
            <a:extLst>
              <a:ext uri="{FF2B5EF4-FFF2-40B4-BE49-F238E27FC236}">
                <a16:creationId xmlns:a16="http://schemas.microsoft.com/office/drawing/2014/main" id="{31778E0B-A87F-304E-7535-67D6800FD0A2}"/>
              </a:ext>
            </a:extLst>
          </p:cNvPr>
          <p:cNvPicPr>
            <a:picLocks noChangeAspect="1"/>
          </p:cNvPicPr>
          <p:nvPr/>
        </p:nvPicPr>
        <p:blipFill>
          <a:blip r:embed="rId2"/>
          <a:stretch>
            <a:fillRect/>
          </a:stretch>
        </p:blipFill>
        <p:spPr>
          <a:xfrm>
            <a:off x="2186568" y="1535002"/>
            <a:ext cx="7818864" cy="4346589"/>
          </a:xfrm>
          <a:prstGeom prst="rect">
            <a:avLst/>
          </a:prstGeom>
        </p:spPr>
      </p:pic>
    </p:spTree>
    <p:extLst>
      <p:ext uri="{BB962C8B-B14F-4D97-AF65-F5344CB8AC3E}">
        <p14:creationId xmlns:p14="http://schemas.microsoft.com/office/powerpoint/2010/main" val="2424196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District’s restricted funding streams</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fontScale="85000" lnSpcReduction="10000"/>
          </a:bodyPr>
          <a:lstStyle/>
          <a:p>
            <a:r>
              <a:rPr lang="en-US" dirty="0">
                <a:solidFill>
                  <a:schemeClr val="tx1"/>
                </a:solidFill>
              </a:rPr>
              <a:t>All funding sources need to be considered during the DFP process. </a:t>
            </a:r>
            <a:r>
              <a:rPr lang="en-US" i="1" u="sng" dirty="0">
                <a:solidFill>
                  <a:schemeClr val="tx1"/>
                </a:solidFill>
              </a:rPr>
              <a:t>Include information from, or invite your fiscal agent and district finance officer to discuss this portion of the presentation</a:t>
            </a:r>
            <a:r>
              <a:rPr lang="en-US" dirty="0">
                <a:solidFill>
                  <a:schemeClr val="tx1"/>
                </a:solidFill>
              </a:rPr>
              <a:t>.</a:t>
            </a:r>
          </a:p>
          <a:p>
            <a:r>
              <a:rPr lang="en-US" dirty="0">
                <a:solidFill>
                  <a:schemeClr val="tx1"/>
                </a:solidFill>
              </a:rPr>
              <a:t>Defining funding sources as provided through </a:t>
            </a:r>
            <a:r>
              <a:rPr lang="en-US" b="1" u="sng" dirty="0">
                <a:solidFill>
                  <a:schemeClr val="tx1"/>
                </a:solidFill>
              </a:rPr>
              <a:t>K</a:t>
            </a:r>
            <a:r>
              <a:rPr lang="en-US" dirty="0">
                <a:solidFill>
                  <a:schemeClr val="tx1"/>
                </a:solidFill>
              </a:rPr>
              <a:t>entucky </a:t>
            </a:r>
            <a:r>
              <a:rPr lang="en-US" b="1" u="sng" dirty="0">
                <a:solidFill>
                  <a:schemeClr val="tx1"/>
                </a:solidFill>
              </a:rPr>
              <a:t>R</a:t>
            </a:r>
            <a:r>
              <a:rPr lang="en-US" dirty="0">
                <a:solidFill>
                  <a:schemeClr val="tx1"/>
                </a:solidFill>
              </a:rPr>
              <a:t>evised </a:t>
            </a:r>
            <a:r>
              <a:rPr lang="en-US" b="1" u="sng" dirty="0">
                <a:solidFill>
                  <a:schemeClr val="tx1"/>
                </a:solidFill>
              </a:rPr>
              <a:t>S</a:t>
            </a:r>
            <a:r>
              <a:rPr lang="en-US" dirty="0">
                <a:solidFill>
                  <a:schemeClr val="tx1"/>
                </a:solidFill>
              </a:rPr>
              <a:t>tatutes (</a:t>
            </a:r>
            <a:r>
              <a:rPr lang="en-US" b="1" u="sng" dirty="0">
                <a:solidFill>
                  <a:schemeClr val="tx1"/>
                </a:solidFill>
              </a:rPr>
              <a:t>KRS</a:t>
            </a:r>
            <a:r>
              <a:rPr lang="en-US" dirty="0">
                <a:solidFill>
                  <a:schemeClr val="tx1"/>
                </a:solidFill>
              </a:rPr>
              <a:t>)</a:t>
            </a:r>
          </a:p>
          <a:p>
            <a:r>
              <a:rPr lang="en-US" dirty="0">
                <a:solidFill>
                  <a:schemeClr val="tx1"/>
                </a:solidFill>
              </a:rPr>
              <a:t>Reported restricted funding streams for Lawrence Co.</a:t>
            </a:r>
          </a:p>
          <a:p>
            <a:endParaRPr lang="en-US" dirty="0">
              <a:solidFill>
                <a:schemeClr val="tx1"/>
              </a:solidFill>
            </a:endParaRPr>
          </a:p>
        </p:txBody>
      </p:sp>
    </p:spTree>
    <p:extLst>
      <p:ext uri="{BB962C8B-B14F-4D97-AF65-F5344CB8AC3E}">
        <p14:creationId xmlns:p14="http://schemas.microsoft.com/office/powerpoint/2010/main" val="3080601453"/>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FB469B-011A-437A-ADEB-0BF83CE3208C}"/>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Types of Restricted Funding for School Construction</a:t>
            </a:r>
          </a:p>
        </p:txBody>
      </p:sp>
      <p:sp>
        <p:nvSpPr>
          <p:cNvPr id="4" name="Content Placeholder 2">
            <a:extLst>
              <a:ext uri="{FF2B5EF4-FFF2-40B4-BE49-F238E27FC236}">
                <a16:creationId xmlns:a16="http://schemas.microsoft.com/office/drawing/2014/main" id="{CDD72AFF-DFAA-4FFF-8BA2-455B41BC6B78}"/>
              </a:ext>
            </a:extLst>
          </p:cNvPr>
          <p:cNvSpPr txBox="1">
            <a:spLocks/>
          </p:cNvSpPr>
          <p:nvPr/>
        </p:nvSpPr>
        <p:spPr>
          <a:xfrm>
            <a:off x="838200" y="1528742"/>
            <a:ext cx="10515600" cy="479254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Monies used for capital construction or major renovation comes from multiple sources which include:</a:t>
            </a:r>
            <a:endParaRPr lang="en-US" b="1" dirty="0"/>
          </a:p>
          <a:p>
            <a:pPr>
              <a:buFont typeface="Wingdings" panose="05000000000000000000" pitchFamily="2" charset="2"/>
              <a:buChar char="q"/>
            </a:pPr>
            <a:r>
              <a:rPr lang="en-US" dirty="0"/>
              <a:t> *</a:t>
            </a:r>
            <a:r>
              <a:rPr lang="en-US" b="1" dirty="0"/>
              <a:t>Student Population Based Funds – KRS 157.420</a:t>
            </a:r>
          </a:p>
          <a:p>
            <a:pPr lvl="1">
              <a:buFont typeface="Wingdings" panose="05000000000000000000" pitchFamily="2" charset="2"/>
              <a:buChar char="q"/>
            </a:pPr>
            <a:r>
              <a:rPr lang="en-US" dirty="0"/>
              <a:t> Capital Outlay Funds</a:t>
            </a:r>
          </a:p>
          <a:p>
            <a:pPr>
              <a:buFont typeface="Wingdings" panose="05000000000000000000" pitchFamily="2" charset="2"/>
              <a:buChar char="q"/>
            </a:pPr>
            <a:r>
              <a:rPr lang="en-US" dirty="0"/>
              <a:t> *</a:t>
            </a:r>
            <a:r>
              <a:rPr lang="en-US" b="1" dirty="0"/>
              <a:t>Property Assessment Based Funds – KRS 157.440</a:t>
            </a:r>
          </a:p>
          <a:p>
            <a:pPr lvl="1">
              <a:buFont typeface="Wingdings" panose="05000000000000000000" pitchFamily="2" charset="2"/>
              <a:buChar char="q"/>
            </a:pPr>
            <a:r>
              <a:rPr lang="en-US" dirty="0"/>
              <a:t> Building Funds and Growth Levies</a:t>
            </a:r>
          </a:p>
          <a:p>
            <a:pPr lvl="1">
              <a:buFont typeface="Wingdings" panose="05000000000000000000" pitchFamily="2" charset="2"/>
              <a:buChar char="q"/>
            </a:pPr>
            <a:r>
              <a:rPr lang="en-US" dirty="0"/>
              <a:t> </a:t>
            </a:r>
            <a:r>
              <a:rPr lang="en-US" u="sng" dirty="0"/>
              <a:t>F</a:t>
            </a:r>
            <a:r>
              <a:rPr lang="en-US" dirty="0"/>
              <a:t>acilities </a:t>
            </a:r>
            <a:r>
              <a:rPr lang="en-US" u="sng" dirty="0"/>
              <a:t>S</a:t>
            </a:r>
            <a:r>
              <a:rPr lang="en-US" dirty="0"/>
              <a:t>upport </a:t>
            </a:r>
            <a:r>
              <a:rPr lang="en-US" u="sng" dirty="0"/>
              <a:t>P</a:t>
            </a:r>
            <a:r>
              <a:rPr lang="en-US" dirty="0"/>
              <a:t>rogram of </a:t>
            </a:r>
            <a:r>
              <a:rPr lang="en-US" u="sng" dirty="0"/>
              <a:t>K</a:t>
            </a:r>
            <a:r>
              <a:rPr lang="en-US" dirty="0"/>
              <a:t>Y </a:t>
            </a:r>
            <a:r>
              <a:rPr lang="en-US" b="1" dirty="0"/>
              <a:t>(</a:t>
            </a:r>
            <a:r>
              <a:rPr lang="en-US" b="1" u="sng" dirty="0"/>
              <a:t>FSPK</a:t>
            </a:r>
            <a:r>
              <a:rPr lang="en-US" b="1" dirty="0"/>
              <a:t>)</a:t>
            </a:r>
          </a:p>
          <a:p>
            <a:pPr>
              <a:buFont typeface="Wingdings" panose="05000000000000000000" pitchFamily="2" charset="2"/>
              <a:buChar char="q"/>
            </a:pPr>
            <a:r>
              <a:rPr lang="en-US" b="1" dirty="0"/>
              <a:t> Qualified Needs Based Funds – KRS 157.611</a:t>
            </a:r>
          </a:p>
          <a:p>
            <a:pPr lvl="1">
              <a:buFont typeface="Wingdings" panose="05000000000000000000" pitchFamily="2" charset="2"/>
              <a:buChar char="q"/>
            </a:pPr>
            <a:r>
              <a:rPr lang="en-US" dirty="0"/>
              <a:t> KY </a:t>
            </a:r>
            <a:r>
              <a:rPr lang="en-US" b="1" u="sng" dirty="0"/>
              <a:t>S</a:t>
            </a:r>
            <a:r>
              <a:rPr lang="en-US" dirty="0"/>
              <a:t>chool </a:t>
            </a:r>
            <a:r>
              <a:rPr lang="en-US" b="1" u="sng" dirty="0"/>
              <a:t>F</a:t>
            </a:r>
            <a:r>
              <a:rPr lang="en-US" dirty="0"/>
              <a:t>acilities </a:t>
            </a:r>
            <a:r>
              <a:rPr lang="en-US" b="1" u="sng" dirty="0"/>
              <a:t>C</a:t>
            </a:r>
            <a:r>
              <a:rPr lang="en-US" dirty="0"/>
              <a:t>onstruction </a:t>
            </a:r>
            <a:r>
              <a:rPr lang="en-US" b="1" u="sng" dirty="0"/>
              <a:t>C</a:t>
            </a:r>
            <a:r>
              <a:rPr lang="en-US" dirty="0"/>
              <a:t>ommission (</a:t>
            </a:r>
            <a:r>
              <a:rPr lang="en-US" b="1" u="sng" dirty="0"/>
              <a:t>SFCC</a:t>
            </a:r>
            <a:r>
              <a:rPr lang="en-US" dirty="0"/>
              <a:t>)</a:t>
            </a:r>
          </a:p>
          <a:p>
            <a:pPr lvl="1">
              <a:buFont typeface="Wingdings" panose="05000000000000000000" pitchFamily="2" charset="2"/>
              <a:buChar char="q"/>
            </a:pPr>
            <a:r>
              <a:rPr lang="en-US" dirty="0"/>
              <a:t> Urgent-Needs Grants</a:t>
            </a:r>
          </a:p>
          <a:p>
            <a:pPr marL="0" indent="0">
              <a:buNone/>
            </a:pPr>
            <a:endParaRPr lang="en-US" dirty="0"/>
          </a:p>
          <a:p>
            <a:pPr marL="0" indent="0">
              <a:buNone/>
            </a:pPr>
            <a:r>
              <a:rPr lang="en-US" dirty="0"/>
              <a:t>* Funds through population and property assessment are considered through the </a:t>
            </a:r>
            <a:r>
              <a:rPr lang="en-US" b="1" u="sng" dirty="0"/>
              <a:t>S</a:t>
            </a:r>
            <a:r>
              <a:rPr lang="en-US" dirty="0"/>
              <a:t>upporting </a:t>
            </a:r>
            <a:r>
              <a:rPr lang="en-US" b="1" u="sng" dirty="0"/>
              <a:t>E</a:t>
            </a:r>
            <a:r>
              <a:rPr lang="en-US" dirty="0"/>
              <a:t>ducational </a:t>
            </a:r>
            <a:r>
              <a:rPr lang="en-US" b="1" u="sng" dirty="0"/>
              <a:t>E</a:t>
            </a:r>
            <a:r>
              <a:rPr lang="en-US" dirty="0"/>
              <a:t>xcellence in </a:t>
            </a:r>
            <a:r>
              <a:rPr lang="en-US" b="1" u="sng" dirty="0"/>
              <a:t>K</a:t>
            </a:r>
            <a:r>
              <a:rPr lang="en-US" dirty="0"/>
              <a:t>entucky (</a:t>
            </a:r>
            <a:r>
              <a:rPr lang="en-US" b="1" u="sng" dirty="0"/>
              <a:t>SEEK</a:t>
            </a:r>
            <a:r>
              <a:rPr lang="en-US" dirty="0"/>
              <a:t>) program.</a:t>
            </a:r>
          </a:p>
          <a:p>
            <a:pPr lvl="1">
              <a:buFont typeface="Wingdings" panose="05000000000000000000" pitchFamily="2" charset="2"/>
              <a:buChar char="q"/>
            </a:pPr>
            <a:endParaRPr lang="en-US" dirty="0"/>
          </a:p>
        </p:txBody>
      </p:sp>
    </p:spTree>
    <p:extLst>
      <p:ext uri="{BB962C8B-B14F-4D97-AF65-F5344CB8AC3E}">
        <p14:creationId xmlns:p14="http://schemas.microsoft.com/office/powerpoint/2010/main" val="1168494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FB469B-011A-437A-ADEB-0BF83CE3208C}"/>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Lawrence County</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SEEK Calculations 2022-2023 Forecast</a:t>
            </a:r>
          </a:p>
        </p:txBody>
      </p:sp>
      <p:sp>
        <p:nvSpPr>
          <p:cNvPr id="2" name="Content Placeholder 2" descr="FSPK ">
            <a:extLst>
              <a:ext uri="{FF2B5EF4-FFF2-40B4-BE49-F238E27FC236}">
                <a16:creationId xmlns:a16="http://schemas.microsoft.com/office/drawing/2014/main" id="{44C98899-1D9A-FDC4-2A1B-D06E73EEEB97}"/>
              </a:ext>
            </a:extLst>
          </p:cNvPr>
          <p:cNvSpPr txBox="1">
            <a:spLocks/>
          </p:cNvSpPr>
          <p:nvPr/>
        </p:nvSpPr>
        <p:spPr>
          <a:xfrm>
            <a:off x="437738" y="2077886"/>
            <a:ext cx="1454519" cy="10070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b="1" dirty="0">
                <a:solidFill>
                  <a:srgbClr val="007780"/>
                </a:solidFill>
              </a:rPr>
              <a:t>FSPK</a:t>
            </a:r>
          </a:p>
        </p:txBody>
      </p:sp>
      <p:pic>
        <p:nvPicPr>
          <p:cNvPr id="4" name="Picture 3" descr="Information on this slide is available on the KDE website under the SEEK calculation formulas. Information includes property assessment at $881,355,078; the per pupil assessment of $392,031 and the Aggregate Average Daily Attendance (AADA) numbers for the prior year at 2,248.176. The Nickel Calculations are also provided to formulate potential to pay on bonds is listed as FSPK under local ($440,678), State ($701,396) and adjusted State ($701,396) numbers. Other categories listed have no funds listed">
            <a:extLst>
              <a:ext uri="{FF2B5EF4-FFF2-40B4-BE49-F238E27FC236}">
                <a16:creationId xmlns:a16="http://schemas.microsoft.com/office/drawing/2014/main" id="{53F66ABF-1E9E-1069-1E7C-D23B8EC9F6CC}"/>
              </a:ext>
            </a:extLst>
          </p:cNvPr>
          <p:cNvPicPr>
            <a:picLocks noChangeAspect="1"/>
          </p:cNvPicPr>
          <p:nvPr/>
        </p:nvPicPr>
        <p:blipFill>
          <a:blip r:embed="rId2"/>
          <a:stretch>
            <a:fillRect/>
          </a:stretch>
        </p:blipFill>
        <p:spPr>
          <a:xfrm>
            <a:off x="1901881" y="1540478"/>
            <a:ext cx="8283799" cy="1334225"/>
          </a:xfrm>
          <a:prstGeom prst="rect">
            <a:avLst/>
          </a:prstGeom>
        </p:spPr>
      </p:pic>
      <p:pic>
        <p:nvPicPr>
          <p:cNvPr id="6" name="Picture 5" descr="Information on this slide is available on the KDE website under the SEEK calculation formulas. Information includes property assessment at $881,355,078; the per pupil assessment of $392,031 and the Aggregate Average Daily Attendance (AADA) numbers for the prior year at 2,248.176. The Nickel Calculations are also provided to formulate potential to pay on bonds is listed as FSPK under local ($440,678), State ($701,396) and adjusted State ($701,396) numbers. Other categories listed have no funds listed">
            <a:extLst>
              <a:ext uri="{FF2B5EF4-FFF2-40B4-BE49-F238E27FC236}">
                <a16:creationId xmlns:a16="http://schemas.microsoft.com/office/drawing/2014/main" id="{0013D248-0A9B-0F63-6FA0-DB19F499994A}"/>
              </a:ext>
            </a:extLst>
          </p:cNvPr>
          <p:cNvPicPr>
            <a:picLocks noChangeAspect="1"/>
          </p:cNvPicPr>
          <p:nvPr/>
        </p:nvPicPr>
        <p:blipFill>
          <a:blip r:embed="rId3"/>
          <a:stretch>
            <a:fillRect/>
          </a:stretch>
        </p:blipFill>
        <p:spPr>
          <a:xfrm>
            <a:off x="1928264" y="2874703"/>
            <a:ext cx="8361855" cy="2993594"/>
          </a:xfrm>
          <a:prstGeom prst="rect">
            <a:avLst/>
          </a:prstGeom>
        </p:spPr>
      </p:pic>
      <p:sp>
        <p:nvSpPr>
          <p:cNvPr id="7" name="Content Placeholder 2" descr="Capital Outlay ">
            <a:extLst>
              <a:ext uri="{FF2B5EF4-FFF2-40B4-BE49-F238E27FC236}">
                <a16:creationId xmlns:a16="http://schemas.microsoft.com/office/drawing/2014/main" id="{F42C08AA-D240-709C-E214-2CCFEA91C3AA}"/>
              </a:ext>
            </a:extLst>
          </p:cNvPr>
          <p:cNvSpPr txBox="1">
            <a:spLocks/>
          </p:cNvSpPr>
          <p:nvPr/>
        </p:nvSpPr>
        <p:spPr>
          <a:xfrm>
            <a:off x="10290119" y="1852833"/>
            <a:ext cx="1385460" cy="10132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b="1" dirty="0">
                <a:solidFill>
                  <a:srgbClr val="007780"/>
                </a:solidFill>
              </a:rPr>
              <a:t>Capital Outlay</a:t>
            </a:r>
          </a:p>
        </p:txBody>
      </p:sp>
    </p:spTree>
    <p:extLst>
      <p:ext uri="{BB962C8B-B14F-4D97-AF65-F5344CB8AC3E}">
        <p14:creationId xmlns:p14="http://schemas.microsoft.com/office/powerpoint/2010/main" val="1549594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FB469B-011A-437A-ADEB-0BF83CE3208C}"/>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Lawrence County</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Qualified Needs-Based Funding</a:t>
            </a:r>
          </a:p>
        </p:txBody>
      </p:sp>
      <p:sp>
        <p:nvSpPr>
          <p:cNvPr id="16" name="Content Placeholder 2">
            <a:extLst>
              <a:ext uri="{FF2B5EF4-FFF2-40B4-BE49-F238E27FC236}">
                <a16:creationId xmlns:a16="http://schemas.microsoft.com/office/drawing/2014/main" id="{BF7F4D79-7597-4896-A02A-C3F1E2D9A0F0}"/>
              </a:ext>
            </a:extLst>
          </p:cNvPr>
          <p:cNvSpPr txBox="1">
            <a:spLocks/>
          </p:cNvSpPr>
          <p:nvPr/>
        </p:nvSpPr>
        <p:spPr>
          <a:xfrm>
            <a:off x="838200" y="1528742"/>
            <a:ext cx="10515600" cy="429930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endParaRPr lang="en-US" b="1" dirty="0"/>
          </a:p>
          <a:p>
            <a:pPr>
              <a:buFont typeface="Wingdings" panose="05000000000000000000" pitchFamily="2" charset="2"/>
              <a:buChar char="q"/>
            </a:pPr>
            <a:r>
              <a:rPr lang="en-US" b="1" dirty="0"/>
              <a:t>SFCC funds – KRS 157.611</a:t>
            </a:r>
          </a:p>
          <a:p>
            <a:pPr lvl="1">
              <a:buFont typeface="Wingdings" panose="05000000000000000000" pitchFamily="2" charset="2"/>
              <a:buChar char="q"/>
            </a:pPr>
            <a:r>
              <a:rPr lang="en-US" dirty="0"/>
              <a:t> The unadjusted </a:t>
            </a:r>
            <a:r>
              <a:rPr lang="en-US" dirty="0">
                <a:highlight>
                  <a:srgbClr val="FFFF00"/>
                </a:highlight>
              </a:rPr>
              <a:t>2018</a:t>
            </a:r>
            <a:r>
              <a:rPr lang="en-US" dirty="0"/>
              <a:t> DFP calculated District Need (Priorities 1-4) totals </a:t>
            </a:r>
            <a:r>
              <a:rPr lang="en-US" b="1" u="sng" dirty="0">
                <a:highlight>
                  <a:srgbClr val="FFFF00"/>
                </a:highlight>
              </a:rPr>
              <a:t>$47,472,903</a:t>
            </a:r>
            <a:r>
              <a:rPr lang="en-US" dirty="0"/>
              <a:t> including projects that have been completed or underway since 2018. Discuss with your finance team adjustments to receive updated numbers.</a:t>
            </a:r>
          </a:p>
          <a:p>
            <a:pPr lvl="1">
              <a:buFont typeface="Wingdings" panose="05000000000000000000" pitchFamily="2" charset="2"/>
              <a:buChar char="q"/>
            </a:pPr>
            <a:r>
              <a:rPr lang="en-US" dirty="0"/>
              <a:t>This totals </a:t>
            </a:r>
            <a:r>
              <a:rPr lang="en-US" b="1" u="sng" dirty="0">
                <a:highlight>
                  <a:srgbClr val="FFFF00"/>
                </a:highlight>
              </a:rPr>
              <a:t>$19,432</a:t>
            </a:r>
            <a:r>
              <a:rPr lang="en-US" dirty="0"/>
              <a:t> per student, based on </a:t>
            </a:r>
            <a:r>
              <a:rPr lang="en-US" dirty="0">
                <a:highlight>
                  <a:srgbClr val="FFFF00"/>
                </a:highlight>
              </a:rPr>
              <a:t>2019</a:t>
            </a:r>
            <a:r>
              <a:rPr lang="en-US" dirty="0"/>
              <a:t> enrollment of </a:t>
            </a:r>
            <a:r>
              <a:rPr lang="en-US" b="1" u="sng" dirty="0">
                <a:highlight>
                  <a:srgbClr val="FFFF00"/>
                </a:highlight>
              </a:rPr>
              <a:t>2,443</a:t>
            </a:r>
            <a:r>
              <a:rPr lang="en-US" dirty="0"/>
              <a:t> students.</a:t>
            </a:r>
            <a:r>
              <a:rPr lang="en-US" dirty="0">
                <a:highlight>
                  <a:srgbClr val="FFFF00"/>
                </a:highlight>
              </a:rPr>
              <a:t> </a:t>
            </a:r>
          </a:p>
          <a:p>
            <a:pPr lvl="2">
              <a:buFont typeface="Wingdings" panose="05000000000000000000" pitchFamily="2" charset="2"/>
              <a:buChar char="q"/>
            </a:pPr>
            <a:r>
              <a:rPr lang="en-US" dirty="0"/>
              <a:t>Enrollment is still frozen for finance purposes through the </a:t>
            </a:r>
            <a:r>
              <a:rPr lang="en-US" dirty="0">
                <a:highlight>
                  <a:srgbClr val="FFFF00"/>
                </a:highlight>
              </a:rPr>
              <a:t>2022/23</a:t>
            </a:r>
            <a:r>
              <a:rPr lang="en-US" dirty="0"/>
              <a:t> school year.</a:t>
            </a:r>
          </a:p>
          <a:p>
            <a:pPr lvl="2">
              <a:buFont typeface="Wingdings" panose="05000000000000000000" pitchFamily="2" charset="2"/>
              <a:buChar char="q"/>
            </a:pPr>
            <a:endParaRPr lang="en-US" dirty="0"/>
          </a:p>
          <a:p>
            <a:pPr>
              <a:buFont typeface="Wingdings" panose="05000000000000000000" pitchFamily="2" charset="2"/>
              <a:buChar char="q"/>
            </a:pPr>
            <a:r>
              <a:rPr lang="en-US" dirty="0"/>
              <a:t>Urgent-Needs Grants are provided as determined by the legislators during budget sessions. Your administration may further comment on these funds if available.</a:t>
            </a:r>
          </a:p>
        </p:txBody>
      </p:sp>
    </p:spTree>
    <p:extLst>
      <p:ext uri="{BB962C8B-B14F-4D97-AF65-F5344CB8AC3E}">
        <p14:creationId xmlns:p14="http://schemas.microsoft.com/office/powerpoint/2010/main" val="3902291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FB469B-011A-437A-ADEB-0BF83CE3208C}"/>
              </a:ext>
            </a:extLst>
          </p:cNvPr>
          <p:cNvSpPr txBox="1">
            <a:spLocks noGrp="1"/>
          </p:cNvSpPr>
          <p:nvPr>
            <p:ph type="title" idx="4294967295"/>
          </p:nvPr>
        </p:nvSpPr>
        <p:spPr>
          <a:xfrm>
            <a:off x="838200" y="666339"/>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Consideration for DFP Process</a:t>
            </a:r>
          </a:p>
        </p:txBody>
      </p:sp>
      <p:sp>
        <p:nvSpPr>
          <p:cNvPr id="16" name="Content Placeholder 2">
            <a:extLst>
              <a:ext uri="{FF2B5EF4-FFF2-40B4-BE49-F238E27FC236}">
                <a16:creationId xmlns:a16="http://schemas.microsoft.com/office/drawing/2014/main" id="{BF7F4D79-7597-4896-A02A-C3F1E2D9A0F0}"/>
              </a:ext>
            </a:extLst>
          </p:cNvPr>
          <p:cNvSpPr txBox="1">
            <a:spLocks/>
          </p:cNvSpPr>
          <p:nvPr/>
        </p:nvSpPr>
        <p:spPr>
          <a:xfrm>
            <a:off x="838200" y="1528742"/>
            <a:ext cx="10515600" cy="42993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endParaRPr lang="en-US" b="1" dirty="0"/>
          </a:p>
          <a:p>
            <a:pPr marL="0" indent="0" algn="ctr">
              <a:buNone/>
            </a:pPr>
            <a:endParaRPr lang="en-US" b="1" dirty="0"/>
          </a:p>
          <a:p>
            <a:pPr marL="0" indent="0" algn="ctr">
              <a:buNone/>
            </a:pPr>
            <a:r>
              <a:rPr lang="en-US" b="1" dirty="0"/>
              <a:t>All funding sources need to be considered during the DFP process.</a:t>
            </a:r>
          </a:p>
          <a:p>
            <a:pPr marL="0" indent="0" algn="ctr">
              <a:buNone/>
            </a:pPr>
            <a:endParaRPr lang="en-US" b="1" dirty="0"/>
          </a:p>
          <a:p>
            <a:pPr marL="0" indent="0" algn="ctr">
              <a:buNone/>
            </a:pPr>
            <a:r>
              <a:rPr lang="en-US" b="1" dirty="0"/>
              <a:t>Let’s see how they impact potential funding amounts.</a:t>
            </a:r>
          </a:p>
        </p:txBody>
      </p:sp>
    </p:spTree>
    <p:extLst>
      <p:ext uri="{BB962C8B-B14F-4D97-AF65-F5344CB8AC3E}">
        <p14:creationId xmlns:p14="http://schemas.microsoft.com/office/powerpoint/2010/main" val="187544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a:t>Division of District Support</a:t>
            </a:r>
            <a:br>
              <a:rPr lang="en-US"/>
            </a:br>
            <a:r>
              <a:rPr lang="en-US"/>
              <a:t>(DDS)</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102649"/>
                </a:solidFill>
                <a:effectLst/>
                <a:uLnTx/>
                <a:uFillTx/>
                <a:latin typeface="Franklin Gothic Book" panose="020B0503020102020204"/>
                <a:ea typeface="+mn-ea"/>
                <a:cs typeface="+mn-cs"/>
              </a:rPr>
              <a:t>Division Director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Chay Ritter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hlinkClick r:id="rId2"/>
              </a:rPr>
              <a:t>chay.ritter@education.ky.gov</a:t>
            </a:r>
            <a:endPar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568698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FB469B-011A-437A-ADEB-0BF83CE3208C}"/>
              </a:ext>
            </a:extLst>
          </p:cNvPr>
          <p:cNvSpPr txBox="1">
            <a:spLocks noGrp="1"/>
          </p:cNvSpPr>
          <p:nvPr>
            <p:ph type="title" idx="4294967295"/>
          </p:nvPr>
        </p:nvSpPr>
        <p:spPr>
          <a:xfrm>
            <a:off x="896178" y="394821"/>
            <a:ext cx="10399643" cy="6627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Franklin Gothic Medium" panose="020B0603020102020204"/>
                <a:ea typeface="+mj-ea"/>
                <a:cs typeface="+mj-cs"/>
              </a:rPr>
              <a:t>Current Funding Stream </a:t>
            </a:r>
          </a:p>
        </p:txBody>
      </p:sp>
      <p:pic>
        <p:nvPicPr>
          <p:cNvPr id="2" name="Picture 1" descr="The table provides funding information based on current SEEK calculations assuming 5 cents of local effort. The table provides information on Capital Outlay, Local FSPK, Additional FSPK, State FSPK and additional FSPK to provide a “Total Funds Available Annually for Debt Service” through Capital Outlay and FSPK sources.&#10;">
            <a:extLst>
              <a:ext uri="{FF2B5EF4-FFF2-40B4-BE49-F238E27FC236}">
                <a16:creationId xmlns:a16="http://schemas.microsoft.com/office/drawing/2014/main" id="{A1B56250-8B03-4996-13CC-16A03B8198FC}"/>
              </a:ext>
            </a:extLst>
          </p:cNvPr>
          <p:cNvPicPr>
            <a:picLocks noChangeAspect="1"/>
          </p:cNvPicPr>
          <p:nvPr/>
        </p:nvPicPr>
        <p:blipFill>
          <a:blip r:embed="rId2"/>
          <a:stretch>
            <a:fillRect/>
          </a:stretch>
        </p:blipFill>
        <p:spPr>
          <a:xfrm>
            <a:off x="2132914" y="1057603"/>
            <a:ext cx="4918126" cy="5738874"/>
          </a:xfrm>
          <a:prstGeom prst="rect">
            <a:avLst/>
          </a:prstGeom>
        </p:spPr>
      </p:pic>
    </p:spTree>
    <p:extLst>
      <p:ext uri="{BB962C8B-B14F-4D97-AF65-F5344CB8AC3E}">
        <p14:creationId xmlns:p14="http://schemas.microsoft.com/office/powerpoint/2010/main" val="1969028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FB469B-011A-437A-ADEB-0BF83CE3208C}"/>
              </a:ext>
            </a:extLst>
          </p:cNvPr>
          <p:cNvSpPr txBox="1">
            <a:spLocks noGrp="1"/>
          </p:cNvSpPr>
          <p:nvPr>
            <p:ph type="title" idx="4294967295"/>
          </p:nvPr>
        </p:nvSpPr>
        <p:spPr>
          <a:xfrm>
            <a:off x="896178" y="394821"/>
            <a:ext cx="10399643" cy="6627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Franklin Gothic Medium" panose="020B0603020102020204"/>
                <a:ea typeface="+mj-ea"/>
                <a:cs typeface="+mj-cs"/>
              </a:rPr>
              <a:t>Adding a Recallable Nickel </a:t>
            </a:r>
          </a:p>
        </p:txBody>
      </p:sp>
      <p:pic>
        <p:nvPicPr>
          <p:cNvPr id="2" name="Picture 1" descr="The table provides funding information based on current SEEK calculations and is comparable to the previous table except that 10 cents of local effort is assumed. The table provides information on Capital Outlay, Local FSPK, Additional FSPK, State FSPK and additional FSPK to provide a “Total Funds Available Annually for Debt Service” through Capital Outlay and FSPK sources.">
            <a:extLst>
              <a:ext uri="{FF2B5EF4-FFF2-40B4-BE49-F238E27FC236}">
                <a16:creationId xmlns:a16="http://schemas.microsoft.com/office/drawing/2014/main" id="{1B576553-88D9-29F2-D5FC-EC5C2591136A}"/>
              </a:ext>
            </a:extLst>
          </p:cNvPr>
          <p:cNvPicPr>
            <a:picLocks noChangeAspect="1"/>
          </p:cNvPicPr>
          <p:nvPr/>
        </p:nvPicPr>
        <p:blipFill>
          <a:blip r:embed="rId2"/>
          <a:stretch>
            <a:fillRect/>
          </a:stretch>
        </p:blipFill>
        <p:spPr>
          <a:xfrm>
            <a:off x="2261985" y="1040168"/>
            <a:ext cx="4990334" cy="5820984"/>
          </a:xfrm>
          <a:prstGeom prst="rect">
            <a:avLst/>
          </a:prstGeom>
        </p:spPr>
      </p:pic>
    </p:spTree>
    <p:extLst>
      <p:ext uri="{BB962C8B-B14F-4D97-AF65-F5344CB8AC3E}">
        <p14:creationId xmlns:p14="http://schemas.microsoft.com/office/powerpoint/2010/main" val="2923206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School center information and cost of delivery of services</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fontScale="85000" lnSpcReduction="10000"/>
          </a:bodyPr>
          <a:lstStyle/>
          <a:p>
            <a:r>
              <a:rPr lang="en-US" dirty="0">
                <a:solidFill>
                  <a:schemeClr val="tx1"/>
                </a:solidFill>
              </a:rPr>
              <a:t>Framework for DFP reporting for each school center</a:t>
            </a:r>
          </a:p>
          <a:p>
            <a:r>
              <a:rPr lang="en-US" dirty="0">
                <a:solidFill>
                  <a:schemeClr val="tx1"/>
                </a:solidFill>
              </a:rPr>
              <a:t>Enrollment data from the </a:t>
            </a:r>
            <a:r>
              <a:rPr lang="en-US" b="1" u="sng" dirty="0">
                <a:solidFill>
                  <a:schemeClr val="tx1"/>
                </a:solidFill>
              </a:rPr>
              <a:t>S</a:t>
            </a:r>
            <a:r>
              <a:rPr lang="en-US" dirty="0">
                <a:solidFill>
                  <a:schemeClr val="tx1"/>
                </a:solidFill>
              </a:rPr>
              <a:t>uperintendent’s </a:t>
            </a:r>
            <a:r>
              <a:rPr lang="en-US" b="1" u="sng" dirty="0">
                <a:solidFill>
                  <a:schemeClr val="tx1"/>
                </a:solidFill>
              </a:rPr>
              <a:t>A</a:t>
            </a:r>
            <a:r>
              <a:rPr lang="en-US" dirty="0">
                <a:solidFill>
                  <a:schemeClr val="tx1"/>
                </a:solidFill>
              </a:rPr>
              <a:t>nnual </a:t>
            </a:r>
            <a:r>
              <a:rPr lang="en-US" b="1" u="sng" dirty="0">
                <a:solidFill>
                  <a:schemeClr val="tx1"/>
                </a:solidFill>
              </a:rPr>
              <a:t>A</a:t>
            </a:r>
            <a:r>
              <a:rPr lang="en-US" dirty="0">
                <a:solidFill>
                  <a:schemeClr val="tx1"/>
                </a:solidFill>
              </a:rPr>
              <a:t>ttendance </a:t>
            </a:r>
            <a:r>
              <a:rPr lang="en-US" b="1" u="sng" dirty="0">
                <a:solidFill>
                  <a:schemeClr val="tx1"/>
                </a:solidFill>
              </a:rPr>
              <a:t>R</a:t>
            </a:r>
            <a:r>
              <a:rPr lang="en-US" dirty="0">
                <a:solidFill>
                  <a:schemeClr val="tx1"/>
                </a:solidFill>
              </a:rPr>
              <a:t>eport (</a:t>
            </a:r>
            <a:r>
              <a:rPr lang="en-US" b="1" u="sng" dirty="0">
                <a:solidFill>
                  <a:schemeClr val="tx1"/>
                </a:solidFill>
              </a:rPr>
              <a:t>SAAR</a:t>
            </a:r>
            <a:r>
              <a:rPr lang="en-US" dirty="0">
                <a:solidFill>
                  <a:schemeClr val="tx1"/>
                </a:solidFill>
              </a:rPr>
              <a:t>) which are </a:t>
            </a:r>
            <a:r>
              <a:rPr lang="en-US" b="1" u="sng" dirty="0">
                <a:solidFill>
                  <a:schemeClr val="tx1"/>
                </a:solidFill>
              </a:rPr>
              <a:t>e</a:t>
            </a:r>
            <a:r>
              <a:rPr lang="en-US" dirty="0">
                <a:solidFill>
                  <a:schemeClr val="tx1"/>
                </a:solidFill>
              </a:rPr>
              <a:t>nd-</a:t>
            </a:r>
            <a:r>
              <a:rPr lang="en-US" b="1" u="sng" dirty="0">
                <a:solidFill>
                  <a:schemeClr val="tx1"/>
                </a:solidFill>
              </a:rPr>
              <a:t>o</a:t>
            </a:r>
            <a:r>
              <a:rPr lang="en-US" dirty="0">
                <a:solidFill>
                  <a:schemeClr val="tx1"/>
                </a:solidFill>
              </a:rPr>
              <a:t>f-</a:t>
            </a:r>
            <a:r>
              <a:rPr lang="en-US" b="1" u="sng" dirty="0">
                <a:solidFill>
                  <a:schemeClr val="tx1"/>
                </a:solidFill>
              </a:rPr>
              <a:t>y</a:t>
            </a:r>
            <a:r>
              <a:rPr lang="en-US" dirty="0">
                <a:solidFill>
                  <a:schemeClr val="tx1"/>
                </a:solidFill>
              </a:rPr>
              <a:t>ear (</a:t>
            </a:r>
            <a:r>
              <a:rPr lang="en-US" b="1" u="sng" dirty="0">
                <a:solidFill>
                  <a:schemeClr val="tx1"/>
                </a:solidFill>
              </a:rPr>
              <a:t>EOY</a:t>
            </a:r>
            <a:r>
              <a:rPr lang="en-US" dirty="0">
                <a:solidFill>
                  <a:schemeClr val="tx1"/>
                </a:solidFill>
              </a:rPr>
              <a:t>) numbers</a:t>
            </a:r>
          </a:p>
          <a:p>
            <a:r>
              <a:rPr lang="en-US" dirty="0">
                <a:solidFill>
                  <a:schemeClr val="tx1"/>
                </a:solidFill>
              </a:rPr>
              <a:t>Cost of delivery of services is from the </a:t>
            </a:r>
            <a:r>
              <a:rPr lang="en-US" b="1" u="sng" dirty="0">
                <a:solidFill>
                  <a:schemeClr val="tx1"/>
                </a:solidFill>
              </a:rPr>
              <a:t>K</a:t>
            </a:r>
            <a:r>
              <a:rPr lang="en-US" dirty="0">
                <a:solidFill>
                  <a:schemeClr val="tx1"/>
                </a:solidFill>
              </a:rPr>
              <a:t>entucky </a:t>
            </a:r>
            <a:r>
              <a:rPr lang="en-US" b="1" u="sng" dirty="0">
                <a:solidFill>
                  <a:schemeClr val="tx1"/>
                </a:solidFill>
              </a:rPr>
              <a:t>S</a:t>
            </a:r>
            <a:r>
              <a:rPr lang="en-US" dirty="0">
                <a:solidFill>
                  <a:schemeClr val="tx1"/>
                </a:solidFill>
              </a:rPr>
              <a:t>chool </a:t>
            </a:r>
            <a:r>
              <a:rPr lang="en-US" b="1" u="sng" dirty="0">
                <a:solidFill>
                  <a:schemeClr val="tx1"/>
                </a:solidFill>
              </a:rPr>
              <a:t>R</a:t>
            </a:r>
            <a:r>
              <a:rPr lang="en-US" dirty="0">
                <a:solidFill>
                  <a:schemeClr val="tx1"/>
                </a:solidFill>
              </a:rPr>
              <a:t>eport </a:t>
            </a:r>
            <a:r>
              <a:rPr lang="en-US" b="1" u="sng" dirty="0">
                <a:solidFill>
                  <a:schemeClr val="tx1"/>
                </a:solidFill>
              </a:rPr>
              <a:t>C</a:t>
            </a:r>
            <a:r>
              <a:rPr lang="en-US" dirty="0">
                <a:solidFill>
                  <a:schemeClr val="tx1"/>
                </a:solidFill>
              </a:rPr>
              <a:t>ard (</a:t>
            </a:r>
            <a:r>
              <a:rPr lang="en-US" b="1" u="sng" dirty="0">
                <a:solidFill>
                  <a:schemeClr val="tx1"/>
                </a:solidFill>
              </a:rPr>
              <a:t>KY SRC</a:t>
            </a:r>
            <a:r>
              <a:rPr lang="en-US" dirty="0">
                <a:solidFill>
                  <a:schemeClr val="tx1"/>
                </a:solidFill>
              </a:rPr>
              <a:t>) information</a:t>
            </a:r>
          </a:p>
        </p:txBody>
      </p:sp>
    </p:spTree>
    <p:extLst>
      <p:ext uri="{BB962C8B-B14F-4D97-AF65-F5344CB8AC3E}">
        <p14:creationId xmlns:p14="http://schemas.microsoft.com/office/powerpoint/2010/main" val="344796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FB469B-011A-437A-ADEB-0BF83CE3208C}"/>
              </a:ext>
            </a:extLst>
          </p:cNvPr>
          <p:cNvSpPr txBox="1">
            <a:spLocks noGrp="1"/>
          </p:cNvSpPr>
          <p:nvPr>
            <p:ph type="title" idx="4294967295"/>
          </p:nvPr>
        </p:nvSpPr>
        <p:spPr>
          <a:xfrm>
            <a:off x="896178" y="394821"/>
            <a:ext cx="10399643" cy="6627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Franklin Gothic Medium" panose="020B0603020102020204"/>
                <a:ea typeface="+mj-ea"/>
                <a:cs typeface="+mj-cs"/>
              </a:rPr>
              <a:t>Cost of Delivery Services </a:t>
            </a:r>
          </a:p>
        </p:txBody>
      </p:sp>
      <p:pic>
        <p:nvPicPr>
          <p:cNvPr id="2" name="Picture 1" descr="School Center information provided here is expected to be on the new DFP. Information includes school center name (classification), status, grade configuration, enrollment data and capacity information. Verify this information and contact KDE prior to draft submittal if this information is incorrect.&#10;">
            <a:extLst>
              <a:ext uri="{FF2B5EF4-FFF2-40B4-BE49-F238E27FC236}">
                <a16:creationId xmlns:a16="http://schemas.microsoft.com/office/drawing/2014/main" id="{EFA91889-8D88-E75A-4446-BD1F653F835B}"/>
              </a:ext>
            </a:extLst>
          </p:cNvPr>
          <p:cNvPicPr>
            <a:picLocks noChangeAspect="1"/>
          </p:cNvPicPr>
          <p:nvPr/>
        </p:nvPicPr>
        <p:blipFill>
          <a:blip r:embed="rId2"/>
          <a:stretch>
            <a:fillRect/>
          </a:stretch>
        </p:blipFill>
        <p:spPr>
          <a:xfrm>
            <a:off x="896178" y="1057603"/>
            <a:ext cx="7210166" cy="5451012"/>
          </a:xfrm>
          <a:prstGeom prst="rect">
            <a:avLst/>
          </a:prstGeom>
        </p:spPr>
      </p:pic>
    </p:spTree>
    <p:extLst>
      <p:ext uri="{BB962C8B-B14F-4D97-AF65-F5344CB8AC3E}">
        <p14:creationId xmlns:p14="http://schemas.microsoft.com/office/powerpoint/2010/main" val="1914469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Enrollment changes</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pPr marL="342900" indent="-342900">
              <a:buFont typeface="Arial" panose="020B0604020202020204" pitchFamily="34" charset="0"/>
              <a:buChar char="•"/>
            </a:pPr>
            <a:r>
              <a:rPr lang="en-US" dirty="0">
                <a:solidFill>
                  <a:schemeClr val="tx1"/>
                </a:solidFill>
              </a:rPr>
              <a:t>1990 – 2022 </a:t>
            </a:r>
          </a:p>
          <a:p>
            <a:pPr marL="800100" lvl="1" indent="-342900">
              <a:buFont typeface="Arial" panose="020B0604020202020204" pitchFamily="34" charset="0"/>
              <a:buChar char="•"/>
            </a:pPr>
            <a:r>
              <a:rPr lang="en-US" dirty="0">
                <a:solidFill>
                  <a:schemeClr val="tx1"/>
                </a:solidFill>
              </a:rPr>
              <a:t>Consider 2019 as a “freeze” year for funding allocations</a:t>
            </a:r>
          </a:p>
          <a:p>
            <a:pPr marL="800100" lvl="1" indent="-342900">
              <a:buFont typeface="Arial" panose="020B0604020202020204" pitchFamily="34" charset="0"/>
              <a:buChar char="•"/>
            </a:pPr>
            <a:r>
              <a:rPr lang="en-US" dirty="0">
                <a:solidFill>
                  <a:schemeClr val="tx1"/>
                </a:solidFill>
              </a:rPr>
              <a:t>2019/20 and 2020/21 school years are illustrated for information as provided in </a:t>
            </a:r>
            <a:r>
              <a:rPr lang="en-US" b="1" u="sng" dirty="0">
                <a:solidFill>
                  <a:schemeClr val="tx1"/>
                </a:solidFill>
              </a:rPr>
              <a:t>KY</a:t>
            </a:r>
            <a:r>
              <a:rPr lang="en-US" dirty="0">
                <a:solidFill>
                  <a:schemeClr val="tx1"/>
                </a:solidFill>
              </a:rPr>
              <a:t> </a:t>
            </a:r>
            <a:r>
              <a:rPr lang="en-US" b="1" u="sng" dirty="0">
                <a:solidFill>
                  <a:schemeClr val="tx1"/>
                </a:solidFill>
              </a:rPr>
              <a:t>S</a:t>
            </a:r>
            <a:r>
              <a:rPr lang="en-US" dirty="0">
                <a:solidFill>
                  <a:schemeClr val="tx1"/>
                </a:solidFill>
              </a:rPr>
              <a:t>tudent </a:t>
            </a:r>
            <a:r>
              <a:rPr lang="en-US" b="1" u="sng" dirty="0">
                <a:solidFill>
                  <a:schemeClr val="tx1"/>
                </a:solidFill>
              </a:rPr>
              <a:t>R</a:t>
            </a:r>
            <a:r>
              <a:rPr lang="en-US" dirty="0">
                <a:solidFill>
                  <a:schemeClr val="tx1"/>
                </a:solidFill>
              </a:rPr>
              <a:t>eport </a:t>
            </a:r>
            <a:r>
              <a:rPr lang="en-US" b="1" u="sng" dirty="0">
                <a:solidFill>
                  <a:schemeClr val="tx1"/>
                </a:solidFill>
              </a:rPr>
              <a:t>C</a:t>
            </a:r>
            <a:r>
              <a:rPr lang="en-US" dirty="0">
                <a:solidFill>
                  <a:schemeClr val="tx1"/>
                </a:solidFill>
              </a:rPr>
              <a:t>ard (</a:t>
            </a:r>
            <a:r>
              <a:rPr lang="en-US" b="1" u="sng" dirty="0">
                <a:solidFill>
                  <a:schemeClr val="tx1"/>
                </a:solidFill>
              </a:rPr>
              <a:t>KY SRC</a:t>
            </a:r>
            <a:r>
              <a:rPr lang="en-US" dirty="0">
                <a:solidFill>
                  <a:schemeClr val="tx1"/>
                </a:solidFill>
              </a:rPr>
              <a:t>)</a:t>
            </a:r>
          </a:p>
        </p:txBody>
      </p:sp>
    </p:spTree>
    <p:extLst>
      <p:ext uri="{BB962C8B-B14F-4D97-AF65-F5344CB8AC3E}">
        <p14:creationId xmlns:p14="http://schemas.microsoft.com/office/powerpoint/2010/main" val="4171035065"/>
      </p:ext>
    </p:extLst>
  </p:cSld>
  <p:clrMapOvr>
    <a:masterClrMapping/>
  </p:clrMapOvr>
  <p:extLst>
    <p:ext uri="{6950BFC3-D8DA-4A85-94F7-54DA5524770B}">
      <p188:commentRel xmlns:p188="http://schemas.microsoft.com/office/powerpoint/2018/8/main" r:id="rId2"/>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FB469B-011A-437A-ADEB-0BF83CE3208C}"/>
              </a:ext>
            </a:extLst>
          </p:cNvPr>
          <p:cNvSpPr txBox="1">
            <a:spLocks noGrp="1"/>
          </p:cNvSpPr>
          <p:nvPr>
            <p:ph type="title" idx="4294967295"/>
          </p:nvPr>
        </p:nvSpPr>
        <p:spPr>
          <a:xfrm>
            <a:off x="896178" y="394821"/>
            <a:ext cx="10399643" cy="6627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Franklin Gothic Medium" panose="020B0603020102020204"/>
                <a:ea typeface="+mj-ea"/>
                <a:cs typeface="+mj-cs"/>
              </a:rPr>
              <a:t>Enrollment History </a:t>
            </a:r>
          </a:p>
        </p:txBody>
      </p:sp>
      <p:pic>
        <p:nvPicPr>
          <p:cNvPr id="2" name="Picture 1" descr="The table provides End Of Year information for District Enrollment every year from 1989-1990 school year through the 202-2021 school year. The table goes on to provide calculated losses and gains for three, five and ten-year changes. The end of the table notes a change from the 1989-1990 year to 2021 (a 19.49% loss) and the average change per year (.61%) as examples">
            <a:extLst>
              <a:ext uri="{FF2B5EF4-FFF2-40B4-BE49-F238E27FC236}">
                <a16:creationId xmlns:a16="http://schemas.microsoft.com/office/drawing/2014/main" id="{2DBCC0BC-2520-E5B4-340A-155809D892B2}"/>
              </a:ext>
            </a:extLst>
          </p:cNvPr>
          <p:cNvPicPr>
            <a:picLocks noChangeAspect="1"/>
          </p:cNvPicPr>
          <p:nvPr/>
        </p:nvPicPr>
        <p:blipFill rotWithShape="1">
          <a:blip r:embed="rId2"/>
          <a:srcRect b="6296"/>
          <a:stretch/>
        </p:blipFill>
        <p:spPr>
          <a:xfrm>
            <a:off x="2389397" y="1057603"/>
            <a:ext cx="4369749" cy="5760101"/>
          </a:xfrm>
          <a:prstGeom prst="rect">
            <a:avLst/>
          </a:prstGeom>
        </p:spPr>
      </p:pic>
      <p:sp>
        <p:nvSpPr>
          <p:cNvPr id="4" name="TextBox 3">
            <a:extLst>
              <a:ext uri="{FF2B5EF4-FFF2-40B4-BE49-F238E27FC236}">
                <a16:creationId xmlns:a16="http://schemas.microsoft.com/office/drawing/2014/main" id="{E189DFBA-DA55-60F7-3E61-881E91A736FB}"/>
              </a:ext>
            </a:extLst>
          </p:cNvPr>
          <p:cNvSpPr txBox="1"/>
          <p:nvPr/>
        </p:nvSpPr>
        <p:spPr>
          <a:xfrm>
            <a:off x="7880657" y="1382286"/>
            <a:ext cx="3120888" cy="4093428"/>
          </a:xfrm>
          <a:prstGeom prst="rect">
            <a:avLst/>
          </a:prstGeom>
          <a:noFill/>
        </p:spPr>
        <p:txBody>
          <a:bodyPr wrap="square">
            <a:spAutoFit/>
          </a:bodyPr>
          <a:lstStyle/>
          <a:p>
            <a:pPr marL="0" indent="0" algn="ctr">
              <a:buNone/>
            </a:pPr>
            <a:endParaRPr lang="en-US" sz="2000" b="1" dirty="0"/>
          </a:p>
          <a:p>
            <a:pPr>
              <a:buFont typeface="Wingdings" panose="05000000000000000000" pitchFamily="2" charset="2"/>
              <a:buChar char="q"/>
            </a:pPr>
            <a:r>
              <a:rPr lang="en-US" sz="2000" b="1" dirty="0"/>
              <a:t> Enrollment change from SAAR EOY 1989/90 shows a </a:t>
            </a:r>
            <a:r>
              <a:rPr lang="en-US" sz="2000" b="1" dirty="0">
                <a:solidFill>
                  <a:schemeClr val="bg1"/>
                </a:solidFill>
                <a:highlight>
                  <a:srgbClr val="102649"/>
                </a:highlight>
              </a:rPr>
              <a:t>decline</a:t>
            </a:r>
            <a:r>
              <a:rPr lang="en-US" sz="2000" b="1" dirty="0">
                <a:highlight>
                  <a:srgbClr val="102649"/>
                </a:highlight>
              </a:rPr>
              <a:t> </a:t>
            </a:r>
            <a:r>
              <a:rPr lang="en-US" sz="2000" b="1" dirty="0"/>
              <a:t>of 19.5%</a:t>
            </a:r>
          </a:p>
          <a:p>
            <a:pPr>
              <a:buFont typeface="Wingdings" panose="05000000000000000000" pitchFamily="2" charset="2"/>
              <a:buChar char="q"/>
            </a:pPr>
            <a:r>
              <a:rPr lang="en-US" sz="2000" b="1" dirty="0"/>
              <a:t> Average change per year is a </a:t>
            </a:r>
            <a:r>
              <a:rPr lang="en-US" sz="2000" b="1" dirty="0">
                <a:solidFill>
                  <a:schemeClr val="bg1"/>
                </a:solidFill>
                <a:highlight>
                  <a:srgbClr val="102649"/>
                </a:highlight>
              </a:rPr>
              <a:t>loss</a:t>
            </a:r>
            <a:r>
              <a:rPr lang="en-US" sz="2000" b="1" dirty="0"/>
              <a:t> of 0.61%</a:t>
            </a:r>
          </a:p>
          <a:p>
            <a:pPr>
              <a:buFont typeface="Wingdings" panose="05000000000000000000" pitchFamily="2" charset="2"/>
              <a:buChar char="q"/>
            </a:pPr>
            <a:r>
              <a:rPr lang="en-US" sz="2000" b="1" dirty="0"/>
              <a:t> 2018/19 School year is utilized for current funding streams. 2019 through 2021 are reported enrollment numbers through KY SRC and not SAAR.</a:t>
            </a:r>
          </a:p>
        </p:txBody>
      </p:sp>
    </p:spTree>
    <p:extLst>
      <p:ext uri="{BB962C8B-B14F-4D97-AF65-F5344CB8AC3E}">
        <p14:creationId xmlns:p14="http://schemas.microsoft.com/office/powerpoint/2010/main" val="4168165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Demographic projections</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dirty="0">
                <a:solidFill>
                  <a:schemeClr val="tx1"/>
                </a:solidFill>
              </a:rPr>
              <a:t>U of L Data Center Information released August 2022 on the 2020 Census information.</a:t>
            </a:r>
          </a:p>
        </p:txBody>
      </p:sp>
    </p:spTree>
    <p:extLst>
      <p:ext uri="{BB962C8B-B14F-4D97-AF65-F5344CB8AC3E}">
        <p14:creationId xmlns:p14="http://schemas.microsoft.com/office/powerpoint/2010/main" val="1299862385"/>
      </p:ext>
    </p:extLst>
  </p:cSld>
  <p:clrMapOvr>
    <a:masterClrMapping/>
  </p:clrMapOvr>
  <p:extLst>
    <p:ext uri="{6950BFC3-D8DA-4A85-94F7-54DA5524770B}">
      <p188:commentRel xmlns:p188="http://schemas.microsoft.com/office/powerpoint/2018/8/main" r:id="rId2"/>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FB469B-011A-437A-ADEB-0BF83CE3208C}"/>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University of Louisville Enrollment Projections</a:t>
            </a:r>
          </a:p>
        </p:txBody>
      </p:sp>
      <p:pic>
        <p:nvPicPr>
          <p:cNvPr id="2" name="Picture 1" descr="The table provided illustrates US Census Data from 2010 and 2020 with projections from the University of Louisville Data Center in 5-year increments through 2050. The next slide provides an analysis of information in sentence form concerning losses and gains on population in this example. ">
            <a:extLst>
              <a:ext uri="{FF2B5EF4-FFF2-40B4-BE49-F238E27FC236}">
                <a16:creationId xmlns:a16="http://schemas.microsoft.com/office/drawing/2014/main" id="{6BEA668D-1B6A-9F9B-A4E7-A2E9D0D81A43}"/>
              </a:ext>
            </a:extLst>
          </p:cNvPr>
          <p:cNvPicPr>
            <a:picLocks noChangeAspect="1"/>
          </p:cNvPicPr>
          <p:nvPr/>
        </p:nvPicPr>
        <p:blipFill>
          <a:blip r:embed="rId2"/>
          <a:stretch>
            <a:fillRect/>
          </a:stretch>
        </p:blipFill>
        <p:spPr>
          <a:xfrm>
            <a:off x="1623028" y="1137920"/>
            <a:ext cx="5092244" cy="5486400"/>
          </a:xfrm>
          <a:prstGeom prst="rect">
            <a:avLst/>
          </a:prstGeom>
        </p:spPr>
      </p:pic>
      <p:sp>
        <p:nvSpPr>
          <p:cNvPr id="6" name="TextBox 5">
            <a:extLst>
              <a:ext uri="{FF2B5EF4-FFF2-40B4-BE49-F238E27FC236}">
                <a16:creationId xmlns:a16="http://schemas.microsoft.com/office/drawing/2014/main" id="{0260D906-0367-4C11-8219-CB39FFD6D04F}"/>
              </a:ext>
            </a:extLst>
          </p:cNvPr>
          <p:cNvSpPr txBox="1"/>
          <p:nvPr/>
        </p:nvSpPr>
        <p:spPr>
          <a:xfrm>
            <a:off x="7831277" y="1137920"/>
            <a:ext cx="3082636" cy="2677656"/>
          </a:xfrm>
          <a:prstGeom prst="rect">
            <a:avLst/>
          </a:prstGeom>
          <a:noFill/>
        </p:spPr>
        <p:txBody>
          <a:bodyPr wrap="square">
            <a:spAutoFit/>
          </a:bodyPr>
          <a:lstStyle/>
          <a:p>
            <a:pPr marL="0" indent="0" algn="ctr">
              <a:buNone/>
            </a:pPr>
            <a:r>
              <a:rPr lang="en-US" sz="2800" b="1" dirty="0"/>
              <a:t>Lawrence County population for ages 5-19 is projected to remain </a:t>
            </a:r>
            <a:r>
              <a:rPr lang="en-US" sz="2800" b="1" dirty="0">
                <a:highlight>
                  <a:srgbClr val="00FF00"/>
                </a:highlight>
              </a:rPr>
              <a:t>unchanged</a:t>
            </a:r>
            <a:r>
              <a:rPr lang="en-US" sz="2800" b="1" dirty="0"/>
              <a:t> through 2050. </a:t>
            </a:r>
          </a:p>
        </p:txBody>
      </p:sp>
    </p:spTree>
    <p:extLst>
      <p:ext uri="{BB962C8B-B14F-4D97-AF65-F5344CB8AC3E}">
        <p14:creationId xmlns:p14="http://schemas.microsoft.com/office/powerpoint/2010/main" val="3156837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FB469B-011A-437A-ADEB-0BF83CE3208C}"/>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Projected Challenges for Lawrence County</a:t>
            </a:r>
          </a:p>
        </p:txBody>
      </p:sp>
      <p:sp>
        <p:nvSpPr>
          <p:cNvPr id="8" name="Content Placeholder 2">
            <a:extLst>
              <a:ext uri="{FF2B5EF4-FFF2-40B4-BE49-F238E27FC236}">
                <a16:creationId xmlns:a16="http://schemas.microsoft.com/office/drawing/2014/main" id="{2F6D1012-17E7-405D-A4C3-6B9156CC0D83}"/>
              </a:ext>
            </a:extLst>
          </p:cNvPr>
          <p:cNvSpPr txBox="1">
            <a:spLocks/>
          </p:cNvSpPr>
          <p:nvPr/>
        </p:nvSpPr>
        <p:spPr>
          <a:xfrm>
            <a:off x="838200" y="1141688"/>
            <a:ext cx="10515600" cy="4749957"/>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anose="05000000000000000000" pitchFamily="2" charset="2"/>
              <a:buChar char="q"/>
            </a:pPr>
            <a:r>
              <a:rPr lang="en-US" dirty="0"/>
              <a:t> </a:t>
            </a:r>
            <a:r>
              <a:rPr lang="en-US" dirty="0">
                <a:solidFill>
                  <a:schemeClr val="tx1"/>
                </a:solidFill>
              </a:rPr>
              <a:t>Lawrence Co. school enrollment has </a:t>
            </a:r>
            <a:r>
              <a:rPr lang="en-US" b="1" i="1" u="sng" dirty="0">
                <a:solidFill>
                  <a:schemeClr val="tx1"/>
                </a:solidFill>
              </a:rPr>
              <a:t>declined 20% </a:t>
            </a:r>
            <a:r>
              <a:rPr lang="en-US" dirty="0">
                <a:solidFill>
                  <a:schemeClr val="tx1"/>
                </a:solidFill>
              </a:rPr>
              <a:t>since 1990. From 2010 to 2019 there appears to be </a:t>
            </a:r>
            <a:r>
              <a:rPr lang="en-US" b="1" i="1" u="sng" dirty="0">
                <a:solidFill>
                  <a:schemeClr val="tx1"/>
                </a:solidFill>
              </a:rPr>
              <a:t>little change </a:t>
            </a:r>
            <a:r>
              <a:rPr lang="en-US" dirty="0">
                <a:solidFill>
                  <a:schemeClr val="tx1"/>
                </a:solidFill>
              </a:rPr>
              <a:t>in enrollment.</a:t>
            </a:r>
          </a:p>
          <a:p>
            <a:pPr>
              <a:lnSpc>
                <a:spcPct val="120000"/>
              </a:lnSpc>
              <a:buFont typeface="Wingdings" panose="05000000000000000000" pitchFamily="2" charset="2"/>
              <a:buChar char="q"/>
            </a:pPr>
            <a:r>
              <a:rPr lang="en-US" dirty="0">
                <a:solidFill>
                  <a:schemeClr val="tx1"/>
                </a:solidFill>
              </a:rPr>
              <a:t> A lot of school districts in the Commonwealth will experience a </a:t>
            </a:r>
            <a:r>
              <a:rPr lang="en-US" b="1" i="1" u="sng" dirty="0">
                <a:solidFill>
                  <a:schemeClr val="tx1"/>
                </a:solidFill>
              </a:rPr>
              <a:t>decline in enrollment </a:t>
            </a:r>
            <a:r>
              <a:rPr lang="en-US" dirty="0">
                <a:solidFill>
                  <a:schemeClr val="tx1"/>
                </a:solidFill>
              </a:rPr>
              <a:t>through 2050 – Lawrence Co. is projected to </a:t>
            </a:r>
            <a:r>
              <a:rPr lang="en-US" b="1" i="1" u="sng" dirty="0">
                <a:solidFill>
                  <a:schemeClr val="tx1"/>
                </a:solidFill>
              </a:rPr>
              <a:t>remain steady </a:t>
            </a:r>
            <a:r>
              <a:rPr lang="en-US" dirty="0">
                <a:solidFill>
                  <a:schemeClr val="tx1"/>
                </a:solidFill>
              </a:rPr>
              <a:t>during this time.</a:t>
            </a:r>
          </a:p>
          <a:p>
            <a:pPr>
              <a:lnSpc>
                <a:spcPct val="120000"/>
              </a:lnSpc>
              <a:buFont typeface="Wingdings" panose="05000000000000000000" pitchFamily="2" charset="2"/>
              <a:buChar char="q"/>
            </a:pPr>
            <a:r>
              <a:rPr lang="en-US" dirty="0">
                <a:solidFill>
                  <a:schemeClr val="tx1"/>
                </a:solidFill>
              </a:rPr>
              <a:t> Through 2050, the Lawrence Co. population is projected to have an overall </a:t>
            </a:r>
            <a:r>
              <a:rPr lang="en-US" b="1" i="1" u="sng" dirty="0">
                <a:solidFill>
                  <a:schemeClr val="tx1"/>
                </a:solidFill>
              </a:rPr>
              <a:t>decrease of 3%</a:t>
            </a:r>
            <a:r>
              <a:rPr lang="en-US" dirty="0">
                <a:solidFill>
                  <a:schemeClr val="tx1"/>
                </a:solidFill>
              </a:rPr>
              <a:t>; the FIVCO Area Development District is expected to </a:t>
            </a:r>
            <a:r>
              <a:rPr lang="en-US" b="1" i="1" u="sng" dirty="0">
                <a:solidFill>
                  <a:schemeClr val="tx1"/>
                </a:solidFill>
              </a:rPr>
              <a:t>decrease 17% </a:t>
            </a:r>
            <a:r>
              <a:rPr lang="en-US" dirty="0">
                <a:solidFill>
                  <a:schemeClr val="tx1"/>
                </a:solidFill>
              </a:rPr>
              <a:t>while the Kentucky population projects an </a:t>
            </a:r>
            <a:r>
              <a:rPr lang="en-US" b="1" i="1" u="sng" dirty="0">
                <a:solidFill>
                  <a:schemeClr val="tx1"/>
                </a:solidFill>
              </a:rPr>
              <a:t>increase of 6%.</a:t>
            </a:r>
          </a:p>
          <a:p>
            <a:pPr>
              <a:lnSpc>
                <a:spcPct val="120000"/>
              </a:lnSpc>
              <a:buFont typeface="Wingdings" panose="05000000000000000000" pitchFamily="2" charset="2"/>
              <a:buChar char="q"/>
            </a:pPr>
            <a:r>
              <a:rPr lang="en-US" dirty="0">
                <a:solidFill>
                  <a:schemeClr val="tx1"/>
                </a:solidFill>
              </a:rPr>
              <a:t> The Lawrence Co. student-aged (5-19) population is projected to </a:t>
            </a:r>
            <a:r>
              <a:rPr lang="en-US" b="1" i="1" u="sng" dirty="0">
                <a:solidFill>
                  <a:schemeClr val="tx1"/>
                </a:solidFill>
              </a:rPr>
              <a:t>increase only 1%</a:t>
            </a:r>
            <a:r>
              <a:rPr lang="en-US" dirty="0">
                <a:solidFill>
                  <a:schemeClr val="tx1"/>
                </a:solidFill>
              </a:rPr>
              <a:t> from 2020 to 2050.</a:t>
            </a:r>
          </a:p>
          <a:p>
            <a:pPr>
              <a:lnSpc>
                <a:spcPct val="120000"/>
              </a:lnSpc>
              <a:buFont typeface="Wingdings" panose="05000000000000000000" pitchFamily="2" charset="2"/>
              <a:buChar char="q"/>
            </a:pPr>
            <a:r>
              <a:rPr lang="en-US" dirty="0">
                <a:solidFill>
                  <a:schemeClr val="tx1"/>
                </a:solidFill>
              </a:rPr>
              <a:t> The Lawrence Co. over-65 population is projected to </a:t>
            </a:r>
            <a:r>
              <a:rPr lang="en-US" b="1" i="1" u="sng" dirty="0">
                <a:solidFill>
                  <a:schemeClr val="tx1"/>
                </a:solidFill>
              </a:rPr>
              <a:t>increase by 5%</a:t>
            </a:r>
            <a:r>
              <a:rPr lang="en-US" dirty="0">
                <a:solidFill>
                  <a:schemeClr val="tx1"/>
                </a:solidFill>
              </a:rPr>
              <a:t> from 2020 to 2050.</a:t>
            </a:r>
          </a:p>
          <a:p>
            <a:pPr>
              <a:lnSpc>
                <a:spcPct val="120000"/>
              </a:lnSpc>
              <a:buFont typeface="Wingdings" panose="05000000000000000000" pitchFamily="2" charset="2"/>
              <a:buChar char="q"/>
            </a:pPr>
            <a:r>
              <a:rPr lang="en-US" dirty="0">
                <a:solidFill>
                  <a:schemeClr val="tx1"/>
                </a:solidFill>
              </a:rPr>
              <a:t> The Lawrence Co. working age population (20-64) in Lawrence Co. is projected to </a:t>
            </a:r>
            <a:r>
              <a:rPr lang="en-US" b="1" i="1" u="sng" dirty="0">
                <a:solidFill>
                  <a:schemeClr val="tx1"/>
                </a:solidFill>
              </a:rPr>
              <a:t>decrease 8%</a:t>
            </a:r>
            <a:r>
              <a:rPr lang="en-US" dirty="0">
                <a:solidFill>
                  <a:schemeClr val="tx1"/>
                </a:solidFill>
              </a:rPr>
              <a:t> from 2020 to 2050.  </a:t>
            </a:r>
          </a:p>
        </p:txBody>
      </p:sp>
      <p:sp>
        <p:nvSpPr>
          <p:cNvPr id="9" name="Content Placeholder 2">
            <a:extLst>
              <a:ext uri="{FF2B5EF4-FFF2-40B4-BE49-F238E27FC236}">
                <a16:creationId xmlns:a16="http://schemas.microsoft.com/office/drawing/2014/main" id="{59D2B2B2-1EC7-40B8-859E-1E7E72D089CF}"/>
              </a:ext>
            </a:extLst>
          </p:cNvPr>
          <p:cNvSpPr txBox="1">
            <a:spLocks/>
          </p:cNvSpPr>
          <p:nvPr/>
        </p:nvSpPr>
        <p:spPr>
          <a:xfrm>
            <a:off x="838200" y="5593168"/>
            <a:ext cx="7432964" cy="1075040"/>
          </a:xfrm>
          <a:prstGeom prst="rect">
            <a:avLst/>
          </a:prstGeom>
          <a:solidFill>
            <a:srgbClr val="007780"/>
          </a:solid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solidFill>
                  <a:schemeClr val="bg1"/>
                </a:solidFill>
              </a:rPr>
              <a:t>How will you wisely deal with the projected student population and the funding needed to run a school system?</a:t>
            </a:r>
          </a:p>
        </p:txBody>
      </p:sp>
    </p:spTree>
    <p:extLst>
      <p:ext uri="{BB962C8B-B14F-4D97-AF65-F5344CB8AC3E}">
        <p14:creationId xmlns:p14="http://schemas.microsoft.com/office/powerpoint/2010/main" val="517932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FB469B-011A-437A-ADEB-0BF83CE3208C}"/>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mj-lt"/>
                <a:ea typeface="+mj-ea"/>
                <a:cs typeface="+mj-cs"/>
              </a:rPr>
              <a:t>Planning for the Future</a:t>
            </a:r>
          </a:p>
        </p:txBody>
      </p:sp>
      <p:sp>
        <p:nvSpPr>
          <p:cNvPr id="6" name="Content Placeholder 2">
            <a:extLst>
              <a:ext uri="{FF2B5EF4-FFF2-40B4-BE49-F238E27FC236}">
                <a16:creationId xmlns:a16="http://schemas.microsoft.com/office/drawing/2014/main" id="{35419939-EBA2-4E2B-8404-35CAA2DA9E6C}"/>
              </a:ext>
            </a:extLst>
          </p:cNvPr>
          <p:cNvSpPr txBox="1">
            <a:spLocks/>
          </p:cNvSpPr>
          <p:nvPr/>
        </p:nvSpPr>
        <p:spPr>
          <a:xfrm>
            <a:off x="838200" y="2438202"/>
            <a:ext cx="10515600" cy="235200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dirty="0">
                <a:solidFill>
                  <a:schemeClr val="tx1"/>
                </a:solidFill>
              </a:rPr>
              <a:t>The LPC working together as a team with design professionals, school board members, administrators, legislatures and the public is a worthwhile endeavor to provide a shared vision for quality environments to educate students that the community is proud to support.</a:t>
            </a:r>
          </a:p>
        </p:txBody>
      </p:sp>
    </p:spTree>
    <p:extLst>
      <p:ext uri="{BB962C8B-B14F-4D97-AF65-F5344CB8AC3E}">
        <p14:creationId xmlns:p14="http://schemas.microsoft.com/office/powerpoint/2010/main" val="174349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a:t>District Facilities Branch</a:t>
            </a:r>
            <a:br>
              <a:rPr lang="en-US"/>
            </a:br>
            <a:r>
              <a:rPr lang="en-US"/>
              <a:t>(DFB)</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102649"/>
                </a:solidFill>
                <a:effectLst/>
                <a:uLnTx/>
                <a:uFillTx/>
                <a:latin typeface="Franklin Gothic Book" panose="020B0503020102020204"/>
                <a:ea typeface="+mn-ea"/>
                <a:cs typeface="+mn-cs"/>
              </a:rPr>
              <a:t>Branch Manager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Greg Dunbar, AIA, MBA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hlinkClick r:id="rId2"/>
              </a:rPr>
              <a:t>greg.dunbar@education.ky.gov</a:t>
            </a:r>
            <a:endPar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0142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a:xfrm>
            <a:off x="838200" y="705886"/>
            <a:ext cx="10515600" cy="2852737"/>
          </a:xfrm>
        </p:spPr>
        <p:txBody>
          <a:bodyPr/>
          <a:lstStyle/>
          <a:p>
            <a:r>
              <a:rPr lang="en-US" dirty="0"/>
              <a:t>Q &amp; A</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a:xfrm>
            <a:off x="838200" y="3585611"/>
            <a:ext cx="10515600" cy="1804986"/>
          </a:xfrm>
        </p:spPr>
        <p:txBody>
          <a:bodyPr vert="horz" lIns="91440" tIns="45720" rIns="91440" bIns="45720" rtlCol="0" anchor="t">
            <a:normAutofit/>
          </a:bodyPr>
          <a:lstStyle/>
          <a:p>
            <a:r>
              <a:rPr lang="en-US" dirty="0">
                <a:solidFill>
                  <a:schemeClr val="tx1"/>
                </a:solidFill>
              </a:rPr>
              <a:t>Thank you again for agreeing to be part of the Local Planning Committee for your district.</a:t>
            </a:r>
          </a:p>
          <a:p>
            <a:r>
              <a:rPr lang="en-US" dirty="0">
                <a:solidFill>
                  <a:schemeClr val="tx1"/>
                </a:solidFill>
              </a:rPr>
              <a:t>If you have any questions, you may call John C. Gilbert, AIA at (502) 564-4326 extension 4452; or email at </a:t>
            </a:r>
            <a:r>
              <a:rPr lang="en-US" dirty="0">
                <a:solidFill>
                  <a:schemeClr val="tx1"/>
                </a:solidFill>
                <a:hlinkClick r:id="rId2"/>
              </a:rPr>
              <a:t>john.gilbert@education.ky.gov</a:t>
            </a:r>
            <a:r>
              <a:rPr lang="en-US" dirty="0">
                <a:solidFill>
                  <a:schemeClr val="tx1"/>
                </a:solidFill>
              </a:rPr>
              <a:t>.</a:t>
            </a:r>
          </a:p>
          <a:p>
            <a:endParaRPr lang="en-US" dirty="0">
              <a:solidFill>
                <a:schemeClr val="tx1"/>
              </a:solidFill>
            </a:endParaRPr>
          </a:p>
        </p:txBody>
      </p:sp>
      <p:sp>
        <p:nvSpPr>
          <p:cNvPr id="6" name="Rectangle 2">
            <a:extLst>
              <a:ext uri="{FF2B5EF4-FFF2-40B4-BE49-F238E27FC236}">
                <a16:creationId xmlns:a16="http://schemas.microsoft.com/office/drawing/2014/main" id="{2B960349-DA6B-4FC3-9F28-24FA5A39884B}"/>
              </a:ext>
            </a:extLst>
          </p:cNvPr>
          <p:cNvSpPr txBox="1">
            <a:spLocks noChangeArrowheads="1"/>
          </p:cNvSpPr>
          <p:nvPr/>
        </p:nvSpPr>
        <p:spPr bwMode="auto">
          <a:xfrm>
            <a:off x="2278063" y="175907"/>
            <a:ext cx="7772400" cy="688975"/>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defRPr/>
            </a:pPr>
            <a:r>
              <a:rPr lang="en-US" sz="3600" kern="0" dirty="0">
                <a:solidFill>
                  <a:srgbClr val="FFFF00"/>
                </a:solidFill>
                <a:latin typeface="Arial" pitchFamily="34" charset="0"/>
                <a:cs typeface="Times New Roman" pitchFamily="18" charset="0"/>
              </a:rPr>
              <a:t>Questions</a:t>
            </a:r>
            <a:endParaRPr lang="en-US" sz="3600" kern="0" dirty="0">
              <a:solidFill>
                <a:schemeClr val="tx1"/>
              </a:solidFill>
              <a:latin typeface="Arial" pitchFamily="34" charset="0"/>
              <a:cs typeface="Times New Roman" pitchFamily="18" charset="0"/>
            </a:endParaRPr>
          </a:p>
        </p:txBody>
      </p:sp>
    </p:spTree>
    <p:extLst>
      <p:ext uri="{BB962C8B-B14F-4D97-AF65-F5344CB8AC3E}">
        <p14:creationId xmlns:p14="http://schemas.microsoft.com/office/powerpoint/2010/main" val="2929789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988217"/>
            <a:ext cx="9144000" cy="1681163"/>
          </a:xfrm>
        </p:spPr>
        <p:txBody>
          <a:bodyPr>
            <a:normAutofit fontScale="90000"/>
          </a:bodyPr>
          <a:lstStyle/>
          <a:p>
            <a:r>
              <a:rPr lang="en-US"/>
              <a:t>Thank you for your interest and participation!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2752530"/>
            <a:ext cx="9144000" cy="2133599"/>
          </a:xfrm>
        </p:spPr>
        <p:txBody>
          <a:bodyPr>
            <a:normAutofit/>
          </a:bodyPr>
          <a:lstStyle/>
          <a:p>
            <a:r>
              <a:rPr lang="en-US"/>
              <a:t>Kentucky Department of Education (KDE)</a:t>
            </a:r>
          </a:p>
          <a:p>
            <a:r>
              <a:rPr lang="en-US"/>
              <a:t>Office of Finance and Operations (OFO)</a:t>
            </a:r>
          </a:p>
          <a:p>
            <a:r>
              <a:rPr lang="en-US"/>
              <a:t>Division of District Support (DDS)</a:t>
            </a:r>
          </a:p>
          <a:p>
            <a:r>
              <a:rPr lang="en-US"/>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1524000" y="4889834"/>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Presentation created September 23, 2022</a:t>
            </a:r>
          </a:p>
        </p:txBody>
      </p:sp>
    </p:spTree>
    <p:extLst>
      <p:ext uri="{BB962C8B-B14F-4D97-AF65-F5344CB8AC3E}">
        <p14:creationId xmlns:p14="http://schemas.microsoft.com/office/powerpoint/2010/main" val="3374819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a:t>District Facilities Branch Staff</a:t>
            </a:r>
            <a:br>
              <a:rPr lang="en-US"/>
            </a:br>
            <a:r>
              <a:rPr lang="en-US"/>
              <a:t>(DFB) Part 1 </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1"/>
            <a:ext cx="10515600" cy="45201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102649"/>
                </a:solidFill>
                <a:effectLst/>
                <a:uLnTx/>
                <a:uFillTx/>
                <a:latin typeface="Franklin Gothic Book" panose="020B0503020102020204"/>
                <a:ea typeface="+mn-ea"/>
                <a:cs typeface="+mn-cs"/>
              </a:rPr>
              <a:t>Project Management/District Liaison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Gary Leist, AIA, LEED 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hlinkClick r:id="rId2"/>
              </a:rPr>
              <a:t>gary.leist@education.ky.gov</a:t>
            </a:r>
            <a:endPar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James A. Bauman, Architect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102649"/>
                </a:solidFill>
                <a:effectLst/>
                <a:uLnTx/>
                <a:uFillTx/>
                <a:latin typeface="Franklin Gothic Book" panose="020B0503020102020204"/>
                <a:ea typeface="+mn-ea"/>
                <a:cs typeface="+mn-cs"/>
                <a:hlinkClick r:id="rId3"/>
              </a:rPr>
              <a:t>james.bauman@education.ky.gov</a:t>
            </a:r>
            <a:endParaRPr kumimoji="0" lang="en-US" sz="2400" b="0" i="0" u="none" strike="noStrike" kern="1200" cap="none" spc="0" normalizeH="0" baseline="0" noProof="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Marcus Highland, AIA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102649"/>
                </a:solidFill>
                <a:effectLst/>
                <a:uLnTx/>
                <a:uFillTx/>
                <a:latin typeface="Franklin Gothic Book" panose="020B0503020102020204"/>
                <a:ea typeface="+mn-ea"/>
                <a:cs typeface="+mn-cs"/>
                <a:hlinkClick r:id="rId4"/>
              </a:rPr>
              <a:t>marcus.highland@education.ky.gov</a:t>
            </a:r>
            <a:endParaRPr kumimoji="0" lang="en-US" sz="2400" b="0" i="0" u="none" strike="noStrike" kern="1200" cap="none" spc="0" normalizeH="0" baseline="0" noProof="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John C. Gilbert, AIA, LEED 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102649"/>
                </a:solidFill>
                <a:effectLst/>
                <a:uLnTx/>
                <a:uFillTx/>
                <a:latin typeface="Franklin Gothic Book" panose="020B0503020102020204"/>
                <a:ea typeface="+mn-ea"/>
                <a:cs typeface="+mn-cs"/>
                <a:hlinkClick r:id="rId5"/>
              </a:rPr>
              <a:t>john.gilbert@education.ky.gov</a:t>
            </a:r>
            <a:endParaRPr kumimoji="0" lang="en-US" sz="2400" b="0" i="0" u="none" strike="noStrike" kern="1200" cap="none" spc="0" normalizeH="0" baseline="0" noProof="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8254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a:t>District Facilities Branch Staff</a:t>
            </a:r>
            <a:br>
              <a:rPr lang="en-US"/>
            </a:br>
            <a:r>
              <a:rPr lang="en-US"/>
              <a:t>(DFB) Part 2 </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1"/>
            <a:ext cx="10515600" cy="45201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102649"/>
                </a:solidFill>
                <a:effectLst/>
                <a:uLnTx/>
                <a:uFillTx/>
                <a:latin typeface="Franklin Gothic Book" panose="020B0503020102020204"/>
                <a:ea typeface="+mn-ea"/>
                <a:cs typeface="+mn-cs"/>
              </a:rPr>
              <a:t>Resource Management Analyst II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Tanesha Keene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102649"/>
                </a:solidFill>
                <a:effectLst/>
                <a:uLnTx/>
                <a:uFillTx/>
                <a:latin typeface="Franklin Gothic Book" panose="020B0503020102020204"/>
                <a:ea typeface="+mn-ea"/>
                <a:cs typeface="+mn-cs"/>
                <a:hlinkClick r:id="rId2"/>
              </a:rPr>
              <a:t>tanesha.keene@education.ky.gov</a:t>
            </a:r>
            <a:endParaRPr kumimoji="0" lang="en-US" sz="2400" b="0" i="0" u="none" strike="noStrike" kern="1200" cap="none" spc="0" normalizeH="0" baseline="0" noProof="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043185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rPr lang="en-US" sz="4000" dirty="0"/>
              <a:t>Presentation Summary</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528742"/>
            <a:ext cx="10515600" cy="4351338"/>
          </a:xfrm>
        </p:spPr>
        <p:txBody>
          <a:bodyPr>
            <a:normAutofit/>
          </a:bodyPr>
          <a:lstStyle/>
          <a:p>
            <a:pPr marL="0" indent="0">
              <a:buNone/>
            </a:pPr>
            <a:r>
              <a:rPr lang="en-US" dirty="0"/>
              <a:t>This presentation will focus primarily on Part 2 of the Orientation Packets sent for the Local Planning Committee (LPC) to review.</a:t>
            </a:r>
            <a:endParaRPr lang="en-US" b="1" dirty="0"/>
          </a:p>
          <a:p>
            <a:pPr>
              <a:buFont typeface="Wingdings" panose="05000000000000000000" pitchFamily="2" charset="2"/>
              <a:buChar char="q"/>
            </a:pPr>
            <a:r>
              <a:rPr lang="en-US" dirty="0"/>
              <a:t> Orientation Part 1 – General Information</a:t>
            </a:r>
          </a:p>
          <a:p>
            <a:pPr>
              <a:buFont typeface="Wingdings" panose="05000000000000000000" pitchFamily="2" charset="2"/>
              <a:buChar char="q"/>
            </a:pPr>
            <a:r>
              <a:rPr lang="en-US" dirty="0"/>
              <a:t> Orientation Part 2 – District-specific Information</a:t>
            </a:r>
          </a:p>
        </p:txBody>
      </p:sp>
    </p:spTree>
    <p:extLst>
      <p:ext uri="{BB962C8B-B14F-4D97-AF65-F5344CB8AC3E}">
        <p14:creationId xmlns:p14="http://schemas.microsoft.com/office/powerpoint/2010/main" val="1116639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t>Orientation Part 1</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dirty="0">
                <a:solidFill>
                  <a:schemeClr val="tx1"/>
                </a:solidFill>
              </a:rPr>
              <a:t>General Information</a:t>
            </a:r>
          </a:p>
        </p:txBody>
      </p:sp>
    </p:spTree>
    <p:extLst>
      <p:ext uri="{BB962C8B-B14F-4D97-AF65-F5344CB8AC3E}">
        <p14:creationId xmlns:p14="http://schemas.microsoft.com/office/powerpoint/2010/main" val="23242500"/>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2022-10-04T04:00:00+00:00</Publication_x0020_Date>
    <Audience1 xmlns="3a62de7d-ba57-4f43-9dae-9623ba637be0"/>
    <_dlc_DocId xmlns="3a62de7d-ba57-4f43-9dae-9623ba637be0">KYED-258-868</_dlc_DocId>
    <_dlc_DocIdUrl xmlns="3a62de7d-ba57-4f43-9dae-9623ba637be0">
      <Url>https://www.education.ky.gov/districts/fac/_layouts/15/DocIdRedir.aspx?ID=KYED-258-868</Url>
      <Description>KYED-258-868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B30229A-092B-4CF2-BF5C-8A253367B45B}"/>
</file>

<file path=customXml/itemProps2.xml><?xml version="1.0" encoding="utf-8"?>
<ds:datastoreItem xmlns:ds="http://schemas.openxmlformats.org/officeDocument/2006/customXml" ds:itemID="{1304D238-A438-4788-8AAF-9615940D617A}">
  <ds:schemaRefs>
    <ds:schemaRef ds:uri="265fadd3-fc6b-4ad2-a12f-883e258e1d48"/>
    <ds:schemaRef ds:uri="http://purl.org/dc/terms/"/>
    <ds:schemaRef ds:uri="http://www.w3.org/XML/1998/namespace"/>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77d5a501-2aae-46b8-b0cd-79c98886fd6b"/>
    <ds:schemaRef ds:uri="http://schemas.microsoft.com/office/2006/metadata/properties"/>
  </ds:schemaRefs>
</ds:datastoreItem>
</file>

<file path=customXml/itemProps3.xml><?xml version="1.0" encoding="utf-8"?>
<ds:datastoreItem xmlns:ds="http://schemas.openxmlformats.org/officeDocument/2006/customXml" ds:itemID="{548B35B5-E129-4E76-82C1-61F0C9F92853}">
  <ds:schemaRefs>
    <ds:schemaRef ds:uri="http://schemas.microsoft.com/sharepoint/v3/contenttype/forms"/>
  </ds:schemaRefs>
</ds:datastoreItem>
</file>

<file path=customXml/itemProps4.xml><?xml version="1.0" encoding="utf-8"?>
<ds:datastoreItem xmlns:ds="http://schemas.openxmlformats.org/officeDocument/2006/customXml" ds:itemID="{739ADC38-F8CA-43E3-BF3C-21B2AECBB4DD}"/>
</file>

<file path=docProps/app.xml><?xml version="1.0" encoding="utf-8"?>
<Properties xmlns="http://schemas.openxmlformats.org/officeDocument/2006/extended-properties" xmlns:vt="http://schemas.openxmlformats.org/officeDocument/2006/docPropsVTypes">
  <Template>KDE PowerPoint Template 2021 (3)</Template>
  <TotalTime>3564</TotalTime>
  <Words>2787</Words>
  <Application>Microsoft Office PowerPoint</Application>
  <PresentationFormat>Widescreen</PresentationFormat>
  <Paragraphs>241</Paragraphs>
  <Slides>51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Franklin Gothic Book</vt:lpstr>
      <vt:lpstr>Franklin Gothic Medium</vt:lpstr>
      <vt:lpstr>Wingdings</vt:lpstr>
      <vt:lpstr>Office Theme</vt:lpstr>
      <vt:lpstr>District Facility Plan Part 3: Understanding your Orientation Packet Information</vt:lpstr>
      <vt:lpstr>Introductions</vt:lpstr>
      <vt:lpstr>Office of Finance and Operations (OFO)</vt:lpstr>
      <vt:lpstr>Division of District Support (DDS)</vt:lpstr>
      <vt:lpstr>District Facilities Branch (DFB)</vt:lpstr>
      <vt:lpstr>District Facilities Branch Staff (DFB) Part 1 </vt:lpstr>
      <vt:lpstr>District Facilities Branch Staff (DFB) Part 2 </vt:lpstr>
      <vt:lpstr>Presentation Summary</vt:lpstr>
      <vt:lpstr>Orientation Part 1</vt:lpstr>
      <vt:lpstr>Part 1 Orientation – Overview of the Process</vt:lpstr>
      <vt:lpstr>Equity – Benchmark Costs Have Changed from RS Means to FRED</vt:lpstr>
      <vt:lpstr>Orientation Part 2</vt:lpstr>
      <vt:lpstr>Lawrence County Local Planning Committee Orientation Part 2</vt:lpstr>
      <vt:lpstr>Presentation Summary – Welcome Back!</vt:lpstr>
      <vt:lpstr>Overview</vt:lpstr>
      <vt:lpstr>Overview – Capacity Calculations Elementary Schools</vt:lpstr>
      <vt:lpstr>Overview – Capacity Calculations Middle and High Schools</vt:lpstr>
      <vt:lpstr>Existing Conditions – Lawrence County Schools</vt:lpstr>
      <vt:lpstr>Current District Facilities Plan (DFP)</vt:lpstr>
      <vt:lpstr>The first part of the DFP shows:</vt:lpstr>
      <vt:lpstr>Lawrence County District Facility Plan </vt:lpstr>
      <vt:lpstr>The main body of the DFP focuses on District Need (construction projects and property) identified by your LPC and shows work in one of four priorities. A fifth priority is listed for local needs not qualifying for restricted fund sources.</vt:lpstr>
      <vt:lpstr>Priority 1 Projects Work on educational facilities to be started or completed in the next biennium</vt:lpstr>
      <vt:lpstr>Priority 1b Projects</vt:lpstr>
      <vt:lpstr>Priority 1c.1 and 1c.2 Projects</vt:lpstr>
      <vt:lpstr>Priority 1c.3, 1c.4 and 1d Projects</vt:lpstr>
      <vt:lpstr>Priority 2 Projects Work on educational facilities to be started or completed after the next biennium</vt:lpstr>
      <vt:lpstr>Priority 3 Projects Construction of non-educational additions or expansions (regardless of schedule) includes:</vt:lpstr>
      <vt:lpstr>Priority 4 Projects Construction of Construction of management support areas (regardless of schedule)</vt:lpstr>
      <vt:lpstr>Priorities 1 – 4 establish District Need</vt:lpstr>
      <vt:lpstr>Priority 5 Projects</vt:lpstr>
      <vt:lpstr>HB 678 (2022) Impact to DFP</vt:lpstr>
      <vt:lpstr>Projects undertaken since 2018 DFP</vt:lpstr>
      <vt:lpstr>Lawrence County Schools Projects 2018 - 2022   </vt:lpstr>
      <vt:lpstr>District’s restricted funding streams</vt:lpstr>
      <vt:lpstr>Types of Restricted Funding for School Construction</vt:lpstr>
      <vt:lpstr>Lawrence County SEEK Calculations 2022-2023 Forecast</vt:lpstr>
      <vt:lpstr>Lawrence County Qualified Needs-Based Funding</vt:lpstr>
      <vt:lpstr>Consideration for DFP Process</vt:lpstr>
      <vt:lpstr>Current Funding Stream </vt:lpstr>
      <vt:lpstr>Adding a Recallable Nickel </vt:lpstr>
      <vt:lpstr>School center information and cost of delivery of services</vt:lpstr>
      <vt:lpstr>Cost of Delivery Services </vt:lpstr>
      <vt:lpstr>Enrollment changes</vt:lpstr>
      <vt:lpstr>Enrollment History </vt:lpstr>
      <vt:lpstr>Demographic projections</vt:lpstr>
      <vt:lpstr>University of Louisville Enrollment Projections</vt:lpstr>
      <vt:lpstr>Projected Challenges for Lawrence County</vt:lpstr>
      <vt:lpstr>Planning for the Future</vt:lpstr>
      <vt:lpstr>Q &amp; A</vt:lpstr>
      <vt:lpstr>Thank you for your interest and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Facility Plan Part 3 Understanding your Orientation Packet Information 9.29.2022-JCG (002)</dc:title>
  <dc:creator>Turner, Rosalind - Division of Communications</dc:creator>
  <cp:lastModifiedBy>Lopetegui-Pineda, Oxana - Division of District Support</cp:lastModifiedBy>
  <cp:revision>173</cp:revision>
  <dcterms:created xsi:type="dcterms:W3CDTF">2022-03-15T17:15:31Z</dcterms:created>
  <dcterms:modified xsi:type="dcterms:W3CDTF">2022-09-26T18:16:40Z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_dlc_DocIdItemGuid">
    <vt:lpwstr>609a37e9-1f1f-4c92-8cba-f71b7d3adee0</vt:lpwstr>
  </property>
</Properties>
</file>