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authors.xml" ContentType="application/vnd.ms-powerpoint.authors+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customXml/itemProps3.xml" ContentType="application/vnd.openxmlformats-officedocument.customXml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86" r:id="rId5"/>
    <p:sldId id="269" r:id="rId6"/>
    <p:sldId id="285" r:id="rId7"/>
    <p:sldId id="279" r:id="rId8"/>
    <p:sldId id="274" r:id="rId9"/>
    <p:sldId id="270" r:id="rId10"/>
    <p:sldId id="275" r:id="rId11"/>
    <p:sldId id="271" r:id="rId12"/>
    <p:sldId id="276" r:id="rId13"/>
    <p:sldId id="277" r:id="rId14"/>
    <p:sldId id="280" r:id="rId15"/>
    <p:sldId id="283" r:id="rId16"/>
    <p:sldId id="284" r:id="rId17"/>
    <p:sldId id="287"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S" userId="S::melissa.chandler@education.ky.gov::c7c40c5a-5db2-409e-9ac5-b3fa8556cae3" providerId="AD"/>
  <p188:author id="{CCCC5755-80CF-4B48-E1F5-5CFC857F1A2A}" name="Riley, Ben - Division of Assessment and Accountability Support" initials="RBDoAaAS" userId="Riley, Ben - Division of Assessment and Accountability Support" providerId="None"/>
  <p188:author id="{88138196-F698-FBED-D0A7-04A9C0FF3D88}" name="Stafford, Jennifer - KDE Division Director" initials="SJ-KDD" userId="S::jennifer.stafford@education.ky.gov::0151abd4-297e-443f-a77b-a8c249c015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r, Joy - Division of Assessment and Accountability Support" initials="BJ-DoAaAS" lastIdx="1" clrIdx="0">
    <p:extLst>
      <p:ext uri="{19B8F6BF-5375-455C-9EA6-DF929625EA0E}">
        <p15:presenceInfo xmlns:p15="http://schemas.microsoft.com/office/powerpoint/2012/main" userId="S::joy.barr@education.ky.gov::bf7dc07e-093b-4579-91f5-ca94ba07dd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6588C8-7554-47F7-9FF8-BCAA253FB32D}" v="12" dt="2023-09-25T15:00:43.028"/>
    <p1510:client id="{42CA23B9-9DCB-8392-34E7-95043C91339D}" v="21" dt="2023-09-25T15:34:01.829"/>
    <p1510:client id="{65150956-CB2B-7B22-A73D-72E25EEE489C}" v="1" dt="2023-09-25T15:37:15.058"/>
    <p1510:client id="{6FFF2D7D-2F10-4F4F-9372-EDF5E876C5E7}" v="7" dt="2023-09-25T15:38:03.527"/>
    <p1510:client id="{9DE76CA5-A2F6-47D9-92D2-AE88CD1BCBC3}" vWet="2" dt="2023-09-25T15:35:35.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92" d="100"/>
          <a:sy n="92" d="100"/>
        </p:scale>
        <p:origin x="2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AC5F5-7D6C-4B1A-A430-ADDB1DBD62F0}"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13261-BFF1-4B1B-BFE2-D7EB87C9CF20}" type="slidenum">
              <a:rPr lang="en-US" smtClean="0"/>
              <a:t>‹#›</a:t>
            </a:fld>
            <a:endParaRPr lang="en-US"/>
          </a:p>
        </p:txBody>
      </p:sp>
    </p:spTree>
    <p:extLst>
      <p:ext uri="{BB962C8B-B14F-4D97-AF65-F5344CB8AC3E}">
        <p14:creationId xmlns:p14="http://schemas.microsoft.com/office/powerpoint/2010/main" val="237443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57238" indent="-290513">
              <a:defRPr>
                <a:solidFill>
                  <a:schemeClr val="tx1"/>
                </a:solidFill>
                <a:latin typeface="Century Gothic" panose="020B0502020202020204" pitchFamily="34" charset="0"/>
              </a:defRPr>
            </a:lvl2pPr>
            <a:lvl3pPr marL="1165225" indent="-231775">
              <a:defRPr>
                <a:solidFill>
                  <a:schemeClr val="tx1"/>
                </a:solidFill>
                <a:latin typeface="Century Gothic" panose="020B0502020202020204" pitchFamily="34" charset="0"/>
              </a:defRPr>
            </a:lvl3pPr>
            <a:lvl4pPr marL="1631950" indent="-231775">
              <a:defRPr>
                <a:solidFill>
                  <a:schemeClr val="tx1"/>
                </a:solidFill>
                <a:latin typeface="Century Gothic" panose="020B0502020202020204" pitchFamily="34" charset="0"/>
              </a:defRPr>
            </a:lvl4pPr>
            <a:lvl5pPr marL="2098675" indent="-231775">
              <a:defRPr>
                <a:solidFill>
                  <a:schemeClr val="tx1"/>
                </a:solidFill>
                <a:latin typeface="Century Gothic" panose="020B0502020202020204" pitchFamily="34" charset="0"/>
              </a:defRPr>
            </a:lvl5pPr>
            <a:lvl6pPr marL="2555875" indent="-231775" eaLnBrk="0" fontAlgn="base" hangingPunct="0">
              <a:spcBef>
                <a:spcPct val="0"/>
              </a:spcBef>
              <a:spcAft>
                <a:spcPct val="0"/>
              </a:spcAft>
              <a:defRPr>
                <a:solidFill>
                  <a:schemeClr val="tx1"/>
                </a:solidFill>
                <a:latin typeface="Century Gothic" panose="020B0502020202020204" pitchFamily="34" charset="0"/>
              </a:defRPr>
            </a:lvl6pPr>
            <a:lvl7pPr marL="3013075" indent="-231775" eaLnBrk="0" fontAlgn="base" hangingPunct="0">
              <a:spcBef>
                <a:spcPct val="0"/>
              </a:spcBef>
              <a:spcAft>
                <a:spcPct val="0"/>
              </a:spcAft>
              <a:defRPr>
                <a:solidFill>
                  <a:schemeClr val="tx1"/>
                </a:solidFill>
                <a:latin typeface="Century Gothic" panose="020B0502020202020204" pitchFamily="34" charset="0"/>
              </a:defRPr>
            </a:lvl7pPr>
            <a:lvl8pPr marL="3470275" indent="-231775" eaLnBrk="0" fontAlgn="base" hangingPunct="0">
              <a:spcBef>
                <a:spcPct val="0"/>
              </a:spcBef>
              <a:spcAft>
                <a:spcPct val="0"/>
              </a:spcAft>
              <a:defRPr>
                <a:solidFill>
                  <a:schemeClr val="tx1"/>
                </a:solidFill>
                <a:latin typeface="Century Gothic" panose="020B0502020202020204" pitchFamily="34" charset="0"/>
              </a:defRPr>
            </a:lvl8pPr>
            <a:lvl9pPr marL="3927475" indent="-231775"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300E1C0-07CB-4C33-AD78-A8E23D9D5669}" type="slidenum">
              <a:rPr lang="en-US" altLang="en-US" smtClean="0">
                <a:latin typeface="Calibri" panose="020F0502020204030204" pitchFamily="34" charset="0"/>
                <a:cs typeface="Arial" panose="020B0604020202020204" pitchFamily="34" charset="0"/>
              </a:rPr>
              <a:pPr fontAlgn="base">
                <a:spcBef>
                  <a:spcPct val="0"/>
                </a:spcBef>
                <a:spcAft>
                  <a:spcPct val="0"/>
                </a:spcAft>
              </a:pPr>
              <a:t>2</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7444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more</a:t>
            </a:r>
            <a:r>
              <a:rPr lang="en-US" baseline="0"/>
              <a:t> return labels are needed, those can be emailed. The manuals and scripts can be accessed on wida.wisc.edu. </a:t>
            </a:r>
          </a:p>
          <a:p>
            <a:endParaRPr lang="en-US" baseline="0"/>
          </a:p>
          <a:p>
            <a:r>
              <a:rPr lang="en-US" baseline="0"/>
              <a:t>Only the AMS guide and Technology documents will be on WIDA AMS.</a:t>
            </a:r>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186229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3086336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688984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20440182-9E99-4B50-A538-B433AFFC00BE}" type="slidenum">
              <a:rPr lang="en-US" smtClean="0"/>
              <a:pPr>
                <a:defRPr/>
              </a:pPr>
              <a:t>15</a:t>
            </a:fld>
            <a:endParaRPr lang="en-US"/>
          </a:p>
        </p:txBody>
      </p:sp>
    </p:spTree>
    <p:extLst>
      <p:ext uri="{BB962C8B-B14F-4D97-AF65-F5344CB8AC3E}">
        <p14:creationId xmlns:p14="http://schemas.microsoft.com/office/powerpoint/2010/main" val="817523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313261-BFF1-4B1B-BFE2-D7EB87C9CF20}" type="slidenum">
              <a:rPr lang="en-US" smtClean="0"/>
              <a:t>3</a:t>
            </a:fld>
            <a:endParaRPr lang="en-US"/>
          </a:p>
        </p:txBody>
      </p:sp>
    </p:spTree>
    <p:extLst>
      <p:ext uri="{BB962C8B-B14F-4D97-AF65-F5344CB8AC3E}">
        <p14:creationId xmlns:p14="http://schemas.microsoft.com/office/powerpoint/2010/main" val="235341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350C0F0F-860E-4824-B149-144E08627D32}" type="slidenum">
              <a:rPr lang="en-US" smtClean="0"/>
              <a:pPr>
                <a:defRPr/>
              </a:pPr>
              <a:t>4</a:t>
            </a:fld>
            <a:endParaRPr lang="en-US"/>
          </a:p>
        </p:txBody>
      </p:sp>
    </p:spTree>
    <p:extLst>
      <p:ext uri="{BB962C8B-B14F-4D97-AF65-F5344CB8AC3E}">
        <p14:creationId xmlns:p14="http://schemas.microsoft.com/office/powerpoint/2010/main" val="218204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85397D6E-D30F-434F-AA9F-D0856A29DFAE}" type="slidenum">
              <a:rPr lang="en-US" smtClean="0"/>
              <a:pPr>
                <a:defRPr/>
              </a:pPr>
              <a:t>5</a:t>
            </a:fld>
            <a:endParaRPr lang="en-US"/>
          </a:p>
        </p:txBody>
      </p:sp>
    </p:spTree>
    <p:extLst>
      <p:ext uri="{BB962C8B-B14F-4D97-AF65-F5344CB8AC3E}">
        <p14:creationId xmlns:p14="http://schemas.microsoft.com/office/powerpoint/2010/main" val="290032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a:t>OAA will be verifying your ACCESS for ELLs order this year with DRC and verifying your EL enrollment in IC to eliminate over ordering of ACCESS for ELLs materials. </a:t>
            </a:r>
          </a:p>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57238" indent="-290513">
              <a:defRPr>
                <a:solidFill>
                  <a:schemeClr val="tx1"/>
                </a:solidFill>
                <a:latin typeface="Century Gothic" panose="020B0502020202020204" pitchFamily="34" charset="0"/>
              </a:defRPr>
            </a:lvl2pPr>
            <a:lvl3pPr marL="1165225" indent="-231775">
              <a:defRPr>
                <a:solidFill>
                  <a:schemeClr val="tx1"/>
                </a:solidFill>
                <a:latin typeface="Century Gothic" panose="020B0502020202020204" pitchFamily="34" charset="0"/>
              </a:defRPr>
            </a:lvl3pPr>
            <a:lvl4pPr marL="1631950" indent="-231775">
              <a:defRPr>
                <a:solidFill>
                  <a:schemeClr val="tx1"/>
                </a:solidFill>
                <a:latin typeface="Century Gothic" panose="020B0502020202020204" pitchFamily="34" charset="0"/>
              </a:defRPr>
            </a:lvl4pPr>
            <a:lvl5pPr marL="2098675" indent="-231775">
              <a:defRPr>
                <a:solidFill>
                  <a:schemeClr val="tx1"/>
                </a:solidFill>
                <a:latin typeface="Century Gothic" panose="020B0502020202020204" pitchFamily="34" charset="0"/>
              </a:defRPr>
            </a:lvl5pPr>
            <a:lvl6pPr marL="2555875" indent="-231775" eaLnBrk="0" fontAlgn="base" hangingPunct="0">
              <a:spcBef>
                <a:spcPct val="0"/>
              </a:spcBef>
              <a:spcAft>
                <a:spcPct val="0"/>
              </a:spcAft>
              <a:defRPr>
                <a:solidFill>
                  <a:schemeClr val="tx1"/>
                </a:solidFill>
                <a:latin typeface="Century Gothic" panose="020B0502020202020204" pitchFamily="34" charset="0"/>
              </a:defRPr>
            </a:lvl6pPr>
            <a:lvl7pPr marL="3013075" indent="-231775" eaLnBrk="0" fontAlgn="base" hangingPunct="0">
              <a:spcBef>
                <a:spcPct val="0"/>
              </a:spcBef>
              <a:spcAft>
                <a:spcPct val="0"/>
              </a:spcAft>
              <a:defRPr>
                <a:solidFill>
                  <a:schemeClr val="tx1"/>
                </a:solidFill>
                <a:latin typeface="Century Gothic" panose="020B0502020202020204" pitchFamily="34" charset="0"/>
              </a:defRPr>
            </a:lvl7pPr>
            <a:lvl8pPr marL="3470275" indent="-231775" eaLnBrk="0" fontAlgn="base" hangingPunct="0">
              <a:spcBef>
                <a:spcPct val="0"/>
              </a:spcBef>
              <a:spcAft>
                <a:spcPct val="0"/>
              </a:spcAft>
              <a:defRPr>
                <a:solidFill>
                  <a:schemeClr val="tx1"/>
                </a:solidFill>
                <a:latin typeface="Century Gothic" panose="020B0502020202020204" pitchFamily="34" charset="0"/>
              </a:defRPr>
            </a:lvl8pPr>
            <a:lvl9pPr marL="3927475" indent="-231775"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90E7EB0-12AE-4C8D-8C34-7A3A2985A1A8}" type="slidenum">
              <a:rPr lang="en-US" altLang="en-US" smtClean="0">
                <a:latin typeface="Calibri" panose="020F0502020204030204" pitchFamily="34" charset="0"/>
                <a:cs typeface="Arial" panose="020B0604020202020204" pitchFamily="34" charset="0"/>
              </a:rPr>
              <a:pPr fontAlgn="base">
                <a:spcBef>
                  <a:spcPct val="0"/>
                </a:spcBef>
                <a:spcAft>
                  <a:spcPct val="0"/>
                </a:spcAft>
              </a:pPr>
              <a:t>6</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241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Districts just enter the online counts for writing within the grade level clusters for grades 1-3 and DRC sends them automatically. If the districts finds they need more of a particular tier those can be ordered during the Additional Material Window. </a:t>
            </a:r>
          </a:p>
          <a:p>
            <a:pPr eaLnBrk="1" hangingPunct="1"/>
            <a:endParaRPr lang="en-US" altLang="en-US"/>
          </a:p>
        </p:txBody>
      </p:sp>
      <p:sp>
        <p:nvSpPr>
          <p:cNvPr id="4" name="Slide Number Placeholder 3"/>
          <p:cNvSpPr>
            <a:spLocks noGrp="1"/>
          </p:cNvSpPr>
          <p:nvPr>
            <p:ph type="sldNum" sz="quarter" idx="5"/>
          </p:nvPr>
        </p:nvSpPr>
        <p:spPr/>
        <p:txBody>
          <a:bodyPr/>
          <a:lstStyle/>
          <a:p>
            <a:pPr>
              <a:defRPr/>
            </a:pPr>
            <a:fld id="{CEFE7ADF-5E40-4A2D-B1D1-0FB76AC46369}" type="slidenum">
              <a:rPr lang="en-US" smtClean="0"/>
              <a:pPr>
                <a:defRPr/>
              </a:pPr>
              <a:t>7</a:t>
            </a:fld>
            <a:endParaRPr lang="en-US"/>
          </a:p>
        </p:txBody>
      </p:sp>
    </p:spTree>
    <p:extLst>
      <p:ext uri="{BB962C8B-B14F-4D97-AF65-F5344CB8AC3E}">
        <p14:creationId xmlns:p14="http://schemas.microsoft.com/office/powerpoint/2010/main" val="2641337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a:solidFill>
                  <a:schemeClr val="tx1"/>
                </a:solidFill>
                <a:latin typeface="+mn-lt"/>
                <a:ea typeface="+mn-ea"/>
                <a:cs typeface="+mn-cs"/>
              </a:rPr>
              <a:t>ACCESS for ELLs Paper may be needed for English Learners (ELs) if: </a:t>
            </a:r>
          </a:p>
          <a:p>
            <a:r>
              <a:rPr lang="en-US" sz="1200" b="0" i="0" u="none" strike="noStrike" kern="1200" baseline="0">
                <a:solidFill>
                  <a:schemeClr val="tx1"/>
                </a:solidFill>
                <a:latin typeface="+mn-lt"/>
                <a:ea typeface="+mn-ea"/>
                <a:cs typeface="+mn-cs"/>
              </a:rPr>
              <a:t>• student’s  IEP accommodations for WIDA testing require the paper ACCESS for ELLs, or</a:t>
            </a:r>
          </a:p>
          <a:p>
            <a:r>
              <a:rPr lang="en-US" sz="1200" b="0" i="0" u="none" strike="noStrike" kern="1200" baseline="0">
                <a:solidFill>
                  <a:schemeClr val="tx1"/>
                </a:solidFill>
                <a:latin typeface="+mn-lt"/>
                <a:ea typeface="+mn-ea"/>
                <a:cs typeface="+mn-cs"/>
              </a:rPr>
              <a:t>• student doesn’t have formal education</a:t>
            </a:r>
            <a:r>
              <a:rPr lang="en-US"/>
              <a:t> with</a:t>
            </a:r>
            <a:r>
              <a:rPr lang="en-US" sz="1200" b="0" i="0" u="none" strike="noStrike" kern="1200" baseline="0">
                <a:solidFill>
                  <a:schemeClr val="tx1"/>
                </a:solidFill>
                <a:latin typeface="+mn-lt"/>
                <a:ea typeface="+mn-ea"/>
                <a:cs typeface="+mn-cs"/>
              </a:rPr>
              <a:t> </a:t>
            </a:r>
            <a:r>
              <a:rPr lang="en-US"/>
              <a:t>the use of technology </a:t>
            </a:r>
            <a:r>
              <a:rPr lang="en-US" sz="1200" b="0" i="0" u="none" strike="noStrike" kern="1200" baseline="0">
                <a:solidFill>
                  <a:schemeClr val="tx1"/>
                </a:solidFill>
                <a:latin typeface="+mn-lt"/>
                <a:ea typeface="+mn-ea"/>
                <a:cs typeface="+mn-cs"/>
              </a:rPr>
              <a:t>prior to entering the U.S.</a:t>
            </a:r>
            <a:endParaRPr lang="en-US" sz="1200" b="0" i="0" u="none" strike="noStrike" kern="1200" baseline="0">
              <a:solidFill>
                <a:schemeClr val="tx1"/>
              </a:solidFill>
              <a:latin typeface="+mn-lt"/>
              <a:cs typeface="Calibri"/>
            </a:endParaRPr>
          </a:p>
          <a:p>
            <a:r>
              <a:rPr lang="en-US" sz="1200" b="0" i="0" u="none" strike="noStrike" kern="1200" baseline="0">
                <a:solidFill>
                  <a:schemeClr val="tx1"/>
                </a:solidFill>
                <a:latin typeface="+mn-lt"/>
                <a:ea typeface="+mn-ea"/>
                <a:cs typeface="+mn-cs"/>
              </a:rPr>
              <a:t>	</a:t>
            </a:r>
          </a:p>
          <a:p>
            <a:pPr eaLnBrk="1" hangingPunct="1"/>
            <a:endParaRPr lang="en-US" altLang="en-US"/>
          </a:p>
        </p:txBody>
      </p:sp>
      <p:sp>
        <p:nvSpPr>
          <p:cNvPr id="4" name="Slide Number Placeholder 3"/>
          <p:cNvSpPr>
            <a:spLocks noGrp="1"/>
          </p:cNvSpPr>
          <p:nvPr>
            <p:ph type="sldNum" sz="quarter" idx="5"/>
          </p:nvPr>
        </p:nvSpPr>
        <p:spPr/>
        <p:txBody>
          <a:bodyPr/>
          <a:lstStyle/>
          <a:p>
            <a:pPr>
              <a:defRPr/>
            </a:pPr>
            <a:fld id="{DE476D6D-1801-461E-83EF-019ECC785585}" type="slidenum">
              <a:rPr lang="en-US" smtClean="0"/>
              <a:pPr>
                <a:defRPr/>
              </a:pPr>
              <a:t>8</a:t>
            </a:fld>
            <a:endParaRPr lang="en-US"/>
          </a:p>
        </p:txBody>
      </p:sp>
    </p:spTree>
    <p:extLst>
      <p:ext uri="{BB962C8B-B14F-4D97-AF65-F5344CB8AC3E}">
        <p14:creationId xmlns:p14="http://schemas.microsoft.com/office/powerpoint/2010/main" val="1116857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5DF58349-A966-4A38-A889-56C913965C69}" type="slidenum">
              <a:rPr lang="en-US" smtClean="0"/>
              <a:pPr>
                <a:defRPr/>
              </a:pPr>
              <a:t>9</a:t>
            </a:fld>
            <a:endParaRPr lang="en-US"/>
          </a:p>
        </p:txBody>
      </p:sp>
    </p:spTree>
    <p:extLst>
      <p:ext uri="{BB962C8B-B14F-4D97-AF65-F5344CB8AC3E}">
        <p14:creationId xmlns:p14="http://schemas.microsoft.com/office/powerpoint/2010/main" val="234633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2A8C972-8D25-4D8B-BDFA-8B5D731AD6E2}" type="slidenum">
              <a:rPr lang="en-US" altLang="en-US" smtClean="0">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1070367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KDE:OAA:DAAS:cw: 9/23/2022</a:t>
            </a:r>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en-US"/>
              <a:t>KDE:OAA:DAAS:cw: 9/23/2022</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en-US"/>
              <a:t>KDE:OAA:DAAS:cw: 9/23/2022</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KDE:OAA:DAAS:cw: 9/23/2022</a:t>
            </a:r>
          </a:p>
        </p:txBody>
      </p:sp>
    </p:spTree>
    <p:extLst>
      <p:ext uri="{BB962C8B-B14F-4D97-AF65-F5344CB8AC3E}">
        <p14:creationId xmlns:p14="http://schemas.microsoft.com/office/powerpoint/2010/main" val="57448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en-US"/>
              <a:t>KDE:OAA:DAAS:cw: 9/23/2022</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en-US"/>
              <a:t>KDE:OAA:DAAS:cw: 9/23/2022</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en-US"/>
              <a:t>KDE:OAA:DAAS:cw: 9/23/2022</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en-US"/>
              <a:t>KDE:OAA:DAAS:cw: 9/23/2022</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en-US"/>
              <a:t>KDE:OAA:DAAS:cw: 9/23/2022</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en-US"/>
              <a:t>KDE:OAA:DAAS:cw: 9/23/2022</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en-US"/>
              <a:t>KDE:OAA:DAAS:cw: 9/23/2022</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en-US"/>
              <a:t>KDE:OAA:DAAS:cw: 9/23/2022</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KDE:OAA:DAAS:cw: 9/23/2022</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events.teams.microsoft.com/event/5a4b8229-c875-4dab-80b2-8b78a9d4b5cf@9360c11f-90e6-4706-ad00-25fcdc9e2ed1"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chris.williams@education.ky.gov"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mailto:wida@datarecognitioncorp.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drcedirect.com/all/eca-portal-v2-ui/#/login/WIDA"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69366" y="801558"/>
            <a:ext cx="9705981" cy="4227642"/>
          </a:xfrm>
        </p:spPr>
        <p:txBody>
          <a:bodyPr>
            <a:normAutofit fontScale="90000"/>
          </a:bodyPr>
          <a:lstStyle/>
          <a:p>
            <a:pPr algn="r"/>
            <a:br>
              <a:rPr lang="en-US" altLang="en-US" sz="4000"/>
            </a:br>
            <a:r>
              <a:rPr lang="en-US" altLang="en-US" sz="4900"/>
              <a:t>ACCESS for ELLs</a:t>
            </a:r>
            <a:r>
              <a:rPr lang="en-US" altLang="en-US" sz="4900" baseline="30000"/>
              <a:t>®</a:t>
            </a:r>
            <a:r>
              <a:rPr lang="en-US" altLang="en-US" sz="4900"/>
              <a:t> </a:t>
            </a:r>
            <a:br>
              <a:rPr lang="en-US" altLang="en-US" sz="4000"/>
            </a:br>
            <a:br>
              <a:rPr lang="en-US" altLang="en-US" sz="4000"/>
            </a:br>
            <a:br>
              <a:rPr lang="en-US" altLang="en-US" sz="4000"/>
            </a:br>
            <a:br>
              <a:rPr lang="en-US" altLang="en-US" sz="4000"/>
            </a:br>
            <a:br>
              <a:rPr lang="en-US" altLang="en-US" sz="4000"/>
            </a:br>
            <a:r>
              <a:rPr lang="en-US" altLang="en-US" sz="3200"/>
              <a:t>Chris Williams, Program Consultant</a:t>
            </a:r>
            <a:br>
              <a:rPr lang="en-US" altLang="en-US" sz="3200"/>
            </a:br>
            <a:r>
              <a:rPr lang="en-US" altLang="en-US" sz="3200"/>
              <a:t>Division of Assessment and Accountability Support</a:t>
            </a:r>
            <a:br>
              <a:rPr lang="en-US" altLang="en-US" sz="3200"/>
            </a:br>
            <a:r>
              <a:rPr lang="en-US" altLang="en-US" sz="3200"/>
              <a:t>Office of Assessment and Accountability</a:t>
            </a:r>
            <a:endParaRPr lang="en-US" sz="320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031299" y="2261332"/>
            <a:ext cx="9144000" cy="1655762"/>
          </a:xfrm>
        </p:spPr>
        <p:txBody>
          <a:bodyPr/>
          <a:lstStyle/>
          <a:p>
            <a:r>
              <a:rPr lang="en-US"/>
              <a:t>Ordering Materials:  ACCESS for ELLs</a:t>
            </a:r>
            <a:r>
              <a:rPr lang="en-US" baseline="30000"/>
              <a:t>®</a:t>
            </a:r>
            <a:r>
              <a:rPr lang="en-US"/>
              <a:t> Online, Large Print, Braille, Kindergarten ACCESS for ELLs</a:t>
            </a:r>
            <a:r>
              <a:rPr lang="en-US" baseline="30000"/>
              <a:t>®</a:t>
            </a:r>
            <a:r>
              <a:rPr lang="en-US"/>
              <a:t> and WIDA Alternate ACCESS</a:t>
            </a:r>
          </a:p>
        </p:txBody>
      </p:sp>
    </p:spTree>
    <p:extLst>
      <p:ext uri="{BB962C8B-B14F-4D97-AF65-F5344CB8AC3E}">
        <p14:creationId xmlns:p14="http://schemas.microsoft.com/office/powerpoint/2010/main" val="3111883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31880" y="-79208"/>
            <a:ext cx="8596668" cy="1320800"/>
          </a:xfrm>
        </p:spPr>
        <p:txBody>
          <a:bodyPr/>
          <a:lstStyle/>
          <a:p>
            <a:pPr eaLnBrk="1" hangingPunct="1"/>
            <a:r>
              <a:rPr lang="en-US" altLang="en-US"/>
              <a:t>Ordering Window Completion</a:t>
            </a:r>
          </a:p>
        </p:txBody>
      </p:sp>
      <p:sp>
        <p:nvSpPr>
          <p:cNvPr id="3" name="Content Placeholder 2"/>
          <p:cNvSpPr>
            <a:spLocks noGrp="1"/>
          </p:cNvSpPr>
          <p:nvPr>
            <p:ph idx="4294967295"/>
          </p:nvPr>
        </p:nvSpPr>
        <p:spPr>
          <a:xfrm>
            <a:off x="131880" y="974808"/>
            <a:ext cx="11487816" cy="4908383"/>
          </a:xfrm>
          <a:prstGeom prst="rect">
            <a:avLst/>
          </a:prstGeom>
        </p:spPr>
        <p:txBody>
          <a:bodyPr vert="horz" lIns="91440" tIns="45720" rIns="91440" bIns="45720" rtlCol="0" anchor="t">
            <a:normAutofit lnSpcReduction="10000"/>
          </a:bodyPr>
          <a:lstStyle/>
          <a:p>
            <a:pPr marL="0" indent="0" eaLnBrk="1" fontAlgn="auto" hangingPunct="1">
              <a:spcAft>
                <a:spcPts val="0"/>
              </a:spcAft>
              <a:buFont typeface="Wingdings 3" charset="2"/>
              <a:buNone/>
              <a:defRPr/>
            </a:pPr>
            <a:endParaRPr lang="en-US"/>
          </a:p>
          <a:p>
            <a:pPr eaLnBrk="1" fontAlgn="auto" hangingPunct="1">
              <a:spcAft>
                <a:spcPts val="0"/>
              </a:spcAft>
              <a:defRPr/>
            </a:pPr>
            <a:r>
              <a:rPr lang="en-US" sz="2800">
                <a:solidFill>
                  <a:schemeClr val="tx1"/>
                </a:solidFill>
              </a:rPr>
              <a:t>Click on Complete at the bottom of the screen in WIDA AMS when all school orders have been completed. Continue to edit until the materials ordering window closes. ACCESS for ELLs orders will be read-only after the ordering window closes.</a:t>
            </a:r>
          </a:p>
          <a:p>
            <a:pPr eaLnBrk="1" fontAlgn="auto" hangingPunct="1">
              <a:spcAft>
                <a:spcPts val="0"/>
              </a:spcAft>
              <a:buFont typeface="Arial" charset="2"/>
              <a:buChar char="•"/>
              <a:defRPr/>
            </a:pPr>
            <a:endParaRPr lang="en-US" sz="2800">
              <a:solidFill>
                <a:schemeClr val="tx1"/>
              </a:solidFill>
            </a:endParaRPr>
          </a:p>
          <a:p>
            <a:pPr eaLnBrk="1" fontAlgn="auto" hangingPunct="1">
              <a:spcAft>
                <a:spcPts val="0"/>
              </a:spcAft>
              <a:defRPr/>
            </a:pPr>
            <a:r>
              <a:rPr lang="en-US" sz="2800">
                <a:solidFill>
                  <a:schemeClr val="tx1"/>
                </a:solidFill>
              </a:rPr>
              <a:t>Kentucky is shipping test materials to the district and not to individual schools, so the shipping address will not be visible for BACs but will be for DACs in WIDA AMS. Please verify the shipping addres</a:t>
            </a:r>
            <a:r>
              <a:rPr lang="en-US">
                <a:solidFill>
                  <a:schemeClr val="tx1"/>
                </a:solidFill>
              </a:rPr>
              <a:t>s.</a:t>
            </a:r>
            <a:endParaRPr lang="en-US" sz="2800">
              <a:solidFill>
                <a:schemeClr val="tx1"/>
              </a:solidFill>
            </a:endParaRPr>
          </a:p>
          <a:p>
            <a:pPr eaLnBrk="1" fontAlgn="auto" hangingPunct="1">
              <a:spcAft>
                <a:spcPts val="0"/>
              </a:spcAft>
              <a:buFont typeface="Arial" charset="2"/>
              <a:buChar char="•"/>
              <a:defRPr/>
            </a:pPr>
            <a:endParaRPr lang="en-US" sz="2800">
              <a:solidFill>
                <a:schemeClr val="tx1"/>
              </a:solidFill>
            </a:endParaRPr>
          </a:p>
          <a:p>
            <a:pPr>
              <a:defRPr/>
            </a:pPr>
            <a:r>
              <a:rPr lang="en-US" sz="2800">
                <a:solidFill>
                  <a:schemeClr val="tx1"/>
                </a:solidFill>
              </a:rPr>
              <a:t>ACCESS ordering window closes at 11:59 p.m. ET on Oct. 25.</a:t>
            </a:r>
            <a:r>
              <a:rPr lang="en-US">
                <a:solidFill>
                  <a:schemeClr val="tx1"/>
                </a:solidFill>
              </a:rPr>
              <a:t> </a:t>
            </a:r>
            <a:endParaRPr lang="en-US" sz="2800">
              <a:solidFill>
                <a:schemeClr val="tx1"/>
              </a:solidFill>
            </a:endParaRPr>
          </a:p>
          <a:p>
            <a:pPr marL="0" indent="0" eaLnBrk="1" fontAlgn="auto" hangingPunct="1">
              <a:spcAft>
                <a:spcPts val="0"/>
              </a:spcAft>
              <a:buNone/>
              <a:defRPr/>
            </a:pPr>
            <a:endParaRPr lang="en-US"/>
          </a:p>
          <a:p>
            <a:pPr eaLnBrk="1" fontAlgn="auto" hangingPunct="1">
              <a:spcAft>
                <a:spcPts val="0"/>
              </a:spcAft>
              <a:buFont typeface="Wingdings 3" charset="2"/>
              <a:buChar char=""/>
              <a:defRPr/>
            </a:pPr>
            <a:endParaRPr lang="en-US" sz="2800"/>
          </a:p>
          <a:p>
            <a:pPr marL="0" indent="0" eaLnBrk="1" fontAlgn="auto" hangingPunct="1">
              <a:spcAft>
                <a:spcPts val="0"/>
              </a:spcAft>
              <a:buNone/>
              <a:defRPr/>
            </a:pPr>
            <a:endParaRPr lang="en-US" sz="2800"/>
          </a:p>
          <a:p>
            <a:pPr eaLnBrk="1" fontAlgn="auto" hangingPunct="1">
              <a:spcAft>
                <a:spcPts val="0"/>
              </a:spcAft>
              <a:buFont typeface="Wingdings 3" charset="2"/>
              <a:buChar char=""/>
              <a:defRPr/>
            </a:pPr>
            <a:endParaRPr lang="en-US"/>
          </a:p>
          <a:p>
            <a:pPr eaLnBrk="1" fontAlgn="auto" hangingPunct="1">
              <a:spcAft>
                <a:spcPts val="0"/>
              </a:spcAft>
              <a:buFont typeface="Wingdings 3" charset="2"/>
              <a:buChar char=""/>
              <a:defRPr/>
            </a:pPr>
            <a:endParaRPr lang="en-US"/>
          </a:p>
          <a:p>
            <a:pPr eaLnBrk="1" fontAlgn="auto" hangingPunct="1">
              <a:spcAft>
                <a:spcPts val="0"/>
              </a:spcAft>
              <a:buFont typeface="Wingdings 3" charset="2"/>
              <a:buChar char=""/>
              <a:defRPr/>
            </a:pPr>
            <a:endParaRPr lang="en-US"/>
          </a:p>
          <a:p>
            <a:pPr eaLnBrk="1" fontAlgn="auto" hangingPunct="1">
              <a:spcAft>
                <a:spcPts val="0"/>
              </a:spcAft>
              <a:buFont typeface="Wingdings 3" charset="2"/>
              <a:buChar char=""/>
              <a:defRPr/>
            </a:pPr>
            <a:endParaRPr lang="en-US"/>
          </a:p>
        </p:txBody>
      </p:sp>
      <p:sp>
        <p:nvSpPr>
          <p:cNvPr id="2" name="Slide Number Placeholder 3">
            <a:extLst>
              <a:ext uri="{FF2B5EF4-FFF2-40B4-BE49-F238E27FC236}">
                <a16:creationId xmlns:a16="http://schemas.microsoft.com/office/drawing/2014/main" id="{5E9EF802-F9B4-D1A6-84A1-ACD774D98983}"/>
              </a:ext>
            </a:extLst>
          </p:cNvPr>
          <p:cNvSpPr txBox="1">
            <a:spLocks/>
          </p:cNvSpPr>
          <p:nvPr/>
        </p:nvSpPr>
        <p:spPr>
          <a:xfrm>
            <a:off x="6522359" y="6468886"/>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10</a:t>
            </a:fld>
            <a:endParaRPr lang="en-US">
              <a:solidFill>
                <a:schemeClr val="bg1"/>
              </a:solidFill>
            </a:endParaRPr>
          </a:p>
        </p:txBody>
      </p:sp>
    </p:spTree>
    <p:extLst>
      <p:ext uri="{BB962C8B-B14F-4D97-AF65-F5344CB8AC3E}">
        <p14:creationId xmlns:p14="http://schemas.microsoft.com/office/powerpoint/2010/main" val="120112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4" y="109141"/>
            <a:ext cx="8596668" cy="1320800"/>
          </a:xfrm>
        </p:spPr>
        <p:txBody>
          <a:bodyPr/>
          <a:lstStyle/>
          <a:p>
            <a:r>
              <a:rPr lang="en-US"/>
              <a:t>Electronic Materials Available</a:t>
            </a:r>
          </a:p>
        </p:txBody>
      </p:sp>
      <p:sp>
        <p:nvSpPr>
          <p:cNvPr id="3" name="Text Placeholder 2"/>
          <p:cNvSpPr>
            <a:spLocks noGrp="1"/>
          </p:cNvSpPr>
          <p:nvPr>
            <p:ph type="body" sz="quarter" idx="13"/>
          </p:nvPr>
        </p:nvSpPr>
        <p:spPr>
          <a:xfrm>
            <a:off x="407504" y="1328684"/>
            <a:ext cx="10976357" cy="4901324"/>
          </a:xfrm>
        </p:spPr>
        <p:txBody>
          <a:bodyPr vert="horz" lIns="91440" tIns="45720" rIns="91440" bIns="45720" rtlCol="0" anchor="t">
            <a:normAutofit/>
          </a:bodyPr>
          <a:lstStyle/>
          <a:p>
            <a:pPr marL="0" indent="0">
              <a:buNone/>
            </a:pPr>
            <a:r>
              <a:rPr lang="en-US">
                <a:solidFill>
                  <a:schemeClr val="tx1"/>
                </a:solidFill>
              </a:rPr>
              <a:t>DRC will provide the following materials electronically; the test materials will be shipped: </a:t>
            </a:r>
          </a:p>
          <a:p>
            <a:r>
              <a:rPr lang="en-US">
                <a:solidFill>
                  <a:schemeClr val="tx1"/>
                </a:solidFill>
              </a:rPr>
              <a:t>DRC Return Labels</a:t>
            </a:r>
          </a:p>
          <a:p>
            <a:r>
              <a:rPr lang="en-US">
                <a:solidFill>
                  <a:schemeClr val="tx1"/>
                </a:solidFill>
              </a:rPr>
              <a:t>UPS Return Shipping Labels</a:t>
            </a:r>
          </a:p>
          <a:p>
            <a:r>
              <a:rPr lang="en-US">
                <a:solidFill>
                  <a:schemeClr val="tx1"/>
                </a:solidFill>
              </a:rPr>
              <a:t>Test Administrator Manual</a:t>
            </a:r>
          </a:p>
          <a:p>
            <a:r>
              <a:rPr lang="en-US">
                <a:solidFill>
                  <a:schemeClr val="tx1"/>
                </a:solidFill>
              </a:rPr>
              <a:t>District and School Test Coordinator Manual</a:t>
            </a:r>
          </a:p>
          <a:p>
            <a:r>
              <a:rPr lang="en-US">
                <a:solidFill>
                  <a:schemeClr val="tx1"/>
                </a:solidFill>
              </a:rPr>
              <a:t>Grade 4-12 Test Administrator Online Script</a:t>
            </a:r>
          </a:p>
          <a:p>
            <a:r>
              <a:rPr lang="en-US">
                <a:solidFill>
                  <a:schemeClr val="tx1"/>
                </a:solidFill>
              </a:rPr>
              <a:t>State-Specific Directions (Goldenrod Sheet-electronic only)</a:t>
            </a:r>
          </a:p>
        </p:txBody>
      </p:sp>
      <p:sp>
        <p:nvSpPr>
          <p:cNvPr id="4" name="Slide Number Placeholder 3">
            <a:extLst>
              <a:ext uri="{FF2B5EF4-FFF2-40B4-BE49-F238E27FC236}">
                <a16:creationId xmlns:a16="http://schemas.microsoft.com/office/drawing/2014/main" id="{E167EE51-CA9C-6803-EBC7-A9D297F8B334}"/>
              </a:ext>
            </a:extLst>
          </p:cNvPr>
          <p:cNvSpPr txBox="1">
            <a:spLocks/>
          </p:cNvSpPr>
          <p:nvPr/>
        </p:nvSpPr>
        <p:spPr>
          <a:xfrm>
            <a:off x="6522359" y="6468886"/>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11</a:t>
            </a:fld>
            <a:endParaRPr lang="en-US">
              <a:solidFill>
                <a:schemeClr val="bg1"/>
              </a:solidFill>
            </a:endParaRPr>
          </a:p>
        </p:txBody>
      </p:sp>
    </p:spTree>
    <p:extLst>
      <p:ext uri="{BB962C8B-B14F-4D97-AF65-F5344CB8AC3E}">
        <p14:creationId xmlns:p14="http://schemas.microsoft.com/office/powerpoint/2010/main" val="6796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74" y="-22910"/>
            <a:ext cx="8305994" cy="1320800"/>
          </a:xfrm>
        </p:spPr>
        <p:txBody>
          <a:bodyPr/>
          <a:lstStyle/>
          <a:p>
            <a:r>
              <a:rPr lang="en-US"/>
              <a:t>DACs </a:t>
            </a:r>
          </a:p>
        </p:txBody>
      </p:sp>
      <p:sp>
        <p:nvSpPr>
          <p:cNvPr id="3" name="Text Placeholder 2"/>
          <p:cNvSpPr>
            <a:spLocks noGrp="1"/>
          </p:cNvSpPr>
          <p:nvPr>
            <p:ph type="body" sz="quarter" idx="13"/>
          </p:nvPr>
        </p:nvSpPr>
        <p:spPr>
          <a:xfrm>
            <a:off x="290674" y="1064855"/>
            <a:ext cx="11423078" cy="5396609"/>
          </a:xfrm>
        </p:spPr>
        <p:txBody>
          <a:bodyPr vert="horz" lIns="91440" tIns="45720" rIns="91440" bIns="45720" rtlCol="0" anchor="t">
            <a:noAutofit/>
          </a:bodyPr>
          <a:lstStyle/>
          <a:p>
            <a:r>
              <a:rPr lang="en-US" sz="2000">
                <a:solidFill>
                  <a:schemeClr val="tx1"/>
                </a:solidFill>
              </a:rPr>
              <a:t>Ensure that initial orders are:</a:t>
            </a:r>
            <a:endParaRPr lang="en-US">
              <a:solidFill>
                <a:schemeClr val="tx1"/>
              </a:solidFill>
            </a:endParaRPr>
          </a:p>
          <a:p>
            <a:pPr lvl="1"/>
            <a:r>
              <a:rPr lang="en-US" sz="2000">
                <a:solidFill>
                  <a:schemeClr val="tx1"/>
                </a:solidFill>
              </a:rPr>
              <a:t>Placed during the statewide Materials Ordering window-Sept. 29- Oct. 25. If delayed, districts will only receive Pre-ID labels.</a:t>
            </a:r>
          </a:p>
          <a:p>
            <a:pPr lvl="1"/>
            <a:r>
              <a:rPr lang="en-US" sz="2000">
                <a:solidFill>
                  <a:schemeClr val="tx1"/>
                </a:solidFill>
              </a:rPr>
              <a:t>Reflect actual anticipated student counts, as overage charges may apply if orders are “padded.”</a:t>
            </a:r>
          </a:p>
          <a:p>
            <a:r>
              <a:rPr lang="en-US" sz="2000">
                <a:solidFill>
                  <a:schemeClr val="tx1"/>
                </a:solidFill>
              </a:rPr>
              <a:t>Ensure schools are aware of available materials overage.</a:t>
            </a:r>
          </a:p>
          <a:p>
            <a:r>
              <a:rPr lang="en-US" sz="2000">
                <a:solidFill>
                  <a:schemeClr val="tx1"/>
                </a:solidFill>
              </a:rPr>
              <a:t>Encourage schools to return unused materials to district as soon as possible to increase district materials overage inventory.</a:t>
            </a:r>
          </a:p>
          <a:p>
            <a:r>
              <a:rPr lang="en-US" sz="2000">
                <a:solidFill>
                  <a:schemeClr val="tx1"/>
                </a:solidFill>
              </a:rPr>
              <a:t>Encourage schools to return completed testing materials to the district office as soon as possible, so materials can be shipped to DRC in a timely fashion.</a:t>
            </a:r>
          </a:p>
          <a:p>
            <a:r>
              <a:rPr lang="en-US" sz="2000">
                <a:solidFill>
                  <a:schemeClr val="tx1"/>
                </a:solidFill>
              </a:rPr>
              <a:t>Coordinate and submit one district-wide additional materials order, only after the district and school overage inventories have been depleted.</a:t>
            </a:r>
          </a:p>
          <a:p>
            <a:r>
              <a:rPr lang="en-US" sz="2000">
                <a:solidFill>
                  <a:schemeClr val="tx1"/>
                </a:solidFill>
              </a:rPr>
              <a:t>Retain overage until the end of the testing window so there is available inventory for any new students who enroll.</a:t>
            </a:r>
          </a:p>
        </p:txBody>
      </p:sp>
      <p:sp>
        <p:nvSpPr>
          <p:cNvPr id="4" name="Slide Number Placeholder 3">
            <a:extLst>
              <a:ext uri="{FF2B5EF4-FFF2-40B4-BE49-F238E27FC236}">
                <a16:creationId xmlns:a16="http://schemas.microsoft.com/office/drawing/2014/main" id="{5127020A-3553-7E86-DE2F-1862F14DCB55}"/>
              </a:ext>
            </a:extLst>
          </p:cNvPr>
          <p:cNvSpPr txBox="1">
            <a:spLocks/>
          </p:cNvSpPr>
          <p:nvPr/>
        </p:nvSpPr>
        <p:spPr>
          <a:xfrm>
            <a:off x="6522359" y="6468886"/>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12</a:t>
            </a:fld>
            <a:endParaRPr lang="en-US">
              <a:solidFill>
                <a:schemeClr val="bg1"/>
              </a:solidFill>
            </a:endParaRPr>
          </a:p>
        </p:txBody>
      </p:sp>
    </p:spTree>
    <p:extLst>
      <p:ext uri="{BB962C8B-B14F-4D97-AF65-F5344CB8AC3E}">
        <p14:creationId xmlns:p14="http://schemas.microsoft.com/office/powerpoint/2010/main" val="2851328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56" y="250641"/>
            <a:ext cx="8596668" cy="1320800"/>
          </a:xfrm>
        </p:spPr>
        <p:txBody>
          <a:bodyPr/>
          <a:lstStyle/>
          <a:p>
            <a:r>
              <a:rPr lang="en-US"/>
              <a:t>BACs</a:t>
            </a:r>
          </a:p>
        </p:txBody>
      </p:sp>
      <p:sp>
        <p:nvSpPr>
          <p:cNvPr id="3" name="Text Placeholder 2"/>
          <p:cNvSpPr>
            <a:spLocks noGrp="1"/>
          </p:cNvSpPr>
          <p:nvPr>
            <p:ph type="body" sz="quarter" idx="13"/>
          </p:nvPr>
        </p:nvSpPr>
        <p:spPr>
          <a:xfrm>
            <a:off x="489456" y="1213045"/>
            <a:ext cx="10700003" cy="4901324"/>
          </a:xfrm>
        </p:spPr>
        <p:txBody>
          <a:bodyPr vert="horz" lIns="91440" tIns="45720" rIns="91440" bIns="45720" rtlCol="0" anchor="t">
            <a:normAutofit/>
          </a:bodyPr>
          <a:lstStyle/>
          <a:p>
            <a:endParaRPr lang="en-US"/>
          </a:p>
          <a:p>
            <a:r>
              <a:rPr lang="en-US"/>
              <a:t>Send unused overage to district office to increase overage inventory. </a:t>
            </a:r>
          </a:p>
          <a:p>
            <a:r>
              <a:rPr lang="en-US"/>
              <a:t>If additional materials are needed, contact DAC, who will pull materials from district overage or will put in an additional order. </a:t>
            </a:r>
          </a:p>
          <a:p>
            <a:r>
              <a:rPr lang="en-US"/>
              <a:t>Return testing materials to district office promptly upon completion of testing to initiate the return of materials to DRC. </a:t>
            </a:r>
          </a:p>
          <a:p>
            <a:endParaRPr lang="en-US"/>
          </a:p>
          <a:p>
            <a:endParaRPr lang="en-US"/>
          </a:p>
        </p:txBody>
      </p:sp>
      <p:sp>
        <p:nvSpPr>
          <p:cNvPr id="4" name="Slide Number Placeholder 3">
            <a:extLst>
              <a:ext uri="{FF2B5EF4-FFF2-40B4-BE49-F238E27FC236}">
                <a16:creationId xmlns:a16="http://schemas.microsoft.com/office/drawing/2014/main" id="{FE87E455-39B6-8C07-7604-925072222AA0}"/>
              </a:ext>
            </a:extLst>
          </p:cNvPr>
          <p:cNvSpPr txBox="1">
            <a:spLocks/>
          </p:cNvSpPr>
          <p:nvPr/>
        </p:nvSpPr>
        <p:spPr>
          <a:xfrm>
            <a:off x="6522359" y="6468886"/>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13</a:t>
            </a:fld>
            <a:endParaRPr lang="en-US">
              <a:solidFill>
                <a:schemeClr val="bg1"/>
              </a:solidFill>
            </a:endParaRPr>
          </a:p>
        </p:txBody>
      </p:sp>
    </p:spTree>
    <p:extLst>
      <p:ext uri="{BB962C8B-B14F-4D97-AF65-F5344CB8AC3E}">
        <p14:creationId xmlns:p14="http://schemas.microsoft.com/office/powerpoint/2010/main" val="4258386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65CD-AA60-C64A-0AEB-E65161B9B1CF}"/>
              </a:ext>
            </a:extLst>
          </p:cNvPr>
          <p:cNvSpPr>
            <a:spLocks noGrp="1"/>
          </p:cNvSpPr>
          <p:nvPr>
            <p:ph type="title"/>
          </p:nvPr>
        </p:nvSpPr>
        <p:spPr/>
        <p:txBody>
          <a:bodyPr/>
          <a:lstStyle/>
          <a:p>
            <a:r>
              <a:rPr lang="en-US"/>
              <a:t>Ordering Materials Demonstration and Q&amp;A Session</a:t>
            </a:r>
          </a:p>
        </p:txBody>
      </p:sp>
      <p:sp>
        <p:nvSpPr>
          <p:cNvPr id="3" name="Text Placeholder 2">
            <a:extLst>
              <a:ext uri="{FF2B5EF4-FFF2-40B4-BE49-F238E27FC236}">
                <a16:creationId xmlns:a16="http://schemas.microsoft.com/office/drawing/2014/main" id="{CB78903E-7BD7-FA3A-6F5A-09AA6773E8A7}"/>
              </a:ext>
            </a:extLst>
          </p:cNvPr>
          <p:cNvSpPr>
            <a:spLocks noGrp="1"/>
          </p:cNvSpPr>
          <p:nvPr>
            <p:ph type="body" sz="quarter" idx="13"/>
          </p:nvPr>
        </p:nvSpPr>
        <p:spPr>
          <a:xfrm>
            <a:off x="349840" y="1577825"/>
            <a:ext cx="11842160" cy="4901324"/>
          </a:xfrm>
        </p:spPr>
        <p:txBody>
          <a:bodyPr vert="horz" lIns="91440" tIns="45720" rIns="91440" bIns="45720" rtlCol="0" anchor="t">
            <a:normAutofit/>
          </a:bodyPr>
          <a:lstStyle/>
          <a:p>
            <a:r>
              <a:rPr lang="en-US"/>
              <a:t>To demonstrate and assist district and school staff with ordering materials in WIDA AMS</a:t>
            </a:r>
          </a:p>
          <a:p>
            <a:pPr lvl="1"/>
            <a:r>
              <a:rPr lang="en-US"/>
              <a:t>Kindergarten ACCESS for ELLs</a:t>
            </a:r>
          </a:p>
          <a:p>
            <a:pPr lvl="1"/>
            <a:r>
              <a:rPr lang="en-US"/>
              <a:t>ACCESS for ELLs Online</a:t>
            </a:r>
          </a:p>
          <a:p>
            <a:pPr lvl="1"/>
            <a:r>
              <a:rPr lang="en-US"/>
              <a:t>WIDA Alternate ACCESS</a:t>
            </a:r>
          </a:p>
          <a:p>
            <a:pPr lvl="1"/>
            <a:r>
              <a:rPr lang="en-US"/>
              <a:t>Accommodated Materials: Large Print and Braille</a:t>
            </a:r>
          </a:p>
          <a:p>
            <a:r>
              <a:rPr lang="en-US"/>
              <a:t>Date: Sept. 29</a:t>
            </a:r>
          </a:p>
          <a:p>
            <a:r>
              <a:rPr lang="en-US"/>
              <a:t>Time: 2-3 p.m. ET</a:t>
            </a:r>
          </a:p>
          <a:p>
            <a:r>
              <a:rPr lang="en-US">
                <a:hlinkClick r:id="rId2"/>
              </a:rPr>
              <a:t>Demonstration and Q&amp;A Session Login Link</a:t>
            </a:r>
          </a:p>
        </p:txBody>
      </p:sp>
      <p:sp>
        <p:nvSpPr>
          <p:cNvPr id="4" name="Slide Number Placeholder 3">
            <a:extLst>
              <a:ext uri="{FF2B5EF4-FFF2-40B4-BE49-F238E27FC236}">
                <a16:creationId xmlns:a16="http://schemas.microsoft.com/office/drawing/2014/main" id="{75E54732-48B9-98C6-7FDD-D000FF170162}"/>
              </a:ext>
            </a:extLst>
          </p:cNvPr>
          <p:cNvSpPr txBox="1">
            <a:spLocks/>
          </p:cNvSpPr>
          <p:nvPr/>
        </p:nvSpPr>
        <p:spPr>
          <a:xfrm>
            <a:off x="6522359" y="6468886"/>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14</a:t>
            </a:fld>
            <a:endParaRPr lang="en-US">
              <a:solidFill>
                <a:schemeClr val="bg1"/>
              </a:solidFill>
            </a:endParaRPr>
          </a:p>
        </p:txBody>
      </p:sp>
    </p:spTree>
    <p:extLst>
      <p:ext uri="{BB962C8B-B14F-4D97-AF65-F5344CB8AC3E}">
        <p14:creationId xmlns:p14="http://schemas.microsoft.com/office/powerpoint/2010/main" val="349135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407604" y="226675"/>
            <a:ext cx="9405938" cy="1039896"/>
          </a:xfrm>
        </p:spPr>
        <p:txBody>
          <a:bodyPr/>
          <a:lstStyle/>
          <a:p>
            <a:pPr eaLnBrk="1" hangingPunct="1"/>
            <a:r>
              <a:rPr lang="en-US" altLang="en-US"/>
              <a:t>Contact Information:</a:t>
            </a:r>
          </a:p>
        </p:txBody>
      </p:sp>
      <p:sp>
        <p:nvSpPr>
          <p:cNvPr id="27652" name="Rectangle 15"/>
          <p:cNvSpPr>
            <a:spLocks noChangeArrowheads="1"/>
          </p:cNvSpPr>
          <p:nvPr/>
        </p:nvSpPr>
        <p:spPr bwMode="auto">
          <a:xfrm>
            <a:off x="489456" y="1413063"/>
            <a:ext cx="812438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3200" b="1"/>
              <a:t>KDE:</a:t>
            </a:r>
          </a:p>
          <a:p>
            <a:pPr eaLnBrk="1" hangingPunct="1">
              <a:spcBef>
                <a:spcPct val="0"/>
              </a:spcBef>
              <a:buClrTx/>
              <a:buSzTx/>
              <a:buFontTx/>
              <a:buNone/>
            </a:pPr>
            <a:r>
              <a:rPr lang="en-US" altLang="en-US" sz="3200">
                <a:hlinkClick r:id="rId3"/>
              </a:rPr>
              <a:t>Chris Williams</a:t>
            </a:r>
            <a:endParaRPr lang="en-US" altLang="en-US" sz="3200"/>
          </a:p>
          <a:p>
            <a:pPr eaLnBrk="1" hangingPunct="1">
              <a:spcBef>
                <a:spcPct val="0"/>
              </a:spcBef>
              <a:buClrTx/>
              <a:buSzTx/>
              <a:buFontTx/>
              <a:buNone/>
            </a:pPr>
            <a:r>
              <a:rPr lang="en-US" altLang="en-US" sz="3200"/>
              <a:t>502-564-4394 ext. 4750</a:t>
            </a:r>
          </a:p>
          <a:p>
            <a:pPr eaLnBrk="1" hangingPunct="1">
              <a:spcBef>
                <a:spcPct val="0"/>
              </a:spcBef>
              <a:buClrTx/>
              <a:buSzTx/>
              <a:buFontTx/>
              <a:buNone/>
            </a:pPr>
            <a:endParaRPr lang="en-US" altLang="en-US" sz="3200"/>
          </a:p>
          <a:p>
            <a:pPr eaLnBrk="1" hangingPunct="1">
              <a:spcBef>
                <a:spcPct val="0"/>
              </a:spcBef>
              <a:buClrTx/>
              <a:buSzTx/>
              <a:buFontTx/>
              <a:buNone/>
            </a:pPr>
            <a:r>
              <a:rPr lang="en-US" altLang="en-US" sz="3200" b="1"/>
              <a:t>DRC</a:t>
            </a:r>
            <a:r>
              <a:rPr lang="en-US" altLang="en-US" sz="3200"/>
              <a:t>:</a:t>
            </a:r>
          </a:p>
          <a:p>
            <a:pPr eaLnBrk="1" hangingPunct="1">
              <a:spcBef>
                <a:spcPct val="0"/>
              </a:spcBef>
              <a:buClrTx/>
              <a:buSzTx/>
              <a:buFontTx/>
              <a:buNone/>
            </a:pPr>
            <a:r>
              <a:rPr lang="en-US" altLang="en-US" sz="3200"/>
              <a:t>WIDA DRC Customer Service</a:t>
            </a:r>
          </a:p>
          <a:p>
            <a:pPr eaLnBrk="1" hangingPunct="1">
              <a:spcBef>
                <a:spcPct val="0"/>
              </a:spcBef>
              <a:buClrTx/>
              <a:buSzTx/>
              <a:buFontTx/>
              <a:buNone/>
            </a:pPr>
            <a:r>
              <a:rPr lang="en-US" altLang="en-US" sz="3200">
                <a:hlinkClick r:id="rId4"/>
              </a:rPr>
              <a:t>Data Recognition Corporation</a:t>
            </a:r>
            <a:endParaRPr lang="en-US" altLang="en-US" sz="3200"/>
          </a:p>
          <a:p>
            <a:pPr eaLnBrk="1" hangingPunct="1">
              <a:spcBef>
                <a:spcPct val="0"/>
              </a:spcBef>
              <a:buClrTx/>
              <a:buSzTx/>
              <a:buFontTx/>
              <a:buNone/>
            </a:pPr>
            <a:r>
              <a:rPr lang="en-US" altLang="en-US" sz="3200"/>
              <a:t>855-787-9615</a:t>
            </a:r>
          </a:p>
        </p:txBody>
      </p:sp>
      <p:sp>
        <p:nvSpPr>
          <p:cNvPr id="2" name="Slide Number Placeholder 3">
            <a:extLst>
              <a:ext uri="{FF2B5EF4-FFF2-40B4-BE49-F238E27FC236}">
                <a16:creationId xmlns:a16="http://schemas.microsoft.com/office/drawing/2014/main" id="{2D01B7D5-2299-C0F7-29BB-8D5A56421195}"/>
              </a:ext>
            </a:extLst>
          </p:cNvPr>
          <p:cNvSpPr txBox="1">
            <a:spLocks/>
          </p:cNvSpPr>
          <p:nvPr/>
        </p:nvSpPr>
        <p:spPr>
          <a:xfrm>
            <a:off x="6522359" y="6468886"/>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pPr/>
              <a:t>15</a:t>
            </a:fld>
            <a:endParaRPr lang="en-US"/>
          </a:p>
        </p:txBody>
      </p:sp>
    </p:spTree>
    <p:extLst>
      <p:ext uri="{BB962C8B-B14F-4D97-AF65-F5344CB8AC3E}">
        <p14:creationId xmlns:p14="http://schemas.microsoft.com/office/powerpoint/2010/main" val="203949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2846745" y="54150"/>
            <a:ext cx="10769600" cy="838200"/>
          </a:xfrm>
        </p:spPr>
        <p:txBody>
          <a:bodyPr rtlCol="0">
            <a:noAutofit/>
          </a:bodyPr>
          <a:lstStyle/>
          <a:p>
            <a:pPr algn="ctr" eaLnBrk="1" fontAlgn="auto" hangingPunct="1">
              <a:spcAft>
                <a:spcPts val="0"/>
              </a:spcAft>
              <a:defRPr/>
            </a:pPr>
            <a:r>
              <a:rPr lang="en-US" altLang="en-US" sz="4267">
                <a:cs typeface="Trebuchet MS" panose="020B0603020202020204" pitchFamily="34" charset="0"/>
              </a:rPr>
              <a:t>Ordering Materials</a:t>
            </a:r>
          </a:p>
        </p:txBody>
      </p:sp>
      <p:sp>
        <p:nvSpPr>
          <p:cNvPr id="20483" name="Content Placeholder 4"/>
          <p:cNvSpPr>
            <a:spLocks noGrp="1"/>
          </p:cNvSpPr>
          <p:nvPr>
            <p:ph idx="4294967295"/>
          </p:nvPr>
        </p:nvSpPr>
        <p:spPr>
          <a:xfrm>
            <a:off x="184743" y="818568"/>
            <a:ext cx="11651063" cy="5558636"/>
          </a:xfrm>
          <a:prstGeom prst="rect">
            <a:avLst/>
          </a:prstGeom>
        </p:spPr>
        <p:txBody>
          <a:bodyPr vert="horz" lIns="91440" tIns="45720" rIns="91440" bIns="45720" rtlCol="0" anchor="t">
            <a:normAutofit fontScale="25000" lnSpcReduction="20000"/>
          </a:bodyPr>
          <a:lstStyle/>
          <a:p>
            <a:pPr>
              <a:lnSpc>
                <a:spcPct val="120000"/>
              </a:lnSpc>
              <a:spcBef>
                <a:spcPts val="0"/>
              </a:spcBef>
              <a:buClr>
                <a:schemeClr val="tx1"/>
              </a:buClr>
              <a:defRPr/>
            </a:pPr>
            <a:r>
              <a:rPr lang="en-US" sz="9600">
                <a:solidFill>
                  <a:schemeClr val="tx1"/>
                </a:solidFill>
              </a:rPr>
              <a:t>The ordering window for ACCESS for ELLs</a:t>
            </a:r>
            <a:r>
              <a:rPr lang="en-US" sz="9600" baseline="30000">
                <a:solidFill>
                  <a:schemeClr val="tx1"/>
                </a:solidFill>
              </a:rPr>
              <a:t>®</a:t>
            </a:r>
            <a:r>
              <a:rPr lang="en-US" sz="9600">
                <a:solidFill>
                  <a:schemeClr val="tx1"/>
                </a:solidFill>
              </a:rPr>
              <a:t> is </a:t>
            </a:r>
            <a:r>
              <a:rPr lang="en-US" sz="9600" b="1">
                <a:solidFill>
                  <a:schemeClr val="tx1"/>
                </a:solidFill>
              </a:rPr>
              <a:t>Sept. 29–Oct. 25</a:t>
            </a:r>
            <a:r>
              <a:rPr lang="en-US" sz="9600">
                <a:solidFill>
                  <a:schemeClr val="tx1"/>
                </a:solidFill>
              </a:rPr>
              <a:t>.</a:t>
            </a:r>
            <a:endParaRPr lang="en-US">
              <a:solidFill>
                <a:schemeClr val="tx1"/>
              </a:solidFill>
            </a:endParaRPr>
          </a:p>
          <a:p>
            <a:pPr eaLnBrk="1" fontAlgn="auto" hangingPunct="1">
              <a:lnSpc>
                <a:spcPct val="120000"/>
              </a:lnSpc>
              <a:spcBef>
                <a:spcPts val="0"/>
              </a:spcBef>
              <a:spcAft>
                <a:spcPts val="0"/>
              </a:spcAft>
              <a:buClr>
                <a:schemeClr val="tx1"/>
              </a:buClr>
              <a:buFont typeface="Arial" panose="05000000000000000000" pitchFamily="2" charset="2"/>
              <a:buChar char="•"/>
              <a:defRPr/>
            </a:pPr>
            <a:endParaRPr lang="en-US" sz="9600">
              <a:solidFill>
                <a:schemeClr val="tx1"/>
              </a:solidFill>
            </a:endParaRPr>
          </a:p>
          <a:p>
            <a:pPr>
              <a:lnSpc>
                <a:spcPct val="120000"/>
              </a:lnSpc>
              <a:spcBef>
                <a:spcPts val="0"/>
              </a:spcBef>
              <a:buClr>
                <a:schemeClr val="tx1"/>
              </a:buClr>
              <a:defRPr/>
            </a:pPr>
            <a:r>
              <a:rPr lang="en-US" sz="9600">
                <a:solidFill>
                  <a:schemeClr val="tx1"/>
                </a:solidFill>
              </a:rPr>
              <a:t>Data Recognition Corporation (DRC) sent every District Assessment Coordinator (DAC) an email on </a:t>
            </a:r>
            <a:r>
              <a:rPr lang="en-US" sz="9600" b="1">
                <a:solidFill>
                  <a:schemeClr val="tx1"/>
                </a:solidFill>
              </a:rPr>
              <a:t>Sept. 22 </a:t>
            </a:r>
            <a:r>
              <a:rPr lang="en-US" sz="9600">
                <a:solidFill>
                  <a:schemeClr val="tx1"/>
                </a:solidFill>
              </a:rPr>
              <a:t>with instructions for ordering  ACCESS materials in the WIDA </a:t>
            </a:r>
            <a:r>
              <a:rPr lang="en-US" sz="9600" i="1">
                <a:solidFill>
                  <a:schemeClr val="tx1"/>
                </a:solidFill>
              </a:rPr>
              <a:t>Assessment</a:t>
            </a:r>
            <a:r>
              <a:rPr lang="en-US" sz="9600">
                <a:solidFill>
                  <a:schemeClr val="tx1"/>
                </a:solidFill>
              </a:rPr>
              <a:t> </a:t>
            </a:r>
            <a:r>
              <a:rPr lang="en-US" sz="9600" i="1">
                <a:solidFill>
                  <a:schemeClr val="tx1"/>
                </a:solidFill>
              </a:rPr>
              <a:t>Management System (AMS</a:t>
            </a:r>
            <a:r>
              <a:rPr lang="en-US" sz="9600">
                <a:solidFill>
                  <a:schemeClr val="tx1"/>
                </a:solidFill>
              </a:rPr>
              <a:t>).</a:t>
            </a:r>
          </a:p>
          <a:p>
            <a:pPr marL="0" indent="0" eaLnBrk="1" fontAlgn="auto" hangingPunct="1">
              <a:lnSpc>
                <a:spcPct val="120000"/>
              </a:lnSpc>
              <a:spcBef>
                <a:spcPts val="0"/>
              </a:spcBef>
              <a:spcAft>
                <a:spcPts val="0"/>
              </a:spcAft>
              <a:buClr>
                <a:schemeClr val="tx1"/>
              </a:buClr>
              <a:buNone/>
              <a:defRPr/>
            </a:pPr>
            <a:endParaRPr lang="en-US" sz="9600">
              <a:solidFill>
                <a:schemeClr val="tx1"/>
              </a:solidFill>
            </a:endParaRPr>
          </a:p>
          <a:p>
            <a:pPr>
              <a:lnSpc>
                <a:spcPct val="120000"/>
              </a:lnSpc>
              <a:spcBef>
                <a:spcPts val="0"/>
              </a:spcBef>
              <a:buClr>
                <a:schemeClr val="tx1"/>
              </a:buClr>
              <a:defRPr/>
            </a:pPr>
            <a:r>
              <a:rPr lang="en-US" sz="9600">
                <a:solidFill>
                  <a:schemeClr val="tx1"/>
                </a:solidFill>
              </a:rPr>
              <a:t>DACs will need to log in to WIDA AMS with the password or the password will expire. Contact DRC if it has expired or click forgot username or password and it will be re-sent.</a:t>
            </a:r>
          </a:p>
          <a:p>
            <a:pPr eaLnBrk="1" fontAlgn="auto" hangingPunct="1">
              <a:lnSpc>
                <a:spcPct val="120000"/>
              </a:lnSpc>
              <a:spcBef>
                <a:spcPts val="0"/>
              </a:spcBef>
              <a:spcAft>
                <a:spcPts val="0"/>
              </a:spcAft>
              <a:buClr>
                <a:schemeClr val="tx1"/>
              </a:buClr>
              <a:buFont typeface="Arial" panose="05000000000000000000" pitchFamily="2" charset="2"/>
              <a:buChar char="•"/>
              <a:defRPr/>
            </a:pPr>
            <a:endParaRPr lang="en-US" sz="9600">
              <a:solidFill>
                <a:schemeClr val="tx1"/>
              </a:solidFill>
            </a:endParaRPr>
          </a:p>
          <a:p>
            <a:pPr eaLnBrk="1" fontAlgn="auto" hangingPunct="1">
              <a:lnSpc>
                <a:spcPct val="120000"/>
              </a:lnSpc>
              <a:spcBef>
                <a:spcPts val="0"/>
              </a:spcBef>
              <a:spcAft>
                <a:spcPts val="0"/>
              </a:spcAft>
              <a:buClr>
                <a:schemeClr val="tx1"/>
              </a:buClr>
              <a:defRPr/>
            </a:pPr>
            <a:r>
              <a:rPr lang="en-US" sz="9600">
                <a:solidFill>
                  <a:schemeClr val="tx1"/>
                </a:solidFill>
              </a:rPr>
              <a:t>DACs must go to the </a:t>
            </a:r>
            <a:r>
              <a:rPr lang="en-US" sz="9600">
                <a:solidFill>
                  <a:schemeClr val="tx1"/>
                </a:solidFill>
                <a:hlinkClick r:id="rId3">
                  <a:extLst>
                    <a:ext uri="{A12FA001-AC4F-418D-AE19-62706E023703}">
                      <ahyp:hlinkClr xmlns:ahyp="http://schemas.microsoft.com/office/drawing/2018/hyperlinkcolor" val="tx"/>
                    </a:ext>
                  </a:extLst>
                </a:hlinkClick>
              </a:rPr>
              <a:t>WIDA AMS </a:t>
            </a:r>
            <a:r>
              <a:rPr lang="en-US" sz="9600">
                <a:solidFill>
                  <a:schemeClr val="tx1"/>
                </a:solidFill>
              </a:rPr>
              <a:t>site to order ACCESS materials. If the DAC has set up the Building Assessment Coordinators (BACs) in the WIDA AMS system, then the BACs can order for their school only.</a:t>
            </a:r>
          </a:p>
          <a:p>
            <a:pPr eaLnBrk="1" fontAlgn="auto" hangingPunct="1">
              <a:spcAft>
                <a:spcPts val="0"/>
              </a:spcAft>
              <a:buClr>
                <a:srgbClr val="DEA900"/>
              </a:buClr>
              <a:buFont typeface="Wingdings" panose="05000000000000000000" pitchFamily="2" charset="2"/>
              <a:buChar char="Ø"/>
              <a:defRPr/>
            </a:pPr>
            <a:endParaRPr lang="en-US" sz="9600"/>
          </a:p>
          <a:p>
            <a:pPr eaLnBrk="1" fontAlgn="auto" hangingPunct="1">
              <a:spcAft>
                <a:spcPts val="0"/>
              </a:spcAft>
              <a:buClr>
                <a:srgbClr val="DEA900"/>
              </a:buClr>
              <a:buFont typeface="Wingdings" panose="05000000000000000000" pitchFamily="2" charset="2"/>
              <a:buChar char="Ø"/>
              <a:defRPr/>
            </a:pPr>
            <a:endParaRPr lang="en-US" sz="9600"/>
          </a:p>
          <a:p>
            <a:pPr eaLnBrk="1" fontAlgn="auto" hangingPunct="1">
              <a:spcAft>
                <a:spcPts val="0"/>
              </a:spcAft>
              <a:buClr>
                <a:srgbClr val="DEA900"/>
              </a:buClr>
              <a:buFont typeface="Wingdings" panose="05000000000000000000" pitchFamily="2" charset="2"/>
              <a:buChar char="Ø"/>
              <a:defRPr/>
            </a:pPr>
            <a:endParaRPr lang="en-US" sz="6200"/>
          </a:p>
          <a:p>
            <a:pPr eaLnBrk="1" fontAlgn="auto" hangingPunct="1">
              <a:spcAft>
                <a:spcPts val="0"/>
              </a:spcAft>
              <a:buClr>
                <a:srgbClr val="DEA900"/>
              </a:buClr>
              <a:buFont typeface="Wingdings" panose="05000000000000000000" pitchFamily="2" charset="2"/>
              <a:buChar char="Ø"/>
              <a:defRPr/>
            </a:pPr>
            <a:endParaRPr lang="en-US" sz="3200"/>
          </a:p>
          <a:p>
            <a:pPr eaLnBrk="1" fontAlgn="auto" hangingPunct="1">
              <a:spcAft>
                <a:spcPts val="0"/>
              </a:spcAft>
              <a:buClr>
                <a:srgbClr val="DEA900"/>
              </a:buClr>
              <a:buFont typeface="Wingdings" panose="05000000000000000000" pitchFamily="2" charset="2"/>
              <a:buChar char="Ø"/>
              <a:defRPr/>
            </a:pPr>
            <a:endParaRPr lang="en-US" sz="3200"/>
          </a:p>
          <a:p>
            <a:pPr eaLnBrk="1" fontAlgn="auto" hangingPunct="1">
              <a:spcAft>
                <a:spcPts val="0"/>
              </a:spcAft>
              <a:buClr>
                <a:srgbClr val="DEA900"/>
              </a:buClr>
              <a:buFont typeface="Wingdings" panose="05000000000000000000" pitchFamily="2" charset="2"/>
              <a:buChar char="Ø"/>
              <a:defRPr/>
            </a:pPr>
            <a:endParaRPr lang="en-US"/>
          </a:p>
          <a:p>
            <a:pPr eaLnBrk="1" fontAlgn="auto" hangingPunct="1">
              <a:spcAft>
                <a:spcPts val="0"/>
              </a:spcAft>
              <a:buClr>
                <a:srgbClr val="DEA900"/>
              </a:buClr>
              <a:buFont typeface="Wingdings" panose="05000000000000000000" pitchFamily="2" charset="2"/>
              <a:buChar char="Ø"/>
              <a:defRPr/>
            </a:pPr>
            <a:endParaRPr lang="en-US"/>
          </a:p>
        </p:txBody>
      </p:sp>
      <p:sp>
        <p:nvSpPr>
          <p:cNvPr id="6" name="Slide Number Placeholder 3">
            <a:extLst>
              <a:ext uri="{FF2B5EF4-FFF2-40B4-BE49-F238E27FC236}">
                <a16:creationId xmlns:a16="http://schemas.microsoft.com/office/drawing/2014/main" id="{3C40C9BA-4635-486A-BA70-013E1D13865B}"/>
              </a:ext>
            </a:extLst>
          </p:cNvPr>
          <p:cNvSpPr txBox="1">
            <a:spLocks/>
          </p:cNvSpPr>
          <p:nvPr/>
        </p:nvSpPr>
        <p:spPr>
          <a:xfrm>
            <a:off x="6522359" y="6468886"/>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2</a:t>
            </a:fld>
            <a:endParaRPr lang="en-US">
              <a:solidFill>
                <a:schemeClr val="bg1"/>
              </a:solidFill>
            </a:endParaRPr>
          </a:p>
        </p:txBody>
      </p:sp>
    </p:spTree>
    <p:extLst>
      <p:ext uri="{BB962C8B-B14F-4D97-AF65-F5344CB8AC3E}">
        <p14:creationId xmlns:p14="http://schemas.microsoft.com/office/powerpoint/2010/main" val="277558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C91C-DA9C-4865-A79B-0DF04B79D517}"/>
              </a:ext>
            </a:extLst>
          </p:cNvPr>
          <p:cNvSpPr>
            <a:spLocks noGrp="1"/>
          </p:cNvSpPr>
          <p:nvPr>
            <p:ph type="title"/>
          </p:nvPr>
        </p:nvSpPr>
        <p:spPr>
          <a:xfrm>
            <a:off x="305922" y="-124127"/>
            <a:ext cx="8596668" cy="1320800"/>
          </a:xfrm>
        </p:spPr>
        <p:txBody>
          <a:bodyPr>
            <a:normAutofit/>
          </a:bodyPr>
          <a:lstStyle/>
          <a:p>
            <a:r>
              <a:rPr lang="en-US"/>
              <a:t>Policy for Ordering and Testing</a:t>
            </a:r>
          </a:p>
        </p:txBody>
      </p:sp>
      <p:sp>
        <p:nvSpPr>
          <p:cNvPr id="3" name="Text Placeholder 2">
            <a:extLst>
              <a:ext uri="{FF2B5EF4-FFF2-40B4-BE49-F238E27FC236}">
                <a16:creationId xmlns:a16="http://schemas.microsoft.com/office/drawing/2014/main" id="{FCFBEF0F-F4F0-43C7-AE04-5B9F990F5558}"/>
              </a:ext>
            </a:extLst>
          </p:cNvPr>
          <p:cNvSpPr>
            <a:spLocks noGrp="1"/>
          </p:cNvSpPr>
          <p:nvPr>
            <p:ph type="body" sz="quarter" idx="13"/>
          </p:nvPr>
        </p:nvSpPr>
        <p:spPr>
          <a:xfrm>
            <a:off x="305922" y="1055271"/>
            <a:ext cx="11216895" cy="4901324"/>
          </a:xfrm>
        </p:spPr>
        <p:txBody>
          <a:bodyPr vert="horz" lIns="91440" tIns="45720" rIns="91440" bIns="45720" rtlCol="0" anchor="t">
            <a:normAutofit lnSpcReduction="10000"/>
          </a:bodyPr>
          <a:lstStyle/>
          <a:p>
            <a:r>
              <a:rPr lang="en-US">
                <a:solidFill>
                  <a:schemeClr val="tx1"/>
                </a:solidFill>
              </a:rPr>
              <a:t>English Learner (EL) students in Kindergarten who need to take the WIDA Alternate ACCESS will take it this year since it is operational. </a:t>
            </a:r>
          </a:p>
          <a:p>
            <a:r>
              <a:rPr lang="en-US">
                <a:solidFill>
                  <a:schemeClr val="tx1"/>
                </a:solidFill>
              </a:rPr>
              <a:t>Districts who have Kindergarten English Learner (EL) students participating in the WIDA Alternate ACCESS this year will need to order  Kindergarten WIDA Alternate ACCESS materials in the new K-2 cluster. </a:t>
            </a:r>
          </a:p>
          <a:p>
            <a:r>
              <a:rPr lang="en-US">
                <a:solidFill>
                  <a:schemeClr val="tx1"/>
                </a:solidFill>
              </a:rPr>
              <a:t>There will not be any nonparticipations for Kindergarten Alternate students unless the student is medically not able to test during the entire window. </a:t>
            </a:r>
          </a:p>
          <a:p>
            <a:r>
              <a:rPr lang="en-US">
                <a:solidFill>
                  <a:schemeClr val="tx1"/>
                </a:solidFill>
              </a:rPr>
              <a:t>Students are screened for EL identification prior to testing the students with WIDA Alternate ACCESS. The IEP team determines whether the EL student will take the regular ACCESS with accommodations or will take the WIDA Alternate ACCESS with accommodations.</a:t>
            </a:r>
          </a:p>
        </p:txBody>
      </p:sp>
      <p:sp>
        <p:nvSpPr>
          <p:cNvPr id="4" name="Slide Number Placeholder 3">
            <a:extLst>
              <a:ext uri="{FF2B5EF4-FFF2-40B4-BE49-F238E27FC236}">
                <a16:creationId xmlns:a16="http://schemas.microsoft.com/office/drawing/2014/main" id="{2A90227B-7368-44F3-7855-C4393C1F2DED}"/>
              </a:ext>
            </a:extLst>
          </p:cNvPr>
          <p:cNvSpPr txBox="1">
            <a:spLocks/>
          </p:cNvSpPr>
          <p:nvPr/>
        </p:nvSpPr>
        <p:spPr>
          <a:xfrm>
            <a:off x="6522359" y="6468886"/>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3</a:t>
            </a:fld>
            <a:endParaRPr lang="en-US">
              <a:solidFill>
                <a:schemeClr val="bg1"/>
              </a:solidFill>
            </a:endParaRPr>
          </a:p>
        </p:txBody>
      </p:sp>
    </p:spTree>
    <p:extLst>
      <p:ext uri="{BB962C8B-B14F-4D97-AF65-F5344CB8AC3E}">
        <p14:creationId xmlns:p14="http://schemas.microsoft.com/office/powerpoint/2010/main" val="272225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3646"/>
            <a:ext cx="6019801" cy="1320800"/>
          </a:xfrm>
        </p:spPr>
        <p:txBody>
          <a:bodyPr/>
          <a:lstStyle/>
          <a:p>
            <a:r>
              <a:rPr lang="en-US"/>
              <a:t> ACCESS Ordering Email</a:t>
            </a:r>
          </a:p>
        </p:txBody>
      </p:sp>
      <p:sp>
        <p:nvSpPr>
          <p:cNvPr id="15363" name="TextBox 14" descr="&#10;"/>
          <p:cNvSpPr txBox="1">
            <a:spLocks noChangeArrowheads="1"/>
          </p:cNvSpPr>
          <p:nvPr/>
        </p:nvSpPr>
        <p:spPr bwMode="auto">
          <a:xfrm>
            <a:off x="1112468" y="1679882"/>
            <a:ext cx="411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b="1">
                <a:solidFill>
                  <a:srgbClr val="007780"/>
                </a:solidFill>
              </a:rPr>
              <a:t>DACs received this email from DRC as the District Testing Coordinator on Tuesday, Sept. 22. If DACs did not receive the email, contact DRC Customer Service.</a:t>
            </a:r>
          </a:p>
        </p:txBody>
      </p:sp>
      <p:pic>
        <p:nvPicPr>
          <p:cNvPr id="7" name="Picture 6" descr="DACs received the email about ordering from DRC as the District Testing Coordinator on Monday, September 22. &#10;If DACs did not receive the email, they contact DRC Customer Service.&#10;The communication email from DRC lets the DAC know when to order ACCESS for ELLs materials and how to do that in WIDA AMS. ">
            <a:extLst>
              <a:ext uri="{FF2B5EF4-FFF2-40B4-BE49-F238E27FC236}">
                <a16:creationId xmlns:a16="http://schemas.microsoft.com/office/drawing/2014/main" id="{9514517E-098C-F747-A335-9ED5B18DA932}"/>
              </a:ext>
            </a:extLst>
          </p:cNvPr>
          <p:cNvPicPr>
            <a:picLocks noChangeAspect="1"/>
          </p:cNvPicPr>
          <p:nvPr/>
        </p:nvPicPr>
        <p:blipFill>
          <a:blip r:embed="rId3"/>
          <a:stretch>
            <a:fillRect/>
          </a:stretch>
        </p:blipFill>
        <p:spPr>
          <a:xfrm>
            <a:off x="5924807" y="74514"/>
            <a:ext cx="5944115" cy="5654530"/>
          </a:xfrm>
          <a:prstGeom prst="rect">
            <a:avLst/>
          </a:prstGeom>
        </p:spPr>
      </p:pic>
      <p:sp>
        <p:nvSpPr>
          <p:cNvPr id="2" name="Slide Number Placeholder 3">
            <a:extLst>
              <a:ext uri="{FF2B5EF4-FFF2-40B4-BE49-F238E27FC236}">
                <a16:creationId xmlns:a16="http://schemas.microsoft.com/office/drawing/2014/main" id="{33034102-9C43-8956-B023-D92C7E33FCDC}"/>
              </a:ext>
            </a:extLst>
          </p:cNvPr>
          <p:cNvSpPr txBox="1">
            <a:spLocks/>
          </p:cNvSpPr>
          <p:nvPr/>
        </p:nvSpPr>
        <p:spPr>
          <a:xfrm>
            <a:off x="6522359" y="6468886"/>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4</a:t>
            </a:fld>
            <a:endParaRPr lang="en-US">
              <a:solidFill>
                <a:schemeClr val="bg1"/>
              </a:solidFill>
            </a:endParaRPr>
          </a:p>
        </p:txBody>
      </p:sp>
    </p:spTree>
    <p:extLst>
      <p:ext uri="{BB962C8B-B14F-4D97-AF65-F5344CB8AC3E}">
        <p14:creationId xmlns:p14="http://schemas.microsoft.com/office/powerpoint/2010/main" val="50903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26284" y="-123582"/>
            <a:ext cx="8596668" cy="1320800"/>
          </a:xfrm>
        </p:spPr>
        <p:txBody>
          <a:bodyPr/>
          <a:lstStyle/>
          <a:p>
            <a:pPr eaLnBrk="1" hangingPunct="1"/>
            <a:r>
              <a:rPr lang="en-US" altLang="en-US"/>
              <a:t>Materials Ordering</a:t>
            </a:r>
          </a:p>
        </p:txBody>
      </p:sp>
      <p:pic>
        <p:nvPicPr>
          <p:cNvPr id="5" name="Picture 4" descr="A screenshot of Order and Manage ACCESS materials. You will click on this after you login in to WIDA AMS to begin ordering materials for ACCESS for ELLs.">
            <a:extLst>
              <a:ext uri="{FF2B5EF4-FFF2-40B4-BE49-F238E27FC236}">
                <a16:creationId xmlns:a16="http://schemas.microsoft.com/office/drawing/2014/main" id="{3AE4B8FD-62CD-C0E2-1FFB-5099DEB1F98B}"/>
              </a:ext>
            </a:extLst>
          </p:cNvPr>
          <p:cNvPicPr>
            <a:picLocks noChangeAspect="1"/>
          </p:cNvPicPr>
          <p:nvPr/>
        </p:nvPicPr>
        <p:blipFill>
          <a:blip r:embed="rId3"/>
          <a:stretch>
            <a:fillRect/>
          </a:stretch>
        </p:blipFill>
        <p:spPr>
          <a:xfrm>
            <a:off x="503144" y="969198"/>
            <a:ext cx="5533327" cy="1189506"/>
          </a:xfrm>
          <a:prstGeom prst="rect">
            <a:avLst/>
          </a:prstGeom>
        </p:spPr>
      </p:pic>
      <p:pic>
        <p:nvPicPr>
          <p:cNvPr id="2" name="Picture 1" descr="After logging into WIDA AMS, locate My Applications at the top of the screen and from the drop down select Materials under the heading Test Administration then click on Materials ">
            <a:extLst>
              <a:ext uri="{FF2B5EF4-FFF2-40B4-BE49-F238E27FC236}">
                <a16:creationId xmlns:a16="http://schemas.microsoft.com/office/drawing/2014/main" id="{90D91FC3-D62E-45FB-80E4-508239E647E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029267" y="188584"/>
            <a:ext cx="5083109" cy="1894043"/>
          </a:xfrm>
          <a:prstGeom prst="rect">
            <a:avLst/>
          </a:prstGeom>
        </p:spPr>
      </p:pic>
      <p:sp>
        <p:nvSpPr>
          <p:cNvPr id="3" name="Content Placeholder 2" descr="After logging into WIDA AMS, locate My Applications at the top of the screen and from the drop down select Materials under the heading Test Administration then click on Materials Ordering. &#10;Choose the Administration ACCESS for ELLs 2021-2022.&#10;On the top of the Order Materials page to the right of the district name, choose the first school in which to place an order and click Show for ordering ACCESS for ELLs Materials.&#10;Do not order at the District-Level Additional Orders Only Site when ordering.&#10;"/>
          <p:cNvSpPr>
            <a:spLocks noGrp="1"/>
          </p:cNvSpPr>
          <p:nvPr>
            <p:ph idx="4294967295"/>
          </p:nvPr>
        </p:nvSpPr>
        <p:spPr>
          <a:xfrm>
            <a:off x="216734" y="2158704"/>
            <a:ext cx="11263208" cy="3664861"/>
          </a:xfrm>
          <a:prstGeom prst="rect">
            <a:avLst/>
          </a:prstGeom>
        </p:spPr>
        <p:txBody>
          <a:bodyPr vert="horz" lIns="91440" tIns="45720" rIns="91440" bIns="45720" rtlCol="0" anchor="t">
            <a:normAutofit/>
          </a:bodyPr>
          <a:lstStyle/>
          <a:p>
            <a:pPr>
              <a:defRPr/>
            </a:pPr>
            <a:r>
              <a:rPr lang="en-US">
                <a:solidFill>
                  <a:schemeClr val="tx1"/>
                </a:solidFill>
              </a:rPr>
              <a:t>After logging into WIDA AMS, click the Order and Manage ACCESS Materials tile on the landing page, and click on Materials Ordering tab. </a:t>
            </a:r>
          </a:p>
          <a:p>
            <a:pPr eaLnBrk="1" fontAlgn="auto" hangingPunct="1">
              <a:spcAft>
                <a:spcPts val="0"/>
              </a:spcAft>
              <a:defRPr/>
            </a:pPr>
            <a:r>
              <a:rPr lang="en-US">
                <a:solidFill>
                  <a:schemeClr val="tx1"/>
                </a:solidFill>
              </a:rPr>
              <a:t>Choose the Administration-KY ACCESS for ELLs 2023-2024.</a:t>
            </a:r>
          </a:p>
          <a:p>
            <a:pPr eaLnBrk="1" fontAlgn="auto" hangingPunct="1">
              <a:spcAft>
                <a:spcPts val="0"/>
              </a:spcAft>
              <a:defRPr/>
            </a:pPr>
            <a:r>
              <a:rPr lang="en-US">
                <a:solidFill>
                  <a:schemeClr val="tx1"/>
                </a:solidFill>
              </a:rPr>
              <a:t>On the top of the Order Materials page to the right of the district name, choose the first school in which to place an order and click Show Materials.</a:t>
            </a:r>
          </a:p>
          <a:p>
            <a:pPr eaLnBrk="1" fontAlgn="auto" hangingPunct="1">
              <a:spcAft>
                <a:spcPts val="0"/>
              </a:spcAft>
              <a:defRPr/>
            </a:pPr>
            <a:r>
              <a:rPr lang="en-US">
                <a:solidFill>
                  <a:schemeClr val="tx1"/>
                </a:solidFill>
              </a:rPr>
              <a:t>Do </a:t>
            </a:r>
            <a:r>
              <a:rPr lang="en-US" b="1">
                <a:solidFill>
                  <a:schemeClr val="tx1"/>
                </a:solidFill>
              </a:rPr>
              <a:t>not </a:t>
            </a:r>
            <a:r>
              <a:rPr lang="en-US">
                <a:solidFill>
                  <a:schemeClr val="tx1"/>
                </a:solidFill>
              </a:rPr>
              <a:t>order at the District-Level Additional Orders Only Site when ordering.</a:t>
            </a:r>
          </a:p>
        </p:txBody>
      </p:sp>
      <p:sp>
        <p:nvSpPr>
          <p:cNvPr id="4" name="Slide Number Placeholder 3">
            <a:extLst>
              <a:ext uri="{FF2B5EF4-FFF2-40B4-BE49-F238E27FC236}">
                <a16:creationId xmlns:a16="http://schemas.microsoft.com/office/drawing/2014/main" id="{3EFDD2EC-0D5B-8841-47B9-C1696B97405A}"/>
              </a:ext>
            </a:extLst>
          </p:cNvPr>
          <p:cNvSpPr txBox="1">
            <a:spLocks/>
          </p:cNvSpPr>
          <p:nvPr/>
        </p:nvSpPr>
        <p:spPr>
          <a:xfrm>
            <a:off x="6522359" y="6468886"/>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5</a:t>
            </a:fld>
            <a:endParaRPr lang="en-US">
              <a:solidFill>
                <a:schemeClr val="bg1"/>
              </a:solidFill>
            </a:endParaRPr>
          </a:p>
        </p:txBody>
      </p:sp>
    </p:spTree>
    <p:extLst>
      <p:ext uri="{BB962C8B-B14F-4D97-AF65-F5344CB8AC3E}">
        <p14:creationId xmlns:p14="http://schemas.microsoft.com/office/powerpoint/2010/main" val="305270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6822" y="208956"/>
            <a:ext cx="10972800" cy="685800"/>
          </a:xfrm>
        </p:spPr>
        <p:txBody>
          <a:bodyPr rtlCol="0">
            <a:noAutofit/>
          </a:bodyPr>
          <a:lstStyle/>
          <a:p>
            <a:pPr eaLnBrk="1" fontAlgn="auto" hangingPunct="1">
              <a:spcAft>
                <a:spcPts val="0"/>
              </a:spcAft>
              <a:defRPr/>
            </a:pPr>
            <a:r>
              <a:rPr lang="en-US" altLang="en-US" sz="4267">
                <a:cs typeface="Trebuchet MS" panose="020B0603020202020204" pitchFamily="34" charset="0"/>
              </a:rPr>
              <a:t>Ordering Materials Reminders</a:t>
            </a:r>
          </a:p>
        </p:txBody>
      </p:sp>
      <p:sp>
        <p:nvSpPr>
          <p:cNvPr id="13315" name="Content Placeholder 2"/>
          <p:cNvSpPr>
            <a:spLocks noGrp="1"/>
          </p:cNvSpPr>
          <p:nvPr>
            <p:ph idx="4294967295"/>
          </p:nvPr>
        </p:nvSpPr>
        <p:spPr>
          <a:xfrm>
            <a:off x="196822" y="894756"/>
            <a:ext cx="11798356" cy="5234195"/>
          </a:xfrm>
          <a:prstGeom prst="rect">
            <a:avLst/>
          </a:prstGeom>
        </p:spPr>
        <p:txBody>
          <a:bodyPr vert="horz" lIns="91440" tIns="45720" rIns="91440" bIns="45720" rtlCol="0" anchor="t">
            <a:normAutofit fontScale="32500" lnSpcReduction="20000"/>
          </a:bodyPr>
          <a:lstStyle/>
          <a:p>
            <a:pPr eaLnBrk="1" fontAlgn="auto" hangingPunct="1">
              <a:spcAft>
                <a:spcPts val="0"/>
              </a:spcAft>
              <a:buFont typeface="Wingdings 2" panose="05020102010507070707" pitchFamily="18" charset="2"/>
              <a:buNone/>
              <a:defRPr/>
            </a:pPr>
            <a:endParaRPr lang="en-US" altLang="en-US"/>
          </a:p>
          <a:p>
            <a:pPr eaLnBrk="1" fontAlgn="auto" hangingPunct="1">
              <a:spcAft>
                <a:spcPts val="0"/>
              </a:spcAft>
              <a:defRPr/>
            </a:pPr>
            <a:r>
              <a:rPr lang="en-US" sz="7400"/>
              <a:t>For best results use Google Chrome, Mozilla Firefox, Microsoft Edge or Apple Safari as the most current production release version of the browsers when ordering materials.</a:t>
            </a:r>
          </a:p>
          <a:p>
            <a:pPr eaLnBrk="1" fontAlgn="auto" hangingPunct="1">
              <a:spcAft>
                <a:spcPts val="0"/>
              </a:spcAft>
              <a:buFont typeface="Arial" panose="05020102010507070707" pitchFamily="18" charset="2"/>
              <a:buChar char="•"/>
              <a:defRPr/>
            </a:pPr>
            <a:endParaRPr lang="en-US" altLang="en-US" sz="7400"/>
          </a:p>
          <a:p>
            <a:pPr>
              <a:defRPr/>
            </a:pPr>
            <a:r>
              <a:rPr lang="en-US" altLang="en-US" sz="7400"/>
              <a:t>Districts will receive a 15% (7.5% for school and 7.5% for the district) overage of ACCESS for ELLs</a:t>
            </a:r>
            <a:r>
              <a:rPr lang="en-US" altLang="en-US" sz="7400" baseline="30000"/>
              <a:t>®</a:t>
            </a:r>
            <a:r>
              <a:rPr lang="en-US" altLang="en-US" sz="7400"/>
              <a:t> materials from DRC.</a:t>
            </a:r>
            <a:r>
              <a:rPr lang="en-US" altLang="en-US" sz="7400">
                <a:solidFill>
                  <a:srgbClr val="FFC000"/>
                </a:solidFill>
              </a:rPr>
              <a:t> </a:t>
            </a:r>
          </a:p>
          <a:p>
            <a:pPr>
              <a:defRPr/>
            </a:pPr>
            <a:endParaRPr lang="en-US" altLang="en-US" sz="7400">
              <a:solidFill>
                <a:srgbClr val="DEA900"/>
              </a:solidFill>
            </a:endParaRPr>
          </a:p>
          <a:p>
            <a:pPr eaLnBrk="1" fontAlgn="auto" hangingPunct="1">
              <a:spcAft>
                <a:spcPts val="0"/>
              </a:spcAft>
              <a:defRPr/>
            </a:pPr>
            <a:r>
              <a:rPr lang="en-US" altLang="en-US" sz="7400"/>
              <a:t>Do not over order; only order what the district needs. Make sure Infinite Campus (IC) reflects the number of EL students that districts order in WIDA AMS. </a:t>
            </a:r>
          </a:p>
          <a:p>
            <a:pPr lvl="1">
              <a:buFont typeface="Arial" charset="2"/>
              <a:buChar char="•"/>
              <a:defRPr/>
            </a:pPr>
            <a:r>
              <a:rPr lang="en-US" altLang="en-US" sz="7400"/>
              <a:t>Districts can order additional materials starting on Dec. 5 in WIDA AMS for students that have enrolled after the initial ordering window closes.</a:t>
            </a:r>
          </a:p>
          <a:p>
            <a:pPr eaLnBrk="1" fontAlgn="auto" hangingPunct="1">
              <a:spcAft>
                <a:spcPts val="0"/>
              </a:spcAft>
              <a:defRPr/>
            </a:pPr>
            <a:endParaRPr lang="en-US" altLang="en-US" sz="7400"/>
          </a:p>
          <a:p>
            <a:pPr eaLnBrk="1" fontAlgn="auto" hangingPunct="1">
              <a:spcAft>
                <a:spcPts val="0"/>
              </a:spcAft>
              <a:defRPr/>
            </a:pPr>
            <a:r>
              <a:rPr lang="en-US" altLang="en-US" sz="7400"/>
              <a:t>Do not order pre-id labels; Office of Assessment and Accountability (OAA) will supply DRC with that information after the ordering window closes on Oct. 25.</a:t>
            </a:r>
          </a:p>
          <a:p>
            <a:pPr marL="0" indent="0" eaLnBrk="1" fontAlgn="auto" hangingPunct="1">
              <a:spcAft>
                <a:spcPts val="0"/>
              </a:spcAft>
              <a:buFont typeface="Wingdings 3" charset="2"/>
              <a:buNone/>
              <a:defRPr/>
            </a:pPr>
            <a:endParaRPr lang="en-US" altLang="en-US" sz="7400"/>
          </a:p>
          <a:p>
            <a:pPr marL="0" indent="0" eaLnBrk="1" fontAlgn="auto" hangingPunct="1">
              <a:spcAft>
                <a:spcPts val="0"/>
              </a:spcAft>
              <a:buFont typeface="Wingdings 3" charset="2"/>
              <a:buNone/>
              <a:defRPr/>
            </a:pPr>
            <a:endParaRPr lang="en-US" altLang="en-US" sz="7400"/>
          </a:p>
          <a:p>
            <a:pPr marL="0" indent="0" eaLnBrk="1" fontAlgn="auto" hangingPunct="1">
              <a:spcAft>
                <a:spcPts val="0"/>
              </a:spcAft>
              <a:buFont typeface="Wingdings 3" charset="2"/>
              <a:buNone/>
              <a:defRPr/>
            </a:pPr>
            <a:endParaRPr lang="en-US" altLang="en-US" sz="7400"/>
          </a:p>
          <a:p>
            <a:pPr eaLnBrk="1" fontAlgn="auto" hangingPunct="1">
              <a:spcAft>
                <a:spcPts val="0"/>
              </a:spcAft>
              <a:buFont typeface="Wingdings 3" charset="2"/>
              <a:buChar char=""/>
              <a:defRPr/>
            </a:pPr>
            <a:endParaRPr lang="en-US" altLang="en-US" sz="3733"/>
          </a:p>
        </p:txBody>
      </p:sp>
      <p:sp>
        <p:nvSpPr>
          <p:cNvPr id="6" name="Slide Number Placeholder 3">
            <a:extLst>
              <a:ext uri="{FF2B5EF4-FFF2-40B4-BE49-F238E27FC236}">
                <a16:creationId xmlns:a16="http://schemas.microsoft.com/office/drawing/2014/main" id="{995F5EA4-8DB6-4D97-8595-7E8F15CD6A16}"/>
              </a:ext>
            </a:extLst>
          </p:cNvPr>
          <p:cNvSpPr txBox="1">
            <a:spLocks/>
          </p:cNvSpPr>
          <p:nvPr/>
        </p:nvSpPr>
        <p:spPr>
          <a:xfrm>
            <a:off x="6973993" y="6356711"/>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6</a:t>
            </a:fld>
            <a:endParaRPr lang="en-US">
              <a:solidFill>
                <a:schemeClr val="bg1"/>
              </a:solidFill>
            </a:endParaRPr>
          </a:p>
        </p:txBody>
      </p:sp>
    </p:spTree>
    <p:extLst>
      <p:ext uri="{BB962C8B-B14F-4D97-AF65-F5344CB8AC3E}">
        <p14:creationId xmlns:p14="http://schemas.microsoft.com/office/powerpoint/2010/main" val="376918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0" y="-75748"/>
            <a:ext cx="8596313" cy="1083704"/>
          </a:xfrm>
        </p:spPr>
        <p:txBody>
          <a:bodyPr/>
          <a:lstStyle/>
          <a:p>
            <a:pPr eaLnBrk="1" hangingPunct="1"/>
            <a:r>
              <a:rPr lang="en-US" altLang="en-US"/>
              <a:t>Ordering Materials in WIDA AMS</a:t>
            </a:r>
          </a:p>
        </p:txBody>
      </p:sp>
      <p:sp>
        <p:nvSpPr>
          <p:cNvPr id="3" name="Content Placeholder 2"/>
          <p:cNvSpPr>
            <a:spLocks noGrp="1"/>
          </p:cNvSpPr>
          <p:nvPr>
            <p:ph idx="4294967295"/>
          </p:nvPr>
        </p:nvSpPr>
        <p:spPr>
          <a:xfrm>
            <a:off x="0" y="1007956"/>
            <a:ext cx="9537290" cy="1763993"/>
          </a:xfrm>
          <a:prstGeom prst="rect">
            <a:avLst/>
          </a:prstGeom>
        </p:spPr>
        <p:txBody>
          <a:bodyPr vert="horz" lIns="91440" tIns="45720" rIns="91440" bIns="45720" rtlCol="0" anchor="t">
            <a:normAutofit/>
          </a:bodyPr>
          <a:lstStyle/>
          <a:p>
            <a:pPr>
              <a:spcBef>
                <a:spcPts val="0"/>
              </a:spcBef>
              <a:defRPr/>
            </a:pPr>
            <a:r>
              <a:rPr lang="en-US" sz="2400">
                <a:solidFill>
                  <a:schemeClr val="tx1"/>
                </a:solidFill>
              </a:rPr>
              <a:t>Enter student counts at each grade level as applicable. Enter counts only for the grades that have students testing.</a:t>
            </a:r>
            <a:endParaRPr lang="en-US">
              <a:solidFill>
                <a:schemeClr val="tx1"/>
              </a:solidFill>
            </a:endParaRPr>
          </a:p>
          <a:p>
            <a:pPr>
              <a:spcBef>
                <a:spcPts val="0"/>
              </a:spcBef>
              <a:spcAft>
                <a:spcPts val="0"/>
              </a:spcAft>
              <a:defRPr/>
            </a:pPr>
            <a:r>
              <a:rPr lang="en-US" sz="2400">
                <a:solidFill>
                  <a:schemeClr val="tx1"/>
                </a:solidFill>
              </a:rPr>
              <a:t>Enter a 0 or leave blank for the grade levels with students not enrolled.</a:t>
            </a:r>
            <a:endParaRPr lang="en-US">
              <a:solidFill>
                <a:schemeClr val="tx1"/>
              </a:solidFill>
            </a:endParaRPr>
          </a:p>
          <a:p>
            <a:pPr>
              <a:spcBef>
                <a:spcPts val="0"/>
              </a:spcBef>
              <a:defRPr/>
            </a:pPr>
            <a:r>
              <a:rPr lang="en-US" sz="2400" b="1">
                <a:solidFill>
                  <a:schemeClr val="tx1"/>
                </a:solidFill>
              </a:rPr>
              <a:t>Districts just enter the online counts for writing within the grade level clusters for grades 1-3 and DRC sends tier levels automatically.</a:t>
            </a:r>
          </a:p>
          <a:p>
            <a:pPr marL="0" indent="0" eaLnBrk="1" fontAlgn="auto" hangingPunct="1">
              <a:spcAft>
                <a:spcPts val="0"/>
              </a:spcAft>
              <a:buFont typeface="Wingdings 3" charset="2"/>
              <a:buNone/>
              <a:defRPr/>
            </a:pPr>
            <a:endParaRPr lang="en-US" sz="2400"/>
          </a:p>
          <a:p>
            <a:pPr eaLnBrk="1" fontAlgn="auto" hangingPunct="1">
              <a:spcAft>
                <a:spcPts val="0"/>
              </a:spcAft>
              <a:buFont typeface="Wingdings 3" charset="2"/>
              <a:buChar char=""/>
              <a:defRPr/>
            </a:pPr>
            <a:endParaRPr lang="en-US"/>
          </a:p>
        </p:txBody>
      </p:sp>
      <p:pic>
        <p:nvPicPr>
          <p:cNvPr id="4" name="Picture 3" descr="It shows how the grid for entering your counts for Kindergarten ACCESS for ELLs.">
            <a:extLst>
              <a:ext uri="{FF2B5EF4-FFF2-40B4-BE49-F238E27FC236}">
                <a16:creationId xmlns:a16="http://schemas.microsoft.com/office/drawing/2014/main" id="{D45495F1-A30D-468D-8D63-F8C96F5E27EC}"/>
              </a:ext>
            </a:extLst>
          </p:cNvPr>
          <p:cNvPicPr>
            <a:picLocks noChangeAspect="1"/>
          </p:cNvPicPr>
          <p:nvPr/>
        </p:nvPicPr>
        <p:blipFill>
          <a:blip r:embed="rId3"/>
          <a:stretch>
            <a:fillRect/>
          </a:stretch>
        </p:blipFill>
        <p:spPr>
          <a:xfrm>
            <a:off x="87352" y="2715661"/>
            <a:ext cx="2914286" cy="971429"/>
          </a:xfrm>
          <a:prstGeom prst="rect">
            <a:avLst/>
          </a:prstGeom>
        </p:spPr>
      </p:pic>
      <p:pic>
        <p:nvPicPr>
          <p:cNvPr id="2" name="Picture 1" descr="It shows how the grid for entering your online counts at each grade level for that particular school for ACCESS for ELLs.">
            <a:extLst>
              <a:ext uri="{FF2B5EF4-FFF2-40B4-BE49-F238E27FC236}">
                <a16:creationId xmlns:a16="http://schemas.microsoft.com/office/drawing/2014/main" id="{BDA19756-CAE3-4D92-903B-D11B39433162}"/>
              </a:ext>
            </a:extLst>
          </p:cNvPr>
          <p:cNvPicPr>
            <a:picLocks noChangeAspect="1"/>
          </p:cNvPicPr>
          <p:nvPr/>
        </p:nvPicPr>
        <p:blipFill>
          <a:blip r:embed="rId4"/>
          <a:stretch>
            <a:fillRect/>
          </a:stretch>
        </p:blipFill>
        <p:spPr>
          <a:xfrm>
            <a:off x="3088990" y="2704087"/>
            <a:ext cx="2895238" cy="2028571"/>
          </a:xfrm>
          <a:prstGeom prst="rect">
            <a:avLst/>
          </a:prstGeom>
        </p:spPr>
      </p:pic>
      <p:pic>
        <p:nvPicPr>
          <p:cNvPr id="9" name="Picture 8" descr="When ordering materials in WIDA AMS, there is a grid for entering in the number of students counts you have for the following grade level clusters of K-2, 3-5, 6-8 and 9-12. ">
            <a:extLst>
              <a:ext uri="{FF2B5EF4-FFF2-40B4-BE49-F238E27FC236}">
                <a16:creationId xmlns:a16="http://schemas.microsoft.com/office/drawing/2014/main" id="{D7F0FF54-FEAB-F989-3D4C-80107740A901}"/>
              </a:ext>
            </a:extLst>
          </p:cNvPr>
          <p:cNvPicPr>
            <a:picLocks noChangeAspect="1"/>
          </p:cNvPicPr>
          <p:nvPr/>
        </p:nvPicPr>
        <p:blipFill>
          <a:blip r:embed="rId5"/>
          <a:stretch>
            <a:fillRect/>
          </a:stretch>
        </p:blipFill>
        <p:spPr>
          <a:xfrm>
            <a:off x="6090628" y="2704087"/>
            <a:ext cx="3064045" cy="1763993"/>
          </a:xfrm>
          <a:prstGeom prst="rect">
            <a:avLst/>
          </a:prstGeom>
        </p:spPr>
      </p:pic>
      <p:pic>
        <p:nvPicPr>
          <p:cNvPr id="8" name="Picture 7" descr="It shows how the grid for entering your counts at each grade level for that particular school for Large Print and Braille.">
            <a:extLst>
              <a:ext uri="{FF2B5EF4-FFF2-40B4-BE49-F238E27FC236}">
                <a16:creationId xmlns:a16="http://schemas.microsoft.com/office/drawing/2014/main" id="{150E0250-C996-479E-9D3F-07B7FA101E8D}"/>
              </a:ext>
            </a:extLst>
          </p:cNvPr>
          <p:cNvPicPr>
            <a:picLocks noChangeAspect="1"/>
          </p:cNvPicPr>
          <p:nvPr/>
        </p:nvPicPr>
        <p:blipFill>
          <a:blip r:embed="rId6"/>
          <a:stretch>
            <a:fillRect/>
          </a:stretch>
        </p:blipFill>
        <p:spPr>
          <a:xfrm>
            <a:off x="2726880" y="4794422"/>
            <a:ext cx="4375649" cy="2063578"/>
          </a:xfrm>
          <a:prstGeom prst="rect">
            <a:avLst/>
          </a:prstGeom>
        </p:spPr>
      </p:pic>
      <p:sp>
        <p:nvSpPr>
          <p:cNvPr id="5" name="Slide Number Placeholder 3">
            <a:extLst>
              <a:ext uri="{FF2B5EF4-FFF2-40B4-BE49-F238E27FC236}">
                <a16:creationId xmlns:a16="http://schemas.microsoft.com/office/drawing/2014/main" id="{E7B20B8A-B876-EBCE-4506-4BF039BB7D08}"/>
              </a:ext>
            </a:extLst>
          </p:cNvPr>
          <p:cNvSpPr txBox="1">
            <a:spLocks/>
          </p:cNvSpPr>
          <p:nvPr/>
        </p:nvSpPr>
        <p:spPr>
          <a:xfrm>
            <a:off x="7280980" y="6394995"/>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pPr/>
              <a:t>7</a:t>
            </a:fld>
            <a:endParaRPr lang="en-US"/>
          </a:p>
        </p:txBody>
      </p:sp>
    </p:spTree>
    <p:extLst>
      <p:ext uri="{BB962C8B-B14F-4D97-AF65-F5344CB8AC3E}">
        <p14:creationId xmlns:p14="http://schemas.microsoft.com/office/powerpoint/2010/main" val="429121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3274" y="-252101"/>
            <a:ext cx="11235350" cy="1774479"/>
          </a:xfrm>
        </p:spPr>
        <p:txBody>
          <a:bodyPr>
            <a:normAutofit fontScale="90000"/>
          </a:bodyPr>
          <a:lstStyle/>
          <a:p>
            <a:br>
              <a:rPr lang="en-US" altLang="en-US"/>
            </a:br>
            <a:r>
              <a:rPr lang="en-US" altLang="en-US"/>
              <a:t>ACCESS For ELLs Ordering Materials</a:t>
            </a:r>
            <a:br>
              <a:rPr lang="en-US" altLang="en-US"/>
            </a:br>
            <a:r>
              <a:rPr lang="en-US" sz="3100">
                <a:solidFill>
                  <a:schemeClr val="tx1"/>
                </a:solidFill>
              </a:rPr>
              <a:t>DACs or designee will order the following by selecting the specific school:</a:t>
            </a:r>
            <a:br>
              <a:rPr lang="en-US" sz="3100">
                <a:solidFill>
                  <a:schemeClr val="tx1"/>
                </a:solidFill>
              </a:rPr>
            </a:br>
            <a:endParaRPr lang="en-US" altLang="en-US" sz="3100">
              <a:solidFill>
                <a:schemeClr val="tx1"/>
              </a:solidFill>
            </a:endParaRPr>
          </a:p>
        </p:txBody>
      </p:sp>
      <p:sp>
        <p:nvSpPr>
          <p:cNvPr id="2" name="Text Placeholder 1">
            <a:extLst>
              <a:ext uri="{FF2B5EF4-FFF2-40B4-BE49-F238E27FC236}">
                <a16:creationId xmlns:a16="http://schemas.microsoft.com/office/drawing/2014/main" id="{82AC6152-9CAC-4580-BA6F-8EEFADB13216}"/>
              </a:ext>
            </a:extLst>
          </p:cNvPr>
          <p:cNvSpPr>
            <a:spLocks noGrp="1"/>
          </p:cNvSpPr>
          <p:nvPr>
            <p:ph type="body" idx="1"/>
          </p:nvPr>
        </p:nvSpPr>
        <p:spPr>
          <a:xfrm>
            <a:off x="395288" y="1018705"/>
            <a:ext cx="5157787" cy="823912"/>
          </a:xfrm>
        </p:spPr>
        <p:txBody>
          <a:bodyPr>
            <a:normAutofit fontScale="92500" lnSpcReduction="20000"/>
          </a:bodyPr>
          <a:lstStyle/>
          <a:p>
            <a:r>
              <a:rPr lang="en-US">
                <a:solidFill>
                  <a:schemeClr val="tx1"/>
                </a:solidFill>
              </a:rPr>
              <a:t>Online Order</a:t>
            </a:r>
          </a:p>
        </p:txBody>
      </p:sp>
      <p:sp>
        <p:nvSpPr>
          <p:cNvPr id="3" name="Content Placeholder 2"/>
          <p:cNvSpPr>
            <a:spLocks noGrp="1"/>
          </p:cNvSpPr>
          <p:nvPr>
            <p:ph sz="half" idx="2"/>
          </p:nvPr>
        </p:nvSpPr>
        <p:spPr>
          <a:xfrm>
            <a:off x="203274" y="1709712"/>
            <a:ext cx="7150406" cy="4430742"/>
          </a:xfrm>
          <a:prstGeom prst="rect">
            <a:avLst/>
          </a:prstGeom>
        </p:spPr>
        <p:txBody>
          <a:bodyPr vert="horz" lIns="91440" tIns="45720" rIns="91440" bIns="45720" rtlCol="0" anchor="t">
            <a:normAutofit fontScale="77500" lnSpcReduction="20000"/>
          </a:bodyPr>
          <a:lstStyle/>
          <a:p>
            <a:pPr marL="0" indent="0" eaLnBrk="1" fontAlgn="auto" hangingPunct="1">
              <a:lnSpc>
                <a:spcPct val="110000"/>
              </a:lnSpc>
              <a:spcBef>
                <a:spcPts val="0"/>
              </a:spcBef>
              <a:spcAft>
                <a:spcPts val="0"/>
              </a:spcAft>
              <a:buFont typeface="Wingdings 3" charset="2"/>
              <a:buNone/>
              <a:defRPr/>
            </a:pPr>
            <a:endParaRPr lang="en-US" sz="2200"/>
          </a:p>
          <a:p>
            <a:pPr>
              <a:lnSpc>
                <a:spcPct val="110000"/>
              </a:lnSpc>
              <a:spcBef>
                <a:spcPts val="0"/>
              </a:spcBef>
              <a:defRPr/>
            </a:pPr>
            <a:r>
              <a:rPr lang="en-US" sz="2600">
                <a:solidFill>
                  <a:schemeClr val="tx1"/>
                </a:solidFill>
              </a:rPr>
              <a:t>ACCESS for ELLs</a:t>
            </a:r>
            <a:r>
              <a:rPr lang="en-US" sz="2600" baseline="30000">
                <a:solidFill>
                  <a:schemeClr val="tx1"/>
                </a:solidFill>
              </a:rPr>
              <a:t>®</a:t>
            </a:r>
            <a:r>
              <a:rPr lang="en-US" sz="2600">
                <a:solidFill>
                  <a:schemeClr val="tx1"/>
                </a:solidFill>
              </a:rPr>
              <a:t> Online--Enter counts by grade level cluster (1, 2-3, 4-5, 6-8 and 9-12). </a:t>
            </a:r>
          </a:p>
          <a:p>
            <a:pPr marL="0" indent="0" eaLnBrk="1" fontAlgn="auto" hangingPunct="1">
              <a:lnSpc>
                <a:spcPct val="110000"/>
              </a:lnSpc>
              <a:spcBef>
                <a:spcPts val="0"/>
              </a:spcBef>
              <a:spcAft>
                <a:spcPts val="0"/>
              </a:spcAft>
              <a:buFont typeface="Wingdings 3" charset="2"/>
              <a:buNone/>
              <a:defRPr/>
            </a:pPr>
            <a:endParaRPr lang="en-US" sz="2600">
              <a:solidFill>
                <a:schemeClr val="tx1"/>
              </a:solidFill>
            </a:endParaRPr>
          </a:p>
          <a:p>
            <a:pPr lvl="1">
              <a:lnSpc>
                <a:spcPct val="110000"/>
              </a:lnSpc>
              <a:spcBef>
                <a:spcPts val="0"/>
              </a:spcBef>
              <a:defRPr/>
            </a:pPr>
            <a:r>
              <a:rPr lang="en-US" sz="2600">
                <a:solidFill>
                  <a:schemeClr val="tx1"/>
                </a:solidFill>
              </a:rPr>
              <a:t>ACCESS for ELLs</a:t>
            </a:r>
            <a:r>
              <a:rPr lang="en-US" sz="2600" baseline="30000">
                <a:solidFill>
                  <a:schemeClr val="tx1"/>
                </a:solidFill>
              </a:rPr>
              <a:t>®</a:t>
            </a:r>
            <a:r>
              <a:rPr lang="en-US" sz="2600">
                <a:solidFill>
                  <a:schemeClr val="tx1"/>
                </a:solidFill>
              </a:rPr>
              <a:t> Writing--Grades 1-3. Enter the online counts by grade level clusters; paper materials for tier levels A, B/C will be sent by DRC for the writing domain based on the online counts. </a:t>
            </a:r>
            <a:r>
              <a:rPr lang="en-US" sz="2600" b="1">
                <a:solidFill>
                  <a:schemeClr val="tx1"/>
                </a:solidFill>
              </a:rPr>
              <a:t>Do not order paper writing test booklets for Grades 1-3 students.</a:t>
            </a:r>
          </a:p>
          <a:p>
            <a:pPr marL="0" indent="0" eaLnBrk="1" fontAlgn="auto" hangingPunct="1">
              <a:lnSpc>
                <a:spcPct val="110000"/>
              </a:lnSpc>
              <a:spcBef>
                <a:spcPts val="0"/>
              </a:spcBef>
              <a:spcAft>
                <a:spcPts val="0"/>
              </a:spcAft>
              <a:buNone/>
              <a:defRPr/>
            </a:pPr>
            <a:endParaRPr lang="en-US" sz="2600">
              <a:solidFill>
                <a:schemeClr val="tx1"/>
              </a:solidFill>
            </a:endParaRPr>
          </a:p>
          <a:p>
            <a:pPr lvl="1">
              <a:lnSpc>
                <a:spcPct val="110000"/>
              </a:lnSpc>
              <a:spcBef>
                <a:spcPts val="0"/>
              </a:spcBef>
              <a:defRPr/>
            </a:pPr>
            <a:r>
              <a:rPr lang="en-US" sz="2600">
                <a:solidFill>
                  <a:schemeClr val="tx1"/>
                </a:solidFill>
              </a:rPr>
              <a:t>ACCESS for ELLs</a:t>
            </a:r>
            <a:r>
              <a:rPr lang="en-US" sz="2600" baseline="30000">
                <a:solidFill>
                  <a:schemeClr val="tx1"/>
                </a:solidFill>
              </a:rPr>
              <a:t>®</a:t>
            </a:r>
            <a:r>
              <a:rPr lang="en-US" sz="2600">
                <a:solidFill>
                  <a:schemeClr val="tx1"/>
                </a:solidFill>
              </a:rPr>
              <a:t>--Grades 4-12 will all be online; no paper/pencil testing for the writing, speaking, reading or listening domains. </a:t>
            </a:r>
            <a:r>
              <a:rPr lang="en-US" sz="2600" b="1">
                <a:solidFill>
                  <a:schemeClr val="tx1"/>
                </a:solidFill>
              </a:rPr>
              <a:t>Do not order paper materials for Grades 4-12</a:t>
            </a:r>
            <a:r>
              <a:rPr lang="en-US" sz="2600" b="1"/>
              <a:t>.</a:t>
            </a:r>
          </a:p>
          <a:p>
            <a:pPr marL="0" indent="0" eaLnBrk="1" fontAlgn="auto" hangingPunct="1">
              <a:lnSpc>
                <a:spcPct val="110000"/>
              </a:lnSpc>
              <a:spcBef>
                <a:spcPts val="0"/>
              </a:spcBef>
              <a:spcAft>
                <a:spcPts val="0"/>
              </a:spcAft>
              <a:buNone/>
              <a:defRPr/>
            </a:pPr>
            <a:endParaRPr lang="en-US" sz="3600"/>
          </a:p>
          <a:p>
            <a:pPr eaLnBrk="1" fontAlgn="auto" hangingPunct="1">
              <a:spcAft>
                <a:spcPts val="0"/>
              </a:spcAft>
              <a:buFont typeface="Wingdings 3" charset="2"/>
              <a:buChar char=""/>
              <a:defRPr/>
            </a:pPr>
            <a:endParaRPr lang="en-US" sz="2400"/>
          </a:p>
        </p:txBody>
      </p:sp>
      <p:sp>
        <p:nvSpPr>
          <p:cNvPr id="6" name="Text Placeholder 5">
            <a:extLst>
              <a:ext uri="{FF2B5EF4-FFF2-40B4-BE49-F238E27FC236}">
                <a16:creationId xmlns:a16="http://schemas.microsoft.com/office/drawing/2014/main" id="{CD35E349-51A0-41ED-8F22-427C954E323F}"/>
              </a:ext>
            </a:extLst>
          </p:cNvPr>
          <p:cNvSpPr>
            <a:spLocks noGrp="1"/>
          </p:cNvSpPr>
          <p:nvPr>
            <p:ph type="body" sz="quarter" idx="3"/>
          </p:nvPr>
        </p:nvSpPr>
        <p:spPr>
          <a:xfrm>
            <a:off x="8000681" y="1430661"/>
            <a:ext cx="4338245" cy="823912"/>
          </a:xfrm>
        </p:spPr>
        <p:txBody>
          <a:bodyPr>
            <a:normAutofit fontScale="92500" lnSpcReduction="20000"/>
          </a:bodyPr>
          <a:lstStyle/>
          <a:p>
            <a:r>
              <a:rPr lang="en-US">
                <a:solidFill>
                  <a:schemeClr val="tx1"/>
                </a:solidFill>
              </a:rPr>
              <a:t>Kindergarten, WIDA Alternate ACCESS, Braille and Large Print Order</a:t>
            </a:r>
          </a:p>
        </p:txBody>
      </p:sp>
      <p:sp>
        <p:nvSpPr>
          <p:cNvPr id="7" name="Content Placeholder 6">
            <a:extLst>
              <a:ext uri="{FF2B5EF4-FFF2-40B4-BE49-F238E27FC236}">
                <a16:creationId xmlns:a16="http://schemas.microsoft.com/office/drawing/2014/main" id="{DE5F456A-0846-4D07-A4D0-CFFAEC599259}"/>
              </a:ext>
            </a:extLst>
          </p:cNvPr>
          <p:cNvSpPr>
            <a:spLocks noGrp="1"/>
          </p:cNvSpPr>
          <p:nvPr>
            <p:ph sz="quarter" idx="4"/>
          </p:nvPr>
        </p:nvSpPr>
        <p:spPr>
          <a:xfrm>
            <a:off x="7834517" y="2350268"/>
            <a:ext cx="4225677" cy="3684588"/>
          </a:xfrm>
        </p:spPr>
        <p:txBody>
          <a:bodyPr vert="horz" lIns="91440" tIns="45720" rIns="91440" bIns="45720" rtlCol="0" anchor="t">
            <a:normAutofit fontScale="77500" lnSpcReduction="20000"/>
          </a:bodyPr>
          <a:lstStyle/>
          <a:p>
            <a:pPr>
              <a:lnSpc>
                <a:spcPct val="110000"/>
              </a:lnSpc>
              <a:spcBef>
                <a:spcPts val="0"/>
              </a:spcBef>
              <a:defRPr/>
            </a:pPr>
            <a:r>
              <a:rPr lang="en-US" sz="2900">
                <a:solidFill>
                  <a:schemeClr val="tx1"/>
                </a:solidFill>
              </a:rPr>
              <a:t>Enter counts for the following on each separate grid--Kindergarten, WIDA Alternate ACCESS, Braille (UEB Contracted, UEB Uncontracted and UEB with Nemeth Contracted), and Large Print (Kindergarten, Tier levels A, and B/C) will be given paper/pencil</a:t>
            </a:r>
            <a:r>
              <a:rPr lang="en-US" sz="2900"/>
              <a:t>.</a:t>
            </a:r>
            <a:endParaRPr lang="en-US"/>
          </a:p>
          <a:p>
            <a:pPr marL="0" indent="0">
              <a:buNone/>
              <a:defRPr/>
            </a:pPr>
            <a:endParaRPr lang="en-US" sz="3600"/>
          </a:p>
          <a:p>
            <a:pPr marL="0" indent="0">
              <a:buNone/>
            </a:pPr>
            <a:endParaRPr lang="en-US"/>
          </a:p>
        </p:txBody>
      </p:sp>
      <p:sp>
        <p:nvSpPr>
          <p:cNvPr id="4" name="Slide Number Placeholder 3">
            <a:extLst>
              <a:ext uri="{FF2B5EF4-FFF2-40B4-BE49-F238E27FC236}">
                <a16:creationId xmlns:a16="http://schemas.microsoft.com/office/drawing/2014/main" id="{F24D1B2E-68AD-0EAB-69D5-3A8A00E9B023}"/>
              </a:ext>
            </a:extLst>
          </p:cNvPr>
          <p:cNvSpPr txBox="1">
            <a:spLocks/>
          </p:cNvSpPr>
          <p:nvPr/>
        </p:nvSpPr>
        <p:spPr>
          <a:xfrm>
            <a:off x="6522359" y="6468886"/>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8</a:t>
            </a:fld>
            <a:endParaRPr lang="en-US">
              <a:solidFill>
                <a:schemeClr val="bg1"/>
              </a:solidFill>
            </a:endParaRPr>
          </a:p>
        </p:txBody>
      </p:sp>
    </p:spTree>
    <p:extLst>
      <p:ext uri="{BB962C8B-B14F-4D97-AF65-F5344CB8AC3E}">
        <p14:creationId xmlns:p14="http://schemas.microsoft.com/office/powerpoint/2010/main" val="153232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7392" y="-157334"/>
            <a:ext cx="8596668" cy="1320800"/>
          </a:xfrm>
        </p:spPr>
        <p:txBody>
          <a:bodyPr/>
          <a:lstStyle/>
          <a:p>
            <a:pPr eaLnBrk="1" hangingPunct="1"/>
            <a:r>
              <a:rPr lang="en-US" altLang="en-US"/>
              <a:t>Ordering Window</a:t>
            </a:r>
          </a:p>
        </p:txBody>
      </p:sp>
      <p:sp>
        <p:nvSpPr>
          <p:cNvPr id="3" name="Content Placeholder 2"/>
          <p:cNvSpPr>
            <a:spLocks noGrp="1"/>
          </p:cNvSpPr>
          <p:nvPr>
            <p:ph idx="4294967295"/>
          </p:nvPr>
        </p:nvSpPr>
        <p:spPr>
          <a:xfrm>
            <a:off x="157392" y="1172893"/>
            <a:ext cx="9380203" cy="4781550"/>
          </a:xfrm>
          <a:prstGeom prst="rect">
            <a:avLst/>
          </a:prstGeom>
        </p:spPr>
        <p:txBody>
          <a:bodyPr vert="horz" lIns="91440" tIns="45720" rIns="91440" bIns="45720" rtlCol="0" anchor="t">
            <a:normAutofit/>
          </a:bodyPr>
          <a:lstStyle/>
          <a:p>
            <a:pPr eaLnBrk="1" fontAlgn="auto" hangingPunct="1">
              <a:spcAft>
                <a:spcPts val="0"/>
              </a:spcAft>
              <a:defRPr/>
            </a:pPr>
            <a:r>
              <a:rPr lang="en-US" sz="2800">
                <a:solidFill>
                  <a:schemeClr val="tx1"/>
                </a:solidFill>
              </a:rPr>
              <a:t>DACs can view the school’s order for the entire district by selecting all schools on the Summary tab. BACs can only view their school.</a:t>
            </a:r>
            <a:endParaRPr lang="en-US"/>
          </a:p>
          <a:p>
            <a:pPr eaLnBrk="1" fontAlgn="auto" hangingPunct="1">
              <a:spcAft>
                <a:spcPts val="0"/>
              </a:spcAft>
              <a:buFont typeface="Arial" charset="2"/>
              <a:buChar char="•"/>
              <a:defRPr/>
            </a:pPr>
            <a:endParaRPr lang="en-US" sz="2800">
              <a:solidFill>
                <a:schemeClr val="tx1"/>
              </a:solidFill>
            </a:endParaRPr>
          </a:p>
          <a:p>
            <a:pPr eaLnBrk="1" fontAlgn="auto" hangingPunct="1">
              <a:spcAft>
                <a:spcPts val="0"/>
              </a:spcAft>
              <a:defRPr/>
            </a:pPr>
            <a:r>
              <a:rPr lang="en-US" sz="2800">
                <a:solidFill>
                  <a:schemeClr val="tx1"/>
                </a:solidFill>
              </a:rPr>
              <a:t>DACs can see which schools have not completed the orders on the Status </a:t>
            </a:r>
            <a:r>
              <a:rPr lang="en-US">
                <a:solidFill>
                  <a:schemeClr val="tx1"/>
                </a:solidFill>
              </a:rPr>
              <a:t>R</a:t>
            </a:r>
            <a:r>
              <a:rPr lang="en-US" sz="2800">
                <a:solidFill>
                  <a:schemeClr val="tx1"/>
                </a:solidFill>
              </a:rPr>
              <a:t>eport tab by selecting all schools.</a:t>
            </a:r>
          </a:p>
          <a:p>
            <a:pPr eaLnBrk="1" fontAlgn="auto" hangingPunct="1">
              <a:spcAft>
                <a:spcPts val="0"/>
              </a:spcAft>
              <a:buFont typeface="Arial" charset="2"/>
              <a:buChar char="•"/>
              <a:defRPr/>
            </a:pPr>
            <a:endParaRPr lang="en-US" sz="2800">
              <a:solidFill>
                <a:schemeClr val="tx1"/>
              </a:solidFill>
            </a:endParaRPr>
          </a:p>
          <a:p>
            <a:pPr>
              <a:defRPr/>
            </a:pPr>
            <a:r>
              <a:rPr lang="en-US" sz="2800">
                <a:solidFill>
                  <a:schemeClr val="tx1"/>
                </a:solidFill>
              </a:rPr>
              <a:t>Click on Save at the bottom of the screen in WIDA AMS to continue the ordering process.</a:t>
            </a:r>
            <a:r>
              <a:rPr lang="en-US">
                <a:solidFill>
                  <a:schemeClr val="tx1"/>
                </a:solidFill>
              </a:rPr>
              <a:t> The order will show In Progress. </a:t>
            </a:r>
            <a:endParaRPr lang="en-US" sz="2800">
              <a:solidFill>
                <a:schemeClr val="tx1"/>
              </a:solidFill>
            </a:endParaRPr>
          </a:p>
          <a:p>
            <a:pPr eaLnBrk="1" fontAlgn="auto" hangingPunct="1">
              <a:spcAft>
                <a:spcPts val="0"/>
              </a:spcAft>
              <a:buClr>
                <a:srgbClr val="DEA900"/>
              </a:buClr>
              <a:buFont typeface="Arial" charset="2"/>
              <a:buChar char="•"/>
              <a:defRPr/>
            </a:pPr>
            <a:endParaRPr lang="en-US">
              <a:solidFill>
                <a:schemeClr val="tx1"/>
              </a:solidFill>
            </a:endParaRPr>
          </a:p>
          <a:p>
            <a:pPr marL="0" indent="0" eaLnBrk="1" fontAlgn="auto" hangingPunct="1">
              <a:spcAft>
                <a:spcPts val="0"/>
              </a:spcAft>
              <a:buClr>
                <a:schemeClr val="accent3"/>
              </a:buClr>
              <a:buFont typeface="Wingdings 3" charset="2"/>
              <a:buNone/>
              <a:defRPr/>
            </a:pPr>
            <a:endParaRPr lang="en-US"/>
          </a:p>
          <a:p>
            <a:pPr marL="0" indent="0" eaLnBrk="1" fontAlgn="auto" hangingPunct="1">
              <a:spcAft>
                <a:spcPts val="0"/>
              </a:spcAft>
              <a:buClr>
                <a:schemeClr val="accent3"/>
              </a:buClr>
              <a:buFont typeface="Wingdings 3" charset="2"/>
              <a:buNone/>
              <a:defRPr/>
            </a:pPr>
            <a:endParaRPr lang="en-US"/>
          </a:p>
          <a:p>
            <a:pPr eaLnBrk="1" fontAlgn="auto" hangingPunct="1">
              <a:spcAft>
                <a:spcPts val="0"/>
              </a:spcAft>
              <a:buFont typeface="Wingdings 3" charset="2"/>
              <a:buChar char=""/>
              <a:defRPr/>
            </a:pPr>
            <a:endParaRPr lang="en-US"/>
          </a:p>
        </p:txBody>
      </p:sp>
      <p:sp>
        <p:nvSpPr>
          <p:cNvPr id="2" name="Slide Number Placeholder 3">
            <a:extLst>
              <a:ext uri="{FF2B5EF4-FFF2-40B4-BE49-F238E27FC236}">
                <a16:creationId xmlns:a16="http://schemas.microsoft.com/office/drawing/2014/main" id="{D9A61864-B5C9-094C-D8B6-B39F10D4B6A6}"/>
              </a:ext>
            </a:extLst>
          </p:cNvPr>
          <p:cNvSpPr txBox="1">
            <a:spLocks/>
          </p:cNvSpPr>
          <p:nvPr/>
        </p:nvSpPr>
        <p:spPr>
          <a:xfrm>
            <a:off x="6522359" y="6468886"/>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9</a:t>
            </a:fld>
            <a:endParaRPr lang="en-US">
              <a:solidFill>
                <a:schemeClr val="bg1"/>
              </a:solidFill>
            </a:endParaRPr>
          </a:p>
        </p:txBody>
      </p:sp>
    </p:spTree>
    <p:extLst>
      <p:ext uri="{BB962C8B-B14F-4D97-AF65-F5344CB8AC3E}">
        <p14:creationId xmlns:p14="http://schemas.microsoft.com/office/powerpoint/2010/main" val="412721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6721A30B168054A8C57A1E09C0A831B" ma:contentTypeVersion="28" ma:contentTypeDescription="" ma:contentTypeScope="" ma:versionID="db8a31a324969f2ed0bc5d035229dd9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6a1d03e1231cae98a8ae5d30e0b0234"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ACCESS Ordering </RoutingRuleDescription>
    <PublishingExpirationDate xmlns="http://schemas.microsoft.com/sharepoint/v3" xsi:nil="true"/>
    <PublishingStartDate xmlns="http://schemas.microsoft.com/sharepoint/v3" xsi:nil="true"/>
    <Publication_x0020_Date xmlns="3a62de7d-ba57-4f43-9dae-9623ba637be0">2023-09-25T04:00:00+00:00</Publication_x0020_Date>
    <Audience1 xmlns="3a62de7d-ba57-4f43-9dae-9623ba637be0">
      <Value>1</Value>
      <Value>2</Value>
    </Audience1>
    <_dlc_DocId xmlns="3a62de7d-ba57-4f43-9dae-9623ba637be0">KYED-484-433</_dlc_DocId>
    <_dlc_DocIdUrl xmlns="3a62de7d-ba57-4f43-9dae-9623ba637be0">
      <Url>https://www.education.ky.gov/AA/Assessments/_layouts/15/DocIdRedir.aspx?ID=KYED-484-433</Url>
      <Description>KYED-484-433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675E861-91AF-4631-BE10-D5A0D70EA07B}"/>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71F3E1F4-84E5-4941-AF95-AA9F76F164AA}"/>
</file>

<file path=docProps/app.xml><?xml version="1.0" encoding="utf-8"?>
<Properties xmlns="http://schemas.openxmlformats.org/officeDocument/2006/extended-properties" xmlns:vt="http://schemas.openxmlformats.org/officeDocument/2006/docPropsVTypes">
  <Template>KDE PowerPoint Template 2021</Template>
  <TotalTime>0</TotalTime>
  <Words>1530</Words>
  <Application>Microsoft Office PowerPoint</Application>
  <PresentationFormat>Widescreen</PresentationFormat>
  <Paragraphs>149</Paragraphs>
  <Slides>15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Century Gothic</vt:lpstr>
      <vt:lpstr>Franklin Gothic Book</vt:lpstr>
      <vt:lpstr>Franklin Gothic Medium</vt:lpstr>
      <vt:lpstr>Wingdings</vt:lpstr>
      <vt:lpstr>Wingdings 2</vt:lpstr>
      <vt:lpstr>Wingdings 3</vt:lpstr>
      <vt:lpstr>Office Theme</vt:lpstr>
      <vt:lpstr> ACCESS for ELLs®      Chris Williams, Program Consultant Division of Assessment and Accountability Support Office of Assessment and Accountability</vt:lpstr>
      <vt:lpstr>Ordering Materials</vt:lpstr>
      <vt:lpstr>Policy for Ordering and Testing</vt:lpstr>
      <vt:lpstr> ACCESS Ordering Email</vt:lpstr>
      <vt:lpstr>Materials Ordering</vt:lpstr>
      <vt:lpstr>Ordering Materials Reminders</vt:lpstr>
      <vt:lpstr>Ordering Materials in WIDA AMS</vt:lpstr>
      <vt:lpstr> ACCESS For ELLs Ordering Materials DACs or designee will order the following by selecting the specific school: </vt:lpstr>
      <vt:lpstr>Ordering Window</vt:lpstr>
      <vt:lpstr>Ordering Window Completion</vt:lpstr>
      <vt:lpstr>Electronic Materials Available</vt:lpstr>
      <vt:lpstr>DACs </vt:lpstr>
      <vt:lpstr>BACs</vt:lpstr>
      <vt:lpstr>Ordering Materials Demonstration and Q&amp;A Session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ACCESS Ordering </dc:title>
  <dc:creator>Williams, Chris - Division of Assessment and Accountability Support</dc:creator>
  <cp:lastModifiedBy>Riley, Ben - Division of Assessment and Accountability Support</cp:lastModifiedBy>
  <cp:revision>1</cp:revision>
  <dcterms:created xsi:type="dcterms:W3CDTF">2021-09-22T14:24:49Z</dcterms:created>
  <dcterms:modified xsi:type="dcterms:W3CDTF">2023-09-25T15:38:03Z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0x0101001BEB557DBE01834EAB47A683706DCD5B0086721A30B168054A8C57A1E09C0A831B</vt:lpwstr>
  </property>
  <property fmtid="{D5CDD505-2E9C-101B-9397-08002B2CF9AE}" pid="3" name="_dlc_DocIdItemGuid">
    <vt:lpwstr>fcce10f4-4f67-4056-b54c-32979410f20a</vt:lpwstr>
  </property>
</Properties>
</file>