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7.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3.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18.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38.xml" ContentType="application/vnd.openxmlformats-officedocument.presentationml.slide+xml"/>
  <Override PartName="/ppt/slides/slide42.xml" ContentType="application/vnd.openxmlformats-officedocument.presentationml.slide+xml"/>
  <Override PartName="/ppt/slides/slide36.xml" ContentType="application/vnd.openxmlformats-officedocument.presentationml.slide+xml"/>
  <Override PartName="/ppt/slides/slide2.xml" ContentType="application/vnd.openxmlformats-officedocument.presentationml.slide+xml"/>
  <Override PartName="/ppt/slides/slide32.xml" ContentType="application/vnd.openxmlformats-officedocument.presentationml.slide+xml"/>
  <Override PartName="/ppt/slides/slide1.xml" ContentType="application/vnd.openxmlformats-officedocument.presentationml.slide+xml"/>
  <Override PartName="/ppt/slides/slide37.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slideLayouts/slideLayout2.xml" ContentType="application/vnd.openxmlformats-officedocument.presentationml.slideLayout+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2.xml" ContentType="application/vnd.openxmlformats-officedocument.presentationml.notesSlide+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15.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12.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notesSlides/notesSlide3.xml" ContentType="application/vnd.openxmlformats-officedocument.presentationml.notesSlide+xml"/>
  <Override PartName="/ppt/notesSlides/notesSlide16.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10.xml" ContentType="application/vnd.openxmlformats-officedocument.presentationml.notesSlide+xml"/>
  <Override PartName="/ppt/diagrams/drawing1.xml" ContentType="application/vnd.ms-office.drawingml.diagramDrawing+xml"/>
  <Override PartName="/ppt/diagrams/colors1.xml" ContentType="application/vnd.openxmlformats-officedocument.drawingml.diagramColors+xml"/>
  <Override PartName="/ppt/diagrams/layout2.xml" ContentType="application/vnd.openxmlformats-officedocument.drawingml.diagramLayout+xml"/>
  <Override PartName="/ppt/diagrams/quickStyle1.xml" ContentType="application/vnd.openxmlformats-officedocument.drawingml.diagramStyle+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theme/theme2.xml" ContentType="application/vnd.openxmlformats-officedocument.theme+xml"/>
  <Override PartName="/ppt/diagrams/layout1.xml" ContentType="application/vnd.openxmlformats-officedocument.drawingml.diagramLayout+xml"/>
  <Override PartName="/ppt/charts/colors10.xml" ContentType="application/vnd.ms-office.chartcolorstyle+xml"/>
  <Override PartName="/ppt/charts/style10.xml" ContentType="application/vnd.ms-office.chartstyl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6.xml" ContentType="application/vnd.openxmlformats-officedocument.drawingml.chart+xml"/>
  <Override PartName="/ppt/charts/chart11.xml" ContentType="application/vnd.openxmlformats-officedocument.drawingml.chart+xml"/>
  <Override PartName="/ppt/charts/style11.xml" ContentType="application/vnd.ms-office.chartstyle+xml"/>
  <Override PartName="/ppt/charts/colors12.xml" ContentType="application/vnd.ms-office.chartcolorstyle+xml"/>
  <Override PartName="/ppt/charts/style12.xml" ContentType="application/vnd.ms-office.chartstyle+xml"/>
  <Override PartName="/ppt/charts/chart12.xml" ContentType="application/vnd.openxmlformats-officedocument.drawingml.chart+xml"/>
  <Override PartName="/ppt/charts/colors11.xml" ContentType="application/vnd.ms-office.chartcolorstyle+xml"/>
  <Override PartName="/ppt/charts/colors7.xml" ContentType="application/vnd.ms-office.chartcolorstyle+xml"/>
  <Override PartName="/ppt/charts/style7.xml" ContentType="application/vnd.ms-office.chartstyle+xml"/>
  <Override PartName="/ppt/charts/chart7.xml" ContentType="application/vnd.openxmlformats-officedocument.drawingml.chart+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olors9.xml" ContentType="application/vnd.ms-office.chartcolorstyle+xml"/>
  <Override PartName="/ppt/charts/style9.xml" ContentType="application/vnd.ms-office.chartstyle+xml"/>
  <Override PartName="/ppt/charts/chart9.xml" ContentType="application/vnd.openxmlformats-officedocument.drawingml.chart+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olors2.xml" ContentType="application/vnd.ms-office.chartcolorstyle+xml"/>
  <Override PartName="/ppt/charts/style2.xml" ContentType="application/vnd.ms-office.chartstyl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olors5.xml" ContentType="application/vnd.ms-office.chartcolorstyle+xml"/>
  <Override PartName="/ppt/theme/theme1.xml" ContentType="application/vnd.openxmlformats-officedocument.theme+xml"/>
  <Override PartName="/ppt/charts/chart4.xml" ContentType="application/vnd.openxmlformats-officedocument.drawingml.chart+xml"/>
  <Override PartName="/ppt/notesMasters/notesMaster1.xml" ContentType="application/vnd.openxmlformats-officedocument.presentationml.notesMaster+xml"/>
  <Override PartName="/ppt/charts/style5.xml" ContentType="application/vnd.ms-office.chartstyle+xml"/>
  <Override PartName="/ppt/charts/colors4.xml" ContentType="application/vnd.ms-office.chartcolorstyle+xml"/>
  <Override PartName="/ppt/charts/style4.xml" ContentType="application/vnd.ms-office.chartstyle+xml"/>
  <Override PartName="/ppt/charts/chart5.xml" ContentType="application/vnd.openxmlformats-officedocument.drawingml.char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90" r:id="rId3"/>
    <p:sldId id="292" r:id="rId4"/>
    <p:sldId id="293" r:id="rId5"/>
    <p:sldId id="304" r:id="rId6"/>
    <p:sldId id="294" r:id="rId7"/>
    <p:sldId id="295" r:id="rId8"/>
    <p:sldId id="296" r:id="rId9"/>
    <p:sldId id="328" r:id="rId10"/>
    <p:sldId id="326" r:id="rId11"/>
    <p:sldId id="297" r:id="rId12"/>
    <p:sldId id="305" r:id="rId13"/>
    <p:sldId id="306" r:id="rId14"/>
    <p:sldId id="307" r:id="rId15"/>
    <p:sldId id="329" r:id="rId16"/>
    <p:sldId id="300" r:id="rId17"/>
    <p:sldId id="322" r:id="rId18"/>
    <p:sldId id="301" r:id="rId19"/>
    <p:sldId id="308" r:id="rId20"/>
    <p:sldId id="309" r:id="rId21"/>
    <p:sldId id="310" r:id="rId22"/>
    <p:sldId id="333" r:id="rId23"/>
    <p:sldId id="311" r:id="rId24"/>
    <p:sldId id="323" r:id="rId25"/>
    <p:sldId id="302" r:id="rId26"/>
    <p:sldId id="312" r:id="rId27"/>
    <p:sldId id="313" r:id="rId28"/>
    <p:sldId id="314" r:id="rId29"/>
    <p:sldId id="331" r:id="rId30"/>
    <p:sldId id="315" r:id="rId31"/>
    <p:sldId id="324" r:id="rId32"/>
    <p:sldId id="303" r:id="rId33"/>
    <p:sldId id="320" r:id="rId34"/>
    <p:sldId id="321" r:id="rId35"/>
    <p:sldId id="318" r:id="rId36"/>
    <p:sldId id="332" r:id="rId37"/>
    <p:sldId id="325" r:id="rId38"/>
    <p:sldId id="319" r:id="rId39"/>
    <p:sldId id="347" r:id="rId40"/>
    <p:sldId id="342" r:id="rId41"/>
    <p:sldId id="341" r:id="rId42"/>
    <p:sldId id="343" r:id="rId43"/>
    <p:sldId id="344" r:id="rId44"/>
    <p:sldId id="348" r:id="rId4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0"/>
    <a:srgbClr val="C692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44" autoAdjust="0"/>
    <p:restoredTop sz="66315" autoAdjust="0"/>
  </p:normalViewPr>
  <p:slideViewPr>
    <p:cSldViewPr snapToGrid="0">
      <p:cViewPr varScale="1">
        <p:scale>
          <a:sx n="72" d="100"/>
          <a:sy n="72" d="100"/>
        </p:scale>
        <p:origin x="828"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197210642787302E-2"/>
          <c:y val="3.1604868623704013E-2"/>
          <c:w val="0.91565899850753951"/>
          <c:h val="0.78577759943991321"/>
        </c:manualLayout>
      </c:layout>
      <c:lineChart>
        <c:grouping val="standard"/>
        <c:varyColors val="0"/>
        <c:ser>
          <c:idx val="0"/>
          <c:order val="0"/>
          <c:tx>
            <c:strRef>
              <c:f>Sheet1!$B$2</c:f>
              <c:strCache>
                <c:ptCount val="1"/>
                <c:pt idx="0">
                  <c:v>National Public</c:v>
                </c:pt>
              </c:strCache>
            </c:strRef>
          </c:tx>
          <c:spPr>
            <a:ln w="31750" cap="rnd">
              <a:solidFill>
                <a:schemeClr val="tx1"/>
              </a:solidFill>
              <a:round/>
            </a:ln>
            <a:effectLst/>
          </c:spPr>
          <c:marker>
            <c:symbol val="circle"/>
            <c:size val="8"/>
            <c:spPr>
              <a:solidFill>
                <a:schemeClr val="bg1"/>
              </a:solidFill>
              <a:ln w="22225" cap="rnd">
                <a:solidFill>
                  <a:schemeClr val="tx1"/>
                </a:solidFill>
              </a:ln>
              <a:effectLst/>
            </c:spPr>
          </c:marker>
          <c:dLbls>
            <c:dLbl>
              <c:idx val="0"/>
              <c:layout>
                <c:manualLayout>
                  <c:x val="-5.0506535947712428E-2"/>
                  <c:y val="-5.8843549576822841E-2"/>
                </c:manualLayout>
              </c:layout>
              <c:tx>
                <c:rich>
                  <a:bodyPr/>
                  <a:lstStyle/>
                  <a:p>
                    <a:fld id="{D458EE1E-3630-46C7-AA6A-1F9C2A2B2635}" type="VALUE">
                      <a:rPr lang="en-US" smtClean="0"/>
                      <a:pPr/>
                      <a:t>[VALUE]</a:t>
                    </a:fld>
                    <a:r>
                      <a:rPr lang="en-US" smtClean="0"/>
                      <a:t>*</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A8C9-4A0C-83C1-54C0FA58CC24}"/>
                </c:ext>
                <c:ext xmlns:c15="http://schemas.microsoft.com/office/drawing/2012/chart" uri="{CE6537A1-D6FC-4f65-9D91-7224C49458BB}">
                  <c15:layout/>
                  <c15:dlblFieldTable/>
                  <c15:showDataLabelsRange val="0"/>
                </c:ext>
              </c:extLst>
            </c:dLbl>
            <c:dLbl>
              <c:idx val="1"/>
              <c:layout>
                <c:manualLayout>
                  <c:x val="-4.7238562091503268E-2"/>
                  <c:y val="-5.6040466803774933E-2"/>
                </c:manualLayout>
              </c:layout>
              <c:tx>
                <c:rich>
                  <a:bodyPr/>
                  <a:lstStyle/>
                  <a:p>
                    <a:fld id="{4D7A22A9-6141-4B70-99DB-91D1ED59573D}" type="VALUE">
                      <a:rPr lang="en-US" smtClean="0"/>
                      <a:pPr/>
                      <a:t>[VALUE]</a:t>
                    </a:fld>
                    <a:r>
                      <a:rPr lang="en-US" smtClean="0"/>
                      <a:t>*</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8C9-4A0C-83C1-54C0FA58CC24}"/>
                </c:ext>
                <c:ext xmlns:c15="http://schemas.microsoft.com/office/drawing/2012/chart" uri="{CE6537A1-D6FC-4f65-9D91-7224C49458BB}">
                  <c15:layout/>
                  <c15:dlblFieldTable/>
                  <c15:showDataLabelsRange val="0"/>
                </c:ext>
              </c:extLst>
            </c:dLbl>
            <c:dLbl>
              <c:idx val="2"/>
              <c:layout>
                <c:manualLayout>
                  <c:x val="-3.7471437393855236E-2"/>
                  <c:y val="-5.604046680377493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8DA-4892-9062-1CA8C150AACE}"/>
                </c:ext>
                <c:ext xmlns:c15="http://schemas.microsoft.com/office/drawing/2012/chart" uri="{CE6537A1-D6FC-4f65-9D91-7224C49458BB}">
                  <c15:layout/>
                </c:ext>
              </c:extLst>
            </c:dLbl>
            <c:dLbl>
              <c:idx val="4"/>
              <c:layout/>
              <c:tx>
                <c:rich>
                  <a:bodyPr/>
                  <a:lstStyle/>
                  <a:p>
                    <a:fld id="{AFA7B8B6-2F81-4F32-8173-B052956B976F}" type="VALUE">
                      <a:rPr lang="en-US" smtClean="0"/>
                      <a:pPr/>
                      <a:t>[VALUE]</a:t>
                    </a:fld>
                    <a:r>
                      <a:rPr lang="en-US" smtClean="0"/>
                      <a:t>*</a:t>
                    </a:r>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8C9-4A0C-83C1-54C0FA58CC24}"/>
                </c:ext>
                <c:ext xmlns:c15="http://schemas.microsoft.com/office/drawing/2012/chart" uri="{CE6537A1-D6FC-4f65-9D91-7224C49458BB}">
                  <c15:layout/>
                  <c15:dlblFieldTable/>
                  <c15:showDataLabelsRange val="0"/>
                </c:ext>
              </c:extLst>
            </c:dLbl>
            <c:dLbl>
              <c:idx val="5"/>
              <c:layout/>
              <c:tx>
                <c:rich>
                  <a:bodyPr/>
                  <a:lstStyle/>
                  <a:p>
                    <a:fld id="{F28CAA59-FC12-41BB-9ED8-92636DE8B035}" type="VALUE">
                      <a:rPr lang="en-US" smtClean="0"/>
                      <a:pPr/>
                      <a:t>[VALUE]</a:t>
                    </a:fld>
                    <a:r>
                      <a:rPr lang="en-US" smtClean="0"/>
                      <a:t>*</a:t>
                    </a:r>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A8C9-4A0C-83C1-54C0FA58CC24}"/>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j-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Sheet1!$A$3:$A$10</c:f>
              <c:numCache>
                <c:formatCode>\'yy</c:formatCode>
                <c:ptCount val="8"/>
                <c:pt idx="0">
                  <c:v>37622</c:v>
                </c:pt>
                <c:pt idx="1">
                  <c:v>38353</c:v>
                </c:pt>
                <c:pt idx="2">
                  <c:v>39083</c:v>
                </c:pt>
                <c:pt idx="3">
                  <c:v>39814</c:v>
                </c:pt>
                <c:pt idx="4">
                  <c:v>40544</c:v>
                </c:pt>
                <c:pt idx="5">
                  <c:v>41275</c:v>
                </c:pt>
                <c:pt idx="6">
                  <c:v>42005</c:v>
                </c:pt>
                <c:pt idx="7">
                  <c:v>42736</c:v>
                </c:pt>
              </c:numCache>
            </c:numRef>
          </c:cat>
          <c:val>
            <c:numRef>
              <c:f>Sheet1!$B$3:$B$10</c:f>
              <c:numCache>
                <c:formatCode>0</c:formatCode>
                <c:ptCount val="8"/>
                <c:pt idx="0">
                  <c:v>233.95280236162901</c:v>
                </c:pt>
                <c:pt idx="1">
                  <c:v>237.10184503479201</c:v>
                </c:pt>
                <c:pt idx="2">
                  <c:v>239.06429300559</c:v>
                </c:pt>
                <c:pt idx="3">
                  <c:v>239.09331449101199</c:v>
                </c:pt>
                <c:pt idx="4">
                  <c:v>240.111883013115</c:v>
                </c:pt>
                <c:pt idx="5">
                  <c:v>241.18019127936901</c:v>
                </c:pt>
                <c:pt idx="6">
                  <c:v>239.854464419686</c:v>
                </c:pt>
                <c:pt idx="7">
                  <c:v>239.162886473073</c:v>
                </c:pt>
              </c:numCache>
            </c:numRef>
          </c:val>
          <c:smooth val="0"/>
          <c:extLst xmlns:c16r2="http://schemas.microsoft.com/office/drawing/2015/06/chart">
            <c:ext xmlns:c16="http://schemas.microsoft.com/office/drawing/2014/chart" uri="{C3380CC4-5D6E-409C-BE32-E72D297353CC}">
              <c16:uniqueId val="{00000000-5D7B-4403-86F8-7734565E7BCF}"/>
            </c:ext>
          </c:extLst>
        </c:ser>
        <c:ser>
          <c:idx val="1"/>
          <c:order val="1"/>
          <c:tx>
            <c:strRef>
              <c:f>Sheet1!$C$2</c:f>
              <c:strCache>
                <c:ptCount val="1"/>
                <c:pt idx="0">
                  <c:v>Kentucky</c:v>
                </c:pt>
              </c:strCache>
            </c:strRef>
          </c:tx>
          <c:spPr>
            <a:ln w="31750" cap="rnd">
              <a:solidFill>
                <a:schemeClr val="tx2"/>
              </a:solidFill>
              <a:round/>
            </a:ln>
            <a:effectLst/>
          </c:spPr>
          <c:marker>
            <c:symbol val="circle"/>
            <c:size val="8"/>
            <c:spPr>
              <a:solidFill>
                <a:schemeClr val="bg1"/>
              </a:solidFill>
              <a:ln w="22225">
                <a:solidFill>
                  <a:schemeClr val="tx2"/>
                </a:solidFill>
              </a:ln>
              <a:effectLst/>
            </c:spPr>
          </c:marker>
          <c:dLbls>
            <c:dLbl>
              <c:idx val="0"/>
              <c:layout>
                <c:manualLayout>
                  <c:x val="-3.2569476609541452E-2"/>
                  <c:y val="4.763143919981025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8DA-4892-9062-1CA8C150AACE}"/>
                </c:ext>
                <c:ext xmlns:c15="http://schemas.microsoft.com/office/drawing/2012/chart" uri="{CE6537A1-D6FC-4f65-9D91-7224C49458BB}">
                  <c15:layout/>
                </c:ext>
              </c:extLst>
            </c:dLbl>
            <c:dLbl>
              <c:idx val="1"/>
              <c:layout>
                <c:manualLayout>
                  <c:x val="-4.2373398178168903E-2"/>
                  <c:y val="4.202527365371466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C8DA-4892-9062-1CA8C150AACE}"/>
                </c:ext>
                <c:ext xmlns:c15="http://schemas.microsoft.com/office/drawing/2012/chart" uri="{CE6537A1-D6FC-4f65-9D91-7224C49458BB}">
                  <c15:layout/>
                </c:ext>
              </c:extLst>
            </c:dLbl>
            <c:dLbl>
              <c:idx val="2"/>
              <c:layout>
                <c:manualLayout>
                  <c:x val="-3.9105424321959757E-2"/>
                  <c:y val="4.76314391998103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8DA-4892-9062-1CA8C150AACE}"/>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j-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Sheet1!$A$3:$A$10</c:f>
              <c:numCache>
                <c:formatCode>\'yy</c:formatCode>
                <c:ptCount val="8"/>
                <c:pt idx="0">
                  <c:v>37622</c:v>
                </c:pt>
                <c:pt idx="1">
                  <c:v>38353</c:v>
                </c:pt>
                <c:pt idx="2">
                  <c:v>39083</c:v>
                </c:pt>
                <c:pt idx="3">
                  <c:v>39814</c:v>
                </c:pt>
                <c:pt idx="4">
                  <c:v>40544</c:v>
                </c:pt>
                <c:pt idx="5">
                  <c:v>41275</c:v>
                </c:pt>
                <c:pt idx="6">
                  <c:v>42005</c:v>
                </c:pt>
                <c:pt idx="7">
                  <c:v>42736</c:v>
                </c:pt>
              </c:numCache>
            </c:numRef>
          </c:cat>
          <c:val>
            <c:numRef>
              <c:f>Sheet1!$C$3:$C$10</c:f>
              <c:numCache>
                <c:formatCode>General</c:formatCode>
                <c:ptCount val="8"/>
                <c:pt idx="0">
                  <c:v>229</c:v>
                </c:pt>
                <c:pt idx="1">
                  <c:v>231</c:v>
                </c:pt>
                <c:pt idx="2">
                  <c:v>235</c:v>
                </c:pt>
                <c:pt idx="3">
                  <c:v>239</c:v>
                </c:pt>
                <c:pt idx="4">
                  <c:v>241</c:v>
                </c:pt>
                <c:pt idx="5">
                  <c:v>241</c:v>
                </c:pt>
                <c:pt idx="6">
                  <c:v>242</c:v>
                </c:pt>
                <c:pt idx="7">
                  <c:v>239</c:v>
                </c:pt>
              </c:numCache>
            </c:numRef>
          </c:val>
          <c:smooth val="0"/>
          <c:extLst xmlns:c16r2="http://schemas.microsoft.com/office/drawing/2015/06/chart">
            <c:ext xmlns:c16="http://schemas.microsoft.com/office/drawing/2014/chart" uri="{C3380CC4-5D6E-409C-BE32-E72D297353CC}">
              <c16:uniqueId val="{00000001-5D7B-4403-86F8-7734565E7BCF}"/>
            </c:ext>
          </c:extLst>
        </c:ser>
        <c:dLbls>
          <c:showLegendKey val="0"/>
          <c:showVal val="0"/>
          <c:showCatName val="0"/>
          <c:showSerName val="0"/>
          <c:showPercent val="0"/>
          <c:showBubbleSize val="0"/>
        </c:dLbls>
        <c:marker val="1"/>
        <c:smooth val="0"/>
        <c:axId val="556828904"/>
        <c:axId val="556829296"/>
      </c:lineChart>
      <c:dateAx>
        <c:axId val="556828904"/>
        <c:scaling>
          <c:orientation val="minMax"/>
        </c:scaling>
        <c:delete val="0"/>
        <c:axPos val="b"/>
        <c:numFmt formatCode="\'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3"/>
                </a:solidFill>
                <a:latin typeface="+mj-lt"/>
                <a:ea typeface="+mn-ea"/>
                <a:cs typeface="+mn-cs"/>
              </a:defRPr>
            </a:pPr>
            <a:endParaRPr lang="en-US"/>
          </a:p>
        </c:txPr>
        <c:crossAx val="556829296"/>
        <c:crosses val="autoZero"/>
        <c:auto val="1"/>
        <c:lblOffset val="100"/>
        <c:baseTimeUnit val="years"/>
        <c:majorUnit val="2"/>
        <c:majorTimeUnit val="years"/>
      </c:dateAx>
      <c:valAx>
        <c:axId val="556829296"/>
        <c:scaling>
          <c:orientation val="minMax"/>
          <c:max val="260"/>
          <c:min val="21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j-lt"/>
                <a:ea typeface="+mn-ea"/>
                <a:cs typeface="+mn-cs"/>
              </a:defRPr>
            </a:pPr>
            <a:endParaRPr lang="en-US"/>
          </a:p>
        </c:txPr>
        <c:crossAx val="556828904"/>
        <c:crosses val="autoZero"/>
        <c:crossBetween val="between"/>
        <c:majorUnit val="10"/>
      </c:valAx>
      <c:spPr>
        <a:noFill/>
        <a:ln>
          <a:noFill/>
        </a:ln>
        <a:effectLst/>
      </c:spPr>
    </c:plotArea>
    <c:legend>
      <c:legendPos val="b"/>
      <c:layout>
        <c:manualLayout>
          <c:xMode val="edge"/>
          <c:yMode val="edge"/>
          <c:x val="0.33076604395038856"/>
          <c:y val="0.92572514868478029"/>
          <c:w val="0.41036320827543615"/>
          <c:h val="7.369710190290894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accent3"/>
              </a:solidFill>
              <a:latin typeface="+mj-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Sheet1!$B$2</c:f>
              <c:strCache>
                <c:ptCount val="1"/>
                <c:pt idx="0">
                  <c:v>National Public</c:v>
                </c:pt>
              </c:strCache>
            </c:strRef>
          </c:tx>
          <c:spPr>
            <a:ln w="31750" cap="rnd">
              <a:solidFill>
                <a:schemeClr val="tx1"/>
              </a:solidFill>
              <a:round/>
            </a:ln>
            <a:effectLst/>
          </c:spPr>
          <c:marker>
            <c:symbol val="circle"/>
            <c:size val="8"/>
            <c:spPr>
              <a:solidFill>
                <a:schemeClr val="bg1"/>
              </a:solidFill>
              <a:ln w="22225" cap="rnd">
                <a:solidFill>
                  <a:schemeClr val="tx1"/>
                </a:solidFill>
              </a:ln>
              <a:effectLst/>
            </c:spPr>
          </c:marker>
          <c:dLbls>
            <c:dLbl>
              <c:idx val="0"/>
              <c:layout/>
              <c:tx>
                <c:rich>
                  <a:bodyPr/>
                  <a:lstStyle/>
                  <a:p>
                    <a:fld id="{B0E23500-875B-452F-AEE2-2604DA308E54}" type="VALUE">
                      <a:rPr lang="en-US" smtClean="0"/>
                      <a:pPr/>
                      <a:t>[VALUE]</a:t>
                    </a:fld>
                    <a:r>
                      <a:rPr lang="en-US" smtClean="0"/>
                      <a:t>*</a:t>
                    </a:r>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C3D-4C49-8803-8F83BFE0FEA8}"/>
                </c:ext>
                <c:ext xmlns:c15="http://schemas.microsoft.com/office/drawing/2012/chart" uri="{CE6537A1-D6FC-4f65-9D91-7224C49458BB}">
                  <c15:layout/>
                  <c15:dlblFieldTable/>
                  <c15:showDataLabelsRange val="0"/>
                </c:ext>
              </c:extLst>
            </c:dLbl>
            <c:dLbl>
              <c:idx val="1"/>
              <c:layout/>
              <c:tx>
                <c:rich>
                  <a:bodyPr/>
                  <a:lstStyle/>
                  <a:p>
                    <a:fld id="{BF368B9D-99B1-4CF2-98D5-E54CC10636D2}" type="VALUE">
                      <a:rPr lang="en-US" smtClean="0"/>
                      <a:pPr/>
                      <a:t>[VALUE]</a:t>
                    </a:fld>
                    <a:r>
                      <a:rPr lang="en-US" smtClean="0"/>
                      <a:t>*</a:t>
                    </a:r>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C3D-4C49-8803-8F83BFE0FEA8}"/>
                </c:ext>
                <c:ext xmlns:c15="http://schemas.microsoft.com/office/drawing/2012/chart" uri="{CE6537A1-D6FC-4f65-9D91-7224C49458BB}">
                  <c15:layout/>
                  <c15:dlblFieldTable/>
                  <c15:showDataLabelsRange val="0"/>
                </c:ext>
              </c:extLst>
            </c:dLbl>
            <c:dLbl>
              <c:idx val="2"/>
              <c:layout/>
              <c:tx>
                <c:rich>
                  <a:bodyPr/>
                  <a:lstStyle/>
                  <a:p>
                    <a:fld id="{CFEDCCFC-2910-42FE-98E4-7B21838A473E}" type="VALUE">
                      <a:rPr lang="en-US" smtClean="0"/>
                      <a:pPr/>
                      <a:t>[VALUE]</a:t>
                    </a:fld>
                    <a:r>
                      <a:rPr lang="en-US" smtClean="0"/>
                      <a:t>*</a:t>
                    </a:r>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C3D-4C49-8803-8F83BFE0FEA8}"/>
                </c:ext>
                <c:ext xmlns:c15="http://schemas.microsoft.com/office/drawing/2012/chart" uri="{CE6537A1-D6FC-4f65-9D91-7224C49458BB}">
                  <c15:layout/>
                  <c15:dlblFieldTable/>
                  <c15:showDataLabelsRange val="0"/>
                </c:ext>
              </c:extLst>
            </c:dLbl>
            <c:dLbl>
              <c:idx val="3"/>
              <c:layout/>
              <c:tx>
                <c:rich>
                  <a:bodyPr/>
                  <a:lstStyle/>
                  <a:p>
                    <a:fld id="{9D8CE39E-BA8C-4DF9-AF8B-DECB08AA7430}" type="VALUE">
                      <a:rPr lang="en-US" smtClean="0"/>
                      <a:pPr/>
                      <a:t>[VALUE]</a:t>
                    </a:fld>
                    <a:r>
                      <a:rPr lang="en-US" smtClean="0"/>
                      <a:t>*</a:t>
                    </a:r>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EC3D-4C49-8803-8F83BFE0FEA8}"/>
                </c:ext>
                <c:ext xmlns:c15="http://schemas.microsoft.com/office/drawing/2012/chart" uri="{CE6537A1-D6FC-4f65-9D91-7224C49458BB}">
                  <c15:layout/>
                  <c15:dlblFieldTable/>
                  <c15:showDataLabelsRange val="0"/>
                </c:ext>
              </c:extLst>
            </c:dLbl>
            <c:dLbl>
              <c:idx val="4"/>
              <c:layout/>
              <c:tx>
                <c:rich>
                  <a:bodyPr/>
                  <a:lstStyle/>
                  <a:p>
                    <a:fld id="{2E3EA4B6-C2F3-4193-BD7C-90A06D8696EF}" type="VALUE">
                      <a:rPr lang="en-US" smtClean="0"/>
                      <a:pPr/>
                      <a:t>[VALUE]</a:t>
                    </a:fld>
                    <a:r>
                      <a:rPr lang="en-US" smtClean="0"/>
                      <a:t>*</a:t>
                    </a:r>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C3D-4C49-8803-8F83BFE0FEA8}"/>
                </c:ext>
                <c:ext xmlns:c15="http://schemas.microsoft.com/office/drawing/2012/chart" uri="{CE6537A1-D6FC-4f65-9D91-7224C49458BB}">
                  <c15:layout/>
                  <c15:dlblFieldTable/>
                  <c15:showDataLabelsRange val="0"/>
                </c:ext>
              </c:extLst>
            </c:dLbl>
            <c:dLbl>
              <c:idx val="6"/>
              <c:layout/>
              <c:tx>
                <c:rich>
                  <a:bodyPr/>
                  <a:lstStyle/>
                  <a:p>
                    <a:fld id="{E0A67E19-5F48-4943-9F41-2F5F3C9B0E22}" type="VALUE">
                      <a:rPr lang="en-US" smtClean="0"/>
                      <a:pPr/>
                      <a:t>[VALUE]</a:t>
                    </a:fld>
                    <a:r>
                      <a:rPr lang="en-US" smtClean="0"/>
                      <a:t>*</a:t>
                    </a:r>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C3D-4C49-8803-8F83BFE0FEA8}"/>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j-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Sheet1!$A$3:$A$10</c:f>
              <c:numCache>
                <c:formatCode>\'yy</c:formatCode>
                <c:ptCount val="8"/>
                <c:pt idx="0">
                  <c:v>37622</c:v>
                </c:pt>
                <c:pt idx="1">
                  <c:v>38353</c:v>
                </c:pt>
                <c:pt idx="2">
                  <c:v>39083</c:v>
                </c:pt>
                <c:pt idx="3">
                  <c:v>39814</c:v>
                </c:pt>
                <c:pt idx="4">
                  <c:v>40544</c:v>
                </c:pt>
                <c:pt idx="5">
                  <c:v>41275</c:v>
                </c:pt>
                <c:pt idx="6">
                  <c:v>42005</c:v>
                </c:pt>
                <c:pt idx="7">
                  <c:v>42736</c:v>
                </c:pt>
              </c:numCache>
            </c:numRef>
          </c:cat>
          <c:val>
            <c:numRef>
              <c:f>Sheet1!$B$3:$B$10</c:f>
              <c:numCache>
                <c:formatCode>0</c:formatCode>
                <c:ptCount val="8"/>
                <c:pt idx="0">
                  <c:v>261.33261507026498</c:v>
                </c:pt>
                <c:pt idx="1">
                  <c:v>260.40450970101301</c:v>
                </c:pt>
                <c:pt idx="2">
                  <c:v>261.01395065366597</c:v>
                </c:pt>
                <c:pt idx="3">
                  <c:v>262.29361774082298</c:v>
                </c:pt>
                <c:pt idx="4">
                  <c:v>263.59252633078898</c:v>
                </c:pt>
                <c:pt idx="5">
                  <c:v>266.01913609149301</c:v>
                </c:pt>
                <c:pt idx="6">
                  <c:v>263.99397394458498</c:v>
                </c:pt>
                <c:pt idx="7">
                  <c:v>265.32936009652099</c:v>
                </c:pt>
              </c:numCache>
            </c:numRef>
          </c:val>
          <c:smooth val="0"/>
          <c:extLst xmlns:c16r2="http://schemas.microsoft.com/office/drawing/2015/06/chart">
            <c:ext xmlns:c16="http://schemas.microsoft.com/office/drawing/2014/chart" uri="{C3380CC4-5D6E-409C-BE32-E72D297353CC}">
              <c16:uniqueId val="{00000000-5D7B-4403-86F8-7734565E7BCF}"/>
            </c:ext>
          </c:extLst>
        </c:ser>
        <c:ser>
          <c:idx val="1"/>
          <c:order val="1"/>
          <c:tx>
            <c:strRef>
              <c:f>Sheet1!$C$2</c:f>
              <c:strCache>
                <c:ptCount val="1"/>
                <c:pt idx="0">
                  <c:v>Kentucky</c:v>
                </c:pt>
              </c:strCache>
            </c:strRef>
          </c:tx>
          <c:spPr>
            <a:ln w="31750" cap="rnd">
              <a:solidFill>
                <a:schemeClr val="tx2"/>
              </a:solidFill>
              <a:round/>
            </a:ln>
            <a:effectLst/>
          </c:spPr>
          <c:marker>
            <c:symbol val="circle"/>
            <c:size val="8"/>
            <c:spPr>
              <a:solidFill>
                <a:schemeClr val="bg1"/>
              </a:solidFill>
              <a:ln w="22225">
                <a:solidFill>
                  <a:schemeClr val="tx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j-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Sheet1!$A$3:$A$10</c:f>
              <c:numCache>
                <c:formatCode>\'yy</c:formatCode>
                <c:ptCount val="8"/>
                <c:pt idx="0">
                  <c:v>37622</c:v>
                </c:pt>
                <c:pt idx="1">
                  <c:v>38353</c:v>
                </c:pt>
                <c:pt idx="2">
                  <c:v>39083</c:v>
                </c:pt>
                <c:pt idx="3">
                  <c:v>39814</c:v>
                </c:pt>
                <c:pt idx="4">
                  <c:v>40544</c:v>
                </c:pt>
                <c:pt idx="5">
                  <c:v>41275</c:v>
                </c:pt>
                <c:pt idx="6">
                  <c:v>42005</c:v>
                </c:pt>
                <c:pt idx="7">
                  <c:v>42736</c:v>
                </c:pt>
              </c:numCache>
            </c:numRef>
          </c:cat>
          <c:val>
            <c:numRef>
              <c:f>Sheet1!$C$3:$C$10</c:f>
              <c:numCache>
                <c:formatCode>0</c:formatCode>
                <c:ptCount val="8"/>
                <c:pt idx="0">
                  <c:v>266</c:v>
                </c:pt>
                <c:pt idx="1">
                  <c:v>264</c:v>
                </c:pt>
                <c:pt idx="2">
                  <c:v>262</c:v>
                </c:pt>
                <c:pt idx="3">
                  <c:v>267</c:v>
                </c:pt>
                <c:pt idx="4">
                  <c:v>268.59252633078898</c:v>
                </c:pt>
                <c:pt idx="5">
                  <c:v>270</c:v>
                </c:pt>
                <c:pt idx="6">
                  <c:v>268</c:v>
                </c:pt>
                <c:pt idx="7">
                  <c:v>265</c:v>
                </c:pt>
              </c:numCache>
            </c:numRef>
          </c:val>
          <c:smooth val="0"/>
          <c:extLst xmlns:c16r2="http://schemas.microsoft.com/office/drawing/2015/06/chart">
            <c:ext xmlns:c16="http://schemas.microsoft.com/office/drawing/2014/chart" uri="{C3380CC4-5D6E-409C-BE32-E72D297353CC}">
              <c16:uniqueId val="{00000001-5D7B-4403-86F8-7734565E7BCF}"/>
            </c:ext>
          </c:extLst>
        </c:ser>
        <c:dLbls>
          <c:showLegendKey val="0"/>
          <c:showVal val="0"/>
          <c:showCatName val="0"/>
          <c:showSerName val="0"/>
          <c:showPercent val="0"/>
          <c:showBubbleSize val="0"/>
        </c:dLbls>
        <c:marker val="1"/>
        <c:smooth val="0"/>
        <c:axId val="299220800"/>
        <c:axId val="299221192"/>
      </c:lineChart>
      <c:dateAx>
        <c:axId val="299220800"/>
        <c:scaling>
          <c:orientation val="minMax"/>
        </c:scaling>
        <c:delete val="0"/>
        <c:axPos val="b"/>
        <c:numFmt formatCode="\'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3"/>
                </a:solidFill>
                <a:latin typeface="+mj-lt"/>
                <a:ea typeface="+mn-ea"/>
                <a:cs typeface="+mn-cs"/>
              </a:defRPr>
            </a:pPr>
            <a:endParaRPr lang="en-US"/>
          </a:p>
        </c:txPr>
        <c:crossAx val="299221192"/>
        <c:crosses val="autoZero"/>
        <c:auto val="1"/>
        <c:lblOffset val="100"/>
        <c:baseTimeUnit val="years"/>
        <c:majorUnit val="2"/>
        <c:majorTimeUnit val="years"/>
      </c:dateAx>
      <c:valAx>
        <c:axId val="299221192"/>
        <c:scaling>
          <c:orientation val="minMax"/>
          <c:max val="290"/>
          <c:min val="24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j-lt"/>
                <a:ea typeface="+mn-ea"/>
                <a:cs typeface="+mn-cs"/>
              </a:defRPr>
            </a:pPr>
            <a:endParaRPr lang="en-US"/>
          </a:p>
        </c:txPr>
        <c:crossAx val="299220800"/>
        <c:crossesAt val="37622"/>
        <c:crossBetween val="between"/>
        <c:majorUnit val="10"/>
      </c:valAx>
      <c:spPr>
        <a:noFill/>
        <a:ln>
          <a:noFill/>
        </a:ln>
        <a:effectLst/>
      </c:spPr>
    </c:plotArea>
    <c:legend>
      <c:legendPos val="b"/>
      <c:layout>
        <c:manualLayout>
          <c:xMode val="edge"/>
          <c:yMode val="edge"/>
          <c:x val="0.33076604395038856"/>
          <c:y val="0.92572514868478029"/>
          <c:w val="0.41036320827543615"/>
          <c:h val="7.369710190290894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accent3"/>
              </a:solidFill>
              <a:latin typeface="+mj-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Sheet1!$B$2</c:f>
              <c:strCache>
                <c:ptCount val="1"/>
                <c:pt idx="0">
                  <c:v>% Basic</c:v>
                </c:pt>
              </c:strCache>
            </c:strRef>
          </c:tx>
          <c:spPr>
            <a:solidFill>
              <a:schemeClr val="tx1">
                <a:lumMod val="20000"/>
                <a:lumOff val="80000"/>
              </a:schemeClr>
            </a:solidFill>
            <a:ln>
              <a:noFill/>
            </a:ln>
            <a:effectLst/>
          </c:spPr>
          <c:invertIfNegative val="0"/>
          <c:dLbls>
            <c:dLbl>
              <c:idx val="0"/>
              <c:layout/>
              <c:tx>
                <c:rich>
                  <a:bodyPr/>
                  <a:lstStyle/>
                  <a:p>
                    <a:fld id="{A228E661-671E-4333-9BD2-74BEF00ABFE8}" type="CELLRANGE">
                      <a:rPr lang="en-US" smtClean="0"/>
                      <a:pPr/>
                      <a:t>[CELLRANGE]</a:t>
                    </a:fld>
                    <a:r>
                      <a:rPr lang="en-US" smtClean="0"/>
                      <a:t>*</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0-C7FA-45C4-AF1F-66546D9B8D6D}"/>
                </c:ext>
                <c:ext xmlns:c15="http://schemas.microsoft.com/office/drawing/2012/chart" uri="{CE6537A1-D6FC-4f65-9D91-7224C49458BB}">
                  <c15:layout/>
                  <c15:dlblFieldTable/>
                  <c15:showDataLabelsRange val="1"/>
                </c:ext>
              </c:extLst>
            </c:dLbl>
            <c:dLbl>
              <c:idx val="1"/>
              <c:layout/>
              <c:tx>
                <c:rich>
                  <a:bodyPr/>
                  <a:lstStyle/>
                  <a:p>
                    <a:fld id="{EE498675-C0DA-4EDB-8DBA-FA00B2011343}" type="CELLRANGE">
                      <a:rPr lang="en-US" smtClean="0"/>
                      <a:pPr/>
                      <a:t>[CELLRANGE]</a:t>
                    </a:fld>
                    <a:r>
                      <a:rPr lang="en-US" smtClean="0"/>
                      <a:t>*</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1-C7FA-45C4-AF1F-66546D9B8D6D}"/>
                </c:ext>
                <c:ext xmlns:c15="http://schemas.microsoft.com/office/drawing/2012/chart" uri="{CE6537A1-D6FC-4f65-9D91-7224C49458BB}">
                  <c15:layout/>
                  <c15:dlblFieldTable/>
                  <c15:showDataLabelsRange val="1"/>
                </c:ext>
              </c:extLst>
            </c:dLbl>
            <c:dLbl>
              <c:idx val="2"/>
              <c:layout/>
              <c:tx>
                <c:rich>
                  <a:bodyPr/>
                  <a:lstStyle/>
                  <a:p>
                    <a:fld id="{A550B46E-65E7-4856-BC2F-865A44E11DA1}" type="CELLRANGE">
                      <a:rPr lang="en-US" smtClean="0"/>
                      <a:pPr/>
                      <a:t>[CELLRANGE]</a:t>
                    </a:fld>
                    <a:r>
                      <a:rPr lang="en-US" smtClean="0"/>
                      <a:t>*</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2-C7FA-45C4-AF1F-66546D9B8D6D}"/>
                </c:ext>
                <c:ext xmlns:c15="http://schemas.microsoft.com/office/drawing/2012/chart" uri="{CE6537A1-D6FC-4f65-9D91-7224C49458BB}">
                  <c15:layout/>
                  <c15:dlblFieldTable/>
                  <c15:showDataLabelsRange val="1"/>
                </c:ext>
              </c:extLst>
            </c:dLbl>
            <c:dLbl>
              <c:idx val="3"/>
              <c:layout/>
              <c:tx>
                <c:rich>
                  <a:bodyPr/>
                  <a:lstStyle/>
                  <a:p>
                    <a:fld id="{78067AC1-FC28-4B2B-B387-4C57447B4909}" type="CELLRANGE">
                      <a:rPr lang="en-US" smtClean="0"/>
                      <a:pPr/>
                      <a:t>[CELLRANGE]</a:t>
                    </a:fld>
                    <a:r>
                      <a:rPr lang="en-US" smtClean="0"/>
                      <a:t>*</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3-C7FA-45C4-AF1F-66546D9B8D6D}"/>
                </c:ext>
                <c:ext xmlns:c15="http://schemas.microsoft.com/office/drawing/2012/chart" uri="{CE6537A1-D6FC-4f65-9D91-7224C49458BB}">
                  <c15:layout/>
                  <c15:dlblFieldTable/>
                  <c15:showDataLabelsRange val="1"/>
                </c:ext>
              </c:extLst>
            </c:dLbl>
            <c:dLbl>
              <c:idx val="4"/>
              <c:layout/>
              <c:tx>
                <c:rich>
                  <a:bodyPr/>
                  <a:lstStyle/>
                  <a:p>
                    <a:fld id="{319C6BBA-F6A1-408E-9FB5-F1F0738CBBCA}" type="CELLRANGE">
                      <a:rPr lang="en-US" smtClean="0"/>
                      <a:pPr/>
                      <a:t>[CELLRANGE]</a:t>
                    </a:fld>
                    <a:r>
                      <a:rPr lang="en-US" smtClean="0"/>
                      <a:t>*</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4-C7FA-45C4-AF1F-66546D9B8D6D}"/>
                </c:ext>
                <c:ext xmlns:c15="http://schemas.microsoft.com/office/drawing/2012/chart" uri="{CE6537A1-D6FC-4f65-9D91-7224C49458BB}">
                  <c15:layout/>
                  <c15:dlblFieldTable/>
                  <c15:showDataLabelsRange val="1"/>
                </c:ext>
              </c:extLst>
            </c:dLbl>
            <c:dLbl>
              <c:idx val="5"/>
              <c:layout/>
              <c:tx>
                <c:rich>
                  <a:bodyPr/>
                  <a:lstStyle/>
                  <a:p>
                    <a:fld id="{0C03F181-0EDB-4E8C-BD07-59B3101E74AB}" type="CELLRANGE">
                      <a:rPr lang="en-US" smtClean="0"/>
                      <a:pPr/>
                      <a:t>[CELLRANGE]</a:t>
                    </a:fld>
                    <a:r>
                      <a:rPr lang="en-US" smtClean="0"/>
                      <a:t>*</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5-C7FA-45C4-AF1F-66546D9B8D6D}"/>
                </c:ext>
                <c:ext xmlns:c15="http://schemas.microsoft.com/office/drawing/2012/chart" uri="{CE6537A1-D6FC-4f65-9D91-7224C49458BB}">
                  <c15:layout/>
                  <c15:dlblFieldTable/>
                  <c15:showDataLabelsRange val="1"/>
                </c:ext>
              </c:extLst>
            </c:dLbl>
            <c:dLbl>
              <c:idx val="6"/>
              <c:layout/>
              <c:tx>
                <c:rich>
                  <a:bodyPr/>
                  <a:lstStyle/>
                  <a:p>
                    <a:fld id="{57E461BF-BB6E-47D9-8EF3-7587AAB7FB39}" type="CELLRANGE">
                      <a:rPr lang="en-US" smtClean="0"/>
                      <a:pPr/>
                      <a:t>[CELLRANGE]</a:t>
                    </a:fld>
                    <a:r>
                      <a:rPr lang="en-US" smtClean="0"/>
                      <a:t>*</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C7FA-45C4-AF1F-66546D9B8D6D}"/>
                </c:ext>
                <c:ext xmlns:c15="http://schemas.microsoft.com/office/drawing/2012/chart" uri="{CE6537A1-D6FC-4f65-9D91-7224C49458BB}">
                  <c15:layout/>
                  <c15:dlblFieldTable/>
                  <c15:showDataLabelsRange val="1"/>
                </c:ext>
              </c:extLst>
            </c:dLbl>
            <c:dLbl>
              <c:idx val="7"/>
              <c:layout/>
              <c:tx>
                <c:rich>
                  <a:bodyPr/>
                  <a:lstStyle/>
                  <a:p>
                    <a:fld id="{A7853A51-E448-4F0C-8872-C599A7EBD56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numRef>
              <c:f>Sheet1!$A$3:$A$10</c:f>
              <c:numCache>
                <c:formatCode>General</c:formatCode>
                <c:ptCount val="8"/>
                <c:pt idx="0">
                  <c:v>2003</c:v>
                </c:pt>
                <c:pt idx="1">
                  <c:v>2005</c:v>
                </c:pt>
                <c:pt idx="2">
                  <c:v>2007</c:v>
                </c:pt>
                <c:pt idx="3">
                  <c:v>2009</c:v>
                </c:pt>
                <c:pt idx="4">
                  <c:v>2011</c:v>
                </c:pt>
                <c:pt idx="5">
                  <c:v>2013</c:v>
                </c:pt>
                <c:pt idx="6">
                  <c:v>2015</c:v>
                </c:pt>
                <c:pt idx="7">
                  <c:v>2017</c:v>
                </c:pt>
              </c:numCache>
            </c:numRef>
          </c:cat>
          <c:val>
            <c:numRef>
              <c:f>Sheet1!$B$3:$B$10</c:f>
              <c:numCache>
                <c:formatCode>0</c:formatCode>
                <c:ptCount val="8"/>
                <c:pt idx="0">
                  <c:v>-42.139727825552001</c:v>
                </c:pt>
                <c:pt idx="1">
                  <c:v>-42.113632384060701</c:v>
                </c:pt>
                <c:pt idx="2">
                  <c:v>-43.341059361111</c:v>
                </c:pt>
                <c:pt idx="3">
                  <c:v>-43.276599584264403</c:v>
                </c:pt>
                <c:pt idx="4">
                  <c:v>-43.0363655699284</c:v>
                </c:pt>
                <c:pt idx="5">
                  <c:v>-42.383145178231999</c:v>
                </c:pt>
                <c:pt idx="6">
                  <c:v>-42.135232588433901</c:v>
                </c:pt>
                <c:pt idx="7">
                  <c:v>-40.521412782280002</c:v>
                </c:pt>
              </c:numCache>
            </c:numRef>
          </c:val>
          <c:extLst xmlns:c16r2="http://schemas.microsoft.com/office/drawing/2015/06/chart">
            <c:ext xmlns:c16="http://schemas.microsoft.com/office/drawing/2014/chart" uri="{C3380CC4-5D6E-409C-BE32-E72D297353CC}">
              <c16:uniqueId val="{00000008-C7FA-45C4-AF1F-66546D9B8D6D}"/>
            </c:ext>
            <c:ext xmlns:c15="http://schemas.microsoft.com/office/drawing/2012/chart" uri="{02D57815-91ED-43cb-92C2-25804820EDAC}">
              <c15:datalabelsRange>
                <c15:f>Sheet1!$H$3:$H$10</c15:f>
                <c15:dlblRangeCache>
                  <c:ptCount val="8"/>
                  <c:pt idx="0">
                    <c:v>42</c:v>
                  </c:pt>
                  <c:pt idx="1">
                    <c:v>42</c:v>
                  </c:pt>
                  <c:pt idx="2">
                    <c:v>43</c:v>
                  </c:pt>
                  <c:pt idx="3">
                    <c:v>43</c:v>
                  </c:pt>
                  <c:pt idx="4">
                    <c:v>43</c:v>
                  </c:pt>
                  <c:pt idx="5">
                    <c:v>42</c:v>
                  </c:pt>
                  <c:pt idx="6">
                    <c:v>42</c:v>
                  </c:pt>
                  <c:pt idx="7">
                    <c:v>41</c:v>
                  </c:pt>
                </c15:dlblRangeCache>
              </c15:datalabelsRange>
            </c:ext>
          </c:extLst>
        </c:ser>
        <c:ser>
          <c:idx val="1"/>
          <c:order val="1"/>
          <c:tx>
            <c:strRef>
              <c:f>Sheet1!$C$2</c:f>
              <c:strCache>
                <c:ptCount val="1"/>
                <c:pt idx="0">
                  <c:v>% Below Basic</c:v>
                </c:pt>
              </c:strCache>
            </c:strRef>
          </c:tx>
          <c:spPr>
            <a:solidFill>
              <a:schemeClr val="accent2"/>
            </a:solidFill>
            <a:ln>
              <a:noFill/>
            </a:ln>
            <a:effectLst/>
          </c:spPr>
          <c:invertIfNegative val="0"/>
          <c:dLbls>
            <c:dLbl>
              <c:idx val="0"/>
              <c:layout/>
              <c:tx>
                <c:rich>
                  <a:bodyPr/>
                  <a:lstStyle/>
                  <a:p>
                    <a:fld id="{5E0AD51F-A2BF-4D7A-8D48-A450D5241F4A}" type="CELLRANGE">
                      <a:rPr lang="en-US" smtClean="0"/>
                      <a:pPr/>
                      <a:t>[CELLRANGE]</a:t>
                    </a:fld>
                    <a:r>
                      <a:rPr lang="en-US" smtClean="0"/>
                      <a:t>*</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9-C7FA-45C4-AF1F-66546D9B8D6D}"/>
                </c:ext>
                <c:ext xmlns:c15="http://schemas.microsoft.com/office/drawing/2012/chart" uri="{CE6537A1-D6FC-4f65-9D91-7224C49458BB}">
                  <c15:layout/>
                  <c15:dlblFieldTable/>
                  <c15:showDataLabelsRange val="1"/>
                </c:ext>
              </c:extLst>
            </c:dLbl>
            <c:dLbl>
              <c:idx val="1"/>
              <c:layout/>
              <c:tx>
                <c:rich>
                  <a:bodyPr/>
                  <a:lstStyle/>
                  <a:p>
                    <a:fld id="{2BC4720B-49C7-44A4-8567-793920E78434}" type="CELLRANGE">
                      <a:rPr lang="en-US" smtClean="0"/>
                      <a:pPr/>
                      <a:t>[CELLRANGE]</a:t>
                    </a:fld>
                    <a:r>
                      <a:rPr lang="en-US" smtClean="0"/>
                      <a:t>*</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A-C7FA-45C4-AF1F-66546D9B8D6D}"/>
                </c:ext>
                <c:ext xmlns:c15="http://schemas.microsoft.com/office/drawing/2012/chart" uri="{CE6537A1-D6FC-4f65-9D91-7224C49458BB}">
                  <c15:layout/>
                  <c15:dlblFieldTable/>
                  <c15:showDataLabelsRange val="1"/>
                </c:ext>
              </c:extLst>
            </c:dLbl>
            <c:dLbl>
              <c:idx val="2"/>
              <c:layout/>
              <c:tx>
                <c:rich>
                  <a:bodyPr/>
                  <a:lstStyle/>
                  <a:p>
                    <a:fld id="{969711F2-EA18-4AA2-B70B-CC2CB7FF079F}" type="CELLRANGE">
                      <a:rPr lang="en-US" smtClean="0"/>
                      <a:pPr/>
                      <a:t>[CELLRANGE]</a:t>
                    </a:fld>
                    <a:r>
                      <a:rPr lang="en-US" smtClean="0"/>
                      <a:t>*</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C7FA-45C4-AF1F-66546D9B8D6D}"/>
                </c:ext>
                <c:ext xmlns:c15="http://schemas.microsoft.com/office/drawing/2012/chart" uri="{CE6537A1-D6FC-4f65-9D91-7224C49458BB}">
                  <c15:layout/>
                  <c15:dlblFieldTable/>
                  <c15:showDataLabelsRange val="1"/>
                </c:ext>
              </c:extLst>
            </c:dLbl>
            <c:dLbl>
              <c:idx val="3"/>
              <c:layout/>
              <c:tx>
                <c:rich>
                  <a:bodyPr/>
                  <a:lstStyle/>
                  <a:p>
                    <a:fld id="{557BC527-B179-40D5-BD51-745792CD4817}" type="CELLRANGE">
                      <a:rPr lang="en-US" smtClean="0"/>
                      <a:pPr/>
                      <a:t>[CELLRANGE]</a:t>
                    </a:fld>
                    <a:r>
                      <a:rPr lang="en-US" smtClean="0"/>
                      <a:t>*</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C7FA-45C4-AF1F-66546D9B8D6D}"/>
                </c:ext>
                <c:ext xmlns:c15="http://schemas.microsoft.com/office/drawing/2012/chart" uri="{CE6537A1-D6FC-4f65-9D91-7224C49458BB}">
                  <c15:layout/>
                  <c15:dlblFieldTable/>
                  <c15:showDataLabelsRange val="1"/>
                </c:ext>
              </c:extLst>
            </c:dLbl>
            <c:dLbl>
              <c:idx val="4"/>
              <c:layout/>
              <c:tx>
                <c:rich>
                  <a:bodyPr/>
                  <a:lstStyle/>
                  <a:p>
                    <a:fld id="{703358E7-251B-473D-ABD7-15C2C826D31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
              <c:layout/>
              <c:tx>
                <c:rich>
                  <a:bodyPr/>
                  <a:lstStyle/>
                  <a:p>
                    <a:fld id="{6477197E-CB7B-4D89-ADD7-53A678422A10}" type="CELLRANGE">
                      <a:rPr lang="en-US" smtClean="0"/>
                      <a:pPr/>
                      <a:t>[CELLRANGE]</a:t>
                    </a:fld>
                    <a:r>
                      <a:rPr lang="en-US" smtClean="0"/>
                      <a:t>*</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E-C7FA-45C4-AF1F-66546D9B8D6D}"/>
                </c:ext>
                <c:ext xmlns:c15="http://schemas.microsoft.com/office/drawing/2012/chart" uri="{CE6537A1-D6FC-4f65-9D91-7224C49458BB}">
                  <c15:layout/>
                  <c15:dlblFieldTable/>
                  <c15:showDataLabelsRange val="1"/>
                </c:ext>
              </c:extLst>
            </c:dLbl>
            <c:dLbl>
              <c:idx val="6"/>
              <c:layout/>
              <c:tx>
                <c:rich>
                  <a:bodyPr/>
                  <a:lstStyle/>
                  <a:p>
                    <a:fld id="{37B4B90F-29B7-4B65-AEAD-00E1DE291AA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7"/>
              <c:layout/>
              <c:tx>
                <c:rich>
                  <a:bodyPr/>
                  <a:lstStyle/>
                  <a:p>
                    <a:fld id="{3C83B5E4-C982-4FDF-8F6E-7AFE0569812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numRef>
              <c:f>Sheet1!$A$3:$A$10</c:f>
              <c:numCache>
                <c:formatCode>General</c:formatCode>
                <c:ptCount val="8"/>
                <c:pt idx="0">
                  <c:v>2003</c:v>
                </c:pt>
                <c:pt idx="1">
                  <c:v>2005</c:v>
                </c:pt>
                <c:pt idx="2">
                  <c:v>2007</c:v>
                </c:pt>
                <c:pt idx="3">
                  <c:v>2009</c:v>
                </c:pt>
                <c:pt idx="4">
                  <c:v>2011</c:v>
                </c:pt>
                <c:pt idx="5">
                  <c:v>2013</c:v>
                </c:pt>
                <c:pt idx="6">
                  <c:v>2015</c:v>
                </c:pt>
                <c:pt idx="7">
                  <c:v>2017</c:v>
                </c:pt>
              </c:numCache>
            </c:numRef>
          </c:cat>
          <c:val>
            <c:numRef>
              <c:f>Sheet1!$C$3:$C$10</c:f>
              <c:numCache>
                <c:formatCode>0</c:formatCode>
                <c:ptCount val="8"/>
                <c:pt idx="0">
                  <c:v>-27.820433198792099</c:v>
                </c:pt>
                <c:pt idx="1">
                  <c:v>-29.023372194841802</c:v>
                </c:pt>
                <c:pt idx="2">
                  <c:v>-27.4576762371934</c:v>
                </c:pt>
                <c:pt idx="3">
                  <c:v>-26.289142162276502</c:v>
                </c:pt>
                <c:pt idx="4">
                  <c:v>-25.346047351540101</c:v>
                </c:pt>
                <c:pt idx="5">
                  <c:v>-23.366129074883101</c:v>
                </c:pt>
                <c:pt idx="6">
                  <c:v>-25.1923525282082</c:v>
                </c:pt>
                <c:pt idx="7">
                  <c:v>-24.739804374999199</c:v>
                </c:pt>
              </c:numCache>
            </c:numRef>
          </c:val>
          <c:extLst xmlns:c16r2="http://schemas.microsoft.com/office/drawing/2015/06/chart">
            <c:ext xmlns:c16="http://schemas.microsoft.com/office/drawing/2014/chart" uri="{C3380CC4-5D6E-409C-BE32-E72D297353CC}">
              <c16:uniqueId val="{00000011-C7FA-45C4-AF1F-66546D9B8D6D}"/>
            </c:ext>
            <c:ext xmlns:c15="http://schemas.microsoft.com/office/drawing/2012/chart" uri="{02D57815-91ED-43cb-92C2-25804820EDAC}">
              <c15:datalabelsRange>
                <c15:f>Sheet1!$G$3:$G$10</c15:f>
                <c15:dlblRangeCache>
                  <c:ptCount val="8"/>
                  <c:pt idx="0">
                    <c:v>28</c:v>
                  </c:pt>
                  <c:pt idx="1">
                    <c:v>29</c:v>
                  </c:pt>
                  <c:pt idx="2">
                    <c:v>27</c:v>
                  </c:pt>
                  <c:pt idx="3">
                    <c:v>26</c:v>
                  </c:pt>
                  <c:pt idx="4">
                    <c:v>25</c:v>
                  </c:pt>
                  <c:pt idx="5">
                    <c:v>23</c:v>
                  </c:pt>
                  <c:pt idx="6">
                    <c:v>25</c:v>
                  </c:pt>
                  <c:pt idx="7">
                    <c:v>25</c:v>
                  </c:pt>
                </c15:dlblRangeCache>
              </c15:datalabelsRange>
            </c:ext>
          </c:extLst>
        </c:ser>
        <c:ser>
          <c:idx val="2"/>
          <c:order val="2"/>
          <c:tx>
            <c:strRef>
              <c:f>Sheet1!$D$2</c:f>
              <c:strCache>
                <c:ptCount val="1"/>
                <c:pt idx="0">
                  <c:v>% Proficient</c:v>
                </c:pt>
              </c:strCache>
            </c:strRef>
          </c:tx>
          <c:spPr>
            <a:solidFill>
              <a:schemeClr val="accent1"/>
            </a:solidFill>
            <a:ln>
              <a:noFill/>
            </a:ln>
            <a:effectLst/>
          </c:spPr>
          <c:invertIfNegative val="0"/>
          <c:dLbls>
            <c:dLbl>
              <c:idx val="0"/>
              <c:layout/>
              <c:tx>
                <c:rich>
                  <a:bodyPr/>
                  <a:lstStyle/>
                  <a:p>
                    <a:fld id="{0692D5F3-E5EA-490D-8732-59C5AB86D2F6}" type="VALUE">
                      <a:rPr lang="en-US" smtClean="0"/>
                      <a:pPr/>
                      <a:t>[VALUE]</a:t>
                    </a:fld>
                    <a:r>
                      <a:rPr lang="en-US"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476-466F-9E1F-73A9241FFFE0}"/>
                </c:ext>
                <c:ext xmlns:c15="http://schemas.microsoft.com/office/drawing/2012/chart" uri="{CE6537A1-D6FC-4f65-9D91-7224C49458BB}">
                  <c15:layout/>
                  <c15:dlblFieldTable/>
                  <c15:showDataLabelsRange val="0"/>
                </c:ext>
              </c:extLst>
            </c:dLbl>
            <c:dLbl>
              <c:idx val="1"/>
              <c:layout/>
              <c:tx>
                <c:rich>
                  <a:bodyPr/>
                  <a:lstStyle/>
                  <a:p>
                    <a:fld id="{0AB27487-C5A2-4C6C-A9D6-EE94B350DAB1}" type="VALUE">
                      <a:rPr lang="en-US" smtClean="0"/>
                      <a:pPr/>
                      <a:t>[VALUE]</a:t>
                    </a:fld>
                    <a:r>
                      <a:rPr lang="en-US"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476-466F-9E1F-73A9241FFFE0}"/>
                </c:ext>
                <c:ext xmlns:c15="http://schemas.microsoft.com/office/drawing/2012/chart" uri="{CE6537A1-D6FC-4f65-9D91-7224C49458BB}">
                  <c15:layout/>
                  <c15:dlblFieldTable/>
                  <c15:showDataLabelsRange val="0"/>
                </c:ext>
              </c:extLst>
            </c:dLbl>
            <c:dLbl>
              <c:idx val="2"/>
              <c:layout/>
              <c:tx>
                <c:rich>
                  <a:bodyPr/>
                  <a:lstStyle/>
                  <a:p>
                    <a:fld id="{8FA51E46-A81E-4213-A2B2-0D83D8B290D5}" type="VALUE">
                      <a:rPr lang="en-US" smtClean="0"/>
                      <a:pPr/>
                      <a:t>[VALUE]</a:t>
                    </a:fld>
                    <a:r>
                      <a:rPr lang="en-US"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476-466F-9E1F-73A9241FFFE0}"/>
                </c:ext>
                <c:ext xmlns:c15="http://schemas.microsoft.com/office/drawing/2012/chart" uri="{CE6537A1-D6FC-4f65-9D91-7224C49458BB}">
                  <c15:layout/>
                  <c15:dlblFieldTable/>
                  <c15:showDataLabelsRange val="0"/>
                </c:ext>
              </c:extLst>
            </c:dLbl>
            <c:dLbl>
              <c:idx val="3"/>
              <c:layout/>
              <c:tx>
                <c:rich>
                  <a:bodyPr/>
                  <a:lstStyle/>
                  <a:p>
                    <a:fld id="{B0B7D6D6-9C02-4604-9675-5203989EECDB}" type="VALUE">
                      <a:rPr lang="en-US" smtClean="0"/>
                      <a:pPr/>
                      <a:t>[VALUE]</a:t>
                    </a:fld>
                    <a:r>
                      <a:rPr lang="en-US"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476-466F-9E1F-73A9241FFFE0}"/>
                </c:ext>
                <c:ext xmlns:c15="http://schemas.microsoft.com/office/drawing/2012/chart" uri="{CE6537A1-D6FC-4f65-9D91-7224C49458BB}">
                  <c15:layout/>
                  <c15:dlblFieldTable/>
                  <c15:showDataLabelsRange val="0"/>
                </c:ext>
              </c:extLst>
            </c:dLbl>
            <c:dLbl>
              <c:idx val="4"/>
              <c:layout/>
              <c:tx>
                <c:rich>
                  <a:bodyPr/>
                  <a:lstStyle/>
                  <a:p>
                    <a:fld id="{D615E0CA-6AA6-4CB8-BD9F-F6B7E628499C}" type="VALUE">
                      <a:rPr lang="en-US" smtClean="0"/>
                      <a:pPr/>
                      <a:t>[VALUE]</a:t>
                    </a:fld>
                    <a:r>
                      <a:rPr lang="en-US"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476-466F-9E1F-73A9241FFFE0}"/>
                </c:ext>
                <c:ext xmlns:c15="http://schemas.microsoft.com/office/drawing/2012/chart" uri="{CE6537A1-D6FC-4f65-9D91-7224C49458BB}">
                  <c15:layout/>
                  <c15:dlblFieldTable/>
                  <c15:showDataLabelsRange val="0"/>
                </c:ext>
              </c:extLst>
            </c:dLbl>
            <c:dLbl>
              <c:idx val="6"/>
              <c:layout/>
              <c:tx>
                <c:rich>
                  <a:bodyPr/>
                  <a:lstStyle/>
                  <a:p>
                    <a:fld id="{580EA48B-25DF-4762-958F-F9C15AF607DA}" type="VALUE">
                      <a:rPr lang="en-US" smtClean="0"/>
                      <a:pPr/>
                      <a:t>[VALUE]</a:t>
                    </a:fld>
                    <a:r>
                      <a:rPr lang="en-US"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476-466F-9E1F-73A9241FFFE0}"/>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Sheet1!$A$3:$A$10</c:f>
              <c:numCache>
                <c:formatCode>General</c:formatCode>
                <c:ptCount val="8"/>
                <c:pt idx="0">
                  <c:v>2003</c:v>
                </c:pt>
                <c:pt idx="1">
                  <c:v>2005</c:v>
                </c:pt>
                <c:pt idx="2">
                  <c:v>2007</c:v>
                </c:pt>
                <c:pt idx="3">
                  <c:v>2009</c:v>
                </c:pt>
                <c:pt idx="4">
                  <c:v>2011</c:v>
                </c:pt>
                <c:pt idx="5">
                  <c:v>2013</c:v>
                </c:pt>
                <c:pt idx="6">
                  <c:v>2015</c:v>
                </c:pt>
                <c:pt idx="7">
                  <c:v>2017</c:v>
                </c:pt>
              </c:numCache>
            </c:numRef>
          </c:cat>
          <c:val>
            <c:numRef>
              <c:f>Sheet1!$D$3:$D$10</c:f>
              <c:numCache>
                <c:formatCode>0</c:formatCode>
                <c:ptCount val="8"/>
                <c:pt idx="0">
                  <c:v>27.433343956865102</c:v>
                </c:pt>
                <c:pt idx="1">
                  <c:v>26.32873320573</c:v>
                </c:pt>
                <c:pt idx="2">
                  <c:v>26.892226550740698</c:v>
                </c:pt>
                <c:pt idx="3">
                  <c:v>27.979888296328099</c:v>
                </c:pt>
                <c:pt idx="4">
                  <c:v>28.603929262741602</c:v>
                </c:pt>
                <c:pt idx="5">
                  <c:v>30.597308937466501</c:v>
                </c:pt>
                <c:pt idx="6">
                  <c:v>29.4372811472001</c:v>
                </c:pt>
                <c:pt idx="7">
                  <c:v>30.789952656367099</c:v>
                </c:pt>
              </c:numCache>
            </c:numRef>
          </c:val>
          <c:extLst xmlns:c16r2="http://schemas.microsoft.com/office/drawing/2015/06/chart">
            <c:ext xmlns:c16="http://schemas.microsoft.com/office/drawing/2014/chart" uri="{C3380CC4-5D6E-409C-BE32-E72D297353CC}">
              <c16:uniqueId val="{00000012-C7FA-45C4-AF1F-66546D9B8D6D}"/>
            </c:ext>
          </c:extLst>
        </c:ser>
        <c:ser>
          <c:idx val="3"/>
          <c:order val="3"/>
          <c:tx>
            <c:strRef>
              <c:f>Sheet1!$E$2</c:f>
              <c:strCache>
                <c:ptCount val="1"/>
                <c:pt idx="0">
                  <c:v>% Advanced</c:v>
                </c:pt>
              </c:strCache>
            </c:strRef>
          </c:tx>
          <c:spPr>
            <a:solidFill>
              <a:schemeClr val="tx1"/>
            </a:solidFill>
            <a:ln>
              <a:noFill/>
            </a:ln>
            <a:effectLst/>
          </c:spPr>
          <c:invertIfNegative val="0"/>
          <c:dLbls>
            <c:dLbl>
              <c:idx val="0"/>
              <c:layout/>
              <c:tx>
                <c:rich>
                  <a:bodyPr/>
                  <a:lstStyle/>
                  <a:p>
                    <a:fld id="{44F817BD-F451-4A39-8750-DEB8BE6603BC}" type="VALUE">
                      <a:rPr lang="en-US" smtClean="0"/>
                      <a:pPr/>
                      <a:t>[VALUE]</a:t>
                    </a:fld>
                    <a:r>
                      <a:rPr lang="en-US"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8476-466F-9E1F-73A9241FFFE0}"/>
                </c:ext>
                <c:ext xmlns:c15="http://schemas.microsoft.com/office/drawing/2012/chart" uri="{CE6537A1-D6FC-4f65-9D91-7224C49458BB}">
                  <c15:layout/>
                  <c15:dlblFieldTable/>
                  <c15:showDataLabelsRange val="0"/>
                </c:ext>
              </c:extLst>
            </c:dLbl>
            <c:dLbl>
              <c:idx val="1"/>
              <c:layout/>
              <c:tx>
                <c:rich>
                  <a:bodyPr/>
                  <a:lstStyle/>
                  <a:p>
                    <a:fld id="{017DBDC7-52AF-4969-8932-9B0852D96EEC}" type="VALUE">
                      <a:rPr lang="en-US" smtClean="0"/>
                      <a:pPr/>
                      <a:t>[VALUE]</a:t>
                    </a:fld>
                    <a:r>
                      <a:rPr lang="en-US"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8476-466F-9E1F-73A9241FFFE0}"/>
                </c:ext>
                <c:ext xmlns:c15="http://schemas.microsoft.com/office/drawing/2012/chart" uri="{CE6537A1-D6FC-4f65-9D91-7224C49458BB}">
                  <c15:layout/>
                  <c15:dlblFieldTable/>
                  <c15:showDataLabelsRange val="0"/>
                </c:ext>
              </c:extLst>
            </c:dLbl>
            <c:dLbl>
              <c:idx val="2"/>
              <c:layout/>
              <c:tx>
                <c:rich>
                  <a:bodyPr/>
                  <a:lstStyle/>
                  <a:p>
                    <a:fld id="{FF581E0E-AED9-4258-AB7A-3234FDCD19DE}" type="VALUE">
                      <a:rPr lang="en-US" smtClean="0"/>
                      <a:pPr/>
                      <a:t>[VALUE]</a:t>
                    </a:fld>
                    <a:r>
                      <a:rPr lang="en-US"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8476-466F-9E1F-73A9241FFFE0}"/>
                </c:ext>
                <c:ext xmlns:c15="http://schemas.microsoft.com/office/drawing/2012/chart" uri="{CE6537A1-D6FC-4f65-9D91-7224C49458BB}">
                  <c15:layout/>
                  <c15:dlblFieldTable/>
                  <c15:showDataLabelsRange val="0"/>
                </c:ext>
              </c:extLst>
            </c:dLbl>
            <c:dLbl>
              <c:idx val="3"/>
              <c:layout/>
              <c:tx>
                <c:rich>
                  <a:bodyPr/>
                  <a:lstStyle/>
                  <a:p>
                    <a:fld id="{525CFE26-FAC1-4DD6-99BB-6B101A3911D5}" type="VALUE">
                      <a:rPr lang="en-US" smtClean="0"/>
                      <a:pPr/>
                      <a:t>[VALUE]</a:t>
                    </a:fld>
                    <a:r>
                      <a:rPr lang="en-US"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8476-466F-9E1F-73A9241FFFE0}"/>
                </c:ext>
                <c:ext xmlns:c15="http://schemas.microsoft.com/office/drawing/2012/chart" uri="{CE6537A1-D6FC-4f65-9D91-7224C49458BB}">
                  <c15:layout/>
                  <c15:dlblFieldTable/>
                  <c15:showDataLabelsRange val="0"/>
                </c:ext>
              </c:extLst>
            </c:dLbl>
            <c:dLbl>
              <c:idx val="4"/>
              <c:layout/>
              <c:tx>
                <c:rich>
                  <a:bodyPr/>
                  <a:lstStyle/>
                  <a:p>
                    <a:fld id="{1A3237CA-E9FB-435C-8526-7AAF48C5F47E}" type="VALUE">
                      <a:rPr lang="en-US" smtClean="0"/>
                      <a:pPr/>
                      <a:t>[VALUE]</a:t>
                    </a:fld>
                    <a:r>
                      <a:rPr lang="en-US" dirty="0"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8476-466F-9E1F-73A9241FFFE0}"/>
                </c:ext>
                <c:ext xmlns:c15="http://schemas.microsoft.com/office/drawing/2012/chart" uri="{CE6537A1-D6FC-4f65-9D91-7224C49458BB}">
                  <c15:layout/>
                  <c15:dlblFieldTable/>
                  <c15:showDataLabelsRange val="0"/>
                </c:ext>
              </c:extLst>
            </c:dLbl>
            <c:dLbl>
              <c:idx val="6"/>
              <c:layout/>
              <c:tx>
                <c:rich>
                  <a:bodyPr/>
                  <a:lstStyle/>
                  <a:p>
                    <a:fld id="{FF7D0C81-4FF4-49CB-B6E2-E9C3D97E3783}" type="VALUE">
                      <a:rPr lang="en-US" smtClean="0"/>
                      <a:pPr/>
                      <a:t>[VALUE]</a:t>
                    </a:fld>
                    <a:r>
                      <a:rPr lang="en-US"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8476-466F-9E1F-73A9241FFFE0}"/>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Sheet1!$A$3:$A$10</c:f>
              <c:numCache>
                <c:formatCode>General</c:formatCode>
                <c:ptCount val="8"/>
                <c:pt idx="0">
                  <c:v>2003</c:v>
                </c:pt>
                <c:pt idx="1">
                  <c:v>2005</c:v>
                </c:pt>
                <c:pt idx="2">
                  <c:v>2007</c:v>
                </c:pt>
                <c:pt idx="3">
                  <c:v>2009</c:v>
                </c:pt>
                <c:pt idx="4">
                  <c:v>2011</c:v>
                </c:pt>
                <c:pt idx="5">
                  <c:v>2013</c:v>
                </c:pt>
                <c:pt idx="6">
                  <c:v>2015</c:v>
                </c:pt>
                <c:pt idx="7">
                  <c:v>2017</c:v>
                </c:pt>
              </c:numCache>
            </c:numRef>
          </c:cat>
          <c:val>
            <c:numRef>
              <c:f>Sheet1!$E$3:$E$10</c:f>
              <c:numCache>
                <c:formatCode>0</c:formatCode>
                <c:ptCount val="8"/>
                <c:pt idx="0">
                  <c:v>2.6064950187908398</c:v>
                </c:pt>
                <c:pt idx="1">
                  <c:v>2.5342622153675198</c:v>
                </c:pt>
                <c:pt idx="2">
                  <c:v>2.3090378509548599</c:v>
                </c:pt>
                <c:pt idx="3">
                  <c:v>2.4543699571309898</c:v>
                </c:pt>
                <c:pt idx="4">
                  <c:v>3.0136578157898701</c:v>
                </c:pt>
                <c:pt idx="5">
                  <c:v>3.6534168094183701</c:v>
                </c:pt>
                <c:pt idx="6">
                  <c:v>3.23513373615768</c:v>
                </c:pt>
                <c:pt idx="7">
                  <c:v>3.9488301863536899</c:v>
                </c:pt>
              </c:numCache>
            </c:numRef>
          </c:val>
          <c:extLst xmlns:c16r2="http://schemas.microsoft.com/office/drawing/2015/06/chart">
            <c:ext xmlns:c16="http://schemas.microsoft.com/office/drawing/2014/chart" uri="{C3380CC4-5D6E-409C-BE32-E72D297353CC}">
              <c16:uniqueId val="{00000013-C7FA-45C4-AF1F-66546D9B8D6D}"/>
            </c:ext>
          </c:extLst>
        </c:ser>
        <c:dLbls>
          <c:showLegendKey val="0"/>
          <c:showVal val="0"/>
          <c:showCatName val="0"/>
          <c:showSerName val="0"/>
          <c:showPercent val="0"/>
          <c:showBubbleSize val="0"/>
        </c:dLbls>
        <c:gapWidth val="20"/>
        <c:overlap val="100"/>
        <c:axId val="561276120"/>
        <c:axId val="561276512"/>
      </c:barChart>
      <c:catAx>
        <c:axId val="56127612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3"/>
                </a:solidFill>
                <a:latin typeface="+mj-lt"/>
                <a:ea typeface="+mn-ea"/>
                <a:cs typeface="+mn-cs"/>
              </a:defRPr>
            </a:pPr>
            <a:endParaRPr lang="en-US"/>
          </a:p>
        </c:txPr>
        <c:crossAx val="561276512"/>
        <c:crosses val="autoZero"/>
        <c:auto val="1"/>
        <c:lblAlgn val="ctr"/>
        <c:lblOffset val="100"/>
        <c:noMultiLvlLbl val="0"/>
      </c:catAx>
      <c:valAx>
        <c:axId val="561276512"/>
        <c:scaling>
          <c:orientation val="minMax"/>
        </c:scaling>
        <c:delete val="1"/>
        <c:axPos val="b"/>
        <c:numFmt formatCode="0%" sourceLinked="1"/>
        <c:majorTickMark val="none"/>
        <c:minorTickMark val="none"/>
        <c:tickLblPos val="nextTo"/>
        <c:crossAx val="561276120"/>
        <c:crossesAt val="1"/>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Sheet1!$B$2</c:f>
              <c:strCache>
                <c:ptCount val="1"/>
                <c:pt idx="0">
                  <c:v>% Basic</c:v>
                </c:pt>
              </c:strCache>
            </c:strRef>
          </c:tx>
          <c:spPr>
            <a:solidFill>
              <a:schemeClr val="tx1">
                <a:lumMod val="20000"/>
                <a:lumOff val="80000"/>
              </a:schemeClr>
            </a:solidFill>
            <a:ln>
              <a:noFill/>
            </a:ln>
            <a:effectLst/>
          </c:spPr>
          <c:invertIfNegative val="0"/>
          <c:dLbls>
            <c:dLbl>
              <c:idx val="0"/>
              <c:layout/>
              <c:tx>
                <c:rich>
                  <a:bodyPr/>
                  <a:lstStyle/>
                  <a:p>
                    <a:fld id="{D133A08C-6873-4DB2-B5E7-14EF4160776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
              <c:layout/>
              <c:tx>
                <c:rich>
                  <a:bodyPr/>
                  <a:lstStyle/>
                  <a:p>
                    <a:fld id="{97E3EFFB-F52A-40EA-A08D-36DA780AFE9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
              <c:layout/>
              <c:tx>
                <c:rich>
                  <a:bodyPr/>
                  <a:lstStyle/>
                  <a:p>
                    <a:fld id="{11572A1C-A351-4229-B2AE-65B1089C600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
              <c:layout/>
              <c:tx>
                <c:rich>
                  <a:bodyPr/>
                  <a:lstStyle/>
                  <a:p>
                    <a:fld id="{A03DB459-721E-448D-B259-E03B10D8B7F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
              <c:layout/>
              <c:tx>
                <c:rich>
                  <a:bodyPr/>
                  <a:lstStyle/>
                  <a:p>
                    <a:fld id="{D228E5EE-DE5E-455C-AB36-1B9EABF1886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
              <c:layout/>
              <c:tx>
                <c:rich>
                  <a:bodyPr/>
                  <a:lstStyle/>
                  <a:p>
                    <a:fld id="{354ECC18-8664-417E-9042-B6E1CA3A1B7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6"/>
              <c:layout/>
              <c:tx>
                <c:rich>
                  <a:bodyPr/>
                  <a:lstStyle/>
                  <a:p>
                    <a:fld id="{395A5F60-ABA8-425B-A02A-331B197BD9E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7"/>
              <c:layout/>
              <c:tx>
                <c:rich>
                  <a:bodyPr/>
                  <a:lstStyle/>
                  <a:p>
                    <a:fld id="{73831235-196D-4E55-954A-DD0F8658E93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numRef>
              <c:f>Sheet1!$A$3:$A$10</c:f>
              <c:numCache>
                <c:formatCode>General</c:formatCode>
                <c:ptCount val="8"/>
                <c:pt idx="0">
                  <c:v>2003</c:v>
                </c:pt>
                <c:pt idx="1">
                  <c:v>2005</c:v>
                </c:pt>
                <c:pt idx="2">
                  <c:v>2007</c:v>
                </c:pt>
                <c:pt idx="3">
                  <c:v>2009</c:v>
                </c:pt>
                <c:pt idx="4">
                  <c:v>2011</c:v>
                </c:pt>
                <c:pt idx="5">
                  <c:v>2013</c:v>
                </c:pt>
                <c:pt idx="6">
                  <c:v>2015</c:v>
                </c:pt>
                <c:pt idx="7">
                  <c:v>2017</c:v>
                </c:pt>
              </c:numCache>
            </c:numRef>
          </c:cat>
          <c:val>
            <c:numRef>
              <c:f>Sheet1!$B$3:$B$10</c:f>
              <c:numCache>
                <c:formatCode>0</c:formatCode>
                <c:ptCount val="8"/>
                <c:pt idx="0">
                  <c:v>-44</c:v>
                </c:pt>
                <c:pt idx="1">
                  <c:v>-45</c:v>
                </c:pt>
                <c:pt idx="2">
                  <c:v>-46</c:v>
                </c:pt>
                <c:pt idx="3">
                  <c:v>-46</c:v>
                </c:pt>
                <c:pt idx="4">
                  <c:v>-43</c:v>
                </c:pt>
                <c:pt idx="5">
                  <c:v>-42</c:v>
                </c:pt>
                <c:pt idx="6">
                  <c:v>-42</c:v>
                </c:pt>
                <c:pt idx="7">
                  <c:v>-41</c:v>
                </c:pt>
              </c:numCache>
            </c:numRef>
          </c:val>
          <c:extLst xmlns:c16r2="http://schemas.microsoft.com/office/drawing/2015/06/chart">
            <c:ext xmlns:c16="http://schemas.microsoft.com/office/drawing/2014/chart" uri="{C3380CC4-5D6E-409C-BE32-E72D297353CC}">
              <c16:uniqueId val="{00000008-83A7-45DF-ADB5-7A36C6965C95}"/>
            </c:ext>
            <c:ext xmlns:c15="http://schemas.microsoft.com/office/drawing/2012/chart" uri="{02D57815-91ED-43cb-92C2-25804820EDAC}">
              <c15:datalabelsRange>
                <c15:f>Sheet1!$H$3:$H$10</c15:f>
                <c15:dlblRangeCache>
                  <c:ptCount val="8"/>
                  <c:pt idx="0">
                    <c:v>44</c:v>
                  </c:pt>
                  <c:pt idx="1">
                    <c:v>45</c:v>
                  </c:pt>
                  <c:pt idx="2">
                    <c:v>46</c:v>
                  </c:pt>
                  <c:pt idx="3">
                    <c:v>46</c:v>
                  </c:pt>
                  <c:pt idx="4">
                    <c:v>43</c:v>
                  </c:pt>
                  <c:pt idx="5">
                    <c:v>42</c:v>
                  </c:pt>
                  <c:pt idx="6">
                    <c:v>42</c:v>
                  </c:pt>
                  <c:pt idx="7">
                    <c:v>41</c:v>
                  </c:pt>
                </c15:dlblRangeCache>
              </c15:datalabelsRange>
            </c:ext>
          </c:extLst>
        </c:ser>
        <c:ser>
          <c:idx val="1"/>
          <c:order val="1"/>
          <c:tx>
            <c:strRef>
              <c:f>Sheet1!$C$2</c:f>
              <c:strCache>
                <c:ptCount val="1"/>
                <c:pt idx="0">
                  <c:v>% Below Basic</c:v>
                </c:pt>
              </c:strCache>
            </c:strRef>
          </c:tx>
          <c:spPr>
            <a:solidFill>
              <a:schemeClr val="accent2"/>
            </a:solidFill>
            <a:ln>
              <a:noFill/>
            </a:ln>
            <a:effectLst/>
          </c:spPr>
          <c:invertIfNegative val="0"/>
          <c:dLbls>
            <c:dLbl>
              <c:idx val="0"/>
              <c:layout/>
              <c:tx>
                <c:rich>
                  <a:bodyPr/>
                  <a:lstStyle/>
                  <a:p>
                    <a:fld id="{81DDC723-C5D1-445E-AEE8-8C54F0379CE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
              <c:layout/>
              <c:tx>
                <c:rich>
                  <a:bodyPr/>
                  <a:lstStyle/>
                  <a:p>
                    <a:fld id="{3DBD4A9D-58D1-46AC-89E0-7851B0DD080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
              <c:layout/>
              <c:tx>
                <c:rich>
                  <a:bodyPr/>
                  <a:lstStyle/>
                  <a:p>
                    <a:fld id="{6535861D-F0B9-49B7-843D-23EA1052BAA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
              <c:layout/>
              <c:tx>
                <c:rich>
                  <a:bodyPr/>
                  <a:lstStyle/>
                  <a:p>
                    <a:fld id="{74F48785-00B3-4F4A-AC51-141412D4F4A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
              <c:layout/>
              <c:tx>
                <c:rich>
                  <a:bodyPr/>
                  <a:lstStyle/>
                  <a:p>
                    <a:fld id="{5E801B6B-B253-4A6E-B7DC-5C76F6CC9C2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
              <c:layout/>
              <c:tx>
                <c:rich>
                  <a:bodyPr/>
                  <a:lstStyle/>
                  <a:p>
                    <a:fld id="{912F5DB5-390A-47F9-B6CF-BD259E59C40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6"/>
              <c:layout/>
              <c:tx>
                <c:rich>
                  <a:bodyPr/>
                  <a:lstStyle/>
                  <a:p>
                    <a:fld id="{BFF1E0DD-2641-4475-A54F-34106C39159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7"/>
              <c:layout/>
              <c:tx>
                <c:rich>
                  <a:bodyPr/>
                  <a:lstStyle/>
                  <a:p>
                    <a:fld id="{C73AE708-3816-43F3-B280-FA2046CAB55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numRef>
              <c:f>Sheet1!$A$3:$A$10</c:f>
              <c:numCache>
                <c:formatCode>General</c:formatCode>
                <c:ptCount val="8"/>
                <c:pt idx="0">
                  <c:v>2003</c:v>
                </c:pt>
                <c:pt idx="1">
                  <c:v>2005</c:v>
                </c:pt>
                <c:pt idx="2">
                  <c:v>2007</c:v>
                </c:pt>
                <c:pt idx="3">
                  <c:v>2009</c:v>
                </c:pt>
                <c:pt idx="4">
                  <c:v>2011</c:v>
                </c:pt>
                <c:pt idx="5">
                  <c:v>2013</c:v>
                </c:pt>
                <c:pt idx="6">
                  <c:v>2015</c:v>
                </c:pt>
                <c:pt idx="7">
                  <c:v>2017</c:v>
                </c:pt>
              </c:numCache>
            </c:numRef>
          </c:cat>
          <c:val>
            <c:numRef>
              <c:f>Sheet1!$C$3:$C$10</c:f>
              <c:numCache>
                <c:formatCode>0</c:formatCode>
                <c:ptCount val="8"/>
                <c:pt idx="0">
                  <c:v>-22</c:v>
                </c:pt>
                <c:pt idx="1">
                  <c:v>-25</c:v>
                </c:pt>
                <c:pt idx="2">
                  <c:v>-27</c:v>
                </c:pt>
                <c:pt idx="3">
                  <c:v>-21</c:v>
                </c:pt>
                <c:pt idx="4">
                  <c:v>-21</c:v>
                </c:pt>
                <c:pt idx="5">
                  <c:v>-20</c:v>
                </c:pt>
                <c:pt idx="6">
                  <c:v>-22</c:v>
                </c:pt>
                <c:pt idx="7">
                  <c:v>-24.739804374999199</c:v>
                </c:pt>
              </c:numCache>
            </c:numRef>
          </c:val>
          <c:extLst xmlns:c16r2="http://schemas.microsoft.com/office/drawing/2015/06/chart">
            <c:ext xmlns:c16="http://schemas.microsoft.com/office/drawing/2014/chart" uri="{C3380CC4-5D6E-409C-BE32-E72D297353CC}">
              <c16:uniqueId val="{00000011-83A7-45DF-ADB5-7A36C6965C95}"/>
            </c:ext>
            <c:ext xmlns:c15="http://schemas.microsoft.com/office/drawing/2012/chart" uri="{02D57815-91ED-43cb-92C2-25804820EDAC}">
              <c15:datalabelsRange>
                <c15:f>Sheet1!$G$3:$G$10</c15:f>
                <c15:dlblRangeCache>
                  <c:ptCount val="8"/>
                  <c:pt idx="0">
                    <c:v>22</c:v>
                  </c:pt>
                  <c:pt idx="1">
                    <c:v>25</c:v>
                  </c:pt>
                  <c:pt idx="2">
                    <c:v>27</c:v>
                  </c:pt>
                  <c:pt idx="3">
                    <c:v>21</c:v>
                  </c:pt>
                  <c:pt idx="4">
                    <c:v>21</c:v>
                  </c:pt>
                  <c:pt idx="5">
                    <c:v>20</c:v>
                  </c:pt>
                  <c:pt idx="6">
                    <c:v>22</c:v>
                  </c:pt>
                  <c:pt idx="7">
                    <c:v>25</c:v>
                  </c:pt>
                </c15:dlblRangeCache>
              </c15:datalabelsRange>
            </c:ext>
          </c:extLst>
        </c:ser>
        <c:ser>
          <c:idx val="2"/>
          <c:order val="2"/>
          <c:tx>
            <c:strRef>
              <c:f>Sheet1!$D$2</c:f>
              <c:strCache>
                <c:ptCount val="1"/>
                <c:pt idx="0">
                  <c:v>% Proficient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Sheet1!$A$3:$A$10</c:f>
              <c:numCache>
                <c:formatCode>General</c:formatCode>
                <c:ptCount val="8"/>
                <c:pt idx="0">
                  <c:v>2003</c:v>
                </c:pt>
                <c:pt idx="1">
                  <c:v>2005</c:v>
                </c:pt>
                <c:pt idx="2">
                  <c:v>2007</c:v>
                </c:pt>
                <c:pt idx="3">
                  <c:v>2009</c:v>
                </c:pt>
                <c:pt idx="4">
                  <c:v>2011</c:v>
                </c:pt>
                <c:pt idx="5">
                  <c:v>2013</c:v>
                </c:pt>
                <c:pt idx="6">
                  <c:v>2015</c:v>
                </c:pt>
                <c:pt idx="7">
                  <c:v>2017</c:v>
                </c:pt>
              </c:numCache>
            </c:numRef>
          </c:cat>
          <c:val>
            <c:numRef>
              <c:f>Sheet1!$D$3:$D$10</c:f>
              <c:numCache>
                <c:formatCode>0</c:formatCode>
                <c:ptCount val="8"/>
                <c:pt idx="0">
                  <c:v>31</c:v>
                </c:pt>
                <c:pt idx="1">
                  <c:v>28</c:v>
                </c:pt>
                <c:pt idx="2">
                  <c:v>25</c:v>
                </c:pt>
                <c:pt idx="3">
                  <c:v>31</c:v>
                </c:pt>
                <c:pt idx="4">
                  <c:v>33</c:v>
                </c:pt>
                <c:pt idx="5">
                  <c:v>33</c:v>
                </c:pt>
                <c:pt idx="6">
                  <c:v>32</c:v>
                </c:pt>
                <c:pt idx="7">
                  <c:v>30</c:v>
                </c:pt>
              </c:numCache>
            </c:numRef>
          </c:val>
          <c:extLst xmlns:c16r2="http://schemas.microsoft.com/office/drawing/2015/06/chart">
            <c:ext xmlns:c16="http://schemas.microsoft.com/office/drawing/2014/chart" uri="{C3380CC4-5D6E-409C-BE32-E72D297353CC}">
              <c16:uniqueId val="{00000012-83A7-45DF-ADB5-7A36C6965C95}"/>
            </c:ext>
          </c:extLst>
        </c:ser>
        <c:ser>
          <c:idx val="3"/>
          <c:order val="3"/>
          <c:tx>
            <c:strRef>
              <c:f>Sheet1!$E$2</c:f>
              <c:strCache>
                <c:ptCount val="1"/>
                <c:pt idx="0">
                  <c:v>% Advanced</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Sheet1!$A$3:$A$10</c:f>
              <c:numCache>
                <c:formatCode>General</c:formatCode>
                <c:ptCount val="8"/>
                <c:pt idx="0">
                  <c:v>2003</c:v>
                </c:pt>
                <c:pt idx="1">
                  <c:v>2005</c:v>
                </c:pt>
                <c:pt idx="2">
                  <c:v>2007</c:v>
                </c:pt>
                <c:pt idx="3">
                  <c:v>2009</c:v>
                </c:pt>
                <c:pt idx="4">
                  <c:v>2011</c:v>
                </c:pt>
                <c:pt idx="5">
                  <c:v>2013</c:v>
                </c:pt>
                <c:pt idx="6">
                  <c:v>2015</c:v>
                </c:pt>
                <c:pt idx="7">
                  <c:v>2017</c:v>
                </c:pt>
              </c:numCache>
            </c:numRef>
          </c:cat>
          <c:val>
            <c:numRef>
              <c:f>Sheet1!$E$3:$E$10</c:f>
              <c:numCache>
                <c:formatCode>0</c:formatCode>
                <c:ptCount val="8"/>
                <c:pt idx="0">
                  <c:v>2.6064950187908398</c:v>
                </c:pt>
                <c:pt idx="1">
                  <c:v>2.5342622153675198</c:v>
                </c:pt>
                <c:pt idx="2">
                  <c:v>3</c:v>
                </c:pt>
                <c:pt idx="3">
                  <c:v>3</c:v>
                </c:pt>
                <c:pt idx="4">
                  <c:v>3.0136578157898701</c:v>
                </c:pt>
                <c:pt idx="5">
                  <c:v>5</c:v>
                </c:pt>
                <c:pt idx="6">
                  <c:v>3.23513373615768</c:v>
                </c:pt>
                <c:pt idx="7">
                  <c:v>3.9488301863536899</c:v>
                </c:pt>
              </c:numCache>
            </c:numRef>
          </c:val>
          <c:extLst xmlns:c16r2="http://schemas.microsoft.com/office/drawing/2015/06/chart">
            <c:ext xmlns:c16="http://schemas.microsoft.com/office/drawing/2014/chart" uri="{C3380CC4-5D6E-409C-BE32-E72D297353CC}">
              <c16:uniqueId val="{00000013-83A7-45DF-ADB5-7A36C6965C95}"/>
            </c:ext>
          </c:extLst>
        </c:ser>
        <c:dLbls>
          <c:showLegendKey val="0"/>
          <c:showVal val="0"/>
          <c:showCatName val="0"/>
          <c:showSerName val="0"/>
          <c:showPercent val="0"/>
          <c:showBubbleSize val="0"/>
        </c:dLbls>
        <c:gapWidth val="20"/>
        <c:overlap val="100"/>
        <c:axId val="556191112"/>
        <c:axId val="556827240"/>
      </c:barChart>
      <c:catAx>
        <c:axId val="556191112"/>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3"/>
                </a:solidFill>
                <a:latin typeface="+mj-lt"/>
                <a:ea typeface="+mn-ea"/>
                <a:cs typeface="+mn-cs"/>
              </a:defRPr>
            </a:pPr>
            <a:endParaRPr lang="en-US"/>
          </a:p>
        </c:txPr>
        <c:crossAx val="556827240"/>
        <c:crosses val="autoZero"/>
        <c:auto val="1"/>
        <c:lblAlgn val="ctr"/>
        <c:lblOffset val="100"/>
        <c:noMultiLvlLbl val="0"/>
      </c:catAx>
      <c:valAx>
        <c:axId val="556827240"/>
        <c:scaling>
          <c:orientation val="minMax"/>
        </c:scaling>
        <c:delete val="1"/>
        <c:axPos val="b"/>
        <c:numFmt formatCode="0%" sourceLinked="1"/>
        <c:majorTickMark val="none"/>
        <c:minorTickMark val="none"/>
        <c:tickLblPos val="nextTo"/>
        <c:crossAx val="556191112"/>
        <c:crossesAt val="1"/>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Sheet1!$B$2</c:f>
              <c:strCache>
                <c:ptCount val="1"/>
                <c:pt idx="0">
                  <c:v>% Basic</c:v>
                </c:pt>
              </c:strCache>
            </c:strRef>
          </c:tx>
          <c:spPr>
            <a:solidFill>
              <a:schemeClr val="tx1">
                <a:lumMod val="20000"/>
                <a:lumOff val="80000"/>
              </a:schemeClr>
            </a:solidFill>
            <a:ln>
              <a:noFill/>
            </a:ln>
            <a:effectLst/>
          </c:spPr>
          <c:invertIfNegative val="0"/>
          <c:dLbls>
            <c:dLbl>
              <c:idx val="0"/>
              <c:layout/>
              <c:tx>
                <c:rich>
                  <a:bodyPr/>
                  <a:lstStyle/>
                  <a:p>
                    <a:fld id="{49C7FC58-B22D-4133-BCA9-DB113D051917}" type="CELLRANGE">
                      <a:rPr lang="en-US" smtClean="0"/>
                      <a:pPr/>
                      <a:t>[CELLRANGE]</a:t>
                    </a:fld>
                    <a:r>
                      <a:rPr lang="en-US" smtClean="0"/>
                      <a:t>*</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0-C7FA-45C4-AF1F-66546D9B8D6D}"/>
                </c:ext>
                <c:ext xmlns:c15="http://schemas.microsoft.com/office/drawing/2012/chart" uri="{CE6537A1-D6FC-4f65-9D91-7224C49458BB}">
                  <c15:layout/>
                  <c15:dlblFieldTable/>
                  <c15:showDataLabelsRange val="1"/>
                </c:ext>
              </c:extLst>
            </c:dLbl>
            <c:dLbl>
              <c:idx val="1"/>
              <c:layout/>
              <c:tx>
                <c:rich>
                  <a:bodyPr/>
                  <a:lstStyle/>
                  <a:p>
                    <a:fld id="{10C2E30D-3797-48E3-A46C-29ADF8F5230D}" type="CELLRANGE">
                      <a:rPr lang="en-US" smtClean="0"/>
                      <a:pPr/>
                      <a:t>[CELLRANGE]</a:t>
                    </a:fld>
                    <a:r>
                      <a:rPr lang="en-US" smtClean="0"/>
                      <a:t>*</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1-C7FA-45C4-AF1F-66546D9B8D6D}"/>
                </c:ext>
                <c:ext xmlns:c15="http://schemas.microsoft.com/office/drawing/2012/chart" uri="{CE6537A1-D6FC-4f65-9D91-7224C49458BB}">
                  <c15:layout/>
                  <c15:dlblFieldTable/>
                  <c15:showDataLabelsRange val="1"/>
                </c:ext>
              </c:extLst>
            </c:dLbl>
            <c:dLbl>
              <c:idx val="2"/>
              <c:layout/>
              <c:tx>
                <c:rich>
                  <a:bodyPr/>
                  <a:lstStyle/>
                  <a:p>
                    <a:fld id="{07A7DE76-DB1D-4F4F-8F9E-0734B22FCFEC}" type="CELLRANGE">
                      <a:rPr lang="en-US" smtClean="0"/>
                      <a:pPr/>
                      <a:t>[CELLRANGE]</a:t>
                    </a:fld>
                    <a:r>
                      <a:rPr lang="en-US" smtClean="0"/>
                      <a:t>*</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2-C7FA-45C4-AF1F-66546D9B8D6D}"/>
                </c:ext>
                <c:ext xmlns:c15="http://schemas.microsoft.com/office/drawing/2012/chart" uri="{CE6537A1-D6FC-4f65-9D91-7224C49458BB}">
                  <c15:layout/>
                  <c15:dlblFieldTable/>
                  <c15:showDataLabelsRange val="1"/>
                </c:ext>
              </c:extLst>
            </c:dLbl>
            <c:dLbl>
              <c:idx val="3"/>
              <c:layout/>
              <c:tx>
                <c:rich>
                  <a:bodyPr/>
                  <a:lstStyle/>
                  <a:p>
                    <a:fld id="{BA5541F6-C1C3-4B90-9564-1D13B64CDA61}" type="CELLRANGE">
                      <a:rPr lang="en-US" smtClean="0"/>
                      <a:pPr/>
                      <a:t>[CELLRANGE]</a:t>
                    </a:fld>
                    <a:r>
                      <a:rPr lang="en-US" smtClean="0"/>
                      <a:t>*</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3-C7FA-45C4-AF1F-66546D9B8D6D}"/>
                </c:ext>
                <c:ext xmlns:c15="http://schemas.microsoft.com/office/drawing/2012/chart" uri="{CE6537A1-D6FC-4f65-9D91-7224C49458BB}">
                  <c15:layout/>
                  <c15:dlblFieldTable/>
                  <c15:showDataLabelsRange val="1"/>
                </c:ext>
              </c:extLst>
            </c:dLbl>
            <c:dLbl>
              <c:idx val="4"/>
              <c:layout/>
              <c:tx>
                <c:rich>
                  <a:bodyPr/>
                  <a:lstStyle/>
                  <a:p>
                    <a:fld id="{9B271F76-A957-4A29-8A1F-5D773B83ECF9}" type="CELLRANGE">
                      <a:rPr lang="en-US" smtClean="0"/>
                      <a:pPr/>
                      <a:t>[CELLRANGE]</a:t>
                    </a:fld>
                    <a:r>
                      <a:rPr lang="en-US" smtClean="0"/>
                      <a:t>*</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4-C7FA-45C4-AF1F-66546D9B8D6D}"/>
                </c:ext>
                <c:ext xmlns:c15="http://schemas.microsoft.com/office/drawing/2012/chart" uri="{CE6537A1-D6FC-4f65-9D91-7224C49458BB}">
                  <c15:layout/>
                  <c15:dlblFieldTable/>
                  <c15:showDataLabelsRange val="1"/>
                </c:ext>
              </c:extLst>
            </c:dLbl>
            <c:dLbl>
              <c:idx val="5"/>
              <c:layout/>
              <c:tx>
                <c:rich>
                  <a:bodyPr/>
                  <a:lstStyle/>
                  <a:p>
                    <a:fld id="{D58D8F0E-3605-4F25-8206-AAD514793E2C}" type="CELLRANGE">
                      <a:rPr lang="en-US" smtClean="0"/>
                      <a:pPr/>
                      <a:t>[CELLRANGE]</a:t>
                    </a:fld>
                    <a:r>
                      <a:rPr lang="en-US" smtClean="0"/>
                      <a:t>*</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5-C7FA-45C4-AF1F-66546D9B8D6D}"/>
                </c:ext>
                <c:ext xmlns:c15="http://schemas.microsoft.com/office/drawing/2012/chart" uri="{CE6537A1-D6FC-4f65-9D91-7224C49458BB}">
                  <c15:layout/>
                  <c15:dlblFieldTable/>
                  <c15:showDataLabelsRange val="1"/>
                </c:ext>
              </c:extLst>
            </c:dLbl>
            <c:dLbl>
              <c:idx val="6"/>
              <c:layout/>
              <c:tx>
                <c:rich>
                  <a:bodyPr/>
                  <a:lstStyle/>
                  <a:p>
                    <a:fld id="{D98D2FC2-ABBC-4CEE-8DD8-E14CA7BCDD28}" type="CELLRANGE">
                      <a:rPr lang="en-US" smtClean="0"/>
                      <a:pPr/>
                      <a:t>[CELLRANGE]</a:t>
                    </a:fld>
                    <a:r>
                      <a:rPr lang="en-US" smtClean="0"/>
                      <a:t>*</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C7FA-45C4-AF1F-66546D9B8D6D}"/>
                </c:ext>
                <c:ext xmlns:c15="http://schemas.microsoft.com/office/drawing/2012/chart" uri="{CE6537A1-D6FC-4f65-9D91-7224C49458BB}">
                  <c15:layout/>
                  <c15:dlblFieldTable/>
                  <c15:showDataLabelsRange val="1"/>
                </c:ext>
              </c:extLst>
            </c:dLbl>
            <c:dLbl>
              <c:idx val="7"/>
              <c:layout/>
              <c:tx>
                <c:rich>
                  <a:bodyPr/>
                  <a:lstStyle/>
                  <a:p>
                    <a:fld id="{051A7106-B48A-481B-BCE8-03813AD99A8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numRef>
              <c:f>Sheet1!$A$3:$A$10</c:f>
              <c:numCache>
                <c:formatCode>General</c:formatCode>
                <c:ptCount val="8"/>
                <c:pt idx="0">
                  <c:v>2003</c:v>
                </c:pt>
                <c:pt idx="1">
                  <c:v>2005</c:v>
                </c:pt>
                <c:pt idx="2">
                  <c:v>2007</c:v>
                </c:pt>
                <c:pt idx="3">
                  <c:v>2009</c:v>
                </c:pt>
                <c:pt idx="4">
                  <c:v>2011</c:v>
                </c:pt>
                <c:pt idx="5">
                  <c:v>2013</c:v>
                </c:pt>
                <c:pt idx="6">
                  <c:v>2015</c:v>
                </c:pt>
                <c:pt idx="7">
                  <c:v>2017</c:v>
                </c:pt>
              </c:numCache>
            </c:numRef>
          </c:cat>
          <c:val>
            <c:numRef>
              <c:f>Sheet1!$B$3:$B$10</c:f>
              <c:numCache>
                <c:formatCode>0</c:formatCode>
                <c:ptCount val="8"/>
                <c:pt idx="0">
                  <c:v>-44.878998761299897</c:v>
                </c:pt>
                <c:pt idx="1">
                  <c:v>-44.139608285385599</c:v>
                </c:pt>
                <c:pt idx="2">
                  <c:v>-42.8434690578312</c:v>
                </c:pt>
                <c:pt idx="3">
                  <c:v>-42.842958263635303</c:v>
                </c:pt>
                <c:pt idx="4">
                  <c:v>-42.264190762266701</c:v>
                </c:pt>
                <c:pt idx="5">
                  <c:v>-40.906866427195602</c:v>
                </c:pt>
                <c:pt idx="6">
                  <c:v>-41.725041381079997</c:v>
                </c:pt>
                <c:pt idx="7">
                  <c:v>-39.443015254253503</c:v>
                </c:pt>
              </c:numCache>
            </c:numRef>
          </c:val>
          <c:extLst xmlns:c16r2="http://schemas.microsoft.com/office/drawing/2015/06/chart">
            <c:ext xmlns:c16="http://schemas.microsoft.com/office/drawing/2014/chart" uri="{C3380CC4-5D6E-409C-BE32-E72D297353CC}">
              <c16:uniqueId val="{00000008-C7FA-45C4-AF1F-66546D9B8D6D}"/>
            </c:ext>
            <c:ext xmlns:c15="http://schemas.microsoft.com/office/drawing/2012/chart" uri="{02D57815-91ED-43cb-92C2-25804820EDAC}">
              <c15:datalabelsRange>
                <c15:f>Sheet1!$H$3:$H$10</c15:f>
                <c15:dlblRangeCache>
                  <c:ptCount val="8"/>
                  <c:pt idx="0">
                    <c:v>45</c:v>
                  </c:pt>
                  <c:pt idx="1">
                    <c:v>44</c:v>
                  </c:pt>
                  <c:pt idx="2">
                    <c:v>43</c:v>
                  </c:pt>
                  <c:pt idx="3">
                    <c:v>43</c:v>
                  </c:pt>
                  <c:pt idx="4">
                    <c:v>42</c:v>
                  </c:pt>
                  <c:pt idx="5">
                    <c:v>41</c:v>
                  </c:pt>
                  <c:pt idx="6">
                    <c:v>42</c:v>
                  </c:pt>
                  <c:pt idx="7">
                    <c:v>39</c:v>
                  </c:pt>
                </c15:dlblRangeCache>
              </c15:datalabelsRange>
            </c:ext>
          </c:extLst>
        </c:ser>
        <c:ser>
          <c:idx val="1"/>
          <c:order val="1"/>
          <c:tx>
            <c:strRef>
              <c:f>Sheet1!$C$2</c:f>
              <c:strCache>
                <c:ptCount val="1"/>
                <c:pt idx="0">
                  <c:v>% Below Basic</c:v>
                </c:pt>
              </c:strCache>
            </c:strRef>
          </c:tx>
          <c:spPr>
            <a:solidFill>
              <a:schemeClr val="accent2"/>
            </a:solidFill>
            <a:ln>
              <a:noFill/>
            </a:ln>
            <a:effectLst/>
          </c:spPr>
          <c:invertIfNegative val="0"/>
          <c:dLbls>
            <c:dLbl>
              <c:idx val="0"/>
              <c:layout/>
              <c:tx>
                <c:rich>
                  <a:bodyPr/>
                  <a:lstStyle/>
                  <a:p>
                    <a:fld id="{627B0935-206F-4926-A6D2-CB2B5CCA53B0}" type="CELLRANGE">
                      <a:rPr lang="en-US" smtClean="0"/>
                      <a:pPr/>
                      <a:t>[CELLRANGE]</a:t>
                    </a:fld>
                    <a:r>
                      <a:rPr lang="en-US" smtClean="0"/>
                      <a:t>*</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9-C7FA-45C4-AF1F-66546D9B8D6D}"/>
                </c:ext>
                <c:ext xmlns:c15="http://schemas.microsoft.com/office/drawing/2012/chart" uri="{CE6537A1-D6FC-4f65-9D91-7224C49458BB}">
                  <c15:layout/>
                  <c15:dlblFieldTable/>
                  <c15:showDataLabelsRange val="1"/>
                </c:ext>
              </c:extLst>
            </c:dLbl>
            <c:dLbl>
              <c:idx val="1"/>
              <c:layout/>
              <c:tx>
                <c:rich>
                  <a:bodyPr/>
                  <a:lstStyle/>
                  <a:p>
                    <a:fld id="{E0187A83-B1BD-44FB-942C-BB906FAF634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
              <c:layout/>
              <c:tx>
                <c:rich>
                  <a:bodyPr/>
                  <a:lstStyle/>
                  <a:p>
                    <a:fld id="{431C470E-8C7B-4881-9F5F-0BE93D8F253D}" type="CELLRANGE">
                      <a:rPr lang="en-US" smtClean="0"/>
                      <a:pPr/>
                      <a:t>[CELLRANGE]</a:t>
                    </a:fld>
                    <a:r>
                      <a:rPr lang="en-US" smtClean="0"/>
                      <a:t>*</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C7FA-45C4-AF1F-66546D9B8D6D}"/>
                </c:ext>
                <c:ext xmlns:c15="http://schemas.microsoft.com/office/drawing/2012/chart" uri="{CE6537A1-D6FC-4f65-9D91-7224C49458BB}">
                  <c15:layout/>
                  <c15:dlblFieldTable/>
                  <c15:showDataLabelsRange val="1"/>
                </c:ext>
              </c:extLst>
            </c:dLbl>
            <c:dLbl>
              <c:idx val="3"/>
              <c:layout/>
              <c:tx>
                <c:rich>
                  <a:bodyPr/>
                  <a:lstStyle/>
                  <a:p>
                    <a:fld id="{919C4228-A298-407D-96CB-18AC20544616}" type="CELLRANGE">
                      <a:rPr lang="en-US" smtClean="0"/>
                      <a:pPr/>
                      <a:t>[CELLRANGE]</a:t>
                    </a:fld>
                    <a:r>
                      <a:rPr lang="en-US" smtClean="0"/>
                      <a:t>*</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C7FA-45C4-AF1F-66546D9B8D6D}"/>
                </c:ext>
                <c:ext xmlns:c15="http://schemas.microsoft.com/office/drawing/2012/chart" uri="{CE6537A1-D6FC-4f65-9D91-7224C49458BB}">
                  <c15:layout/>
                  <c15:dlblFieldTable/>
                  <c15:showDataLabelsRange val="1"/>
                </c:ext>
              </c:extLst>
            </c:dLbl>
            <c:dLbl>
              <c:idx val="4"/>
              <c:layout/>
              <c:tx>
                <c:rich>
                  <a:bodyPr/>
                  <a:lstStyle/>
                  <a:p>
                    <a:fld id="{BFAA9D43-34A6-4FAF-9EED-74A58130D484}" type="CELLRANGE">
                      <a:rPr lang="en-US" smtClean="0"/>
                      <a:pPr/>
                      <a:t>[CELLRANGE]</a:t>
                    </a:fld>
                    <a:r>
                      <a:rPr lang="en-US" smtClean="0"/>
                      <a:t>*</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D-C7FA-45C4-AF1F-66546D9B8D6D}"/>
                </c:ext>
                <c:ext xmlns:c15="http://schemas.microsoft.com/office/drawing/2012/chart" uri="{CE6537A1-D6FC-4f65-9D91-7224C49458BB}">
                  <c15:layout/>
                  <c15:dlblFieldTable/>
                  <c15:showDataLabelsRange val="1"/>
                </c:ext>
              </c:extLst>
            </c:dLbl>
            <c:dLbl>
              <c:idx val="5"/>
              <c:layout/>
              <c:tx>
                <c:rich>
                  <a:bodyPr/>
                  <a:lstStyle/>
                  <a:p>
                    <a:fld id="{630932E2-C5C0-454B-82C2-8ECA8EBACA0B}" type="CELLRANGE">
                      <a:rPr lang="en-US" smtClean="0"/>
                      <a:pPr/>
                      <a:t>[CELLRANGE]</a:t>
                    </a:fld>
                    <a:r>
                      <a:rPr lang="en-US" smtClean="0"/>
                      <a:t>*</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E-C7FA-45C4-AF1F-66546D9B8D6D}"/>
                </c:ext>
                <c:ext xmlns:c15="http://schemas.microsoft.com/office/drawing/2012/chart" uri="{CE6537A1-D6FC-4f65-9D91-7224C49458BB}">
                  <c15:layout/>
                  <c15:dlblFieldTable/>
                  <c15:showDataLabelsRange val="1"/>
                </c:ext>
              </c:extLst>
            </c:dLbl>
            <c:dLbl>
              <c:idx val="6"/>
              <c:layout/>
              <c:tx>
                <c:rich>
                  <a:bodyPr/>
                  <a:lstStyle/>
                  <a:p>
                    <a:fld id="{6C2D08C1-132E-44B7-B631-279CF5030FAB}" type="CELLRANGE">
                      <a:rPr lang="en-US" smtClean="0"/>
                      <a:pPr/>
                      <a:t>[CELLRANGE]</a:t>
                    </a:fld>
                    <a:r>
                      <a:rPr lang="en-US" smtClean="0"/>
                      <a:t>*</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F-C7FA-45C4-AF1F-66546D9B8D6D}"/>
                </c:ext>
                <c:ext xmlns:c15="http://schemas.microsoft.com/office/drawing/2012/chart" uri="{CE6537A1-D6FC-4f65-9D91-7224C49458BB}">
                  <c15:layout/>
                  <c15:dlblFieldTable/>
                  <c15:showDataLabelsRange val="1"/>
                </c:ext>
              </c:extLst>
            </c:dLbl>
            <c:dLbl>
              <c:idx val="7"/>
              <c:layout/>
              <c:tx>
                <c:rich>
                  <a:bodyPr/>
                  <a:lstStyle/>
                  <a:p>
                    <a:fld id="{C88CAB8B-F004-4B46-9B86-DE9AD82277A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numRef>
              <c:f>Sheet1!$A$3:$A$10</c:f>
              <c:numCache>
                <c:formatCode>General</c:formatCode>
                <c:ptCount val="8"/>
                <c:pt idx="0">
                  <c:v>2003</c:v>
                </c:pt>
                <c:pt idx="1">
                  <c:v>2005</c:v>
                </c:pt>
                <c:pt idx="2">
                  <c:v>2007</c:v>
                </c:pt>
                <c:pt idx="3">
                  <c:v>2009</c:v>
                </c:pt>
                <c:pt idx="4">
                  <c:v>2011</c:v>
                </c:pt>
                <c:pt idx="5">
                  <c:v>2013</c:v>
                </c:pt>
                <c:pt idx="6">
                  <c:v>2015</c:v>
                </c:pt>
                <c:pt idx="7">
                  <c:v>2017</c:v>
                </c:pt>
              </c:numCache>
            </c:numRef>
          </c:cat>
          <c:val>
            <c:numRef>
              <c:f>Sheet1!$C$3:$C$10</c:f>
              <c:numCache>
                <c:formatCode>0</c:formatCode>
                <c:ptCount val="8"/>
                <c:pt idx="0">
                  <c:v>-23.8974039802976</c:v>
                </c:pt>
                <c:pt idx="1">
                  <c:v>-20.530773759336601</c:v>
                </c:pt>
                <c:pt idx="2">
                  <c:v>-18.5933903801062</c:v>
                </c:pt>
                <c:pt idx="3">
                  <c:v>-18.8037767238669</c:v>
                </c:pt>
                <c:pt idx="4">
                  <c:v>-18.056349192611499</c:v>
                </c:pt>
                <c:pt idx="5">
                  <c:v>-17.761434959757601</c:v>
                </c:pt>
                <c:pt idx="6">
                  <c:v>-18.8918974758983</c:v>
                </c:pt>
                <c:pt idx="7">
                  <c:v>-21.012188512190601</c:v>
                </c:pt>
              </c:numCache>
            </c:numRef>
          </c:val>
          <c:extLst xmlns:c16r2="http://schemas.microsoft.com/office/drawing/2015/06/chart">
            <c:ext xmlns:c16="http://schemas.microsoft.com/office/drawing/2014/chart" uri="{C3380CC4-5D6E-409C-BE32-E72D297353CC}">
              <c16:uniqueId val="{00000011-C7FA-45C4-AF1F-66546D9B8D6D}"/>
            </c:ext>
            <c:ext xmlns:c15="http://schemas.microsoft.com/office/drawing/2012/chart" uri="{02D57815-91ED-43cb-92C2-25804820EDAC}">
              <c15:datalabelsRange>
                <c15:f>Sheet1!$G$3:$G$10</c15:f>
                <c15:dlblRangeCache>
                  <c:ptCount val="8"/>
                  <c:pt idx="0">
                    <c:v>24</c:v>
                  </c:pt>
                  <c:pt idx="1">
                    <c:v>21</c:v>
                  </c:pt>
                  <c:pt idx="2">
                    <c:v>19</c:v>
                  </c:pt>
                  <c:pt idx="3">
                    <c:v>19</c:v>
                  </c:pt>
                  <c:pt idx="4">
                    <c:v>18</c:v>
                  </c:pt>
                  <c:pt idx="5">
                    <c:v>18</c:v>
                  </c:pt>
                  <c:pt idx="6">
                    <c:v>19</c:v>
                  </c:pt>
                  <c:pt idx="7">
                    <c:v>21</c:v>
                  </c:pt>
                </c15:dlblRangeCache>
              </c15:datalabelsRange>
            </c:ext>
          </c:extLst>
        </c:ser>
        <c:ser>
          <c:idx val="2"/>
          <c:order val="2"/>
          <c:tx>
            <c:strRef>
              <c:f>Sheet1!$D$2</c:f>
              <c:strCache>
                <c:ptCount val="1"/>
                <c:pt idx="0">
                  <c:v>% Proficient</c:v>
                </c:pt>
              </c:strCache>
            </c:strRef>
          </c:tx>
          <c:spPr>
            <a:solidFill>
              <a:schemeClr val="accent1"/>
            </a:solidFill>
            <a:ln>
              <a:noFill/>
            </a:ln>
            <a:effectLst/>
          </c:spPr>
          <c:invertIfNegative val="0"/>
          <c:dLbls>
            <c:dLbl>
              <c:idx val="0"/>
              <c:layout/>
              <c:tx>
                <c:rich>
                  <a:bodyPr/>
                  <a:lstStyle/>
                  <a:p>
                    <a:fld id="{DB110DB0-A8B7-4C43-A59B-E7D22D250C05}" type="VALUE">
                      <a:rPr lang="en-US" smtClean="0"/>
                      <a:pPr/>
                      <a:t>[VALUE]</a:t>
                    </a:fld>
                    <a:r>
                      <a:rPr lang="en-US"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06B-45F1-B66F-2471D693CC52}"/>
                </c:ext>
                <c:ext xmlns:c15="http://schemas.microsoft.com/office/drawing/2012/chart" uri="{CE6537A1-D6FC-4f65-9D91-7224C49458BB}">
                  <c15:layout/>
                  <c15:dlblFieldTable/>
                  <c15:showDataLabelsRange val="0"/>
                </c:ext>
              </c:extLst>
            </c:dLbl>
            <c:dLbl>
              <c:idx val="1"/>
              <c:layout/>
              <c:tx>
                <c:rich>
                  <a:bodyPr/>
                  <a:lstStyle/>
                  <a:p>
                    <a:fld id="{85BE399C-B7CE-4550-8D91-C16E56C098EA}" type="VALUE">
                      <a:rPr lang="en-US" smtClean="0"/>
                      <a:pPr/>
                      <a:t>[VALUE]</a:t>
                    </a:fld>
                    <a:r>
                      <a:rPr lang="en-US"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C06B-45F1-B66F-2471D693CC52}"/>
                </c:ext>
                <c:ext xmlns:c15="http://schemas.microsoft.com/office/drawing/2012/chart" uri="{CE6537A1-D6FC-4f65-9D91-7224C49458BB}">
                  <c15:layout/>
                  <c15:dlblFieldTable/>
                  <c15:showDataLabelsRange val="0"/>
                </c:ext>
              </c:extLst>
            </c:dLbl>
            <c:dLbl>
              <c:idx val="2"/>
              <c:layout/>
              <c:tx>
                <c:rich>
                  <a:bodyPr/>
                  <a:lstStyle/>
                  <a:p>
                    <a:fld id="{F1BEB162-739E-45BC-A146-2F1C443C890A}" type="VALUE">
                      <a:rPr lang="en-US" smtClean="0"/>
                      <a:pPr/>
                      <a:t>[VALUE]</a:t>
                    </a:fld>
                    <a:r>
                      <a:rPr lang="en-US"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06B-45F1-B66F-2471D693CC52}"/>
                </c:ext>
                <c:ext xmlns:c15="http://schemas.microsoft.com/office/drawing/2012/chart" uri="{CE6537A1-D6FC-4f65-9D91-7224C49458BB}">
                  <c15:layout/>
                  <c15:dlblFieldTable/>
                  <c15:showDataLabelsRange val="0"/>
                </c:ext>
              </c:extLst>
            </c:dLbl>
            <c:dLbl>
              <c:idx val="3"/>
              <c:layout/>
              <c:tx>
                <c:rich>
                  <a:bodyPr/>
                  <a:lstStyle/>
                  <a:p>
                    <a:fld id="{CC7CBFA1-15EE-4E3A-A439-4661EF198BB7}" type="VALUE">
                      <a:rPr lang="en-US" smtClean="0"/>
                      <a:pPr/>
                      <a:t>[VALUE]</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06B-45F1-B66F-2471D693CC52}"/>
                </c:ext>
                <c:ext xmlns:c15="http://schemas.microsoft.com/office/drawing/2012/chart" uri="{CE6537A1-D6FC-4f65-9D91-7224C49458BB}">
                  <c15:layout/>
                  <c15:dlblFieldTable/>
                  <c15:showDataLabelsRange val="0"/>
                </c:ext>
              </c:extLst>
            </c:dLbl>
            <c:dLbl>
              <c:idx val="4"/>
              <c:layout/>
              <c:tx>
                <c:rich>
                  <a:bodyPr/>
                  <a:lstStyle/>
                  <a:p>
                    <a:fld id="{FBBBDAF1-B45D-4A7B-B7E9-C47ECDA9ADCD}" type="VALUE">
                      <a:rPr lang="en-US" smtClean="0"/>
                      <a:pPr/>
                      <a:t>[VALUE]</a:t>
                    </a:fld>
                    <a:r>
                      <a:rPr lang="en-US"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C06B-45F1-B66F-2471D693CC52}"/>
                </c:ext>
                <c:ext xmlns:c15="http://schemas.microsoft.com/office/drawing/2012/chart" uri="{CE6537A1-D6FC-4f65-9D91-7224C49458BB}">
                  <c15:layout/>
                  <c15:dlblFieldTable/>
                  <c15:showDataLabelsRange val="0"/>
                </c:ext>
              </c:extLst>
            </c:dLbl>
            <c:dLbl>
              <c:idx val="5"/>
              <c:layout/>
              <c:tx>
                <c:rich>
                  <a:bodyPr/>
                  <a:lstStyle/>
                  <a:p>
                    <a:fld id="{A8D91ED7-37AE-401F-8DFB-515F3868BBC6}" type="VALUE">
                      <a:rPr lang="en-US" smtClean="0"/>
                      <a:pPr/>
                      <a:t>[VALUE]</a:t>
                    </a:fld>
                    <a:r>
                      <a:rPr lang="en-US"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06B-45F1-B66F-2471D693CC52}"/>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Sheet1!$A$3:$A$10</c:f>
              <c:numCache>
                <c:formatCode>General</c:formatCode>
                <c:ptCount val="8"/>
                <c:pt idx="0">
                  <c:v>2003</c:v>
                </c:pt>
                <c:pt idx="1">
                  <c:v>2005</c:v>
                </c:pt>
                <c:pt idx="2">
                  <c:v>2007</c:v>
                </c:pt>
                <c:pt idx="3">
                  <c:v>2009</c:v>
                </c:pt>
                <c:pt idx="4">
                  <c:v>2011</c:v>
                </c:pt>
                <c:pt idx="5">
                  <c:v>2013</c:v>
                </c:pt>
                <c:pt idx="6">
                  <c:v>2015</c:v>
                </c:pt>
                <c:pt idx="7">
                  <c:v>2017</c:v>
                </c:pt>
              </c:numCache>
            </c:numRef>
          </c:cat>
          <c:val>
            <c:numRef>
              <c:f>Sheet1!$D$3:$D$10</c:f>
              <c:numCache>
                <c:formatCode>0</c:formatCode>
                <c:ptCount val="8"/>
                <c:pt idx="0">
                  <c:v>27.518130733610299</c:v>
                </c:pt>
                <c:pt idx="1">
                  <c:v>30.491617717795801</c:v>
                </c:pt>
                <c:pt idx="2">
                  <c:v>33.077454090375902</c:v>
                </c:pt>
                <c:pt idx="3">
                  <c:v>32.517192267427099</c:v>
                </c:pt>
                <c:pt idx="4">
                  <c:v>33.217261226313497</c:v>
                </c:pt>
                <c:pt idx="5">
                  <c:v>33.772705901123899</c:v>
                </c:pt>
                <c:pt idx="6">
                  <c:v>32.312876710762197</c:v>
                </c:pt>
                <c:pt idx="7">
                  <c:v>31.519448916211001</c:v>
                </c:pt>
              </c:numCache>
            </c:numRef>
          </c:val>
          <c:extLst xmlns:c16r2="http://schemas.microsoft.com/office/drawing/2015/06/chart">
            <c:ext xmlns:c16="http://schemas.microsoft.com/office/drawing/2014/chart" uri="{C3380CC4-5D6E-409C-BE32-E72D297353CC}">
              <c16:uniqueId val="{00000012-C7FA-45C4-AF1F-66546D9B8D6D}"/>
            </c:ext>
          </c:extLst>
        </c:ser>
        <c:ser>
          <c:idx val="3"/>
          <c:order val="3"/>
          <c:tx>
            <c:strRef>
              <c:f>Sheet1!$E$2</c:f>
              <c:strCache>
                <c:ptCount val="1"/>
                <c:pt idx="0">
                  <c:v>% Advanced</c:v>
                </c:pt>
              </c:strCache>
            </c:strRef>
          </c:tx>
          <c:spPr>
            <a:solidFill>
              <a:schemeClr val="tx1"/>
            </a:solidFill>
            <a:ln>
              <a:noFill/>
            </a:ln>
            <a:effectLst/>
          </c:spPr>
          <c:invertIfNegative val="0"/>
          <c:dLbls>
            <c:dLbl>
              <c:idx val="0"/>
              <c:layout/>
              <c:tx>
                <c:rich>
                  <a:bodyPr/>
                  <a:lstStyle/>
                  <a:p>
                    <a:fld id="{BCF74AFF-15D6-440C-97A1-10D9F3ADDCD2}" type="VALUE">
                      <a:rPr lang="en-US" smtClean="0"/>
                      <a:pPr/>
                      <a:t>[VALUE]</a:t>
                    </a:fld>
                    <a:r>
                      <a:rPr lang="en-US"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C06B-45F1-B66F-2471D693CC52}"/>
                </c:ext>
                <c:ext xmlns:c15="http://schemas.microsoft.com/office/drawing/2012/chart" uri="{CE6537A1-D6FC-4f65-9D91-7224C49458BB}">
                  <c15:layout/>
                  <c15:dlblFieldTable/>
                  <c15:showDataLabelsRange val="0"/>
                </c:ext>
              </c:extLst>
            </c:dLbl>
            <c:dLbl>
              <c:idx val="1"/>
              <c:layout/>
              <c:tx>
                <c:rich>
                  <a:bodyPr/>
                  <a:lstStyle/>
                  <a:p>
                    <a:fld id="{A53935E7-FCC4-4295-9494-15EDFCAF19DE}" type="VALUE">
                      <a:rPr lang="en-US" smtClean="0"/>
                      <a:pPr/>
                      <a:t>[VALUE]</a:t>
                    </a:fld>
                    <a:r>
                      <a:rPr lang="en-US"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C06B-45F1-B66F-2471D693CC52}"/>
                </c:ext>
                <c:ext xmlns:c15="http://schemas.microsoft.com/office/drawing/2012/chart" uri="{CE6537A1-D6FC-4f65-9D91-7224C49458BB}">
                  <c15:layout/>
                  <c15:dlblFieldTable/>
                  <c15:showDataLabelsRange val="0"/>
                </c:ext>
              </c:extLst>
            </c:dLbl>
            <c:dLbl>
              <c:idx val="2"/>
              <c:layout/>
              <c:tx>
                <c:rich>
                  <a:bodyPr/>
                  <a:lstStyle/>
                  <a:p>
                    <a:fld id="{C87C4900-D515-4A8D-9D82-F991F40D9E9A}" type="VALUE">
                      <a:rPr lang="en-US" smtClean="0"/>
                      <a:pPr/>
                      <a:t>[VALUE]</a:t>
                    </a:fld>
                    <a:r>
                      <a:rPr lang="en-US"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C06B-45F1-B66F-2471D693CC52}"/>
                </c:ext>
                <c:ext xmlns:c15="http://schemas.microsoft.com/office/drawing/2012/chart" uri="{CE6537A1-D6FC-4f65-9D91-7224C49458BB}">
                  <c15:layout/>
                  <c15:dlblFieldTable/>
                  <c15:showDataLabelsRange val="0"/>
                </c:ext>
              </c:extLst>
            </c:dLbl>
            <c:dLbl>
              <c:idx val="3"/>
              <c:layout/>
              <c:tx>
                <c:rich>
                  <a:bodyPr/>
                  <a:lstStyle/>
                  <a:p>
                    <a:fld id="{9E604702-0058-420F-824E-8C26A25A3970}" type="VALUE">
                      <a:rPr lang="en-US" smtClean="0"/>
                      <a:pPr/>
                      <a:t>[VALUE]</a:t>
                    </a:fld>
                    <a:r>
                      <a:rPr lang="en-US"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06B-45F1-B66F-2471D693CC52}"/>
                </c:ext>
                <c:ext xmlns:c15="http://schemas.microsoft.com/office/drawing/2012/chart" uri="{CE6537A1-D6FC-4f65-9D91-7224C49458BB}">
                  <c15:layout/>
                  <c15:dlblFieldTable/>
                  <c15:showDataLabelsRange val="0"/>
                </c:ext>
              </c:extLst>
            </c:dLbl>
            <c:dLbl>
              <c:idx val="4"/>
              <c:layout/>
              <c:tx>
                <c:rich>
                  <a:bodyPr/>
                  <a:lstStyle/>
                  <a:p>
                    <a:fld id="{6D67B00E-CD04-40B8-A752-653C79D6BDB4}" type="VALUE">
                      <a:rPr lang="en-US" smtClean="0"/>
                      <a:pPr/>
                      <a:t>[VALUE]</a:t>
                    </a:fld>
                    <a:r>
                      <a:rPr lang="en-US"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C06B-45F1-B66F-2471D693CC52}"/>
                </c:ext>
                <c:ext xmlns:c15="http://schemas.microsoft.com/office/drawing/2012/chart" uri="{CE6537A1-D6FC-4f65-9D91-7224C49458BB}">
                  <c15:layout/>
                  <c15:dlblFieldTable/>
                  <c15:showDataLabelsRange val="0"/>
                </c:ext>
              </c:extLst>
            </c:dLbl>
            <c:dLbl>
              <c:idx val="6"/>
              <c:layout/>
              <c:tx>
                <c:rich>
                  <a:bodyPr/>
                  <a:lstStyle/>
                  <a:p>
                    <a:fld id="{A5D4C0B1-E082-4CE4-897B-1B6494381DD6}" type="VALUE">
                      <a:rPr lang="en-US" smtClean="0"/>
                      <a:pPr/>
                      <a:t>[VALUE]</a:t>
                    </a:fld>
                    <a:r>
                      <a:rPr lang="en-US"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C06B-45F1-B66F-2471D693CC52}"/>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Sheet1!$A$3:$A$10</c:f>
              <c:numCache>
                <c:formatCode>General</c:formatCode>
                <c:ptCount val="8"/>
                <c:pt idx="0">
                  <c:v>2003</c:v>
                </c:pt>
                <c:pt idx="1">
                  <c:v>2005</c:v>
                </c:pt>
                <c:pt idx="2">
                  <c:v>2007</c:v>
                </c:pt>
                <c:pt idx="3">
                  <c:v>2009</c:v>
                </c:pt>
                <c:pt idx="4">
                  <c:v>2011</c:v>
                </c:pt>
                <c:pt idx="5">
                  <c:v>2013</c:v>
                </c:pt>
                <c:pt idx="6">
                  <c:v>2015</c:v>
                </c:pt>
                <c:pt idx="7">
                  <c:v>2017</c:v>
                </c:pt>
              </c:numCache>
            </c:numRef>
          </c:cat>
          <c:val>
            <c:numRef>
              <c:f>Sheet1!$E$3:$E$10</c:f>
              <c:numCache>
                <c:formatCode>0</c:formatCode>
                <c:ptCount val="8"/>
                <c:pt idx="0">
                  <c:v>3.7054665247921901</c:v>
                </c:pt>
                <c:pt idx="1">
                  <c:v>4.8380002374820199</c:v>
                </c:pt>
                <c:pt idx="2">
                  <c:v>5.4856864716867699</c:v>
                </c:pt>
                <c:pt idx="3">
                  <c:v>5.8360727450707097</c:v>
                </c:pt>
                <c:pt idx="4">
                  <c:v>6.4621988188083197</c:v>
                </c:pt>
                <c:pt idx="5">
                  <c:v>7.5589927119228104</c:v>
                </c:pt>
                <c:pt idx="6">
                  <c:v>7.0701844322594098</c:v>
                </c:pt>
                <c:pt idx="7">
                  <c:v>8.0253473173448597</c:v>
                </c:pt>
              </c:numCache>
            </c:numRef>
          </c:val>
          <c:extLst xmlns:c16r2="http://schemas.microsoft.com/office/drawing/2015/06/chart">
            <c:ext xmlns:c16="http://schemas.microsoft.com/office/drawing/2014/chart" uri="{C3380CC4-5D6E-409C-BE32-E72D297353CC}">
              <c16:uniqueId val="{00000013-C7FA-45C4-AF1F-66546D9B8D6D}"/>
            </c:ext>
          </c:extLst>
        </c:ser>
        <c:dLbls>
          <c:showLegendKey val="0"/>
          <c:showVal val="0"/>
          <c:showCatName val="0"/>
          <c:showSerName val="0"/>
          <c:showPercent val="0"/>
          <c:showBubbleSize val="0"/>
        </c:dLbls>
        <c:gapWidth val="20"/>
        <c:overlap val="100"/>
        <c:axId val="558605368"/>
        <c:axId val="558605760"/>
      </c:barChart>
      <c:catAx>
        <c:axId val="55860536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3"/>
                </a:solidFill>
                <a:latin typeface="+mj-lt"/>
                <a:ea typeface="+mn-ea"/>
                <a:cs typeface="+mn-cs"/>
              </a:defRPr>
            </a:pPr>
            <a:endParaRPr lang="en-US"/>
          </a:p>
        </c:txPr>
        <c:crossAx val="558605760"/>
        <c:crosses val="autoZero"/>
        <c:auto val="1"/>
        <c:lblAlgn val="ctr"/>
        <c:lblOffset val="100"/>
        <c:noMultiLvlLbl val="0"/>
      </c:catAx>
      <c:valAx>
        <c:axId val="558605760"/>
        <c:scaling>
          <c:orientation val="minMax"/>
        </c:scaling>
        <c:delete val="1"/>
        <c:axPos val="b"/>
        <c:numFmt formatCode="0%" sourceLinked="1"/>
        <c:majorTickMark val="none"/>
        <c:minorTickMark val="none"/>
        <c:tickLblPos val="nextTo"/>
        <c:crossAx val="558605368"/>
        <c:crossesAt val="1"/>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Sheet1!$B$2</c:f>
              <c:strCache>
                <c:ptCount val="1"/>
                <c:pt idx="0">
                  <c:v>% Basic</c:v>
                </c:pt>
              </c:strCache>
            </c:strRef>
          </c:tx>
          <c:spPr>
            <a:solidFill>
              <a:schemeClr val="tx1">
                <a:lumMod val="20000"/>
                <a:lumOff val="80000"/>
              </a:schemeClr>
            </a:solidFill>
            <a:ln>
              <a:noFill/>
            </a:ln>
            <a:effectLst/>
          </c:spPr>
          <c:invertIfNegative val="0"/>
          <c:dLbls>
            <c:dLbl>
              <c:idx val="0"/>
              <c:layout/>
              <c:tx>
                <c:rich>
                  <a:bodyPr/>
                  <a:lstStyle/>
                  <a:p>
                    <a:fld id="{6096F5B8-F9E1-4A7E-AFC6-13625107140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
              <c:layout/>
              <c:tx>
                <c:rich>
                  <a:bodyPr/>
                  <a:lstStyle/>
                  <a:p>
                    <a:fld id="{0F8FCFB7-E8BC-49D8-9860-BC9F8CC4244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
              <c:layout/>
              <c:tx>
                <c:rich>
                  <a:bodyPr/>
                  <a:lstStyle/>
                  <a:p>
                    <a:fld id="{DD4B873B-3D53-4816-9D6A-7661C7CD866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
              <c:layout/>
              <c:tx>
                <c:rich>
                  <a:bodyPr/>
                  <a:lstStyle/>
                  <a:p>
                    <a:fld id="{D27955A6-D0AD-4978-B149-BA6A29C3386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
              <c:layout/>
              <c:tx>
                <c:rich>
                  <a:bodyPr/>
                  <a:lstStyle/>
                  <a:p>
                    <a:fld id="{1431E6F9-4983-4B14-8094-50F3EE0A0EF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
              <c:layout/>
              <c:tx>
                <c:rich>
                  <a:bodyPr/>
                  <a:lstStyle/>
                  <a:p>
                    <a:fld id="{755AACAE-D477-4D3F-832E-C08E0DF20D7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6"/>
              <c:layout/>
              <c:tx>
                <c:rich>
                  <a:bodyPr/>
                  <a:lstStyle/>
                  <a:p>
                    <a:fld id="{BCF33404-E52D-4EF9-8741-3E53B9AAD54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7"/>
              <c:layout/>
              <c:tx>
                <c:rich>
                  <a:bodyPr/>
                  <a:lstStyle/>
                  <a:p>
                    <a:fld id="{3EE5C11C-4E43-4C16-B854-2BC102EB030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numRef>
              <c:f>Sheet1!$A$3:$A$10</c:f>
              <c:numCache>
                <c:formatCode>General</c:formatCode>
                <c:ptCount val="8"/>
                <c:pt idx="0">
                  <c:v>2003</c:v>
                </c:pt>
                <c:pt idx="1">
                  <c:v>2005</c:v>
                </c:pt>
                <c:pt idx="2">
                  <c:v>2007</c:v>
                </c:pt>
                <c:pt idx="3">
                  <c:v>2009</c:v>
                </c:pt>
                <c:pt idx="4">
                  <c:v>2011</c:v>
                </c:pt>
                <c:pt idx="5">
                  <c:v>2013</c:v>
                </c:pt>
                <c:pt idx="6">
                  <c:v>2015</c:v>
                </c:pt>
                <c:pt idx="7">
                  <c:v>2017</c:v>
                </c:pt>
              </c:numCache>
            </c:numRef>
          </c:cat>
          <c:val>
            <c:numRef>
              <c:f>Sheet1!$B$3:$B$10</c:f>
              <c:numCache>
                <c:formatCode>0</c:formatCode>
                <c:ptCount val="8"/>
                <c:pt idx="0">
                  <c:v>-50</c:v>
                </c:pt>
                <c:pt idx="1">
                  <c:v>-49</c:v>
                </c:pt>
                <c:pt idx="2">
                  <c:v>-49</c:v>
                </c:pt>
                <c:pt idx="3">
                  <c:v>-44</c:v>
                </c:pt>
                <c:pt idx="4">
                  <c:v>-46</c:v>
                </c:pt>
                <c:pt idx="5">
                  <c:v>-42</c:v>
                </c:pt>
                <c:pt idx="6">
                  <c:v>-44</c:v>
                </c:pt>
                <c:pt idx="7">
                  <c:v>-40</c:v>
                </c:pt>
              </c:numCache>
            </c:numRef>
          </c:val>
          <c:extLst xmlns:c16r2="http://schemas.microsoft.com/office/drawing/2015/06/chart">
            <c:ext xmlns:c16="http://schemas.microsoft.com/office/drawing/2014/chart" uri="{C3380CC4-5D6E-409C-BE32-E72D297353CC}">
              <c16:uniqueId val="{00000008-83A7-45DF-ADB5-7A36C6965C95}"/>
            </c:ext>
            <c:ext xmlns:c15="http://schemas.microsoft.com/office/drawing/2012/chart" uri="{02D57815-91ED-43cb-92C2-25804820EDAC}">
              <c15:datalabelsRange>
                <c15:f>Sheet1!$H$3:$H$10</c15:f>
                <c15:dlblRangeCache>
                  <c:ptCount val="8"/>
                  <c:pt idx="0">
                    <c:v>50</c:v>
                  </c:pt>
                  <c:pt idx="1">
                    <c:v>49</c:v>
                  </c:pt>
                  <c:pt idx="2">
                    <c:v>49</c:v>
                  </c:pt>
                  <c:pt idx="3">
                    <c:v>44</c:v>
                  </c:pt>
                  <c:pt idx="4">
                    <c:v>46</c:v>
                  </c:pt>
                  <c:pt idx="5">
                    <c:v>42</c:v>
                  </c:pt>
                  <c:pt idx="6">
                    <c:v>44</c:v>
                  </c:pt>
                  <c:pt idx="7">
                    <c:v>40</c:v>
                  </c:pt>
                </c15:dlblRangeCache>
              </c15:datalabelsRange>
            </c:ext>
          </c:extLst>
        </c:ser>
        <c:ser>
          <c:idx val="1"/>
          <c:order val="1"/>
          <c:tx>
            <c:strRef>
              <c:f>Sheet1!$C$2</c:f>
              <c:strCache>
                <c:ptCount val="1"/>
                <c:pt idx="0">
                  <c:v>% Below Basic</c:v>
                </c:pt>
              </c:strCache>
            </c:strRef>
          </c:tx>
          <c:spPr>
            <a:solidFill>
              <a:schemeClr val="accent2"/>
            </a:solidFill>
            <a:ln>
              <a:noFill/>
            </a:ln>
            <a:effectLst/>
          </c:spPr>
          <c:invertIfNegative val="0"/>
          <c:dLbls>
            <c:dLbl>
              <c:idx val="0"/>
              <c:layout/>
              <c:tx>
                <c:rich>
                  <a:bodyPr/>
                  <a:lstStyle/>
                  <a:p>
                    <a:fld id="{D7D58498-D209-426F-8F4C-31224AB488E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
              <c:layout/>
              <c:tx>
                <c:rich>
                  <a:bodyPr/>
                  <a:lstStyle/>
                  <a:p>
                    <a:fld id="{E9AC4306-4D4C-4318-9140-6F5855DCD67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
              <c:layout/>
              <c:tx>
                <c:rich>
                  <a:bodyPr/>
                  <a:lstStyle/>
                  <a:p>
                    <a:fld id="{32E20DEF-766A-409A-8A08-FBCB36E51F2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
              <c:layout/>
              <c:tx>
                <c:rich>
                  <a:bodyPr/>
                  <a:lstStyle/>
                  <a:p>
                    <a:fld id="{3B2D4422-CED6-43C0-B0DD-556DA1EC2FA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
              <c:layout/>
              <c:tx>
                <c:rich>
                  <a:bodyPr/>
                  <a:lstStyle/>
                  <a:p>
                    <a:fld id="{3E8B4BAE-69A5-46A9-8C63-8C740A3EB3D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
              <c:layout/>
              <c:tx>
                <c:rich>
                  <a:bodyPr/>
                  <a:lstStyle/>
                  <a:p>
                    <a:fld id="{E01EBC44-0F4B-4874-88B1-125FA4CD36A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6"/>
              <c:layout/>
              <c:tx>
                <c:rich>
                  <a:bodyPr/>
                  <a:lstStyle/>
                  <a:p>
                    <a:fld id="{AD75883A-F634-4546-9926-D26855D6624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7"/>
              <c:layout/>
              <c:tx>
                <c:rich>
                  <a:bodyPr/>
                  <a:lstStyle/>
                  <a:p>
                    <a:fld id="{54D703D3-472B-40B9-B042-E27684DF2BC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numRef>
              <c:f>Sheet1!$A$3:$A$10</c:f>
              <c:numCache>
                <c:formatCode>General</c:formatCode>
                <c:ptCount val="8"/>
                <c:pt idx="0">
                  <c:v>2003</c:v>
                </c:pt>
                <c:pt idx="1">
                  <c:v>2005</c:v>
                </c:pt>
                <c:pt idx="2">
                  <c:v>2007</c:v>
                </c:pt>
                <c:pt idx="3">
                  <c:v>2009</c:v>
                </c:pt>
                <c:pt idx="4">
                  <c:v>2011</c:v>
                </c:pt>
                <c:pt idx="5">
                  <c:v>2013</c:v>
                </c:pt>
                <c:pt idx="6">
                  <c:v>2015</c:v>
                </c:pt>
                <c:pt idx="7">
                  <c:v>2017</c:v>
                </c:pt>
              </c:numCache>
            </c:numRef>
          </c:cat>
          <c:val>
            <c:numRef>
              <c:f>Sheet1!$C$3:$C$10</c:f>
              <c:numCache>
                <c:formatCode>0</c:formatCode>
                <c:ptCount val="8"/>
                <c:pt idx="0">
                  <c:v>-28</c:v>
                </c:pt>
                <c:pt idx="1">
                  <c:v>-25</c:v>
                </c:pt>
                <c:pt idx="2">
                  <c:v>-21</c:v>
                </c:pt>
                <c:pt idx="3">
                  <c:v>-18.8037767238669</c:v>
                </c:pt>
                <c:pt idx="4">
                  <c:v>-15</c:v>
                </c:pt>
                <c:pt idx="5">
                  <c:v>-16</c:v>
                </c:pt>
                <c:pt idx="6">
                  <c:v>-16</c:v>
                </c:pt>
                <c:pt idx="7">
                  <c:v>-20</c:v>
                </c:pt>
              </c:numCache>
            </c:numRef>
          </c:val>
          <c:extLst xmlns:c16r2="http://schemas.microsoft.com/office/drawing/2015/06/chart">
            <c:ext xmlns:c16="http://schemas.microsoft.com/office/drawing/2014/chart" uri="{C3380CC4-5D6E-409C-BE32-E72D297353CC}">
              <c16:uniqueId val="{00000011-83A7-45DF-ADB5-7A36C6965C95}"/>
            </c:ext>
            <c:ext xmlns:c15="http://schemas.microsoft.com/office/drawing/2012/chart" uri="{02D57815-91ED-43cb-92C2-25804820EDAC}">
              <c15:datalabelsRange>
                <c15:f>Sheet1!$G$3:$G$10</c15:f>
                <c15:dlblRangeCache>
                  <c:ptCount val="8"/>
                  <c:pt idx="0">
                    <c:v>28</c:v>
                  </c:pt>
                  <c:pt idx="1">
                    <c:v>25</c:v>
                  </c:pt>
                  <c:pt idx="2">
                    <c:v>21</c:v>
                  </c:pt>
                  <c:pt idx="3">
                    <c:v>19</c:v>
                  </c:pt>
                  <c:pt idx="4">
                    <c:v>15</c:v>
                  </c:pt>
                  <c:pt idx="5">
                    <c:v>16</c:v>
                  </c:pt>
                  <c:pt idx="6">
                    <c:v>16</c:v>
                  </c:pt>
                  <c:pt idx="7">
                    <c:v>20</c:v>
                  </c:pt>
                </c15:dlblRangeCache>
              </c15:datalabelsRange>
            </c:ext>
          </c:extLst>
        </c:ser>
        <c:ser>
          <c:idx val="2"/>
          <c:order val="2"/>
          <c:tx>
            <c:strRef>
              <c:f>Sheet1!$D$2</c:f>
              <c:strCache>
                <c:ptCount val="1"/>
                <c:pt idx="0">
                  <c:v>% Proficient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Sheet1!$A$3:$A$10</c:f>
              <c:numCache>
                <c:formatCode>General</c:formatCode>
                <c:ptCount val="8"/>
                <c:pt idx="0">
                  <c:v>2003</c:v>
                </c:pt>
                <c:pt idx="1">
                  <c:v>2005</c:v>
                </c:pt>
                <c:pt idx="2">
                  <c:v>2007</c:v>
                </c:pt>
                <c:pt idx="3">
                  <c:v>2009</c:v>
                </c:pt>
                <c:pt idx="4">
                  <c:v>2011</c:v>
                </c:pt>
                <c:pt idx="5">
                  <c:v>2013</c:v>
                </c:pt>
                <c:pt idx="6">
                  <c:v>2015</c:v>
                </c:pt>
                <c:pt idx="7">
                  <c:v>2017</c:v>
                </c:pt>
              </c:numCache>
            </c:numRef>
          </c:cat>
          <c:val>
            <c:numRef>
              <c:f>Sheet1!$D$3:$D$10</c:f>
              <c:numCache>
                <c:formatCode>0</c:formatCode>
                <c:ptCount val="8"/>
                <c:pt idx="0">
                  <c:v>20</c:v>
                </c:pt>
                <c:pt idx="1">
                  <c:v>24</c:v>
                </c:pt>
                <c:pt idx="2">
                  <c:v>27</c:v>
                </c:pt>
                <c:pt idx="3">
                  <c:v>31</c:v>
                </c:pt>
                <c:pt idx="4">
                  <c:v>34</c:v>
                </c:pt>
                <c:pt idx="5">
                  <c:v>35</c:v>
                </c:pt>
                <c:pt idx="6">
                  <c:v>33</c:v>
                </c:pt>
                <c:pt idx="7">
                  <c:v>33</c:v>
                </c:pt>
              </c:numCache>
            </c:numRef>
          </c:val>
          <c:extLst xmlns:c16r2="http://schemas.microsoft.com/office/drawing/2015/06/chart">
            <c:ext xmlns:c16="http://schemas.microsoft.com/office/drawing/2014/chart" uri="{C3380CC4-5D6E-409C-BE32-E72D297353CC}">
              <c16:uniqueId val="{00000012-83A7-45DF-ADB5-7A36C6965C95}"/>
            </c:ext>
          </c:extLst>
        </c:ser>
        <c:ser>
          <c:idx val="3"/>
          <c:order val="3"/>
          <c:tx>
            <c:strRef>
              <c:f>Sheet1!$E$2</c:f>
              <c:strCache>
                <c:ptCount val="1"/>
                <c:pt idx="0">
                  <c:v>% Advanced</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Sheet1!$A$3:$A$10</c:f>
              <c:numCache>
                <c:formatCode>General</c:formatCode>
                <c:ptCount val="8"/>
                <c:pt idx="0">
                  <c:v>2003</c:v>
                </c:pt>
                <c:pt idx="1">
                  <c:v>2005</c:v>
                </c:pt>
                <c:pt idx="2">
                  <c:v>2007</c:v>
                </c:pt>
                <c:pt idx="3">
                  <c:v>2009</c:v>
                </c:pt>
                <c:pt idx="4">
                  <c:v>2011</c:v>
                </c:pt>
                <c:pt idx="5">
                  <c:v>2013</c:v>
                </c:pt>
                <c:pt idx="6">
                  <c:v>2015</c:v>
                </c:pt>
                <c:pt idx="7">
                  <c:v>2017</c:v>
                </c:pt>
              </c:numCache>
            </c:numRef>
          </c:cat>
          <c:val>
            <c:numRef>
              <c:f>Sheet1!$E$3:$E$10</c:f>
              <c:numCache>
                <c:formatCode>0</c:formatCode>
                <c:ptCount val="8"/>
                <c:pt idx="0">
                  <c:v>2</c:v>
                </c:pt>
                <c:pt idx="1">
                  <c:v>3</c:v>
                </c:pt>
                <c:pt idx="2">
                  <c:v>3</c:v>
                </c:pt>
                <c:pt idx="3">
                  <c:v>6</c:v>
                </c:pt>
                <c:pt idx="4">
                  <c:v>5</c:v>
                </c:pt>
                <c:pt idx="5">
                  <c:v>6</c:v>
                </c:pt>
                <c:pt idx="6">
                  <c:v>7.0701844322594098</c:v>
                </c:pt>
                <c:pt idx="7">
                  <c:v>7</c:v>
                </c:pt>
              </c:numCache>
            </c:numRef>
          </c:val>
          <c:extLst xmlns:c16r2="http://schemas.microsoft.com/office/drawing/2015/06/chart">
            <c:ext xmlns:c16="http://schemas.microsoft.com/office/drawing/2014/chart" uri="{C3380CC4-5D6E-409C-BE32-E72D297353CC}">
              <c16:uniqueId val="{00000013-83A7-45DF-ADB5-7A36C6965C95}"/>
            </c:ext>
          </c:extLst>
        </c:ser>
        <c:dLbls>
          <c:showLegendKey val="0"/>
          <c:showVal val="0"/>
          <c:showCatName val="0"/>
          <c:showSerName val="0"/>
          <c:showPercent val="0"/>
          <c:showBubbleSize val="0"/>
        </c:dLbls>
        <c:gapWidth val="20"/>
        <c:overlap val="100"/>
        <c:axId val="556830472"/>
        <c:axId val="558604584"/>
      </c:barChart>
      <c:catAx>
        <c:axId val="556830472"/>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3"/>
                </a:solidFill>
                <a:latin typeface="+mj-lt"/>
                <a:ea typeface="+mn-ea"/>
                <a:cs typeface="+mn-cs"/>
              </a:defRPr>
            </a:pPr>
            <a:endParaRPr lang="en-US"/>
          </a:p>
        </c:txPr>
        <c:crossAx val="558604584"/>
        <c:crosses val="autoZero"/>
        <c:auto val="1"/>
        <c:lblAlgn val="ctr"/>
        <c:lblOffset val="100"/>
        <c:noMultiLvlLbl val="0"/>
      </c:catAx>
      <c:valAx>
        <c:axId val="558604584"/>
        <c:scaling>
          <c:orientation val="minMax"/>
        </c:scaling>
        <c:delete val="1"/>
        <c:axPos val="b"/>
        <c:numFmt formatCode="0%" sourceLinked="1"/>
        <c:majorTickMark val="none"/>
        <c:minorTickMark val="none"/>
        <c:tickLblPos val="nextTo"/>
        <c:crossAx val="556830472"/>
        <c:crossesAt val="1"/>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001132211414753E-2"/>
          <c:y val="4.281719971589542E-2"/>
          <c:w val="0.91565899850753951"/>
          <c:h val="0.78577759943991321"/>
        </c:manualLayout>
      </c:layout>
      <c:lineChart>
        <c:grouping val="standard"/>
        <c:varyColors val="0"/>
        <c:ser>
          <c:idx val="0"/>
          <c:order val="0"/>
          <c:tx>
            <c:strRef>
              <c:f>Sheet1!$B$2</c:f>
              <c:strCache>
                <c:ptCount val="1"/>
                <c:pt idx="0">
                  <c:v>National Public</c:v>
                </c:pt>
              </c:strCache>
            </c:strRef>
          </c:tx>
          <c:spPr>
            <a:ln w="31750" cap="rnd">
              <a:solidFill>
                <a:schemeClr val="tx1"/>
              </a:solidFill>
              <a:round/>
            </a:ln>
            <a:effectLst/>
          </c:spPr>
          <c:marker>
            <c:symbol val="circle"/>
            <c:size val="8"/>
            <c:spPr>
              <a:solidFill>
                <a:schemeClr val="bg1"/>
              </a:solidFill>
              <a:ln w="22225" cap="rnd">
                <a:solidFill>
                  <a:schemeClr val="tx1"/>
                </a:solidFill>
              </a:ln>
              <a:effectLst/>
            </c:spPr>
          </c:marker>
          <c:dLbls>
            <c:dLbl>
              <c:idx val="0"/>
              <c:layout>
                <c:manualLayout>
                  <c:x val="-4.070261437908497E-2"/>
                  <c:y val="-5.0434301257679233E-2"/>
                </c:manualLayout>
              </c:layout>
              <c:tx>
                <c:rich>
                  <a:bodyPr/>
                  <a:lstStyle/>
                  <a:p>
                    <a:fld id="{1F8D7D77-45D2-4072-81D0-D520D897F3F7}" type="VALUE">
                      <a:rPr lang="en-US" smtClean="0"/>
                      <a:pPr/>
                      <a:t>[VALUE]</a:t>
                    </a:fld>
                    <a:r>
                      <a:rPr lang="en-US" dirty="0" smtClean="0"/>
                      <a:t>*</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9DD-4BDA-B711-3B45745BBA5F}"/>
                </c:ext>
                <c:ext xmlns:c15="http://schemas.microsoft.com/office/drawing/2012/chart" uri="{CE6537A1-D6FC-4f65-9D91-7224C49458BB}">
                  <c15:layout/>
                  <c15:dlblFieldTable/>
                  <c15:showDataLabelsRange val="0"/>
                </c:ext>
              </c:extLst>
            </c:dLbl>
            <c:dLbl>
              <c:idx val="1"/>
              <c:layout>
                <c:manualLayout>
                  <c:x val="-4.8872549019607872E-2"/>
                  <c:y val="-4.763121848463138E-2"/>
                </c:manualLayout>
              </c:layout>
              <c:tx>
                <c:rich>
                  <a:bodyPr/>
                  <a:lstStyle/>
                  <a:p>
                    <a:fld id="{428EBC51-74E7-47A7-8E24-9AC5A393705E}" type="VALUE">
                      <a:rPr lang="en-US" smtClean="0"/>
                      <a:pPr/>
                      <a:t>[VALUE]</a:t>
                    </a:fld>
                    <a:r>
                      <a:rPr lang="en-US" smtClean="0"/>
                      <a:t>*</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C9DD-4BDA-B711-3B45745BBA5F}"/>
                </c:ext>
                <c:ext xmlns:c15="http://schemas.microsoft.com/office/drawing/2012/chart" uri="{CE6537A1-D6FC-4f65-9D91-7224C49458BB}">
                  <c15:layout/>
                  <c15:dlblFieldTable/>
                  <c15:showDataLabelsRange val="0"/>
                </c:ext>
              </c:extLst>
            </c:dLbl>
            <c:dLbl>
              <c:idx val="2"/>
              <c:layout>
                <c:manualLayout>
                  <c:x val="-4.7238562091503331E-2"/>
                  <c:y val="-4.4828135711583582E-2"/>
                </c:manualLayout>
              </c:layout>
              <c:tx>
                <c:rich>
                  <a:bodyPr/>
                  <a:lstStyle/>
                  <a:p>
                    <a:fld id="{33710FCE-5ED4-48C4-A8EF-07431DD01649}" type="VALUE">
                      <a:rPr lang="en-US" smtClean="0"/>
                      <a:pPr/>
                      <a:t>[VALUE]</a:t>
                    </a:fld>
                    <a:r>
                      <a:rPr lang="en-US" smtClean="0"/>
                      <a:t>*</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9DD-4BDA-B711-3B45745BBA5F}"/>
                </c:ext>
                <c:ext xmlns:c15="http://schemas.microsoft.com/office/drawing/2012/chart" uri="{CE6537A1-D6FC-4f65-9D91-7224C49458BB}">
                  <c15:layout/>
                  <c15:dlblFieldTable/>
                  <c15:showDataLabelsRange val="0"/>
                </c:ext>
              </c:extLst>
            </c:dLbl>
            <c:dLbl>
              <c:idx val="3"/>
              <c:layout>
                <c:manualLayout>
                  <c:x val="-3.9105424321959813E-2"/>
                  <c:y val="-5.323738403072708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CBC-4C24-BF0A-0BEF583908C5}"/>
                </c:ext>
                <c:ext xmlns:c15="http://schemas.microsoft.com/office/drawing/2012/chart" uri="{CE6537A1-D6FC-4f65-9D91-7224C49458BB}">
                  <c15:layout/>
                </c:ext>
              </c:extLst>
            </c:dLbl>
            <c:dLbl>
              <c:idx val="4"/>
              <c:layout>
                <c:manualLayout>
                  <c:x val="-4.0739411250064451E-2"/>
                  <c:y val="-4.763121848463143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CBC-4C24-BF0A-0BEF583908C5}"/>
                </c:ext>
                <c:ext xmlns:c15="http://schemas.microsoft.com/office/drawing/2012/chart" uri="{CE6537A1-D6FC-4f65-9D91-7224C49458BB}">
                  <c15:layout/>
                </c:ext>
              </c:extLst>
            </c:dLbl>
            <c:dLbl>
              <c:idx val="5"/>
              <c:layout>
                <c:manualLayout>
                  <c:x val="-4.397058823529424E-2"/>
                  <c:y val="-4.4828135711583533E-2"/>
                </c:manualLayout>
              </c:layout>
              <c:tx>
                <c:rich>
                  <a:bodyPr/>
                  <a:lstStyle/>
                  <a:p>
                    <a:fld id="{D77421E0-94B4-4367-9FA8-6B73823EF514}" type="VALUE">
                      <a:rPr lang="en-US" smtClean="0"/>
                      <a:pPr/>
                      <a:t>[VALUE]</a:t>
                    </a:fld>
                    <a:r>
                      <a:rPr lang="en-US" smtClean="0"/>
                      <a:t>*</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9DD-4BDA-B711-3B45745BBA5F}"/>
                </c:ext>
                <c:ext xmlns:c15="http://schemas.microsoft.com/office/drawing/2012/chart" uri="{CE6537A1-D6FC-4f65-9D91-7224C49458BB}">
                  <c15:layout/>
                  <c15:dlblFieldTable/>
                  <c15:showDataLabelsRange val="0"/>
                </c:ext>
              </c:extLst>
            </c:dLbl>
            <c:dLbl>
              <c:idx val="6"/>
              <c:layout>
                <c:manualLayout>
                  <c:x val="-3.5837450465750605E-2"/>
                  <c:y val="-4.482813571158358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CBC-4C24-BF0A-0BEF583908C5}"/>
                </c:ext>
                <c:ext xmlns:c15="http://schemas.microsoft.com/office/drawing/2012/chart" uri="{CE6537A1-D6FC-4f65-9D91-7224C49458BB}">
                  <c15:layout/>
                </c:ext>
              </c:extLst>
            </c:dLbl>
            <c:dLbl>
              <c:idx val="7"/>
              <c:layout>
                <c:manualLayout>
                  <c:x val="-1.5926483454274217E-2"/>
                  <c:y val="-3.922197016548787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CBC-4C24-BF0A-0BEF583908C5}"/>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j-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Sheet1!$A$3:$A$10</c:f>
              <c:numCache>
                <c:formatCode>\'yy</c:formatCode>
                <c:ptCount val="8"/>
                <c:pt idx="0">
                  <c:v>37622</c:v>
                </c:pt>
                <c:pt idx="1">
                  <c:v>38353</c:v>
                </c:pt>
                <c:pt idx="2">
                  <c:v>39083</c:v>
                </c:pt>
                <c:pt idx="3">
                  <c:v>39814</c:v>
                </c:pt>
                <c:pt idx="4">
                  <c:v>40544</c:v>
                </c:pt>
                <c:pt idx="5">
                  <c:v>41275</c:v>
                </c:pt>
                <c:pt idx="6">
                  <c:v>42005</c:v>
                </c:pt>
                <c:pt idx="7">
                  <c:v>42736</c:v>
                </c:pt>
              </c:numCache>
            </c:numRef>
          </c:cat>
          <c:val>
            <c:numRef>
              <c:f>Sheet1!$B$3:$B$10</c:f>
              <c:numCache>
                <c:formatCode>0</c:formatCode>
                <c:ptCount val="8"/>
                <c:pt idx="0">
                  <c:v>276.11527558054502</c:v>
                </c:pt>
                <c:pt idx="1">
                  <c:v>277.51968449520899</c:v>
                </c:pt>
                <c:pt idx="2">
                  <c:v>280.169461427268</c:v>
                </c:pt>
                <c:pt idx="3">
                  <c:v>281.67478106329901</c:v>
                </c:pt>
                <c:pt idx="4">
                  <c:v>282.727131008882</c:v>
                </c:pt>
                <c:pt idx="5">
                  <c:v>283.61503645366503</c:v>
                </c:pt>
                <c:pt idx="6">
                  <c:v>281.279588839312</c:v>
                </c:pt>
                <c:pt idx="7">
                  <c:v>281.95755490052699</c:v>
                </c:pt>
              </c:numCache>
            </c:numRef>
          </c:val>
          <c:smooth val="0"/>
          <c:extLst xmlns:c16r2="http://schemas.microsoft.com/office/drawing/2015/06/chart">
            <c:ext xmlns:c16="http://schemas.microsoft.com/office/drawing/2014/chart" uri="{C3380CC4-5D6E-409C-BE32-E72D297353CC}">
              <c16:uniqueId val="{00000000-5D7B-4403-86F8-7734565E7BCF}"/>
            </c:ext>
          </c:extLst>
        </c:ser>
        <c:ser>
          <c:idx val="1"/>
          <c:order val="1"/>
          <c:tx>
            <c:strRef>
              <c:f>Sheet1!$C$2</c:f>
              <c:strCache>
                <c:ptCount val="1"/>
                <c:pt idx="0">
                  <c:v>Kentucky</c:v>
                </c:pt>
              </c:strCache>
            </c:strRef>
          </c:tx>
          <c:spPr>
            <a:ln w="31750" cap="rnd">
              <a:solidFill>
                <a:schemeClr val="tx2"/>
              </a:solidFill>
              <a:round/>
            </a:ln>
            <a:effectLst/>
          </c:spPr>
          <c:marker>
            <c:symbol val="circle"/>
            <c:size val="8"/>
            <c:spPr>
              <a:solidFill>
                <a:schemeClr val="bg1"/>
              </a:solidFill>
              <a:ln w="22225">
                <a:solidFill>
                  <a:schemeClr val="tx2"/>
                </a:solidFill>
              </a:ln>
              <a:effectLst/>
            </c:spPr>
          </c:marker>
          <c:dLbls>
            <c:dLbl>
              <c:idx val="0"/>
              <c:layout>
                <c:manualLayout>
                  <c:x val="-4.0739411250064334E-2"/>
                  <c:y val="4.202527365371466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6CBC-4C24-BF0A-0BEF583908C5}"/>
                </c:ext>
                <c:ext xmlns:c15="http://schemas.microsoft.com/office/drawing/2012/chart" uri="{CE6537A1-D6FC-4f65-9D91-7224C49458BB}">
                  <c15:layout/>
                </c:ext>
              </c:extLst>
            </c:dLbl>
            <c:dLbl>
              <c:idx val="1"/>
              <c:layout>
                <c:manualLayout>
                  <c:x val="-4.0739411250064361E-2"/>
                  <c:y val="5.323760474590596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CBC-4C24-BF0A-0BEF583908C5}"/>
                </c:ext>
                <c:ext xmlns:c15="http://schemas.microsoft.com/office/drawing/2012/chart" uri="{CE6537A1-D6FC-4f65-9D91-7224C49458BB}">
                  <c15:layout/>
                </c:ext>
              </c:extLst>
            </c:dLbl>
            <c:dLbl>
              <c:idx val="2"/>
              <c:layout>
                <c:manualLayout>
                  <c:x val="-4.0739411250064334E-2"/>
                  <c:y val="4.48283564267624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6CBC-4C24-BF0A-0BEF583908C5}"/>
                </c:ext>
                <c:ext xmlns:c15="http://schemas.microsoft.com/office/drawing/2012/chart" uri="{CE6537A1-D6FC-4f65-9D91-7224C49458BB}">
                  <c15:layout/>
                </c:ext>
              </c:extLst>
            </c:dLbl>
            <c:dLbl>
              <c:idx val="3"/>
              <c:layout>
                <c:manualLayout>
                  <c:x val="-3.7471437393855236E-2"/>
                  <c:y val="4.202527365371466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6CBC-4C24-BF0A-0BEF583908C5}"/>
                </c:ext>
                <c:ext xmlns:c15="http://schemas.microsoft.com/office/drawing/2012/chart" uri="{CE6537A1-D6FC-4f65-9D91-7224C49458BB}">
                  <c15:layout/>
                </c:ext>
              </c:extLst>
            </c:dLbl>
            <c:dLbl>
              <c:idx val="4"/>
              <c:layout>
                <c:manualLayout>
                  <c:x val="-3.9105424321959757E-2"/>
                  <c:y val="5.323760474590606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6CBC-4C24-BF0A-0BEF583908C5}"/>
                </c:ext>
                <c:ext xmlns:c15="http://schemas.microsoft.com/office/drawing/2012/chart" uri="{CE6537A1-D6FC-4f65-9D91-7224C49458BB}">
                  <c15:layout/>
                </c:ext>
              </c:extLst>
            </c:dLbl>
            <c:dLbl>
              <c:idx val="5"/>
              <c:layout>
                <c:manualLayout>
                  <c:x val="-3.9105424321959757E-2"/>
                  <c:y val="4.482835642676250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6CBC-4C24-BF0A-0BEF583908C5}"/>
                </c:ext>
                <c:ext xmlns:c15="http://schemas.microsoft.com/office/drawing/2012/chart" uri="{CE6537A1-D6FC-4f65-9D91-7224C49458BB}">
                  <c15:layout/>
                </c:ext>
              </c:extLst>
            </c:dLbl>
            <c:dLbl>
              <c:idx val="6"/>
              <c:layout>
                <c:manualLayout>
                  <c:x val="-3.5837450465750605E-2"/>
                  <c:y val="4.482835642676250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6CBC-4C24-BF0A-0BEF583908C5}"/>
                </c:ext>
                <c:ext xmlns:c15="http://schemas.microsoft.com/office/drawing/2012/chart" uri="{CE6537A1-D6FC-4f65-9D91-7224C49458BB}">
                  <c15:layout/>
                </c:ext>
              </c:extLst>
            </c:dLbl>
            <c:dLbl>
              <c:idx val="7"/>
              <c:layout>
                <c:manualLayout>
                  <c:x val="-1.5926483454274217E-2"/>
                  <c:y val="4.482835642676250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6CBC-4C24-BF0A-0BEF583908C5}"/>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j-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Sheet1!$A$3:$A$10</c:f>
              <c:numCache>
                <c:formatCode>\'yy</c:formatCode>
                <c:ptCount val="8"/>
                <c:pt idx="0">
                  <c:v>37622</c:v>
                </c:pt>
                <c:pt idx="1">
                  <c:v>38353</c:v>
                </c:pt>
                <c:pt idx="2">
                  <c:v>39083</c:v>
                </c:pt>
                <c:pt idx="3">
                  <c:v>39814</c:v>
                </c:pt>
                <c:pt idx="4">
                  <c:v>40544</c:v>
                </c:pt>
                <c:pt idx="5">
                  <c:v>41275</c:v>
                </c:pt>
                <c:pt idx="6">
                  <c:v>42005</c:v>
                </c:pt>
                <c:pt idx="7">
                  <c:v>42736</c:v>
                </c:pt>
              </c:numCache>
            </c:numRef>
          </c:cat>
          <c:val>
            <c:numRef>
              <c:f>Sheet1!$C$3:$C$10</c:f>
              <c:numCache>
                <c:formatCode>General</c:formatCode>
                <c:ptCount val="8"/>
                <c:pt idx="0">
                  <c:v>274</c:v>
                </c:pt>
                <c:pt idx="1">
                  <c:v>274</c:v>
                </c:pt>
                <c:pt idx="2">
                  <c:v>279</c:v>
                </c:pt>
                <c:pt idx="3">
                  <c:v>279</c:v>
                </c:pt>
                <c:pt idx="4">
                  <c:v>282</c:v>
                </c:pt>
                <c:pt idx="5">
                  <c:v>281</c:v>
                </c:pt>
                <c:pt idx="6">
                  <c:v>278</c:v>
                </c:pt>
                <c:pt idx="7">
                  <c:v>278</c:v>
                </c:pt>
              </c:numCache>
            </c:numRef>
          </c:val>
          <c:smooth val="0"/>
          <c:extLst xmlns:c16r2="http://schemas.microsoft.com/office/drawing/2015/06/chart">
            <c:ext xmlns:c16="http://schemas.microsoft.com/office/drawing/2014/chart" uri="{C3380CC4-5D6E-409C-BE32-E72D297353CC}">
              <c16:uniqueId val="{00000001-5D7B-4403-86F8-7734565E7BCF}"/>
            </c:ext>
          </c:extLst>
        </c:ser>
        <c:dLbls>
          <c:showLegendKey val="0"/>
          <c:showVal val="0"/>
          <c:showCatName val="0"/>
          <c:showSerName val="0"/>
          <c:showPercent val="0"/>
          <c:showBubbleSize val="0"/>
        </c:dLbls>
        <c:marker val="1"/>
        <c:smooth val="0"/>
        <c:axId val="559989288"/>
        <c:axId val="559989680"/>
      </c:lineChart>
      <c:dateAx>
        <c:axId val="559989288"/>
        <c:scaling>
          <c:orientation val="minMax"/>
        </c:scaling>
        <c:delete val="0"/>
        <c:axPos val="b"/>
        <c:numFmt formatCode="\'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3"/>
                </a:solidFill>
                <a:latin typeface="+mj-lt"/>
                <a:ea typeface="+mn-ea"/>
                <a:cs typeface="+mn-cs"/>
              </a:defRPr>
            </a:pPr>
            <a:endParaRPr lang="en-US"/>
          </a:p>
        </c:txPr>
        <c:crossAx val="559989680"/>
        <c:crosses val="autoZero"/>
        <c:auto val="1"/>
        <c:lblOffset val="100"/>
        <c:baseTimeUnit val="years"/>
        <c:majorUnit val="2"/>
        <c:majorTimeUnit val="years"/>
      </c:dateAx>
      <c:valAx>
        <c:axId val="559989680"/>
        <c:scaling>
          <c:orientation val="minMax"/>
          <c:max val="310"/>
          <c:min val="26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j-lt"/>
                <a:ea typeface="+mn-ea"/>
                <a:cs typeface="+mn-cs"/>
              </a:defRPr>
            </a:pPr>
            <a:endParaRPr lang="en-US"/>
          </a:p>
        </c:txPr>
        <c:crossAx val="559989288"/>
        <c:crosses val="autoZero"/>
        <c:crossBetween val="between"/>
        <c:majorUnit val="10"/>
      </c:valAx>
      <c:spPr>
        <a:noFill/>
        <a:ln>
          <a:noFill/>
        </a:ln>
        <a:effectLst/>
      </c:spPr>
    </c:plotArea>
    <c:legend>
      <c:legendPos val="b"/>
      <c:layout>
        <c:manualLayout>
          <c:xMode val="edge"/>
          <c:yMode val="edge"/>
          <c:x val="0.33076604395038856"/>
          <c:y val="0.92572514868478029"/>
          <c:w val="0.41036320827543615"/>
          <c:h val="7.369710190290894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accent3"/>
              </a:solidFill>
              <a:latin typeface="+mj-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Sheet1!$B$2</c:f>
              <c:strCache>
                <c:ptCount val="1"/>
                <c:pt idx="0">
                  <c:v>% Basic</c:v>
                </c:pt>
              </c:strCache>
            </c:strRef>
          </c:tx>
          <c:spPr>
            <a:solidFill>
              <a:schemeClr val="tx1">
                <a:lumMod val="20000"/>
                <a:lumOff val="80000"/>
              </a:schemeClr>
            </a:solidFill>
            <a:ln>
              <a:noFill/>
            </a:ln>
            <a:effectLst/>
          </c:spPr>
          <c:invertIfNegative val="0"/>
          <c:dLbls>
            <c:dLbl>
              <c:idx val="0"/>
              <c:layout/>
              <c:tx>
                <c:rich>
                  <a:bodyPr/>
                  <a:lstStyle/>
                  <a:p>
                    <a:fld id="{EC8A9BE0-0A0C-425F-894F-859FFF8F429C}" type="CELLRANGE">
                      <a:rPr lang="en-US" smtClean="0"/>
                      <a:pPr/>
                      <a:t>[CELLRANGE]</a:t>
                    </a:fld>
                    <a:r>
                      <a:rPr lang="en-US" smtClean="0"/>
                      <a:t>*</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0-C7FA-45C4-AF1F-66546D9B8D6D}"/>
                </c:ext>
                <c:ext xmlns:c15="http://schemas.microsoft.com/office/drawing/2012/chart" uri="{CE6537A1-D6FC-4f65-9D91-7224C49458BB}">
                  <c15:layout/>
                  <c15:dlblFieldTable/>
                  <c15:showDataLabelsRange val="1"/>
                </c:ext>
              </c:extLst>
            </c:dLbl>
            <c:dLbl>
              <c:idx val="1"/>
              <c:layout/>
              <c:tx>
                <c:rich>
                  <a:bodyPr/>
                  <a:lstStyle/>
                  <a:p>
                    <a:fld id="{DB33A0EE-C52F-4DCE-AE37-875E349BFDCF}" type="CELLRANGE">
                      <a:rPr lang="en-US" smtClean="0"/>
                      <a:pPr/>
                      <a:t>[CELLRANGE]</a:t>
                    </a:fld>
                    <a:r>
                      <a:rPr lang="en-US" smtClean="0"/>
                      <a:t>*</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1-C7FA-45C4-AF1F-66546D9B8D6D}"/>
                </c:ext>
                <c:ext xmlns:c15="http://schemas.microsoft.com/office/drawing/2012/chart" uri="{CE6537A1-D6FC-4f65-9D91-7224C49458BB}">
                  <c15:layout/>
                  <c15:dlblFieldTable/>
                  <c15:showDataLabelsRange val="1"/>
                </c:ext>
              </c:extLst>
            </c:dLbl>
            <c:dLbl>
              <c:idx val="2"/>
              <c:layout/>
              <c:tx>
                <c:rich>
                  <a:bodyPr/>
                  <a:lstStyle/>
                  <a:p>
                    <a:fld id="{BE12CEE3-D4C0-4DE8-A9E6-B5FC8C6EEF4A}" type="CELLRANGE">
                      <a:rPr lang="en-US" smtClean="0"/>
                      <a:pPr/>
                      <a:t>[CELLRANGE]</a:t>
                    </a:fld>
                    <a:r>
                      <a:rPr lang="en-US" smtClean="0"/>
                      <a:t>*</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2-C7FA-45C4-AF1F-66546D9B8D6D}"/>
                </c:ext>
                <c:ext xmlns:c15="http://schemas.microsoft.com/office/drawing/2012/chart" uri="{CE6537A1-D6FC-4f65-9D91-7224C49458BB}">
                  <c15:layout/>
                  <c15:dlblFieldTable/>
                  <c15:showDataLabelsRange val="1"/>
                </c:ext>
              </c:extLst>
            </c:dLbl>
            <c:dLbl>
              <c:idx val="3"/>
              <c:layout/>
              <c:tx>
                <c:rich>
                  <a:bodyPr/>
                  <a:lstStyle/>
                  <a:p>
                    <a:fld id="{72C68E69-31C6-4671-985A-54D5C0F09DCC}" type="CELLRANGE">
                      <a:rPr lang="en-US" smtClean="0"/>
                      <a:pPr/>
                      <a:t>[CELLRANGE]</a:t>
                    </a:fld>
                    <a:r>
                      <a:rPr lang="en-US" smtClean="0"/>
                      <a:t>*</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3-C7FA-45C4-AF1F-66546D9B8D6D}"/>
                </c:ext>
                <c:ext xmlns:c15="http://schemas.microsoft.com/office/drawing/2012/chart" uri="{CE6537A1-D6FC-4f65-9D91-7224C49458BB}">
                  <c15:layout/>
                  <c15:dlblFieldTable/>
                  <c15:showDataLabelsRange val="1"/>
                </c:ext>
              </c:extLst>
            </c:dLbl>
            <c:dLbl>
              <c:idx val="4"/>
              <c:layout/>
              <c:tx>
                <c:rich>
                  <a:bodyPr/>
                  <a:lstStyle/>
                  <a:p>
                    <a:fld id="{9E2DEBE4-4DE4-4816-BEFB-9831CE826D25}" type="CELLRANGE">
                      <a:rPr lang="en-US" smtClean="0"/>
                      <a:pPr/>
                      <a:t>[CELLRANGE]</a:t>
                    </a:fld>
                    <a:r>
                      <a:rPr lang="en-US" smtClean="0"/>
                      <a:t>*</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4-C7FA-45C4-AF1F-66546D9B8D6D}"/>
                </c:ext>
                <c:ext xmlns:c15="http://schemas.microsoft.com/office/drawing/2012/chart" uri="{CE6537A1-D6FC-4f65-9D91-7224C49458BB}">
                  <c15:layout/>
                  <c15:dlblFieldTable/>
                  <c15:showDataLabelsRange val="1"/>
                </c:ext>
              </c:extLst>
            </c:dLbl>
            <c:dLbl>
              <c:idx val="5"/>
              <c:layout/>
              <c:tx>
                <c:rich>
                  <a:bodyPr/>
                  <a:lstStyle/>
                  <a:p>
                    <a:fld id="{0D6111A4-E996-4570-ABDE-7C863A6F85A3}" type="CELLRANGE">
                      <a:rPr lang="en-US" smtClean="0"/>
                      <a:pPr/>
                      <a:t>[CELLRANGE]</a:t>
                    </a:fld>
                    <a:r>
                      <a:rPr lang="en-US" smtClean="0"/>
                      <a:t>*</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5-C7FA-45C4-AF1F-66546D9B8D6D}"/>
                </c:ext>
                <c:ext xmlns:c15="http://schemas.microsoft.com/office/drawing/2012/chart" uri="{CE6537A1-D6FC-4f65-9D91-7224C49458BB}">
                  <c15:layout/>
                  <c15:dlblFieldTable/>
                  <c15:showDataLabelsRange val="1"/>
                </c:ext>
              </c:extLst>
            </c:dLbl>
            <c:dLbl>
              <c:idx val="6"/>
              <c:layout/>
              <c:tx>
                <c:rich>
                  <a:bodyPr/>
                  <a:lstStyle/>
                  <a:p>
                    <a:fld id="{CEF20C91-88D9-4427-8829-83BC1627D1E4}" type="CELLRANGE">
                      <a:rPr lang="en-US" smtClean="0"/>
                      <a:pPr/>
                      <a:t>[CELLRANGE]</a:t>
                    </a:fld>
                    <a:r>
                      <a:rPr lang="en-US" smtClean="0"/>
                      <a:t>*</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C7FA-45C4-AF1F-66546D9B8D6D}"/>
                </c:ext>
                <c:ext xmlns:c15="http://schemas.microsoft.com/office/drawing/2012/chart" uri="{CE6537A1-D6FC-4f65-9D91-7224C49458BB}">
                  <c15:layout/>
                  <c15:dlblFieldTable/>
                  <c15:showDataLabelsRange val="1"/>
                </c:ext>
              </c:extLst>
            </c:dLbl>
            <c:dLbl>
              <c:idx val="7"/>
              <c:layout/>
              <c:tx>
                <c:rich>
                  <a:bodyPr/>
                  <a:lstStyle/>
                  <a:p>
                    <a:fld id="{96152B48-E96E-4DD2-AB25-177C6E89F5D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numRef>
              <c:f>Sheet1!$A$3:$A$10</c:f>
              <c:numCache>
                <c:formatCode>General</c:formatCode>
                <c:ptCount val="8"/>
                <c:pt idx="0">
                  <c:v>2003</c:v>
                </c:pt>
                <c:pt idx="1">
                  <c:v>2005</c:v>
                </c:pt>
                <c:pt idx="2">
                  <c:v>2007</c:v>
                </c:pt>
                <c:pt idx="3">
                  <c:v>2009</c:v>
                </c:pt>
                <c:pt idx="4">
                  <c:v>2011</c:v>
                </c:pt>
                <c:pt idx="5">
                  <c:v>2013</c:v>
                </c:pt>
                <c:pt idx="6">
                  <c:v>2015</c:v>
                </c:pt>
                <c:pt idx="7">
                  <c:v>2017</c:v>
                </c:pt>
              </c:numCache>
            </c:numRef>
          </c:cat>
          <c:val>
            <c:numRef>
              <c:f>Sheet1!$B$3:$B$10</c:f>
              <c:numCache>
                <c:formatCode>0</c:formatCode>
                <c:ptCount val="8"/>
                <c:pt idx="0">
                  <c:v>-39.334442756917603</c:v>
                </c:pt>
                <c:pt idx="1">
                  <c:v>-39.408197033367003</c:v>
                </c:pt>
                <c:pt idx="2">
                  <c:v>-39.240934537946501</c:v>
                </c:pt>
                <c:pt idx="3">
                  <c:v>-38.893007145830602</c:v>
                </c:pt>
                <c:pt idx="4">
                  <c:v>-38.778880195266197</c:v>
                </c:pt>
                <c:pt idx="5">
                  <c:v>-38.6811516062861</c:v>
                </c:pt>
                <c:pt idx="6">
                  <c:v>-38.299174284407499</c:v>
                </c:pt>
                <c:pt idx="7">
                  <c:v>-35.506468260102501</c:v>
                </c:pt>
              </c:numCache>
            </c:numRef>
          </c:val>
          <c:extLst xmlns:c16r2="http://schemas.microsoft.com/office/drawing/2015/06/chart">
            <c:ext xmlns:c16="http://schemas.microsoft.com/office/drawing/2014/chart" uri="{C3380CC4-5D6E-409C-BE32-E72D297353CC}">
              <c16:uniqueId val="{00000008-C7FA-45C4-AF1F-66546D9B8D6D}"/>
            </c:ext>
            <c:ext xmlns:c15="http://schemas.microsoft.com/office/drawing/2012/chart" uri="{02D57815-91ED-43cb-92C2-25804820EDAC}">
              <c15:datalabelsRange>
                <c15:f>Sheet1!$H$3:$H$10</c15:f>
                <c15:dlblRangeCache>
                  <c:ptCount val="8"/>
                  <c:pt idx="0">
                    <c:v>39</c:v>
                  </c:pt>
                  <c:pt idx="1">
                    <c:v>39</c:v>
                  </c:pt>
                  <c:pt idx="2">
                    <c:v>39</c:v>
                  </c:pt>
                  <c:pt idx="3">
                    <c:v>39</c:v>
                  </c:pt>
                  <c:pt idx="4">
                    <c:v>39</c:v>
                  </c:pt>
                  <c:pt idx="5">
                    <c:v>39</c:v>
                  </c:pt>
                  <c:pt idx="6">
                    <c:v>38</c:v>
                  </c:pt>
                  <c:pt idx="7">
                    <c:v>36</c:v>
                  </c:pt>
                </c15:dlblRangeCache>
              </c15:datalabelsRange>
            </c:ext>
          </c:extLst>
        </c:ser>
        <c:ser>
          <c:idx val="1"/>
          <c:order val="1"/>
          <c:tx>
            <c:strRef>
              <c:f>Sheet1!$C$2</c:f>
              <c:strCache>
                <c:ptCount val="1"/>
                <c:pt idx="0">
                  <c:v>% Below Basic</c:v>
                </c:pt>
              </c:strCache>
            </c:strRef>
          </c:tx>
          <c:spPr>
            <a:solidFill>
              <a:schemeClr val="accent2"/>
            </a:solidFill>
            <a:ln>
              <a:noFill/>
            </a:ln>
            <a:effectLst/>
          </c:spPr>
          <c:invertIfNegative val="0"/>
          <c:dLbls>
            <c:dLbl>
              <c:idx val="0"/>
              <c:layout/>
              <c:tx>
                <c:rich>
                  <a:bodyPr/>
                  <a:lstStyle/>
                  <a:p>
                    <a:fld id="{1B3D2265-752E-4C80-AE87-AED0C131B8F9}" type="CELLRANGE">
                      <a:rPr lang="en-US" smtClean="0"/>
                      <a:pPr/>
                      <a:t>[CELLRANGE]</a:t>
                    </a:fld>
                    <a:r>
                      <a:rPr lang="en-US" smtClean="0"/>
                      <a:t>*</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9-C7FA-45C4-AF1F-66546D9B8D6D}"/>
                </c:ext>
                <c:ext xmlns:c15="http://schemas.microsoft.com/office/drawing/2012/chart" uri="{CE6537A1-D6FC-4f65-9D91-7224C49458BB}">
                  <c15:layout/>
                  <c15:dlblFieldTable/>
                  <c15:showDataLabelsRange val="1"/>
                </c:ext>
              </c:extLst>
            </c:dLbl>
            <c:dLbl>
              <c:idx val="1"/>
              <c:layout/>
              <c:tx>
                <c:rich>
                  <a:bodyPr/>
                  <a:lstStyle/>
                  <a:p>
                    <a:fld id="{119B2BA2-4959-4A97-859F-98F91EA4E87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
              <c:layout/>
              <c:tx>
                <c:rich>
                  <a:bodyPr/>
                  <a:lstStyle/>
                  <a:p>
                    <a:fld id="{9A5081DC-B7BD-4739-8CC6-B469D73571E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
              <c:layout/>
              <c:tx>
                <c:rich>
                  <a:bodyPr/>
                  <a:lstStyle/>
                  <a:p>
                    <a:fld id="{10619B44-EE8B-4C19-8151-FC3713C834E8}" type="CELLRANGE">
                      <a:rPr lang="en-US" smtClean="0"/>
                      <a:pPr/>
                      <a:t>[CELLRANGE]</a:t>
                    </a:fld>
                    <a:r>
                      <a:rPr lang="en-US" smtClean="0"/>
                      <a:t>*</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C7FA-45C4-AF1F-66546D9B8D6D}"/>
                </c:ext>
                <c:ext xmlns:c15="http://schemas.microsoft.com/office/drawing/2012/chart" uri="{CE6537A1-D6FC-4f65-9D91-7224C49458BB}">
                  <c15:layout/>
                  <c15:dlblFieldTable/>
                  <c15:showDataLabelsRange val="1"/>
                </c:ext>
              </c:extLst>
            </c:dLbl>
            <c:dLbl>
              <c:idx val="4"/>
              <c:layout/>
              <c:tx>
                <c:rich>
                  <a:bodyPr/>
                  <a:lstStyle/>
                  <a:p>
                    <a:fld id="{697C9FD9-A522-4A50-902D-9202C1F16C20}" type="CELLRANGE">
                      <a:rPr lang="en-US" smtClean="0"/>
                      <a:pPr/>
                      <a:t>[CELLRANGE]</a:t>
                    </a:fld>
                    <a:r>
                      <a:rPr lang="en-US" smtClean="0"/>
                      <a:t>*</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D-C7FA-45C4-AF1F-66546D9B8D6D}"/>
                </c:ext>
                <c:ext xmlns:c15="http://schemas.microsoft.com/office/drawing/2012/chart" uri="{CE6537A1-D6FC-4f65-9D91-7224C49458BB}">
                  <c15:layout/>
                  <c15:dlblFieldTable/>
                  <c15:showDataLabelsRange val="1"/>
                </c:ext>
              </c:extLst>
            </c:dLbl>
            <c:dLbl>
              <c:idx val="5"/>
              <c:layout/>
              <c:tx>
                <c:rich>
                  <a:bodyPr/>
                  <a:lstStyle/>
                  <a:p>
                    <a:fld id="{35D099AA-B17C-4CBA-8BF2-BB3C0BF196F3}" type="CELLRANGE">
                      <a:rPr lang="en-US" smtClean="0"/>
                      <a:pPr/>
                      <a:t>[CELLRANGE]</a:t>
                    </a:fld>
                    <a:r>
                      <a:rPr lang="en-US" smtClean="0"/>
                      <a:t>*</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E-C7FA-45C4-AF1F-66546D9B8D6D}"/>
                </c:ext>
                <c:ext xmlns:c15="http://schemas.microsoft.com/office/drawing/2012/chart" uri="{CE6537A1-D6FC-4f65-9D91-7224C49458BB}">
                  <c15:layout/>
                  <c15:dlblFieldTable/>
                  <c15:showDataLabelsRange val="1"/>
                </c:ext>
              </c:extLst>
            </c:dLbl>
            <c:dLbl>
              <c:idx val="6"/>
              <c:layout/>
              <c:tx>
                <c:rich>
                  <a:bodyPr/>
                  <a:lstStyle/>
                  <a:p>
                    <a:fld id="{4194D157-5851-4821-BBCD-1F36151C2071}" type="CELLRANGE">
                      <a:rPr lang="en-US" smtClean="0"/>
                      <a:pPr/>
                      <a:t>[CELLRANGE]</a:t>
                    </a:fld>
                    <a:r>
                      <a:rPr lang="en-US" smtClean="0"/>
                      <a:t>*</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F-C7FA-45C4-AF1F-66546D9B8D6D}"/>
                </c:ext>
                <c:ext xmlns:c15="http://schemas.microsoft.com/office/drawing/2012/chart" uri="{CE6537A1-D6FC-4f65-9D91-7224C49458BB}">
                  <c15:layout/>
                  <c15:dlblFieldTable/>
                  <c15:showDataLabelsRange val="1"/>
                </c:ext>
              </c:extLst>
            </c:dLbl>
            <c:dLbl>
              <c:idx val="7"/>
              <c:layout/>
              <c:tx>
                <c:rich>
                  <a:bodyPr/>
                  <a:lstStyle/>
                  <a:p>
                    <a:fld id="{2021ED76-B0B0-4B24-B727-5C539DF4102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numRef>
              <c:f>Sheet1!$A$3:$A$10</c:f>
              <c:numCache>
                <c:formatCode>General</c:formatCode>
                <c:ptCount val="8"/>
                <c:pt idx="0">
                  <c:v>2003</c:v>
                </c:pt>
                <c:pt idx="1">
                  <c:v>2005</c:v>
                </c:pt>
                <c:pt idx="2">
                  <c:v>2007</c:v>
                </c:pt>
                <c:pt idx="3">
                  <c:v>2009</c:v>
                </c:pt>
                <c:pt idx="4">
                  <c:v>2011</c:v>
                </c:pt>
                <c:pt idx="5">
                  <c:v>2013</c:v>
                </c:pt>
                <c:pt idx="6">
                  <c:v>2015</c:v>
                </c:pt>
                <c:pt idx="7">
                  <c:v>2017</c:v>
                </c:pt>
              </c:numCache>
            </c:numRef>
          </c:cat>
          <c:val>
            <c:numRef>
              <c:f>Sheet1!$C$3:$C$10</c:f>
              <c:numCache>
                <c:formatCode>0</c:formatCode>
                <c:ptCount val="8"/>
                <c:pt idx="0">
                  <c:v>-33.347635856545502</c:v>
                </c:pt>
                <c:pt idx="1">
                  <c:v>-32.134916600825498</c:v>
                </c:pt>
                <c:pt idx="2">
                  <c:v>-29.798322650988698</c:v>
                </c:pt>
                <c:pt idx="3">
                  <c:v>-28.553557913067699</c:v>
                </c:pt>
                <c:pt idx="4">
                  <c:v>-27.677219119517002</c:v>
                </c:pt>
                <c:pt idx="5">
                  <c:v>-26.877741107150399</c:v>
                </c:pt>
                <c:pt idx="6">
                  <c:v>-29.5676621359694</c:v>
                </c:pt>
                <c:pt idx="7">
                  <c:v>-31.064427035275301</c:v>
                </c:pt>
              </c:numCache>
            </c:numRef>
          </c:val>
          <c:extLst xmlns:c16r2="http://schemas.microsoft.com/office/drawing/2015/06/chart">
            <c:ext xmlns:c16="http://schemas.microsoft.com/office/drawing/2014/chart" uri="{C3380CC4-5D6E-409C-BE32-E72D297353CC}">
              <c16:uniqueId val="{00000011-C7FA-45C4-AF1F-66546D9B8D6D}"/>
            </c:ext>
            <c:ext xmlns:c15="http://schemas.microsoft.com/office/drawing/2012/chart" uri="{02D57815-91ED-43cb-92C2-25804820EDAC}">
              <c15:datalabelsRange>
                <c15:f>Sheet1!$G$3:$G$10</c15:f>
                <c15:dlblRangeCache>
                  <c:ptCount val="8"/>
                  <c:pt idx="0">
                    <c:v>33</c:v>
                  </c:pt>
                  <c:pt idx="1">
                    <c:v>32</c:v>
                  </c:pt>
                  <c:pt idx="2">
                    <c:v>30</c:v>
                  </c:pt>
                  <c:pt idx="3">
                    <c:v>29</c:v>
                  </c:pt>
                  <c:pt idx="4">
                    <c:v>28</c:v>
                  </c:pt>
                  <c:pt idx="5">
                    <c:v>27</c:v>
                  </c:pt>
                  <c:pt idx="6">
                    <c:v>30</c:v>
                  </c:pt>
                  <c:pt idx="7">
                    <c:v>31</c:v>
                  </c:pt>
                </c15:dlblRangeCache>
              </c15:datalabelsRange>
            </c:ext>
          </c:extLst>
        </c:ser>
        <c:ser>
          <c:idx val="2"/>
          <c:order val="2"/>
          <c:tx>
            <c:strRef>
              <c:f>Sheet1!$D$2</c:f>
              <c:strCache>
                <c:ptCount val="1"/>
                <c:pt idx="0">
                  <c:v>% Proficient</c:v>
                </c:pt>
              </c:strCache>
            </c:strRef>
          </c:tx>
          <c:spPr>
            <a:solidFill>
              <a:schemeClr val="accent1"/>
            </a:solidFill>
            <a:ln>
              <a:noFill/>
            </a:ln>
            <a:effectLst/>
          </c:spPr>
          <c:invertIfNegative val="0"/>
          <c:dLbls>
            <c:dLbl>
              <c:idx val="0"/>
              <c:layout/>
              <c:tx>
                <c:rich>
                  <a:bodyPr/>
                  <a:lstStyle/>
                  <a:p>
                    <a:fld id="{0CC829C3-C4F1-4B39-B30F-9E16CDB4C790}" type="VALUE">
                      <a:rPr lang="en-US" smtClean="0"/>
                      <a:pPr/>
                      <a:t>[VALUE]</a:t>
                    </a:fld>
                    <a:r>
                      <a:rPr lang="en-US"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436-4AF2-8599-ABE41FC924E5}"/>
                </c:ext>
                <c:ext xmlns:c15="http://schemas.microsoft.com/office/drawing/2012/chart" uri="{CE6537A1-D6FC-4f65-9D91-7224C49458BB}">
                  <c15:layout/>
                  <c15:dlblFieldTable/>
                  <c15:showDataLabelsRange val="0"/>
                </c:ext>
              </c:extLst>
            </c:dLbl>
            <c:dLbl>
              <c:idx val="3"/>
              <c:layout/>
              <c:tx>
                <c:rich>
                  <a:bodyPr/>
                  <a:lstStyle/>
                  <a:p>
                    <a:fld id="{9B2ABBF6-EA23-4100-9C97-F2B1F1F94657}" type="VALUE">
                      <a:rPr lang="en-US" smtClean="0"/>
                      <a:pPr/>
                      <a:t>[VALUE]</a:t>
                    </a:fld>
                    <a:r>
                      <a:rPr lang="en-US"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9436-4AF2-8599-ABE41FC924E5}"/>
                </c:ext>
                <c:ext xmlns:c15="http://schemas.microsoft.com/office/drawing/2012/chart" uri="{CE6537A1-D6FC-4f65-9D91-7224C49458BB}">
                  <c15:layout/>
                  <c15:dlblFieldTable/>
                  <c15:showDataLabelsRange val="0"/>
                </c:ext>
              </c:extLst>
            </c:dLbl>
            <c:dLbl>
              <c:idx val="4"/>
              <c:layout/>
              <c:tx>
                <c:rich>
                  <a:bodyPr/>
                  <a:lstStyle/>
                  <a:p>
                    <a:fld id="{EF1E653E-EF12-4232-8F3E-33CB726BB127}" type="VALUE">
                      <a:rPr lang="en-US" smtClean="0"/>
                      <a:pPr/>
                      <a:t>[VALUE]</a:t>
                    </a:fld>
                    <a:r>
                      <a:rPr lang="en-US"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436-4AF2-8599-ABE41FC924E5}"/>
                </c:ext>
                <c:ext xmlns:c15="http://schemas.microsoft.com/office/drawing/2012/chart" uri="{CE6537A1-D6FC-4f65-9D91-7224C49458BB}">
                  <c15:layout/>
                  <c15:dlblFieldTable/>
                  <c15:showDataLabelsRange val="0"/>
                </c:ext>
              </c:extLst>
            </c:dLbl>
            <c:dLbl>
              <c:idx val="5"/>
              <c:layout/>
              <c:tx>
                <c:rich>
                  <a:bodyPr/>
                  <a:lstStyle/>
                  <a:p>
                    <a:fld id="{5AFFD5CF-E1F6-4DE8-93E4-F6F70C0052E0}" type="VALUE">
                      <a:rPr lang="en-US" smtClean="0"/>
                      <a:pPr/>
                      <a:t>[VALUE]</a:t>
                    </a:fld>
                    <a:r>
                      <a:rPr lang="en-US"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436-4AF2-8599-ABE41FC924E5}"/>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Sheet1!$A$3:$A$10</c:f>
              <c:numCache>
                <c:formatCode>General</c:formatCode>
                <c:ptCount val="8"/>
                <c:pt idx="0">
                  <c:v>2003</c:v>
                </c:pt>
                <c:pt idx="1">
                  <c:v>2005</c:v>
                </c:pt>
                <c:pt idx="2">
                  <c:v>2007</c:v>
                </c:pt>
                <c:pt idx="3">
                  <c:v>2009</c:v>
                </c:pt>
                <c:pt idx="4">
                  <c:v>2011</c:v>
                </c:pt>
                <c:pt idx="5">
                  <c:v>2013</c:v>
                </c:pt>
                <c:pt idx="6">
                  <c:v>2015</c:v>
                </c:pt>
                <c:pt idx="7">
                  <c:v>2017</c:v>
                </c:pt>
              </c:numCache>
            </c:numRef>
          </c:cat>
          <c:val>
            <c:numRef>
              <c:f>Sheet1!$D$3:$D$10</c:f>
              <c:numCache>
                <c:formatCode>0</c:formatCode>
                <c:ptCount val="8"/>
                <c:pt idx="0">
                  <c:v>22.3784278141109</c:v>
                </c:pt>
                <c:pt idx="1">
                  <c:v>22.848846179113</c:v>
                </c:pt>
                <c:pt idx="2">
                  <c:v>24.405924219062602</c:v>
                </c:pt>
                <c:pt idx="3">
                  <c:v>25.098490635768101</c:v>
                </c:pt>
                <c:pt idx="4">
                  <c:v>25.723907811105398</c:v>
                </c:pt>
                <c:pt idx="5">
                  <c:v>26.1311712281769</c:v>
                </c:pt>
                <c:pt idx="6">
                  <c:v>24.345846421531899</c:v>
                </c:pt>
                <c:pt idx="7">
                  <c:v>23.678701723481002</c:v>
                </c:pt>
              </c:numCache>
            </c:numRef>
          </c:val>
          <c:extLst xmlns:c16r2="http://schemas.microsoft.com/office/drawing/2015/06/chart">
            <c:ext xmlns:c16="http://schemas.microsoft.com/office/drawing/2014/chart" uri="{C3380CC4-5D6E-409C-BE32-E72D297353CC}">
              <c16:uniqueId val="{00000012-C7FA-45C4-AF1F-66546D9B8D6D}"/>
            </c:ext>
          </c:extLst>
        </c:ser>
        <c:ser>
          <c:idx val="3"/>
          <c:order val="3"/>
          <c:tx>
            <c:strRef>
              <c:f>Sheet1!$E$2</c:f>
              <c:strCache>
                <c:ptCount val="1"/>
                <c:pt idx="0">
                  <c:v>% Advanced</c:v>
                </c:pt>
              </c:strCache>
            </c:strRef>
          </c:tx>
          <c:spPr>
            <a:solidFill>
              <a:schemeClr val="tx1"/>
            </a:solidFill>
            <a:ln>
              <a:noFill/>
            </a:ln>
            <a:effectLst/>
          </c:spPr>
          <c:invertIfNegative val="0"/>
          <c:dLbls>
            <c:dLbl>
              <c:idx val="0"/>
              <c:layout/>
              <c:tx>
                <c:rich>
                  <a:bodyPr/>
                  <a:lstStyle/>
                  <a:p>
                    <a:fld id="{03E2499B-0870-4F77-8527-3696815C6AED}" type="VALUE">
                      <a:rPr lang="en-US" smtClean="0"/>
                      <a:pPr/>
                      <a:t>[VALUE]</a:t>
                    </a:fld>
                    <a:r>
                      <a:rPr lang="en-US"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9436-4AF2-8599-ABE41FC924E5}"/>
                </c:ext>
                <c:ext xmlns:c15="http://schemas.microsoft.com/office/drawing/2012/chart" uri="{CE6537A1-D6FC-4f65-9D91-7224C49458BB}">
                  <c15:layout/>
                  <c15:dlblFieldTable/>
                  <c15:showDataLabelsRange val="0"/>
                </c:ext>
              </c:extLst>
            </c:dLbl>
            <c:dLbl>
              <c:idx val="1"/>
              <c:layout/>
              <c:tx>
                <c:rich>
                  <a:bodyPr/>
                  <a:lstStyle/>
                  <a:p>
                    <a:fld id="{F200DDF5-9B8F-469B-86D8-22A3CF799511}" type="VALUE">
                      <a:rPr lang="en-US" smtClean="0"/>
                      <a:pPr/>
                      <a:t>[VALUE]</a:t>
                    </a:fld>
                    <a:r>
                      <a:rPr lang="en-US"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9436-4AF2-8599-ABE41FC924E5}"/>
                </c:ext>
                <c:ext xmlns:c15="http://schemas.microsoft.com/office/drawing/2012/chart" uri="{CE6537A1-D6FC-4f65-9D91-7224C49458BB}">
                  <c15:layout/>
                  <c15:dlblFieldTable/>
                  <c15:showDataLabelsRange val="0"/>
                </c:ext>
              </c:extLst>
            </c:dLbl>
            <c:dLbl>
              <c:idx val="2"/>
              <c:layout/>
              <c:tx>
                <c:rich>
                  <a:bodyPr/>
                  <a:lstStyle/>
                  <a:p>
                    <a:fld id="{E8052AF9-0632-4EDA-A179-64346A121DF3}" type="VALUE">
                      <a:rPr lang="en-US" smtClean="0"/>
                      <a:pPr/>
                      <a:t>[VALUE]</a:t>
                    </a:fld>
                    <a:r>
                      <a:rPr lang="en-US"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9436-4AF2-8599-ABE41FC924E5}"/>
                </c:ext>
                <c:ext xmlns:c15="http://schemas.microsoft.com/office/drawing/2012/chart" uri="{CE6537A1-D6FC-4f65-9D91-7224C49458BB}">
                  <c15:layout/>
                  <c15:dlblFieldTable/>
                  <c15:showDataLabelsRange val="0"/>
                </c:ext>
              </c:extLst>
            </c:dLbl>
            <c:dLbl>
              <c:idx val="3"/>
              <c:layout/>
              <c:tx>
                <c:rich>
                  <a:bodyPr/>
                  <a:lstStyle/>
                  <a:p>
                    <a:fld id="{092A65F2-A601-4506-A767-41219B840AD0}" type="VALUE">
                      <a:rPr lang="en-US" smtClean="0"/>
                      <a:pPr/>
                      <a:t>[VALUE]</a:t>
                    </a:fld>
                    <a:r>
                      <a:rPr lang="en-US"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9436-4AF2-8599-ABE41FC924E5}"/>
                </c:ext>
                <c:ext xmlns:c15="http://schemas.microsoft.com/office/drawing/2012/chart" uri="{CE6537A1-D6FC-4f65-9D91-7224C49458BB}">
                  <c15:layout/>
                  <c15:dlblFieldTable/>
                  <c15:showDataLabelsRange val="0"/>
                </c:ext>
              </c:extLst>
            </c:dLbl>
            <c:dLbl>
              <c:idx val="4"/>
              <c:layout/>
              <c:tx>
                <c:rich>
                  <a:bodyPr/>
                  <a:lstStyle/>
                  <a:p>
                    <a:fld id="{E807DB48-0943-4580-A615-9B3627C18810}" type="VALUE">
                      <a:rPr lang="en-US" smtClean="0"/>
                      <a:pPr/>
                      <a:t>[VALUE]</a:t>
                    </a:fld>
                    <a:r>
                      <a:rPr lang="en-US"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9436-4AF2-8599-ABE41FC924E5}"/>
                </c:ext>
                <c:ext xmlns:c15="http://schemas.microsoft.com/office/drawing/2012/chart" uri="{CE6537A1-D6FC-4f65-9D91-7224C49458BB}">
                  <c15:layout/>
                  <c15:dlblFieldTable/>
                  <c15:showDataLabelsRange val="0"/>
                </c:ext>
              </c:extLst>
            </c:dLbl>
            <c:dLbl>
              <c:idx val="5"/>
              <c:layout/>
              <c:tx>
                <c:rich>
                  <a:bodyPr/>
                  <a:lstStyle/>
                  <a:p>
                    <a:fld id="{2BC89427-6D32-41FE-BAD0-2AF64558B1B3}" type="VALUE">
                      <a:rPr lang="en-US" smtClean="0"/>
                      <a:pPr/>
                      <a:t>[VALUE]</a:t>
                    </a:fld>
                    <a:r>
                      <a:rPr lang="en-US"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436-4AF2-8599-ABE41FC924E5}"/>
                </c:ext>
                <c:ext xmlns:c15="http://schemas.microsoft.com/office/drawing/2012/chart" uri="{CE6537A1-D6FC-4f65-9D91-7224C49458BB}">
                  <c15:layout/>
                  <c15:dlblFieldTable/>
                  <c15:showDataLabelsRange val="0"/>
                </c:ext>
              </c:extLst>
            </c:dLbl>
            <c:dLbl>
              <c:idx val="6"/>
              <c:layout/>
              <c:tx>
                <c:rich>
                  <a:bodyPr/>
                  <a:lstStyle/>
                  <a:p>
                    <a:fld id="{869F2606-51A1-4B8C-8347-64C34296A70E}" type="VALUE">
                      <a:rPr lang="en-US" smtClean="0"/>
                      <a:pPr/>
                      <a:t>[VALUE]</a:t>
                    </a:fld>
                    <a:r>
                      <a:rPr lang="en-US"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9436-4AF2-8599-ABE41FC924E5}"/>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Sheet1!$A$3:$A$10</c:f>
              <c:numCache>
                <c:formatCode>General</c:formatCode>
                <c:ptCount val="8"/>
                <c:pt idx="0">
                  <c:v>2003</c:v>
                </c:pt>
                <c:pt idx="1">
                  <c:v>2005</c:v>
                </c:pt>
                <c:pt idx="2">
                  <c:v>2007</c:v>
                </c:pt>
                <c:pt idx="3">
                  <c:v>2009</c:v>
                </c:pt>
                <c:pt idx="4">
                  <c:v>2011</c:v>
                </c:pt>
                <c:pt idx="5">
                  <c:v>2013</c:v>
                </c:pt>
                <c:pt idx="6">
                  <c:v>2015</c:v>
                </c:pt>
                <c:pt idx="7">
                  <c:v>2017</c:v>
                </c:pt>
              </c:numCache>
            </c:numRef>
          </c:cat>
          <c:val>
            <c:numRef>
              <c:f>Sheet1!$E$3:$E$10</c:f>
              <c:numCache>
                <c:formatCode>0</c:formatCode>
                <c:ptCount val="8"/>
                <c:pt idx="0">
                  <c:v>4.9394935724260396</c:v>
                </c:pt>
                <c:pt idx="1">
                  <c:v>5.60804018669453</c:v>
                </c:pt>
                <c:pt idx="2">
                  <c:v>6.5548185920022197</c:v>
                </c:pt>
                <c:pt idx="3">
                  <c:v>7.45494430533354</c:v>
                </c:pt>
                <c:pt idx="4">
                  <c:v>7.8199928741114304</c:v>
                </c:pt>
                <c:pt idx="5">
                  <c:v>8.3099360583866204</c:v>
                </c:pt>
                <c:pt idx="6">
                  <c:v>7.7873171580912199</c:v>
                </c:pt>
                <c:pt idx="7" formatCode="#,##0">
                  <c:v>9.7504029811411996</c:v>
                </c:pt>
              </c:numCache>
            </c:numRef>
          </c:val>
          <c:extLst xmlns:c16r2="http://schemas.microsoft.com/office/drawing/2015/06/chart">
            <c:ext xmlns:c16="http://schemas.microsoft.com/office/drawing/2014/chart" uri="{C3380CC4-5D6E-409C-BE32-E72D297353CC}">
              <c16:uniqueId val="{00000013-C7FA-45C4-AF1F-66546D9B8D6D}"/>
            </c:ext>
          </c:extLst>
        </c:ser>
        <c:dLbls>
          <c:showLegendKey val="0"/>
          <c:showVal val="0"/>
          <c:showCatName val="0"/>
          <c:showSerName val="0"/>
          <c:showPercent val="0"/>
          <c:showBubbleSize val="0"/>
        </c:dLbls>
        <c:gapWidth val="20"/>
        <c:overlap val="100"/>
        <c:axId val="555523288"/>
        <c:axId val="558011640"/>
      </c:barChart>
      <c:catAx>
        <c:axId val="55552328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3"/>
                </a:solidFill>
                <a:latin typeface="+mj-lt"/>
                <a:ea typeface="+mn-ea"/>
                <a:cs typeface="+mn-cs"/>
              </a:defRPr>
            </a:pPr>
            <a:endParaRPr lang="en-US"/>
          </a:p>
        </c:txPr>
        <c:crossAx val="558011640"/>
        <c:crosses val="autoZero"/>
        <c:auto val="1"/>
        <c:lblAlgn val="ctr"/>
        <c:lblOffset val="100"/>
        <c:noMultiLvlLbl val="0"/>
      </c:catAx>
      <c:valAx>
        <c:axId val="558011640"/>
        <c:scaling>
          <c:orientation val="minMax"/>
        </c:scaling>
        <c:delete val="1"/>
        <c:axPos val="b"/>
        <c:numFmt formatCode="0%" sourceLinked="1"/>
        <c:majorTickMark val="none"/>
        <c:minorTickMark val="none"/>
        <c:tickLblPos val="nextTo"/>
        <c:crossAx val="555523288"/>
        <c:crossesAt val="1"/>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Sheet1!$B$2</c:f>
              <c:strCache>
                <c:ptCount val="1"/>
                <c:pt idx="0">
                  <c:v>% Basic</c:v>
                </c:pt>
              </c:strCache>
            </c:strRef>
          </c:tx>
          <c:spPr>
            <a:solidFill>
              <a:schemeClr val="tx1">
                <a:lumMod val="20000"/>
                <a:lumOff val="80000"/>
              </a:schemeClr>
            </a:solidFill>
            <a:ln>
              <a:noFill/>
            </a:ln>
            <a:effectLst/>
          </c:spPr>
          <c:invertIfNegative val="0"/>
          <c:dLbls>
            <c:dLbl>
              <c:idx val="0"/>
              <c:layout/>
              <c:tx>
                <c:rich>
                  <a:bodyPr/>
                  <a:lstStyle/>
                  <a:p>
                    <a:fld id="{5CBD4CF0-A4E4-4088-A0F4-F0C6D6015B3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
              <c:layout/>
              <c:tx>
                <c:rich>
                  <a:bodyPr/>
                  <a:lstStyle/>
                  <a:p>
                    <a:fld id="{05B28889-CC92-419C-B5E3-E2E8BBD983A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
              <c:layout/>
              <c:tx>
                <c:rich>
                  <a:bodyPr/>
                  <a:lstStyle/>
                  <a:p>
                    <a:fld id="{8BF28551-D9CF-4842-B5D1-6DF4A49C22F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
              <c:layout/>
              <c:tx>
                <c:rich>
                  <a:bodyPr/>
                  <a:lstStyle/>
                  <a:p>
                    <a:fld id="{62460F15-C80F-4627-877D-E5DAE884FAC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
              <c:layout/>
              <c:tx>
                <c:rich>
                  <a:bodyPr/>
                  <a:lstStyle/>
                  <a:p>
                    <a:fld id="{55EEF354-FCF2-475E-89C1-6D0A77CF2CC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
              <c:layout/>
              <c:tx>
                <c:rich>
                  <a:bodyPr/>
                  <a:lstStyle/>
                  <a:p>
                    <a:fld id="{7E37FC69-1710-42C0-AEBF-16E381B8982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6"/>
              <c:layout/>
              <c:tx>
                <c:rich>
                  <a:bodyPr/>
                  <a:lstStyle/>
                  <a:p>
                    <a:fld id="{9EF73403-38FA-49A2-9ED6-1994EDCF40F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7"/>
              <c:layout/>
              <c:tx>
                <c:rich>
                  <a:bodyPr/>
                  <a:lstStyle/>
                  <a:p>
                    <a:fld id="{5FDD42F3-3323-4BCE-8523-E8616AB5B7C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numRef>
              <c:f>Sheet1!$A$3:$A$10</c:f>
              <c:numCache>
                <c:formatCode>General</c:formatCode>
                <c:ptCount val="8"/>
                <c:pt idx="0">
                  <c:v>2003</c:v>
                </c:pt>
                <c:pt idx="1">
                  <c:v>2005</c:v>
                </c:pt>
                <c:pt idx="2">
                  <c:v>2007</c:v>
                </c:pt>
                <c:pt idx="3">
                  <c:v>2009</c:v>
                </c:pt>
                <c:pt idx="4">
                  <c:v>2011</c:v>
                </c:pt>
                <c:pt idx="5">
                  <c:v>2013</c:v>
                </c:pt>
                <c:pt idx="6">
                  <c:v>2015</c:v>
                </c:pt>
                <c:pt idx="7">
                  <c:v>2017</c:v>
                </c:pt>
              </c:numCache>
            </c:numRef>
          </c:cat>
          <c:val>
            <c:numRef>
              <c:f>Sheet1!$B$3:$B$10</c:f>
              <c:numCache>
                <c:formatCode>0</c:formatCode>
                <c:ptCount val="8"/>
                <c:pt idx="0">
                  <c:v>-42</c:v>
                </c:pt>
                <c:pt idx="1">
                  <c:v>-42</c:v>
                </c:pt>
                <c:pt idx="2">
                  <c:v>-42</c:v>
                </c:pt>
                <c:pt idx="3">
                  <c:v>-43</c:v>
                </c:pt>
                <c:pt idx="4">
                  <c:v>-41</c:v>
                </c:pt>
                <c:pt idx="5">
                  <c:v>-41</c:v>
                </c:pt>
                <c:pt idx="6">
                  <c:v>-40</c:v>
                </c:pt>
                <c:pt idx="7">
                  <c:v>-37</c:v>
                </c:pt>
              </c:numCache>
            </c:numRef>
          </c:val>
          <c:extLst xmlns:c16r2="http://schemas.microsoft.com/office/drawing/2015/06/chart">
            <c:ext xmlns:c16="http://schemas.microsoft.com/office/drawing/2014/chart" uri="{C3380CC4-5D6E-409C-BE32-E72D297353CC}">
              <c16:uniqueId val="{00000008-83A7-45DF-ADB5-7A36C6965C95}"/>
            </c:ext>
            <c:ext xmlns:c15="http://schemas.microsoft.com/office/drawing/2012/chart" uri="{02D57815-91ED-43cb-92C2-25804820EDAC}">
              <c15:datalabelsRange>
                <c15:f>Sheet1!$H$3:$H$10</c15:f>
                <c15:dlblRangeCache>
                  <c:ptCount val="8"/>
                  <c:pt idx="0">
                    <c:v>42</c:v>
                  </c:pt>
                  <c:pt idx="1">
                    <c:v>42</c:v>
                  </c:pt>
                  <c:pt idx="2">
                    <c:v>42</c:v>
                  </c:pt>
                  <c:pt idx="3">
                    <c:v>43</c:v>
                  </c:pt>
                  <c:pt idx="4">
                    <c:v>41</c:v>
                  </c:pt>
                  <c:pt idx="5">
                    <c:v>41</c:v>
                  </c:pt>
                  <c:pt idx="6">
                    <c:v>40</c:v>
                  </c:pt>
                  <c:pt idx="7">
                    <c:v>37</c:v>
                  </c:pt>
                </c15:dlblRangeCache>
              </c15:datalabelsRange>
            </c:ext>
          </c:extLst>
        </c:ser>
        <c:ser>
          <c:idx val="1"/>
          <c:order val="1"/>
          <c:tx>
            <c:strRef>
              <c:f>Sheet1!$C$2</c:f>
              <c:strCache>
                <c:ptCount val="1"/>
                <c:pt idx="0">
                  <c:v>% Below Basic</c:v>
                </c:pt>
              </c:strCache>
            </c:strRef>
          </c:tx>
          <c:spPr>
            <a:solidFill>
              <a:schemeClr val="accent2"/>
            </a:solidFill>
            <a:ln>
              <a:noFill/>
            </a:ln>
            <a:effectLst/>
          </c:spPr>
          <c:invertIfNegative val="0"/>
          <c:dLbls>
            <c:dLbl>
              <c:idx val="0"/>
              <c:layout/>
              <c:tx>
                <c:rich>
                  <a:bodyPr/>
                  <a:lstStyle/>
                  <a:p>
                    <a:fld id="{AD92103E-7FE7-4DBF-9D81-F0A978995CF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
              <c:layout/>
              <c:tx>
                <c:rich>
                  <a:bodyPr/>
                  <a:lstStyle/>
                  <a:p>
                    <a:fld id="{4EC2F16E-411A-47D6-BEA8-9E2A6D58A34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
              <c:layout/>
              <c:tx>
                <c:rich>
                  <a:bodyPr/>
                  <a:lstStyle/>
                  <a:p>
                    <a:fld id="{A3E2FC82-825D-4BDB-B4B2-FB13CC41A54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
              <c:layout/>
              <c:tx>
                <c:rich>
                  <a:bodyPr/>
                  <a:lstStyle/>
                  <a:p>
                    <a:fld id="{F2EFC01C-E58C-483A-9F4D-953ED2A17EB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
              <c:layout/>
              <c:tx>
                <c:rich>
                  <a:bodyPr/>
                  <a:lstStyle/>
                  <a:p>
                    <a:fld id="{B4CAEF36-3E7A-4974-A287-EEB5AC1C6E3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
              <c:layout/>
              <c:tx>
                <c:rich>
                  <a:bodyPr/>
                  <a:lstStyle/>
                  <a:p>
                    <a:fld id="{F5861CAD-2518-4FB9-823E-555269CB08A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6"/>
              <c:layout/>
              <c:tx>
                <c:rich>
                  <a:bodyPr/>
                  <a:lstStyle/>
                  <a:p>
                    <a:fld id="{542B5FE2-7FFA-4CC8-8499-DBE9A0B4F2E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7"/>
              <c:layout/>
              <c:tx>
                <c:rich>
                  <a:bodyPr/>
                  <a:lstStyle/>
                  <a:p>
                    <a:fld id="{C18F457F-783F-4313-8F55-07D6564AF47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numRef>
              <c:f>Sheet1!$A$3:$A$10</c:f>
              <c:numCache>
                <c:formatCode>General</c:formatCode>
                <c:ptCount val="8"/>
                <c:pt idx="0">
                  <c:v>2003</c:v>
                </c:pt>
                <c:pt idx="1">
                  <c:v>2005</c:v>
                </c:pt>
                <c:pt idx="2">
                  <c:v>2007</c:v>
                </c:pt>
                <c:pt idx="3">
                  <c:v>2009</c:v>
                </c:pt>
                <c:pt idx="4">
                  <c:v>2011</c:v>
                </c:pt>
                <c:pt idx="5">
                  <c:v>2013</c:v>
                </c:pt>
                <c:pt idx="6">
                  <c:v>2015</c:v>
                </c:pt>
                <c:pt idx="7">
                  <c:v>2017</c:v>
                </c:pt>
              </c:numCache>
            </c:numRef>
          </c:cat>
          <c:val>
            <c:numRef>
              <c:f>Sheet1!$C$3:$C$10</c:f>
              <c:numCache>
                <c:formatCode>0</c:formatCode>
                <c:ptCount val="8"/>
                <c:pt idx="0">
                  <c:v>-35</c:v>
                </c:pt>
                <c:pt idx="1">
                  <c:v>-36</c:v>
                </c:pt>
                <c:pt idx="2">
                  <c:v>-32</c:v>
                </c:pt>
                <c:pt idx="3">
                  <c:v>-30</c:v>
                </c:pt>
                <c:pt idx="4">
                  <c:v>-27.677219119517002</c:v>
                </c:pt>
                <c:pt idx="5">
                  <c:v>-29</c:v>
                </c:pt>
                <c:pt idx="6">
                  <c:v>-32</c:v>
                </c:pt>
                <c:pt idx="7">
                  <c:v>-35</c:v>
                </c:pt>
              </c:numCache>
            </c:numRef>
          </c:val>
          <c:extLst xmlns:c16r2="http://schemas.microsoft.com/office/drawing/2015/06/chart">
            <c:ext xmlns:c16="http://schemas.microsoft.com/office/drawing/2014/chart" uri="{C3380CC4-5D6E-409C-BE32-E72D297353CC}">
              <c16:uniqueId val="{00000011-83A7-45DF-ADB5-7A36C6965C95}"/>
            </c:ext>
            <c:ext xmlns:c15="http://schemas.microsoft.com/office/drawing/2012/chart" uri="{02D57815-91ED-43cb-92C2-25804820EDAC}">
              <c15:datalabelsRange>
                <c15:f>Sheet1!$G$3:$G$10</c15:f>
                <c15:dlblRangeCache>
                  <c:ptCount val="8"/>
                  <c:pt idx="0">
                    <c:v>35</c:v>
                  </c:pt>
                  <c:pt idx="1">
                    <c:v>36</c:v>
                  </c:pt>
                  <c:pt idx="2">
                    <c:v>32</c:v>
                  </c:pt>
                  <c:pt idx="3">
                    <c:v>30</c:v>
                  </c:pt>
                  <c:pt idx="4">
                    <c:v>28</c:v>
                  </c:pt>
                  <c:pt idx="5">
                    <c:v>29</c:v>
                  </c:pt>
                  <c:pt idx="6">
                    <c:v>32</c:v>
                  </c:pt>
                  <c:pt idx="7">
                    <c:v>35</c:v>
                  </c:pt>
                </c15:dlblRangeCache>
              </c15:datalabelsRange>
            </c:ext>
          </c:extLst>
        </c:ser>
        <c:ser>
          <c:idx val="2"/>
          <c:order val="2"/>
          <c:tx>
            <c:strRef>
              <c:f>Sheet1!$D$2</c:f>
              <c:strCache>
                <c:ptCount val="1"/>
                <c:pt idx="0">
                  <c:v>% Proficient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Sheet1!$A$3:$A$10</c:f>
              <c:numCache>
                <c:formatCode>General</c:formatCode>
                <c:ptCount val="8"/>
                <c:pt idx="0">
                  <c:v>2003</c:v>
                </c:pt>
                <c:pt idx="1">
                  <c:v>2005</c:v>
                </c:pt>
                <c:pt idx="2">
                  <c:v>2007</c:v>
                </c:pt>
                <c:pt idx="3">
                  <c:v>2009</c:v>
                </c:pt>
                <c:pt idx="4">
                  <c:v>2011</c:v>
                </c:pt>
                <c:pt idx="5">
                  <c:v>2013</c:v>
                </c:pt>
                <c:pt idx="6">
                  <c:v>2015</c:v>
                </c:pt>
                <c:pt idx="7">
                  <c:v>2017</c:v>
                </c:pt>
              </c:numCache>
            </c:numRef>
          </c:cat>
          <c:val>
            <c:numRef>
              <c:f>Sheet1!$D$3:$D$10</c:f>
              <c:numCache>
                <c:formatCode>0</c:formatCode>
                <c:ptCount val="8"/>
                <c:pt idx="0">
                  <c:v>20</c:v>
                </c:pt>
                <c:pt idx="1">
                  <c:v>19</c:v>
                </c:pt>
                <c:pt idx="2">
                  <c:v>22</c:v>
                </c:pt>
                <c:pt idx="3">
                  <c:v>22</c:v>
                </c:pt>
                <c:pt idx="4">
                  <c:v>24</c:v>
                </c:pt>
                <c:pt idx="5">
                  <c:v>24</c:v>
                </c:pt>
                <c:pt idx="6">
                  <c:v>22</c:v>
                </c:pt>
                <c:pt idx="7">
                  <c:v>22</c:v>
                </c:pt>
              </c:numCache>
            </c:numRef>
          </c:val>
          <c:extLst xmlns:c16r2="http://schemas.microsoft.com/office/drawing/2015/06/chart">
            <c:ext xmlns:c16="http://schemas.microsoft.com/office/drawing/2014/chart" uri="{C3380CC4-5D6E-409C-BE32-E72D297353CC}">
              <c16:uniqueId val="{00000012-83A7-45DF-ADB5-7A36C6965C95}"/>
            </c:ext>
          </c:extLst>
        </c:ser>
        <c:ser>
          <c:idx val="3"/>
          <c:order val="3"/>
          <c:tx>
            <c:strRef>
              <c:f>Sheet1!$E$2</c:f>
              <c:strCache>
                <c:ptCount val="1"/>
                <c:pt idx="0">
                  <c:v>% Advanced</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Sheet1!$A$3:$A$10</c:f>
              <c:numCache>
                <c:formatCode>General</c:formatCode>
                <c:ptCount val="8"/>
                <c:pt idx="0">
                  <c:v>2003</c:v>
                </c:pt>
                <c:pt idx="1">
                  <c:v>2005</c:v>
                </c:pt>
                <c:pt idx="2">
                  <c:v>2007</c:v>
                </c:pt>
                <c:pt idx="3">
                  <c:v>2009</c:v>
                </c:pt>
                <c:pt idx="4">
                  <c:v>2011</c:v>
                </c:pt>
                <c:pt idx="5">
                  <c:v>2013</c:v>
                </c:pt>
                <c:pt idx="6">
                  <c:v>2015</c:v>
                </c:pt>
                <c:pt idx="7">
                  <c:v>2017</c:v>
                </c:pt>
              </c:numCache>
            </c:numRef>
          </c:cat>
          <c:val>
            <c:numRef>
              <c:f>Sheet1!$E$3:$E$10</c:f>
              <c:numCache>
                <c:formatCode>0</c:formatCode>
                <c:ptCount val="8"/>
                <c:pt idx="0">
                  <c:v>4</c:v>
                </c:pt>
                <c:pt idx="1">
                  <c:v>3</c:v>
                </c:pt>
                <c:pt idx="2">
                  <c:v>5</c:v>
                </c:pt>
                <c:pt idx="3">
                  <c:v>5</c:v>
                </c:pt>
                <c:pt idx="4">
                  <c:v>6</c:v>
                </c:pt>
                <c:pt idx="5">
                  <c:v>6</c:v>
                </c:pt>
                <c:pt idx="6">
                  <c:v>5</c:v>
                </c:pt>
                <c:pt idx="7">
                  <c:v>7</c:v>
                </c:pt>
              </c:numCache>
            </c:numRef>
          </c:val>
          <c:extLst xmlns:c16r2="http://schemas.microsoft.com/office/drawing/2015/06/chart">
            <c:ext xmlns:c16="http://schemas.microsoft.com/office/drawing/2014/chart" uri="{C3380CC4-5D6E-409C-BE32-E72D297353CC}">
              <c16:uniqueId val="{00000013-83A7-45DF-ADB5-7A36C6965C95}"/>
            </c:ext>
          </c:extLst>
        </c:ser>
        <c:dLbls>
          <c:showLegendKey val="0"/>
          <c:showVal val="0"/>
          <c:showCatName val="0"/>
          <c:showSerName val="0"/>
          <c:showPercent val="0"/>
          <c:showBubbleSize val="0"/>
        </c:dLbls>
        <c:gapWidth val="20"/>
        <c:overlap val="100"/>
        <c:axId val="558626952"/>
        <c:axId val="558627344"/>
      </c:barChart>
      <c:catAx>
        <c:axId val="558626952"/>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3"/>
                </a:solidFill>
                <a:latin typeface="+mj-lt"/>
                <a:ea typeface="+mn-ea"/>
                <a:cs typeface="+mn-cs"/>
              </a:defRPr>
            </a:pPr>
            <a:endParaRPr lang="en-US"/>
          </a:p>
        </c:txPr>
        <c:crossAx val="558627344"/>
        <c:crosses val="autoZero"/>
        <c:auto val="1"/>
        <c:lblAlgn val="ctr"/>
        <c:lblOffset val="100"/>
        <c:noMultiLvlLbl val="0"/>
      </c:catAx>
      <c:valAx>
        <c:axId val="558627344"/>
        <c:scaling>
          <c:orientation val="minMax"/>
        </c:scaling>
        <c:delete val="1"/>
        <c:axPos val="b"/>
        <c:numFmt formatCode="0%" sourceLinked="1"/>
        <c:majorTickMark val="none"/>
        <c:minorTickMark val="none"/>
        <c:tickLblPos val="nextTo"/>
        <c:crossAx val="558626952"/>
        <c:crossesAt val="1"/>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Sheet1!$B$2</c:f>
              <c:strCache>
                <c:ptCount val="1"/>
                <c:pt idx="0">
                  <c:v>National Public</c:v>
                </c:pt>
              </c:strCache>
            </c:strRef>
          </c:tx>
          <c:spPr>
            <a:ln w="31750" cap="rnd">
              <a:solidFill>
                <a:schemeClr val="tx1"/>
              </a:solidFill>
              <a:round/>
            </a:ln>
            <a:effectLst/>
          </c:spPr>
          <c:marker>
            <c:symbol val="circle"/>
            <c:size val="8"/>
            <c:spPr>
              <a:solidFill>
                <a:schemeClr val="bg1"/>
              </a:solidFill>
              <a:ln w="22225" cap="rnd">
                <a:solidFill>
                  <a:schemeClr val="tx1"/>
                </a:solidFill>
              </a:ln>
              <a:effectLst/>
            </c:spPr>
          </c:marker>
          <c:dLbls>
            <c:dLbl>
              <c:idx val="0"/>
              <c:layout/>
              <c:tx>
                <c:rich>
                  <a:bodyPr/>
                  <a:lstStyle/>
                  <a:p>
                    <a:fld id="{C9BB44A5-8BEB-41B5-86C0-A658ED6DF389}" type="VALUE">
                      <a:rPr lang="en-US" smtClean="0"/>
                      <a:pPr/>
                      <a:t>[VALUE]</a:t>
                    </a:fld>
                    <a:r>
                      <a:rPr lang="en-US" smtClean="0"/>
                      <a:t>*</a:t>
                    </a:r>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CE9-4210-B9C2-8B48FC76EAB8}"/>
                </c:ext>
                <c:ext xmlns:c15="http://schemas.microsoft.com/office/drawing/2012/chart" uri="{CE6537A1-D6FC-4f65-9D91-7224C49458BB}">
                  <c15:layout/>
                  <c15:dlblFieldTable/>
                  <c15:showDataLabelsRange val="0"/>
                </c:ext>
              </c:extLst>
            </c:dLbl>
            <c:dLbl>
              <c:idx val="1"/>
              <c:layout/>
              <c:tx>
                <c:rich>
                  <a:bodyPr/>
                  <a:lstStyle/>
                  <a:p>
                    <a:fld id="{AD62F86E-7273-4BCC-B5E3-FADE37F8EC6E}" type="VALUE">
                      <a:rPr lang="en-US" smtClean="0"/>
                      <a:pPr/>
                      <a:t>[VALUE]</a:t>
                    </a:fld>
                    <a:r>
                      <a:rPr lang="en-US" smtClean="0"/>
                      <a:t>*</a:t>
                    </a:r>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CE9-4210-B9C2-8B48FC76EAB8}"/>
                </c:ext>
                <c:ext xmlns:c15="http://schemas.microsoft.com/office/drawing/2012/chart" uri="{CE6537A1-D6FC-4f65-9D91-7224C49458BB}">
                  <c15:layout/>
                  <c15:dlblFieldTable/>
                  <c15:showDataLabelsRange val="0"/>
                </c:ext>
              </c:extLst>
            </c:dLbl>
            <c:dLbl>
              <c:idx val="2"/>
              <c:layout/>
              <c:tx>
                <c:rich>
                  <a:bodyPr/>
                  <a:lstStyle/>
                  <a:p>
                    <a:fld id="{39173C51-6760-414C-8F0A-A95CEDF6DBBF}" type="VALUE">
                      <a:rPr lang="en-US" smtClean="0"/>
                      <a:pPr/>
                      <a:t>[VALUE]</a:t>
                    </a:fld>
                    <a:r>
                      <a:rPr lang="en-US" smtClean="0"/>
                      <a:t>*</a:t>
                    </a:r>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CE9-4210-B9C2-8B48FC76EAB8}"/>
                </c:ext>
                <c:ext xmlns:c15="http://schemas.microsoft.com/office/drawing/2012/chart" uri="{CE6537A1-D6FC-4f65-9D91-7224C49458BB}">
                  <c15:layout/>
                  <c15:dlblFieldTable/>
                  <c15:showDataLabelsRange val="0"/>
                </c:ext>
              </c:extLst>
            </c:dLbl>
            <c:dLbl>
              <c:idx val="3"/>
              <c:layout/>
              <c:tx>
                <c:rich>
                  <a:bodyPr/>
                  <a:lstStyle/>
                  <a:p>
                    <a:fld id="{0B907730-461D-4FF0-89C5-4FA6B1D9FAA8}" type="VALUE">
                      <a:rPr lang="en-US" smtClean="0"/>
                      <a:pPr/>
                      <a:t>[VALUE]</a:t>
                    </a:fld>
                    <a:r>
                      <a:rPr lang="en-US" smtClean="0"/>
                      <a:t>*</a:t>
                    </a:r>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CE9-4210-B9C2-8B48FC76EAB8}"/>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j-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Sheet1!$A$3:$A$10</c:f>
              <c:numCache>
                <c:formatCode>\'yy</c:formatCode>
                <c:ptCount val="8"/>
                <c:pt idx="0">
                  <c:v>37622</c:v>
                </c:pt>
                <c:pt idx="1">
                  <c:v>38353</c:v>
                </c:pt>
                <c:pt idx="2">
                  <c:v>39083</c:v>
                </c:pt>
                <c:pt idx="3">
                  <c:v>39814</c:v>
                </c:pt>
                <c:pt idx="4">
                  <c:v>40544</c:v>
                </c:pt>
                <c:pt idx="5">
                  <c:v>41275</c:v>
                </c:pt>
                <c:pt idx="6">
                  <c:v>42005</c:v>
                </c:pt>
                <c:pt idx="7">
                  <c:v>42736</c:v>
                </c:pt>
              </c:numCache>
            </c:numRef>
          </c:cat>
          <c:val>
            <c:numRef>
              <c:f>Sheet1!$B$3:$B$10</c:f>
              <c:numCache>
                <c:formatCode>0</c:formatCode>
                <c:ptCount val="8"/>
                <c:pt idx="0">
                  <c:v>216.455999255802</c:v>
                </c:pt>
                <c:pt idx="1">
                  <c:v>217.30246115163499</c:v>
                </c:pt>
                <c:pt idx="2">
                  <c:v>219.65707104346001</c:v>
                </c:pt>
                <c:pt idx="3">
                  <c:v>219.59903028434201</c:v>
                </c:pt>
                <c:pt idx="4">
                  <c:v>220.025911570376</c:v>
                </c:pt>
                <c:pt idx="5">
                  <c:v>220.674711019141</c:v>
                </c:pt>
                <c:pt idx="6">
                  <c:v>221.356119236354</c:v>
                </c:pt>
                <c:pt idx="7">
                  <c:v>220.81227248025499</c:v>
                </c:pt>
              </c:numCache>
            </c:numRef>
          </c:val>
          <c:smooth val="0"/>
          <c:extLst xmlns:c16r2="http://schemas.microsoft.com/office/drawing/2015/06/chart">
            <c:ext xmlns:c16="http://schemas.microsoft.com/office/drawing/2014/chart" uri="{C3380CC4-5D6E-409C-BE32-E72D297353CC}">
              <c16:uniqueId val="{00000000-5D7B-4403-86F8-7734565E7BCF}"/>
            </c:ext>
          </c:extLst>
        </c:ser>
        <c:ser>
          <c:idx val="1"/>
          <c:order val="1"/>
          <c:tx>
            <c:strRef>
              <c:f>Sheet1!$C$2</c:f>
              <c:strCache>
                <c:ptCount val="1"/>
                <c:pt idx="0">
                  <c:v>Kentucky</c:v>
                </c:pt>
              </c:strCache>
            </c:strRef>
          </c:tx>
          <c:spPr>
            <a:ln w="31750" cap="rnd">
              <a:solidFill>
                <a:schemeClr val="tx2"/>
              </a:solidFill>
              <a:round/>
            </a:ln>
            <a:effectLst/>
          </c:spPr>
          <c:marker>
            <c:symbol val="circle"/>
            <c:size val="8"/>
            <c:spPr>
              <a:solidFill>
                <a:schemeClr val="bg1"/>
              </a:solidFill>
              <a:ln w="22225">
                <a:solidFill>
                  <a:schemeClr val="tx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j-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Sheet1!$A$3:$A$10</c:f>
              <c:numCache>
                <c:formatCode>\'yy</c:formatCode>
                <c:ptCount val="8"/>
                <c:pt idx="0">
                  <c:v>37622</c:v>
                </c:pt>
                <c:pt idx="1">
                  <c:v>38353</c:v>
                </c:pt>
                <c:pt idx="2">
                  <c:v>39083</c:v>
                </c:pt>
                <c:pt idx="3">
                  <c:v>39814</c:v>
                </c:pt>
                <c:pt idx="4">
                  <c:v>40544</c:v>
                </c:pt>
                <c:pt idx="5">
                  <c:v>41275</c:v>
                </c:pt>
                <c:pt idx="6">
                  <c:v>42005</c:v>
                </c:pt>
                <c:pt idx="7">
                  <c:v>42736</c:v>
                </c:pt>
              </c:numCache>
            </c:numRef>
          </c:cat>
          <c:val>
            <c:numRef>
              <c:f>Sheet1!$C$3:$C$10</c:f>
              <c:numCache>
                <c:formatCode>0</c:formatCode>
                <c:ptCount val="8"/>
                <c:pt idx="0">
                  <c:v>219</c:v>
                </c:pt>
                <c:pt idx="1">
                  <c:v>220</c:v>
                </c:pt>
                <c:pt idx="2">
                  <c:v>222</c:v>
                </c:pt>
                <c:pt idx="3">
                  <c:v>226</c:v>
                </c:pt>
                <c:pt idx="4">
                  <c:v>225</c:v>
                </c:pt>
                <c:pt idx="5">
                  <c:v>224</c:v>
                </c:pt>
                <c:pt idx="6">
                  <c:v>228</c:v>
                </c:pt>
                <c:pt idx="7">
                  <c:v>224</c:v>
                </c:pt>
              </c:numCache>
            </c:numRef>
          </c:val>
          <c:smooth val="0"/>
          <c:extLst xmlns:c16r2="http://schemas.microsoft.com/office/drawing/2015/06/chart">
            <c:ext xmlns:c16="http://schemas.microsoft.com/office/drawing/2014/chart" uri="{C3380CC4-5D6E-409C-BE32-E72D297353CC}">
              <c16:uniqueId val="{00000001-5D7B-4403-86F8-7734565E7BCF}"/>
            </c:ext>
          </c:extLst>
        </c:ser>
        <c:dLbls>
          <c:showLegendKey val="0"/>
          <c:showVal val="0"/>
          <c:showCatName val="0"/>
          <c:showSerName val="0"/>
          <c:showPercent val="0"/>
          <c:showBubbleSize val="0"/>
        </c:dLbls>
        <c:marker val="1"/>
        <c:smooth val="0"/>
        <c:axId val="558012032"/>
        <c:axId val="561258320"/>
      </c:lineChart>
      <c:dateAx>
        <c:axId val="558012032"/>
        <c:scaling>
          <c:orientation val="minMax"/>
        </c:scaling>
        <c:delete val="0"/>
        <c:axPos val="b"/>
        <c:numFmt formatCode="\'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3"/>
                </a:solidFill>
                <a:latin typeface="+mj-lt"/>
                <a:ea typeface="+mn-ea"/>
                <a:cs typeface="+mn-cs"/>
              </a:defRPr>
            </a:pPr>
            <a:endParaRPr lang="en-US"/>
          </a:p>
        </c:txPr>
        <c:crossAx val="561258320"/>
        <c:crosses val="autoZero"/>
        <c:auto val="1"/>
        <c:lblOffset val="100"/>
        <c:baseTimeUnit val="years"/>
        <c:majorUnit val="2"/>
        <c:majorTimeUnit val="years"/>
      </c:dateAx>
      <c:valAx>
        <c:axId val="561258320"/>
        <c:scaling>
          <c:orientation val="minMax"/>
          <c:max val="250"/>
          <c:min val="2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j-lt"/>
                <a:ea typeface="+mn-ea"/>
                <a:cs typeface="+mn-cs"/>
              </a:defRPr>
            </a:pPr>
            <a:endParaRPr lang="en-US"/>
          </a:p>
        </c:txPr>
        <c:crossAx val="558012032"/>
        <c:crossesAt val="37622"/>
        <c:crossBetween val="between"/>
        <c:majorUnit val="10"/>
      </c:valAx>
      <c:spPr>
        <a:noFill/>
        <a:ln>
          <a:noFill/>
        </a:ln>
        <a:effectLst/>
      </c:spPr>
    </c:plotArea>
    <c:legend>
      <c:legendPos val="b"/>
      <c:layout>
        <c:manualLayout>
          <c:xMode val="edge"/>
          <c:yMode val="edge"/>
          <c:x val="0.33076604395038856"/>
          <c:y val="0.92572514868478029"/>
          <c:w val="0.41036320827543615"/>
          <c:h val="7.369710190290894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accent3"/>
              </a:solidFill>
              <a:latin typeface="+mj-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Sheet1!$B$2</c:f>
              <c:strCache>
                <c:ptCount val="1"/>
                <c:pt idx="0">
                  <c:v>% Basic</c:v>
                </c:pt>
              </c:strCache>
            </c:strRef>
          </c:tx>
          <c:spPr>
            <a:solidFill>
              <a:schemeClr val="tx1">
                <a:lumMod val="20000"/>
                <a:lumOff val="80000"/>
              </a:schemeClr>
            </a:solidFill>
            <a:ln>
              <a:noFill/>
            </a:ln>
            <a:effectLst/>
          </c:spPr>
          <c:invertIfNegative val="0"/>
          <c:dLbls>
            <c:dLbl>
              <c:idx val="0"/>
              <c:layout/>
              <c:tx>
                <c:rich>
                  <a:bodyPr/>
                  <a:lstStyle/>
                  <a:p>
                    <a:fld id="{CC1388CE-5310-4A4C-B887-D33DD7647F0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
              <c:layout/>
              <c:tx>
                <c:rich>
                  <a:bodyPr/>
                  <a:lstStyle/>
                  <a:p>
                    <a:fld id="{EF75D649-1123-4B58-BA95-D0F1798A9FFA}" type="CELLRANGE">
                      <a:rPr lang="en-US" smtClean="0"/>
                      <a:pPr/>
                      <a:t>[CELLRANGE]</a:t>
                    </a:fld>
                    <a:r>
                      <a:rPr lang="en-US" smtClean="0"/>
                      <a:t>*</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1-C7FA-45C4-AF1F-66546D9B8D6D}"/>
                </c:ext>
                <c:ext xmlns:c15="http://schemas.microsoft.com/office/drawing/2012/chart" uri="{CE6537A1-D6FC-4f65-9D91-7224C49458BB}">
                  <c15:layout/>
                  <c15:dlblFieldTable/>
                  <c15:showDataLabelsRange val="1"/>
                </c:ext>
              </c:extLst>
            </c:dLbl>
            <c:dLbl>
              <c:idx val="2"/>
              <c:layout/>
              <c:tx>
                <c:rich>
                  <a:bodyPr/>
                  <a:lstStyle/>
                  <a:p>
                    <a:fld id="{EE6070F8-87D1-471F-A27B-569A72723670}" type="CELLRANGE">
                      <a:rPr lang="en-US" smtClean="0"/>
                      <a:pPr/>
                      <a:t>[CELLRANGE]</a:t>
                    </a:fld>
                    <a:r>
                      <a:rPr lang="en-US" smtClean="0"/>
                      <a:t>*</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2-C7FA-45C4-AF1F-66546D9B8D6D}"/>
                </c:ext>
                <c:ext xmlns:c15="http://schemas.microsoft.com/office/drawing/2012/chart" uri="{CE6537A1-D6FC-4f65-9D91-7224C49458BB}">
                  <c15:layout/>
                  <c15:dlblFieldTable/>
                  <c15:showDataLabelsRange val="1"/>
                </c:ext>
              </c:extLst>
            </c:dLbl>
            <c:dLbl>
              <c:idx val="3"/>
              <c:layout/>
              <c:tx>
                <c:rich>
                  <a:bodyPr/>
                  <a:lstStyle/>
                  <a:p>
                    <a:fld id="{7605CC68-4128-41B2-9DDF-40DB5C8536DF}" type="CELLRANGE">
                      <a:rPr lang="en-US" smtClean="0"/>
                      <a:pPr/>
                      <a:t>[CELLRANGE]</a:t>
                    </a:fld>
                    <a:r>
                      <a:rPr lang="en-US" smtClean="0"/>
                      <a:t>*</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3-C7FA-45C4-AF1F-66546D9B8D6D}"/>
                </c:ext>
                <c:ext xmlns:c15="http://schemas.microsoft.com/office/drawing/2012/chart" uri="{CE6537A1-D6FC-4f65-9D91-7224C49458BB}">
                  <c15:layout/>
                  <c15:dlblFieldTable/>
                  <c15:showDataLabelsRange val="1"/>
                </c:ext>
              </c:extLst>
            </c:dLbl>
            <c:dLbl>
              <c:idx val="4"/>
              <c:layout/>
              <c:tx>
                <c:rich>
                  <a:bodyPr/>
                  <a:lstStyle/>
                  <a:p>
                    <a:fld id="{191158B5-862A-470F-AA14-6A930047409B}" type="CELLRANGE">
                      <a:rPr lang="en-US" smtClean="0"/>
                      <a:pPr/>
                      <a:t>[CELLRANGE]</a:t>
                    </a:fld>
                    <a:r>
                      <a:rPr lang="en-US" smtClean="0"/>
                      <a:t>*</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4-C7FA-45C4-AF1F-66546D9B8D6D}"/>
                </c:ext>
                <c:ext xmlns:c15="http://schemas.microsoft.com/office/drawing/2012/chart" uri="{CE6537A1-D6FC-4f65-9D91-7224C49458BB}">
                  <c15:layout/>
                  <c15:dlblFieldTable/>
                  <c15:showDataLabelsRange val="1"/>
                </c:ext>
              </c:extLst>
            </c:dLbl>
            <c:dLbl>
              <c:idx val="5"/>
              <c:layout/>
              <c:tx>
                <c:rich>
                  <a:bodyPr/>
                  <a:lstStyle/>
                  <a:p>
                    <a:fld id="{1D977486-ABE5-4E60-9FB2-8D9182AEDAAA}" type="CELLRANGE">
                      <a:rPr lang="en-US" smtClean="0"/>
                      <a:pPr/>
                      <a:t>[CELLRANGE]</a:t>
                    </a:fld>
                    <a:r>
                      <a:rPr lang="en-US" smtClean="0"/>
                      <a:t>*</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5-C7FA-45C4-AF1F-66546D9B8D6D}"/>
                </c:ext>
                <c:ext xmlns:c15="http://schemas.microsoft.com/office/drawing/2012/chart" uri="{CE6537A1-D6FC-4f65-9D91-7224C49458BB}">
                  <c15:layout/>
                  <c15:dlblFieldTable/>
                  <c15:showDataLabelsRange val="1"/>
                </c:ext>
              </c:extLst>
            </c:dLbl>
            <c:dLbl>
              <c:idx val="6"/>
              <c:layout/>
              <c:tx>
                <c:rich>
                  <a:bodyPr/>
                  <a:lstStyle/>
                  <a:p>
                    <a:fld id="{B9AE3CD6-A378-43DC-9985-30B61E598458}" type="CELLRANGE">
                      <a:rPr lang="en-US" smtClean="0"/>
                      <a:pPr/>
                      <a:t>[CELLRANGE]</a:t>
                    </a:fld>
                    <a:r>
                      <a:rPr lang="en-US" smtClean="0"/>
                      <a:t>*</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C7FA-45C4-AF1F-66546D9B8D6D}"/>
                </c:ext>
                <c:ext xmlns:c15="http://schemas.microsoft.com/office/drawing/2012/chart" uri="{CE6537A1-D6FC-4f65-9D91-7224C49458BB}">
                  <c15:layout/>
                  <c15:dlblFieldTable/>
                  <c15:showDataLabelsRange val="1"/>
                </c:ext>
              </c:extLst>
            </c:dLbl>
            <c:dLbl>
              <c:idx val="7"/>
              <c:layout/>
              <c:tx>
                <c:rich>
                  <a:bodyPr/>
                  <a:lstStyle/>
                  <a:p>
                    <a:fld id="{AFAEDF96-4533-43AE-8DA0-FBBC06F85BC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numRef>
              <c:f>Sheet1!$A$3:$A$10</c:f>
              <c:numCache>
                <c:formatCode>General</c:formatCode>
                <c:ptCount val="8"/>
                <c:pt idx="0">
                  <c:v>2003</c:v>
                </c:pt>
                <c:pt idx="1">
                  <c:v>2005</c:v>
                </c:pt>
                <c:pt idx="2">
                  <c:v>2007</c:v>
                </c:pt>
                <c:pt idx="3">
                  <c:v>2009</c:v>
                </c:pt>
                <c:pt idx="4">
                  <c:v>2011</c:v>
                </c:pt>
                <c:pt idx="5">
                  <c:v>2013</c:v>
                </c:pt>
                <c:pt idx="6">
                  <c:v>2015</c:v>
                </c:pt>
                <c:pt idx="7">
                  <c:v>2017</c:v>
                </c:pt>
              </c:numCache>
            </c:numRef>
          </c:cat>
          <c:val>
            <c:numRef>
              <c:f>Sheet1!$B$3:$B$10</c:f>
              <c:numCache>
                <c:formatCode>0</c:formatCode>
                <c:ptCount val="8"/>
                <c:pt idx="0">
                  <c:v>-31.893019232600899</c:v>
                </c:pt>
                <c:pt idx="1">
                  <c:v>-32.702733047740303</c:v>
                </c:pt>
                <c:pt idx="2">
                  <c:v>-34.052284729179199</c:v>
                </c:pt>
                <c:pt idx="3">
                  <c:v>-34.0642338931113</c:v>
                </c:pt>
                <c:pt idx="4">
                  <c:v>-33.810645505061899</c:v>
                </c:pt>
                <c:pt idx="5">
                  <c:v>-33.172051457684503</c:v>
                </c:pt>
                <c:pt idx="6">
                  <c:v>-32.989925203116798</c:v>
                </c:pt>
                <c:pt idx="7">
                  <c:v>-31.222657709907701</c:v>
                </c:pt>
              </c:numCache>
            </c:numRef>
          </c:val>
          <c:extLst xmlns:c16r2="http://schemas.microsoft.com/office/drawing/2015/06/chart">
            <c:ext xmlns:c16="http://schemas.microsoft.com/office/drawing/2014/chart" uri="{C3380CC4-5D6E-409C-BE32-E72D297353CC}">
              <c16:uniqueId val="{00000008-C7FA-45C4-AF1F-66546D9B8D6D}"/>
            </c:ext>
            <c:ext xmlns:c15="http://schemas.microsoft.com/office/drawing/2012/chart" uri="{02D57815-91ED-43cb-92C2-25804820EDAC}">
              <c15:datalabelsRange>
                <c15:f>Sheet1!$H$3:$H$10</c15:f>
                <c15:dlblRangeCache>
                  <c:ptCount val="8"/>
                  <c:pt idx="0">
                    <c:v>32</c:v>
                  </c:pt>
                  <c:pt idx="1">
                    <c:v>33</c:v>
                  </c:pt>
                  <c:pt idx="2">
                    <c:v>34</c:v>
                  </c:pt>
                  <c:pt idx="3">
                    <c:v>34</c:v>
                  </c:pt>
                  <c:pt idx="4">
                    <c:v>34</c:v>
                  </c:pt>
                  <c:pt idx="5">
                    <c:v>33</c:v>
                  </c:pt>
                  <c:pt idx="6">
                    <c:v>33</c:v>
                  </c:pt>
                  <c:pt idx="7">
                    <c:v>31</c:v>
                  </c:pt>
                </c15:dlblRangeCache>
              </c15:datalabelsRange>
            </c:ext>
          </c:extLst>
        </c:ser>
        <c:ser>
          <c:idx val="1"/>
          <c:order val="1"/>
          <c:tx>
            <c:strRef>
              <c:f>Sheet1!$C$2</c:f>
              <c:strCache>
                <c:ptCount val="1"/>
                <c:pt idx="0">
                  <c:v>% Below Basic</c:v>
                </c:pt>
              </c:strCache>
            </c:strRef>
          </c:tx>
          <c:spPr>
            <a:solidFill>
              <a:schemeClr val="accent2"/>
            </a:solidFill>
            <a:ln>
              <a:noFill/>
            </a:ln>
            <a:effectLst/>
          </c:spPr>
          <c:invertIfNegative val="0"/>
          <c:dLbls>
            <c:dLbl>
              <c:idx val="0"/>
              <c:layout/>
              <c:tx>
                <c:rich>
                  <a:bodyPr/>
                  <a:lstStyle/>
                  <a:p>
                    <a:fld id="{F80B6F60-02CD-4031-8CDF-B4C10BFC3AAA}" type="CELLRANGE">
                      <a:rPr lang="en-US" smtClean="0"/>
                      <a:pPr/>
                      <a:t>[CELLRANGE]</a:t>
                    </a:fld>
                    <a:r>
                      <a:rPr lang="en-US" smtClean="0"/>
                      <a:t>*</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9-C7FA-45C4-AF1F-66546D9B8D6D}"/>
                </c:ext>
                <c:ext xmlns:c15="http://schemas.microsoft.com/office/drawing/2012/chart" uri="{CE6537A1-D6FC-4f65-9D91-7224C49458BB}">
                  <c15:layout/>
                  <c15:dlblFieldTable/>
                  <c15:showDataLabelsRange val="1"/>
                </c:ext>
              </c:extLst>
            </c:dLbl>
            <c:dLbl>
              <c:idx val="1"/>
              <c:layout/>
              <c:tx>
                <c:rich>
                  <a:bodyPr/>
                  <a:lstStyle/>
                  <a:p>
                    <a:fld id="{DC9E694F-4BCC-4F0E-8B71-A1636B1C0807}" type="CELLRANGE">
                      <a:rPr lang="en-US" smtClean="0"/>
                      <a:pPr/>
                      <a:t>[CELLRANGE]</a:t>
                    </a:fld>
                    <a:r>
                      <a:rPr lang="en-US" smtClean="0"/>
                      <a:t>*</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A-C7FA-45C4-AF1F-66546D9B8D6D}"/>
                </c:ext>
                <c:ext xmlns:c15="http://schemas.microsoft.com/office/drawing/2012/chart" uri="{CE6537A1-D6FC-4f65-9D91-7224C49458BB}">
                  <c15:layout/>
                  <c15:dlblFieldTable/>
                  <c15:showDataLabelsRange val="1"/>
                </c:ext>
              </c:extLst>
            </c:dLbl>
            <c:dLbl>
              <c:idx val="2"/>
              <c:layout/>
              <c:tx>
                <c:rich>
                  <a:bodyPr/>
                  <a:lstStyle/>
                  <a:p>
                    <a:fld id="{CF881388-A917-4380-92D1-A1128DA50DA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
              <c:layout/>
              <c:tx>
                <c:rich>
                  <a:bodyPr/>
                  <a:lstStyle/>
                  <a:p>
                    <a:fld id="{2F70D1A1-16B9-44EA-B675-2CD9F81C3B2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
              <c:layout/>
              <c:tx>
                <c:rich>
                  <a:bodyPr/>
                  <a:lstStyle/>
                  <a:p>
                    <a:fld id="{579BAC22-50C5-4C80-8C4A-DCD5DA04130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
              <c:layout/>
              <c:tx>
                <c:rich>
                  <a:bodyPr/>
                  <a:lstStyle/>
                  <a:p>
                    <a:fld id="{19346323-37DE-4420-937F-B71F6AFCF21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6"/>
              <c:layout/>
              <c:tx>
                <c:rich>
                  <a:bodyPr/>
                  <a:lstStyle/>
                  <a:p>
                    <a:fld id="{2F26890F-1A89-4510-9A8D-BC090F94122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7"/>
              <c:layout/>
              <c:tx>
                <c:rich>
                  <a:bodyPr/>
                  <a:lstStyle/>
                  <a:p>
                    <a:fld id="{460C37EC-9EA3-409C-96B0-8F387A67F6B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numRef>
              <c:f>Sheet1!$A$3:$A$10</c:f>
              <c:numCache>
                <c:formatCode>General</c:formatCode>
                <c:ptCount val="8"/>
                <c:pt idx="0">
                  <c:v>2003</c:v>
                </c:pt>
                <c:pt idx="1">
                  <c:v>2005</c:v>
                </c:pt>
                <c:pt idx="2">
                  <c:v>2007</c:v>
                </c:pt>
                <c:pt idx="3">
                  <c:v>2009</c:v>
                </c:pt>
                <c:pt idx="4">
                  <c:v>2011</c:v>
                </c:pt>
                <c:pt idx="5">
                  <c:v>2013</c:v>
                </c:pt>
                <c:pt idx="6">
                  <c:v>2015</c:v>
                </c:pt>
                <c:pt idx="7">
                  <c:v>2017</c:v>
                </c:pt>
              </c:numCache>
            </c:numRef>
          </c:cat>
          <c:val>
            <c:numRef>
              <c:f>Sheet1!$C$3:$C$10</c:f>
              <c:numCache>
                <c:formatCode>0</c:formatCode>
                <c:ptCount val="8"/>
                <c:pt idx="0">
                  <c:v>-38.433050735552399</c:v>
                </c:pt>
                <c:pt idx="1">
                  <c:v>-37.528444854735802</c:v>
                </c:pt>
                <c:pt idx="2">
                  <c:v>-34.2647862961228</c:v>
                </c:pt>
                <c:pt idx="3">
                  <c:v>-34.389729947098203</c:v>
                </c:pt>
                <c:pt idx="4">
                  <c:v>-33.784921550663498</c:v>
                </c:pt>
                <c:pt idx="5">
                  <c:v>-32.803445059179602</c:v>
                </c:pt>
                <c:pt idx="6">
                  <c:v>-32.166878122804</c:v>
                </c:pt>
                <c:pt idx="7">
                  <c:v>-33.336517657153202</c:v>
                </c:pt>
              </c:numCache>
            </c:numRef>
          </c:val>
          <c:extLst xmlns:c16r2="http://schemas.microsoft.com/office/drawing/2015/06/chart">
            <c:ext xmlns:c16="http://schemas.microsoft.com/office/drawing/2014/chart" uri="{C3380CC4-5D6E-409C-BE32-E72D297353CC}">
              <c16:uniqueId val="{00000011-C7FA-45C4-AF1F-66546D9B8D6D}"/>
            </c:ext>
            <c:ext xmlns:c15="http://schemas.microsoft.com/office/drawing/2012/chart" uri="{02D57815-91ED-43cb-92C2-25804820EDAC}">
              <c15:datalabelsRange>
                <c15:f>Sheet1!$G$3:$G$10</c15:f>
                <c15:dlblRangeCache>
                  <c:ptCount val="8"/>
                  <c:pt idx="0">
                    <c:v>38</c:v>
                  </c:pt>
                  <c:pt idx="1">
                    <c:v>38</c:v>
                  </c:pt>
                  <c:pt idx="2">
                    <c:v>34</c:v>
                  </c:pt>
                  <c:pt idx="3">
                    <c:v>34</c:v>
                  </c:pt>
                  <c:pt idx="4">
                    <c:v>34</c:v>
                  </c:pt>
                  <c:pt idx="5">
                    <c:v>33</c:v>
                  </c:pt>
                  <c:pt idx="6">
                    <c:v>32</c:v>
                  </c:pt>
                  <c:pt idx="7">
                    <c:v>33</c:v>
                  </c:pt>
                </c15:dlblRangeCache>
              </c15:datalabelsRange>
            </c:ext>
          </c:extLst>
        </c:ser>
        <c:ser>
          <c:idx val="2"/>
          <c:order val="2"/>
          <c:tx>
            <c:strRef>
              <c:f>Sheet1!$D$2</c:f>
              <c:strCache>
                <c:ptCount val="1"/>
                <c:pt idx="0">
                  <c:v>% Proficient</c:v>
                </c:pt>
              </c:strCache>
            </c:strRef>
          </c:tx>
          <c:spPr>
            <a:solidFill>
              <a:schemeClr val="accent1"/>
            </a:solidFill>
            <a:ln>
              <a:noFill/>
            </a:ln>
            <a:effectLst/>
          </c:spPr>
          <c:invertIfNegative val="0"/>
          <c:dLbls>
            <c:dLbl>
              <c:idx val="0"/>
              <c:layout/>
              <c:tx>
                <c:rich>
                  <a:bodyPr/>
                  <a:lstStyle/>
                  <a:p>
                    <a:fld id="{84EDED3F-2652-4961-BDF3-D7CAC7EEA21C}" type="VALUE">
                      <a:rPr lang="en-US" smtClean="0"/>
                      <a:pPr/>
                      <a:t>[VALUE]</a:t>
                    </a:fld>
                    <a:r>
                      <a:rPr lang="en-US"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6515-4BF9-84D3-D717FB49C930}"/>
                </c:ext>
                <c:ext xmlns:c15="http://schemas.microsoft.com/office/drawing/2012/chart" uri="{CE6537A1-D6FC-4f65-9D91-7224C49458BB}">
                  <c15:layout/>
                  <c15:dlblFieldTable/>
                  <c15:showDataLabelsRange val="0"/>
                </c:ext>
              </c:extLst>
            </c:dLbl>
            <c:dLbl>
              <c:idx val="1"/>
              <c:layout/>
              <c:tx>
                <c:rich>
                  <a:bodyPr/>
                  <a:lstStyle/>
                  <a:p>
                    <a:fld id="{917BE321-8D52-48DF-ADDD-AB2EC2718E33}" type="VALUE">
                      <a:rPr lang="en-US" smtClean="0"/>
                      <a:pPr/>
                      <a:t>[VALUE]</a:t>
                    </a:fld>
                    <a:r>
                      <a:rPr lang="en-US"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515-4BF9-84D3-D717FB49C930}"/>
                </c:ext>
                <c:ext xmlns:c15="http://schemas.microsoft.com/office/drawing/2012/chart" uri="{CE6537A1-D6FC-4f65-9D91-7224C49458BB}">
                  <c15:layout/>
                  <c15:dlblFieldTable/>
                  <c15:showDataLabelsRange val="0"/>
                </c:ext>
              </c:extLst>
            </c:dLbl>
            <c:dLbl>
              <c:idx val="2"/>
              <c:layout/>
              <c:tx>
                <c:rich>
                  <a:bodyPr/>
                  <a:lstStyle/>
                  <a:p>
                    <a:fld id="{06338D27-AC19-4C8B-831A-277AD0EF3F47}" type="VALUE">
                      <a:rPr lang="en-US" smtClean="0"/>
                      <a:pPr/>
                      <a:t>[VALUE]</a:t>
                    </a:fld>
                    <a:r>
                      <a:rPr lang="en-US"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515-4BF9-84D3-D717FB49C930}"/>
                </c:ext>
                <c:ext xmlns:c15="http://schemas.microsoft.com/office/drawing/2012/chart" uri="{CE6537A1-D6FC-4f65-9D91-7224C49458BB}">
                  <c15:layout/>
                  <c15:dlblFieldTable/>
                  <c15:showDataLabelsRange val="0"/>
                </c:ext>
              </c:extLst>
            </c:dLbl>
            <c:dLbl>
              <c:idx val="3"/>
              <c:layout/>
              <c:tx>
                <c:rich>
                  <a:bodyPr/>
                  <a:lstStyle/>
                  <a:p>
                    <a:fld id="{A8596604-2879-4F93-B2E2-7D254557880D}" type="VALUE">
                      <a:rPr lang="en-US" smtClean="0"/>
                      <a:pPr/>
                      <a:t>[VALUE]</a:t>
                    </a:fld>
                    <a:r>
                      <a:rPr lang="en-US"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515-4BF9-84D3-D717FB49C930}"/>
                </c:ext>
                <c:ext xmlns:c15="http://schemas.microsoft.com/office/drawing/2012/chart" uri="{CE6537A1-D6FC-4f65-9D91-7224C49458BB}">
                  <c15:layout/>
                  <c15:dlblFieldTable/>
                  <c15:showDataLabelsRange val="0"/>
                </c:ext>
              </c:extLst>
            </c:dLbl>
            <c:dLbl>
              <c:idx val="4"/>
              <c:layout/>
              <c:tx>
                <c:rich>
                  <a:bodyPr/>
                  <a:lstStyle/>
                  <a:p>
                    <a:fld id="{48E37E65-597D-4202-A7C0-561B033A20BB}" type="VALUE">
                      <a:rPr lang="en-US" smtClean="0"/>
                      <a:pPr/>
                      <a:t>[VALUE]</a:t>
                    </a:fld>
                    <a:r>
                      <a:rPr lang="en-US"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515-4BF9-84D3-D717FB49C930}"/>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Sheet1!$A$3:$A$10</c:f>
              <c:numCache>
                <c:formatCode>General</c:formatCode>
                <c:ptCount val="8"/>
                <c:pt idx="0">
                  <c:v>2003</c:v>
                </c:pt>
                <c:pt idx="1">
                  <c:v>2005</c:v>
                </c:pt>
                <c:pt idx="2">
                  <c:v>2007</c:v>
                </c:pt>
                <c:pt idx="3">
                  <c:v>2009</c:v>
                </c:pt>
                <c:pt idx="4">
                  <c:v>2011</c:v>
                </c:pt>
                <c:pt idx="5">
                  <c:v>2013</c:v>
                </c:pt>
                <c:pt idx="6">
                  <c:v>2015</c:v>
                </c:pt>
                <c:pt idx="7">
                  <c:v>2017</c:v>
                </c:pt>
              </c:numCache>
            </c:numRef>
          </c:cat>
          <c:val>
            <c:numRef>
              <c:f>Sheet1!$D$3:$D$10</c:f>
              <c:numCache>
                <c:formatCode>0</c:formatCode>
                <c:ptCount val="8"/>
                <c:pt idx="0">
                  <c:v>22.728561507612199</c:v>
                </c:pt>
                <c:pt idx="1">
                  <c:v>22.9753617463513</c:v>
                </c:pt>
                <c:pt idx="2">
                  <c:v>24.285821203421701</c:v>
                </c:pt>
                <c:pt idx="3">
                  <c:v>24.3664416392443</c:v>
                </c:pt>
                <c:pt idx="4">
                  <c:v>24.906919306722699</c:v>
                </c:pt>
                <c:pt idx="5">
                  <c:v>26.021478523702999</c:v>
                </c:pt>
                <c:pt idx="6">
                  <c:v>26.606445782216699</c:v>
                </c:pt>
                <c:pt idx="7">
                  <c:v>26.620344795958299</c:v>
                </c:pt>
              </c:numCache>
            </c:numRef>
          </c:val>
          <c:extLst xmlns:c16r2="http://schemas.microsoft.com/office/drawing/2015/06/chart">
            <c:ext xmlns:c16="http://schemas.microsoft.com/office/drawing/2014/chart" uri="{C3380CC4-5D6E-409C-BE32-E72D297353CC}">
              <c16:uniqueId val="{00000012-C7FA-45C4-AF1F-66546D9B8D6D}"/>
            </c:ext>
          </c:extLst>
        </c:ser>
        <c:ser>
          <c:idx val="3"/>
          <c:order val="3"/>
          <c:tx>
            <c:strRef>
              <c:f>Sheet1!$E$2</c:f>
              <c:strCache>
                <c:ptCount val="1"/>
                <c:pt idx="0">
                  <c:v>% Advanced</c:v>
                </c:pt>
              </c:strCache>
            </c:strRef>
          </c:tx>
          <c:spPr>
            <a:solidFill>
              <a:schemeClr val="tx1"/>
            </a:solidFill>
            <a:ln>
              <a:noFill/>
            </a:ln>
            <a:effectLst/>
          </c:spPr>
          <c:invertIfNegative val="0"/>
          <c:dLbls>
            <c:dLbl>
              <c:idx val="0"/>
              <c:layout/>
              <c:tx>
                <c:rich>
                  <a:bodyPr/>
                  <a:lstStyle/>
                  <a:p>
                    <a:fld id="{DF0FA6C9-87B4-4AA8-91C9-EB0BCAA3EC4F}" type="VALUE">
                      <a:rPr lang="en-US" smtClean="0"/>
                      <a:pPr/>
                      <a:t>[VALUE]</a:t>
                    </a:fld>
                    <a:r>
                      <a:rPr lang="en-US"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6515-4BF9-84D3-D717FB49C930}"/>
                </c:ext>
                <c:ext xmlns:c15="http://schemas.microsoft.com/office/drawing/2012/chart" uri="{CE6537A1-D6FC-4f65-9D91-7224C49458BB}">
                  <c15:layout/>
                  <c15:dlblFieldTable/>
                  <c15:showDataLabelsRange val="0"/>
                </c:ext>
              </c:extLst>
            </c:dLbl>
            <c:dLbl>
              <c:idx val="1"/>
              <c:layout/>
              <c:tx>
                <c:rich>
                  <a:bodyPr/>
                  <a:lstStyle/>
                  <a:p>
                    <a:fld id="{F722C861-1587-49B7-86A7-9440EE50BEAE}" type="VALUE">
                      <a:rPr lang="en-US" smtClean="0"/>
                      <a:pPr/>
                      <a:t>[VALUE]</a:t>
                    </a:fld>
                    <a:r>
                      <a:rPr lang="en-US"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6515-4BF9-84D3-D717FB49C930}"/>
                </c:ext>
                <c:ext xmlns:c15="http://schemas.microsoft.com/office/drawing/2012/chart" uri="{CE6537A1-D6FC-4f65-9D91-7224C49458BB}">
                  <c15:layout/>
                  <c15:dlblFieldTable/>
                  <c15:showDataLabelsRange val="0"/>
                </c:ext>
              </c:extLst>
            </c:dLbl>
            <c:dLbl>
              <c:idx val="2"/>
              <c:layout/>
              <c:tx>
                <c:rich>
                  <a:bodyPr/>
                  <a:lstStyle/>
                  <a:p>
                    <a:fld id="{A53D6621-0E2E-4CCF-85D9-38CB759D949D}" type="VALUE">
                      <a:rPr lang="en-US" smtClean="0"/>
                      <a:pPr/>
                      <a:t>[VALUE]</a:t>
                    </a:fld>
                    <a:r>
                      <a:rPr lang="en-US"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6515-4BF9-84D3-D717FB49C930}"/>
                </c:ext>
                <c:ext xmlns:c15="http://schemas.microsoft.com/office/drawing/2012/chart" uri="{CE6537A1-D6FC-4f65-9D91-7224C49458BB}">
                  <c15:layout/>
                  <c15:dlblFieldTable/>
                  <c15:showDataLabelsRange val="0"/>
                </c:ext>
              </c:extLst>
            </c:dLbl>
            <c:dLbl>
              <c:idx val="3"/>
              <c:layout/>
              <c:tx>
                <c:rich>
                  <a:bodyPr/>
                  <a:lstStyle/>
                  <a:p>
                    <a:fld id="{F258CCBE-7098-4792-9FF6-DB52084EF441}" type="VALUE">
                      <a:rPr lang="en-US" smtClean="0"/>
                      <a:pPr/>
                      <a:t>[VALUE]</a:t>
                    </a:fld>
                    <a:r>
                      <a:rPr lang="en-US"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6515-4BF9-84D3-D717FB49C930}"/>
                </c:ext>
                <c:ext xmlns:c15="http://schemas.microsoft.com/office/drawing/2012/chart" uri="{CE6537A1-D6FC-4f65-9D91-7224C49458BB}">
                  <c15:layout/>
                  <c15:dlblFieldTable/>
                  <c15:showDataLabelsRange val="0"/>
                </c:ext>
              </c:extLst>
            </c:dLbl>
            <c:dLbl>
              <c:idx val="4"/>
              <c:layout/>
              <c:tx>
                <c:rich>
                  <a:bodyPr/>
                  <a:lstStyle/>
                  <a:p>
                    <a:fld id="{06A73D2C-11BA-48B0-853D-3F91F1A3D3C1}" type="VALUE">
                      <a:rPr lang="en-US" smtClean="0"/>
                      <a:pPr/>
                      <a:t>[VALUE]</a:t>
                    </a:fld>
                    <a:r>
                      <a:rPr lang="en-US"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6515-4BF9-84D3-D717FB49C930}"/>
                </c:ext>
                <c:ext xmlns:c15="http://schemas.microsoft.com/office/drawing/2012/chart" uri="{CE6537A1-D6FC-4f65-9D91-7224C49458BB}">
                  <c15:layout/>
                  <c15:dlblFieldTable/>
                  <c15:showDataLabelsRange val="0"/>
                </c:ext>
              </c:extLst>
            </c:dLbl>
            <c:dLbl>
              <c:idx val="5"/>
              <c:layout/>
              <c:tx>
                <c:rich>
                  <a:bodyPr/>
                  <a:lstStyle/>
                  <a:p>
                    <a:fld id="{5EE12190-D2FF-4ED0-B8D1-1E452152387D}" type="VALUE">
                      <a:rPr lang="en-US" smtClean="0"/>
                      <a:pPr/>
                      <a:t>[VALUE]</a:t>
                    </a:fld>
                    <a:r>
                      <a:rPr lang="en-US" smtClean="0"/>
                      <a: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515-4BF9-84D3-D717FB49C930}"/>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Sheet1!$A$3:$A$10</c:f>
              <c:numCache>
                <c:formatCode>General</c:formatCode>
                <c:ptCount val="8"/>
                <c:pt idx="0">
                  <c:v>2003</c:v>
                </c:pt>
                <c:pt idx="1">
                  <c:v>2005</c:v>
                </c:pt>
                <c:pt idx="2">
                  <c:v>2007</c:v>
                </c:pt>
                <c:pt idx="3">
                  <c:v>2009</c:v>
                </c:pt>
                <c:pt idx="4">
                  <c:v>2011</c:v>
                </c:pt>
                <c:pt idx="5">
                  <c:v>2013</c:v>
                </c:pt>
                <c:pt idx="6">
                  <c:v>2015</c:v>
                </c:pt>
                <c:pt idx="7">
                  <c:v>2017</c:v>
                </c:pt>
              </c:numCache>
            </c:numRef>
          </c:cat>
          <c:val>
            <c:numRef>
              <c:f>Sheet1!$E$3:$E$10</c:f>
              <c:numCache>
                <c:formatCode>0</c:formatCode>
                <c:ptCount val="8"/>
                <c:pt idx="0">
                  <c:v>6.9453685242343903</c:v>
                </c:pt>
                <c:pt idx="1">
                  <c:v>6.7934603511726603</c:v>
                </c:pt>
                <c:pt idx="2">
                  <c:v>7.3971077712763798</c:v>
                </c:pt>
                <c:pt idx="3">
                  <c:v>7.1795945205461598</c:v>
                </c:pt>
                <c:pt idx="4">
                  <c:v>7.4975136375518296</c:v>
                </c:pt>
                <c:pt idx="5">
                  <c:v>8.0030249594329401</c:v>
                </c:pt>
                <c:pt idx="6">
                  <c:v>8.2367508918624193</c:v>
                </c:pt>
                <c:pt idx="7">
                  <c:v>8.8204798369807893</c:v>
                </c:pt>
              </c:numCache>
            </c:numRef>
          </c:val>
          <c:extLst xmlns:c16r2="http://schemas.microsoft.com/office/drawing/2015/06/chart">
            <c:ext xmlns:c16="http://schemas.microsoft.com/office/drawing/2014/chart" uri="{C3380CC4-5D6E-409C-BE32-E72D297353CC}">
              <c16:uniqueId val="{00000013-C7FA-45C4-AF1F-66546D9B8D6D}"/>
            </c:ext>
          </c:extLst>
        </c:ser>
        <c:dLbls>
          <c:showLegendKey val="0"/>
          <c:showVal val="0"/>
          <c:showCatName val="0"/>
          <c:showSerName val="0"/>
          <c:showPercent val="0"/>
          <c:showBubbleSize val="0"/>
        </c:dLbls>
        <c:gapWidth val="20"/>
        <c:overlap val="100"/>
        <c:axId val="300146936"/>
        <c:axId val="560387072"/>
      </c:barChart>
      <c:catAx>
        <c:axId val="300146936"/>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3"/>
                </a:solidFill>
                <a:latin typeface="+mj-lt"/>
                <a:ea typeface="+mn-ea"/>
                <a:cs typeface="+mn-cs"/>
              </a:defRPr>
            </a:pPr>
            <a:endParaRPr lang="en-US"/>
          </a:p>
        </c:txPr>
        <c:crossAx val="560387072"/>
        <c:crosses val="autoZero"/>
        <c:auto val="1"/>
        <c:lblAlgn val="ctr"/>
        <c:lblOffset val="100"/>
        <c:noMultiLvlLbl val="0"/>
      </c:catAx>
      <c:valAx>
        <c:axId val="560387072"/>
        <c:scaling>
          <c:orientation val="minMax"/>
        </c:scaling>
        <c:delete val="1"/>
        <c:axPos val="b"/>
        <c:numFmt formatCode="0%" sourceLinked="1"/>
        <c:majorTickMark val="none"/>
        <c:minorTickMark val="none"/>
        <c:tickLblPos val="nextTo"/>
        <c:crossAx val="300146936"/>
        <c:crossesAt val="1"/>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710890241164861E-2"/>
          <c:y val="6.6425120772946863E-2"/>
          <c:w val="0.91728910975883515"/>
          <c:h val="0.86714975845410625"/>
        </c:manualLayout>
      </c:layout>
      <c:barChart>
        <c:barDir val="bar"/>
        <c:grouping val="percentStacked"/>
        <c:varyColors val="0"/>
        <c:ser>
          <c:idx val="0"/>
          <c:order val="0"/>
          <c:tx>
            <c:strRef>
              <c:f>Sheet1!$B$2</c:f>
              <c:strCache>
                <c:ptCount val="1"/>
                <c:pt idx="0">
                  <c:v>% Basic</c:v>
                </c:pt>
              </c:strCache>
            </c:strRef>
          </c:tx>
          <c:spPr>
            <a:solidFill>
              <a:schemeClr val="tx1">
                <a:lumMod val="20000"/>
                <a:lumOff val="80000"/>
              </a:schemeClr>
            </a:solidFill>
            <a:ln>
              <a:noFill/>
            </a:ln>
            <a:effectLst/>
          </c:spPr>
          <c:invertIfNegative val="0"/>
          <c:dLbls>
            <c:dLbl>
              <c:idx val="0"/>
              <c:layout/>
              <c:tx>
                <c:rich>
                  <a:bodyPr/>
                  <a:lstStyle/>
                  <a:p>
                    <a:fld id="{B4F353C0-56AD-464A-8998-0C56101D64F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
              <c:layout/>
              <c:tx>
                <c:rich>
                  <a:bodyPr/>
                  <a:lstStyle/>
                  <a:p>
                    <a:fld id="{4E3795BD-280B-439B-8AB8-6AD3F4668F9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
              <c:layout/>
              <c:tx>
                <c:rich>
                  <a:bodyPr/>
                  <a:lstStyle/>
                  <a:p>
                    <a:fld id="{AC997B30-93A1-4457-AEC0-340C56F33B7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
              <c:layout/>
              <c:tx>
                <c:rich>
                  <a:bodyPr/>
                  <a:lstStyle/>
                  <a:p>
                    <a:fld id="{FD3EA0A0-9718-4998-BA31-55CA1C12BA6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
              <c:layout/>
              <c:tx>
                <c:rich>
                  <a:bodyPr/>
                  <a:lstStyle/>
                  <a:p>
                    <a:fld id="{20D6E321-8E09-44C5-96BE-F2230DCD38A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
              <c:layout/>
              <c:tx>
                <c:rich>
                  <a:bodyPr/>
                  <a:lstStyle/>
                  <a:p>
                    <a:fld id="{A3924185-4EC0-450B-A49D-408FBEC6836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6"/>
              <c:layout/>
              <c:tx>
                <c:rich>
                  <a:bodyPr/>
                  <a:lstStyle/>
                  <a:p>
                    <a:fld id="{18C0F81C-6FB0-43C9-BC14-B954943E950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7"/>
              <c:layout/>
              <c:tx>
                <c:rich>
                  <a:bodyPr/>
                  <a:lstStyle/>
                  <a:p>
                    <a:fld id="{A926D8FB-50BA-4029-B084-D396A97F4CE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numRef>
              <c:f>Sheet1!$A$3:$A$10</c:f>
              <c:numCache>
                <c:formatCode>General</c:formatCode>
                <c:ptCount val="8"/>
                <c:pt idx="0">
                  <c:v>2003</c:v>
                </c:pt>
                <c:pt idx="1">
                  <c:v>2005</c:v>
                </c:pt>
                <c:pt idx="2">
                  <c:v>2007</c:v>
                </c:pt>
                <c:pt idx="3">
                  <c:v>2009</c:v>
                </c:pt>
                <c:pt idx="4">
                  <c:v>2011</c:v>
                </c:pt>
                <c:pt idx="5">
                  <c:v>2013</c:v>
                </c:pt>
                <c:pt idx="6">
                  <c:v>2015</c:v>
                </c:pt>
                <c:pt idx="7">
                  <c:v>2017</c:v>
                </c:pt>
              </c:numCache>
            </c:numRef>
          </c:cat>
          <c:val>
            <c:numRef>
              <c:f>Sheet1!$B$3:$B$10</c:f>
              <c:numCache>
                <c:formatCode>0</c:formatCode>
                <c:ptCount val="8"/>
                <c:pt idx="0">
                  <c:v>-34</c:v>
                </c:pt>
                <c:pt idx="1">
                  <c:v>-34</c:v>
                </c:pt>
                <c:pt idx="2">
                  <c:v>-35</c:v>
                </c:pt>
                <c:pt idx="3">
                  <c:v>-36</c:v>
                </c:pt>
                <c:pt idx="4">
                  <c:v>-36</c:v>
                </c:pt>
                <c:pt idx="5">
                  <c:v>-35</c:v>
                </c:pt>
                <c:pt idx="6">
                  <c:v>-34</c:v>
                </c:pt>
                <c:pt idx="7">
                  <c:v>-32</c:v>
                </c:pt>
              </c:numCache>
            </c:numRef>
          </c:val>
          <c:extLst xmlns:c16r2="http://schemas.microsoft.com/office/drawing/2015/06/chart">
            <c:ext xmlns:c16="http://schemas.microsoft.com/office/drawing/2014/chart" uri="{C3380CC4-5D6E-409C-BE32-E72D297353CC}">
              <c16:uniqueId val="{00000008-83A7-45DF-ADB5-7A36C6965C95}"/>
            </c:ext>
            <c:ext xmlns:c15="http://schemas.microsoft.com/office/drawing/2012/chart" uri="{02D57815-91ED-43cb-92C2-25804820EDAC}">
              <c15:datalabelsRange>
                <c15:f>Sheet1!$H$3:$H$10</c15:f>
                <c15:dlblRangeCache>
                  <c:ptCount val="8"/>
                  <c:pt idx="0">
                    <c:v>34</c:v>
                  </c:pt>
                  <c:pt idx="1">
                    <c:v>34</c:v>
                  </c:pt>
                  <c:pt idx="2">
                    <c:v>35</c:v>
                  </c:pt>
                  <c:pt idx="3">
                    <c:v>36</c:v>
                  </c:pt>
                  <c:pt idx="4">
                    <c:v>36</c:v>
                  </c:pt>
                  <c:pt idx="5">
                    <c:v>35</c:v>
                  </c:pt>
                  <c:pt idx="6">
                    <c:v>34</c:v>
                  </c:pt>
                  <c:pt idx="7">
                    <c:v>32</c:v>
                  </c:pt>
                </c15:dlblRangeCache>
              </c15:datalabelsRange>
            </c:ext>
          </c:extLst>
        </c:ser>
        <c:ser>
          <c:idx val="1"/>
          <c:order val="1"/>
          <c:tx>
            <c:strRef>
              <c:f>Sheet1!$C$2</c:f>
              <c:strCache>
                <c:ptCount val="1"/>
                <c:pt idx="0">
                  <c:v>% Below Basic</c:v>
                </c:pt>
              </c:strCache>
            </c:strRef>
          </c:tx>
          <c:spPr>
            <a:solidFill>
              <a:schemeClr val="accent2"/>
            </a:solidFill>
            <a:ln>
              <a:noFill/>
            </a:ln>
            <a:effectLst/>
          </c:spPr>
          <c:invertIfNegative val="0"/>
          <c:dLbls>
            <c:dLbl>
              <c:idx val="0"/>
              <c:layout/>
              <c:tx>
                <c:rich>
                  <a:bodyPr/>
                  <a:lstStyle/>
                  <a:p>
                    <a:fld id="{283078F5-941A-4369-BA5E-E61646E76AE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
              <c:layout/>
              <c:tx>
                <c:rich>
                  <a:bodyPr/>
                  <a:lstStyle/>
                  <a:p>
                    <a:fld id="{639CDB36-332A-492D-A3A6-B2AF5DE1F3D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
              <c:layout/>
              <c:tx>
                <c:rich>
                  <a:bodyPr/>
                  <a:lstStyle/>
                  <a:p>
                    <a:fld id="{08432011-4DC2-4AA2-89E5-90FF6426F53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
              <c:layout/>
              <c:tx>
                <c:rich>
                  <a:bodyPr/>
                  <a:lstStyle/>
                  <a:p>
                    <a:fld id="{C466250D-F728-4BF7-8E4D-D46A26858A6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
              <c:layout/>
              <c:tx>
                <c:rich>
                  <a:bodyPr/>
                  <a:lstStyle/>
                  <a:p>
                    <a:fld id="{397569D1-1C39-4C85-A79B-807C3754514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
              <c:layout/>
              <c:tx>
                <c:rich>
                  <a:bodyPr/>
                  <a:lstStyle/>
                  <a:p>
                    <a:fld id="{AF99305C-A27C-4CFF-9C86-18FFCC608CF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6"/>
              <c:layout/>
              <c:tx>
                <c:rich>
                  <a:bodyPr/>
                  <a:lstStyle/>
                  <a:p>
                    <a:fld id="{DC9917EA-3897-497D-BD50-1ED826DB1B1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7"/>
              <c:layout/>
              <c:tx>
                <c:rich>
                  <a:bodyPr/>
                  <a:lstStyle/>
                  <a:p>
                    <a:fld id="{ADA33F23-A80F-4D1F-A701-A055DC68DF2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numRef>
              <c:f>Sheet1!$A$3:$A$10</c:f>
              <c:numCache>
                <c:formatCode>General</c:formatCode>
                <c:ptCount val="8"/>
                <c:pt idx="0">
                  <c:v>2003</c:v>
                </c:pt>
                <c:pt idx="1">
                  <c:v>2005</c:v>
                </c:pt>
                <c:pt idx="2">
                  <c:v>2007</c:v>
                </c:pt>
                <c:pt idx="3">
                  <c:v>2009</c:v>
                </c:pt>
                <c:pt idx="4">
                  <c:v>2011</c:v>
                </c:pt>
                <c:pt idx="5">
                  <c:v>2013</c:v>
                </c:pt>
                <c:pt idx="6">
                  <c:v>2015</c:v>
                </c:pt>
                <c:pt idx="7">
                  <c:v>2017</c:v>
                </c:pt>
              </c:numCache>
            </c:numRef>
          </c:cat>
          <c:val>
            <c:numRef>
              <c:f>Sheet1!$C$3:$C$10</c:f>
              <c:numCache>
                <c:formatCode>0</c:formatCode>
                <c:ptCount val="8"/>
                <c:pt idx="0">
                  <c:v>-36</c:v>
                </c:pt>
                <c:pt idx="1">
                  <c:v>-35</c:v>
                </c:pt>
                <c:pt idx="2">
                  <c:v>-32</c:v>
                </c:pt>
                <c:pt idx="3">
                  <c:v>-28</c:v>
                </c:pt>
                <c:pt idx="4">
                  <c:v>-28</c:v>
                </c:pt>
                <c:pt idx="5">
                  <c:v>-29</c:v>
                </c:pt>
                <c:pt idx="6">
                  <c:v>-25</c:v>
                </c:pt>
                <c:pt idx="7">
                  <c:v>-30</c:v>
                </c:pt>
              </c:numCache>
            </c:numRef>
          </c:val>
          <c:extLst xmlns:c16r2="http://schemas.microsoft.com/office/drawing/2015/06/chart">
            <c:ext xmlns:c16="http://schemas.microsoft.com/office/drawing/2014/chart" uri="{C3380CC4-5D6E-409C-BE32-E72D297353CC}">
              <c16:uniqueId val="{00000011-83A7-45DF-ADB5-7A36C6965C95}"/>
            </c:ext>
            <c:ext xmlns:c15="http://schemas.microsoft.com/office/drawing/2012/chart" uri="{02D57815-91ED-43cb-92C2-25804820EDAC}">
              <c15:datalabelsRange>
                <c15:f>Sheet1!$G$3:$G$10</c15:f>
                <c15:dlblRangeCache>
                  <c:ptCount val="8"/>
                  <c:pt idx="0">
                    <c:v>36</c:v>
                  </c:pt>
                  <c:pt idx="1">
                    <c:v>35</c:v>
                  </c:pt>
                  <c:pt idx="2">
                    <c:v>32</c:v>
                  </c:pt>
                  <c:pt idx="3">
                    <c:v>28</c:v>
                  </c:pt>
                  <c:pt idx="4">
                    <c:v>28</c:v>
                  </c:pt>
                  <c:pt idx="5">
                    <c:v>29</c:v>
                  </c:pt>
                  <c:pt idx="6">
                    <c:v>25</c:v>
                  </c:pt>
                  <c:pt idx="7">
                    <c:v>30</c:v>
                  </c:pt>
                </c15:dlblRangeCache>
              </c15:datalabelsRange>
            </c:ext>
          </c:extLst>
        </c:ser>
        <c:ser>
          <c:idx val="2"/>
          <c:order val="2"/>
          <c:tx>
            <c:strRef>
              <c:f>Sheet1!$D$2</c:f>
              <c:strCache>
                <c:ptCount val="1"/>
                <c:pt idx="0">
                  <c:v>% Proficient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Sheet1!$A$3:$A$10</c:f>
              <c:numCache>
                <c:formatCode>General</c:formatCode>
                <c:ptCount val="8"/>
                <c:pt idx="0">
                  <c:v>2003</c:v>
                </c:pt>
                <c:pt idx="1">
                  <c:v>2005</c:v>
                </c:pt>
                <c:pt idx="2">
                  <c:v>2007</c:v>
                </c:pt>
                <c:pt idx="3">
                  <c:v>2009</c:v>
                </c:pt>
                <c:pt idx="4">
                  <c:v>2011</c:v>
                </c:pt>
                <c:pt idx="5">
                  <c:v>2013</c:v>
                </c:pt>
                <c:pt idx="6">
                  <c:v>2015</c:v>
                </c:pt>
                <c:pt idx="7">
                  <c:v>2017</c:v>
                </c:pt>
              </c:numCache>
            </c:numRef>
          </c:cat>
          <c:val>
            <c:numRef>
              <c:f>Sheet1!$D$3:$D$10</c:f>
              <c:numCache>
                <c:formatCode>0</c:formatCode>
                <c:ptCount val="8"/>
                <c:pt idx="0">
                  <c:v>24</c:v>
                </c:pt>
                <c:pt idx="1">
                  <c:v>23</c:v>
                </c:pt>
                <c:pt idx="2">
                  <c:v>25</c:v>
                </c:pt>
                <c:pt idx="3">
                  <c:v>28</c:v>
                </c:pt>
                <c:pt idx="4">
                  <c:v>28</c:v>
                </c:pt>
                <c:pt idx="5">
                  <c:v>28</c:v>
                </c:pt>
                <c:pt idx="6">
                  <c:v>30</c:v>
                </c:pt>
                <c:pt idx="7">
                  <c:v>28</c:v>
                </c:pt>
              </c:numCache>
            </c:numRef>
          </c:val>
          <c:extLst xmlns:c16r2="http://schemas.microsoft.com/office/drawing/2015/06/chart">
            <c:ext xmlns:c16="http://schemas.microsoft.com/office/drawing/2014/chart" uri="{C3380CC4-5D6E-409C-BE32-E72D297353CC}">
              <c16:uniqueId val="{00000012-83A7-45DF-ADB5-7A36C6965C95}"/>
            </c:ext>
          </c:extLst>
        </c:ser>
        <c:ser>
          <c:idx val="3"/>
          <c:order val="3"/>
          <c:tx>
            <c:strRef>
              <c:f>Sheet1!$E$2</c:f>
              <c:strCache>
                <c:ptCount val="1"/>
                <c:pt idx="0">
                  <c:v>% Advanced</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Sheet1!$A$3:$A$10</c:f>
              <c:numCache>
                <c:formatCode>General</c:formatCode>
                <c:ptCount val="8"/>
                <c:pt idx="0">
                  <c:v>2003</c:v>
                </c:pt>
                <c:pt idx="1">
                  <c:v>2005</c:v>
                </c:pt>
                <c:pt idx="2">
                  <c:v>2007</c:v>
                </c:pt>
                <c:pt idx="3">
                  <c:v>2009</c:v>
                </c:pt>
                <c:pt idx="4">
                  <c:v>2011</c:v>
                </c:pt>
                <c:pt idx="5">
                  <c:v>2013</c:v>
                </c:pt>
                <c:pt idx="6">
                  <c:v>2015</c:v>
                </c:pt>
                <c:pt idx="7">
                  <c:v>2017</c:v>
                </c:pt>
              </c:numCache>
            </c:numRef>
          </c:cat>
          <c:val>
            <c:numRef>
              <c:f>Sheet1!$E$3:$E$10</c:f>
              <c:numCache>
                <c:formatCode>0</c:formatCode>
                <c:ptCount val="8"/>
                <c:pt idx="0">
                  <c:v>7</c:v>
                </c:pt>
                <c:pt idx="1">
                  <c:v>7</c:v>
                </c:pt>
                <c:pt idx="2">
                  <c:v>8</c:v>
                </c:pt>
                <c:pt idx="3">
                  <c:v>8</c:v>
                </c:pt>
                <c:pt idx="4">
                  <c:v>8</c:v>
                </c:pt>
                <c:pt idx="5">
                  <c:v>9</c:v>
                </c:pt>
                <c:pt idx="6">
                  <c:v>10</c:v>
                </c:pt>
                <c:pt idx="7">
                  <c:v>10</c:v>
                </c:pt>
              </c:numCache>
            </c:numRef>
          </c:val>
          <c:extLst xmlns:c16r2="http://schemas.microsoft.com/office/drawing/2015/06/chart">
            <c:ext xmlns:c16="http://schemas.microsoft.com/office/drawing/2014/chart" uri="{C3380CC4-5D6E-409C-BE32-E72D297353CC}">
              <c16:uniqueId val="{00000013-83A7-45DF-ADB5-7A36C6965C95}"/>
            </c:ext>
          </c:extLst>
        </c:ser>
        <c:dLbls>
          <c:showLegendKey val="0"/>
          <c:showVal val="0"/>
          <c:showCatName val="0"/>
          <c:showSerName val="0"/>
          <c:showPercent val="0"/>
          <c:showBubbleSize val="0"/>
        </c:dLbls>
        <c:gapWidth val="20"/>
        <c:overlap val="100"/>
        <c:axId val="561259496"/>
        <c:axId val="561259888"/>
      </c:barChart>
      <c:catAx>
        <c:axId val="561259496"/>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3"/>
                </a:solidFill>
                <a:latin typeface="+mj-lt"/>
                <a:ea typeface="+mn-ea"/>
                <a:cs typeface="+mn-cs"/>
              </a:defRPr>
            </a:pPr>
            <a:endParaRPr lang="en-US"/>
          </a:p>
        </c:txPr>
        <c:crossAx val="561259888"/>
        <c:crosses val="autoZero"/>
        <c:auto val="1"/>
        <c:lblAlgn val="ctr"/>
        <c:lblOffset val="100"/>
        <c:noMultiLvlLbl val="0"/>
      </c:catAx>
      <c:valAx>
        <c:axId val="561259888"/>
        <c:scaling>
          <c:orientation val="minMax"/>
        </c:scaling>
        <c:delete val="1"/>
        <c:axPos val="b"/>
        <c:numFmt formatCode="0%" sourceLinked="1"/>
        <c:majorTickMark val="none"/>
        <c:minorTickMark val="none"/>
        <c:tickLblPos val="nextTo"/>
        <c:crossAx val="561259496"/>
        <c:crossesAt val="1"/>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14622D-670B-4AAF-AC73-5ED301D5A77E}" type="doc">
      <dgm:prSet loTypeId="urn:microsoft.com/office/officeart/2005/8/layout/vList4" loCatId="list" qsTypeId="urn:microsoft.com/office/officeart/2005/8/quickstyle/simple2" qsCatId="simple" csTypeId="urn:microsoft.com/office/officeart/2005/8/colors/accent0_1" csCatId="mainScheme" phldr="1"/>
      <dgm:spPr/>
    </dgm:pt>
    <dgm:pt modelId="{88AB035C-B3B3-4EDF-94D2-3B370362EA1F}">
      <dgm:prSet phldrT="[Text]" custT="1"/>
      <dgm:spPr/>
      <dgm:t>
        <a:bodyPr/>
        <a:lstStyle/>
        <a:p>
          <a:pPr marL="225425" indent="0" algn="l"/>
          <a:r>
            <a:rPr lang="en-US" sz="3200" dirty="0" smtClean="0">
              <a:solidFill>
                <a:schemeClr val="accent3"/>
              </a:solidFill>
            </a:rPr>
            <a:t>Overall student performance for key demographic groups</a:t>
          </a:r>
          <a:endParaRPr lang="en-US" sz="3200" dirty="0">
            <a:solidFill>
              <a:schemeClr val="accent3"/>
            </a:solidFill>
          </a:endParaRPr>
        </a:p>
      </dgm:t>
      <dgm:extLst>
        <a:ext uri="{E40237B7-FDA0-4F09-8148-C483321AD2D9}">
          <dgm14:cNvPr xmlns:dgm14="http://schemas.microsoft.com/office/drawing/2010/diagram" id="0" name="" descr="Overall student performance for key demographic groups" title="Overall student performance for key demographic groups"/>
        </a:ext>
      </dgm:extLst>
    </dgm:pt>
    <dgm:pt modelId="{321351AF-9F1D-4BF9-93A3-91DD4E7FD416}" type="parTrans" cxnId="{EDF53718-B5BC-40A7-A151-DE13F25833F4}">
      <dgm:prSet/>
      <dgm:spPr/>
      <dgm:t>
        <a:bodyPr/>
        <a:lstStyle/>
        <a:p>
          <a:endParaRPr lang="en-US"/>
        </a:p>
      </dgm:t>
    </dgm:pt>
    <dgm:pt modelId="{F21658CA-7CDE-457D-B9DA-070E6A8EB133}" type="sibTrans" cxnId="{EDF53718-B5BC-40A7-A151-DE13F25833F4}">
      <dgm:prSet/>
      <dgm:spPr/>
      <dgm:t>
        <a:bodyPr/>
        <a:lstStyle/>
        <a:p>
          <a:endParaRPr lang="en-US"/>
        </a:p>
      </dgm:t>
    </dgm:pt>
    <dgm:pt modelId="{FD47B6E9-F1F0-4782-8180-185FFE236C79}">
      <dgm:prSet phldrT="[Text]" custT="1"/>
      <dgm:spPr/>
      <dgm:t>
        <a:bodyPr/>
        <a:lstStyle/>
        <a:p>
          <a:pPr marL="225425" indent="0" algn="l"/>
          <a:r>
            <a:rPr lang="en-US" sz="3200" dirty="0" smtClean="0">
              <a:solidFill>
                <a:schemeClr val="accent3"/>
              </a:solidFill>
            </a:rPr>
            <a:t>Change over time</a:t>
          </a:r>
          <a:endParaRPr lang="en-US" sz="3200" dirty="0">
            <a:solidFill>
              <a:schemeClr val="accent3"/>
            </a:solidFill>
          </a:endParaRPr>
        </a:p>
      </dgm:t>
      <dgm:extLst>
        <a:ext uri="{E40237B7-FDA0-4F09-8148-C483321AD2D9}">
          <dgm14:cNvPr xmlns:dgm14="http://schemas.microsoft.com/office/drawing/2010/diagram" id="0" name="" descr="Change over time&#10;" title="Change over time"/>
        </a:ext>
      </dgm:extLst>
    </dgm:pt>
    <dgm:pt modelId="{0AD725FC-8FC9-4EA5-9FAF-6496433C1962}" type="parTrans" cxnId="{DB3FADD0-3413-4D4D-A1C4-CE73B37F7212}">
      <dgm:prSet/>
      <dgm:spPr/>
      <dgm:t>
        <a:bodyPr/>
        <a:lstStyle/>
        <a:p>
          <a:endParaRPr lang="en-US"/>
        </a:p>
      </dgm:t>
    </dgm:pt>
    <dgm:pt modelId="{629593AE-6963-40F6-9DFC-DDFCC060F400}" type="sibTrans" cxnId="{DB3FADD0-3413-4D4D-A1C4-CE73B37F7212}">
      <dgm:prSet/>
      <dgm:spPr/>
      <dgm:t>
        <a:bodyPr/>
        <a:lstStyle/>
        <a:p>
          <a:endParaRPr lang="en-US"/>
        </a:p>
      </dgm:t>
    </dgm:pt>
    <dgm:pt modelId="{E13ADB07-A895-49AB-B6C8-CE33B403AA23}">
      <dgm:prSet phldrT="[Text]" custT="1"/>
      <dgm:spPr/>
      <dgm:t>
        <a:bodyPr/>
        <a:lstStyle/>
        <a:p>
          <a:pPr marL="225425" indent="0" algn="l"/>
          <a:r>
            <a:rPr lang="en-US" sz="3200" dirty="0" smtClean="0">
              <a:solidFill>
                <a:schemeClr val="accent3"/>
              </a:solidFill>
            </a:rPr>
            <a:t>Differences between the nation, states, and urban districts</a:t>
          </a:r>
          <a:endParaRPr lang="en-US" sz="3200" dirty="0">
            <a:solidFill>
              <a:schemeClr val="accent3"/>
            </a:solidFill>
          </a:endParaRPr>
        </a:p>
      </dgm:t>
      <dgm:extLst>
        <a:ext uri="{E40237B7-FDA0-4F09-8148-C483321AD2D9}">
          <dgm14:cNvPr xmlns:dgm14="http://schemas.microsoft.com/office/drawing/2010/diagram" id="0" name="" descr="Differences between the nation, states, and urban districts&#10;" title="Differences between the nation, states, and urban districts"/>
        </a:ext>
      </dgm:extLst>
    </dgm:pt>
    <dgm:pt modelId="{3A7BFD07-5D2B-45EC-AF8C-EB511202FCB4}" type="parTrans" cxnId="{37FEFA3D-0005-4BCD-8B29-F98AECC87F7A}">
      <dgm:prSet/>
      <dgm:spPr/>
      <dgm:t>
        <a:bodyPr/>
        <a:lstStyle/>
        <a:p>
          <a:endParaRPr lang="en-US"/>
        </a:p>
      </dgm:t>
    </dgm:pt>
    <dgm:pt modelId="{C68F9A9A-8C66-4CF0-BB77-5328797BFB4D}" type="sibTrans" cxnId="{37FEFA3D-0005-4BCD-8B29-F98AECC87F7A}">
      <dgm:prSet/>
      <dgm:spPr/>
      <dgm:t>
        <a:bodyPr/>
        <a:lstStyle/>
        <a:p>
          <a:endParaRPr lang="en-US"/>
        </a:p>
      </dgm:t>
    </dgm:pt>
    <dgm:pt modelId="{F73491AF-954C-43DB-BEBC-7C313755EF84}" type="pres">
      <dgm:prSet presAssocID="{D514622D-670B-4AAF-AC73-5ED301D5A77E}" presName="linear" presStyleCnt="0">
        <dgm:presLayoutVars>
          <dgm:dir/>
          <dgm:resizeHandles val="exact"/>
        </dgm:presLayoutVars>
      </dgm:prSet>
      <dgm:spPr/>
    </dgm:pt>
    <dgm:pt modelId="{4E5200A0-EC24-412C-9630-E0DA4F1317CA}" type="pres">
      <dgm:prSet presAssocID="{88AB035C-B3B3-4EDF-94D2-3B370362EA1F}" presName="comp" presStyleCnt="0"/>
      <dgm:spPr/>
    </dgm:pt>
    <dgm:pt modelId="{FFACA175-5F66-4D3D-87D7-8413CF96FC63}" type="pres">
      <dgm:prSet presAssocID="{88AB035C-B3B3-4EDF-94D2-3B370362EA1F}" presName="box" presStyleLbl="node1" presStyleIdx="0" presStyleCnt="3"/>
      <dgm:spPr/>
      <dgm:t>
        <a:bodyPr/>
        <a:lstStyle/>
        <a:p>
          <a:endParaRPr lang="en-US"/>
        </a:p>
      </dgm:t>
    </dgm:pt>
    <dgm:pt modelId="{6619EB8D-1FFB-4D46-A08C-9B35651DA3BF}" type="pres">
      <dgm:prSet presAssocID="{88AB035C-B3B3-4EDF-94D2-3B370362EA1F}" presName="img" presStyleLbl="fgImgPlace1" presStyleIdx="0" presStyleCnt="3"/>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1114" r="21114"/>
          </a:stretch>
        </a:blipFill>
        <a:ln>
          <a:noFill/>
        </a:ln>
      </dgm:spPr>
      <dgm:extLst>
        <a:ext uri="{E40237B7-FDA0-4F09-8148-C483321AD2D9}">
          <dgm14:cNvPr xmlns:dgm14="http://schemas.microsoft.com/office/drawing/2010/diagram" id="0" name="" descr="Picture" title="Picture"/>
        </a:ext>
      </dgm:extLst>
    </dgm:pt>
    <dgm:pt modelId="{3FC17A73-1C35-44EF-A3BC-CC39D92F2164}" type="pres">
      <dgm:prSet presAssocID="{88AB035C-B3B3-4EDF-94D2-3B370362EA1F}" presName="text" presStyleLbl="node1" presStyleIdx="0" presStyleCnt="3">
        <dgm:presLayoutVars>
          <dgm:bulletEnabled val="1"/>
        </dgm:presLayoutVars>
      </dgm:prSet>
      <dgm:spPr/>
      <dgm:t>
        <a:bodyPr/>
        <a:lstStyle/>
        <a:p>
          <a:endParaRPr lang="en-US"/>
        </a:p>
      </dgm:t>
    </dgm:pt>
    <dgm:pt modelId="{134D4201-6C46-4072-874C-28C311D9CD22}" type="pres">
      <dgm:prSet presAssocID="{F21658CA-7CDE-457D-B9DA-070E6A8EB133}" presName="spacer" presStyleCnt="0"/>
      <dgm:spPr/>
    </dgm:pt>
    <dgm:pt modelId="{5287248C-2657-4697-968A-2B9415A2EF29}" type="pres">
      <dgm:prSet presAssocID="{FD47B6E9-F1F0-4782-8180-185FFE236C79}" presName="comp" presStyleCnt="0"/>
      <dgm:spPr/>
    </dgm:pt>
    <dgm:pt modelId="{2E4BB8A4-F39E-42A0-8EB1-905B58902873}" type="pres">
      <dgm:prSet presAssocID="{FD47B6E9-F1F0-4782-8180-185FFE236C79}" presName="box" presStyleLbl="node1" presStyleIdx="1" presStyleCnt="3" custLinFactNeighborX="-13429"/>
      <dgm:spPr/>
      <dgm:t>
        <a:bodyPr/>
        <a:lstStyle/>
        <a:p>
          <a:endParaRPr lang="en-US"/>
        </a:p>
      </dgm:t>
    </dgm:pt>
    <dgm:pt modelId="{64581498-40E2-4973-BB6E-5CEEDF3A0686}" type="pres">
      <dgm:prSet presAssocID="{FD47B6E9-F1F0-4782-8180-185FFE236C79}" presName="img" presStyleLbl="fgImgPlace1" presStyleIdx="1" presStyleCnt="3"/>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21114" r="21114"/>
          </a:stretch>
        </a:blipFill>
        <a:ln>
          <a:noFill/>
        </a:ln>
      </dgm:spPr>
      <dgm:extLst>
        <a:ext uri="{E40237B7-FDA0-4F09-8148-C483321AD2D9}">
          <dgm14:cNvPr xmlns:dgm14="http://schemas.microsoft.com/office/drawing/2010/diagram" id="0" name="" descr="Graph" title="Graph"/>
        </a:ext>
      </dgm:extLst>
    </dgm:pt>
    <dgm:pt modelId="{B8546E01-C537-4C03-A330-858444D92787}" type="pres">
      <dgm:prSet presAssocID="{FD47B6E9-F1F0-4782-8180-185FFE236C79}" presName="text" presStyleLbl="node1" presStyleIdx="1" presStyleCnt="3">
        <dgm:presLayoutVars>
          <dgm:bulletEnabled val="1"/>
        </dgm:presLayoutVars>
      </dgm:prSet>
      <dgm:spPr/>
      <dgm:t>
        <a:bodyPr/>
        <a:lstStyle/>
        <a:p>
          <a:endParaRPr lang="en-US"/>
        </a:p>
      </dgm:t>
    </dgm:pt>
    <dgm:pt modelId="{DBA17D58-5D68-4B99-9C64-6BFB3383A4DB}" type="pres">
      <dgm:prSet presAssocID="{629593AE-6963-40F6-9DFC-DDFCC060F400}" presName="spacer" presStyleCnt="0"/>
      <dgm:spPr/>
    </dgm:pt>
    <dgm:pt modelId="{475A6F63-18F5-443A-B8CC-9A94097F33FC}" type="pres">
      <dgm:prSet presAssocID="{E13ADB07-A895-49AB-B6C8-CE33B403AA23}" presName="comp" presStyleCnt="0"/>
      <dgm:spPr/>
    </dgm:pt>
    <dgm:pt modelId="{86AB3B06-40BC-410F-A0CE-F653D030BFD8}" type="pres">
      <dgm:prSet presAssocID="{E13ADB07-A895-49AB-B6C8-CE33B403AA23}" presName="box" presStyleLbl="node1" presStyleIdx="2" presStyleCnt="3"/>
      <dgm:spPr/>
      <dgm:t>
        <a:bodyPr/>
        <a:lstStyle/>
        <a:p>
          <a:endParaRPr lang="en-US"/>
        </a:p>
      </dgm:t>
    </dgm:pt>
    <dgm:pt modelId="{92E14965-C0E2-4F83-8218-DBE51438F400}" type="pres">
      <dgm:prSet presAssocID="{E13ADB07-A895-49AB-B6C8-CE33B403AA23}" presName="img" presStyleLbl="fgImgPlace1" presStyleIdx="2" presStyleCnt="3"/>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431" r="2431"/>
          </a:stretch>
        </a:blipFill>
        <a:ln>
          <a:noFill/>
        </a:ln>
      </dgm:spPr>
      <dgm:extLst>
        <a:ext uri="{E40237B7-FDA0-4F09-8148-C483321AD2D9}">
          <dgm14:cNvPr xmlns:dgm14="http://schemas.microsoft.com/office/drawing/2010/diagram" id="0" name="" descr="US Map" title="US Map"/>
        </a:ext>
      </dgm:extLst>
    </dgm:pt>
    <dgm:pt modelId="{EAC00700-F5AA-4757-AB7F-4D00C0BF03A0}" type="pres">
      <dgm:prSet presAssocID="{E13ADB07-A895-49AB-B6C8-CE33B403AA23}" presName="text" presStyleLbl="node1" presStyleIdx="2" presStyleCnt="3">
        <dgm:presLayoutVars>
          <dgm:bulletEnabled val="1"/>
        </dgm:presLayoutVars>
      </dgm:prSet>
      <dgm:spPr/>
      <dgm:t>
        <a:bodyPr/>
        <a:lstStyle/>
        <a:p>
          <a:endParaRPr lang="en-US"/>
        </a:p>
      </dgm:t>
    </dgm:pt>
  </dgm:ptLst>
  <dgm:cxnLst>
    <dgm:cxn modelId="{F7713987-2E36-4998-B452-009FC0FC18D3}" type="presOf" srcId="{88AB035C-B3B3-4EDF-94D2-3B370362EA1F}" destId="{FFACA175-5F66-4D3D-87D7-8413CF96FC63}" srcOrd="0" destOrd="0" presId="urn:microsoft.com/office/officeart/2005/8/layout/vList4"/>
    <dgm:cxn modelId="{ADCFB8F7-BE86-412E-AAEA-BB9EA09C5A98}" type="presOf" srcId="{E13ADB07-A895-49AB-B6C8-CE33B403AA23}" destId="{EAC00700-F5AA-4757-AB7F-4D00C0BF03A0}" srcOrd="1" destOrd="0" presId="urn:microsoft.com/office/officeart/2005/8/layout/vList4"/>
    <dgm:cxn modelId="{45A60ED3-4172-4648-951B-661EA97549F3}" type="presOf" srcId="{E13ADB07-A895-49AB-B6C8-CE33B403AA23}" destId="{86AB3B06-40BC-410F-A0CE-F653D030BFD8}" srcOrd="0" destOrd="0" presId="urn:microsoft.com/office/officeart/2005/8/layout/vList4"/>
    <dgm:cxn modelId="{37FEFA3D-0005-4BCD-8B29-F98AECC87F7A}" srcId="{D514622D-670B-4AAF-AC73-5ED301D5A77E}" destId="{E13ADB07-A895-49AB-B6C8-CE33B403AA23}" srcOrd="2" destOrd="0" parTransId="{3A7BFD07-5D2B-45EC-AF8C-EB511202FCB4}" sibTransId="{C68F9A9A-8C66-4CF0-BB77-5328797BFB4D}"/>
    <dgm:cxn modelId="{9044F13F-7C90-4A48-872F-23B5DA7AD683}" type="presOf" srcId="{FD47B6E9-F1F0-4782-8180-185FFE236C79}" destId="{2E4BB8A4-F39E-42A0-8EB1-905B58902873}" srcOrd="0" destOrd="0" presId="urn:microsoft.com/office/officeart/2005/8/layout/vList4"/>
    <dgm:cxn modelId="{DB3FADD0-3413-4D4D-A1C4-CE73B37F7212}" srcId="{D514622D-670B-4AAF-AC73-5ED301D5A77E}" destId="{FD47B6E9-F1F0-4782-8180-185FFE236C79}" srcOrd="1" destOrd="0" parTransId="{0AD725FC-8FC9-4EA5-9FAF-6496433C1962}" sibTransId="{629593AE-6963-40F6-9DFC-DDFCC060F400}"/>
    <dgm:cxn modelId="{9F39DB90-B228-44B6-AE9B-9B24AB8C1529}" type="presOf" srcId="{FD47B6E9-F1F0-4782-8180-185FFE236C79}" destId="{B8546E01-C537-4C03-A330-858444D92787}" srcOrd="1" destOrd="0" presId="urn:microsoft.com/office/officeart/2005/8/layout/vList4"/>
    <dgm:cxn modelId="{EDF53718-B5BC-40A7-A151-DE13F25833F4}" srcId="{D514622D-670B-4AAF-AC73-5ED301D5A77E}" destId="{88AB035C-B3B3-4EDF-94D2-3B370362EA1F}" srcOrd="0" destOrd="0" parTransId="{321351AF-9F1D-4BF9-93A3-91DD4E7FD416}" sibTransId="{F21658CA-7CDE-457D-B9DA-070E6A8EB133}"/>
    <dgm:cxn modelId="{E279DDCD-3023-4EB6-AB11-AD070BA6D51C}" type="presOf" srcId="{D514622D-670B-4AAF-AC73-5ED301D5A77E}" destId="{F73491AF-954C-43DB-BEBC-7C313755EF84}" srcOrd="0" destOrd="0" presId="urn:microsoft.com/office/officeart/2005/8/layout/vList4"/>
    <dgm:cxn modelId="{263BE4D9-8994-4272-8AB5-2E76DE9FA315}" type="presOf" srcId="{88AB035C-B3B3-4EDF-94D2-3B370362EA1F}" destId="{3FC17A73-1C35-44EF-A3BC-CC39D92F2164}" srcOrd="1" destOrd="0" presId="urn:microsoft.com/office/officeart/2005/8/layout/vList4"/>
    <dgm:cxn modelId="{0B7BA7B2-056A-43D8-A876-C8ED9DEAC3E7}" type="presParOf" srcId="{F73491AF-954C-43DB-BEBC-7C313755EF84}" destId="{4E5200A0-EC24-412C-9630-E0DA4F1317CA}" srcOrd="0" destOrd="0" presId="urn:microsoft.com/office/officeart/2005/8/layout/vList4"/>
    <dgm:cxn modelId="{CD92601A-A3D8-49FB-93E2-6AB7BB7EB2F8}" type="presParOf" srcId="{4E5200A0-EC24-412C-9630-E0DA4F1317CA}" destId="{FFACA175-5F66-4D3D-87D7-8413CF96FC63}" srcOrd="0" destOrd="0" presId="urn:microsoft.com/office/officeart/2005/8/layout/vList4"/>
    <dgm:cxn modelId="{5BF315FE-D78C-40CD-BEE0-B243A1373E1F}" type="presParOf" srcId="{4E5200A0-EC24-412C-9630-E0DA4F1317CA}" destId="{6619EB8D-1FFB-4D46-A08C-9B35651DA3BF}" srcOrd="1" destOrd="0" presId="urn:microsoft.com/office/officeart/2005/8/layout/vList4"/>
    <dgm:cxn modelId="{22DE01B7-C872-4EEA-9A18-30F796BA60D0}" type="presParOf" srcId="{4E5200A0-EC24-412C-9630-E0DA4F1317CA}" destId="{3FC17A73-1C35-44EF-A3BC-CC39D92F2164}" srcOrd="2" destOrd="0" presId="urn:microsoft.com/office/officeart/2005/8/layout/vList4"/>
    <dgm:cxn modelId="{78287649-E300-4816-A37A-E1B31D4A521F}" type="presParOf" srcId="{F73491AF-954C-43DB-BEBC-7C313755EF84}" destId="{134D4201-6C46-4072-874C-28C311D9CD22}" srcOrd="1" destOrd="0" presId="urn:microsoft.com/office/officeart/2005/8/layout/vList4"/>
    <dgm:cxn modelId="{64A2105A-4AF3-48F2-82D7-790586AB5D60}" type="presParOf" srcId="{F73491AF-954C-43DB-BEBC-7C313755EF84}" destId="{5287248C-2657-4697-968A-2B9415A2EF29}" srcOrd="2" destOrd="0" presId="urn:microsoft.com/office/officeart/2005/8/layout/vList4"/>
    <dgm:cxn modelId="{0731C53D-B253-4D34-8D2C-4D0C6E80E9D0}" type="presParOf" srcId="{5287248C-2657-4697-968A-2B9415A2EF29}" destId="{2E4BB8A4-F39E-42A0-8EB1-905B58902873}" srcOrd="0" destOrd="0" presId="urn:microsoft.com/office/officeart/2005/8/layout/vList4"/>
    <dgm:cxn modelId="{269AEAB6-25E0-4C86-B9E6-2947EBB5D0E2}" type="presParOf" srcId="{5287248C-2657-4697-968A-2B9415A2EF29}" destId="{64581498-40E2-4973-BB6E-5CEEDF3A0686}" srcOrd="1" destOrd="0" presId="urn:microsoft.com/office/officeart/2005/8/layout/vList4"/>
    <dgm:cxn modelId="{46EE3525-56C3-4B1D-A5F7-7091AAA84064}" type="presParOf" srcId="{5287248C-2657-4697-968A-2B9415A2EF29}" destId="{B8546E01-C537-4C03-A330-858444D92787}" srcOrd="2" destOrd="0" presId="urn:microsoft.com/office/officeart/2005/8/layout/vList4"/>
    <dgm:cxn modelId="{2C21B565-4E6C-4FFE-8033-8943BA6103EB}" type="presParOf" srcId="{F73491AF-954C-43DB-BEBC-7C313755EF84}" destId="{DBA17D58-5D68-4B99-9C64-6BFB3383A4DB}" srcOrd="3" destOrd="0" presId="urn:microsoft.com/office/officeart/2005/8/layout/vList4"/>
    <dgm:cxn modelId="{182142ED-CA10-49F9-9317-D5CB37158C10}" type="presParOf" srcId="{F73491AF-954C-43DB-BEBC-7C313755EF84}" destId="{475A6F63-18F5-443A-B8CC-9A94097F33FC}" srcOrd="4" destOrd="0" presId="urn:microsoft.com/office/officeart/2005/8/layout/vList4"/>
    <dgm:cxn modelId="{FB65B61C-7CE8-4F3F-8714-70E22DAE5D02}" type="presParOf" srcId="{475A6F63-18F5-443A-B8CC-9A94097F33FC}" destId="{86AB3B06-40BC-410F-A0CE-F653D030BFD8}" srcOrd="0" destOrd="0" presId="urn:microsoft.com/office/officeart/2005/8/layout/vList4"/>
    <dgm:cxn modelId="{5A44E586-D0CF-4084-A0A8-2ADBC66825DD}" type="presParOf" srcId="{475A6F63-18F5-443A-B8CC-9A94097F33FC}" destId="{92E14965-C0E2-4F83-8218-DBE51438F400}" srcOrd="1" destOrd="0" presId="urn:microsoft.com/office/officeart/2005/8/layout/vList4"/>
    <dgm:cxn modelId="{C875BE4E-522F-4982-8704-9DE753780A30}" type="presParOf" srcId="{475A6F63-18F5-443A-B8CC-9A94097F33FC}" destId="{EAC00700-F5AA-4757-AB7F-4D00C0BF03A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317E45-7A1C-4FFD-B64D-9FAC16FC399B}" type="doc">
      <dgm:prSet loTypeId="urn:microsoft.com/office/officeart/2008/layout/BendingPictureCaptionList" loCatId="picture" qsTypeId="urn:microsoft.com/office/officeart/2005/8/quickstyle/simple1" qsCatId="simple" csTypeId="urn:microsoft.com/office/officeart/2005/8/colors/accent0_1" csCatId="mainScheme" phldr="1"/>
      <dgm:spPr/>
      <dgm:t>
        <a:bodyPr/>
        <a:lstStyle/>
        <a:p>
          <a:endParaRPr lang="en-US"/>
        </a:p>
      </dgm:t>
    </dgm:pt>
    <dgm:pt modelId="{7D2C2D3A-959C-4D5C-A9D6-5CC3F44036D7}">
      <dgm:prSet phldrT="[Text]" custT="1"/>
      <dgm:spPr/>
      <dgm:t>
        <a:bodyPr/>
        <a:lstStyle/>
        <a:p>
          <a:r>
            <a:rPr lang="en-US" sz="1600" dirty="0" smtClean="0">
              <a:latin typeface="+mj-lt"/>
            </a:rPr>
            <a:t>1. Identify all eligible schools</a:t>
          </a:r>
          <a:endParaRPr lang="en-US" sz="1600" dirty="0">
            <a:latin typeface="+mj-lt"/>
          </a:endParaRPr>
        </a:p>
      </dgm:t>
      <dgm:extLst>
        <a:ext uri="{E40237B7-FDA0-4F09-8148-C483321AD2D9}">
          <dgm14:cNvPr xmlns:dgm14="http://schemas.microsoft.com/office/drawing/2010/diagram" id="0" name="" descr="#1. An initial list of all public schools in the nation is compiled using the U.S. Department of Education’s most current public education system database. &#10;" title="#1. Identify all eligible schools"/>
        </a:ext>
      </dgm:extLst>
    </dgm:pt>
    <dgm:pt modelId="{BEFA9432-0376-4C8A-8C89-0E73212DD32A}" type="parTrans" cxnId="{8BF6691C-4BD7-478B-8D0E-5CA7667A08B8}">
      <dgm:prSet/>
      <dgm:spPr/>
      <dgm:t>
        <a:bodyPr/>
        <a:lstStyle/>
        <a:p>
          <a:endParaRPr lang="en-US"/>
        </a:p>
      </dgm:t>
    </dgm:pt>
    <dgm:pt modelId="{03809FEA-C2A7-4253-8B95-80BAD7B4D992}" type="sibTrans" cxnId="{8BF6691C-4BD7-478B-8D0E-5CA7667A08B8}">
      <dgm:prSet/>
      <dgm:spPr/>
      <dgm:t>
        <a:bodyPr/>
        <a:lstStyle/>
        <a:p>
          <a:endParaRPr lang="en-US"/>
        </a:p>
      </dgm:t>
    </dgm:pt>
    <dgm:pt modelId="{2A185A6C-282C-40C8-8C24-935CEBBDD84A}">
      <dgm:prSet phldrT="[Text]" custT="1"/>
      <dgm:spPr/>
      <dgm:t>
        <a:bodyPr/>
        <a:lstStyle/>
        <a:p>
          <a:r>
            <a:rPr lang="en-US" sz="1600" dirty="0" smtClean="0">
              <a:latin typeface="+mj-lt"/>
            </a:rPr>
            <a:t>3. Sample students</a:t>
          </a:r>
          <a:endParaRPr lang="en-US" sz="1600" dirty="0">
            <a:latin typeface="+mj-lt"/>
          </a:endParaRPr>
        </a:p>
      </dgm:t>
      <dgm:extLst>
        <a:ext uri="{E40237B7-FDA0-4F09-8148-C483321AD2D9}">
          <dgm14:cNvPr xmlns:dgm14="http://schemas.microsoft.com/office/drawing/2010/diagram" id="0" name="" descr="#3. In each sampled school, a list is compiled of all students within the grade to be assessed. From this list, a sample of students is randomly selected by NCES for participation in the assessment. Every student in a sampled school has an equal probability of being selected. &#10;" title="#3. Sample students"/>
        </a:ext>
      </dgm:extLst>
    </dgm:pt>
    <dgm:pt modelId="{1CC8BE6E-5F72-42D4-B228-7809464B41E4}" type="parTrans" cxnId="{E4010A96-5B34-412E-9024-8E06A1A39D93}">
      <dgm:prSet/>
      <dgm:spPr/>
      <dgm:t>
        <a:bodyPr/>
        <a:lstStyle/>
        <a:p>
          <a:endParaRPr lang="en-US"/>
        </a:p>
      </dgm:t>
    </dgm:pt>
    <dgm:pt modelId="{6A2EBBF6-17BA-438D-9BF9-6902E877B668}" type="sibTrans" cxnId="{E4010A96-5B34-412E-9024-8E06A1A39D93}">
      <dgm:prSet/>
      <dgm:spPr/>
      <dgm:t>
        <a:bodyPr/>
        <a:lstStyle/>
        <a:p>
          <a:endParaRPr lang="en-US"/>
        </a:p>
      </dgm:t>
    </dgm:pt>
    <dgm:pt modelId="{902C5345-DDDF-4A9F-82C4-72610E83474F}">
      <dgm:prSet phldrT="[Text]" custT="1"/>
      <dgm:spPr/>
      <dgm:t>
        <a:bodyPr/>
        <a:lstStyle/>
        <a:p>
          <a:r>
            <a:rPr lang="en-US" sz="1600" dirty="0" smtClean="0">
              <a:latin typeface="+mj-lt"/>
            </a:rPr>
            <a:t>2. Sample schools</a:t>
          </a:r>
          <a:endParaRPr lang="en-US" sz="1200" dirty="0">
            <a:latin typeface="+mj-lt"/>
          </a:endParaRPr>
        </a:p>
      </dgm:t>
      <dgm:extLst>
        <a:ext uri="{E40237B7-FDA0-4F09-8148-C483321AD2D9}">
          <dgm14:cNvPr xmlns:dgm14="http://schemas.microsoft.com/office/drawing/2010/diagram" id="0" name="" descr="#2. The sample of schools is drawn for NAEP participation with a systematic sampling procedure. The procedure ensures that each school has the correct selection probability, and that schools of different sizes and varying demographics are selected.&#10;" title="#2. Sample schools"/>
        </a:ext>
      </dgm:extLst>
    </dgm:pt>
    <dgm:pt modelId="{B3BCF48F-A2B0-4B85-8B0F-0E9853F4B7F0}" type="parTrans" cxnId="{603295E9-9202-4A22-9648-E03A52592441}">
      <dgm:prSet/>
      <dgm:spPr/>
      <dgm:t>
        <a:bodyPr/>
        <a:lstStyle/>
        <a:p>
          <a:endParaRPr lang="en-US"/>
        </a:p>
      </dgm:t>
    </dgm:pt>
    <dgm:pt modelId="{C8BB26B6-6803-43BA-A10B-AEF21B436E96}" type="sibTrans" cxnId="{603295E9-9202-4A22-9648-E03A52592441}">
      <dgm:prSet/>
      <dgm:spPr/>
      <dgm:t>
        <a:bodyPr/>
        <a:lstStyle/>
        <a:p>
          <a:endParaRPr lang="en-US"/>
        </a:p>
      </dgm:t>
    </dgm:pt>
    <dgm:pt modelId="{69EFD573-2B1E-47C3-86D1-D90056FFDD1D}" type="pres">
      <dgm:prSet presAssocID="{42317E45-7A1C-4FFD-B64D-9FAC16FC399B}" presName="Name0" presStyleCnt="0">
        <dgm:presLayoutVars>
          <dgm:dir/>
          <dgm:resizeHandles val="exact"/>
        </dgm:presLayoutVars>
      </dgm:prSet>
      <dgm:spPr/>
      <dgm:t>
        <a:bodyPr/>
        <a:lstStyle/>
        <a:p>
          <a:endParaRPr lang="en-US"/>
        </a:p>
      </dgm:t>
    </dgm:pt>
    <dgm:pt modelId="{65236BA6-586F-4C58-8C7C-2A7C1AEFD653}" type="pres">
      <dgm:prSet presAssocID="{7D2C2D3A-959C-4D5C-A9D6-5CC3F44036D7}" presName="composite" presStyleCnt="0"/>
      <dgm:spPr/>
    </dgm:pt>
    <dgm:pt modelId="{79001CA2-26A3-474B-9FAB-FE9F84B2970A}" type="pres">
      <dgm:prSet presAssocID="{7D2C2D3A-959C-4D5C-A9D6-5CC3F44036D7}" presName="rect1" presStyleLbl="b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t>
        <a:bodyPr/>
        <a:lstStyle/>
        <a:p>
          <a:endParaRPr lang="en-US"/>
        </a:p>
      </dgm:t>
      <dgm:extLst>
        <a:ext uri="{E40237B7-FDA0-4F09-8148-C483321AD2D9}">
          <dgm14:cNvPr xmlns:dgm14="http://schemas.microsoft.com/office/drawing/2010/diagram" id="0" name="" descr="#1. Identify all eligible schools" title="#1. Identify all eligible schools"/>
        </a:ext>
      </dgm:extLst>
    </dgm:pt>
    <dgm:pt modelId="{E5BDC3BE-AA1C-41A7-B277-BDD991A111AC}" type="pres">
      <dgm:prSet presAssocID="{7D2C2D3A-959C-4D5C-A9D6-5CC3F44036D7}" presName="wedgeRectCallout1" presStyleLbl="node1" presStyleIdx="0" presStyleCnt="3" custScaleX="108145">
        <dgm:presLayoutVars>
          <dgm:bulletEnabled val="1"/>
        </dgm:presLayoutVars>
      </dgm:prSet>
      <dgm:spPr/>
      <dgm:t>
        <a:bodyPr/>
        <a:lstStyle/>
        <a:p>
          <a:endParaRPr lang="en-US"/>
        </a:p>
      </dgm:t>
    </dgm:pt>
    <dgm:pt modelId="{4867BBC6-4B5F-4635-AD7D-5368E71BF62B}" type="pres">
      <dgm:prSet presAssocID="{03809FEA-C2A7-4253-8B95-80BAD7B4D992}" presName="sibTrans" presStyleCnt="0"/>
      <dgm:spPr/>
    </dgm:pt>
    <dgm:pt modelId="{3FFD6AC0-C600-48DB-88DB-AB69D2742188}" type="pres">
      <dgm:prSet presAssocID="{902C5345-DDDF-4A9F-82C4-72610E83474F}" presName="composite" presStyleCnt="0"/>
      <dgm:spPr/>
    </dgm:pt>
    <dgm:pt modelId="{D11E66C5-1BCB-41B5-9FC4-E87CD8C8CA06}" type="pres">
      <dgm:prSet presAssocID="{902C5345-DDDF-4A9F-82C4-72610E83474F}" presName="rect1" presStyleLbl="bgImgPlace1" presStyleIdx="1" presStyleCnt="3"/>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39011" r="39011"/>
          </a:stretch>
        </a:blipFill>
      </dgm:spPr>
      <dgm:t>
        <a:bodyPr/>
        <a:lstStyle/>
        <a:p>
          <a:endParaRPr lang="en-US"/>
        </a:p>
      </dgm:t>
      <dgm:extLst>
        <a:ext uri="{E40237B7-FDA0-4F09-8148-C483321AD2D9}">
          <dgm14:cNvPr xmlns:dgm14="http://schemas.microsoft.com/office/drawing/2010/diagram" id="0" name="" descr="#2. Sample schools" title="#2. Sample schools"/>
        </a:ext>
      </dgm:extLst>
    </dgm:pt>
    <dgm:pt modelId="{9ECEAA0A-5CEB-47EF-B261-6BF0305FA7C7}" type="pres">
      <dgm:prSet presAssocID="{902C5345-DDDF-4A9F-82C4-72610E83474F}" presName="wedgeRectCallout1" presStyleLbl="node1" presStyleIdx="1" presStyleCnt="3" custScaleX="110776">
        <dgm:presLayoutVars>
          <dgm:bulletEnabled val="1"/>
        </dgm:presLayoutVars>
      </dgm:prSet>
      <dgm:spPr/>
      <dgm:t>
        <a:bodyPr/>
        <a:lstStyle/>
        <a:p>
          <a:endParaRPr lang="en-US"/>
        </a:p>
      </dgm:t>
    </dgm:pt>
    <dgm:pt modelId="{AA02C0F2-9837-47D6-A322-5F2CAD8DB28A}" type="pres">
      <dgm:prSet presAssocID="{C8BB26B6-6803-43BA-A10B-AEF21B436E96}" presName="sibTrans" presStyleCnt="0"/>
      <dgm:spPr/>
    </dgm:pt>
    <dgm:pt modelId="{3BE3124E-7EA0-49F8-A900-A13B9A8DAD70}" type="pres">
      <dgm:prSet presAssocID="{2A185A6C-282C-40C8-8C24-935CEBBDD84A}" presName="composite" presStyleCnt="0"/>
      <dgm:spPr/>
    </dgm:pt>
    <dgm:pt modelId="{4DEEA394-ACE1-4F8E-938E-11A5DD05BD3B}" type="pres">
      <dgm:prSet presAssocID="{2A185A6C-282C-40C8-8C24-935CEBBDD84A}" presName="rect1" presStyleLbl="b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dgm:spPr>
      <dgm:t>
        <a:bodyPr/>
        <a:lstStyle/>
        <a:p>
          <a:endParaRPr lang="en-US"/>
        </a:p>
      </dgm:t>
      <dgm:extLst>
        <a:ext uri="{E40237B7-FDA0-4F09-8148-C483321AD2D9}">
          <dgm14:cNvPr xmlns:dgm14="http://schemas.microsoft.com/office/drawing/2010/diagram" id="0" name="" descr="#3. Sample students" title="#3. Sample students"/>
        </a:ext>
      </dgm:extLst>
    </dgm:pt>
    <dgm:pt modelId="{0D6D1F8E-2565-4089-BD72-D1F146E1A21E}" type="pres">
      <dgm:prSet presAssocID="{2A185A6C-282C-40C8-8C24-935CEBBDD84A}" presName="wedgeRectCallout1" presStyleLbl="node1" presStyleIdx="2" presStyleCnt="3" custScaleX="111495">
        <dgm:presLayoutVars>
          <dgm:bulletEnabled val="1"/>
        </dgm:presLayoutVars>
      </dgm:prSet>
      <dgm:spPr/>
      <dgm:t>
        <a:bodyPr/>
        <a:lstStyle/>
        <a:p>
          <a:endParaRPr lang="en-US"/>
        </a:p>
      </dgm:t>
    </dgm:pt>
  </dgm:ptLst>
  <dgm:cxnLst>
    <dgm:cxn modelId="{E4010A96-5B34-412E-9024-8E06A1A39D93}" srcId="{42317E45-7A1C-4FFD-B64D-9FAC16FC399B}" destId="{2A185A6C-282C-40C8-8C24-935CEBBDD84A}" srcOrd="2" destOrd="0" parTransId="{1CC8BE6E-5F72-42D4-B228-7809464B41E4}" sibTransId="{6A2EBBF6-17BA-438D-9BF9-6902E877B668}"/>
    <dgm:cxn modelId="{603295E9-9202-4A22-9648-E03A52592441}" srcId="{42317E45-7A1C-4FFD-B64D-9FAC16FC399B}" destId="{902C5345-DDDF-4A9F-82C4-72610E83474F}" srcOrd="1" destOrd="0" parTransId="{B3BCF48F-A2B0-4B85-8B0F-0E9853F4B7F0}" sibTransId="{C8BB26B6-6803-43BA-A10B-AEF21B436E96}"/>
    <dgm:cxn modelId="{5BA20D2B-8DAE-45B5-BA5F-F869DB3FAA5A}" type="presOf" srcId="{902C5345-DDDF-4A9F-82C4-72610E83474F}" destId="{9ECEAA0A-5CEB-47EF-B261-6BF0305FA7C7}" srcOrd="0" destOrd="0" presId="urn:microsoft.com/office/officeart/2008/layout/BendingPictureCaptionList"/>
    <dgm:cxn modelId="{8BF6691C-4BD7-478B-8D0E-5CA7667A08B8}" srcId="{42317E45-7A1C-4FFD-B64D-9FAC16FC399B}" destId="{7D2C2D3A-959C-4D5C-A9D6-5CC3F44036D7}" srcOrd="0" destOrd="0" parTransId="{BEFA9432-0376-4C8A-8C89-0E73212DD32A}" sibTransId="{03809FEA-C2A7-4253-8B95-80BAD7B4D992}"/>
    <dgm:cxn modelId="{B17670D4-315B-4F23-B047-A3C9BA880185}" type="presOf" srcId="{42317E45-7A1C-4FFD-B64D-9FAC16FC399B}" destId="{69EFD573-2B1E-47C3-86D1-D90056FFDD1D}" srcOrd="0" destOrd="0" presId="urn:microsoft.com/office/officeart/2008/layout/BendingPictureCaptionList"/>
    <dgm:cxn modelId="{BAA5517E-D0D0-481D-A3BD-82F206E381E9}" type="presOf" srcId="{2A185A6C-282C-40C8-8C24-935CEBBDD84A}" destId="{0D6D1F8E-2565-4089-BD72-D1F146E1A21E}" srcOrd="0" destOrd="0" presId="urn:microsoft.com/office/officeart/2008/layout/BendingPictureCaptionList"/>
    <dgm:cxn modelId="{C6640DB9-FC01-4CCC-9FD1-06B197DA11F4}" type="presOf" srcId="{7D2C2D3A-959C-4D5C-A9D6-5CC3F44036D7}" destId="{E5BDC3BE-AA1C-41A7-B277-BDD991A111AC}" srcOrd="0" destOrd="0" presId="urn:microsoft.com/office/officeart/2008/layout/BendingPictureCaptionList"/>
    <dgm:cxn modelId="{D519034F-116D-41EF-91B5-13DABAC613D5}" type="presParOf" srcId="{69EFD573-2B1E-47C3-86D1-D90056FFDD1D}" destId="{65236BA6-586F-4C58-8C7C-2A7C1AEFD653}" srcOrd="0" destOrd="0" presId="urn:microsoft.com/office/officeart/2008/layout/BendingPictureCaptionList"/>
    <dgm:cxn modelId="{C15EDA2C-E577-442D-931E-C2D10310F835}" type="presParOf" srcId="{65236BA6-586F-4C58-8C7C-2A7C1AEFD653}" destId="{79001CA2-26A3-474B-9FAB-FE9F84B2970A}" srcOrd="0" destOrd="0" presId="urn:microsoft.com/office/officeart/2008/layout/BendingPictureCaptionList"/>
    <dgm:cxn modelId="{AE256B6E-AEDC-40F6-86FE-35857C051C8D}" type="presParOf" srcId="{65236BA6-586F-4C58-8C7C-2A7C1AEFD653}" destId="{E5BDC3BE-AA1C-41A7-B277-BDD991A111AC}" srcOrd="1" destOrd="0" presId="urn:microsoft.com/office/officeart/2008/layout/BendingPictureCaptionList"/>
    <dgm:cxn modelId="{1A904D61-76B0-4D5E-862E-2B282B1955A1}" type="presParOf" srcId="{69EFD573-2B1E-47C3-86D1-D90056FFDD1D}" destId="{4867BBC6-4B5F-4635-AD7D-5368E71BF62B}" srcOrd="1" destOrd="0" presId="urn:microsoft.com/office/officeart/2008/layout/BendingPictureCaptionList"/>
    <dgm:cxn modelId="{5443BFE8-F314-439A-ADC3-0466F2F34CC8}" type="presParOf" srcId="{69EFD573-2B1E-47C3-86D1-D90056FFDD1D}" destId="{3FFD6AC0-C600-48DB-88DB-AB69D2742188}" srcOrd="2" destOrd="0" presId="urn:microsoft.com/office/officeart/2008/layout/BendingPictureCaptionList"/>
    <dgm:cxn modelId="{6B24A356-219B-4913-9D1C-9D72A2B71D94}" type="presParOf" srcId="{3FFD6AC0-C600-48DB-88DB-AB69D2742188}" destId="{D11E66C5-1BCB-41B5-9FC4-E87CD8C8CA06}" srcOrd="0" destOrd="0" presId="urn:microsoft.com/office/officeart/2008/layout/BendingPictureCaptionList"/>
    <dgm:cxn modelId="{D2CA45D8-0BDB-4C66-A8E3-2BE423AF1AA2}" type="presParOf" srcId="{3FFD6AC0-C600-48DB-88DB-AB69D2742188}" destId="{9ECEAA0A-5CEB-47EF-B261-6BF0305FA7C7}" srcOrd="1" destOrd="0" presId="urn:microsoft.com/office/officeart/2008/layout/BendingPictureCaptionList"/>
    <dgm:cxn modelId="{BCCB97B2-8FC1-479D-ADC7-B1B8FAA025EB}" type="presParOf" srcId="{69EFD573-2B1E-47C3-86D1-D90056FFDD1D}" destId="{AA02C0F2-9837-47D6-A322-5F2CAD8DB28A}" srcOrd="3" destOrd="0" presId="urn:microsoft.com/office/officeart/2008/layout/BendingPictureCaptionList"/>
    <dgm:cxn modelId="{A65F0E73-7BD2-4438-A4E4-0687CC094295}" type="presParOf" srcId="{69EFD573-2B1E-47C3-86D1-D90056FFDD1D}" destId="{3BE3124E-7EA0-49F8-A900-A13B9A8DAD70}" srcOrd="4" destOrd="0" presId="urn:microsoft.com/office/officeart/2008/layout/BendingPictureCaptionList"/>
    <dgm:cxn modelId="{F42A2BD7-9529-460C-B5CD-2B77D2FA1BC8}" type="presParOf" srcId="{3BE3124E-7EA0-49F8-A900-A13B9A8DAD70}" destId="{4DEEA394-ACE1-4F8E-938E-11A5DD05BD3B}" srcOrd="0" destOrd="0" presId="urn:microsoft.com/office/officeart/2008/layout/BendingPictureCaptionList"/>
    <dgm:cxn modelId="{8AB60FE8-0B17-4793-99E0-1067651C0A81}" type="presParOf" srcId="{3BE3124E-7EA0-49F8-A900-A13B9A8DAD70}" destId="{0D6D1F8E-2565-4089-BD72-D1F146E1A21E}"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416EBBD-6E6C-4511-95BC-71D4486430E6}" type="datetimeFigureOut">
              <a:rPr lang="en-US" smtClean="0"/>
              <a:t>5/31/2018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4A8B869-31E2-4618-929E-D1E72E92F60E}" type="slidenum">
              <a:rPr lang="en-US" smtClean="0"/>
              <a:t>‹#›</a:t>
            </a:fld>
            <a:endParaRPr lang="en-US"/>
          </a:p>
        </p:txBody>
      </p:sp>
    </p:spTree>
    <p:extLst>
      <p:ext uri="{BB962C8B-B14F-4D97-AF65-F5344CB8AC3E}">
        <p14:creationId xmlns:p14="http://schemas.microsoft.com/office/powerpoint/2010/main" val="1105980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NAEP is the National Assessment of Educational Progress.</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24A8B869-31E2-4618-929E-D1E72E92F60E}" type="slidenum">
              <a:rPr lang="en-US" smtClean="0"/>
              <a:t>2</a:t>
            </a:fld>
            <a:endParaRPr lang="en-US"/>
          </a:p>
        </p:txBody>
      </p:sp>
    </p:spTree>
    <p:extLst>
      <p:ext uri="{BB962C8B-B14F-4D97-AF65-F5344CB8AC3E}">
        <p14:creationId xmlns:p14="http://schemas.microsoft.com/office/powerpoint/2010/main" val="1188707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Proficient (249)</a:t>
            </a:r>
            <a:endParaRPr lang="en-US" dirty="0"/>
          </a:p>
          <a:p>
            <a:r>
              <a:rPr lang="en-US" dirty="0"/>
              <a:t>Fourth-grade students performing at the </a:t>
            </a:r>
            <a:r>
              <a:rPr lang="en-US" i="1" dirty="0"/>
              <a:t>Proficient</a:t>
            </a:r>
            <a:r>
              <a:rPr lang="en-US" dirty="0"/>
              <a:t> level should consistently apply integrated procedural knowledge and conceptual understanding to problem solving in the five NAEP content areas. Students reaching this level have demonstrated competency over challenging subject matter, including subject-matter knowledge, application of such knowledge to real-world situations, and analytical skills appropriate to the subject matter.</a:t>
            </a:r>
          </a:p>
        </p:txBody>
      </p:sp>
      <p:sp>
        <p:nvSpPr>
          <p:cNvPr id="4" name="Slide Number Placeholder 3"/>
          <p:cNvSpPr>
            <a:spLocks noGrp="1"/>
          </p:cNvSpPr>
          <p:nvPr>
            <p:ph type="sldNum" sz="quarter" idx="10"/>
          </p:nvPr>
        </p:nvSpPr>
        <p:spPr/>
        <p:txBody>
          <a:bodyPr/>
          <a:lstStyle/>
          <a:p>
            <a:fld id="{24A8B869-31E2-4618-929E-D1E72E92F60E}" type="slidenum">
              <a:rPr lang="en-US" smtClean="0"/>
              <a:t>12</a:t>
            </a:fld>
            <a:endParaRPr lang="en-US"/>
          </a:p>
        </p:txBody>
      </p:sp>
    </p:spTree>
    <p:extLst>
      <p:ext uri="{BB962C8B-B14F-4D97-AF65-F5344CB8AC3E}">
        <p14:creationId xmlns:p14="http://schemas.microsoft.com/office/powerpoint/2010/main" val="1865393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8B869-31E2-4618-929E-D1E72E92F60E}" type="slidenum">
              <a:rPr lang="en-US" smtClean="0"/>
              <a:t>13</a:t>
            </a:fld>
            <a:endParaRPr lang="en-US"/>
          </a:p>
        </p:txBody>
      </p:sp>
    </p:spTree>
    <p:extLst>
      <p:ext uri="{BB962C8B-B14F-4D97-AF65-F5344CB8AC3E}">
        <p14:creationId xmlns:p14="http://schemas.microsoft.com/office/powerpoint/2010/main" val="915149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2011</a:t>
            </a:r>
            <a:r>
              <a:rPr lang="en-US" baseline="0" dirty="0" smtClean="0"/>
              <a:t> guidelines for race/ethnicity were revised.</a:t>
            </a:r>
            <a:endParaRPr lang="en-US" dirty="0"/>
          </a:p>
        </p:txBody>
      </p:sp>
      <p:sp>
        <p:nvSpPr>
          <p:cNvPr id="4" name="Slide Number Placeholder 3"/>
          <p:cNvSpPr>
            <a:spLocks noGrp="1"/>
          </p:cNvSpPr>
          <p:nvPr>
            <p:ph type="sldNum" sz="quarter" idx="10"/>
          </p:nvPr>
        </p:nvSpPr>
        <p:spPr/>
        <p:txBody>
          <a:bodyPr/>
          <a:lstStyle/>
          <a:p>
            <a:fld id="{24A8B869-31E2-4618-929E-D1E72E92F60E}" type="slidenum">
              <a:rPr lang="en-US" smtClean="0"/>
              <a:t>14</a:t>
            </a:fld>
            <a:endParaRPr lang="en-US"/>
          </a:p>
        </p:txBody>
      </p:sp>
    </p:spTree>
    <p:extLst>
      <p:ext uri="{BB962C8B-B14F-4D97-AF65-F5344CB8AC3E}">
        <p14:creationId xmlns:p14="http://schemas.microsoft.com/office/powerpoint/2010/main" val="507487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t>
            </a:r>
            <a:endParaRPr lang="en-US" dirty="0"/>
          </a:p>
        </p:txBody>
      </p:sp>
      <p:sp>
        <p:nvSpPr>
          <p:cNvPr id="4" name="Slide Number Placeholder 3"/>
          <p:cNvSpPr>
            <a:spLocks noGrp="1"/>
          </p:cNvSpPr>
          <p:nvPr>
            <p:ph type="sldNum" sz="quarter" idx="10"/>
          </p:nvPr>
        </p:nvSpPr>
        <p:spPr/>
        <p:txBody>
          <a:bodyPr/>
          <a:lstStyle/>
          <a:p>
            <a:pPr>
              <a:defRPr/>
            </a:pPr>
            <a:fld id="{929F772B-6002-4169-9996-A7A859FA9DE7}" type="slidenum">
              <a:rPr lang="en-US" smtClean="0"/>
              <a:pPr>
                <a:defRPr/>
              </a:pPr>
              <a:t>17</a:t>
            </a:fld>
            <a:endParaRPr lang="en-US"/>
          </a:p>
        </p:txBody>
      </p:sp>
    </p:spTree>
    <p:extLst>
      <p:ext uri="{BB962C8B-B14F-4D97-AF65-F5344CB8AC3E}">
        <p14:creationId xmlns:p14="http://schemas.microsoft.com/office/powerpoint/2010/main" val="1903522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Proficient (299)</a:t>
            </a:r>
            <a:endParaRPr lang="en-US" dirty="0"/>
          </a:p>
          <a:p>
            <a:r>
              <a:rPr lang="en-US" dirty="0"/>
              <a:t>Eighth-grade students performing at the </a:t>
            </a:r>
            <a:r>
              <a:rPr lang="en-US" i="1" dirty="0"/>
              <a:t>Proficient</a:t>
            </a:r>
            <a:r>
              <a:rPr lang="en-US" dirty="0"/>
              <a:t> level should apply mathematical concepts and procedures consistently to complex problems in the five NAEP content areas. Students reaching this level have demonstrated competency over challenging subject matter, including subject-matter knowledge, application of such knowledge to real-world situations, and analytical skills appropriate to the subject matter.</a:t>
            </a:r>
          </a:p>
        </p:txBody>
      </p:sp>
      <p:sp>
        <p:nvSpPr>
          <p:cNvPr id="4" name="Slide Number Placeholder 3"/>
          <p:cNvSpPr>
            <a:spLocks noGrp="1"/>
          </p:cNvSpPr>
          <p:nvPr>
            <p:ph type="sldNum" sz="quarter" idx="10"/>
          </p:nvPr>
        </p:nvSpPr>
        <p:spPr/>
        <p:txBody>
          <a:bodyPr/>
          <a:lstStyle/>
          <a:p>
            <a:fld id="{24A8B869-31E2-4618-929E-D1E72E92F60E}" type="slidenum">
              <a:rPr lang="en-US" smtClean="0"/>
              <a:t>19</a:t>
            </a:fld>
            <a:endParaRPr lang="en-US"/>
          </a:p>
        </p:txBody>
      </p:sp>
    </p:spTree>
    <p:extLst>
      <p:ext uri="{BB962C8B-B14F-4D97-AF65-F5344CB8AC3E}">
        <p14:creationId xmlns:p14="http://schemas.microsoft.com/office/powerpoint/2010/main" val="4220125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8B869-31E2-4618-929E-D1E72E92F60E}" type="slidenum">
              <a:rPr lang="en-US" smtClean="0"/>
              <a:t>20</a:t>
            </a:fld>
            <a:endParaRPr lang="en-US"/>
          </a:p>
        </p:txBody>
      </p:sp>
    </p:spTree>
    <p:extLst>
      <p:ext uri="{BB962C8B-B14F-4D97-AF65-F5344CB8AC3E}">
        <p14:creationId xmlns:p14="http://schemas.microsoft.com/office/powerpoint/2010/main" val="1257640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 with disabilities</a:t>
            </a:r>
            <a:r>
              <a:rPr lang="en-US" baseline="0" dirty="0" smtClean="0"/>
              <a:t> include 504 plans due to 2007 reporting.</a:t>
            </a:r>
            <a:endParaRPr lang="en-US" dirty="0"/>
          </a:p>
        </p:txBody>
      </p:sp>
      <p:sp>
        <p:nvSpPr>
          <p:cNvPr id="4" name="Slide Number Placeholder 3"/>
          <p:cNvSpPr>
            <a:spLocks noGrp="1"/>
          </p:cNvSpPr>
          <p:nvPr>
            <p:ph type="sldNum" sz="quarter" idx="10"/>
          </p:nvPr>
        </p:nvSpPr>
        <p:spPr/>
        <p:txBody>
          <a:bodyPr/>
          <a:lstStyle/>
          <a:p>
            <a:fld id="{24A8B869-31E2-4618-929E-D1E72E92F60E}" type="slidenum">
              <a:rPr lang="en-US" smtClean="0"/>
              <a:t>21</a:t>
            </a:fld>
            <a:endParaRPr lang="en-US"/>
          </a:p>
        </p:txBody>
      </p:sp>
    </p:spTree>
    <p:extLst>
      <p:ext uri="{BB962C8B-B14F-4D97-AF65-F5344CB8AC3E}">
        <p14:creationId xmlns:p14="http://schemas.microsoft.com/office/powerpoint/2010/main" val="23239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29F772B-6002-4169-9996-A7A859FA9DE7}" type="slidenum">
              <a:rPr lang="en-US" smtClean="0"/>
              <a:pPr>
                <a:defRPr/>
              </a:pPr>
              <a:t>24</a:t>
            </a:fld>
            <a:endParaRPr lang="en-US"/>
          </a:p>
        </p:txBody>
      </p:sp>
    </p:spTree>
    <p:extLst>
      <p:ext uri="{BB962C8B-B14F-4D97-AF65-F5344CB8AC3E}">
        <p14:creationId xmlns:p14="http://schemas.microsoft.com/office/powerpoint/2010/main" val="762390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Proficient (238)</a:t>
            </a:r>
            <a:endParaRPr lang="en-US" dirty="0"/>
          </a:p>
          <a:p>
            <a:r>
              <a:rPr lang="en-US" dirty="0"/>
              <a:t>Fourth-grade students performing at the </a:t>
            </a:r>
            <a:r>
              <a:rPr lang="en-US" i="1" dirty="0"/>
              <a:t>Proficient</a:t>
            </a:r>
            <a:r>
              <a:rPr lang="en-US" dirty="0"/>
              <a:t> level should be able to integrate and interpret texts and apply their understanding of the text to draw conclusions and make evaluations. Students reaching this level have demonstrated competency over challenging subject matter, including subject-matter knowledge, application of such knowledge to real-world situations, and analytical skills appropriate to the subject matter.</a:t>
            </a:r>
          </a:p>
        </p:txBody>
      </p:sp>
      <p:sp>
        <p:nvSpPr>
          <p:cNvPr id="4" name="Slide Number Placeholder 3"/>
          <p:cNvSpPr>
            <a:spLocks noGrp="1"/>
          </p:cNvSpPr>
          <p:nvPr>
            <p:ph type="sldNum" sz="quarter" idx="10"/>
          </p:nvPr>
        </p:nvSpPr>
        <p:spPr/>
        <p:txBody>
          <a:bodyPr/>
          <a:lstStyle/>
          <a:p>
            <a:fld id="{24A8B869-31E2-4618-929E-D1E72E92F60E}" type="slidenum">
              <a:rPr lang="en-US" smtClean="0"/>
              <a:t>26</a:t>
            </a:fld>
            <a:endParaRPr lang="en-US"/>
          </a:p>
        </p:txBody>
      </p:sp>
    </p:spTree>
    <p:extLst>
      <p:ext uri="{BB962C8B-B14F-4D97-AF65-F5344CB8AC3E}">
        <p14:creationId xmlns:p14="http://schemas.microsoft.com/office/powerpoint/2010/main" val="324305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8B869-31E2-4618-929E-D1E72E92F60E}" type="slidenum">
              <a:rPr lang="en-US" smtClean="0"/>
              <a:t>27</a:t>
            </a:fld>
            <a:endParaRPr lang="en-US"/>
          </a:p>
        </p:txBody>
      </p:sp>
    </p:spTree>
    <p:extLst>
      <p:ext uri="{BB962C8B-B14F-4D97-AF65-F5344CB8AC3E}">
        <p14:creationId xmlns:p14="http://schemas.microsoft.com/office/powerpoint/2010/main" val="2791248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Mathematics and reading results are released every two years for the nation, states, and urban districts. </a:t>
            </a:r>
            <a:endParaRPr lang="en-US" dirty="0"/>
          </a:p>
        </p:txBody>
      </p:sp>
      <p:sp>
        <p:nvSpPr>
          <p:cNvPr id="4" name="Slide Number Placeholder 3"/>
          <p:cNvSpPr>
            <a:spLocks noGrp="1"/>
          </p:cNvSpPr>
          <p:nvPr>
            <p:ph type="sldNum" sz="quarter" idx="10"/>
          </p:nvPr>
        </p:nvSpPr>
        <p:spPr/>
        <p:txBody>
          <a:bodyPr/>
          <a:lstStyle/>
          <a:p>
            <a:fld id="{24A8B869-31E2-4618-929E-D1E72E92F60E}" type="slidenum">
              <a:rPr lang="en-US" smtClean="0"/>
              <a:t>3</a:t>
            </a:fld>
            <a:endParaRPr lang="en-US"/>
          </a:p>
        </p:txBody>
      </p:sp>
    </p:spTree>
    <p:extLst>
      <p:ext uri="{BB962C8B-B14F-4D97-AF65-F5344CB8AC3E}">
        <p14:creationId xmlns:p14="http://schemas.microsoft.com/office/powerpoint/2010/main" val="481028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t>
            </a:r>
            <a:endParaRPr lang="en-US" dirty="0"/>
          </a:p>
        </p:txBody>
      </p:sp>
      <p:sp>
        <p:nvSpPr>
          <p:cNvPr id="4" name="Slide Number Placeholder 3"/>
          <p:cNvSpPr>
            <a:spLocks noGrp="1"/>
          </p:cNvSpPr>
          <p:nvPr>
            <p:ph type="sldNum" sz="quarter" idx="10"/>
          </p:nvPr>
        </p:nvSpPr>
        <p:spPr/>
        <p:txBody>
          <a:bodyPr/>
          <a:lstStyle/>
          <a:p>
            <a:pPr>
              <a:defRPr/>
            </a:pPr>
            <a:fld id="{929F772B-6002-4169-9996-A7A859FA9DE7}" type="slidenum">
              <a:rPr lang="en-US" smtClean="0"/>
              <a:pPr>
                <a:defRPr/>
              </a:pPr>
              <a:t>31</a:t>
            </a:fld>
            <a:endParaRPr lang="en-US"/>
          </a:p>
        </p:txBody>
      </p:sp>
    </p:spTree>
    <p:extLst>
      <p:ext uri="{BB962C8B-B14F-4D97-AF65-F5344CB8AC3E}">
        <p14:creationId xmlns:p14="http://schemas.microsoft.com/office/powerpoint/2010/main" val="3695701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8B869-31E2-4618-929E-D1E72E92F60E}" type="slidenum">
              <a:rPr lang="en-US" smtClean="0"/>
              <a:t>32</a:t>
            </a:fld>
            <a:endParaRPr lang="en-US"/>
          </a:p>
        </p:txBody>
      </p:sp>
    </p:spTree>
    <p:extLst>
      <p:ext uri="{BB962C8B-B14F-4D97-AF65-F5344CB8AC3E}">
        <p14:creationId xmlns:p14="http://schemas.microsoft.com/office/powerpoint/2010/main" val="30745397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Proficient (281)</a:t>
            </a:r>
            <a:endParaRPr lang="en-US" dirty="0"/>
          </a:p>
          <a:p>
            <a:r>
              <a:rPr lang="en-US" dirty="0"/>
              <a:t>Eighth-grade students performing at the </a:t>
            </a:r>
            <a:r>
              <a:rPr lang="en-US" i="1" dirty="0"/>
              <a:t>Proficient</a:t>
            </a:r>
            <a:r>
              <a:rPr lang="en-US" dirty="0"/>
              <a:t> level should be able to provide relevant information and summarize main ideas and themes. They should be able to make and support inferences about a text, connect parts of a text, and analyze text features. Students performing at this level should also be able to fully substantiate judgments about content and presentation of content. Students reaching this level have demonstrated competency over challenging subject matter, including subject-matter knowledge, application of such knowledge to real-world situations, and analytical skills appropriate to the subject matter.</a:t>
            </a:r>
          </a:p>
        </p:txBody>
      </p:sp>
      <p:sp>
        <p:nvSpPr>
          <p:cNvPr id="4" name="Slide Number Placeholder 3"/>
          <p:cNvSpPr>
            <a:spLocks noGrp="1"/>
          </p:cNvSpPr>
          <p:nvPr>
            <p:ph type="sldNum" sz="quarter" idx="10"/>
          </p:nvPr>
        </p:nvSpPr>
        <p:spPr/>
        <p:txBody>
          <a:bodyPr/>
          <a:lstStyle/>
          <a:p>
            <a:fld id="{24A8B869-31E2-4618-929E-D1E72E92F60E}" type="slidenum">
              <a:rPr lang="en-US" smtClean="0"/>
              <a:t>33</a:t>
            </a:fld>
            <a:endParaRPr lang="en-US"/>
          </a:p>
        </p:txBody>
      </p:sp>
    </p:spTree>
    <p:extLst>
      <p:ext uri="{BB962C8B-B14F-4D97-AF65-F5344CB8AC3E}">
        <p14:creationId xmlns:p14="http://schemas.microsoft.com/office/powerpoint/2010/main" val="1467818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8B869-31E2-4618-929E-D1E72E92F60E}" type="slidenum">
              <a:rPr lang="en-US" smtClean="0"/>
              <a:t>34</a:t>
            </a:fld>
            <a:endParaRPr lang="en-US"/>
          </a:p>
        </p:txBody>
      </p:sp>
    </p:spTree>
    <p:extLst>
      <p:ext uri="{BB962C8B-B14F-4D97-AF65-F5344CB8AC3E}">
        <p14:creationId xmlns:p14="http://schemas.microsoft.com/office/powerpoint/2010/main" val="99744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29F772B-6002-4169-9996-A7A859FA9DE7}" type="slidenum">
              <a:rPr lang="en-US" smtClean="0"/>
              <a:pPr>
                <a:defRPr/>
              </a:pPr>
              <a:t>37</a:t>
            </a:fld>
            <a:endParaRPr lang="en-US"/>
          </a:p>
        </p:txBody>
      </p:sp>
    </p:spTree>
    <p:extLst>
      <p:ext uri="{BB962C8B-B14F-4D97-AF65-F5344CB8AC3E}">
        <p14:creationId xmlns:p14="http://schemas.microsoft.com/office/powerpoint/2010/main" val="705341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E1D7C0-B64D-4A01-A6FD-D13A7DE6EB75}" type="slidenum">
              <a:rPr lang="en-US" smtClean="0"/>
              <a:t>39</a:t>
            </a:fld>
            <a:endParaRPr lang="en-US" dirty="0"/>
          </a:p>
        </p:txBody>
      </p:sp>
    </p:spTree>
    <p:extLst>
      <p:ext uri="{BB962C8B-B14F-4D97-AF65-F5344CB8AC3E}">
        <p14:creationId xmlns:p14="http://schemas.microsoft.com/office/powerpoint/2010/main" val="30116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NAEP is a survey designed to produce national, state, and select urban district level results. </a:t>
            </a:r>
          </a:p>
          <a:p>
            <a:pPr lvl="1">
              <a:spcAft>
                <a:spcPct val="30000"/>
              </a:spcAft>
              <a:defRPr/>
            </a:pPr>
            <a:r>
              <a:rPr lang="en-US" dirty="0" smtClean="0"/>
              <a:t>NAEP results are for </a:t>
            </a:r>
            <a:r>
              <a:rPr lang="en-US" b="0" dirty="0" smtClean="0"/>
              <a:t>populations of students, </a:t>
            </a:r>
            <a:r>
              <a:rPr lang="en-US" b="1" dirty="0" smtClean="0"/>
              <a:t>not for individual students nor schools</a:t>
            </a:r>
            <a:r>
              <a:rPr lang="en-US" dirty="0" smtClean="0"/>
              <a:t>.</a:t>
            </a:r>
          </a:p>
          <a:p>
            <a:pPr lvl="1">
              <a:spcAft>
                <a:spcPct val="30000"/>
              </a:spcAft>
              <a:defRPr/>
            </a:pPr>
            <a:r>
              <a:rPr lang="en-US" dirty="0" smtClean="0"/>
              <a:t>Measures student performance nationally and reports </a:t>
            </a:r>
            <a:r>
              <a:rPr lang="en-US" b="1" dirty="0" smtClean="0"/>
              <a:t>changes over time</a:t>
            </a:r>
            <a:r>
              <a:rPr lang="en-US" dirty="0" smtClean="0"/>
              <a:t>.</a:t>
            </a:r>
          </a:p>
          <a:p>
            <a:pPr lvl="1">
              <a:spcAft>
                <a:spcPct val="30000"/>
              </a:spcAft>
              <a:defRPr/>
            </a:pPr>
            <a:r>
              <a:rPr lang="en-US" dirty="0" smtClean="0"/>
              <a:t>Allows comparisons between states, urban districts, and the nation. </a:t>
            </a:r>
          </a:p>
          <a:p>
            <a:endParaRPr lang="en-US" dirty="0"/>
          </a:p>
        </p:txBody>
      </p:sp>
      <p:sp>
        <p:nvSpPr>
          <p:cNvPr id="4" name="Slide Number Placeholder 3"/>
          <p:cNvSpPr>
            <a:spLocks noGrp="1"/>
          </p:cNvSpPr>
          <p:nvPr>
            <p:ph type="sldNum" sz="quarter" idx="10"/>
          </p:nvPr>
        </p:nvSpPr>
        <p:spPr/>
        <p:txBody>
          <a:bodyPr/>
          <a:lstStyle/>
          <a:p>
            <a:fld id="{24A8B869-31E2-4618-929E-D1E72E92F60E}" type="slidenum">
              <a:rPr lang="en-US" smtClean="0"/>
              <a:t>4</a:t>
            </a:fld>
            <a:endParaRPr lang="en-US"/>
          </a:p>
        </p:txBody>
      </p:sp>
    </p:spTree>
    <p:extLst>
      <p:ext uri="{BB962C8B-B14F-4D97-AF65-F5344CB8AC3E}">
        <p14:creationId xmlns:p14="http://schemas.microsoft.com/office/powerpoint/2010/main" val="2850224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NAEP uses a carefully designed sampling procedure for the assessment to be representative of the geographical, racial, ethnic, and socio-economic diversity of schools and students in the state. </a:t>
            </a:r>
          </a:p>
          <a:p>
            <a:endParaRPr lang="en-US" dirty="0" smtClean="0"/>
          </a:p>
          <a:p>
            <a:pPr marL="232943" indent="-232943">
              <a:buAutoNum type="arabicPeriod"/>
            </a:pPr>
            <a:r>
              <a:rPr lang="en-US" dirty="0"/>
              <a:t>An initial list of all public schools in the nation is compiled using the U.S. Department of Education’s most current public education system database. </a:t>
            </a:r>
          </a:p>
          <a:p>
            <a:pPr marL="232943" indent="-232943">
              <a:buAutoNum type="arabicPeriod"/>
            </a:pPr>
            <a:r>
              <a:rPr lang="en-US" dirty="0"/>
              <a:t>The sample of schools is drawn for NAEP participation with a systematic sampling procedure. The procedure ensures that each school has the correct selection probability, and that schools of different sizes and varying demographics are selected.</a:t>
            </a:r>
          </a:p>
          <a:p>
            <a:pPr marL="232943" indent="-232943">
              <a:buAutoNum type="arabicPeriod"/>
            </a:pPr>
            <a:r>
              <a:rPr lang="en-US" dirty="0"/>
              <a:t>In each sampled school, a list is compiled of all students within the grade to be assessed. From this list, a sample of students is randomly selected by NCES for participation in the assessment</a:t>
            </a:r>
            <a:r>
              <a:rPr lang="en-US" b="1" dirty="0"/>
              <a:t>. Every student in a sampled school has an equal probability of being selected</a:t>
            </a:r>
            <a:r>
              <a:rPr lang="en-US" dirty="0"/>
              <a:t>. </a:t>
            </a:r>
          </a:p>
        </p:txBody>
      </p:sp>
      <p:sp>
        <p:nvSpPr>
          <p:cNvPr id="4" name="Slide Number Placeholder 3"/>
          <p:cNvSpPr>
            <a:spLocks noGrp="1"/>
          </p:cNvSpPr>
          <p:nvPr>
            <p:ph type="sldNum" sz="quarter" idx="10"/>
          </p:nvPr>
        </p:nvSpPr>
        <p:spPr/>
        <p:txBody>
          <a:bodyPr/>
          <a:lstStyle/>
          <a:p>
            <a:fld id="{24A8B869-31E2-4618-929E-D1E72E92F60E}" type="slidenum">
              <a:rPr lang="en-US" smtClean="0"/>
              <a:t>5</a:t>
            </a:fld>
            <a:endParaRPr lang="en-US"/>
          </a:p>
        </p:txBody>
      </p:sp>
    </p:spTree>
    <p:extLst>
      <p:ext uri="{BB962C8B-B14F-4D97-AF65-F5344CB8AC3E}">
        <p14:creationId xmlns:p14="http://schemas.microsoft.com/office/powerpoint/2010/main" val="2510199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 results from the 2017 assessments are based on representative samples,</a:t>
            </a:r>
            <a:r>
              <a:rPr lang="en-US" baseline="0" dirty="0" smtClean="0"/>
              <a:t> approximate figures are used in the tables.</a:t>
            </a:r>
            <a:endParaRPr lang="en-US" dirty="0" smtClean="0"/>
          </a:p>
          <a:p>
            <a:endParaRPr lang="en-US" dirty="0"/>
          </a:p>
        </p:txBody>
      </p:sp>
      <p:sp>
        <p:nvSpPr>
          <p:cNvPr id="4" name="Slide Number Placeholder 3"/>
          <p:cNvSpPr>
            <a:spLocks noGrp="1"/>
          </p:cNvSpPr>
          <p:nvPr>
            <p:ph type="sldNum" sz="quarter" idx="10"/>
          </p:nvPr>
        </p:nvSpPr>
        <p:spPr/>
        <p:txBody>
          <a:bodyPr/>
          <a:lstStyle/>
          <a:p>
            <a:fld id="{24A8B869-31E2-4618-929E-D1E72E92F60E}" type="slidenum">
              <a:rPr lang="en-US" smtClean="0"/>
              <a:t>6</a:t>
            </a:fld>
            <a:endParaRPr lang="en-US"/>
          </a:p>
        </p:txBody>
      </p:sp>
    </p:spTree>
    <p:extLst>
      <p:ext uri="{BB962C8B-B14F-4D97-AF65-F5344CB8AC3E}">
        <p14:creationId xmlns:p14="http://schemas.microsoft.com/office/powerpoint/2010/main" val="3657414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24A8B869-31E2-4618-929E-D1E72E92F60E}" type="slidenum">
              <a:rPr lang="en-US" smtClean="0"/>
              <a:t>7</a:t>
            </a:fld>
            <a:endParaRPr lang="en-US"/>
          </a:p>
        </p:txBody>
      </p:sp>
    </p:spTree>
    <p:extLst>
      <p:ext uri="{BB962C8B-B14F-4D97-AF65-F5344CB8AC3E}">
        <p14:creationId xmlns:p14="http://schemas.microsoft.com/office/powerpoint/2010/main" val="1670793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NAEP uses the metrics of scale scores and achievement levels and reports statistics of averages, percentiles and percentages.</a:t>
            </a:r>
          </a:p>
          <a:p>
            <a:pPr defTabSz="931774">
              <a:defRPr/>
            </a:pPr>
            <a:r>
              <a:rPr lang="en-US" baseline="0" dirty="0" smtClean="0"/>
              <a:t>The pictured examples are from the 2015 4</a:t>
            </a:r>
            <a:r>
              <a:rPr lang="en-US" baseline="30000" dirty="0" smtClean="0"/>
              <a:t>th</a:t>
            </a:r>
            <a:r>
              <a:rPr lang="en-US" baseline="0" dirty="0" smtClean="0"/>
              <a:t> grade mathematics assessment. Statistically significant differences are noted with asterisks.</a:t>
            </a:r>
          </a:p>
          <a:p>
            <a:pPr defTabSz="931774">
              <a:defRPr/>
            </a:pPr>
            <a:endParaRPr lang="en-US" baseline="0" dirty="0" smtClean="0"/>
          </a:p>
          <a:p>
            <a:pPr defTabSz="931774">
              <a:defRPr/>
            </a:pPr>
            <a:endParaRPr lang="en-US" baseline="0" dirty="0" smtClean="0"/>
          </a:p>
        </p:txBody>
      </p:sp>
      <p:sp>
        <p:nvSpPr>
          <p:cNvPr id="4" name="Slide Number Placeholder 3"/>
          <p:cNvSpPr>
            <a:spLocks noGrp="1"/>
          </p:cNvSpPr>
          <p:nvPr>
            <p:ph type="sldNum" sz="quarter" idx="10"/>
          </p:nvPr>
        </p:nvSpPr>
        <p:spPr/>
        <p:txBody>
          <a:bodyPr/>
          <a:lstStyle/>
          <a:p>
            <a:fld id="{24A8B869-31E2-4618-929E-D1E72E92F60E}" type="slidenum">
              <a:rPr lang="en-US" smtClean="0"/>
              <a:t>8</a:t>
            </a:fld>
            <a:endParaRPr lang="en-US"/>
          </a:p>
        </p:txBody>
      </p:sp>
    </p:spTree>
    <p:extLst>
      <p:ext uri="{BB962C8B-B14F-4D97-AF65-F5344CB8AC3E}">
        <p14:creationId xmlns:p14="http://schemas.microsoft.com/office/powerpoint/2010/main" val="598354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
            </a:r>
            <a:br>
              <a:rPr lang="en-US" dirty="0" smtClean="0"/>
            </a:br>
            <a:r>
              <a:rPr lang="en-US" dirty="0" smtClean="0"/>
              <a:t>* Local school districts only (type 1, 2).</a:t>
            </a:r>
            <a:br>
              <a:rPr lang="en-US" dirty="0" smtClean="0"/>
            </a:br>
            <a:r>
              <a:rPr lang="en-US" dirty="0" smtClean="0"/>
              <a:t>SOURCE: Common Core of Data, State Profiles Demographics, 2015-16</a:t>
            </a:r>
            <a:r>
              <a:rPr lang="en-US" baseline="0" dirty="0" smtClean="0"/>
              <a:t> </a:t>
            </a:r>
            <a:r>
              <a:rPr lang="en-US" dirty="0" smtClean="0"/>
              <a:t>school year (non-adjudicated)</a:t>
            </a:r>
          </a:p>
          <a:p>
            <a:endParaRPr lang="en-US" dirty="0" smtClean="0"/>
          </a:p>
          <a:p>
            <a:pPr lvl="1"/>
            <a:r>
              <a:rPr lang="en-US" dirty="0" smtClean="0">
                <a:effectLst/>
              </a:rPr>
              <a:t>† Not applicable. </a:t>
            </a:r>
          </a:p>
          <a:p>
            <a:pPr lvl="1"/>
            <a:r>
              <a:rPr lang="en-US" dirty="0" smtClean="0">
                <a:effectLst/>
              </a:rPr>
              <a:t>NOTE: The percentages of students by race/ethnicity, students eligible for the National School Lunch Program (NSLP), students with individualized education programs, and students with limited-English proficiency programs were calculated by using original number of students from Common Core of Data (CCD). </a:t>
            </a:r>
          </a:p>
          <a:p>
            <a:pPr lvl="1"/>
            <a:r>
              <a:rPr lang="en-US" dirty="0" smtClean="0">
                <a:effectLst/>
              </a:rPr>
              <a:t>SOURCE: U.S. Department of Education, National Center for Education Statistics, Common Core of Data (CCD), "Local Education Agency (School District) Universe Survey LEP Data", 2015-16 v.1a; "Local Education Agency (School District) Universe Survey Membership Data", 2015-16 v.1a; "Local Education Agency (School District) Universe Survey Special ED Data", 2015-16 v.1a; "Public Elementary/Secondary School Universe Survey Free Lunch Data", 2015-16 v.1a; "State </a:t>
            </a:r>
            <a:r>
              <a:rPr lang="en-US" dirty="0" err="1" smtClean="0">
                <a:effectLst/>
              </a:rPr>
              <a:t>Nonfiscal</a:t>
            </a:r>
            <a:r>
              <a:rPr lang="en-US" dirty="0" smtClean="0">
                <a:effectLst/>
              </a:rPr>
              <a:t> Public Elementary/Secondary Education Survey Directory Data", 2014-15 v.1a; "State </a:t>
            </a:r>
            <a:r>
              <a:rPr lang="en-US" dirty="0" err="1" smtClean="0">
                <a:effectLst/>
              </a:rPr>
              <a:t>Nonfiscal</a:t>
            </a:r>
            <a:r>
              <a:rPr lang="en-US" dirty="0" smtClean="0">
                <a:effectLst/>
              </a:rPr>
              <a:t> Public Elementary/Secondary Education Survey Membership Data", 2015-16 v.1a. "National Public Education Financial Survey (NPEFS)," fiscal year 2015, Provisional Version 1a and "</a:t>
            </a:r>
            <a:r>
              <a:rPr lang="en-US" dirty="0" err="1" smtClean="0">
                <a:effectLst/>
              </a:rPr>
              <a:t>Nonfiscal</a:t>
            </a:r>
            <a:r>
              <a:rPr lang="en-US" dirty="0" smtClean="0">
                <a:effectLst/>
              </a:rPr>
              <a:t> Survey of Public Elementary/Secondary Education," school year 2014-15, Provisional Version 1a. </a:t>
            </a:r>
          </a:p>
          <a:p>
            <a:r>
              <a:rPr lang="en-US" dirty="0" smtClean="0"/>
              <a:t/>
            </a:r>
            <a:br>
              <a:rPr lang="en-US" dirty="0" smtClean="0"/>
            </a:br>
            <a:endParaRPr lang="en-US" dirty="0"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3A1ECEB3-A655-471A-828F-9D5639EA62C8}" type="slidenum">
              <a:rPr lang="en-US" smtClean="0"/>
              <a:pPr eaLnBrk="1" hangingPunct="1"/>
              <a:t>9</a:t>
            </a:fld>
            <a:endParaRPr lang="en-US" smtClean="0"/>
          </a:p>
        </p:txBody>
      </p:sp>
    </p:spTree>
    <p:extLst>
      <p:ext uri="{BB962C8B-B14F-4D97-AF65-F5344CB8AC3E}">
        <p14:creationId xmlns:p14="http://schemas.microsoft.com/office/powerpoint/2010/main" val="3404342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2017</a:t>
            </a:r>
            <a:r>
              <a:rPr lang="en-US" baseline="0" dirty="0" smtClean="0"/>
              <a:t> NAEP School Control Center (SCS)</a:t>
            </a:r>
            <a:endParaRPr lang="en-US" dirty="0"/>
          </a:p>
        </p:txBody>
      </p:sp>
      <p:sp>
        <p:nvSpPr>
          <p:cNvPr id="4" name="Slide Number Placeholder 3"/>
          <p:cNvSpPr>
            <a:spLocks noGrp="1"/>
          </p:cNvSpPr>
          <p:nvPr>
            <p:ph type="sldNum" sz="quarter" idx="10"/>
          </p:nvPr>
        </p:nvSpPr>
        <p:spPr/>
        <p:txBody>
          <a:bodyPr/>
          <a:lstStyle/>
          <a:p>
            <a:fld id="{24A8B869-31E2-4618-929E-D1E72E92F60E}" type="slidenum">
              <a:rPr lang="en-US" smtClean="0"/>
              <a:t>10</a:t>
            </a:fld>
            <a:endParaRPr lang="en-US"/>
          </a:p>
        </p:txBody>
      </p:sp>
    </p:spTree>
    <p:extLst>
      <p:ext uri="{BB962C8B-B14F-4D97-AF65-F5344CB8AC3E}">
        <p14:creationId xmlns:p14="http://schemas.microsoft.com/office/powerpoint/2010/main" val="891630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92393" y="2030349"/>
            <a:ext cx="6671933" cy="2387600"/>
          </a:xfrm>
        </p:spPr>
        <p:txBody>
          <a:bodyPr anchor="b">
            <a:normAutofit/>
          </a:bodyPr>
          <a:lstStyle>
            <a:lvl1pPr algn="l">
              <a:defRPr sz="4800">
                <a:solidFill>
                  <a:schemeClr val="tx1"/>
                </a:solidFill>
                <a:latin typeface="+mj-lt"/>
                <a:ea typeface="Open Sans Extrabold" panose="020B0906030804020204" pitchFamily="34" charset="0"/>
                <a:cs typeface="Open Sans Extrabold" panose="020B0906030804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92393" y="4510024"/>
            <a:ext cx="8442251" cy="948697"/>
          </a:xfrm>
        </p:spPr>
        <p:txBody>
          <a:bodyPr>
            <a:normAutofit/>
          </a:bodyPr>
          <a:lstStyle>
            <a:lvl1pPr marL="0" indent="0" algn="l">
              <a:buNone/>
              <a:defRPr sz="2800">
                <a:solidFill>
                  <a:srgbClr val="C69214"/>
                </a:solidFill>
                <a:latin typeface="+mj-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292393" y="6343800"/>
            <a:ext cx="2057400" cy="365125"/>
          </a:xfrm>
        </p:spPr>
        <p:txBody>
          <a:bodyPr/>
          <a:lstStyle/>
          <a:p>
            <a:fld id="{EE670E61-FBE3-4E97-9FB2-00179F4D1C42}" type="datetime1">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AA734-5C8A-4D9E-96EE-997B858217FF}" type="slidenum">
              <a:rPr lang="en-US" smtClean="0"/>
              <a:t>‹#›</a:t>
            </a:fld>
            <a:endParaRPr lang="en-US"/>
          </a:p>
        </p:txBody>
      </p:sp>
      <p:cxnSp>
        <p:nvCxnSpPr>
          <p:cNvPr id="8" name="Straight Connector 7"/>
          <p:cNvCxnSpPr/>
          <p:nvPr userDrawn="1"/>
        </p:nvCxnSpPr>
        <p:spPr>
          <a:xfrm>
            <a:off x="350875" y="606055"/>
            <a:ext cx="8442251" cy="0"/>
          </a:xfrm>
          <a:prstGeom prst="line">
            <a:avLst/>
          </a:prstGeom>
          <a:ln w="28575">
            <a:solidFill>
              <a:schemeClr val="tx2"/>
            </a:soli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50875" y="6219658"/>
            <a:ext cx="8442251" cy="0"/>
          </a:xfrm>
          <a:prstGeom prst="line">
            <a:avLst/>
          </a:prstGeom>
          <a:ln w="28575">
            <a:solidFill>
              <a:schemeClr val="tx2"/>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77341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7AAC4D-4F41-408B-A491-324086EC5461}"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3E52E-BCD8-436F-8DB0-76DABAC63DB9}" type="slidenum">
              <a:rPr lang="en-US" smtClean="0"/>
              <a:t>‹#›</a:t>
            </a:fld>
            <a:endParaRPr lang="en-US"/>
          </a:p>
        </p:txBody>
      </p:sp>
    </p:spTree>
    <p:extLst>
      <p:ext uri="{BB962C8B-B14F-4D97-AF65-F5344CB8AC3E}">
        <p14:creationId xmlns:p14="http://schemas.microsoft.com/office/powerpoint/2010/main" val="1267665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Log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lvl1pPr>
            <a:lvl3pPr marL="1143000" indent="-228600">
              <a:buFont typeface="Courier New" panose="02070309020205020404" pitchFamily="49" charset="0"/>
              <a:buChar char="o"/>
              <a:defRPr/>
            </a:lvl3pPr>
            <a:lvl4pPr marL="1600200" indent="-228600">
              <a:buFont typeface="Wingdings" panose="05000000000000000000" pitchFamily="2" charset="2"/>
              <a:buChar char="ü"/>
              <a:defRPr/>
            </a:lvl4pPr>
            <a:lvl5pPr marL="2057400" indent="-228600">
              <a:buFont typeface="Open Sans" panose="020B0606030504020204" pitchFamily="34" charset="0"/>
              <a:buChar char="*"/>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3DF0107-AC24-4026-83BA-352C883542F5}" type="datetime1">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AA734-5C8A-4D9E-96EE-997B858217FF}" type="slidenum">
              <a:rPr lang="en-US" smtClean="0"/>
              <a:t>‹#›</a:t>
            </a:fld>
            <a:endParaRPr lang="en-US"/>
          </a:p>
        </p:txBody>
      </p:sp>
    </p:spTree>
    <p:extLst>
      <p:ext uri="{BB962C8B-B14F-4D97-AF65-F5344CB8AC3E}">
        <p14:creationId xmlns:p14="http://schemas.microsoft.com/office/powerpoint/2010/main" val="535868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no bottom line">
    <p:spTree>
      <p:nvGrpSpPr>
        <p:cNvPr id="1" name=""/>
        <p:cNvGrpSpPr/>
        <p:nvPr/>
      </p:nvGrpSpPr>
      <p:grpSpPr>
        <a:xfrm>
          <a:off x="0" y="0"/>
          <a:ext cx="0" cy="0"/>
          <a:chOff x="0" y="0"/>
          <a:chExt cx="0" cy="0"/>
        </a:xfrm>
      </p:grpSpPr>
      <p:sp>
        <p:nvSpPr>
          <p:cNvPr id="7" name="Rectangle 6"/>
          <p:cNvSpPr/>
          <p:nvPr userDrawn="1"/>
        </p:nvSpPr>
        <p:spPr>
          <a:xfrm>
            <a:off x="275208" y="6176963"/>
            <a:ext cx="8602462" cy="166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lvl1pPr>
            <a:lvl3pPr marL="1143000" indent="-228600">
              <a:buFont typeface="Courier New" panose="02070309020205020404" pitchFamily="49" charset="0"/>
              <a:buChar char="o"/>
              <a:defRPr/>
            </a:lvl3pPr>
            <a:lvl4pPr marL="1600200" indent="-228600">
              <a:buFont typeface="Wingdings" panose="05000000000000000000" pitchFamily="2" charset="2"/>
              <a:buChar char="ü"/>
              <a:defRPr/>
            </a:lvl4pPr>
            <a:lvl5pPr marL="2057400" indent="-228600">
              <a:buFont typeface="Open Sans" panose="020B0606030504020204" pitchFamily="34" charset="0"/>
              <a:buChar char="*"/>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3DF0107-AC24-4026-83BA-352C883542F5}" type="datetime1">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AA734-5C8A-4D9E-96EE-997B858217FF}" type="slidenum">
              <a:rPr lang="en-US" smtClean="0"/>
              <a:t>‹#›</a:t>
            </a:fld>
            <a:endParaRPr lang="en-US"/>
          </a:p>
        </p:txBody>
      </p:sp>
    </p:spTree>
    <p:extLst>
      <p:ext uri="{BB962C8B-B14F-4D97-AF65-F5344CB8AC3E}">
        <p14:creationId xmlns:p14="http://schemas.microsoft.com/office/powerpoint/2010/main" val="22528927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1009" y="1709739"/>
            <a:ext cx="8461982" cy="2852737"/>
          </a:xfrm>
        </p:spPr>
        <p:txBody>
          <a:bodyPr anchor="b"/>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341009" y="4589464"/>
            <a:ext cx="8461982" cy="1500187"/>
          </a:xfrm>
        </p:spPr>
        <p:txBody>
          <a:bodyPr/>
          <a:lstStyle>
            <a:lvl1pPr marL="0" indent="0">
              <a:buNone/>
              <a:defRPr sz="2400">
                <a:solidFill>
                  <a:srgbClr val="C6921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
        <p:nvSpPr>
          <p:cNvPr id="4" name="Date Placeholder 3"/>
          <p:cNvSpPr>
            <a:spLocks noGrp="1"/>
          </p:cNvSpPr>
          <p:nvPr>
            <p:ph type="dt" sz="half" idx="10"/>
          </p:nvPr>
        </p:nvSpPr>
        <p:spPr/>
        <p:txBody>
          <a:bodyPr/>
          <a:lstStyle/>
          <a:p>
            <a:fld id="{3409EAB1-897C-41F3-A733-9EC30232BE15}" type="datetime1">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AA734-5C8A-4D9E-96EE-997B858217FF}" type="slidenum">
              <a:rPr lang="en-US" smtClean="0"/>
              <a:t>‹#›</a:t>
            </a:fld>
            <a:endParaRPr lang="en-US"/>
          </a:p>
        </p:txBody>
      </p:sp>
    </p:spTree>
    <p:extLst>
      <p:ext uri="{BB962C8B-B14F-4D97-AF65-F5344CB8AC3E}">
        <p14:creationId xmlns:p14="http://schemas.microsoft.com/office/powerpoint/2010/main" val="16367121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for Subjects">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41009" y="1709739"/>
            <a:ext cx="5549428" cy="2852737"/>
          </a:xfrm>
        </p:spPr>
        <p:txBody>
          <a:bodyPr anchor="ctr"/>
          <a:lstStyle>
            <a:lvl1pPr algn="l">
              <a:defRPr sz="5400" baseline="0"/>
            </a:lvl1pPr>
          </a:lstStyle>
          <a:p>
            <a:r>
              <a:rPr lang="en-US" dirty="0" smtClean="0"/>
              <a:t>Click to edit Slide Divider Text</a:t>
            </a:r>
            <a:endParaRPr lang="en-US" dirty="0"/>
          </a:p>
        </p:txBody>
      </p:sp>
      <p:sp>
        <p:nvSpPr>
          <p:cNvPr id="3" name="Text Placeholder 2"/>
          <p:cNvSpPr>
            <a:spLocks noGrp="1"/>
          </p:cNvSpPr>
          <p:nvPr>
            <p:ph type="body" idx="1" hasCustomPrompt="1"/>
          </p:nvPr>
        </p:nvSpPr>
        <p:spPr>
          <a:xfrm>
            <a:off x="341009" y="4589464"/>
            <a:ext cx="8461982" cy="1500187"/>
          </a:xfrm>
        </p:spPr>
        <p:txBody>
          <a:bodyPr/>
          <a:lstStyle>
            <a:lvl1pPr marL="0" indent="0">
              <a:buNone/>
              <a:defRPr sz="2400">
                <a:solidFill>
                  <a:srgbClr val="C6921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Additional Subtitle or description of results</a:t>
            </a:r>
          </a:p>
        </p:txBody>
      </p:sp>
      <p:sp>
        <p:nvSpPr>
          <p:cNvPr id="4" name="Date Placeholder 3"/>
          <p:cNvSpPr>
            <a:spLocks noGrp="1"/>
          </p:cNvSpPr>
          <p:nvPr>
            <p:ph type="dt" sz="half" idx="10"/>
          </p:nvPr>
        </p:nvSpPr>
        <p:spPr/>
        <p:txBody>
          <a:bodyPr/>
          <a:lstStyle/>
          <a:p>
            <a:fld id="{3409EAB1-897C-41F3-A733-9EC30232BE15}" type="datetime1">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AA734-5C8A-4D9E-96EE-997B858217FF}" type="slidenum">
              <a:rPr lang="en-US" smtClean="0"/>
              <a:t>‹#›</a:t>
            </a:fld>
            <a:endParaRPr lang="en-US"/>
          </a:p>
        </p:txBody>
      </p:sp>
      <p:sp>
        <p:nvSpPr>
          <p:cNvPr id="10" name="Picture Placeholder 9"/>
          <p:cNvSpPr>
            <a:spLocks noGrp="1"/>
          </p:cNvSpPr>
          <p:nvPr>
            <p:ph type="pic" sz="quarter" idx="13" hasCustomPrompt="1"/>
          </p:nvPr>
        </p:nvSpPr>
        <p:spPr>
          <a:xfrm>
            <a:off x="6628637" y="2313147"/>
            <a:ext cx="1645920" cy="1645920"/>
          </a:xfrm>
        </p:spPr>
        <p:txBody>
          <a:bodyPr>
            <a:normAutofit/>
          </a:bodyPr>
          <a:lstStyle>
            <a:lvl1pPr marL="0" indent="0">
              <a:buNone/>
              <a:defRPr sz="2000"/>
            </a:lvl1pPr>
          </a:lstStyle>
          <a:p>
            <a:r>
              <a:rPr lang="en-US" dirty="0" smtClean="0"/>
              <a:t>Subject icon</a:t>
            </a:r>
            <a:endParaRPr lang="en-US" dirty="0"/>
          </a:p>
        </p:txBody>
      </p:sp>
    </p:spTree>
    <p:extLst>
      <p:ext uri="{BB962C8B-B14F-4D97-AF65-F5344CB8AC3E}">
        <p14:creationId xmlns:p14="http://schemas.microsoft.com/office/powerpoint/2010/main" val="27475330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41009" y="1825625"/>
            <a:ext cx="4173841" cy="4351338"/>
          </a:xfrm>
        </p:spPr>
        <p:txBody>
          <a:bodyPr/>
          <a:lstStyle>
            <a:lvl1pPr marL="228600" indent="-228600">
              <a:buFont typeface="Wingdings" panose="05000000000000000000" pitchFamily="2" charset="2"/>
              <a:buChar char="§"/>
              <a:defRPr/>
            </a:lvl1pPr>
            <a:lvl3pPr marL="1143000" indent="-228600">
              <a:buFont typeface="Courier New" panose="02070309020205020404" pitchFamily="49" charset="0"/>
              <a:buChar char="o"/>
              <a:defRPr/>
            </a:lvl3pPr>
            <a:lvl4pPr marL="1600200" indent="-228600">
              <a:buFont typeface="Wingdings" panose="05000000000000000000" pitchFamily="2" charset="2"/>
              <a:buChar char="ü"/>
              <a:defRPr/>
            </a:lvl4pPr>
            <a:lvl5pPr marL="2057400" indent="-228600">
              <a:buFont typeface="Open Sans" panose="020B0606030504020204" pitchFamily="34" charset="0"/>
              <a:buChar char="*"/>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49" y="1825625"/>
            <a:ext cx="4173841" cy="4351338"/>
          </a:xfrm>
        </p:spPr>
        <p:txBody>
          <a:bodyPr/>
          <a:lstStyle>
            <a:lvl1pPr marL="228600" indent="-228600">
              <a:buFont typeface="Wingdings" panose="05000000000000000000" pitchFamily="2" charset="2"/>
              <a:buChar char="§"/>
              <a:defRPr/>
            </a:lvl1pPr>
            <a:lvl3pPr marL="1143000" indent="-228600">
              <a:buFont typeface="Courier New" panose="02070309020205020404" pitchFamily="49" charset="0"/>
              <a:buChar char="o"/>
              <a:defRPr/>
            </a:lvl3pPr>
            <a:lvl4pPr marL="1600200" indent="-228600">
              <a:buFont typeface="Wingdings" panose="05000000000000000000" pitchFamily="2" charset="2"/>
              <a:buChar char="ü"/>
              <a:defRPr/>
            </a:lvl4pPr>
            <a:lvl5pPr marL="2057400" indent="-228600">
              <a:buFont typeface="Open Sans" panose="020B0606030504020204" pitchFamily="34" charset="0"/>
              <a:buChar char="*"/>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8E960E48-A7DD-424E-B9AB-C1FE2D9B8717}" type="datetime1">
              <a:rPr lang="en-US" smtClean="0"/>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3AA734-5C8A-4D9E-96EE-997B858217FF}" type="slidenum">
              <a:rPr lang="en-US" smtClean="0"/>
              <a:t>‹#›</a:t>
            </a:fld>
            <a:endParaRPr lang="en-US"/>
          </a:p>
        </p:txBody>
      </p:sp>
    </p:spTree>
    <p:extLst>
      <p:ext uri="{BB962C8B-B14F-4D97-AF65-F5344CB8AC3E}">
        <p14:creationId xmlns:p14="http://schemas.microsoft.com/office/powerpoint/2010/main" val="24694433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1009" y="365126"/>
            <a:ext cx="734633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41009" y="1681163"/>
            <a:ext cx="4157173" cy="823912"/>
          </a:xfrm>
        </p:spPr>
        <p:txBody>
          <a:bodyPr anchor="b">
            <a:normAutofit/>
          </a:bodyPr>
          <a:lstStyle>
            <a:lvl1pPr marL="0" indent="0">
              <a:buNone/>
              <a:defRPr sz="2800" b="1">
                <a:solidFill>
                  <a:srgbClr val="C6921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341009" y="2505075"/>
            <a:ext cx="4157173" cy="3684588"/>
          </a:xfrm>
        </p:spPr>
        <p:txBody>
          <a:bodyPr/>
          <a:lstStyle>
            <a:lvl1pPr marL="228600" indent="-228600">
              <a:buFont typeface="Wingdings" panose="05000000000000000000" pitchFamily="2" charset="2"/>
              <a:buChar char="§"/>
              <a:defRPr/>
            </a:lvl1pPr>
            <a:lvl3pPr marL="1143000" indent="-228600">
              <a:buFont typeface="Courier New" panose="02070309020205020404" pitchFamily="49" charset="0"/>
              <a:buChar char="o"/>
              <a:defRPr/>
            </a:lvl3pPr>
            <a:lvl4pPr marL="1600200" indent="-228600">
              <a:buFont typeface="Wingdings" panose="05000000000000000000" pitchFamily="2" charset="2"/>
              <a:buChar char="ü"/>
              <a:defRPr/>
            </a:lvl4pPr>
            <a:lvl5pPr marL="2057400" indent="-228600">
              <a:buFont typeface="Open Sans" panose="020B0606030504020204" pitchFamily="34" charset="0"/>
              <a:buChar char="*"/>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681163"/>
            <a:ext cx="4173841" cy="823912"/>
          </a:xfrm>
        </p:spPr>
        <p:txBody>
          <a:bodyPr anchor="b">
            <a:normAutofit/>
          </a:bodyPr>
          <a:lstStyle>
            <a:lvl1pPr marL="0" indent="0">
              <a:buNone/>
              <a:defRPr sz="2800" b="1">
                <a:solidFill>
                  <a:srgbClr val="C6921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4173841" cy="3684588"/>
          </a:xfrm>
        </p:spPr>
        <p:txBody>
          <a:bodyPr/>
          <a:lstStyle>
            <a:lvl1pPr marL="228600" indent="-228600">
              <a:buFont typeface="Wingdings" panose="05000000000000000000" pitchFamily="2" charset="2"/>
              <a:buChar char="§"/>
              <a:defRPr/>
            </a:lvl1pPr>
            <a:lvl3pPr marL="1143000" indent="-228600">
              <a:buFont typeface="Courier New" panose="02070309020205020404" pitchFamily="49" charset="0"/>
              <a:buChar char="o"/>
              <a:defRPr/>
            </a:lvl3pPr>
            <a:lvl4pPr marL="1600200" indent="-228600">
              <a:buFont typeface="Wingdings" panose="05000000000000000000" pitchFamily="2" charset="2"/>
              <a:buChar char="ü"/>
              <a:defRPr/>
            </a:lvl4pPr>
            <a:lvl5pPr marL="2057400" indent="-228600">
              <a:buFont typeface="Open Sans" panose="020B0606030504020204" pitchFamily="34" charset="0"/>
              <a:buChar char="*"/>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00000189-069F-4D4D-9BF0-66E32722FFAB}" type="datetime1">
              <a:rPr lang="en-US" smtClean="0"/>
              <a:t>5/31/2018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3AA734-5C8A-4D9E-96EE-997B858217FF}" type="slidenum">
              <a:rPr lang="en-US" smtClean="0"/>
              <a:t>‹#›</a:t>
            </a:fld>
            <a:endParaRPr lang="en-US"/>
          </a:p>
        </p:txBody>
      </p:sp>
    </p:spTree>
    <p:extLst>
      <p:ext uri="{BB962C8B-B14F-4D97-AF65-F5344CB8AC3E}">
        <p14:creationId xmlns:p14="http://schemas.microsoft.com/office/powerpoint/2010/main" val="1186127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B22AB3B-B32C-4BA7-94D2-0240A8E9B76E}" type="datetime1">
              <a:rPr lang="en-US" smtClean="0"/>
              <a:t>5/31/2018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3AA734-5C8A-4D9E-96EE-997B858217FF}" type="slidenum">
              <a:rPr lang="en-US" smtClean="0"/>
              <a:t>‹#›</a:t>
            </a:fld>
            <a:endParaRPr lang="en-US"/>
          </a:p>
        </p:txBody>
      </p:sp>
    </p:spTree>
    <p:extLst>
      <p:ext uri="{BB962C8B-B14F-4D97-AF65-F5344CB8AC3E}">
        <p14:creationId xmlns:p14="http://schemas.microsoft.com/office/powerpoint/2010/main" val="35320273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5E5454-E126-41D9-8B33-0AAFC79404F7}" type="datetime1">
              <a:rPr lang="en-US" smtClean="0"/>
              <a:t>5/31/2018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3AA734-5C8A-4D9E-96EE-997B858217FF}" type="slidenum">
              <a:rPr lang="en-US" smtClean="0"/>
              <a:t>‹#›</a:t>
            </a:fld>
            <a:endParaRPr lang="en-US"/>
          </a:p>
        </p:txBody>
      </p:sp>
      <p:sp>
        <p:nvSpPr>
          <p:cNvPr id="5" name="Rectangle 4"/>
          <p:cNvSpPr/>
          <p:nvPr userDrawn="1"/>
        </p:nvSpPr>
        <p:spPr>
          <a:xfrm>
            <a:off x="0" y="0"/>
            <a:ext cx="9144000" cy="63093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64141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010" y="365126"/>
            <a:ext cx="7325064" cy="105963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41009" y="1825625"/>
            <a:ext cx="8461981"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41009" y="6343800"/>
            <a:ext cx="2057400" cy="365125"/>
          </a:xfrm>
          <a:prstGeom prst="rect">
            <a:avLst/>
          </a:prstGeom>
        </p:spPr>
        <p:txBody>
          <a:bodyPr vert="horz" lIns="91440" tIns="45720" rIns="91440" bIns="45720" rtlCol="0" anchor="ctr"/>
          <a:lstStyle>
            <a:lvl1pPr algn="l">
              <a:defRPr sz="1200">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fld id="{FB2B4E12-3E6F-4EB9-8E7B-93040119BCA3}" type="datetime1">
              <a:rPr lang="en-US" smtClean="0"/>
              <a:t>5/31/2018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6" name="Slide Number Placeholder 5"/>
          <p:cNvSpPr>
            <a:spLocks noGrp="1"/>
          </p:cNvSpPr>
          <p:nvPr>
            <p:ph type="sldNum" sz="quarter" idx="4"/>
          </p:nvPr>
        </p:nvSpPr>
        <p:spPr>
          <a:xfrm>
            <a:off x="6745591" y="6356351"/>
            <a:ext cx="2057400" cy="365125"/>
          </a:xfrm>
          <a:prstGeom prst="rect">
            <a:avLst/>
          </a:prstGeom>
        </p:spPr>
        <p:txBody>
          <a:bodyPr vert="horz" lIns="91440" tIns="45720" rIns="91440" bIns="45720" rtlCol="0" anchor="ctr"/>
          <a:lstStyle>
            <a:lvl1pPr algn="r">
              <a:defRPr sz="1200">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fld id="{273AA734-5C8A-4D9E-96EE-997B858217FF}" type="slidenum">
              <a:rPr lang="en-US" smtClean="0"/>
              <a:pPr/>
              <a:t>‹#›</a:t>
            </a:fld>
            <a:endParaRPr lang="en-US" dirty="0"/>
          </a:p>
        </p:txBody>
      </p:sp>
      <p:pic>
        <p:nvPicPr>
          <p:cNvPr id="7" name="Picture 6"/>
          <p:cNvPicPr>
            <a:picLocks noChangeAspect="1"/>
          </p:cNvPicPr>
          <p:nvPr userDrawn="1"/>
        </p:nvPicPr>
        <p:blipFill>
          <a:blip r:embed="rId12"/>
          <a:stretch>
            <a:fillRect/>
          </a:stretch>
        </p:blipFill>
        <p:spPr>
          <a:xfrm>
            <a:off x="341009" y="1488583"/>
            <a:ext cx="8461981" cy="30483"/>
          </a:xfrm>
          <a:prstGeom prst="rect">
            <a:avLst/>
          </a:prstGeom>
        </p:spPr>
      </p:pic>
      <p:pic>
        <p:nvPicPr>
          <p:cNvPr id="9" name="Picture 8"/>
          <p:cNvPicPr>
            <a:picLocks noChangeAspect="1"/>
          </p:cNvPicPr>
          <p:nvPr userDrawn="1"/>
        </p:nvPicPr>
        <p:blipFill>
          <a:blip r:embed="rId12"/>
          <a:stretch>
            <a:fillRect/>
          </a:stretch>
        </p:blipFill>
        <p:spPr>
          <a:xfrm>
            <a:off x="339680" y="6245140"/>
            <a:ext cx="8461981" cy="30483"/>
          </a:xfrm>
          <a:prstGeom prst="rect">
            <a:avLst/>
          </a:prstGeom>
        </p:spPr>
      </p:pic>
      <p:pic>
        <p:nvPicPr>
          <p:cNvPr id="17" name="Picture 1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77621" y="158674"/>
            <a:ext cx="909214" cy="1176630"/>
          </a:xfrm>
          <a:prstGeom prst="rect">
            <a:avLst/>
          </a:prstGeom>
        </p:spPr>
      </p:pic>
    </p:spTree>
    <p:extLst>
      <p:ext uri="{BB962C8B-B14F-4D97-AF65-F5344CB8AC3E}">
        <p14:creationId xmlns:p14="http://schemas.microsoft.com/office/powerpoint/2010/main" val="1377668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 id="2147483663" r:id="rId4"/>
    <p:sldLayoutId id="2147483668" r:id="rId5"/>
    <p:sldLayoutId id="2147483664" r:id="rId6"/>
    <p:sldLayoutId id="2147483665" r:id="rId7"/>
    <p:sldLayoutId id="2147483666" r:id="rId8"/>
    <p:sldLayoutId id="2147483667" r:id="rId9"/>
    <p:sldLayoutId id="2147483670" r:id="rId10"/>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200" b="1" kern="1200">
          <a:solidFill>
            <a:schemeClr val="tx1"/>
          </a:solidFill>
          <a:latin typeface="+mj-lt"/>
          <a:ea typeface="Open Sans Extrabold" panose="020B0906030804020204" pitchFamily="34" charset="0"/>
          <a:cs typeface="Open Sans Extrabold" panose="020B0906030804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accent3"/>
          </a:solidFill>
          <a:latin typeface="+mn-lt"/>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mn-lt"/>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3"/>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ü"/>
        <a:defRPr sz="1800" kern="1200">
          <a:solidFill>
            <a:schemeClr val="accent3"/>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Open Sans" panose="020B0606030504020204" pitchFamily="34" charset="0"/>
        <a:buChar char="*"/>
        <a:defRPr sz="1800" kern="1200">
          <a:solidFill>
            <a:schemeClr val="accent3"/>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nationsreportcard.gov/"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chart" Target="../charts/char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chart" Target="../charts/chart9.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chart" Target="../charts/char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hyperlink" Target="http://nces.ed.gov/nationsreportcard" TargetMode="External"/><Relationship Id="rId2" Type="http://schemas.openxmlformats.org/officeDocument/2006/relationships/hyperlink" Target="https://www.nationsreportcard.gov/reading_math_2017_highlights/" TargetMode="External"/><Relationship Id="rId1" Type="http://schemas.openxmlformats.org/officeDocument/2006/relationships/slideLayout" Target="../slideLayouts/slideLayout10.xml"/><Relationship Id="rId5" Type="http://schemas.openxmlformats.org/officeDocument/2006/relationships/hyperlink" Target="https://www.nagb.gov/about-naep/the-naep-law.html" TargetMode="External"/><Relationship Id="rId4" Type="http://schemas.openxmlformats.org/officeDocument/2006/relationships/hyperlink" Target="http://www.nagb.org/"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lnSpcReduction="10000"/>
          </a:bodyPr>
          <a:lstStyle/>
          <a:p>
            <a:r>
              <a:rPr lang="en-US" dirty="0" smtClean="0"/>
              <a:t>Mark DeCandia</a:t>
            </a:r>
          </a:p>
          <a:p>
            <a:r>
              <a:rPr lang="en-US" dirty="0" smtClean="0"/>
              <a:t>Kentucky NAEP State Coordinator</a:t>
            </a:r>
            <a:endParaRPr lang="en-US" dirty="0"/>
          </a:p>
        </p:txBody>
      </p:sp>
      <p:sp>
        <p:nvSpPr>
          <p:cNvPr id="2" name="Title 1"/>
          <p:cNvSpPr>
            <a:spLocks noGrp="1"/>
          </p:cNvSpPr>
          <p:nvPr>
            <p:ph type="ctrTitle"/>
          </p:nvPr>
        </p:nvSpPr>
        <p:spPr/>
        <p:txBody>
          <a:bodyPr/>
          <a:lstStyle/>
          <a:p>
            <a:r>
              <a:rPr lang="en-US" altLang="en-US" dirty="0"/>
              <a:t>NAEP </a:t>
            </a:r>
            <a:r>
              <a:rPr lang="en-US" altLang="en-US" dirty="0" smtClean="0"/>
              <a:t>2017 </a:t>
            </a:r>
            <a:r>
              <a:rPr lang="en-US" altLang="en-US" dirty="0"/>
              <a:t>Mathematics and Reading Results</a:t>
            </a:r>
            <a:endParaRPr lang="en-US" dirty="0"/>
          </a:p>
        </p:txBody>
      </p:sp>
      <p:sp>
        <p:nvSpPr>
          <p:cNvPr id="4" name="Slide Number Placeholder 3"/>
          <p:cNvSpPr>
            <a:spLocks noGrp="1"/>
          </p:cNvSpPr>
          <p:nvPr>
            <p:ph type="sldNum" sz="quarter" idx="12"/>
          </p:nvPr>
        </p:nvSpPr>
        <p:spPr/>
        <p:txBody>
          <a:bodyPr/>
          <a:lstStyle/>
          <a:p>
            <a:fld id="{273AA734-5C8A-4D9E-96EE-997B858217FF}" type="slidenum">
              <a:rPr lang="en-US" smtClean="0"/>
              <a:t>1</a:t>
            </a:fld>
            <a:endParaRPr lang="en-US" dirty="0"/>
          </a:p>
        </p:txBody>
      </p:sp>
      <p:pic>
        <p:nvPicPr>
          <p:cNvPr id="7" name="Picture 6" descr="NAEP Logo" title="NAEP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675" y="950830"/>
            <a:ext cx="1602316" cy="2073586"/>
          </a:xfrm>
          <a:prstGeom prst="rect">
            <a:avLst/>
          </a:prstGeom>
        </p:spPr>
      </p:pic>
    </p:spTree>
    <p:extLst>
      <p:ext uri="{BB962C8B-B14F-4D97-AF65-F5344CB8AC3E}">
        <p14:creationId xmlns:p14="http://schemas.microsoft.com/office/powerpoint/2010/main" val="2765027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sz="4000" dirty="0" smtClean="0"/>
              <a:t>2017 NAEP Participation </a:t>
            </a:r>
            <a:br>
              <a:rPr lang="en-US" sz="4000" dirty="0" smtClean="0"/>
            </a:br>
            <a:r>
              <a:rPr lang="en-US" sz="4000" dirty="0" smtClean="0"/>
              <a:t>School and Student Counts</a:t>
            </a:r>
          </a:p>
        </p:txBody>
      </p:sp>
      <p:sp>
        <p:nvSpPr>
          <p:cNvPr id="19459" name="Content Placeholder 2"/>
          <p:cNvSpPr>
            <a:spLocks noGrp="1"/>
          </p:cNvSpPr>
          <p:nvPr>
            <p:ph idx="1"/>
          </p:nvPr>
        </p:nvSpPr>
        <p:spPr>
          <a:xfrm>
            <a:off x="381000" y="1719262"/>
            <a:ext cx="8763000" cy="4963926"/>
          </a:xfrm>
        </p:spPr>
        <p:txBody>
          <a:bodyPr>
            <a:normAutofit/>
          </a:bodyPr>
          <a:lstStyle/>
          <a:p>
            <a:pPr>
              <a:buNone/>
            </a:pPr>
            <a:r>
              <a:rPr lang="en-US" sz="2000" b="1" dirty="0">
                <a:solidFill>
                  <a:srgbClr val="000000"/>
                </a:solidFill>
              </a:rPr>
              <a:t>Total Kentucky NAEP </a:t>
            </a:r>
            <a:r>
              <a:rPr lang="en-US" sz="2000" b="1" u="sng" dirty="0">
                <a:solidFill>
                  <a:srgbClr val="000000"/>
                </a:solidFill>
              </a:rPr>
              <a:t>Districts</a:t>
            </a:r>
            <a:r>
              <a:rPr lang="en-US" sz="2000" b="1" dirty="0">
                <a:solidFill>
                  <a:srgbClr val="000000"/>
                </a:solidFill>
              </a:rPr>
              <a:t> – </a:t>
            </a:r>
            <a:r>
              <a:rPr lang="en-US" sz="2000" b="1" dirty="0" smtClean="0">
                <a:solidFill>
                  <a:srgbClr val="0000FF"/>
                </a:solidFill>
              </a:rPr>
              <a:t>111</a:t>
            </a:r>
          </a:p>
          <a:p>
            <a:pPr>
              <a:buFont typeface="Wingdings" pitchFamily="2" charset="2"/>
              <a:buNone/>
            </a:pPr>
            <a:r>
              <a:rPr lang="en-US" sz="2000" b="1" dirty="0" smtClean="0">
                <a:solidFill>
                  <a:srgbClr val="000000"/>
                </a:solidFill>
              </a:rPr>
              <a:t>Total </a:t>
            </a:r>
            <a:r>
              <a:rPr lang="en-US" sz="2000" b="1" u="sng" dirty="0" smtClean="0">
                <a:solidFill>
                  <a:srgbClr val="000000"/>
                </a:solidFill>
              </a:rPr>
              <a:t>number of schools </a:t>
            </a:r>
            <a:r>
              <a:rPr lang="en-US" sz="2000" b="1" dirty="0" smtClean="0">
                <a:solidFill>
                  <a:srgbClr val="000000"/>
                </a:solidFill>
              </a:rPr>
              <a:t>that participated:</a:t>
            </a:r>
          </a:p>
          <a:p>
            <a:r>
              <a:rPr lang="en-US" sz="2000" b="1" dirty="0" smtClean="0">
                <a:solidFill>
                  <a:srgbClr val="000000"/>
                </a:solidFill>
              </a:rPr>
              <a:t>Grade   4   -  168</a:t>
            </a:r>
          </a:p>
          <a:p>
            <a:r>
              <a:rPr lang="en-US" sz="2000" b="1" dirty="0" smtClean="0">
                <a:solidFill>
                  <a:srgbClr val="000000"/>
                </a:solidFill>
              </a:rPr>
              <a:t>Grade   8   -  </a:t>
            </a:r>
            <a:r>
              <a:rPr lang="en-US" sz="2000" b="1" u="sng" dirty="0" smtClean="0">
                <a:solidFill>
                  <a:srgbClr val="000000"/>
                </a:solidFill>
              </a:rPr>
              <a:t>137</a:t>
            </a:r>
          </a:p>
          <a:p>
            <a:pPr marL="0" indent="0">
              <a:buNone/>
            </a:pPr>
            <a:r>
              <a:rPr lang="en-US" sz="2000" b="1" dirty="0">
                <a:solidFill>
                  <a:srgbClr val="000000"/>
                </a:solidFill>
              </a:rPr>
              <a:t> </a:t>
            </a:r>
            <a:r>
              <a:rPr lang="en-US" sz="2000" b="1" dirty="0" smtClean="0">
                <a:solidFill>
                  <a:srgbClr val="000000"/>
                </a:solidFill>
              </a:rPr>
              <a:t>                         </a:t>
            </a:r>
            <a:r>
              <a:rPr lang="en-US" sz="2000" b="1" dirty="0" smtClean="0">
                <a:solidFill>
                  <a:srgbClr val="0000FF"/>
                </a:solidFill>
              </a:rPr>
              <a:t>305</a:t>
            </a:r>
            <a:r>
              <a:rPr lang="en-US" sz="2000" b="1" dirty="0" smtClean="0">
                <a:solidFill>
                  <a:srgbClr val="000000"/>
                </a:solidFill>
              </a:rPr>
              <a:t> (Includes </a:t>
            </a:r>
            <a:r>
              <a:rPr lang="en-US" sz="2000" b="1" dirty="0" smtClean="0">
                <a:solidFill>
                  <a:srgbClr val="0000FF"/>
                </a:solidFill>
              </a:rPr>
              <a:t>94</a:t>
            </a:r>
            <a:r>
              <a:rPr lang="en-US" sz="2000" b="1" dirty="0" smtClean="0">
                <a:solidFill>
                  <a:srgbClr val="000000"/>
                </a:solidFill>
              </a:rPr>
              <a:t> Jefferson County </a:t>
            </a:r>
            <a:r>
              <a:rPr lang="en-US" sz="2000" b="1" dirty="0">
                <a:solidFill>
                  <a:srgbClr val="000000"/>
                </a:solidFill>
              </a:rPr>
              <a:t>TUDA Schools</a:t>
            </a:r>
            <a:r>
              <a:rPr lang="en-US" sz="2000" b="1" dirty="0" smtClean="0">
                <a:solidFill>
                  <a:srgbClr val="000000"/>
                </a:solidFill>
              </a:rPr>
              <a:t>)</a:t>
            </a:r>
          </a:p>
          <a:p>
            <a:pPr>
              <a:buFont typeface="Wingdings" pitchFamily="2" charset="2"/>
              <a:buNone/>
            </a:pPr>
            <a:endParaRPr lang="en-US" sz="2000" b="1" dirty="0" smtClean="0">
              <a:solidFill>
                <a:srgbClr val="000000"/>
              </a:solidFill>
            </a:endParaRPr>
          </a:p>
          <a:p>
            <a:pPr>
              <a:buFont typeface="Wingdings" pitchFamily="2" charset="2"/>
              <a:buNone/>
            </a:pPr>
            <a:r>
              <a:rPr lang="en-US" sz="2000" b="1" dirty="0" smtClean="0">
                <a:solidFill>
                  <a:srgbClr val="000000"/>
                </a:solidFill>
              </a:rPr>
              <a:t>Total </a:t>
            </a:r>
            <a:r>
              <a:rPr lang="en-US" sz="2000" b="1" u="sng" dirty="0" smtClean="0">
                <a:solidFill>
                  <a:srgbClr val="000000"/>
                </a:solidFill>
              </a:rPr>
              <a:t>number of students </a:t>
            </a:r>
            <a:r>
              <a:rPr lang="en-US" sz="2000" b="1" dirty="0" smtClean="0">
                <a:solidFill>
                  <a:srgbClr val="000000"/>
                </a:solidFill>
              </a:rPr>
              <a:t>assessed:</a:t>
            </a:r>
          </a:p>
          <a:p>
            <a:pPr>
              <a:buFont typeface="Wingdings" pitchFamily="2" charset="2"/>
              <a:buNone/>
            </a:pPr>
            <a:r>
              <a:rPr lang="en-US" sz="2000" b="1" dirty="0">
                <a:solidFill>
                  <a:srgbClr val="000000"/>
                </a:solidFill>
              </a:rPr>
              <a:t> </a:t>
            </a:r>
            <a:r>
              <a:rPr lang="en-US" sz="2000" b="1" dirty="0" smtClean="0">
                <a:solidFill>
                  <a:srgbClr val="000000"/>
                </a:solidFill>
              </a:rPr>
              <a:t>                   Math                     Reading</a:t>
            </a:r>
          </a:p>
          <a:p>
            <a:r>
              <a:rPr lang="en-US" sz="2000" b="1" dirty="0" smtClean="0">
                <a:solidFill>
                  <a:srgbClr val="000000"/>
                </a:solidFill>
              </a:rPr>
              <a:t>Grade 4 – 3,200                       3,100</a:t>
            </a:r>
          </a:p>
          <a:p>
            <a:r>
              <a:rPr lang="en-US" sz="2000" b="1" dirty="0" smtClean="0">
                <a:solidFill>
                  <a:srgbClr val="000000"/>
                </a:solidFill>
              </a:rPr>
              <a:t>Grade 8 – </a:t>
            </a:r>
            <a:r>
              <a:rPr lang="en-US" sz="2000" b="1" u="sng" dirty="0" smtClean="0">
                <a:solidFill>
                  <a:srgbClr val="000000"/>
                </a:solidFill>
              </a:rPr>
              <a:t>3,100                       3,000</a:t>
            </a:r>
          </a:p>
          <a:p>
            <a:pPr>
              <a:buFont typeface="Wingdings" pitchFamily="2" charset="2"/>
              <a:buNone/>
            </a:pPr>
            <a:r>
              <a:rPr lang="en-US" sz="2000" b="1" dirty="0" smtClean="0">
                <a:solidFill>
                  <a:srgbClr val="000000"/>
                </a:solidFill>
              </a:rPr>
              <a:t>                      </a:t>
            </a:r>
            <a:r>
              <a:rPr lang="en-US" sz="2000" b="1" dirty="0" smtClean="0">
                <a:solidFill>
                  <a:srgbClr val="0000FF"/>
                </a:solidFill>
              </a:rPr>
              <a:t>6,300                       6,100</a:t>
            </a:r>
          </a:p>
        </p:txBody>
      </p:sp>
    </p:spTree>
    <p:extLst>
      <p:ext uri="{BB962C8B-B14F-4D97-AF65-F5344CB8AC3E}">
        <p14:creationId xmlns:p14="http://schemas.microsoft.com/office/powerpoint/2010/main" val="3914587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Grade 4 Mathematics Results</a:t>
            </a:r>
            <a:endParaRPr lang="en-US" dirty="0"/>
          </a:p>
        </p:txBody>
      </p:sp>
      <p:sp>
        <p:nvSpPr>
          <p:cNvPr id="4" name="Slide Number Placeholder 3"/>
          <p:cNvSpPr>
            <a:spLocks noGrp="1"/>
          </p:cNvSpPr>
          <p:nvPr>
            <p:ph type="sldNum" sz="quarter" idx="12"/>
          </p:nvPr>
        </p:nvSpPr>
        <p:spPr/>
        <p:txBody>
          <a:bodyPr/>
          <a:lstStyle/>
          <a:p>
            <a:fld id="{273AA734-5C8A-4D9E-96EE-997B858217FF}" type="slidenum">
              <a:rPr lang="en-US" smtClean="0"/>
              <a:t>11</a:t>
            </a:fld>
            <a:endParaRPr lang="en-US"/>
          </a:p>
        </p:txBody>
      </p:sp>
      <p:pic>
        <p:nvPicPr>
          <p:cNvPr id="8" name="Picture Placeholder 7" descr="Math Logo" title="Math Logo"/>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8" r="48"/>
          <a:stretch>
            <a:fillRect/>
          </a:stretch>
        </p:blipFill>
        <p:spPr/>
      </p:pic>
    </p:spTree>
    <p:extLst>
      <p:ext uri="{BB962C8B-B14F-4D97-AF65-F5344CB8AC3E}">
        <p14:creationId xmlns:p14="http://schemas.microsoft.com/office/powerpoint/2010/main" val="3628951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3AA734-5C8A-4D9E-96EE-997B858217FF}" type="slidenum">
              <a:rPr lang="en-US" smtClean="0"/>
              <a:t>12</a:t>
            </a:fld>
            <a:endParaRPr lang="en-US"/>
          </a:p>
        </p:txBody>
      </p:sp>
      <p:sp>
        <p:nvSpPr>
          <p:cNvPr id="17" name="TextBox 16"/>
          <p:cNvSpPr txBox="1"/>
          <p:nvPr/>
        </p:nvSpPr>
        <p:spPr>
          <a:xfrm>
            <a:off x="2644152" y="6377912"/>
            <a:ext cx="3855696" cy="276999"/>
          </a:xfrm>
          <a:prstGeom prst="rect">
            <a:avLst/>
          </a:prstGeom>
          <a:noFill/>
        </p:spPr>
        <p:txBody>
          <a:bodyPr wrap="square" rtlCol="0">
            <a:spAutoFit/>
          </a:bodyPr>
          <a:lstStyle/>
          <a:p>
            <a:pPr algn="ctr"/>
            <a:r>
              <a:rPr lang="en-US" sz="1200" dirty="0" smtClean="0">
                <a:solidFill>
                  <a:schemeClr val="accent3"/>
                </a:solidFill>
                <a:latin typeface="+mj-lt"/>
              </a:rPr>
              <a:t>*Significantly </a:t>
            </a:r>
            <a:r>
              <a:rPr lang="en-US" sz="1200" dirty="0">
                <a:solidFill>
                  <a:schemeClr val="accent3"/>
                </a:solidFill>
                <a:latin typeface="+mj-lt"/>
              </a:rPr>
              <a:t>different (p &lt; .05) from </a:t>
            </a:r>
            <a:r>
              <a:rPr lang="en-US" sz="1200" dirty="0" smtClean="0">
                <a:solidFill>
                  <a:schemeClr val="accent3"/>
                </a:solidFill>
                <a:latin typeface="+mj-lt"/>
              </a:rPr>
              <a:t>2017.</a:t>
            </a:r>
            <a:endParaRPr lang="en-US" sz="1200" dirty="0">
              <a:solidFill>
                <a:schemeClr val="accent3"/>
              </a:solidFill>
              <a:latin typeface="+mj-lt"/>
            </a:endParaRPr>
          </a:p>
        </p:txBody>
      </p:sp>
      <p:cxnSp>
        <p:nvCxnSpPr>
          <p:cNvPr id="5" name="Straight Connector 4" descr="Proficient score is 250" title="Proficient Line"/>
          <p:cNvCxnSpPr/>
          <p:nvPr/>
        </p:nvCxnSpPr>
        <p:spPr>
          <a:xfrm>
            <a:off x="875781" y="2668883"/>
            <a:ext cx="6949440" cy="0"/>
          </a:xfrm>
          <a:prstGeom prst="line">
            <a:avLst/>
          </a:prstGeom>
          <a:ln w="12700">
            <a:solidFill>
              <a:srgbClr val="B3AB9F"/>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6" name="Group 14" descr="Proficient Indicator is 250" title="Proficient Indicator"/>
          <p:cNvGrpSpPr>
            <a:grpSpLocks/>
          </p:cNvGrpSpPr>
          <p:nvPr/>
        </p:nvGrpSpPr>
        <p:grpSpPr bwMode="auto">
          <a:xfrm>
            <a:off x="7774291" y="2529976"/>
            <a:ext cx="1047750" cy="277813"/>
            <a:chOff x="7251589" y="2637880"/>
            <a:chExt cx="1048330" cy="278405"/>
          </a:xfrm>
        </p:grpSpPr>
        <p:sp>
          <p:nvSpPr>
            <p:cNvPr id="8" name="Rectangle 7"/>
            <p:cNvSpPr/>
            <p:nvPr/>
          </p:nvSpPr>
          <p:spPr>
            <a:xfrm>
              <a:off x="7385013" y="2637880"/>
              <a:ext cx="914906" cy="278405"/>
            </a:xfrm>
            <a:prstGeom prst="rect">
              <a:avLst/>
            </a:prstGeom>
            <a:solidFill>
              <a:srgbClr val="D5D0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001871"/>
                  </a:solidFill>
                </a:rPr>
                <a:t>Proficient</a:t>
              </a:r>
            </a:p>
          </p:txBody>
        </p:sp>
        <p:sp>
          <p:nvSpPr>
            <p:cNvPr id="9" name="Isosceles Triangle 8"/>
            <p:cNvSpPr>
              <a:spLocks noChangeAspect="1"/>
            </p:cNvSpPr>
            <p:nvPr/>
          </p:nvSpPr>
          <p:spPr>
            <a:xfrm rot="16200000">
              <a:off x="7181485" y="2712757"/>
              <a:ext cx="273632" cy="133424"/>
            </a:xfrm>
            <a:prstGeom prst="triangle">
              <a:avLst/>
            </a:prstGeom>
            <a:solidFill>
              <a:srgbClr val="D5D0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cxnSp>
        <p:nvCxnSpPr>
          <p:cNvPr id="11" name="Straight Connector 10" descr="Basic score line" title="Basic score line"/>
          <p:cNvCxnSpPr/>
          <p:nvPr/>
        </p:nvCxnSpPr>
        <p:spPr>
          <a:xfrm>
            <a:off x="875782" y="5062833"/>
            <a:ext cx="6949440" cy="0"/>
          </a:xfrm>
          <a:prstGeom prst="line">
            <a:avLst/>
          </a:prstGeom>
          <a:ln w="12700">
            <a:solidFill>
              <a:srgbClr val="B3AB9F"/>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12" name="Group 20" descr="Basic score line" title="Basic score line"/>
          <p:cNvGrpSpPr>
            <a:grpSpLocks/>
          </p:cNvGrpSpPr>
          <p:nvPr/>
        </p:nvGrpSpPr>
        <p:grpSpPr bwMode="auto">
          <a:xfrm>
            <a:off x="7755241" y="4923926"/>
            <a:ext cx="1047750" cy="277813"/>
            <a:chOff x="7251589" y="2637880"/>
            <a:chExt cx="1048330" cy="278405"/>
          </a:xfrm>
        </p:grpSpPr>
        <p:sp>
          <p:nvSpPr>
            <p:cNvPr id="13" name="Rectangle 12"/>
            <p:cNvSpPr/>
            <p:nvPr/>
          </p:nvSpPr>
          <p:spPr>
            <a:xfrm>
              <a:off x="7385013" y="2637880"/>
              <a:ext cx="914906" cy="278405"/>
            </a:xfrm>
            <a:prstGeom prst="rect">
              <a:avLst/>
            </a:prstGeom>
            <a:solidFill>
              <a:srgbClr val="D5D0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001871"/>
                  </a:solidFill>
                </a:rPr>
                <a:t>Basic</a:t>
              </a:r>
            </a:p>
          </p:txBody>
        </p:sp>
        <p:sp>
          <p:nvSpPr>
            <p:cNvPr id="14" name="Isosceles Triangle 13"/>
            <p:cNvSpPr>
              <a:spLocks noChangeAspect="1"/>
            </p:cNvSpPr>
            <p:nvPr/>
          </p:nvSpPr>
          <p:spPr>
            <a:xfrm rot="16200000">
              <a:off x="7181485" y="2712757"/>
              <a:ext cx="273632" cy="133424"/>
            </a:xfrm>
            <a:prstGeom prst="triangle">
              <a:avLst/>
            </a:prstGeom>
            <a:solidFill>
              <a:srgbClr val="D5D0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aphicFrame>
        <p:nvGraphicFramePr>
          <p:cNvPr id="7" name="Content Placeholder 6" descr="Grade 4 Average Scale Scores from 2003 through 2017. Gold line depicts Kentucky averages. Dark blue line depicts National public school averages." title="Average Scale Scores - Grade 4"/>
          <p:cNvGraphicFramePr>
            <a:graphicFrameLocks noGrp="1"/>
          </p:cNvGraphicFramePr>
          <p:nvPr>
            <p:ph idx="1"/>
            <p:extLst>
              <p:ext uri="{D42A27DB-BD31-4B8C-83A1-F6EECF244321}">
                <p14:modId xmlns:p14="http://schemas.microsoft.com/office/powerpoint/2010/main" val="3388253576"/>
              </p:ext>
            </p:extLst>
          </p:nvPr>
        </p:nvGraphicFramePr>
        <p:xfrm>
          <a:off x="341313" y="1825625"/>
          <a:ext cx="7772400" cy="4530726"/>
        </p:xfrm>
        <a:graphic>
          <a:graphicData uri="http://schemas.openxmlformats.org/drawingml/2006/chart">
            <c:chart xmlns:c="http://schemas.openxmlformats.org/drawingml/2006/chart" xmlns:r="http://schemas.openxmlformats.org/officeDocument/2006/relationships" r:id="rId3"/>
          </a:graphicData>
        </a:graphic>
      </p:graphicFrame>
      <p:grpSp>
        <p:nvGrpSpPr>
          <p:cNvPr id="16" name="Group 15" descr="Grade 4 Math Logo" title="Grade 4 Math Logo"/>
          <p:cNvGrpSpPr/>
          <p:nvPr/>
        </p:nvGrpSpPr>
        <p:grpSpPr>
          <a:xfrm>
            <a:off x="3808164" y="1751953"/>
            <a:ext cx="1527672" cy="408398"/>
            <a:chOff x="3489496" y="1751953"/>
            <a:chExt cx="1527672" cy="408398"/>
          </a:xfrm>
        </p:grpSpPr>
        <p:pic>
          <p:nvPicPr>
            <p:cNvPr id="3" name="Picture 2" descr="Grade 4 Math Logo" title="Grade 4 Math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9496" y="1751953"/>
              <a:ext cx="408398" cy="408398"/>
            </a:xfrm>
            <a:prstGeom prst="rect">
              <a:avLst/>
            </a:prstGeom>
          </p:spPr>
        </p:pic>
        <p:sp>
          <p:nvSpPr>
            <p:cNvPr id="15" name="TextBox 14"/>
            <p:cNvSpPr txBox="1"/>
            <p:nvPr/>
          </p:nvSpPr>
          <p:spPr>
            <a:xfrm>
              <a:off x="3897894" y="1771486"/>
              <a:ext cx="1119274" cy="369332"/>
            </a:xfrm>
            <a:prstGeom prst="rect">
              <a:avLst/>
            </a:prstGeom>
            <a:noFill/>
          </p:spPr>
          <p:txBody>
            <a:bodyPr wrap="square" rtlCol="0">
              <a:spAutoFit/>
            </a:bodyPr>
            <a:lstStyle/>
            <a:p>
              <a:r>
                <a:rPr lang="en-US" dirty="0" smtClean="0">
                  <a:latin typeface="+mj-lt"/>
                </a:rPr>
                <a:t>Grade 4</a:t>
              </a:r>
              <a:endParaRPr lang="en-US" dirty="0">
                <a:latin typeface="+mj-lt"/>
              </a:endParaRPr>
            </a:p>
          </p:txBody>
        </p:sp>
      </p:grpSp>
      <p:sp>
        <p:nvSpPr>
          <p:cNvPr id="10" name="Title 9"/>
          <p:cNvSpPr>
            <a:spLocks noGrp="1"/>
          </p:cNvSpPr>
          <p:nvPr>
            <p:ph type="title"/>
          </p:nvPr>
        </p:nvSpPr>
        <p:spPr/>
        <p:txBody>
          <a:bodyPr/>
          <a:lstStyle/>
          <a:p>
            <a:r>
              <a:rPr lang="en-US" dirty="0" smtClean="0"/>
              <a:t>Average Scale Scores</a:t>
            </a:r>
            <a:endParaRPr lang="en-US" dirty="0"/>
          </a:p>
        </p:txBody>
      </p:sp>
    </p:spTree>
    <p:extLst>
      <p:ext uri="{BB962C8B-B14F-4D97-AF65-F5344CB8AC3E}">
        <p14:creationId xmlns:p14="http://schemas.microsoft.com/office/powerpoint/2010/main" val="3255853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3AA734-5C8A-4D9E-96EE-997B858217FF}" type="slidenum">
              <a:rPr lang="en-US" smtClean="0"/>
              <a:t>13</a:t>
            </a:fld>
            <a:endParaRPr lang="en-US"/>
          </a:p>
        </p:txBody>
      </p:sp>
      <p:sp>
        <p:nvSpPr>
          <p:cNvPr id="2" name="TextBox 1"/>
          <p:cNvSpPr txBox="1"/>
          <p:nvPr/>
        </p:nvSpPr>
        <p:spPr>
          <a:xfrm>
            <a:off x="2240280" y="6351231"/>
            <a:ext cx="4663440" cy="646331"/>
          </a:xfrm>
          <a:prstGeom prst="rect">
            <a:avLst/>
          </a:prstGeom>
          <a:noFill/>
        </p:spPr>
        <p:txBody>
          <a:bodyPr wrap="square" rtlCol="0">
            <a:spAutoFit/>
          </a:bodyPr>
          <a:lstStyle/>
          <a:p>
            <a:r>
              <a:rPr lang="en-US" sz="1200" dirty="0" smtClean="0">
                <a:solidFill>
                  <a:schemeClr val="accent3"/>
                </a:solidFill>
                <a:latin typeface="+mj-lt"/>
              </a:rPr>
              <a:t>*Significantly </a:t>
            </a:r>
            <a:r>
              <a:rPr lang="en-US" sz="1200" dirty="0">
                <a:solidFill>
                  <a:schemeClr val="accent3"/>
                </a:solidFill>
                <a:latin typeface="+mj-lt"/>
              </a:rPr>
              <a:t>different (p &lt; .05) from </a:t>
            </a:r>
            <a:r>
              <a:rPr lang="en-US" sz="1200" dirty="0" smtClean="0">
                <a:solidFill>
                  <a:schemeClr val="accent3"/>
                </a:solidFill>
                <a:latin typeface="+mj-lt"/>
              </a:rPr>
              <a:t>2017.</a:t>
            </a:r>
          </a:p>
          <a:p>
            <a:r>
              <a:rPr lang="en-US" sz="1200" dirty="0" smtClean="0">
                <a:solidFill>
                  <a:schemeClr val="accent3"/>
                </a:solidFill>
                <a:latin typeface="+mj-lt"/>
              </a:rPr>
              <a:t>NOTE: Detail may not sum to totals because of rounding.</a:t>
            </a:r>
            <a:endParaRPr lang="en-US" sz="1200" dirty="0">
              <a:solidFill>
                <a:schemeClr val="accent3"/>
              </a:solidFill>
              <a:latin typeface="+mj-lt"/>
            </a:endParaRPr>
          </a:p>
        </p:txBody>
      </p:sp>
      <p:sp>
        <p:nvSpPr>
          <p:cNvPr id="19" name="TextBox 18"/>
          <p:cNvSpPr txBox="1"/>
          <p:nvPr/>
        </p:nvSpPr>
        <p:spPr>
          <a:xfrm>
            <a:off x="7315200" y="4432931"/>
            <a:ext cx="1487791" cy="646331"/>
          </a:xfrm>
          <a:prstGeom prst="rect">
            <a:avLst/>
          </a:prstGeom>
          <a:noFill/>
        </p:spPr>
        <p:txBody>
          <a:bodyPr wrap="square" rtlCol="0">
            <a:spAutoFit/>
          </a:bodyPr>
          <a:lstStyle/>
          <a:p>
            <a:r>
              <a:rPr lang="en-US" b="1" dirty="0" smtClean="0">
                <a:solidFill>
                  <a:schemeClr val="tx2"/>
                </a:solidFill>
                <a:latin typeface="+mj-lt"/>
              </a:rPr>
              <a:t>National Public</a:t>
            </a:r>
            <a:endParaRPr lang="en-US" b="1" dirty="0">
              <a:solidFill>
                <a:schemeClr val="tx2"/>
              </a:solidFill>
              <a:latin typeface="+mj-lt"/>
            </a:endParaRPr>
          </a:p>
        </p:txBody>
      </p:sp>
      <p:graphicFrame>
        <p:nvGraphicFramePr>
          <p:cNvPr id="17" name="Content Placeholder 6" descr="National Grade 4 Acheivement Level Percentages Bar Chart depicting results from 2003 through 2017" title="National Grade 4 Acheivement Level Percentages Bar Chart "/>
          <p:cNvGraphicFramePr>
            <a:graphicFrameLocks/>
          </p:cNvGraphicFramePr>
          <p:nvPr>
            <p:extLst>
              <p:ext uri="{D42A27DB-BD31-4B8C-83A1-F6EECF244321}">
                <p14:modId xmlns:p14="http://schemas.microsoft.com/office/powerpoint/2010/main" val="704805734"/>
              </p:ext>
            </p:extLst>
          </p:nvPr>
        </p:nvGraphicFramePr>
        <p:xfrm>
          <a:off x="341010" y="4274792"/>
          <a:ext cx="7421562" cy="210312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7315200" y="2517186"/>
            <a:ext cx="1487790" cy="369332"/>
          </a:xfrm>
          <a:prstGeom prst="rect">
            <a:avLst/>
          </a:prstGeom>
          <a:noFill/>
        </p:spPr>
        <p:txBody>
          <a:bodyPr wrap="square" rtlCol="0">
            <a:spAutoFit/>
          </a:bodyPr>
          <a:lstStyle/>
          <a:p>
            <a:r>
              <a:rPr lang="en-US" b="1" dirty="0" smtClean="0">
                <a:solidFill>
                  <a:schemeClr val="tx2"/>
                </a:solidFill>
                <a:latin typeface="+mj-lt"/>
              </a:rPr>
              <a:t>Kentucky</a:t>
            </a:r>
            <a:endParaRPr lang="en-US" b="1" dirty="0">
              <a:solidFill>
                <a:schemeClr val="tx2"/>
              </a:solidFill>
              <a:latin typeface="+mj-lt"/>
            </a:endParaRPr>
          </a:p>
        </p:txBody>
      </p:sp>
      <p:graphicFrame>
        <p:nvGraphicFramePr>
          <p:cNvPr id="16" name="Content Placeholder 6" descr="Kentucky Grade 4 Acheivement Level Percentages Bar Chart depicting results from 2003 through 2017" title="Kentucky Grade 4 Acheivement Level Percentages"/>
          <p:cNvGraphicFramePr>
            <a:graphicFrameLocks noGrp="1"/>
          </p:cNvGraphicFramePr>
          <p:nvPr>
            <p:ph idx="1"/>
            <p:extLst>
              <p:ext uri="{D42A27DB-BD31-4B8C-83A1-F6EECF244321}">
                <p14:modId xmlns:p14="http://schemas.microsoft.com/office/powerpoint/2010/main" val="2204493845"/>
              </p:ext>
            </p:extLst>
          </p:nvPr>
        </p:nvGraphicFramePr>
        <p:xfrm>
          <a:off x="341010" y="2357059"/>
          <a:ext cx="7421562" cy="2103120"/>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p:cNvSpPr txBox="1"/>
          <p:nvPr/>
        </p:nvSpPr>
        <p:spPr>
          <a:xfrm>
            <a:off x="1628472" y="2171450"/>
            <a:ext cx="6134100" cy="307777"/>
          </a:xfrm>
          <a:prstGeom prst="rect">
            <a:avLst/>
          </a:prstGeom>
          <a:noFill/>
        </p:spPr>
        <p:txBody>
          <a:bodyPr wrap="square" rtlCol="0">
            <a:spAutoFit/>
          </a:bodyPr>
          <a:lstStyle/>
          <a:p>
            <a:r>
              <a:rPr lang="en-US" sz="1400" dirty="0" smtClean="0">
                <a:solidFill>
                  <a:schemeClr val="accent3"/>
                </a:solidFill>
              </a:rPr>
              <a:t>  Below Basic                   Basic                            Proficient      Advanced</a:t>
            </a:r>
            <a:endParaRPr lang="en-US" sz="1400" dirty="0">
              <a:solidFill>
                <a:schemeClr val="accent3"/>
              </a:solidFill>
            </a:endParaRPr>
          </a:p>
        </p:txBody>
      </p:sp>
      <p:grpSp>
        <p:nvGrpSpPr>
          <p:cNvPr id="11" name="Group 10" descr="Grade 4 Math Logo" title="Grade 4 Math Logo"/>
          <p:cNvGrpSpPr/>
          <p:nvPr/>
        </p:nvGrpSpPr>
        <p:grpSpPr>
          <a:xfrm>
            <a:off x="3827214" y="1651658"/>
            <a:ext cx="1527672" cy="408398"/>
            <a:chOff x="3489496" y="1751953"/>
            <a:chExt cx="1527672" cy="408398"/>
          </a:xfrm>
        </p:grpSpPr>
        <p:pic>
          <p:nvPicPr>
            <p:cNvPr id="12" name="Picture 11" descr="Grade 4 Math Logo" title="Grade 4 Math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9496" y="1751953"/>
              <a:ext cx="408398" cy="408398"/>
            </a:xfrm>
            <a:prstGeom prst="rect">
              <a:avLst/>
            </a:prstGeom>
          </p:spPr>
        </p:pic>
        <p:sp>
          <p:nvSpPr>
            <p:cNvPr id="13" name="TextBox 12"/>
            <p:cNvSpPr txBox="1"/>
            <p:nvPr/>
          </p:nvSpPr>
          <p:spPr>
            <a:xfrm>
              <a:off x="3897894" y="1771486"/>
              <a:ext cx="1119274" cy="369332"/>
            </a:xfrm>
            <a:prstGeom prst="rect">
              <a:avLst/>
            </a:prstGeom>
            <a:noFill/>
          </p:spPr>
          <p:txBody>
            <a:bodyPr wrap="square" rtlCol="0">
              <a:spAutoFit/>
            </a:bodyPr>
            <a:lstStyle/>
            <a:p>
              <a:r>
                <a:rPr lang="en-US" dirty="0" smtClean="0">
                  <a:latin typeface="+mj-lt"/>
                </a:rPr>
                <a:t>Grade 4</a:t>
              </a:r>
              <a:endParaRPr lang="en-US" dirty="0">
                <a:latin typeface="+mj-lt"/>
              </a:endParaRPr>
            </a:p>
          </p:txBody>
        </p:sp>
      </p:grpSp>
      <p:sp>
        <p:nvSpPr>
          <p:cNvPr id="3" name="Title 2"/>
          <p:cNvSpPr>
            <a:spLocks noGrp="1"/>
          </p:cNvSpPr>
          <p:nvPr>
            <p:ph type="title"/>
          </p:nvPr>
        </p:nvSpPr>
        <p:spPr/>
        <p:txBody>
          <a:bodyPr/>
          <a:lstStyle/>
          <a:p>
            <a:r>
              <a:rPr lang="en-US" dirty="0" smtClean="0"/>
              <a:t>Achievement Level Percentages</a:t>
            </a:r>
            <a:endParaRPr lang="en-US" dirty="0"/>
          </a:p>
        </p:txBody>
      </p:sp>
    </p:spTree>
    <p:extLst>
      <p:ext uri="{BB962C8B-B14F-4D97-AF65-F5344CB8AC3E}">
        <p14:creationId xmlns:p14="http://schemas.microsoft.com/office/powerpoint/2010/main" val="2109450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3AA734-5C8A-4D9E-96EE-997B858217FF}" type="slidenum">
              <a:rPr lang="en-US" smtClean="0"/>
              <a:t>14</a:t>
            </a:fld>
            <a:endParaRPr lang="en-US"/>
          </a:p>
        </p:txBody>
      </p:sp>
      <p:graphicFrame>
        <p:nvGraphicFramePr>
          <p:cNvPr id="7" name="Table 6" descr="Grade 4 Student Group Score Differences since 2007 comparison between Kentucky and National results." title="Grade 4 Student Group Score Differences since 2007"/>
          <p:cNvGraphicFramePr>
            <a:graphicFrameLocks noGrp="1"/>
          </p:cNvGraphicFramePr>
          <p:nvPr>
            <p:extLst>
              <p:ext uri="{D42A27DB-BD31-4B8C-83A1-F6EECF244321}">
                <p14:modId xmlns:p14="http://schemas.microsoft.com/office/powerpoint/2010/main" val="658218077"/>
              </p:ext>
            </p:extLst>
          </p:nvPr>
        </p:nvGraphicFramePr>
        <p:xfrm>
          <a:off x="342901" y="4333123"/>
          <a:ext cx="8461981" cy="1859280"/>
        </p:xfrm>
        <a:graphic>
          <a:graphicData uri="http://schemas.openxmlformats.org/drawingml/2006/table">
            <a:tbl>
              <a:tblPr firstRow="1" bandRow="1">
                <a:tableStyleId>{7E9639D4-E3E2-4D34-9284-5A2195B3D0D7}</a:tableStyleId>
              </a:tblPr>
              <a:tblGrid>
                <a:gridCol w="1390231">
                  <a:extLst>
                    <a:ext uri="{9D8B030D-6E8A-4147-A177-3AD203B41FA5}">
                      <a16:colId xmlns:a16="http://schemas.microsoft.com/office/drawing/2014/main" xmlns="" val="2848649651"/>
                    </a:ext>
                  </a:extLst>
                </a:gridCol>
                <a:gridCol w="1178625">
                  <a:extLst>
                    <a:ext uri="{9D8B030D-6E8A-4147-A177-3AD203B41FA5}">
                      <a16:colId xmlns:a16="http://schemas.microsoft.com/office/drawing/2014/main" xmlns="" val="1350635784"/>
                    </a:ext>
                  </a:extLst>
                </a:gridCol>
                <a:gridCol w="1178625">
                  <a:extLst>
                    <a:ext uri="{9D8B030D-6E8A-4147-A177-3AD203B41FA5}">
                      <a16:colId xmlns:a16="http://schemas.microsoft.com/office/drawing/2014/main" xmlns="" val="4046677229"/>
                    </a:ext>
                  </a:extLst>
                </a:gridCol>
                <a:gridCol w="1178625">
                  <a:extLst>
                    <a:ext uri="{9D8B030D-6E8A-4147-A177-3AD203B41FA5}">
                      <a16:colId xmlns:a16="http://schemas.microsoft.com/office/drawing/2014/main" xmlns="" val="3302072544"/>
                    </a:ext>
                  </a:extLst>
                </a:gridCol>
                <a:gridCol w="1178625">
                  <a:extLst>
                    <a:ext uri="{9D8B030D-6E8A-4147-A177-3AD203B41FA5}">
                      <a16:colId xmlns:a16="http://schemas.microsoft.com/office/drawing/2014/main" xmlns="" val="909836158"/>
                    </a:ext>
                  </a:extLst>
                </a:gridCol>
                <a:gridCol w="1178625">
                  <a:extLst>
                    <a:ext uri="{9D8B030D-6E8A-4147-A177-3AD203B41FA5}">
                      <a16:colId xmlns:a16="http://schemas.microsoft.com/office/drawing/2014/main" xmlns="" val="3331182606"/>
                    </a:ext>
                  </a:extLst>
                </a:gridCol>
                <a:gridCol w="1178625">
                  <a:extLst>
                    <a:ext uri="{9D8B030D-6E8A-4147-A177-3AD203B41FA5}">
                      <a16:colId xmlns:a16="http://schemas.microsoft.com/office/drawing/2014/main" xmlns="" val="3522838118"/>
                    </a:ext>
                  </a:extLst>
                </a:gridCol>
              </a:tblGrid>
              <a:tr h="370840">
                <a:tc>
                  <a:txBody>
                    <a:bodyPr/>
                    <a:lstStyle/>
                    <a:p>
                      <a:pPr algn="ctr"/>
                      <a:endParaRPr lang="en-US" sz="1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White</a:t>
                      </a:r>
                      <a:endParaRPr 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Black</a:t>
                      </a:r>
                      <a:endParaRPr 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Hispanic</a:t>
                      </a:r>
                      <a:endParaRPr 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Asian/</a:t>
                      </a:r>
                    </a:p>
                    <a:p>
                      <a:pPr algn="ctr"/>
                      <a:r>
                        <a:rPr lang="en-US" sz="1200" dirty="0" smtClean="0">
                          <a:latin typeface="+mj-lt"/>
                        </a:rPr>
                        <a:t>Pacific Islander</a:t>
                      </a:r>
                      <a:endParaRPr 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American Indian/</a:t>
                      </a:r>
                    </a:p>
                    <a:p>
                      <a:pPr algn="ctr"/>
                      <a:r>
                        <a:rPr lang="en-US" sz="1200" dirty="0" smtClean="0">
                          <a:latin typeface="+mj-lt"/>
                        </a:rPr>
                        <a:t>Alaska Native</a:t>
                      </a:r>
                      <a:endParaRPr 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Two</a:t>
                      </a:r>
                      <a:r>
                        <a:rPr lang="en-US" sz="1200" baseline="0" dirty="0" smtClean="0">
                          <a:latin typeface="+mj-lt"/>
                        </a:rPr>
                        <a:t> or more races</a:t>
                      </a:r>
                      <a:endParaRPr 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56990743"/>
                  </a:ext>
                </a:extLst>
              </a:tr>
              <a:tr h="518160">
                <a:tc>
                  <a:txBody>
                    <a:bodyPr/>
                    <a:lstStyle/>
                    <a:p>
                      <a:pPr algn="l"/>
                      <a:r>
                        <a:rPr lang="en-US" sz="1200" b="1" dirty="0" smtClean="0">
                          <a:latin typeface="+mj-lt"/>
                        </a:rPr>
                        <a:t>Kentucky </a:t>
                      </a:r>
                      <a:endParaRPr lang="en-US" sz="1200" b="1" dirty="0">
                        <a:latin typeface="+mj-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kern="1200" dirty="0" smtClean="0">
                          <a:solidFill>
                            <a:schemeClr val="tx2"/>
                          </a:solidFill>
                          <a:latin typeface="+mn-lt"/>
                          <a:ea typeface="+mn-ea"/>
                          <a:cs typeface="+mn-cs"/>
                          <a:sym typeface="Wingdings" panose="05000000000000000000" pitchFamily="2" charset="2"/>
                        </a:rPr>
                        <a:t></a:t>
                      </a:r>
                      <a:endParaRPr lang="en-US" sz="1800" b="1"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kern="1200" dirty="0" smtClean="0">
                          <a:solidFill>
                            <a:schemeClr val="tx2"/>
                          </a:solidFill>
                          <a:latin typeface="+mn-lt"/>
                          <a:ea typeface="+mn-ea"/>
                          <a:cs typeface="+mn-cs"/>
                          <a:sym typeface="Wingdings" panose="05000000000000000000" pitchFamily="2" charset="2"/>
                        </a:rPr>
                        <a:t></a:t>
                      </a:r>
                      <a:endParaRPr lang="en-US" sz="1800" b="1"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kern="1200" dirty="0" smtClean="0">
                          <a:solidFill>
                            <a:schemeClr val="tx2"/>
                          </a:solidFill>
                          <a:latin typeface="+mn-lt"/>
                          <a:ea typeface="+mn-ea"/>
                          <a:cs typeface="+mn-cs"/>
                          <a:sym typeface="Wingdings" panose="05000000000000000000" pitchFamily="2" charset="2"/>
                        </a:rPr>
                        <a:t></a:t>
                      </a:r>
                      <a:endParaRPr lang="en-US" sz="1800" b="1"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kern="1200" dirty="0" smtClean="0">
                          <a:solidFill>
                            <a:schemeClr val="tx2"/>
                          </a:solidFill>
                          <a:latin typeface="+mn-lt"/>
                          <a:ea typeface="+mn-ea"/>
                          <a:cs typeface="+mn-cs"/>
                        </a:rPr>
                        <a:t>—</a:t>
                      </a:r>
                      <a:endParaRPr lang="en-US" sz="1800" b="1"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kern="1200" dirty="0" smtClean="0">
                          <a:solidFill>
                            <a:schemeClr val="tx2"/>
                          </a:solidFill>
                          <a:latin typeface="+mn-lt"/>
                          <a:ea typeface="+mn-ea"/>
                          <a:cs typeface="+mn-cs"/>
                        </a:rPr>
                        <a:t>—</a:t>
                      </a:r>
                      <a:r>
                        <a:rPr lang="en-US" sz="1200" b="1" kern="1200" dirty="0" smtClean="0">
                          <a:solidFill>
                            <a:schemeClr val="tx2"/>
                          </a:solidFill>
                          <a:latin typeface="+mn-lt"/>
                          <a:ea typeface="+mn-ea"/>
                          <a:cs typeface="+mn-cs"/>
                          <a:sym typeface="Wingdings" panose="05000000000000000000" pitchFamily="2" charset="2"/>
                        </a:rPr>
                        <a:t> </a:t>
                      </a:r>
                      <a:endParaRPr lang="en-US" sz="1800" b="1"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solidFill>
                          <a:latin typeface="+mn-lt"/>
                          <a:ea typeface="+mn-ea"/>
                          <a:cs typeface="+mn-cs"/>
                          <a:sym typeface="Wingdings" panose="05000000000000000000" pitchFamily="2" charset="2"/>
                        </a:rPr>
                        <a:t></a:t>
                      </a:r>
                      <a:endParaRPr lang="en-US" sz="1800" b="1" kern="1200" dirty="0" smtClean="0">
                        <a:solidFill>
                          <a:schemeClr val="tx2"/>
                        </a:solidFill>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6681943"/>
                  </a:ext>
                </a:extLst>
              </a:tr>
              <a:tr h="518160">
                <a:tc>
                  <a:txBody>
                    <a:bodyPr/>
                    <a:lstStyle/>
                    <a:p>
                      <a:pPr algn="l"/>
                      <a:r>
                        <a:rPr lang="en-US" sz="1200" b="1" dirty="0" smtClean="0">
                          <a:latin typeface="+mj-lt"/>
                        </a:rPr>
                        <a:t>National Public</a:t>
                      </a:r>
                      <a:endParaRPr lang="en-US" sz="1200" b="1" dirty="0">
                        <a:latin typeface="+mj-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solidFill>
                          <a:latin typeface="+mj-lt"/>
                          <a:ea typeface="+mn-ea"/>
                          <a:cs typeface="+mn-cs"/>
                          <a:sym typeface="Wingdings" panose="05000000000000000000" pitchFamily="2" charset="2"/>
                        </a:rPr>
                        <a:t></a:t>
                      </a:r>
                      <a:endParaRPr lang="en-US" sz="1800" b="1" kern="1200" dirty="0" smtClean="0">
                        <a:solidFill>
                          <a:schemeClr val="tx2"/>
                        </a:solidFill>
                        <a:latin typeface="+mj-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solidFill>
                          <a:latin typeface="+mj-lt"/>
                          <a:ea typeface="+mn-ea"/>
                          <a:cs typeface="+mn-cs"/>
                          <a:sym typeface="Wingdings" panose="05000000000000000000" pitchFamily="2" charset="2"/>
                        </a:rPr>
                        <a:t></a:t>
                      </a:r>
                      <a:endParaRPr kumimoji="0" lang="en-US" sz="1800" b="1" i="0" u="none" strike="noStrike" kern="1200" cap="none" spc="0" normalizeH="0" baseline="0" noProof="0" dirty="0">
                        <a:ln>
                          <a:noFill/>
                        </a:ln>
                        <a:solidFill>
                          <a:srgbClr val="C69214"/>
                        </a:solidFill>
                        <a:effectLst/>
                        <a:uLnTx/>
                        <a:uFillTx/>
                        <a:latin typeface="+mj-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solidFill>
                          <a:latin typeface="+mj-lt"/>
                          <a:ea typeface="+mn-ea"/>
                          <a:cs typeface="+mn-cs"/>
                          <a:sym typeface="Wingdings" panose="05000000000000000000" pitchFamily="2" charset="2"/>
                        </a:rPr>
                        <a:t>3</a:t>
                      </a:r>
                      <a:endParaRPr kumimoji="0" lang="en-US" sz="1800" b="1" i="0" u="none" strike="noStrike" kern="1200" cap="none" spc="0" normalizeH="0" baseline="0" noProof="0" dirty="0">
                        <a:ln>
                          <a:noFill/>
                        </a:ln>
                        <a:solidFill>
                          <a:srgbClr val="C69214"/>
                        </a:solidFill>
                        <a:effectLst/>
                        <a:uLnTx/>
                        <a:uFillTx/>
                        <a:latin typeface="+mj-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C69214"/>
                          </a:solidFill>
                          <a:effectLst/>
                          <a:uLnTx/>
                          <a:uFillTx/>
                          <a:latin typeface="Verdana"/>
                          <a:ea typeface="+mn-ea"/>
                          <a:cs typeface="+mn-cs"/>
                          <a:sym typeface="Wingdings" panose="05000000000000000000" pitchFamily="2" charset="2"/>
                        </a:rPr>
                        <a:t>4</a:t>
                      </a:r>
                      <a:endParaRPr kumimoji="0" lang="en-US" sz="1800" b="1" i="0" u="none" strike="noStrike" kern="1200" cap="none" spc="0" normalizeH="0" baseline="0" noProof="0" dirty="0" smtClean="0">
                        <a:ln>
                          <a:noFill/>
                        </a:ln>
                        <a:solidFill>
                          <a:srgbClr val="C69214"/>
                        </a:solidFill>
                        <a:effectLst/>
                        <a:uLnTx/>
                        <a:uFillTx/>
                        <a:latin typeface="Verdana"/>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solidFill>
                          <a:latin typeface="+mn-lt"/>
                          <a:ea typeface="+mn-ea"/>
                          <a:cs typeface="+mn-cs"/>
                          <a:sym typeface="Wingdings" panose="05000000000000000000" pitchFamily="2" charset="2"/>
                        </a:rPr>
                        <a:t></a:t>
                      </a:r>
                      <a:endParaRPr kumimoji="0" lang="en-US" sz="1800" b="1" i="0" u="none" strike="noStrike" kern="1200" cap="none" spc="0" normalizeH="0" baseline="0" noProof="0" dirty="0" smtClean="0">
                        <a:ln>
                          <a:noFill/>
                        </a:ln>
                        <a:solidFill>
                          <a:srgbClr val="C69214"/>
                        </a:solidFill>
                        <a:effectLst/>
                        <a:uLnTx/>
                        <a:uFillTx/>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C69214"/>
                          </a:solidFill>
                          <a:effectLst/>
                          <a:uLnTx/>
                          <a:uFillTx/>
                          <a:latin typeface="Verdana"/>
                          <a:ea typeface="+mn-ea"/>
                          <a:cs typeface="+mn-cs"/>
                          <a:sym typeface="Wingdings" panose="05000000000000000000" pitchFamily="2" charset="2"/>
                        </a:rPr>
                        <a:t>4</a:t>
                      </a:r>
                      <a:endParaRPr kumimoji="0" lang="en-US" sz="1800" b="1" i="0" u="none" strike="noStrike" kern="1200" cap="none" spc="0" normalizeH="0" baseline="0" noProof="0" dirty="0">
                        <a:ln>
                          <a:noFill/>
                        </a:ln>
                        <a:solidFill>
                          <a:srgbClr val="C69214"/>
                        </a:solidFill>
                        <a:effectLst/>
                        <a:uLnTx/>
                        <a:uFillTx/>
                        <a:latin typeface="+mj-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35566794"/>
                  </a:ext>
                </a:extLst>
              </a:tr>
            </a:tbl>
          </a:graphicData>
        </a:graphic>
      </p:graphicFrame>
      <p:sp>
        <p:nvSpPr>
          <p:cNvPr id="9" name="TextBox 8"/>
          <p:cNvSpPr txBox="1"/>
          <p:nvPr/>
        </p:nvSpPr>
        <p:spPr>
          <a:xfrm>
            <a:off x="914400" y="3938101"/>
            <a:ext cx="7315200" cy="369332"/>
          </a:xfrm>
          <a:prstGeom prst="rect">
            <a:avLst/>
          </a:prstGeom>
          <a:noFill/>
        </p:spPr>
        <p:txBody>
          <a:bodyPr wrap="square" rtlCol="0">
            <a:spAutoFit/>
          </a:bodyPr>
          <a:lstStyle/>
          <a:p>
            <a:pPr algn="ctr"/>
            <a:r>
              <a:rPr lang="en-US" b="1" dirty="0" smtClean="0">
                <a:solidFill>
                  <a:schemeClr val="tx2"/>
                </a:solidFill>
                <a:latin typeface="+mj-lt"/>
                <a:sym typeface="Wingdings" panose="05000000000000000000" pitchFamily="2" charset="2"/>
              </a:rPr>
              <a:t></a:t>
            </a:r>
            <a:r>
              <a:rPr lang="en-US" sz="1200" b="1" dirty="0" smtClean="0">
                <a:solidFill>
                  <a:schemeClr val="tx2"/>
                </a:solidFill>
                <a:latin typeface="+mj-lt"/>
                <a:sym typeface="Wingdings" panose="05000000000000000000" pitchFamily="2" charset="2"/>
              </a:rPr>
              <a:t> </a:t>
            </a:r>
            <a:r>
              <a:rPr lang="en-US" sz="1200" b="1" dirty="0" smtClean="0">
                <a:solidFill>
                  <a:schemeClr val="tx2"/>
                </a:solidFill>
                <a:latin typeface="+mj-lt"/>
              </a:rPr>
              <a:t>Higher		</a:t>
            </a:r>
            <a:r>
              <a:rPr lang="en-US" b="1" dirty="0" smtClean="0">
                <a:solidFill>
                  <a:schemeClr val="tx2"/>
                </a:solidFill>
                <a:latin typeface="+mj-lt"/>
                <a:sym typeface="Wingdings" panose="05000000000000000000" pitchFamily="2" charset="2"/>
              </a:rPr>
              <a:t></a:t>
            </a:r>
            <a:r>
              <a:rPr lang="en-US" sz="1200" b="1" dirty="0" smtClean="0">
                <a:solidFill>
                  <a:schemeClr val="tx2"/>
                </a:solidFill>
                <a:latin typeface="+mj-lt"/>
                <a:sym typeface="Wingdings" panose="05000000000000000000" pitchFamily="2" charset="2"/>
              </a:rPr>
              <a:t> </a:t>
            </a:r>
            <a:r>
              <a:rPr lang="en-US" sz="1200" b="1" dirty="0" smtClean="0">
                <a:solidFill>
                  <a:schemeClr val="tx2"/>
                </a:solidFill>
                <a:latin typeface="+mj-lt"/>
              </a:rPr>
              <a:t>Lower		</a:t>
            </a:r>
            <a:r>
              <a:rPr lang="en-US" b="1" dirty="0" smtClean="0">
                <a:solidFill>
                  <a:schemeClr val="tx2"/>
                </a:solidFill>
                <a:latin typeface="+mj-lt"/>
                <a:sym typeface="Wingdings" panose="05000000000000000000" pitchFamily="2" charset="2"/>
              </a:rPr>
              <a:t></a:t>
            </a:r>
            <a:r>
              <a:rPr lang="en-US" sz="1200" b="1" dirty="0" smtClean="0">
                <a:solidFill>
                  <a:schemeClr val="tx2"/>
                </a:solidFill>
                <a:latin typeface="+mj-lt"/>
                <a:sym typeface="Wingdings" panose="05000000000000000000" pitchFamily="2" charset="2"/>
              </a:rPr>
              <a:t> </a:t>
            </a:r>
            <a:r>
              <a:rPr lang="en-US" sz="1200" b="1" dirty="0" smtClean="0">
                <a:solidFill>
                  <a:schemeClr val="tx2"/>
                </a:solidFill>
                <a:latin typeface="+mj-lt"/>
              </a:rPr>
              <a:t>No significant change		</a:t>
            </a:r>
            <a:r>
              <a:rPr lang="en-US" b="1" dirty="0" smtClean="0">
                <a:solidFill>
                  <a:schemeClr val="tx2"/>
                </a:solidFill>
                <a:latin typeface="+mj-lt"/>
              </a:rPr>
              <a:t>—</a:t>
            </a:r>
            <a:r>
              <a:rPr lang="en-US" sz="1200" b="1" dirty="0" smtClean="0">
                <a:solidFill>
                  <a:schemeClr val="tx2"/>
                </a:solidFill>
                <a:latin typeface="+mj-lt"/>
              </a:rPr>
              <a:t> Not available</a:t>
            </a:r>
            <a:endParaRPr lang="en-US" sz="1200" b="1" dirty="0">
              <a:solidFill>
                <a:schemeClr val="tx2"/>
              </a:solidFill>
              <a:latin typeface="+mj-lt"/>
            </a:endParaRPr>
          </a:p>
        </p:txBody>
      </p:sp>
      <p:graphicFrame>
        <p:nvGraphicFramePr>
          <p:cNvPr id="8" name="Table 7" descr="Grade 4 Student Group Score Differences since 2007 comparison between Kentucky and National results." title="Grade 4 Student Group Score Differences since 2007"/>
          <p:cNvGraphicFramePr>
            <a:graphicFrameLocks noGrp="1"/>
          </p:cNvGraphicFramePr>
          <p:nvPr>
            <p:extLst>
              <p:ext uri="{D42A27DB-BD31-4B8C-83A1-F6EECF244321}">
                <p14:modId xmlns:p14="http://schemas.microsoft.com/office/powerpoint/2010/main" val="2324787490"/>
              </p:ext>
            </p:extLst>
          </p:nvPr>
        </p:nvGraphicFramePr>
        <p:xfrm>
          <a:off x="341010" y="2229916"/>
          <a:ext cx="8461980" cy="1682496"/>
        </p:xfrm>
        <a:graphic>
          <a:graphicData uri="http://schemas.openxmlformats.org/drawingml/2006/table">
            <a:tbl>
              <a:tblPr firstRow="1" bandRow="1">
                <a:tableStyleId>{7E9639D4-E3E2-4D34-9284-5A2195B3D0D7}</a:tableStyleId>
              </a:tblPr>
              <a:tblGrid>
                <a:gridCol w="1392540">
                  <a:extLst>
                    <a:ext uri="{9D8B030D-6E8A-4147-A177-3AD203B41FA5}">
                      <a16:colId xmlns:a16="http://schemas.microsoft.com/office/drawing/2014/main" xmlns="" val="2848649651"/>
                    </a:ext>
                  </a:extLst>
                </a:gridCol>
                <a:gridCol w="1178240">
                  <a:extLst>
                    <a:ext uri="{9D8B030D-6E8A-4147-A177-3AD203B41FA5}">
                      <a16:colId xmlns:a16="http://schemas.microsoft.com/office/drawing/2014/main" xmlns="" val="370179065"/>
                    </a:ext>
                  </a:extLst>
                </a:gridCol>
                <a:gridCol w="1178240">
                  <a:extLst>
                    <a:ext uri="{9D8B030D-6E8A-4147-A177-3AD203B41FA5}">
                      <a16:colId xmlns:a16="http://schemas.microsoft.com/office/drawing/2014/main" xmlns="" val="1097016189"/>
                    </a:ext>
                  </a:extLst>
                </a:gridCol>
                <a:gridCol w="1178240">
                  <a:extLst>
                    <a:ext uri="{9D8B030D-6E8A-4147-A177-3AD203B41FA5}">
                      <a16:colId xmlns:a16="http://schemas.microsoft.com/office/drawing/2014/main" xmlns="" val="1350635784"/>
                    </a:ext>
                  </a:extLst>
                </a:gridCol>
                <a:gridCol w="1178240">
                  <a:extLst>
                    <a:ext uri="{9D8B030D-6E8A-4147-A177-3AD203B41FA5}">
                      <a16:colId xmlns:a16="http://schemas.microsoft.com/office/drawing/2014/main" xmlns="" val="4046677229"/>
                    </a:ext>
                  </a:extLst>
                </a:gridCol>
                <a:gridCol w="1178240">
                  <a:extLst>
                    <a:ext uri="{9D8B030D-6E8A-4147-A177-3AD203B41FA5}">
                      <a16:colId xmlns:a16="http://schemas.microsoft.com/office/drawing/2014/main" xmlns="" val="3302072544"/>
                    </a:ext>
                  </a:extLst>
                </a:gridCol>
                <a:gridCol w="1178240">
                  <a:extLst>
                    <a:ext uri="{9D8B030D-6E8A-4147-A177-3AD203B41FA5}">
                      <a16:colId xmlns:a16="http://schemas.microsoft.com/office/drawing/2014/main" xmlns="" val="909836158"/>
                    </a:ext>
                  </a:extLst>
                </a:gridCol>
              </a:tblGrid>
              <a:tr h="370840">
                <a:tc>
                  <a:txBody>
                    <a:bodyPr/>
                    <a:lstStyle/>
                    <a:p>
                      <a:pPr algn="ctr"/>
                      <a:endParaRPr lang="en-US" sz="1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All Students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Male</a:t>
                      </a:r>
                      <a:endParaRPr 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Female</a:t>
                      </a:r>
                      <a:endParaRPr 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Eligible for NSLP</a:t>
                      </a:r>
                      <a:endParaRPr 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Students</a:t>
                      </a:r>
                      <a:r>
                        <a:rPr lang="en-US" sz="1200" baseline="0" dirty="0" smtClean="0">
                          <a:latin typeface="+mj-lt"/>
                        </a:rPr>
                        <a:t> with Disabilities</a:t>
                      </a:r>
                      <a:endParaRPr 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English language</a:t>
                      </a:r>
                      <a:r>
                        <a:rPr lang="en-US" sz="1200" baseline="0" dirty="0" smtClean="0">
                          <a:latin typeface="+mj-lt"/>
                        </a:rPr>
                        <a:t> learners</a:t>
                      </a:r>
                      <a:endParaRPr 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56990743"/>
                  </a:ext>
                </a:extLst>
              </a:tr>
              <a:tr h="521208">
                <a:tc>
                  <a:txBody>
                    <a:bodyPr/>
                    <a:lstStyle/>
                    <a:p>
                      <a:pPr algn="l"/>
                      <a:r>
                        <a:rPr lang="en-US" sz="1200" b="1" dirty="0" smtClean="0">
                          <a:latin typeface="+mj-lt"/>
                        </a:rPr>
                        <a:t>Kentucky</a:t>
                      </a:r>
                      <a:endParaRPr lang="en-US" sz="1200" b="1" dirty="0">
                        <a:latin typeface="+mj-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kern="1200" dirty="0" smtClean="0">
                          <a:solidFill>
                            <a:schemeClr val="tx2"/>
                          </a:solidFill>
                          <a:latin typeface="+mn-lt"/>
                          <a:ea typeface="+mn-ea"/>
                          <a:cs typeface="+mn-cs"/>
                          <a:sym typeface="Wingdings" panose="05000000000000000000" pitchFamily="2" charset="2"/>
                        </a:rPr>
                        <a:t></a:t>
                      </a:r>
                      <a:r>
                        <a:rPr lang="en-US" sz="1200" b="1" kern="1200" dirty="0" smtClean="0">
                          <a:solidFill>
                            <a:schemeClr val="tx2"/>
                          </a:solidFill>
                          <a:latin typeface="+mn-lt"/>
                          <a:ea typeface="+mn-ea"/>
                          <a:cs typeface="+mn-cs"/>
                          <a:sym typeface="Wingdings" panose="05000000000000000000" pitchFamily="2" charset="2"/>
                        </a:rPr>
                        <a:t> </a:t>
                      </a:r>
                      <a:endParaRPr lang="en-US" sz="1800" b="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kern="1200" dirty="0" smtClean="0">
                          <a:solidFill>
                            <a:schemeClr val="tx2"/>
                          </a:solidFill>
                          <a:latin typeface="+mn-lt"/>
                          <a:ea typeface="+mn-ea"/>
                          <a:cs typeface="+mn-cs"/>
                          <a:sym typeface="Wingdings" panose="05000000000000000000" pitchFamily="2" charset="2"/>
                        </a:rPr>
                        <a:t></a:t>
                      </a:r>
                      <a:endParaRPr lang="en-US" sz="1800" b="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kern="1200" dirty="0" smtClean="0">
                          <a:solidFill>
                            <a:schemeClr val="tx2"/>
                          </a:solidFill>
                          <a:latin typeface="+mn-lt"/>
                          <a:ea typeface="+mn-ea"/>
                          <a:cs typeface="+mn-cs"/>
                          <a:sym typeface="Wingdings" panose="05000000000000000000" pitchFamily="2" charset="2"/>
                        </a:rPr>
                        <a:t></a:t>
                      </a:r>
                      <a:endParaRPr lang="en-US" sz="1800" b="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kern="1200" dirty="0" smtClean="0">
                          <a:solidFill>
                            <a:schemeClr val="tx2"/>
                          </a:solidFill>
                          <a:latin typeface="+mn-lt"/>
                          <a:ea typeface="+mn-ea"/>
                          <a:cs typeface="+mn-cs"/>
                          <a:sym typeface="Wingdings" panose="05000000000000000000" pitchFamily="2" charset="2"/>
                        </a:rPr>
                        <a:t></a:t>
                      </a:r>
                      <a:endParaRPr lang="en-US" sz="1800" b="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kern="1200" dirty="0" smtClean="0">
                          <a:solidFill>
                            <a:schemeClr val="tx2"/>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7</a:t>
                      </a:r>
                      <a:endParaRPr lang="en-US" sz="1800" b="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kern="1200" dirty="0" smtClean="0">
                          <a:solidFill>
                            <a:schemeClr val="tx2"/>
                          </a:solidFill>
                          <a:latin typeface="+mn-lt"/>
                          <a:ea typeface="+mn-ea"/>
                          <a:cs typeface="+mn-cs"/>
                          <a:sym typeface="Wingdings" panose="05000000000000000000" pitchFamily="2" charset="2"/>
                        </a:rPr>
                        <a:t></a:t>
                      </a:r>
                      <a:r>
                        <a:rPr lang="en-US" sz="1200" b="1" kern="1200" dirty="0" smtClean="0">
                          <a:solidFill>
                            <a:schemeClr val="tx2"/>
                          </a:solidFill>
                          <a:latin typeface="+mn-lt"/>
                          <a:ea typeface="+mn-ea"/>
                          <a:cs typeface="+mn-cs"/>
                          <a:sym typeface="Wingdings" panose="05000000000000000000" pitchFamily="2" charset="2"/>
                        </a:rPr>
                        <a:t> </a:t>
                      </a:r>
                      <a:endParaRPr lang="en-US" sz="1800" b="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6681943"/>
                  </a:ext>
                </a:extLst>
              </a:tr>
              <a:tr h="521208">
                <a:tc>
                  <a:txBody>
                    <a:bodyPr/>
                    <a:lstStyle/>
                    <a:p>
                      <a:pPr algn="l"/>
                      <a:r>
                        <a:rPr lang="en-US" sz="1200" b="1" dirty="0" smtClean="0">
                          <a:latin typeface="+mj-lt"/>
                        </a:rPr>
                        <a:t>National Public</a:t>
                      </a:r>
                      <a:endParaRPr lang="en-US" sz="1200" b="1" dirty="0">
                        <a:latin typeface="+mj-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solidFill>
                          <a:latin typeface="+mn-lt"/>
                          <a:ea typeface="+mn-ea"/>
                          <a:cs typeface="+mn-cs"/>
                          <a:sym typeface="Wingdings" panose="05000000000000000000" pitchFamily="2" charset="2"/>
                        </a:rPr>
                        <a:t></a:t>
                      </a:r>
                      <a:endParaRPr lang="en-US" sz="1800" b="1" kern="1200" dirty="0" smtClean="0">
                        <a:solidFill>
                          <a:schemeClr val="tx2"/>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solidFill>
                          <a:latin typeface="+mn-lt"/>
                          <a:ea typeface="+mn-ea"/>
                          <a:cs typeface="+mn-cs"/>
                          <a:sym typeface="Wingdings" panose="05000000000000000000" pitchFamily="2" charset="2"/>
                        </a:rPr>
                        <a:t></a:t>
                      </a:r>
                      <a:endParaRPr lang="en-US" sz="1800" b="1" kern="1200" dirty="0" smtClean="0">
                        <a:solidFill>
                          <a:schemeClr val="tx2"/>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solidFill>
                          <a:latin typeface="+mn-lt"/>
                          <a:ea typeface="+mn-ea"/>
                          <a:cs typeface="+mn-cs"/>
                          <a:sym typeface="Wingdings" panose="05000000000000000000" pitchFamily="2" charset="2"/>
                        </a:rPr>
                        <a:t></a:t>
                      </a:r>
                      <a:endParaRPr lang="en-US" sz="1800" b="1" kern="1200" dirty="0" smtClean="0">
                        <a:solidFill>
                          <a:schemeClr val="tx2"/>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solidFill>
                          <a:latin typeface="+mn-lt"/>
                          <a:ea typeface="+mn-ea"/>
                          <a:cs typeface="+mn-cs"/>
                          <a:sym typeface="Wingdings" panose="05000000000000000000" pitchFamily="2" charset="2"/>
                        </a:rPr>
                        <a:t></a:t>
                      </a:r>
                      <a:endParaRPr lang="en-US" sz="1800" b="1" kern="1200" dirty="0" smtClean="0">
                        <a:solidFill>
                          <a:schemeClr val="tx2"/>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kern="1200" dirty="0" smtClean="0">
                          <a:solidFill>
                            <a:schemeClr val="tx2"/>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7</a:t>
                      </a:r>
                      <a:endParaRPr lang="en-US" sz="1800" b="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solidFill>
                          <a:latin typeface="+mn-lt"/>
                          <a:ea typeface="+mn-ea"/>
                          <a:cs typeface="+mn-cs"/>
                          <a:sym typeface="Wingdings" panose="05000000000000000000" pitchFamily="2" charset="2"/>
                        </a:rPr>
                        <a:t></a:t>
                      </a:r>
                      <a:endParaRPr lang="en-US" sz="1800" b="1" kern="1200" dirty="0" smtClean="0">
                        <a:solidFill>
                          <a:schemeClr val="tx2"/>
                        </a:solidFill>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35566794"/>
                  </a:ext>
                </a:extLst>
              </a:tr>
            </a:tbl>
          </a:graphicData>
        </a:graphic>
      </p:graphicFrame>
      <p:grpSp>
        <p:nvGrpSpPr>
          <p:cNvPr id="13" name="Group 12" descr="Grade 4 Student Group Score Differences since 2007" title="Grade 4 Student Group Score Differences since 2007"/>
          <p:cNvGrpSpPr/>
          <p:nvPr/>
        </p:nvGrpSpPr>
        <p:grpSpPr>
          <a:xfrm>
            <a:off x="2285685" y="1657570"/>
            <a:ext cx="4572630" cy="408398"/>
            <a:chOff x="2475870" y="1677103"/>
            <a:chExt cx="4572630" cy="408398"/>
          </a:xfrm>
        </p:grpSpPr>
        <p:pic>
          <p:nvPicPr>
            <p:cNvPr id="11" name="Picture 10" descr="Math Logo" title="Math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5870" y="1677103"/>
              <a:ext cx="408398" cy="408398"/>
            </a:xfrm>
            <a:prstGeom prst="rect">
              <a:avLst/>
            </a:prstGeom>
          </p:spPr>
        </p:pic>
        <p:sp>
          <p:nvSpPr>
            <p:cNvPr id="12" name="TextBox 11"/>
            <p:cNvSpPr txBox="1"/>
            <p:nvPr/>
          </p:nvSpPr>
          <p:spPr>
            <a:xfrm>
              <a:off x="2884268" y="1696636"/>
              <a:ext cx="4164232" cy="369332"/>
            </a:xfrm>
            <a:prstGeom prst="rect">
              <a:avLst/>
            </a:prstGeom>
            <a:noFill/>
          </p:spPr>
          <p:txBody>
            <a:bodyPr wrap="square" rtlCol="0">
              <a:spAutoFit/>
            </a:bodyPr>
            <a:lstStyle/>
            <a:p>
              <a:r>
                <a:rPr lang="en-US" dirty="0" smtClean="0">
                  <a:latin typeface="+mj-lt"/>
                </a:rPr>
                <a:t>Grade 4 – Differences since 2007</a:t>
              </a:r>
              <a:endParaRPr lang="en-US" dirty="0">
                <a:latin typeface="+mj-lt"/>
              </a:endParaRPr>
            </a:p>
          </p:txBody>
        </p:sp>
      </p:grpSp>
      <p:sp>
        <p:nvSpPr>
          <p:cNvPr id="2" name="Title 1"/>
          <p:cNvSpPr>
            <a:spLocks noGrp="1"/>
          </p:cNvSpPr>
          <p:nvPr>
            <p:ph type="title"/>
          </p:nvPr>
        </p:nvSpPr>
        <p:spPr/>
        <p:txBody>
          <a:bodyPr/>
          <a:lstStyle/>
          <a:p>
            <a:r>
              <a:rPr lang="en-US" dirty="0" smtClean="0"/>
              <a:t>Student Group Score Differences</a:t>
            </a:r>
            <a:endParaRPr lang="en-US" dirty="0"/>
          </a:p>
        </p:txBody>
      </p:sp>
    </p:spTree>
    <p:extLst>
      <p:ext uri="{BB962C8B-B14F-4D97-AF65-F5344CB8AC3E}">
        <p14:creationId xmlns:p14="http://schemas.microsoft.com/office/powerpoint/2010/main" val="1377622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Grade 4 – Ranked 29 </a:t>
            </a:r>
            <a:br>
              <a:rPr lang="en-US" dirty="0" smtClean="0"/>
            </a:br>
            <a:r>
              <a:rPr lang="en-US" dirty="0" smtClean="0"/>
              <a:t>(KY 239 – NP 239)</a:t>
            </a:r>
            <a:endParaRPr lang="en-US" dirty="0"/>
          </a:p>
        </p:txBody>
      </p:sp>
      <p:sp>
        <p:nvSpPr>
          <p:cNvPr id="4" name="Slide Number Placeholder 3"/>
          <p:cNvSpPr>
            <a:spLocks noGrp="1"/>
          </p:cNvSpPr>
          <p:nvPr>
            <p:ph type="sldNum" sz="quarter" idx="12"/>
          </p:nvPr>
        </p:nvSpPr>
        <p:spPr/>
        <p:txBody>
          <a:bodyPr/>
          <a:lstStyle/>
          <a:p>
            <a:fld id="{273AA734-5C8A-4D9E-96EE-997B858217FF}" type="slidenum">
              <a:rPr lang="en-US" smtClean="0"/>
              <a:t>15</a:t>
            </a:fld>
            <a:endParaRPr lang="en-US"/>
          </a:p>
        </p:txBody>
      </p:sp>
      <p:pic>
        <p:nvPicPr>
          <p:cNvPr id="6" name="Content Placeholder 5" descr="Math Grade 4 Heat Map. Kentucky ranked 29." title="Math Grade 4 Heat Map"/>
          <p:cNvPicPr>
            <a:picLocks noGrp="1" noChangeAspect="1"/>
          </p:cNvPicPr>
          <p:nvPr>
            <p:ph idx="1"/>
          </p:nvPr>
        </p:nvPicPr>
        <p:blipFill>
          <a:blip r:embed="rId2"/>
          <a:stretch>
            <a:fillRect/>
          </a:stretch>
        </p:blipFill>
        <p:spPr>
          <a:xfrm>
            <a:off x="-1" y="1537398"/>
            <a:ext cx="9063613" cy="5395965"/>
          </a:xfrm>
          <a:prstGeom prst="rect">
            <a:avLst/>
          </a:prstGeom>
        </p:spPr>
      </p:pic>
    </p:spTree>
    <p:extLst>
      <p:ext uri="{BB962C8B-B14F-4D97-AF65-F5344CB8AC3E}">
        <p14:creationId xmlns:p14="http://schemas.microsoft.com/office/powerpoint/2010/main" val="362565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3AA734-5C8A-4D9E-96EE-997B858217FF}" type="slidenum">
              <a:rPr lang="en-US" smtClean="0"/>
              <a:t>16</a:t>
            </a:fld>
            <a:endParaRPr lang="en-US"/>
          </a:p>
        </p:txBody>
      </p:sp>
      <p:pic>
        <p:nvPicPr>
          <p:cNvPr id="1026" name="Picture 2" descr="Grade 4 State Comparisons Heat Map" title="Grade 4 State Comparisons Heat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96532"/>
            <a:ext cx="5486400" cy="4424944"/>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descr="Grade 4 Math Logo" title="Grade 4 Math Logo"/>
          <p:cNvGrpSpPr/>
          <p:nvPr/>
        </p:nvGrpSpPr>
        <p:grpSpPr>
          <a:xfrm>
            <a:off x="3795397" y="1663182"/>
            <a:ext cx="1553205" cy="408398"/>
            <a:chOff x="4723770" y="3881621"/>
            <a:chExt cx="1553205" cy="408398"/>
          </a:xfrm>
        </p:grpSpPr>
        <p:pic>
          <p:nvPicPr>
            <p:cNvPr id="10" name="Picture 9" descr="Grade 4 Math Logo" title="Grade 4 Math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3770" y="3881621"/>
              <a:ext cx="408398" cy="408398"/>
            </a:xfrm>
            <a:prstGeom prst="rect">
              <a:avLst/>
            </a:prstGeom>
          </p:spPr>
        </p:pic>
        <p:sp>
          <p:nvSpPr>
            <p:cNvPr id="11" name="TextBox 10"/>
            <p:cNvSpPr txBox="1"/>
            <p:nvPr/>
          </p:nvSpPr>
          <p:spPr>
            <a:xfrm>
              <a:off x="5132168" y="3901154"/>
              <a:ext cx="1144807" cy="369332"/>
            </a:xfrm>
            <a:prstGeom prst="rect">
              <a:avLst/>
            </a:prstGeom>
            <a:noFill/>
          </p:spPr>
          <p:txBody>
            <a:bodyPr wrap="square" rtlCol="0">
              <a:spAutoFit/>
            </a:bodyPr>
            <a:lstStyle/>
            <a:p>
              <a:r>
                <a:rPr lang="en-US" dirty="0" smtClean="0">
                  <a:latin typeface="+mj-lt"/>
                </a:rPr>
                <a:t>Grade 4</a:t>
              </a:r>
              <a:endParaRPr lang="en-US" dirty="0">
                <a:latin typeface="+mj-lt"/>
              </a:endParaRPr>
            </a:p>
          </p:txBody>
        </p:sp>
      </p:grpSp>
      <p:sp>
        <p:nvSpPr>
          <p:cNvPr id="2" name="Title 1"/>
          <p:cNvSpPr>
            <a:spLocks noGrp="1"/>
          </p:cNvSpPr>
          <p:nvPr>
            <p:ph type="title"/>
          </p:nvPr>
        </p:nvSpPr>
        <p:spPr/>
        <p:txBody>
          <a:bodyPr/>
          <a:lstStyle/>
          <a:p>
            <a:r>
              <a:rPr lang="en-US" dirty="0" smtClean="0"/>
              <a:t>State Comparisons</a:t>
            </a:r>
            <a:endParaRPr lang="en-US" dirty="0"/>
          </a:p>
        </p:txBody>
      </p:sp>
    </p:spTree>
    <p:extLst>
      <p:ext uri="{BB962C8B-B14F-4D97-AF65-F5344CB8AC3E}">
        <p14:creationId xmlns:p14="http://schemas.microsoft.com/office/powerpoint/2010/main" val="9043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Math Grade 4 Exclusion Rates - Percentages from 2011 through 2017" title="Math Grade 4 Exclusion Rates"/>
          <p:cNvGraphicFramePr>
            <a:graphicFrameLocks noGrp="1"/>
          </p:cNvGraphicFramePr>
          <p:nvPr>
            <p:extLst>
              <p:ext uri="{D42A27DB-BD31-4B8C-83A1-F6EECF244321}">
                <p14:modId xmlns:p14="http://schemas.microsoft.com/office/powerpoint/2010/main" val="3148539920"/>
              </p:ext>
            </p:extLst>
          </p:nvPr>
        </p:nvGraphicFramePr>
        <p:xfrm>
          <a:off x="1309499" y="2831593"/>
          <a:ext cx="6532704" cy="940268"/>
        </p:xfrm>
        <a:graphic>
          <a:graphicData uri="http://schemas.openxmlformats.org/drawingml/2006/table">
            <a:tbl>
              <a:tblPr firstRow="1" bandRow="1">
                <a:tableStyleId>{5C22544A-7EE6-4342-B048-85BDC9FD1C3A}</a:tableStyleId>
              </a:tblPr>
              <a:tblGrid>
                <a:gridCol w="800100">
                  <a:extLst>
                    <a:ext uri="{9D8B030D-6E8A-4147-A177-3AD203B41FA5}">
                      <a16:colId xmlns:a16="http://schemas.microsoft.com/office/drawing/2014/main" xmlns="" val="20000"/>
                    </a:ext>
                  </a:extLst>
                </a:gridCol>
                <a:gridCol w="685800">
                  <a:extLst>
                    <a:ext uri="{9D8B030D-6E8A-4147-A177-3AD203B41FA5}">
                      <a16:colId xmlns:a16="http://schemas.microsoft.com/office/drawing/2014/main" xmlns="" val="20001"/>
                    </a:ext>
                  </a:extLst>
                </a:gridCol>
                <a:gridCol w="685800">
                  <a:extLst>
                    <a:ext uri="{9D8B030D-6E8A-4147-A177-3AD203B41FA5}">
                      <a16:colId xmlns:a16="http://schemas.microsoft.com/office/drawing/2014/main" xmlns="" val="20002"/>
                    </a:ext>
                  </a:extLst>
                </a:gridCol>
                <a:gridCol w="628650">
                  <a:extLst>
                    <a:ext uri="{9D8B030D-6E8A-4147-A177-3AD203B41FA5}">
                      <a16:colId xmlns:a16="http://schemas.microsoft.com/office/drawing/2014/main" xmlns="" val="20003"/>
                    </a:ext>
                  </a:extLst>
                </a:gridCol>
                <a:gridCol w="685800">
                  <a:extLst>
                    <a:ext uri="{9D8B030D-6E8A-4147-A177-3AD203B41FA5}">
                      <a16:colId xmlns:a16="http://schemas.microsoft.com/office/drawing/2014/main" xmlns="" val="20004"/>
                    </a:ext>
                  </a:extLst>
                </a:gridCol>
                <a:gridCol w="800100">
                  <a:extLst>
                    <a:ext uri="{9D8B030D-6E8A-4147-A177-3AD203B41FA5}">
                      <a16:colId xmlns:a16="http://schemas.microsoft.com/office/drawing/2014/main" xmlns="" val="20005"/>
                    </a:ext>
                  </a:extLst>
                </a:gridCol>
                <a:gridCol w="830580">
                  <a:extLst>
                    <a:ext uri="{9D8B030D-6E8A-4147-A177-3AD203B41FA5}">
                      <a16:colId xmlns:a16="http://schemas.microsoft.com/office/drawing/2014/main" xmlns="" val="20006"/>
                    </a:ext>
                  </a:extLst>
                </a:gridCol>
                <a:gridCol w="697177">
                  <a:extLst>
                    <a:ext uri="{9D8B030D-6E8A-4147-A177-3AD203B41FA5}">
                      <a16:colId xmlns:a16="http://schemas.microsoft.com/office/drawing/2014/main" xmlns="" val="20007"/>
                    </a:ext>
                  </a:extLst>
                </a:gridCol>
                <a:gridCol w="718697">
                  <a:extLst>
                    <a:ext uri="{9D8B030D-6E8A-4147-A177-3AD203B41FA5}">
                      <a16:colId xmlns:a16="http://schemas.microsoft.com/office/drawing/2014/main" xmlns="" val="20009"/>
                    </a:ext>
                  </a:extLst>
                </a:gridCol>
              </a:tblGrid>
              <a:tr h="434333">
                <a:tc>
                  <a:txBody>
                    <a:bodyPr/>
                    <a:lstStyle/>
                    <a:p>
                      <a:endParaRPr lang="en-US" sz="2100"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‘11</a:t>
                      </a:r>
                      <a:endParaRPr lang="en-US" sz="2400" b="1"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‘13</a:t>
                      </a:r>
                      <a:endParaRPr lang="en-US" sz="2400" b="1"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‘15</a:t>
                      </a:r>
                      <a:endParaRPr lang="en-US" sz="2400" b="1"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‘17</a:t>
                      </a:r>
                      <a:endParaRPr lang="en-US" sz="2400" b="1"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‘11</a:t>
                      </a:r>
                      <a:endParaRPr lang="en-US" sz="2400" b="1"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‘13</a:t>
                      </a:r>
                      <a:endParaRPr lang="en-US" sz="2400" b="1"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‘15</a:t>
                      </a:r>
                      <a:endParaRPr lang="en-US" sz="2400" b="1"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‘17</a:t>
                      </a:r>
                      <a:endParaRPr lang="en-US" sz="2400"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05935">
                <a:tc>
                  <a:txBody>
                    <a:bodyPr/>
                    <a:lstStyle/>
                    <a:p>
                      <a:r>
                        <a:rPr lang="en-US" sz="2700" b="1" dirty="0" smtClean="0"/>
                        <a:t>%</a:t>
                      </a:r>
                      <a:r>
                        <a:rPr lang="en-US" sz="2100" dirty="0" smtClean="0"/>
                        <a:t> </a:t>
                      </a:r>
                      <a:endParaRPr lang="en-US" sz="2100"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3</a:t>
                      </a:r>
                      <a:endParaRPr lang="en-US" sz="2400"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1</a:t>
                      </a:r>
                      <a:endParaRPr lang="en-US" sz="2400"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2</a:t>
                      </a:r>
                      <a:endParaRPr lang="en-US" sz="2400"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2</a:t>
                      </a:r>
                      <a:endParaRPr lang="en-US" sz="2400"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2</a:t>
                      </a:r>
                      <a:endParaRPr lang="en-US" sz="2400"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2</a:t>
                      </a:r>
                      <a:endParaRPr lang="en-US" sz="2400"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2</a:t>
                      </a:r>
                      <a:endParaRPr lang="en-US" sz="2400"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2</a:t>
                      </a:r>
                      <a:endParaRPr lang="en-US" sz="2400"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grpSp>
        <p:nvGrpSpPr>
          <p:cNvPr id="6" name="Group 5" descr="Math Grade 4 Exclusion Rates - Percentages from 2011 through 2017" title="Math Grade 4 Exclusion Rates - Percentages from 2011 through 2017"/>
          <p:cNvGrpSpPr/>
          <p:nvPr/>
        </p:nvGrpSpPr>
        <p:grpSpPr>
          <a:xfrm>
            <a:off x="1309498" y="1987296"/>
            <a:ext cx="6532704" cy="2250910"/>
            <a:chOff x="1309498" y="1987296"/>
            <a:chExt cx="6532704" cy="2250910"/>
          </a:xfrm>
        </p:grpSpPr>
        <p:sp>
          <p:nvSpPr>
            <p:cNvPr id="2" name="Rectangle 1"/>
            <p:cNvSpPr/>
            <p:nvPr/>
          </p:nvSpPr>
          <p:spPr>
            <a:xfrm>
              <a:off x="1309499" y="1987296"/>
              <a:ext cx="3425951" cy="719328"/>
            </a:xfrm>
            <a:prstGeom prst="rect">
              <a:avLst/>
            </a:prstGeom>
            <a:solidFill>
              <a:schemeClr val="accent5">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Kentucky Exclusion Rate</a:t>
              </a:r>
              <a:endParaRPr lang="en-US" sz="2400" dirty="0"/>
            </a:p>
          </p:txBody>
        </p:sp>
        <p:sp>
          <p:nvSpPr>
            <p:cNvPr id="5" name="Rectangle 4"/>
            <p:cNvSpPr/>
            <p:nvPr/>
          </p:nvSpPr>
          <p:spPr>
            <a:xfrm>
              <a:off x="4742687" y="1987296"/>
              <a:ext cx="3099515" cy="719328"/>
            </a:xfrm>
            <a:prstGeom prst="rect">
              <a:avLst/>
            </a:prstGeom>
            <a:solidFill>
              <a:schemeClr val="accent5">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r>
                <a:rPr lang="en-US" sz="2400" dirty="0"/>
                <a:t>Nation Exclusion Rate</a:t>
              </a:r>
            </a:p>
          </p:txBody>
        </p:sp>
        <p:sp>
          <p:nvSpPr>
            <p:cNvPr id="3" name="Rectangle 2"/>
            <p:cNvSpPr/>
            <p:nvPr/>
          </p:nvSpPr>
          <p:spPr>
            <a:xfrm>
              <a:off x="1309498" y="3896830"/>
              <a:ext cx="6532703" cy="341376"/>
            </a:xfrm>
            <a:prstGeom prst="rect">
              <a:avLst/>
            </a:prstGeom>
            <a:solidFill>
              <a:schemeClr val="accent5">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Rates are rounded to nearest </a:t>
              </a:r>
              <a:r>
                <a:rPr lang="en-US" dirty="0" smtClean="0"/>
                <a:t>percentage</a:t>
              </a:r>
              <a:endParaRPr lang="en-US" dirty="0"/>
            </a:p>
          </p:txBody>
        </p:sp>
      </p:grpSp>
      <p:sp>
        <p:nvSpPr>
          <p:cNvPr id="44034" name="Title 1"/>
          <p:cNvSpPr>
            <a:spLocks noGrp="1"/>
          </p:cNvSpPr>
          <p:nvPr>
            <p:ph type="title"/>
          </p:nvPr>
        </p:nvSpPr>
        <p:spPr>
          <a:xfrm>
            <a:off x="1332738" y="308849"/>
            <a:ext cx="6509465" cy="971550"/>
          </a:xfrm>
        </p:spPr>
        <p:txBody>
          <a:bodyPr>
            <a:normAutofit fontScale="90000"/>
          </a:bodyPr>
          <a:lstStyle/>
          <a:p>
            <a:r>
              <a:rPr lang="en-US" dirty="0" smtClean="0"/>
              <a:t>2011 – 2017 Exclusion Rates* of SD/ELL – </a:t>
            </a:r>
            <a:r>
              <a:rPr lang="en-US" dirty="0" smtClean="0">
                <a:solidFill>
                  <a:srgbClr val="0070C0"/>
                </a:solidFill>
              </a:rPr>
              <a:t>MATH</a:t>
            </a:r>
            <a:r>
              <a:rPr lang="en-US" dirty="0" smtClean="0">
                <a:solidFill>
                  <a:srgbClr val="27B50F"/>
                </a:solidFill>
              </a:rPr>
              <a:t> </a:t>
            </a:r>
            <a:r>
              <a:rPr lang="en-US" dirty="0" smtClean="0"/>
              <a:t>Grade 4</a:t>
            </a:r>
          </a:p>
        </p:txBody>
      </p:sp>
    </p:spTree>
    <p:extLst>
      <p:ext uri="{BB962C8B-B14F-4D97-AF65-F5344CB8AC3E}">
        <p14:creationId xmlns:p14="http://schemas.microsoft.com/office/powerpoint/2010/main" val="32563342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Grade 8 Mathematics Results</a:t>
            </a:r>
            <a:endParaRPr lang="en-US" dirty="0"/>
          </a:p>
        </p:txBody>
      </p:sp>
      <p:sp>
        <p:nvSpPr>
          <p:cNvPr id="4" name="Slide Number Placeholder 3"/>
          <p:cNvSpPr>
            <a:spLocks noGrp="1"/>
          </p:cNvSpPr>
          <p:nvPr>
            <p:ph type="sldNum" sz="quarter" idx="12"/>
          </p:nvPr>
        </p:nvSpPr>
        <p:spPr/>
        <p:txBody>
          <a:bodyPr/>
          <a:lstStyle/>
          <a:p>
            <a:fld id="{273AA734-5C8A-4D9E-96EE-997B858217FF}" type="slidenum">
              <a:rPr lang="en-US" smtClean="0"/>
              <a:t>18</a:t>
            </a:fld>
            <a:endParaRPr lang="en-US"/>
          </a:p>
        </p:txBody>
      </p:sp>
      <p:pic>
        <p:nvPicPr>
          <p:cNvPr id="8" name="Picture Placeholder 7" descr="Math Logo" title="Math Logo"/>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8" r="48"/>
          <a:stretch>
            <a:fillRect/>
          </a:stretch>
        </p:blipFill>
        <p:spPr/>
      </p:pic>
    </p:spTree>
    <p:extLst>
      <p:ext uri="{BB962C8B-B14F-4D97-AF65-F5344CB8AC3E}">
        <p14:creationId xmlns:p14="http://schemas.microsoft.com/office/powerpoint/2010/main" val="8761021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3AA734-5C8A-4D9E-96EE-997B858217FF}" type="slidenum">
              <a:rPr lang="en-US" smtClean="0"/>
              <a:t>19</a:t>
            </a:fld>
            <a:endParaRPr lang="en-US"/>
          </a:p>
        </p:txBody>
      </p:sp>
      <p:sp>
        <p:nvSpPr>
          <p:cNvPr id="17" name="TextBox 16"/>
          <p:cNvSpPr txBox="1"/>
          <p:nvPr/>
        </p:nvSpPr>
        <p:spPr>
          <a:xfrm>
            <a:off x="2644152" y="6377912"/>
            <a:ext cx="3855696" cy="276999"/>
          </a:xfrm>
          <a:prstGeom prst="rect">
            <a:avLst/>
          </a:prstGeom>
          <a:noFill/>
        </p:spPr>
        <p:txBody>
          <a:bodyPr wrap="square" rtlCol="0">
            <a:spAutoFit/>
          </a:bodyPr>
          <a:lstStyle/>
          <a:p>
            <a:pPr algn="ctr"/>
            <a:r>
              <a:rPr lang="en-US" sz="1200" dirty="0" smtClean="0">
                <a:solidFill>
                  <a:schemeClr val="accent3"/>
                </a:solidFill>
                <a:latin typeface="+mj-lt"/>
              </a:rPr>
              <a:t>*Significantly </a:t>
            </a:r>
            <a:r>
              <a:rPr lang="en-US" sz="1200" dirty="0">
                <a:solidFill>
                  <a:schemeClr val="accent3"/>
                </a:solidFill>
                <a:latin typeface="+mj-lt"/>
              </a:rPr>
              <a:t>different (p &lt; .05) from </a:t>
            </a:r>
            <a:r>
              <a:rPr lang="en-US" sz="1200" dirty="0" smtClean="0">
                <a:solidFill>
                  <a:schemeClr val="accent3"/>
                </a:solidFill>
                <a:latin typeface="+mj-lt"/>
              </a:rPr>
              <a:t>2017.</a:t>
            </a:r>
            <a:endParaRPr lang="en-US" sz="1200" dirty="0">
              <a:solidFill>
                <a:schemeClr val="accent3"/>
              </a:solidFill>
              <a:latin typeface="+mj-lt"/>
            </a:endParaRPr>
          </a:p>
        </p:txBody>
      </p:sp>
      <p:cxnSp>
        <p:nvCxnSpPr>
          <p:cNvPr id="5" name="Straight Connector 4" descr="Math Grade 8 Proficiency Line is 299" title="Math Grade 8 Proficiency Line is 299"/>
          <p:cNvCxnSpPr/>
          <p:nvPr/>
        </p:nvCxnSpPr>
        <p:spPr>
          <a:xfrm>
            <a:off x="875782" y="2737463"/>
            <a:ext cx="6949440" cy="0"/>
          </a:xfrm>
          <a:prstGeom prst="line">
            <a:avLst/>
          </a:prstGeom>
          <a:ln w="12700">
            <a:solidFill>
              <a:srgbClr val="B3AB9F"/>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6" name="Group 14" descr="Math Grade 8 Proficiency Line is 299" title="Math Grade 8 Proficiency Line is 299"/>
          <p:cNvGrpSpPr>
            <a:grpSpLocks/>
          </p:cNvGrpSpPr>
          <p:nvPr/>
        </p:nvGrpSpPr>
        <p:grpSpPr bwMode="auto">
          <a:xfrm>
            <a:off x="7774292" y="2598556"/>
            <a:ext cx="1047750" cy="277813"/>
            <a:chOff x="7251589" y="2637880"/>
            <a:chExt cx="1048330" cy="278405"/>
          </a:xfrm>
        </p:grpSpPr>
        <p:sp>
          <p:nvSpPr>
            <p:cNvPr id="8" name="Rectangle 7"/>
            <p:cNvSpPr/>
            <p:nvPr/>
          </p:nvSpPr>
          <p:spPr>
            <a:xfrm>
              <a:off x="7385013" y="2637880"/>
              <a:ext cx="914906" cy="278405"/>
            </a:xfrm>
            <a:prstGeom prst="rect">
              <a:avLst/>
            </a:prstGeom>
            <a:solidFill>
              <a:srgbClr val="D5D0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001871"/>
                  </a:solidFill>
                </a:rPr>
                <a:t>Proficient</a:t>
              </a:r>
            </a:p>
          </p:txBody>
        </p:sp>
        <p:sp>
          <p:nvSpPr>
            <p:cNvPr id="9" name="Isosceles Triangle 8"/>
            <p:cNvSpPr>
              <a:spLocks noChangeAspect="1"/>
            </p:cNvSpPr>
            <p:nvPr/>
          </p:nvSpPr>
          <p:spPr>
            <a:xfrm rot="16200000">
              <a:off x="7181485" y="2712757"/>
              <a:ext cx="273632" cy="133424"/>
            </a:xfrm>
            <a:prstGeom prst="triangle">
              <a:avLst/>
            </a:prstGeom>
            <a:solidFill>
              <a:srgbClr val="D5D0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cxnSp>
        <p:nvCxnSpPr>
          <p:cNvPr id="11" name="Straight Connector 10" descr="Math Grade 8 Basic Line" title="Math Grade 8 Basic Line"/>
          <p:cNvCxnSpPr/>
          <p:nvPr/>
        </p:nvCxnSpPr>
        <p:spPr>
          <a:xfrm>
            <a:off x="875782" y="5062833"/>
            <a:ext cx="6949440" cy="0"/>
          </a:xfrm>
          <a:prstGeom prst="line">
            <a:avLst/>
          </a:prstGeom>
          <a:ln w="12700">
            <a:solidFill>
              <a:srgbClr val="B3AB9F"/>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12" name="Group 20" descr="Math Grade 8 Basic Line" title="Math Grade 8 Basic Line"/>
          <p:cNvGrpSpPr>
            <a:grpSpLocks/>
          </p:cNvGrpSpPr>
          <p:nvPr/>
        </p:nvGrpSpPr>
        <p:grpSpPr bwMode="auto">
          <a:xfrm>
            <a:off x="7755241" y="4923926"/>
            <a:ext cx="1047750" cy="277813"/>
            <a:chOff x="7251589" y="2637880"/>
            <a:chExt cx="1048330" cy="278405"/>
          </a:xfrm>
        </p:grpSpPr>
        <p:sp>
          <p:nvSpPr>
            <p:cNvPr id="13" name="Rectangle 12"/>
            <p:cNvSpPr/>
            <p:nvPr/>
          </p:nvSpPr>
          <p:spPr>
            <a:xfrm>
              <a:off x="7385013" y="2637880"/>
              <a:ext cx="914906" cy="278405"/>
            </a:xfrm>
            <a:prstGeom prst="rect">
              <a:avLst/>
            </a:prstGeom>
            <a:solidFill>
              <a:srgbClr val="D5D0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001871"/>
                  </a:solidFill>
                </a:rPr>
                <a:t>Basic</a:t>
              </a:r>
            </a:p>
          </p:txBody>
        </p:sp>
        <p:sp>
          <p:nvSpPr>
            <p:cNvPr id="14" name="Isosceles Triangle 13"/>
            <p:cNvSpPr>
              <a:spLocks noChangeAspect="1"/>
            </p:cNvSpPr>
            <p:nvPr/>
          </p:nvSpPr>
          <p:spPr>
            <a:xfrm rot="16200000">
              <a:off x="7181485" y="2712757"/>
              <a:ext cx="273632" cy="133424"/>
            </a:xfrm>
            <a:prstGeom prst="triangle">
              <a:avLst/>
            </a:prstGeom>
            <a:solidFill>
              <a:srgbClr val="D5D0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aphicFrame>
        <p:nvGraphicFramePr>
          <p:cNvPr id="7" name="Content Placeholder 6" descr="Math Grade 8 Average Scale Scores from 2003 through 2017. Gold line depicts Kentucky Average Scale Scores. Dark blue line depicts National Average Scale Scores." title="Math Grade 8 Average Scale Scores"/>
          <p:cNvGraphicFramePr>
            <a:graphicFrameLocks noGrp="1"/>
          </p:cNvGraphicFramePr>
          <p:nvPr>
            <p:ph idx="1"/>
            <p:extLst>
              <p:ext uri="{D42A27DB-BD31-4B8C-83A1-F6EECF244321}">
                <p14:modId xmlns:p14="http://schemas.microsoft.com/office/powerpoint/2010/main" val="687252831"/>
              </p:ext>
            </p:extLst>
          </p:nvPr>
        </p:nvGraphicFramePr>
        <p:xfrm>
          <a:off x="341313" y="1825625"/>
          <a:ext cx="7772400" cy="4530726"/>
        </p:xfrm>
        <a:graphic>
          <a:graphicData uri="http://schemas.openxmlformats.org/drawingml/2006/chart">
            <c:chart xmlns:c="http://schemas.openxmlformats.org/drawingml/2006/chart" xmlns:r="http://schemas.openxmlformats.org/officeDocument/2006/relationships" r:id="rId3"/>
          </a:graphicData>
        </a:graphic>
      </p:graphicFrame>
      <p:grpSp>
        <p:nvGrpSpPr>
          <p:cNvPr id="16" name="Group 15" descr="Mathematics Grade 8 Logo" title="Mathematics Grade 8 Logo"/>
          <p:cNvGrpSpPr/>
          <p:nvPr/>
        </p:nvGrpSpPr>
        <p:grpSpPr>
          <a:xfrm>
            <a:off x="3808164" y="1751953"/>
            <a:ext cx="1527672" cy="408398"/>
            <a:chOff x="3489496" y="1751953"/>
            <a:chExt cx="1527672" cy="408398"/>
          </a:xfrm>
        </p:grpSpPr>
        <p:pic>
          <p:nvPicPr>
            <p:cNvPr id="3" name="Picture 2" descr="Mathematics Grade 8 Logo" title="Mathematics Grade 8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9496" y="1751953"/>
              <a:ext cx="408398" cy="408398"/>
            </a:xfrm>
            <a:prstGeom prst="rect">
              <a:avLst/>
            </a:prstGeom>
          </p:spPr>
        </p:pic>
        <p:sp>
          <p:nvSpPr>
            <p:cNvPr id="15" name="TextBox 14"/>
            <p:cNvSpPr txBox="1"/>
            <p:nvPr/>
          </p:nvSpPr>
          <p:spPr>
            <a:xfrm>
              <a:off x="3897894" y="1771486"/>
              <a:ext cx="1119274" cy="369332"/>
            </a:xfrm>
            <a:prstGeom prst="rect">
              <a:avLst/>
            </a:prstGeom>
            <a:noFill/>
          </p:spPr>
          <p:txBody>
            <a:bodyPr wrap="square" rtlCol="0">
              <a:spAutoFit/>
            </a:bodyPr>
            <a:lstStyle/>
            <a:p>
              <a:r>
                <a:rPr lang="en-US" dirty="0" smtClean="0">
                  <a:latin typeface="+mj-lt"/>
                </a:rPr>
                <a:t>Grade 8</a:t>
              </a:r>
              <a:endParaRPr lang="en-US" dirty="0">
                <a:latin typeface="+mj-lt"/>
              </a:endParaRPr>
            </a:p>
          </p:txBody>
        </p:sp>
      </p:grpSp>
      <p:sp>
        <p:nvSpPr>
          <p:cNvPr id="10" name="Title 9"/>
          <p:cNvSpPr>
            <a:spLocks noGrp="1"/>
          </p:cNvSpPr>
          <p:nvPr>
            <p:ph type="title"/>
          </p:nvPr>
        </p:nvSpPr>
        <p:spPr>
          <a:xfrm>
            <a:off x="341010" y="365126"/>
            <a:ext cx="7433282" cy="1059637"/>
          </a:xfrm>
        </p:spPr>
        <p:txBody>
          <a:bodyPr/>
          <a:lstStyle/>
          <a:p>
            <a:r>
              <a:rPr lang="en-US" dirty="0" smtClean="0"/>
              <a:t>Average Scale </a:t>
            </a:r>
            <a:r>
              <a:rPr lang="en-US" dirty="0" smtClean="0"/>
              <a:t>Scores – Grade 8</a:t>
            </a:r>
            <a:endParaRPr lang="en-US" dirty="0"/>
          </a:p>
        </p:txBody>
      </p:sp>
    </p:spTree>
    <p:extLst>
      <p:ext uri="{BB962C8B-B14F-4D97-AF65-F5344CB8AC3E}">
        <p14:creationId xmlns:p14="http://schemas.microsoft.com/office/powerpoint/2010/main" val="816827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3AA734-5C8A-4D9E-96EE-997B858217FF}" type="slidenum">
              <a:rPr lang="en-US" smtClean="0"/>
              <a:t>2</a:t>
            </a:fld>
            <a:endParaRPr lang="en-US"/>
          </a:p>
        </p:txBody>
      </p:sp>
      <p:pic>
        <p:nvPicPr>
          <p:cNvPr id="28" name="Picture 27" descr="NAEP Logo" title="NAEP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0879" y="1825624"/>
            <a:ext cx="3062111" cy="2748667"/>
          </a:xfrm>
          <a:prstGeom prst="rect">
            <a:avLst/>
          </a:prstGeom>
        </p:spPr>
      </p:pic>
      <p:sp>
        <p:nvSpPr>
          <p:cNvPr id="3" name="Content Placeholder 2"/>
          <p:cNvSpPr>
            <a:spLocks noGrp="1"/>
          </p:cNvSpPr>
          <p:nvPr>
            <p:ph idx="1"/>
          </p:nvPr>
        </p:nvSpPr>
        <p:spPr>
          <a:xfrm>
            <a:off x="341010" y="1825625"/>
            <a:ext cx="5045182" cy="4351338"/>
          </a:xfrm>
        </p:spPr>
        <p:txBody>
          <a:bodyPr/>
          <a:lstStyle/>
          <a:p>
            <a:r>
              <a:rPr lang="en-US" dirty="0" smtClean="0"/>
              <a:t>The </a:t>
            </a:r>
            <a:r>
              <a:rPr lang="en-US" u="sng" dirty="0"/>
              <a:t>only</a:t>
            </a:r>
            <a:r>
              <a:rPr lang="en-US" dirty="0"/>
              <a:t> assessment that measures what U.S. students know </a:t>
            </a:r>
            <a:r>
              <a:rPr lang="en-US" dirty="0" smtClean="0"/>
              <a:t>and can </a:t>
            </a:r>
            <a:r>
              <a:rPr lang="en-US" dirty="0"/>
              <a:t>do in various subjects across the nation, states, and in some cases, </a:t>
            </a:r>
            <a:r>
              <a:rPr lang="en-US" dirty="0" smtClean="0"/>
              <a:t>urban districts.</a:t>
            </a:r>
          </a:p>
          <a:p>
            <a:r>
              <a:rPr lang="en-US" dirty="0" smtClean="0"/>
              <a:t>NAEP results are released as “The Nation’s Report Card”</a:t>
            </a:r>
          </a:p>
          <a:p>
            <a:r>
              <a:rPr lang="en-US" dirty="0" smtClean="0">
                <a:hlinkClick r:id="rId4" tooltip="The Nation's Report Card URL"/>
              </a:rPr>
              <a:t>www.nationsreportcard.gov</a:t>
            </a:r>
            <a:endParaRPr lang="en-US" dirty="0" smtClean="0"/>
          </a:p>
          <a:p>
            <a:pPr marL="0" indent="0">
              <a:buNone/>
            </a:pPr>
            <a:endParaRPr lang="en-US" dirty="0"/>
          </a:p>
        </p:txBody>
      </p:sp>
      <p:sp>
        <p:nvSpPr>
          <p:cNvPr id="2" name="Title 1"/>
          <p:cNvSpPr>
            <a:spLocks noGrp="1"/>
          </p:cNvSpPr>
          <p:nvPr>
            <p:ph type="title"/>
          </p:nvPr>
        </p:nvSpPr>
        <p:spPr/>
        <p:txBody>
          <a:bodyPr>
            <a:normAutofit/>
          </a:bodyPr>
          <a:lstStyle/>
          <a:p>
            <a:r>
              <a:rPr lang="en-US" dirty="0" smtClean="0"/>
              <a:t>What is NAEP?</a:t>
            </a:r>
            <a:endParaRPr lang="en-US" dirty="0"/>
          </a:p>
        </p:txBody>
      </p:sp>
    </p:spTree>
    <p:extLst>
      <p:ext uri="{BB962C8B-B14F-4D97-AF65-F5344CB8AC3E}">
        <p14:creationId xmlns:p14="http://schemas.microsoft.com/office/powerpoint/2010/main" val="2782517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3AA734-5C8A-4D9E-96EE-997B858217FF}" type="slidenum">
              <a:rPr lang="en-US" smtClean="0"/>
              <a:t>20</a:t>
            </a:fld>
            <a:endParaRPr lang="en-US"/>
          </a:p>
        </p:txBody>
      </p:sp>
      <p:sp>
        <p:nvSpPr>
          <p:cNvPr id="15" name="TextBox 14"/>
          <p:cNvSpPr txBox="1"/>
          <p:nvPr/>
        </p:nvSpPr>
        <p:spPr>
          <a:xfrm>
            <a:off x="2240280" y="6351231"/>
            <a:ext cx="4663440" cy="646331"/>
          </a:xfrm>
          <a:prstGeom prst="rect">
            <a:avLst/>
          </a:prstGeom>
          <a:noFill/>
        </p:spPr>
        <p:txBody>
          <a:bodyPr wrap="square" rtlCol="0">
            <a:spAutoFit/>
          </a:bodyPr>
          <a:lstStyle/>
          <a:p>
            <a:r>
              <a:rPr lang="en-US" sz="1200" dirty="0" smtClean="0">
                <a:solidFill>
                  <a:schemeClr val="accent3"/>
                </a:solidFill>
                <a:latin typeface="+mj-lt"/>
              </a:rPr>
              <a:t>*Significantly </a:t>
            </a:r>
            <a:r>
              <a:rPr lang="en-US" sz="1200" dirty="0">
                <a:solidFill>
                  <a:schemeClr val="accent3"/>
                </a:solidFill>
                <a:latin typeface="+mj-lt"/>
              </a:rPr>
              <a:t>different (p &lt; .05) from </a:t>
            </a:r>
            <a:r>
              <a:rPr lang="en-US" sz="1200" dirty="0" smtClean="0">
                <a:solidFill>
                  <a:schemeClr val="accent3"/>
                </a:solidFill>
                <a:latin typeface="+mj-lt"/>
              </a:rPr>
              <a:t>2017.</a:t>
            </a:r>
          </a:p>
          <a:p>
            <a:r>
              <a:rPr lang="en-US" sz="1200" dirty="0" smtClean="0">
                <a:solidFill>
                  <a:schemeClr val="accent3"/>
                </a:solidFill>
                <a:latin typeface="+mj-lt"/>
              </a:rPr>
              <a:t>NOTE: Detail may not sum to totals because of rounding.</a:t>
            </a:r>
            <a:endParaRPr lang="en-US" sz="1200" dirty="0">
              <a:solidFill>
                <a:schemeClr val="accent3"/>
              </a:solidFill>
              <a:latin typeface="+mj-lt"/>
            </a:endParaRPr>
          </a:p>
        </p:txBody>
      </p:sp>
      <p:sp>
        <p:nvSpPr>
          <p:cNvPr id="19" name="TextBox 18"/>
          <p:cNvSpPr txBox="1"/>
          <p:nvPr/>
        </p:nvSpPr>
        <p:spPr>
          <a:xfrm>
            <a:off x="7538886" y="4460179"/>
            <a:ext cx="1487791" cy="646331"/>
          </a:xfrm>
          <a:prstGeom prst="rect">
            <a:avLst/>
          </a:prstGeom>
          <a:noFill/>
        </p:spPr>
        <p:txBody>
          <a:bodyPr wrap="square" rtlCol="0">
            <a:spAutoFit/>
          </a:bodyPr>
          <a:lstStyle/>
          <a:p>
            <a:r>
              <a:rPr lang="en-US" b="1" dirty="0" smtClean="0">
                <a:solidFill>
                  <a:schemeClr val="tx2"/>
                </a:solidFill>
                <a:latin typeface="+mj-lt"/>
              </a:rPr>
              <a:t>National Public</a:t>
            </a:r>
            <a:endParaRPr lang="en-US" b="1" dirty="0">
              <a:solidFill>
                <a:schemeClr val="tx2"/>
              </a:solidFill>
              <a:latin typeface="+mj-lt"/>
            </a:endParaRPr>
          </a:p>
        </p:txBody>
      </p:sp>
      <p:graphicFrame>
        <p:nvGraphicFramePr>
          <p:cNvPr id="17" name="Content Placeholder 6" descr="Math Grade 8 Acheivement Level Percentages for National scores from 2003 through 2017. Bar graph depicts Below Basic, Basic, Proficient and Advanced levels" title="Math Grade 8 Acheivement Level Percentages for National scores"/>
          <p:cNvGraphicFramePr>
            <a:graphicFrameLocks/>
          </p:cNvGraphicFramePr>
          <p:nvPr>
            <p:extLst>
              <p:ext uri="{D42A27DB-BD31-4B8C-83A1-F6EECF244321}">
                <p14:modId xmlns:p14="http://schemas.microsoft.com/office/powerpoint/2010/main" val="364099167"/>
              </p:ext>
            </p:extLst>
          </p:nvPr>
        </p:nvGraphicFramePr>
        <p:xfrm>
          <a:off x="341010" y="4274792"/>
          <a:ext cx="7421562" cy="210312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7538886" y="2544434"/>
            <a:ext cx="1487790" cy="369332"/>
          </a:xfrm>
          <a:prstGeom prst="rect">
            <a:avLst/>
          </a:prstGeom>
          <a:noFill/>
        </p:spPr>
        <p:txBody>
          <a:bodyPr wrap="square" rtlCol="0">
            <a:spAutoFit/>
          </a:bodyPr>
          <a:lstStyle/>
          <a:p>
            <a:r>
              <a:rPr lang="en-US" b="1" dirty="0" smtClean="0">
                <a:solidFill>
                  <a:schemeClr val="tx2"/>
                </a:solidFill>
                <a:latin typeface="+mj-lt"/>
              </a:rPr>
              <a:t>Kentucky</a:t>
            </a:r>
            <a:endParaRPr lang="en-US" b="1" dirty="0">
              <a:solidFill>
                <a:schemeClr val="tx2"/>
              </a:solidFill>
              <a:latin typeface="+mj-lt"/>
            </a:endParaRPr>
          </a:p>
        </p:txBody>
      </p:sp>
      <p:graphicFrame>
        <p:nvGraphicFramePr>
          <p:cNvPr id="16" name="Content Placeholder 6" descr="Math Grade 8 Acheivement Level Percentages for Kentucky from 2003 through 2017. Bar graph depicts Below Basic, Basic, Proficient and Advanced levels" title="Math Grade 8 Acheivement Level Percentages for Kentucky"/>
          <p:cNvGraphicFramePr>
            <a:graphicFrameLocks noGrp="1"/>
          </p:cNvGraphicFramePr>
          <p:nvPr>
            <p:ph idx="1"/>
            <p:extLst>
              <p:ext uri="{D42A27DB-BD31-4B8C-83A1-F6EECF244321}">
                <p14:modId xmlns:p14="http://schemas.microsoft.com/office/powerpoint/2010/main" val="1523564389"/>
              </p:ext>
            </p:extLst>
          </p:nvPr>
        </p:nvGraphicFramePr>
        <p:xfrm>
          <a:off x="341010" y="2357059"/>
          <a:ext cx="7421562" cy="2103120"/>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p:cNvSpPr txBox="1"/>
          <p:nvPr/>
        </p:nvSpPr>
        <p:spPr>
          <a:xfrm>
            <a:off x="1628472" y="2171450"/>
            <a:ext cx="6134100" cy="307777"/>
          </a:xfrm>
          <a:prstGeom prst="rect">
            <a:avLst/>
          </a:prstGeom>
          <a:noFill/>
        </p:spPr>
        <p:txBody>
          <a:bodyPr wrap="square" rtlCol="0">
            <a:spAutoFit/>
          </a:bodyPr>
          <a:lstStyle/>
          <a:p>
            <a:r>
              <a:rPr lang="en-US" sz="1400" dirty="0" smtClean="0">
                <a:solidFill>
                  <a:schemeClr val="accent3"/>
                </a:solidFill>
              </a:rPr>
              <a:t>          Below Basic                         </a:t>
            </a:r>
            <a:r>
              <a:rPr lang="en-US" sz="1400" dirty="0" err="1" smtClean="0">
                <a:solidFill>
                  <a:schemeClr val="accent3"/>
                </a:solidFill>
              </a:rPr>
              <a:t>Basic</a:t>
            </a:r>
            <a:r>
              <a:rPr lang="en-US" sz="1400" dirty="0" smtClean="0">
                <a:solidFill>
                  <a:schemeClr val="accent3"/>
                </a:solidFill>
              </a:rPr>
              <a:t>                         Proficient      Advanced</a:t>
            </a:r>
            <a:endParaRPr lang="en-US" sz="1400" dirty="0">
              <a:solidFill>
                <a:schemeClr val="accent3"/>
              </a:solidFill>
            </a:endParaRPr>
          </a:p>
        </p:txBody>
      </p:sp>
      <p:grpSp>
        <p:nvGrpSpPr>
          <p:cNvPr id="11" name="Group 10" descr="Mathematics Grade 8 Logo" title="Mathematics Grade 8 Logo"/>
          <p:cNvGrpSpPr/>
          <p:nvPr/>
        </p:nvGrpSpPr>
        <p:grpSpPr>
          <a:xfrm>
            <a:off x="3827214" y="1651658"/>
            <a:ext cx="1527672" cy="408398"/>
            <a:chOff x="3489496" y="1751953"/>
            <a:chExt cx="1527672" cy="408398"/>
          </a:xfrm>
        </p:grpSpPr>
        <p:pic>
          <p:nvPicPr>
            <p:cNvPr id="12" name="Picture 11" descr="Mathematics Grade 8 Logo" title="Mathematics Grade 8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9496" y="1751953"/>
              <a:ext cx="408398" cy="408398"/>
            </a:xfrm>
            <a:prstGeom prst="rect">
              <a:avLst/>
            </a:prstGeom>
          </p:spPr>
        </p:pic>
        <p:sp>
          <p:nvSpPr>
            <p:cNvPr id="13" name="TextBox 12"/>
            <p:cNvSpPr txBox="1"/>
            <p:nvPr/>
          </p:nvSpPr>
          <p:spPr>
            <a:xfrm>
              <a:off x="3897894" y="1771486"/>
              <a:ext cx="1119274" cy="369332"/>
            </a:xfrm>
            <a:prstGeom prst="rect">
              <a:avLst/>
            </a:prstGeom>
            <a:noFill/>
          </p:spPr>
          <p:txBody>
            <a:bodyPr wrap="square" rtlCol="0">
              <a:spAutoFit/>
            </a:bodyPr>
            <a:lstStyle/>
            <a:p>
              <a:r>
                <a:rPr lang="en-US" dirty="0" smtClean="0">
                  <a:latin typeface="+mj-lt"/>
                </a:rPr>
                <a:t>Grade 8</a:t>
              </a:r>
              <a:endParaRPr lang="en-US" dirty="0">
                <a:latin typeface="+mj-lt"/>
              </a:endParaRPr>
            </a:p>
          </p:txBody>
        </p:sp>
      </p:grpSp>
      <p:sp>
        <p:nvSpPr>
          <p:cNvPr id="3" name="Title 2"/>
          <p:cNvSpPr>
            <a:spLocks noGrp="1"/>
          </p:cNvSpPr>
          <p:nvPr>
            <p:ph type="title"/>
          </p:nvPr>
        </p:nvSpPr>
        <p:spPr/>
        <p:txBody>
          <a:bodyPr/>
          <a:lstStyle/>
          <a:p>
            <a:r>
              <a:rPr lang="en-US" dirty="0" smtClean="0"/>
              <a:t>Achievement Level </a:t>
            </a:r>
            <a:r>
              <a:rPr lang="en-US" dirty="0" smtClean="0"/>
              <a:t>Percentages – Grade 8</a:t>
            </a:r>
            <a:endParaRPr lang="en-US" dirty="0"/>
          </a:p>
        </p:txBody>
      </p:sp>
    </p:spTree>
    <p:extLst>
      <p:ext uri="{BB962C8B-B14F-4D97-AF65-F5344CB8AC3E}">
        <p14:creationId xmlns:p14="http://schemas.microsoft.com/office/powerpoint/2010/main" val="15458745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3AA734-5C8A-4D9E-96EE-997B858217FF}" type="slidenum">
              <a:rPr lang="en-US" smtClean="0"/>
              <a:t>21</a:t>
            </a:fld>
            <a:endParaRPr lang="en-US"/>
          </a:p>
        </p:txBody>
      </p:sp>
      <p:graphicFrame>
        <p:nvGraphicFramePr>
          <p:cNvPr id="7" name="Table 6" descr="Math Grade 8 Student Group Score Differences. Comparison of Kentucky and National Public scores. " title="Math Grade 8 Student Group Score Differences"/>
          <p:cNvGraphicFramePr>
            <a:graphicFrameLocks noGrp="1"/>
          </p:cNvGraphicFramePr>
          <p:nvPr>
            <p:extLst>
              <p:ext uri="{D42A27DB-BD31-4B8C-83A1-F6EECF244321}">
                <p14:modId xmlns:p14="http://schemas.microsoft.com/office/powerpoint/2010/main" val="3527645307"/>
              </p:ext>
            </p:extLst>
          </p:nvPr>
        </p:nvGraphicFramePr>
        <p:xfrm>
          <a:off x="342901" y="4333123"/>
          <a:ext cx="8461981" cy="1859280"/>
        </p:xfrm>
        <a:graphic>
          <a:graphicData uri="http://schemas.openxmlformats.org/drawingml/2006/table">
            <a:tbl>
              <a:tblPr firstRow="1" bandRow="1">
                <a:tableStyleId>{7E9639D4-E3E2-4D34-9284-5A2195B3D0D7}</a:tableStyleId>
              </a:tblPr>
              <a:tblGrid>
                <a:gridCol w="1390231">
                  <a:extLst>
                    <a:ext uri="{9D8B030D-6E8A-4147-A177-3AD203B41FA5}">
                      <a16:colId xmlns:a16="http://schemas.microsoft.com/office/drawing/2014/main" xmlns="" val="2848649651"/>
                    </a:ext>
                  </a:extLst>
                </a:gridCol>
                <a:gridCol w="1178625">
                  <a:extLst>
                    <a:ext uri="{9D8B030D-6E8A-4147-A177-3AD203B41FA5}">
                      <a16:colId xmlns:a16="http://schemas.microsoft.com/office/drawing/2014/main" xmlns="" val="1350635784"/>
                    </a:ext>
                  </a:extLst>
                </a:gridCol>
                <a:gridCol w="1178625">
                  <a:extLst>
                    <a:ext uri="{9D8B030D-6E8A-4147-A177-3AD203B41FA5}">
                      <a16:colId xmlns:a16="http://schemas.microsoft.com/office/drawing/2014/main" xmlns="" val="4046677229"/>
                    </a:ext>
                  </a:extLst>
                </a:gridCol>
                <a:gridCol w="1178625">
                  <a:extLst>
                    <a:ext uri="{9D8B030D-6E8A-4147-A177-3AD203B41FA5}">
                      <a16:colId xmlns:a16="http://schemas.microsoft.com/office/drawing/2014/main" xmlns="" val="3302072544"/>
                    </a:ext>
                  </a:extLst>
                </a:gridCol>
                <a:gridCol w="1178625">
                  <a:extLst>
                    <a:ext uri="{9D8B030D-6E8A-4147-A177-3AD203B41FA5}">
                      <a16:colId xmlns:a16="http://schemas.microsoft.com/office/drawing/2014/main" xmlns="" val="909836158"/>
                    </a:ext>
                  </a:extLst>
                </a:gridCol>
                <a:gridCol w="1178625">
                  <a:extLst>
                    <a:ext uri="{9D8B030D-6E8A-4147-A177-3AD203B41FA5}">
                      <a16:colId xmlns:a16="http://schemas.microsoft.com/office/drawing/2014/main" xmlns="" val="3331182606"/>
                    </a:ext>
                  </a:extLst>
                </a:gridCol>
                <a:gridCol w="1178625">
                  <a:extLst>
                    <a:ext uri="{9D8B030D-6E8A-4147-A177-3AD203B41FA5}">
                      <a16:colId xmlns:a16="http://schemas.microsoft.com/office/drawing/2014/main" xmlns="" val="3522838118"/>
                    </a:ext>
                  </a:extLst>
                </a:gridCol>
              </a:tblGrid>
              <a:tr h="370840">
                <a:tc>
                  <a:txBody>
                    <a:bodyPr/>
                    <a:lstStyle/>
                    <a:p>
                      <a:pPr algn="ctr"/>
                      <a:endParaRPr lang="en-US" sz="1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White</a:t>
                      </a:r>
                      <a:endParaRPr 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Black</a:t>
                      </a:r>
                      <a:endParaRPr 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Hispanic</a:t>
                      </a:r>
                      <a:endParaRPr 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Asian/</a:t>
                      </a:r>
                    </a:p>
                    <a:p>
                      <a:pPr algn="ctr"/>
                      <a:r>
                        <a:rPr lang="en-US" sz="1200" dirty="0" smtClean="0">
                          <a:latin typeface="+mj-lt"/>
                        </a:rPr>
                        <a:t>Pacific Islander</a:t>
                      </a:r>
                      <a:endParaRPr 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American Indian/</a:t>
                      </a:r>
                    </a:p>
                    <a:p>
                      <a:pPr algn="ctr"/>
                      <a:r>
                        <a:rPr lang="en-US" sz="1200" dirty="0" smtClean="0">
                          <a:latin typeface="+mj-lt"/>
                        </a:rPr>
                        <a:t>Alaska Native</a:t>
                      </a:r>
                      <a:endParaRPr 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Two</a:t>
                      </a:r>
                      <a:r>
                        <a:rPr lang="en-US" sz="1200" baseline="0" dirty="0" smtClean="0">
                          <a:latin typeface="+mj-lt"/>
                        </a:rPr>
                        <a:t> or more races</a:t>
                      </a:r>
                      <a:endParaRPr 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56990743"/>
                  </a:ext>
                </a:extLst>
              </a:tr>
              <a:tr h="518160">
                <a:tc>
                  <a:txBody>
                    <a:bodyPr/>
                    <a:lstStyle/>
                    <a:p>
                      <a:pPr algn="l"/>
                      <a:r>
                        <a:rPr lang="en-US" sz="1200" b="1" dirty="0" smtClean="0">
                          <a:latin typeface="+mj-lt"/>
                        </a:rPr>
                        <a:t>Kentucky</a:t>
                      </a:r>
                      <a:endParaRPr lang="en-US" sz="1200" b="1" dirty="0">
                        <a:latin typeface="+mj-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kern="1200" dirty="0" smtClean="0">
                          <a:solidFill>
                            <a:schemeClr val="tx2"/>
                          </a:solidFill>
                          <a:latin typeface="+mn-lt"/>
                          <a:ea typeface="+mn-ea"/>
                          <a:cs typeface="+mn-cs"/>
                          <a:sym typeface="Wingdings" panose="05000000000000000000" pitchFamily="2" charset="2"/>
                        </a:rPr>
                        <a:t></a:t>
                      </a:r>
                      <a:endParaRPr lang="en-US" sz="1800" b="1" dirty="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kern="1200" dirty="0" smtClean="0">
                          <a:solidFill>
                            <a:schemeClr val="tx2"/>
                          </a:solidFill>
                          <a:latin typeface="+mn-lt"/>
                          <a:ea typeface="+mn-ea"/>
                          <a:cs typeface="+mn-cs"/>
                          <a:sym typeface="Wingdings" panose="05000000000000000000" pitchFamily="2" charset="2"/>
                        </a:rPr>
                        <a:t></a:t>
                      </a:r>
                      <a:endParaRPr lang="en-US" sz="1800" b="1" dirty="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kern="1200" dirty="0" smtClean="0">
                          <a:solidFill>
                            <a:schemeClr val="tx2"/>
                          </a:solidFill>
                          <a:latin typeface="+mn-lt"/>
                          <a:ea typeface="+mn-ea"/>
                          <a:cs typeface="+mn-cs"/>
                        </a:rPr>
                        <a:t>—</a:t>
                      </a:r>
                      <a:endParaRPr lang="en-US" sz="1800" b="1" kern="1200" dirty="0">
                        <a:solidFill>
                          <a:schemeClr val="tx2"/>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kern="1200" dirty="0" smtClean="0">
                          <a:solidFill>
                            <a:schemeClr val="tx2"/>
                          </a:solidFill>
                          <a:latin typeface="+mn-lt"/>
                          <a:ea typeface="+mn-ea"/>
                          <a:cs typeface="+mn-cs"/>
                        </a:rPr>
                        <a:t>—</a:t>
                      </a:r>
                      <a:endParaRPr lang="en-US" sz="1800" b="1" kern="1200" dirty="0">
                        <a:solidFill>
                          <a:schemeClr val="tx2"/>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kern="1200" dirty="0" smtClean="0">
                          <a:solidFill>
                            <a:schemeClr val="tx2"/>
                          </a:solidFill>
                          <a:latin typeface="+mn-lt"/>
                          <a:ea typeface="+mn-ea"/>
                          <a:cs typeface="+mn-cs"/>
                        </a:rPr>
                        <a:t>—</a:t>
                      </a:r>
                      <a:endParaRPr lang="en-US" sz="1800" b="1" kern="1200" dirty="0">
                        <a:solidFill>
                          <a:schemeClr val="tx2"/>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kern="1200" dirty="0" smtClean="0">
                          <a:solidFill>
                            <a:schemeClr val="tx2"/>
                          </a:solidFill>
                          <a:latin typeface="+mn-lt"/>
                          <a:ea typeface="+mn-ea"/>
                          <a:cs typeface="+mn-cs"/>
                        </a:rPr>
                        <a:t>—</a:t>
                      </a:r>
                      <a:endParaRPr lang="en-US" sz="1800" b="1" kern="1200" dirty="0">
                        <a:solidFill>
                          <a:schemeClr val="tx2"/>
                        </a:solidFill>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6681943"/>
                  </a:ext>
                </a:extLst>
              </a:tr>
              <a:tr h="518160">
                <a:tc>
                  <a:txBody>
                    <a:bodyPr/>
                    <a:lstStyle/>
                    <a:p>
                      <a:pPr algn="l"/>
                      <a:r>
                        <a:rPr lang="en-US" sz="1200" b="1" dirty="0" smtClean="0">
                          <a:latin typeface="+mj-lt"/>
                        </a:rPr>
                        <a:t>National Public</a:t>
                      </a:r>
                      <a:endParaRPr lang="en-US" sz="1200" b="1" dirty="0">
                        <a:latin typeface="+mj-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C69214"/>
                          </a:solidFill>
                          <a:effectLst/>
                          <a:uLnTx/>
                          <a:uFillTx/>
                          <a:latin typeface="Verdana"/>
                          <a:ea typeface="+mn-ea"/>
                          <a:cs typeface="+mn-cs"/>
                          <a:sym typeface="Wingdings" panose="05000000000000000000" pitchFamily="2" charset="2"/>
                        </a:rPr>
                        <a:t>2</a:t>
                      </a:r>
                      <a:endParaRPr lang="en-US" sz="1800" b="1" kern="1200" dirty="0" smtClean="0">
                        <a:solidFill>
                          <a:schemeClr val="tx2"/>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solidFill>
                          <a:latin typeface="+mn-lt"/>
                          <a:ea typeface="+mn-ea"/>
                          <a:cs typeface="+mn-cs"/>
                          <a:sym typeface="Wingdings" panose="05000000000000000000" pitchFamily="2" charset="2"/>
                        </a:rPr>
                        <a:t></a:t>
                      </a:r>
                      <a:endParaRPr kumimoji="0" lang="en-US" sz="1800" b="1" i="0" u="none" strike="noStrike" kern="1200" cap="none" spc="0" normalizeH="0" baseline="0" noProof="0" dirty="0">
                        <a:ln>
                          <a:noFill/>
                        </a:ln>
                        <a:solidFill>
                          <a:srgbClr val="C69214"/>
                        </a:solidFill>
                        <a:effectLst/>
                        <a:uLnTx/>
                        <a:uFillTx/>
                        <a:latin typeface="Verdana"/>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C69214"/>
                          </a:solidFill>
                          <a:effectLst/>
                          <a:uLnTx/>
                          <a:uFillTx/>
                          <a:latin typeface="Verdana"/>
                          <a:ea typeface="+mn-ea"/>
                          <a:cs typeface="+mn-cs"/>
                          <a:sym typeface="Wingdings" panose="05000000000000000000" pitchFamily="2" charset="2"/>
                        </a:rPr>
                        <a:t>4</a:t>
                      </a:r>
                      <a:endParaRPr lang="en-US" sz="1800" b="1" kern="1200" dirty="0" smtClean="0">
                        <a:solidFill>
                          <a:schemeClr val="tx2"/>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C69214"/>
                          </a:solidFill>
                          <a:effectLst/>
                          <a:uLnTx/>
                          <a:uFillTx/>
                          <a:latin typeface="Verdana"/>
                          <a:ea typeface="+mn-ea"/>
                          <a:cs typeface="+mn-cs"/>
                          <a:sym typeface="Wingdings" panose="05000000000000000000" pitchFamily="2" charset="2"/>
                        </a:rPr>
                        <a:t>13</a:t>
                      </a:r>
                      <a:endParaRPr lang="en-US" sz="1800" b="1" kern="1200" dirty="0" smtClean="0">
                        <a:solidFill>
                          <a:schemeClr val="tx2"/>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solidFill>
                          <a:latin typeface="+mn-lt"/>
                          <a:ea typeface="+mn-ea"/>
                          <a:cs typeface="+mn-cs"/>
                          <a:sym typeface="Wingdings" panose="05000000000000000000" pitchFamily="2" charset="2"/>
                        </a:rPr>
                        <a:t></a:t>
                      </a:r>
                      <a:endParaRPr kumimoji="0" lang="en-US" sz="1800" b="1" i="0" u="none" strike="noStrike" kern="1200" cap="none" spc="0" normalizeH="0" baseline="0" noProof="0" dirty="0" smtClean="0">
                        <a:ln>
                          <a:noFill/>
                        </a:ln>
                        <a:solidFill>
                          <a:srgbClr val="C69214"/>
                        </a:solidFill>
                        <a:effectLst/>
                        <a:uLnTx/>
                        <a:uFillTx/>
                        <a:latin typeface="Verdana"/>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solidFill>
                          <a:latin typeface="+mn-lt"/>
                          <a:ea typeface="+mn-ea"/>
                          <a:cs typeface="+mn-cs"/>
                          <a:sym typeface="Wingdings" panose="05000000000000000000" pitchFamily="2" charset="2"/>
                        </a:rPr>
                        <a:t></a:t>
                      </a:r>
                      <a:endParaRPr kumimoji="0" lang="en-US" sz="1800" b="1" i="0" u="none" strike="noStrike" kern="1200" cap="none" spc="0" normalizeH="0" baseline="0" noProof="0" dirty="0" smtClean="0">
                        <a:ln>
                          <a:noFill/>
                        </a:ln>
                        <a:solidFill>
                          <a:srgbClr val="C69214"/>
                        </a:solidFill>
                        <a:effectLst/>
                        <a:uLnTx/>
                        <a:uFillTx/>
                        <a:latin typeface="Verdana"/>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35566794"/>
                  </a:ext>
                </a:extLst>
              </a:tr>
            </a:tbl>
          </a:graphicData>
        </a:graphic>
      </p:graphicFrame>
      <p:sp>
        <p:nvSpPr>
          <p:cNvPr id="9" name="TextBox 8"/>
          <p:cNvSpPr txBox="1"/>
          <p:nvPr/>
        </p:nvSpPr>
        <p:spPr>
          <a:xfrm>
            <a:off x="914400" y="3938101"/>
            <a:ext cx="7315200" cy="369332"/>
          </a:xfrm>
          <a:prstGeom prst="rect">
            <a:avLst/>
          </a:prstGeom>
          <a:noFill/>
        </p:spPr>
        <p:txBody>
          <a:bodyPr wrap="square" rtlCol="0">
            <a:spAutoFit/>
          </a:bodyPr>
          <a:lstStyle/>
          <a:p>
            <a:pPr algn="ctr"/>
            <a:r>
              <a:rPr lang="en-US" b="1" dirty="0" smtClean="0">
                <a:solidFill>
                  <a:schemeClr val="tx2"/>
                </a:solidFill>
                <a:latin typeface="+mj-lt"/>
                <a:sym typeface="Wingdings" panose="05000000000000000000" pitchFamily="2" charset="2"/>
              </a:rPr>
              <a:t></a:t>
            </a:r>
            <a:r>
              <a:rPr lang="en-US" sz="1200" b="1" dirty="0" smtClean="0">
                <a:solidFill>
                  <a:schemeClr val="tx2"/>
                </a:solidFill>
                <a:latin typeface="+mj-lt"/>
                <a:sym typeface="Wingdings" panose="05000000000000000000" pitchFamily="2" charset="2"/>
              </a:rPr>
              <a:t> </a:t>
            </a:r>
            <a:r>
              <a:rPr lang="en-US" sz="1200" b="1" dirty="0" smtClean="0">
                <a:solidFill>
                  <a:schemeClr val="tx2"/>
                </a:solidFill>
                <a:latin typeface="+mj-lt"/>
              </a:rPr>
              <a:t>Higher		</a:t>
            </a:r>
            <a:r>
              <a:rPr lang="en-US" b="1" dirty="0" smtClean="0">
                <a:solidFill>
                  <a:schemeClr val="tx2"/>
                </a:solidFill>
                <a:latin typeface="+mj-lt"/>
                <a:sym typeface="Wingdings" panose="05000000000000000000" pitchFamily="2" charset="2"/>
              </a:rPr>
              <a:t></a:t>
            </a:r>
            <a:r>
              <a:rPr lang="en-US" sz="1200" b="1" dirty="0" smtClean="0">
                <a:solidFill>
                  <a:schemeClr val="tx2"/>
                </a:solidFill>
                <a:latin typeface="+mj-lt"/>
                <a:sym typeface="Wingdings" panose="05000000000000000000" pitchFamily="2" charset="2"/>
              </a:rPr>
              <a:t> </a:t>
            </a:r>
            <a:r>
              <a:rPr lang="en-US" sz="1200" b="1" dirty="0" smtClean="0">
                <a:solidFill>
                  <a:schemeClr val="tx2"/>
                </a:solidFill>
                <a:latin typeface="+mj-lt"/>
              </a:rPr>
              <a:t>Lower		</a:t>
            </a:r>
            <a:r>
              <a:rPr lang="en-US" b="1" dirty="0" smtClean="0">
                <a:solidFill>
                  <a:schemeClr val="tx2"/>
                </a:solidFill>
                <a:latin typeface="+mj-lt"/>
                <a:sym typeface="Wingdings" panose="05000000000000000000" pitchFamily="2" charset="2"/>
              </a:rPr>
              <a:t></a:t>
            </a:r>
            <a:r>
              <a:rPr lang="en-US" sz="1200" b="1" dirty="0" smtClean="0">
                <a:solidFill>
                  <a:schemeClr val="tx2"/>
                </a:solidFill>
                <a:latin typeface="+mj-lt"/>
                <a:sym typeface="Wingdings" panose="05000000000000000000" pitchFamily="2" charset="2"/>
              </a:rPr>
              <a:t> </a:t>
            </a:r>
            <a:r>
              <a:rPr lang="en-US" sz="1200" b="1" dirty="0" smtClean="0">
                <a:solidFill>
                  <a:schemeClr val="tx2"/>
                </a:solidFill>
                <a:latin typeface="+mj-lt"/>
              </a:rPr>
              <a:t>No significant change		</a:t>
            </a:r>
            <a:r>
              <a:rPr lang="en-US" b="1" dirty="0" smtClean="0">
                <a:solidFill>
                  <a:schemeClr val="tx2"/>
                </a:solidFill>
                <a:latin typeface="+mj-lt"/>
              </a:rPr>
              <a:t>—</a:t>
            </a:r>
            <a:r>
              <a:rPr lang="en-US" sz="1200" b="1" dirty="0" smtClean="0">
                <a:solidFill>
                  <a:schemeClr val="tx2"/>
                </a:solidFill>
                <a:latin typeface="+mj-lt"/>
              </a:rPr>
              <a:t> Not available</a:t>
            </a:r>
            <a:endParaRPr lang="en-US" sz="1200" b="1" dirty="0">
              <a:solidFill>
                <a:schemeClr val="tx2"/>
              </a:solidFill>
              <a:latin typeface="+mj-lt"/>
            </a:endParaRPr>
          </a:p>
        </p:txBody>
      </p:sp>
      <p:graphicFrame>
        <p:nvGraphicFramePr>
          <p:cNvPr id="8" name="Table 7" descr="Math Grade 8 Student Group Score Differences. Comparison of Kentucky and National Public scores. " title="Math Grade 8 Student Group Score Differences"/>
          <p:cNvGraphicFramePr>
            <a:graphicFrameLocks noGrp="1"/>
          </p:cNvGraphicFramePr>
          <p:nvPr>
            <p:extLst>
              <p:ext uri="{D42A27DB-BD31-4B8C-83A1-F6EECF244321}">
                <p14:modId xmlns:p14="http://schemas.microsoft.com/office/powerpoint/2010/main" val="299034307"/>
              </p:ext>
            </p:extLst>
          </p:nvPr>
        </p:nvGraphicFramePr>
        <p:xfrm>
          <a:off x="341010" y="2229916"/>
          <a:ext cx="8461980" cy="1682496"/>
        </p:xfrm>
        <a:graphic>
          <a:graphicData uri="http://schemas.openxmlformats.org/drawingml/2006/table">
            <a:tbl>
              <a:tblPr firstRow="1" bandRow="1">
                <a:tableStyleId>{7E9639D4-E3E2-4D34-9284-5A2195B3D0D7}</a:tableStyleId>
              </a:tblPr>
              <a:tblGrid>
                <a:gridCol w="1392540">
                  <a:extLst>
                    <a:ext uri="{9D8B030D-6E8A-4147-A177-3AD203B41FA5}">
                      <a16:colId xmlns:a16="http://schemas.microsoft.com/office/drawing/2014/main" xmlns="" val="2848649651"/>
                    </a:ext>
                  </a:extLst>
                </a:gridCol>
                <a:gridCol w="1178240">
                  <a:extLst>
                    <a:ext uri="{9D8B030D-6E8A-4147-A177-3AD203B41FA5}">
                      <a16:colId xmlns:a16="http://schemas.microsoft.com/office/drawing/2014/main" xmlns="" val="370179065"/>
                    </a:ext>
                  </a:extLst>
                </a:gridCol>
                <a:gridCol w="1178240">
                  <a:extLst>
                    <a:ext uri="{9D8B030D-6E8A-4147-A177-3AD203B41FA5}">
                      <a16:colId xmlns:a16="http://schemas.microsoft.com/office/drawing/2014/main" xmlns="" val="1097016189"/>
                    </a:ext>
                  </a:extLst>
                </a:gridCol>
                <a:gridCol w="1178240">
                  <a:extLst>
                    <a:ext uri="{9D8B030D-6E8A-4147-A177-3AD203B41FA5}">
                      <a16:colId xmlns:a16="http://schemas.microsoft.com/office/drawing/2014/main" xmlns="" val="1350635784"/>
                    </a:ext>
                  </a:extLst>
                </a:gridCol>
                <a:gridCol w="1178240">
                  <a:extLst>
                    <a:ext uri="{9D8B030D-6E8A-4147-A177-3AD203B41FA5}">
                      <a16:colId xmlns:a16="http://schemas.microsoft.com/office/drawing/2014/main" xmlns="" val="4046677229"/>
                    </a:ext>
                  </a:extLst>
                </a:gridCol>
                <a:gridCol w="1178240">
                  <a:extLst>
                    <a:ext uri="{9D8B030D-6E8A-4147-A177-3AD203B41FA5}">
                      <a16:colId xmlns:a16="http://schemas.microsoft.com/office/drawing/2014/main" xmlns="" val="3302072544"/>
                    </a:ext>
                  </a:extLst>
                </a:gridCol>
                <a:gridCol w="1178240">
                  <a:extLst>
                    <a:ext uri="{9D8B030D-6E8A-4147-A177-3AD203B41FA5}">
                      <a16:colId xmlns:a16="http://schemas.microsoft.com/office/drawing/2014/main" xmlns="" val="909836158"/>
                    </a:ext>
                  </a:extLst>
                </a:gridCol>
              </a:tblGrid>
              <a:tr h="370840">
                <a:tc>
                  <a:txBody>
                    <a:bodyPr/>
                    <a:lstStyle/>
                    <a:p>
                      <a:pPr algn="ctr"/>
                      <a:endParaRPr lang="en-US" sz="1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All Students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Male</a:t>
                      </a:r>
                      <a:endParaRPr 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Female</a:t>
                      </a:r>
                      <a:endParaRPr 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Eligible for NSLP</a:t>
                      </a:r>
                      <a:endParaRPr 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Students</a:t>
                      </a:r>
                      <a:r>
                        <a:rPr lang="en-US" sz="1200" baseline="0" dirty="0" smtClean="0">
                          <a:latin typeface="+mj-lt"/>
                        </a:rPr>
                        <a:t> with Disabilities</a:t>
                      </a:r>
                      <a:endParaRPr 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English language</a:t>
                      </a:r>
                      <a:r>
                        <a:rPr lang="en-US" sz="1200" baseline="0" dirty="0" smtClean="0">
                          <a:latin typeface="+mj-lt"/>
                        </a:rPr>
                        <a:t> learners</a:t>
                      </a:r>
                      <a:endParaRPr 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56990743"/>
                  </a:ext>
                </a:extLst>
              </a:tr>
              <a:tr h="521208">
                <a:tc>
                  <a:txBody>
                    <a:bodyPr/>
                    <a:lstStyle/>
                    <a:p>
                      <a:pPr algn="l"/>
                      <a:r>
                        <a:rPr lang="en-US" sz="1200" b="1" dirty="0" smtClean="0">
                          <a:latin typeface="+mj-lt"/>
                        </a:rPr>
                        <a:t>Kentucky</a:t>
                      </a:r>
                      <a:endParaRPr lang="en-US" sz="1200" b="1" dirty="0">
                        <a:latin typeface="+mj-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kern="1200" dirty="0" smtClean="0">
                          <a:solidFill>
                            <a:schemeClr val="tx2"/>
                          </a:solidFill>
                          <a:latin typeface="+mn-lt"/>
                          <a:ea typeface="+mn-ea"/>
                          <a:cs typeface="+mn-cs"/>
                          <a:sym typeface="Wingdings" panose="05000000000000000000" pitchFamily="2" charset="2"/>
                        </a:rPr>
                        <a:t></a:t>
                      </a:r>
                      <a:endParaRPr lang="en-US" sz="1800" b="1" dirty="0">
                        <a:solidFill>
                          <a:schemeClr val="tx2"/>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kern="1200" dirty="0" smtClean="0">
                          <a:solidFill>
                            <a:schemeClr val="tx2"/>
                          </a:solidFill>
                          <a:latin typeface="+mn-lt"/>
                          <a:ea typeface="+mn-ea"/>
                          <a:cs typeface="+mn-cs"/>
                          <a:sym typeface="Wingdings" panose="05000000000000000000" pitchFamily="2" charset="2"/>
                        </a:rPr>
                        <a:t></a:t>
                      </a:r>
                      <a:endParaRPr lang="en-US" sz="1800" b="1" dirty="0">
                        <a:solidFill>
                          <a:schemeClr val="tx2"/>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kern="1200" dirty="0" smtClean="0">
                          <a:solidFill>
                            <a:schemeClr val="tx2"/>
                          </a:solidFill>
                          <a:latin typeface="+mn-lt"/>
                          <a:ea typeface="+mn-ea"/>
                          <a:cs typeface="+mn-cs"/>
                          <a:sym typeface="Wingdings" panose="05000000000000000000" pitchFamily="2" charset="2"/>
                        </a:rPr>
                        <a:t></a:t>
                      </a:r>
                      <a:endParaRPr lang="en-US" sz="1800" b="1" dirty="0">
                        <a:solidFill>
                          <a:schemeClr val="tx2"/>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kern="1200" dirty="0" smtClean="0">
                          <a:solidFill>
                            <a:schemeClr val="tx2"/>
                          </a:solidFill>
                          <a:latin typeface="+mn-lt"/>
                          <a:ea typeface="+mn-ea"/>
                          <a:cs typeface="+mn-cs"/>
                          <a:sym typeface="Wingdings" panose="05000000000000000000" pitchFamily="2" charset="2"/>
                        </a:rPr>
                        <a:t></a:t>
                      </a:r>
                      <a:endParaRPr lang="en-US" sz="1800" b="1" dirty="0">
                        <a:solidFill>
                          <a:schemeClr val="tx2"/>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C69214"/>
                          </a:solidFill>
                          <a:effectLst/>
                          <a:uLnTx/>
                          <a:uFillTx/>
                          <a:latin typeface="+mn-lt"/>
                          <a:ea typeface="+mn-ea"/>
                          <a:cs typeface="+mn-cs"/>
                          <a:sym typeface="Wingdings" panose="05000000000000000000" pitchFamily="2" charset="2"/>
                        </a:rPr>
                        <a:t></a:t>
                      </a:r>
                      <a:endParaRPr kumimoji="0" lang="en-US" sz="1800" b="1" i="0" u="none" strike="noStrike" kern="1200" cap="none" spc="0" normalizeH="0" baseline="0" noProof="0" dirty="0" smtClean="0">
                        <a:ln>
                          <a:noFill/>
                        </a:ln>
                        <a:solidFill>
                          <a:srgbClr val="C69214"/>
                        </a:solidFill>
                        <a:effectLst/>
                        <a:uLnTx/>
                        <a:uFillTx/>
                        <a:latin typeface="Verdana"/>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kern="1200" dirty="0" smtClean="0">
                          <a:solidFill>
                            <a:schemeClr val="tx2"/>
                          </a:solidFill>
                          <a:latin typeface="+mn-lt"/>
                          <a:ea typeface="+mn-ea"/>
                          <a:cs typeface="+mn-cs"/>
                        </a:rPr>
                        <a:t>—</a:t>
                      </a:r>
                      <a:endParaRPr lang="en-US" sz="1800" b="1" dirty="0">
                        <a:solidFill>
                          <a:schemeClr val="tx2"/>
                        </a:solidFill>
                        <a:latin typeface="+mj-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6681943"/>
                  </a:ext>
                </a:extLst>
              </a:tr>
              <a:tr h="521208">
                <a:tc>
                  <a:txBody>
                    <a:bodyPr/>
                    <a:lstStyle/>
                    <a:p>
                      <a:pPr algn="l"/>
                      <a:r>
                        <a:rPr lang="en-US" sz="1200" b="1" dirty="0" smtClean="0">
                          <a:latin typeface="+mj-lt"/>
                        </a:rPr>
                        <a:t>National Public</a:t>
                      </a:r>
                      <a:endParaRPr lang="en-US" sz="1200" b="1" dirty="0">
                        <a:latin typeface="+mj-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800" b="1" i="0" u="none" strike="noStrike" kern="1200" cap="none" spc="0" normalizeH="0" baseline="0" noProof="0" dirty="0" smtClean="0">
                          <a:ln>
                            <a:noFill/>
                          </a:ln>
                          <a:solidFill>
                            <a:srgbClr val="C69214"/>
                          </a:solidFill>
                          <a:effectLst/>
                          <a:uLnTx/>
                          <a:uFillTx/>
                          <a:latin typeface="Verdana"/>
                          <a:ea typeface="+mn-ea"/>
                          <a:cs typeface="+mn-cs"/>
                          <a:sym typeface="Wingdings" panose="05000000000000000000" pitchFamily="2" charset="2"/>
                        </a:rPr>
                        <a:t>2</a:t>
                      </a:r>
                      <a:endParaRPr lang="en-US" sz="1800" b="1" dirty="0">
                        <a:solidFill>
                          <a:schemeClr val="tx2"/>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C69214"/>
                          </a:solidFill>
                          <a:effectLst/>
                          <a:uLnTx/>
                          <a:uFillTx/>
                          <a:latin typeface="Verdana"/>
                          <a:ea typeface="+mn-ea"/>
                          <a:cs typeface="+mn-cs"/>
                          <a:sym typeface="Wingdings" panose="05000000000000000000" pitchFamily="2" charset="2"/>
                        </a:rPr>
                        <a:t>1</a:t>
                      </a:r>
                      <a:endParaRPr kumimoji="0" lang="en-US" sz="1800" b="1" i="0" u="none" strike="noStrike" kern="1200" cap="none" spc="0" normalizeH="0" baseline="0" noProof="0" dirty="0">
                        <a:ln>
                          <a:noFill/>
                        </a:ln>
                        <a:solidFill>
                          <a:srgbClr val="C69214"/>
                        </a:solidFill>
                        <a:effectLst/>
                        <a:uLnTx/>
                        <a:uFillTx/>
                        <a:latin typeface="Verdana"/>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C69214"/>
                          </a:solidFill>
                          <a:effectLst/>
                          <a:uLnTx/>
                          <a:uFillTx/>
                          <a:latin typeface="Verdana"/>
                          <a:ea typeface="+mn-ea"/>
                          <a:cs typeface="+mn-cs"/>
                          <a:sym typeface="Wingdings" panose="05000000000000000000" pitchFamily="2" charset="2"/>
                        </a:rPr>
                        <a:t>2</a:t>
                      </a:r>
                      <a:endParaRPr kumimoji="0" lang="en-US" sz="1800" b="1" i="0" u="none" strike="noStrike" kern="1200" cap="none" spc="0" normalizeH="0" baseline="0" noProof="0" dirty="0">
                        <a:ln>
                          <a:noFill/>
                        </a:ln>
                        <a:solidFill>
                          <a:srgbClr val="C69214"/>
                        </a:solidFill>
                        <a:effectLst/>
                        <a:uLnTx/>
                        <a:uFillTx/>
                        <a:latin typeface="Verdana"/>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C69214"/>
                          </a:solidFill>
                          <a:effectLst/>
                          <a:uLnTx/>
                          <a:uFillTx/>
                          <a:latin typeface="Verdana"/>
                          <a:ea typeface="+mn-ea"/>
                          <a:cs typeface="+mn-cs"/>
                          <a:sym typeface="Wingdings" panose="05000000000000000000" pitchFamily="2" charset="2"/>
                        </a:rPr>
                        <a:t>2</a:t>
                      </a:r>
                      <a:endParaRPr kumimoji="0" lang="en-US" sz="1800" b="1" i="0" u="none" strike="noStrike" kern="1200" cap="none" spc="0" normalizeH="0" baseline="0" noProof="0" dirty="0" smtClean="0">
                        <a:ln>
                          <a:noFill/>
                        </a:ln>
                        <a:solidFill>
                          <a:srgbClr val="C69214"/>
                        </a:solidFill>
                        <a:effectLst/>
                        <a:uLnTx/>
                        <a:uFillTx/>
                        <a:latin typeface="Verdana"/>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C69214"/>
                          </a:solidFill>
                          <a:effectLst/>
                          <a:uLnTx/>
                          <a:uFillTx/>
                          <a:latin typeface="+mn-lt"/>
                          <a:ea typeface="+mn-ea"/>
                          <a:cs typeface="+mn-cs"/>
                          <a:sym typeface="Wingdings" panose="05000000000000000000" pitchFamily="2" charset="2"/>
                        </a:rPr>
                        <a:t></a:t>
                      </a:r>
                      <a:endParaRPr kumimoji="0" lang="en-US" sz="1800" b="1" i="0" u="none" strike="noStrike" kern="1200" cap="none" spc="0" normalizeH="0" baseline="0" noProof="0" dirty="0" smtClean="0">
                        <a:ln>
                          <a:noFill/>
                        </a:ln>
                        <a:solidFill>
                          <a:srgbClr val="C69214"/>
                        </a:solidFill>
                        <a:effectLst/>
                        <a:uLnTx/>
                        <a:uFillTx/>
                        <a:latin typeface="Verdana"/>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solidFill>
                          <a:latin typeface="+mn-lt"/>
                          <a:ea typeface="+mn-ea"/>
                          <a:cs typeface="+mn-cs"/>
                          <a:sym typeface="Wingdings" panose="05000000000000000000" pitchFamily="2" charset="2"/>
                        </a:rPr>
                        <a:t></a:t>
                      </a:r>
                      <a:endParaRPr kumimoji="0" lang="en-US" sz="1800" b="1" i="0" u="none" strike="noStrike" kern="1200" cap="none" spc="0" normalizeH="0" baseline="0" noProof="0" dirty="0" smtClean="0">
                        <a:ln>
                          <a:noFill/>
                        </a:ln>
                        <a:solidFill>
                          <a:srgbClr val="C69214"/>
                        </a:solidFill>
                        <a:effectLst/>
                        <a:uLnTx/>
                        <a:uFillTx/>
                        <a:latin typeface="Verdana"/>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35566794"/>
                  </a:ext>
                </a:extLst>
              </a:tr>
            </a:tbl>
          </a:graphicData>
        </a:graphic>
      </p:graphicFrame>
      <p:grpSp>
        <p:nvGrpSpPr>
          <p:cNvPr id="13" name="Group 12" descr="Math Grade 8 Differences since 2007" title="Math Grade 8 Differences since 2007"/>
          <p:cNvGrpSpPr/>
          <p:nvPr/>
        </p:nvGrpSpPr>
        <p:grpSpPr>
          <a:xfrm>
            <a:off x="2285685" y="1657570"/>
            <a:ext cx="4572630" cy="408398"/>
            <a:chOff x="2475870" y="1677103"/>
            <a:chExt cx="4572630" cy="408398"/>
          </a:xfrm>
        </p:grpSpPr>
        <p:pic>
          <p:nvPicPr>
            <p:cNvPr id="11" name="Picture 10" descr="Math Grade 8 Differences since 2007" title="Math Grade 8 Differences since 2007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5870" y="1677103"/>
              <a:ext cx="408398" cy="408398"/>
            </a:xfrm>
            <a:prstGeom prst="rect">
              <a:avLst/>
            </a:prstGeom>
          </p:spPr>
        </p:pic>
        <p:sp>
          <p:nvSpPr>
            <p:cNvPr id="12" name="TextBox 11"/>
            <p:cNvSpPr txBox="1"/>
            <p:nvPr/>
          </p:nvSpPr>
          <p:spPr>
            <a:xfrm>
              <a:off x="2884268" y="1696636"/>
              <a:ext cx="4164232" cy="369332"/>
            </a:xfrm>
            <a:prstGeom prst="rect">
              <a:avLst/>
            </a:prstGeom>
            <a:noFill/>
          </p:spPr>
          <p:txBody>
            <a:bodyPr wrap="square" rtlCol="0">
              <a:spAutoFit/>
            </a:bodyPr>
            <a:lstStyle/>
            <a:p>
              <a:r>
                <a:rPr lang="en-US" dirty="0" smtClean="0">
                  <a:latin typeface="+mj-lt"/>
                </a:rPr>
                <a:t>Grade 8 – Differences since 2007</a:t>
              </a:r>
              <a:endParaRPr lang="en-US" dirty="0">
                <a:latin typeface="+mj-lt"/>
              </a:endParaRPr>
            </a:p>
          </p:txBody>
        </p:sp>
      </p:grpSp>
      <p:sp>
        <p:nvSpPr>
          <p:cNvPr id="2" name="Title 1"/>
          <p:cNvSpPr>
            <a:spLocks noGrp="1"/>
          </p:cNvSpPr>
          <p:nvPr>
            <p:ph type="title"/>
          </p:nvPr>
        </p:nvSpPr>
        <p:spPr/>
        <p:txBody>
          <a:bodyPr/>
          <a:lstStyle/>
          <a:p>
            <a:r>
              <a:rPr lang="en-US" dirty="0" smtClean="0"/>
              <a:t>Student Group Score </a:t>
            </a:r>
            <a:r>
              <a:rPr lang="en-US" dirty="0" smtClean="0"/>
              <a:t>Differences – Grade 8</a:t>
            </a:r>
            <a:endParaRPr lang="en-US" dirty="0"/>
          </a:p>
        </p:txBody>
      </p:sp>
    </p:spTree>
    <p:extLst>
      <p:ext uri="{BB962C8B-B14F-4D97-AF65-F5344CB8AC3E}">
        <p14:creationId xmlns:p14="http://schemas.microsoft.com/office/powerpoint/2010/main" val="15342826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Grade 8  - Ranked 37 </a:t>
            </a:r>
            <a:br>
              <a:rPr lang="en-US" dirty="0" smtClean="0"/>
            </a:br>
            <a:r>
              <a:rPr lang="en-US" dirty="0" smtClean="0"/>
              <a:t>(KY 278 – NP 282)</a:t>
            </a:r>
            <a:endParaRPr lang="en-US" dirty="0"/>
          </a:p>
        </p:txBody>
      </p:sp>
      <p:pic>
        <p:nvPicPr>
          <p:cNvPr id="5" name="Content Placeholder 4" descr="Math Grade 8 State Ranking Heat Map. Kentucky is ranked 37." title="Math Grade 8 State Ranking Heat Map"/>
          <p:cNvPicPr>
            <a:picLocks noGrp="1" noChangeAspect="1"/>
          </p:cNvPicPr>
          <p:nvPr>
            <p:ph idx="1"/>
          </p:nvPr>
        </p:nvPicPr>
        <p:blipFill>
          <a:blip r:embed="rId2"/>
          <a:stretch>
            <a:fillRect/>
          </a:stretch>
        </p:blipFill>
        <p:spPr>
          <a:xfrm>
            <a:off x="0" y="1557495"/>
            <a:ext cx="9144000" cy="5300505"/>
          </a:xfrm>
          <a:prstGeom prst="rect">
            <a:avLst/>
          </a:prstGeom>
        </p:spPr>
      </p:pic>
      <p:sp>
        <p:nvSpPr>
          <p:cNvPr id="4" name="Slide Number Placeholder 3"/>
          <p:cNvSpPr>
            <a:spLocks noGrp="1"/>
          </p:cNvSpPr>
          <p:nvPr>
            <p:ph type="sldNum" sz="quarter" idx="12"/>
          </p:nvPr>
        </p:nvSpPr>
        <p:spPr/>
        <p:txBody>
          <a:bodyPr/>
          <a:lstStyle/>
          <a:p>
            <a:fld id="{273AA734-5C8A-4D9E-96EE-997B858217FF}" type="slidenum">
              <a:rPr lang="en-US" smtClean="0"/>
              <a:t>22</a:t>
            </a:fld>
            <a:endParaRPr lang="en-US"/>
          </a:p>
        </p:txBody>
      </p:sp>
    </p:spTree>
    <p:extLst>
      <p:ext uri="{BB962C8B-B14F-4D97-AF65-F5344CB8AC3E}">
        <p14:creationId xmlns:p14="http://schemas.microsoft.com/office/powerpoint/2010/main" val="399226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3AA734-5C8A-4D9E-96EE-997B858217FF}" type="slidenum">
              <a:rPr lang="en-US" smtClean="0"/>
              <a:t>23</a:t>
            </a:fld>
            <a:endParaRPr lang="en-US"/>
          </a:p>
        </p:txBody>
      </p:sp>
      <p:pic>
        <p:nvPicPr>
          <p:cNvPr id="2050" name="Picture 2" descr="Math Grad 8 State Comparisons Heat Map" title="Math Grad 8 State Comparisons Heat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51322"/>
            <a:ext cx="5486400" cy="4470154"/>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descr="Math Grad 8 Logo" title="Math Grad 8 Logo"/>
          <p:cNvGrpSpPr/>
          <p:nvPr/>
        </p:nvGrpSpPr>
        <p:grpSpPr>
          <a:xfrm>
            <a:off x="3795397" y="1663182"/>
            <a:ext cx="1553205" cy="408398"/>
            <a:chOff x="4723770" y="3881621"/>
            <a:chExt cx="1553205" cy="408398"/>
          </a:xfrm>
        </p:grpSpPr>
        <p:pic>
          <p:nvPicPr>
            <p:cNvPr id="10" name="Picture 9" descr="Math Grad 8 Logo" title="Math Grad 8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3770" y="3881621"/>
              <a:ext cx="408398" cy="408398"/>
            </a:xfrm>
            <a:prstGeom prst="rect">
              <a:avLst/>
            </a:prstGeom>
          </p:spPr>
        </p:pic>
        <p:sp>
          <p:nvSpPr>
            <p:cNvPr id="11" name="TextBox 10"/>
            <p:cNvSpPr txBox="1"/>
            <p:nvPr/>
          </p:nvSpPr>
          <p:spPr>
            <a:xfrm>
              <a:off x="5132168" y="3901154"/>
              <a:ext cx="1144807" cy="369332"/>
            </a:xfrm>
            <a:prstGeom prst="rect">
              <a:avLst/>
            </a:prstGeom>
            <a:noFill/>
          </p:spPr>
          <p:txBody>
            <a:bodyPr wrap="square" rtlCol="0">
              <a:spAutoFit/>
            </a:bodyPr>
            <a:lstStyle/>
            <a:p>
              <a:r>
                <a:rPr lang="en-US" dirty="0" smtClean="0">
                  <a:latin typeface="+mj-lt"/>
                </a:rPr>
                <a:t>Grade 8</a:t>
              </a:r>
              <a:endParaRPr lang="en-US" dirty="0">
                <a:latin typeface="+mj-lt"/>
              </a:endParaRPr>
            </a:p>
          </p:txBody>
        </p:sp>
      </p:grpSp>
      <p:sp>
        <p:nvSpPr>
          <p:cNvPr id="2" name="Title 1"/>
          <p:cNvSpPr>
            <a:spLocks noGrp="1"/>
          </p:cNvSpPr>
          <p:nvPr>
            <p:ph type="title"/>
          </p:nvPr>
        </p:nvSpPr>
        <p:spPr/>
        <p:txBody>
          <a:bodyPr/>
          <a:lstStyle/>
          <a:p>
            <a:r>
              <a:rPr lang="en-US" dirty="0" smtClean="0"/>
              <a:t>State </a:t>
            </a:r>
            <a:r>
              <a:rPr lang="en-US" dirty="0" smtClean="0"/>
              <a:t>Comparisons – Grade 8</a:t>
            </a:r>
            <a:endParaRPr lang="en-US" dirty="0"/>
          </a:p>
        </p:txBody>
      </p:sp>
    </p:spTree>
    <p:extLst>
      <p:ext uri="{BB962C8B-B14F-4D97-AF65-F5344CB8AC3E}">
        <p14:creationId xmlns:p14="http://schemas.microsoft.com/office/powerpoint/2010/main" val="4059845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Math Grade 8 Exclusion Rates from 2011 through 2017 for Kentucky and the Nation" title="Math Grade 8 Exclusion Rates"/>
          <p:cNvGraphicFramePr>
            <a:graphicFrameLocks noGrp="1"/>
          </p:cNvGraphicFramePr>
          <p:nvPr>
            <p:extLst>
              <p:ext uri="{D42A27DB-BD31-4B8C-83A1-F6EECF244321}">
                <p14:modId xmlns:p14="http://schemas.microsoft.com/office/powerpoint/2010/main" val="3749788193"/>
              </p:ext>
            </p:extLst>
          </p:nvPr>
        </p:nvGraphicFramePr>
        <p:xfrm>
          <a:off x="1344265" y="3496057"/>
          <a:ext cx="6613307" cy="914386"/>
        </p:xfrm>
        <a:graphic>
          <a:graphicData uri="http://schemas.openxmlformats.org/drawingml/2006/table">
            <a:tbl>
              <a:tblPr firstRow="1" bandRow="1">
                <a:tableStyleId>{5C22544A-7EE6-4342-B048-85BDC9FD1C3A}</a:tableStyleId>
              </a:tblPr>
              <a:tblGrid>
                <a:gridCol w="571500">
                  <a:extLst>
                    <a:ext uri="{9D8B030D-6E8A-4147-A177-3AD203B41FA5}">
                      <a16:colId xmlns:a16="http://schemas.microsoft.com/office/drawing/2014/main" xmlns="" val="20000"/>
                    </a:ext>
                  </a:extLst>
                </a:gridCol>
                <a:gridCol w="685800">
                  <a:extLst>
                    <a:ext uri="{9D8B030D-6E8A-4147-A177-3AD203B41FA5}">
                      <a16:colId xmlns:a16="http://schemas.microsoft.com/office/drawing/2014/main" xmlns="" val="20001"/>
                    </a:ext>
                  </a:extLst>
                </a:gridCol>
                <a:gridCol w="571500">
                  <a:extLst>
                    <a:ext uri="{9D8B030D-6E8A-4147-A177-3AD203B41FA5}">
                      <a16:colId xmlns:a16="http://schemas.microsoft.com/office/drawing/2014/main" xmlns="" val="20002"/>
                    </a:ext>
                  </a:extLst>
                </a:gridCol>
                <a:gridCol w="742950">
                  <a:extLst>
                    <a:ext uri="{9D8B030D-6E8A-4147-A177-3AD203B41FA5}">
                      <a16:colId xmlns:a16="http://schemas.microsoft.com/office/drawing/2014/main" xmlns="" val="20003"/>
                    </a:ext>
                  </a:extLst>
                </a:gridCol>
                <a:gridCol w="800100">
                  <a:extLst>
                    <a:ext uri="{9D8B030D-6E8A-4147-A177-3AD203B41FA5}">
                      <a16:colId xmlns:a16="http://schemas.microsoft.com/office/drawing/2014/main" xmlns="" val="20004"/>
                    </a:ext>
                  </a:extLst>
                </a:gridCol>
                <a:gridCol w="742950">
                  <a:extLst>
                    <a:ext uri="{9D8B030D-6E8A-4147-A177-3AD203B41FA5}">
                      <a16:colId xmlns:a16="http://schemas.microsoft.com/office/drawing/2014/main" xmlns="" val="20005"/>
                    </a:ext>
                  </a:extLst>
                </a:gridCol>
                <a:gridCol w="820920">
                  <a:extLst>
                    <a:ext uri="{9D8B030D-6E8A-4147-A177-3AD203B41FA5}">
                      <a16:colId xmlns:a16="http://schemas.microsoft.com/office/drawing/2014/main" xmlns="" val="20006"/>
                    </a:ext>
                  </a:extLst>
                </a:gridCol>
                <a:gridCol w="914400">
                  <a:extLst>
                    <a:ext uri="{9D8B030D-6E8A-4147-A177-3AD203B41FA5}">
                      <a16:colId xmlns:a16="http://schemas.microsoft.com/office/drawing/2014/main" xmlns="" val="20007"/>
                    </a:ext>
                  </a:extLst>
                </a:gridCol>
                <a:gridCol w="763187">
                  <a:extLst>
                    <a:ext uri="{9D8B030D-6E8A-4147-A177-3AD203B41FA5}">
                      <a16:colId xmlns:a16="http://schemas.microsoft.com/office/drawing/2014/main" xmlns="" val="20009"/>
                    </a:ext>
                  </a:extLst>
                </a:gridCol>
              </a:tblGrid>
              <a:tr h="434333">
                <a:tc>
                  <a:txBody>
                    <a:bodyPr/>
                    <a:lstStyle/>
                    <a:p>
                      <a:endParaRPr lang="en-US" sz="2100"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b="1" dirty="0" smtClean="0"/>
                        <a:t>‘11</a:t>
                      </a:r>
                      <a:endParaRPr lang="en-US" sz="2100" b="1"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b="1" dirty="0" smtClean="0"/>
                        <a:t>‘13</a:t>
                      </a:r>
                      <a:endParaRPr lang="en-US" sz="2100" b="1"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‘15</a:t>
                      </a:r>
                      <a:endParaRPr lang="en-US" sz="2400" b="1"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‘17</a:t>
                      </a:r>
                      <a:endParaRPr lang="en-US" sz="2400" b="1"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‘11</a:t>
                      </a:r>
                      <a:endParaRPr lang="en-US" sz="2400" b="1"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‘13</a:t>
                      </a:r>
                      <a:endParaRPr lang="en-US" sz="2400" b="1"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‘15</a:t>
                      </a:r>
                      <a:endParaRPr lang="en-US" sz="2400" b="1"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‘17</a:t>
                      </a:r>
                      <a:endParaRPr lang="en-US" sz="2400" b="1"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80053">
                <a:tc>
                  <a:txBody>
                    <a:bodyPr/>
                    <a:lstStyle/>
                    <a:p>
                      <a:r>
                        <a:rPr lang="en-US" sz="2700" b="1" dirty="0" smtClean="0"/>
                        <a:t>%</a:t>
                      </a:r>
                      <a:r>
                        <a:rPr lang="en-US" sz="2100" dirty="0" smtClean="0"/>
                        <a:t> </a:t>
                      </a:r>
                      <a:endParaRPr lang="en-US" sz="2100"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3</a:t>
                      </a:r>
                      <a:endParaRPr lang="en-US" sz="2400"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2</a:t>
                      </a:r>
                      <a:endParaRPr lang="en-US" sz="2400"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1</a:t>
                      </a:r>
                      <a:endParaRPr lang="en-US" sz="2400"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1</a:t>
                      </a:r>
                      <a:endParaRPr lang="en-US" sz="2400"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smtClean="0"/>
                        <a:t>3</a:t>
                      </a:r>
                      <a:endParaRPr lang="en-US" sz="2400" b="0"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t>2</a:t>
                      </a:r>
                      <a:endParaRPr lang="en-US" sz="2400" b="0"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baseline="0" smtClean="0"/>
                        <a:t>   2</a:t>
                      </a:r>
                      <a:endParaRPr lang="en-US" sz="2400" b="0"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smtClean="0"/>
                        <a:t>2</a:t>
                      </a:r>
                      <a:endParaRPr lang="en-US" sz="2400" b="0"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grpSp>
        <p:nvGrpSpPr>
          <p:cNvPr id="5" name="Group 4" descr="Math Grade 8 Exclusion Rates from 2011 through 2017 for Kentucky and the Nation" title="Math Grade 8 Exclusion Rates from 2011 through 2017 for Kentucky and the Nation"/>
          <p:cNvGrpSpPr/>
          <p:nvPr/>
        </p:nvGrpSpPr>
        <p:grpSpPr>
          <a:xfrm>
            <a:off x="1338835" y="2631215"/>
            <a:ext cx="6613307" cy="2250910"/>
            <a:chOff x="1309498" y="1987296"/>
            <a:chExt cx="6532704" cy="2250910"/>
          </a:xfrm>
          <a:solidFill>
            <a:srgbClr val="0070C0"/>
          </a:solidFill>
        </p:grpSpPr>
        <p:sp>
          <p:nvSpPr>
            <p:cNvPr id="6" name="Rectangle 5"/>
            <p:cNvSpPr/>
            <p:nvPr/>
          </p:nvSpPr>
          <p:spPr>
            <a:xfrm>
              <a:off x="1309499" y="1987296"/>
              <a:ext cx="3425951" cy="719328"/>
            </a:xfrm>
            <a:prstGeom prst="rect">
              <a:avLst/>
            </a:prstGeom>
            <a:grp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Kentucky Exclusion Rate</a:t>
              </a:r>
              <a:endParaRPr lang="en-US" sz="2400" dirty="0"/>
            </a:p>
          </p:txBody>
        </p:sp>
        <p:sp>
          <p:nvSpPr>
            <p:cNvPr id="7" name="Rectangle 6"/>
            <p:cNvSpPr/>
            <p:nvPr/>
          </p:nvSpPr>
          <p:spPr>
            <a:xfrm>
              <a:off x="4742687" y="1987296"/>
              <a:ext cx="3099515" cy="719328"/>
            </a:xfrm>
            <a:prstGeom prst="rect">
              <a:avLst/>
            </a:prstGeom>
            <a:grp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r>
                <a:rPr lang="en-US" sz="2400" dirty="0"/>
                <a:t>Nation Exclusion Rate</a:t>
              </a:r>
            </a:p>
          </p:txBody>
        </p:sp>
        <p:sp>
          <p:nvSpPr>
            <p:cNvPr id="8" name="Rectangle 7"/>
            <p:cNvSpPr/>
            <p:nvPr/>
          </p:nvSpPr>
          <p:spPr>
            <a:xfrm>
              <a:off x="1309498" y="3896830"/>
              <a:ext cx="6532703" cy="341376"/>
            </a:xfrm>
            <a:prstGeom prst="rect">
              <a:avLst/>
            </a:prstGeom>
            <a:grp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Rates are rounded to nearest </a:t>
              </a:r>
              <a:r>
                <a:rPr lang="en-US" dirty="0" smtClean="0"/>
                <a:t>percentage</a:t>
              </a:r>
              <a:endParaRPr lang="en-US" dirty="0"/>
            </a:p>
          </p:txBody>
        </p:sp>
      </p:grpSp>
      <p:sp>
        <p:nvSpPr>
          <p:cNvPr id="68610" name="Title 1"/>
          <p:cNvSpPr>
            <a:spLocks noGrp="1"/>
          </p:cNvSpPr>
          <p:nvPr>
            <p:ph type="title"/>
          </p:nvPr>
        </p:nvSpPr>
        <p:spPr>
          <a:xfrm>
            <a:off x="1259586" y="256032"/>
            <a:ext cx="6586739" cy="971550"/>
          </a:xfrm>
        </p:spPr>
        <p:txBody>
          <a:bodyPr>
            <a:normAutofit fontScale="90000"/>
          </a:bodyPr>
          <a:lstStyle/>
          <a:p>
            <a:r>
              <a:rPr lang="en-US" dirty="0" smtClean="0"/>
              <a:t>2011 – 2017 Exclusion Rates* of SD/ELL – </a:t>
            </a:r>
            <a:r>
              <a:rPr lang="en-US" dirty="0" smtClean="0">
                <a:solidFill>
                  <a:srgbClr val="0070C0"/>
                </a:solidFill>
              </a:rPr>
              <a:t>MATH</a:t>
            </a:r>
            <a:r>
              <a:rPr lang="en-US" dirty="0" smtClean="0">
                <a:solidFill>
                  <a:srgbClr val="27B50F"/>
                </a:solidFill>
              </a:rPr>
              <a:t> </a:t>
            </a:r>
            <a:r>
              <a:rPr lang="en-US" dirty="0" smtClean="0"/>
              <a:t>Grade 8</a:t>
            </a:r>
          </a:p>
        </p:txBody>
      </p:sp>
    </p:spTree>
    <p:extLst>
      <p:ext uri="{BB962C8B-B14F-4D97-AF65-F5344CB8AC3E}">
        <p14:creationId xmlns:p14="http://schemas.microsoft.com/office/powerpoint/2010/main" val="25026171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Grade </a:t>
            </a:r>
            <a:r>
              <a:rPr lang="en-US" dirty="0"/>
              <a:t>4</a:t>
            </a:r>
            <a:r>
              <a:rPr lang="en-US" dirty="0" smtClean="0"/>
              <a:t> Reading Results</a:t>
            </a:r>
            <a:endParaRPr lang="en-US" dirty="0"/>
          </a:p>
        </p:txBody>
      </p:sp>
      <p:sp>
        <p:nvSpPr>
          <p:cNvPr id="4" name="Slide Number Placeholder 3"/>
          <p:cNvSpPr>
            <a:spLocks noGrp="1"/>
          </p:cNvSpPr>
          <p:nvPr>
            <p:ph type="sldNum" sz="quarter" idx="12"/>
          </p:nvPr>
        </p:nvSpPr>
        <p:spPr/>
        <p:txBody>
          <a:bodyPr/>
          <a:lstStyle/>
          <a:p>
            <a:fld id="{273AA734-5C8A-4D9E-96EE-997B858217FF}" type="slidenum">
              <a:rPr lang="en-US" smtClean="0"/>
              <a:t>25</a:t>
            </a:fld>
            <a:endParaRPr lang="en-US"/>
          </a:p>
        </p:txBody>
      </p:sp>
      <p:pic>
        <p:nvPicPr>
          <p:cNvPr id="8" name="Picture Placeholder 7" descr="Reading Grade 4 Logo" title="Reading Grade 4 Logo"/>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6628637" y="2313147"/>
            <a:ext cx="1645920" cy="1645920"/>
          </a:xfrm>
        </p:spPr>
      </p:pic>
    </p:spTree>
    <p:extLst>
      <p:ext uri="{BB962C8B-B14F-4D97-AF65-F5344CB8AC3E}">
        <p14:creationId xmlns:p14="http://schemas.microsoft.com/office/powerpoint/2010/main" val="33051151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3AA734-5C8A-4D9E-96EE-997B858217FF}" type="slidenum">
              <a:rPr lang="en-US" smtClean="0"/>
              <a:t>26</a:t>
            </a:fld>
            <a:endParaRPr lang="en-US"/>
          </a:p>
        </p:txBody>
      </p:sp>
      <p:sp>
        <p:nvSpPr>
          <p:cNvPr id="18" name="TextBox 17"/>
          <p:cNvSpPr txBox="1"/>
          <p:nvPr/>
        </p:nvSpPr>
        <p:spPr>
          <a:xfrm>
            <a:off x="2644152" y="6377912"/>
            <a:ext cx="3855696" cy="276999"/>
          </a:xfrm>
          <a:prstGeom prst="rect">
            <a:avLst/>
          </a:prstGeom>
          <a:noFill/>
        </p:spPr>
        <p:txBody>
          <a:bodyPr wrap="square" rtlCol="0">
            <a:spAutoFit/>
          </a:bodyPr>
          <a:lstStyle/>
          <a:p>
            <a:pPr algn="ctr"/>
            <a:r>
              <a:rPr lang="en-US" sz="1200" dirty="0" smtClean="0">
                <a:solidFill>
                  <a:schemeClr val="accent3"/>
                </a:solidFill>
                <a:latin typeface="+mj-lt"/>
              </a:rPr>
              <a:t>*Significantly </a:t>
            </a:r>
            <a:r>
              <a:rPr lang="en-US" sz="1200" dirty="0">
                <a:solidFill>
                  <a:schemeClr val="accent3"/>
                </a:solidFill>
                <a:latin typeface="+mj-lt"/>
              </a:rPr>
              <a:t>different (p &lt; .05) from </a:t>
            </a:r>
            <a:r>
              <a:rPr lang="en-US" sz="1200" dirty="0" smtClean="0">
                <a:solidFill>
                  <a:schemeClr val="accent3"/>
                </a:solidFill>
                <a:latin typeface="+mj-lt"/>
              </a:rPr>
              <a:t>2017.</a:t>
            </a:r>
            <a:endParaRPr lang="en-US" sz="1200" dirty="0">
              <a:solidFill>
                <a:schemeClr val="accent3"/>
              </a:solidFill>
              <a:latin typeface="+mj-lt"/>
            </a:endParaRPr>
          </a:p>
        </p:txBody>
      </p:sp>
      <p:grpSp>
        <p:nvGrpSpPr>
          <p:cNvPr id="2" name="Group 1" descr="Basic Line" title="Basic Line"/>
          <p:cNvGrpSpPr/>
          <p:nvPr/>
        </p:nvGrpSpPr>
        <p:grpSpPr>
          <a:xfrm>
            <a:off x="875782" y="4800600"/>
            <a:ext cx="7927209" cy="277813"/>
            <a:chOff x="875782" y="4923926"/>
            <a:chExt cx="7927209" cy="277813"/>
          </a:xfrm>
        </p:grpSpPr>
        <p:cxnSp>
          <p:nvCxnSpPr>
            <p:cNvPr id="11" name="Straight Connector 10"/>
            <p:cNvCxnSpPr/>
            <p:nvPr/>
          </p:nvCxnSpPr>
          <p:spPr>
            <a:xfrm>
              <a:off x="875782" y="5062833"/>
              <a:ext cx="6949440" cy="0"/>
            </a:xfrm>
            <a:prstGeom prst="line">
              <a:avLst/>
            </a:prstGeom>
            <a:ln w="12700">
              <a:solidFill>
                <a:srgbClr val="B3AB9F"/>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12" name="Group 20"/>
            <p:cNvGrpSpPr>
              <a:grpSpLocks/>
            </p:cNvGrpSpPr>
            <p:nvPr/>
          </p:nvGrpSpPr>
          <p:grpSpPr bwMode="auto">
            <a:xfrm>
              <a:off x="7755241" y="4923926"/>
              <a:ext cx="1047750" cy="277813"/>
              <a:chOff x="7251589" y="2637880"/>
              <a:chExt cx="1048330" cy="278405"/>
            </a:xfrm>
          </p:grpSpPr>
          <p:sp>
            <p:nvSpPr>
              <p:cNvPr id="13" name="Rectangle 12"/>
              <p:cNvSpPr/>
              <p:nvPr/>
            </p:nvSpPr>
            <p:spPr>
              <a:xfrm>
                <a:off x="7385013" y="2637880"/>
                <a:ext cx="914906" cy="278405"/>
              </a:xfrm>
              <a:prstGeom prst="rect">
                <a:avLst/>
              </a:prstGeom>
              <a:solidFill>
                <a:srgbClr val="D5D0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001871"/>
                    </a:solidFill>
                  </a:rPr>
                  <a:t>Basic</a:t>
                </a:r>
              </a:p>
            </p:txBody>
          </p:sp>
          <p:sp>
            <p:nvSpPr>
              <p:cNvPr id="14" name="Isosceles Triangle 13"/>
              <p:cNvSpPr>
                <a:spLocks noChangeAspect="1"/>
              </p:cNvSpPr>
              <p:nvPr/>
            </p:nvSpPr>
            <p:spPr>
              <a:xfrm rot="16200000">
                <a:off x="7181485" y="2712757"/>
                <a:ext cx="273632" cy="133424"/>
              </a:xfrm>
              <a:prstGeom prst="triangle">
                <a:avLst/>
              </a:prstGeom>
              <a:solidFill>
                <a:srgbClr val="D5D0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grpSp>
        <p:nvGrpSpPr>
          <p:cNvPr id="17" name="Group 16" descr="Proficient Line is 238" title="Proficient Line is 238"/>
          <p:cNvGrpSpPr/>
          <p:nvPr/>
        </p:nvGrpSpPr>
        <p:grpSpPr>
          <a:xfrm>
            <a:off x="875781" y="2697480"/>
            <a:ext cx="7946260" cy="277813"/>
            <a:chOff x="875781" y="2529976"/>
            <a:chExt cx="7946260" cy="277813"/>
          </a:xfrm>
        </p:grpSpPr>
        <p:cxnSp>
          <p:nvCxnSpPr>
            <p:cNvPr id="5" name="Straight Connector 4"/>
            <p:cNvCxnSpPr/>
            <p:nvPr/>
          </p:nvCxnSpPr>
          <p:spPr>
            <a:xfrm>
              <a:off x="875781" y="2668883"/>
              <a:ext cx="6949440" cy="0"/>
            </a:xfrm>
            <a:prstGeom prst="line">
              <a:avLst/>
            </a:prstGeom>
            <a:ln w="12700">
              <a:solidFill>
                <a:srgbClr val="B3AB9F"/>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6" name="Group 14"/>
            <p:cNvGrpSpPr>
              <a:grpSpLocks/>
            </p:cNvGrpSpPr>
            <p:nvPr/>
          </p:nvGrpSpPr>
          <p:grpSpPr bwMode="auto">
            <a:xfrm>
              <a:off x="7774291" y="2529976"/>
              <a:ext cx="1047750" cy="277813"/>
              <a:chOff x="7251589" y="2637880"/>
              <a:chExt cx="1048330" cy="278405"/>
            </a:xfrm>
          </p:grpSpPr>
          <p:sp>
            <p:nvSpPr>
              <p:cNvPr id="8" name="Rectangle 7"/>
              <p:cNvSpPr/>
              <p:nvPr/>
            </p:nvSpPr>
            <p:spPr>
              <a:xfrm>
                <a:off x="7385013" y="2637880"/>
                <a:ext cx="914906" cy="278405"/>
              </a:xfrm>
              <a:prstGeom prst="rect">
                <a:avLst/>
              </a:prstGeom>
              <a:solidFill>
                <a:srgbClr val="D5D0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001871"/>
                    </a:solidFill>
                  </a:rPr>
                  <a:t>Proficient</a:t>
                </a:r>
              </a:p>
            </p:txBody>
          </p:sp>
          <p:sp>
            <p:nvSpPr>
              <p:cNvPr id="9" name="Isosceles Triangle 8"/>
              <p:cNvSpPr>
                <a:spLocks noChangeAspect="1"/>
              </p:cNvSpPr>
              <p:nvPr/>
            </p:nvSpPr>
            <p:spPr>
              <a:xfrm rot="16200000">
                <a:off x="7181485" y="2712757"/>
                <a:ext cx="273632" cy="133424"/>
              </a:xfrm>
              <a:prstGeom prst="triangle">
                <a:avLst/>
              </a:prstGeom>
              <a:solidFill>
                <a:srgbClr val="D5D0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graphicFrame>
        <p:nvGraphicFramePr>
          <p:cNvPr id="7" name="Content Placeholder 6" descr="Reading Grade 4 Average Scale Scores Comparison between Kentucky and the Nation from 2003 through 2017" title="Reading Grade 4 Average Scale Scores Comparison"/>
          <p:cNvGraphicFramePr>
            <a:graphicFrameLocks noGrp="1"/>
          </p:cNvGraphicFramePr>
          <p:nvPr>
            <p:ph idx="1"/>
            <p:extLst>
              <p:ext uri="{D42A27DB-BD31-4B8C-83A1-F6EECF244321}">
                <p14:modId xmlns:p14="http://schemas.microsoft.com/office/powerpoint/2010/main" val="3279762736"/>
              </p:ext>
            </p:extLst>
          </p:nvPr>
        </p:nvGraphicFramePr>
        <p:xfrm>
          <a:off x="341313" y="1825625"/>
          <a:ext cx="7772400" cy="4530726"/>
        </p:xfrm>
        <a:graphic>
          <a:graphicData uri="http://schemas.openxmlformats.org/drawingml/2006/chart">
            <c:chart xmlns:c="http://schemas.openxmlformats.org/drawingml/2006/chart" xmlns:r="http://schemas.openxmlformats.org/officeDocument/2006/relationships" r:id="rId3"/>
          </a:graphicData>
        </a:graphic>
      </p:graphicFrame>
      <p:grpSp>
        <p:nvGrpSpPr>
          <p:cNvPr id="16" name="Group 15" descr="Reading Grade 4" title="Reading Grade 4"/>
          <p:cNvGrpSpPr/>
          <p:nvPr/>
        </p:nvGrpSpPr>
        <p:grpSpPr>
          <a:xfrm>
            <a:off x="3808164" y="1751953"/>
            <a:ext cx="1527672" cy="408398"/>
            <a:chOff x="3489496" y="1751953"/>
            <a:chExt cx="1527672" cy="408398"/>
          </a:xfrm>
        </p:grpSpPr>
        <p:pic>
          <p:nvPicPr>
            <p:cNvPr id="3" name="Picture 2" descr="Reading Grade 4 Logo" title="Reading Grade 4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9496" y="1751953"/>
              <a:ext cx="408398" cy="408398"/>
            </a:xfrm>
            <a:prstGeom prst="rect">
              <a:avLst/>
            </a:prstGeom>
          </p:spPr>
        </p:pic>
        <p:sp>
          <p:nvSpPr>
            <p:cNvPr id="15" name="TextBox 14"/>
            <p:cNvSpPr txBox="1"/>
            <p:nvPr/>
          </p:nvSpPr>
          <p:spPr>
            <a:xfrm>
              <a:off x="3897894" y="1771486"/>
              <a:ext cx="1119274" cy="369332"/>
            </a:xfrm>
            <a:prstGeom prst="rect">
              <a:avLst/>
            </a:prstGeom>
            <a:noFill/>
          </p:spPr>
          <p:txBody>
            <a:bodyPr wrap="square" rtlCol="0">
              <a:spAutoFit/>
            </a:bodyPr>
            <a:lstStyle/>
            <a:p>
              <a:r>
                <a:rPr lang="en-US" dirty="0" smtClean="0">
                  <a:latin typeface="+mj-lt"/>
                </a:rPr>
                <a:t>Grade 4</a:t>
              </a:r>
              <a:endParaRPr lang="en-US" dirty="0">
                <a:latin typeface="+mj-lt"/>
              </a:endParaRPr>
            </a:p>
          </p:txBody>
        </p:sp>
      </p:grpSp>
      <p:sp>
        <p:nvSpPr>
          <p:cNvPr id="10" name="Title 9"/>
          <p:cNvSpPr>
            <a:spLocks noGrp="1"/>
          </p:cNvSpPr>
          <p:nvPr>
            <p:ph type="title"/>
          </p:nvPr>
        </p:nvSpPr>
        <p:spPr>
          <a:xfrm>
            <a:off x="341009" y="365126"/>
            <a:ext cx="7484211" cy="1059637"/>
          </a:xfrm>
        </p:spPr>
        <p:txBody>
          <a:bodyPr/>
          <a:lstStyle/>
          <a:p>
            <a:r>
              <a:rPr lang="en-US" dirty="0" smtClean="0"/>
              <a:t>Average Scale </a:t>
            </a:r>
            <a:r>
              <a:rPr lang="en-US" dirty="0" smtClean="0"/>
              <a:t>Scores – Grade 4</a:t>
            </a:r>
            <a:endParaRPr lang="en-US" dirty="0"/>
          </a:p>
        </p:txBody>
      </p:sp>
    </p:spTree>
    <p:extLst>
      <p:ext uri="{BB962C8B-B14F-4D97-AF65-F5344CB8AC3E}">
        <p14:creationId xmlns:p14="http://schemas.microsoft.com/office/powerpoint/2010/main" val="14593425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3AA734-5C8A-4D9E-96EE-997B858217FF}" type="slidenum">
              <a:rPr lang="en-US" smtClean="0"/>
              <a:t>27</a:t>
            </a:fld>
            <a:endParaRPr lang="en-US"/>
          </a:p>
        </p:txBody>
      </p:sp>
      <p:sp>
        <p:nvSpPr>
          <p:cNvPr id="15" name="TextBox 14"/>
          <p:cNvSpPr txBox="1"/>
          <p:nvPr/>
        </p:nvSpPr>
        <p:spPr>
          <a:xfrm>
            <a:off x="2240280" y="6351231"/>
            <a:ext cx="4663440" cy="646331"/>
          </a:xfrm>
          <a:prstGeom prst="rect">
            <a:avLst/>
          </a:prstGeom>
          <a:noFill/>
        </p:spPr>
        <p:txBody>
          <a:bodyPr wrap="square" rtlCol="0">
            <a:spAutoFit/>
          </a:bodyPr>
          <a:lstStyle/>
          <a:p>
            <a:r>
              <a:rPr lang="en-US" sz="1200" dirty="0" smtClean="0">
                <a:solidFill>
                  <a:schemeClr val="accent3"/>
                </a:solidFill>
                <a:latin typeface="+mj-lt"/>
              </a:rPr>
              <a:t>*Significantly </a:t>
            </a:r>
            <a:r>
              <a:rPr lang="en-US" sz="1200" dirty="0">
                <a:solidFill>
                  <a:schemeClr val="accent3"/>
                </a:solidFill>
                <a:latin typeface="+mj-lt"/>
              </a:rPr>
              <a:t>different (p &lt; .05) from </a:t>
            </a:r>
            <a:r>
              <a:rPr lang="en-US" sz="1200" dirty="0" smtClean="0">
                <a:solidFill>
                  <a:schemeClr val="accent3"/>
                </a:solidFill>
                <a:latin typeface="+mj-lt"/>
              </a:rPr>
              <a:t>2017.</a:t>
            </a:r>
          </a:p>
          <a:p>
            <a:r>
              <a:rPr lang="en-US" sz="1200" dirty="0" smtClean="0">
                <a:solidFill>
                  <a:schemeClr val="accent3"/>
                </a:solidFill>
                <a:latin typeface="+mj-lt"/>
              </a:rPr>
              <a:t>NOTE: Detail may not sum to totals because of rounding.</a:t>
            </a:r>
            <a:endParaRPr lang="en-US" sz="1200" dirty="0">
              <a:solidFill>
                <a:schemeClr val="accent3"/>
              </a:solidFill>
              <a:latin typeface="+mj-lt"/>
            </a:endParaRPr>
          </a:p>
        </p:txBody>
      </p:sp>
      <p:sp>
        <p:nvSpPr>
          <p:cNvPr id="19" name="TextBox 18"/>
          <p:cNvSpPr txBox="1"/>
          <p:nvPr/>
        </p:nvSpPr>
        <p:spPr>
          <a:xfrm>
            <a:off x="7589520" y="4389120"/>
            <a:ext cx="1487791" cy="646331"/>
          </a:xfrm>
          <a:prstGeom prst="rect">
            <a:avLst/>
          </a:prstGeom>
          <a:noFill/>
        </p:spPr>
        <p:txBody>
          <a:bodyPr wrap="square" rtlCol="0">
            <a:spAutoFit/>
          </a:bodyPr>
          <a:lstStyle/>
          <a:p>
            <a:r>
              <a:rPr lang="en-US" b="1" dirty="0" smtClean="0">
                <a:solidFill>
                  <a:schemeClr val="tx2"/>
                </a:solidFill>
                <a:latin typeface="+mj-lt"/>
              </a:rPr>
              <a:t>National Public</a:t>
            </a:r>
            <a:endParaRPr lang="en-US" b="1" dirty="0">
              <a:solidFill>
                <a:schemeClr val="tx2"/>
              </a:solidFill>
              <a:latin typeface="+mj-lt"/>
            </a:endParaRPr>
          </a:p>
        </p:txBody>
      </p:sp>
      <p:graphicFrame>
        <p:nvGraphicFramePr>
          <p:cNvPr id="17" name="Content Placeholder 6" descr="Reading Grade 4 Kentucky Achievment Level Percentages from 2003 through 2017. The bar chart depicts results in the following performance levels: Below Basic, Basic, Proficient and Advanced." title="Reading Grade 4 National Achievment Level Percentages "/>
          <p:cNvGraphicFramePr>
            <a:graphicFrameLocks/>
          </p:cNvGraphicFramePr>
          <p:nvPr>
            <p:extLst>
              <p:ext uri="{D42A27DB-BD31-4B8C-83A1-F6EECF244321}">
                <p14:modId xmlns:p14="http://schemas.microsoft.com/office/powerpoint/2010/main" val="2905278275"/>
              </p:ext>
            </p:extLst>
          </p:nvPr>
        </p:nvGraphicFramePr>
        <p:xfrm>
          <a:off x="341010" y="4274792"/>
          <a:ext cx="7002765" cy="210312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7589520" y="2517186"/>
            <a:ext cx="1487790" cy="369332"/>
          </a:xfrm>
          <a:prstGeom prst="rect">
            <a:avLst/>
          </a:prstGeom>
          <a:noFill/>
        </p:spPr>
        <p:txBody>
          <a:bodyPr wrap="square" rtlCol="0">
            <a:spAutoFit/>
          </a:bodyPr>
          <a:lstStyle/>
          <a:p>
            <a:r>
              <a:rPr lang="en-US" b="1" dirty="0" smtClean="0">
                <a:solidFill>
                  <a:schemeClr val="tx2"/>
                </a:solidFill>
                <a:latin typeface="+mj-lt"/>
              </a:rPr>
              <a:t>Kentucky</a:t>
            </a:r>
            <a:endParaRPr lang="en-US" b="1" dirty="0">
              <a:solidFill>
                <a:schemeClr val="tx2"/>
              </a:solidFill>
              <a:latin typeface="+mj-lt"/>
            </a:endParaRPr>
          </a:p>
        </p:txBody>
      </p:sp>
      <p:graphicFrame>
        <p:nvGraphicFramePr>
          <p:cNvPr id="16" name="Content Placeholder 6" descr="Reading Grade 4 Kentucky Achievment Level Percentages from 2003 through 2017. The bar chart depicts results in the following performance levels: Below Basic, Basic, Proficient and Advanced." title="Reading Grade 4 Kentucky Achievment Level Percentages"/>
          <p:cNvGraphicFramePr>
            <a:graphicFrameLocks noGrp="1"/>
          </p:cNvGraphicFramePr>
          <p:nvPr>
            <p:ph idx="1"/>
            <p:extLst>
              <p:ext uri="{D42A27DB-BD31-4B8C-83A1-F6EECF244321}">
                <p14:modId xmlns:p14="http://schemas.microsoft.com/office/powerpoint/2010/main" val="2745015066"/>
              </p:ext>
            </p:extLst>
          </p:nvPr>
        </p:nvGraphicFramePr>
        <p:xfrm>
          <a:off x="341010" y="2357059"/>
          <a:ext cx="7888590" cy="2103120"/>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p:cNvSpPr txBox="1"/>
          <p:nvPr/>
        </p:nvSpPr>
        <p:spPr>
          <a:xfrm>
            <a:off x="1628472" y="2171450"/>
            <a:ext cx="6134100" cy="307777"/>
          </a:xfrm>
          <a:prstGeom prst="rect">
            <a:avLst/>
          </a:prstGeom>
          <a:noFill/>
        </p:spPr>
        <p:txBody>
          <a:bodyPr wrap="square" rtlCol="0">
            <a:spAutoFit/>
          </a:bodyPr>
          <a:lstStyle/>
          <a:p>
            <a:r>
              <a:rPr lang="en-US" sz="1400" dirty="0" smtClean="0">
                <a:solidFill>
                  <a:schemeClr val="accent3"/>
                </a:solidFill>
              </a:rPr>
              <a:t>               Below Basic                       </a:t>
            </a:r>
            <a:r>
              <a:rPr lang="en-US" sz="1400" dirty="0" err="1" smtClean="0">
                <a:solidFill>
                  <a:schemeClr val="accent3"/>
                </a:solidFill>
              </a:rPr>
              <a:t>Basic</a:t>
            </a:r>
            <a:r>
              <a:rPr lang="en-US" sz="1400" dirty="0" smtClean="0">
                <a:solidFill>
                  <a:schemeClr val="accent3"/>
                </a:solidFill>
              </a:rPr>
              <a:t>                        Proficient       Advanced</a:t>
            </a:r>
            <a:endParaRPr lang="en-US" sz="1400" dirty="0">
              <a:solidFill>
                <a:schemeClr val="accent3"/>
              </a:solidFill>
            </a:endParaRPr>
          </a:p>
        </p:txBody>
      </p:sp>
      <p:grpSp>
        <p:nvGrpSpPr>
          <p:cNvPr id="11" name="Group 10" descr="Reading Grade 4" title="Reading Grade 4"/>
          <p:cNvGrpSpPr/>
          <p:nvPr/>
        </p:nvGrpSpPr>
        <p:grpSpPr>
          <a:xfrm>
            <a:off x="3827214" y="1651658"/>
            <a:ext cx="1527672" cy="408398"/>
            <a:chOff x="3489496" y="1751953"/>
            <a:chExt cx="1527672" cy="408398"/>
          </a:xfrm>
        </p:grpSpPr>
        <p:pic>
          <p:nvPicPr>
            <p:cNvPr id="12" name="Picture 11" descr="Reading Grade 4 Logo" title="Reading Grade 4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89496" y="1751953"/>
              <a:ext cx="408398" cy="408398"/>
            </a:xfrm>
            <a:prstGeom prst="rect">
              <a:avLst/>
            </a:prstGeom>
          </p:spPr>
        </p:pic>
        <p:sp>
          <p:nvSpPr>
            <p:cNvPr id="13" name="TextBox 12"/>
            <p:cNvSpPr txBox="1"/>
            <p:nvPr/>
          </p:nvSpPr>
          <p:spPr>
            <a:xfrm>
              <a:off x="3897894" y="1771486"/>
              <a:ext cx="1119274" cy="369332"/>
            </a:xfrm>
            <a:prstGeom prst="rect">
              <a:avLst/>
            </a:prstGeom>
            <a:noFill/>
          </p:spPr>
          <p:txBody>
            <a:bodyPr wrap="square" rtlCol="0">
              <a:spAutoFit/>
            </a:bodyPr>
            <a:lstStyle/>
            <a:p>
              <a:r>
                <a:rPr lang="en-US" dirty="0" smtClean="0">
                  <a:latin typeface="+mj-lt"/>
                </a:rPr>
                <a:t>Grade 4</a:t>
              </a:r>
              <a:endParaRPr lang="en-US" dirty="0">
                <a:latin typeface="+mj-lt"/>
              </a:endParaRPr>
            </a:p>
          </p:txBody>
        </p:sp>
      </p:grpSp>
      <p:sp>
        <p:nvSpPr>
          <p:cNvPr id="3" name="Title 2"/>
          <p:cNvSpPr>
            <a:spLocks noGrp="1"/>
          </p:cNvSpPr>
          <p:nvPr>
            <p:ph type="title"/>
          </p:nvPr>
        </p:nvSpPr>
        <p:spPr/>
        <p:txBody>
          <a:bodyPr/>
          <a:lstStyle/>
          <a:p>
            <a:r>
              <a:rPr lang="en-US" dirty="0" smtClean="0"/>
              <a:t>Achievement Level </a:t>
            </a:r>
            <a:r>
              <a:rPr lang="en-US" dirty="0" smtClean="0"/>
              <a:t>Percentages – Grade 4</a:t>
            </a:r>
            <a:endParaRPr lang="en-US" dirty="0"/>
          </a:p>
        </p:txBody>
      </p:sp>
    </p:spTree>
    <p:extLst>
      <p:ext uri="{BB962C8B-B14F-4D97-AF65-F5344CB8AC3E}">
        <p14:creationId xmlns:p14="http://schemas.microsoft.com/office/powerpoint/2010/main" val="40916736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3AA734-5C8A-4D9E-96EE-997B858217FF}" type="slidenum">
              <a:rPr lang="en-US" smtClean="0"/>
              <a:t>28</a:t>
            </a:fld>
            <a:endParaRPr lang="en-US"/>
          </a:p>
        </p:txBody>
      </p:sp>
      <p:graphicFrame>
        <p:nvGraphicFramePr>
          <p:cNvPr id="7" name="Table 6" descr="Reading Grade 4 Student Group Score Differences. Comparing Kentucky to National differences" title="Reading Grade 4 Student Group Score Differences"/>
          <p:cNvGraphicFramePr>
            <a:graphicFrameLocks noGrp="1"/>
          </p:cNvGraphicFramePr>
          <p:nvPr>
            <p:extLst>
              <p:ext uri="{D42A27DB-BD31-4B8C-83A1-F6EECF244321}">
                <p14:modId xmlns:p14="http://schemas.microsoft.com/office/powerpoint/2010/main" val="162343807"/>
              </p:ext>
            </p:extLst>
          </p:nvPr>
        </p:nvGraphicFramePr>
        <p:xfrm>
          <a:off x="342901" y="4333123"/>
          <a:ext cx="8461981" cy="1859280"/>
        </p:xfrm>
        <a:graphic>
          <a:graphicData uri="http://schemas.openxmlformats.org/drawingml/2006/table">
            <a:tbl>
              <a:tblPr firstRow="1" bandRow="1">
                <a:tableStyleId>{7E9639D4-E3E2-4D34-9284-5A2195B3D0D7}</a:tableStyleId>
              </a:tblPr>
              <a:tblGrid>
                <a:gridCol w="1390231">
                  <a:extLst>
                    <a:ext uri="{9D8B030D-6E8A-4147-A177-3AD203B41FA5}">
                      <a16:colId xmlns:a16="http://schemas.microsoft.com/office/drawing/2014/main" xmlns="" val="2848649651"/>
                    </a:ext>
                  </a:extLst>
                </a:gridCol>
                <a:gridCol w="1178625">
                  <a:extLst>
                    <a:ext uri="{9D8B030D-6E8A-4147-A177-3AD203B41FA5}">
                      <a16:colId xmlns:a16="http://schemas.microsoft.com/office/drawing/2014/main" xmlns="" val="1350635784"/>
                    </a:ext>
                  </a:extLst>
                </a:gridCol>
                <a:gridCol w="1178625">
                  <a:extLst>
                    <a:ext uri="{9D8B030D-6E8A-4147-A177-3AD203B41FA5}">
                      <a16:colId xmlns:a16="http://schemas.microsoft.com/office/drawing/2014/main" xmlns="" val="4046677229"/>
                    </a:ext>
                  </a:extLst>
                </a:gridCol>
                <a:gridCol w="1178625">
                  <a:extLst>
                    <a:ext uri="{9D8B030D-6E8A-4147-A177-3AD203B41FA5}">
                      <a16:colId xmlns:a16="http://schemas.microsoft.com/office/drawing/2014/main" xmlns="" val="3302072544"/>
                    </a:ext>
                  </a:extLst>
                </a:gridCol>
                <a:gridCol w="1178625">
                  <a:extLst>
                    <a:ext uri="{9D8B030D-6E8A-4147-A177-3AD203B41FA5}">
                      <a16:colId xmlns:a16="http://schemas.microsoft.com/office/drawing/2014/main" xmlns="" val="909836158"/>
                    </a:ext>
                  </a:extLst>
                </a:gridCol>
                <a:gridCol w="1178625">
                  <a:extLst>
                    <a:ext uri="{9D8B030D-6E8A-4147-A177-3AD203B41FA5}">
                      <a16:colId xmlns:a16="http://schemas.microsoft.com/office/drawing/2014/main" xmlns="" val="3331182606"/>
                    </a:ext>
                  </a:extLst>
                </a:gridCol>
                <a:gridCol w="1178625">
                  <a:extLst>
                    <a:ext uri="{9D8B030D-6E8A-4147-A177-3AD203B41FA5}">
                      <a16:colId xmlns:a16="http://schemas.microsoft.com/office/drawing/2014/main" xmlns="" val="3522838118"/>
                    </a:ext>
                  </a:extLst>
                </a:gridCol>
              </a:tblGrid>
              <a:tr h="370840">
                <a:tc>
                  <a:txBody>
                    <a:bodyPr/>
                    <a:lstStyle/>
                    <a:p>
                      <a:pPr algn="ctr"/>
                      <a:endParaRPr lang="en-US" sz="1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White</a:t>
                      </a:r>
                      <a:endParaRPr 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Black</a:t>
                      </a:r>
                      <a:endParaRPr 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Hispanic</a:t>
                      </a:r>
                      <a:endParaRPr 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Asian/</a:t>
                      </a:r>
                    </a:p>
                    <a:p>
                      <a:pPr algn="ctr"/>
                      <a:r>
                        <a:rPr lang="en-US" sz="1200" dirty="0" smtClean="0">
                          <a:latin typeface="+mj-lt"/>
                        </a:rPr>
                        <a:t>Pacific Islander</a:t>
                      </a:r>
                      <a:endParaRPr 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American Indian/</a:t>
                      </a:r>
                    </a:p>
                    <a:p>
                      <a:pPr algn="ctr"/>
                      <a:r>
                        <a:rPr lang="en-US" sz="1200" dirty="0" smtClean="0">
                          <a:latin typeface="+mj-lt"/>
                        </a:rPr>
                        <a:t>Alaska Native</a:t>
                      </a:r>
                      <a:endParaRPr 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Two</a:t>
                      </a:r>
                      <a:r>
                        <a:rPr lang="en-US" sz="1200" baseline="0" dirty="0" smtClean="0">
                          <a:latin typeface="+mj-lt"/>
                        </a:rPr>
                        <a:t> or more races</a:t>
                      </a:r>
                      <a:endParaRPr 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56990743"/>
                  </a:ext>
                </a:extLst>
              </a:tr>
              <a:tr h="518160">
                <a:tc>
                  <a:txBody>
                    <a:bodyPr/>
                    <a:lstStyle/>
                    <a:p>
                      <a:pPr algn="l"/>
                      <a:r>
                        <a:rPr lang="en-US" sz="1200" b="1" dirty="0" smtClean="0">
                          <a:latin typeface="+mj-lt"/>
                        </a:rPr>
                        <a:t>Kentucky</a:t>
                      </a:r>
                      <a:endParaRPr lang="en-US" sz="1200" b="1" dirty="0">
                        <a:latin typeface="+mj-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solidFill>
                          <a:latin typeface="+mn-lt"/>
                          <a:ea typeface="+mn-ea"/>
                          <a:cs typeface="+mn-cs"/>
                          <a:sym typeface="Wingdings" panose="05000000000000000000" pitchFamily="2" charset="2"/>
                        </a:rPr>
                        <a:t></a:t>
                      </a:r>
                      <a:endParaRPr lang="en-US" sz="1800" b="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solidFill>
                          <a:latin typeface="+mn-lt"/>
                          <a:ea typeface="+mn-ea"/>
                          <a:cs typeface="+mn-cs"/>
                          <a:sym typeface="Wingdings" panose="05000000000000000000" pitchFamily="2" charset="2"/>
                        </a:rPr>
                        <a:t></a:t>
                      </a:r>
                      <a:endParaRPr lang="en-US" sz="1800" b="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solidFill>
                          <a:latin typeface="+mn-lt"/>
                          <a:ea typeface="+mn-ea"/>
                          <a:cs typeface="+mn-cs"/>
                        </a:rPr>
                        <a:t>—</a:t>
                      </a:r>
                      <a:endParaRPr lang="en-US" sz="1800" b="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solidFill>
                          <a:latin typeface="+mn-lt"/>
                          <a:ea typeface="+mn-ea"/>
                          <a:cs typeface="+mn-cs"/>
                        </a:rPr>
                        <a:t>—</a:t>
                      </a:r>
                      <a:endParaRPr lang="en-US" sz="1800" b="1"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solidFill>
                          <a:latin typeface="+mn-lt"/>
                          <a:ea typeface="+mn-ea"/>
                          <a:cs typeface="+mn-cs"/>
                        </a:rPr>
                        <a:t>—</a:t>
                      </a:r>
                      <a:endParaRPr lang="en-US" sz="1800" b="1"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solidFill>
                          <a:latin typeface="+mn-lt"/>
                          <a:ea typeface="+mn-ea"/>
                          <a:cs typeface="+mn-cs"/>
                          <a:sym typeface="Wingdings" panose="05000000000000000000" pitchFamily="2" charset="2"/>
                        </a:rPr>
                        <a:t></a:t>
                      </a:r>
                      <a:endParaRPr lang="en-US" sz="1800" b="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6681943"/>
                  </a:ext>
                </a:extLst>
              </a:tr>
              <a:tr h="518160">
                <a:tc>
                  <a:txBody>
                    <a:bodyPr/>
                    <a:lstStyle/>
                    <a:p>
                      <a:pPr algn="l"/>
                      <a:r>
                        <a:rPr lang="en-US" sz="1200" b="1" dirty="0" smtClean="0">
                          <a:latin typeface="+mj-lt"/>
                        </a:rPr>
                        <a:t>National Public</a:t>
                      </a:r>
                      <a:endParaRPr lang="en-US" sz="1200" b="1" dirty="0">
                        <a:latin typeface="+mj-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smtClean="0">
                          <a:ln>
                            <a:noFill/>
                          </a:ln>
                          <a:solidFill>
                            <a:srgbClr val="C69214"/>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1</a:t>
                      </a:r>
                      <a:endParaRPr kumimoji="0" lang="en-US" sz="1800" b="1" i="0" u="none" strike="noStrike" kern="1200" cap="none" spc="0" normalizeH="0" baseline="0" noProof="0" dirty="0" smtClean="0">
                        <a:ln>
                          <a:noFill/>
                        </a:ln>
                        <a:solidFill>
                          <a:srgbClr val="C69214"/>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C69214"/>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2</a:t>
                      </a:r>
                      <a:endParaRPr kumimoji="0" lang="en-US" sz="1800" b="1" i="0" u="none" strike="noStrike" kern="1200" cap="none" spc="0" normalizeH="0" baseline="0" noProof="0" dirty="0" smtClean="0">
                        <a:ln>
                          <a:noFill/>
                        </a:ln>
                        <a:solidFill>
                          <a:srgbClr val="C69214"/>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C69214"/>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4</a:t>
                      </a:r>
                      <a:endParaRPr kumimoji="0" lang="en-US" sz="1800" b="1" i="0" u="none" strike="noStrike" kern="1200" cap="none" spc="0" normalizeH="0" baseline="0" noProof="0" dirty="0" smtClean="0">
                        <a:ln>
                          <a:noFill/>
                        </a:ln>
                        <a:solidFill>
                          <a:srgbClr val="C69214"/>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C69214"/>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7</a:t>
                      </a:r>
                      <a:endParaRPr kumimoji="0" lang="en-US" sz="1800" b="1" i="0" u="none" strike="noStrike" kern="1200" cap="none" spc="0" normalizeH="0" baseline="0" noProof="0" dirty="0" smtClean="0">
                        <a:ln>
                          <a:noFill/>
                        </a:ln>
                        <a:solidFill>
                          <a:srgbClr val="C69214"/>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solidFill>
                          <a:latin typeface="+mn-lt"/>
                          <a:ea typeface="+mn-ea"/>
                          <a:cs typeface="+mn-cs"/>
                          <a:sym typeface="Wingdings" panose="05000000000000000000" pitchFamily="2" charset="2"/>
                        </a:rPr>
                        <a:t></a:t>
                      </a:r>
                      <a:endParaRPr kumimoji="0" lang="en-US" sz="1800" b="1" i="0" u="none" strike="noStrike" kern="1200" cap="none" spc="0" normalizeH="0" baseline="0" noProof="0" dirty="0">
                        <a:ln>
                          <a:noFill/>
                        </a:ln>
                        <a:solidFill>
                          <a:srgbClr val="C69214"/>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C69214"/>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3</a:t>
                      </a:r>
                      <a:endParaRPr kumimoji="0" lang="en-US" sz="1800" b="1" i="0" u="none" strike="noStrike" kern="1200" cap="none" spc="0" normalizeH="0" baseline="0" noProof="0" dirty="0" smtClean="0">
                        <a:ln>
                          <a:noFill/>
                        </a:ln>
                        <a:solidFill>
                          <a:srgbClr val="C69214"/>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35566794"/>
                  </a:ext>
                </a:extLst>
              </a:tr>
            </a:tbl>
          </a:graphicData>
        </a:graphic>
      </p:graphicFrame>
      <p:sp>
        <p:nvSpPr>
          <p:cNvPr id="9" name="TextBox 8"/>
          <p:cNvSpPr txBox="1"/>
          <p:nvPr/>
        </p:nvSpPr>
        <p:spPr>
          <a:xfrm>
            <a:off x="914400" y="3938101"/>
            <a:ext cx="7315200" cy="369332"/>
          </a:xfrm>
          <a:prstGeom prst="rect">
            <a:avLst/>
          </a:prstGeom>
          <a:noFill/>
        </p:spPr>
        <p:txBody>
          <a:bodyPr wrap="square" rtlCol="0">
            <a:spAutoFit/>
          </a:bodyPr>
          <a:lstStyle/>
          <a:p>
            <a:pPr algn="ctr"/>
            <a:r>
              <a:rPr lang="en-US" b="1" dirty="0" smtClean="0">
                <a:solidFill>
                  <a:schemeClr val="tx2"/>
                </a:solidFill>
                <a:latin typeface="+mj-lt"/>
                <a:sym typeface="Wingdings" panose="05000000000000000000" pitchFamily="2" charset="2"/>
              </a:rPr>
              <a:t></a:t>
            </a:r>
            <a:r>
              <a:rPr lang="en-US" sz="1200" b="1" dirty="0" smtClean="0">
                <a:solidFill>
                  <a:schemeClr val="tx2"/>
                </a:solidFill>
                <a:latin typeface="+mj-lt"/>
                <a:sym typeface="Wingdings" panose="05000000000000000000" pitchFamily="2" charset="2"/>
              </a:rPr>
              <a:t> </a:t>
            </a:r>
            <a:r>
              <a:rPr lang="en-US" sz="1200" b="1" dirty="0" smtClean="0">
                <a:solidFill>
                  <a:schemeClr val="tx2"/>
                </a:solidFill>
                <a:latin typeface="+mj-lt"/>
              </a:rPr>
              <a:t>Higher		</a:t>
            </a:r>
            <a:r>
              <a:rPr lang="en-US" b="1" dirty="0" smtClean="0">
                <a:solidFill>
                  <a:schemeClr val="tx2"/>
                </a:solidFill>
                <a:latin typeface="+mj-lt"/>
                <a:sym typeface="Wingdings" panose="05000000000000000000" pitchFamily="2" charset="2"/>
              </a:rPr>
              <a:t></a:t>
            </a:r>
            <a:r>
              <a:rPr lang="en-US" sz="1200" b="1" dirty="0" smtClean="0">
                <a:solidFill>
                  <a:schemeClr val="tx2"/>
                </a:solidFill>
                <a:latin typeface="+mj-lt"/>
                <a:sym typeface="Wingdings" panose="05000000000000000000" pitchFamily="2" charset="2"/>
              </a:rPr>
              <a:t> </a:t>
            </a:r>
            <a:r>
              <a:rPr lang="en-US" sz="1200" b="1" dirty="0" smtClean="0">
                <a:solidFill>
                  <a:schemeClr val="tx2"/>
                </a:solidFill>
                <a:latin typeface="+mj-lt"/>
              </a:rPr>
              <a:t>Lower		</a:t>
            </a:r>
            <a:r>
              <a:rPr lang="en-US" b="1" dirty="0" smtClean="0">
                <a:solidFill>
                  <a:schemeClr val="tx2"/>
                </a:solidFill>
                <a:latin typeface="+mj-lt"/>
                <a:sym typeface="Wingdings" panose="05000000000000000000" pitchFamily="2" charset="2"/>
              </a:rPr>
              <a:t></a:t>
            </a:r>
            <a:r>
              <a:rPr lang="en-US" sz="1200" b="1" dirty="0" smtClean="0">
                <a:solidFill>
                  <a:schemeClr val="tx2"/>
                </a:solidFill>
                <a:latin typeface="+mj-lt"/>
                <a:sym typeface="Wingdings" panose="05000000000000000000" pitchFamily="2" charset="2"/>
              </a:rPr>
              <a:t> </a:t>
            </a:r>
            <a:r>
              <a:rPr lang="en-US" sz="1200" b="1" dirty="0" smtClean="0">
                <a:solidFill>
                  <a:schemeClr val="tx2"/>
                </a:solidFill>
                <a:latin typeface="+mj-lt"/>
              </a:rPr>
              <a:t>No significant change		</a:t>
            </a:r>
            <a:r>
              <a:rPr lang="en-US" b="1" dirty="0" smtClean="0">
                <a:solidFill>
                  <a:schemeClr val="tx2"/>
                </a:solidFill>
                <a:latin typeface="+mj-lt"/>
              </a:rPr>
              <a:t>—</a:t>
            </a:r>
            <a:r>
              <a:rPr lang="en-US" sz="1200" b="1" dirty="0" smtClean="0">
                <a:solidFill>
                  <a:schemeClr val="tx2"/>
                </a:solidFill>
                <a:latin typeface="+mj-lt"/>
              </a:rPr>
              <a:t> Not available</a:t>
            </a:r>
            <a:endParaRPr lang="en-US" sz="1200" b="1" dirty="0">
              <a:solidFill>
                <a:schemeClr val="tx2"/>
              </a:solidFill>
              <a:latin typeface="+mj-lt"/>
            </a:endParaRPr>
          </a:p>
        </p:txBody>
      </p:sp>
      <p:graphicFrame>
        <p:nvGraphicFramePr>
          <p:cNvPr id="8" name="Table 7" descr="Reading Grade 4 Student Group Score Differences. Comparing Kentucky to National differences" title="Reading Grade 4 Student Group Score Differences"/>
          <p:cNvGraphicFramePr>
            <a:graphicFrameLocks noGrp="1"/>
          </p:cNvGraphicFramePr>
          <p:nvPr>
            <p:extLst>
              <p:ext uri="{D42A27DB-BD31-4B8C-83A1-F6EECF244321}">
                <p14:modId xmlns:p14="http://schemas.microsoft.com/office/powerpoint/2010/main" val="3430856879"/>
              </p:ext>
            </p:extLst>
          </p:nvPr>
        </p:nvGraphicFramePr>
        <p:xfrm>
          <a:off x="341010" y="2229916"/>
          <a:ext cx="8461980" cy="1682496"/>
        </p:xfrm>
        <a:graphic>
          <a:graphicData uri="http://schemas.openxmlformats.org/drawingml/2006/table">
            <a:tbl>
              <a:tblPr firstRow="1" bandRow="1">
                <a:tableStyleId>{7E9639D4-E3E2-4D34-9284-5A2195B3D0D7}</a:tableStyleId>
              </a:tblPr>
              <a:tblGrid>
                <a:gridCol w="1392540">
                  <a:extLst>
                    <a:ext uri="{9D8B030D-6E8A-4147-A177-3AD203B41FA5}">
                      <a16:colId xmlns:a16="http://schemas.microsoft.com/office/drawing/2014/main" xmlns="" val="2848649651"/>
                    </a:ext>
                  </a:extLst>
                </a:gridCol>
                <a:gridCol w="1178240">
                  <a:extLst>
                    <a:ext uri="{9D8B030D-6E8A-4147-A177-3AD203B41FA5}">
                      <a16:colId xmlns:a16="http://schemas.microsoft.com/office/drawing/2014/main" xmlns="" val="370179065"/>
                    </a:ext>
                  </a:extLst>
                </a:gridCol>
                <a:gridCol w="1178240">
                  <a:extLst>
                    <a:ext uri="{9D8B030D-6E8A-4147-A177-3AD203B41FA5}">
                      <a16:colId xmlns:a16="http://schemas.microsoft.com/office/drawing/2014/main" xmlns="" val="1097016189"/>
                    </a:ext>
                  </a:extLst>
                </a:gridCol>
                <a:gridCol w="1178240">
                  <a:extLst>
                    <a:ext uri="{9D8B030D-6E8A-4147-A177-3AD203B41FA5}">
                      <a16:colId xmlns:a16="http://schemas.microsoft.com/office/drawing/2014/main" xmlns="" val="1350635784"/>
                    </a:ext>
                  </a:extLst>
                </a:gridCol>
                <a:gridCol w="1178240">
                  <a:extLst>
                    <a:ext uri="{9D8B030D-6E8A-4147-A177-3AD203B41FA5}">
                      <a16:colId xmlns:a16="http://schemas.microsoft.com/office/drawing/2014/main" xmlns="" val="4046677229"/>
                    </a:ext>
                  </a:extLst>
                </a:gridCol>
                <a:gridCol w="1178240">
                  <a:extLst>
                    <a:ext uri="{9D8B030D-6E8A-4147-A177-3AD203B41FA5}">
                      <a16:colId xmlns:a16="http://schemas.microsoft.com/office/drawing/2014/main" xmlns="" val="3302072544"/>
                    </a:ext>
                  </a:extLst>
                </a:gridCol>
                <a:gridCol w="1178240">
                  <a:extLst>
                    <a:ext uri="{9D8B030D-6E8A-4147-A177-3AD203B41FA5}">
                      <a16:colId xmlns:a16="http://schemas.microsoft.com/office/drawing/2014/main" xmlns="" val="909836158"/>
                    </a:ext>
                  </a:extLst>
                </a:gridCol>
              </a:tblGrid>
              <a:tr h="370840">
                <a:tc>
                  <a:txBody>
                    <a:bodyPr/>
                    <a:lstStyle/>
                    <a:p>
                      <a:pPr algn="ctr"/>
                      <a:endParaRPr lang="en-US" sz="1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All Students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Male</a:t>
                      </a:r>
                      <a:endParaRPr 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Female</a:t>
                      </a:r>
                      <a:endParaRPr 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Eligible for NSLP</a:t>
                      </a:r>
                      <a:endParaRPr 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Students</a:t>
                      </a:r>
                      <a:r>
                        <a:rPr lang="en-US" sz="1200" baseline="0" dirty="0" smtClean="0">
                          <a:latin typeface="+mj-lt"/>
                        </a:rPr>
                        <a:t> with Disabilities</a:t>
                      </a:r>
                      <a:endParaRPr 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English language</a:t>
                      </a:r>
                      <a:r>
                        <a:rPr lang="en-US" sz="1200" baseline="0" dirty="0" smtClean="0">
                          <a:latin typeface="+mj-lt"/>
                        </a:rPr>
                        <a:t> learners</a:t>
                      </a:r>
                      <a:endParaRPr 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56990743"/>
                  </a:ext>
                </a:extLst>
              </a:tr>
              <a:tr h="521208">
                <a:tc>
                  <a:txBody>
                    <a:bodyPr/>
                    <a:lstStyle/>
                    <a:p>
                      <a:pPr algn="l"/>
                      <a:r>
                        <a:rPr lang="en-US" sz="1200" b="1" dirty="0" smtClean="0">
                          <a:latin typeface="+mj-lt"/>
                        </a:rPr>
                        <a:t>Kentucky</a:t>
                      </a:r>
                      <a:endParaRPr lang="en-US" sz="1200" b="1" dirty="0">
                        <a:latin typeface="+mj-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solidFill>
                          <a:latin typeface="+mn-lt"/>
                          <a:ea typeface="+mn-ea"/>
                          <a:cs typeface="+mn-cs"/>
                          <a:sym typeface="Wingdings" panose="05000000000000000000" pitchFamily="2" charset="2"/>
                        </a:rPr>
                        <a:t></a:t>
                      </a:r>
                      <a:endParaRPr kumimoji="0" lang="en-US" sz="1800" b="1" i="0" u="none" strike="noStrike" kern="1200" cap="none" spc="0" normalizeH="0" baseline="0" noProof="0" dirty="0" smtClean="0">
                        <a:ln>
                          <a:noFill/>
                        </a:ln>
                        <a:solidFill>
                          <a:srgbClr val="C69214"/>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solidFill>
                          <a:latin typeface="+mn-lt"/>
                          <a:ea typeface="+mn-ea"/>
                          <a:cs typeface="+mn-cs"/>
                          <a:sym typeface="Wingdings" panose="05000000000000000000" pitchFamily="2" charset="2"/>
                        </a:rPr>
                        <a:t></a:t>
                      </a:r>
                      <a:endParaRPr kumimoji="0" lang="en-US" sz="1800" b="1" i="0" u="none" strike="noStrike" kern="1200" cap="none" spc="0" normalizeH="0" baseline="0" noProof="0" dirty="0" smtClean="0">
                        <a:ln>
                          <a:noFill/>
                        </a:ln>
                        <a:solidFill>
                          <a:srgbClr val="C69214"/>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solidFill>
                          <a:latin typeface="+mn-lt"/>
                          <a:ea typeface="+mn-ea"/>
                          <a:cs typeface="+mn-cs"/>
                          <a:sym typeface="Wingdings" panose="05000000000000000000" pitchFamily="2" charset="2"/>
                        </a:rPr>
                        <a:t></a:t>
                      </a:r>
                      <a:endParaRPr kumimoji="0" lang="en-US" sz="1800" b="1" i="0" u="none" strike="noStrike" kern="1200" cap="none" spc="0" normalizeH="0" baseline="0" noProof="0" dirty="0" smtClean="0">
                        <a:ln>
                          <a:noFill/>
                        </a:ln>
                        <a:solidFill>
                          <a:srgbClr val="C69214"/>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solidFill>
                          <a:latin typeface="+mn-lt"/>
                          <a:ea typeface="+mn-ea"/>
                          <a:cs typeface="+mn-cs"/>
                          <a:sym typeface="Wingdings" panose="05000000000000000000" pitchFamily="2" charset="2"/>
                        </a:rPr>
                        <a:t></a:t>
                      </a:r>
                      <a:endParaRPr kumimoji="0" lang="en-US" sz="1800" b="1" i="0" u="none" strike="noStrike" kern="1200" cap="none" spc="0" normalizeH="0" baseline="0" noProof="0" dirty="0" smtClean="0">
                        <a:ln>
                          <a:noFill/>
                        </a:ln>
                        <a:solidFill>
                          <a:srgbClr val="C69214"/>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solidFill>
                          <a:latin typeface="+mn-lt"/>
                          <a:ea typeface="+mn-ea"/>
                          <a:cs typeface="+mn-cs"/>
                          <a:sym typeface="Wingdings" panose="05000000000000000000" pitchFamily="2" charset="2"/>
                        </a:rPr>
                        <a:t></a:t>
                      </a:r>
                      <a:endParaRPr kumimoji="0" lang="en-US" sz="1800" b="1" i="0" u="none" strike="noStrike" kern="1200" cap="none" spc="0" normalizeH="0" baseline="0" noProof="0" dirty="0" smtClean="0">
                        <a:ln>
                          <a:noFill/>
                        </a:ln>
                        <a:solidFill>
                          <a:srgbClr val="C69214"/>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kern="1200" dirty="0" smtClean="0">
                          <a:solidFill>
                            <a:schemeClr val="tx2"/>
                          </a:solidFill>
                          <a:latin typeface="+mn-lt"/>
                          <a:ea typeface="+mn-ea"/>
                          <a:cs typeface="+mn-cs"/>
                        </a:rPr>
                        <a:t>—</a:t>
                      </a:r>
                      <a:endParaRPr lang="en-US" sz="18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6681943"/>
                  </a:ext>
                </a:extLst>
              </a:tr>
              <a:tr h="521208">
                <a:tc>
                  <a:txBody>
                    <a:bodyPr/>
                    <a:lstStyle/>
                    <a:p>
                      <a:pPr algn="l"/>
                      <a:r>
                        <a:rPr lang="en-US" sz="1200" b="1" dirty="0" smtClean="0">
                          <a:latin typeface="+mj-lt"/>
                        </a:rPr>
                        <a:t>National Public</a:t>
                      </a:r>
                      <a:endParaRPr lang="en-US" sz="1200" b="1" dirty="0">
                        <a:latin typeface="+mj-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C69214"/>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1</a:t>
                      </a:r>
                      <a:endParaRPr kumimoji="0" lang="en-US" sz="1800" b="1" i="0" u="none" strike="noStrike" kern="1200" cap="none" spc="0" normalizeH="0" baseline="0" noProof="0" dirty="0" smtClean="0">
                        <a:ln>
                          <a:noFill/>
                        </a:ln>
                        <a:solidFill>
                          <a:srgbClr val="C69214"/>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C69214"/>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2</a:t>
                      </a:r>
                      <a:endParaRPr kumimoji="0" lang="en-US" sz="1800" b="1" i="0" u="none" strike="noStrike" kern="1200" cap="none" spc="0" normalizeH="0" baseline="0" noProof="0" dirty="0" smtClean="0">
                        <a:ln>
                          <a:noFill/>
                        </a:ln>
                        <a:solidFill>
                          <a:srgbClr val="C69214"/>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solidFill>
                          <a:latin typeface="+mn-lt"/>
                          <a:ea typeface="+mn-ea"/>
                          <a:cs typeface="+mn-cs"/>
                          <a:sym typeface="Wingdings" panose="05000000000000000000" pitchFamily="2" charset="2"/>
                        </a:rPr>
                        <a:t></a:t>
                      </a:r>
                      <a:endParaRPr kumimoji="0" lang="en-US" sz="1800" b="1" i="0" u="none" strike="noStrike" kern="1200" cap="none" spc="0" normalizeH="0" baseline="0" noProof="0" dirty="0">
                        <a:ln>
                          <a:noFill/>
                        </a:ln>
                        <a:solidFill>
                          <a:srgbClr val="C69214"/>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C69214"/>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3</a:t>
                      </a:r>
                      <a:endParaRPr kumimoji="0" lang="en-US" sz="1800" b="1" i="0" u="none" strike="noStrike" kern="1200" cap="none" spc="0" normalizeH="0" baseline="0" noProof="0" dirty="0" smtClean="0">
                        <a:ln>
                          <a:noFill/>
                        </a:ln>
                        <a:solidFill>
                          <a:srgbClr val="C69214"/>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4</a:t>
                      </a:r>
                      <a:endParaRPr lang="en-US" sz="1800" b="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solidFill>
                          <a:latin typeface="+mn-lt"/>
                          <a:ea typeface="+mn-ea"/>
                          <a:cs typeface="+mn-cs"/>
                          <a:sym typeface="Wingdings" panose="05000000000000000000" pitchFamily="2" charset="2"/>
                        </a:rPr>
                        <a:t></a:t>
                      </a:r>
                      <a:endParaRPr kumimoji="0" lang="en-US" sz="1800" b="1" i="0" u="none" strike="noStrike" kern="1200" cap="none" spc="0" normalizeH="0" baseline="0" noProof="0" dirty="0" smtClean="0">
                        <a:ln>
                          <a:noFill/>
                        </a:ln>
                        <a:solidFill>
                          <a:srgbClr val="C69214"/>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35566794"/>
                  </a:ext>
                </a:extLst>
              </a:tr>
            </a:tbl>
          </a:graphicData>
        </a:graphic>
      </p:graphicFrame>
      <p:grpSp>
        <p:nvGrpSpPr>
          <p:cNvPr id="13" name="Group 12" descr="Reading Grade 4 Student Group Score Differences since 2007" title="Reading Grade 4 Student Group Score Differences since 2007"/>
          <p:cNvGrpSpPr/>
          <p:nvPr/>
        </p:nvGrpSpPr>
        <p:grpSpPr>
          <a:xfrm>
            <a:off x="2285685" y="1657570"/>
            <a:ext cx="4572630" cy="408398"/>
            <a:chOff x="2475870" y="1677103"/>
            <a:chExt cx="4572630" cy="408398"/>
          </a:xfrm>
        </p:grpSpPr>
        <p:pic>
          <p:nvPicPr>
            <p:cNvPr id="11" name="Picture 10" descr="Reading Grade 4 Student Group Score Differences since 2007 Logo" title="Reading Grade 4 Student Group Score Differences since 2007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5870" y="1677103"/>
              <a:ext cx="408398" cy="408398"/>
            </a:xfrm>
            <a:prstGeom prst="rect">
              <a:avLst/>
            </a:prstGeom>
          </p:spPr>
        </p:pic>
        <p:sp>
          <p:nvSpPr>
            <p:cNvPr id="12" name="TextBox 11"/>
            <p:cNvSpPr txBox="1"/>
            <p:nvPr/>
          </p:nvSpPr>
          <p:spPr>
            <a:xfrm>
              <a:off x="2884268" y="1696636"/>
              <a:ext cx="4164232" cy="369332"/>
            </a:xfrm>
            <a:prstGeom prst="rect">
              <a:avLst/>
            </a:prstGeom>
            <a:noFill/>
          </p:spPr>
          <p:txBody>
            <a:bodyPr wrap="square" rtlCol="0">
              <a:spAutoFit/>
            </a:bodyPr>
            <a:lstStyle/>
            <a:p>
              <a:r>
                <a:rPr lang="en-US" dirty="0" smtClean="0">
                  <a:latin typeface="+mj-lt"/>
                </a:rPr>
                <a:t>Grade 4 – Differences since 2007</a:t>
              </a:r>
              <a:endParaRPr lang="en-US" dirty="0">
                <a:latin typeface="+mj-lt"/>
              </a:endParaRPr>
            </a:p>
          </p:txBody>
        </p:sp>
      </p:grpSp>
      <p:sp>
        <p:nvSpPr>
          <p:cNvPr id="2" name="Title 1"/>
          <p:cNvSpPr>
            <a:spLocks noGrp="1"/>
          </p:cNvSpPr>
          <p:nvPr>
            <p:ph type="title"/>
          </p:nvPr>
        </p:nvSpPr>
        <p:spPr/>
        <p:txBody>
          <a:bodyPr/>
          <a:lstStyle/>
          <a:p>
            <a:r>
              <a:rPr lang="en-US" dirty="0" smtClean="0"/>
              <a:t>Student Group Score </a:t>
            </a:r>
            <a:r>
              <a:rPr lang="en-US" dirty="0" smtClean="0"/>
              <a:t>Differences – Grade 4</a:t>
            </a:r>
            <a:endParaRPr lang="en-US" dirty="0"/>
          </a:p>
        </p:txBody>
      </p:sp>
    </p:spTree>
    <p:extLst>
      <p:ext uri="{BB962C8B-B14F-4D97-AF65-F5344CB8AC3E}">
        <p14:creationId xmlns:p14="http://schemas.microsoft.com/office/powerpoint/2010/main" val="16348717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Grade 4 – Ranked 17 (KY 224 – NP 221)</a:t>
            </a:r>
            <a:endParaRPr lang="en-US" dirty="0"/>
          </a:p>
        </p:txBody>
      </p:sp>
      <p:sp>
        <p:nvSpPr>
          <p:cNvPr id="4" name="Slide Number Placeholder 3"/>
          <p:cNvSpPr>
            <a:spLocks noGrp="1"/>
          </p:cNvSpPr>
          <p:nvPr>
            <p:ph type="sldNum" sz="quarter" idx="12"/>
          </p:nvPr>
        </p:nvSpPr>
        <p:spPr/>
        <p:txBody>
          <a:bodyPr/>
          <a:lstStyle/>
          <a:p>
            <a:fld id="{273AA734-5C8A-4D9E-96EE-997B858217FF}" type="slidenum">
              <a:rPr lang="en-US" smtClean="0"/>
              <a:t>29</a:t>
            </a:fld>
            <a:endParaRPr lang="en-US"/>
          </a:p>
        </p:txBody>
      </p:sp>
      <p:pic>
        <p:nvPicPr>
          <p:cNvPr id="6" name="Content Placeholder 5" descr="Reading Grade 4 State Comparison Heat Map. Kentucky Ranked 17." title="Reading Grade 4 State Comparison Heat Map"/>
          <p:cNvPicPr>
            <a:picLocks noGrp="1" noChangeAspect="1"/>
          </p:cNvPicPr>
          <p:nvPr>
            <p:ph idx="1"/>
          </p:nvPr>
        </p:nvPicPr>
        <p:blipFill>
          <a:blip r:embed="rId2"/>
          <a:stretch>
            <a:fillRect/>
          </a:stretch>
        </p:blipFill>
        <p:spPr>
          <a:xfrm>
            <a:off x="-80387" y="1708644"/>
            <a:ext cx="9093758" cy="5149356"/>
          </a:xfrm>
          <a:prstGeom prst="rect">
            <a:avLst/>
          </a:prstGeom>
        </p:spPr>
      </p:pic>
    </p:spTree>
    <p:extLst>
      <p:ext uri="{BB962C8B-B14F-4D97-AF65-F5344CB8AC3E}">
        <p14:creationId xmlns:p14="http://schemas.microsoft.com/office/powerpoint/2010/main" val="1303809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3AA734-5C8A-4D9E-96EE-997B858217FF}" type="slidenum">
              <a:rPr lang="en-US" smtClean="0"/>
              <a:t>3</a:t>
            </a:fld>
            <a:endParaRPr lang="en-US"/>
          </a:p>
        </p:txBody>
      </p:sp>
      <p:grpSp>
        <p:nvGrpSpPr>
          <p:cNvPr id="34" name="Group 33" descr="Civics" title="Civics"/>
          <p:cNvGrpSpPr/>
          <p:nvPr/>
        </p:nvGrpSpPr>
        <p:grpSpPr>
          <a:xfrm>
            <a:off x="1019226" y="2017921"/>
            <a:ext cx="810701" cy="952601"/>
            <a:chOff x="1713405" y="2026178"/>
            <a:chExt cx="810701" cy="952601"/>
          </a:xfrm>
        </p:grpSpPr>
        <p:pic>
          <p:nvPicPr>
            <p:cNvPr id="6" name="Picture 5" descr="Civics" title="Civic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7" y="2026178"/>
              <a:ext cx="640080" cy="640080"/>
            </a:xfrm>
            <a:prstGeom prst="rect">
              <a:avLst/>
            </a:prstGeom>
          </p:spPr>
        </p:pic>
        <p:sp>
          <p:nvSpPr>
            <p:cNvPr id="17" name="TextBox 16"/>
            <p:cNvSpPr txBox="1"/>
            <p:nvPr/>
          </p:nvSpPr>
          <p:spPr>
            <a:xfrm>
              <a:off x="1713405" y="2671002"/>
              <a:ext cx="810701" cy="307777"/>
            </a:xfrm>
            <a:prstGeom prst="rect">
              <a:avLst/>
            </a:prstGeom>
            <a:noFill/>
          </p:spPr>
          <p:txBody>
            <a:bodyPr wrap="square" rtlCol="0" anchor="ctr">
              <a:spAutoFit/>
            </a:bodyPr>
            <a:lstStyle/>
            <a:p>
              <a:pPr algn="ctr"/>
              <a:r>
                <a:rPr lang="en-US" sz="1400" dirty="0" smtClean="0">
                  <a:latin typeface="+mj-lt"/>
                </a:rPr>
                <a:t>Civics</a:t>
              </a:r>
              <a:endParaRPr lang="en-US" sz="1400" dirty="0">
                <a:latin typeface="+mj-lt"/>
              </a:endParaRPr>
            </a:p>
          </p:txBody>
        </p:sp>
      </p:grpSp>
      <p:grpSp>
        <p:nvGrpSpPr>
          <p:cNvPr id="33" name="Group 32" descr="Economics" title="Economics"/>
          <p:cNvGrpSpPr/>
          <p:nvPr/>
        </p:nvGrpSpPr>
        <p:grpSpPr>
          <a:xfrm>
            <a:off x="2813806" y="2013374"/>
            <a:ext cx="1133644" cy="949601"/>
            <a:chOff x="3004246" y="2026178"/>
            <a:chExt cx="1133644" cy="949601"/>
          </a:xfrm>
        </p:grpSpPr>
        <p:pic>
          <p:nvPicPr>
            <p:cNvPr id="7" name="Picture 6" descr="Economics" title="Ecenomic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4815" y="2026178"/>
              <a:ext cx="640080" cy="640080"/>
            </a:xfrm>
            <a:prstGeom prst="rect">
              <a:avLst/>
            </a:prstGeom>
          </p:spPr>
        </p:pic>
        <p:sp>
          <p:nvSpPr>
            <p:cNvPr id="18" name="Rectangle 17"/>
            <p:cNvSpPr/>
            <p:nvPr/>
          </p:nvSpPr>
          <p:spPr>
            <a:xfrm>
              <a:off x="3004246" y="2668002"/>
              <a:ext cx="1133644" cy="307777"/>
            </a:xfrm>
            <a:prstGeom prst="rect">
              <a:avLst/>
            </a:prstGeom>
          </p:spPr>
          <p:txBody>
            <a:bodyPr wrap="none">
              <a:spAutoFit/>
            </a:bodyPr>
            <a:lstStyle/>
            <a:p>
              <a:pPr algn="ctr"/>
              <a:r>
                <a:rPr lang="en-US" sz="1400" dirty="0" smtClean="0">
                  <a:latin typeface="+mj-lt"/>
                </a:rPr>
                <a:t>Economics</a:t>
              </a:r>
              <a:endParaRPr lang="en-US" sz="1400" dirty="0">
                <a:latin typeface="+mj-lt"/>
              </a:endParaRPr>
            </a:p>
          </p:txBody>
        </p:sp>
      </p:grpSp>
      <p:grpSp>
        <p:nvGrpSpPr>
          <p:cNvPr id="32" name="Group 31" descr="Geography" title="Geography"/>
          <p:cNvGrpSpPr/>
          <p:nvPr/>
        </p:nvGrpSpPr>
        <p:grpSpPr>
          <a:xfrm>
            <a:off x="4758653" y="2017921"/>
            <a:ext cx="1164038" cy="950743"/>
            <a:chOff x="4444213" y="2026178"/>
            <a:chExt cx="1164038" cy="950743"/>
          </a:xfrm>
        </p:grpSpPr>
        <p:pic>
          <p:nvPicPr>
            <p:cNvPr id="8" name="Picture 7" descr="Geography" title="Geography"/>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8553" y="2026178"/>
              <a:ext cx="640080" cy="640080"/>
            </a:xfrm>
            <a:prstGeom prst="rect">
              <a:avLst/>
            </a:prstGeom>
          </p:spPr>
        </p:pic>
        <p:sp>
          <p:nvSpPr>
            <p:cNvPr id="19" name="Rectangle 18"/>
            <p:cNvSpPr/>
            <p:nvPr/>
          </p:nvSpPr>
          <p:spPr>
            <a:xfrm>
              <a:off x="4444213" y="2669144"/>
              <a:ext cx="1164038" cy="307777"/>
            </a:xfrm>
            <a:prstGeom prst="rect">
              <a:avLst/>
            </a:prstGeom>
          </p:spPr>
          <p:txBody>
            <a:bodyPr wrap="none">
              <a:spAutoFit/>
            </a:bodyPr>
            <a:lstStyle/>
            <a:p>
              <a:pPr algn="ctr"/>
              <a:r>
                <a:rPr lang="en-US" sz="1400" dirty="0" smtClean="0">
                  <a:latin typeface="+mj-lt"/>
                </a:rPr>
                <a:t>Geography</a:t>
              </a:r>
              <a:endParaRPr lang="en-US" sz="1400" dirty="0">
                <a:latin typeface="+mj-lt"/>
              </a:endParaRPr>
            </a:p>
          </p:txBody>
        </p:sp>
      </p:grpSp>
      <p:grpSp>
        <p:nvGrpSpPr>
          <p:cNvPr id="31" name="Group 30" descr="U.S. History" title="U.S. History"/>
          <p:cNvGrpSpPr/>
          <p:nvPr/>
        </p:nvGrpSpPr>
        <p:grpSpPr>
          <a:xfrm>
            <a:off x="6569428" y="2019779"/>
            <a:ext cx="1269643" cy="950743"/>
            <a:chOff x="5845149" y="2026178"/>
            <a:chExt cx="1269643" cy="950743"/>
          </a:xfrm>
        </p:grpSpPr>
        <p:pic>
          <p:nvPicPr>
            <p:cNvPr id="9" name="Picture 8" descr="U.S. History" title="U.S. History"/>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2291" y="2026178"/>
              <a:ext cx="640080" cy="640080"/>
            </a:xfrm>
            <a:prstGeom prst="rect">
              <a:avLst/>
            </a:prstGeom>
          </p:spPr>
        </p:pic>
        <p:sp>
          <p:nvSpPr>
            <p:cNvPr id="20" name="Rectangle 19"/>
            <p:cNvSpPr/>
            <p:nvPr/>
          </p:nvSpPr>
          <p:spPr>
            <a:xfrm>
              <a:off x="5845149" y="2669144"/>
              <a:ext cx="1269643" cy="307777"/>
            </a:xfrm>
            <a:prstGeom prst="rect">
              <a:avLst/>
            </a:prstGeom>
          </p:spPr>
          <p:txBody>
            <a:bodyPr wrap="none">
              <a:spAutoFit/>
            </a:bodyPr>
            <a:lstStyle/>
            <a:p>
              <a:pPr algn="ctr"/>
              <a:r>
                <a:rPr lang="en-US" sz="1400" dirty="0" smtClean="0">
                  <a:latin typeface="+mj-lt"/>
                </a:rPr>
                <a:t>U.S. History</a:t>
              </a:r>
              <a:endParaRPr lang="en-US" sz="1400" dirty="0">
                <a:latin typeface="+mj-lt"/>
              </a:endParaRPr>
            </a:p>
          </p:txBody>
        </p:sp>
      </p:grpSp>
      <p:grpSp>
        <p:nvGrpSpPr>
          <p:cNvPr id="28" name="Group 27" descr="Mathematics" title="Mathematics"/>
          <p:cNvGrpSpPr/>
          <p:nvPr/>
        </p:nvGrpSpPr>
        <p:grpSpPr>
          <a:xfrm>
            <a:off x="1751183" y="3316417"/>
            <a:ext cx="1322799" cy="950743"/>
            <a:chOff x="2097438" y="3297874"/>
            <a:chExt cx="1322799" cy="950743"/>
          </a:xfrm>
        </p:grpSpPr>
        <p:pic>
          <p:nvPicPr>
            <p:cNvPr id="10" name="Picture 9" descr="Mathematics" title="Mathematic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61157" y="3297874"/>
              <a:ext cx="640080" cy="640080"/>
            </a:xfrm>
            <a:prstGeom prst="rect">
              <a:avLst/>
            </a:prstGeom>
          </p:spPr>
        </p:pic>
        <p:sp>
          <p:nvSpPr>
            <p:cNvPr id="21" name="Rectangle 20"/>
            <p:cNvSpPr/>
            <p:nvPr/>
          </p:nvSpPr>
          <p:spPr>
            <a:xfrm>
              <a:off x="2097438" y="3940840"/>
              <a:ext cx="1322799" cy="307777"/>
            </a:xfrm>
            <a:prstGeom prst="rect">
              <a:avLst/>
            </a:prstGeom>
          </p:spPr>
          <p:txBody>
            <a:bodyPr wrap="none">
              <a:spAutoFit/>
            </a:bodyPr>
            <a:lstStyle/>
            <a:p>
              <a:pPr algn="ctr"/>
              <a:r>
                <a:rPr lang="en-US" sz="1400" dirty="0" smtClean="0">
                  <a:latin typeface="+mj-lt"/>
                </a:rPr>
                <a:t>Mathematics</a:t>
              </a:r>
              <a:endParaRPr lang="en-US" sz="1400" dirty="0">
                <a:latin typeface="+mj-lt"/>
              </a:endParaRPr>
            </a:p>
          </p:txBody>
        </p:sp>
      </p:grpSp>
      <p:grpSp>
        <p:nvGrpSpPr>
          <p:cNvPr id="29" name="Group 28" descr="NAEP Logo" title="NAEP Logo"/>
          <p:cNvGrpSpPr/>
          <p:nvPr/>
        </p:nvGrpSpPr>
        <p:grpSpPr>
          <a:xfrm>
            <a:off x="4035836" y="3316417"/>
            <a:ext cx="684804" cy="950743"/>
            <a:chOff x="3870172" y="3297874"/>
            <a:chExt cx="684804" cy="950743"/>
          </a:xfrm>
        </p:grpSpPr>
        <p:pic>
          <p:nvPicPr>
            <p:cNvPr id="11" name="Picture 10" descr="Music" title="Music"/>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14896" y="3297874"/>
              <a:ext cx="640080" cy="640080"/>
            </a:xfrm>
            <a:prstGeom prst="rect">
              <a:avLst/>
            </a:prstGeom>
          </p:spPr>
        </p:pic>
        <p:sp>
          <p:nvSpPr>
            <p:cNvPr id="22" name="Rectangle 21"/>
            <p:cNvSpPr/>
            <p:nvPr/>
          </p:nvSpPr>
          <p:spPr>
            <a:xfrm>
              <a:off x="3870172" y="3940840"/>
              <a:ext cx="684804" cy="307777"/>
            </a:xfrm>
            <a:prstGeom prst="rect">
              <a:avLst/>
            </a:prstGeom>
          </p:spPr>
          <p:txBody>
            <a:bodyPr wrap="none">
              <a:spAutoFit/>
            </a:bodyPr>
            <a:lstStyle/>
            <a:p>
              <a:pPr algn="ctr"/>
              <a:r>
                <a:rPr lang="en-US" sz="1400" dirty="0" smtClean="0">
                  <a:latin typeface="+mj-lt"/>
                </a:rPr>
                <a:t>Music</a:t>
              </a:r>
              <a:endParaRPr lang="en-US" sz="1400" dirty="0">
                <a:latin typeface="+mj-lt"/>
              </a:endParaRPr>
            </a:p>
          </p:txBody>
        </p:sp>
      </p:grpSp>
      <p:grpSp>
        <p:nvGrpSpPr>
          <p:cNvPr id="30" name="Group 29" descr="Reading" title="Reading"/>
          <p:cNvGrpSpPr/>
          <p:nvPr/>
        </p:nvGrpSpPr>
        <p:grpSpPr>
          <a:xfrm>
            <a:off x="5837522" y="3364367"/>
            <a:ext cx="908069" cy="902793"/>
            <a:chOff x="5375638" y="3345824"/>
            <a:chExt cx="908069" cy="902793"/>
          </a:xfrm>
        </p:grpSpPr>
        <p:pic>
          <p:nvPicPr>
            <p:cNvPr id="12" name="Picture 11" descr="Reading" title="Read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96935" y="3345824"/>
              <a:ext cx="640080" cy="640080"/>
            </a:xfrm>
            <a:prstGeom prst="rect">
              <a:avLst/>
            </a:prstGeom>
          </p:spPr>
        </p:pic>
        <p:sp>
          <p:nvSpPr>
            <p:cNvPr id="23" name="Rectangle 22"/>
            <p:cNvSpPr/>
            <p:nvPr/>
          </p:nvSpPr>
          <p:spPr>
            <a:xfrm>
              <a:off x="5375638" y="3940840"/>
              <a:ext cx="908069" cy="307777"/>
            </a:xfrm>
            <a:prstGeom prst="rect">
              <a:avLst/>
            </a:prstGeom>
          </p:spPr>
          <p:txBody>
            <a:bodyPr wrap="none">
              <a:spAutoFit/>
            </a:bodyPr>
            <a:lstStyle/>
            <a:p>
              <a:pPr algn="ctr"/>
              <a:r>
                <a:rPr lang="en-US" sz="1400" dirty="0" smtClean="0">
                  <a:latin typeface="+mj-lt"/>
                </a:rPr>
                <a:t>Reading</a:t>
              </a:r>
              <a:endParaRPr lang="en-US" sz="1400" dirty="0">
                <a:latin typeface="+mj-lt"/>
              </a:endParaRPr>
            </a:p>
          </p:txBody>
        </p:sp>
      </p:grpSp>
      <p:grpSp>
        <p:nvGrpSpPr>
          <p:cNvPr id="38" name="Group 37" descr="Science" title="Science"/>
          <p:cNvGrpSpPr/>
          <p:nvPr/>
        </p:nvGrpSpPr>
        <p:grpSpPr>
          <a:xfrm>
            <a:off x="1040978" y="4636700"/>
            <a:ext cx="872355" cy="902793"/>
            <a:chOff x="1661467" y="4636700"/>
            <a:chExt cx="872355" cy="902793"/>
          </a:xfrm>
        </p:grpSpPr>
        <p:pic>
          <p:nvPicPr>
            <p:cNvPr id="13" name="Picture 12" descr="Science" title="Science"/>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67212" y="4636700"/>
              <a:ext cx="640080" cy="640080"/>
            </a:xfrm>
            <a:prstGeom prst="rect">
              <a:avLst/>
            </a:prstGeom>
          </p:spPr>
        </p:pic>
        <p:sp>
          <p:nvSpPr>
            <p:cNvPr id="24" name="Rectangle 23"/>
            <p:cNvSpPr/>
            <p:nvPr/>
          </p:nvSpPr>
          <p:spPr>
            <a:xfrm>
              <a:off x="1661467" y="5231716"/>
              <a:ext cx="872355" cy="307777"/>
            </a:xfrm>
            <a:prstGeom prst="rect">
              <a:avLst/>
            </a:prstGeom>
          </p:spPr>
          <p:txBody>
            <a:bodyPr wrap="none">
              <a:spAutoFit/>
            </a:bodyPr>
            <a:lstStyle/>
            <a:p>
              <a:pPr algn="ctr"/>
              <a:r>
                <a:rPr lang="en-US" sz="1400" dirty="0" smtClean="0">
                  <a:latin typeface="+mj-lt"/>
                </a:rPr>
                <a:t>Science</a:t>
              </a:r>
              <a:endParaRPr lang="en-US" sz="1400" dirty="0">
                <a:latin typeface="+mj-lt"/>
              </a:endParaRPr>
            </a:p>
          </p:txBody>
        </p:sp>
      </p:grpSp>
      <p:grpSp>
        <p:nvGrpSpPr>
          <p:cNvPr id="37" name="Group 36" descr="Technology and Engineering Literacy" title="Technology and Engineering Literacy"/>
          <p:cNvGrpSpPr/>
          <p:nvPr/>
        </p:nvGrpSpPr>
        <p:grpSpPr>
          <a:xfrm>
            <a:off x="2360667" y="4636700"/>
            <a:ext cx="2087496" cy="1143274"/>
            <a:chOff x="2561500" y="4611662"/>
            <a:chExt cx="2087496" cy="1143274"/>
          </a:xfrm>
        </p:grpSpPr>
        <p:pic>
          <p:nvPicPr>
            <p:cNvPr id="14" name="Picture 13" descr="Technology and Engineering Literacy" title="Technology and Engineering Literacy"/>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74815" y="4611662"/>
              <a:ext cx="640080" cy="640080"/>
            </a:xfrm>
            <a:prstGeom prst="rect">
              <a:avLst/>
            </a:prstGeom>
          </p:spPr>
        </p:pic>
        <p:sp>
          <p:nvSpPr>
            <p:cNvPr id="25" name="Rectangle 24"/>
            <p:cNvSpPr/>
            <p:nvPr/>
          </p:nvSpPr>
          <p:spPr>
            <a:xfrm>
              <a:off x="2561500" y="5231716"/>
              <a:ext cx="2087496" cy="523220"/>
            </a:xfrm>
            <a:prstGeom prst="rect">
              <a:avLst/>
            </a:prstGeom>
          </p:spPr>
          <p:txBody>
            <a:bodyPr wrap="none">
              <a:spAutoFit/>
            </a:bodyPr>
            <a:lstStyle/>
            <a:p>
              <a:pPr algn="ctr"/>
              <a:r>
                <a:rPr lang="en-US" sz="1400" dirty="0" smtClean="0">
                  <a:latin typeface="+mj-lt"/>
                </a:rPr>
                <a:t>Technology &amp;</a:t>
              </a:r>
            </a:p>
            <a:p>
              <a:pPr algn="ctr"/>
              <a:r>
                <a:rPr lang="en-US" sz="1400" dirty="0" smtClean="0">
                  <a:latin typeface="+mj-lt"/>
                </a:rPr>
                <a:t>Engineering Literacy </a:t>
              </a:r>
              <a:endParaRPr lang="en-US" sz="1400" dirty="0">
                <a:latin typeface="+mj-lt"/>
              </a:endParaRPr>
            </a:p>
          </p:txBody>
        </p:sp>
      </p:grpSp>
      <p:grpSp>
        <p:nvGrpSpPr>
          <p:cNvPr id="36" name="Group 35" descr="Visual Arts" title="Visual Arts"/>
          <p:cNvGrpSpPr/>
          <p:nvPr/>
        </p:nvGrpSpPr>
        <p:grpSpPr>
          <a:xfrm>
            <a:off x="4777979" y="4636700"/>
            <a:ext cx="1148071" cy="914383"/>
            <a:chOff x="4538815" y="4625110"/>
            <a:chExt cx="1148071" cy="914383"/>
          </a:xfrm>
        </p:grpSpPr>
        <p:pic>
          <p:nvPicPr>
            <p:cNvPr id="15" name="Picture 14" descr="Visual Arts" title="Visual Arts"/>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82418" y="4625110"/>
              <a:ext cx="640080" cy="640080"/>
            </a:xfrm>
            <a:prstGeom prst="rect">
              <a:avLst/>
            </a:prstGeom>
          </p:spPr>
        </p:pic>
        <p:sp>
          <p:nvSpPr>
            <p:cNvPr id="26" name="Rectangle 25"/>
            <p:cNvSpPr/>
            <p:nvPr/>
          </p:nvSpPr>
          <p:spPr>
            <a:xfrm>
              <a:off x="4538815" y="5231716"/>
              <a:ext cx="1148071" cy="307777"/>
            </a:xfrm>
            <a:prstGeom prst="rect">
              <a:avLst/>
            </a:prstGeom>
          </p:spPr>
          <p:txBody>
            <a:bodyPr wrap="none">
              <a:spAutoFit/>
            </a:bodyPr>
            <a:lstStyle/>
            <a:p>
              <a:pPr algn="ctr"/>
              <a:r>
                <a:rPr lang="en-US" sz="1400" dirty="0" smtClean="0">
                  <a:latin typeface="+mj-lt"/>
                </a:rPr>
                <a:t>Visual Arts</a:t>
              </a:r>
              <a:endParaRPr lang="en-US" sz="1400" dirty="0">
                <a:latin typeface="+mj-lt"/>
              </a:endParaRPr>
            </a:p>
          </p:txBody>
        </p:sp>
      </p:grpSp>
      <p:grpSp>
        <p:nvGrpSpPr>
          <p:cNvPr id="35" name="Group 34" descr="Writing" title="Writing"/>
          <p:cNvGrpSpPr/>
          <p:nvPr/>
        </p:nvGrpSpPr>
        <p:grpSpPr>
          <a:xfrm>
            <a:off x="6789135" y="4636700"/>
            <a:ext cx="830228" cy="902793"/>
            <a:chOff x="6154314" y="4636700"/>
            <a:chExt cx="830228" cy="902793"/>
          </a:xfrm>
        </p:grpSpPr>
        <p:pic>
          <p:nvPicPr>
            <p:cNvPr id="16" name="Picture 15" descr="Writing" title="Writi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90021" y="4636700"/>
              <a:ext cx="640080" cy="640080"/>
            </a:xfrm>
            <a:prstGeom prst="rect">
              <a:avLst/>
            </a:prstGeom>
          </p:spPr>
        </p:pic>
        <p:sp>
          <p:nvSpPr>
            <p:cNvPr id="27" name="Rectangle 26"/>
            <p:cNvSpPr/>
            <p:nvPr/>
          </p:nvSpPr>
          <p:spPr>
            <a:xfrm>
              <a:off x="6154314" y="5231716"/>
              <a:ext cx="830228" cy="307777"/>
            </a:xfrm>
            <a:prstGeom prst="rect">
              <a:avLst/>
            </a:prstGeom>
          </p:spPr>
          <p:txBody>
            <a:bodyPr wrap="none">
              <a:spAutoFit/>
            </a:bodyPr>
            <a:lstStyle/>
            <a:p>
              <a:pPr algn="ctr"/>
              <a:r>
                <a:rPr lang="en-US" sz="1400" dirty="0" smtClean="0">
                  <a:latin typeface="+mj-lt"/>
                </a:rPr>
                <a:t>Writing</a:t>
              </a:r>
              <a:endParaRPr lang="en-US" sz="1400" dirty="0">
                <a:latin typeface="+mj-lt"/>
              </a:endParaRPr>
            </a:p>
          </p:txBody>
        </p:sp>
      </p:grpSp>
      <p:sp>
        <p:nvSpPr>
          <p:cNvPr id="2" name="Title 1"/>
          <p:cNvSpPr>
            <a:spLocks noGrp="1"/>
          </p:cNvSpPr>
          <p:nvPr>
            <p:ph type="title"/>
          </p:nvPr>
        </p:nvSpPr>
        <p:spPr/>
        <p:txBody>
          <a:bodyPr>
            <a:normAutofit/>
          </a:bodyPr>
          <a:lstStyle/>
          <a:p>
            <a:r>
              <a:rPr lang="en-US" dirty="0" smtClean="0"/>
              <a:t>NAEP Subjects</a:t>
            </a:r>
            <a:endParaRPr lang="en-US" dirty="0"/>
          </a:p>
        </p:txBody>
      </p:sp>
    </p:spTree>
    <p:extLst>
      <p:ext uri="{BB962C8B-B14F-4D97-AF65-F5344CB8AC3E}">
        <p14:creationId xmlns:p14="http://schemas.microsoft.com/office/powerpoint/2010/main" val="2288261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3AA734-5C8A-4D9E-96EE-997B858217FF}" type="slidenum">
              <a:rPr lang="en-US" smtClean="0"/>
              <a:t>30</a:t>
            </a:fld>
            <a:endParaRPr lang="en-US"/>
          </a:p>
        </p:txBody>
      </p:sp>
      <p:pic>
        <p:nvPicPr>
          <p:cNvPr id="3074" name="Picture 2" descr="Reading Grade 4 State Comparisons Heat Map" title="Reading Grade 4 State Comparisons Heat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10001"/>
            <a:ext cx="5486400" cy="4430553"/>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descr="Reading Grade 4" title="Reading Grade 4"/>
          <p:cNvGrpSpPr/>
          <p:nvPr/>
        </p:nvGrpSpPr>
        <p:grpSpPr>
          <a:xfrm>
            <a:off x="3795397" y="1663182"/>
            <a:ext cx="1553205" cy="408398"/>
            <a:chOff x="4723770" y="3881621"/>
            <a:chExt cx="1553205" cy="408398"/>
          </a:xfrm>
        </p:grpSpPr>
        <p:pic>
          <p:nvPicPr>
            <p:cNvPr id="10" name="Picture 9" descr="Reading Grade 4 Logo" title="Reading Grade 4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3770" y="3881621"/>
              <a:ext cx="408398" cy="408398"/>
            </a:xfrm>
            <a:prstGeom prst="rect">
              <a:avLst/>
            </a:prstGeom>
          </p:spPr>
        </p:pic>
        <p:sp>
          <p:nvSpPr>
            <p:cNvPr id="11" name="TextBox 10"/>
            <p:cNvSpPr txBox="1"/>
            <p:nvPr/>
          </p:nvSpPr>
          <p:spPr>
            <a:xfrm>
              <a:off x="5132168" y="3901154"/>
              <a:ext cx="1144807" cy="369332"/>
            </a:xfrm>
            <a:prstGeom prst="rect">
              <a:avLst/>
            </a:prstGeom>
            <a:noFill/>
          </p:spPr>
          <p:txBody>
            <a:bodyPr wrap="square" rtlCol="0">
              <a:spAutoFit/>
            </a:bodyPr>
            <a:lstStyle/>
            <a:p>
              <a:r>
                <a:rPr lang="en-US" dirty="0" smtClean="0">
                  <a:latin typeface="+mj-lt"/>
                </a:rPr>
                <a:t>Grade 4</a:t>
              </a:r>
              <a:endParaRPr lang="en-US" dirty="0">
                <a:latin typeface="+mj-lt"/>
              </a:endParaRPr>
            </a:p>
          </p:txBody>
        </p:sp>
      </p:grpSp>
      <p:sp>
        <p:nvSpPr>
          <p:cNvPr id="2" name="Title 1"/>
          <p:cNvSpPr>
            <a:spLocks noGrp="1"/>
          </p:cNvSpPr>
          <p:nvPr>
            <p:ph type="title"/>
          </p:nvPr>
        </p:nvSpPr>
        <p:spPr/>
        <p:txBody>
          <a:bodyPr/>
          <a:lstStyle/>
          <a:p>
            <a:r>
              <a:rPr lang="en-US" dirty="0" smtClean="0"/>
              <a:t>State </a:t>
            </a:r>
            <a:r>
              <a:rPr lang="en-US" dirty="0" smtClean="0"/>
              <a:t>Comparisons – Grade 4</a:t>
            </a:r>
            <a:endParaRPr lang="en-US" dirty="0"/>
          </a:p>
        </p:txBody>
      </p:sp>
    </p:spTree>
    <p:extLst>
      <p:ext uri="{BB962C8B-B14F-4D97-AF65-F5344CB8AC3E}">
        <p14:creationId xmlns:p14="http://schemas.microsoft.com/office/powerpoint/2010/main" val="14636480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Reading Grade 4 Exclusion Rates from 2011 through 2017 for Kentucky and the Nation" title="Reading Grade 4 Exclusion Rates"/>
          <p:cNvGraphicFramePr>
            <a:graphicFrameLocks noGrp="1"/>
          </p:cNvGraphicFramePr>
          <p:nvPr>
            <p:extLst>
              <p:ext uri="{D42A27DB-BD31-4B8C-83A1-F6EECF244321}">
                <p14:modId xmlns:p14="http://schemas.microsoft.com/office/powerpoint/2010/main" val="3027092885"/>
              </p:ext>
            </p:extLst>
          </p:nvPr>
        </p:nvGraphicFramePr>
        <p:xfrm>
          <a:off x="1314450" y="2807209"/>
          <a:ext cx="6532703" cy="940268"/>
        </p:xfrm>
        <a:graphic>
          <a:graphicData uri="http://schemas.openxmlformats.org/drawingml/2006/table">
            <a:tbl>
              <a:tblPr firstRow="1" bandRow="1">
                <a:tableStyleId>{5C22544A-7EE6-4342-B048-85BDC9FD1C3A}</a:tableStyleId>
              </a:tblPr>
              <a:tblGrid>
                <a:gridCol w="800100">
                  <a:extLst>
                    <a:ext uri="{9D8B030D-6E8A-4147-A177-3AD203B41FA5}">
                      <a16:colId xmlns:a16="http://schemas.microsoft.com/office/drawing/2014/main" xmlns="" val="20000"/>
                    </a:ext>
                  </a:extLst>
                </a:gridCol>
                <a:gridCol w="685800">
                  <a:extLst>
                    <a:ext uri="{9D8B030D-6E8A-4147-A177-3AD203B41FA5}">
                      <a16:colId xmlns:a16="http://schemas.microsoft.com/office/drawing/2014/main" xmlns="" val="20001"/>
                    </a:ext>
                  </a:extLst>
                </a:gridCol>
                <a:gridCol w="685800">
                  <a:extLst>
                    <a:ext uri="{9D8B030D-6E8A-4147-A177-3AD203B41FA5}">
                      <a16:colId xmlns:a16="http://schemas.microsoft.com/office/drawing/2014/main" xmlns="" val="20002"/>
                    </a:ext>
                  </a:extLst>
                </a:gridCol>
                <a:gridCol w="628650">
                  <a:extLst>
                    <a:ext uri="{9D8B030D-6E8A-4147-A177-3AD203B41FA5}">
                      <a16:colId xmlns:a16="http://schemas.microsoft.com/office/drawing/2014/main" xmlns="" val="20003"/>
                    </a:ext>
                  </a:extLst>
                </a:gridCol>
                <a:gridCol w="685800">
                  <a:extLst>
                    <a:ext uri="{9D8B030D-6E8A-4147-A177-3AD203B41FA5}">
                      <a16:colId xmlns:a16="http://schemas.microsoft.com/office/drawing/2014/main" xmlns="" val="20004"/>
                    </a:ext>
                  </a:extLst>
                </a:gridCol>
                <a:gridCol w="800100">
                  <a:extLst>
                    <a:ext uri="{9D8B030D-6E8A-4147-A177-3AD203B41FA5}">
                      <a16:colId xmlns:a16="http://schemas.microsoft.com/office/drawing/2014/main" xmlns="" val="20005"/>
                    </a:ext>
                  </a:extLst>
                </a:gridCol>
                <a:gridCol w="755024">
                  <a:extLst>
                    <a:ext uri="{9D8B030D-6E8A-4147-A177-3AD203B41FA5}">
                      <a16:colId xmlns:a16="http://schemas.microsoft.com/office/drawing/2014/main" xmlns="" val="20006"/>
                    </a:ext>
                  </a:extLst>
                </a:gridCol>
                <a:gridCol w="772732">
                  <a:extLst>
                    <a:ext uri="{9D8B030D-6E8A-4147-A177-3AD203B41FA5}">
                      <a16:colId xmlns:a16="http://schemas.microsoft.com/office/drawing/2014/main" xmlns="" val="20007"/>
                    </a:ext>
                  </a:extLst>
                </a:gridCol>
                <a:gridCol w="718697">
                  <a:extLst>
                    <a:ext uri="{9D8B030D-6E8A-4147-A177-3AD203B41FA5}">
                      <a16:colId xmlns:a16="http://schemas.microsoft.com/office/drawing/2014/main" xmlns="" val="20009"/>
                    </a:ext>
                  </a:extLst>
                </a:gridCol>
              </a:tblGrid>
              <a:tr h="434333">
                <a:tc>
                  <a:txBody>
                    <a:bodyPr/>
                    <a:lstStyle/>
                    <a:p>
                      <a:pPr algn="ctr"/>
                      <a:endParaRPr lang="en-US" sz="2400"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‘11</a:t>
                      </a:r>
                      <a:endParaRPr lang="en-US" sz="2400" b="1"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‘13</a:t>
                      </a:r>
                      <a:endParaRPr lang="en-US" sz="2400" b="1"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‘15</a:t>
                      </a:r>
                      <a:endParaRPr lang="en-US" sz="2400" b="1"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‘17</a:t>
                      </a:r>
                      <a:endParaRPr lang="en-US" sz="2400" b="1"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‘11</a:t>
                      </a:r>
                      <a:endParaRPr lang="en-US" sz="2400" b="1"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‘13</a:t>
                      </a:r>
                      <a:endParaRPr lang="en-US" sz="2400" b="1"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‘15</a:t>
                      </a:r>
                      <a:endParaRPr lang="en-US" sz="2400" b="1"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‘17</a:t>
                      </a:r>
                      <a:endParaRPr lang="en-US" sz="2400"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05935">
                <a:tc>
                  <a:txBody>
                    <a:bodyPr/>
                    <a:lstStyle/>
                    <a:p>
                      <a:pPr algn="ctr"/>
                      <a:r>
                        <a:rPr lang="en-US" sz="2400" b="1" dirty="0" smtClean="0"/>
                        <a:t>%</a:t>
                      </a:r>
                      <a:r>
                        <a:rPr lang="en-US" sz="2400" dirty="0" smtClean="0"/>
                        <a:t> </a:t>
                      </a:r>
                      <a:endParaRPr lang="en-US" sz="2400"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9</a:t>
                      </a:r>
                      <a:endParaRPr lang="en-US" sz="2400"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3</a:t>
                      </a:r>
                      <a:endParaRPr lang="en-US" sz="2400"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5</a:t>
                      </a:r>
                      <a:endParaRPr lang="en-US" sz="2400"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3</a:t>
                      </a:r>
                      <a:endParaRPr lang="en-US" sz="2400"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4</a:t>
                      </a:r>
                      <a:endParaRPr lang="en-US" sz="2400"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3</a:t>
                      </a:r>
                      <a:endParaRPr lang="en-US" sz="2400"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aseline="0" dirty="0" smtClean="0"/>
                        <a:t>2</a:t>
                      </a:r>
                      <a:endParaRPr lang="en-US" sz="2400"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2</a:t>
                      </a:r>
                      <a:endParaRPr lang="en-US" sz="2400"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grpSp>
        <p:nvGrpSpPr>
          <p:cNvPr id="5" name="Group 4" descr="Reading Grade 4 Exclusion Rates from 2011 through 2017 for Kentucky and the Nation" title="Reading Grade 4 Exclusion Rates"/>
          <p:cNvGrpSpPr/>
          <p:nvPr/>
        </p:nvGrpSpPr>
        <p:grpSpPr>
          <a:xfrm>
            <a:off x="1314449" y="1986549"/>
            <a:ext cx="6532704" cy="2250910"/>
            <a:chOff x="1309498" y="1987296"/>
            <a:chExt cx="6532704" cy="2250910"/>
          </a:xfrm>
        </p:grpSpPr>
        <p:sp>
          <p:nvSpPr>
            <p:cNvPr id="6" name="Rectangle 5"/>
            <p:cNvSpPr/>
            <p:nvPr/>
          </p:nvSpPr>
          <p:spPr>
            <a:xfrm>
              <a:off x="1309499" y="1987296"/>
              <a:ext cx="3425951" cy="719328"/>
            </a:xfrm>
            <a:prstGeom prst="rect">
              <a:avLst/>
            </a:prstGeom>
            <a:solidFill>
              <a:schemeClr val="accent5">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Kentucky Exclusion Rate</a:t>
              </a:r>
              <a:endParaRPr lang="en-US" sz="2400" dirty="0"/>
            </a:p>
          </p:txBody>
        </p:sp>
        <p:sp>
          <p:nvSpPr>
            <p:cNvPr id="7" name="Rectangle 6"/>
            <p:cNvSpPr/>
            <p:nvPr/>
          </p:nvSpPr>
          <p:spPr>
            <a:xfrm>
              <a:off x="4742687" y="1987296"/>
              <a:ext cx="3099515" cy="719328"/>
            </a:xfrm>
            <a:prstGeom prst="rect">
              <a:avLst/>
            </a:prstGeom>
            <a:solidFill>
              <a:schemeClr val="accent5">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r>
                <a:rPr lang="en-US" sz="2400" dirty="0"/>
                <a:t>Nation Exclusion Rate</a:t>
              </a:r>
            </a:p>
          </p:txBody>
        </p:sp>
        <p:sp>
          <p:nvSpPr>
            <p:cNvPr id="8" name="Rectangle 7"/>
            <p:cNvSpPr/>
            <p:nvPr/>
          </p:nvSpPr>
          <p:spPr>
            <a:xfrm>
              <a:off x="1309498" y="3896830"/>
              <a:ext cx="6532703" cy="341376"/>
            </a:xfrm>
            <a:prstGeom prst="rect">
              <a:avLst/>
            </a:prstGeom>
            <a:solidFill>
              <a:schemeClr val="accent5">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Rates are rounded to nearest </a:t>
              </a:r>
              <a:r>
                <a:rPr lang="en-US" dirty="0" smtClean="0"/>
                <a:t>percentage</a:t>
              </a:r>
              <a:endParaRPr lang="en-US" dirty="0"/>
            </a:p>
          </p:txBody>
        </p:sp>
      </p:grpSp>
      <p:sp>
        <p:nvSpPr>
          <p:cNvPr id="44034" name="Title 1"/>
          <p:cNvSpPr>
            <a:spLocks noGrp="1"/>
          </p:cNvSpPr>
          <p:nvPr>
            <p:ph type="title"/>
          </p:nvPr>
        </p:nvSpPr>
        <p:spPr>
          <a:xfrm>
            <a:off x="1277874" y="253985"/>
            <a:ext cx="6528784" cy="971550"/>
          </a:xfrm>
        </p:spPr>
        <p:txBody>
          <a:bodyPr>
            <a:normAutofit fontScale="90000"/>
          </a:bodyPr>
          <a:lstStyle/>
          <a:p>
            <a:r>
              <a:rPr lang="en-US" dirty="0" smtClean="0"/>
              <a:t>2011 – 2017 Exclusion Rates* of SD/ELL – </a:t>
            </a:r>
            <a:r>
              <a:rPr lang="en-US" dirty="0" smtClean="0">
                <a:solidFill>
                  <a:srgbClr val="0070C0"/>
                </a:solidFill>
              </a:rPr>
              <a:t>Reading</a:t>
            </a:r>
            <a:r>
              <a:rPr lang="en-US" dirty="0" smtClean="0">
                <a:solidFill>
                  <a:srgbClr val="27B50F"/>
                </a:solidFill>
              </a:rPr>
              <a:t> </a:t>
            </a:r>
            <a:r>
              <a:rPr lang="en-US" dirty="0" smtClean="0"/>
              <a:t>Grade 4</a:t>
            </a:r>
          </a:p>
        </p:txBody>
      </p:sp>
    </p:spTree>
    <p:extLst>
      <p:ext uri="{BB962C8B-B14F-4D97-AF65-F5344CB8AC3E}">
        <p14:creationId xmlns:p14="http://schemas.microsoft.com/office/powerpoint/2010/main" val="16632391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Grade 8 Reading Results</a:t>
            </a:r>
            <a:endParaRPr lang="en-US" dirty="0"/>
          </a:p>
        </p:txBody>
      </p:sp>
      <p:sp>
        <p:nvSpPr>
          <p:cNvPr id="4" name="Slide Number Placeholder 3"/>
          <p:cNvSpPr>
            <a:spLocks noGrp="1"/>
          </p:cNvSpPr>
          <p:nvPr>
            <p:ph type="sldNum" sz="quarter" idx="12"/>
          </p:nvPr>
        </p:nvSpPr>
        <p:spPr/>
        <p:txBody>
          <a:bodyPr/>
          <a:lstStyle/>
          <a:p>
            <a:fld id="{273AA734-5C8A-4D9E-96EE-997B858217FF}" type="slidenum">
              <a:rPr lang="en-US" smtClean="0"/>
              <a:t>32</a:t>
            </a:fld>
            <a:endParaRPr lang="en-US"/>
          </a:p>
        </p:txBody>
      </p:sp>
      <p:pic>
        <p:nvPicPr>
          <p:cNvPr id="8" name="Picture Placeholder 7" descr="Reading Grade 8 Logo" title="Reading Grade 8 Logo"/>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628637" y="2313147"/>
            <a:ext cx="1645920" cy="1645920"/>
          </a:xfrm>
        </p:spPr>
      </p:pic>
    </p:spTree>
    <p:extLst>
      <p:ext uri="{BB962C8B-B14F-4D97-AF65-F5344CB8AC3E}">
        <p14:creationId xmlns:p14="http://schemas.microsoft.com/office/powerpoint/2010/main" val="19588180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3AA734-5C8A-4D9E-96EE-997B858217FF}" type="slidenum">
              <a:rPr lang="en-US" smtClean="0"/>
              <a:t>33</a:t>
            </a:fld>
            <a:endParaRPr lang="en-US"/>
          </a:p>
        </p:txBody>
      </p:sp>
      <p:sp>
        <p:nvSpPr>
          <p:cNvPr id="18" name="TextBox 17"/>
          <p:cNvSpPr txBox="1"/>
          <p:nvPr/>
        </p:nvSpPr>
        <p:spPr>
          <a:xfrm>
            <a:off x="2644152" y="6377912"/>
            <a:ext cx="3855696" cy="276999"/>
          </a:xfrm>
          <a:prstGeom prst="rect">
            <a:avLst/>
          </a:prstGeom>
          <a:noFill/>
        </p:spPr>
        <p:txBody>
          <a:bodyPr wrap="square" rtlCol="0">
            <a:spAutoFit/>
          </a:bodyPr>
          <a:lstStyle/>
          <a:p>
            <a:pPr algn="ctr"/>
            <a:r>
              <a:rPr lang="en-US" sz="1200" dirty="0" smtClean="0">
                <a:solidFill>
                  <a:schemeClr val="accent3"/>
                </a:solidFill>
                <a:latin typeface="+mj-lt"/>
              </a:rPr>
              <a:t>*Significantly </a:t>
            </a:r>
            <a:r>
              <a:rPr lang="en-US" sz="1200" dirty="0">
                <a:solidFill>
                  <a:schemeClr val="accent3"/>
                </a:solidFill>
                <a:latin typeface="+mj-lt"/>
              </a:rPr>
              <a:t>different (p &lt; .05) from </a:t>
            </a:r>
            <a:r>
              <a:rPr lang="en-US" sz="1200" dirty="0" smtClean="0">
                <a:solidFill>
                  <a:schemeClr val="accent3"/>
                </a:solidFill>
                <a:latin typeface="+mj-lt"/>
              </a:rPr>
              <a:t>2017.</a:t>
            </a:r>
            <a:endParaRPr lang="en-US" sz="1200" dirty="0">
              <a:solidFill>
                <a:schemeClr val="accent3"/>
              </a:solidFill>
              <a:latin typeface="+mj-lt"/>
            </a:endParaRPr>
          </a:p>
        </p:txBody>
      </p:sp>
      <p:graphicFrame>
        <p:nvGraphicFramePr>
          <p:cNvPr id="7" name="Content Placeholder 6" descr="Reading Grade 8 Average Scale Scores from 2003 through 2017 comparing Kentucky to the Nation. Gold line is Kentucky scores. Dark blue line is National scores." title="Reading Grade 8 Average Scale Scores"/>
          <p:cNvGraphicFramePr>
            <a:graphicFrameLocks noGrp="1"/>
          </p:cNvGraphicFramePr>
          <p:nvPr>
            <p:ph idx="1"/>
            <p:extLst>
              <p:ext uri="{D42A27DB-BD31-4B8C-83A1-F6EECF244321}">
                <p14:modId xmlns:p14="http://schemas.microsoft.com/office/powerpoint/2010/main" val="193162828"/>
              </p:ext>
            </p:extLst>
          </p:nvPr>
        </p:nvGraphicFramePr>
        <p:xfrm>
          <a:off x="341313" y="1825625"/>
          <a:ext cx="7772400" cy="4530726"/>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Group 16" descr="Reading Grade 8 Proficient Line is 281" title="Reading Grade 8 Proficient Line is 281"/>
          <p:cNvGrpSpPr/>
          <p:nvPr/>
        </p:nvGrpSpPr>
        <p:grpSpPr>
          <a:xfrm>
            <a:off x="875781" y="2468880"/>
            <a:ext cx="7946260" cy="277813"/>
            <a:chOff x="875781" y="2529976"/>
            <a:chExt cx="7946260" cy="277813"/>
          </a:xfrm>
        </p:grpSpPr>
        <p:cxnSp>
          <p:nvCxnSpPr>
            <p:cNvPr id="5" name="Straight Connector 4"/>
            <p:cNvCxnSpPr/>
            <p:nvPr/>
          </p:nvCxnSpPr>
          <p:spPr>
            <a:xfrm>
              <a:off x="875781" y="2668883"/>
              <a:ext cx="6949440" cy="0"/>
            </a:xfrm>
            <a:prstGeom prst="line">
              <a:avLst/>
            </a:prstGeom>
            <a:ln w="12700">
              <a:solidFill>
                <a:srgbClr val="B3AB9F"/>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6" name="Group 14"/>
            <p:cNvGrpSpPr>
              <a:grpSpLocks/>
            </p:cNvGrpSpPr>
            <p:nvPr/>
          </p:nvGrpSpPr>
          <p:grpSpPr bwMode="auto">
            <a:xfrm>
              <a:off x="7774291" y="2529976"/>
              <a:ext cx="1047750" cy="277813"/>
              <a:chOff x="7251589" y="2637880"/>
              <a:chExt cx="1048330" cy="278405"/>
            </a:xfrm>
          </p:grpSpPr>
          <p:sp>
            <p:nvSpPr>
              <p:cNvPr id="8" name="Rectangle 7"/>
              <p:cNvSpPr/>
              <p:nvPr/>
            </p:nvSpPr>
            <p:spPr>
              <a:xfrm>
                <a:off x="7385013" y="2637880"/>
                <a:ext cx="914906" cy="278405"/>
              </a:xfrm>
              <a:prstGeom prst="rect">
                <a:avLst/>
              </a:prstGeom>
              <a:solidFill>
                <a:srgbClr val="D5D0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001871"/>
                    </a:solidFill>
                  </a:rPr>
                  <a:t>Proficient</a:t>
                </a:r>
              </a:p>
            </p:txBody>
          </p:sp>
          <p:sp>
            <p:nvSpPr>
              <p:cNvPr id="9" name="Isosceles Triangle 8"/>
              <p:cNvSpPr>
                <a:spLocks noChangeAspect="1"/>
              </p:cNvSpPr>
              <p:nvPr/>
            </p:nvSpPr>
            <p:spPr>
              <a:xfrm rot="16200000">
                <a:off x="7181485" y="2712757"/>
                <a:ext cx="273632" cy="133424"/>
              </a:xfrm>
              <a:prstGeom prst="triangle">
                <a:avLst/>
              </a:prstGeom>
              <a:solidFill>
                <a:srgbClr val="D5D0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grpSp>
        <p:nvGrpSpPr>
          <p:cNvPr id="2" name="Group 1" descr="Reading Grade 8 Basic Line" title="Reading Grade 8 Basic Line"/>
          <p:cNvGrpSpPr/>
          <p:nvPr/>
        </p:nvGrpSpPr>
        <p:grpSpPr>
          <a:xfrm>
            <a:off x="875782" y="5166360"/>
            <a:ext cx="7927209" cy="277813"/>
            <a:chOff x="875782" y="4923926"/>
            <a:chExt cx="7927209" cy="277813"/>
          </a:xfrm>
        </p:grpSpPr>
        <p:cxnSp>
          <p:nvCxnSpPr>
            <p:cNvPr id="11" name="Straight Connector 10"/>
            <p:cNvCxnSpPr/>
            <p:nvPr/>
          </p:nvCxnSpPr>
          <p:spPr>
            <a:xfrm>
              <a:off x="875782" y="5062833"/>
              <a:ext cx="6949440" cy="0"/>
            </a:xfrm>
            <a:prstGeom prst="line">
              <a:avLst/>
            </a:prstGeom>
            <a:ln w="12700">
              <a:solidFill>
                <a:srgbClr val="B3AB9F"/>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12" name="Group 20"/>
            <p:cNvGrpSpPr>
              <a:grpSpLocks/>
            </p:cNvGrpSpPr>
            <p:nvPr/>
          </p:nvGrpSpPr>
          <p:grpSpPr bwMode="auto">
            <a:xfrm>
              <a:off x="7755241" y="4923926"/>
              <a:ext cx="1047750" cy="277813"/>
              <a:chOff x="7251589" y="2637880"/>
              <a:chExt cx="1048330" cy="278405"/>
            </a:xfrm>
          </p:grpSpPr>
          <p:sp>
            <p:nvSpPr>
              <p:cNvPr id="13" name="Rectangle 12"/>
              <p:cNvSpPr/>
              <p:nvPr/>
            </p:nvSpPr>
            <p:spPr>
              <a:xfrm>
                <a:off x="7385013" y="2637880"/>
                <a:ext cx="914906" cy="278405"/>
              </a:xfrm>
              <a:prstGeom prst="rect">
                <a:avLst/>
              </a:prstGeom>
              <a:solidFill>
                <a:srgbClr val="D5D0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001871"/>
                    </a:solidFill>
                  </a:rPr>
                  <a:t>Basic</a:t>
                </a:r>
              </a:p>
            </p:txBody>
          </p:sp>
          <p:sp>
            <p:nvSpPr>
              <p:cNvPr id="14" name="Isosceles Triangle 13"/>
              <p:cNvSpPr>
                <a:spLocks noChangeAspect="1"/>
              </p:cNvSpPr>
              <p:nvPr/>
            </p:nvSpPr>
            <p:spPr>
              <a:xfrm rot="16200000">
                <a:off x="7181485" y="2712757"/>
                <a:ext cx="273632" cy="133424"/>
              </a:xfrm>
              <a:prstGeom prst="triangle">
                <a:avLst/>
              </a:prstGeom>
              <a:solidFill>
                <a:srgbClr val="D5D0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grpSp>
        <p:nvGrpSpPr>
          <p:cNvPr id="16" name="Group 15" descr="Reading Grade 8" title="Reading Grade 8"/>
          <p:cNvGrpSpPr/>
          <p:nvPr/>
        </p:nvGrpSpPr>
        <p:grpSpPr>
          <a:xfrm>
            <a:off x="3808164" y="1751953"/>
            <a:ext cx="1527672" cy="408398"/>
            <a:chOff x="3489496" y="1751953"/>
            <a:chExt cx="1527672" cy="408398"/>
          </a:xfrm>
        </p:grpSpPr>
        <p:pic>
          <p:nvPicPr>
            <p:cNvPr id="3" name="Picture 2" descr="Reading Grade 8 Logo" title="Reading Grade 8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9496" y="1751953"/>
              <a:ext cx="408398" cy="408398"/>
            </a:xfrm>
            <a:prstGeom prst="rect">
              <a:avLst/>
            </a:prstGeom>
          </p:spPr>
        </p:pic>
        <p:sp>
          <p:nvSpPr>
            <p:cNvPr id="15" name="TextBox 14"/>
            <p:cNvSpPr txBox="1"/>
            <p:nvPr/>
          </p:nvSpPr>
          <p:spPr>
            <a:xfrm>
              <a:off x="3897894" y="1771486"/>
              <a:ext cx="1119274" cy="369332"/>
            </a:xfrm>
            <a:prstGeom prst="rect">
              <a:avLst/>
            </a:prstGeom>
            <a:noFill/>
          </p:spPr>
          <p:txBody>
            <a:bodyPr wrap="square" rtlCol="0">
              <a:spAutoFit/>
            </a:bodyPr>
            <a:lstStyle/>
            <a:p>
              <a:r>
                <a:rPr lang="en-US" dirty="0" smtClean="0">
                  <a:latin typeface="+mj-lt"/>
                </a:rPr>
                <a:t>Grade 8</a:t>
              </a:r>
              <a:endParaRPr lang="en-US" dirty="0">
                <a:latin typeface="+mj-lt"/>
              </a:endParaRPr>
            </a:p>
          </p:txBody>
        </p:sp>
      </p:grpSp>
      <p:sp>
        <p:nvSpPr>
          <p:cNvPr id="10" name="Title 9"/>
          <p:cNvSpPr>
            <a:spLocks noGrp="1"/>
          </p:cNvSpPr>
          <p:nvPr>
            <p:ph type="title"/>
          </p:nvPr>
        </p:nvSpPr>
        <p:spPr>
          <a:xfrm>
            <a:off x="341009" y="365126"/>
            <a:ext cx="7547581" cy="1059637"/>
          </a:xfrm>
        </p:spPr>
        <p:txBody>
          <a:bodyPr/>
          <a:lstStyle/>
          <a:p>
            <a:r>
              <a:rPr lang="en-US" dirty="0" smtClean="0"/>
              <a:t>Average Scale </a:t>
            </a:r>
            <a:r>
              <a:rPr lang="en-US" dirty="0" smtClean="0"/>
              <a:t>Scores – </a:t>
            </a:r>
            <a:br>
              <a:rPr lang="en-US" dirty="0" smtClean="0"/>
            </a:br>
            <a:r>
              <a:rPr lang="en-US" dirty="0" smtClean="0"/>
              <a:t>Grade 8 Reading</a:t>
            </a:r>
            <a:endParaRPr lang="en-US" dirty="0"/>
          </a:p>
        </p:txBody>
      </p:sp>
    </p:spTree>
    <p:extLst>
      <p:ext uri="{BB962C8B-B14F-4D97-AF65-F5344CB8AC3E}">
        <p14:creationId xmlns:p14="http://schemas.microsoft.com/office/powerpoint/2010/main" val="16535402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3AA734-5C8A-4D9E-96EE-997B858217FF}" type="slidenum">
              <a:rPr lang="en-US" smtClean="0"/>
              <a:t>34</a:t>
            </a:fld>
            <a:endParaRPr lang="en-US"/>
          </a:p>
        </p:txBody>
      </p:sp>
      <p:sp>
        <p:nvSpPr>
          <p:cNvPr id="15" name="TextBox 14"/>
          <p:cNvSpPr txBox="1"/>
          <p:nvPr/>
        </p:nvSpPr>
        <p:spPr>
          <a:xfrm>
            <a:off x="2240280" y="6351231"/>
            <a:ext cx="4663440" cy="646331"/>
          </a:xfrm>
          <a:prstGeom prst="rect">
            <a:avLst/>
          </a:prstGeom>
          <a:noFill/>
        </p:spPr>
        <p:txBody>
          <a:bodyPr wrap="square" rtlCol="0">
            <a:spAutoFit/>
          </a:bodyPr>
          <a:lstStyle/>
          <a:p>
            <a:r>
              <a:rPr lang="en-US" sz="1200" dirty="0" smtClean="0">
                <a:solidFill>
                  <a:schemeClr val="accent3"/>
                </a:solidFill>
                <a:latin typeface="+mj-lt"/>
              </a:rPr>
              <a:t>*Significantly </a:t>
            </a:r>
            <a:r>
              <a:rPr lang="en-US" sz="1200" dirty="0">
                <a:solidFill>
                  <a:schemeClr val="accent3"/>
                </a:solidFill>
                <a:latin typeface="+mj-lt"/>
              </a:rPr>
              <a:t>different (p &lt; .05) from </a:t>
            </a:r>
            <a:r>
              <a:rPr lang="en-US" sz="1200" dirty="0" smtClean="0">
                <a:solidFill>
                  <a:schemeClr val="accent3"/>
                </a:solidFill>
                <a:latin typeface="+mj-lt"/>
              </a:rPr>
              <a:t>2017.</a:t>
            </a:r>
          </a:p>
          <a:p>
            <a:r>
              <a:rPr lang="en-US" sz="1200" dirty="0" smtClean="0">
                <a:solidFill>
                  <a:schemeClr val="accent3"/>
                </a:solidFill>
                <a:latin typeface="+mj-lt"/>
              </a:rPr>
              <a:t>NOTE: Detail may not sum to totals because of rounding.</a:t>
            </a:r>
            <a:endParaRPr lang="en-US" sz="1200" dirty="0">
              <a:solidFill>
                <a:schemeClr val="accent3"/>
              </a:solidFill>
              <a:latin typeface="+mj-lt"/>
            </a:endParaRPr>
          </a:p>
        </p:txBody>
      </p:sp>
      <p:grpSp>
        <p:nvGrpSpPr>
          <p:cNvPr id="2" name="Group 1" descr="Kentucky and National Public titles for the bar chart." title="Kentucky and National Public titles for the bar chart"/>
          <p:cNvGrpSpPr/>
          <p:nvPr/>
        </p:nvGrpSpPr>
        <p:grpSpPr>
          <a:xfrm>
            <a:off x="7589520" y="2517186"/>
            <a:ext cx="1487791" cy="2562076"/>
            <a:chOff x="7315200" y="2517186"/>
            <a:chExt cx="1487791" cy="2562076"/>
          </a:xfrm>
        </p:grpSpPr>
        <p:sp>
          <p:nvSpPr>
            <p:cNvPr id="18" name="TextBox 17"/>
            <p:cNvSpPr txBox="1"/>
            <p:nvPr/>
          </p:nvSpPr>
          <p:spPr>
            <a:xfrm>
              <a:off x="7315200" y="2517186"/>
              <a:ext cx="1487790" cy="369332"/>
            </a:xfrm>
            <a:prstGeom prst="rect">
              <a:avLst/>
            </a:prstGeom>
            <a:noFill/>
          </p:spPr>
          <p:txBody>
            <a:bodyPr wrap="square" rtlCol="0">
              <a:spAutoFit/>
            </a:bodyPr>
            <a:lstStyle/>
            <a:p>
              <a:r>
                <a:rPr lang="en-US" b="1" dirty="0" smtClean="0">
                  <a:solidFill>
                    <a:schemeClr val="tx2"/>
                  </a:solidFill>
                  <a:latin typeface="+mj-lt"/>
                </a:rPr>
                <a:t>Kentucky</a:t>
              </a:r>
              <a:endParaRPr lang="en-US" b="1" dirty="0">
                <a:solidFill>
                  <a:schemeClr val="tx2"/>
                </a:solidFill>
                <a:latin typeface="+mj-lt"/>
              </a:endParaRPr>
            </a:p>
          </p:txBody>
        </p:sp>
        <p:sp>
          <p:nvSpPr>
            <p:cNvPr id="19" name="TextBox 18"/>
            <p:cNvSpPr txBox="1"/>
            <p:nvPr/>
          </p:nvSpPr>
          <p:spPr>
            <a:xfrm>
              <a:off x="7315200" y="4432931"/>
              <a:ext cx="1487791" cy="646331"/>
            </a:xfrm>
            <a:prstGeom prst="rect">
              <a:avLst/>
            </a:prstGeom>
            <a:noFill/>
          </p:spPr>
          <p:txBody>
            <a:bodyPr wrap="square" rtlCol="0">
              <a:spAutoFit/>
            </a:bodyPr>
            <a:lstStyle/>
            <a:p>
              <a:r>
                <a:rPr lang="en-US" b="1" dirty="0" smtClean="0">
                  <a:solidFill>
                    <a:schemeClr val="tx2"/>
                  </a:solidFill>
                  <a:latin typeface="+mj-lt"/>
                </a:rPr>
                <a:t>National Public</a:t>
              </a:r>
              <a:endParaRPr lang="en-US" b="1" dirty="0">
                <a:solidFill>
                  <a:schemeClr val="tx2"/>
                </a:solidFill>
                <a:latin typeface="+mj-lt"/>
              </a:endParaRPr>
            </a:p>
          </p:txBody>
        </p:sp>
      </p:grpSp>
      <p:graphicFrame>
        <p:nvGraphicFramePr>
          <p:cNvPr id="17" name="Content Placeholder 6" descr="Reading Grade 8 Achievement Level Percentages for the Nation. The bar graph displays information from 2003 through 2017 for these performance levels: Below Basic, Basic, Proficent, and Advanced." title="Reading Grade 8 Achievement Level Percentages for the Nation"/>
          <p:cNvGraphicFramePr>
            <a:graphicFrameLocks/>
          </p:cNvGraphicFramePr>
          <p:nvPr>
            <p:extLst>
              <p:ext uri="{D42A27DB-BD31-4B8C-83A1-F6EECF244321}">
                <p14:modId xmlns:p14="http://schemas.microsoft.com/office/powerpoint/2010/main" val="3586363484"/>
              </p:ext>
            </p:extLst>
          </p:nvPr>
        </p:nvGraphicFramePr>
        <p:xfrm>
          <a:off x="341010" y="4274792"/>
          <a:ext cx="7421562" cy="21031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ontent Placeholder 6" descr="Reading Grade 8 Achievement Level Percentages for Kentucky. The bar graph displays information from 2003 through 2017 for these performance levels: Below Basic, Basic, Proficent, and Advanced." title="Reading Grade 8 Achievement Level Percentages"/>
          <p:cNvGraphicFramePr>
            <a:graphicFrameLocks noGrp="1"/>
          </p:cNvGraphicFramePr>
          <p:nvPr>
            <p:ph idx="1"/>
            <p:extLst>
              <p:ext uri="{D42A27DB-BD31-4B8C-83A1-F6EECF244321}">
                <p14:modId xmlns:p14="http://schemas.microsoft.com/office/powerpoint/2010/main" val="4083736956"/>
              </p:ext>
            </p:extLst>
          </p:nvPr>
        </p:nvGraphicFramePr>
        <p:xfrm>
          <a:off x="341010" y="2357059"/>
          <a:ext cx="7421562" cy="2103120"/>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p:cNvSpPr txBox="1"/>
          <p:nvPr/>
        </p:nvSpPr>
        <p:spPr>
          <a:xfrm>
            <a:off x="1628472" y="2171450"/>
            <a:ext cx="6134100" cy="307777"/>
          </a:xfrm>
          <a:prstGeom prst="rect">
            <a:avLst/>
          </a:prstGeom>
          <a:noFill/>
        </p:spPr>
        <p:txBody>
          <a:bodyPr wrap="square" rtlCol="0">
            <a:spAutoFit/>
          </a:bodyPr>
          <a:lstStyle/>
          <a:p>
            <a:r>
              <a:rPr lang="en-US" sz="1400" dirty="0" smtClean="0">
                <a:solidFill>
                  <a:schemeClr val="accent3"/>
                </a:solidFill>
              </a:rPr>
              <a:t>    Below Basic                             </a:t>
            </a:r>
            <a:r>
              <a:rPr lang="en-US" sz="1400" dirty="0" err="1" smtClean="0">
                <a:solidFill>
                  <a:schemeClr val="accent3"/>
                </a:solidFill>
              </a:rPr>
              <a:t>Basic</a:t>
            </a:r>
            <a:r>
              <a:rPr lang="en-US" sz="1400" dirty="0" smtClean="0">
                <a:solidFill>
                  <a:schemeClr val="accent3"/>
                </a:solidFill>
              </a:rPr>
              <a:t>                               Proficient      Advanced</a:t>
            </a:r>
            <a:endParaRPr lang="en-US" sz="1400" dirty="0">
              <a:solidFill>
                <a:schemeClr val="accent3"/>
              </a:solidFill>
            </a:endParaRPr>
          </a:p>
        </p:txBody>
      </p:sp>
      <p:grpSp>
        <p:nvGrpSpPr>
          <p:cNvPr id="11" name="Group 10" descr="Reading Grade 8" title="Reading Grade 8"/>
          <p:cNvGrpSpPr/>
          <p:nvPr/>
        </p:nvGrpSpPr>
        <p:grpSpPr>
          <a:xfrm>
            <a:off x="3827214" y="1651658"/>
            <a:ext cx="1527672" cy="408398"/>
            <a:chOff x="3489496" y="1751953"/>
            <a:chExt cx="1527672" cy="408398"/>
          </a:xfrm>
        </p:grpSpPr>
        <p:pic>
          <p:nvPicPr>
            <p:cNvPr id="12" name="Picture 11" descr="Reading Grade 8 Logo" title="Reading Grade 8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89496" y="1751953"/>
              <a:ext cx="408398" cy="408398"/>
            </a:xfrm>
            <a:prstGeom prst="rect">
              <a:avLst/>
            </a:prstGeom>
          </p:spPr>
        </p:pic>
        <p:sp>
          <p:nvSpPr>
            <p:cNvPr id="13" name="TextBox 12"/>
            <p:cNvSpPr txBox="1"/>
            <p:nvPr/>
          </p:nvSpPr>
          <p:spPr>
            <a:xfrm>
              <a:off x="3897894" y="1771486"/>
              <a:ext cx="1119274" cy="369332"/>
            </a:xfrm>
            <a:prstGeom prst="rect">
              <a:avLst/>
            </a:prstGeom>
            <a:noFill/>
          </p:spPr>
          <p:txBody>
            <a:bodyPr wrap="square" rtlCol="0">
              <a:spAutoFit/>
            </a:bodyPr>
            <a:lstStyle/>
            <a:p>
              <a:r>
                <a:rPr lang="en-US" dirty="0" smtClean="0">
                  <a:latin typeface="+mj-lt"/>
                </a:rPr>
                <a:t>Grade 8</a:t>
              </a:r>
              <a:endParaRPr lang="en-US" dirty="0">
                <a:latin typeface="+mj-lt"/>
              </a:endParaRPr>
            </a:p>
          </p:txBody>
        </p:sp>
      </p:grpSp>
      <p:sp>
        <p:nvSpPr>
          <p:cNvPr id="3" name="Title 2"/>
          <p:cNvSpPr>
            <a:spLocks noGrp="1"/>
          </p:cNvSpPr>
          <p:nvPr>
            <p:ph type="title"/>
          </p:nvPr>
        </p:nvSpPr>
        <p:spPr/>
        <p:txBody>
          <a:bodyPr>
            <a:normAutofit fontScale="90000"/>
          </a:bodyPr>
          <a:lstStyle/>
          <a:p>
            <a:r>
              <a:rPr lang="en-US" dirty="0" smtClean="0"/>
              <a:t>Achievement Level </a:t>
            </a:r>
            <a:r>
              <a:rPr lang="en-US" dirty="0" smtClean="0"/>
              <a:t>Percentages – Grade 8 Reading</a:t>
            </a:r>
            <a:endParaRPr lang="en-US" dirty="0"/>
          </a:p>
        </p:txBody>
      </p:sp>
    </p:spTree>
    <p:extLst>
      <p:ext uri="{BB962C8B-B14F-4D97-AF65-F5344CB8AC3E}">
        <p14:creationId xmlns:p14="http://schemas.microsoft.com/office/powerpoint/2010/main" val="26715893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3AA734-5C8A-4D9E-96EE-997B858217FF}" type="slidenum">
              <a:rPr lang="en-US" smtClean="0"/>
              <a:t>35</a:t>
            </a:fld>
            <a:endParaRPr lang="en-US"/>
          </a:p>
        </p:txBody>
      </p:sp>
      <p:graphicFrame>
        <p:nvGraphicFramePr>
          <p:cNvPr id="7" name="Table 6" descr="Reading Grade 8 Student Group Score Differences comparing Kentucky and the Nation." title="Reading Grade 8 Student Group Score Differences"/>
          <p:cNvGraphicFramePr>
            <a:graphicFrameLocks noGrp="1"/>
          </p:cNvGraphicFramePr>
          <p:nvPr>
            <p:extLst>
              <p:ext uri="{D42A27DB-BD31-4B8C-83A1-F6EECF244321}">
                <p14:modId xmlns:p14="http://schemas.microsoft.com/office/powerpoint/2010/main" val="674110262"/>
              </p:ext>
            </p:extLst>
          </p:nvPr>
        </p:nvGraphicFramePr>
        <p:xfrm>
          <a:off x="342901" y="4333123"/>
          <a:ext cx="8461981" cy="1859280"/>
        </p:xfrm>
        <a:graphic>
          <a:graphicData uri="http://schemas.openxmlformats.org/drawingml/2006/table">
            <a:tbl>
              <a:tblPr firstRow="1" bandRow="1">
                <a:tableStyleId>{7E9639D4-E3E2-4D34-9284-5A2195B3D0D7}</a:tableStyleId>
              </a:tblPr>
              <a:tblGrid>
                <a:gridCol w="1390231">
                  <a:extLst>
                    <a:ext uri="{9D8B030D-6E8A-4147-A177-3AD203B41FA5}">
                      <a16:colId xmlns:a16="http://schemas.microsoft.com/office/drawing/2014/main" xmlns="" val="2848649651"/>
                    </a:ext>
                  </a:extLst>
                </a:gridCol>
                <a:gridCol w="1178625">
                  <a:extLst>
                    <a:ext uri="{9D8B030D-6E8A-4147-A177-3AD203B41FA5}">
                      <a16:colId xmlns:a16="http://schemas.microsoft.com/office/drawing/2014/main" xmlns="" val="1350635784"/>
                    </a:ext>
                  </a:extLst>
                </a:gridCol>
                <a:gridCol w="1178625">
                  <a:extLst>
                    <a:ext uri="{9D8B030D-6E8A-4147-A177-3AD203B41FA5}">
                      <a16:colId xmlns:a16="http://schemas.microsoft.com/office/drawing/2014/main" xmlns="" val="4046677229"/>
                    </a:ext>
                  </a:extLst>
                </a:gridCol>
                <a:gridCol w="1178625">
                  <a:extLst>
                    <a:ext uri="{9D8B030D-6E8A-4147-A177-3AD203B41FA5}">
                      <a16:colId xmlns:a16="http://schemas.microsoft.com/office/drawing/2014/main" xmlns="" val="3302072544"/>
                    </a:ext>
                  </a:extLst>
                </a:gridCol>
                <a:gridCol w="1178625">
                  <a:extLst>
                    <a:ext uri="{9D8B030D-6E8A-4147-A177-3AD203B41FA5}">
                      <a16:colId xmlns:a16="http://schemas.microsoft.com/office/drawing/2014/main" xmlns="" val="909836158"/>
                    </a:ext>
                  </a:extLst>
                </a:gridCol>
                <a:gridCol w="1178625">
                  <a:extLst>
                    <a:ext uri="{9D8B030D-6E8A-4147-A177-3AD203B41FA5}">
                      <a16:colId xmlns:a16="http://schemas.microsoft.com/office/drawing/2014/main" xmlns="" val="3331182606"/>
                    </a:ext>
                  </a:extLst>
                </a:gridCol>
                <a:gridCol w="1178625">
                  <a:extLst>
                    <a:ext uri="{9D8B030D-6E8A-4147-A177-3AD203B41FA5}">
                      <a16:colId xmlns:a16="http://schemas.microsoft.com/office/drawing/2014/main" xmlns="" val="3522838118"/>
                    </a:ext>
                  </a:extLst>
                </a:gridCol>
              </a:tblGrid>
              <a:tr h="370840">
                <a:tc>
                  <a:txBody>
                    <a:bodyPr/>
                    <a:lstStyle/>
                    <a:p>
                      <a:pPr algn="ctr"/>
                      <a:endParaRPr lang="en-US" sz="1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White</a:t>
                      </a:r>
                      <a:endParaRPr 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Black</a:t>
                      </a:r>
                      <a:endParaRPr 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Hispanic</a:t>
                      </a:r>
                      <a:endParaRPr 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Asian/</a:t>
                      </a:r>
                    </a:p>
                    <a:p>
                      <a:pPr algn="ctr"/>
                      <a:r>
                        <a:rPr lang="en-US" sz="1200" dirty="0" smtClean="0">
                          <a:latin typeface="+mj-lt"/>
                        </a:rPr>
                        <a:t>Pacific Islander</a:t>
                      </a:r>
                      <a:endParaRPr 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American Indian/</a:t>
                      </a:r>
                    </a:p>
                    <a:p>
                      <a:pPr algn="ctr"/>
                      <a:r>
                        <a:rPr lang="en-US" sz="1200" dirty="0" smtClean="0">
                          <a:latin typeface="+mj-lt"/>
                        </a:rPr>
                        <a:t>Alaska Native</a:t>
                      </a:r>
                      <a:endParaRPr 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Two</a:t>
                      </a:r>
                      <a:r>
                        <a:rPr lang="en-US" sz="1200" baseline="0" dirty="0" smtClean="0">
                          <a:latin typeface="+mj-lt"/>
                        </a:rPr>
                        <a:t> or more races</a:t>
                      </a:r>
                      <a:endParaRPr 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56990743"/>
                  </a:ext>
                </a:extLst>
              </a:tr>
              <a:tr h="518160">
                <a:tc>
                  <a:txBody>
                    <a:bodyPr/>
                    <a:lstStyle/>
                    <a:p>
                      <a:pPr algn="l"/>
                      <a:r>
                        <a:rPr lang="en-US" sz="1200" b="1" dirty="0" smtClean="0">
                          <a:latin typeface="+mj-lt"/>
                        </a:rPr>
                        <a:t>Kentucky</a:t>
                      </a:r>
                      <a:endParaRPr lang="en-US" sz="1200" b="1" dirty="0">
                        <a:latin typeface="+mj-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solidFill>
                          <a:latin typeface="+mn-lt"/>
                          <a:ea typeface="+mn-ea"/>
                          <a:cs typeface="+mn-cs"/>
                          <a:sym typeface="Wingdings" panose="05000000000000000000" pitchFamily="2" charset="2"/>
                        </a:rPr>
                        <a:t>3</a:t>
                      </a:r>
                      <a:endParaRPr lang="en-US" sz="1800" b="1" kern="1200" dirty="0" smtClean="0">
                        <a:solidFill>
                          <a:schemeClr val="tx2"/>
                        </a:solidFill>
                        <a:latin typeface="+mn-lt"/>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solidFill>
                          <a:latin typeface="+mn-lt"/>
                          <a:ea typeface="+mn-ea"/>
                          <a:cs typeface="+mn-cs"/>
                          <a:sym typeface="Wingdings" panose="05000000000000000000" pitchFamily="2" charset="2"/>
                        </a:rPr>
                        <a:t></a:t>
                      </a:r>
                      <a:endParaRPr lang="en-US" sz="1800" b="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solidFill>
                          <a:latin typeface="+mn-lt"/>
                          <a:ea typeface="+mn-ea"/>
                          <a:cs typeface="+mn-cs"/>
                        </a:rPr>
                        <a:t>—</a:t>
                      </a:r>
                      <a:endParaRPr lang="en-US" sz="1800" b="1"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solidFill>
                          <a:latin typeface="+mn-lt"/>
                          <a:ea typeface="+mn-ea"/>
                          <a:cs typeface="+mn-cs"/>
                        </a:rPr>
                        <a:t>—</a:t>
                      </a:r>
                      <a:endParaRPr lang="en-US" sz="1800" b="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solidFill>
                          <a:latin typeface="+mn-lt"/>
                          <a:ea typeface="+mn-ea"/>
                          <a:cs typeface="+mn-cs"/>
                        </a:rPr>
                        <a:t>—</a:t>
                      </a:r>
                      <a:endParaRPr lang="en-US" sz="1800" b="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solidFill>
                          <a:latin typeface="+mn-lt"/>
                          <a:ea typeface="+mn-ea"/>
                          <a:cs typeface="+mn-cs"/>
                        </a:rPr>
                        <a:t>—</a:t>
                      </a:r>
                      <a:endParaRPr lang="en-US" sz="1800" b="1"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6681943"/>
                  </a:ext>
                </a:extLst>
              </a:tr>
              <a:tr h="518160">
                <a:tc>
                  <a:txBody>
                    <a:bodyPr/>
                    <a:lstStyle/>
                    <a:p>
                      <a:pPr algn="l"/>
                      <a:r>
                        <a:rPr lang="en-US" sz="1200" b="1" dirty="0" smtClean="0">
                          <a:latin typeface="+mj-lt"/>
                        </a:rPr>
                        <a:t>National Public</a:t>
                      </a:r>
                      <a:endParaRPr lang="en-US" sz="1200" b="1" dirty="0">
                        <a:latin typeface="+mj-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3</a:t>
                      </a:r>
                      <a:endParaRPr lang="en-US" sz="1800" b="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5</a:t>
                      </a:r>
                      <a:endParaRPr lang="en-US" sz="1800" b="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9</a:t>
                      </a:r>
                      <a:endParaRPr lang="en-US" sz="1800" b="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12</a:t>
                      </a:r>
                      <a:endParaRPr lang="en-US" sz="1800" b="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4</a:t>
                      </a:r>
                      <a:endParaRPr lang="en-US" sz="1800" b="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8</a:t>
                      </a:r>
                      <a:endParaRPr lang="en-US" sz="1800" b="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35566794"/>
                  </a:ext>
                </a:extLst>
              </a:tr>
            </a:tbl>
          </a:graphicData>
        </a:graphic>
      </p:graphicFrame>
      <p:sp>
        <p:nvSpPr>
          <p:cNvPr id="9" name="TextBox 8"/>
          <p:cNvSpPr txBox="1"/>
          <p:nvPr/>
        </p:nvSpPr>
        <p:spPr>
          <a:xfrm>
            <a:off x="914400" y="3938101"/>
            <a:ext cx="7315200" cy="369332"/>
          </a:xfrm>
          <a:prstGeom prst="rect">
            <a:avLst/>
          </a:prstGeom>
          <a:noFill/>
        </p:spPr>
        <p:txBody>
          <a:bodyPr wrap="square" rtlCol="0">
            <a:spAutoFit/>
          </a:bodyPr>
          <a:lstStyle/>
          <a:p>
            <a:pPr algn="ctr"/>
            <a:r>
              <a:rPr lang="en-US" b="1" dirty="0" smtClean="0">
                <a:solidFill>
                  <a:schemeClr val="tx2"/>
                </a:solidFill>
                <a:latin typeface="+mj-lt"/>
                <a:sym typeface="Wingdings" panose="05000000000000000000" pitchFamily="2" charset="2"/>
              </a:rPr>
              <a:t></a:t>
            </a:r>
            <a:r>
              <a:rPr lang="en-US" sz="1200" b="1" dirty="0" smtClean="0">
                <a:solidFill>
                  <a:schemeClr val="tx2"/>
                </a:solidFill>
                <a:latin typeface="+mj-lt"/>
                <a:sym typeface="Wingdings" panose="05000000000000000000" pitchFamily="2" charset="2"/>
              </a:rPr>
              <a:t> </a:t>
            </a:r>
            <a:r>
              <a:rPr lang="en-US" sz="1200" b="1" dirty="0" smtClean="0">
                <a:solidFill>
                  <a:schemeClr val="tx2"/>
                </a:solidFill>
                <a:latin typeface="+mj-lt"/>
              </a:rPr>
              <a:t>Higher		</a:t>
            </a:r>
            <a:r>
              <a:rPr lang="en-US" b="1" dirty="0" smtClean="0">
                <a:solidFill>
                  <a:schemeClr val="tx2"/>
                </a:solidFill>
                <a:latin typeface="+mj-lt"/>
                <a:sym typeface="Wingdings" panose="05000000000000000000" pitchFamily="2" charset="2"/>
              </a:rPr>
              <a:t></a:t>
            </a:r>
            <a:r>
              <a:rPr lang="en-US" sz="1200" b="1" dirty="0" smtClean="0">
                <a:solidFill>
                  <a:schemeClr val="tx2"/>
                </a:solidFill>
                <a:latin typeface="+mj-lt"/>
                <a:sym typeface="Wingdings" panose="05000000000000000000" pitchFamily="2" charset="2"/>
              </a:rPr>
              <a:t> </a:t>
            </a:r>
            <a:r>
              <a:rPr lang="en-US" sz="1200" b="1" dirty="0" smtClean="0">
                <a:solidFill>
                  <a:schemeClr val="tx2"/>
                </a:solidFill>
                <a:latin typeface="+mj-lt"/>
              </a:rPr>
              <a:t>Lower		</a:t>
            </a:r>
            <a:r>
              <a:rPr lang="en-US" b="1" dirty="0" smtClean="0">
                <a:solidFill>
                  <a:schemeClr val="tx2"/>
                </a:solidFill>
                <a:latin typeface="+mj-lt"/>
                <a:sym typeface="Wingdings" panose="05000000000000000000" pitchFamily="2" charset="2"/>
              </a:rPr>
              <a:t></a:t>
            </a:r>
            <a:r>
              <a:rPr lang="en-US" sz="1200" b="1" dirty="0" smtClean="0">
                <a:solidFill>
                  <a:schemeClr val="tx2"/>
                </a:solidFill>
                <a:latin typeface="+mj-lt"/>
                <a:sym typeface="Wingdings" panose="05000000000000000000" pitchFamily="2" charset="2"/>
              </a:rPr>
              <a:t> </a:t>
            </a:r>
            <a:r>
              <a:rPr lang="en-US" sz="1200" b="1" dirty="0" smtClean="0">
                <a:solidFill>
                  <a:schemeClr val="tx2"/>
                </a:solidFill>
                <a:latin typeface="+mj-lt"/>
              </a:rPr>
              <a:t>No significant change		</a:t>
            </a:r>
            <a:r>
              <a:rPr lang="en-US" b="1" dirty="0" smtClean="0">
                <a:solidFill>
                  <a:schemeClr val="tx2"/>
                </a:solidFill>
                <a:latin typeface="+mj-lt"/>
              </a:rPr>
              <a:t>—</a:t>
            </a:r>
            <a:r>
              <a:rPr lang="en-US" sz="1200" b="1" dirty="0" smtClean="0">
                <a:solidFill>
                  <a:schemeClr val="tx2"/>
                </a:solidFill>
                <a:latin typeface="+mj-lt"/>
              </a:rPr>
              <a:t> Not available</a:t>
            </a:r>
            <a:endParaRPr lang="en-US" sz="1200" b="1" dirty="0">
              <a:solidFill>
                <a:schemeClr val="tx2"/>
              </a:solidFill>
              <a:latin typeface="+mj-lt"/>
            </a:endParaRPr>
          </a:p>
        </p:txBody>
      </p:sp>
      <p:graphicFrame>
        <p:nvGraphicFramePr>
          <p:cNvPr id="8" name="Table 7" descr="Reading Grade 8 Student Group Score Differences comparing Kentucky and the Nation." title="Reading Grade 8 Student Group Score Differences"/>
          <p:cNvGraphicFramePr>
            <a:graphicFrameLocks noGrp="1"/>
          </p:cNvGraphicFramePr>
          <p:nvPr>
            <p:extLst>
              <p:ext uri="{D42A27DB-BD31-4B8C-83A1-F6EECF244321}">
                <p14:modId xmlns:p14="http://schemas.microsoft.com/office/powerpoint/2010/main" val="1249045366"/>
              </p:ext>
            </p:extLst>
          </p:nvPr>
        </p:nvGraphicFramePr>
        <p:xfrm>
          <a:off x="341010" y="2229916"/>
          <a:ext cx="8461980" cy="1682496"/>
        </p:xfrm>
        <a:graphic>
          <a:graphicData uri="http://schemas.openxmlformats.org/drawingml/2006/table">
            <a:tbl>
              <a:tblPr firstRow="1" bandRow="1">
                <a:tableStyleId>{7E9639D4-E3E2-4D34-9284-5A2195B3D0D7}</a:tableStyleId>
              </a:tblPr>
              <a:tblGrid>
                <a:gridCol w="1392540">
                  <a:extLst>
                    <a:ext uri="{9D8B030D-6E8A-4147-A177-3AD203B41FA5}">
                      <a16:colId xmlns:a16="http://schemas.microsoft.com/office/drawing/2014/main" xmlns="" val="2848649651"/>
                    </a:ext>
                  </a:extLst>
                </a:gridCol>
                <a:gridCol w="1178240">
                  <a:extLst>
                    <a:ext uri="{9D8B030D-6E8A-4147-A177-3AD203B41FA5}">
                      <a16:colId xmlns:a16="http://schemas.microsoft.com/office/drawing/2014/main" xmlns="" val="370179065"/>
                    </a:ext>
                  </a:extLst>
                </a:gridCol>
                <a:gridCol w="1178240">
                  <a:extLst>
                    <a:ext uri="{9D8B030D-6E8A-4147-A177-3AD203B41FA5}">
                      <a16:colId xmlns:a16="http://schemas.microsoft.com/office/drawing/2014/main" xmlns="" val="1097016189"/>
                    </a:ext>
                  </a:extLst>
                </a:gridCol>
                <a:gridCol w="1178240">
                  <a:extLst>
                    <a:ext uri="{9D8B030D-6E8A-4147-A177-3AD203B41FA5}">
                      <a16:colId xmlns:a16="http://schemas.microsoft.com/office/drawing/2014/main" xmlns="" val="1350635784"/>
                    </a:ext>
                  </a:extLst>
                </a:gridCol>
                <a:gridCol w="1178240">
                  <a:extLst>
                    <a:ext uri="{9D8B030D-6E8A-4147-A177-3AD203B41FA5}">
                      <a16:colId xmlns:a16="http://schemas.microsoft.com/office/drawing/2014/main" xmlns="" val="4046677229"/>
                    </a:ext>
                  </a:extLst>
                </a:gridCol>
                <a:gridCol w="1178240">
                  <a:extLst>
                    <a:ext uri="{9D8B030D-6E8A-4147-A177-3AD203B41FA5}">
                      <a16:colId xmlns:a16="http://schemas.microsoft.com/office/drawing/2014/main" xmlns="" val="3302072544"/>
                    </a:ext>
                  </a:extLst>
                </a:gridCol>
                <a:gridCol w="1178240">
                  <a:extLst>
                    <a:ext uri="{9D8B030D-6E8A-4147-A177-3AD203B41FA5}">
                      <a16:colId xmlns:a16="http://schemas.microsoft.com/office/drawing/2014/main" xmlns="" val="909836158"/>
                    </a:ext>
                  </a:extLst>
                </a:gridCol>
              </a:tblGrid>
              <a:tr h="370840">
                <a:tc>
                  <a:txBody>
                    <a:bodyPr/>
                    <a:lstStyle/>
                    <a:p>
                      <a:pPr algn="ctr"/>
                      <a:endParaRPr lang="en-US" sz="1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All Students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Male</a:t>
                      </a:r>
                      <a:endParaRPr 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Female</a:t>
                      </a:r>
                      <a:endParaRPr 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Eligible for NSLP</a:t>
                      </a:r>
                      <a:endParaRPr 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Students</a:t>
                      </a:r>
                      <a:r>
                        <a:rPr lang="en-US" sz="1200" baseline="0" dirty="0" smtClean="0">
                          <a:latin typeface="+mj-lt"/>
                        </a:rPr>
                        <a:t> with Disabilities</a:t>
                      </a:r>
                      <a:endParaRPr 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mj-lt"/>
                        </a:rPr>
                        <a:t>English language</a:t>
                      </a:r>
                      <a:r>
                        <a:rPr lang="en-US" sz="1200" baseline="0" dirty="0" smtClean="0">
                          <a:latin typeface="+mj-lt"/>
                        </a:rPr>
                        <a:t> learners</a:t>
                      </a:r>
                      <a:endParaRPr 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56990743"/>
                  </a:ext>
                </a:extLst>
              </a:tr>
              <a:tr h="521208">
                <a:tc>
                  <a:txBody>
                    <a:bodyPr/>
                    <a:lstStyle/>
                    <a:p>
                      <a:pPr algn="l"/>
                      <a:r>
                        <a:rPr lang="en-US" sz="1200" b="1" dirty="0" smtClean="0">
                          <a:latin typeface="+mj-lt"/>
                        </a:rPr>
                        <a:t>Kentucky</a:t>
                      </a:r>
                      <a:endParaRPr lang="en-US" sz="1200" b="1" dirty="0">
                        <a:latin typeface="+mj-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kern="1200" dirty="0" smtClean="0">
                          <a:solidFill>
                            <a:schemeClr val="tx2"/>
                          </a:solidFill>
                          <a:latin typeface="+mn-lt"/>
                          <a:ea typeface="+mn-ea"/>
                          <a:cs typeface="+mn-cs"/>
                          <a:sym typeface="Wingdings" panose="05000000000000000000" pitchFamily="2" charset="2"/>
                        </a:rPr>
                        <a:t></a:t>
                      </a:r>
                      <a:r>
                        <a:rPr lang="en-US" sz="1800" b="1" kern="1200" dirty="0" smtClean="0">
                          <a:solidFill>
                            <a:schemeClr val="tx2"/>
                          </a:solidFill>
                          <a:latin typeface="+mj-lt"/>
                          <a:ea typeface="+mn-ea"/>
                          <a:cs typeface="+mn-cs"/>
                          <a:sym typeface="Wingdings" panose="05000000000000000000" pitchFamily="2" charset="2"/>
                        </a:rPr>
                        <a:t>3</a:t>
                      </a:r>
                      <a:endParaRPr lang="en-US" sz="1800" b="1" dirty="0">
                        <a:solidFill>
                          <a:schemeClr val="tx2"/>
                        </a:solidFill>
                        <a:latin typeface="+mj-lt"/>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kern="1200" dirty="0" smtClean="0">
                          <a:solidFill>
                            <a:schemeClr val="tx2"/>
                          </a:solidFill>
                          <a:latin typeface="+mn-lt"/>
                          <a:ea typeface="+mn-ea"/>
                          <a:cs typeface="+mn-cs"/>
                          <a:sym typeface="Wingdings" panose="05000000000000000000" pitchFamily="2" charset="2"/>
                        </a:rPr>
                        <a:t></a:t>
                      </a:r>
                      <a:endParaRPr lang="en-US" sz="18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C69214"/>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6</a:t>
                      </a:r>
                      <a:endParaRPr kumimoji="0" lang="en-US" sz="1800" b="1" i="0" u="none" strike="noStrike" kern="1200" cap="none" spc="0" normalizeH="0" baseline="0" noProof="0" dirty="0" smtClean="0">
                        <a:ln>
                          <a:noFill/>
                        </a:ln>
                        <a:solidFill>
                          <a:srgbClr val="C69214"/>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C69214"/>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4</a:t>
                      </a:r>
                      <a:endParaRPr kumimoji="0" lang="en-US" sz="1800" b="1" i="0" u="none" strike="noStrike" kern="1200" cap="none" spc="0" normalizeH="0" baseline="0" noProof="0" dirty="0" smtClean="0">
                        <a:ln>
                          <a:noFill/>
                        </a:ln>
                        <a:solidFill>
                          <a:srgbClr val="C69214"/>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kern="1200" dirty="0" smtClean="0">
                          <a:solidFill>
                            <a:schemeClr val="tx2"/>
                          </a:solidFill>
                          <a:latin typeface="+mn-lt"/>
                          <a:ea typeface="+mn-ea"/>
                          <a:cs typeface="+mn-cs"/>
                          <a:sym typeface="Wingdings" panose="05000000000000000000" pitchFamily="2" charset="2"/>
                        </a:rPr>
                        <a:t></a:t>
                      </a:r>
                      <a:endParaRPr lang="en-US" sz="18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kern="1200" dirty="0" smtClean="0">
                          <a:solidFill>
                            <a:schemeClr val="tx2"/>
                          </a:solidFill>
                          <a:latin typeface="+mn-lt"/>
                          <a:ea typeface="+mn-ea"/>
                          <a:cs typeface="+mn-cs"/>
                        </a:rPr>
                        <a:t>—</a:t>
                      </a:r>
                      <a:endParaRPr lang="en-US" sz="18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6681943"/>
                  </a:ext>
                </a:extLst>
              </a:tr>
              <a:tr h="521208">
                <a:tc>
                  <a:txBody>
                    <a:bodyPr/>
                    <a:lstStyle/>
                    <a:p>
                      <a:pPr algn="l"/>
                      <a:r>
                        <a:rPr lang="en-US" sz="1200" b="1" dirty="0" smtClean="0">
                          <a:latin typeface="+mj-lt"/>
                        </a:rPr>
                        <a:t>National Public</a:t>
                      </a:r>
                      <a:endParaRPr lang="en-US" sz="1200" b="1" dirty="0">
                        <a:latin typeface="+mj-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kern="1200" dirty="0" smtClean="0">
                          <a:solidFill>
                            <a:schemeClr val="tx2"/>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4</a:t>
                      </a:r>
                      <a:endParaRPr lang="en-US" sz="18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smtClean="0">
                          <a:ln>
                            <a:noFill/>
                          </a:ln>
                          <a:solidFill>
                            <a:srgbClr val="C69214"/>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4</a:t>
                      </a:r>
                      <a:endParaRPr kumimoji="0" lang="en-US" sz="1800" b="1" i="0" u="none" strike="noStrike" kern="1200" cap="none" spc="0" normalizeH="0" baseline="0" noProof="0" dirty="0">
                        <a:ln>
                          <a:noFill/>
                        </a:ln>
                        <a:solidFill>
                          <a:srgbClr val="C69214"/>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C69214"/>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4</a:t>
                      </a:r>
                      <a:endParaRPr kumimoji="0" lang="en-US" sz="1800" b="1" i="0" u="none" strike="noStrike" kern="1200" cap="none" spc="0" normalizeH="0" baseline="0" noProof="0" dirty="0">
                        <a:ln>
                          <a:noFill/>
                        </a:ln>
                        <a:solidFill>
                          <a:srgbClr val="C69214"/>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C69214"/>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6</a:t>
                      </a:r>
                      <a:endParaRPr kumimoji="0" lang="en-US" sz="1800" b="1" i="0" u="none" strike="noStrike" kern="1200" cap="none" spc="0" normalizeH="0" baseline="0" noProof="0" dirty="0" smtClean="0">
                        <a:ln>
                          <a:noFill/>
                        </a:ln>
                        <a:solidFill>
                          <a:srgbClr val="C69214"/>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2"/>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5</a:t>
                      </a:r>
                      <a:endParaRPr lang="en-US" sz="1800" b="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C69214"/>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4</a:t>
                      </a:r>
                      <a:endParaRPr kumimoji="0" lang="en-US" sz="1800" b="1" i="0" u="none" strike="noStrike" kern="1200" cap="none" spc="0" normalizeH="0" baseline="0" noProof="0" dirty="0" smtClean="0">
                        <a:ln>
                          <a:noFill/>
                        </a:ln>
                        <a:solidFill>
                          <a:srgbClr val="C69214"/>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35566794"/>
                  </a:ext>
                </a:extLst>
              </a:tr>
            </a:tbl>
          </a:graphicData>
        </a:graphic>
      </p:graphicFrame>
      <p:grpSp>
        <p:nvGrpSpPr>
          <p:cNvPr id="13" name="Group 12" descr="Reading Grade 8 Differences since 2007" title="Reading Grade 8 Differences since 2007"/>
          <p:cNvGrpSpPr/>
          <p:nvPr/>
        </p:nvGrpSpPr>
        <p:grpSpPr>
          <a:xfrm>
            <a:off x="2285685" y="1657570"/>
            <a:ext cx="4572630" cy="408398"/>
            <a:chOff x="2475870" y="1677103"/>
            <a:chExt cx="4572630" cy="408398"/>
          </a:xfrm>
        </p:grpSpPr>
        <p:pic>
          <p:nvPicPr>
            <p:cNvPr id="11" name="Picture 10" descr="Reading Grade 8 Logo" title="Reading Grade 8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5870" y="1677103"/>
              <a:ext cx="408398" cy="408398"/>
            </a:xfrm>
            <a:prstGeom prst="rect">
              <a:avLst/>
            </a:prstGeom>
          </p:spPr>
        </p:pic>
        <p:sp>
          <p:nvSpPr>
            <p:cNvPr id="12" name="TextBox 11"/>
            <p:cNvSpPr txBox="1"/>
            <p:nvPr/>
          </p:nvSpPr>
          <p:spPr>
            <a:xfrm>
              <a:off x="2884268" y="1696636"/>
              <a:ext cx="4164232" cy="369332"/>
            </a:xfrm>
            <a:prstGeom prst="rect">
              <a:avLst/>
            </a:prstGeom>
            <a:noFill/>
          </p:spPr>
          <p:txBody>
            <a:bodyPr wrap="square" rtlCol="0">
              <a:spAutoFit/>
            </a:bodyPr>
            <a:lstStyle/>
            <a:p>
              <a:r>
                <a:rPr lang="en-US" dirty="0" smtClean="0">
                  <a:latin typeface="+mj-lt"/>
                </a:rPr>
                <a:t>Grade 8 – Differences since 2007</a:t>
              </a:r>
              <a:endParaRPr lang="en-US" dirty="0">
                <a:latin typeface="+mj-lt"/>
              </a:endParaRPr>
            </a:p>
          </p:txBody>
        </p:sp>
      </p:grpSp>
      <p:sp>
        <p:nvSpPr>
          <p:cNvPr id="2" name="Title 1"/>
          <p:cNvSpPr>
            <a:spLocks noGrp="1"/>
          </p:cNvSpPr>
          <p:nvPr>
            <p:ph type="title"/>
          </p:nvPr>
        </p:nvSpPr>
        <p:spPr/>
        <p:txBody>
          <a:bodyPr/>
          <a:lstStyle/>
          <a:p>
            <a:r>
              <a:rPr lang="en-US" dirty="0" smtClean="0"/>
              <a:t>Student Group Score </a:t>
            </a:r>
            <a:r>
              <a:rPr lang="en-US" dirty="0" smtClean="0"/>
              <a:t>Differences – Grade 8 Reading</a:t>
            </a:r>
            <a:endParaRPr lang="en-US" dirty="0"/>
          </a:p>
        </p:txBody>
      </p:sp>
    </p:spTree>
    <p:extLst>
      <p:ext uri="{BB962C8B-B14F-4D97-AF65-F5344CB8AC3E}">
        <p14:creationId xmlns:p14="http://schemas.microsoft.com/office/powerpoint/2010/main" val="21779995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Reading Grade 8 – Ranked 31 (KY 265 – NP 265)</a:t>
            </a:r>
            <a:endParaRPr lang="en-US" dirty="0"/>
          </a:p>
        </p:txBody>
      </p:sp>
      <p:sp>
        <p:nvSpPr>
          <p:cNvPr id="4" name="Slide Number Placeholder 3"/>
          <p:cNvSpPr>
            <a:spLocks noGrp="1"/>
          </p:cNvSpPr>
          <p:nvPr>
            <p:ph type="sldNum" sz="quarter" idx="12"/>
          </p:nvPr>
        </p:nvSpPr>
        <p:spPr/>
        <p:txBody>
          <a:bodyPr/>
          <a:lstStyle/>
          <a:p>
            <a:fld id="{273AA734-5C8A-4D9E-96EE-997B858217FF}" type="slidenum">
              <a:rPr lang="en-US" smtClean="0"/>
              <a:t>36</a:t>
            </a:fld>
            <a:endParaRPr lang="en-US"/>
          </a:p>
        </p:txBody>
      </p:sp>
      <p:pic>
        <p:nvPicPr>
          <p:cNvPr id="7" name="Content Placeholder 6" descr="Reading Grade 8 Heat Map Comparing Kentucky to other states. Kentucky is ranked 31." title="Reading Grade 8 Heat Map Comparing Kentucky to other states"/>
          <p:cNvPicPr>
            <a:picLocks noGrp="1" noChangeAspect="1"/>
          </p:cNvPicPr>
          <p:nvPr>
            <p:ph idx="1"/>
          </p:nvPr>
        </p:nvPicPr>
        <p:blipFill>
          <a:blip r:embed="rId2"/>
          <a:stretch>
            <a:fillRect/>
          </a:stretch>
        </p:blipFill>
        <p:spPr>
          <a:xfrm>
            <a:off x="0" y="1424763"/>
            <a:ext cx="9143999" cy="5433237"/>
          </a:xfrm>
          <a:prstGeom prst="rect">
            <a:avLst/>
          </a:prstGeom>
        </p:spPr>
      </p:pic>
    </p:spTree>
    <p:extLst>
      <p:ext uri="{BB962C8B-B14F-4D97-AF65-F5344CB8AC3E}">
        <p14:creationId xmlns:p14="http://schemas.microsoft.com/office/powerpoint/2010/main" val="25191657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Reading Grade 8 Exclusion Rates. Compares Kentucky to the Nation from 2011 through 2017. Rates are rounded to the nearest percentage." title="Reading Grade 8 Exclusion Rates"/>
          <p:cNvGraphicFramePr>
            <a:graphicFrameLocks noGrp="1"/>
          </p:cNvGraphicFramePr>
          <p:nvPr>
            <p:extLst>
              <p:ext uri="{D42A27DB-BD31-4B8C-83A1-F6EECF244321}">
                <p14:modId xmlns:p14="http://schemas.microsoft.com/office/powerpoint/2010/main" val="3085789487"/>
              </p:ext>
            </p:extLst>
          </p:nvPr>
        </p:nvGraphicFramePr>
        <p:xfrm>
          <a:off x="1311334" y="2964975"/>
          <a:ext cx="6613307" cy="914386"/>
        </p:xfrm>
        <a:graphic>
          <a:graphicData uri="http://schemas.openxmlformats.org/drawingml/2006/table">
            <a:tbl>
              <a:tblPr firstRow="1" bandRow="1">
                <a:tableStyleId>{5C22544A-7EE6-4342-B048-85BDC9FD1C3A}</a:tableStyleId>
              </a:tblPr>
              <a:tblGrid>
                <a:gridCol w="571500">
                  <a:extLst>
                    <a:ext uri="{9D8B030D-6E8A-4147-A177-3AD203B41FA5}">
                      <a16:colId xmlns:a16="http://schemas.microsoft.com/office/drawing/2014/main" xmlns="" val="20000"/>
                    </a:ext>
                  </a:extLst>
                </a:gridCol>
                <a:gridCol w="685800">
                  <a:extLst>
                    <a:ext uri="{9D8B030D-6E8A-4147-A177-3AD203B41FA5}">
                      <a16:colId xmlns:a16="http://schemas.microsoft.com/office/drawing/2014/main" xmlns="" val="20001"/>
                    </a:ext>
                  </a:extLst>
                </a:gridCol>
                <a:gridCol w="571500">
                  <a:extLst>
                    <a:ext uri="{9D8B030D-6E8A-4147-A177-3AD203B41FA5}">
                      <a16:colId xmlns:a16="http://schemas.microsoft.com/office/drawing/2014/main" xmlns="" val="20002"/>
                    </a:ext>
                  </a:extLst>
                </a:gridCol>
                <a:gridCol w="742950">
                  <a:extLst>
                    <a:ext uri="{9D8B030D-6E8A-4147-A177-3AD203B41FA5}">
                      <a16:colId xmlns:a16="http://schemas.microsoft.com/office/drawing/2014/main" xmlns="" val="20003"/>
                    </a:ext>
                  </a:extLst>
                </a:gridCol>
                <a:gridCol w="800100">
                  <a:extLst>
                    <a:ext uri="{9D8B030D-6E8A-4147-A177-3AD203B41FA5}">
                      <a16:colId xmlns:a16="http://schemas.microsoft.com/office/drawing/2014/main" xmlns="" val="20004"/>
                    </a:ext>
                  </a:extLst>
                </a:gridCol>
                <a:gridCol w="742950">
                  <a:extLst>
                    <a:ext uri="{9D8B030D-6E8A-4147-A177-3AD203B41FA5}">
                      <a16:colId xmlns:a16="http://schemas.microsoft.com/office/drawing/2014/main" xmlns="" val="20005"/>
                    </a:ext>
                  </a:extLst>
                </a:gridCol>
                <a:gridCol w="820920">
                  <a:extLst>
                    <a:ext uri="{9D8B030D-6E8A-4147-A177-3AD203B41FA5}">
                      <a16:colId xmlns:a16="http://schemas.microsoft.com/office/drawing/2014/main" xmlns="" val="20006"/>
                    </a:ext>
                  </a:extLst>
                </a:gridCol>
                <a:gridCol w="914400">
                  <a:extLst>
                    <a:ext uri="{9D8B030D-6E8A-4147-A177-3AD203B41FA5}">
                      <a16:colId xmlns:a16="http://schemas.microsoft.com/office/drawing/2014/main" xmlns="" val="20007"/>
                    </a:ext>
                  </a:extLst>
                </a:gridCol>
                <a:gridCol w="763187">
                  <a:extLst>
                    <a:ext uri="{9D8B030D-6E8A-4147-A177-3AD203B41FA5}">
                      <a16:colId xmlns:a16="http://schemas.microsoft.com/office/drawing/2014/main" xmlns="" val="20009"/>
                    </a:ext>
                  </a:extLst>
                </a:gridCol>
              </a:tblGrid>
              <a:tr h="434333">
                <a:tc>
                  <a:txBody>
                    <a:bodyPr/>
                    <a:lstStyle/>
                    <a:p>
                      <a:endParaRPr lang="en-US" sz="2100"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b="1" dirty="0" smtClean="0"/>
                        <a:t>‘11</a:t>
                      </a:r>
                      <a:endParaRPr lang="en-US" sz="2100" b="1"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b="1" dirty="0" smtClean="0"/>
                        <a:t>‘13</a:t>
                      </a:r>
                      <a:endParaRPr lang="en-US" sz="2100" b="1"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‘15</a:t>
                      </a:r>
                      <a:endParaRPr lang="en-US" sz="2400" b="1"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‘17</a:t>
                      </a:r>
                      <a:endParaRPr lang="en-US" sz="2400" b="1"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‘11</a:t>
                      </a:r>
                      <a:endParaRPr lang="en-US" sz="2400" b="1"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’13</a:t>
                      </a:r>
                      <a:endParaRPr lang="en-US" sz="2400" b="1"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‘15</a:t>
                      </a:r>
                      <a:endParaRPr lang="en-US" sz="2400" b="1"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‘17</a:t>
                      </a:r>
                      <a:endParaRPr lang="en-US" sz="2400" b="1"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80053">
                <a:tc>
                  <a:txBody>
                    <a:bodyPr/>
                    <a:lstStyle/>
                    <a:p>
                      <a:r>
                        <a:rPr lang="en-US" sz="2700" b="1" dirty="0" smtClean="0"/>
                        <a:t>%</a:t>
                      </a:r>
                      <a:r>
                        <a:rPr lang="en-US" sz="2100" dirty="0" smtClean="0"/>
                        <a:t> </a:t>
                      </a:r>
                      <a:endParaRPr lang="en-US" sz="2100"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t>7</a:t>
                      </a:r>
                      <a:endParaRPr lang="en-US" sz="2400" b="0"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t>3</a:t>
                      </a:r>
                      <a:endParaRPr lang="en-US" sz="2400" b="0"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t>3</a:t>
                      </a:r>
                      <a:endParaRPr lang="en-US" sz="2400" b="0"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2</a:t>
                      </a:r>
                      <a:endParaRPr lang="en-US" sz="2400"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b="0" dirty="0" smtClean="0"/>
                        <a:t>3</a:t>
                      </a:r>
                      <a:endParaRPr lang="en-US" sz="2100" b="0"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t>2</a:t>
                      </a:r>
                      <a:endParaRPr lang="en-US" sz="2400" b="0"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baseline="0" dirty="0" smtClean="0"/>
                        <a:t>   2</a:t>
                      </a:r>
                      <a:endParaRPr lang="en-US" sz="2400" b="0"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smtClean="0"/>
                        <a:t>2</a:t>
                      </a:r>
                      <a:endParaRPr lang="en-US" sz="2400" b="0" dirty="0"/>
                    </a:p>
                  </a:txBody>
                  <a:tcPr marL="68580" marR="68580" marT="34286" marB="342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grpSp>
        <p:nvGrpSpPr>
          <p:cNvPr id="5" name="Group 4" descr="Reading Grade 8 Exclusion Rates. Compares Kentucky to the Nation from 2011 through 2017. Rates are rounded to the nearest percentage." title="Reading Grade 8 Exclusion Rates"/>
          <p:cNvGrpSpPr/>
          <p:nvPr/>
        </p:nvGrpSpPr>
        <p:grpSpPr>
          <a:xfrm>
            <a:off x="1311333" y="2145792"/>
            <a:ext cx="6613307" cy="2250910"/>
            <a:chOff x="1309498" y="1987296"/>
            <a:chExt cx="6532704" cy="2250910"/>
          </a:xfrm>
        </p:grpSpPr>
        <p:sp>
          <p:nvSpPr>
            <p:cNvPr id="6" name="Rectangle 5"/>
            <p:cNvSpPr/>
            <p:nvPr/>
          </p:nvSpPr>
          <p:spPr>
            <a:xfrm>
              <a:off x="1309499" y="1987296"/>
              <a:ext cx="3425951" cy="719328"/>
            </a:xfrm>
            <a:prstGeom prst="rect">
              <a:avLst/>
            </a:prstGeom>
            <a:solidFill>
              <a:schemeClr val="accent5">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t>Kentucky Exclusion Rate</a:t>
              </a:r>
              <a:endParaRPr lang="en-US" sz="2400" dirty="0"/>
            </a:p>
          </p:txBody>
        </p:sp>
        <p:sp>
          <p:nvSpPr>
            <p:cNvPr id="7" name="Rectangle 6"/>
            <p:cNvSpPr/>
            <p:nvPr/>
          </p:nvSpPr>
          <p:spPr>
            <a:xfrm>
              <a:off x="4626771" y="1987296"/>
              <a:ext cx="3215431" cy="719328"/>
            </a:xfrm>
            <a:prstGeom prst="rect">
              <a:avLst/>
            </a:prstGeom>
            <a:solidFill>
              <a:schemeClr val="accent5">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r>
                <a:rPr lang="en-US" sz="2400" dirty="0"/>
                <a:t>Nation Exclusion Rate</a:t>
              </a:r>
            </a:p>
          </p:txBody>
        </p:sp>
        <p:sp>
          <p:nvSpPr>
            <p:cNvPr id="8" name="Rectangle 7"/>
            <p:cNvSpPr/>
            <p:nvPr/>
          </p:nvSpPr>
          <p:spPr>
            <a:xfrm>
              <a:off x="1309498" y="3896830"/>
              <a:ext cx="6532703" cy="341376"/>
            </a:xfrm>
            <a:prstGeom prst="rect">
              <a:avLst/>
            </a:prstGeom>
            <a:solidFill>
              <a:schemeClr val="accent5">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Rates are rounded to nearest </a:t>
              </a:r>
              <a:r>
                <a:rPr lang="en-US" dirty="0" smtClean="0"/>
                <a:t>percentage</a:t>
              </a:r>
              <a:endParaRPr lang="en-US" dirty="0"/>
            </a:p>
          </p:txBody>
        </p:sp>
      </p:grpSp>
      <p:sp>
        <p:nvSpPr>
          <p:cNvPr id="68610" name="Title 1"/>
          <p:cNvSpPr>
            <a:spLocks noGrp="1"/>
          </p:cNvSpPr>
          <p:nvPr>
            <p:ph type="title"/>
          </p:nvPr>
        </p:nvSpPr>
        <p:spPr>
          <a:xfrm>
            <a:off x="1241298" y="237744"/>
            <a:ext cx="6586739" cy="971550"/>
          </a:xfrm>
        </p:spPr>
        <p:txBody>
          <a:bodyPr>
            <a:normAutofit fontScale="90000"/>
          </a:bodyPr>
          <a:lstStyle/>
          <a:p>
            <a:r>
              <a:rPr lang="en-US" dirty="0" smtClean="0"/>
              <a:t>2011 – 2017 Exclusion Rates* of SD/ELL – </a:t>
            </a:r>
            <a:r>
              <a:rPr lang="en-US" dirty="0" smtClean="0">
                <a:solidFill>
                  <a:srgbClr val="0070C0"/>
                </a:solidFill>
              </a:rPr>
              <a:t>Reading</a:t>
            </a:r>
            <a:r>
              <a:rPr lang="en-US" dirty="0" smtClean="0">
                <a:solidFill>
                  <a:srgbClr val="27B50F"/>
                </a:solidFill>
              </a:rPr>
              <a:t> </a:t>
            </a:r>
            <a:r>
              <a:rPr lang="en-US" dirty="0" smtClean="0"/>
              <a:t>Grade 8</a:t>
            </a:r>
          </a:p>
        </p:txBody>
      </p:sp>
    </p:spTree>
    <p:extLst>
      <p:ext uri="{BB962C8B-B14F-4D97-AF65-F5344CB8AC3E}">
        <p14:creationId xmlns:p14="http://schemas.microsoft.com/office/powerpoint/2010/main" val="32591325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3AA734-5C8A-4D9E-96EE-997B858217FF}" type="slidenum">
              <a:rPr lang="en-US" smtClean="0"/>
              <a:t>38</a:t>
            </a:fld>
            <a:endParaRPr lang="en-US"/>
          </a:p>
        </p:txBody>
      </p:sp>
      <p:pic>
        <p:nvPicPr>
          <p:cNvPr id="4098" name="Picture 2" descr="Reading Grade 8 State Comparisons Heat Map" title="Reading Grade 8 State Comparisons Heat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162182"/>
            <a:ext cx="5486400" cy="44506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descr="Reading Grade 8" title="Reading Grade 8"/>
          <p:cNvGrpSpPr/>
          <p:nvPr/>
        </p:nvGrpSpPr>
        <p:grpSpPr>
          <a:xfrm>
            <a:off x="3795397" y="1663182"/>
            <a:ext cx="1553205" cy="408398"/>
            <a:chOff x="4723770" y="3881621"/>
            <a:chExt cx="1553205" cy="408398"/>
          </a:xfrm>
        </p:grpSpPr>
        <p:pic>
          <p:nvPicPr>
            <p:cNvPr id="10" name="Picture 9" descr="Reading Grade 8 Logo" title="Reading Grade 8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3770" y="3881621"/>
              <a:ext cx="408398" cy="408398"/>
            </a:xfrm>
            <a:prstGeom prst="rect">
              <a:avLst/>
            </a:prstGeom>
          </p:spPr>
        </p:pic>
        <p:sp>
          <p:nvSpPr>
            <p:cNvPr id="11" name="TextBox 10"/>
            <p:cNvSpPr txBox="1"/>
            <p:nvPr/>
          </p:nvSpPr>
          <p:spPr>
            <a:xfrm>
              <a:off x="5132168" y="3901154"/>
              <a:ext cx="1144807" cy="369332"/>
            </a:xfrm>
            <a:prstGeom prst="rect">
              <a:avLst/>
            </a:prstGeom>
            <a:noFill/>
          </p:spPr>
          <p:txBody>
            <a:bodyPr wrap="square" rtlCol="0">
              <a:spAutoFit/>
            </a:bodyPr>
            <a:lstStyle/>
            <a:p>
              <a:r>
                <a:rPr lang="en-US" dirty="0" smtClean="0">
                  <a:latin typeface="+mj-lt"/>
                </a:rPr>
                <a:t>Grade 8</a:t>
              </a:r>
              <a:endParaRPr lang="en-US" dirty="0">
                <a:latin typeface="+mj-lt"/>
              </a:endParaRPr>
            </a:p>
          </p:txBody>
        </p:sp>
      </p:grpSp>
      <p:sp>
        <p:nvSpPr>
          <p:cNvPr id="2" name="Title 1"/>
          <p:cNvSpPr>
            <a:spLocks noGrp="1"/>
          </p:cNvSpPr>
          <p:nvPr>
            <p:ph type="title"/>
          </p:nvPr>
        </p:nvSpPr>
        <p:spPr/>
        <p:txBody>
          <a:bodyPr/>
          <a:lstStyle/>
          <a:p>
            <a:r>
              <a:rPr lang="en-US" dirty="0" smtClean="0"/>
              <a:t>State </a:t>
            </a:r>
            <a:r>
              <a:rPr lang="en-US" dirty="0" smtClean="0"/>
              <a:t>Comparisons – </a:t>
            </a:r>
            <a:br>
              <a:rPr lang="en-US" dirty="0" smtClean="0"/>
            </a:br>
            <a:r>
              <a:rPr lang="en-US" dirty="0" smtClean="0"/>
              <a:t>Grade 8 Reading</a:t>
            </a:r>
            <a:endParaRPr lang="en-US" dirty="0"/>
          </a:p>
        </p:txBody>
      </p:sp>
    </p:spTree>
    <p:extLst>
      <p:ext uri="{BB962C8B-B14F-4D97-AF65-F5344CB8AC3E}">
        <p14:creationId xmlns:p14="http://schemas.microsoft.com/office/powerpoint/2010/main" val="38297621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3AA734-5C8A-4D9E-96EE-997B858217FF}" type="slidenum">
              <a:rPr lang="en-US" smtClean="0"/>
              <a:t>39</a:t>
            </a:fld>
            <a:endParaRPr lang="en-US" dirty="0"/>
          </a:p>
        </p:txBody>
      </p:sp>
      <p:sp>
        <p:nvSpPr>
          <p:cNvPr id="3" name="Date Placeholder 2"/>
          <p:cNvSpPr>
            <a:spLocks noGrp="1"/>
          </p:cNvSpPr>
          <p:nvPr>
            <p:ph type="dt" sz="half" idx="10"/>
          </p:nvPr>
        </p:nvSpPr>
        <p:spPr/>
        <p:txBody>
          <a:bodyPr/>
          <a:lstStyle/>
          <a:p>
            <a:r>
              <a:rPr lang="en-US" smtClean="0"/>
              <a:t>4/12/2018</a:t>
            </a:r>
            <a:endParaRPr lang="en-US" dirty="0"/>
          </a:p>
        </p:txBody>
      </p:sp>
      <p:graphicFrame>
        <p:nvGraphicFramePr>
          <p:cNvPr id="11" name="Table 10" descr="Color Key for Table. Green is Significant Increase (no matching cells). Solid Gray is Not Significant. Red is Significant Decrease - only one cell is red. Significant Decrease shown in Grade 4 Reading under Kentucky Gains column." title="Color Key for Table"/>
          <p:cNvGraphicFramePr>
            <a:graphicFrameLocks noGrp="1"/>
          </p:cNvGraphicFramePr>
          <p:nvPr>
            <p:extLst>
              <p:ext uri="{D42A27DB-BD31-4B8C-83A1-F6EECF244321}">
                <p14:modId xmlns:p14="http://schemas.microsoft.com/office/powerpoint/2010/main" val="2221998925"/>
              </p:ext>
            </p:extLst>
          </p:nvPr>
        </p:nvGraphicFramePr>
        <p:xfrm>
          <a:off x="7810867" y="3291841"/>
          <a:ext cx="1282709" cy="2941191"/>
        </p:xfrm>
        <a:graphic>
          <a:graphicData uri="http://schemas.openxmlformats.org/drawingml/2006/table">
            <a:tbl>
              <a:tblPr firstRow="1" bandRow="1">
                <a:tableStyleId>{2D5ABB26-0587-4C30-8999-92F81FD0307C}</a:tableStyleId>
              </a:tblPr>
              <a:tblGrid>
                <a:gridCol w="1282709">
                  <a:extLst>
                    <a:ext uri="{9D8B030D-6E8A-4147-A177-3AD203B41FA5}">
                      <a16:colId xmlns="" xmlns:a16="http://schemas.microsoft.com/office/drawing/2014/main" val="20000"/>
                    </a:ext>
                  </a:extLst>
                </a:gridCol>
              </a:tblGrid>
              <a:tr h="980397">
                <a:tc>
                  <a:txBody>
                    <a:bodyPr/>
                    <a:lstStyle/>
                    <a:p>
                      <a:r>
                        <a:rPr lang="en-US" sz="1800" b="1" dirty="0" smtClean="0">
                          <a:solidFill>
                            <a:schemeClr val="bg1"/>
                          </a:solidFill>
                        </a:rPr>
                        <a:t>Significant</a:t>
                      </a:r>
                      <a:r>
                        <a:rPr lang="en-US" sz="1800" b="1" baseline="0" dirty="0" smtClean="0">
                          <a:solidFill>
                            <a:schemeClr val="bg1"/>
                          </a:solidFill>
                        </a:rPr>
                        <a:t> Increase</a:t>
                      </a:r>
                      <a:endParaRPr lang="en-US" sz="1800" b="1" dirty="0">
                        <a:solidFill>
                          <a:schemeClr val="bg1"/>
                        </a:solidFill>
                      </a:endParaRPr>
                    </a:p>
                  </a:txBody>
                  <a:tcPr marL="68580" marR="68580" marT="34290" marB="34290">
                    <a:solidFill>
                      <a:schemeClr val="accent6">
                        <a:lumMod val="75000"/>
                      </a:schemeClr>
                    </a:solidFill>
                  </a:tcPr>
                </a:tc>
                <a:extLst>
                  <a:ext uri="{0D108BD9-81ED-4DB2-BD59-A6C34878D82A}">
                    <a16:rowId xmlns="" xmlns:a16="http://schemas.microsoft.com/office/drawing/2014/main" val="10000"/>
                  </a:ext>
                </a:extLst>
              </a:tr>
              <a:tr h="980397">
                <a:tc>
                  <a:txBody>
                    <a:bodyPr/>
                    <a:lstStyle/>
                    <a:p>
                      <a:r>
                        <a:rPr lang="en-US" sz="1800" b="1" dirty="0" smtClean="0">
                          <a:solidFill>
                            <a:schemeClr val="bg1"/>
                          </a:solidFill>
                        </a:rPr>
                        <a:t>Not Significant</a:t>
                      </a:r>
                      <a:endParaRPr lang="en-US" sz="1800" b="1" dirty="0">
                        <a:solidFill>
                          <a:schemeClr val="bg1"/>
                        </a:solidFill>
                      </a:endParaRPr>
                    </a:p>
                  </a:txBody>
                  <a:tcPr marL="68580" marR="68580" marT="34290" marB="34290">
                    <a:solidFill>
                      <a:schemeClr val="accent3"/>
                    </a:solidFill>
                  </a:tcPr>
                </a:tc>
                <a:extLst>
                  <a:ext uri="{0D108BD9-81ED-4DB2-BD59-A6C34878D82A}">
                    <a16:rowId xmlns="" xmlns:a16="http://schemas.microsoft.com/office/drawing/2014/main" val="10001"/>
                  </a:ext>
                </a:extLst>
              </a:tr>
              <a:tr h="980397">
                <a:tc>
                  <a:txBody>
                    <a:bodyPr/>
                    <a:lstStyle/>
                    <a:p>
                      <a:r>
                        <a:rPr lang="en-US" sz="1800" b="1" dirty="0" smtClean="0">
                          <a:solidFill>
                            <a:schemeClr val="bg1"/>
                          </a:solidFill>
                        </a:rPr>
                        <a:t>Significant Decrease</a:t>
                      </a:r>
                      <a:endParaRPr lang="en-US" sz="1800" b="1" dirty="0">
                        <a:solidFill>
                          <a:schemeClr val="bg1"/>
                        </a:solidFill>
                      </a:endParaRPr>
                    </a:p>
                  </a:txBody>
                  <a:tcPr marL="68580" marR="68580" marT="34290" marB="34290">
                    <a:solidFill>
                      <a:srgbClr val="FF0000"/>
                    </a:solidFill>
                  </a:tcPr>
                </a:tc>
                <a:extLst>
                  <a:ext uri="{0D108BD9-81ED-4DB2-BD59-A6C34878D82A}">
                    <a16:rowId xmlns="" xmlns:a16="http://schemas.microsoft.com/office/drawing/2014/main" val="10002"/>
                  </a:ext>
                </a:extLst>
              </a:tr>
            </a:tbl>
          </a:graphicData>
        </a:graphic>
      </p:graphicFrame>
      <p:graphicFrame>
        <p:nvGraphicFramePr>
          <p:cNvPr id="4" name="Table 3" descr="Jefferson County Public Schools (JCPS) and Kentucky Average Scale Score Gains from 2015 to 2017. Green is Significant Increase (no matching cells). Solid Gray is Not Significant. gray cells are the JCPS Gains and most of the Kentucky Rains columns. Red is Significant Decrease - only one cell is red. Significant Decrease shown in Grade 4 Reading under Kentucky Gains column." title="JCPS &amp; Kentucky Average Scale Score Gains from 2015 to 2017"/>
          <p:cNvGraphicFramePr>
            <a:graphicFrameLocks noGrp="1"/>
          </p:cNvGraphicFramePr>
          <p:nvPr>
            <p:extLst>
              <p:ext uri="{D42A27DB-BD31-4B8C-83A1-F6EECF244321}">
                <p14:modId xmlns:p14="http://schemas.microsoft.com/office/powerpoint/2010/main" val="3663746812"/>
              </p:ext>
            </p:extLst>
          </p:nvPr>
        </p:nvGraphicFramePr>
        <p:xfrm>
          <a:off x="75478" y="2044888"/>
          <a:ext cx="7698818" cy="4163885"/>
        </p:xfrm>
        <a:graphic>
          <a:graphicData uri="http://schemas.openxmlformats.org/drawingml/2006/table">
            <a:tbl>
              <a:tblPr firstRow="1"/>
              <a:tblGrid>
                <a:gridCol w="1751834">
                  <a:extLst>
                    <a:ext uri="{9D8B030D-6E8A-4147-A177-3AD203B41FA5}">
                      <a16:colId xmlns="" xmlns:a16="http://schemas.microsoft.com/office/drawing/2014/main" val="20000"/>
                    </a:ext>
                  </a:extLst>
                </a:gridCol>
                <a:gridCol w="991164">
                  <a:extLst>
                    <a:ext uri="{9D8B030D-6E8A-4147-A177-3AD203B41FA5}">
                      <a16:colId xmlns="" xmlns:a16="http://schemas.microsoft.com/office/drawing/2014/main" val="20001"/>
                    </a:ext>
                  </a:extLst>
                </a:gridCol>
                <a:gridCol w="991164">
                  <a:extLst>
                    <a:ext uri="{9D8B030D-6E8A-4147-A177-3AD203B41FA5}">
                      <a16:colId xmlns="" xmlns:a16="http://schemas.microsoft.com/office/drawing/2014/main" val="20002"/>
                    </a:ext>
                  </a:extLst>
                </a:gridCol>
                <a:gridCol w="991164">
                  <a:extLst>
                    <a:ext uri="{9D8B030D-6E8A-4147-A177-3AD203B41FA5}">
                      <a16:colId xmlns="" xmlns:a16="http://schemas.microsoft.com/office/drawing/2014/main" val="20003"/>
                    </a:ext>
                  </a:extLst>
                </a:gridCol>
                <a:gridCol w="991164">
                  <a:extLst>
                    <a:ext uri="{9D8B030D-6E8A-4147-A177-3AD203B41FA5}">
                      <a16:colId xmlns="" xmlns:a16="http://schemas.microsoft.com/office/drawing/2014/main" val="20004"/>
                    </a:ext>
                  </a:extLst>
                </a:gridCol>
                <a:gridCol w="991164">
                  <a:extLst>
                    <a:ext uri="{9D8B030D-6E8A-4147-A177-3AD203B41FA5}">
                      <a16:colId xmlns="" xmlns:a16="http://schemas.microsoft.com/office/drawing/2014/main" val="20005"/>
                    </a:ext>
                  </a:extLst>
                </a:gridCol>
                <a:gridCol w="991164">
                  <a:extLst>
                    <a:ext uri="{9D8B030D-6E8A-4147-A177-3AD203B41FA5}">
                      <a16:colId xmlns="" xmlns:a16="http://schemas.microsoft.com/office/drawing/2014/main" val="20006"/>
                    </a:ext>
                  </a:extLst>
                </a:gridCol>
              </a:tblGrid>
              <a:tr h="592485">
                <a:tc>
                  <a:txBody>
                    <a:bodyPr/>
                    <a:lstStyle/>
                    <a:p>
                      <a:pPr algn="l" fontAlgn="b"/>
                      <a:endParaRPr lang="en-US" sz="2800" b="0" i="0" u="none" strike="noStrike" dirty="0">
                        <a:solidFill>
                          <a:srgbClr val="000000"/>
                        </a:solidFill>
                        <a:effectLst/>
                        <a:latin typeface="Calibri" panose="020F0502020204030204" pitchFamily="34" charset="0"/>
                      </a:endParaRPr>
                    </a:p>
                  </a:txBody>
                  <a:tcPr marL="7144" marR="7144" marT="7144" marB="0" anchor="b">
                    <a:lnL>
                      <a:noFill/>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tcPr>
                </a:tc>
                <a:tc>
                  <a:txBody>
                    <a:bodyPr/>
                    <a:lstStyle/>
                    <a:p>
                      <a:pPr algn="ctr" fontAlgn="b"/>
                      <a:endParaRPr lang="en-US" sz="2000" b="1"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4BD97"/>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err="1" smtClean="0">
                          <a:solidFill>
                            <a:srgbClr val="000000"/>
                          </a:solidFill>
                          <a:effectLst/>
                          <a:latin typeface="Calibri" panose="020F0502020204030204" pitchFamily="34" charset="0"/>
                        </a:rPr>
                        <a:t>JCPS</a:t>
                      </a:r>
                      <a:endParaRPr lang="en-US" sz="2000" b="1" i="0" u="none" strike="noStrike" dirty="0" smtClean="0">
                        <a:solidFill>
                          <a:srgbClr val="000000"/>
                        </a:solidFill>
                        <a:effectLst/>
                        <a:latin typeface="Calibri" panose="020F0502020204030204" pitchFamily="34" charset="0"/>
                      </a:endParaRPr>
                    </a:p>
                  </a:txBody>
                  <a:tcPr marL="7144" marR="7144" marT="714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4BD97"/>
                    </a:solidFill>
                  </a:tcPr>
                </a:tc>
                <a:tc>
                  <a:txBody>
                    <a:bodyPr/>
                    <a:lstStyle/>
                    <a:p>
                      <a:pPr algn="ctr" fontAlgn="b"/>
                      <a:endParaRPr lang="en-US" sz="2000" b="1" i="0" u="none" strike="noStrike" dirty="0">
                        <a:solidFill>
                          <a:srgbClr val="000000"/>
                        </a:solidFill>
                        <a:effectLst/>
                        <a:latin typeface="Calibri" panose="020F0502020204030204" pitchFamily="34" charset="0"/>
                      </a:endParaRPr>
                    </a:p>
                  </a:txBody>
                  <a:tcPr marL="7144" marR="7144" marT="7144"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4BD97"/>
                    </a:solidFill>
                  </a:tcPr>
                </a:tc>
                <a:tc>
                  <a:txBody>
                    <a:bodyPr/>
                    <a:lstStyle/>
                    <a:p>
                      <a:pPr algn="ctr" fontAlgn="b"/>
                      <a:endParaRPr lang="en-US" sz="2000" b="1"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4BD97"/>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smtClean="0">
                          <a:solidFill>
                            <a:srgbClr val="000000"/>
                          </a:solidFill>
                          <a:effectLst/>
                          <a:latin typeface="Calibri" panose="020F0502020204030204" pitchFamily="34" charset="0"/>
                        </a:rPr>
                        <a:t>Kentucky</a:t>
                      </a:r>
                    </a:p>
                  </a:txBody>
                  <a:tcPr marL="7144" marR="7144" marT="714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4BD97"/>
                    </a:solidFill>
                  </a:tcPr>
                </a:tc>
                <a:tc>
                  <a:txBody>
                    <a:bodyPr/>
                    <a:lstStyle/>
                    <a:p>
                      <a:pPr algn="ctr" fontAlgn="b"/>
                      <a:endParaRPr lang="en-US" sz="2000" b="1" i="0" u="none" strike="noStrike" dirty="0">
                        <a:solidFill>
                          <a:srgbClr val="000000"/>
                        </a:solidFill>
                        <a:effectLst/>
                        <a:latin typeface="Calibri" panose="020F0502020204030204" pitchFamily="34" charset="0"/>
                      </a:endParaRPr>
                    </a:p>
                  </a:txBody>
                  <a:tcPr marL="7144" marR="7144" marT="7144"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4BD97"/>
                    </a:solidFill>
                  </a:tcPr>
                </a:tc>
              </a:tr>
              <a:tr h="592485">
                <a:tc>
                  <a:txBody>
                    <a:bodyPr/>
                    <a:lstStyle/>
                    <a:p>
                      <a:pPr algn="l" fontAlgn="b"/>
                      <a:r>
                        <a:rPr lang="en-US" sz="2800" b="0" i="0" u="none" strike="noStrike" dirty="0">
                          <a:solidFill>
                            <a:srgbClr val="000000"/>
                          </a:solidFill>
                          <a:effectLst/>
                          <a:latin typeface="Calibri" panose="020F0502020204030204" pitchFamily="34" charset="0"/>
                        </a:rPr>
                        <a:t> </a:t>
                      </a:r>
                    </a:p>
                  </a:txBody>
                  <a:tcPr marL="7144" marR="7144" marT="7144"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Calibri" panose="020F0502020204030204" pitchFamily="34" charset="0"/>
                        </a:rPr>
                        <a:t>JCPS 2015</a:t>
                      </a:r>
                    </a:p>
                  </a:txBody>
                  <a:tcPr marL="7144" marR="7144" marT="7144"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2000" b="1" i="0" u="none" strike="noStrike" dirty="0">
                          <a:solidFill>
                            <a:srgbClr val="000000"/>
                          </a:solidFill>
                          <a:effectLst/>
                          <a:latin typeface="Calibri" panose="020F0502020204030204" pitchFamily="34" charset="0"/>
                        </a:rPr>
                        <a:t>JCPS 2017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2000" b="1" i="0" u="none" strike="noStrike" dirty="0">
                          <a:solidFill>
                            <a:srgbClr val="000000"/>
                          </a:solidFill>
                          <a:effectLst/>
                          <a:latin typeface="Calibri" panose="020F0502020204030204" pitchFamily="34" charset="0"/>
                        </a:rPr>
                        <a:t>JCPS Gains</a:t>
                      </a:r>
                    </a:p>
                  </a:txBody>
                  <a:tcPr marL="7144" marR="7144" marT="714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2000" b="1" i="0" u="none" strike="noStrike" dirty="0">
                          <a:solidFill>
                            <a:srgbClr val="000000"/>
                          </a:solidFill>
                          <a:effectLst/>
                          <a:latin typeface="Calibri" panose="020F0502020204030204" pitchFamily="34" charset="0"/>
                        </a:rPr>
                        <a:t>KY </a:t>
                      </a:r>
                      <a:endParaRPr lang="en-US" sz="2000" b="1" i="0" u="none" strike="noStrike" dirty="0" smtClean="0">
                        <a:solidFill>
                          <a:srgbClr val="000000"/>
                        </a:solidFill>
                        <a:effectLst/>
                        <a:latin typeface="Calibri" panose="020F0502020204030204" pitchFamily="34" charset="0"/>
                      </a:endParaRPr>
                    </a:p>
                    <a:p>
                      <a:pPr algn="ctr" fontAlgn="b"/>
                      <a:r>
                        <a:rPr lang="en-US" sz="2000" b="1" i="0" u="none" strike="noStrike" dirty="0" smtClean="0">
                          <a:solidFill>
                            <a:srgbClr val="000000"/>
                          </a:solidFill>
                          <a:effectLst/>
                          <a:latin typeface="Calibri" panose="020F0502020204030204" pitchFamily="34" charset="0"/>
                        </a:rPr>
                        <a:t>2015</a:t>
                      </a:r>
                      <a:endParaRPr lang="en-US" sz="2000" b="1"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2000" b="1" i="0" u="none" strike="noStrike" dirty="0" smtClean="0">
                          <a:solidFill>
                            <a:srgbClr val="000000"/>
                          </a:solidFill>
                          <a:effectLst/>
                          <a:latin typeface="Calibri" panose="020F0502020204030204" pitchFamily="34" charset="0"/>
                        </a:rPr>
                        <a:t>KY</a:t>
                      </a:r>
                    </a:p>
                    <a:p>
                      <a:pPr algn="ctr" fontAlgn="b"/>
                      <a:r>
                        <a:rPr lang="en-US" sz="2000" b="1" i="0" u="none" strike="noStrike" dirty="0" smtClean="0">
                          <a:solidFill>
                            <a:srgbClr val="000000"/>
                          </a:solidFill>
                          <a:effectLst/>
                          <a:latin typeface="Calibri" panose="020F0502020204030204" pitchFamily="34" charset="0"/>
                        </a:rPr>
                        <a:t>2017</a:t>
                      </a:r>
                      <a:endParaRPr lang="en-US" sz="2000" b="1"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b"/>
                      <a:r>
                        <a:rPr lang="en-US" sz="2000" b="1" i="0" u="none" strike="noStrike" dirty="0">
                          <a:solidFill>
                            <a:srgbClr val="000000"/>
                          </a:solidFill>
                          <a:effectLst/>
                          <a:latin typeface="Calibri" panose="020F0502020204030204" pitchFamily="34" charset="0"/>
                        </a:rPr>
                        <a:t>KY </a:t>
                      </a:r>
                      <a:endParaRPr lang="en-US" sz="2000" b="1" i="0" u="none" strike="noStrike" dirty="0" smtClean="0">
                        <a:solidFill>
                          <a:srgbClr val="000000"/>
                        </a:solidFill>
                        <a:effectLst/>
                        <a:latin typeface="Calibri" panose="020F0502020204030204" pitchFamily="34" charset="0"/>
                      </a:endParaRPr>
                    </a:p>
                    <a:p>
                      <a:pPr algn="ctr" fontAlgn="b"/>
                      <a:r>
                        <a:rPr lang="en-US" sz="2000" b="1" i="0" u="none" strike="noStrike" dirty="0" smtClean="0">
                          <a:solidFill>
                            <a:srgbClr val="000000"/>
                          </a:solidFill>
                          <a:effectLst/>
                          <a:latin typeface="Calibri" panose="020F0502020204030204" pitchFamily="34" charset="0"/>
                        </a:rPr>
                        <a:t>Gains</a:t>
                      </a:r>
                      <a:endParaRPr lang="en-US" sz="2000" b="1"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 xmlns:a16="http://schemas.microsoft.com/office/drawing/2014/main" val="10001"/>
                  </a:ext>
                </a:extLst>
              </a:tr>
              <a:tr h="709609">
                <a:tc>
                  <a:txBody>
                    <a:bodyPr/>
                    <a:lstStyle/>
                    <a:p>
                      <a:pPr algn="l" fontAlgn="b"/>
                      <a:r>
                        <a:rPr lang="en-US" sz="2400" b="0" i="0" u="none" strike="noStrike" dirty="0">
                          <a:solidFill>
                            <a:srgbClr val="000000"/>
                          </a:solidFill>
                          <a:effectLst/>
                          <a:latin typeface="Calibri" panose="020F0502020204030204" pitchFamily="34" charset="0"/>
                        </a:rPr>
                        <a:t>Grade 4 Reading</a:t>
                      </a:r>
                    </a:p>
                  </a:txBody>
                  <a:tcPr marL="7144" marR="7144" marT="714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222</a:t>
                      </a:r>
                    </a:p>
                  </a:txBody>
                  <a:tcPr marL="7144" marR="7144" marT="7144"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221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chemeClr val="bg1"/>
                          </a:solidFill>
                          <a:effectLst/>
                          <a:latin typeface="Calibri" panose="020F0502020204030204" pitchFamily="34" charset="0"/>
                        </a:rPr>
                        <a:t>-1</a:t>
                      </a:r>
                    </a:p>
                  </a:txBody>
                  <a:tcPr marL="7144" marR="7144" marT="714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2000" b="0" i="0" u="none" strike="noStrike" dirty="0">
                          <a:solidFill>
                            <a:srgbClr val="000000"/>
                          </a:solidFill>
                          <a:effectLst/>
                          <a:latin typeface="Calibri" panose="020F0502020204030204" pitchFamily="34" charset="0"/>
                        </a:rPr>
                        <a:t>228</a:t>
                      </a:r>
                    </a:p>
                  </a:txBody>
                  <a:tcPr marL="7144" marR="7144" marT="7144"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224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chemeClr val="bg1"/>
                          </a:solidFill>
                          <a:effectLst/>
                          <a:latin typeface="Calibri" panose="020F0502020204030204" pitchFamily="34" charset="0"/>
                        </a:rPr>
                        <a:t>-4</a:t>
                      </a:r>
                    </a:p>
                  </a:txBody>
                  <a:tcPr marL="7144" marR="7144" marT="714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2"/>
                  </a:ext>
                </a:extLst>
              </a:tr>
              <a:tr h="709609">
                <a:tc>
                  <a:txBody>
                    <a:bodyPr/>
                    <a:lstStyle/>
                    <a:p>
                      <a:pPr algn="l" fontAlgn="b"/>
                      <a:r>
                        <a:rPr lang="en-US" sz="2400" b="0" i="0" u="none" strike="noStrike" dirty="0">
                          <a:solidFill>
                            <a:srgbClr val="000000"/>
                          </a:solidFill>
                          <a:effectLst/>
                          <a:latin typeface="Calibri" panose="020F0502020204030204" pitchFamily="34" charset="0"/>
                        </a:rPr>
                        <a:t>Grade 8 Reading</a:t>
                      </a:r>
                    </a:p>
                  </a:txBody>
                  <a:tcPr marL="7144" marR="7144" marT="714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261</a:t>
                      </a:r>
                    </a:p>
                  </a:txBody>
                  <a:tcPr marL="7144" marR="7144" marT="7144"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261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chemeClr val="bg1"/>
                          </a:solidFill>
                          <a:effectLst/>
                          <a:latin typeface="Calibri" panose="020F0502020204030204" pitchFamily="34" charset="0"/>
                        </a:rPr>
                        <a:t>0</a:t>
                      </a:r>
                    </a:p>
                  </a:txBody>
                  <a:tcPr marL="7144" marR="7144" marT="714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2000" b="0" i="0" u="none" strike="noStrike" dirty="0">
                          <a:solidFill>
                            <a:srgbClr val="000000"/>
                          </a:solidFill>
                          <a:effectLst/>
                          <a:latin typeface="Calibri" panose="020F0502020204030204" pitchFamily="34" charset="0"/>
                        </a:rPr>
                        <a:t>268</a:t>
                      </a:r>
                    </a:p>
                  </a:txBody>
                  <a:tcPr marL="7144" marR="7144" marT="7144"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265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chemeClr val="bg1"/>
                          </a:solidFill>
                          <a:effectLst/>
                          <a:latin typeface="Calibri" panose="020F0502020204030204" pitchFamily="34" charset="0"/>
                        </a:rPr>
                        <a:t>-3</a:t>
                      </a:r>
                    </a:p>
                  </a:txBody>
                  <a:tcPr marL="7144" marR="7144" marT="714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extLst>
                  <a:ext uri="{0D108BD9-81ED-4DB2-BD59-A6C34878D82A}">
                    <a16:rowId xmlns="" xmlns:a16="http://schemas.microsoft.com/office/drawing/2014/main" val="10003"/>
                  </a:ext>
                </a:extLst>
              </a:tr>
              <a:tr h="709609">
                <a:tc>
                  <a:txBody>
                    <a:bodyPr/>
                    <a:lstStyle/>
                    <a:p>
                      <a:pPr algn="l" fontAlgn="b"/>
                      <a:r>
                        <a:rPr lang="en-US" sz="2400" b="0" i="0" u="none" strike="noStrike" dirty="0">
                          <a:solidFill>
                            <a:srgbClr val="000000"/>
                          </a:solidFill>
                          <a:effectLst/>
                          <a:latin typeface="Calibri" panose="020F0502020204030204" pitchFamily="34" charset="0"/>
                        </a:rPr>
                        <a:t>Grade 4 </a:t>
                      </a:r>
                      <a:r>
                        <a:rPr lang="en-US" sz="2400" b="0" i="0" u="none" strike="noStrike" dirty="0" smtClean="0">
                          <a:solidFill>
                            <a:srgbClr val="000000"/>
                          </a:solidFill>
                          <a:effectLst/>
                          <a:latin typeface="Calibri" panose="020F0502020204030204" pitchFamily="34" charset="0"/>
                        </a:rPr>
                        <a:t>Mathematics</a:t>
                      </a:r>
                      <a:endParaRPr lang="en-US" sz="24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236</a:t>
                      </a:r>
                    </a:p>
                  </a:txBody>
                  <a:tcPr marL="7144" marR="7144" marT="7144"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233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chemeClr val="bg1"/>
                          </a:solidFill>
                          <a:effectLst/>
                          <a:latin typeface="Calibri" panose="020F0502020204030204" pitchFamily="34" charset="0"/>
                        </a:rPr>
                        <a:t>-2</a:t>
                      </a:r>
                    </a:p>
                  </a:txBody>
                  <a:tcPr marL="7144" marR="7144" marT="714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2000" b="0" i="0" u="none" strike="noStrike" dirty="0">
                          <a:solidFill>
                            <a:srgbClr val="000000"/>
                          </a:solidFill>
                          <a:effectLst/>
                          <a:latin typeface="Calibri" panose="020F0502020204030204" pitchFamily="34" charset="0"/>
                        </a:rPr>
                        <a:t>242</a:t>
                      </a:r>
                    </a:p>
                  </a:txBody>
                  <a:tcPr marL="7144" marR="7144" marT="7144"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239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chemeClr val="bg1"/>
                          </a:solidFill>
                          <a:effectLst/>
                          <a:latin typeface="Calibri" panose="020F0502020204030204" pitchFamily="34" charset="0"/>
                        </a:rPr>
                        <a:t>-3</a:t>
                      </a:r>
                    </a:p>
                  </a:txBody>
                  <a:tcPr marL="7144" marR="7144" marT="714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extLst>
                  <a:ext uri="{0D108BD9-81ED-4DB2-BD59-A6C34878D82A}">
                    <a16:rowId xmlns="" xmlns:a16="http://schemas.microsoft.com/office/drawing/2014/main" val="10004"/>
                  </a:ext>
                </a:extLst>
              </a:tr>
              <a:tr h="709609">
                <a:tc>
                  <a:txBody>
                    <a:bodyPr/>
                    <a:lstStyle/>
                    <a:p>
                      <a:pPr algn="l" fontAlgn="b"/>
                      <a:r>
                        <a:rPr lang="en-US" sz="2400" b="0" i="0" u="none" strike="noStrike" dirty="0">
                          <a:solidFill>
                            <a:srgbClr val="000000"/>
                          </a:solidFill>
                          <a:effectLst/>
                          <a:latin typeface="Calibri" panose="020F0502020204030204" pitchFamily="34" charset="0"/>
                        </a:rPr>
                        <a:t>Grade 8 </a:t>
                      </a:r>
                      <a:endParaRPr lang="en-US" sz="2400" b="0" i="0" u="none" strike="noStrike" dirty="0" smtClean="0">
                        <a:solidFill>
                          <a:srgbClr val="000000"/>
                        </a:solidFill>
                        <a:effectLst/>
                        <a:latin typeface="Calibri" panose="020F0502020204030204" pitchFamily="34" charset="0"/>
                      </a:endParaRPr>
                    </a:p>
                    <a:p>
                      <a:pPr algn="l" fontAlgn="b"/>
                      <a:r>
                        <a:rPr lang="en-US" sz="2400" b="0" i="0" u="none" strike="noStrike" dirty="0" smtClean="0">
                          <a:solidFill>
                            <a:srgbClr val="000000"/>
                          </a:solidFill>
                          <a:effectLst/>
                          <a:latin typeface="Calibri" panose="020F0502020204030204" pitchFamily="34" charset="0"/>
                        </a:rPr>
                        <a:t>Mathematics</a:t>
                      </a:r>
                      <a:endParaRPr lang="en-US" sz="2400" b="0" i="0" u="none" strike="noStrike" dirty="0">
                        <a:solidFill>
                          <a:srgbClr val="000000"/>
                        </a:solidFill>
                        <a:effectLst/>
                        <a:latin typeface="Calibri" panose="020F0502020204030204" pitchFamily="34" charset="0"/>
                      </a:endParaRPr>
                    </a:p>
                  </a:txBody>
                  <a:tcPr marL="7144" marR="7144" marT="714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272</a:t>
                      </a:r>
                    </a:p>
                  </a:txBody>
                  <a:tcPr marL="7144" marR="7144" marT="7144"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271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chemeClr val="bg1"/>
                          </a:solidFill>
                          <a:effectLst/>
                          <a:latin typeface="Calibri" panose="020F0502020204030204" pitchFamily="34" charset="0"/>
                        </a:rPr>
                        <a:t>-1</a:t>
                      </a:r>
                    </a:p>
                  </a:txBody>
                  <a:tcPr marL="7144" marR="7144" marT="714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2000" b="0" i="0" u="none" strike="noStrike" dirty="0">
                          <a:solidFill>
                            <a:srgbClr val="000000"/>
                          </a:solidFill>
                          <a:effectLst/>
                          <a:latin typeface="Calibri" panose="020F0502020204030204" pitchFamily="34" charset="0"/>
                        </a:rPr>
                        <a:t>278</a:t>
                      </a:r>
                    </a:p>
                  </a:txBody>
                  <a:tcPr marL="7144" marR="7144" marT="7144"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278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chemeClr val="bg1"/>
                          </a:solidFill>
                          <a:effectLst/>
                          <a:latin typeface="Calibri" panose="020F0502020204030204" pitchFamily="34" charset="0"/>
                        </a:rPr>
                        <a:t>0</a:t>
                      </a:r>
                    </a:p>
                  </a:txBody>
                  <a:tcPr marL="7144" marR="7144" marT="714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 xmlns:a16="http://schemas.microsoft.com/office/drawing/2014/main" val="10005"/>
                  </a:ext>
                </a:extLst>
              </a:tr>
            </a:tbl>
          </a:graphicData>
        </a:graphic>
      </p:graphicFrame>
      <p:sp>
        <p:nvSpPr>
          <p:cNvPr id="8" name="TextBox 7"/>
          <p:cNvSpPr txBox="1"/>
          <p:nvPr/>
        </p:nvSpPr>
        <p:spPr>
          <a:xfrm>
            <a:off x="75477" y="1213891"/>
            <a:ext cx="8903867"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a:solidFill>
                  <a:schemeClr val="tx1"/>
                </a:solidFill>
              </a:rPr>
              <a:t>Kentucky had a significant decrease in Grade 4 Reading, while both JCPS and Kentucky are either ticking down or remaining </a:t>
            </a:r>
            <a:r>
              <a:rPr lang="en-US" sz="2400" dirty="0" smtClean="0">
                <a:solidFill>
                  <a:schemeClr val="tx1"/>
                </a:solidFill>
              </a:rPr>
              <a:t>steady.</a:t>
            </a:r>
            <a:endParaRPr lang="en-US" sz="2400" dirty="0">
              <a:solidFill>
                <a:schemeClr val="tx1"/>
              </a:solidFill>
            </a:endParaRPr>
          </a:p>
        </p:txBody>
      </p:sp>
      <p:sp>
        <p:nvSpPr>
          <p:cNvPr id="7" name="Title 6"/>
          <p:cNvSpPr>
            <a:spLocks noGrp="1"/>
          </p:cNvSpPr>
          <p:nvPr>
            <p:ph type="title"/>
          </p:nvPr>
        </p:nvSpPr>
        <p:spPr>
          <a:xfrm>
            <a:off x="0" y="39459"/>
            <a:ext cx="8454543" cy="1091927"/>
          </a:xfrm>
        </p:spPr>
        <p:txBody>
          <a:bodyPr>
            <a:noAutofit/>
          </a:bodyPr>
          <a:lstStyle/>
          <a:p>
            <a:r>
              <a:rPr lang="en-US" sz="2800" dirty="0"/>
              <a:t>JCPS </a:t>
            </a:r>
            <a:r>
              <a:rPr lang="en-US" sz="2800" dirty="0" smtClean="0"/>
              <a:t>and Kentucky</a:t>
            </a:r>
            <a:r>
              <a:rPr lang="en-US" sz="2800" dirty="0"/>
              <a:t/>
            </a:r>
            <a:br>
              <a:rPr lang="en-US" sz="2800" dirty="0"/>
            </a:br>
            <a:r>
              <a:rPr lang="en-US" sz="2800" dirty="0"/>
              <a:t>Average Scale Score Gains </a:t>
            </a:r>
            <a:r>
              <a:rPr lang="en-US" sz="2800" dirty="0" smtClean="0"/>
              <a:t/>
            </a:r>
            <a:br>
              <a:rPr lang="en-US" sz="2800" dirty="0" smtClean="0"/>
            </a:br>
            <a:r>
              <a:rPr lang="en-US" sz="2800" dirty="0" smtClean="0"/>
              <a:t>2015 - 2017</a:t>
            </a:r>
            <a:endParaRPr lang="en-US" sz="2800" dirty="0"/>
          </a:p>
        </p:txBody>
      </p:sp>
    </p:spTree>
    <p:extLst>
      <p:ext uri="{BB962C8B-B14F-4D97-AF65-F5344CB8AC3E}">
        <p14:creationId xmlns:p14="http://schemas.microsoft.com/office/powerpoint/2010/main" val="2776626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does NAEP measure?</a:t>
            </a:r>
            <a:endParaRPr lang="en-US" dirty="0"/>
          </a:p>
        </p:txBody>
      </p:sp>
      <p:graphicFrame>
        <p:nvGraphicFramePr>
          <p:cNvPr id="10" name="Content Placeholder 9" descr="NAEP Measures&#10;- Overall Student performance for key demographic groups.&#10;- Change over time.&#10;- Differences between the nation, states, and urban districts." title="NAEP Measures"/>
          <p:cNvGraphicFramePr>
            <a:graphicFrameLocks noGrp="1"/>
          </p:cNvGraphicFramePr>
          <p:nvPr>
            <p:ph idx="1"/>
            <p:extLst>
              <p:ext uri="{D42A27DB-BD31-4B8C-83A1-F6EECF244321}">
                <p14:modId xmlns:p14="http://schemas.microsoft.com/office/powerpoint/2010/main" val="4264564827"/>
              </p:ext>
            </p:extLst>
          </p:nvPr>
        </p:nvGraphicFramePr>
        <p:xfrm>
          <a:off x="341010" y="1714888"/>
          <a:ext cx="846137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273AA734-5C8A-4D9E-96EE-997B858217FF}" type="slidenum">
              <a:rPr lang="en-US" smtClean="0"/>
              <a:t>4</a:t>
            </a:fld>
            <a:endParaRPr lang="en-US"/>
          </a:p>
        </p:txBody>
      </p:sp>
    </p:spTree>
    <p:extLst>
      <p:ext uri="{BB962C8B-B14F-4D97-AF65-F5344CB8AC3E}">
        <p14:creationId xmlns:p14="http://schemas.microsoft.com/office/powerpoint/2010/main" val="12109240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SUMMARY HIGHLIGHTS</a:t>
            </a:r>
          </a:p>
        </p:txBody>
      </p:sp>
      <p:sp>
        <p:nvSpPr>
          <p:cNvPr id="3" name="Content Placeholder 2"/>
          <p:cNvSpPr>
            <a:spLocks noGrp="1"/>
          </p:cNvSpPr>
          <p:nvPr>
            <p:ph idx="1"/>
          </p:nvPr>
        </p:nvSpPr>
        <p:spPr>
          <a:xfrm>
            <a:off x="381768" y="1852920"/>
            <a:ext cx="8461981" cy="4351338"/>
          </a:xfrm>
        </p:spPr>
        <p:txBody>
          <a:bodyPr>
            <a:normAutofit fontScale="92500" lnSpcReduction="10000"/>
          </a:bodyPr>
          <a:lstStyle/>
          <a:p>
            <a:r>
              <a:rPr lang="en-US" b="1" dirty="0" smtClean="0">
                <a:solidFill>
                  <a:srgbClr val="0000FF"/>
                </a:solidFill>
              </a:rPr>
              <a:t>KY 4</a:t>
            </a:r>
            <a:r>
              <a:rPr lang="en-US" b="1" baseline="30000" dirty="0" smtClean="0">
                <a:solidFill>
                  <a:srgbClr val="0000FF"/>
                </a:solidFill>
              </a:rPr>
              <a:t>th</a:t>
            </a:r>
            <a:r>
              <a:rPr lang="en-US" b="1" dirty="0" smtClean="0">
                <a:solidFill>
                  <a:srgbClr val="0000FF"/>
                </a:solidFill>
              </a:rPr>
              <a:t> grade reading (224) is still higher than the Nation (221) despite the decrease in reading grade 4.</a:t>
            </a:r>
          </a:p>
          <a:p>
            <a:endParaRPr lang="en-US" b="1" dirty="0" smtClean="0">
              <a:solidFill>
                <a:srgbClr val="0000FF"/>
              </a:solidFill>
            </a:endParaRPr>
          </a:p>
          <a:p>
            <a:r>
              <a:rPr lang="en-US" b="1" dirty="0" smtClean="0">
                <a:solidFill>
                  <a:srgbClr val="0000FF"/>
                </a:solidFill>
              </a:rPr>
              <a:t>KY 8</a:t>
            </a:r>
            <a:r>
              <a:rPr lang="en-US" b="1" baseline="30000" dirty="0" smtClean="0">
                <a:solidFill>
                  <a:srgbClr val="0000FF"/>
                </a:solidFill>
              </a:rPr>
              <a:t>th</a:t>
            </a:r>
            <a:r>
              <a:rPr lang="en-US" b="1" dirty="0" smtClean="0">
                <a:solidFill>
                  <a:srgbClr val="0000FF"/>
                </a:solidFill>
              </a:rPr>
              <a:t> </a:t>
            </a:r>
            <a:r>
              <a:rPr lang="en-US" b="1" dirty="0">
                <a:solidFill>
                  <a:srgbClr val="0000FF"/>
                </a:solidFill>
              </a:rPr>
              <a:t>grade </a:t>
            </a:r>
            <a:r>
              <a:rPr lang="en-US" b="1" dirty="0" smtClean="0">
                <a:solidFill>
                  <a:srgbClr val="0000FF"/>
                </a:solidFill>
              </a:rPr>
              <a:t>reading (265) is now same as Nation (265) despite the decrease in reading grade 8.</a:t>
            </a:r>
          </a:p>
          <a:p>
            <a:endParaRPr lang="en-US" b="1" dirty="0">
              <a:solidFill>
                <a:srgbClr val="0000FF"/>
              </a:solidFill>
            </a:endParaRPr>
          </a:p>
          <a:p>
            <a:r>
              <a:rPr lang="en-US" b="1" dirty="0">
                <a:solidFill>
                  <a:srgbClr val="0000FF"/>
                </a:solidFill>
              </a:rPr>
              <a:t>KY </a:t>
            </a:r>
            <a:r>
              <a:rPr lang="en-US" b="1" dirty="0" smtClean="0">
                <a:solidFill>
                  <a:srgbClr val="0000FF"/>
                </a:solidFill>
              </a:rPr>
              <a:t>4</a:t>
            </a:r>
            <a:r>
              <a:rPr lang="en-US" b="1" baseline="30000" dirty="0" smtClean="0">
                <a:solidFill>
                  <a:srgbClr val="0000FF"/>
                </a:solidFill>
              </a:rPr>
              <a:t>th</a:t>
            </a:r>
            <a:r>
              <a:rPr lang="en-US" b="1" dirty="0" smtClean="0">
                <a:solidFill>
                  <a:srgbClr val="0000FF"/>
                </a:solidFill>
              </a:rPr>
              <a:t> grade math (239) scored </a:t>
            </a:r>
            <a:r>
              <a:rPr lang="en-US" b="1" dirty="0">
                <a:solidFill>
                  <a:srgbClr val="0000FF"/>
                </a:solidFill>
              </a:rPr>
              <a:t>the same as the Nation </a:t>
            </a:r>
            <a:r>
              <a:rPr lang="en-US" b="1" dirty="0" smtClean="0">
                <a:solidFill>
                  <a:srgbClr val="0000FF"/>
                </a:solidFill>
              </a:rPr>
              <a:t>(239) </a:t>
            </a:r>
          </a:p>
          <a:p>
            <a:endParaRPr lang="en-US" b="1" dirty="0" smtClean="0">
              <a:solidFill>
                <a:srgbClr val="0000FF"/>
              </a:solidFill>
            </a:endParaRPr>
          </a:p>
          <a:p>
            <a:r>
              <a:rPr lang="en-US" b="1" dirty="0" smtClean="0">
                <a:solidFill>
                  <a:srgbClr val="0000FF"/>
                </a:solidFill>
              </a:rPr>
              <a:t>KY 8</a:t>
            </a:r>
            <a:r>
              <a:rPr lang="en-US" b="1" baseline="30000" dirty="0" smtClean="0">
                <a:solidFill>
                  <a:srgbClr val="0000FF"/>
                </a:solidFill>
              </a:rPr>
              <a:t>th</a:t>
            </a:r>
            <a:r>
              <a:rPr lang="en-US" b="1" dirty="0" smtClean="0">
                <a:solidFill>
                  <a:srgbClr val="0000FF"/>
                </a:solidFill>
              </a:rPr>
              <a:t> Grade Math (278) no change since 2015 and still below the Nation (282)</a:t>
            </a:r>
            <a:endParaRPr lang="en-US" b="1" dirty="0">
              <a:solidFill>
                <a:srgbClr val="0000FF"/>
              </a:solidFill>
            </a:endParaRPr>
          </a:p>
        </p:txBody>
      </p:sp>
      <p:sp>
        <p:nvSpPr>
          <p:cNvPr id="4" name="Slide Number Placeholder 3"/>
          <p:cNvSpPr>
            <a:spLocks noGrp="1"/>
          </p:cNvSpPr>
          <p:nvPr>
            <p:ph type="sldNum" sz="quarter" idx="12"/>
          </p:nvPr>
        </p:nvSpPr>
        <p:spPr/>
        <p:txBody>
          <a:bodyPr/>
          <a:lstStyle/>
          <a:p>
            <a:fld id="{DBD3E52E-BCD8-436F-8DB0-76DABAC63DB9}" type="slidenum">
              <a:rPr lang="en-US" smtClean="0"/>
              <a:t>40</a:t>
            </a:fld>
            <a:endParaRPr lang="en-US"/>
          </a:p>
        </p:txBody>
      </p:sp>
    </p:spTree>
    <p:extLst>
      <p:ext uri="{BB962C8B-B14F-4D97-AF65-F5344CB8AC3E}">
        <p14:creationId xmlns:p14="http://schemas.microsoft.com/office/powerpoint/2010/main" val="12562226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SUMMARY HIGHLIGHTS</a:t>
            </a:r>
            <a:endParaRPr lang="en-US" dirty="0">
              <a:solidFill>
                <a:srgbClr val="0000FF"/>
              </a:solidFill>
            </a:endParaRPr>
          </a:p>
        </p:txBody>
      </p:sp>
      <p:sp>
        <p:nvSpPr>
          <p:cNvPr id="3" name="Content Placeholder 2"/>
          <p:cNvSpPr>
            <a:spLocks noGrp="1"/>
          </p:cNvSpPr>
          <p:nvPr>
            <p:ph idx="1"/>
          </p:nvPr>
        </p:nvSpPr>
        <p:spPr/>
        <p:txBody>
          <a:bodyPr>
            <a:normAutofit fontScale="70000" lnSpcReduction="20000"/>
          </a:bodyPr>
          <a:lstStyle/>
          <a:p>
            <a:pPr lvl="0"/>
            <a:r>
              <a:rPr lang="en-US" b="1" dirty="0" smtClean="0">
                <a:solidFill>
                  <a:srgbClr val="0000FF"/>
                </a:solidFill>
              </a:rPr>
              <a:t>NAEP Administered a First Time Digital Based Assessment (DBA) for Grades 4 and 8 </a:t>
            </a:r>
          </a:p>
          <a:p>
            <a:pPr lvl="0"/>
            <a:endParaRPr lang="en-US" b="1" dirty="0" smtClean="0">
              <a:solidFill>
                <a:srgbClr val="0000FF"/>
              </a:solidFill>
            </a:endParaRPr>
          </a:p>
          <a:p>
            <a:pPr lvl="0"/>
            <a:r>
              <a:rPr lang="en-US" b="1" dirty="0" smtClean="0">
                <a:solidFill>
                  <a:srgbClr val="0000FF"/>
                </a:solidFill>
              </a:rPr>
              <a:t>This is a Major Transition when compared to NAEP </a:t>
            </a:r>
            <a:r>
              <a:rPr lang="en-US" b="1" dirty="0">
                <a:solidFill>
                  <a:srgbClr val="0000FF"/>
                </a:solidFill>
              </a:rPr>
              <a:t>Paper and Pencil </a:t>
            </a:r>
            <a:r>
              <a:rPr lang="en-US" b="1" dirty="0" smtClean="0">
                <a:solidFill>
                  <a:srgbClr val="0000FF"/>
                </a:solidFill>
              </a:rPr>
              <a:t>Assessment from the past.</a:t>
            </a:r>
          </a:p>
          <a:p>
            <a:pPr lvl="0"/>
            <a:endParaRPr lang="en-US" b="1" dirty="0" smtClean="0">
              <a:solidFill>
                <a:srgbClr val="0000FF"/>
              </a:solidFill>
            </a:endParaRPr>
          </a:p>
          <a:p>
            <a:pPr lvl="0"/>
            <a:r>
              <a:rPr lang="en-US" b="1" dirty="0" smtClean="0">
                <a:solidFill>
                  <a:srgbClr val="0000FF"/>
                </a:solidFill>
              </a:rPr>
              <a:t>NAEP Trend Line was all Paper and Pencil Based Assessment except for the 2017 NAEP Results</a:t>
            </a:r>
            <a:r>
              <a:rPr lang="en-US" b="1" dirty="0">
                <a:solidFill>
                  <a:srgbClr val="0000FF"/>
                </a:solidFill>
              </a:rPr>
              <a:t> </a:t>
            </a:r>
          </a:p>
          <a:p>
            <a:pPr lvl="0"/>
            <a:endParaRPr lang="en-US" b="1" dirty="0" smtClean="0">
              <a:solidFill>
                <a:srgbClr val="0000FF"/>
              </a:solidFill>
            </a:endParaRPr>
          </a:p>
          <a:p>
            <a:pPr lvl="0"/>
            <a:r>
              <a:rPr lang="en-US" b="1" dirty="0" smtClean="0">
                <a:solidFill>
                  <a:srgbClr val="0000FF"/>
                </a:solidFill>
              </a:rPr>
              <a:t>DBA included a Tutorial using a Surface Pro device </a:t>
            </a:r>
          </a:p>
          <a:p>
            <a:pPr marL="0" lvl="0" indent="0">
              <a:buNone/>
            </a:pPr>
            <a:endParaRPr lang="en-US" b="1" dirty="0" smtClean="0">
              <a:solidFill>
                <a:srgbClr val="0000FF"/>
              </a:solidFill>
            </a:endParaRPr>
          </a:p>
          <a:p>
            <a:pPr lvl="0"/>
            <a:r>
              <a:rPr lang="en-US" b="1" dirty="0" smtClean="0">
                <a:solidFill>
                  <a:srgbClr val="0000FF"/>
                </a:solidFill>
              </a:rPr>
              <a:t>State Assessment, at this time, is still a paper and pencil assessment.</a:t>
            </a:r>
            <a:endParaRPr lang="en-US" b="1" dirty="0">
              <a:solidFill>
                <a:srgbClr val="0000FF"/>
              </a:solidFill>
            </a:endParaRPr>
          </a:p>
          <a:p>
            <a:pPr marL="0" indent="0">
              <a:buNone/>
            </a:pPr>
            <a:r>
              <a:rPr lang="en-US" b="1" dirty="0"/>
              <a:t> </a:t>
            </a:r>
          </a:p>
          <a:p>
            <a:endParaRPr lang="en-US" dirty="0"/>
          </a:p>
        </p:txBody>
      </p:sp>
      <p:sp>
        <p:nvSpPr>
          <p:cNvPr id="4" name="Slide Number Placeholder 3"/>
          <p:cNvSpPr>
            <a:spLocks noGrp="1"/>
          </p:cNvSpPr>
          <p:nvPr>
            <p:ph type="sldNum" sz="quarter" idx="12"/>
          </p:nvPr>
        </p:nvSpPr>
        <p:spPr/>
        <p:txBody>
          <a:bodyPr/>
          <a:lstStyle/>
          <a:p>
            <a:fld id="{DBD3E52E-BCD8-436F-8DB0-76DABAC63DB9}" type="slidenum">
              <a:rPr lang="en-US" smtClean="0"/>
              <a:t>41</a:t>
            </a:fld>
            <a:endParaRPr lang="en-US"/>
          </a:p>
        </p:txBody>
      </p:sp>
    </p:spTree>
    <p:extLst>
      <p:ext uri="{BB962C8B-B14F-4D97-AF65-F5344CB8AC3E}">
        <p14:creationId xmlns:p14="http://schemas.microsoft.com/office/powerpoint/2010/main" val="6861081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0FF"/>
                </a:solidFill>
              </a:rPr>
              <a:t>Summary Highlights: Exclusions for Reading Grade 4</a:t>
            </a:r>
            <a:endParaRPr lang="en-US" dirty="0">
              <a:solidFill>
                <a:srgbClr val="0000FF"/>
              </a:solidFill>
            </a:endParaRPr>
          </a:p>
        </p:txBody>
      </p:sp>
      <p:sp>
        <p:nvSpPr>
          <p:cNvPr id="3" name="Content Placeholder 2"/>
          <p:cNvSpPr>
            <a:spLocks noGrp="1"/>
          </p:cNvSpPr>
          <p:nvPr>
            <p:ph idx="1"/>
          </p:nvPr>
        </p:nvSpPr>
        <p:spPr/>
        <p:txBody>
          <a:bodyPr/>
          <a:lstStyle/>
          <a:p>
            <a:r>
              <a:rPr lang="en-US" dirty="0" smtClean="0">
                <a:solidFill>
                  <a:srgbClr val="0000FF"/>
                </a:solidFill>
              </a:rPr>
              <a:t>KY Reading Grade 4 </a:t>
            </a:r>
            <a:r>
              <a:rPr lang="en-US" u="sng" dirty="0" smtClean="0">
                <a:solidFill>
                  <a:srgbClr val="0000FF"/>
                </a:solidFill>
              </a:rPr>
              <a:t>exclusion rates dropped by 2 points:</a:t>
            </a:r>
          </a:p>
          <a:p>
            <a:endParaRPr lang="en-US" dirty="0" smtClean="0">
              <a:solidFill>
                <a:srgbClr val="0000FF"/>
              </a:solidFill>
            </a:endParaRPr>
          </a:p>
          <a:p>
            <a:r>
              <a:rPr lang="en-US" dirty="0" smtClean="0">
                <a:solidFill>
                  <a:srgbClr val="0000FF"/>
                </a:solidFill>
              </a:rPr>
              <a:t>KY 2015 </a:t>
            </a:r>
            <a:r>
              <a:rPr lang="en-US" dirty="0">
                <a:solidFill>
                  <a:srgbClr val="0000FF"/>
                </a:solidFill>
              </a:rPr>
              <a:t>Reading </a:t>
            </a:r>
            <a:r>
              <a:rPr lang="en-US" dirty="0" smtClean="0">
                <a:solidFill>
                  <a:srgbClr val="0000FF"/>
                </a:solidFill>
              </a:rPr>
              <a:t>4</a:t>
            </a:r>
            <a:r>
              <a:rPr lang="en-US" baseline="30000" dirty="0" smtClean="0">
                <a:solidFill>
                  <a:srgbClr val="0000FF"/>
                </a:solidFill>
              </a:rPr>
              <a:t>th</a:t>
            </a:r>
            <a:r>
              <a:rPr lang="en-US" dirty="0" smtClean="0">
                <a:solidFill>
                  <a:srgbClr val="0000FF"/>
                </a:solidFill>
              </a:rPr>
              <a:t> grade exclusion rate was </a:t>
            </a:r>
            <a:r>
              <a:rPr lang="en-US" u="sng" dirty="0" smtClean="0">
                <a:solidFill>
                  <a:srgbClr val="0000FF"/>
                </a:solidFill>
              </a:rPr>
              <a:t>5</a:t>
            </a:r>
            <a:r>
              <a:rPr lang="en-US" dirty="0" smtClean="0">
                <a:solidFill>
                  <a:srgbClr val="0000FF"/>
                </a:solidFill>
              </a:rPr>
              <a:t> </a:t>
            </a:r>
          </a:p>
          <a:p>
            <a:endParaRPr lang="en-US" dirty="0" smtClean="0">
              <a:solidFill>
                <a:srgbClr val="0000FF"/>
              </a:solidFill>
            </a:endParaRPr>
          </a:p>
          <a:p>
            <a:r>
              <a:rPr lang="en-US" dirty="0" smtClean="0">
                <a:solidFill>
                  <a:srgbClr val="0000FF"/>
                </a:solidFill>
              </a:rPr>
              <a:t>KY 2017 </a:t>
            </a:r>
            <a:r>
              <a:rPr lang="en-US" dirty="0">
                <a:solidFill>
                  <a:srgbClr val="0000FF"/>
                </a:solidFill>
              </a:rPr>
              <a:t>Reading </a:t>
            </a:r>
            <a:r>
              <a:rPr lang="en-US" dirty="0" smtClean="0">
                <a:solidFill>
                  <a:srgbClr val="0000FF"/>
                </a:solidFill>
              </a:rPr>
              <a:t>4</a:t>
            </a:r>
            <a:r>
              <a:rPr lang="en-US" baseline="30000" dirty="0" smtClean="0">
                <a:solidFill>
                  <a:srgbClr val="0000FF"/>
                </a:solidFill>
              </a:rPr>
              <a:t>th</a:t>
            </a:r>
            <a:r>
              <a:rPr lang="en-US" dirty="0" smtClean="0">
                <a:solidFill>
                  <a:srgbClr val="0000FF"/>
                </a:solidFill>
              </a:rPr>
              <a:t> grade exclusion rate was </a:t>
            </a:r>
            <a:r>
              <a:rPr lang="en-US" u="sng" dirty="0" smtClean="0">
                <a:solidFill>
                  <a:srgbClr val="0000FF"/>
                </a:solidFill>
              </a:rPr>
              <a:t>3</a:t>
            </a:r>
          </a:p>
          <a:p>
            <a:endParaRPr lang="en-US" dirty="0">
              <a:solidFill>
                <a:srgbClr val="0000FF"/>
              </a:solidFill>
            </a:endParaRPr>
          </a:p>
          <a:p>
            <a:r>
              <a:rPr lang="en-US" dirty="0" smtClean="0">
                <a:solidFill>
                  <a:srgbClr val="0000FF"/>
                </a:solidFill>
              </a:rPr>
              <a:t>TUDA 2017 Reading Grade 4 exclusion rate was </a:t>
            </a:r>
            <a:r>
              <a:rPr lang="en-US" u="sng" dirty="0" smtClean="0">
                <a:solidFill>
                  <a:srgbClr val="0000FF"/>
                </a:solidFill>
              </a:rPr>
              <a:t>5</a:t>
            </a:r>
            <a:endParaRPr lang="en-US" u="sng" dirty="0">
              <a:solidFill>
                <a:srgbClr val="0000FF"/>
              </a:solidFill>
            </a:endParaRPr>
          </a:p>
        </p:txBody>
      </p:sp>
      <p:sp>
        <p:nvSpPr>
          <p:cNvPr id="4" name="Slide Number Placeholder 3"/>
          <p:cNvSpPr>
            <a:spLocks noGrp="1"/>
          </p:cNvSpPr>
          <p:nvPr>
            <p:ph type="sldNum" sz="quarter" idx="12"/>
          </p:nvPr>
        </p:nvSpPr>
        <p:spPr/>
        <p:txBody>
          <a:bodyPr/>
          <a:lstStyle/>
          <a:p>
            <a:fld id="{DBD3E52E-BCD8-436F-8DB0-76DABAC63DB9}" type="slidenum">
              <a:rPr lang="en-US" smtClean="0"/>
              <a:t>42</a:t>
            </a:fld>
            <a:endParaRPr lang="en-US"/>
          </a:p>
        </p:txBody>
      </p:sp>
    </p:spTree>
    <p:extLst>
      <p:ext uri="{BB962C8B-B14F-4D97-AF65-F5344CB8AC3E}">
        <p14:creationId xmlns:p14="http://schemas.microsoft.com/office/powerpoint/2010/main" val="10986498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of Concern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KY state assessment is still paper and pencil format.</a:t>
            </a:r>
          </a:p>
          <a:p>
            <a:endParaRPr lang="en-US" dirty="0"/>
          </a:p>
          <a:p>
            <a:r>
              <a:rPr lang="en-US" dirty="0" smtClean="0"/>
              <a:t>Digital Based Assessment for Kentucky will be considered for the future.</a:t>
            </a:r>
          </a:p>
          <a:p>
            <a:endParaRPr lang="en-US" dirty="0" smtClean="0"/>
          </a:p>
          <a:p>
            <a:r>
              <a:rPr lang="en-US" dirty="0" smtClean="0"/>
              <a:t>NAEP is considered the gold standard for assessment and is a valid “second opinion” when comparing to ourselves and other states. NAEP will assess using digital format in all future tests.</a:t>
            </a:r>
          </a:p>
          <a:p>
            <a:endParaRPr lang="en-US" dirty="0"/>
          </a:p>
          <a:p>
            <a:r>
              <a:rPr lang="en-US" dirty="0" smtClean="0"/>
              <a:t>2017 NAEP KY results show a need to also assess in a digital format.</a:t>
            </a:r>
          </a:p>
          <a:p>
            <a:endParaRPr lang="en-US" dirty="0"/>
          </a:p>
        </p:txBody>
      </p:sp>
      <p:sp>
        <p:nvSpPr>
          <p:cNvPr id="4" name="Slide Number Placeholder 3"/>
          <p:cNvSpPr>
            <a:spLocks noGrp="1"/>
          </p:cNvSpPr>
          <p:nvPr>
            <p:ph type="sldNum" sz="quarter" idx="12"/>
          </p:nvPr>
        </p:nvSpPr>
        <p:spPr/>
        <p:txBody>
          <a:bodyPr/>
          <a:lstStyle/>
          <a:p>
            <a:fld id="{DBD3E52E-BCD8-436F-8DB0-76DABAC63DB9}" type="slidenum">
              <a:rPr lang="en-US" smtClean="0"/>
              <a:t>43</a:t>
            </a:fld>
            <a:endParaRPr lang="en-US"/>
          </a:p>
        </p:txBody>
      </p:sp>
    </p:spTree>
    <p:extLst>
      <p:ext uri="{BB962C8B-B14F-4D97-AF65-F5344CB8AC3E}">
        <p14:creationId xmlns:p14="http://schemas.microsoft.com/office/powerpoint/2010/main" val="161549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NAEP LINKS</a:t>
            </a:r>
            <a:endParaRPr lang="en-US" dirty="0"/>
          </a:p>
        </p:txBody>
      </p:sp>
      <p:sp>
        <p:nvSpPr>
          <p:cNvPr id="3" name="Content Placeholder 2"/>
          <p:cNvSpPr>
            <a:spLocks noGrp="1"/>
          </p:cNvSpPr>
          <p:nvPr>
            <p:ph idx="1"/>
          </p:nvPr>
        </p:nvSpPr>
        <p:spPr/>
        <p:txBody>
          <a:bodyPr>
            <a:normAutofit fontScale="62500" lnSpcReduction="20000"/>
          </a:bodyPr>
          <a:lstStyle/>
          <a:p>
            <a:r>
              <a:rPr lang="en-US" b="1" dirty="0"/>
              <a:t>2017 NAEP Mathematics &amp; Reading Assessments: </a:t>
            </a:r>
            <a:r>
              <a:rPr lang="en-US" u="sng" dirty="0">
                <a:hlinkClick r:id="rId2" tooltip="2017 NAEP Math and Reading Assessments URL"/>
              </a:rPr>
              <a:t>https://www.nationsreportcard.gov/reading_math_2017_highlights/</a:t>
            </a:r>
            <a:r>
              <a:rPr lang="en-US" dirty="0"/>
              <a:t>​</a:t>
            </a:r>
          </a:p>
          <a:p>
            <a:pPr marL="0" indent="0">
              <a:buNone/>
            </a:pPr>
            <a:r>
              <a:rPr lang="en-US" dirty="0" smtClean="0"/>
              <a:t>Key </a:t>
            </a:r>
            <a:r>
              <a:rPr lang="en-US" dirty="0"/>
              <a:t>findings for the nation, states, and participating urban districts. Score changes are compared to the previous assessment years.</a:t>
            </a:r>
          </a:p>
          <a:p>
            <a:endParaRPr lang="en-US" dirty="0"/>
          </a:p>
          <a:p>
            <a:pPr marL="0" indent="0">
              <a:buNone/>
            </a:pPr>
            <a:r>
              <a:rPr lang="en-US" dirty="0"/>
              <a:t> </a:t>
            </a:r>
          </a:p>
          <a:p>
            <a:pPr lvl="0"/>
            <a:r>
              <a:rPr lang="en-US" b="1" dirty="0"/>
              <a:t>NCES NAEP website</a:t>
            </a:r>
            <a:r>
              <a:rPr lang="en-US" dirty="0"/>
              <a:t> (</a:t>
            </a:r>
            <a:r>
              <a:rPr lang="en-US" u="sng" dirty="0">
                <a:hlinkClick r:id="rId3" tooltip="NCES NAEP URL"/>
              </a:rPr>
              <a:t>http://</a:t>
            </a:r>
            <a:r>
              <a:rPr lang="en-US" u="sng" dirty="0" smtClean="0">
                <a:hlinkClick r:id="rId3" tooltip="NCES NAEP URL"/>
              </a:rPr>
              <a:t>nces.ed.gov/nationsreportcard</a:t>
            </a:r>
            <a:endParaRPr lang="en-US" dirty="0"/>
          </a:p>
          <a:p>
            <a:pPr marL="0" lvl="0" indent="0">
              <a:buNone/>
            </a:pPr>
            <a:r>
              <a:rPr lang="en-US" dirty="0" smtClean="0"/>
              <a:t>National </a:t>
            </a:r>
            <a:r>
              <a:rPr lang="en-US" dirty="0"/>
              <a:t>Center for Education Statistics and National Assessment of Educational Progress Resources</a:t>
            </a:r>
          </a:p>
          <a:p>
            <a:pPr marL="0" indent="0">
              <a:buNone/>
            </a:pPr>
            <a:endParaRPr lang="en-US" dirty="0"/>
          </a:p>
          <a:p>
            <a:pPr marL="0" indent="0">
              <a:buNone/>
            </a:pPr>
            <a:r>
              <a:rPr lang="en-US" dirty="0"/>
              <a:t> </a:t>
            </a:r>
          </a:p>
          <a:p>
            <a:pPr lvl="0"/>
            <a:r>
              <a:rPr lang="en-US" dirty="0"/>
              <a:t>   </a:t>
            </a:r>
            <a:r>
              <a:rPr lang="en-US" b="1" dirty="0"/>
              <a:t>Governing Board website </a:t>
            </a:r>
            <a:r>
              <a:rPr lang="en-US" dirty="0"/>
              <a:t>(</a:t>
            </a:r>
            <a:r>
              <a:rPr lang="en-US" u="sng" dirty="0">
                <a:hlinkClick r:id="rId4" tooltip="NAEP Governing Board URL"/>
              </a:rPr>
              <a:t>http://www.nagb.org</a:t>
            </a:r>
            <a:r>
              <a:rPr lang="en-US" dirty="0"/>
              <a:t>)</a:t>
            </a:r>
          </a:p>
          <a:p>
            <a:pPr marL="0" indent="0">
              <a:buNone/>
            </a:pPr>
            <a:r>
              <a:rPr lang="en-US" dirty="0" smtClean="0"/>
              <a:t>The </a:t>
            </a:r>
            <a:r>
              <a:rPr lang="en-US" dirty="0"/>
              <a:t>National Assessment Governing Board was </a:t>
            </a:r>
            <a:r>
              <a:rPr lang="en-US" dirty="0">
                <a:hlinkClick r:id="rId5"/>
              </a:rPr>
              <a:t>created by Congress</a:t>
            </a:r>
            <a:r>
              <a:rPr lang="en-US" dirty="0"/>
              <a:t> in 1988 as an independent, nonpartisan board to set policy for the National Assessment of Educational Progress (NAEP), also known as The Nation’s Report Card.</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DBD3E52E-BCD8-436F-8DB0-76DABAC63DB9}" type="slidenum">
              <a:rPr lang="en-US" smtClean="0"/>
              <a:t>44</a:t>
            </a:fld>
            <a:endParaRPr lang="en-US"/>
          </a:p>
        </p:txBody>
      </p:sp>
    </p:spTree>
    <p:extLst>
      <p:ext uri="{BB962C8B-B14F-4D97-AF65-F5344CB8AC3E}">
        <p14:creationId xmlns:p14="http://schemas.microsoft.com/office/powerpoint/2010/main" val="1662295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NAEP School and Student Selection</a:t>
            </a:r>
          </a:p>
        </p:txBody>
      </p:sp>
      <p:graphicFrame>
        <p:nvGraphicFramePr>
          <p:cNvPr id="5" name="Content Placeholder 4" descr="NAEP uses a carefully designed sampling procedure for the assessment to be representative of the geographical, racial, ethnic, and socio-economic diversity of schools and students in the state. &#10;" title="NAEP School and Student Selection"/>
          <p:cNvGraphicFramePr>
            <a:graphicFrameLocks noGrp="1"/>
          </p:cNvGraphicFramePr>
          <p:nvPr>
            <p:ph idx="1"/>
            <p:extLst>
              <p:ext uri="{D42A27DB-BD31-4B8C-83A1-F6EECF244321}">
                <p14:modId xmlns:p14="http://schemas.microsoft.com/office/powerpoint/2010/main" val="1082117776"/>
              </p:ext>
            </p:extLst>
          </p:nvPr>
        </p:nvGraphicFramePr>
        <p:xfrm>
          <a:off x="341010" y="1714888"/>
          <a:ext cx="846137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273AA734-5C8A-4D9E-96EE-997B858217FF}" type="slidenum">
              <a:rPr lang="en-US" smtClean="0"/>
              <a:t>5</a:t>
            </a:fld>
            <a:endParaRPr lang="en-US"/>
          </a:p>
        </p:txBody>
      </p:sp>
    </p:spTree>
    <p:extLst>
      <p:ext uri="{BB962C8B-B14F-4D97-AF65-F5344CB8AC3E}">
        <p14:creationId xmlns:p14="http://schemas.microsoft.com/office/powerpoint/2010/main" val="153379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3AA734-5C8A-4D9E-96EE-997B858217FF}" type="slidenum">
              <a:rPr lang="en-US" smtClean="0"/>
              <a:t>6</a:t>
            </a:fld>
            <a:endParaRPr lang="en-US"/>
          </a:p>
        </p:txBody>
      </p:sp>
      <p:sp>
        <p:nvSpPr>
          <p:cNvPr id="12" name="TextBox 11"/>
          <p:cNvSpPr txBox="1"/>
          <p:nvPr/>
        </p:nvSpPr>
        <p:spPr>
          <a:xfrm>
            <a:off x="508462" y="5083711"/>
            <a:ext cx="8014559" cy="461665"/>
          </a:xfrm>
          <a:prstGeom prst="rect">
            <a:avLst/>
          </a:prstGeom>
          <a:noFill/>
        </p:spPr>
        <p:txBody>
          <a:bodyPr wrap="square" rtlCol="0">
            <a:spAutoFit/>
          </a:bodyPr>
          <a:lstStyle/>
          <a:p>
            <a:r>
              <a:rPr lang="en-US" sz="1200" dirty="0">
                <a:solidFill>
                  <a:schemeClr val="accent3"/>
                </a:solidFill>
                <a:latin typeface="+mj-lt"/>
              </a:rPr>
              <a:t>NOTE: Student sample sizes rounded to the nearest hundred. </a:t>
            </a:r>
            <a:r>
              <a:rPr lang="en-US" sz="1200" dirty="0" smtClean="0">
                <a:solidFill>
                  <a:schemeClr val="accent3"/>
                </a:solidFill>
                <a:latin typeface="+mj-lt"/>
              </a:rPr>
              <a:t>School </a:t>
            </a:r>
            <a:r>
              <a:rPr lang="en-US" sz="1200" dirty="0">
                <a:solidFill>
                  <a:schemeClr val="accent3"/>
                </a:solidFill>
                <a:latin typeface="+mj-lt"/>
              </a:rPr>
              <a:t>sample sizes rounded to the nearest ten.</a:t>
            </a:r>
          </a:p>
        </p:txBody>
      </p:sp>
      <p:graphicFrame>
        <p:nvGraphicFramePr>
          <p:cNvPr id="14" name="Table 13" descr="Grades 4 &amp; 8 School and Student Samples" title="School and Student Samples"/>
          <p:cNvGraphicFramePr>
            <a:graphicFrameLocks noGrp="1"/>
          </p:cNvGraphicFramePr>
          <p:nvPr>
            <p:extLst>
              <p:ext uri="{D42A27DB-BD31-4B8C-83A1-F6EECF244321}">
                <p14:modId xmlns:p14="http://schemas.microsoft.com/office/powerpoint/2010/main" val="4151142481"/>
              </p:ext>
            </p:extLst>
          </p:nvPr>
        </p:nvGraphicFramePr>
        <p:xfrm>
          <a:off x="564719" y="3392961"/>
          <a:ext cx="8014560" cy="1413256"/>
        </p:xfrm>
        <a:graphic>
          <a:graphicData uri="http://schemas.openxmlformats.org/drawingml/2006/table">
            <a:tbl>
              <a:tblPr firstRow="1" bandRow="1">
                <a:tableStyleId>{7E9639D4-E3E2-4D34-9284-5A2195B3D0D7}</a:tableStyleId>
              </a:tblPr>
              <a:tblGrid>
                <a:gridCol w="1554480">
                  <a:extLst>
                    <a:ext uri="{9D8B030D-6E8A-4147-A177-3AD203B41FA5}">
                      <a16:colId xmlns:a16="http://schemas.microsoft.com/office/drawing/2014/main" xmlns="" val="3106508861"/>
                    </a:ext>
                  </a:extLst>
                </a:gridCol>
                <a:gridCol w="1615020">
                  <a:extLst>
                    <a:ext uri="{9D8B030D-6E8A-4147-A177-3AD203B41FA5}">
                      <a16:colId xmlns:a16="http://schemas.microsoft.com/office/drawing/2014/main" xmlns="" val="1005023187"/>
                    </a:ext>
                  </a:extLst>
                </a:gridCol>
                <a:gridCol w="1615020">
                  <a:extLst>
                    <a:ext uri="{9D8B030D-6E8A-4147-A177-3AD203B41FA5}">
                      <a16:colId xmlns:a16="http://schemas.microsoft.com/office/drawing/2014/main" xmlns="" val="716957796"/>
                    </a:ext>
                  </a:extLst>
                </a:gridCol>
                <a:gridCol w="1615020">
                  <a:extLst>
                    <a:ext uri="{9D8B030D-6E8A-4147-A177-3AD203B41FA5}">
                      <a16:colId xmlns:a16="http://schemas.microsoft.com/office/drawing/2014/main" xmlns="" val="3279198537"/>
                    </a:ext>
                  </a:extLst>
                </a:gridCol>
                <a:gridCol w="1615020">
                  <a:extLst>
                    <a:ext uri="{9D8B030D-6E8A-4147-A177-3AD203B41FA5}">
                      <a16:colId xmlns:a16="http://schemas.microsoft.com/office/drawing/2014/main" xmlns="" val="1598356707"/>
                    </a:ext>
                  </a:extLst>
                </a:gridCol>
              </a:tblGrid>
              <a:tr h="370840">
                <a:tc>
                  <a:txBody>
                    <a:bodyPr/>
                    <a:lstStyle/>
                    <a:p>
                      <a:pPr algn="ctr"/>
                      <a:endParaRPr lang="en-US" sz="1600" dirty="0">
                        <a:solidFill>
                          <a:schemeClr val="tx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smtClean="0">
                          <a:solidFill>
                            <a:schemeClr val="tx1"/>
                          </a:solidFill>
                          <a:latin typeface="+mj-lt"/>
                        </a:rPr>
                        <a:t>Schools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latin typeface="+mj-lt"/>
                        </a:rPr>
                        <a:t>Students</a:t>
                      </a:r>
                      <a:endParaRPr lang="en-US" sz="1600" b="1" dirty="0">
                        <a:solidFill>
                          <a:schemeClr val="tx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latin typeface="+mj-lt"/>
                        </a:rPr>
                        <a:t>Schools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latin typeface="+mj-lt"/>
                        </a:rPr>
                        <a:t>Students</a:t>
                      </a:r>
                      <a:endParaRPr lang="en-US" sz="1600" b="1" dirty="0">
                        <a:solidFill>
                          <a:schemeClr val="tx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37037589"/>
                  </a:ext>
                </a:extLst>
              </a:tr>
              <a:tr h="521208">
                <a:tc>
                  <a:txBody>
                    <a:bodyPr/>
                    <a:lstStyle/>
                    <a:p>
                      <a:pPr algn="ctr"/>
                      <a:r>
                        <a:rPr lang="en-US" sz="1600" b="1" dirty="0" smtClean="0">
                          <a:solidFill>
                            <a:schemeClr val="bg1"/>
                          </a:solidFill>
                          <a:latin typeface="+mj-lt"/>
                        </a:rPr>
                        <a:t>Grade 4</a:t>
                      </a:r>
                      <a:endParaRPr lang="en-US" sz="1600" b="1"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ctr"/>
                      <a:r>
                        <a:rPr lang="en-US" sz="16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7,440</a:t>
                      </a:r>
                      <a:endParaRPr lang="en-US" sz="16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144,000</a:t>
                      </a:r>
                      <a:endParaRPr lang="en-US" sz="16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7,440</a:t>
                      </a:r>
                      <a:endParaRPr lang="en-US" sz="16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143,400</a:t>
                      </a:r>
                      <a:endParaRPr lang="en-US" sz="16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617303"/>
                  </a:ext>
                </a:extLst>
              </a:tr>
              <a:tr h="521208">
                <a:tc>
                  <a:txBody>
                    <a:bodyPr/>
                    <a:lstStyle/>
                    <a:p>
                      <a:pPr algn="ctr"/>
                      <a:r>
                        <a:rPr lang="en-US" sz="1600" b="1" dirty="0" smtClean="0">
                          <a:solidFill>
                            <a:schemeClr val="bg1"/>
                          </a:solidFill>
                          <a:latin typeface="+mj-lt"/>
                        </a:rPr>
                        <a:t>Grade 8</a:t>
                      </a:r>
                      <a:endParaRPr lang="en-US" sz="1600" b="1"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2"/>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6,150</a:t>
                      </a:r>
                      <a:endParaRPr lang="en-US" sz="1600" b="1" kern="12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2"/>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140,200</a:t>
                      </a:r>
                      <a:endParaRPr lang="en-US" sz="1600" b="1" kern="12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2"/>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6,150</a:t>
                      </a:r>
                      <a:endParaRPr lang="en-US" sz="1600" b="1" kern="12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2"/>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137,200</a:t>
                      </a:r>
                      <a:endParaRPr lang="en-US" sz="1600" b="1" kern="12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65980223"/>
                  </a:ext>
                </a:extLst>
              </a:tr>
            </a:tbl>
          </a:graphicData>
        </a:graphic>
      </p:graphicFrame>
      <p:grpSp>
        <p:nvGrpSpPr>
          <p:cNvPr id="20" name="Group 19" descr="Reading" title="Reading"/>
          <p:cNvGrpSpPr/>
          <p:nvPr/>
        </p:nvGrpSpPr>
        <p:grpSpPr>
          <a:xfrm>
            <a:off x="6128570" y="2803448"/>
            <a:ext cx="1527672" cy="408398"/>
            <a:chOff x="3489496" y="1751953"/>
            <a:chExt cx="1527672" cy="408398"/>
          </a:xfrm>
        </p:grpSpPr>
        <p:pic>
          <p:nvPicPr>
            <p:cNvPr id="21" name="Picture 20" descr="Reading Logo" title="Reading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9496" y="1751953"/>
              <a:ext cx="408398" cy="408398"/>
            </a:xfrm>
            <a:prstGeom prst="rect">
              <a:avLst/>
            </a:prstGeom>
          </p:spPr>
        </p:pic>
        <p:sp>
          <p:nvSpPr>
            <p:cNvPr id="22" name="TextBox 21"/>
            <p:cNvSpPr txBox="1"/>
            <p:nvPr/>
          </p:nvSpPr>
          <p:spPr>
            <a:xfrm>
              <a:off x="3897894" y="1771486"/>
              <a:ext cx="1119274" cy="369332"/>
            </a:xfrm>
            <a:prstGeom prst="rect">
              <a:avLst/>
            </a:prstGeom>
            <a:noFill/>
          </p:spPr>
          <p:txBody>
            <a:bodyPr wrap="square" rtlCol="0">
              <a:spAutoFit/>
            </a:bodyPr>
            <a:lstStyle/>
            <a:p>
              <a:r>
                <a:rPr lang="en-US" dirty="0" smtClean="0">
                  <a:latin typeface="+mj-lt"/>
                </a:rPr>
                <a:t>Reading</a:t>
              </a:r>
              <a:endParaRPr lang="en-US" dirty="0">
                <a:latin typeface="+mj-lt"/>
              </a:endParaRPr>
            </a:p>
          </p:txBody>
        </p:sp>
      </p:grpSp>
      <p:grpSp>
        <p:nvGrpSpPr>
          <p:cNvPr id="23" name="Group 22" descr="Mathematics" title="Mathematics"/>
          <p:cNvGrpSpPr/>
          <p:nvPr/>
        </p:nvGrpSpPr>
        <p:grpSpPr>
          <a:xfrm>
            <a:off x="2713853" y="2803448"/>
            <a:ext cx="2180294" cy="408398"/>
            <a:chOff x="1900092" y="2725814"/>
            <a:chExt cx="2180294" cy="408398"/>
          </a:xfrm>
        </p:grpSpPr>
        <p:pic>
          <p:nvPicPr>
            <p:cNvPr id="18" name="Picture 17" descr="Math Logo" title="Math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0092" y="2725814"/>
              <a:ext cx="408398" cy="408398"/>
            </a:xfrm>
            <a:prstGeom prst="rect">
              <a:avLst/>
            </a:prstGeom>
          </p:spPr>
        </p:pic>
        <p:sp>
          <p:nvSpPr>
            <p:cNvPr id="19" name="TextBox 18"/>
            <p:cNvSpPr txBox="1"/>
            <p:nvPr/>
          </p:nvSpPr>
          <p:spPr>
            <a:xfrm>
              <a:off x="2308489" y="2745347"/>
              <a:ext cx="1771897" cy="369332"/>
            </a:xfrm>
            <a:prstGeom prst="rect">
              <a:avLst/>
            </a:prstGeom>
            <a:noFill/>
          </p:spPr>
          <p:txBody>
            <a:bodyPr wrap="square" rtlCol="0">
              <a:spAutoFit/>
            </a:bodyPr>
            <a:lstStyle/>
            <a:p>
              <a:r>
                <a:rPr lang="en-US" dirty="0" smtClean="0">
                  <a:latin typeface="+mj-lt"/>
                </a:rPr>
                <a:t>Mathematics</a:t>
              </a:r>
              <a:endParaRPr lang="en-US" dirty="0">
                <a:latin typeface="+mj-lt"/>
              </a:endParaRPr>
            </a:p>
          </p:txBody>
        </p:sp>
      </p:grpSp>
      <p:sp>
        <p:nvSpPr>
          <p:cNvPr id="3" name="Content Placeholder 2"/>
          <p:cNvSpPr>
            <a:spLocks noGrp="1"/>
          </p:cNvSpPr>
          <p:nvPr>
            <p:ph idx="1"/>
          </p:nvPr>
        </p:nvSpPr>
        <p:spPr>
          <a:xfrm>
            <a:off x="341009" y="1825625"/>
            <a:ext cx="8461981" cy="1069969"/>
          </a:xfrm>
        </p:spPr>
        <p:txBody>
          <a:bodyPr>
            <a:normAutofit/>
          </a:bodyPr>
          <a:lstStyle/>
          <a:p>
            <a:r>
              <a:rPr lang="en-US" dirty="0" smtClean="0"/>
              <a:t>Representative samples of schools and students</a:t>
            </a:r>
          </a:p>
          <a:p>
            <a:pPr lvl="1"/>
            <a:endParaRPr lang="en-US" dirty="0"/>
          </a:p>
          <a:p>
            <a:endParaRPr lang="en-US" dirty="0"/>
          </a:p>
        </p:txBody>
      </p:sp>
      <p:sp>
        <p:nvSpPr>
          <p:cNvPr id="2" name="Title 1"/>
          <p:cNvSpPr>
            <a:spLocks noGrp="1"/>
          </p:cNvSpPr>
          <p:nvPr>
            <p:ph type="title"/>
          </p:nvPr>
        </p:nvSpPr>
        <p:spPr/>
        <p:txBody>
          <a:bodyPr/>
          <a:lstStyle/>
          <a:p>
            <a:r>
              <a:rPr lang="en-US" dirty="0" smtClean="0"/>
              <a:t>Sample Sizes (National Public)</a:t>
            </a:r>
            <a:endParaRPr lang="en-US" dirty="0"/>
          </a:p>
        </p:txBody>
      </p:sp>
    </p:spTree>
    <p:extLst>
      <p:ext uri="{BB962C8B-B14F-4D97-AF65-F5344CB8AC3E}">
        <p14:creationId xmlns:p14="http://schemas.microsoft.com/office/powerpoint/2010/main" val="2461238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3AA734-5C8A-4D9E-96EE-997B858217FF}" type="slidenum">
              <a:rPr lang="en-US" smtClean="0"/>
              <a:t>7</a:t>
            </a:fld>
            <a:endParaRPr lang="en-US"/>
          </a:p>
        </p:txBody>
      </p:sp>
      <p:grpSp>
        <p:nvGrpSpPr>
          <p:cNvPr id="11" name="Group 10" descr="January - March 2017 Calendars" title="January - March 2017 Calendars"/>
          <p:cNvGrpSpPr/>
          <p:nvPr/>
        </p:nvGrpSpPr>
        <p:grpSpPr>
          <a:xfrm>
            <a:off x="6893336" y="1554538"/>
            <a:ext cx="1761905" cy="4665773"/>
            <a:chOff x="6893336" y="1554538"/>
            <a:chExt cx="1761905" cy="4665773"/>
          </a:xfrm>
        </p:grpSpPr>
        <p:pic>
          <p:nvPicPr>
            <p:cNvPr id="8" name="Picture 7" descr="March 2017 Calendar" title="March 2017 Calendar"/>
            <p:cNvPicPr>
              <a:picLocks noChangeAspect="1"/>
            </p:cNvPicPr>
            <p:nvPr/>
          </p:nvPicPr>
          <p:blipFill rotWithShape="1">
            <a:blip r:embed="rId3"/>
            <a:srcRect t="73626" b="-1"/>
            <a:stretch/>
          </p:blipFill>
          <p:spPr>
            <a:xfrm>
              <a:off x="6893336" y="4622839"/>
              <a:ext cx="1761905" cy="1597472"/>
            </a:xfrm>
            <a:prstGeom prst="rect">
              <a:avLst/>
            </a:prstGeom>
          </p:spPr>
        </p:pic>
        <p:pic>
          <p:nvPicPr>
            <p:cNvPr id="9" name="Picture 8" descr="January 2017 Calendar" title="January 2017 Calendar"/>
            <p:cNvPicPr>
              <a:picLocks noChangeAspect="1"/>
            </p:cNvPicPr>
            <p:nvPr/>
          </p:nvPicPr>
          <p:blipFill rotWithShape="1">
            <a:blip r:embed="rId3"/>
            <a:srcRect b="73523"/>
            <a:stretch/>
          </p:blipFill>
          <p:spPr>
            <a:xfrm>
              <a:off x="6893336" y="1554538"/>
              <a:ext cx="1761905" cy="1603737"/>
            </a:xfrm>
            <a:prstGeom prst="rect">
              <a:avLst/>
            </a:prstGeom>
          </p:spPr>
        </p:pic>
        <p:pic>
          <p:nvPicPr>
            <p:cNvPr id="10" name="Picture 9" descr="February 2017 Calendar" title="February 2017 Calendar"/>
            <p:cNvPicPr>
              <a:picLocks noChangeAspect="1"/>
            </p:cNvPicPr>
            <p:nvPr/>
          </p:nvPicPr>
          <p:blipFill rotWithShape="1">
            <a:blip r:embed="rId3"/>
            <a:srcRect t="37024" b="36506"/>
            <a:stretch/>
          </p:blipFill>
          <p:spPr>
            <a:xfrm>
              <a:off x="6893336" y="3126821"/>
              <a:ext cx="1761905" cy="1603331"/>
            </a:xfrm>
            <a:prstGeom prst="rect">
              <a:avLst/>
            </a:prstGeom>
          </p:spPr>
        </p:pic>
      </p:grpSp>
      <p:sp>
        <p:nvSpPr>
          <p:cNvPr id="3" name="Content Placeholder 2"/>
          <p:cNvSpPr>
            <a:spLocks noGrp="1"/>
          </p:cNvSpPr>
          <p:nvPr>
            <p:ph idx="1"/>
          </p:nvPr>
        </p:nvSpPr>
        <p:spPr>
          <a:xfrm>
            <a:off x="341010" y="1825625"/>
            <a:ext cx="6038525" cy="4351338"/>
          </a:xfrm>
        </p:spPr>
        <p:txBody>
          <a:bodyPr/>
          <a:lstStyle/>
          <a:p>
            <a:r>
              <a:rPr lang="en-US" dirty="0" smtClean="0"/>
              <a:t>Six week period</a:t>
            </a:r>
          </a:p>
          <a:p>
            <a:r>
              <a:rPr lang="en-US" dirty="0"/>
              <a:t>Each student </a:t>
            </a:r>
            <a:r>
              <a:rPr lang="en-US" dirty="0" smtClean="0"/>
              <a:t>assessed </a:t>
            </a:r>
            <a:r>
              <a:rPr lang="en-US" dirty="0"/>
              <a:t>in one </a:t>
            </a:r>
            <a:r>
              <a:rPr lang="en-US" dirty="0" smtClean="0"/>
              <a:t>subject</a:t>
            </a:r>
          </a:p>
          <a:p>
            <a:r>
              <a:rPr lang="en-US" dirty="0" smtClean="0"/>
              <a:t>Students take </a:t>
            </a:r>
            <a:r>
              <a:rPr lang="en-US" dirty="0"/>
              <a:t>a small portion of the </a:t>
            </a:r>
            <a:r>
              <a:rPr lang="en-US" dirty="0" smtClean="0"/>
              <a:t>assessment</a:t>
            </a:r>
          </a:p>
          <a:p>
            <a:r>
              <a:rPr lang="en-US" dirty="0"/>
              <a:t>Accommodations </a:t>
            </a:r>
            <a:r>
              <a:rPr lang="en-US" dirty="0" smtClean="0"/>
              <a:t>provided </a:t>
            </a:r>
            <a:r>
              <a:rPr lang="en-US" dirty="0"/>
              <a:t>as necessary </a:t>
            </a:r>
            <a:r>
              <a:rPr lang="en-US" dirty="0" smtClean="0"/>
              <a:t>for</a:t>
            </a:r>
          </a:p>
          <a:p>
            <a:pPr lvl="1"/>
            <a:r>
              <a:rPr lang="en-US" dirty="0"/>
              <a:t>students with </a:t>
            </a:r>
            <a:r>
              <a:rPr lang="en-US" dirty="0" smtClean="0"/>
              <a:t>disabilities</a:t>
            </a:r>
          </a:p>
          <a:p>
            <a:pPr lvl="1"/>
            <a:r>
              <a:rPr lang="en-US" dirty="0"/>
              <a:t>English language learners</a:t>
            </a:r>
          </a:p>
          <a:p>
            <a:pPr lvl="1"/>
            <a:endParaRPr lang="en-US" dirty="0"/>
          </a:p>
          <a:p>
            <a:endParaRPr lang="en-US" dirty="0"/>
          </a:p>
        </p:txBody>
      </p:sp>
      <p:sp>
        <p:nvSpPr>
          <p:cNvPr id="2" name="Title 1"/>
          <p:cNvSpPr>
            <a:spLocks noGrp="1"/>
          </p:cNvSpPr>
          <p:nvPr>
            <p:ph type="title"/>
          </p:nvPr>
        </p:nvSpPr>
        <p:spPr/>
        <p:txBody>
          <a:bodyPr/>
          <a:lstStyle/>
          <a:p>
            <a:r>
              <a:rPr lang="en-US" dirty="0" smtClean="0"/>
              <a:t>NAEP Administration</a:t>
            </a:r>
            <a:endParaRPr lang="en-US" dirty="0"/>
          </a:p>
        </p:txBody>
      </p:sp>
    </p:spTree>
    <p:extLst>
      <p:ext uri="{BB962C8B-B14F-4D97-AF65-F5344CB8AC3E}">
        <p14:creationId xmlns:p14="http://schemas.microsoft.com/office/powerpoint/2010/main" val="1202515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3AA734-5C8A-4D9E-96EE-997B858217FF}" type="slidenum">
              <a:rPr lang="en-US" smtClean="0"/>
              <a:t>8</a:t>
            </a:fld>
            <a:endParaRPr lang="en-US"/>
          </a:p>
        </p:txBody>
      </p:sp>
      <p:pic>
        <p:nvPicPr>
          <p:cNvPr id="6" name="Picture 5" descr="Achievement Levels Chart" title="Achievement Levels Chart"/>
          <p:cNvPicPr>
            <a:picLocks noChangeAspect="1"/>
          </p:cNvPicPr>
          <p:nvPr/>
        </p:nvPicPr>
        <p:blipFill>
          <a:blip r:embed="rId3"/>
          <a:stretch>
            <a:fillRect/>
          </a:stretch>
        </p:blipFill>
        <p:spPr>
          <a:xfrm>
            <a:off x="5385810" y="4078455"/>
            <a:ext cx="2886290" cy="2103120"/>
          </a:xfrm>
          <a:prstGeom prst="rect">
            <a:avLst/>
          </a:prstGeom>
        </p:spPr>
      </p:pic>
      <p:pic>
        <p:nvPicPr>
          <p:cNvPr id="5" name="Picture 4" descr="Scale Scores Graph" title="Scale Scores Graph"/>
          <p:cNvPicPr>
            <a:picLocks noChangeAspect="1"/>
          </p:cNvPicPr>
          <p:nvPr/>
        </p:nvPicPr>
        <p:blipFill rotWithShape="1">
          <a:blip r:embed="rId4"/>
          <a:srcRect l="1" r="15570"/>
          <a:stretch/>
        </p:blipFill>
        <p:spPr>
          <a:xfrm>
            <a:off x="5385810" y="1825625"/>
            <a:ext cx="3044858" cy="2068290"/>
          </a:xfrm>
          <a:prstGeom prst="rect">
            <a:avLst/>
          </a:prstGeom>
        </p:spPr>
      </p:pic>
      <p:sp>
        <p:nvSpPr>
          <p:cNvPr id="3" name="Content Placeholder 2"/>
          <p:cNvSpPr>
            <a:spLocks noGrp="1"/>
          </p:cNvSpPr>
          <p:nvPr>
            <p:ph idx="1"/>
          </p:nvPr>
        </p:nvSpPr>
        <p:spPr>
          <a:xfrm>
            <a:off x="341010" y="1825625"/>
            <a:ext cx="4954004" cy="4310043"/>
          </a:xfrm>
        </p:spPr>
        <p:txBody>
          <a:bodyPr>
            <a:normAutofit/>
          </a:bodyPr>
          <a:lstStyle/>
          <a:p>
            <a:r>
              <a:rPr lang="en-US" dirty="0" smtClean="0"/>
              <a:t>Scale </a:t>
            </a:r>
            <a:r>
              <a:rPr lang="en-US" dirty="0"/>
              <a:t>Scores</a:t>
            </a:r>
          </a:p>
          <a:p>
            <a:pPr lvl="1"/>
            <a:r>
              <a:rPr lang="en-US" dirty="0"/>
              <a:t>Numeric scale</a:t>
            </a:r>
          </a:p>
          <a:p>
            <a:pPr lvl="1"/>
            <a:r>
              <a:rPr lang="en-US" dirty="0"/>
              <a:t>0 − 500 on mathematics and reading assessments</a:t>
            </a:r>
          </a:p>
          <a:p>
            <a:pPr lvl="1"/>
            <a:r>
              <a:rPr lang="en-US" dirty="0" smtClean="0"/>
              <a:t>Cannot </a:t>
            </a:r>
            <a:r>
              <a:rPr lang="en-US" dirty="0"/>
              <a:t>be compared across </a:t>
            </a:r>
            <a:r>
              <a:rPr lang="en-US" dirty="0" smtClean="0"/>
              <a:t>grade levels or content </a:t>
            </a:r>
            <a:r>
              <a:rPr lang="en-US" dirty="0"/>
              <a:t>areas</a:t>
            </a:r>
          </a:p>
          <a:p>
            <a:r>
              <a:rPr lang="en-US" dirty="0"/>
              <a:t>Achievement Levels</a:t>
            </a:r>
          </a:p>
          <a:p>
            <a:pPr lvl="1"/>
            <a:r>
              <a:rPr lang="en-US" dirty="0"/>
              <a:t>Categorical scale</a:t>
            </a:r>
          </a:p>
          <a:p>
            <a:pPr lvl="1"/>
            <a:r>
              <a:rPr lang="en-US" dirty="0" smtClean="0"/>
              <a:t>Below </a:t>
            </a:r>
            <a:r>
              <a:rPr lang="en-US" dirty="0"/>
              <a:t>Basic, Basic, Proficient, </a:t>
            </a:r>
            <a:r>
              <a:rPr lang="en-US" dirty="0" smtClean="0"/>
              <a:t>Advanced</a:t>
            </a:r>
            <a:endParaRPr lang="en-US" dirty="0"/>
          </a:p>
        </p:txBody>
      </p:sp>
      <p:sp>
        <p:nvSpPr>
          <p:cNvPr id="2" name="Title 1"/>
          <p:cNvSpPr>
            <a:spLocks noGrp="1"/>
          </p:cNvSpPr>
          <p:nvPr>
            <p:ph type="title"/>
          </p:nvPr>
        </p:nvSpPr>
        <p:spPr/>
        <p:txBody>
          <a:bodyPr/>
          <a:lstStyle/>
          <a:p>
            <a:r>
              <a:rPr lang="en-US" altLang="en-US" dirty="0"/>
              <a:t>NAEP Results</a:t>
            </a:r>
            <a:endParaRPr lang="en-US" dirty="0"/>
          </a:p>
        </p:txBody>
      </p:sp>
    </p:spTree>
    <p:extLst>
      <p:ext uri="{BB962C8B-B14F-4D97-AF65-F5344CB8AC3E}">
        <p14:creationId xmlns:p14="http://schemas.microsoft.com/office/powerpoint/2010/main" val="3983555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Kentucky Public Schools Student and School Characteristics Table" title="Kentucky Public Schools Student and School Characteristics Table"/>
          <p:cNvGraphicFramePr>
            <a:graphicFrameLocks noGrp="1"/>
          </p:cNvGraphicFramePr>
          <p:nvPr>
            <p:extLst>
              <p:ext uri="{D42A27DB-BD31-4B8C-83A1-F6EECF244321}">
                <p14:modId xmlns:p14="http://schemas.microsoft.com/office/powerpoint/2010/main" val="614182964"/>
              </p:ext>
            </p:extLst>
          </p:nvPr>
        </p:nvGraphicFramePr>
        <p:xfrm>
          <a:off x="0" y="1196975"/>
          <a:ext cx="9144000" cy="5746751"/>
        </p:xfrm>
        <a:graphic>
          <a:graphicData uri="http://schemas.openxmlformats.org/drawingml/2006/table">
            <a:tbl>
              <a:tblPr firstRow="1" bandRow="1">
                <a:tableStyleId>{5C22544A-7EE6-4342-B048-85BDC9FD1C3A}</a:tableStyleId>
              </a:tblPr>
              <a:tblGrid>
                <a:gridCol w="3277312"/>
                <a:gridCol w="2857144"/>
                <a:gridCol w="3009544"/>
              </a:tblGrid>
              <a:tr h="919905">
                <a:tc>
                  <a:txBody>
                    <a:bodyPr/>
                    <a:lstStyle/>
                    <a:p>
                      <a:pPr algn="ctr"/>
                      <a:r>
                        <a:rPr lang="en-US" sz="2400" b="1" dirty="0">
                          <a:latin typeface="Arial"/>
                        </a:rPr>
                        <a:t>Student </a:t>
                      </a:r>
                      <a:r>
                        <a:rPr lang="en-US" sz="2400" b="1" dirty="0" smtClean="0">
                          <a:latin typeface="Arial"/>
                        </a:rPr>
                        <a:t>Characteristics</a:t>
                      </a:r>
                      <a:endParaRPr lang="en-US" sz="1000" dirty="0">
                        <a:latin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B50F"/>
                    </a:solidFill>
                  </a:tcPr>
                </a:tc>
                <a:tc>
                  <a:txBody>
                    <a:bodyPr/>
                    <a:lstStyle/>
                    <a:p>
                      <a:pPr algn="ctr"/>
                      <a:r>
                        <a:rPr lang="en-US" sz="2400" b="1" dirty="0" smtClean="0">
                          <a:latin typeface="+mn-lt"/>
                        </a:rPr>
                        <a:t>Racial/Ethnic Background</a:t>
                      </a:r>
                      <a:endParaRPr lang="en-US" sz="18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B50F"/>
                    </a:solidFill>
                  </a:tcPr>
                </a:tc>
                <a:tc>
                  <a:txBody>
                    <a:bodyPr/>
                    <a:lstStyle/>
                    <a:p>
                      <a:pPr algn="ctr"/>
                      <a:r>
                        <a:rPr lang="en-US" sz="2400" b="1" dirty="0">
                          <a:latin typeface="Arial"/>
                        </a:rPr>
                        <a:t>School/District </a:t>
                      </a:r>
                      <a:r>
                        <a:rPr lang="en-US" sz="2400" b="1" dirty="0" smtClean="0">
                          <a:latin typeface="Arial"/>
                        </a:rPr>
                        <a:t>Characteristics</a:t>
                      </a:r>
                      <a:endParaRPr lang="en-US" sz="1000" dirty="0">
                        <a:latin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B50F"/>
                    </a:solidFill>
                  </a:tcPr>
                </a:tc>
              </a:tr>
              <a:tr h="735702">
                <a:tc>
                  <a:txBody>
                    <a:bodyPr/>
                    <a:lstStyle/>
                    <a:p>
                      <a:r>
                        <a:rPr lang="en-US" sz="1600" dirty="0" smtClean="0">
                          <a:latin typeface="+mn-lt"/>
                        </a:rPr>
                        <a:t>Number enrolled: </a:t>
                      </a:r>
                    </a:p>
                    <a:p>
                      <a:r>
                        <a:rPr lang="en-US" sz="1600" b="1" dirty="0" smtClean="0">
                          <a:latin typeface="+mn-lt"/>
                        </a:rPr>
                        <a:t>686,598</a:t>
                      </a:r>
                      <a:endParaRPr lang="en-US" sz="16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latin typeface="+mn-lt"/>
                        </a:rPr>
                        <a:t>White: </a:t>
                      </a:r>
                    </a:p>
                    <a:p>
                      <a:r>
                        <a:rPr lang="en-US" sz="1600" b="1" dirty="0" smtClean="0">
                          <a:latin typeface="+mn-lt"/>
                        </a:rPr>
                        <a:t>78.24 %</a:t>
                      </a:r>
                      <a:endParaRPr lang="en-US" sz="16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latin typeface="+mn-lt"/>
                        </a:rPr>
                        <a:t>Number of school districts: </a:t>
                      </a:r>
                    </a:p>
                    <a:p>
                      <a:r>
                        <a:rPr lang="en-US" sz="1600" b="1" baseline="0" dirty="0" smtClean="0">
                          <a:latin typeface="+mn-lt"/>
                        </a:rPr>
                        <a:t>173</a:t>
                      </a:r>
                      <a:r>
                        <a:rPr lang="en-US" sz="1600" b="1" baseline="30000" dirty="0" smtClean="0">
                          <a:latin typeface="+mn-lt"/>
                        </a:rPr>
                        <a:t>*</a:t>
                      </a:r>
                      <a:endParaRPr lang="en-US" sz="16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5702">
                <a:tc>
                  <a:txBody>
                    <a:bodyPr/>
                    <a:lstStyle/>
                    <a:p>
                      <a:r>
                        <a:rPr lang="en-US" sz="1600" dirty="0" smtClean="0">
                          <a:latin typeface="+mn-lt"/>
                        </a:rPr>
                        <a:t>Percent in Title I schools: </a:t>
                      </a:r>
                    </a:p>
                    <a:p>
                      <a:r>
                        <a:rPr lang="en-US" sz="1600" b="1" dirty="0" smtClean="0">
                          <a:latin typeface="+mn-lt"/>
                        </a:rPr>
                        <a:t>84.8%</a:t>
                      </a:r>
                      <a:endParaRPr lang="en-US" sz="16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latin typeface="+mn-lt"/>
                        </a:rPr>
                        <a:t>Black: </a:t>
                      </a:r>
                    </a:p>
                    <a:p>
                      <a:r>
                        <a:rPr lang="en-US" sz="1600" b="1" dirty="0" smtClean="0">
                          <a:latin typeface="+mn-lt"/>
                        </a:rPr>
                        <a:t>10.59%</a:t>
                      </a:r>
                      <a:endParaRPr lang="en-US" sz="16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latin typeface="+mn-lt"/>
                        </a:rPr>
                        <a:t>Number of schools: </a:t>
                      </a:r>
                    </a:p>
                    <a:p>
                      <a:r>
                        <a:rPr lang="en-US" sz="1600" b="1" dirty="0" smtClean="0">
                          <a:latin typeface="+mn-lt"/>
                        </a:rPr>
                        <a:t>1,541</a:t>
                      </a:r>
                      <a:endParaRPr lang="en-US" sz="16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2945">
                <a:tc>
                  <a:txBody>
                    <a:bodyPr/>
                    <a:lstStyle/>
                    <a:p>
                      <a:r>
                        <a:rPr lang="en-US" sz="1600" dirty="0" smtClean="0">
                          <a:latin typeface="+mn-lt"/>
                        </a:rPr>
                        <a:t>With Individualized Education Programs (IEP): </a:t>
                      </a:r>
                    </a:p>
                    <a:p>
                      <a:r>
                        <a:rPr lang="en-US" sz="1600" b="1" dirty="0" smtClean="0">
                          <a:latin typeface="+mn-lt"/>
                        </a:rPr>
                        <a:t>14.46%</a:t>
                      </a:r>
                      <a:endParaRPr lang="en-US" sz="16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latin typeface="+mn-lt"/>
                        </a:rPr>
                        <a:t>Hispanic: </a:t>
                      </a:r>
                    </a:p>
                    <a:p>
                      <a:r>
                        <a:rPr lang="en-US" sz="1600" b="1" dirty="0" smtClean="0">
                          <a:latin typeface="+mn-lt"/>
                        </a:rPr>
                        <a:t>5.97%</a:t>
                      </a:r>
                      <a:endParaRPr lang="en-US" sz="16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latin typeface="+mn-lt"/>
                        </a:rPr>
                        <a:t>Number of charter schools: </a:t>
                      </a:r>
                    </a:p>
                    <a:p>
                      <a:r>
                        <a:rPr lang="en-US" sz="1600" b="1" dirty="0" smtClean="0">
                          <a:latin typeface="+mn-lt"/>
                        </a:rPr>
                        <a:t>N/A </a:t>
                      </a:r>
                      <a:endParaRPr lang="en-US" sz="16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6412">
                <a:tc>
                  <a:txBody>
                    <a:bodyPr/>
                    <a:lstStyle/>
                    <a:p>
                      <a:r>
                        <a:rPr lang="en-US" sz="1600" dirty="0" smtClean="0">
                          <a:latin typeface="+mn-lt"/>
                        </a:rPr>
                        <a:t>Percent in limited-English proficiency programs: </a:t>
                      </a:r>
                    </a:p>
                    <a:p>
                      <a:r>
                        <a:rPr lang="en-US" sz="1600" b="1" dirty="0" smtClean="0">
                          <a:latin typeface="+mn-lt"/>
                        </a:rPr>
                        <a:t>3.21%</a:t>
                      </a:r>
                      <a:endParaRPr lang="en-US" sz="16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latin typeface="+mn-lt"/>
                        </a:rPr>
                        <a:t>Asian/Pacific Islander: </a:t>
                      </a:r>
                    </a:p>
                    <a:p>
                      <a:r>
                        <a:rPr lang="en-US" sz="1600" b="1" dirty="0" smtClean="0">
                          <a:latin typeface="+mn-lt"/>
                        </a:rPr>
                        <a:t>1.6%</a:t>
                      </a:r>
                      <a:endParaRPr lang="en-US" sz="16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latin typeface="+mn-lt"/>
                        </a:rPr>
                        <a:t>Per-pupil expenditures: </a:t>
                      </a:r>
                    </a:p>
                    <a:p>
                      <a:r>
                        <a:rPr lang="en-US" sz="1600" b="1" dirty="0" smtClean="0">
                          <a:latin typeface="+mn-lt"/>
                        </a:rPr>
                        <a:t>$9,560</a:t>
                      </a:r>
                      <a:endParaRPr lang="en-US" sz="16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6412">
                <a:tc>
                  <a:txBody>
                    <a:bodyPr/>
                    <a:lstStyle/>
                    <a:p>
                      <a:r>
                        <a:rPr lang="en-US" sz="1600" dirty="0" smtClean="0">
                          <a:latin typeface="+mn-lt"/>
                        </a:rPr>
                        <a:t>Percent eligible for free/reduced lunch: </a:t>
                      </a:r>
                    </a:p>
                    <a:p>
                      <a:r>
                        <a:rPr lang="en-US" sz="1600" b="1" dirty="0" smtClean="0">
                          <a:latin typeface="+mn-lt"/>
                        </a:rPr>
                        <a:t>59.43%</a:t>
                      </a:r>
                      <a:endParaRPr lang="en-US" sz="16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latin typeface="+mn-lt"/>
                        </a:rPr>
                        <a:t>American Indian/Alaskan Native: </a:t>
                      </a:r>
                    </a:p>
                    <a:p>
                      <a:r>
                        <a:rPr lang="en-US" sz="1600" b="1" dirty="0" smtClean="0">
                          <a:latin typeface="+mn-lt"/>
                        </a:rPr>
                        <a:t>0.12%</a:t>
                      </a:r>
                      <a:endParaRPr lang="en-US" sz="16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latin typeface="+mn-lt"/>
                        </a:rPr>
                        <a:t>Pupil/teacher ratio: </a:t>
                      </a:r>
                    </a:p>
                    <a:p>
                      <a:r>
                        <a:rPr lang="en-US" sz="1600" b="1" dirty="0" smtClean="0">
                          <a:latin typeface="+mn-lt"/>
                        </a:rPr>
                        <a:t>16.39</a:t>
                      </a:r>
                      <a:endParaRPr lang="en-US" sz="16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9672">
                <a:tc>
                  <a:txBody>
                    <a:bodyPr/>
                    <a:lstStyle/>
                    <a:p>
                      <a:endParaRPr lang="en-US" sz="16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Two</a:t>
                      </a:r>
                      <a:r>
                        <a:rPr lang="en-US" sz="1600" baseline="0" dirty="0" smtClean="0"/>
                        <a:t> or more races:</a:t>
                      </a:r>
                    </a:p>
                    <a:p>
                      <a:r>
                        <a:rPr lang="en-US" sz="1600" b="1" baseline="0" dirty="0" smtClean="0"/>
                        <a:t>3.39%</a:t>
                      </a:r>
                      <a:endParaRPr lang="en-US" sz="1600" b="1"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latin typeface="+mn-lt"/>
                        </a:rPr>
                        <a:t>Number of FTE teachers: </a:t>
                      </a:r>
                      <a:r>
                        <a:rPr lang="en-US" sz="1600" b="1" dirty="0" smtClean="0">
                          <a:latin typeface="+mn-lt"/>
                        </a:rPr>
                        <a:t>41,860</a:t>
                      </a:r>
                      <a:r>
                        <a:rPr lang="en-US" sz="1600" dirty="0" smtClean="0">
                          <a:latin typeface="+mn-lt"/>
                        </a:rPr>
                        <a:t> </a:t>
                      </a:r>
                      <a:endParaRPr lang="en-US" sz="1600" dirty="0"/>
                    </a:p>
                  </a:txBody>
                  <a:tcPr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8468" name="Title 4"/>
          <p:cNvSpPr>
            <a:spLocks noGrp="1"/>
          </p:cNvSpPr>
          <p:nvPr>
            <p:ph type="title"/>
          </p:nvPr>
        </p:nvSpPr>
        <p:spPr>
          <a:xfrm>
            <a:off x="152400" y="0"/>
            <a:ext cx="8610600" cy="1295400"/>
          </a:xfrm>
        </p:spPr>
        <p:txBody>
          <a:bodyPr/>
          <a:lstStyle/>
          <a:p>
            <a:r>
              <a:rPr lang="en-US" sz="3200" b="0" smtClean="0"/>
              <a:t>Student, School/District Characteristics for Kentucky Public Schools </a:t>
            </a:r>
          </a:p>
        </p:txBody>
      </p:sp>
    </p:spTree>
    <p:extLst>
      <p:ext uri="{BB962C8B-B14F-4D97-AF65-F5344CB8AC3E}">
        <p14:creationId xmlns:p14="http://schemas.microsoft.com/office/powerpoint/2010/main" val="39110848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Content slide with Logo">
  <a:themeElements>
    <a:clrScheme name="NAEP">
      <a:dk1>
        <a:srgbClr val="001871"/>
      </a:dk1>
      <a:lt1>
        <a:srgbClr val="FFFFFF"/>
      </a:lt1>
      <a:dk2>
        <a:srgbClr val="C69214"/>
      </a:dk2>
      <a:lt2>
        <a:srgbClr val="E9DDC5"/>
      </a:lt2>
      <a:accent1>
        <a:srgbClr val="8E9FBC"/>
      </a:accent1>
      <a:accent2>
        <a:srgbClr val="DBE2E9"/>
      </a:accent2>
      <a:accent3>
        <a:srgbClr val="77787B"/>
      </a:accent3>
      <a:accent4>
        <a:srgbClr val="FFC000"/>
      </a:accent4>
      <a:accent5>
        <a:srgbClr val="4472C4"/>
      </a:accent5>
      <a:accent6>
        <a:srgbClr val="70AD47"/>
      </a:accent6>
      <a:hlink>
        <a:srgbClr val="0563C1"/>
      </a:hlink>
      <a:folHlink>
        <a:srgbClr val="954F72"/>
      </a:folHlink>
    </a:clrScheme>
    <a:fontScheme name="NAEP System Fonts">
      <a:majorFont>
        <a:latin typeface="Verdana"/>
        <a:ea typeface=""/>
        <a:cs typeface=""/>
      </a:majorFont>
      <a:minorFont>
        <a:latin typeface="Times New Roma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29CC7760E392C8418FFAB1444E5F6B3F" ma:contentTypeVersion="28" ma:contentTypeDescription="" ma:contentTypeScope="" ma:versionID="24b0e0236122ffc68b06d0721f05cbd9">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f4f1e749b587719de6c80f7f02e8fff2"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Public</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Explanation of 2017 NAEP Results for Grades 4 &amp; 8 Reading and Math - May 2018</RoutingRuleDescription>
    <PublishingExpirationDate xmlns="http://schemas.microsoft.com/sharepoint/v3" xsi:nil="true"/>
    <PublishingStartDate xmlns="http://schemas.microsoft.com/sharepoint/v3" xsi:nil="true"/>
    <Publication_x0020_Date xmlns="3a62de7d-ba57-4f43-9dae-9623ba637be0">2018-07-26T04:00:00+00:00</Publication_x0020_Date>
    <Audience1 xmlns="3a62de7d-ba57-4f43-9dae-9623ba637be0">
      <Value>1</Value>
    </Audience1>
    <_dlc_DocId xmlns="3a62de7d-ba57-4f43-9dae-9623ba637be0">KYED-327-142</_dlc_DocId>
    <_dlc_DocIdUrl xmlns="3a62de7d-ba57-4f43-9dae-9623ba637be0">
      <Url>https://www.education.ky.gov/AA/Reports/_layouts/15/DocIdRedir.aspx?ID=KYED-327-142</Url>
      <Description>KYED-327-142</Description>
    </_dlc_DocIdUrl>
  </documentManagement>
</p:properties>
</file>

<file path=customXml/itemProps1.xml><?xml version="1.0" encoding="utf-8"?>
<ds:datastoreItem xmlns:ds="http://schemas.openxmlformats.org/officeDocument/2006/customXml" ds:itemID="{E6DC6350-EE6B-47D9-ADB1-1B4C9C0724DD}"/>
</file>

<file path=customXml/itemProps2.xml><?xml version="1.0" encoding="utf-8"?>
<ds:datastoreItem xmlns:ds="http://schemas.openxmlformats.org/officeDocument/2006/customXml" ds:itemID="{94E802D7-3979-4A1D-B621-166BF1752A2C}"/>
</file>

<file path=customXml/itemProps3.xml><?xml version="1.0" encoding="utf-8"?>
<ds:datastoreItem xmlns:ds="http://schemas.openxmlformats.org/officeDocument/2006/customXml" ds:itemID="{FD29AB31-0AE2-420A-BBA8-9BF45B3D6B06}"/>
</file>

<file path=customXml/itemProps4.xml><?xml version="1.0" encoding="utf-8"?>
<ds:datastoreItem xmlns:ds="http://schemas.openxmlformats.org/officeDocument/2006/customXml" ds:itemID="{465638F0-DBB7-4CB1-A8D0-E5F558F13212}"/>
</file>

<file path=docProps/app.xml><?xml version="1.0" encoding="utf-8"?>
<Properties xmlns="http://schemas.openxmlformats.org/officeDocument/2006/extended-properties" xmlns:vt="http://schemas.openxmlformats.org/officeDocument/2006/docPropsVTypes">
  <Template>Office Theme</Template>
  <TotalTime>6894</TotalTime>
  <Words>2294</Words>
  <Application>Microsoft Office PowerPoint</Application>
  <PresentationFormat>On-screen Show (4:3)</PresentationFormat>
  <Paragraphs>753</Paragraphs>
  <Slides>44</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Calibri</vt:lpstr>
      <vt:lpstr>Courier New</vt:lpstr>
      <vt:lpstr>Open Sans</vt:lpstr>
      <vt:lpstr>Open Sans Extrabold</vt:lpstr>
      <vt:lpstr>Times New Roman</vt:lpstr>
      <vt:lpstr>Verdana</vt:lpstr>
      <vt:lpstr>Wingdings</vt:lpstr>
      <vt:lpstr>Content slide with Logo</vt:lpstr>
      <vt:lpstr>NAEP 2017 Mathematics and Reading Results</vt:lpstr>
      <vt:lpstr>What is NAEP?</vt:lpstr>
      <vt:lpstr>NAEP Subjects</vt:lpstr>
      <vt:lpstr>What does NAEP measure?</vt:lpstr>
      <vt:lpstr>NAEP School and Student Selection</vt:lpstr>
      <vt:lpstr>Sample Sizes (National Public)</vt:lpstr>
      <vt:lpstr>NAEP Administration</vt:lpstr>
      <vt:lpstr>NAEP Results</vt:lpstr>
      <vt:lpstr>Student, School/District Characteristics for Kentucky Public Schools </vt:lpstr>
      <vt:lpstr>2017 NAEP Participation  School and Student Counts</vt:lpstr>
      <vt:lpstr>Grade 4 Mathematics Results</vt:lpstr>
      <vt:lpstr>Average Scale Scores</vt:lpstr>
      <vt:lpstr>Achievement Level Percentages</vt:lpstr>
      <vt:lpstr>Student Group Score Differences</vt:lpstr>
      <vt:lpstr>Math Grade 4 – Ranked 29  (KY 239 – NP 239)</vt:lpstr>
      <vt:lpstr>State Comparisons</vt:lpstr>
      <vt:lpstr>2011 – 2017 Exclusion Rates* of SD/ELL – MATH Grade 4</vt:lpstr>
      <vt:lpstr>Grade 8 Mathematics Results</vt:lpstr>
      <vt:lpstr>Average Scale Scores – Grade 8</vt:lpstr>
      <vt:lpstr>Achievement Level Percentages – Grade 8</vt:lpstr>
      <vt:lpstr>Student Group Score Differences – Grade 8</vt:lpstr>
      <vt:lpstr>Math Grade 8  - Ranked 37  (KY 278 – NP 282)</vt:lpstr>
      <vt:lpstr>State Comparisons – Grade 8</vt:lpstr>
      <vt:lpstr>2011 – 2017 Exclusion Rates* of SD/ELL – MATH Grade 8</vt:lpstr>
      <vt:lpstr>Grade 4 Reading Results</vt:lpstr>
      <vt:lpstr>Average Scale Scores – Grade 4</vt:lpstr>
      <vt:lpstr>Achievement Level Percentages – Grade 4</vt:lpstr>
      <vt:lpstr>Student Group Score Differences – Grade 4</vt:lpstr>
      <vt:lpstr>Reading Grade 4 – Ranked 17 (KY 224 – NP 221)</vt:lpstr>
      <vt:lpstr>State Comparisons – Grade 4</vt:lpstr>
      <vt:lpstr>2011 – 2017 Exclusion Rates* of SD/ELL – Reading Grade 4</vt:lpstr>
      <vt:lpstr>Grade 8 Reading Results</vt:lpstr>
      <vt:lpstr>Average Scale Scores –  Grade 8 Reading</vt:lpstr>
      <vt:lpstr>Achievement Level Percentages – Grade 8 Reading</vt:lpstr>
      <vt:lpstr>Student Group Score Differences – Grade 8 Reading</vt:lpstr>
      <vt:lpstr>Reading Grade 8 – Ranked 31 (KY 265 – NP 265)</vt:lpstr>
      <vt:lpstr>2011 – 2017 Exclusion Rates* of SD/ELL – Reading Grade 8</vt:lpstr>
      <vt:lpstr>State Comparisons –  Grade 8 Reading</vt:lpstr>
      <vt:lpstr>JCPS and Kentucky Average Scale Score Gains  2015 - 2017</vt:lpstr>
      <vt:lpstr>SUMMARY HIGHLIGHTS</vt:lpstr>
      <vt:lpstr>SUMMARY HIGHLIGHTS</vt:lpstr>
      <vt:lpstr>Summary Highlights: Exclusions for Reading Grade 4</vt:lpstr>
      <vt:lpstr>Areas of Concern</vt:lpstr>
      <vt:lpstr>NAEP LINKS</vt:lpstr>
    </vt:vector>
  </TitlesOfParts>
  <Company>Westat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NAEP</dc:title>
  <dc:subject>NAEP</dc:subject>
  <dc:creator>Betsy Magrini</dc:creator>
  <cp:keywords>NAEP</cp:keywords>
  <cp:lastModifiedBy>Pamela</cp:lastModifiedBy>
  <cp:revision>408</cp:revision>
  <cp:lastPrinted>2018-04-04T20:42:40Z</cp:lastPrinted>
  <dcterms:created xsi:type="dcterms:W3CDTF">2017-03-09T19:33:16Z</dcterms:created>
  <dcterms:modified xsi:type="dcterms:W3CDTF">2018-05-31T14:51:11Z</dcterms:modified>
  <cp:category>NAEP</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0x0101001BEB557DBE01834EAB47A683706DCD5B0029CC7760E392C8418FFAB1444E5F6B3F</vt:lpwstr>
  </property>
  <property fmtid="{D5CDD505-2E9C-101B-9397-08002B2CF9AE}" pid="3" name="_dlc_DocIdItemGuid">
    <vt:lpwstr>c933a331-9221-4be8-87cb-f1a414f467dc</vt:lpwstr>
  </property>
</Properties>
</file>