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Layouts/slideLayout8.xml" ContentType="application/vnd.openxmlformats-officedocument.presentationml.slideLayout+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1.xml" ContentType="application/vnd.openxmlformats-officedocument.them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authors.xml" ContentType="application/vnd.ms-powerpoint.authors+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2.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0"/>
  </p:notesMasterIdLst>
  <p:sldIdLst>
    <p:sldId id="256" r:id="rId5"/>
    <p:sldId id="257" r:id="rId6"/>
    <p:sldId id="294" r:id="rId7"/>
    <p:sldId id="293" r:id="rId8"/>
    <p:sldId id="261" r:id="rId9"/>
    <p:sldId id="260" r:id="rId10"/>
    <p:sldId id="295" r:id="rId11"/>
    <p:sldId id="262" r:id="rId12"/>
    <p:sldId id="263" r:id="rId13"/>
    <p:sldId id="300" r:id="rId14"/>
    <p:sldId id="314" r:id="rId15"/>
    <p:sldId id="281" r:id="rId16"/>
    <p:sldId id="290" r:id="rId17"/>
    <p:sldId id="267" r:id="rId18"/>
    <p:sldId id="268" r:id="rId19"/>
    <p:sldId id="269" r:id="rId20"/>
    <p:sldId id="270" r:id="rId21"/>
    <p:sldId id="285" r:id="rId22"/>
    <p:sldId id="271" r:id="rId23"/>
    <p:sldId id="303" r:id="rId24"/>
    <p:sldId id="291" r:id="rId25"/>
    <p:sldId id="310" r:id="rId26"/>
    <p:sldId id="296" r:id="rId27"/>
    <p:sldId id="297" r:id="rId28"/>
    <p:sldId id="289" r:id="rId29"/>
    <p:sldId id="311" r:id="rId30"/>
    <p:sldId id="301" r:id="rId31"/>
    <p:sldId id="312" r:id="rId32"/>
    <p:sldId id="302" r:id="rId33"/>
    <p:sldId id="304" r:id="rId34"/>
    <p:sldId id="305" r:id="rId35"/>
    <p:sldId id="308" r:id="rId36"/>
    <p:sldId id="272" r:id="rId37"/>
    <p:sldId id="273" r:id="rId38"/>
    <p:sldId id="274" r:id="rId39"/>
    <p:sldId id="292" r:id="rId40"/>
    <p:sldId id="288" r:id="rId41"/>
    <p:sldId id="283" r:id="rId42"/>
    <p:sldId id="306" r:id="rId43"/>
    <p:sldId id="307" r:id="rId44"/>
    <p:sldId id="313" r:id="rId45"/>
    <p:sldId id="309" r:id="rId46"/>
    <p:sldId id="284" r:id="rId47"/>
    <p:sldId id="277" r:id="rId48"/>
    <p:sldId id="29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CC5755-80CF-4B48-E1F5-5CFC857F1A2A}" name="Riley, Ben - Division of Assessment and Accountability Support" initials="RBDoAaAS" userId="Riley, Ben - Division of Assessment and Accountability Support" providerId="None"/>
  <p188:author id="{88138196-F698-FBED-D0A7-04A9C0FF3D88}" name="Stafford, Jennifer - KDE Division Director" initials="SD" userId="S::jennifer.stafford@education.ky.gov::0151abd4-297e-443f-a77b-a8c249c015ab" providerId="AD"/>
  <p188:author id="{06503FA0-CBF4-1A7A-9030-A490AA4AEDD1}" name="Rome, Nathan -  Division of Accountability Data and Analysis" initials="RA" userId="S::nathan.rome2@education.ky.gov::b782872e-1e93-463d-b799-660fe6177205" providerId="AD"/>
  <p188:author id="{2DFC81C1-C964-7CBE-E5A2-8181FB4130DC}" name="Wickizer, John - Division of Accountability Data and Analysis" initials="WA" userId="S::john.wickizer@education.ky.gov::1c22ac94-8f1d-4cc0-ad19-578a4f29fa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A7CBCD"/>
    <a:srgbClr val="057780"/>
    <a:srgbClr val="AAD6B8"/>
    <a:srgbClr val="AFD1B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D7260D-0933-4BC7-A079-A14911E6B72A}" v="202" dt="2022-08-08T17:29:21.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2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ustomXml" Target="../customXml/item4.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75FDE-4784-4B31-8454-FD1DD3CC307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207E294-EB0D-4376-A9E9-8B7AB458E59E}">
      <dgm:prSet phldrT="[Text]"/>
      <dgm:spPr/>
      <dgm:t>
        <a:bodyPr/>
        <a:lstStyle/>
        <a:p>
          <a:r>
            <a:rPr lang="en-US"/>
            <a:t>Getting the Rosters Right</a:t>
          </a:r>
        </a:p>
      </dgm:t>
      <dgm:extLst>
        <a:ext uri="{E40237B7-FDA0-4F09-8148-C483321AD2D9}">
          <dgm14:cNvPr xmlns:dgm14="http://schemas.microsoft.com/office/drawing/2010/diagram" id="0" name="" descr="Getting the Rosters Right heading."/>
        </a:ext>
      </dgm:extLst>
    </dgm:pt>
    <dgm:pt modelId="{73E9F600-C9FC-4112-8714-28D48A03CBD9}" type="parTrans" cxnId="{A964BD99-7827-4AEA-B88C-821DA8E8C0DA}">
      <dgm:prSet/>
      <dgm:spPr/>
      <dgm:t>
        <a:bodyPr/>
        <a:lstStyle/>
        <a:p>
          <a:endParaRPr lang="en-US"/>
        </a:p>
      </dgm:t>
    </dgm:pt>
    <dgm:pt modelId="{F5BEA8AD-B5F9-4781-AC0E-BC8413DE8A51}" type="sibTrans" cxnId="{A964BD99-7827-4AEA-B88C-821DA8E8C0DA}">
      <dgm:prSet/>
      <dgm:spPr/>
      <dgm:t>
        <a:bodyPr/>
        <a:lstStyle/>
        <a:p>
          <a:endParaRPr lang="en-US"/>
        </a:p>
      </dgm:t>
    </dgm:pt>
    <dgm:pt modelId="{BA1B710E-2904-4AB5-B92B-26EC04B83B90}">
      <dgm:prSet phldrT="[Text]"/>
      <dgm:spPr/>
      <dgm:t>
        <a:bodyPr/>
        <a:lstStyle/>
        <a:p>
          <a:r>
            <a:rPr lang="en-US"/>
            <a:t>SDRR rosters for ACCESS/Alternate ACCESS (Jan.-Mar. roster window)</a:t>
          </a:r>
        </a:p>
      </dgm:t>
      <dgm:extLst>
        <a:ext uri="{E40237B7-FDA0-4F09-8148-C483321AD2D9}">
          <dgm14:cNvPr xmlns:dgm14="http://schemas.microsoft.com/office/drawing/2010/diagram" id="0" name="" descr="SDRR rosters for ACCESS/Alternate ACCESS  in the (January-March roster window)&#10;"/>
        </a:ext>
      </dgm:extLst>
    </dgm:pt>
    <dgm:pt modelId="{9A4C71AD-8D93-4833-9242-01CBBA5FAFE4}" type="parTrans" cxnId="{03FC4C23-D072-4C05-BDD0-1DABC4533CA6}">
      <dgm:prSet/>
      <dgm:spPr/>
      <dgm:t>
        <a:bodyPr/>
        <a:lstStyle/>
        <a:p>
          <a:endParaRPr lang="en-US"/>
        </a:p>
      </dgm:t>
    </dgm:pt>
    <dgm:pt modelId="{A9EA08DC-8549-4F1B-8E06-082B2CEA48DD}" type="sibTrans" cxnId="{03FC4C23-D072-4C05-BDD0-1DABC4533CA6}">
      <dgm:prSet/>
      <dgm:spPr/>
      <dgm:t>
        <a:bodyPr/>
        <a:lstStyle/>
        <a:p>
          <a:endParaRPr lang="en-US"/>
        </a:p>
      </dgm:t>
    </dgm:pt>
    <dgm:pt modelId="{17808677-E1E8-4B98-AA2A-FDEE5BC02E8C}">
      <dgm:prSet phldrT="[Text]"/>
      <dgm:spPr/>
      <dgm:t>
        <a:bodyPr/>
        <a:lstStyle/>
        <a:p>
          <a:r>
            <a:rPr lang="en-US"/>
            <a:t>Data Review and Cleanup</a:t>
          </a:r>
        </a:p>
      </dgm:t>
      <dgm:extLst>
        <a:ext uri="{E40237B7-FDA0-4F09-8148-C483321AD2D9}">
          <dgm14:cNvPr xmlns:dgm14="http://schemas.microsoft.com/office/drawing/2010/diagram" id="0" name="" descr="Data Review and Cleanup heading"/>
        </a:ext>
      </dgm:extLst>
    </dgm:pt>
    <dgm:pt modelId="{92CCE831-4549-4858-98E9-727B824D5C12}" type="parTrans" cxnId="{EEB1DA39-DD3B-4D6E-925E-E87BE78ADE30}">
      <dgm:prSet/>
      <dgm:spPr/>
      <dgm:t>
        <a:bodyPr/>
        <a:lstStyle/>
        <a:p>
          <a:endParaRPr lang="en-US"/>
        </a:p>
      </dgm:t>
    </dgm:pt>
    <dgm:pt modelId="{A94171E7-0853-4E04-83A8-B0C63AA23CBA}" type="sibTrans" cxnId="{EEB1DA39-DD3B-4D6E-925E-E87BE78ADE30}">
      <dgm:prSet/>
      <dgm:spPr/>
      <dgm:t>
        <a:bodyPr/>
        <a:lstStyle/>
        <a:p>
          <a:endParaRPr lang="en-US"/>
        </a:p>
      </dgm:t>
    </dgm:pt>
    <dgm:pt modelId="{EF4B2E8E-A3C4-4A33-8D40-C6B34EBDE6A3}">
      <dgm:prSet phldrT="[Text]"/>
      <dgm:spPr/>
      <dgm:t>
        <a:bodyPr/>
        <a:lstStyle/>
        <a:p>
          <a:r>
            <a:rPr lang="en-US"/>
            <a:t>Make changes to individual student level data</a:t>
          </a:r>
        </a:p>
      </dgm:t>
      <dgm:extLst>
        <a:ext uri="{E40237B7-FDA0-4F09-8148-C483321AD2D9}">
          <dgm14:cNvPr xmlns:dgm14="http://schemas.microsoft.com/office/drawing/2010/diagram" id="0" name="" descr="Make changes to student level data&#10;Identify your 100-Day Entity students&#10;Request non-participations if needed&#10;"/>
        </a:ext>
      </dgm:extLst>
    </dgm:pt>
    <dgm:pt modelId="{DE46615A-2F8B-4FC4-843C-1F51EEE53B3C}" type="parTrans" cxnId="{DDFC9364-6DD8-4E18-BDE1-00D35FA5907C}">
      <dgm:prSet/>
      <dgm:spPr/>
      <dgm:t>
        <a:bodyPr/>
        <a:lstStyle/>
        <a:p>
          <a:endParaRPr lang="en-US"/>
        </a:p>
      </dgm:t>
    </dgm:pt>
    <dgm:pt modelId="{A86F5BCF-85C5-4BD1-BFDC-F4427D51B3F9}" type="sibTrans" cxnId="{DDFC9364-6DD8-4E18-BDE1-00D35FA5907C}">
      <dgm:prSet/>
      <dgm:spPr/>
      <dgm:t>
        <a:bodyPr/>
        <a:lstStyle/>
        <a:p>
          <a:endParaRPr lang="en-US"/>
        </a:p>
      </dgm:t>
    </dgm:pt>
    <dgm:pt modelId="{41EA3875-797E-4E61-976F-5FBF718FFE45}">
      <dgm:prSet phldrT="[Text]"/>
      <dgm:spPr/>
      <dgm:t>
        <a:bodyPr/>
        <a:lstStyle/>
        <a:p>
          <a:r>
            <a:rPr lang="en-US"/>
            <a:t>Accurate Reporting</a:t>
          </a:r>
        </a:p>
      </dgm:t>
      <dgm:extLst>
        <a:ext uri="{E40237B7-FDA0-4F09-8148-C483321AD2D9}">
          <dgm14:cNvPr xmlns:dgm14="http://schemas.microsoft.com/office/drawing/2010/diagram" id="0" name="" descr="Accurate Reporting heading"/>
        </a:ext>
      </dgm:extLst>
    </dgm:pt>
    <dgm:pt modelId="{44F7BEB1-8B34-4B2E-AEDE-D3C66F550CA7}" type="parTrans" cxnId="{2223E7B9-18B5-454F-BD81-42F3E8A27968}">
      <dgm:prSet/>
      <dgm:spPr/>
      <dgm:t>
        <a:bodyPr/>
        <a:lstStyle/>
        <a:p>
          <a:endParaRPr lang="en-US"/>
        </a:p>
      </dgm:t>
    </dgm:pt>
    <dgm:pt modelId="{31B78598-1743-46E3-8D94-B400A939FA83}" type="sibTrans" cxnId="{2223E7B9-18B5-454F-BD81-42F3E8A27968}">
      <dgm:prSet/>
      <dgm:spPr/>
      <dgm:t>
        <a:bodyPr/>
        <a:lstStyle/>
        <a:p>
          <a:endParaRPr lang="en-US"/>
        </a:p>
      </dgm:t>
    </dgm:pt>
    <dgm:pt modelId="{38321BE9-5FEE-49F6-8BF4-4ACAC9C7EE49}">
      <dgm:prSet phldrT="[Text]"/>
      <dgm:spPr/>
      <dgm:t>
        <a:bodyPr/>
        <a:lstStyle/>
        <a:p>
          <a:r>
            <a:rPr lang="en-US"/>
            <a:t>School Report Card (SRC)</a:t>
          </a:r>
        </a:p>
      </dgm:t>
      <dgm:extLst>
        <a:ext uri="{E40237B7-FDA0-4F09-8148-C483321AD2D9}">
          <dgm14:cNvPr xmlns:dgm14="http://schemas.microsoft.com/office/drawing/2010/diagram" id="0" name="" descr="School Report Card."/>
        </a:ext>
      </dgm:extLst>
    </dgm:pt>
    <dgm:pt modelId="{FE1C7943-D5A7-4ADB-A87C-B0CF8A9E34C5}" type="parTrans" cxnId="{6E8E9009-0398-471D-BDEE-B0FF0A26C157}">
      <dgm:prSet/>
      <dgm:spPr/>
      <dgm:t>
        <a:bodyPr/>
        <a:lstStyle/>
        <a:p>
          <a:endParaRPr lang="en-US"/>
        </a:p>
      </dgm:t>
    </dgm:pt>
    <dgm:pt modelId="{EA2CBCE6-C9D1-422A-8129-89684A80E104}" type="sibTrans" cxnId="{6E8E9009-0398-471D-BDEE-B0FF0A26C157}">
      <dgm:prSet/>
      <dgm:spPr/>
      <dgm:t>
        <a:bodyPr/>
        <a:lstStyle/>
        <a:p>
          <a:endParaRPr lang="en-US"/>
        </a:p>
      </dgm:t>
    </dgm:pt>
    <dgm:pt modelId="{B7E9C475-1244-448A-B182-CA68E81A5D68}">
      <dgm:prSet phldrT="[Text]"/>
      <dgm:spPr/>
      <dgm:t>
        <a:bodyPr/>
        <a:lstStyle/>
        <a:p>
          <a:r>
            <a:rPr lang="en-US" b="0"/>
            <a:t>Request </a:t>
          </a:r>
          <a:r>
            <a:rPr lang="en-US" b="0">
              <a:solidFill>
                <a:schemeClr val="tx1"/>
              </a:solidFill>
              <a:latin typeface="+mn-lt"/>
            </a:rPr>
            <a:t>nonparticipations</a:t>
          </a:r>
          <a:r>
            <a:rPr lang="en-US" b="0"/>
            <a:t> if needed</a:t>
          </a:r>
        </a:p>
      </dgm:t>
    </dgm:pt>
    <dgm:pt modelId="{B03A4CA0-B1BC-47FF-8B48-D85BA069BBF9}" type="parTrans" cxnId="{D2146F93-B50E-472D-A111-F756C9F495BA}">
      <dgm:prSet/>
      <dgm:spPr/>
      <dgm:t>
        <a:bodyPr/>
        <a:lstStyle/>
        <a:p>
          <a:endParaRPr lang="en-US"/>
        </a:p>
      </dgm:t>
    </dgm:pt>
    <dgm:pt modelId="{91FD56F3-22DA-4B13-BB28-8207B63D8938}" type="sibTrans" cxnId="{D2146F93-B50E-472D-A111-F756C9F495BA}">
      <dgm:prSet/>
      <dgm:spPr/>
      <dgm:t>
        <a:bodyPr/>
        <a:lstStyle/>
        <a:p>
          <a:endParaRPr lang="en-US"/>
        </a:p>
      </dgm:t>
    </dgm:pt>
    <dgm:pt modelId="{E1AD2DCC-D5BF-4044-90C6-29496F02DFCA}">
      <dgm:prSet phldrT="[Text]"/>
      <dgm:spPr/>
      <dgm:t>
        <a:bodyPr/>
        <a:lstStyle/>
        <a:p>
          <a:r>
            <a:rPr lang="en-US"/>
            <a:t>Spring Rosters (Apr.-June)</a:t>
          </a:r>
        </a:p>
      </dgm:t>
    </dgm:pt>
    <dgm:pt modelId="{CB125C4A-B0F4-465D-8867-59CD9390E9B7}" type="parTrans" cxnId="{01CA7FBC-CA2C-4B8D-9541-241D158C7610}">
      <dgm:prSet/>
      <dgm:spPr/>
      <dgm:t>
        <a:bodyPr/>
        <a:lstStyle/>
        <a:p>
          <a:endParaRPr lang="en-US"/>
        </a:p>
      </dgm:t>
    </dgm:pt>
    <dgm:pt modelId="{217E45C1-3D70-4D2C-9A4D-ACB33CAF124C}" type="sibTrans" cxnId="{01CA7FBC-CA2C-4B8D-9541-241D158C7610}">
      <dgm:prSet/>
      <dgm:spPr/>
      <dgm:t>
        <a:bodyPr/>
        <a:lstStyle/>
        <a:p>
          <a:endParaRPr lang="en-US"/>
        </a:p>
      </dgm:t>
    </dgm:pt>
    <dgm:pt modelId="{246B70EB-E0D1-44B1-8EC0-A61E42571CF0}">
      <dgm:prSet phldrT="[Text]"/>
      <dgm:spPr/>
      <dgm:t>
        <a:bodyPr/>
        <a:lstStyle/>
        <a:p>
          <a:r>
            <a:rPr lang="en-US"/>
            <a:t>Cohort (Feb.-July)</a:t>
          </a:r>
        </a:p>
      </dgm:t>
    </dgm:pt>
    <dgm:pt modelId="{29ABEF62-14BC-4C90-9AF4-17654E3F1119}" type="parTrans" cxnId="{F6E85176-C8E9-4BF0-AD74-BAA89CAE5680}">
      <dgm:prSet/>
      <dgm:spPr/>
      <dgm:t>
        <a:bodyPr/>
        <a:lstStyle/>
        <a:p>
          <a:endParaRPr lang="en-US"/>
        </a:p>
      </dgm:t>
    </dgm:pt>
    <dgm:pt modelId="{A3F15E11-4E65-40DF-9B48-EA615952C3B6}" type="sibTrans" cxnId="{F6E85176-C8E9-4BF0-AD74-BAA89CAE5680}">
      <dgm:prSet/>
      <dgm:spPr/>
      <dgm:t>
        <a:bodyPr/>
        <a:lstStyle/>
        <a:p>
          <a:endParaRPr lang="en-US"/>
        </a:p>
      </dgm:t>
    </dgm:pt>
    <dgm:pt modelId="{3B761F0D-B4B1-40F7-8666-D820726F3F7B}">
      <dgm:prSet phldrT="[Text]"/>
      <dgm:spPr/>
      <dgm:t>
        <a:bodyPr/>
        <a:lstStyle/>
        <a:p>
          <a:r>
            <a:rPr lang="en-US"/>
            <a:t>Request accountability changes</a:t>
          </a:r>
        </a:p>
      </dgm:t>
    </dgm:pt>
    <dgm:pt modelId="{DD4680EA-8F52-467F-B704-0E3B37B67651}" type="parTrans" cxnId="{1035B95F-C72C-464D-B915-14C3EE4559A2}">
      <dgm:prSet/>
      <dgm:spPr/>
      <dgm:t>
        <a:bodyPr/>
        <a:lstStyle/>
        <a:p>
          <a:endParaRPr lang="en-US"/>
        </a:p>
      </dgm:t>
    </dgm:pt>
    <dgm:pt modelId="{D63567F7-9537-45E8-BF27-9C0C13A54AAC}" type="sibTrans" cxnId="{1035B95F-C72C-464D-B915-14C3EE4559A2}">
      <dgm:prSet/>
      <dgm:spPr/>
      <dgm:t>
        <a:bodyPr/>
        <a:lstStyle/>
        <a:p>
          <a:endParaRPr lang="en-US"/>
        </a:p>
      </dgm:t>
    </dgm:pt>
    <dgm:pt modelId="{D169A2B0-032B-4A78-B6E7-43A8685CB4D9}">
      <dgm:prSet phldr="0"/>
      <dgm:spPr/>
      <dgm:t>
        <a:bodyPr/>
        <a:lstStyle/>
        <a:p>
          <a:pPr rtl="0"/>
          <a:r>
            <a:rPr lang="en-US">
              <a:latin typeface="Franklin Gothic Book"/>
            </a:rPr>
            <a:t>Ten-Day Regulatory Data Review follows Public Release</a:t>
          </a:r>
        </a:p>
      </dgm:t>
    </dgm:pt>
    <dgm:pt modelId="{DB3958DB-5248-443F-BB4F-6DF4F70E617B}" type="parTrans" cxnId="{FD3CC467-5852-457D-91EF-7927119C34EE}">
      <dgm:prSet/>
      <dgm:spPr/>
      <dgm:t>
        <a:bodyPr/>
        <a:lstStyle/>
        <a:p>
          <a:endParaRPr lang="en-US"/>
        </a:p>
      </dgm:t>
    </dgm:pt>
    <dgm:pt modelId="{7F561F40-B35D-4012-9DC0-77FFC4BF16F3}" type="sibTrans" cxnId="{FD3CC467-5852-457D-91EF-7927119C34EE}">
      <dgm:prSet/>
      <dgm:spPr/>
      <dgm:t>
        <a:bodyPr/>
        <a:lstStyle/>
        <a:p>
          <a:endParaRPr lang="en-US"/>
        </a:p>
      </dgm:t>
    </dgm:pt>
    <dgm:pt modelId="{3E8CA858-988D-499B-89CB-68406B53DD76}" type="pres">
      <dgm:prSet presAssocID="{0ED75FDE-4784-4B31-8454-FD1DD3CC3077}" presName="Name0" presStyleCnt="0">
        <dgm:presLayoutVars>
          <dgm:dir/>
          <dgm:animLvl val="lvl"/>
          <dgm:resizeHandles val="exact"/>
        </dgm:presLayoutVars>
      </dgm:prSet>
      <dgm:spPr/>
    </dgm:pt>
    <dgm:pt modelId="{A1271B3C-AD6C-44EE-98D6-39317F3DC893}" type="pres">
      <dgm:prSet presAssocID="{3207E294-EB0D-4376-A9E9-8B7AB458E59E}" presName="composite" presStyleCnt="0"/>
      <dgm:spPr/>
    </dgm:pt>
    <dgm:pt modelId="{1BA5A904-4974-444D-AA18-374948E50330}" type="pres">
      <dgm:prSet presAssocID="{3207E294-EB0D-4376-A9E9-8B7AB458E59E}" presName="parTx" presStyleLbl="alignNode1" presStyleIdx="0" presStyleCnt="3">
        <dgm:presLayoutVars>
          <dgm:chMax val="0"/>
          <dgm:chPref val="0"/>
          <dgm:bulletEnabled val="1"/>
        </dgm:presLayoutVars>
      </dgm:prSet>
      <dgm:spPr/>
    </dgm:pt>
    <dgm:pt modelId="{39A3D13B-B39B-4553-9E69-B00C4E2AABAA}" type="pres">
      <dgm:prSet presAssocID="{3207E294-EB0D-4376-A9E9-8B7AB458E59E}" presName="desTx" presStyleLbl="alignAccFollowNode1" presStyleIdx="0" presStyleCnt="3" custScaleY="100000">
        <dgm:presLayoutVars>
          <dgm:bulletEnabled val="1"/>
        </dgm:presLayoutVars>
      </dgm:prSet>
      <dgm:spPr/>
    </dgm:pt>
    <dgm:pt modelId="{4032D750-860E-487D-B8FA-9C9591B7F061}" type="pres">
      <dgm:prSet presAssocID="{F5BEA8AD-B5F9-4781-AC0E-BC8413DE8A51}" presName="space" presStyleCnt="0"/>
      <dgm:spPr/>
    </dgm:pt>
    <dgm:pt modelId="{D3B1FCF8-1FA1-4046-9D3E-F0FCB65FA5B2}" type="pres">
      <dgm:prSet presAssocID="{17808677-E1E8-4B98-AA2A-FDEE5BC02E8C}" presName="composite" presStyleCnt="0"/>
      <dgm:spPr/>
    </dgm:pt>
    <dgm:pt modelId="{BC5F218A-D692-44A9-9873-05713212AC57}" type="pres">
      <dgm:prSet presAssocID="{17808677-E1E8-4B98-AA2A-FDEE5BC02E8C}" presName="parTx" presStyleLbl="alignNode1" presStyleIdx="1" presStyleCnt="3">
        <dgm:presLayoutVars>
          <dgm:chMax val="0"/>
          <dgm:chPref val="0"/>
          <dgm:bulletEnabled val="1"/>
        </dgm:presLayoutVars>
      </dgm:prSet>
      <dgm:spPr/>
    </dgm:pt>
    <dgm:pt modelId="{C32E83CA-575D-48C0-AD27-6DB4DCDA4A21}" type="pres">
      <dgm:prSet presAssocID="{17808677-E1E8-4B98-AA2A-FDEE5BC02E8C}" presName="desTx" presStyleLbl="alignAccFollowNode1" presStyleIdx="1" presStyleCnt="3">
        <dgm:presLayoutVars>
          <dgm:bulletEnabled val="1"/>
        </dgm:presLayoutVars>
      </dgm:prSet>
      <dgm:spPr/>
    </dgm:pt>
    <dgm:pt modelId="{FA5569BE-6520-49B1-8F1A-B79D9F53EB40}" type="pres">
      <dgm:prSet presAssocID="{A94171E7-0853-4E04-83A8-B0C63AA23CBA}" presName="space" presStyleCnt="0"/>
      <dgm:spPr/>
    </dgm:pt>
    <dgm:pt modelId="{D8F6993F-12D4-4FDC-87F4-379D2B432BAA}" type="pres">
      <dgm:prSet presAssocID="{41EA3875-797E-4E61-976F-5FBF718FFE45}" presName="composite" presStyleCnt="0"/>
      <dgm:spPr/>
    </dgm:pt>
    <dgm:pt modelId="{7688DB00-3CCC-43B8-ADEF-6926307EF535}" type="pres">
      <dgm:prSet presAssocID="{41EA3875-797E-4E61-976F-5FBF718FFE45}" presName="parTx" presStyleLbl="alignNode1" presStyleIdx="2" presStyleCnt="3">
        <dgm:presLayoutVars>
          <dgm:chMax val="0"/>
          <dgm:chPref val="0"/>
          <dgm:bulletEnabled val="1"/>
        </dgm:presLayoutVars>
      </dgm:prSet>
      <dgm:spPr/>
    </dgm:pt>
    <dgm:pt modelId="{46283E79-9231-4FDD-B0E0-44DCE1A104AE}" type="pres">
      <dgm:prSet presAssocID="{41EA3875-797E-4E61-976F-5FBF718FFE45}" presName="desTx" presStyleLbl="alignAccFollowNode1" presStyleIdx="2" presStyleCnt="3">
        <dgm:presLayoutVars>
          <dgm:bulletEnabled val="1"/>
        </dgm:presLayoutVars>
      </dgm:prSet>
      <dgm:spPr/>
    </dgm:pt>
  </dgm:ptLst>
  <dgm:cxnLst>
    <dgm:cxn modelId="{6E8E9009-0398-471D-BDEE-B0FF0A26C157}" srcId="{41EA3875-797E-4E61-976F-5FBF718FFE45}" destId="{38321BE9-5FEE-49F6-8BF4-4ACAC9C7EE49}" srcOrd="0" destOrd="0" parTransId="{FE1C7943-D5A7-4ADB-A87C-B0CF8A9E34C5}" sibTransId="{EA2CBCE6-C9D1-422A-8129-89684A80E104}"/>
    <dgm:cxn modelId="{D0C32F18-BC22-4805-8918-F62D1AA89491}" type="presOf" srcId="{3207E294-EB0D-4376-A9E9-8B7AB458E59E}" destId="{1BA5A904-4974-444D-AA18-374948E50330}" srcOrd="0" destOrd="0" presId="urn:microsoft.com/office/officeart/2005/8/layout/hList1"/>
    <dgm:cxn modelId="{03FC4C23-D072-4C05-BDD0-1DABC4533CA6}" srcId="{3207E294-EB0D-4376-A9E9-8B7AB458E59E}" destId="{BA1B710E-2904-4AB5-B92B-26EC04B83B90}" srcOrd="0" destOrd="0" parTransId="{9A4C71AD-8D93-4833-9242-01CBBA5FAFE4}" sibTransId="{A9EA08DC-8549-4F1B-8E06-082B2CEA48DD}"/>
    <dgm:cxn modelId="{EB049627-47E7-47D9-B262-DC66D4E7825F}" type="presOf" srcId="{EF4B2E8E-A3C4-4A33-8D40-C6B34EBDE6A3}" destId="{C32E83CA-575D-48C0-AD27-6DB4DCDA4A21}" srcOrd="0" destOrd="0" presId="urn:microsoft.com/office/officeart/2005/8/layout/hList1"/>
    <dgm:cxn modelId="{EEB1DA39-DD3B-4D6E-925E-E87BE78ADE30}" srcId="{0ED75FDE-4784-4B31-8454-FD1DD3CC3077}" destId="{17808677-E1E8-4B98-AA2A-FDEE5BC02E8C}" srcOrd="1" destOrd="0" parTransId="{92CCE831-4549-4858-98E9-727B824D5C12}" sibTransId="{A94171E7-0853-4E04-83A8-B0C63AA23CBA}"/>
    <dgm:cxn modelId="{1035B95F-C72C-464D-B915-14C3EE4559A2}" srcId="{17808677-E1E8-4B98-AA2A-FDEE5BC02E8C}" destId="{3B761F0D-B4B1-40F7-8666-D820726F3F7B}" srcOrd="2" destOrd="0" parTransId="{DD4680EA-8F52-467F-B704-0E3B37B67651}" sibTransId="{D63567F7-9537-45E8-BF27-9C0C13A54AAC}"/>
    <dgm:cxn modelId="{DDFC9364-6DD8-4E18-BDE1-00D35FA5907C}" srcId="{17808677-E1E8-4B98-AA2A-FDEE5BC02E8C}" destId="{EF4B2E8E-A3C4-4A33-8D40-C6B34EBDE6A3}" srcOrd="0" destOrd="0" parTransId="{DE46615A-2F8B-4FC4-843C-1F51EEE53B3C}" sibTransId="{A86F5BCF-85C5-4BD1-BFDC-F4427D51B3F9}"/>
    <dgm:cxn modelId="{35C0D266-C873-4A64-80C7-C36A0217C945}" type="presOf" srcId="{17808677-E1E8-4B98-AA2A-FDEE5BC02E8C}" destId="{BC5F218A-D692-44A9-9873-05713212AC57}" srcOrd="0" destOrd="0" presId="urn:microsoft.com/office/officeart/2005/8/layout/hList1"/>
    <dgm:cxn modelId="{9DD8C047-A824-4FD1-9632-83FC430E8CFB}" type="presOf" srcId="{3B761F0D-B4B1-40F7-8666-D820726F3F7B}" destId="{C32E83CA-575D-48C0-AD27-6DB4DCDA4A21}" srcOrd="0" destOrd="2" presId="urn:microsoft.com/office/officeart/2005/8/layout/hList1"/>
    <dgm:cxn modelId="{FD3CC467-5852-457D-91EF-7927119C34EE}" srcId="{41EA3875-797E-4E61-976F-5FBF718FFE45}" destId="{D169A2B0-032B-4A78-B6E7-43A8685CB4D9}" srcOrd="1" destOrd="0" parTransId="{DB3958DB-5248-443F-BB4F-6DF4F70E617B}" sibTransId="{7F561F40-B35D-4012-9DC0-77FFC4BF16F3}"/>
    <dgm:cxn modelId="{60BE6069-EB98-4E20-BE30-4E72DFDC2F39}" type="presOf" srcId="{38321BE9-5FEE-49F6-8BF4-4ACAC9C7EE49}" destId="{46283E79-9231-4FDD-B0E0-44DCE1A104AE}" srcOrd="0" destOrd="0" presId="urn:microsoft.com/office/officeart/2005/8/layout/hList1"/>
    <dgm:cxn modelId="{F6E85176-C8E9-4BF0-AD74-BAA89CAE5680}" srcId="{3207E294-EB0D-4376-A9E9-8B7AB458E59E}" destId="{246B70EB-E0D1-44B1-8EC0-A61E42571CF0}" srcOrd="2" destOrd="0" parTransId="{29ABEF62-14BC-4C90-9AF4-17654E3F1119}" sibTransId="{A3F15E11-4E65-40DF-9B48-EA615952C3B6}"/>
    <dgm:cxn modelId="{6FC74D7D-CB7A-46D2-A674-3F3C745F7CF8}" type="presOf" srcId="{246B70EB-E0D1-44B1-8EC0-A61E42571CF0}" destId="{39A3D13B-B39B-4553-9E69-B00C4E2AABAA}" srcOrd="0" destOrd="2" presId="urn:microsoft.com/office/officeart/2005/8/layout/hList1"/>
    <dgm:cxn modelId="{D2146F93-B50E-472D-A111-F756C9F495BA}" srcId="{17808677-E1E8-4B98-AA2A-FDEE5BC02E8C}" destId="{B7E9C475-1244-448A-B182-CA68E81A5D68}" srcOrd="1" destOrd="0" parTransId="{B03A4CA0-B1BC-47FF-8B48-D85BA069BBF9}" sibTransId="{91FD56F3-22DA-4B13-BB28-8207B63D8938}"/>
    <dgm:cxn modelId="{08A2AF97-C994-4A4C-B8CE-CD76B762F088}" type="presOf" srcId="{E1AD2DCC-D5BF-4044-90C6-29496F02DFCA}" destId="{39A3D13B-B39B-4553-9E69-B00C4E2AABAA}" srcOrd="0" destOrd="1" presId="urn:microsoft.com/office/officeart/2005/8/layout/hList1"/>
    <dgm:cxn modelId="{A964BD99-7827-4AEA-B88C-821DA8E8C0DA}" srcId="{0ED75FDE-4784-4B31-8454-FD1DD3CC3077}" destId="{3207E294-EB0D-4376-A9E9-8B7AB458E59E}" srcOrd="0" destOrd="0" parTransId="{73E9F600-C9FC-4112-8714-28D48A03CBD9}" sibTransId="{F5BEA8AD-B5F9-4781-AC0E-BC8413DE8A51}"/>
    <dgm:cxn modelId="{204C09AB-BEAB-48B4-8960-985C99291499}" type="presOf" srcId="{BA1B710E-2904-4AB5-B92B-26EC04B83B90}" destId="{39A3D13B-B39B-4553-9E69-B00C4E2AABAA}" srcOrd="0" destOrd="0" presId="urn:microsoft.com/office/officeart/2005/8/layout/hList1"/>
    <dgm:cxn modelId="{1279F9B4-F361-420D-81B7-6333C0236049}" type="presOf" srcId="{41EA3875-797E-4E61-976F-5FBF718FFE45}" destId="{7688DB00-3CCC-43B8-ADEF-6926307EF535}" srcOrd="0" destOrd="0" presId="urn:microsoft.com/office/officeart/2005/8/layout/hList1"/>
    <dgm:cxn modelId="{2223E7B9-18B5-454F-BD81-42F3E8A27968}" srcId="{0ED75FDE-4784-4B31-8454-FD1DD3CC3077}" destId="{41EA3875-797E-4E61-976F-5FBF718FFE45}" srcOrd="2" destOrd="0" parTransId="{44F7BEB1-8B34-4B2E-AEDE-D3C66F550CA7}" sibTransId="{31B78598-1743-46E3-8D94-B400A939FA83}"/>
    <dgm:cxn modelId="{01CA7FBC-CA2C-4B8D-9541-241D158C7610}" srcId="{3207E294-EB0D-4376-A9E9-8B7AB458E59E}" destId="{E1AD2DCC-D5BF-4044-90C6-29496F02DFCA}" srcOrd="1" destOrd="0" parTransId="{CB125C4A-B0F4-465D-8867-59CD9390E9B7}" sibTransId="{217E45C1-3D70-4D2C-9A4D-ACB33CAF124C}"/>
    <dgm:cxn modelId="{B9D9FBDC-64DF-4C52-B791-3866F37D26F7}" type="presOf" srcId="{0ED75FDE-4784-4B31-8454-FD1DD3CC3077}" destId="{3E8CA858-988D-499B-89CB-68406B53DD76}" srcOrd="0" destOrd="0" presId="urn:microsoft.com/office/officeart/2005/8/layout/hList1"/>
    <dgm:cxn modelId="{40F110E0-957C-4E2C-8DDE-D0460ABF0AA3}" type="presOf" srcId="{D169A2B0-032B-4A78-B6E7-43A8685CB4D9}" destId="{46283E79-9231-4FDD-B0E0-44DCE1A104AE}" srcOrd="0" destOrd="1" presId="urn:microsoft.com/office/officeart/2005/8/layout/hList1"/>
    <dgm:cxn modelId="{889E55E5-736C-439B-A9AF-25510CD5775F}" type="presOf" srcId="{B7E9C475-1244-448A-B182-CA68E81A5D68}" destId="{C32E83CA-575D-48C0-AD27-6DB4DCDA4A21}" srcOrd="0" destOrd="1" presId="urn:microsoft.com/office/officeart/2005/8/layout/hList1"/>
    <dgm:cxn modelId="{3D6C9C6E-DDB2-4E89-A0B4-039A48C82956}" type="presParOf" srcId="{3E8CA858-988D-499B-89CB-68406B53DD76}" destId="{A1271B3C-AD6C-44EE-98D6-39317F3DC893}" srcOrd="0" destOrd="0" presId="urn:microsoft.com/office/officeart/2005/8/layout/hList1"/>
    <dgm:cxn modelId="{72326D76-8C50-4793-A0BA-83D552AF5319}" type="presParOf" srcId="{A1271B3C-AD6C-44EE-98D6-39317F3DC893}" destId="{1BA5A904-4974-444D-AA18-374948E50330}" srcOrd="0" destOrd="0" presId="urn:microsoft.com/office/officeart/2005/8/layout/hList1"/>
    <dgm:cxn modelId="{6BB17CC9-362E-46B7-BE7A-5E251BFD1E3A}" type="presParOf" srcId="{A1271B3C-AD6C-44EE-98D6-39317F3DC893}" destId="{39A3D13B-B39B-4553-9E69-B00C4E2AABAA}" srcOrd="1" destOrd="0" presId="urn:microsoft.com/office/officeart/2005/8/layout/hList1"/>
    <dgm:cxn modelId="{D9C24B85-3EEE-46B7-94AD-4901A211E385}" type="presParOf" srcId="{3E8CA858-988D-499B-89CB-68406B53DD76}" destId="{4032D750-860E-487D-B8FA-9C9591B7F061}" srcOrd="1" destOrd="0" presId="urn:microsoft.com/office/officeart/2005/8/layout/hList1"/>
    <dgm:cxn modelId="{C35852BC-F01C-41BA-8488-DB3C1A4549AF}" type="presParOf" srcId="{3E8CA858-988D-499B-89CB-68406B53DD76}" destId="{D3B1FCF8-1FA1-4046-9D3E-F0FCB65FA5B2}" srcOrd="2" destOrd="0" presId="urn:microsoft.com/office/officeart/2005/8/layout/hList1"/>
    <dgm:cxn modelId="{6C8E40CF-9E5C-483F-AA24-4D2D3B5C73F5}" type="presParOf" srcId="{D3B1FCF8-1FA1-4046-9D3E-F0FCB65FA5B2}" destId="{BC5F218A-D692-44A9-9873-05713212AC57}" srcOrd="0" destOrd="0" presId="urn:microsoft.com/office/officeart/2005/8/layout/hList1"/>
    <dgm:cxn modelId="{EE04A0A5-11DE-4EBD-8B9A-00817FBBA091}" type="presParOf" srcId="{D3B1FCF8-1FA1-4046-9D3E-F0FCB65FA5B2}" destId="{C32E83CA-575D-48C0-AD27-6DB4DCDA4A21}" srcOrd="1" destOrd="0" presId="urn:microsoft.com/office/officeart/2005/8/layout/hList1"/>
    <dgm:cxn modelId="{50EAC6E2-DDB8-47F4-AFE4-A037F06A68B1}" type="presParOf" srcId="{3E8CA858-988D-499B-89CB-68406B53DD76}" destId="{FA5569BE-6520-49B1-8F1A-B79D9F53EB40}" srcOrd="3" destOrd="0" presId="urn:microsoft.com/office/officeart/2005/8/layout/hList1"/>
    <dgm:cxn modelId="{2E6DFADA-6CE4-43C3-AED0-4AA5F1B90DF8}" type="presParOf" srcId="{3E8CA858-988D-499B-89CB-68406B53DD76}" destId="{D8F6993F-12D4-4FDC-87F4-379D2B432BAA}" srcOrd="4" destOrd="0" presId="urn:microsoft.com/office/officeart/2005/8/layout/hList1"/>
    <dgm:cxn modelId="{C3862020-5212-4B1D-9FA6-ADFB0DA7A9CB}" type="presParOf" srcId="{D8F6993F-12D4-4FDC-87F4-379D2B432BAA}" destId="{7688DB00-3CCC-43B8-ADEF-6926307EF535}" srcOrd="0" destOrd="0" presId="urn:microsoft.com/office/officeart/2005/8/layout/hList1"/>
    <dgm:cxn modelId="{AEEA7B11-E861-4F8B-A9EA-776B31174584}" type="presParOf" srcId="{D8F6993F-12D4-4FDC-87F4-379D2B432BAA}" destId="{46283E79-9231-4FDD-B0E0-44DCE1A104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52E98-C04E-4776-8BC1-6C8976347234}" type="doc">
      <dgm:prSet loTypeId="urn:microsoft.com/office/officeart/2005/8/layout/bProcess3" loCatId="process" qsTypeId="urn:microsoft.com/office/officeart/2005/8/quickstyle/simple1" qsCatId="simple" csTypeId="urn:microsoft.com/office/officeart/2005/8/colors/colorful1" csCatId="colorful" phldr="1"/>
      <dgm:spPr/>
    </dgm:pt>
    <dgm:pt modelId="{E709167D-3A25-431F-84F3-10100FF1C1BE}">
      <dgm:prSet phldrT="[Text]" custT="1"/>
      <dgm:spPr/>
      <dgm:t>
        <a:bodyPr/>
        <a:lstStyle/>
        <a:p>
          <a:pPr>
            <a:lnSpc>
              <a:spcPct val="90000"/>
            </a:lnSpc>
          </a:pPr>
          <a:r>
            <a:rPr lang="en-US" sz="2000" dirty="0">
              <a:solidFill>
                <a:schemeClr val="tx1"/>
              </a:solidFill>
              <a:latin typeface="+mn-lt"/>
            </a:rPr>
            <a:t>Data Review in SDRR </a:t>
          </a:r>
        </a:p>
        <a:p>
          <a:pPr>
            <a:lnSpc>
              <a:spcPct val="90000"/>
            </a:lnSpc>
          </a:pPr>
          <a:r>
            <a:rPr lang="en-US" sz="2000" dirty="0">
              <a:solidFill>
                <a:schemeClr val="tx1"/>
              </a:solidFill>
              <a:latin typeface="+mn-lt"/>
            </a:rPr>
            <a:t>Aug. 11-19</a:t>
          </a:r>
        </a:p>
        <a:p>
          <a:pPr rtl="0">
            <a:lnSpc>
              <a:spcPct val="90000"/>
            </a:lnSpc>
          </a:pPr>
          <a:r>
            <a:rPr lang="en-US" sz="2000" dirty="0">
              <a:solidFill>
                <a:schemeClr val="tx1"/>
              </a:solidFill>
              <a:latin typeface="+mn-lt"/>
            </a:rPr>
            <a:t>Closes 12 noon </a:t>
          </a:r>
        </a:p>
        <a:p>
          <a:pPr rtl="0">
            <a:lnSpc>
              <a:spcPct val="100000"/>
            </a:lnSpc>
          </a:pPr>
          <a:r>
            <a:rPr lang="en-US" sz="2000" dirty="0">
              <a:solidFill>
                <a:schemeClr val="tx1"/>
              </a:solidFill>
              <a:latin typeface="+mn-lt"/>
            </a:rPr>
            <a:t>(New Tickets)</a:t>
          </a:r>
          <a:br>
            <a:rPr lang="en-US" sz="2000" dirty="0">
              <a:solidFill>
                <a:schemeClr val="tx1"/>
              </a:solidFill>
              <a:latin typeface="+mn-lt"/>
            </a:rPr>
          </a:br>
          <a:r>
            <a:rPr lang="en-US" sz="2000" dirty="0">
              <a:solidFill>
                <a:schemeClr val="tx1"/>
              </a:solidFill>
              <a:latin typeface="+mn-lt"/>
            </a:rPr>
            <a:t>Demographics, Accountability and Participation for Individual  Students will be the focus</a:t>
          </a:r>
        </a:p>
      </dgm:t>
    </dgm:pt>
    <dgm:pt modelId="{65824DF7-03BA-4E36-A60D-23B829B83759}" type="parTrans" cxnId="{9507F646-BCBB-4519-A088-FE4135498AEC}">
      <dgm:prSet/>
      <dgm:spPr/>
      <dgm:t>
        <a:bodyPr/>
        <a:lstStyle/>
        <a:p>
          <a:endParaRPr lang="en-US"/>
        </a:p>
      </dgm:t>
    </dgm:pt>
    <dgm:pt modelId="{8EBCA869-6B2E-45EF-9643-C52E81F4EB2A}" type="sibTrans" cxnId="{9507F646-BCBB-4519-A088-FE4135498AEC}">
      <dgm:prSet/>
      <dgm:spPr/>
      <dgm:t>
        <a:bodyPr/>
        <a:lstStyle/>
        <a:p>
          <a:endParaRPr lang="en-US"/>
        </a:p>
      </dgm:t>
    </dgm:pt>
    <dgm:pt modelId="{B50A8834-B429-4FC2-9FAE-46666025A1A3}">
      <dgm:prSet phldrT="[Text]" custT="1"/>
      <dgm:spPr/>
      <dgm:t>
        <a:bodyPr/>
        <a:lstStyle/>
        <a:p>
          <a:pPr>
            <a:lnSpc>
              <a:spcPct val="90000"/>
            </a:lnSpc>
          </a:pPr>
          <a:endParaRPr lang="en-US" sz="2000" dirty="0">
            <a:latin typeface="Franklin Gothic Medium" panose="020B0603020102020204" pitchFamily="34" charset="0"/>
          </a:endParaRPr>
        </a:p>
        <a:p>
          <a:pPr>
            <a:lnSpc>
              <a:spcPct val="90000"/>
            </a:lnSpc>
          </a:pPr>
          <a:r>
            <a:rPr lang="en-US" sz="2000" dirty="0">
              <a:solidFill>
                <a:schemeClr val="tx1"/>
              </a:solidFill>
              <a:latin typeface="+mn-lt"/>
            </a:rPr>
            <a:t>Quality Control (QC) Review Sept. 22 (Tentative)</a:t>
          </a:r>
        </a:p>
        <a:p>
          <a:pPr>
            <a:lnSpc>
              <a:spcPct val="100000"/>
            </a:lnSpc>
          </a:pPr>
          <a:r>
            <a:rPr lang="en-US" sz="2000" dirty="0">
              <a:solidFill>
                <a:schemeClr val="tx1"/>
              </a:solidFill>
              <a:latin typeface="+mn-lt"/>
            </a:rPr>
            <a:t>Spreadsheets –KDE  applications login and </a:t>
          </a:r>
        </a:p>
        <a:p>
          <a:pPr>
            <a:lnSpc>
              <a:spcPct val="100000"/>
            </a:lnSpc>
          </a:pPr>
          <a:r>
            <a:rPr lang="en-US" sz="2000" dirty="0">
              <a:solidFill>
                <a:schemeClr val="tx1"/>
              </a:solidFill>
              <a:latin typeface="+mn-lt"/>
            </a:rPr>
            <a:t>Google form</a:t>
          </a:r>
        </a:p>
        <a:p>
          <a:pPr>
            <a:lnSpc>
              <a:spcPct val="100000"/>
            </a:lnSpc>
          </a:pPr>
          <a:r>
            <a:rPr lang="en-US" sz="2000" dirty="0">
              <a:solidFill>
                <a:schemeClr val="tx1"/>
              </a:solidFill>
              <a:latin typeface="+mn-lt"/>
            </a:rPr>
            <a:t>Systemic issues</a:t>
          </a:r>
        </a:p>
        <a:p>
          <a:pPr>
            <a:lnSpc>
              <a:spcPct val="90000"/>
            </a:lnSpc>
          </a:pPr>
          <a:endParaRPr lang="en-US" sz="1500" dirty="0"/>
        </a:p>
      </dgm:t>
    </dgm:pt>
    <dgm:pt modelId="{373591CD-8514-496F-B31A-67176661BF01}" type="parTrans" cxnId="{AC6BE280-081F-4AE6-BD76-43FF6B530247}">
      <dgm:prSet/>
      <dgm:spPr/>
      <dgm:t>
        <a:bodyPr/>
        <a:lstStyle/>
        <a:p>
          <a:endParaRPr lang="en-US"/>
        </a:p>
      </dgm:t>
    </dgm:pt>
    <dgm:pt modelId="{D9CBA48A-2404-453B-A813-9A043C9791AA}" type="sibTrans" cxnId="{AC6BE280-081F-4AE6-BD76-43FF6B530247}">
      <dgm:prSet/>
      <dgm:spPr/>
      <dgm:t>
        <a:bodyPr/>
        <a:lstStyle/>
        <a:p>
          <a:endParaRPr lang="en-US"/>
        </a:p>
      </dgm:t>
    </dgm:pt>
    <dgm:pt modelId="{B6CE4403-2DED-4B7F-B5F6-169E27952718}">
      <dgm:prSet custT="1"/>
      <dgm:spPr/>
      <dgm:t>
        <a:bodyPr/>
        <a:lstStyle/>
        <a:p>
          <a:r>
            <a:rPr lang="en-US" sz="2000">
              <a:solidFill>
                <a:schemeClr val="tx1"/>
              </a:solidFill>
            </a:rPr>
            <a:t>Media Release</a:t>
          </a:r>
        </a:p>
        <a:p>
          <a:r>
            <a:rPr lang="en-US" sz="2000">
              <a:solidFill>
                <a:schemeClr val="tx1"/>
              </a:solidFill>
            </a:rPr>
            <a:t>(Late Sept./Early Oct.-exact dates-TBD) </a:t>
          </a:r>
        </a:p>
        <a:p>
          <a:r>
            <a:rPr lang="en-US" sz="2000">
              <a:solidFill>
                <a:schemeClr val="tx1"/>
              </a:solidFill>
            </a:rPr>
            <a:t>Data is Embargoed until Public Release</a:t>
          </a:r>
        </a:p>
        <a:p>
          <a:endParaRPr lang="en-US" sz="1700"/>
        </a:p>
      </dgm:t>
    </dgm:pt>
    <dgm:pt modelId="{7562944C-E6A6-4494-B0A8-3FCFCE684532}" type="parTrans" cxnId="{BA5636E1-5E95-44DC-9701-B7682D0B17E0}">
      <dgm:prSet/>
      <dgm:spPr/>
      <dgm:t>
        <a:bodyPr/>
        <a:lstStyle/>
        <a:p>
          <a:endParaRPr lang="en-US"/>
        </a:p>
      </dgm:t>
    </dgm:pt>
    <dgm:pt modelId="{A38C7AD8-A454-4FAE-9895-F81D370473F4}" type="sibTrans" cxnId="{BA5636E1-5E95-44DC-9701-B7682D0B17E0}">
      <dgm:prSet/>
      <dgm:spPr/>
      <dgm:t>
        <a:bodyPr/>
        <a:lstStyle/>
        <a:p>
          <a:endParaRPr lang="en-US"/>
        </a:p>
      </dgm:t>
    </dgm:pt>
    <dgm:pt modelId="{CA29BB8C-C157-4541-8AFD-EFAF7DFD17B2}">
      <dgm:prSet custT="1"/>
      <dgm:spPr/>
      <dgm:t>
        <a:bodyPr/>
        <a:lstStyle/>
        <a:p>
          <a:pPr rtl="0"/>
          <a:r>
            <a:rPr lang="en-US" sz="2000" dirty="0">
              <a:solidFill>
                <a:schemeClr val="tx1"/>
              </a:solidFill>
            </a:rPr>
            <a:t>Public Release</a:t>
          </a:r>
          <a:r>
            <a:rPr lang="en-US" sz="2000" dirty="0">
              <a:solidFill>
                <a:schemeClr val="tx1"/>
              </a:solidFill>
              <a:latin typeface="Georgia"/>
            </a:rPr>
            <a:t> </a:t>
          </a:r>
          <a:endParaRPr lang="en-US" sz="2000" dirty="0">
            <a:solidFill>
              <a:schemeClr val="tx1"/>
            </a:solidFill>
          </a:endParaRPr>
        </a:p>
        <a:p>
          <a:r>
            <a:rPr lang="en-US" sz="2000" dirty="0">
              <a:solidFill>
                <a:schemeClr val="tx1"/>
              </a:solidFill>
            </a:rPr>
            <a:t>(Early Oct.-exact dates-TBD)</a:t>
          </a:r>
        </a:p>
        <a:p>
          <a:r>
            <a:rPr lang="en-US" sz="2000" dirty="0">
              <a:solidFill>
                <a:schemeClr val="tx1"/>
              </a:solidFill>
            </a:rPr>
            <a:t>Ten-Day Regulatory Data Review after Public Release</a:t>
          </a:r>
        </a:p>
      </dgm:t>
    </dgm:pt>
    <dgm:pt modelId="{9BB39938-5648-4798-A5CD-9B3641C46BB0}" type="parTrans" cxnId="{85116580-C7B0-4E59-8B51-605E0AFF2658}">
      <dgm:prSet/>
      <dgm:spPr/>
      <dgm:t>
        <a:bodyPr/>
        <a:lstStyle/>
        <a:p>
          <a:endParaRPr lang="en-US"/>
        </a:p>
      </dgm:t>
    </dgm:pt>
    <dgm:pt modelId="{314DD56E-38F8-48C8-BFFE-A4AD550E5B9D}" type="sibTrans" cxnId="{85116580-C7B0-4E59-8B51-605E0AFF2658}">
      <dgm:prSet/>
      <dgm:spPr/>
      <dgm:t>
        <a:bodyPr/>
        <a:lstStyle/>
        <a:p>
          <a:endParaRPr lang="en-US"/>
        </a:p>
      </dgm:t>
    </dgm:pt>
    <dgm:pt modelId="{24553741-784E-4244-8D27-86601F3222D1}" type="pres">
      <dgm:prSet presAssocID="{CA052E98-C04E-4776-8BC1-6C8976347234}" presName="Name0" presStyleCnt="0">
        <dgm:presLayoutVars>
          <dgm:dir/>
          <dgm:resizeHandles val="exact"/>
        </dgm:presLayoutVars>
      </dgm:prSet>
      <dgm:spPr/>
    </dgm:pt>
    <dgm:pt modelId="{DACD5C04-BA84-4FFF-B506-4B98B27735BA}" type="pres">
      <dgm:prSet presAssocID="{E709167D-3A25-431F-84F3-10100FF1C1BE}" presName="node" presStyleLbl="node1" presStyleIdx="0" presStyleCnt="4" custScaleX="114146" custScaleY="111758">
        <dgm:presLayoutVars>
          <dgm:bulletEnabled val="1"/>
        </dgm:presLayoutVars>
      </dgm:prSet>
      <dgm:spPr>
        <a:prstGeom prst="flowChartAlternateProcess">
          <a:avLst/>
        </a:prstGeom>
      </dgm:spPr>
    </dgm:pt>
    <dgm:pt modelId="{60958B78-591C-4D41-845A-362494FA1E18}" type="pres">
      <dgm:prSet presAssocID="{8EBCA869-6B2E-45EF-9643-C52E81F4EB2A}" presName="sibTrans" presStyleLbl="sibTrans1D1" presStyleIdx="0" presStyleCnt="3"/>
      <dgm:spPr/>
    </dgm:pt>
    <dgm:pt modelId="{60C44416-3C7D-4C38-BE16-94690C698EC8}" type="pres">
      <dgm:prSet presAssocID="{8EBCA869-6B2E-45EF-9643-C52E81F4EB2A}" presName="connectorText" presStyleLbl="sibTrans1D1" presStyleIdx="0" presStyleCnt="3"/>
      <dgm:spPr/>
    </dgm:pt>
    <dgm:pt modelId="{D5E419ED-B429-44AE-A9C6-72317A0FBDF5}" type="pres">
      <dgm:prSet presAssocID="{B50A8834-B429-4FC2-9FAE-46666025A1A3}" presName="node" presStyleLbl="node1" presStyleIdx="1" presStyleCnt="4" custScaleX="104971" custScaleY="111576">
        <dgm:presLayoutVars>
          <dgm:bulletEnabled val="1"/>
        </dgm:presLayoutVars>
      </dgm:prSet>
      <dgm:spPr>
        <a:prstGeom prst="flowChartAlternateProcess">
          <a:avLst/>
        </a:prstGeom>
      </dgm:spPr>
    </dgm:pt>
    <dgm:pt modelId="{84C255C5-6F18-4186-9B44-F59E01282E33}" type="pres">
      <dgm:prSet presAssocID="{D9CBA48A-2404-453B-A813-9A043C9791AA}" presName="sibTrans" presStyleLbl="sibTrans1D1" presStyleIdx="1" presStyleCnt="3"/>
      <dgm:spPr/>
    </dgm:pt>
    <dgm:pt modelId="{D40C4124-1A54-4CF1-AB27-A479B5B7575A}" type="pres">
      <dgm:prSet presAssocID="{D9CBA48A-2404-453B-A813-9A043C9791AA}" presName="connectorText" presStyleLbl="sibTrans1D1" presStyleIdx="1" presStyleCnt="3"/>
      <dgm:spPr/>
    </dgm:pt>
    <dgm:pt modelId="{FDA4DE43-70DA-4588-BB71-C6D092D447B7}" type="pres">
      <dgm:prSet presAssocID="{B6CE4403-2DED-4B7F-B5F6-169E27952718}" presName="node" presStyleLbl="node1" presStyleIdx="2" presStyleCnt="4">
        <dgm:presLayoutVars>
          <dgm:bulletEnabled val="1"/>
        </dgm:presLayoutVars>
      </dgm:prSet>
      <dgm:spPr>
        <a:prstGeom prst="roundRect">
          <a:avLst/>
        </a:prstGeom>
      </dgm:spPr>
    </dgm:pt>
    <dgm:pt modelId="{5C30811A-5E7B-45AE-8A8B-888AA4E58FA3}" type="pres">
      <dgm:prSet presAssocID="{A38C7AD8-A454-4FAE-9895-F81D370473F4}" presName="sibTrans" presStyleLbl="sibTrans1D1" presStyleIdx="2" presStyleCnt="3"/>
      <dgm:spPr/>
    </dgm:pt>
    <dgm:pt modelId="{C872A22F-F705-43CA-9BE3-155DABC0487C}" type="pres">
      <dgm:prSet presAssocID="{A38C7AD8-A454-4FAE-9895-F81D370473F4}" presName="connectorText" presStyleLbl="sibTrans1D1" presStyleIdx="2" presStyleCnt="3"/>
      <dgm:spPr/>
    </dgm:pt>
    <dgm:pt modelId="{BD8252B0-A72B-4FAB-99AD-5EA65DD5EADE}" type="pres">
      <dgm:prSet presAssocID="{CA29BB8C-C157-4541-8AFD-EFAF7DFD17B2}" presName="node" presStyleLbl="node1" presStyleIdx="3" presStyleCnt="4">
        <dgm:presLayoutVars>
          <dgm:bulletEnabled val="1"/>
        </dgm:presLayoutVars>
      </dgm:prSet>
      <dgm:spPr>
        <a:prstGeom prst="roundRect">
          <a:avLst/>
        </a:prstGeom>
      </dgm:spPr>
    </dgm:pt>
  </dgm:ptLst>
  <dgm:cxnLst>
    <dgm:cxn modelId="{08A0961C-322B-411B-8D43-1C3CA845D5BC}" type="presOf" srcId="{B6CE4403-2DED-4B7F-B5F6-169E27952718}" destId="{FDA4DE43-70DA-4588-BB71-C6D092D447B7}" srcOrd="0" destOrd="0" presId="urn:microsoft.com/office/officeart/2005/8/layout/bProcess3"/>
    <dgm:cxn modelId="{1A076A2C-5739-483F-B2B4-8E5BA5005125}" type="presOf" srcId="{D9CBA48A-2404-453B-A813-9A043C9791AA}" destId="{84C255C5-6F18-4186-9B44-F59E01282E33}" srcOrd="0" destOrd="0" presId="urn:microsoft.com/office/officeart/2005/8/layout/bProcess3"/>
    <dgm:cxn modelId="{FF111135-E110-48DD-8675-64ADF6ACB49B}" type="presOf" srcId="{B50A8834-B429-4FC2-9FAE-46666025A1A3}" destId="{D5E419ED-B429-44AE-A9C6-72317A0FBDF5}" srcOrd="0" destOrd="0" presId="urn:microsoft.com/office/officeart/2005/8/layout/bProcess3"/>
    <dgm:cxn modelId="{D264B363-1E23-465C-942D-236FA48A951E}" type="presOf" srcId="{A38C7AD8-A454-4FAE-9895-F81D370473F4}" destId="{C872A22F-F705-43CA-9BE3-155DABC0487C}" srcOrd="1" destOrd="0" presId="urn:microsoft.com/office/officeart/2005/8/layout/bProcess3"/>
    <dgm:cxn modelId="{ED948C45-9F86-4DC9-84B7-F477D89D1ABC}" type="presOf" srcId="{D9CBA48A-2404-453B-A813-9A043C9791AA}" destId="{D40C4124-1A54-4CF1-AB27-A479B5B7575A}" srcOrd="1" destOrd="0" presId="urn:microsoft.com/office/officeart/2005/8/layout/bProcess3"/>
    <dgm:cxn modelId="{9507F646-BCBB-4519-A088-FE4135498AEC}" srcId="{CA052E98-C04E-4776-8BC1-6C8976347234}" destId="{E709167D-3A25-431F-84F3-10100FF1C1BE}" srcOrd="0" destOrd="0" parTransId="{65824DF7-03BA-4E36-A60D-23B829B83759}" sibTransId="{8EBCA869-6B2E-45EF-9643-C52E81F4EB2A}"/>
    <dgm:cxn modelId="{89FC974C-4BA0-4FDB-BA40-B8D6590D8A1A}" type="presOf" srcId="{8EBCA869-6B2E-45EF-9643-C52E81F4EB2A}" destId="{60C44416-3C7D-4C38-BE16-94690C698EC8}" srcOrd="1" destOrd="0" presId="urn:microsoft.com/office/officeart/2005/8/layout/bProcess3"/>
    <dgm:cxn modelId="{85116580-C7B0-4E59-8B51-605E0AFF2658}" srcId="{CA052E98-C04E-4776-8BC1-6C8976347234}" destId="{CA29BB8C-C157-4541-8AFD-EFAF7DFD17B2}" srcOrd="3" destOrd="0" parTransId="{9BB39938-5648-4798-A5CD-9B3641C46BB0}" sibTransId="{314DD56E-38F8-48C8-BFFE-A4AD550E5B9D}"/>
    <dgm:cxn modelId="{AC6BE280-081F-4AE6-BD76-43FF6B530247}" srcId="{CA052E98-C04E-4776-8BC1-6C8976347234}" destId="{B50A8834-B429-4FC2-9FAE-46666025A1A3}" srcOrd="1" destOrd="0" parTransId="{373591CD-8514-496F-B31A-67176661BF01}" sibTransId="{D9CBA48A-2404-453B-A813-9A043C9791AA}"/>
    <dgm:cxn modelId="{277CE092-1A15-4444-826A-E4BA29BD19B0}" type="presOf" srcId="{A38C7AD8-A454-4FAE-9895-F81D370473F4}" destId="{5C30811A-5E7B-45AE-8A8B-888AA4E58FA3}" srcOrd="0" destOrd="0" presId="urn:microsoft.com/office/officeart/2005/8/layout/bProcess3"/>
    <dgm:cxn modelId="{DDB52697-07AE-45EF-B3FD-D7E114769653}" type="presOf" srcId="{CA052E98-C04E-4776-8BC1-6C8976347234}" destId="{24553741-784E-4244-8D27-86601F3222D1}" srcOrd="0" destOrd="0" presId="urn:microsoft.com/office/officeart/2005/8/layout/bProcess3"/>
    <dgm:cxn modelId="{802258B2-F68A-4572-B12B-F7A233EE0B17}" type="presOf" srcId="{8EBCA869-6B2E-45EF-9643-C52E81F4EB2A}" destId="{60958B78-591C-4D41-845A-362494FA1E18}" srcOrd="0" destOrd="0" presId="urn:microsoft.com/office/officeart/2005/8/layout/bProcess3"/>
    <dgm:cxn modelId="{BA5636E1-5E95-44DC-9701-B7682D0B17E0}" srcId="{CA052E98-C04E-4776-8BC1-6C8976347234}" destId="{B6CE4403-2DED-4B7F-B5F6-169E27952718}" srcOrd="2" destOrd="0" parTransId="{7562944C-E6A6-4494-B0A8-3FCFCE684532}" sibTransId="{A38C7AD8-A454-4FAE-9895-F81D370473F4}"/>
    <dgm:cxn modelId="{E7FFD1E4-4ADF-40E8-92B3-F7D96BD42BA3}" type="presOf" srcId="{E709167D-3A25-431F-84F3-10100FF1C1BE}" destId="{DACD5C04-BA84-4FFF-B506-4B98B27735BA}" srcOrd="0" destOrd="0" presId="urn:microsoft.com/office/officeart/2005/8/layout/bProcess3"/>
    <dgm:cxn modelId="{348E09FD-DDBE-4930-8DB4-99683AAEDA6B}" type="presOf" srcId="{CA29BB8C-C157-4541-8AFD-EFAF7DFD17B2}" destId="{BD8252B0-A72B-4FAB-99AD-5EA65DD5EADE}" srcOrd="0" destOrd="0" presId="urn:microsoft.com/office/officeart/2005/8/layout/bProcess3"/>
    <dgm:cxn modelId="{C5607E33-E3A3-465F-9339-34B71A6F84D8}" type="presParOf" srcId="{24553741-784E-4244-8D27-86601F3222D1}" destId="{DACD5C04-BA84-4FFF-B506-4B98B27735BA}" srcOrd="0" destOrd="0" presId="urn:microsoft.com/office/officeart/2005/8/layout/bProcess3"/>
    <dgm:cxn modelId="{78D35ECE-4628-432C-8A58-EA3CC5480EDF}" type="presParOf" srcId="{24553741-784E-4244-8D27-86601F3222D1}" destId="{60958B78-591C-4D41-845A-362494FA1E18}" srcOrd="1" destOrd="0" presId="urn:microsoft.com/office/officeart/2005/8/layout/bProcess3"/>
    <dgm:cxn modelId="{A4432A36-54D4-4D59-8B89-A3442B46C311}" type="presParOf" srcId="{60958B78-591C-4D41-845A-362494FA1E18}" destId="{60C44416-3C7D-4C38-BE16-94690C698EC8}" srcOrd="0" destOrd="0" presId="urn:microsoft.com/office/officeart/2005/8/layout/bProcess3"/>
    <dgm:cxn modelId="{3BC3202C-88D3-4BC3-BEBC-CAB099F83799}" type="presParOf" srcId="{24553741-784E-4244-8D27-86601F3222D1}" destId="{D5E419ED-B429-44AE-A9C6-72317A0FBDF5}" srcOrd="2" destOrd="0" presId="urn:microsoft.com/office/officeart/2005/8/layout/bProcess3"/>
    <dgm:cxn modelId="{E3BF722A-EC56-4F8A-8CFF-A54632E7EB5E}" type="presParOf" srcId="{24553741-784E-4244-8D27-86601F3222D1}" destId="{84C255C5-6F18-4186-9B44-F59E01282E33}" srcOrd="3" destOrd="0" presId="urn:microsoft.com/office/officeart/2005/8/layout/bProcess3"/>
    <dgm:cxn modelId="{2E2D9986-6CD2-4808-9C88-BE04B6743224}" type="presParOf" srcId="{84C255C5-6F18-4186-9B44-F59E01282E33}" destId="{D40C4124-1A54-4CF1-AB27-A479B5B7575A}" srcOrd="0" destOrd="0" presId="urn:microsoft.com/office/officeart/2005/8/layout/bProcess3"/>
    <dgm:cxn modelId="{C647DCEB-7C65-4B90-AC4F-9B20C489F40C}" type="presParOf" srcId="{24553741-784E-4244-8D27-86601F3222D1}" destId="{FDA4DE43-70DA-4588-BB71-C6D092D447B7}" srcOrd="4" destOrd="0" presId="urn:microsoft.com/office/officeart/2005/8/layout/bProcess3"/>
    <dgm:cxn modelId="{D15F1F2D-E866-4508-977B-0DD6B40ABC51}" type="presParOf" srcId="{24553741-784E-4244-8D27-86601F3222D1}" destId="{5C30811A-5E7B-45AE-8A8B-888AA4E58FA3}" srcOrd="5" destOrd="0" presId="urn:microsoft.com/office/officeart/2005/8/layout/bProcess3"/>
    <dgm:cxn modelId="{9BFCC025-4B2A-42F8-BF3E-AAFBC1907A6F}" type="presParOf" srcId="{5C30811A-5E7B-45AE-8A8B-888AA4E58FA3}" destId="{C872A22F-F705-43CA-9BE3-155DABC0487C}" srcOrd="0" destOrd="0" presId="urn:microsoft.com/office/officeart/2005/8/layout/bProcess3"/>
    <dgm:cxn modelId="{20B76E7A-03F5-464E-95C5-0DB2AE736AC8}" type="presParOf" srcId="{24553741-784E-4244-8D27-86601F3222D1}" destId="{BD8252B0-A72B-4FAB-99AD-5EA65DD5EADE}"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3638C-FFD8-43BA-ADAF-2E0AE8BA2AA3}" type="doc">
      <dgm:prSet loTypeId="urn:microsoft.com/office/officeart/2009/3/layout/IncreasingArrowsProcess" loCatId="process" qsTypeId="urn:microsoft.com/office/officeart/2005/8/quickstyle/3d1" qsCatId="3D" csTypeId="urn:microsoft.com/office/officeart/2005/8/colors/colorful5" csCatId="colorful" phldr="1"/>
      <dgm:spPr/>
      <dgm:t>
        <a:bodyPr/>
        <a:lstStyle/>
        <a:p>
          <a:endParaRPr lang="en-US"/>
        </a:p>
      </dgm:t>
    </dgm:pt>
    <dgm:pt modelId="{56CFA89E-CC29-460E-8C97-98418B1BC5F7}">
      <dgm:prSet phldrT="[Text]" custT="1"/>
      <dgm:spPr/>
      <dgm:t>
        <a:bodyPr/>
        <a:lstStyle/>
        <a:p>
          <a:r>
            <a:rPr lang="en-US" sz="3200" b="1"/>
            <a:t>Step 1   Demographics/Accountability</a:t>
          </a:r>
          <a:endParaRPr lang="en-US" sz="3200"/>
        </a:p>
      </dgm:t>
      <dgm:extLst>
        <a:ext uri="{E40237B7-FDA0-4F09-8148-C483321AD2D9}">
          <dgm14:cNvPr xmlns:dgm14="http://schemas.microsoft.com/office/drawing/2010/diagram" id="0" name="" descr="Step 1 Demographics and Accountability&#10;&#10;The priority one is to check your accountability and demographic information on the student listings for all your students in SDRR to ensure accuracy of the data."/>
        </a:ext>
      </dgm:extLst>
    </dgm:pt>
    <dgm:pt modelId="{5F47AA20-BA7A-41BC-A0B6-D3EB8ED62004}" type="parTrans" cxnId="{2AC432DB-33EC-4FC7-92AA-70B470E7C424}">
      <dgm:prSet/>
      <dgm:spPr/>
      <dgm:t>
        <a:bodyPr/>
        <a:lstStyle/>
        <a:p>
          <a:endParaRPr lang="en-US" sz="2000"/>
        </a:p>
      </dgm:t>
    </dgm:pt>
    <dgm:pt modelId="{D3BD6F0B-AF2C-403A-8D97-0816DD222673}" type="sibTrans" cxnId="{2AC432DB-33EC-4FC7-92AA-70B470E7C424}">
      <dgm:prSet/>
      <dgm:spPr/>
      <dgm:t>
        <a:bodyPr/>
        <a:lstStyle/>
        <a:p>
          <a:endParaRPr lang="en-US" sz="2000"/>
        </a:p>
      </dgm:t>
    </dgm:pt>
    <dgm:pt modelId="{45691023-A75A-48A0-89C0-A6ADF689DEB1}">
      <dgm:prSet custT="1"/>
      <dgm:spPr/>
      <dgm:t>
        <a:bodyPr/>
        <a:lstStyle/>
        <a:p>
          <a:r>
            <a:rPr lang="en-US" sz="3200" b="1"/>
            <a:t>Step 2  Participation  </a:t>
          </a:r>
        </a:p>
      </dgm:t>
      <dgm:extLst>
        <a:ext uri="{E40237B7-FDA0-4F09-8148-C483321AD2D9}">
          <dgm14:cNvPr xmlns:dgm14="http://schemas.microsoft.com/office/drawing/2010/diagram" id="0" name="" descr="Step 2 Participation&#10;(Priority Two) KDE applications login&#10;&#10;&#10;&#10;&#10;&#10;"/>
        </a:ext>
      </dgm:extLst>
    </dgm:pt>
    <dgm:pt modelId="{FEA214A8-CEDA-42A3-A013-27B270A25CE1}" type="sibTrans" cxnId="{F747E1EB-2364-41FE-9EE4-0DE54EE18693}">
      <dgm:prSet/>
      <dgm:spPr/>
      <dgm:t>
        <a:bodyPr/>
        <a:lstStyle/>
        <a:p>
          <a:endParaRPr lang="en-US" sz="2000"/>
        </a:p>
      </dgm:t>
    </dgm:pt>
    <dgm:pt modelId="{79C853F1-F47D-461D-BFA3-AC2627034762}" type="parTrans" cxnId="{F747E1EB-2364-41FE-9EE4-0DE54EE18693}">
      <dgm:prSet/>
      <dgm:spPr/>
      <dgm:t>
        <a:bodyPr/>
        <a:lstStyle/>
        <a:p>
          <a:endParaRPr lang="en-US" sz="2000"/>
        </a:p>
      </dgm:t>
    </dgm:pt>
    <dgm:pt modelId="{B40F6BD1-7629-4B66-BFB0-B8937E7FB52B}">
      <dgm:prSet custT="1"/>
      <dgm:spPr/>
      <dgm:t>
        <a:bodyPr/>
        <a:lstStyle/>
        <a:p>
          <a:endParaRPr lang="en-US" sz="2400"/>
        </a:p>
      </dgm:t>
    </dgm:pt>
    <dgm:pt modelId="{80A9295F-A7EE-4C91-A4ED-F63FAAE28F70}" type="sibTrans" cxnId="{BFFBFDD2-8F63-4348-911D-B9E37461101B}">
      <dgm:prSet/>
      <dgm:spPr/>
      <dgm:t>
        <a:bodyPr/>
        <a:lstStyle/>
        <a:p>
          <a:endParaRPr lang="en-US"/>
        </a:p>
      </dgm:t>
    </dgm:pt>
    <dgm:pt modelId="{F77904A0-DECB-40A9-BAE2-A24DC85C1EB0}" type="parTrans" cxnId="{BFFBFDD2-8F63-4348-911D-B9E37461101B}">
      <dgm:prSet/>
      <dgm:spPr/>
      <dgm:t>
        <a:bodyPr/>
        <a:lstStyle/>
        <a:p>
          <a:endParaRPr lang="en-US"/>
        </a:p>
      </dgm:t>
    </dgm:pt>
    <dgm:pt modelId="{BD0D6A5C-B4EA-4E76-8E76-F6BC4AAD274D}">
      <dgm:prSet custT="1"/>
      <dgm:spPr/>
      <dgm:t>
        <a:bodyPr/>
        <a:lstStyle/>
        <a:p>
          <a:r>
            <a:rPr lang="en-US" sz="2400" b="1"/>
            <a:t>(Priority Two) KDE applications login</a:t>
          </a:r>
        </a:p>
      </dgm:t>
      <dgm:extLst>
        <a:ext uri="{E40237B7-FDA0-4F09-8148-C483321AD2D9}">
          <dgm14:cNvPr xmlns:dgm14="http://schemas.microsoft.com/office/drawing/2010/diagram" id="0" name="" descr="&#10;&#10;Priority (Two)&#10;Check students' participation status using the spreadsheets&#10; &#10;"/>
        </a:ext>
      </dgm:extLst>
    </dgm:pt>
    <dgm:pt modelId="{3B4278FC-086C-4DA3-8774-86800EE305E1}" type="sibTrans" cxnId="{242ACCE8-52FA-4723-82A8-43CE7E2F94C6}">
      <dgm:prSet/>
      <dgm:spPr/>
      <dgm:t>
        <a:bodyPr/>
        <a:lstStyle/>
        <a:p>
          <a:endParaRPr lang="en-US" sz="2000"/>
        </a:p>
      </dgm:t>
    </dgm:pt>
    <dgm:pt modelId="{BA5E566D-DF93-4177-9B47-F2ED0C67AFD9}" type="parTrans" cxnId="{242ACCE8-52FA-4723-82A8-43CE7E2F94C6}">
      <dgm:prSet/>
      <dgm:spPr/>
      <dgm:t>
        <a:bodyPr/>
        <a:lstStyle/>
        <a:p>
          <a:endParaRPr lang="en-US" sz="2000"/>
        </a:p>
      </dgm:t>
    </dgm:pt>
    <dgm:pt modelId="{B87E3D93-3F55-4893-8744-467FDCD46DB4}">
      <dgm:prSet custT="1"/>
      <dgm:spPr/>
      <dgm:t>
        <a:bodyPr/>
        <a:lstStyle/>
        <a:p>
          <a:r>
            <a:rPr lang="en-US" sz="2400"/>
            <a:t>Check students' participation status using the spreadsheet.</a:t>
          </a:r>
        </a:p>
      </dgm:t>
    </dgm:pt>
    <dgm:pt modelId="{1DB1B385-E668-4749-8CFA-0F93BDDF50EC}" type="parTrans" cxnId="{24827F50-6717-498B-86B4-BD507569B11E}">
      <dgm:prSet/>
      <dgm:spPr/>
      <dgm:t>
        <a:bodyPr/>
        <a:lstStyle/>
        <a:p>
          <a:endParaRPr lang="en-US"/>
        </a:p>
      </dgm:t>
    </dgm:pt>
    <dgm:pt modelId="{D9211188-D971-4596-AB0D-CA410A2491C8}" type="sibTrans" cxnId="{24827F50-6717-498B-86B4-BD507569B11E}">
      <dgm:prSet/>
      <dgm:spPr/>
      <dgm:t>
        <a:bodyPr/>
        <a:lstStyle/>
        <a:p>
          <a:endParaRPr lang="en-US"/>
        </a:p>
      </dgm:t>
    </dgm:pt>
    <dgm:pt modelId="{C20658D2-B890-4D6E-8006-A3F170D322DB}">
      <dgm:prSet custT="1"/>
      <dgm:spPr/>
      <dgm:t>
        <a:bodyPr/>
        <a:lstStyle/>
        <a:p>
          <a:r>
            <a:rPr lang="en-US" sz="2400" b="1"/>
            <a:t>(Priority One) SDRR</a:t>
          </a:r>
          <a:endParaRPr lang="en-US" sz="2400" b="1">
            <a:highlight>
              <a:srgbClr val="FFFF00"/>
            </a:highlight>
          </a:endParaRPr>
        </a:p>
      </dgm:t>
      <dgm:extLst>
        <a:ext uri="{E40237B7-FDA0-4F09-8148-C483321AD2D9}">
          <dgm14:cNvPr xmlns:dgm14="http://schemas.microsoft.com/office/drawing/2010/diagram" id="0" name="" descr=" In step one of accountability, the priority one is to confirm your 100 day students that will contribute to your district or school accountability.&#10;Indicate the correct accountability for any non-100 day students that should be removed from your accountability.  &#10;Resolve non-participation issues of students without test results.&#10;&#10;In Step 2 of demographics which is priority two, &#10;" title="Step 1 Accountability"/>
        </a:ext>
      </dgm:extLst>
    </dgm:pt>
    <dgm:pt modelId="{10053C76-CAE0-4CA0-900E-5DCA05B95C7E}" type="sibTrans" cxnId="{07981DD7-2DBA-4491-9B03-50800C761E8F}">
      <dgm:prSet/>
      <dgm:spPr/>
      <dgm:t>
        <a:bodyPr/>
        <a:lstStyle/>
        <a:p>
          <a:endParaRPr lang="en-US" sz="2000"/>
        </a:p>
      </dgm:t>
    </dgm:pt>
    <dgm:pt modelId="{49AE7D20-8A35-48A6-86C8-57AFEEE28287}" type="parTrans" cxnId="{07981DD7-2DBA-4491-9B03-50800C761E8F}">
      <dgm:prSet/>
      <dgm:spPr/>
      <dgm:t>
        <a:bodyPr/>
        <a:lstStyle/>
        <a:p>
          <a:endParaRPr lang="en-US" sz="2000"/>
        </a:p>
      </dgm:t>
    </dgm:pt>
    <dgm:pt modelId="{6CF5E1AC-99A2-484C-898D-66AB005AB092}">
      <dgm:prSet custT="1"/>
      <dgm:spPr/>
      <dgm:t>
        <a:bodyPr/>
        <a:lstStyle/>
        <a:p>
          <a:pPr rtl="0"/>
          <a:r>
            <a:rPr lang="en-US" sz="2000"/>
            <a:t>All demographics are based</a:t>
          </a:r>
          <a:r>
            <a:rPr lang="en-US" sz="2000" strike="noStrike"/>
            <a:t> on </a:t>
          </a:r>
          <a:r>
            <a:rPr lang="en-US" sz="2000"/>
            <a:t>the first day of the 14-day testing window.</a:t>
          </a:r>
        </a:p>
      </dgm:t>
    </dgm:pt>
    <dgm:pt modelId="{8190E38F-5262-4B71-8553-405ECE71C772}" type="sibTrans" cxnId="{A5A1CC3D-4C80-4140-A6E3-AB572BCDFBD5}">
      <dgm:prSet/>
      <dgm:spPr/>
      <dgm:t>
        <a:bodyPr/>
        <a:lstStyle/>
        <a:p>
          <a:endParaRPr lang="en-US"/>
        </a:p>
      </dgm:t>
    </dgm:pt>
    <dgm:pt modelId="{0A7632DF-18B4-4AC4-BC09-610112B061CA}" type="parTrans" cxnId="{A5A1CC3D-4C80-4140-A6E3-AB572BCDFBD5}">
      <dgm:prSet/>
      <dgm:spPr/>
      <dgm:t>
        <a:bodyPr/>
        <a:lstStyle/>
        <a:p>
          <a:endParaRPr lang="en-US"/>
        </a:p>
      </dgm:t>
    </dgm:pt>
    <dgm:pt modelId="{34738F0D-096C-47D5-8046-FF7D957D1D00}">
      <dgm:prSet custT="1"/>
      <dgm:spPr/>
      <dgm:t>
        <a:bodyPr/>
        <a:lstStyle/>
        <a:p>
          <a:r>
            <a:rPr lang="en-US" sz="2000"/>
            <a:t>Check lunch status and students with disability status (IEP), since these have potential to change over time.</a:t>
          </a:r>
        </a:p>
      </dgm:t>
    </dgm:pt>
    <dgm:pt modelId="{DC6187BA-2731-4331-A747-68346B648BE4}" type="sibTrans" cxnId="{9B7EC5B4-D4F0-4330-B0FC-2507043763C7}">
      <dgm:prSet/>
      <dgm:spPr/>
      <dgm:t>
        <a:bodyPr/>
        <a:lstStyle/>
        <a:p>
          <a:endParaRPr lang="en-US" sz="2000"/>
        </a:p>
      </dgm:t>
    </dgm:pt>
    <dgm:pt modelId="{FB1EA6ED-4437-424D-A0AF-A5B79A3262EE}" type="parTrans" cxnId="{9B7EC5B4-D4F0-4330-B0FC-2507043763C7}">
      <dgm:prSet/>
      <dgm:spPr/>
      <dgm:t>
        <a:bodyPr/>
        <a:lstStyle/>
        <a:p>
          <a:endParaRPr lang="en-US" sz="2000"/>
        </a:p>
      </dgm:t>
    </dgm:pt>
    <dgm:pt modelId="{6EEE590E-4B21-484B-9EB1-C347CD237B5A}">
      <dgm:prSet custT="1"/>
      <dgm:spPr/>
      <dgm:t>
        <a:bodyPr/>
        <a:lstStyle/>
        <a:p>
          <a:r>
            <a:rPr lang="en-US" sz="2000"/>
            <a:t>Confirm ethnicity and race categories.</a:t>
          </a:r>
        </a:p>
      </dgm:t>
    </dgm:pt>
    <dgm:pt modelId="{6A452DF9-7410-4050-AEC9-2911619F9BBA}" type="sibTrans" cxnId="{DE7C5B38-1B24-49DE-81B3-4D3953A19E9D}">
      <dgm:prSet/>
      <dgm:spPr/>
      <dgm:t>
        <a:bodyPr/>
        <a:lstStyle/>
        <a:p>
          <a:endParaRPr lang="en-US"/>
        </a:p>
      </dgm:t>
    </dgm:pt>
    <dgm:pt modelId="{17BF1D4C-7435-433E-8028-42BB7CC6FB2E}" type="parTrans" cxnId="{DE7C5B38-1B24-49DE-81B3-4D3953A19E9D}">
      <dgm:prSet/>
      <dgm:spPr/>
      <dgm:t>
        <a:bodyPr/>
        <a:lstStyle/>
        <a:p>
          <a:endParaRPr lang="en-US"/>
        </a:p>
      </dgm:t>
    </dgm:pt>
    <dgm:pt modelId="{3CB2E9C6-E9F9-45FA-94BE-E7986AE843A3}">
      <dgm:prSet custT="1"/>
      <dgm:spPr/>
      <dgm:t>
        <a:bodyPr/>
        <a:lstStyle/>
        <a:p>
          <a:r>
            <a:rPr lang="en-US" sz="2000"/>
            <a:t>Tested school and grade cannot be changed, except by request to KDE. </a:t>
          </a:r>
        </a:p>
      </dgm:t>
    </dgm:pt>
    <dgm:pt modelId="{1A5565CE-6C6A-446B-A26C-C2CAD3997A65}" type="sibTrans" cxnId="{BDF543E0-70D0-45CA-A175-974F6F64FEB9}">
      <dgm:prSet/>
      <dgm:spPr/>
      <dgm:t>
        <a:bodyPr/>
        <a:lstStyle/>
        <a:p>
          <a:endParaRPr lang="en-US"/>
        </a:p>
      </dgm:t>
    </dgm:pt>
    <dgm:pt modelId="{9C1B3464-EBDE-4CEE-84F0-B59532BDA838}" type="parTrans" cxnId="{BDF543E0-70D0-45CA-A175-974F6F64FEB9}">
      <dgm:prSet/>
      <dgm:spPr/>
      <dgm:t>
        <a:bodyPr/>
        <a:lstStyle/>
        <a:p>
          <a:endParaRPr lang="en-US"/>
        </a:p>
      </dgm:t>
    </dgm:pt>
    <dgm:pt modelId="{93F36CFB-D9BC-4CDC-B2D6-980FA3261F56}">
      <dgm:prSet custT="1"/>
      <dgm:spPr/>
      <dgm:t>
        <a:bodyPr/>
        <a:lstStyle/>
        <a:p>
          <a:r>
            <a:rPr lang="en-US" sz="2000"/>
            <a:t>Mark Accommodations for students with an IEP or a PSP. </a:t>
          </a:r>
        </a:p>
      </dgm:t>
    </dgm:pt>
    <dgm:pt modelId="{79992C26-9730-4384-9FDD-B8FF84DDF986}" type="sibTrans" cxnId="{97A2E637-8B03-4E67-B0D5-A4C5DE7D592C}">
      <dgm:prSet/>
      <dgm:spPr/>
      <dgm:t>
        <a:bodyPr/>
        <a:lstStyle/>
        <a:p>
          <a:endParaRPr lang="en-US"/>
        </a:p>
      </dgm:t>
    </dgm:pt>
    <dgm:pt modelId="{591F50D6-58EC-4336-A674-A774C8FAE228}" type="parTrans" cxnId="{97A2E637-8B03-4E67-B0D5-A4C5DE7D592C}">
      <dgm:prSet/>
      <dgm:spPr/>
      <dgm:t>
        <a:bodyPr/>
        <a:lstStyle/>
        <a:p>
          <a:endParaRPr lang="en-US"/>
        </a:p>
      </dgm:t>
    </dgm:pt>
    <dgm:pt modelId="{BBE684F1-62D0-4DF1-8138-DA7C9920037E}">
      <dgm:prSet custT="1"/>
      <dgm:spPr/>
      <dgm:t>
        <a:bodyPr/>
        <a:lstStyle/>
        <a:p>
          <a:endParaRPr lang="en-US" sz="2400"/>
        </a:p>
      </dgm:t>
    </dgm:pt>
    <dgm:pt modelId="{8E618C9D-0D53-4840-A2FB-F5CB4EC8C5B0}" type="sibTrans" cxnId="{CFD782C7-3CCB-44BB-A060-AC03E437AA94}">
      <dgm:prSet/>
      <dgm:spPr/>
      <dgm:t>
        <a:bodyPr/>
        <a:lstStyle/>
        <a:p>
          <a:endParaRPr lang="en-US"/>
        </a:p>
      </dgm:t>
    </dgm:pt>
    <dgm:pt modelId="{ED240C0A-5179-48D1-B4EE-8045A839D0F1}" type="parTrans" cxnId="{CFD782C7-3CCB-44BB-A060-AC03E437AA94}">
      <dgm:prSet/>
      <dgm:spPr/>
      <dgm:t>
        <a:bodyPr/>
        <a:lstStyle/>
        <a:p>
          <a:endParaRPr lang="en-US"/>
        </a:p>
      </dgm:t>
    </dgm:pt>
    <dgm:pt modelId="{E35A2BAC-C1FD-4F7C-B01B-975F2886ECF7}">
      <dgm:prSet custT="1"/>
      <dgm:spPr/>
      <dgm:t>
        <a:bodyPr/>
        <a:lstStyle/>
        <a:p>
          <a:endParaRPr lang="en-US" sz="2000"/>
        </a:p>
      </dgm:t>
    </dgm:pt>
    <dgm:pt modelId="{00EDDB1A-5204-4BA6-82DE-B7715365ECDA}" type="sibTrans" cxnId="{CD6F07A0-9AAF-4E7A-A54E-A35424C7B5B2}">
      <dgm:prSet/>
      <dgm:spPr/>
      <dgm:t>
        <a:bodyPr/>
        <a:lstStyle/>
        <a:p>
          <a:endParaRPr lang="en-US"/>
        </a:p>
      </dgm:t>
    </dgm:pt>
    <dgm:pt modelId="{144EB5B6-8B33-47E5-9F6A-F322CE85F046}" type="parTrans" cxnId="{CD6F07A0-9AAF-4E7A-A54E-A35424C7B5B2}">
      <dgm:prSet/>
      <dgm:spPr/>
      <dgm:t>
        <a:bodyPr/>
        <a:lstStyle/>
        <a:p>
          <a:endParaRPr lang="en-US"/>
        </a:p>
      </dgm:t>
    </dgm:pt>
    <dgm:pt modelId="{50D51592-6CB0-4E70-B8B0-355AF48C0A4F}">
      <dgm:prSet custT="1"/>
      <dgm:spPr/>
      <dgm:t>
        <a:bodyPr/>
        <a:lstStyle/>
        <a:p>
          <a:endParaRPr lang="en-US" sz="2000"/>
        </a:p>
      </dgm:t>
    </dgm:pt>
    <dgm:pt modelId="{E9A11A86-0407-4B75-B3BD-6D50ADD92E84}" type="sibTrans" cxnId="{6A6BCDBB-361A-48D3-BAF2-4EA078727924}">
      <dgm:prSet/>
      <dgm:spPr/>
      <dgm:t>
        <a:bodyPr/>
        <a:lstStyle/>
        <a:p>
          <a:endParaRPr lang="en-US"/>
        </a:p>
      </dgm:t>
    </dgm:pt>
    <dgm:pt modelId="{9A9A1BFD-88EE-47F4-8B85-F0FED48F4912}" type="parTrans" cxnId="{6A6BCDBB-361A-48D3-BAF2-4EA078727924}">
      <dgm:prSet/>
      <dgm:spPr/>
      <dgm:t>
        <a:bodyPr/>
        <a:lstStyle/>
        <a:p>
          <a:endParaRPr lang="en-US"/>
        </a:p>
      </dgm:t>
    </dgm:pt>
    <dgm:pt modelId="{139871F5-BF18-4A65-807C-4C81E6DA4A69}">
      <dgm:prSet custT="1"/>
      <dgm:spPr/>
      <dgm:t>
        <a:bodyPr/>
        <a:lstStyle/>
        <a:p>
          <a:endParaRPr lang="en-US" sz="2000"/>
        </a:p>
      </dgm:t>
    </dgm:pt>
    <dgm:pt modelId="{797FEB7A-0599-4EEA-82AD-49C5EB451658}" type="sibTrans" cxnId="{AC9D856A-BFBF-4296-B84E-342EFF1BCA79}">
      <dgm:prSet/>
      <dgm:spPr/>
      <dgm:t>
        <a:bodyPr/>
        <a:lstStyle/>
        <a:p>
          <a:endParaRPr lang="en-US"/>
        </a:p>
      </dgm:t>
    </dgm:pt>
    <dgm:pt modelId="{2773341D-E626-4F2F-9B96-06BB55FE8019}" type="parTrans" cxnId="{AC9D856A-BFBF-4296-B84E-342EFF1BCA79}">
      <dgm:prSet/>
      <dgm:spPr/>
      <dgm:t>
        <a:bodyPr/>
        <a:lstStyle/>
        <a:p>
          <a:endParaRPr lang="en-US"/>
        </a:p>
      </dgm:t>
    </dgm:pt>
    <dgm:pt modelId="{BC6E3B74-76AF-414D-8187-C482A73E00E0}">
      <dgm:prSet custT="1"/>
      <dgm:spPr/>
      <dgm:t>
        <a:bodyPr/>
        <a:lstStyle/>
        <a:p>
          <a:endParaRPr lang="en-US" sz="2000"/>
        </a:p>
      </dgm:t>
    </dgm:pt>
    <dgm:pt modelId="{203A469F-C5DE-472F-AB9D-14B4F5AB0441}" type="sibTrans" cxnId="{B47D54E4-606D-4904-869D-42A10B7BE4B6}">
      <dgm:prSet/>
      <dgm:spPr/>
      <dgm:t>
        <a:bodyPr/>
        <a:lstStyle/>
        <a:p>
          <a:endParaRPr lang="en-US"/>
        </a:p>
      </dgm:t>
    </dgm:pt>
    <dgm:pt modelId="{28D32040-B5B3-4E7B-81BC-80AAF027AEC8}" type="parTrans" cxnId="{B47D54E4-606D-4904-869D-42A10B7BE4B6}">
      <dgm:prSet/>
      <dgm:spPr/>
      <dgm:t>
        <a:bodyPr/>
        <a:lstStyle/>
        <a:p>
          <a:endParaRPr lang="en-US"/>
        </a:p>
      </dgm:t>
    </dgm:pt>
    <dgm:pt modelId="{FF37AEAC-0A3A-41D5-9DFC-19D8958116E1}">
      <dgm:prSet custT="1"/>
      <dgm:spPr/>
      <dgm:t>
        <a:bodyPr/>
        <a:lstStyle/>
        <a:p>
          <a:r>
            <a:rPr lang="en-US" sz="2000"/>
            <a:t>Indicate the correct accountability for student that contribute to the school or district accountability and those who do not.</a:t>
          </a:r>
        </a:p>
      </dgm:t>
    </dgm:pt>
    <dgm:pt modelId="{F42F48B2-F95B-40D4-BDDB-146BCA769726}" type="parTrans" cxnId="{9FE3CA2B-DB51-41BC-8120-55725665F415}">
      <dgm:prSet/>
      <dgm:spPr/>
      <dgm:t>
        <a:bodyPr/>
        <a:lstStyle/>
        <a:p>
          <a:endParaRPr lang="en-US"/>
        </a:p>
      </dgm:t>
    </dgm:pt>
    <dgm:pt modelId="{07B70AB5-032A-4EBB-AA62-49528B53F538}" type="sibTrans" cxnId="{9FE3CA2B-DB51-41BC-8120-55725665F415}">
      <dgm:prSet/>
      <dgm:spPr/>
      <dgm:t>
        <a:bodyPr/>
        <a:lstStyle/>
        <a:p>
          <a:endParaRPr lang="en-US"/>
        </a:p>
      </dgm:t>
    </dgm:pt>
    <dgm:pt modelId="{183AACB4-556F-4F18-841B-DDAB971E4582}">
      <dgm:prSet custT="1"/>
      <dgm:spPr/>
      <dgm:t>
        <a:bodyPr/>
        <a:lstStyle/>
        <a:p>
          <a:r>
            <a:rPr lang="en-US" sz="2000"/>
            <a:t>Resolve nonparticipation status of students without test results.</a:t>
          </a:r>
        </a:p>
      </dgm:t>
    </dgm:pt>
    <dgm:pt modelId="{EFA34DA0-6BDC-4905-AF3B-B13A60F99666}" type="parTrans" cxnId="{7E604119-905E-41EB-8ED3-5FC856049173}">
      <dgm:prSet/>
      <dgm:spPr/>
      <dgm:t>
        <a:bodyPr/>
        <a:lstStyle/>
        <a:p>
          <a:endParaRPr lang="en-US"/>
        </a:p>
      </dgm:t>
    </dgm:pt>
    <dgm:pt modelId="{6D4D2DF7-C502-470C-841D-3CCA2B5C8E59}" type="sibTrans" cxnId="{7E604119-905E-41EB-8ED3-5FC856049173}">
      <dgm:prSet/>
      <dgm:spPr/>
      <dgm:t>
        <a:bodyPr/>
        <a:lstStyle/>
        <a:p>
          <a:endParaRPr lang="en-US"/>
        </a:p>
      </dgm:t>
    </dgm:pt>
    <dgm:pt modelId="{04246B66-6293-4BE8-B77E-FF6FDEC63985}" type="pres">
      <dgm:prSet presAssocID="{3313638C-FFD8-43BA-ADAF-2E0AE8BA2AA3}" presName="Name0" presStyleCnt="0">
        <dgm:presLayoutVars>
          <dgm:chMax val="5"/>
          <dgm:chPref val="5"/>
          <dgm:dir/>
          <dgm:animLvl val="lvl"/>
        </dgm:presLayoutVars>
      </dgm:prSet>
      <dgm:spPr/>
    </dgm:pt>
    <dgm:pt modelId="{5DE199DB-F30F-4AD1-8B1A-E58EC7576169}" type="pres">
      <dgm:prSet presAssocID="{56CFA89E-CC29-460E-8C97-98418B1BC5F7}" presName="parentText1" presStyleLbl="node1" presStyleIdx="0" presStyleCnt="2" custLinFactNeighborX="-70" custLinFactNeighborY="-7881">
        <dgm:presLayoutVars>
          <dgm:chMax/>
          <dgm:chPref val="3"/>
          <dgm:bulletEnabled val="1"/>
        </dgm:presLayoutVars>
      </dgm:prSet>
      <dgm:spPr/>
    </dgm:pt>
    <dgm:pt modelId="{4365E56E-8AEF-450C-A124-2B35A1A2CED1}" type="pres">
      <dgm:prSet presAssocID="{56CFA89E-CC29-460E-8C97-98418B1BC5F7}" presName="childText1" presStyleLbl="solidAlignAcc1" presStyleIdx="0" presStyleCnt="2" custScaleX="101583" custScaleY="127426" custLinFactNeighborY="2087">
        <dgm:presLayoutVars>
          <dgm:chMax val="0"/>
          <dgm:chPref val="0"/>
          <dgm:bulletEnabled val="1"/>
        </dgm:presLayoutVars>
      </dgm:prSet>
      <dgm:spPr/>
    </dgm:pt>
    <dgm:pt modelId="{71356AF5-8B2B-4BB8-805E-43F16CEB8A5C}" type="pres">
      <dgm:prSet presAssocID="{45691023-A75A-48A0-89C0-A6ADF689DEB1}" presName="parentText2" presStyleLbl="node1" presStyleIdx="1" presStyleCnt="2">
        <dgm:presLayoutVars>
          <dgm:chMax/>
          <dgm:chPref val="3"/>
          <dgm:bulletEnabled val="1"/>
        </dgm:presLayoutVars>
      </dgm:prSet>
      <dgm:spPr/>
    </dgm:pt>
    <dgm:pt modelId="{ED174A7F-EB17-46C6-8EC7-4E01C9881CD8}" type="pres">
      <dgm:prSet presAssocID="{45691023-A75A-48A0-89C0-A6ADF689DEB1}" presName="childText2" presStyleLbl="solidAlignAcc1" presStyleIdx="1" presStyleCnt="2" custLinFactNeighborX="-343" custLinFactNeighborY="-806">
        <dgm:presLayoutVars>
          <dgm:chMax val="0"/>
          <dgm:chPref val="0"/>
          <dgm:bulletEnabled val="1"/>
        </dgm:presLayoutVars>
      </dgm:prSet>
      <dgm:spPr/>
    </dgm:pt>
  </dgm:ptLst>
  <dgm:cxnLst>
    <dgm:cxn modelId="{62E7FF04-C334-4A3F-A352-472051AE61E0}" type="presOf" srcId="{C20658D2-B890-4D6E-8006-A3F170D322DB}" destId="{4365E56E-8AEF-450C-A124-2B35A1A2CED1}" srcOrd="0" destOrd="0" presId="urn:microsoft.com/office/officeart/2009/3/layout/IncreasingArrowsProcess"/>
    <dgm:cxn modelId="{FF83D006-E6EB-45CC-BC2E-9E4310EE8A54}" type="presOf" srcId="{45691023-A75A-48A0-89C0-A6ADF689DEB1}" destId="{71356AF5-8B2B-4BB8-805E-43F16CEB8A5C}" srcOrd="0" destOrd="0" presId="urn:microsoft.com/office/officeart/2009/3/layout/IncreasingArrowsProcess"/>
    <dgm:cxn modelId="{E6633F09-9A71-4772-9FA7-2CF6EBE7CA21}" type="presOf" srcId="{139871F5-BF18-4A65-807C-4C81E6DA4A69}" destId="{4365E56E-8AEF-450C-A124-2B35A1A2CED1}" srcOrd="0" destOrd="11" presId="urn:microsoft.com/office/officeart/2009/3/layout/IncreasingArrowsProcess"/>
    <dgm:cxn modelId="{EE6AD909-6B51-4243-9A3B-7056076E3150}" type="presOf" srcId="{E35A2BAC-C1FD-4F7C-B01B-975F2886ECF7}" destId="{4365E56E-8AEF-450C-A124-2B35A1A2CED1}" srcOrd="0" destOrd="9" presId="urn:microsoft.com/office/officeart/2009/3/layout/IncreasingArrowsProcess"/>
    <dgm:cxn modelId="{40847F0F-C2C2-4F7C-A99F-FD912C9DD24A}" type="presOf" srcId="{56CFA89E-CC29-460E-8C97-98418B1BC5F7}" destId="{5DE199DB-F30F-4AD1-8B1A-E58EC7576169}" srcOrd="0" destOrd="0" presId="urn:microsoft.com/office/officeart/2009/3/layout/IncreasingArrowsProcess"/>
    <dgm:cxn modelId="{86639F11-1BFF-4473-BEBC-AA1EAA52D2B8}" type="presOf" srcId="{93F36CFB-D9BC-4CDC-B2D6-980FA3261F56}" destId="{4365E56E-8AEF-450C-A124-2B35A1A2CED1}" srcOrd="0" destOrd="5" presId="urn:microsoft.com/office/officeart/2009/3/layout/IncreasingArrowsProcess"/>
    <dgm:cxn modelId="{7E604119-905E-41EB-8ED3-5FC856049173}" srcId="{C20658D2-B890-4D6E-8006-A3F170D322DB}" destId="{183AACB4-556F-4F18-841B-DDAB971E4582}" srcOrd="6" destOrd="0" parTransId="{EFA34DA0-6BDC-4905-AF3B-B13A60F99666}" sibTransId="{6D4D2DF7-C502-470C-841D-3CCA2B5C8E59}"/>
    <dgm:cxn modelId="{DD47FE22-21B2-4F0B-8B44-2B4B4F72C504}" type="presOf" srcId="{3313638C-FFD8-43BA-ADAF-2E0AE8BA2AA3}" destId="{04246B66-6293-4BE8-B77E-FF6FDEC63985}" srcOrd="0" destOrd="0" presId="urn:microsoft.com/office/officeart/2009/3/layout/IncreasingArrowsProcess"/>
    <dgm:cxn modelId="{9FB0BB24-CAED-4186-A408-E003EE413544}" type="presOf" srcId="{BD0D6A5C-B4EA-4E76-8E76-F6BC4AAD274D}" destId="{ED174A7F-EB17-46C6-8EC7-4E01C9881CD8}" srcOrd="0" destOrd="0" presId="urn:microsoft.com/office/officeart/2009/3/layout/IncreasingArrowsProcess"/>
    <dgm:cxn modelId="{04DB7D2A-4EB7-4857-8AA2-FF989AE3A1E5}" type="presOf" srcId="{50D51592-6CB0-4E70-B8B0-355AF48C0A4F}" destId="{4365E56E-8AEF-450C-A124-2B35A1A2CED1}" srcOrd="0" destOrd="10" presId="urn:microsoft.com/office/officeart/2009/3/layout/IncreasingArrowsProcess"/>
    <dgm:cxn modelId="{9FE3CA2B-DB51-41BC-8120-55725665F415}" srcId="{C20658D2-B890-4D6E-8006-A3F170D322DB}" destId="{FF37AEAC-0A3A-41D5-9DFC-19D8958116E1}" srcOrd="5" destOrd="0" parTransId="{F42F48B2-F95B-40D4-BDDB-146BCA769726}" sibTransId="{07B70AB5-032A-4EBB-AA62-49528B53F538}"/>
    <dgm:cxn modelId="{97A2E637-8B03-4E67-B0D5-A4C5DE7D592C}" srcId="{C20658D2-B890-4D6E-8006-A3F170D322DB}" destId="{93F36CFB-D9BC-4CDC-B2D6-980FA3261F56}" srcOrd="4" destOrd="0" parTransId="{591F50D6-58EC-4336-A674-A774C8FAE228}" sibTransId="{79992C26-9730-4384-9FDD-B8FF84DDF986}"/>
    <dgm:cxn modelId="{DE7C5B38-1B24-49DE-81B3-4D3953A19E9D}" srcId="{C20658D2-B890-4D6E-8006-A3F170D322DB}" destId="{6EEE590E-4B21-484B-9EB1-C347CD237B5A}" srcOrd="2" destOrd="0" parTransId="{17BF1D4C-7435-433E-8028-42BB7CC6FB2E}" sibTransId="{6A452DF9-7410-4050-AEC9-2911619F9BBA}"/>
    <dgm:cxn modelId="{A5A1CC3D-4C80-4140-A6E3-AB572BCDFBD5}" srcId="{C20658D2-B890-4D6E-8006-A3F170D322DB}" destId="{6CF5E1AC-99A2-484C-898D-66AB005AB092}" srcOrd="0" destOrd="0" parTransId="{0A7632DF-18B4-4AC4-BC09-610112B061CA}" sibTransId="{8190E38F-5262-4B71-8553-405ECE71C772}"/>
    <dgm:cxn modelId="{AC9D856A-BFBF-4296-B84E-342EFF1BCA79}" srcId="{56CFA89E-CC29-460E-8C97-98418B1BC5F7}" destId="{139871F5-BF18-4A65-807C-4C81E6DA4A69}" srcOrd="4" destOrd="0" parTransId="{2773341D-E626-4F2F-9B96-06BB55FE8019}" sibTransId="{797FEB7A-0599-4EEA-82AD-49C5EB451658}"/>
    <dgm:cxn modelId="{F7FA906F-4D25-478E-92DA-F8DC05DDE023}" type="presOf" srcId="{183AACB4-556F-4F18-841B-DDAB971E4582}" destId="{4365E56E-8AEF-450C-A124-2B35A1A2CED1}" srcOrd="0" destOrd="7" presId="urn:microsoft.com/office/officeart/2009/3/layout/IncreasingArrowsProcess"/>
    <dgm:cxn modelId="{24827F50-6717-498B-86B4-BD507569B11E}" srcId="{45691023-A75A-48A0-89C0-A6ADF689DEB1}" destId="{B87E3D93-3F55-4893-8744-467FDCD46DB4}" srcOrd="1" destOrd="0" parTransId="{1DB1B385-E668-4749-8CFA-0F93BDDF50EC}" sibTransId="{D9211188-D971-4596-AB0D-CA410A2491C8}"/>
    <dgm:cxn modelId="{49EF4559-47C9-4756-82E8-AD3062073598}" type="presOf" srcId="{BC6E3B74-76AF-414D-8187-C482A73E00E0}" destId="{4365E56E-8AEF-450C-A124-2B35A1A2CED1}" srcOrd="0" destOrd="12" presId="urn:microsoft.com/office/officeart/2009/3/layout/IncreasingArrowsProcess"/>
    <dgm:cxn modelId="{CD6F07A0-9AAF-4E7A-A54E-A35424C7B5B2}" srcId="{56CFA89E-CC29-460E-8C97-98418B1BC5F7}" destId="{E35A2BAC-C1FD-4F7C-B01B-975F2886ECF7}" srcOrd="2" destOrd="0" parTransId="{144EB5B6-8B33-47E5-9F6A-F322CE85F046}" sibTransId="{00EDDB1A-5204-4BA6-82DE-B7715365ECDA}"/>
    <dgm:cxn modelId="{ABD720A1-EDD0-4202-B0C5-CBC14B229C74}" type="presOf" srcId="{B87E3D93-3F55-4893-8744-467FDCD46DB4}" destId="{ED174A7F-EB17-46C6-8EC7-4E01C9881CD8}" srcOrd="0" destOrd="1" presId="urn:microsoft.com/office/officeart/2009/3/layout/IncreasingArrowsProcess"/>
    <dgm:cxn modelId="{9B7EC5B4-D4F0-4330-B0FC-2507043763C7}" srcId="{C20658D2-B890-4D6E-8006-A3F170D322DB}" destId="{34738F0D-096C-47D5-8046-FF7D957D1D00}" srcOrd="1" destOrd="0" parTransId="{FB1EA6ED-4437-424D-A0AF-A5B79A3262EE}" sibTransId="{DC6187BA-2731-4331-A747-68346B648BE4}"/>
    <dgm:cxn modelId="{6A6BCDBB-361A-48D3-BAF2-4EA078727924}" srcId="{56CFA89E-CC29-460E-8C97-98418B1BC5F7}" destId="{50D51592-6CB0-4E70-B8B0-355AF48C0A4F}" srcOrd="3" destOrd="0" parTransId="{9A9A1BFD-88EE-47F4-8B85-F0FED48F4912}" sibTransId="{E9A11A86-0407-4B75-B3BD-6D50ADD92E84}"/>
    <dgm:cxn modelId="{89F56AC4-F286-495A-97FB-8B603389898C}" type="presOf" srcId="{34738F0D-096C-47D5-8046-FF7D957D1D00}" destId="{4365E56E-8AEF-450C-A124-2B35A1A2CED1}" srcOrd="0" destOrd="2" presId="urn:microsoft.com/office/officeart/2009/3/layout/IncreasingArrowsProcess"/>
    <dgm:cxn modelId="{CFD782C7-3CCB-44BB-A060-AC03E437AA94}" srcId="{56CFA89E-CC29-460E-8C97-98418B1BC5F7}" destId="{BBE684F1-62D0-4DF1-8138-DA7C9920037E}" srcOrd="1" destOrd="0" parTransId="{ED240C0A-5179-48D1-B4EE-8045A839D0F1}" sibTransId="{8E618C9D-0D53-4840-A2FB-F5CB4EC8C5B0}"/>
    <dgm:cxn modelId="{BFFBFDD2-8F63-4348-911D-B9E37461101B}" srcId="{45691023-A75A-48A0-89C0-A6ADF689DEB1}" destId="{B40F6BD1-7629-4B66-BFB0-B8937E7FB52B}" srcOrd="2" destOrd="0" parTransId="{F77904A0-DECB-40A9-BAE2-A24DC85C1EB0}" sibTransId="{80A9295F-A7EE-4C91-A4ED-F63FAAE28F70}"/>
    <dgm:cxn modelId="{51F735D3-A7BF-484C-885B-0EB10620A124}" type="presOf" srcId="{BBE684F1-62D0-4DF1-8138-DA7C9920037E}" destId="{4365E56E-8AEF-450C-A124-2B35A1A2CED1}" srcOrd="0" destOrd="8" presId="urn:microsoft.com/office/officeart/2009/3/layout/IncreasingArrowsProcess"/>
    <dgm:cxn modelId="{23709BD5-6DEB-4DF1-A92D-A546236112F1}" type="presOf" srcId="{6CF5E1AC-99A2-484C-898D-66AB005AB092}" destId="{4365E56E-8AEF-450C-A124-2B35A1A2CED1}" srcOrd="0" destOrd="1" presId="urn:microsoft.com/office/officeart/2009/3/layout/IncreasingArrowsProcess"/>
    <dgm:cxn modelId="{07981DD7-2DBA-4491-9B03-50800C761E8F}" srcId="{56CFA89E-CC29-460E-8C97-98418B1BC5F7}" destId="{C20658D2-B890-4D6E-8006-A3F170D322DB}" srcOrd="0" destOrd="0" parTransId="{49AE7D20-8A35-48A6-86C8-57AFEEE28287}" sibTransId="{10053C76-CAE0-4CA0-900E-5DCA05B95C7E}"/>
    <dgm:cxn modelId="{2AC432DB-33EC-4FC7-92AA-70B470E7C424}" srcId="{3313638C-FFD8-43BA-ADAF-2E0AE8BA2AA3}" destId="{56CFA89E-CC29-460E-8C97-98418B1BC5F7}" srcOrd="0" destOrd="0" parTransId="{5F47AA20-BA7A-41BC-A0B6-D3EB8ED62004}" sibTransId="{D3BD6F0B-AF2C-403A-8D97-0816DD222673}"/>
    <dgm:cxn modelId="{844E4EDB-B0BB-4F0F-9569-5988B58B1D32}" type="presOf" srcId="{B40F6BD1-7629-4B66-BFB0-B8937E7FB52B}" destId="{ED174A7F-EB17-46C6-8EC7-4E01C9881CD8}" srcOrd="0" destOrd="2" presId="urn:microsoft.com/office/officeart/2009/3/layout/IncreasingArrowsProcess"/>
    <dgm:cxn modelId="{BDF543E0-70D0-45CA-A175-974F6F64FEB9}" srcId="{C20658D2-B890-4D6E-8006-A3F170D322DB}" destId="{3CB2E9C6-E9F9-45FA-94BE-E7986AE843A3}" srcOrd="3" destOrd="0" parTransId="{9C1B3464-EBDE-4CEE-84F0-B59532BDA838}" sibTransId="{1A5565CE-6C6A-446B-A26C-C2CAD3997A65}"/>
    <dgm:cxn modelId="{B47D54E4-606D-4904-869D-42A10B7BE4B6}" srcId="{56CFA89E-CC29-460E-8C97-98418B1BC5F7}" destId="{BC6E3B74-76AF-414D-8187-C482A73E00E0}" srcOrd="5" destOrd="0" parTransId="{28D32040-B5B3-4E7B-81BC-80AAF027AEC8}" sibTransId="{203A469F-C5DE-472F-AB9D-14B4F5AB0441}"/>
    <dgm:cxn modelId="{242ACCE8-52FA-4723-82A8-43CE7E2F94C6}" srcId="{45691023-A75A-48A0-89C0-A6ADF689DEB1}" destId="{BD0D6A5C-B4EA-4E76-8E76-F6BC4AAD274D}" srcOrd="0" destOrd="0" parTransId="{BA5E566D-DF93-4177-9B47-F2ED0C67AFD9}" sibTransId="{3B4278FC-086C-4DA3-8774-86800EE305E1}"/>
    <dgm:cxn modelId="{F747E1EB-2364-41FE-9EE4-0DE54EE18693}" srcId="{3313638C-FFD8-43BA-ADAF-2E0AE8BA2AA3}" destId="{45691023-A75A-48A0-89C0-A6ADF689DEB1}" srcOrd="1" destOrd="0" parTransId="{79C853F1-F47D-461D-BFA3-AC2627034762}" sibTransId="{FEA214A8-CEDA-42A3-A013-27B270A25CE1}"/>
    <dgm:cxn modelId="{59A64CEE-3CE3-4B08-8547-8D231D685B2E}" type="presOf" srcId="{FF37AEAC-0A3A-41D5-9DFC-19D8958116E1}" destId="{4365E56E-8AEF-450C-A124-2B35A1A2CED1}" srcOrd="0" destOrd="6" presId="urn:microsoft.com/office/officeart/2009/3/layout/IncreasingArrowsProcess"/>
    <dgm:cxn modelId="{47CB65F3-3F01-4A45-8601-BEB9E67CF2C6}" type="presOf" srcId="{6EEE590E-4B21-484B-9EB1-C347CD237B5A}" destId="{4365E56E-8AEF-450C-A124-2B35A1A2CED1}" srcOrd="0" destOrd="3" presId="urn:microsoft.com/office/officeart/2009/3/layout/IncreasingArrowsProcess"/>
    <dgm:cxn modelId="{D5F89EFB-AF23-43D4-9DD8-97C9AB9ADB49}" type="presOf" srcId="{3CB2E9C6-E9F9-45FA-94BE-E7986AE843A3}" destId="{4365E56E-8AEF-450C-A124-2B35A1A2CED1}" srcOrd="0" destOrd="4" presId="urn:microsoft.com/office/officeart/2009/3/layout/IncreasingArrowsProcess"/>
    <dgm:cxn modelId="{D0E14AE1-28A4-4917-9C04-0D520D3CECC8}" type="presParOf" srcId="{04246B66-6293-4BE8-B77E-FF6FDEC63985}" destId="{5DE199DB-F30F-4AD1-8B1A-E58EC7576169}" srcOrd="0" destOrd="0" presId="urn:microsoft.com/office/officeart/2009/3/layout/IncreasingArrowsProcess"/>
    <dgm:cxn modelId="{0FE3F6D5-6D01-4E3C-8A5B-5BB74131EB4A}" type="presParOf" srcId="{04246B66-6293-4BE8-B77E-FF6FDEC63985}" destId="{4365E56E-8AEF-450C-A124-2B35A1A2CED1}" srcOrd="1" destOrd="0" presId="urn:microsoft.com/office/officeart/2009/3/layout/IncreasingArrowsProcess"/>
    <dgm:cxn modelId="{D54F45A9-4B9D-4E6E-8364-D494FD3651F1}" type="presParOf" srcId="{04246B66-6293-4BE8-B77E-FF6FDEC63985}" destId="{71356AF5-8B2B-4BB8-805E-43F16CEB8A5C}" srcOrd="2" destOrd="0" presId="urn:microsoft.com/office/officeart/2009/3/layout/IncreasingArrowsProcess"/>
    <dgm:cxn modelId="{AADF4E6A-77F6-44C3-9BFC-0121E94E8BC5}" type="presParOf" srcId="{04246B66-6293-4BE8-B77E-FF6FDEC63985}" destId="{ED174A7F-EB17-46C6-8EC7-4E01C9881CD8}"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6D2D9C-5271-4BC9-9FD2-05A3A249D74C}" type="doc">
      <dgm:prSet loTypeId="urn:microsoft.com/office/officeart/2005/8/layout/gear1" loCatId="cycle" qsTypeId="urn:microsoft.com/office/officeart/2005/8/quickstyle/3d1" qsCatId="3D" csTypeId="urn:microsoft.com/office/officeart/2005/8/colors/colorful5" csCatId="colorful" phldr="1"/>
      <dgm:spPr/>
      <dgm:t>
        <a:bodyPr/>
        <a:lstStyle/>
        <a:p>
          <a:endParaRPr lang="en-US"/>
        </a:p>
      </dgm:t>
    </dgm:pt>
    <dgm:pt modelId="{6C0E012E-D935-4D36-8C2B-4799370DA393}">
      <dgm:prSet phldrT="[Text]" custT="1"/>
      <dgm:spPr/>
      <dgm:t>
        <a:bodyPr/>
        <a:lstStyle/>
        <a:p>
          <a:r>
            <a:rPr lang="en-US" sz="3200" b="1">
              <a:solidFill>
                <a:schemeClr val="tx1"/>
              </a:solidFill>
            </a:rPr>
            <a:t>SDRR</a:t>
          </a:r>
        </a:p>
      </dgm:t>
    </dgm:pt>
    <dgm:pt modelId="{6B4FB0C9-841B-4262-85A1-B8378D784792}" type="parTrans" cxnId="{687EE54F-0025-4B44-806F-D952D747A066}">
      <dgm:prSet/>
      <dgm:spPr/>
      <dgm:t>
        <a:bodyPr/>
        <a:lstStyle/>
        <a:p>
          <a:endParaRPr lang="en-US"/>
        </a:p>
      </dgm:t>
    </dgm:pt>
    <dgm:pt modelId="{F8D4D114-2E96-42D4-A1BE-F04142E32CEA}" type="sibTrans" cxnId="{687EE54F-0025-4B44-806F-D952D747A066}">
      <dgm:prSet/>
      <dgm:spPr/>
      <dgm:t>
        <a:bodyPr/>
        <a:lstStyle/>
        <a:p>
          <a:endParaRPr lang="en-US"/>
        </a:p>
      </dgm:t>
    </dgm:pt>
    <dgm:pt modelId="{04F4AE96-586C-4FF1-9C36-5AFCFD942369}">
      <dgm:prSet phldrT="[Text]"/>
      <dgm:spPr/>
      <dgm:t>
        <a:bodyPr/>
        <a:lstStyle/>
        <a:p>
          <a:r>
            <a:rPr lang="en-US">
              <a:solidFill>
                <a:schemeClr val="tx1"/>
              </a:solidFill>
            </a:rPr>
            <a:t>Spreadsheets will be available in KDE applications login</a:t>
          </a:r>
        </a:p>
      </dgm:t>
    </dgm:pt>
    <dgm:pt modelId="{23157954-FBD2-43A1-9232-8A0938A8F3DD}" type="parTrans" cxnId="{7FDA50E9-7E45-4043-B82A-55AE374A1C2A}">
      <dgm:prSet/>
      <dgm:spPr/>
      <dgm:t>
        <a:bodyPr/>
        <a:lstStyle/>
        <a:p>
          <a:endParaRPr lang="en-US"/>
        </a:p>
      </dgm:t>
    </dgm:pt>
    <dgm:pt modelId="{5E9012A9-74AD-4620-9EE1-C55D447C3D75}" type="sibTrans" cxnId="{7FDA50E9-7E45-4043-B82A-55AE374A1C2A}">
      <dgm:prSet/>
      <dgm:spPr/>
      <dgm:t>
        <a:bodyPr/>
        <a:lstStyle/>
        <a:p>
          <a:endParaRPr lang="en-US"/>
        </a:p>
      </dgm:t>
    </dgm:pt>
    <dgm:pt modelId="{96F08418-87AA-4D1E-9687-0BF9D1D0A5FC}">
      <dgm:prSet phldrT="[Text]"/>
      <dgm:spPr/>
      <dgm:t>
        <a:bodyPr/>
        <a:lstStyle/>
        <a:p>
          <a:r>
            <a:rPr lang="en-US">
              <a:solidFill>
                <a:schemeClr val="tx1"/>
              </a:solidFill>
            </a:rPr>
            <a:t>TEDS</a:t>
          </a:r>
        </a:p>
      </dgm:t>
    </dgm:pt>
    <dgm:pt modelId="{1F1CDA61-1DF8-4522-A3EC-4043F5B6CBBC}" type="parTrans" cxnId="{E400C4A3-A2A5-48A0-82BF-A59AE9E6CB30}">
      <dgm:prSet/>
      <dgm:spPr/>
      <dgm:t>
        <a:bodyPr/>
        <a:lstStyle/>
        <a:p>
          <a:endParaRPr lang="en-US"/>
        </a:p>
      </dgm:t>
    </dgm:pt>
    <dgm:pt modelId="{0AC5688B-B8CD-4B43-ADDB-7520F3BBDAE2}" type="sibTrans" cxnId="{E400C4A3-A2A5-48A0-82BF-A59AE9E6CB30}">
      <dgm:prSet/>
      <dgm:spPr/>
      <dgm:t>
        <a:bodyPr/>
        <a:lstStyle/>
        <a:p>
          <a:endParaRPr lang="en-US"/>
        </a:p>
      </dgm:t>
    </dgm:pt>
    <dgm:pt modelId="{861AEAF7-1527-4E17-839E-085FC34B6AA7}" type="pres">
      <dgm:prSet presAssocID="{F16D2D9C-5271-4BC9-9FD2-05A3A249D74C}" presName="composite" presStyleCnt="0">
        <dgm:presLayoutVars>
          <dgm:chMax val="3"/>
          <dgm:animLvl val="lvl"/>
          <dgm:resizeHandles val="exact"/>
        </dgm:presLayoutVars>
      </dgm:prSet>
      <dgm:spPr/>
    </dgm:pt>
    <dgm:pt modelId="{6947A9E4-8D57-4EDE-A1D3-75F8C5569547}" type="pres">
      <dgm:prSet presAssocID="{6C0E012E-D935-4D36-8C2B-4799370DA393}" presName="gear1" presStyleLbl="node1" presStyleIdx="0" presStyleCnt="3">
        <dgm:presLayoutVars>
          <dgm:chMax val="1"/>
          <dgm:bulletEnabled val="1"/>
        </dgm:presLayoutVars>
      </dgm:prSet>
      <dgm:spPr/>
    </dgm:pt>
    <dgm:pt modelId="{63B0098B-2648-42B2-86ED-28954C24317C}" type="pres">
      <dgm:prSet presAssocID="{6C0E012E-D935-4D36-8C2B-4799370DA393}" presName="gear1srcNode" presStyleLbl="node1" presStyleIdx="0" presStyleCnt="3"/>
      <dgm:spPr/>
    </dgm:pt>
    <dgm:pt modelId="{0B1EF793-C644-4953-B592-E14EC1A607A4}" type="pres">
      <dgm:prSet presAssocID="{6C0E012E-D935-4D36-8C2B-4799370DA393}" presName="gear1dstNode" presStyleLbl="node1" presStyleIdx="0" presStyleCnt="3"/>
      <dgm:spPr/>
    </dgm:pt>
    <dgm:pt modelId="{932227D5-C161-405B-BB74-DFE310DAA53D}" type="pres">
      <dgm:prSet presAssocID="{04F4AE96-586C-4FF1-9C36-5AFCFD942369}" presName="gear2" presStyleLbl="node1" presStyleIdx="1" presStyleCnt="3" custScaleX="134565" custScaleY="159696" custLinFactNeighborX="34209" custLinFactNeighborY="-46968">
        <dgm:presLayoutVars>
          <dgm:chMax val="1"/>
          <dgm:bulletEnabled val="1"/>
        </dgm:presLayoutVars>
      </dgm:prSet>
      <dgm:spPr/>
    </dgm:pt>
    <dgm:pt modelId="{FDE3B47F-F0F0-4E65-89DB-3083939982E2}" type="pres">
      <dgm:prSet presAssocID="{04F4AE96-586C-4FF1-9C36-5AFCFD942369}" presName="gear2srcNode" presStyleLbl="node1" presStyleIdx="1" presStyleCnt="3"/>
      <dgm:spPr/>
    </dgm:pt>
    <dgm:pt modelId="{A9FC3B34-C7A5-466E-BE72-CD293D68A6B6}" type="pres">
      <dgm:prSet presAssocID="{04F4AE96-586C-4FF1-9C36-5AFCFD942369}" presName="gear2dstNode" presStyleLbl="node1" presStyleIdx="1" presStyleCnt="3"/>
      <dgm:spPr/>
    </dgm:pt>
    <dgm:pt modelId="{052F7D21-3C18-4A66-89D7-8C2FB40B70EB}" type="pres">
      <dgm:prSet presAssocID="{96F08418-87AA-4D1E-9687-0BF9D1D0A5FC}" presName="gear3" presStyleLbl="node1" presStyleIdx="2" presStyleCnt="3" custLinFactNeighborX="-62919" custLinFactNeighborY="97149"/>
      <dgm:spPr/>
    </dgm:pt>
    <dgm:pt modelId="{94FB9F00-6E3C-4BF1-8BB5-A7FE6A0604E1}" type="pres">
      <dgm:prSet presAssocID="{96F08418-87AA-4D1E-9687-0BF9D1D0A5FC}" presName="gear3tx" presStyleLbl="node1" presStyleIdx="2" presStyleCnt="3">
        <dgm:presLayoutVars>
          <dgm:chMax val="1"/>
          <dgm:bulletEnabled val="1"/>
        </dgm:presLayoutVars>
      </dgm:prSet>
      <dgm:spPr/>
    </dgm:pt>
    <dgm:pt modelId="{E4F1B132-B89E-43D5-9D35-F7B4C4D0D4F3}" type="pres">
      <dgm:prSet presAssocID="{96F08418-87AA-4D1E-9687-0BF9D1D0A5FC}" presName="gear3srcNode" presStyleLbl="node1" presStyleIdx="2" presStyleCnt="3"/>
      <dgm:spPr/>
    </dgm:pt>
    <dgm:pt modelId="{1424D770-68E8-4C6E-B560-F7EC0B86D321}" type="pres">
      <dgm:prSet presAssocID="{96F08418-87AA-4D1E-9687-0BF9D1D0A5FC}" presName="gear3dstNode" presStyleLbl="node1" presStyleIdx="2" presStyleCnt="3"/>
      <dgm:spPr/>
    </dgm:pt>
    <dgm:pt modelId="{8E2239EC-68F3-4E6E-B4B2-B7379E8B8433}" type="pres">
      <dgm:prSet presAssocID="{F8D4D114-2E96-42D4-A1BE-F04142E32CEA}" presName="connector1" presStyleLbl="sibTrans2D1" presStyleIdx="0" presStyleCnt="3"/>
      <dgm:spPr/>
    </dgm:pt>
    <dgm:pt modelId="{44F4C1D3-33E0-45D4-B0B3-E689EABAAB0D}" type="pres">
      <dgm:prSet presAssocID="{5E9012A9-74AD-4620-9EE1-C55D447C3D75}" presName="connector2" presStyleLbl="sibTrans2D1" presStyleIdx="1" presStyleCnt="3" custLinFactNeighborX="-8334" custLinFactNeighborY="-26827"/>
      <dgm:spPr/>
    </dgm:pt>
    <dgm:pt modelId="{F297AF5E-C6A5-486E-8138-084843315DB4}" type="pres">
      <dgm:prSet presAssocID="{0AC5688B-B8CD-4B43-ADDB-7520F3BBDAE2}" presName="connector3" presStyleLbl="sibTrans2D1" presStyleIdx="2" presStyleCnt="3" custLinFactNeighborX="-61909" custLinFactNeighborY="79423"/>
      <dgm:spPr/>
    </dgm:pt>
  </dgm:ptLst>
  <dgm:cxnLst>
    <dgm:cxn modelId="{AD7FEE11-D8E6-4406-A77F-4B94DE44912D}" type="presOf" srcId="{96F08418-87AA-4D1E-9687-0BF9D1D0A5FC}" destId="{1424D770-68E8-4C6E-B560-F7EC0B86D321}" srcOrd="3" destOrd="0" presId="urn:microsoft.com/office/officeart/2005/8/layout/gear1"/>
    <dgm:cxn modelId="{3A941812-A367-4271-9570-0B785B73C071}" type="presOf" srcId="{0AC5688B-B8CD-4B43-ADDB-7520F3BBDAE2}" destId="{F297AF5E-C6A5-486E-8138-084843315DB4}" srcOrd="0" destOrd="0" presId="urn:microsoft.com/office/officeart/2005/8/layout/gear1"/>
    <dgm:cxn modelId="{9EE5E412-734F-475B-B86D-7CA36527E9B2}" type="presOf" srcId="{04F4AE96-586C-4FF1-9C36-5AFCFD942369}" destId="{FDE3B47F-F0F0-4E65-89DB-3083939982E2}" srcOrd="1" destOrd="0" presId="urn:microsoft.com/office/officeart/2005/8/layout/gear1"/>
    <dgm:cxn modelId="{0F138824-2E10-48F0-8773-57DB6BF5F045}" type="presOf" srcId="{F16D2D9C-5271-4BC9-9FD2-05A3A249D74C}" destId="{861AEAF7-1527-4E17-839E-085FC34B6AA7}" srcOrd="0" destOrd="0" presId="urn:microsoft.com/office/officeart/2005/8/layout/gear1"/>
    <dgm:cxn modelId="{F5F1FF36-0C8A-4011-9519-7BCB421B34CF}" type="presOf" srcId="{04F4AE96-586C-4FF1-9C36-5AFCFD942369}" destId="{A9FC3B34-C7A5-466E-BE72-CD293D68A6B6}" srcOrd="2" destOrd="0" presId="urn:microsoft.com/office/officeart/2005/8/layout/gear1"/>
    <dgm:cxn modelId="{00A8023E-AC2B-4078-AB48-1255D460CF7C}" type="presOf" srcId="{96F08418-87AA-4D1E-9687-0BF9D1D0A5FC}" destId="{E4F1B132-B89E-43D5-9D35-F7B4C4D0D4F3}" srcOrd="2" destOrd="0" presId="urn:microsoft.com/office/officeart/2005/8/layout/gear1"/>
    <dgm:cxn modelId="{31311543-BA04-407F-ADFD-2E4121A77232}" type="presOf" srcId="{F8D4D114-2E96-42D4-A1BE-F04142E32CEA}" destId="{8E2239EC-68F3-4E6E-B4B2-B7379E8B8433}" srcOrd="0" destOrd="0" presId="urn:microsoft.com/office/officeart/2005/8/layout/gear1"/>
    <dgm:cxn modelId="{24AE2264-5E28-48AD-99BA-7FAD7E2E13C6}" type="presOf" srcId="{96F08418-87AA-4D1E-9687-0BF9D1D0A5FC}" destId="{94FB9F00-6E3C-4BF1-8BB5-A7FE6A0604E1}" srcOrd="1" destOrd="0" presId="urn:microsoft.com/office/officeart/2005/8/layout/gear1"/>
    <dgm:cxn modelId="{687EE54F-0025-4B44-806F-D952D747A066}" srcId="{F16D2D9C-5271-4BC9-9FD2-05A3A249D74C}" destId="{6C0E012E-D935-4D36-8C2B-4799370DA393}" srcOrd="0" destOrd="0" parTransId="{6B4FB0C9-841B-4262-85A1-B8378D784792}" sibTransId="{F8D4D114-2E96-42D4-A1BE-F04142E32CEA}"/>
    <dgm:cxn modelId="{3113BB7B-6EBD-467C-84AF-549794069373}" type="presOf" srcId="{6C0E012E-D935-4D36-8C2B-4799370DA393}" destId="{6947A9E4-8D57-4EDE-A1D3-75F8C5569547}" srcOrd="0" destOrd="0" presId="urn:microsoft.com/office/officeart/2005/8/layout/gear1"/>
    <dgm:cxn modelId="{E400C4A3-A2A5-48A0-82BF-A59AE9E6CB30}" srcId="{F16D2D9C-5271-4BC9-9FD2-05A3A249D74C}" destId="{96F08418-87AA-4D1E-9687-0BF9D1D0A5FC}" srcOrd="2" destOrd="0" parTransId="{1F1CDA61-1DF8-4522-A3EC-4043F5B6CBBC}" sibTransId="{0AC5688B-B8CD-4B43-ADDB-7520F3BBDAE2}"/>
    <dgm:cxn modelId="{F1D3E8B6-28BA-4A8B-B7CB-02F706B450F7}" type="presOf" srcId="{96F08418-87AA-4D1E-9687-0BF9D1D0A5FC}" destId="{052F7D21-3C18-4A66-89D7-8C2FB40B70EB}" srcOrd="0" destOrd="0" presId="urn:microsoft.com/office/officeart/2005/8/layout/gear1"/>
    <dgm:cxn modelId="{90C647BE-5196-4C55-BF15-F7B7CB461C5E}" type="presOf" srcId="{6C0E012E-D935-4D36-8C2B-4799370DA393}" destId="{63B0098B-2648-42B2-86ED-28954C24317C}" srcOrd="1" destOrd="0" presId="urn:microsoft.com/office/officeart/2005/8/layout/gear1"/>
    <dgm:cxn modelId="{A716CDD9-7303-4088-B685-A25590CF43E9}" type="presOf" srcId="{5E9012A9-74AD-4620-9EE1-C55D447C3D75}" destId="{44F4C1D3-33E0-45D4-B0B3-E689EABAAB0D}" srcOrd="0" destOrd="0" presId="urn:microsoft.com/office/officeart/2005/8/layout/gear1"/>
    <dgm:cxn modelId="{7FDA50E9-7E45-4043-B82A-55AE374A1C2A}" srcId="{F16D2D9C-5271-4BC9-9FD2-05A3A249D74C}" destId="{04F4AE96-586C-4FF1-9C36-5AFCFD942369}" srcOrd="1" destOrd="0" parTransId="{23157954-FBD2-43A1-9232-8A0938A8F3DD}" sibTransId="{5E9012A9-74AD-4620-9EE1-C55D447C3D75}"/>
    <dgm:cxn modelId="{E62488F0-BB11-4F0A-A7DF-AABF168678ED}" type="presOf" srcId="{04F4AE96-586C-4FF1-9C36-5AFCFD942369}" destId="{932227D5-C161-405B-BB74-DFE310DAA53D}" srcOrd="0" destOrd="0" presId="urn:microsoft.com/office/officeart/2005/8/layout/gear1"/>
    <dgm:cxn modelId="{0FF746FA-07BD-4606-839C-E7E02CC844E6}" type="presOf" srcId="{6C0E012E-D935-4D36-8C2B-4799370DA393}" destId="{0B1EF793-C644-4953-B592-E14EC1A607A4}" srcOrd="2" destOrd="0" presId="urn:microsoft.com/office/officeart/2005/8/layout/gear1"/>
    <dgm:cxn modelId="{1088417B-C45C-493D-AE67-1889C0DA8E74}" type="presParOf" srcId="{861AEAF7-1527-4E17-839E-085FC34B6AA7}" destId="{6947A9E4-8D57-4EDE-A1D3-75F8C5569547}" srcOrd="0" destOrd="0" presId="urn:microsoft.com/office/officeart/2005/8/layout/gear1"/>
    <dgm:cxn modelId="{B4193027-99B8-477B-8E73-6A76DE1CBD31}" type="presParOf" srcId="{861AEAF7-1527-4E17-839E-085FC34B6AA7}" destId="{63B0098B-2648-42B2-86ED-28954C24317C}" srcOrd="1" destOrd="0" presId="urn:microsoft.com/office/officeart/2005/8/layout/gear1"/>
    <dgm:cxn modelId="{EE4531B9-CF11-4D23-B631-55C178BD6646}" type="presParOf" srcId="{861AEAF7-1527-4E17-839E-085FC34B6AA7}" destId="{0B1EF793-C644-4953-B592-E14EC1A607A4}" srcOrd="2" destOrd="0" presId="urn:microsoft.com/office/officeart/2005/8/layout/gear1"/>
    <dgm:cxn modelId="{7D782AAC-96A4-47B0-B7D2-0D964E3D5BDA}" type="presParOf" srcId="{861AEAF7-1527-4E17-839E-085FC34B6AA7}" destId="{932227D5-C161-405B-BB74-DFE310DAA53D}" srcOrd="3" destOrd="0" presId="urn:microsoft.com/office/officeart/2005/8/layout/gear1"/>
    <dgm:cxn modelId="{EC67AA75-0F41-4D95-80A6-A236B9FD8EF5}" type="presParOf" srcId="{861AEAF7-1527-4E17-839E-085FC34B6AA7}" destId="{FDE3B47F-F0F0-4E65-89DB-3083939982E2}" srcOrd="4" destOrd="0" presId="urn:microsoft.com/office/officeart/2005/8/layout/gear1"/>
    <dgm:cxn modelId="{288228E6-B652-461A-832C-32F4E27F11F3}" type="presParOf" srcId="{861AEAF7-1527-4E17-839E-085FC34B6AA7}" destId="{A9FC3B34-C7A5-466E-BE72-CD293D68A6B6}" srcOrd="5" destOrd="0" presId="urn:microsoft.com/office/officeart/2005/8/layout/gear1"/>
    <dgm:cxn modelId="{64A417A2-2C8A-452C-8CF6-BBC11441FA69}" type="presParOf" srcId="{861AEAF7-1527-4E17-839E-085FC34B6AA7}" destId="{052F7D21-3C18-4A66-89D7-8C2FB40B70EB}" srcOrd="6" destOrd="0" presId="urn:microsoft.com/office/officeart/2005/8/layout/gear1"/>
    <dgm:cxn modelId="{BD0EA518-8D62-4221-83BB-0D4D9B933553}" type="presParOf" srcId="{861AEAF7-1527-4E17-839E-085FC34B6AA7}" destId="{94FB9F00-6E3C-4BF1-8BB5-A7FE6A0604E1}" srcOrd="7" destOrd="0" presId="urn:microsoft.com/office/officeart/2005/8/layout/gear1"/>
    <dgm:cxn modelId="{608A3C3A-9975-46E8-B1C9-7C601809BDA3}" type="presParOf" srcId="{861AEAF7-1527-4E17-839E-085FC34B6AA7}" destId="{E4F1B132-B89E-43D5-9D35-F7B4C4D0D4F3}" srcOrd="8" destOrd="0" presId="urn:microsoft.com/office/officeart/2005/8/layout/gear1"/>
    <dgm:cxn modelId="{CEBAD0D3-F1B7-4AE3-B0CD-4A92DDC39AA2}" type="presParOf" srcId="{861AEAF7-1527-4E17-839E-085FC34B6AA7}" destId="{1424D770-68E8-4C6E-B560-F7EC0B86D321}" srcOrd="9" destOrd="0" presId="urn:microsoft.com/office/officeart/2005/8/layout/gear1"/>
    <dgm:cxn modelId="{842A28F5-379B-4163-A3DC-E5CEC7D0DC5A}" type="presParOf" srcId="{861AEAF7-1527-4E17-839E-085FC34B6AA7}" destId="{8E2239EC-68F3-4E6E-B4B2-B7379E8B8433}" srcOrd="10" destOrd="0" presId="urn:microsoft.com/office/officeart/2005/8/layout/gear1"/>
    <dgm:cxn modelId="{CF3DAE37-5FD2-499F-9EEF-7CFE67405645}" type="presParOf" srcId="{861AEAF7-1527-4E17-839E-085FC34B6AA7}" destId="{44F4C1D3-33E0-45D4-B0B3-E689EABAAB0D}" srcOrd="11" destOrd="0" presId="urn:microsoft.com/office/officeart/2005/8/layout/gear1"/>
    <dgm:cxn modelId="{4CF7356E-8F53-455C-A678-FEA7B4C62C39}" type="presParOf" srcId="{861AEAF7-1527-4E17-839E-085FC34B6AA7}" destId="{F297AF5E-C6A5-486E-8138-084843315DB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140EBF-E382-4AE1-ABF0-0B0C67D2CA3C}" type="doc">
      <dgm:prSet loTypeId="urn:microsoft.com/office/officeart/2009/3/layout/CircleRelationship" loCatId="relationship" qsTypeId="urn:microsoft.com/office/officeart/2005/8/quickstyle/3d1" qsCatId="3D" csTypeId="urn:microsoft.com/office/officeart/2005/8/colors/colorful1" csCatId="colorful" phldr="1"/>
      <dgm:spPr/>
    </dgm:pt>
    <dgm:pt modelId="{AE4DDF79-D9F9-4480-8FE3-89CC9015D335}">
      <dgm:prSet custT="1"/>
      <dgm:spPr/>
      <dgm:t>
        <a:bodyPr/>
        <a:lstStyle/>
        <a:p>
          <a:r>
            <a:rPr lang="en-US" sz="2000"/>
            <a:t>Local WAAPOC for access to SDRR</a:t>
          </a:r>
        </a:p>
      </dgm:t>
    </dgm:pt>
    <dgm:pt modelId="{95E74E45-1CA5-45CB-8AB6-D5CF7CC28239}" type="parTrans" cxnId="{20B14885-B93D-4E79-82CB-7C0DF7A80403}">
      <dgm:prSet/>
      <dgm:spPr/>
      <dgm:t>
        <a:bodyPr/>
        <a:lstStyle/>
        <a:p>
          <a:endParaRPr lang="en-US" sz="1800"/>
        </a:p>
      </dgm:t>
    </dgm:pt>
    <dgm:pt modelId="{AA3DEFD6-88D9-4215-8F7F-9E448B940857}" type="sibTrans" cxnId="{20B14885-B93D-4E79-82CB-7C0DF7A80403}">
      <dgm:prSet/>
      <dgm:spPr/>
      <dgm:t>
        <a:bodyPr/>
        <a:lstStyle/>
        <a:p>
          <a:endParaRPr lang="en-US" sz="1800"/>
        </a:p>
      </dgm:t>
    </dgm:pt>
    <dgm:pt modelId="{40B33E3B-86F4-4671-867F-F2D967C5622A}">
      <dgm:prSet custT="1"/>
      <dgm:spPr/>
      <dgm:t>
        <a:bodyPr/>
        <a:lstStyle/>
        <a:p>
          <a:r>
            <a:rPr lang="en-US" sz="2000"/>
            <a:t>Help Button</a:t>
          </a:r>
        </a:p>
      </dgm:t>
    </dgm:pt>
    <dgm:pt modelId="{DB405603-659B-47BF-A963-1BB085E43824}" type="parTrans" cxnId="{DDEB11D3-0E19-48AC-AC28-30EDDAD60366}">
      <dgm:prSet/>
      <dgm:spPr/>
      <dgm:t>
        <a:bodyPr/>
        <a:lstStyle/>
        <a:p>
          <a:endParaRPr lang="en-US"/>
        </a:p>
      </dgm:t>
    </dgm:pt>
    <dgm:pt modelId="{EC2C3AD6-E397-4EF0-9589-E698434A6B1F}" type="sibTrans" cxnId="{DDEB11D3-0E19-48AC-AC28-30EDDAD60366}">
      <dgm:prSet/>
      <dgm:spPr/>
      <dgm:t>
        <a:bodyPr/>
        <a:lstStyle/>
        <a:p>
          <a:endParaRPr lang="en-US"/>
        </a:p>
      </dgm:t>
    </dgm:pt>
    <dgm:pt modelId="{81271394-F77C-4600-8FC9-FC6ECA40E1B0}">
      <dgm:prSet custT="1"/>
      <dgm:spPr>
        <a:solidFill>
          <a:schemeClr val="accent1"/>
        </a:solidFill>
      </dgm:spPr>
      <dgm:t>
        <a:bodyPr/>
        <a:lstStyle/>
        <a:p>
          <a:r>
            <a:rPr lang="en-US" sz="2000"/>
            <a:t>Recorded Trainings</a:t>
          </a:r>
        </a:p>
      </dgm:t>
    </dgm:pt>
    <dgm:pt modelId="{8E85BFCC-42F0-4249-B696-67F82B938804}" type="sibTrans" cxnId="{9AC615D0-DC11-40D0-8222-CE61ECE06280}">
      <dgm:prSet/>
      <dgm:spPr/>
      <dgm:t>
        <a:bodyPr/>
        <a:lstStyle/>
        <a:p>
          <a:endParaRPr lang="en-US" sz="1800"/>
        </a:p>
      </dgm:t>
    </dgm:pt>
    <dgm:pt modelId="{399A33BA-C19F-48F6-A87C-DEB0E7F7B359}" type="parTrans" cxnId="{9AC615D0-DC11-40D0-8222-CE61ECE06280}">
      <dgm:prSet/>
      <dgm:spPr/>
      <dgm:t>
        <a:bodyPr/>
        <a:lstStyle/>
        <a:p>
          <a:endParaRPr lang="en-US" sz="1800"/>
        </a:p>
      </dgm:t>
    </dgm:pt>
    <dgm:pt modelId="{5ACF19CB-2DB6-49DE-A448-5875B853F9D1}">
      <dgm:prSet/>
      <dgm:spPr/>
      <dgm:t>
        <a:bodyPr/>
        <a:lstStyle/>
        <a:p>
          <a:r>
            <a:rPr lang="en-US"/>
            <a:t>Cohort Tool</a:t>
          </a:r>
        </a:p>
      </dgm:t>
    </dgm:pt>
    <dgm:pt modelId="{27015BD8-80B1-42F8-AD15-220CD682B6BB}" type="parTrans" cxnId="{FBB5F706-559E-43AC-B442-6805606B7FD6}">
      <dgm:prSet/>
      <dgm:spPr/>
      <dgm:t>
        <a:bodyPr/>
        <a:lstStyle/>
        <a:p>
          <a:endParaRPr lang="en-US"/>
        </a:p>
      </dgm:t>
    </dgm:pt>
    <dgm:pt modelId="{206F8E35-A9B4-47D1-B273-E4B0EBD87E15}" type="sibTrans" cxnId="{FBB5F706-559E-43AC-B442-6805606B7FD6}">
      <dgm:prSet/>
      <dgm:spPr/>
      <dgm:t>
        <a:bodyPr/>
        <a:lstStyle/>
        <a:p>
          <a:endParaRPr lang="en-US"/>
        </a:p>
      </dgm:t>
    </dgm:pt>
    <dgm:pt modelId="{46577E13-7C3E-49D3-B62E-403C8FE80B7D}">
      <dgm:prSet custScaleX="301287" custScaleY="144932" custLinFactNeighborX="-3609" custLinFactNeighborY="-47830"/>
      <dgm:spPr>
        <a:solidFill>
          <a:schemeClr val="accent5"/>
        </a:solidFill>
      </dgm:spPr>
      <dgm:t>
        <a:bodyPr/>
        <a:lstStyle/>
        <a:p>
          <a:endParaRPr lang="en-US"/>
        </a:p>
      </dgm:t>
    </dgm:pt>
    <dgm:pt modelId="{96752712-8229-4E8B-B0EC-ED6B7DC67770}" type="parTrans" cxnId="{FC6B8547-B1A6-425F-A71E-C7CC306C8204}">
      <dgm:prSet/>
      <dgm:spPr/>
      <dgm:t>
        <a:bodyPr/>
        <a:lstStyle/>
        <a:p>
          <a:endParaRPr lang="en-US"/>
        </a:p>
      </dgm:t>
    </dgm:pt>
    <dgm:pt modelId="{567B620C-561A-4876-AFDB-F12563505734}" type="sibTrans" cxnId="{FC6B8547-B1A6-425F-A71E-C7CC306C8204}">
      <dgm:prSet/>
      <dgm:spPr/>
      <dgm:t>
        <a:bodyPr/>
        <a:lstStyle/>
        <a:p>
          <a:endParaRPr lang="en-US"/>
        </a:p>
      </dgm:t>
    </dgm:pt>
    <dgm:pt modelId="{D6229AB0-E90B-4EC2-84E4-9E58F26E0CF3}">
      <dgm:prSet custScaleX="301287" custScaleY="144932" custLinFactNeighborX="-3609" custLinFactNeighborY="-47830"/>
      <dgm:spPr>
        <a:solidFill>
          <a:schemeClr val="accent5"/>
        </a:solidFill>
      </dgm:spPr>
      <dgm:t>
        <a:bodyPr/>
        <a:lstStyle/>
        <a:p>
          <a:endParaRPr lang="en-US"/>
        </a:p>
      </dgm:t>
    </dgm:pt>
    <dgm:pt modelId="{CEFE17E0-48C6-4402-9255-4B6415782EA4}" type="parTrans" cxnId="{2783C6D1-999F-411B-B2EF-E53413505298}">
      <dgm:prSet/>
      <dgm:spPr/>
      <dgm:t>
        <a:bodyPr/>
        <a:lstStyle/>
        <a:p>
          <a:endParaRPr lang="en-US"/>
        </a:p>
      </dgm:t>
    </dgm:pt>
    <dgm:pt modelId="{DF437979-345C-4B1F-9C26-E7F209EBECFE}" type="sibTrans" cxnId="{2783C6D1-999F-411B-B2EF-E53413505298}">
      <dgm:prSet/>
      <dgm:spPr/>
      <dgm:t>
        <a:bodyPr/>
        <a:lstStyle/>
        <a:p>
          <a:endParaRPr lang="en-US"/>
        </a:p>
      </dgm:t>
    </dgm:pt>
    <dgm:pt modelId="{5A480477-394A-441F-BF46-4471C7081EA7}">
      <dgm:prSet custScaleX="301287" custScaleY="144932" custLinFactNeighborX="-3609" custLinFactNeighborY="-47830"/>
      <dgm:spPr>
        <a:solidFill>
          <a:schemeClr val="accent5"/>
        </a:solidFill>
      </dgm:spPr>
      <dgm:t>
        <a:bodyPr/>
        <a:lstStyle/>
        <a:p>
          <a:endParaRPr lang="en-US"/>
        </a:p>
      </dgm:t>
    </dgm:pt>
    <dgm:pt modelId="{20892E56-DDF4-4F19-854E-C97A920D37C8}" type="parTrans" cxnId="{C75CF44F-562B-4021-996D-60CCF102D6B3}">
      <dgm:prSet/>
      <dgm:spPr/>
      <dgm:t>
        <a:bodyPr/>
        <a:lstStyle/>
        <a:p>
          <a:endParaRPr lang="en-US"/>
        </a:p>
      </dgm:t>
    </dgm:pt>
    <dgm:pt modelId="{7C0DE64B-738B-4F4C-942C-88AB0F90ECA0}" type="sibTrans" cxnId="{C75CF44F-562B-4021-996D-60CCF102D6B3}">
      <dgm:prSet/>
      <dgm:spPr/>
      <dgm:t>
        <a:bodyPr/>
        <a:lstStyle/>
        <a:p>
          <a:endParaRPr lang="en-US"/>
        </a:p>
      </dgm:t>
    </dgm:pt>
    <dgm:pt modelId="{38C44110-DAB5-4CCD-B93B-3312E2672C9F}">
      <dgm:prSet custT="1"/>
      <dgm:spPr/>
      <dgm:t>
        <a:bodyPr/>
        <a:lstStyle/>
        <a:p>
          <a:r>
            <a:rPr lang="en-US" sz="2000"/>
            <a:t>Accountability Quiz/Scenarios and Accountability Tool</a:t>
          </a:r>
        </a:p>
      </dgm:t>
    </dgm:pt>
    <dgm:pt modelId="{0DA021E0-903C-4780-A662-B7C4DA452F83}" type="parTrans" cxnId="{D2C950B6-9481-4F83-AB81-772F38ECC2D3}">
      <dgm:prSet/>
      <dgm:spPr/>
      <dgm:t>
        <a:bodyPr/>
        <a:lstStyle/>
        <a:p>
          <a:endParaRPr lang="en-US"/>
        </a:p>
      </dgm:t>
    </dgm:pt>
    <dgm:pt modelId="{CE1A61B4-D0AC-4638-8E6F-49E7C3389EA8}" type="sibTrans" cxnId="{D2C950B6-9481-4F83-AB81-772F38ECC2D3}">
      <dgm:prSet/>
      <dgm:spPr/>
      <dgm:t>
        <a:bodyPr/>
        <a:lstStyle/>
        <a:p>
          <a:endParaRPr lang="en-US"/>
        </a:p>
      </dgm:t>
    </dgm:pt>
    <dgm:pt modelId="{C35F32D9-3E3D-49E4-9668-0A81AA9208B7}">
      <dgm:prSet/>
      <dgm:spPr/>
      <dgm:t>
        <a:bodyPr/>
        <a:lstStyle/>
        <a:p>
          <a:endParaRPr lang="en-US"/>
        </a:p>
      </dgm:t>
    </dgm:pt>
    <dgm:pt modelId="{52338747-8DED-4278-868F-3CFCD0D3022A}" type="parTrans" cxnId="{39090423-D04A-4F80-908C-07BD662718F1}">
      <dgm:prSet/>
      <dgm:spPr/>
      <dgm:t>
        <a:bodyPr/>
        <a:lstStyle/>
        <a:p>
          <a:endParaRPr lang="en-US"/>
        </a:p>
      </dgm:t>
    </dgm:pt>
    <dgm:pt modelId="{76AEF498-8EF3-4138-8FDC-FD084A9062D2}" type="sibTrans" cxnId="{39090423-D04A-4F80-908C-07BD662718F1}">
      <dgm:prSet/>
      <dgm:spPr/>
      <dgm:t>
        <a:bodyPr/>
        <a:lstStyle/>
        <a:p>
          <a:endParaRPr lang="en-US"/>
        </a:p>
      </dgm:t>
    </dgm:pt>
    <dgm:pt modelId="{EC271DC2-F044-45AC-8322-C45A78CBA925}">
      <dgm:prSet phldrT="[Text]" custScaleX="174772" custScaleY="139881" custLinFactNeighborX="92" custLinFactNeighborY="3232"/>
      <dgm:spPr>
        <a:solidFill>
          <a:schemeClr val="accent1">
            <a:lumMod val="60000"/>
            <a:lumOff val="40000"/>
          </a:schemeClr>
        </a:solidFill>
      </dgm:spPr>
      <dgm:t>
        <a:bodyPr/>
        <a:lstStyle/>
        <a:p>
          <a:endParaRPr lang="en-US"/>
        </a:p>
      </dgm:t>
    </dgm:pt>
    <dgm:pt modelId="{D64A49AE-B27D-4523-B2C6-F88F8F819448}" type="parTrans" cxnId="{55E260A9-17F9-4C3E-8AF5-EFB9516F1C57}">
      <dgm:prSet/>
      <dgm:spPr/>
      <dgm:t>
        <a:bodyPr/>
        <a:lstStyle/>
        <a:p>
          <a:endParaRPr lang="en-US"/>
        </a:p>
      </dgm:t>
    </dgm:pt>
    <dgm:pt modelId="{C86D3027-F4A2-4234-8560-201B37B0CA08}" type="sibTrans" cxnId="{55E260A9-17F9-4C3E-8AF5-EFB9516F1C57}">
      <dgm:prSet/>
      <dgm:spPr/>
      <dgm:t>
        <a:bodyPr/>
        <a:lstStyle/>
        <a:p>
          <a:endParaRPr lang="en-US"/>
        </a:p>
      </dgm:t>
    </dgm:pt>
    <dgm:pt modelId="{B55FCAF5-7C05-4103-BA62-CDBD70E31ADA}">
      <dgm:prSet phldrT="[Text]" custT="1"/>
      <dgm:spPr>
        <a:solidFill>
          <a:schemeClr val="accent1">
            <a:lumMod val="60000"/>
            <a:lumOff val="40000"/>
          </a:schemeClr>
        </a:solidFill>
      </dgm:spPr>
      <dgm:t>
        <a:bodyPr/>
        <a:lstStyle/>
        <a:p>
          <a:endParaRPr lang="en-US" sz="2400"/>
        </a:p>
      </dgm:t>
    </dgm:pt>
    <dgm:pt modelId="{22E5463D-1436-4F44-A5CE-F728ABB4BB3D}" type="sibTrans" cxnId="{0607169E-0607-4FA8-A51F-7E49422D3483}">
      <dgm:prSet/>
      <dgm:spPr/>
      <dgm:t>
        <a:bodyPr/>
        <a:lstStyle/>
        <a:p>
          <a:endParaRPr lang="en-US" sz="1800"/>
        </a:p>
      </dgm:t>
    </dgm:pt>
    <dgm:pt modelId="{CEEB45EF-8DB7-4BBA-88C7-B017A50AFD30}" type="parTrans" cxnId="{0607169E-0607-4FA8-A51F-7E49422D3483}">
      <dgm:prSet/>
      <dgm:spPr/>
      <dgm:t>
        <a:bodyPr/>
        <a:lstStyle/>
        <a:p>
          <a:endParaRPr lang="en-US" sz="1800"/>
        </a:p>
      </dgm:t>
    </dgm:pt>
    <dgm:pt modelId="{1E437CB1-9B73-46EF-AC8B-5EDE1328D876}" type="pres">
      <dgm:prSet presAssocID="{6E140EBF-E382-4AE1-ABF0-0B0C67D2CA3C}" presName="Name0" presStyleCnt="0">
        <dgm:presLayoutVars>
          <dgm:chMax val="1"/>
          <dgm:chPref val="1"/>
        </dgm:presLayoutVars>
      </dgm:prSet>
      <dgm:spPr/>
    </dgm:pt>
    <dgm:pt modelId="{FE09E64A-BA6B-4559-A471-C073195B8345}" type="pres">
      <dgm:prSet presAssocID="{B55FCAF5-7C05-4103-BA62-CDBD70E31ADA}" presName="Parent" presStyleLbl="node0" presStyleIdx="0" presStyleCnt="1" custScaleX="244858" custScaleY="164296" custLinFactNeighborX="92" custLinFactNeighborY="3232">
        <dgm:presLayoutVars>
          <dgm:chMax val="5"/>
          <dgm:chPref val="5"/>
        </dgm:presLayoutVars>
      </dgm:prSet>
      <dgm:spPr/>
    </dgm:pt>
    <dgm:pt modelId="{48E25A98-DA35-4A0C-8277-4C220D2F38ED}" type="pres">
      <dgm:prSet presAssocID="{B55FCAF5-7C05-4103-BA62-CDBD70E31ADA}" presName="Accent2" presStyleLbl="node1" presStyleIdx="0" presStyleCnt="19"/>
      <dgm:spPr/>
    </dgm:pt>
    <dgm:pt modelId="{4878783C-43AB-43E8-9A9E-03FC36CEDF0C}" type="pres">
      <dgm:prSet presAssocID="{B55FCAF5-7C05-4103-BA62-CDBD70E31ADA}" presName="Accent3" presStyleLbl="node1" presStyleIdx="1" presStyleCnt="19" custLinFactX="300000" custLinFactY="200000" custLinFactNeighborX="332870" custLinFactNeighborY="232846"/>
      <dgm:spPr/>
    </dgm:pt>
    <dgm:pt modelId="{F65718F5-A2F3-4C2D-985F-1C34AF8EB34A}" type="pres">
      <dgm:prSet presAssocID="{B55FCAF5-7C05-4103-BA62-CDBD70E31ADA}" presName="Accent4" presStyleLbl="node1" presStyleIdx="2" presStyleCnt="19" custLinFactX="-3804" custLinFactNeighborX="-100000" custLinFactNeighborY="-15473"/>
      <dgm:spPr/>
    </dgm:pt>
    <dgm:pt modelId="{528ABDF2-8395-47F4-ADA1-D53FC59AF31D}" type="pres">
      <dgm:prSet presAssocID="{B55FCAF5-7C05-4103-BA62-CDBD70E31ADA}" presName="Accent5" presStyleLbl="node1" presStyleIdx="3" presStyleCnt="19" custLinFactY="-100000" custLinFactNeighborX="19358" custLinFactNeighborY="-130621"/>
      <dgm:spPr/>
    </dgm:pt>
    <dgm:pt modelId="{393E33E5-19AB-4B43-9818-91DAB953447F}" type="pres">
      <dgm:prSet presAssocID="{B55FCAF5-7C05-4103-BA62-CDBD70E31ADA}" presName="Accent6" presStyleLbl="node1" presStyleIdx="4" presStyleCnt="19" custLinFactX="-300000" custLinFactNeighborX="-398199" custLinFactNeighborY="-81669"/>
      <dgm:spPr/>
    </dgm:pt>
    <dgm:pt modelId="{47301784-86B2-4939-91E2-D03C45DB70FF}" type="pres">
      <dgm:prSet presAssocID="{81271394-F77C-4600-8FC9-FC6ECA40E1B0}" presName="Child1" presStyleLbl="node1" presStyleIdx="5" presStyleCnt="19" custScaleX="161632" custScaleY="106370" custLinFactNeighborX="-85237" custLinFactNeighborY="-92699">
        <dgm:presLayoutVars>
          <dgm:chMax val="0"/>
          <dgm:chPref val="0"/>
        </dgm:presLayoutVars>
      </dgm:prSet>
      <dgm:spPr/>
    </dgm:pt>
    <dgm:pt modelId="{AD4255C8-551F-4BDB-B39D-3D3060A9886D}" type="pres">
      <dgm:prSet presAssocID="{81271394-F77C-4600-8FC9-FC6ECA40E1B0}" presName="Accent7" presStyleCnt="0"/>
      <dgm:spPr/>
    </dgm:pt>
    <dgm:pt modelId="{EEF25DC4-8C71-4DBB-9F18-F1BAF4B3F417}" type="pres">
      <dgm:prSet presAssocID="{81271394-F77C-4600-8FC9-FC6ECA40E1B0}" presName="AccentHold1" presStyleLbl="node1" presStyleIdx="6" presStyleCnt="19" custLinFactX="141697" custLinFactNeighborX="200000" custLinFactNeighborY="-47869"/>
      <dgm:spPr/>
    </dgm:pt>
    <dgm:pt modelId="{1739660A-4D42-4D3B-8A6D-7EF4478466A7}" type="pres">
      <dgm:prSet presAssocID="{81271394-F77C-4600-8FC9-FC6ECA40E1B0}" presName="Accent8" presStyleCnt="0"/>
      <dgm:spPr/>
    </dgm:pt>
    <dgm:pt modelId="{92124401-E021-439E-B4B7-7219810C558A}" type="pres">
      <dgm:prSet presAssocID="{81271394-F77C-4600-8FC9-FC6ECA40E1B0}" presName="AccentHold2" presStyleLbl="node1" presStyleIdx="7" presStyleCnt="19" custFlipHor="1" custScaleX="126138" custScaleY="88884" custLinFactX="442518" custLinFactY="-88852" custLinFactNeighborX="500000" custLinFactNeighborY="-100000"/>
      <dgm:spPr/>
    </dgm:pt>
    <dgm:pt modelId="{A17B3961-F4B6-4EFE-829B-05B36406F7FB}" type="pres">
      <dgm:prSet presAssocID="{40B33E3B-86F4-4671-867F-F2D967C5622A}" presName="Child2" presStyleLbl="node1" presStyleIdx="8" presStyleCnt="19" custScaleX="123641" custScaleY="122216" custLinFactNeighborX="266" custLinFactNeighborY="-23311">
        <dgm:presLayoutVars>
          <dgm:chMax val="0"/>
          <dgm:chPref val="0"/>
        </dgm:presLayoutVars>
      </dgm:prSet>
      <dgm:spPr/>
    </dgm:pt>
    <dgm:pt modelId="{B0D57C95-1237-4B39-8442-A905549BFCE8}" type="pres">
      <dgm:prSet presAssocID="{40B33E3B-86F4-4671-867F-F2D967C5622A}" presName="Accent9" presStyleCnt="0"/>
      <dgm:spPr/>
    </dgm:pt>
    <dgm:pt modelId="{5359AD4A-B1E9-4C85-87CD-2D7E37B80591}" type="pres">
      <dgm:prSet presAssocID="{40B33E3B-86F4-4671-867F-F2D967C5622A}" presName="AccentHold1" presStyleLbl="node1" presStyleIdx="9" presStyleCnt="19" custLinFactX="100000" custLinFactY="100000" custLinFactNeighborX="128650" custLinFactNeighborY="194008"/>
      <dgm:spPr/>
    </dgm:pt>
    <dgm:pt modelId="{7BCC5D66-F974-431A-880B-12011EB836B7}" type="pres">
      <dgm:prSet presAssocID="{40B33E3B-86F4-4671-867F-F2D967C5622A}" presName="Accent10" presStyleCnt="0"/>
      <dgm:spPr/>
    </dgm:pt>
    <dgm:pt modelId="{C15FE85D-609C-40A5-A3EA-1D7594C7539D}" type="pres">
      <dgm:prSet presAssocID="{40B33E3B-86F4-4671-867F-F2D967C5622A}" presName="AccentHold2" presStyleLbl="node1" presStyleIdx="10" presStyleCnt="19"/>
      <dgm:spPr/>
    </dgm:pt>
    <dgm:pt modelId="{CED53F17-C7D1-40D8-95B9-FD3EA1173DDB}" type="pres">
      <dgm:prSet presAssocID="{40B33E3B-86F4-4671-867F-F2D967C5622A}" presName="Accent11" presStyleCnt="0"/>
      <dgm:spPr/>
    </dgm:pt>
    <dgm:pt modelId="{CC281434-A309-49A7-9900-0A2CDD740A36}" type="pres">
      <dgm:prSet presAssocID="{40B33E3B-86F4-4671-867F-F2D967C5622A}" presName="AccentHold3" presStyleLbl="node1" presStyleIdx="11" presStyleCnt="19"/>
      <dgm:spPr/>
    </dgm:pt>
    <dgm:pt modelId="{37AC3EA4-897C-4D45-89A3-AEC97D3B6D0F}" type="pres">
      <dgm:prSet presAssocID="{AE4DDF79-D9F9-4480-8FE3-89CC9015D335}" presName="Child3" presStyleLbl="node1" presStyleIdx="12" presStyleCnt="19" custScaleX="176217" custScaleY="113202" custLinFactNeighborX="-48756" custLinFactNeighborY="32268">
        <dgm:presLayoutVars>
          <dgm:chMax val="0"/>
          <dgm:chPref val="0"/>
        </dgm:presLayoutVars>
      </dgm:prSet>
      <dgm:spPr/>
    </dgm:pt>
    <dgm:pt modelId="{4CCB2E54-75BD-49F4-80E4-1743C34EF39E}" type="pres">
      <dgm:prSet presAssocID="{AE4DDF79-D9F9-4480-8FE3-89CC9015D335}" presName="Accent12" presStyleCnt="0"/>
      <dgm:spPr/>
    </dgm:pt>
    <dgm:pt modelId="{96D51B99-FC5B-4793-88FF-0DD758D8F280}" type="pres">
      <dgm:prSet presAssocID="{AE4DDF79-D9F9-4480-8FE3-89CC9015D335}" presName="AccentHold1" presStyleLbl="node1" presStyleIdx="13" presStyleCnt="19" custLinFactX="92040" custLinFactY="28313" custLinFactNeighborX="100000" custLinFactNeighborY="100000"/>
      <dgm:spPr/>
    </dgm:pt>
    <dgm:pt modelId="{20347E28-6584-41B9-A1FD-132B6F3EEB66}" type="pres">
      <dgm:prSet presAssocID="{5ACF19CB-2DB6-49DE-A448-5875B853F9D1}" presName="Child4" presStyleLbl="node1" presStyleIdx="14" presStyleCnt="19" custLinFactX="-50054" custLinFactNeighborX="-100000" custLinFactNeighborY="-50042">
        <dgm:presLayoutVars>
          <dgm:chMax val="0"/>
          <dgm:chPref val="0"/>
        </dgm:presLayoutVars>
      </dgm:prSet>
      <dgm:spPr/>
    </dgm:pt>
    <dgm:pt modelId="{BFE9C895-7BCC-4672-B99F-D738D89C255C}" type="pres">
      <dgm:prSet presAssocID="{5ACF19CB-2DB6-49DE-A448-5875B853F9D1}" presName="Accent13" presStyleCnt="0"/>
      <dgm:spPr/>
    </dgm:pt>
    <dgm:pt modelId="{A05AAEC3-6843-494E-A229-9DABF5838A4F}" type="pres">
      <dgm:prSet presAssocID="{5ACF19CB-2DB6-49DE-A448-5875B853F9D1}" presName="AccentHold1" presStyleLbl="node1" presStyleIdx="15" presStyleCnt="19"/>
      <dgm:spPr/>
    </dgm:pt>
    <dgm:pt modelId="{6BD4729B-4E61-4951-BC75-6C4C1354D0D4}" type="pres">
      <dgm:prSet presAssocID="{38C44110-DAB5-4CCD-B93B-3312E2672C9F}" presName="Child5" presStyleLbl="node1" presStyleIdx="16" presStyleCnt="19" custScaleX="253405" custScaleY="147660" custLinFactY="50309" custLinFactNeighborX="-61875" custLinFactNeighborY="100000">
        <dgm:presLayoutVars>
          <dgm:chMax val="0"/>
          <dgm:chPref val="0"/>
        </dgm:presLayoutVars>
      </dgm:prSet>
      <dgm:spPr/>
    </dgm:pt>
    <dgm:pt modelId="{13E50240-FBEF-4F30-8226-FAC34EC825A0}" type="pres">
      <dgm:prSet presAssocID="{38C44110-DAB5-4CCD-B93B-3312E2672C9F}" presName="Accent15" presStyleCnt="0"/>
      <dgm:spPr/>
    </dgm:pt>
    <dgm:pt modelId="{582E6794-3B5F-40D4-99D5-DCD36024C8BD}" type="pres">
      <dgm:prSet presAssocID="{38C44110-DAB5-4CCD-B93B-3312E2672C9F}" presName="AccentHold2" presStyleLbl="node1" presStyleIdx="17" presStyleCnt="19"/>
      <dgm:spPr/>
    </dgm:pt>
    <dgm:pt modelId="{DA76FCD5-1BDD-4731-90C0-CC2CB57FF63C}" type="pres">
      <dgm:prSet presAssocID="{38C44110-DAB5-4CCD-B93B-3312E2672C9F}" presName="Accent16" presStyleCnt="0"/>
      <dgm:spPr/>
    </dgm:pt>
    <dgm:pt modelId="{043B117F-4585-4337-95E2-468FB456FF27}" type="pres">
      <dgm:prSet presAssocID="{38C44110-DAB5-4CCD-B93B-3312E2672C9F}" presName="AccentHold3" presStyleLbl="node1" presStyleIdx="18" presStyleCnt="19"/>
      <dgm:spPr/>
    </dgm:pt>
  </dgm:ptLst>
  <dgm:cxnLst>
    <dgm:cxn modelId="{FBB5F706-559E-43AC-B442-6805606B7FD6}" srcId="{B55FCAF5-7C05-4103-BA62-CDBD70E31ADA}" destId="{5ACF19CB-2DB6-49DE-A448-5875B853F9D1}" srcOrd="3" destOrd="0" parTransId="{27015BD8-80B1-42F8-AD15-220CD682B6BB}" sibTransId="{206F8E35-A9B4-47D1-B273-E4B0EBD87E15}"/>
    <dgm:cxn modelId="{9EAB6610-FC10-4EA0-BD4F-4C1BFB0E7DB2}" type="presOf" srcId="{6E140EBF-E382-4AE1-ABF0-0B0C67D2CA3C}" destId="{1E437CB1-9B73-46EF-AC8B-5EDE1328D876}" srcOrd="0" destOrd="0" presId="urn:microsoft.com/office/officeart/2009/3/layout/CircleRelationship"/>
    <dgm:cxn modelId="{5B38A622-A6E9-4090-ACF2-EF6AC040D500}" type="presOf" srcId="{B55FCAF5-7C05-4103-BA62-CDBD70E31ADA}" destId="{FE09E64A-BA6B-4559-A471-C073195B8345}" srcOrd="0" destOrd="0" presId="urn:microsoft.com/office/officeart/2009/3/layout/CircleRelationship"/>
    <dgm:cxn modelId="{39090423-D04A-4F80-908C-07BD662718F1}" srcId="{6E140EBF-E382-4AE1-ABF0-0B0C67D2CA3C}" destId="{C35F32D9-3E3D-49E4-9668-0A81AA9208B7}" srcOrd="2" destOrd="0" parTransId="{52338747-8DED-4278-868F-3CFCD0D3022A}" sibTransId="{76AEF498-8EF3-4138-8FDC-FD084A9062D2}"/>
    <dgm:cxn modelId="{A8276C5B-CE0A-47EA-9ACB-76C939FE8573}" type="presOf" srcId="{5ACF19CB-2DB6-49DE-A448-5875B853F9D1}" destId="{20347E28-6584-41B9-A1FD-132B6F3EEB66}" srcOrd="0" destOrd="0" presId="urn:microsoft.com/office/officeart/2009/3/layout/CircleRelationship"/>
    <dgm:cxn modelId="{FC6B8547-B1A6-425F-A71E-C7CC306C8204}" srcId="{6E140EBF-E382-4AE1-ABF0-0B0C67D2CA3C}" destId="{46577E13-7C3E-49D3-B62E-403C8FE80B7D}" srcOrd="5" destOrd="0" parTransId="{96752712-8229-4E8B-B0EC-ED6B7DC67770}" sibTransId="{567B620C-561A-4876-AFDB-F12563505734}"/>
    <dgm:cxn modelId="{C75CF44F-562B-4021-996D-60CCF102D6B3}" srcId="{6E140EBF-E382-4AE1-ABF0-0B0C67D2CA3C}" destId="{5A480477-394A-441F-BF46-4471C7081EA7}" srcOrd="3" destOrd="0" parTransId="{20892E56-DDF4-4F19-854E-C97A920D37C8}" sibTransId="{7C0DE64B-738B-4F4C-942C-88AB0F90ECA0}"/>
    <dgm:cxn modelId="{EE060B72-F647-48E3-8165-003C343708A7}" type="presOf" srcId="{38C44110-DAB5-4CCD-B93B-3312E2672C9F}" destId="{6BD4729B-4E61-4951-BC75-6C4C1354D0D4}" srcOrd="0" destOrd="0" presId="urn:microsoft.com/office/officeart/2009/3/layout/CircleRelationship"/>
    <dgm:cxn modelId="{20B14885-B93D-4E79-82CB-7C0DF7A80403}" srcId="{B55FCAF5-7C05-4103-BA62-CDBD70E31ADA}" destId="{AE4DDF79-D9F9-4480-8FE3-89CC9015D335}" srcOrd="2" destOrd="0" parTransId="{95E74E45-1CA5-45CB-8AB6-D5CF7CC28239}" sibTransId="{AA3DEFD6-88D9-4215-8F7F-9E448B940857}"/>
    <dgm:cxn modelId="{0607169E-0607-4FA8-A51F-7E49422D3483}" srcId="{6E140EBF-E382-4AE1-ABF0-0B0C67D2CA3C}" destId="{B55FCAF5-7C05-4103-BA62-CDBD70E31ADA}" srcOrd="0" destOrd="0" parTransId="{CEEB45EF-8DB7-4BBA-88C7-B017A50AFD30}" sibTransId="{22E5463D-1436-4F44-A5CE-F728ABB4BB3D}"/>
    <dgm:cxn modelId="{55E260A9-17F9-4C3E-8AF5-EFB9516F1C57}" srcId="{6E140EBF-E382-4AE1-ABF0-0B0C67D2CA3C}" destId="{EC271DC2-F044-45AC-8322-C45A78CBA925}" srcOrd="1" destOrd="0" parTransId="{D64A49AE-B27D-4523-B2C6-F88F8F819448}" sibTransId="{C86D3027-F4A2-4234-8560-201B37B0CA08}"/>
    <dgm:cxn modelId="{D2C950B6-9481-4F83-AB81-772F38ECC2D3}" srcId="{B55FCAF5-7C05-4103-BA62-CDBD70E31ADA}" destId="{38C44110-DAB5-4CCD-B93B-3312E2672C9F}" srcOrd="4" destOrd="0" parTransId="{0DA021E0-903C-4780-A662-B7C4DA452F83}" sibTransId="{CE1A61B4-D0AC-4638-8E6F-49E7C3389EA8}"/>
    <dgm:cxn modelId="{9AC615D0-DC11-40D0-8222-CE61ECE06280}" srcId="{B55FCAF5-7C05-4103-BA62-CDBD70E31ADA}" destId="{81271394-F77C-4600-8FC9-FC6ECA40E1B0}" srcOrd="0" destOrd="0" parTransId="{399A33BA-C19F-48F6-A87C-DEB0E7F7B359}" sibTransId="{8E85BFCC-42F0-4249-B696-67F82B938804}"/>
    <dgm:cxn modelId="{2783C6D1-999F-411B-B2EF-E53413505298}" srcId="{6E140EBF-E382-4AE1-ABF0-0B0C67D2CA3C}" destId="{D6229AB0-E90B-4EC2-84E4-9E58F26E0CF3}" srcOrd="4" destOrd="0" parTransId="{CEFE17E0-48C6-4402-9255-4B6415782EA4}" sibTransId="{DF437979-345C-4B1F-9C26-E7F209EBECFE}"/>
    <dgm:cxn modelId="{DDEB11D3-0E19-48AC-AC28-30EDDAD60366}" srcId="{B55FCAF5-7C05-4103-BA62-CDBD70E31ADA}" destId="{40B33E3B-86F4-4671-867F-F2D967C5622A}" srcOrd="1" destOrd="0" parTransId="{DB405603-659B-47BF-A963-1BB085E43824}" sibTransId="{EC2C3AD6-E397-4EF0-9589-E698434A6B1F}"/>
    <dgm:cxn modelId="{F56EA9D3-6204-4FD2-93E2-1EBD9EF5B316}" type="presOf" srcId="{81271394-F77C-4600-8FC9-FC6ECA40E1B0}" destId="{47301784-86B2-4939-91E2-D03C45DB70FF}" srcOrd="0" destOrd="0" presId="urn:microsoft.com/office/officeart/2009/3/layout/CircleRelationship"/>
    <dgm:cxn modelId="{AAC732DB-53E8-40C2-851A-5D82BFAA61EC}" type="presOf" srcId="{40B33E3B-86F4-4671-867F-F2D967C5622A}" destId="{A17B3961-F4B6-4EFE-829B-05B36406F7FB}" srcOrd="0" destOrd="0" presId="urn:microsoft.com/office/officeart/2009/3/layout/CircleRelationship"/>
    <dgm:cxn modelId="{CF621AEC-5EEB-4993-A8E5-1FE3FD63178A}" type="presOf" srcId="{AE4DDF79-D9F9-4480-8FE3-89CC9015D335}" destId="{37AC3EA4-897C-4D45-89A3-AEC97D3B6D0F}" srcOrd="0" destOrd="0" presId="urn:microsoft.com/office/officeart/2009/3/layout/CircleRelationship"/>
    <dgm:cxn modelId="{768AC1F7-A7CA-4675-90EA-2DF0C79CD564}" type="presParOf" srcId="{1E437CB1-9B73-46EF-AC8B-5EDE1328D876}" destId="{FE09E64A-BA6B-4559-A471-C073195B8345}" srcOrd="0" destOrd="0" presId="urn:microsoft.com/office/officeart/2009/3/layout/CircleRelationship"/>
    <dgm:cxn modelId="{B470D549-4A90-4A1B-A7A8-920F106396C0}" type="presParOf" srcId="{1E437CB1-9B73-46EF-AC8B-5EDE1328D876}" destId="{48E25A98-DA35-4A0C-8277-4C220D2F38ED}" srcOrd="1" destOrd="0" presId="urn:microsoft.com/office/officeart/2009/3/layout/CircleRelationship"/>
    <dgm:cxn modelId="{071EAE0B-D621-463E-A11F-ACD650898BE9}" type="presParOf" srcId="{1E437CB1-9B73-46EF-AC8B-5EDE1328D876}" destId="{4878783C-43AB-43E8-9A9E-03FC36CEDF0C}" srcOrd="2" destOrd="0" presId="urn:microsoft.com/office/officeart/2009/3/layout/CircleRelationship"/>
    <dgm:cxn modelId="{CA22DFD9-68E9-4858-9E5F-7C03A9385257}" type="presParOf" srcId="{1E437CB1-9B73-46EF-AC8B-5EDE1328D876}" destId="{F65718F5-A2F3-4C2D-985F-1C34AF8EB34A}" srcOrd="3" destOrd="0" presId="urn:microsoft.com/office/officeart/2009/3/layout/CircleRelationship"/>
    <dgm:cxn modelId="{7CEE7FC3-6441-43E7-904D-853F6DD484B3}" type="presParOf" srcId="{1E437CB1-9B73-46EF-AC8B-5EDE1328D876}" destId="{528ABDF2-8395-47F4-ADA1-D53FC59AF31D}" srcOrd="4" destOrd="0" presId="urn:microsoft.com/office/officeart/2009/3/layout/CircleRelationship"/>
    <dgm:cxn modelId="{64FA049E-F8B2-4BDB-AEF8-B3D3EFAD0FF0}" type="presParOf" srcId="{1E437CB1-9B73-46EF-AC8B-5EDE1328D876}" destId="{393E33E5-19AB-4B43-9818-91DAB953447F}" srcOrd="5" destOrd="0" presId="urn:microsoft.com/office/officeart/2009/3/layout/CircleRelationship"/>
    <dgm:cxn modelId="{BA604642-EB45-41EA-B576-9195F77A348F}" type="presParOf" srcId="{1E437CB1-9B73-46EF-AC8B-5EDE1328D876}" destId="{47301784-86B2-4939-91E2-D03C45DB70FF}" srcOrd="6" destOrd="0" presId="urn:microsoft.com/office/officeart/2009/3/layout/CircleRelationship"/>
    <dgm:cxn modelId="{1F8CF070-B40E-48A7-9693-2BAC37AB5501}" type="presParOf" srcId="{1E437CB1-9B73-46EF-AC8B-5EDE1328D876}" destId="{AD4255C8-551F-4BDB-B39D-3D3060A9886D}" srcOrd="7" destOrd="0" presId="urn:microsoft.com/office/officeart/2009/3/layout/CircleRelationship"/>
    <dgm:cxn modelId="{09A71E79-8381-43DC-9B1A-DD0356360FF4}" type="presParOf" srcId="{AD4255C8-551F-4BDB-B39D-3D3060A9886D}" destId="{EEF25DC4-8C71-4DBB-9F18-F1BAF4B3F417}" srcOrd="0" destOrd="0" presId="urn:microsoft.com/office/officeart/2009/3/layout/CircleRelationship"/>
    <dgm:cxn modelId="{E070B217-306A-4EEE-B5E3-AB0E00972A74}" type="presParOf" srcId="{1E437CB1-9B73-46EF-AC8B-5EDE1328D876}" destId="{1739660A-4D42-4D3B-8A6D-7EF4478466A7}" srcOrd="8" destOrd="0" presId="urn:microsoft.com/office/officeart/2009/3/layout/CircleRelationship"/>
    <dgm:cxn modelId="{01A9A8FC-AA37-4913-9D88-5E802A3E2A57}" type="presParOf" srcId="{1739660A-4D42-4D3B-8A6D-7EF4478466A7}" destId="{92124401-E021-439E-B4B7-7219810C558A}" srcOrd="0" destOrd="0" presId="urn:microsoft.com/office/officeart/2009/3/layout/CircleRelationship"/>
    <dgm:cxn modelId="{296772CD-5DB6-44E5-80ED-E14B2413C77C}" type="presParOf" srcId="{1E437CB1-9B73-46EF-AC8B-5EDE1328D876}" destId="{A17B3961-F4B6-4EFE-829B-05B36406F7FB}" srcOrd="9" destOrd="0" presId="urn:microsoft.com/office/officeart/2009/3/layout/CircleRelationship"/>
    <dgm:cxn modelId="{60B4CCC3-0225-47D3-BC9D-139631E5B9A1}" type="presParOf" srcId="{1E437CB1-9B73-46EF-AC8B-5EDE1328D876}" destId="{B0D57C95-1237-4B39-8442-A905549BFCE8}" srcOrd="10" destOrd="0" presId="urn:microsoft.com/office/officeart/2009/3/layout/CircleRelationship"/>
    <dgm:cxn modelId="{5C7D96E2-19C0-4A22-82E8-72DFB8A826A9}" type="presParOf" srcId="{B0D57C95-1237-4B39-8442-A905549BFCE8}" destId="{5359AD4A-B1E9-4C85-87CD-2D7E37B80591}" srcOrd="0" destOrd="0" presId="urn:microsoft.com/office/officeart/2009/3/layout/CircleRelationship"/>
    <dgm:cxn modelId="{F1F6961B-4F4D-43E4-8984-2C5A83FFE5C2}" type="presParOf" srcId="{1E437CB1-9B73-46EF-AC8B-5EDE1328D876}" destId="{7BCC5D66-F974-431A-880B-12011EB836B7}" srcOrd="11" destOrd="0" presId="urn:microsoft.com/office/officeart/2009/3/layout/CircleRelationship"/>
    <dgm:cxn modelId="{F6FB8995-0EC3-4BD2-AA65-2572642BBCBA}" type="presParOf" srcId="{7BCC5D66-F974-431A-880B-12011EB836B7}" destId="{C15FE85D-609C-40A5-A3EA-1D7594C7539D}" srcOrd="0" destOrd="0" presId="urn:microsoft.com/office/officeart/2009/3/layout/CircleRelationship"/>
    <dgm:cxn modelId="{F45546FE-BBB2-4B09-9F67-49E6528E9510}" type="presParOf" srcId="{1E437CB1-9B73-46EF-AC8B-5EDE1328D876}" destId="{CED53F17-C7D1-40D8-95B9-FD3EA1173DDB}" srcOrd="12" destOrd="0" presId="urn:microsoft.com/office/officeart/2009/3/layout/CircleRelationship"/>
    <dgm:cxn modelId="{AD0DE6FF-3275-457D-8769-2EC60428B722}" type="presParOf" srcId="{CED53F17-C7D1-40D8-95B9-FD3EA1173DDB}" destId="{CC281434-A309-49A7-9900-0A2CDD740A36}" srcOrd="0" destOrd="0" presId="urn:microsoft.com/office/officeart/2009/3/layout/CircleRelationship"/>
    <dgm:cxn modelId="{D274219F-8D6B-4862-94F8-9390DFCF367E}" type="presParOf" srcId="{1E437CB1-9B73-46EF-AC8B-5EDE1328D876}" destId="{37AC3EA4-897C-4D45-89A3-AEC97D3B6D0F}" srcOrd="13" destOrd="0" presId="urn:microsoft.com/office/officeart/2009/3/layout/CircleRelationship"/>
    <dgm:cxn modelId="{0B546D20-6782-4A22-A3BD-C7253771A153}" type="presParOf" srcId="{1E437CB1-9B73-46EF-AC8B-5EDE1328D876}" destId="{4CCB2E54-75BD-49F4-80E4-1743C34EF39E}" srcOrd="14" destOrd="0" presId="urn:microsoft.com/office/officeart/2009/3/layout/CircleRelationship"/>
    <dgm:cxn modelId="{29F41427-8B06-421F-9BBA-2F38C504F750}" type="presParOf" srcId="{4CCB2E54-75BD-49F4-80E4-1743C34EF39E}" destId="{96D51B99-FC5B-4793-88FF-0DD758D8F280}" srcOrd="0" destOrd="0" presId="urn:microsoft.com/office/officeart/2009/3/layout/CircleRelationship"/>
    <dgm:cxn modelId="{DAD4EB0B-99AA-4F63-885F-92DA95F7E46C}" type="presParOf" srcId="{1E437CB1-9B73-46EF-AC8B-5EDE1328D876}" destId="{20347E28-6584-41B9-A1FD-132B6F3EEB66}" srcOrd="15" destOrd="0" presId="urn:microsoft.com/office/officeart/2009/3/layout/CircleRelationship"/>
    <dgm:cxn modelId="{584772E3-F2E1-4165-8D1D-1AD173DB0BFF}" type="presParOf" srcId="{1E437CB1-9B73-46EF-AC8B-5EDE1328D876}" destId="{BFE9C895-7BCC-4672-B99F-D738D89C255C}" srcOrd="16" destOrd="0" presId="urn:microsoft.com/office/officeart/2009/3/layout/CircleRelationship"/>
    <dgm:cxn modelId="{56C038ED-6DC0-42C5-8448-8EF7346AC44B}" type="presParOf" srcId="{BFE9C895-7BCC-4672-B99F-D738D89C255C}" destId="{A05AAEC3-6843-494E-A229-9DABF5838A4F}" srcOrd="0" destOrd="0" presId="urn:microsoft.com/office/officeart/2009/3/layout/CircleRelationship"/>
    <dgm:cxn modelId="{86DB645B-EED9-45DC-A555-83A48BE48667}" type="presParOf" srcId="{1E437CB1-9B73-46EF-AC8B-5EDE1328D876}" destId="{6BD4729B-4E61-4951-BC75-6C4C1354D0D4}" srcOrd="17" destOrd="0" presId="urn:microsoft.com/office/officeart/2009/3/layout/CircleRelationship"/>
    <dgm:cxn modelId="{4531A8FE-D42A-4C6A-9D5F-1D60F9D5A924}" type="presParOf" srcId="{1E437CB1-9B73-46EF-AC8B-5EDE1328D876}" destId="{13E50240-FBEF-4F30-8226-FAC34EC825A0}" srcOrd="18" destOrd="0" presId="urn:microsoft.com/office/officeart/2009/3/layout/CircleRelationship"/>
    <dgm:cxn modelId="{775F8105-F3CA-4633-B17B-B52A446C1AF3}" type="presParOf" srcId="{13E50240-FBEF-4F30-8226-FAC34EC825A0}" destId="{582E6794-3B5F-40D4-99D5-DCD36024C8BD}" srcOrd="0" destOrd="0" presId="urn:microsoft.com/office/officeart/2009/3/layout/CircleRelationship"/>
    <dgm:cxn modelId="{C574D26A-AA59-46F8-90C6-25272B6B0B6D}" type="presParOf" srcId="{1E437CB1-9B73-46EF-AC8B-5EDE1328D876}" destId="{DA76FCD5-1BDD-4731-90C0-CC2CB57FF63C}" srcOrd="19" destOrd="0" presId="urn:microsoft.com/office/officeart/2009/3/layout/CircleRelationship"/>
    <dgm:cxn modelId="{4DBE4586-1229-479A-909F-E6E258810B74}" type="presParOf" srcId="{DA76FCD5-1BDD-4731-90C0-CC2CB57FF63C}" destId="{043B117F-4585-4337-95E2-468FB456FF27}"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5A904-4974-444D-AA18-374948E50330}">
      <dsp:nvSpPr>
        <dsp:cNvPr id="0" name=""/>
        <dsp:cNvSpPr/>
      </dsp:nvSpPr>
      <dsp:spPr>
        <a:xfrm>
          <a:off x="2948" y="497319"/>
          <a:ext cx="2874663" cy="8201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Getting the Rosters Right</a:t>
          </a:r>
        </a:p>
      </dsp:txBody>
      <dsp:txXfrm>
        <a:off x="2948" y="497319"/>
        <a:ext cx="2874663" cy="820199"/>
      </dsp:txXfrm>
    </dsp:sp>
    <dsp:sp modelId="{39A3D13B-B39B-4553-9E69-B00C4E2AABAA}">
      <dsp:nvSpPr>
        <dsp:cNvPr id="0" name=""/>
        <dsp:cNvSpPr/>
      </dsp:nvSpPr>
      <dsp:spPr>
        <a:xfrm>
          <a:off x="2948" y="1317518"/>
          <a:ext cx="2874663" cy="32425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SDRR rosters for ACCESS/Alternate ACCESS (Jan.-Mar. roster window)</a:t>
          </a:r>
        </a:p>
        <a:p>
          <a:pPr marL="228600" lvl="1" indent="-228600" algn="l" defTabSz="1066800">
            <a:lnSpc>
              <a:spcPct val="90000"/>
            </a:lnSpc>
            <a:spcBef>
              <a:spcPct val="0"/>
            </a:spcBef>
            <a:spcAft>
              <a:spcPct val="15000"/>
            </a:spcAft>
            <a:buChar char="•"/>
          </a:pPr>
          <a:r>
            <a:rPr lang="en-US" sz="2400" kern="1200"/>
            <a:t>Spring Rosters (Apr.-June)</a:t>
          </a:r>
        </a:p>
        <a:p>
          <a:pPr marL="228600" lvl="1" indent="-228600" algn="l" defTabSz="1066800">
            <a:lnSpc>
              <a:spcPct val="90000"/>
            </a:lnSpc>
            <a:spcBef>
              <a:spcPct val="0"/>
            </a:spcBef>
            <a:spcAft>
              <a:spcPct val="15000"/>
            </a:spcAft>
            <a:buChar char="•"/>
          </a:pPr>
          <a:r>
            <a:rPr lang="en-US" sz="2400" kern="1200"/>
            <a:t>Cohort (Feb.-July)</a:t>
          </a:r>
        </a:p>
      </dsp:txBody>
      <dsp:txXfrm>
        <a:off x="2948" y="1317518"/>
        <a:ext cx="2874663" cy="3242531"/>
      </dsp:txXfrm>
    </dsp:sp>
    <dsp:sp modelId="{BC5F218A-D692-44A9-9873-05713212AC57}">
      <dsp:nvSpPr>
        <dsp:cNvPr id="0" name=""/>
        <dsp:cNvSpPr/>
      </dsp:nvSpPr>
      <dsp:spPr>
        <a:xfrm>
          <a:off x="3280064" y="497319"/>
          <a:ext cx="2874663" cy="8201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Data Review and Cleanup</a:t>
          </a:r>
        </a:p>
      </dsp:txBody>
      <dsp:txXfrm>
        <a:off x="3280064" y="497319"/>
        <a:ext cx="2874663" cy="820199"/>
      </dsp:txXfrm>
    </dsp:sp>
    <dsp:sp modelId="{C32E83CA-575D-48C0-AD27-6DB4DCDA4A21}">
      <dsp:nvSpPr>
        <dsp:cNvPr id="0" name=""/>
        <dsp:cNvSpPr/>
      </dsp:nvSpPr>
      <dsp:spPr>
        <a:xfrm>
          <a:off x="3280064" y="1317518"/>
          <a:ext cx="2874663" cy="32425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Make changes to individual student level data</a:t>
          </a:r>
        </a:p>
        <a:p>
          <a:pPr marL="228600" lvl="1" indent="-228600" algn="l" defTabSz="1066800">
            <a:lnSpc>
              <a:spcPct val="90000"/>
            </a:lnSpc>
            <a:spcBef>
              <a:spcPct val="0"/>
            </a:spcBef>
            <a:spcAft>
              <a:spcPct val="15000"/>
            </a:spcAft>
            <a:buChar char="•"/>
          </a:pPr>
          <a:r>
            <a:rPr lang="en-US" sz="2400" b="0" kern="1200"/>
            <a:t>Request </a:t>
          </a:r>
          <a:r>
            <a:rPr lang="en-US" sz="2400" b="0" kern="1200">
              <a:solidFill>
                <a:schemeClr val="tx1"/>
              </a:solidFill>
              <a:latin typeface="+mn-lt"/>
            </a:rPr>
            <a:t>nonparticipations</a:t>
          </a:r>
          <a:r>
            <a:rPr lang="en-US" sz="2400" b="0" kern="1200"/>
            <a:t> if needed</a:t>
          </a:r>
        </a:p>
        <a:p>
          <a:pPr marL="228600" lvl="1" indent="-228600" algn="l" defTabSz="1066800">
            <a:lnSpc>
              <a:spcPct val="90000"/>
            </a:lnSpc>
            <a:spcBef>
              <a:spcPct val="0"/>
            </a:spcBef>
            <a:spcAft>
              <a:spcPct val="15000"/>
            </a:spcAft>
            <a:buChar char="•"/>
          </a:pPr>
          <a:r>
            <a:rPr lang="en-US" sz="2400" kern="1200"/>
            <a:t>Request accountability changes</a:t>
          </a:r>
        </a:p>
      </dsp:txBody>
      <dsp:txXfrm>
        <a:off x="3280064" y="1317518"/>
        <a:ext cx="2874663" cy="3242531"/>
      </dsp:txXfrm>
    </dsp:sp>
    <dsp:sp modelId="{7688DB00-3CCC-43B8-ADEF-6926307EF535}">
      <dsp:nvSpPr>
        <dsp:cNvPr id="0" name=""/>
        <dsp:cNvSpPr/>
      </dsp:nvSpPr>
      <dsp:spPr>
        <a:xfrm>
          <a:off x="6557181" y="497319"/>
          <a:ext cx="2874663" cy="8201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Accurate Reporting</a:t>
          </a:r>
        </a:p>
      </dsp:txBody>
      <dsp:txXfrm>
        <a:off x="6557181" y="497319"/>
        <a:ext cx="2874663" cy="820199"/>
      </dsp:txXfrm>
    </dsp:sp>
    <dsp:sp modelId="{46283E79-9231-4FDD-B0E0-44DCE1A104AE}">
      <dsp:nvSpPr>
        <dsp:cNvPr id="0" name=""/>
        <dsp:cNvSpPr/>
      </dsp:nvSpPr>
      <dsp:spPr>
        <a:xfrm>
          <a:off x="6557181" y="1317518"/>
          <a:ext cx="2874663" cy="32425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School Report Card (SRC)</a:t>
          </a:r>
        </a:p>
        <a:p>
          <a:pPr marL="228600" lvl="1" indent="-228600" algn="l" defTabSz="1066800" rtl="0">
            <a:lnSpc>
              <a:spcPct val="90000"/>
            </a:lnSpc>
            <a:spcBef>
              <a:spcPct val="0"/>
            </a:spcBef>
            <a:spcAft>
              <a:spcPct val="15000"/>
            </a:spcAft>
            <a:buChar char="•"/>
          </a:pPr>
          <a:r>
            <a:rPr lang="en-US" sz="2400" kern="1200">
              <a:latin typeface="Franklin Gothic Book"/>
            </a:rPr>
            <a:t>Ten-Day Regulatory Data Review follows Public Release</a:t>
          </a:r>
        </a:p>
      </dsp:txBody>
      <dsp:txXfrm>
        <a:off x="6557181" y="1317518"/>
        <a:ext cx="2874663" cy="3242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58B78-591C-4D41-845A-362494FA1E18}">
      <dsp:nvSpPr>
        <dsp:cNvPr id="0" name=""/>
        <dsp:cNvSpPr/>
      </dsp:nvSpPr>
      <dsp:spPr>
        <a:xfrm>
          <a:off x="5420244" y="1090068"/>
          <a:ext cx="744722" cy="91440"/>
        </a:xfrm>
        <a:custGeom>
          <a:avLst/>
          <a:gdLst/>
          <a:ahLst/>
          <a:cxnLst/>
          <a:rect l="0" t="0" r="0" b="0"/>
          <a:pathLst>
            <a:path>
              <a:moveTo>
                <a:pt x="0" y="45720"/>
              </a:moveTo>
              <a:lnTo>
                <a:pt x="74472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73223" y="1131908"/>
        <a:ext cx="38766" cy="7760"/>
      </dsp:txXfrm>
    </dsp:sp>
    <dsp:sp modelId="{DACD5C04-BA84-4FFF-B506-4B98B27735BA}">
      <dsp:nvSpPr>
        <dsp:cNvPr id="0" name=""/>
        <dsp:cNvSpPr/>
      </dsp:nvSpPr>
      <dsp:spPr>
        <a:xfrm>
          <a:off x="1574222" y="5591"/>
          <a:ext cx="3847822" cy="2260394"/>
        </a:xfrm>
        <a:prstGeom prst="flowChartAlternateProcess">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lt"/>
            </a:rPr>
            <a:t>Data Review in SDRR </a:t>
          </a:r>
        </a:p>
        <a:p>
          <a:pPr marL="0" lvl="0" indent="0" algn="ctr" defTabSz="889000">
            <a:lnSpc>
              <a:spcPct val="90000"/>
            </a:lnSpc>
            <a:spcBef>
              <a:spcPct val="0"/>
            </a:spcBef>
            <a:spcAft>
              <a:spcPct val="35000"/>
            </a:spcAft>
            <a:buNone/>
          </a:pPr>
          <a:r>
            <a:rPr lang="en-US" sz="2000" kern="1200" dirty="0">
              <a:solidFill>
                <a:schemeClr val="tx1"/>
              </a:solidFill>
              <a:latin typeface="+mn-lt"/>
            </a:rPr>
            <a:t>Aug. 11-19</a:t>
          </a:r>
        </a:p>
        <a:p>
          <a:pPr marL="0" lvl="0" indent="0" algn="ctr" defTabSz="889000" rtl="0">
            <a:lnSpc>
              <a:spcPct val="90000"/>
            </a:lnSpc>
            <a:spcBef>
              <a:spcPct val="0"/>
            </a:spcBef>
            <a:spcAft>
              <a:spcPct val="35000"/>
            </a:spcAft>
            <a:buNone/>
          </a:pPr>
          <a:r>
            <a:rPr lang="en-US" sz="2000" kern="1200" dirty="0">
              <a:solidFill>
                <a:schemeClr val="tx1"/>
              </a:solidFill>
              <a:latin typeface="+mn-lt"/>
            </a:rPr>
            <a:t>Closes 12 noon </a:t>
          </a:r>
        </a:p>
        <a:p>
          <a:pPr marL="0" lvl="0" indent="0" algn="ctr" defTabSz="889000" rtl="0">
            <a:lnSpc>
              <a:spcPct val="100000"/>
            </a:lnSpc>
            <a:spcBef>
              <a:spcPct val="0"/>
            </a:spcBef>
            <a:spcAft>
              <a:spcPct val="35000"/>
            </a:spcAft>
            <a:buNone/>
          </a:pPr>
          <a:r>
            <a:rPr lang="en-US" sz="2000" kern="1200" dirty="0">
              <a:solidFill>
                <a:schemeClr val="tx1"/>
              </a:solidFill>
              <a:latin typeface="+mn-lt"/>
            </a:rPr>
            <a:t>(New Tickets)</a:t>
          </a:r>
          <a:br>
            <a:rPr lang="en-US" sz="2000" kern="1200" dirty="0">
              <a:solidFill>
                <a:schemeClr val="tx1"/>
              </a:solidFill>
              <a:latin typeface="+mn-lt"/>
            </a:rPr>
          </a:br>
          <a:r>
            <a:rPr lang="en-US" sz="2000" kern="1200" dirty="0">
              <a:solidFill>
                <a:schemeClr val="tx1"/>
              </a:solidFill>
              <a:latin typeface="+mn-lt"/>
            </a:rPr>
            <a:t>Demographics, Accountability and Participation for Individual  Students will be the focus</a:t>
          </a:r>
        </a:p>
      </dsp:txBody>
      <dsp:txXfrm>
        <a:off x="1684563" y="115932"/>
        <a:ext cx="3627140" cy="2039712"/>
      </dsp:txXfrm>
    </dsp:sp>
    <dsp:sp modelId="{84C255C5-6F18-4186-9B44-F59E01282E33}">
      <dsp:nvSpPr>
        <dsp:cNvPr id="0" name=""/>
        <dsp:cNvSpPr/>
      </dsp:nvSpPr>
      <dsp:spPr>
        <a:xfrm>
          <a:off x="3259705" y="2262345"/>
          <a:ext cx="4706930" cy="746562"/>
        </a:xfrm>
        <a:custGeom>
          <a:avLst/>
          <a:gdLst/>
          <a:ahLst/>
          <a:cxnLst/>
          <a:rect l="0" t="0" r="0" b="0"/>
          <a:pathLst>
            <a:path>
              <a:moveTo>
                <a:pt x="4706930" y="0"/>
              </a:moveTo>
              <a:lnTo>
                <a:pt x="4706930" y="390381"/>
              </a:lnTo>
              <a:lnTo>
                <a:pt x="0" y="390381"/>
              </a:lnTo>
              <a:lnTo>
                <a:pt x="0" y="74656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93903" y="2631746"/>
        <a:ext cx="238532" cy="7760"/>
      </dsp:txXfrm>
    </dsp:sp>
    <dsp:sp modelId="{D5E419ED-B429-44AE-A9C6-72317A0FBDF5}">
      <dsp:nvSpPr>
        <dsp:cNvPr id="0" name=""/>
        <dsp:cNvSpPr/>
      </dsp:nvSpPr>
      <dsp:spPr>
        <a:xfrm>
          <a:off x="6197367" y="7431"/>
          <a:ext cx="3538536" cy="2256713"/>
        </a:xfrm>
        <a:prstGeom prst="flowChartAlternateProcess">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Franklin Gothic Medium" panose="020B0603020102020204" pitchFamily="34" charset="0"/>
          </a:endParaRPr>
        </a:p>
        <a:p>
          <a:pPr marL="0" lvl="0" indent="0" algn="ctr" defTabSz="889000">
            <a:lnSpc>
              <a:spcPct val="90000"/>
            </a:lnSpc>
            <a:spcBef>
              <a:spcPct val="0"/>
            </a:spcBef>
            <a:spcAft>
              <a:spcPct val="35000"/>
            </a:spcAft>
            <a:buNone/>
          </a:pPr>
          <a:r>
            <a:rPr lang="en-US" sz="2000" kern="1200" dirty="0">
              <a:solidFill>
                <a:schemeClr val="tx1"/>
              </a:solidFill>
              <a:latin typeface="+mn-lt"/>
            </a:rPr>
            <a:t>Quality Control (QC) Review Sept. 22 (Tentative)</a:t>
          </a:r>
        </a:p>
        <a:p>
          <a:pPr marL="0" lvl="0" indent="0" algn="ctr" defTabSz="889000">
            <a:lnSpc>
              <a:spcPct val="100000"/>
            </a:lnSpc>
            <a:spcBef>
              <a:spcPct val="0"/>
            </a:spcBef>
            <a:spcAft>
              <a:spcPct val="35000"/>
            </a:spcAft>
            <a:buNone/>
          </a:pPr>
          <a:r>
            <a:rPr lang="en-US" sz="2000" kern="1200" dirty="0">
              <a:solidFill>
                <a:schemeClr val="tx1"/>
              </a:solidFill>
              <a:latin typeface="+mn-lt"/>
            </a:rPr>
            <a:t>Spreadsheets –KDE  applications login and </a:t>
          </a:r>
        </a:p>
        <a:p>
          <a:pPr marL="0" lvl="0" indent="0" algn="ctr" defTabSz="889000">
            <a:lnSpc>
              <a:spcPct val="100000"/>
            </a:lnSpc>
            <a:spcBef>
              <a:spcPct val="0"/>
            </a:spcBef>
            <a:spcAft>
              <a:spcPct val="35000"/>
            </a:spcAft>
            <a:buNone/>
          </a:pPr>
          <a:r>
            <a:rPr lang="en-US" sz="2000" kern="1200" dirty="0">
              <a:solidFill>
                <a:schemeClr val="tx1"/>
              </a:solidFill>
              <a:latin typeface="+mn-lt"/>
            </a:rPr>
            <a:t>Google form</a:t>
          </a:r>
        </a:p>
        <a:p>
          <a:pPr marL="0" lvl="0" indent="0" algn="ctr" defTabSz="889000">
            <a:lnSpc>
              <a:spcPct val="100000"/>
            </a:lnSpc>
            <a:spcBef>
              <a:spcPct val="0"/>
            </a:spcBef>
            <a:spcAft>
              <a:spcPct val="35000"/>
            </a:spcAft>
            <a:buNone/>
          </a:pPr>
          <a:r>
            <a:rPr lang="en-US" sz="2000" kern="1200" dirty="0">
              <a:solidFill>
                <a:schemeClr val="tx1"/>
              </a:solidFill>
              <a:latin typeface="+mn-lt"/>
            </a:rPr>
            <a:t>Systemic issues</a:t>
          </a:r>
        </a:p>
        <a:p>
          <a:pPr marL="0" lvl="0" indent="0" algn="ctr" defTabSz="889000">
            <a:lnSpc>
              <a:spcPct val="90000"/>
            </a:lnSpc>
            <a:spcBef>
              <a:spcPct val="0"/>
            </a:spcBef>
            <a:spcAft>
              <a:spcPct val="35000"/>
            </a:spcAft>
            <a:buNone/>
          </a:pPr>
          <a:endParaRPr lang="en-US" sz="1500" kern="1200" dirty="0"/>
        </a:p>
      </dsp:txBody>
      <dsp:txXfrm>
        <a:off x="6307528" y="117592"/>
        <a:ext cx="3318214" cy="2036391"/>
      </dsp:txXfrm>
    </dsp:sp>
    <dsp:sp modelId="{5C30811A-5E7B-45AE-8A8B-888AA4E58FA3}">
      <dsp:nvSpPr>
        <dsp:cNvPr id="0" name=""/>
        <dsp:cNvSpPr/>
      </dsp:nvSpPr>
      <dsp:spPr>
        <a:xfrm>
          <a:off x="4943388" y="4006877"/>
          <a:ext cx="744722" cy="91440"/>
        </a:xfrm>
        <a:custGeom>
          <a:avLst/>
          <a:gdLst/>
          <a:ahLst/>
          <a:cxnLst/>
          <a:rect l="0" t="0" r="0" b="0"/>
          <a:pathLst>
            <a:path>
              <a:moveTo>
                <a:pt x="0" y="45720"/>
              </a:moveTo>
              <a:lnTo>
                <a:pt x="74472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6366" y="4048717"/>
        <a:ext cx="38766" cy="7760"/>
      </dsp:txXfrm>
    </dsp:sp>
    <dsp:sp modelId="{FDA4DE43-70DA-4588-BB71-C6D092D447B7}">
      <dsp:nvSpPr>
        <dsp:cNvPr id="0" name=""/>
        <dsp:cNvSpPr/>
      </dsp:nvSpPr>
      <dsp:spPr>
        <a:xfrm>
          <a:off x="1574222" y="3041308"/>
          <a:ext cx="3370966" cy="20225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Media Release</a:t>
          </a:r>
        </a:p>
        <a:p>
          <a:pPr marL="0" lvl="0" indent="0" algn="ctr" defTabSz="889000">
            <a:lnSpc>
              <a:spcPct val="90000"/>
            </a:lnSpc>
            <a:spcBef>
              <a:spcPct val="0"/>
            </a:spcBef>
            <a:spcAft>
              <a:spcPct val="35000"/>
            </a:spcAft>
            <a:buNone/>
          </a:pPr>
          <a:r>
            <a:rPr lang="en-US" sz="2000" kern="1200">
              <a:solidFill>
                <a:schemeClr val="tx1"/>
              </a:solidFill>
            </a:rPr>
            <a:t>(Late Sept./Early Oct.-exact dates-TBD) </a:t>
          </a:r>
        </a:p>
        <a:p>
          <a:pPr marL="0" lvl="0" indent="0" algn="ctr" defTabSz="889000">
            <a:lnSpc>
              <a:spcPct val="90000"/>
            </a:lnSpc>
            <a:spcBef>
              <a:spcPct val="0"/>
            </a:spcBef>
            <a:spcAft>
              <a:spcPct val="35000"/>
            </a:spcAft>
            <a:buNone/>
          </a:pPr>
          <a:r>
            <a:rPr lang="en-US" sz="2000" kern="1200">
              <a:solidFill>
                <a:schemeClr val="tx1"/>
              </a:solidFill>
            </a:rPr>
            <a:t>Data is Embargoed until Public Release</a:t>
          </a:r>
        </a:p>
        <a:p>
          <a:pPr marL="0" lvl="0" indent="0" algn="ctr" defTabSz="889000">
            <a:lnSpc>
              <a:spcPct val="90000"/>
            </a:lnSpc>
            <a:spcBef>
              <a:spcPct val="0"/>
            </a:spcBef>
            <a:spcAft>
              <a:spcPct val="35000"/>
            </a:spcAft>
            <a:buNone/>
          </a:pPr>
          <a:endParaRPr lang="en-US" sz="1700" kern="1200"/>
        </a:p>
      </dsp:txBody>
      <dsp:txXfrm>
        <a:off x="1672956" y="3140042"/>
        <a:ext cx="3173498" cy="1825111"/>
      </dsp:txXfrm>
    </dsp:sp>
    <dsp:sp modelId="{BD8252B0-A72B-4FAB-99AD-5EA65DD5EADE}">
      <dsp:nvSpPr>
        <dsp:cNvPr id="0" name=""/>
        <dsp:cNvSpPr/>
      </dsp:nvSpPr>
      <dsp:spPr>
        <a:xfrm>
          <a:off x="5720510" y="3041308"/>
          <a:ext cx="3370966" cy="20225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Public Release</a:t>
          </a:r>
          <a:r>
            <a:rPr lang="en-US" sz="2000" kern="1200" dirty="0">
              <a:solidFill>
                <a:schemeClr val="tx1"/>
              </a:solidFill>
              <a:latin typeface="Georgia"/>
            </a:rPr>
            <a:t> </a:t>
          </a:r>
          <a:endParaRPr lang="en-US" sz="2000" kern="1200" dirty="0">
            <a:solidFill>
              <a:schemeClr val="tx1"/>
            </a:solidFill>
          </a:endParaRPr>
        </a:p>
        <a:p>
          <a:pPr marL="0" lvl="0" indent="0" algn="ctr" defTabSz="889000">
            <a:lnSpc>
              <a:spcPct val="90000"/>
            </a:lnSpc>
            <a:spcBef>
              <a:spcPct val="0"/>
            </a:spcBef>
            <a:spcAft>
              <a:spcPct val="35000"/>
            </a:spcAft>
            <a:buNone/>
          </a:pPr>
          <a:r>
            <a:rPr lang="en-US" sz="2000" kern="1200" dirty="0">
              <a:solidFill>
                <a:schemeClr val="tx1"/>
              </a:solidFill>
            </a:rPr>
            <a:t>(Early Oct.-exact dates-TBD)</a:t>
          </a:r>
        </a:p>
        <a:p>
          <a:pPr marL="0" lvl="0" indent="0" algn="ctr" defTabSz="889000">
            <a:lnSpc>
              <a:spcPct val="90000"/>
            </a:lnSpc>
            <a:spcBef>
              <a:spcPct val="0"/>
            </a:spcBef>
            <a:spcAft>
              <a:spcPct val="35000"/>
            </a:spcAft>
            <a:buNone/>
          </a:pPr>
          <a:r>
            <a:rPr lang="en-US" sz="2000" kern="1200" dirty="0">
              <a:solidFill>
                <a:schemeClr val="tx1"/>
              </a:solidFill>
            </a:rPr>
            <a:t>Ten-Day Regulatory Data Review after Public Release</a:t>
          </a:r>
        </a:p>
      </dsp:txBody>
      <dsp:txXfrm>
        <a:off x="5819244" y="3140042"/>
        <a:ext cx="3173498" cy="1825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199DB-F30F-4AD1-8B1A-E58EC7576169}">
      <dsp:nvSpPr>
        <dsp:cNvPr id="0" name=""/>
        <dsp:cNvSpPr/>
      </dsp:nvSpPr>
      <dsp:spPr>
        <a:xfrm>
          <a:off x="13032" y="38737"/>
          <a:ext cx="11550075" cy="1682267"/>
        </a:xfrm>
        <a:prstGeom prst="rightArrow">
          <a:avLst>
            <a:gd name="adj1" fmla="val 5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254000" bIns="267060" numCol="1" spcCol="1270" anchor="ctr" anchorCtr="0">
          <a:noAutofit/>
        </a:bodyPr>
        <a:lstStyle/>
        <a:p>
          <a:pPr marL="0" lvl="0" indent="0" algn="l" defTabSz="1422400">
            <a:lnSpc>
              <a:spcPct val="90000"/>
            </a:lnSpc>
            <a:spcBef>
              <a:spcPct val="0"/>
            </a:spcBef>
            <a:spcAft>
              <a:spcPct val="35000"/>
            </a:spcAft>
            <a:buNone/>
          </a:pPr>
          <a:r>
            <a:rPr lang="en-US" sz="3200" b="1" kern="1200"/>
            <a:t>Step 1   Demographics/Accountability</a:t>
          </a:r>
          <a:endParaRPr lang="en-US" sz="3200" kern="1200"/>
        </a:p>
      </dsp:txBody>
      <dsp:txXfrm>
        <a:off x="13032" y="459304"/>
        <a:ext cx="11129508" cy="841133"/>
      </dsp:txXfrm>
    </dsp:sp>
    <dsp:sp modelId="{4365E56E-8AEF-450C-A124-2B35A1A2CED1}">
      <dsp:nvSpPr>
        <dsp:cNvPr id="0" name=""/>
        <dsp:cNvSpPr/>
      </dsp:nvSpPr>
      <dsp:spPr>
        <a:xfrm>
          <a:off x="-21117" y="1036211"/>
          <a:ext cx="5420605" cy="4784733"/>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(Priority One) SDRR</a:t>
          </a:r>
          <a:endParaRPr lang="en-US" sz="2400" b="1" kern="1200">
            <a:highlight>
              <a:srgbClr val="FFFF00"/>
            </a:highlight>
          </a:endParaRPr>
        </a:p>
        <a:p>
          <a:pPr marL="228600" lvl="1" indent="-228600" algn="l" defTabSz="889000" rtl="0">
            <a:lnSpc>
              <a:spcPct val="90000"/>
            </a:lnSpc>
            <a:spcBef>
              <a:spcPct val="0"/>
            </a:spcBef>
            <a:spcAft>
              <a:spcPct val="15000"/>
            </a:spcAft>
            <a:buChar char="•"/>
          </a:pPr>
          <a:r>
            <a:rPr lang="en-US" sz="2000" kern="1200"/>
            <a:t>All demographics are based</a:t>
          </a:r>
          <a:r>
            <a:rPr lang="en-US" sz="2000" strike="noStrike" kern="1200"/>
            <a:t> on </a:t>
          </a:r>
          <a:r>
            <a:rPr lang="en-US" sz="2000" kern="1200"/>
            <a:t>the first day of the 14-day testing window.</a:t>
          </a:r>
        </a:p>
        <a:p>
          <a:pPr marL="228600" lvl="1" indent="-228600" algn="l" defTabSz="889000">
            <a:lnSpc>
              <a:spcPct val="90000"/>
            </a:lnSpc>
            <a:spcBef>
              <a:spcPct val="0"/>
            </a:spcBef>
            <a:spcAft>
              <a:spcPct val="15000"/>
            </a:spcAft>
            <a:buChar char="•"/>
          </a:pPr>
          <a:r>
            <a:rPr lang="en-US" sz="2000" kern="1200"/>
            <a:t>Check lunch status and students with disability status (IEP), since these have potential to change over time.</a:t>
          </a:r>
        </a:p>
        <a:p>
          <a:pPr marL="228600" lvl="1" indent="-228600" algn="l" defTabSz="889000">
            <a:lnSpc>
              <a:spcPct val="90000"/>
            </a:lnSpc>
            <a:spcBef>
              <a:spcPct val="0"/>
            </a:spcBef>
            <a:spcAft>
              <a:spcPct val="15000"/>
            </a:spcAft>
            <a:buChar char="•"/>
          </a:pPr>
          <a:r>
            <a:rPr lang="en-US" sz="2000" kern="1200"/>
            <a:t>Confirm ethnicity and race categories.</a:t>
          </a:r>
        </a:p>
        <a:p>
          <a:pPr marL="228600" lvl="1" indent="-228600" algn="l" defTabSz="889000">
            <a:lnSpc>
              <a:spcPct val="90000"/>
            </a:lnSpc>
            <a:spcBef>
              <a:spcPct val="0"/>
            </a:spcBef>
            <a:spcAft>
              <a:spcPct val="15000"/>
            </a:spcAft>
            <a:buChar char="•"/>
          </a:pPr>
          <a:r>
            <a:rPr lang="en-US" sz="2000" kern="1200"/>
            <a:t>Tested school and grade cannot be changed, except by request to KDE. </a:t>
          </a:r>
        </a:p>
        <a:p>
          <a:pPr marL="228600" lvl="1" indent="-228600" algn="l" defTabSz="889000">
            <a:lnSpc>
              <a:spcPct val="90000"/>
            </a:lnSpc>
            <a:spcBef>
              <a:spcPct val="0"/>
            </a:spcBef>
            <a:spcAft>
              <a:spcPct val="15000"/>
            </a:spcAft>
            <a:buChar char="•"/>
          </a:pPr>
          <a:r>
            <a:rPr lang="en-US" sz="2000" kern="1200"/>
            <a:t>Mark Accommodations for students with an IEP or a PSP. </a:t>
          </a:r>
        </a:p>
        <a:p>
          <a:pPr marL="228600" lvl="1" indent="-228600" algn="l" defTabSz="889000">
            <a:lnSpc>
              <a:spcPct val="90000"/>
            </a:lnSpc>
            <a:spcBef>
              <a:spcPct val="0"/>
            </a:spcBef>
            <a:spcAft>
              <a:spcPct val="15000"/>
            </a:spcAft>
            <a:buChar char="•"/>
          </a:pPr>
          <a:r>
            <a:rPr lang="en-US" sz="2000" kern="1200"/>
            <a:t>Indicate the correct accountability for student that contribute to the school or district accountability and those who do not.</a:t>
          </a:r>
        </a:p>
        <a:p>
          <a:pPr marL="228600" lvl="1" indent="-228600" algn="l" defTabSz="889000">
            <a:lnSpc>
              <a:spcPct val="90000"/>
            </a:lnSpc>
            <a:spcBef>
              <a:spcPct val="0"/>
            </a:spcBef>
            <a:spcAft>
              <a:spcPct val="15000"/>
            </a:spcAft>
            <a:buChar char="•"/>
          </a:pPr>
          <a:r>
            <a:rPr lang="en-US" sz="2000" kern="1200"/>
            <a:t>Resolve nonparticipation status of students without test results.</a:t>
          </a:r>
        </a:p>
        <a:p>
          <a:pPr marL="0" lvl="0" indent="0" algn="l" defTabSz="1066800">
            <a:lnSpc>
              <a:spcPct val="90000"/>
            </a:lnSpc>
            <a:spcBef>
              <a:spcPct val="0"/>
            </a:spcBef>
            <a:spcAft>
              <a:spcPct val="35000"/>
            </a:spcAft>
            <a:buNone/>
          </a:pPr>
          <a:endParaRPr lang="en-US" sz="2400" kern="1200"/>
        </a:p>
        <a:p>
          <a:pPr marL="0" lvl="0" indent="0" algn="l" defTabSz="889000">
            <a:lnSpc>
              <a:spcPct val="90000"/>
            </a:lnSpc>
            <a:spcBef>
              <a:spcPct val="0"/>
            </a:spcBef>
            <a:spcAft>
              <a:spcPct val="35000"/>
            </a:spcAft>
            <a:buNone/>
          </a:pPr>
          <a:endParaRPr lang="en-US" sz="2000" kern="1200"/>
        </a:p>
        <a:p>
          <a:pPr marL="0" lvl="0" indent="0" algn="l" defTabSz="889000">
            <a:lnSpc>
              <a:spcPct val="90000"/>
            </a:lnSpc>
            <a:spcBef>
              <a:spcPct val="0"/>
            </a:spcBef>
            <a:spcAft>
              <a:spcPct val="35000"/>
            </a:spcAft>
            <a:buNone/>
          </a:pPr>
          <a:endParaRPr lang="en-US" sz="2000" kern="1200"/>
        </a:p>
        <a:p>
          <a:pPr marL="0" lvl="0" indent="0" algn="l" defTabSz="889000">
            <a:lnSpc>
              <a:spcPct val="90000"/>
            </a:lnSpc>
            <a:spcBef>
              <a:spcPct val="0"/>
            </a:spcBef>
            <a:spcAft>
              <a:spcPct val="35000"/>
            </a:spcAft>
            <a:buNone/>
          </a:pPr>
          <a:endParaRPr lang="en-US" sz="2000" kern="1200"/>
        </a:p>
        <a:p>
          <a:pPr marL="0" lvl="0" indent="0" algn="l" defTabSz="889000">
            <a:lnSpc>
              <a:spcPct val="90000"/>
            </a:lnSpc>
            <a:spcBef>
              <a:spcPct val="0"/>
            </a:spcBef>
            <a:spcAft>
              <a:spcPct val="35000"/>
            </a:spcAft>
            <a:buNone/>
          </a:pPr>
          <a:endParaRPr lang="en-US" sz="2000" kern="1200"/>
        </a:p>
      </dsp:txBody>
      <dsp:txXfrm>
        <a:off x="-21117" y="1036211"/>
        <a:ext cx="5420605" cy="4784733"/>
      </dsp:txXfrm>
    </dsp:sp>
    <dsp:sp modelId="{71356AF5-8B2B-4BB8-805E-43F16CEB8A5C}">
      <dsp:nvSpPr>
        <dsp:cNvPr id="0" name=""/>
        <dsp:cNvSpPr/>
      </dsp:nvSpPr>
      <dsp:spPr>
        <a:xfrm>
          <a:off x="5357252" y="731885"/>
          <a:ext cx="6213940" cy="1682267"/>
        </a:xfrm>
        <a:prstGeom prst="rightArrow">
          <a:avLst>
            <a:gd name="adj1" fmla="val 5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254000" bIns="267060" numCol="1" spcCol="1270" anchor="ctr" anchorCtr="0">
          <a:noAutofit/>
        </a:bodyPr>
        <a:lstStyle/>
        <a:p>
          <a:pPr marL="0" lvl="0" indent="0" algn="l" defTabSz="1422400">
            <a:lnSpc>
              <a:spcPct val="90000"/>
            </a:lnSpc>
            <a:spcBef>
              <a:spcPct val="0"/>
            </a:spcBef>
            <a:spcAft>
              <a:spcPct val="35000"/>
            </a:spcAft>
            <a:buNone/>
          </a:pPr>
          <a:r>
            <a:rPr lang="en-US" sz="3200" b="1" kern="1200"/>
            <a:t>Step 2  Participation  </a:t>
          </a:r>
        </a:p>
      </dsp:txBody>
      <dsp:txXfrm>
        <a:off x="5357252" y="1152452"/>
        <a:ext cx="5793373" cy="841133"/>
      </dsp:txXfrm>
    </dsp:sp>
    <dsp:sp modelId="{ED174A7F-EB17-46C6-8EC7-4E01C9881CD8}">
      <dsp:nvSpPr>
        <dsp:cNvPr id="0" name=""/>
        <dsp:cNvSpPr/>
      </dsp:nvSpPr>
      <dsp:spPr>
        <a:xfrm>
          <a:off x="5338949" y="2003061"/>
          <a:ext cx="5336134" cy="3754911"/>
        </a:xfrm>
        <a:prstGeom prst="rect">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(Priority Two) KDE applications login</a:t>
          </a:r>
        </a:p>
        <a:p>
          <a:pPr marL="0" lvl="0" indent="0" algn="l" defTabSz="1066800">
            <a:lnSpc>
              <a:spcPct val="90000"/>
            </a:lnSpc>
            <a:spcBef>
              <a:spcPct val="0"/>
            </a:spcBef>
            <a:spcAft>
              <a:spcPct val="35000"/>
            </a:spcAft>
            <a:buNone/>
          </a:pPr>
          <a:r>
            <a:rPr lang="en-US" sz="2400" kern="1200"/>
            <a:t>Check students' participation status using the spreadsheet.</a:t>
          </a:r>
        </a:p>
        <a:p>
          <a:pPr marL="0" lvl="0" indent="0" algn="l" defTabSz="1066800">
            <a:lnSpc>
              <a:spcPct val="90000"/>
            </a:lnSpc>
            <a:spcBef>
              <a:spcPct val="0"/>
            </a:spcBef>
            <a:spcAft>
              <a:spcPct val="35000"/>
            </a:spcAft>
            <a:buNone/>
          </a:pPr>
          <a:endParaRPr lang="en-US" sz="2400" kern="1200"/>
        </a:p>
      </dsp:txBody>
      <dsp:txXfrm>
        <a:off x="5338949" y="2003061"/>
        <a:ext cx="5336134" cy="3754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7A9E4-8D57-4EDE-A1D3-75F8C5569547}">
      <dsp:nvSpPr>
        <dsp:cNvPr id="0" name=""/>
        <dsp:cNvSpPr/>
      </dsp:nvSpPr>
      <dsp:spPr>
        <a:xfrm>
          <a:off x="3670609" y="2638482"/>
          <a:ext cx="3224811" cy="3224811"/>
        </a:xfrm>
        <a:prstGeom prst="gear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1"/>
              </a:solidFill>
            </a:rPr>
            <a:t>SDRR</a:t>
          </a:r>
        </a:p>
      </dsp:txBody>
      <dsp:txXfrm>
        <a:off x="4318939" y="3393879"/>
        <a:ext cx="1928151" cy="1657619"/>
      </dsp:txXfrm>
    </dsp:sp>
    <dsp:sp modelId="{932227D5-C161-405B-BB74-DFE310DAA53D}">
      <dsp:nvSpPr>
        <dsp:cNvPr id="0" name=""/>
        <dsp:cNvSpPr/>
      </dsp:nvSpPr>
      <dsp:spPr>
        <a:xfrm>
          <a:off x="2191335" y="74674"/>
          <a:ext cx="3155976" cy="3745378"/>
        </a:xfrm>
        <a:prstGeom prst="gear6">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Spreadsheets will be available in KDE applications login</a:t>
          </a:r>
        </a:p>
      </dsp:txBody>
      <dsp:txXfrm>
        <a:off x="2985861" y="960960"/>
        <a:ext cx="1566924" cy="1972806"/>
      </dsp:txXfrm>
    </dsp:sp>
    <dsp:sp modelId="{052F7D21-3C18-4A66-89D7-8C2FB40B70EB}">
      <dsp:nvSpPr>
        <dsp:cNvPr id="0" name=""/>
        <dsp:cNvSpPr/>
      </dsp:nvSpPr>
      <dsp:spPr>
        <a:xfrm rot="20700000">
          <a:off x="1337191" y="2992367"/>
          <a:ext cx="2297932" cy="2297932"/>
        </a:xfrm>
        <a:prstGeom prst="gear6">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TEDS</a:t>
          </a:r>
        </a:p>
      </dsp:txBody>
      <dsp:txXfrm rot="-20700000">
        <a:off x="1841195" y="3496371"/>
        <a:ext cx="1289924" cy="1289924"/>
      </dsp:txXfrm>
    </dsp:sp>
    <dsp:sp modelId="{8E2239EC-68F3-4E6E-B4B2-B7379E8B8433}">
      <dsp:nvSpPr>
        <dsp:cNvPr id="0" name=""/>
        <dsp:cNvSpPr/>
      </dsp:nvSpPr>
      <dsp:spPr>
        <a:xfrm>
          <a:off x="3441381" y="2141132"/>
          <a:ext cx="4127758" cy="4127758"/>
        </a:xfrm>
        <a:prstGeom prst="circularArrow">
          <a:avLst>
            <a:gd name="adj1" fmla="val 4687"/>
            <a:gd name="adj2" fmla="val 299029"/>
            <a:gd name="adj3" fmla="val 2545511"/>
            <a:gd name="adj4" fmla="val 15799450"/>
            <a:gd name="adj5" fmla="val 546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4F4C1D3-33E0-45D4-B0B3-E689EABAAB0D}">
      <dsp:nvSpPr>
        <dsp:cNvPr id="0" name=""/>
        <dsp:cNvSpPr/>
      </dsp:nvSpPr>
      <dsp:spPr>
        <a:xfrm>
          <a:off x="1129061" y="545599"/>
          <a:ext cx="2999074" cy="2999074"/>
        </a:xfrm>
        <a:prstGeom prst="leftCircularArrow">
          <a:avLst>
            <a:gd name="adj1" fmla="val 6452"/>
            <a:gd name="adj2" fmla="val 429999"/>
            <a:gd name="adj3" fmla="val 10489124"/>
            <a:gd name="adj4" fmla="val 14837806"/>
            <a:gd name="adj5" fmla="val 7527"/>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97AF5E-C6A5-486E-8138-084843315DB4}">
      <dsp:nvSpPr>
        <dsp:cNvPr id="0" name=""/>
        <dsp:cNvSpPr/>
      </dsp:nvSpPr>
      <dsp:spPr>
        <a:xfrm>
          <a:off x="574543" y="2315955"/>
          <a:ext cx="3233606" cy="3233606"/>
        </a:xfrm>
        <a:prstGeom prst="circularArrow">
          <a:avLst>
            <a:gd name="adj1" fmla="val 5984"/>
            <a:gd name="adj2" fmla="val 394124"/>
            <a:gd name="adj3" fmla="val 13313824"/>
            <a:gd name="adj4" fmla="val 10508221"/>
            <a:gd name="adj5" fmla="val 6981"/>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9E64A-BA6B-4559-A471-C073195B8345}">
      <dsp:nvSpPr>
        <dsp:cNvPr id="0" name=""/>
        <dsp:cNvSpPr/>
      </dsp:nvSpPr>
      <dsp:spPr>
        <a:xfrm>
          <a:off x="142465" y="310107"/>
          <a:ext cx="7587487" cy="5091964"/>
        </a:xfrm>
        <a:prstGeom prst="ellipse">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253627" y="1055808"/>
        <a:ext cx="5365163" cy="3600562"/>
      </dsp:txXfrm>
    </dsp:sp>
    <dsp:sp modelId="{48E25A98-DA35-4A0C-8277-4C220D2F38ED}">
      <dsp:nvSpPr>
        <dsp:cNvPr id="0" name=""/>
        <dsp:cNvSpPr/>
      </dsp:nvSpPr>
      <dsp:spPr>
        <a:xfrm>
          <a:off x="3336813" y="4075157"/>
          <a:ext cx="249805" cy="24977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78783C-43AB-43E8-9A9E-03FC36CEDF0C}">
      <dsp:nvSpPr>
        <dsp:cNvPr id="0" name=""/>
        <dsp:cNvSpPr/>
      </dsp:nvSpPr>
      <dsp:spPr>
        <a:xfrm>
          <a:off x="7263256" y="3545212"/>
          <a:ext cx="249805" cy="2497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5718F5-A2F3-4C2D-985F-1C34AF8EB34A}">
      <dsp:nvSpPr>
        <dsp:cNvPr id="0" name=""/>
        <dsp:cNvSpPr/>
      </dsp:nvSpPr>
      <dsp:spPr>
        <a:xfrm>
          <a:off x="4130967" y="4287610"/>
          <a:ext cx="344515" cy="34503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8ABDF2-8395-47F4-ADA1-D53FC59AF31D}">
      <dsp:nvSpPr>
        <dsp:cNvPr id="0" name=""/>
        <dsp:cNvSpPr/>
      </dsp:nvSpPr>
      <dsp:spPr>
        <a:xfrm>
          <a:off x="3455091" y="978608"/>
          <a:ext cx="249805" cy="24977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3E33E5-19AB-4B43-9818-91DAB953447F}">
      <dsp:nvSpPr>
        <dsp:cNvPr id="0" name=""/>
        <dsp:cNvSpPr/>
      </dsp:nvSpPr>
      <dsp:spPr>
        <a:xfrm>
          <a:off x="876312" y="2780109"/>
          <a:ext cx="249805" cy="24977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301784-86B2-4939-91E2-D03C45DB70FF}">
      <dsp:nvSpPr>
        <dsp:cNvPr id="0" name=""/>
        <dsp:cNvSpPr/>
      </dsp:nvSpPr>
      <dsp:spPr>
        <a:xfrm>
          <a:off x="0" y="557549"/>
          <a:ext cx="2036292" cy="1340235"/>
        </a:xfrm>
        <a:prstGeom prst="ellips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Recorded Trainings</a:t>
          </a:r>
        </a:p>
      </dsp:txBody>
      <dsp:txXfrm>
        <a:off x="298208" y="753822"/>
        <a:ext cx="1439876" cy="947689"/>
      </dsp:txXfrm>
    </dsp:sp>
    <dsp:sp modelId="{EEF25DC4-8C71-4DBB-9F18-F1BAF4B3F417}">
      <dsp:nvSpPr>
        <dsp:cNvPr id="0" name=""/>
        <dsp:cNvSpPr/>
      </dsp:nvSpPr>
      <dsp:spPr>
        <a:xfrm>
          <a:off x="4981204" y="1400562"/>
          <a:ext cx="344515" cy="34503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2124401-E021-439E-B4B7-7219810C558A}">
      <dsp:nvSpPr>
        <dsp:cNvPr id="0" name=""/>
        <dsp:cNvSpPr/>
      </dsp:nvSpPr>
      <dsp:spPr>
        <a:xfrm flipH="1">
          <a:off x="7323909" y="2252453"/>
          <a:ext cx="785744" cy="55380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7B3961-F4B6-4EFE-829B-05B36406F7FB}">
      <dsp:nvSpPr>
        <dsp:cNvPr id="0" name=""/>
        <dsp:cNvSpPr/>
      </dsp:nvSpPr>
      <dsp:spPr>
        <a:xfrm>
          <a:off x="5655610" y="739389"/>
          <a:ext cx="1557669" cy="153989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Help Button</a:t>
          </a:r>
        </a:p>
      </dsp:txBody>
      <dsp:txXfrm>
        <a:off x="5883725" y="964901"/>
        <a:ext cx="1101439" cy="1088867"/>
      </dsp:txXfrm>
    </dsp:sp>
    <dsp:sp modelId="{5359AD4A-B1E9-4C85-87CD-2D7E37B80591}">
      <dsp:nvSpPr>
        <dsp:cNvPr id="0" name=""/>
        <dsp:cNvSpPr/>
      </dsp:nvSpPr>
      <dsp:spPr>
        <a:xfrm>
          <a:off x="6026373" y="3057025"/>
          <a:ext cx="344515" cy="34503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15FE85D-609C-40A5-A3EA-1D7594C7539D}">
      <dsp:nvSpPr>
        <dsp:cNvPr id="0" name=""/>
        <dsp:cNvSpPr/>
      </dsp:nvSpPr>
      <dsp:spPr>
        <a:xfrm>
          <a:off x="1297054" y="4136079"/>
          <a:ext cx="249805" cy="24977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281434-A309-49A7-9900-0A2CDD740A36}">
      <dsp:nvSpPr>
        <dsp:cNvPr id="0" name=""/>
        <dsp:cNvSpPr/>
      </dsp:nvSpPr>
      <dsp:spPr>
        <a:xfrm>
          <a:off x="3786208" y="3780517"/>
          <a:ext cx="249805" cy="2497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7AC3EA4-897C-4D45-89A3-AEC97D3B6D0F}">
      <dsp:nvSpPr>
        <dsp:cNvPr id="0" name=""/>
        <dsp:cNvSpPr/>
      </dsp:nvSpPr>
      <dsp:spPr>
        <a:xfrm>
          <a:off x="5299244" y="3673584"/>
          <a:ext cx="2220038" cy="142631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Local WAAPOC for access to SDRR</a:t>
          </a:r>
        </a:p>
      </dsp:txBody>
      <dsp:txXfrm>
        <a:off x="5624361" y="3882463"/>
        <a:ext cx="1569804" cy="1008559"/>
      </dsp:txXfrm>
    </dsp:sp>
    <dsp:sp modelId="{96D51B99-FC5B-4793-88FF-0DD758D8F280}">
      <dsp:nvSpPr>
        <dsp:cNvPr id="0" name=""/>
        <dsp:cNvSpPr/>
      </dsp:nvSpPr>
      <dsp:spPr>
        <a:xfrm>
          <a:off x="6517996" y="3626933"/>
          <a:ext cx="249805" cy="24977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347E28-6584-41B9-A1FD-132B6F3EEB66}">
      <dsp:nvSpPr>
        <dsp:cNvPr id="0" name=""/>
        <dsp:cNvSpPr/>
      </dsp:nvSpPr>
      <dsp:spPr>
        <a:xfrm>
          <a:off x="887024" y="3797987"/>
          <a:ext cx="1259832" cy="125997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Cohort Tool</a:t>
          </a:r>
        </a:p>
      </dsp:txBody>
      <dsp:txXfrm>
        <a:off x="1071522" y="3982506"/>
        <a:ext cx="890836" cy="890937"/>
      </dsp:txXfrm>
    </dsp:sp>
    <dsp:sp modelId="{A05AAEC3-6843-494E-A229-9DABF5838A4F}">
      <dsp:nvSpPr>
        <dsp:cNvPr id="0" name=""/>
        <dsp:cNvSpPr/>
      </dsp:nvSpPr>
      <dsp:spPr>
        <a:xfrm>
          <a:off x="3902530" y="4385859"/>
          <a:ext cx="249805" cy="24977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D4729B-4E61-4951-BC75-6C4C1354D0D4}">
      <dsp:nvSpPr>
        <dsp:cNvPr id="0" name=""/>
        <dsp:cNvSpPr/>
      </dsp:nvSpPr>
      <dsp:spPr>
        <a:xfrm>
          <a:off x="2232962" y="1743730"/>
          <a:ext cx="3192478" cy="18604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Accountability Quiz/Scenarios and Accountability Tool</a:t>
          </a:r>
        </a:p>
      </dsp:txBody>
      <dsp:txXfrm>
        <a:off x="2700490" y="2016191"/>
        <a:ext cx="2257422" cy="1315557"/>
      </dsp:txXfrm>
    </dsp:sp>
    <dsp:sp modelId="{582E6794-3B5F-40D4-99D5-DCD36024C8BD}">
      <dsp:nvSpPr>
        <dsp:cNvPr id="0" name=""/>
        <dsp:cNvSpPr/>
      </dsp:nvSpPr>
      <dsp:spPr>
        <a:xfrm>
          <a:off x="2425310" y="1515884"/>
          <a:ext cx="249805" cy="24977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43B117F-4585-4337-95E2-468FB456FF27}">
      <dsp:nvSpPr>
        <dsp:cNvPr id="0" name=""/>
        <dsp:cNvSpPr/>
      </dsp:nvSpPr>
      <dsp:spPr>
        <a:xfrm>
          <a:off x="5333984" y="460273"/>
          <a:ext cx="249805" cy="24977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KDEAssessment@education.ky.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ky.gov/AA/distsupp/Pages/Forms.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82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8731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Total</a:t>
            </a:r>
            <a:r>
              <a:rPr lang="en-US"/>
              <a:t>:</a:t>
            </a:r>
            <a:r>
              <a:rPr lang="en-US" baseline="0"/>
              <a:t> </a:t>
            </a:r>
            <a:r>
              <a:rPr lang="en-US"/>
              <a:t>t</a:t>
            </a:r>
            <a:r>
              <a:rPr lang="en-US" baseline="0"/>
              <a:t>he entire number of tickets that have been entered into SDRR by the district.</a:t>
            </a:r>
          </a:p>
          <a:p>
            <a:endParaRPr lang="en-US" baseline="0"/>
          </a:p>
          <a:p>
            <a:r>
              <a:rPr lang="en-US" b="1" baseline="0"/>
              <a:t>New</a:t>
            </a:r>
            <a:r>
              <a:rPr lang="en-US" baseline="0"/>
              <a:t>: </a:t>
            </a:r>
            <a:r>
              <a:rPr lang="en-US"/>
              <a:t>the</a:t>
            </a:r>
            <a:r>
              <a:rPr lang="en-US" baseline="0"/>
              <a:t> new tickets that have been entered by the district</a:t>
            </a:r>
            <a:r>
              <a:rPr lang="en-US"/>
              <a:t> but not yet approved or denied by OAA</a:t>
            </a:r>
            <a:r>
              <a:rPr lang="en-US" baseline="0"/>
              <a:t>.</a:t>
            </a:r>
            <a:endParaRPr lang="en-US" baseline="0">
              <a:cs typeface="Calibri"/>
            </a:endParaRPr>
          </a:p>
          <a:p>
            <a:endParaRPr lang="en-US" baseline="0"/>
          </a:p>
          <a:p>
            <a:r>
              <a:rPr lang="en-US" b="1" baseline="0"/>
              <a:t>Updated-More Info</a:t>
            </a:r>
            <a:r>
              <a:rPr lang="en-US" baseline="0"/>
              <a:t>.: OAA </a:t>
            </a:r>
            <a:r>
              <a:rPr lang="en-US"/>
              <a:t>needs</a:t>
            </a:r>
            <a:r>
              <a:rPr lang="en-US" baseline="0"/>
              <a:t> additional information from the district to approve or deny.</a:t>
            </a:r>
            <a:endParaRPr lang="en-US" baseline="0">
              <a:cs typeface="Calibri"/>
            </a:endParaRPr>
          </a:p>
          <a:p>
            <a:endParaRPr lang="en-US" baseline="0"/>
          </a:p>
          <a:p>
            <a:r>
              <a:rPr lang="en-US" b="1" baseline="0"/>
              <a:t>Denied</a:t>
            </a:r>
            <a:r>
              <a:rPr lang="en-US" baseline="0"/>
              <a:t>: the changes that were denied by OAA. OAA will let districts know what other change is needed</a:t>
            </a:r>
            <a:r>
              <a:rPr lang="en-US"/>
              <a:t>, if any, on the denied tickets.</a:t>
            </a:r>
            <a:r>
              <a:rPr lang="en-US" baseline="0"/>
              <a:t> Districts cannot change the denied but can open a new ticket. Denied tickets do not go away.</a:t>
            </a:r>
            <a:endParaRPr lang="en-US" baseline="0">
              <a:cs typeface="Calibri"/>
            </a:endParaRPr>
          </a:p>
          <a:p>
            <a:endParaRPr lang="en-US" b="1" baseline="0"/>
          </a:p>
          <a:p>
            <a:r>
              <a:rPr lang="en-US" b="1" baseline="0"/>
              <a:t>Closed</a:t>
            </a:r>
            <a:r>
              <a:rPr lang="en-US" b="1">
                <a:cs typeface="Calibri"/>
              </a:rPr>
              <a:t>:  </a:t>
            </a:r>
            <a:r>
              <a:rPr lang="en-US" b="0">
                <a:cs typeface="Calibri"/>
              </a:rPr>
              <a:t>Tickets</a:t>
            </a:r>
            <a:r>
              <a:rPr lang="en-US">
                <a:cs typeface="Calibri"/>
              </a:rPr>
              <a:t> that were closed/cancelled before being approved or denied.  On the ticket it will list who closed it and when, at the top.</a:t>
            </a:r>
            <a:endParaRPr lang="en-US" baseline="0">
              <a:cs typeface="Calibri"/>
            </a:endParaRPr>
          </a:p>
          <a:p>
            <a:endParaRPr lang="en-US" b="1" baseline="0"/>
          </a:p>
          <a:p>
            <a:r>
              <a:rPr lang="en-US" b="1" baseline="0"/>
              <a:t>Approved: </a:t>
            </a:r>
            <a:r>
              <a:rPr lang="en-US" b="0" baseline="0"/>
              <a:t>these are the tickets that </a:t>
            </a:r>
            <a:r>
              <a:rPr lang="en-US"/>
              <a:t>have been approved in SDRR, either </a:t>
            </a:r>
            <a:r>
              <a:rPr lang="en-US" b="0" baseline="0"/>
              <a:t>automatically </a:t>
            </a:r>
            <a:r>
              <a:rPr lang="en-US"/>
              <a:t>or after review </a:t>
            </a:r>
            <a:r>
              <a:rPr lang="en-US" b="0" baseline="0"/>
              <a:t>by </a:t>
            </a:r>
            <a:r>
              <a:rPr lang="en-US"/>
              <a:t>OAA staff</a:t>
            </a:r>
            <a:r>
              <a:rPr lang="en-US" b="0" baseline="0"/>
              <a:t>.</a:t>
            </a:r>
          </a:p>
          <a:p>
            <a:endParaRPr lang="en-US" b="0" baseline="0"/>
          </a:p>
          <a:p>
            <a:r>
              <a:rPr lang="en-US" b="1" baseline="0"/>
              <a:t>Pending OAA Approval</a:t>
            </a:r>
            <a:r>
              <a:rPr lang="en-US" b="0" baseline="0"/>
              <a:t>: the ticket</a:t>
            </a:r>
            <a:r>
              <a:rPr lang="en-US"/>
              <a:t> has been updated and </a:t>
            </a:r>
            <a:r>
              <a:rPr lang="en-US" b="0" baseline="0"/>
              <a:t>is </a:t>
            </a:r>
            <a:r>
              <a:rPr lang="en-US"/>
              <a:t>now </a:t>
            </a:r>
            <a:r>
              <a:rPr lang="en-US" b="0" baseline="0"/>
              <a:t>waiting on OAA to review and </a:t>
            </a:r>
            <a:r>
              <a:rPr lang="en-US"/>
              <a:t>approve/deny</a:t>
            </a:r>
            <a:r>
              <a:rPr lang="en-US" b="0" baseline="0"/>
              <a:t>.</a:t>
            </a:r>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9508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Ticket history will be</a:t>
            </a:r>
            <a:r>
              <a:rPr lang="en-US" baseline="0"/>
              <a:t> three years: 2019-2020, 2020-2021, 2021-2022 school year.</a:t>
            </a:r>
            <a:endParaRPr lang="en-US"/>
          </a:p>
        </p:txBody>
      </p:sp>
      <p:sp>
        <p:nvSpPr>
          <p:cNvPr id="4" name="Slide Number Placeholder 3"/>
          <p:cNvSpPr>
            <a:spLocks noGrp="1"/>
          </p:cNvSpPr>
          <p:nvPr>
            <p:ph type="sldNum" sz="quarter" idx="10"/>
          </p:nvPr>
        </p:nvSpPr>
        <p:spPr/>
        <p:txBody>
          <a:bodyPr/>
          <a:lstStyle/>
          <a:p>
            <a:fld id="{395B5F0B-AFBF-44DD-9C2F-632D7720EE3B}" type="slidenum">
              <a:rPr lang="en-US" smtClean="0"/>
              <a:t>18</a:t>
            </a:fld>
            <a:endParaRPr lang="en-US"/>
          </a:p>
        </p:txBody>
      </p:sp>
    </p:spTree>
    <p:extLst>
      <p:ext uri="{BB962C8B-B14F-4D97-AF65-F5344CB8AC3E}">
        <p14:creationId xmlns:p14="http://schemas.microsoft.com/office/powerpoint/2010/main" val="403086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student listing:</a:t>
            </a:r>
          </a:p>
          <a:p>
            <a:pPr marL="179070" indent="-179070">
              <a:buFont typeface="Arial" pitchFamily="34" charset="0"/>
              <a:buChar char="•"/>
            </a:pPr>
            <a:r>
              <a:rPr lang="en-US"/>
              <a:t>Ability to change nonparticipation status</a:t>
            </a:r>
          </a:p>
          <a:p>
            <a:pPr marL="179592" indent="-179592">
              <a:buFont typeface="Arial" pitchFamily="34" charset="0"/>
              <a:buChar char="•"/>
            </a:pPr>
            <a:r>
              <a:rPr lang="en-US"/>
              <a:t>Grade</a:t>
            </a:r>
            <a:r>
              <a:rPr lang="en-US" baseline="0"/>
              <a:t> </a:t>
            </a:r>
            <a:r>
              <a:rPr lang="en-US"/>
              <a:t>cannot be changed in SDRR during Data Review. If there is an issue with any of this field for a particular student, please send an e-mail to </a:t>
            </a:r>
            <a:r>
              <a:rPr lang="en-US" u="sng">
                <a:hlinkClick r:id="rId3"/>
              </a:rPr>
              <a:t>KDEAssessment@education.ky.gov</a:t>
            </a:r>
            <a:r>
              <a:rPr lang="en-US"/>
              <a:t> with the relevant information.</a:t>
            </a:r>
          </a:p>
          <a:p>
            <a:pPr marL="179592" indent="-179592">
              <a:buFont typeface="Arial" pitchFamily="34" charset="0"/>
              <a:buChar char="•"/>
            </a:pPr>
            <a:r>
              <a:rPr lang="en-US"/>
              <a:t>Tested school can be changed during Data Review.</a:t>
            </a:r>
          </a:p>
          <a:p>
            <a:pPr marL="179592" indent="-179592">
              <a:buFont typeface="Arial" pitchFamily="34" charset="0"/>
              <a:buChar char="•"/>
            </a:pPr>
            <a:r>
              <a:rPr lang="en-US"/>
              <a:t>Changes to demographics can be done in SDRR during data review.</a:t>
            </a:r>
          </a:p>
          <a:p>
            <a:pPr marL="179592" indent="-179592">
              <a:buFont typeface="Arial" pitchFamily="34" charset="0"/>
              <a:buChar char="•"/>
            </a:pPr>
            <a:endParaRPr lang="en-US"/>
          </a:p>
          <a:p>
            <a:pPr marL="179070" indent="-179070">
              <a:buFont typeface="Arial" pitchFamily="34" charset="0"/>
              <a:buChar char="•"/>
            </a:pPr>
            <a:r>
              <a:rPr lang="en-US"/>
              <a:t>Request approval for </a:t>
            </a:r>
            <a:r>
              <a:rPr lang="en-US" baseline="0"/>
              <a:t>nonparticipation</a:t>
            </a:r>
            <a:r>
              <a:rPr lang="en-US"/>
              <a:t> by double-clicking on that column in the student’s row and selecting the appropriate reason, providing details if needed. Districts will need to upload the medical nonparticipation.</a:t>
            </a:r>
            <a:endParaRPr lang="en-US">
              <a:cs typeface="Calibri"/>
            </a:endParaRPr>
          </a:p>
          <a:p>
            <a:pPr marL="179592" indent="-179592">
              <a:buFont typeface="Arial" pitchFamily="34" charset="0"/>
              <a:buChar char="•"/>
            </a:pPr>
            <a:endParaRPr lang="en-US"/>
          </a:p>
          <a:p>
            <a:pPr marL="179592" indent="-179592">
              <a:buFont typeface="Arial" pitchFamily="34" charset="0"/>
              <a:buChar char="•"/>
            </a:pPr>
            <a:r>
              <a:rPr lang="en-US"/>
              <a:t>Remove an approved nonparticipation (NP) by double clicking on it and selecting [Remove nonparticipation] in the drop-down list. Only remove the NP if the student was able to test.</a:t>
            </a:r>
          </a:p>
          <a:p>
            <a:pPr marL="179592" indent="-179592">
              <a:buFont typeface="Arial" pitchFamily="34" charset="0"/>
              <a:buChar char="•"/>
            </a:pPr>
            <a:r>
              <a:rPr lang="en-US">
                <a:cs typeface="Calibri"/>
              </a:rPr>
              <a:t>Focus should be on tested school and not on 100 Day entity because of the reporting data in the SRC.</a:t>
            </a:r>
            <a:endParaRPr lang="en-US"/>
          </a:p>
          <a:p>
            <a:pPr marL="179592" indent="-179592">
              <a:buFont typeface="Arial" pitchFamily="34" charset="0"/>
              <a:buChar char="•"/>
            </a:pPr>
            <a:r>
              <a:rPr lang="en-US"/>
              <a:t>Return to the Home Page by clicking on </a:t>
            </a:r>
            <a:r>
              <a:rPr lang="en-US" b="1"/>
              <a:t>Home</a:t>
            </a:r>
            <a:r>
              <a:rPr lang="en-US"/>
              <a:t> at the top of the screen on the left-hand side.</a:t>
            </a:r>
          </a:p>
          <a:p>
            <a:endParaRPr lang="en-US"/>
          </a:p>
          <a:p>
            <a:r>
              <a:rPr lang="en-US" b="1" i="1"/>
              <a:t>Priority One: Check Accountability and Demographics</a:t>
            </a:r>
          </a:p>
          <a:p>
            <a:r>
              <a:rPr lang="en-US" b="1" i="1"/>
              <a:t>Priority Two:</a:t>
            </a:r>
            <a:r>
              <a:rPr lang="en-US" b="1" i="1" baseline="0"/>
              <a:t> Check Participation</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60734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For another example, when filing a nonparticipation for Cohort in SDRR, IC must match the nonparticipation you are requesting for it to be approved in SDRR. It must be in both places.</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1373837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Participation Status:  Medical</a:t>
            </a:r>
            <a:r>
              <a:rPr lang="en-US" sz="1200" b="0" i="0" kern="1200" baseline="0" dirty="0">
                <a:solidFill>
                  <a:schemeClr val="tx1"/>
                </a:solidFill>
                <a:effectLst/>
                <a:latin typeface="+mn-lt"/>
                <a:ea typeface="+mn-ea"/>
                <a:cs typeface="+mn-cs"/>
              </a:rPr>
              <a:t> (MED)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what content area(s) are you requesting the nonparticipation for this student? Select / Unselect All Editing Mechanics (EM) Science (SC) Social Studies (SS) Writing (WR)</a:t>
            </a:r>
          </a:p>
          <a:p>
            <a:r>
              <a:rPr lang="en-US" sz="1200" b="1" i="0" kern="1200" dirty="0">
                <a:solidFill>
                  <a:schemeClr val="tx1"/>
                </a:solidFill>
                <a:effectLst/>
                <a:latin typeface="+mn-lt"/>
                <a:ea typeface="+mn-ea"/>
                <a:cs typeface="+mn-cs"/>
              </a:rPr>
              <a:t>Note - Only grades 3-8, 10, and 11 participate in KSA and AKSA assessments and the content areas are based on the grade of the student.</a:t>
            </a:r>
            <a:br>
              <a:rPr lang="en-US" sz="1200" b="1" i="0" kern="1200" dirty="0">
                <a:solidFill>
                  <a:schemeClr val="tx1"/>
                </a:solidFill>
                <a:effectLst/>
                <a:latin typeface="+mn-lt"/>
                <a:ea typeface="+mn-ea"/>
                <a:cs typeface="+mn-cs"/>
              </a:rPr>
            </a:b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For First Year EL nonparticipation requests: All content areas are selected by default. If a First Year EL nonparticipation is granted for this student, it only excludes this student's score from the accountability measures. First Year EL students are still expected to participate in the mathematics and science sections of the KSA tests (at the grade levels these content areas are assessed).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Please click on the 'Browse or Choose File' button below to upload a scanned copy of the completed documentation, including the </a:t>
            </a:r>
            <a:r>
              <a:rPr lang="en-US"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nonparticipation form, HIPAA form</a:t>
            </a:r>
            <a:r>
              <a:rPr lang="en-US" sz="1200" b="0" i="0" kern="1200" dirty="0">
                <a:solidFill>
                  <a:schemeClr val="tx1"/>
                </a:solidFill>
                <a:effectLst/>
                <a:latin typeface="+mn-lt"/>
                <a:ea typeface="+mn-ea"/>
                <a:cs typeface="+mn-cs"/>
              </a:rPr>
              <a:t>, or official score report.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(Allowed formats: .doc, .docx, .pdf, .</a:t>
            </a:r>
            <a:r>
              <a:rPr lang="en-US" sz="1200" b="0" i="0" kern="1200" dirty="0" err="1">
                <a:solidFill>
                  <a:schemeClr val="tx1"/>
                </a:solidFill>
                <a:effectLst/>
                <a:latin typeface="+mn-lt"/>
                <a:ea typeface="+mn-ea"/>
                <a:cs typeface="+mn-cs"/>
              </a:rPr>
              <a:t>png</a:t>
            </a:r>
            <a:r>
              <a:rPr lang="en-US" sz="1200" b="0" i="0" kern="1200" dirty="0">
                <a:solidFill>
                  <a:schemeClr val="tx1"/>
                </a:solidFill>
                <a:effectLst/>
                <a:latin typeface="+mn-lt"/>
                <a:ea typeface="+mn-ea"/>
                <a:cs typeface="+mn-cs"/>
              </a:rPr>
              <a:t>, .jpeg, .jpg, .gif, .bmp)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(Maximum file size to upload: 4 MB)</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Please enter any additional relevant information about this student from the educational/school perspective</a:t>
            </a:r>
            <a:r>
              <a:rPr lang="en-US" sz="1200" b="0" i="0" kern="1200" baseline="0" dirty="0">
                <a:solidFill>
                  <a:schemeClr val="tx1"/>
                </a:solidFill>
                <a:effectLst/>
                <a:latin typeface="+mn-lt"/>
                <a:ea typeface="+mn-ea"/>
                <a:cs typeface="+mn-cs"/>
              </a:rPr>
              <a:t> in the box.</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1375332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wrong form was submitted for a medical nonparticipation. Schools and districts can upload the correct medical nonparticipation form into SDRR by scanning it to the computer and uploading it again into the same test ticket without creating a new one by choosing file button. If there are more than one form to upload, then the school or district staff then click on the upload more documents and choose file button.</a:t>
            </a:r>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224435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explain why this student was not deleted from the spring roster and/or why the student appears on the student listing in error in the box below this wording.</a:t>
            </a:r>
          </a:p>
          <a:p>
            <a:r>
              <a:rPr lang="en-US"/>
              <a:t> </a:t>
            </a:r>
          </a:p>
          <a:p>
            <a:r>
              <a:rPr lang="en-US"/>
              <a:t>Note - OAA staff will check this information against what is in Infinite Campus (IC). Please be sure IC matches this request.</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3183972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(KECSAC)- Kentucky Educational Collaborative for State Agency Children.</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161577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Districts can see the date the Cohort data was last updated and the next planned update in the Cohort section of SDRR.</a:t>
            </a:r>
          </a:p>
          <a:p>
            <a:endParaRPr lang="en-US"/>
          </a:p>
          <a:p>
            <a:r>
              <a:rPr lang="en-US"/>
              <a:t>Here are the tasks:</a:t>
            </a:r>
          </a:p>
          <a:p>
            <a:r>
              <a:rPr lang="en-US"/>
              <a:t>Review Gender, Race/Ethnicity, IEP, EL, and Lunch. If incorrect, update student information in Infinite Campus, and in SDRR if needed when demographics are updateable.</a:t>
            </a:r>
          </a:p>
          <a:p>
            <a:endParaRPr lang="en-US"/>
          </a:p>
          <a:p>
            <a:r>
              <a:rPr lang="en-US"/>
              <a:t>Review End Status and make corrections as needed in local edition of Infinite Campus.</a:t>
            </a:r>
          </a:p>
          <a:p>
            <a:endParaRPr lang="en-US"/>
          </a:p>
          <a:p>
            <a:r>
              <a:rPr lang="en-US"/>
              <a:t>Review End Date and make corrections as needed in local edition of Infinite Campus.</a:t>
            </a:r>
          </a:p>
          <a:p>
            <a:endParaRPr lang="en-US"/>
          </a:p>
          <a:p>
            <a:r>
              <a:rPr lang="en-US"/>
              <a:t>Review Accountable School. If incorrect, submit ticket</a:t>
            </a:r>
          </a:p>
          <a:p>
            <a:endParaRPr lang="en-US"/>
          </a:p>
          <a:p>
            <a:r>
              <a:rPr lang="en-US"/>
              <a:t>Review Nonparticipation. If student is in the Incorrect Cohort Year or is a Verified Transfer, submit a ticket in SDRR.</a:t>
            </a:r>
          </a:p>
          <a:p>
            <a:endParaRPr lang="en-US"/>
          </a:p>
          <a:p>
            <a:r>
              <a:rPr lang="en-US"/>
              <a:t>Review Cohort Review ticket listing in SDRR, noting any Denied or Updated tickets for possible further action.</a:t>
            </a:r>
          </a:p>
          <a:p>
            <a:endParaRPr lang="en-US"/>
          </a:p>
          <a:p>
            <a:r>
              <a:rPr lang="en-US"/>
              <a:t>Update any tickets that are marked as Updated by OAA staff, to provide the information requested. </a:t>
            </a:r>
          </a:p>
          <a:p>
            <a:endParaRPr lang="en-US"/>
          </a:p>
          <a:p>
            <a:r>
              <a:rPr lang="en-US"/>
              <a:t>At the end of the Cohort review window, save a copy of the Cohort student listing.</a:t>
            </a: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4121418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 and school staff can change accountable school and file nonparticipations in SDRR during Data Review. All the other demographic fields must be changed in IC.</a:t>
            </a:r>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32051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of the Academic Readiness for Postsecondary Readiness is updated in SDRR except the KDE–approved dual credit courses that is updated only in TEDS.</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947267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benchmark</a:t>
            </a:r>
            <a:r>
              <a:rPr lang="en-US" baseline="0"/>
              <a:t> scores for academic readiness in postsecondary readiness can be found in the I need help button in SDRR.</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9302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 non-participation for Postsecondary Readiness.  All students who received a G Code in Infinite Campus are included.</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29861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will be only one column now to show the Post Secondary Readiness Scores instead of having the two buckets for academic part of Postsecondary Readiness.</a:t>
            </a:r>
          </a:p>
        </p:txBody>
      </p:sp>
      <p:sp>
        <p:nvSpPr>
          <p:cNvPr id="4" name="Slide Number Placeholder 3"/>
          <p:cNvSpPr>
            <a:spLocks noGrp="1"/>
          </p:cNvSpPr>
          <p:nvPr>
            <p:ph type="sldNum" sz="quarter" idx="5"/>
          </p:nvPr>
        </p:nvSpPr>
        <p:spPr/>
        <p:txBody>
          <a:bodyPr/>
          <a:lstStyle/>
          <a:p>
            <a:fld id="{9041B365-D8D5-4ED3-A31E-D03B3F7A9AA2}" type="slidenum">
              <a:rPr lang="en-US" smtClean="0"/>
              <a:t>36</a:t>
            </a:fld>
            <a:endParaRPr lang="en-US"/>
          </a:p>
        </p:txBody>
      </p:sp>
    </p:spTree>
    <p:extLst>
      <p:ext uri="{BB962C8B-B14F-4D97-AF65-F5344CB8AC3E}">
        <p14:creationId xmlns:p14="http://schemas.microsoft.com/office/powerpoint/2010/main" val="3590074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score report must be a scanned copy of the official score report. It cannot be a copy from a transcript or from IC.</a:t>
            </a:r>
            <a:endParaRPr lang="en-US"/>
          </a:p>
        </p:txBody>
      </p:sp>
      <p:sp>
        <p:nvSpPr>
          <p:cNvPr id="4" name="Slide Number Placeholder 3"/>
          <p:cNvSpPr>
            <a:spLocks noGrp="1"/>
          </p:cNvSpPr>
          <p:nvPr>
            <p:ph type="sldNum" sz="quarter" idx="10"/>
          </p:nvPr>
        </p:nvSpPr>
        <p:spPr/>
        <p:txBody>
          <a:bodyPr/>
          <a:lstStyle/>
          <a:p>
            <a:fld id="{395B5F0B-AFBF-44DD-9C2F-632D7720EE3B}" type="slidenum">
              <a:rPr lang="en-US" smtClean="0"/>
              <a:t>37</a:t>
            </a:fld>
            <a:endParaRPr lang="en-US"/>
          </a:p>
        </p:txBody>
      </p:sp>
    </p:spTree>
    <p:extLst>
      <p:ext uri="{BB962C8B-B14F-4D97-AF65-F5344CB8AC3E}">
        <p14:creationId xmlns:p14="http://schemas.microsoft.com/office/powerpoint/2010/main" val="3909154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2462194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362697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E8D6B9-B435-498F-AB26-73DFACA7E871}" type="slidenum">
              <a:rPr lang="en-US" smtClean="0"/>
              <a:t>5</a:t>
            </a:fld>
            <a:endParaRPr lang="en-US"/>
          </a:p>
        </p:txBody>
      </p:sp>
    </p:spTree>
    <p:extLst>
      <p:ext uri="{BB962C8B-B14F-4D97-AF65-F5344CB8AC3E}">
        <p14:creationId xmlns:p14="http://schemas.microsoft.com/office/powerpoint/2010/main" val="3346256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662767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concludes </a:t>
            </a:r>
            <a:r>
              <a:rPr lang="en-US" sz="1200" kern="1200">
                <a:solidFill>
                  <a:schemeClr val="tx1"/>
                </a:solidFill>
                <a:effectLst/>
                <a:latin typeface="+mn-lt"/>
                <a:ea typeface="+mn-ea"/>
                <a:cs typeface="+mn-cs"/>
              </a:rPr>
              <a:t>the Fall Reporting-Data Review Training. If you have any questions, please feel free to contact us. Thank you for your time. </a:t>
            </a:r>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45</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demographic changes made in IC</a:t>
            </a:r>
            <a:r>
              <a:rPr lang="en-US" baseline="0"/>
              <a:t> at the end of the 2021/2022 school year and most in SDRR can be edited during Data Review. </a:t>
            </a:r>
            <a:endParaRPr lang="en-US"/>
          </a:p>
          <a:p>
            <a:endParaRPr lang="en-US"/>
          </a:p>
          <a:p>
            <a:pPr defTabSz="952462">
              <a:defRPr/>
            </a:pPr>
            <a:r>
              <a:rPr lang="en-US"/>
              <a:t>School and districts may review all available student information.</a:t>
            </a:r>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3745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Spreadsheets are only</a:t>
            </a:r>
            <a:r>
              <a:rPr lang="en-US" baseline="0"/>
              <a:t> available to the DAC for download once . The DAC will distribute the appropriate spreadsheet(s) to staff assisting with Data Review.</a:t>
            </a:r>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0244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5718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2493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93989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On the Home page, there is easily visible information that indicates the number and the status of tickets.</a:t>
            </a:r>
          </a:p>
          <a:p>
            <a:pPr lvl="0"/>
            <a:endParaRPr lang="en-US"/>
          </a:p>
          <a:p>
            <a:pPr lvl="0"/>
            <a:r>
              <a:rPr lang="en-US"/>
              <a:t>Read the Announcement box each time</a:t>
            </a:r>
            <a:r>
              <a:rPr lang="en-US" baseline="0"/>
              <a:t> to be apprised of maintenance times for help or resources and other changes.</a:t>
            </a:r>
          </a:p>
          <a:p>
            <a:pPr lvl="0"/>
            <a:endParaRPr lang="en-US"/>
          </a:p>
          <a:p>
            <a:pPr lvl="0"/>
            <a:r>
              <a:rPr lang="en-US"/>
              <a:t>Tests Available:</a:t>
            </a:r>
          </a:p>
          <a:p>
            <a:pPr lvl="0"/>
            <a:r>
              <a:rPr lang="en-US"/>
              <a:t>KSA</a:t>
            </a:r>
          </a:p>
          <a:p>
            <a:pPr lvl="0"/>
            <a:r>
              <a:rPr lang="en-US"/>
              <a:t>Alternate KSA</a:t>
            </a:r>
            <a:endParaRPr lang="en-US" baseline="0"/>
          </a:p>
          <a:p>
            <a:pPr lvl="0"/>
            <a:endParaRPr lang="en-US" baseline="0"/>
          </a:p>
          <a:p>
            <a:pPr lvl="0"/>
            <a:r>
              <a:rPr lang="en-US" baseline="0"/>
              <a:t>ACCESS </a:t>
            </a:r>
          </a:p>
          <a:p>
            <a:pPr lvl="0"/>
            <a:r>
              <a:rPr lang="en-US" baseline="0"/>
              <a:t>Alternate ACCESS</a:t>
            </a:r>
          </a:p>
          <a:p>
            <a:pPr lvl="0"/>
            <a:endParaRPr lang="en-US" baseline="0"/>
          </a:p>
          <a:p>
            <a:pPr lvl="0"/>
            <a:r>
              <a:rPr lang="en-US" baseline="0"/>
              <a:t>Postsecondary Readiness </a:t>
            </a:r>
          </a:p>
          <a:p>
            <a:pPr lvl="0"/>
            <a:endParaRPr lang="en-US"/>
          </a:p>
          <a:p>
            <a:pPr lvl="0"/>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599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nn-NO"/>
              <a:t>OAA:Fall Reporting:nr:cw: 08/02/2022</a:t>
            </a:r>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nn-NO"/>
              <a:t>OAA:Fall Reporting:nr:cw: 08/02/2022</a:t>
            </a:r>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nn-NO"/>
              <a:t>OAA:Fall Reporting:nr:cw: 08/02/2022</a:t>
            </a:r>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nn-NO"/>
              <a:t>OAA:Fall Reporting:nr:cw: 08/02/2022</a:t>
            </a:r>
            <a:endParaRPr lang="en-US"/>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nn-NO"/>
              <a:t>OAA:Fall Reporting:nr:cw: 08/02/2022</a:t>
            </a:r>
            <a:endParaRPr lang="en-US"/>
          </a:p>
        </p:txBody>
      </p:sp>
    </p:spTree>
    <p:extLst>
      <p:ext uri="{BB962C8B-B14F-4D97-AF65-F5344CB8AC3E}">
        <p14:creationId xmlns:p14="http://schemas.microsoft.com/office/powerpoint/2010/main" val="374639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nn-NO"/>
              <a:t>OAA:Fall Reporting:nr:cw: 08/02/2022</a:t>
            </a:r>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nn-NO"/>
              <a:t>OAA:Fall Reporting:nr:cw: 08/02/2022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nn-NO"/>
              <a:t>OAA:Fall Reporting:nr:cw: 08/02/2022</a:t>
            </a: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nn-NO"/>
              <a:t>OAA:Fall Reporting:nr:cw: 08/02/2022</a:t>
            </a:r>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nn-NO"/>
              <a:t>OAA:Fall Reporting:nr:cw: 08/02/2022</a:t>
            </a:r>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nn-NO"/>
              <a:t>OAA:Fall Reporting:nr:cw: 08/02/2022</a:t>
            </a:r>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nn-NO"/>
              <a:t>OAA:Fall Reporting:nr:cw: 08/02/2022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nn-NO"/>
              <a:t>OAA:Fall Reporting:nr:cw: 08/02/2022</a:t>
            </a:r>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nn-NO"/>
              <a:t>OAA:Fall Reporting:nr:cw: 08/02/2022</a:t>
            </a:r>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applications.education.ky.gov/login/default.aspx"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hyperlink" Target="https://applications.education.ky.gov/Login/" TargetMode="External"/><Relationship Id="rId2" Type="http://schemas.openxmlformats.org/officeDocument/2006/relationships/hyperlink" Target="https://education.ky.gov/AA/distsupp/Pages/SDRR.aspx" TargetMode="External"/><Relationship Id="rId1" Type="http://schemas.openxmlformats.org/officeDocument/2006/relationships/slideLayout" Target="../slideLayouts/slideLayout13.xml"/><Relationship Id="rId5" Type="http://schemas.openxmlformats.org/officeDocument/2006/relationships/hyperlink" Target="https://docs.google.com/forms/d/e/1FAIpQLSc9QQs4C44Z33vVpZ8fbzNVZfjjodgSzCPprPS2EPzty_TgyA/viewform" TargetMode="External"/><Relationship Id="rId4" Type="http://schemas.openxmlformats.org/officeDocument/2006/relationships/hyperlink" Target="https://docs.google.com/forms/d/e/1FAIpQLScEApZpVOwvb1MAEwXWAEvZ7FXkRCPLqLl-4mArGoaZOseyiA/viewfor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docs.google.com/forms/d/e/1FAIpQLSfuUakAJowXr99GWIEPq6ORkN1cxfmulabZ5cS7pwLMkJ91zA/viewform"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teams.microsoft.com/l/meetup-join/19%3ameeting_MjI2Yzk3ZDQtMTM5YS00MTRlLTg3YzUtODE0MTlmYzM1YjIy%40thread.v2/0?context=%7b%22Tid%22%3a%229360c11f-90e6-4706-ad00-25fcdc9e2ed1%22%2c%22Oid%22%3a%222f156fa2-a309-475c-82f3-62ae8d0ba8a4%22%7d"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tel:+15026941960,,592769620# "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kdeassessment@education.ky.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dacinfo@education.ky.gov"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rmAutofit fontScale="70000" lnSpcReduction="20000"/>
          </a:bodyPr>
          <a:lstStyle/>
          <a:p>
            <a:r>
              <a:rPr lang="en-US" sz="4400"/>
              <a:t>Chris Williams, Program Consultant</a:t>
            </a:r>
          </a:p>
          <a:p>
            <a:r>
              <a:rPr lang="en-US" sz="4400"/>
              <a:t>Division of Assessment and Accountability Support</a:t>
            </a:r>
          </a:p>
          <a:p>
            <a:r>
              <a:rPr lang="en-US" sz="4400"/>
              <a:t>Office of Assessment and Accountability</a:t>
            </a:r>
          </a:p>
          <a:p>
            <a:pPr algn="r"/>
            <a:endParaRPr lang="en-US" sz="4400"/>
          </a:p>
        </p:txBody>
      </p:sp>
      <p:sp>
        <p:nvSpPr>
          <p:cNvPr id="3" name="Title 2" descr="It is the title of the presentation-2022 Fall Reporting-Data Review.&#10;">
            <a:extLst>
              <a:ext uri="{FF2B5EF4-FFF2-40B4-BE49-F238E27FC236}">
                <a16:creationId xmlns:a16="http://schemas.microsoft.com/office/drawing/2014/main" id="{1DC4ED83-734A-4180-9546-EB2528A2A874}"/>
              </a:ext>
            </a:extLst>
          </p:cNvPr>
          <p:cNvSpPr>
            <a:spLocks noGrp="1"/>
          </p:cNvSpPr>
          <p:nvPr>
            <p:ph type="title" idx="4294967295"/>
          </p:nvPr>
        </p:nvSpPr>
        <p:spPr>
          <a:xfrm>
            <a:off x="2867488" y="1912682"/>
            <a:ext cx="885103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chemeClr val="tx1"/>
                </a:solidFill>
                <a:effectLst/>
                <a:uLnTx/>
                <a:uFillTx/>
                <a:ea typeface="+mn-ea"/>
                <a:cs typeface="+mn-cs"/>
              </a:rPr>
              <a:t>2022 Fall Reporting-Data Review</a:t>
            </a:r>
          </a:p>
        </p:txBody>
      </p:sp>
      <p:sp>
        <p:nvSpPr>
          <p:cNvPr id="4" name="Title 1">
            <a:extLst>
              <a:ext uri="{FF2B5EF4-FFF2-40B4-BE49-F238E27FC236}">
                <a16:creationId xmlns:a16="http://schemas.microsoft.com/office/drawing/2014/main" id="{C69DB1B6-904E-4159-AFA3-8BECA16F509C}"/>
              </a:ext>
              <a:ext uri="{C183D7F6-B498-43B3-948B-1728B52AA6E4}">
                <adec:decorative xmlns:adec="http://schemas.microsoft.com/office/drawing/2017/decorative" val="1"/>
              </a:ext>
            </a:extLst>
          </p:cNvPr>
          <p:cNvSpPr txBox="1">
            <a:spLocks/>
          </p:cNvSpPr>
          <p:nvPr/>
        </p:nvSpPr>
        <p:spPr>
          <a:xfrm>
            <a:off x="1933852" y="1101155"/>
            <a:ext cx="9963705"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endParaRPr lang="en-US" sz="480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AFF54B-9BD7-4045-A237-43F792F2949F}"/>
              </a:ext>
            </a:extLst>
          </p:cNvPr>
          <p:cNvSpPr>
            <a:spLocks noGrp="1"/>
          </p:cNvSpPr>
          <p:nvPr>
            <p:ph type="sldNum" sz="quarter" idx="12"/>
          </p:nvPr>
        </p:nvSpPr>
        <p:spPr/>
        <p:txBody>
          <a:bodyPr/>
          <a:lstStyle/>
          <a:p>
            <a:fld id="{91BD7323-49BF-4C97-8773-5EC64C492009}" type="slidenum">
              <a:rPr lang="en-US" smtClean="0">
                <a:solidFill>
                  <a:prstClr val="white"/>
                </a:solidFill>
              </a:rPr>
              <a:pPr/>
              <a:t>10</a:t>
            </a:fld>
            <a:endParaRPr lang="en-US">
              <a:solidFill>
                <a:prstClr val="white"/>
              </a:solidFill>
            </a:endParaRPr>
          </a:p>
        </p:txBody>
      </p:sp>
      <p:sp>
        <p:nvSpPr>
          <p:cNvPr id="5" name="Footer Placeholder 4">
            <a:extLst>
              <a:ext uri="{FF2B5EF4-FFF2-40B4-BE49-F238E27FC236}">
                <a16:creationId xmlns:a16="http://schemas.microsoft.com/office/drawing/2014/main" id="{FFEA0E9A-6232-4A30-AD51-4ADE2C0FE8BA}"/>
              </a:ext>
            </a:extLst>
          </p:cNvPr>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7" name="Text Placeholder 6">
            <a:extLst>
              <a:ext uri="{FF2B5EF4-FFF2-40B4-BE49-F238E27FC236}">
                <a16:creationId xmlns:a16="http://schemas.microsoft.com/office/drawing/2014/main" id="{82D076B3-0114-4E8E-BE05-6D6E67841528}"/>
              </a:ext>
            </a:extLst>
          </p:cNvPr>
          <p:cNvSpPr>
            <a:spLocks noGrp="1"/>
          </p:cNvSpPr>
          <p:nvPr>
            <p:ph type="body" sz="quarter" idx="13"/>
          </p:nvPr>
        </p:nvSpPr>
        <p:spPr>
          <a:xfrm>
            <a:off x="489456" y="955433"/>
            <a:ext cx="9199923" cy="5177948"/>
          </a:xfrm>
        </p:spPr>
        <p:txBody>
          <a:bodyPr vert="horz" lIns="91440" tIns="45720" rIns="91440" bIns="45720" rtlCol="0" anchor="t">
            <a:normAutofit fontScale="92500" lnSpcReduction="10000"/>
          </a:bodyPr>
          <a:lstStyle/>
          <a:p>
            <a:r>
              <a:rPr lang="en-US" sz="2400"/>
              <a:t>Students who didn’t attempt the test or have an approved nonparticipation in SDRR will be reflected in a lower participation rate in the summary spreadsheet regardless of the instruction type (in-person or virtual).</a:t>
            </a:r>
          </a:p>
          <a:p>
            <a:r>
              <a:rPr lang="en-US" sz="2400"/>
              <a:t>To meet federal participation rates, the lowest score is applied to school reports for students who did not test. Therefore, aggregate performance for schools, districts and the state is based on scores of only students who attempted to test and did not have an approved nonparticipation. School/district performance is based on the students who tested or attempted to test at their location (not 100-day students). </a:t>
            </a:r>
          </a:p>
          <a:p>
            <a:r>
              <a:rPr lang="en-US" sz="2400"/>
              <a:t>Reminder for KSA and Alternate KSA are participation rates by content area. Participation rates are reported by each content area (reading, mathematics, science, and writing) for the school as a whole and student demographic groups.</a:t>
            </a:r>
          </a:p>
          <a:p>
            <a:r>
              <a:rPr lang="en-US" sz="2400"/>
              <a:t>First-year EL students must have this nonparticipation and have participated in mathematics and science for the grade levels assessed for KSA.</a:t>
            </a:r>
          </a:p>
          <a:p>
            <a:endParaRPr lang="en-US" sz="2400"/>
          </a:p>
          <a:p>
            <a:endParaRPr lang="en-US" sz="2400"/>
          </a:p>
          <a:p>
            <a:endParaRPr lang="en-US"/>
          </a:p>
        </p:txBody>
      </p:sp>
      <p:sp>
        <p:nvSpPr>
          <p:cNvPr id="6" name="Title 5">
            <a:extLst>
              <a:ext uri="{FF2B5EF4-FFF2-40B4-BE49-F238E27FC236}">
                <a16:creationId xmlns:a16="http://schemas.microsoft.com/office/drawing/2014/main" id="{D24D4FFD-8B88-494A-A3FE-DED3CDD340ED}"/>
              </a:ext>
            </a:extLst>
          </p:cNvPr>
          <p:cNvSpPr>
            <a:spLocks noGrp="1"/>
          </p:cNvSpPr>
          <p:nvPr>
            <p:ph type="title"/>
          </p:nvPr>
        </p:nvSpPr>
        <p:spPr>
          <a:xfrm>
            <a:off x="241576" y="-151347"/>
            <a:ext cx="11472176" cy="1320800"/>
          </a:xfrm>
        </p:spPr>
        <p:txBody>
          <a:bodyPr/>
          <a:lstStyle/>
          <a:p>
            <a:r>
              <a:rPr lang="en-US" dirty="0"/>
              <a:t>Student Participation Rates - Assessment Data</a:t>
            </a:r>
          </a:p>
        </p:txBody>
      </p:sp>
    </p:spTree>
    <p:extLst>
      <p:ext uri="{BB962C8B-B14F-4D97-AF65-F5344CB8AC3E}">
        <p14:creationId xmlns:p14="http://schemas.microsoft.com/office/powerpoint/2010/main" val="314254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0617-A248-F75F-86E2-32A24A8BE5AE}"/>
              </a:ext>
            </a:extLst>
          </p:cNvPr>
          <p:cNvSpPr>
            <a:spLocks noGrp="1"/>
          </p:cNvSpPr>
          <p:nvPr>
            <p:ph type="title"/>
          </p:nvPr>
        </p:nvSpPr>
        <p:spPr/>
        <p:txBody>
          <a:bodyPr/>
          <a:lstStyle/>
          <a:p>
            <a:r>
              <a:rPr lang="en-US" dirty="0"/>
              <a:t>Student NAPD Inclusion - Assessment Data and Accountability Data Comparison</a:t>
            </a:r>
          </a:p>
        </p:txBody>
      </p:sp>
      <p:sp>
        <p:nvSpPr>
          <p:cNvPr id="3" name="Text Placeholder 2">
            <a:extLst>
              <a:ext uri="{FF2B5EF4-FFF2-40B4-BE49-F238E27FC236}">
                <a16:creationId xmlns:a16="http://schemas.microsoft.com/office/drawing/2014/main" id="{48D6BB37-2823-33C4-3E05-1DDD0D3FEF84}"/>
              </a:ext>
            </a:extLst>
          </p:cNvPr>
          <p:cNvSpPr>
            <a:spLocks noGrp="1"/>
          </p:cNvSpPr>
          <p:nvPr>
            <p:ph type="body" idx="1"/>
          </p:nvPr>
        </p:nvSpPr>
        <p:spPr/>
        <p:txBody>
          <a:bodyPr/>
          <a:lstStyle/>
          <a:p>
            <a:r>
              <a:rPr lang="en-US"/>
              <a:t>Assessment (Tested Location)</a:t>
            </a:r>
          </a:p>
        </p:txBody>
      </p:sp>
      <p:sp>
        <p:nvSpPr>
          <p:cNvPr id="4" name="Content Placeholder 3">
            <a:extLst>
              <a:ext uri="{FF2B5EF4-FFF2-40B4-BE49-F238E27FC236}">
                <a16:creationId xmlns:a16="http://schemas.microsoft.com/office/drawing/2014/main" id="{BF92D04D-5E7B-8762-3516-88A4A92EA4EF}"/>
              </a:ext>
            </a:extLst>
          </p:cNvPr>
          <p:cNvSpPr>
            <a:spLocks noGrp="1"/>
          </p:cNvSpPr>
          <p:nvPr>
            <p:ph sz="half" idx="2"/>
          </p:nvPr>
        </p:nvSpPr>
        <p:spPr/>
        <p:txBody>
          <a:bodyPr/>
          <a:lstStyle/>
          <a:p>
            <a:r>
              <a:rPr lang="en-US"/>
              <a:t>All students that test and attempted to test without an approved nonparticipation at the school are reported at the testing location.</a:t>
            </a:r>
          </a:p>
        </p:txBody>
      </p:sp>
      <p:sp>
        <p:nvSpPr>
          <p:cNvPr id="5" name="Text Placeholder 4">
            <a:extLst>
              <a:ext uri="{FF2B5EF4-FFF2-40B4-BE49-F238E27FC236}">
                <a16:creationId xmlns:a16="http://schemas.microsoft.com/office/drawing/2014/main" id="{BAEA1269-2CC7-3034-FF41-E6AC4FF154CB}"/>
              </a:ext>
            </a:extLst>
          </p:cNvPr>
          <p:cNvSpPr>
            <a:spLocks noGrp="1"/>
          </p:cNvSpPr>
          <p:nvPr>
            <p:ph type="body" sz="quarter" idx="3"/>
          </p:nvPr>
        </p:nvSpPr>
        <p:spPr/>
        <p:txBody>
          <a:bodyPr/>
          <a:lstStyle/>
          <a:p>
            <a:r>
              <a:rPr lang="en-US"/>
              <a:t>Accountability (100-Day Entity)</a:t>
            </a:r>
          </a:p>
        </p:txBody>
      </p:sp>
      <p:sp>
        <p:nvSpPr>
          <p:cNvPr id="6" name="Content Placeholder 5">
            <a:extLst>
              <a:ext uri="{FF2B5EF4-FFF2-40B4-BE49-F238E27FC236}">
                <a16:creationId xmlns:a16="http://schemas.microsoft.com/office/drawing/2014/main" id="{30F6F138-8E41-F1C1-3EB9-88D822E3E944}"/>
              </a:ext>
            </a:extLst>
          </p:cNvPr>
          <p:cNvSpPr>
            <a:spLocks noGrp="1"/>
          </p:cNvSpPr>
          <p:nvPr>
            <p:ph sz="quarter" idx="4"/>
          </p:nvPr>
        </p:nvSpPr>
        <p:spPr/>
        <p:txBody>
          <a:bodyPr/>
          <a:lstStyle/>
          <a:p>
            <a:r>
              <a:rPr lang="en-US"/>
              <a:t>All students that do not have an approved nonparticipation. </a:t>
            </a:r>
          </a:p>
          <a:p>
            <a:r>
              <a:rPr lang="en-US"/>
              <a:t>This includes students that did not attempt the test, they are assigned the lowest score of Novice. </a:t>
            </a:r>
          </a:p>
        </p:txBody>
      </p:sp>
      <p:sp>
        <p:nvSpPr>
          <p:cNvPr id="7" name="Footer Placeholder 6">
            <a:extLst>
              <a:ext uri="{FF2B5EF4-FFF2-40B4-BE49-F238E27FC236}">
                <a16:creationId xmlns:a16="http://schemas.microsoft.com/office/drawing/2014/main" id="{2C4FE8BC-9469-A757-6C70-583D31C65EFC}"/>
              </a:ext>
            </a:extLst>
          </p:cNvPr>
          <p:cNvSpPr>
            <a:spLocks noGrp="1"/>
          </p:cNvSpPr>
          <p:nvPr>
            <p:ph type="ftr" sz="quarter" idx="11"/>
          </p:nvPr>
        </p:nvSpPr>
        <p:spPr/>
        <p:txBody>
          <a:bodyPr/>
          <a:lstStyle/>
          <a:p>
            <a:r>
              <a:rPr lang="nn-NO" err="1"/>
              <a:t>OAA:Fall Reporting:nr:cw: 08/02/2022</a:t>
            </a:r>
            <a:endParaRPr lang="en-US"/>
          </a:p>
        </p:txBody>
      </p:sp>
    </p:spTree>
    <p:extLst>
      <p:ext uri="{BB962C8B-B14F-4D97-AF65-F5344CB8AC3E}">
        <p14:creationId xmlns:p14="http://schemas.microsoft.com/office/powerpoint/2010/main" val="41160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sp>
        <p:nvSpPr>
          <p:cNvPr id="7" name="Rounded Rectangle 6" descr="Secure Web Application URL" title="Secure Web Application URL">
            <a:extLst>
              <a:ext uri="{FF2B5EF4-FFF2-40B4-BE49-F238E27FC236}">
                <a16:creationId xmlns:a16="http://schemas.microsoft.com/office/drawing/2014/main" id="{6A7B7F0B-AF6B-4FC4-A11F-39F2A3DE2069}"/>
              </a:ext>
            </a:extLst>
          </p:cNvPr>
          <p:cNvSpPr/>
          <p:nvPr/>
        </p:nvSpPr>
        <p:spPr>
          <a:xfrm>
            <a:off x="115410" y="5291091"/>
            <a:ext cx="7981025" cy="687937"/>
          </a:xfrm>
          <a:prstGeom prst="roundRect">
            <a:avLst/>
          </a:prstGeom>
          <a:solidFill>
            <a:schemeClr val="tx2">
              <a:lumMod val="20000"/>
              <a:lumOff val="8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hlinkClick r:id="rId3" tooltip="Secure Web Application URL"/>
              </a:rPr>
              <a:t>https://applications.education.ky.gov/login/default.aspx</a:t>
            </a:r>
            <a:r>
              <a:rPr lang="en-US" sz="2800">
                <a:solidFill>
                  <a:srgbClr val="FF0000"/>
                </a:solidFill>
              </a:rPr>
              <a:t> </a:t>
            </a:r>
          </a:p>
        </p:txBody>
      </p:sp>
      <p:pic>
        <p:nvPicPr>
          <p:cNvPr id="3" name="Picture 2" descr="You will go to the KDE secure web application page at applications.education.ky.gov/login/default.aspx to login to SDRR to start the Data Review process.">
            <a:extLst>
              <a:ext uri="{FF2B5EF4-FFF2-40B4-BE49-F238E27FC236}">
                <a16:creationId xmlns:a16="http://schemas.microsoft.com/office/drawing/2014/main" id="{A37E8A55-4E51-4B10-9574-581C8AD82CF7}"/>
              </a:ext>
            </a:extLst>
          </p:cNvPr>
          <p:cNvPicPr>
            <a:picLocks noChangeAspect="1"/>
          </p:cNvPicPr>
          <p:nvPr/>
        </p:nvPicPr>
        <p:blipFill>
          <a:blip r:embed="rId4"/>
          <a:stretch>
            <a:fillRect/>
          </a:stretch>
        </p:blipFill>
        <p:spPr>
          <a:xfrm>
            <a:off x="115410" y="1047725"/>
            <a:ext cx="8085754" cy="4074611"/>
          </a:xfrm>
          <a:prstGeom prst="rect">
            <a:avLst/>
          </a:prstGeom>
        </p:spPr>
      </p:pic>
      <p:sp>
        <p:nvSpPr>
          <p:cNvPr id="2" name="Title 1"/>
          <p:cNvSpPr>
            <a:spLocks noGrp="1"/>
          </p:cNvSpPr>
          <p:nvPr>
            <p:ph type="title"/>
          </p:nvPr>
        </p:nvSpPr>
        <p:spPr>
          <a:xfrm>
            <a:off x="115410" y="73355"/>
            <a:ext cx="4303867" cy="805615"/>
          </a:xfrm>
        </p:spPr>
        <p:txBody>
          <a:bodyPr>
            <a:normAutofit/>
          </a:bodyPr>
          <a:lstStyle/>
          <a:p>
            <a:r>
              <a:rPr lang="en-US"/>
              <a:t>Login Page</a:t>
            </a:r>
          </a:p>
        </p:txBody>
      </p:sp>
    </p:spTree>
    <p:extLst>
      <p:ext uri="{BB962C8B-B14F-4D97-AF65-F5344CB8AC3E}">
        <p14:creationId xmlns:p14="http://schemas.microsoft.com/office/powerpoint/2010/main" val="176966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pic>
        <p:nvPicPr>
          <p:cNvPr id="1026" name="Picture 3" descr="It is a screenshot of the welcome or home page when you login to SDRR. It will have the latest announcements, links to the sandbox for school and district staff to use for practice and training for SDRR, the I Need Help button, 100-day tool and quiz for accountability and cohort tool resource. It will have what is open in SDRR for Data Review with regards to Post Secondary Readiness scores, Cohort and Data Review. You will be able to go to each and select the student listing, ticket listing, transfer listing, download all of these before it closed and see the status of your new and pending tickets. You will also be able to get to the I Need Help button by clicking in the right-hand corner of every screen of SDRR.">
            <a:extLst>
              <a:ext uri="{FF2B5EF4-FFF2-40B4-BE49-F238E27FC236}">
                <a16:creationId xmlns:a16="http://schemas.microsoft.com/office/drawing/2014/main" id="{0A9D7272-6C8F-481A-9241-C83FBE37C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56" y="851019"/>
            <a:ext cx="6319296" cy="548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606" y="122414"/>
            <a:ext cx="8596668" cy="902208"/>
          </a:xfrm>
        </p:spPr>
        <p:txBody>
          <a:bodyPr/>
          <a:lstStyle/>
          <a:p>
            <a:r>
              <a:rPr lang="en-US"/>
              <a:t>Welcome/Home</a:t>
            </a:r>
          </a:p>
        </p:txBody>
      </p:sp>
    </p:spTree>
    <p:extLst>
      <p:ext uri="{BB962C8B-B14F-4D97-AF65-F5344CB8AC3E}">
        <p14:creationId xmlns:p14="http://schemas.microsoft.com/office/powerpoint/2010/main" val="347532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552740" y="6461463"/>
            <a:ext cx="6833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b="0" i="0" u="none" strike="noStrike" kern="1200" cap="none" spc="0" normalizeH="0" baseline="0" noProof="0" smtClean="0">
                <a:ln>
                  <a:noFill/>
                </a:ln>
                <a:solidFill>
                  <a:schemeClr val="bg1"/>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b="0"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endParaRPr>
          </a:p>
        </p:txBody>
      </p:sp>
      <p:sp>
        <p:nvSpPr>
          <p:cNvPr id="3" name="Footer Placeholder 2"/>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chemeClr val="bg1"/>
                </a:solidFill>
                <a:effectLst/>
                <a:uLnTx/>
                <a:uFillTx/>
                <a:ea typeface="+mn-ea"/>
                <a:cs typeface="+mn-cs"/>
              </a:rPr>
              <a:t>OAA:Fall Reporting:nr:cw: 08/02/2022</a:t>
            </a:r>
            <a:endParaRPr kumimoji="0" lang="en-US" sz="1400" b="0" i="0" u="none" strike="noStrike" kern="1200" cap="none" spc="0" normalizeH="0" baseline="0" noProof="0">
              <a:ln>
                <a:noFill/>
              </a:ln>
              <a:solidFill>
                <a:schemeClr val="bg1"/>
              </a:solidFill>
              <a:effectLst/>
              <a:uLnTx/>
              <a:uFillTx/>
              <a:ea typeface="+mn-ea"/>
              <a:cs typeface="+mn-cs"/>
            </a:endParaRPr>
          </a:p>
        </p:txBody>
      </p:sp>
      <p:pic>
        <p:nvPicPr>
          <p:cNvPr id="2050" name="Picture 5" descr="It is a screenshot of the home page for Data Review with all the SDRR tasks, the student listings for ACCESS, Alternate ACCESS, KSA, Alternate KSA, Postsecondary Readiness. You can click on your transfer listing to see who is sending accountability to you and who you are sending accountability to other districts. You can download your information for all your work with SDRR. You can get to your tickets and know the total amount, those that need to be updated by you, denied ones, approved and closed ones. The pending tickets you have. All tickets need to be resolved before Data Review closes.">
            <a:extLst>
              <a:ext uri="{FF2B5EF4-FFF2-40B4-BE49-F238E27FC236}">
                <a16:creationId xmlns:a16="http://schemas.microsoft.com/office/drawing/2014/main" id="{FE8A0E1C-EDEC-46FA-840D-3AA2D7DE0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14" y="901699"/>
            <a:ext cx="7848980" cy="442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186431" y="0"/>
            <a:ext cx="8596313" cy="901700"/>
          </a:xfrm>
        </p:spPr>
        <p:txBody>
          <a:bodyPr/>
          <a:lstStyle/>
          <a:p>
            <a:r>
              <a:rPr lang="en-US"/>
              <a:t>Home Page</a:t>
            </a:r>
          </a:p>
        </p:txBody>
      </p:sp>
    </p:spTree>
    <p:extLst>
      <p:ext uri="{BB962C8B-B14F-4D97-AF65-F5344CB8AC3E}">
        <p14:creationId xmlns:p14="http://schemas.microsoft.com/office/powerpoint/2010/main" val="2287655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solidFill>
                  <a:schemeClr val="tx1"/>
                </a:solidFill>
              </a:rPr>
              <a:t>OAA:Fall Reporting:nr:cw: 08/02/2022</a:t>
            </a:r>
            <a:endParaRPr kumimoji="0" lang="en-US" sz="1400" b="0" i="0" u="none" strike="noStrike" kern="1200" cap="none" spc="0" normalizeH="0" baseline="0" noProof="0">
              <a:ln>
                <a:noFill/>
              </a:ln>
              <a:solidFill>
                <a:schemeClr val="tx1"/>
              </a:solidFill>
              <a:effectLst/>
              <a:uLnTx/>
              <a:uFillTx/>
              <a:latin typeface="Franklin Gothic Medium"/>
              <a:ea typeface="+mn-ea"/>
              <a:cs typeface="+mn-cs"/>
            </a:endParaRPr>
          </a:p>
        </p:txBody>
      </p:sp>
      <p:sp>
        <p:nvSpPr>
          <p:cNvPr id="7" name="Flowchart: Terminator 6" descr="When completing tasks for SDRR, the blank checkboxes are the one you will need to complete. Completed tasks will have a checkbox marked to the left of the task. "/>
          <p:cNvSpPr/>
          <p:nvPr/>
        </p:nvSpPr>
        <p:spPr>
          <a:xfrm>
            <a:off x="6718608" y="311745"/>
            <a:ext cx="3018257" cy="1888887"/>
          </a:xfrm>
          <a:prstGeom prst="flowChartTerminator">
            <a:avLst/>
          </a:prstGeom>
          <a:solidFill>
            <a:srgbClr val="0077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Franklin Gothic Medium"/>
                <a:ea typeface="+mn-ea"/>
                <a:cs typeface="+mn-cs"/>
              </a:rPr>
              <a:t>Blank checkboxes = To be completed</a:t>
            </a:r>
          </a:p>
        </p:txBody>
      </p:sp>
      <p:pic>
        <p:nvPicPr>
          <p:cNvPr id="8" name="Picture 7" descr="A screenshot with a checklist of SDRR Tasks. This is optional for districts to check off. District and staff will mark student who were enrolled but did not take the test as nonparticipation. You will scan the medical form and submit electronically in SDRR. You will need to double check to make sure the nonparticipations for each test matches what is in IC. You will need to review all your demographic information on the student listings and make any corrections if necessary. You will make sure that your IEP and EL students who had accommodations are marked in SDRR on the student listing by selecting a yes or no. You will review all the changes made during Data Review on your change listing. Make sure to review any changes that were denied or still pending to see if you need to add more information to that ticket by updating it or creating a new ticket if it is denied. At the end of data review, you will want to export copies of the all the student listings, change listing and keep them securely in the district.&#10;">
            <a:extLst>
              <a:ext uri="{FF2B5EF4-FFF2-40B4-BE49-F238E27FC236}">
                <a16:creationId xmlns:a16="http://schemas.microsoft.com/office/drawing/2014/main" id="{67A6A614-3448-4328-862C-67BE0F826EDD}"/>
              </a:ext>
            </a:extLst>
          </p:cNvPr>
          <p:cNvPicPr>
            <a:picLocks noChangeAspect="1"/>
          </p:cNvPicPr>
          <p:nvPr/>
        </p:nvPicPr>
        <p:blipFill>
          <a:blip r:embed="rId3"/>
          <a:stretch>
            <a:fillRect/>
          </a:stretch>
        </p:blipFill>
        <p:spPr>
          <a:xfrm>
            <a:off x="63295" y="1389883"/>
            <a:ext cx="6655313" cy="4211928"/>
          </a:xfrm>
          <a:prstGeom prst="rect">
            <a:avLst/>
          </a:prstGeom>
        </p:spPr>
      </p:pic>
      <p:sp>
        <p:nvSpPr>
          <p:cNvPr id="2" name="Title 1"/>
          <p:cNvSpPr>
            <a:spLocks noGrp="1"/>
          </p:cNvSpPr>
          <p:nvPr>
            <p:ph type="title"/>
          </p:nvPr>
        </p:nvSpPr>
        <p:spPr>
          <a:xfrm>
            <a:off x="196460" y="58268"/>
            <a:ext cx="5640892" cy="1320800"/>
          </a:xfrm>
        </p:spPr>
        <p:txBody>
          <a:bodyPr>
            <a:normAutofit/>
          </a:bodyPr>
          <a:lstStyle/>
          <a:p>
            <a:r>
              <a:rPr lang="en-US"/>
              <a:t>SDRR Tasks Checklist</a:t>
            </a:r>
          </a:p>
        </p:txBody>
      </p:sp>
    </p:spTree>
    <p:extLst>
      <p:ext uri="{BB962C8B-B14F-4D97-AF65-F5344CB8AC3E}">
        <p14:creationId xmlns:p14="http://schemas.microsoft.com/office/powerpoint/2010/main" val="7548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pic>
        <p:nvPicPr>
          <p:cNvPr id="3074" name="Picture 7" descr="Under quick links in SDRR, is where you will be able to get to all the student listings or to each individual student listing for ACCESS, Alternate ACCESS, Alternate KSA, KSA and Postsecondary Readiness. You will also get to the link for the transfer listing for accountability to check who is transferring 100-day students to you and who you are transferring it to other districts. You will want to click on the link to the download to print all your student listings, ticket and transfer listings before Data Review closes, You will want to download Cohort and Postsecondary Readiness scores as well.">
            <a:extLst>
              <a:ext uri="{FF2B5EF4-FFF2-40B4-BE49-F238E27FC236}">
                <a16:creationId xmlns:a16="http://schemas.microsoft.com/office/drawing/2014/main" id="{7FD852FB-1A45-4B5C-BEDF-83A839D1A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37" y="1229713"/>
            <a:ext cx="6588815" cy="453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4574" y="185928"/>
            <a:ext cx="2891714" cy="902208"/>
          </a:xfrm>
        </p:spPr>
        <p:txBody>
          <a:bodyPr>
            <a:normAutofit fontScale="90000"/>
          </a:bodyPr>
          <a:lstStyle/>
          <a:p>
            <a:r>
              <a:rPr lang="en-US"/>
              <a:t>Quick Links</a:t>
            </a:r>
          </a:p>
        </p:txBody>
      </p:sp>
    </p:spTree>
    <p:extLst>
      <p:ext uri="{BB962C8B-B14F-4D97-AF65-F5344CB8AC3E}">
        <p14:creationId xmlns:p14="http://schemas.microsoft.com/office/powerpoint/2010/main" val="391849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pic>
        <p:nvPicPr>
          <p:cNvPr id="4098" name="img4632" descr="This is a screenshot of the tickets.&#10;Total: the entire number of tickets that have been entered into SDRR by the district.&#10;&#10;New: the new tickets that have been entered by the district but not yet approved or denied by OAA.&#10;&#10;Updated-More Info.: OAA needs additional information from the district to approve or deny.&#10;&#10;Denied: the changes that were denied by OAA. OAA will let districts know what other change is needed, if any, on the denied tickets. Districts cannot change the denied but can open a new ticket. Denied tickets do not go away.&#10;&#10;Closed:  Tickets that were closed/cancelled before being approved or denied.  On the ticket it will list who closed it and when, at the top.&#10;&#10;Approved: these are the tickets that have been approved in SDRR, either automatically or after review by OAA staff.&#10;&#10;Pending OAA Approval: the ticket has been updated and is now waiting on OAA to review and approve/den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38" y="1037325"/>
            <a:ext cx="6900338" cy="50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029" y="135117"/>
            <a:ext cx="3931968" cy="902208"/>
          </a:xfrm>
        </p:spPr>
        <p:txBody>
          <a:bodyPr>
            <a:normAutofit/>
          </a:bodyPr>
          <a:lstStyle/>
          <a:p>
            <a:r>
              <a:rPr lang="en-US"/>
              <a:t>Tickets</a:t>
            </a:r>
          </a:p>
        </p:txBody>
      </p:sp>
    </p:spTree>
    <p:extLst>
      <p:ext uri="{BB962C8B-B14F-4D97-AF65-F5344CB8AC3E}">
        <p14:creationId xmlns:p14="http://schemas.microsoft.com/office/powerpoint/2010/main" val="2257973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5" name="Text Placeholder 4"/>
          <p:cNvSpPr>
            <a:spLocks noGrp="1"/>
          </p:cNvSpPr>
          <p:nvPr>
            <p:ph type="body" sz="quarter" idx="13"/>
          </p:nvPr>
        </p:nvSpPr>
        <p:spPr>
          <a:xfrm>
            <a:off x="489456" y="1777835"/>
            <a:ext cx="9188715" cy="4901324"/>
          </a:xfrm>
        </p:spPr>
        <p:txBody>
          <a:bodyPr>
            <a:normAutofit/>
          </a:bodyPr>
          <a:lstStyle/>
          <a:p>
            <a:r>
              <a:rPr lang="en-US"/>
              <a:t>Integrated search and filters</a:t>
            </a:r>
          </a:p>
          <a:p>
            <a:r>
              <a:rPr lang="en-US"/>
              <a:t>Ticket history link for each student</a:t>
            </a:r>
          </a:p>
          <a:p>
            <a:r>
              <a:rPr lang="en-US"/>
              <a:t>Edit most demographic fields during Data Review</a:t>
            </a:r>
          </a:p>
          <a:p>
            <a:r>
              <a:rPr lang="en-US"/>
              <a:t>Hyperlinks to the student listing, tickets, transfer listing, and download</a:t>
            </a:r>
          </a:p>
          <a:p>
            <a:r>
              <a:rPr lang="en-US"/>
              <a:t>Upload form documentation for Medical non-participations</a:t>
            </a:r>
          </a:p>
        </p:txBody>
      </p:sp>
      <p:sp>
        <p:nvSpPr>
          <p:cNvPr id="3" name="Slide Number Placeholder 2"/>
          <p:cNvSpPr>
            <a:spLocks noGrp="1"/>
          </p:cNvSpPr>
          <p:nvPr>
            <p:ph type="sldNum" sz="quarter" idx="12"/>
          </p:nvPr>
        </p:nvSpPr>
        <p:spPr/>
        <p:txBody>
          <a:bodyPr/>
          <a:lstStyle/>
          <a:p>
            <a:fld id="{91BD7323-49BF-4C97-8773-5EC64C492009}" type="slidenum">
              <a:rPr lang="en-US" smtClean="0">
                <a:solidFill>
                  <a:prstClr val="white"/>
                </a:solidFill>
              </a:rPr>
              <a:pPr/>
              <a:t>18</a:t>
            </a:fld>
            <a:endParaRPr lang="en-US">
              <a:solidFill>
                <a:prstClr val="white"/>
              </a:solidFill>
            </a:endParaRPr>
          </a:p>
        </p:txBody>
      </p:sp>
      <p:sp>
        <p:nvSpPr>
          <p:cNvPr id="2" name="Title 1"/>
          <p:cNvSpPr>
            <a:spLocks noGrp="1"/>
          </p:cNvSpPr>
          <p:nvPr>
            <p:ph type="title"/>
          </p:nvPr>
        </p:nvSpPr>
        <p:spPr/>
        <p:txBody>
          <a:bodyPr/>
          <a:lstStyle/>
          <a:p>
            <a:r>
              <a:rPr lang="en-US"/>
              <a:t>Features of SDRR</a:t>
            </a:r>
          </a:p>
        </p:txBody>
      </p:sp>
    </p:spTree>
    <p:extLst>
      <p:ext uri="{BB962C8B-B14F-4D97-AF65-F5344CB8AC3E}">
        <p14:creationId xmlns:p14="http://schemas.microsoft.com/office/powerpoint/2010/main" val="351281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614034" y="6396137"/>
            <a:ext cx="683339" cy="365125"/>
          </a:xfrm>
        </p:spPr>
        <p:txBody>
          <a:bodyPr/>
          <a:lstStyle/>
          <a:p>
            <a:fld id="{91BD7323-49BF-4C97-8773-5EC64C492009}" type="slidenum">
              <a:rPr lang="en-US" smtClean="0">
                <a:solidFill>
                  <a:schemeClr val="bg1"/>
                </a:solidFill>
              </a:rPr>
              <a:pPr/>
              <a:t>19</a:t>
            </a:fld>
            <a:endParaRPr lang="en-US">
              <a:solidFill>
                <a:schemeClr val="bg1"/>
              </a:solidFill>
            </a:endParaRPr>
          </a:p>
        </p:txBody>
      </p:sp>
      <p:sp>
        <p:nvSpPr>
          <p:cNvPr id="4" name="Footer Placeholder 3"/>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pic>
        <p:nvPicPr>
          <p:cNvPr id="4098" name="Picture 9" descr="image006">
            <a:extLst>
              <a:ext uri="{FF2B5EF4-FFF2-40B4-BE49-F238E27FC236}">
                <a16:creationId xmlns:a16="http://schemas.microsoft.com/office/drawing/2014/main" id="{0D0D7149-E109-4F08-AC66-D186C0068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290" y="304255"/>
            <a:ext cx="8345850" cy="504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This is a screenshot of the Data Review Student Listing.&#10;&#10;On the student listing:&#10;Ability to change nonparticipation status&#10;Grade cannot be changed in SDRR during Data Review. If there is an issue with any of this field for a particular student, please send an e-mail to KDEAssessment@education.ky.gov with the relevant information.&#10;Tested school can be changed during Data Review.&#10;Changes to demographics can be done in SDRR during data review by clicking on field you want to change. You can change name, SSID, birthdate, gender, ethnicity, 100-day entity, accommodations for EL or IEP students and mark nonparticipations.&#10;&#10;Request approval for nonparticipation by double-clicking on that column in the student’s row and selecting the appropriate reason, providing details if needed. Districts will need to upload the medical nonparticipation.&#10;&#10;Remove an approved nonparticipation (NP) by double clicking on it and selecting [Remove nonparticipation] in the drop-down list. Only remove the NP if the student was able to test.&#10;Focus should be on tested school and not on 100 Day entity because of the reporting data in the SRC.&#10;Return to the Home Page by clicking on Home at the top of the screen on the left-hand side.&#10;&#10;Priority One: Check Accountability and Demographics&#10;Priority Two: Check Participation&#10;"/>
          <p:cNvSpPr>
            <a:spLocks noGrp="1"/>
          </p:cNvSpPr>
          <p:nvPr>
            <p:ph type="title" idx="4294967295"/>
          </p:nvPr>
        </p:nvSpPr>
        <p:spPr>
          <a:xfrm>
            <a:off x="251711" y="1749425"/>
            <a:ext cx="3210579" cy="1320800"/>
          </a:xfrm>
          <a:prstGeom prst="rect">
            <a:avLst/>
          </a:prstGeom>
        </p:spPr>
        <p:txBody>
          <a:bodyPr>
            <a:normAutofit fontScale="90000"/>
          </a:bodyPr>
          <a:lstStyle/>
          <a:p>
            <a:r>
              <a:rPr lang="en-US"/>
              <a:t>Data Review Student Listing</a:t>
            </a:r>
          </a:p>
        </p:txBody>
      </p:sp>
    </p:spTree>
    <p:extLst>
      <p:ext uri="{BB962C8B-B14F-4D97-AF65-F5344CB8AC3E}">
        <p14:creationId xmlns:p14="http://schemas.microsoft.com/office/powerpoint/2010/main" val="249164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3F8EE72-4904-427F-827F-6A34FAEB7267}"/>
              </a:ext>
            </a:extLst>
          </p:cNvPr>
          <p:cNvSpPr>
            <a:spLocks noGrp="1"/>
          </p:cNvSpPr>
          <p:nvPr>
            <p:ph type="ftr" sz="quarter" idx="11"/>
          </p:nvPr>
        </p:nvSpPr>
        <p:spPr>
          <a:xfrm>
            <a:off x="0" y="6356350"/>
            <a:ext cx="4140432" cy="365125"/>
          </a:xfrm>
        </p:spPr>
        <p:txBody>
          <a:bodyPr/>
          <a:lstStyle/>
          <a:p>
            <a:r>
              <a:rPr lang="nn-NO"/>
              <a:t>OAA:Fall Reporting:nr:cw: 08/02/2022</a:t>
            </a:r>
            <a:endParaRPr lang="en-US"/>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385439" y="1375375"/>
            <a:ext cx="10515600" cy="4107250"/>
          </a:xfrm>
        </p:spPr>
        <p:txBody>
          <a:bodyPr/>
          <a:lstStyle/>
          <a:p>
            <a:r>
              <a:rPr lang="en-US"/>
              <a:t>Need for Data Review</a:t>
            </a:r>
          </a:p>
          <a:p>
            <a:r>
              <a:rPr lang="en-US"/>
              <a:t>Understanding the Process</a:t>
            </a:r>
          </a:p>
          <a:p>
            <a:r>
              <a:rPr lang="en-US"/>
              <a:t>Tentative Timeline for Reporting</a:t>
            </a:r>
          </a:p>
          <a:p>
            <a:r>
              <a:rPr lang="en-US"/>
              <a:t>Data Review Priorities</a:t>
            </a:r>
          </a:p>
          <a:p>
            <a:r>
              <a:rPr lang="en-US"/>
              <a:t>SDRR Features and Steps </a:t>
            </a:r>
          </a:p>
          <a:p>
            <a:r>
              <a:rPr lang="en-US"/>
              <a:t>Cohort</a:t>
            </a:r>
          </a:p>
          <a:p>
            <a:r>
              <a:rPr lang="en-US"/>
              <a:t>Postsecondary Readiness Scores</a:t>
            </a:r>
          </a:p>
          <a:p>
            <a:r>
              <a:rPr lang="en-US"/>
              <a:t>SDRR Resources</a:t>
            </a:r>
          </a:p>
          <a:p>
            <a:endParaRPr lang="en-US"/>
          </a:p>
        </p:txBody>
      </p:sp>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278907" y="123262"/>
            <a:ext cx="10515600" cy="1325563"/>
          </a:xfrm>
        </p:spPr>
        <p:txBody>
          <a:bodyPr/>
          <a:lstStyle/>
          <a:p>
            <a:r>
              <a:rPr lang="en-US"/>
              <a:t>Agenda</a:t>
            </a:r>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D71DA6-F3CD-4B1B-9CA7-E65065A1FCA3}"/>
              </a:ext>
            </a:extLst>
          </p:cNvPr>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pic>
        <p:nvPicPr>
          <p:cNvPr id="2050" name="Picture 2" descr="When districts make changes to demographics in SDRR such as lunch status, name, birthdate, etc., there will be a pop-up message that OAA checks against what is in Infinite Campus to make sure it matches when selecting the demographic to change in SDRR. Once you have selected the demographic to change and made the changes, then you will have a button at the bottom of the screen to click on update so it saves your changes.&#10;&#10;For another example, when filing a non-participation for Cohort in SDRR, IC must match the nonparticipation you are requesting for it to be approved in SDRR. It must be in both places.&#10;">
            <a:extLst>
              <a:ext uri="{FF2B5EF4-FFF2-40B4-BE49-F238E27FC236}">
                <a16:creationId xmlns:a16="http://schemas.microsoft.com/office/drawing/2014/main" id="{334A4654-7C1F-4559-BB81-C70D0488B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52" y="1366216"/>
            <a:ext cx="7701403" cy="465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77B72237-CF82-43BA-9DA8-AA0E6FF359D6}"/>
              </a:ext>
            </a:extLst>
          </p:cNvPr>
          <p:cNvSpPr>
            <a:spLocks noGrp="1"/>
          </p:cNvSpPr>
          <p:nvPr>
            <p:ph type="title"/>
          </p:nvPr>
        </p:nvSpPr>
        <p:spPr>
          <a:xfrm>
            <a:off x="199008" y="169653"/>
            <a:ext cx="10515600" cy="1325563"/>
          </a:xfrm>
        </p:spPr>
        <p:txBody>
          <a:bodyPr>
            <a:normAutofit/>
          </a:bodyPr>
          <a:lstStyle/>
          <a:p>
            <a:r>
              <a:rPr lang="en-US"/>
              <a:t>Changes to Demographics in SDRR</a:t>
            </a:r>
          </a:p>
        </p:txBody>
      </p:sp>
    </p:spTree>
    <p:extLst>
      <p:ext uri="{BB962C8B-B14F-4D97-AF65-F5344CB8AC3E}">
        <p14:creationId xmlns:p14="http://schemas.microsoft.com/office/powerpoint/2010/main" val="252298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pic>
        <p:nvPicPr>
          <p:cNvPr id="2050" name="Picture 2" descr="It is a screenshot of the way for districts to upload a Medical nonparticipation into SDRR, once the district or school staff have the form filled out completely and signatures.&#10; Participation Status: &#10;Medical (MED)&#10;&#10;For what content area(s) are you requesting the nonparticipation for this student?&#10; Select / Unselect All &#10; Editing Mechanics (EM) Science (SC) Social Studies (SS)  Writing (WR)&#10;&#10;Note - Only grades 3-8, 10, and 11 participate in KSA and AKSA assessments and the content areas are based on the grade of the student.&#10;&#10;For First Year EL nonparticipation requests: All content areas are selected by default. If a First Year EL nonparticipation is granted for this student, it only excludes this student's score from the accountability measures. First Year EL students are still expected to participate in the mathematics and science sections of the KSA tests (at the grade levels these content areas are assessed).&#10;&#10;Please click on the 'Browse or Choose File' button below to upload a scanned copy of the completed documentation, including the nonparticipation form, HIPAA form, or official score report.&#10;(Allowed formats: .doc, .docx, .pdf, .png, .jpeg, .jpg, .gif, .bmp)&#10;(Maximum file size to upload: 4 MB)&#10;&#10;You have to chose a file  on your computer that has the nonparticipation that you scanned to your computer, otherwise it will say No file chosen. Once the file is located then upload it into SDRR.  &#10; &#10;Please enter any additional relevant information about this student from the educational/school perspective. Type that information in the box.&#10;&#10;If you have secure information you want OAA to look at then you can click on upload more documents.&#10;  &#10;">
            <a:extLst>
              <a:ext uri="{FF2B5EF4-FFF2-40B4-BE49-F238E27FC236}">
                <a16:creationId xmlns:a16="http://schemas.microsoft.com/office/drawing/2014/main" id="{4B76D2A7-BA8F-4CF0-9A6F-2626CAA6D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98" y="1110562"/>
            <a:ext cx="7548739" cy="468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37245" y="337521"/>
            <a:ext cx="9290840" cy="902208"/>
          </a:xfrm>
        </p:spPr>
        <p:txBody>
          <a:bodyPr>
            <a:noAutofit/>
          </a:bodyPr>
          <a:lstStyle/>
          <a:p>
            <a:r>
              <a:rPr lang="en-US" sz="3600"/>
              <a:t>Uploading Medical Nonparticipation in SDRR</a:t>
            </a:r>
            <a:br>
              <a:rPr lang="en-US" sz="3600"/>
            </a:br>
            <a:endParaRPr lang="en-US" sz="3600"/>
          </a:p>
        </p:txBody>
      </p:sp>
    </p:spTree>
    <p:extLst>
      <p:ext uri="{BB962C8B-B14F-4D97-AF65-F5344CB8AC3E}">
        <p14:creationId xmlns:p14="http://schemas.microsoft.com/office/powerpoint/2010/main" val="324622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7022EA-743C-4598-902B-1B155F929389}"/>
              </a:ext>
            </a:extLst>
          </p:cNvPr>
          <p:cNvSpPr>
            <a:spLocks noGrp="1"/>
          </p:cNvSpPr>
          <p:nvPr>
            <p:ph type="ftr" sz="quarter" idx="11"/>
          </p:nvPr>
        </p:nvSpPr>
        <p:spPr>
          <a:xfrm>
            <a:off x="0" y="6356350"/>
            <a:ext cx="3564699" cy="365125"/>
          </a:xfr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nn-NO" sz="1200">
                <a:solidFill>
                  <a:schemeClr val="bg1"/>
                </a:solidFill>
              </a:rPr>
              <a:t>OAA:Fall Reporting:nr:cw: 08/02/2022</a:t>
            </a:r>
            <a:endParaRPr lang="en-US" sz="1200">
              <a:solidFill>
                <a:schemeClr val="bg1"/>
              </a:solidFill>
            </a:endParaRPr>
          </a:p>
        </p:txBody>
      </p:sp>
      <p:pic>
        <p:nvPicPr>
          <p:cNvPr id="5122" name="Picture 2" descr="It is a screenshot of the medical nonparticipation update.If the wrong form was submitted for a medical nonparticipation. Schools and districts can upload the correct medical nonparticipation form into SDRR by scanning it to the computer and uploading it again into the same test ticket without creating a new one by choosing file button. If there are more than one form to upload, then the school or district staff then click on the upload more documents and choose file button.&#10;">
            <a:extLst>
              <a:ext uri="{FF2B5EF4-FFF2-40B4-BE49-F238E27FC236}">
                <a16:creationId xmlns:a16="http://schemas.microsoft.com/office/drawing/2014/main" id="{DE0F5B70-5F72-4B10-AE04-A04209B4EE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7602" y="856801"/>
            <a:ext cx="8461897" cy="4802127"/>
          </a:xfrm>
          <a:prstGeom prst="rect">
            <a:avLst/>
          </a:prstGeom>
          <a:solidFill>
            <a:srgbClr val="FFFFFF"/>
          </a:solidFill>
        </p:spPr>
      </p:pic>
      <p:sp>
        <p:nvSpPr>
          <p:cNvPr id="2" name="Title 1">
            <a:extLst>
              <a:ext uri="{FF2B5EF4-FFF2-40B4-BE49-F238E27FC236}">
                <a16:creationId xmlns:a16="http://schemas.microsoft.com/office/drawing/2014/main" id="{68B20470-16A5-4C71-B2A4-B2B26BE7C885}"/>
              </a:ext>
            </a:extLst>
          </p:cNvPr>
          <p:cNvSpPr>
            <a:spLocks noGrp="1"/>
          </p:cNvSpPr>
          <p:nvPr>
            <p:ph type="title"/>
          </p:nvPr>
        </p:nvSpPr>
        <p:spPr>
          <a:xfrm>
            <a:off x="277602" y="-109239"/>
            <a:ext cx="10515600" cy="1325563"/>
          </a:xfrm>
        </p:spPr>
        <p:txBody>
          <a:bodyPr anchor="ctr">
            <a:normAutofit/>
          </a:bodyPr>
          <a:lstStyle/>
          <a:p>
            <a:r>
              <a:rPr lang="en-US"/>
              <a:t>Medical Nonparticipation Update</a:t>
            </a:r>
          </a:p>
        </p:txBody>
      </p:sp>
    </p:spTree>
    <p:extLst>
      <p:ext uri="{BB962C8B-B14F-4D97-AF65-F5344CB8AC3E}">
        <p14:creationId xmlns:p14="http://schemas.microsoft.com/office/powerpoint/2010/main" val="173664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471981-62D6-4B72-9E45-53A36E01256C}"/>
              </a:ext>
            </a:extLst>
          </p:cNvPr>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5" name="Text Placeholder 4">
            <a:extLst>
              <a:ext uri="{FF2B5EF4-FFF2-40B4-BE49-F238E27FC236}">
                <a16:creationId xmlns:a16="http://schemas.microsoft.com/office/drawing/2014/main" id="{BABCCB37-7495-4166-9D50-D953AF43687B}"/>
              </a:ext>
            </a:extLst>
          </p:cNvPr>
          <p:cNvSpPr>
            <a:spLocks noGrp="1"/>
          </p:cNvSpPr>
          <p:nvPr>
            <p:ph type="body" sz="quarter" idx="13"/>
          </p:nvPr>
        </p:nvSpPr>
        <p:spPr>
          <a:xfrm>
            <a:off x="489456" y="1595272"/>
            <a:ext cx="9188715" cy="4901324"/>
          </a:xfrm>
        </p:spPr>
        <p:txBody>
          <a:bodyPr/>
          <a:lstStyle/>
          <a:p>
            <a:pPr marL="0" indent="0">
              <a:buNone/>
            </a:pPr>
            <a:r>
              <a:rPr lang="en-US"/>
              <a:t>Roster Cleanup</a:t>
            </a:r>
          </a:p>
          <a:p>
            <a:r>
              <a:rPr lang="en-US"/>
              <a:t>Addresses situations where the student appears on the student listing in error</a:t>
            </a:r>
          </a:p>
          <a:p>
            <a:r>
              <a:rPr lang="en-US"/>
              <a:t>Please explain why the student was not deleted from the spring roster or why the student appears on the student listing in error in the text box</a:t>
            </a:r>
          </a:p>
          <a:p>
            <a:endParaRPr lang="en-US"/>
          </a:p>
        </p:txBody>
      </p:sp>
      <p:sp>
        <p:nvSpPr>
          <p:cNvPr id="2" name="Title 1">
            <a:extLst>
              <a:ext uri="{FF2B5EF4-FFF2-40B4-BE49-F238E27FC236}">
                <a16:creationId xmlns:a16="http://schemas.microsoft.com/office/drawing/2014/main" id="{4696D05E-6FA1-4B4A-8108-BA59D435E3D6}"/>
              </a:ext>
            </a:extLst>
          </p:cNvPr>
          <p:cNvSpPr>
            <a:spLocks noGrp="1"/>
          </p:cNvSpPr>
          <p:nvPr>
            <p:ph type="title"/>
          </p:nvPr>
        </p:nvSpPr>
        <p:spPr>
          <a:xfrm>
            <a:off x="489456" y="101570"/>
            <a:ext cx="8596668" cy="1320800"/>
          </a:xfrm>
        </p:spPr>
        <p:txBody>
          <a:bodyPr/>
          <a:lstStyle/>
          <a:p>
            <a:r>
              <a:rPr lang="en-US"/>
              <a:t>Nonparticipation in SDRR</a:t>
            </a:r>
          </a:p>
        </p:txBody>
      </p:sp>
      <p:sp>
        <p:nvSpPr>
          <p:cNvPr id="3" name="Slide Number Placeholder 2">
            <a:extLst>
              <a:ext uri="{FF2B5EF4-FFF2-40B4-BE49-F238E27FC236}">
                <a16:creationId xmlns:a16="http://schemas.microsoft.com/office/drawing/2014/main" id="{2FD560FB-5778-1C7F-ED7E-B748843C032E}"/>
              </a:ext>
            </a:extLst>
          </p:cNvPr>
          <p:cNvSpPr>
            <a:spLocks noGrp="1"/>
          </p:cNvSpPr>
          <p:nvPr>
            <p:ph type="sldNum" sz="quarter" idx="12"/>
          </p:nvPr>
        </p:nvSpPr>
        <p:spPr/>
        <p:txBody>
          <a:bodyPr/>
          <a:lstStyle/>
          <a:p>
            <a:fld id="{91BD7323-49BF-4C97-8773-5EC64C492009}" type="slidenum">
              <a:rPr lang="en-US" smtClean="0"/>
              <a:t>23</a:t>
            </a:fld>
            <a:endParaRPr lang="en-US"/>
          </a:p>
        </p:txBody>
      </p:sp>
    </p:spTree>
    <p:extLst>
      <p:ext uri="{BB962C8B-B14F-4D97-AF65-F5344CB8AC3E}">
        <p14:creationId xmlns:p14="http://schemas.microsoft.com/office/powerpoint/2010/main" val="2744613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D18F054-5CD9-4098-B978-8ECC69BB75C3}"/>
              </a:ext>
            </a:extLst>
          </p:cNvPr>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pic>
        <p:nvPicPr>
          <p:cNvPr id="7" name="Picture 2" descr="It is a screenshot of the nonparticipation of Roster Cleanup. It shows Participation Status: &#10;Roster Clean-up (RC) &#10;&#10;Please explain why this student was not deleted from the spring roster and/or why the student appears on the student listing in error in the box below this wording.&#10; &#10;Note - OAA staff will check this information against what is in Infinite Campus (IC). Please be sure IC matches this request.&#10;  &#10;Make sure to select update at the bottom of the screen to save any changes you made in the box to explain why you needed this nonparticipation of Roster Cleanup.&#10;">
            <a:extLst>
              <a:ext uri="{FF2B5EF4-FFF2-40B4-BE49-F238E27FC236}">
                <a16:creationId xmlns:a16="http://schemas.microsoft.com/office/drawing/2014/main" id="{DA4AF748-3C74-487F-A6FE-627928339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99" y="1462415"/>
            <a:ext cx="8805356" cy="407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CBDA260-08B8-4DF5-974B-C38871114FFA}"/>
              </a:ext>
            </a:extLst>
          </p:cNvPr>
          <p:cNvSpPr>
            <a:spLocks noGrp="1"/>
          </p:cNvSpPr>
          <p:nvPr>
            <p:ph type="title"/>
          </p:nvPr>
        </p:nvSpPr>
        <p:spPr/>
        <p:txBody>
          <a:bodyPr/>
          <a:lstStyle/>
          <a:p>
            <a:r>
              <a:rPr lang="en-US"/>
              <a:t>Roster Cleanup</a:t>
            </a:r>
          </a:p>
        </p:txBody>
      </p:sp>
    </p:spTree>
    <p:extLst>
      <p:ext uri="{BB962C8B-B14F-4D97-AF65-F5344CB8AC3E}">
        <p14:creationId xmlns:p14="http://schemas.microsoft.com/office/powerpoint/2010/main" val="1120781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693932" y="6459668"/>
            <a:ext cx="683339" cy="365125"/>
          </a:xfrm>
        </p:spPr>
        <p:txBody>
          <a:bodyPr/>
          <a:lstStyle/>
          <a:p>
            <a:fld id="{91BD7323-49BF-4C97-8773-5EC64C492009}" type="slidenum">
              <a:rPr lang="en-US" smtClean="0">
                <a:solidFill>
                  <a:schemeClr val="bg1"/>
                </a:solidFill>
              </a:rPr>
              <a:pPr/>
              <a:t>25</a:t>
            </a:fld>
            <a:endParaRPr lang="en-US">
              <a:solidFill>
                <a:schemeClr val="bg1"/>
              </a:solidFill>
            </a:endParaRPr>
          </a:p>
        </p:txBody>
      </p:sp>
      <p:sp>
        <p:nvSpPr>
          <p:cNvPr id="3" name="Footer Placeholder 2"/>
          <p:cNvSpPr>
            <a:spLocks noGrp="1"/>
          </p:cNvSpPr>
          <p:nvPr>
            <p:ph type="ftr" sz="quarter" idx="3"/>
          </p:nvPr>
        </p:nvSpPr>
        <p:spPr>
          <a:xfrm>
            <a:off x="38352" y="6461464"/>
            <a:ext cx="4114800" cy="365125"/>
          </a:xfrm>
        </p:spPr>
        <p:txBody>
          <a:bodyPr/>
          <a:lstStyle/>
          <a:p>
            <a:r>
              <a:rPr lang="nn-NO">
                <a:solidFill>
                  <a:schemeClr val="bg1"/>
                </a:solidFill>
              </a:rPr>
              <a:t>OAA:Fall Reporting:nr:cw: 08/02/2022</a:t>
            </a:r>
            <a:endParaRPr lang="en-US">
              <a:solidFill>
                <a:schemeClr val="bg1"/>
              </a:solidFill>
            </a:endParaRPr>
          </a:p>
        </p:txBody>
      </p:sp>
      <p:pic>
        <p:nvPicPr>
          <p:cNvPr id="6146" name="Picture 16" descr="The Ticket listing is a list of all the tickets, which are the changes, that your district has submitted during the Data Review window. It will tell you the test type, name, who requested the ticket and the requesting entity, the type of ticket that was submitted, the date the ticket was submitted, the update date if new information was added, the ticket status and the ability to edit the ticket at the district or school for a student. On this tab, you have the ability to close a ticket if it is not correct student you were wanting to enter information on in SDRR.">
            <a:extLst>
              <a:ext uri="{FF2B5EF4-FFF2-40B4-BE49-F238E27FC236}">
                <a16:creationId xmlns:a16="http://schemas.microsoft.com/office/drawing/2014/main" id="{48FB2045-E15C-4AA5-8F0F-FEF32BDEA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24" y="1180136"/>
            <a:ext cx="8391748" cy="435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idx="4294967295"/>
          </p:nvPr>
        </p:nvSpPr>
        <p:spPr>
          <a:xfrm>
            <a:off x="358924" y="276848"/>
            <a:ext cx="3346450" cy="903288"/>
          </a:xfrm>
        </p:spPr>
        <p:txBody>
          <a:bodyPr>
            <a:normAutofit/>
          </a:bodyPr>
          <a:lstStyle/>
          <a:p>
            <a:r>
              <a:rPr lang="en-US"/>
              <a:t>Ticket Listing</a:t>
            </a:r>
          </a:p>
        </p:txBody>
      </p:sp>
    </p:spTree>
    <p:extLst>
      <p:ext uri="{BB962C8B-B14F-4D97-AF65-F5344CB8AC3E}">
        <p14:creationId xmlns:p14="http://schemas.microsoft.com/office/powerpoint/2010/main" val="2498760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13D078-80FA-4037-A008-651AA5714355}"/>
              </a:ext>
            </a:extLst>
          </p:cNvPr>
          <p:cNvSpPr>
            <a:spLocks noGrp="1"/>
          </p:cNvSpPr>
          <p:nvPr>
            <p:ph type="sldNum" sz="quarter" idx="10"/>
          </p:nvPr>
        </p:nvSpPr>
        <p:spPr>
          <a:xfrm>
            <a:off x="6773831" y="6492875"/>
            <a:ext cx="683339" cy="365125"/>
          </a:xfrm>
        </p:spPr>
        <p:txBody>
          <a:bodyPr/>
          <a:lstStyle/>
          <a:p>
            <a:fld id="{91BD7323-49BF-4C97-8773-5EC64C492009}" type="slidenum">
              <a:rPr lang="en-US" smtClean="0">
                <a:solidFill>
                  <a:schemeClr val="bg1"/>
                </a:solidFill>
              </a:rPr>
              <a:pPr/>
              <a:t>26</a:t>
            </a:fld>
            <a:endParaRPr lang="en-US">
              <a:solidFill>
                <a:schemeClr val="bg1"/>
              </a:solidFill>
            </a:endParaRPr>
          </a:p>
        </p:txBody>
      </p:sp>
      <p:sp>
        <p:nvSpPr>
          <p:cNvPr id="3" name="Footer Placeholder 2">
            <a:extLst>
              <a:ext uri="{FF2B5EF4-FFF2-40B4-BE49-F238E27FC236}">
                <a16:creationId xmlns:a16="http://schemas.microsoft.com/office/drawing/2014/main" id="{FE47DD5B-D35A-490D-AE0D-73672C926A89}"/>
              </a:ext>
            </a:extLst>
          </p:cNvPr>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pic>
        <p:nvPicPr>
          <p:cNvPr id="1026" name="Picture 2" descr="This is a screenshot of the nonparticipation that can be requested for ACCESS and they can vary by test. They are Student was expelled without services, Initially Fully English Proficient, Medical, Redesignated Fully English Proficient and Student was withdrawn after the testing window began and Roster Clean-Up.&#10;&#10;">
            <a:extLst>
              <a:ext uri="{FF2B5EF4-FFF2-40B4-BE49-F238E27FC236}">
                <a16:creationId xmlns:a16="http://schemas.microsoft.com/office/drawing/2014/main" id="{B3327A01-6F26-4E3D-B53A-7CB25C912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515" y="3654197"/>
            <a:ext cx="6961969" cy="2172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is is a screenshot of the nonparticipations that can be submitted for Kentucky Summative Assessment. KSA which can vary by other tests. They are First Year EL student, Student was expelled without services, Medical, and Student was withdrawn after the testing window began and Roster Clean-Up.">
            <a:extLst>
              <a:ext uri="{FF2B5EF4-FFF2-40B4-BE49-F238E27FC236}">
                <a16:creationId xmlns:a16="http://schemas.microsoft.com/office/drawing/2014/main" id="{4D16F047-EB0D-45F7-8A2A-7EF3AE7CD2A0}"/>
              </a:ext>
            </a:extLst>
          </p:cNvPr>
          <p:cNvPicPr>
            <a:picLocks noChangeAspect="1"/>
          </p:cNvPicPr>
          <p:nvPr/>
        </p:nvPicPr>
        <p:blipFill>
          <a:blip r:embed="rId3"/>
          <a:stretch>
            <a:fillRect/>
          </a:stretch>
        </p:blipFill>
        <p:spPr>
          <a:xfrm>
            <a:off x="358924" y="1180136"/>
            <a:ext cx="7820108" cy="2474061"/>
          </a:xfrm>
          <a:prstGeom prst="rect">
            <a:avLst/>
          </a:prstGeom>
        </p:spPr>
      </p:pic>
      <p:sp>
        <p:nvSpPr>
          <p:cNvPr id="4" name="Title 3">
            <a:extLst>
              <a:ext uri="{FF2B5EF4-FFF2-40B4-BE49-F238E27FC236}">
                <a16:creationId xmlns:a16="http://schemas.microsoft.com/office/drawing/2014/main" id="{FFA214F5-F76C-4ABF-B7A8-853ECDF89E48}"/>
              </a:ext>
            </a:extLst>
          </p:cNvPr>
          <p:cNvSpPr txBox="1">
            <a:spLocks noGrp="1"/>
          </p:cNvSpPr>
          <p:nvPr>
            <p:ph type="title" idx="4294967295"/>
          </p:nvPr>
        </p:nvSpPr>
        <p:spPr>
          <a:xfrm>
            <a:off x="358924" y="276848"/>
            <a:ext cx="7535116" cy="903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7780"/>
                </a:solidFill>
                <a:effectLst/>
                <a:uLnTx/>
                <a:uFillTx/>
                <a:latin typeface="+mj-lt"/>
                <a:ea typeface="+mj-ea"/>
                <a:cs typeface="+mj-cs"/>
              </a:rPr>
              <a:t>Nonparticipations by Test Type</a:t>
            </a:r>
          </a:p>
        </p:txBody>
      </p:sp>
    </p:spTree>
    <p:extLst>
      <p:ext uri="{BB962C8B-B14F-4D97-AF65-F5344CB8AC3E}">
        <p14:creationId xmlns:p14="http://schemas.microsoft.com/office/powerpoint/2010/main" val="1970983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5" name="Text Placeholder 4"/>
          <p:cNvSpPr>
            <a:spLocks noGrp="1"/>
          </p:cNvSpPr>
          <p:nvPr>
            <p:ph type="body" sz="quarter" idx="13"/>
          </p:nvPr>
        </p:nvSpPr>
        <p:spPr>
          <a:xfrm>
            <a:off x="203200" y="1298899"/>
            <a:ext cx="10052492" cy="4260202"/>
          </a:xfrm>
        </p:spPr>
        <p:txBody>
          <a:bodyPr>
            <a:normAutofit fontScale="92500" lnSpcReduction="20000"/>
          </a:bodyPr>
          <a:lstStyle/>
          <a:p>
            <a:r>
              <a:rPr lang="en-US"/>
              <a:t>The Adjusted Cohort Graduation Rate data provides an accurate graduation model that follows students from their first year in high school through their expected cohort graduation school year.</a:t>
            </a:r>
          </a:p>
          <a:p>
            <a:r>
              <a:rPr lang="en-US"/>
              <a:t>The “4-year adjusted cohort graduation rate” is defined as the number of students who graduate in four years with a regular high school diploma divided by the number of students who entered high school four years earlier adjusting for transfers in and out, émigrés, and deceased students. </a:t>
            </a:r>
          </a:p>
          <a:p>
            <a:r>
              <a:rPr lang="en-US"/>
              <a:t>The “5-year adjusted cohort graduation rate” is defined as the number of students who graduate in five years with a regular high school diploma divided by the number of students who entered high school five years earlier adjusting for transfers in and out, émigrés, and deceased.</a:t>
            </a:r>
          </a:p>
          <a:p>
            <a:endParaRPr lang="en-US"/>
          </a:p>
        </p:txBody>
      </p:sp>
      <p:sp>
        <p:nvSpPr>
          <p:cNvPr id="4" name="Title 3"/>
          <p:cNvSpPr>
            <a:spLocks noGrp="1"/>
          </p:cNvSpPr>
          <p:nvPr>
            <p:ph type="title"/>
          </p:nvPr>
        </p:nvSpPr>
        <p:spPr>
          <a:xfrm>
            <a:off x="203200" y="127341"/>
            <a:ext cx="8949254" cy="1320800"/>
          </a:xfrm>
        </p:spPr>
        <p:txBody>
          <a:bodyPr/>
          <a:lstStyle/>
          <a:p>
            <a:r>
              <a:rPr lang="en-US"/>
              <a:t>Cohort</a:t>
            </a:r>
          </a:p>
        </p:txBody>
      </p:sp>
      <p:sp>
        <p:nvSpPr>
          <p:cNvPr id="2" name="Slide Number Placeholder 1">
            <a:extLst>
              <a:ext uri="{FF2B5EF4-FFF2-40B4-BE49-F238E27FC236}">
                <a16:creationId xmlns:a16="http://schemas.microsoft.com/office/drawing/2014/main" id="{BB68CA15-BF95-13F4-9650-C937F258B106}"/>
              </a:ext>
            </a:extLst>
          </p:cNvPr>
          <p:cNvSpPr>
            <a:spLocks noGrp="1"/>
          </p:cNvSpPr>
          <p:nvPr>
            <p:ph type="sldNum" sz="quarter" idx="12"/>
          </p:nvPr>
        </p:nvSpPr>
        <p:spPr/>
        <p:txBody>
          <a:bodyPr/>
          <a:lstStyle/>
          <a:p>
            <a:fld id="{91BD7323-49BF-4C97-8773-5EC64C492009}" type="slidenum">
              <a:rPr lang="en-US" smtClean="0"/>
              <a:t>27</a:t>
            </a:fld>
            <a:endParaRPr lang="en-US"/>
          </a:p>
        </p:txBody>
      </p:sp>
    </p:spTree>
    <p:extLst>
      <p:ext uri="{BB962C8B-B14F-4D97-AF65-F5344CB8AC3E}">
        <p14:creationId xmlns:p14="http://schemas.microsoft.com/office/powerpoint/2010/main" val="3780897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14" name="Text Placeholder 13"/>
          <p:cNvSpPr>
            <a:spLocks noGrp="1"/>
          </p:cNvSpPr>
          <p:nvPr>
            <p:ph type="body" sz="quarter" idx="13"/>
          </p:nvPr>
        </p:nvSpPr>
        <p:spPr>
          <a:xfrm>
            <a:off x="306916" y="1237845"/>
            <a:ext cx="9023386" cy="5441314"/>
          </a:xfrm>
        </p:spPr>
        <p:txBody>
          <a:bodyPr vert="horz" lIns="91440" tIns="45720" rIns="91440" bIns="45720" rtlCol="0" anchor="t">
            <a:normAutofit/>
          </a:bodyPr>
          <a:lstStyle/>
          <a:p>
            <a:r>
              <a:rPr lang="en-US"/>
              <a:t>Enrollment changes (ex. G-code) should have been made in Infinite Campus (IC).</a:t>
            </a:r>
          </a:p>
          <a:p>
            <a:r>
              <a:rPr lang="en-US"/>
              <a:t>Demographic changes should be made in SDRR.</a:t>
            </a:r>
          </a:p>
          <a:p>
            <a:r>
              <a:rPr lang="en-US"/>
              <a:t>Cohort does not follow the 100-day rule.</a:t>
            </a:r>
          </a:p>
          <a:p>
            <a:r>
              <a:rPr lang="en-US"/>
              <a:t>Tickets to change reporting location for public reporting and non-participation requests in SDRR will require matching IC enrollment records for approval.</a:t>
            </a:r>
          </a:p>
          <a:p>
            <a:r>
              <a:rPr lang="en-US"/>
              <a:t>Data last updated from IC is reflected in SDRR as of August 5.</a:t>
            </a:r>
          </a:p>
          <a:p>
            <a:endParaRPr lang="en-US"/>
          </a:p>
          <a:p>
            <a:endParaRPr lang="en-US"/>
          </a:p>
        </p:txBody>
      </p:sp>
      <p:sp>
        <p:nvSpPr>
          <p:cNvPr id="13" name="Title 12"/>
          <p:cNvSpPr>
            <a:spLocks noGrp="1"/>
          </p:cNvSpPr>
          <p:nvPr>
            <p:ph type="title"/>
          </p:nvPr>
        </p:nvSpPr>
        <p:spPr>
          <a:xfrm>
            <a:off x="228600" y="0"/>
            <a:ext cx="8923854" cy="1320800"/>
          </a:xfrm>
        </p:spPr>
        <p:txBody>
          <a:bodyPr/>
          <a:lstStyle/>
          <a:p>
            <a:r>
              <a:rPr lang="en-US"/>
              <a:t>Cohort Student Listing</a:t>
            </a:r>
          </a:p>
        </p:txBody>
      </p:sp>
      <p:sp>
        <p:nvSpPr>
          <p:cNvPr id="2" name="Slide Number Placeholder 1">
            <a:extLst>
              <a:ext uri="{FF2B5EF4-FFF2-40B4-BE49-F238E27FC236}">
                <a16:creationId xmlns:a16="http://schemas.microsoft.com/office/drawing/2014/main" id="{9CC8C900-D21B-E224-594C-0A1FD9FEE79A}"/>
              </a:ext>
            </a:extLst>
          </p:cNvPr>
          <p:cNvSpPr>
            <a:spLocks noGrp="1"/>
          </p:cNvSpPr>
          <p:nvPr>
            <p:ph type="sldNum" sz="quarter" idx="12"/>
          </p:nvPr>
        </p:nvSpPr>
        <p:spPr/>
        <p:txBody>
          <a:bodyPr/>
          <a:lstStyle/>
          <a:p>
            <a:fld id="{91BD7323-49BF-4C97-8773-5EC64C492009}"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3" name="Text Placeholder 2"/>
          <p:cNvSpPr>
            <a:spLocks noGrp="1"/>
          </p:cNvSpPr>
          <p:nvPr>
            <p:ph type="body" sz="quarter" idx="13"/>
          </p:nvPr>
        </p:nvSpPr>
        <p:spPr>
          <a:xfrm>
            <a:off x="555786" y="1466304"/>
            <a:ext cx="9255045" cy="5391696"/>
          </a:xfrm>
        </p:spPr>
        <p:txBody>
          <a:bodyPr vert="horz" lIns="91440" tIns="45720" rIns="91440" bIns="45720" rtlCol="0" anchor="t">
            <a:normAutofit/>
          </a:bodyPr>
          <a:lstStyle/>
          <a:p>
            <a:pPr marL="0" indent="0">
              <a:buNone/>
            </a:pPr>
            <a:endParaRPr lang="en-US"/>
          </a:p>
          <a:p>
            <a:r>
              <a:rPr lang="en-US"/>
              <a:t>Students track to the A1, A5 or A6, etc. school where the student was last Primarily enrolled (for in-person and virtual students), unless the student was a Verified Transfer or </a:t>
            </a:r>
            <a:r>
              <a:rPr lang="en-US" altLang="en-US"/>
              <a:t>Kentucky Educational Collaborative for State Agency Children (</a:t>
            </a:r>
            <a:r>
              <a:rPr lang="en-US"/>
              <a:t>KECSAC).</a:t>
            </a:r>
          </a:p>
          <a:p>
            <a:pPr marL="0" indent="0">
              <a:buNone/>
            </a:pPr>
            <a:endParaRPr lang="en-US"/>
          </a:p>
          <a:p>
            <a:endParaRPr lang="en-US"/>
          </a:p>
          <a:p>
            <a:pPr marL="0" indent="0">
              <a:buNone/>
            </a:pPr>
            <a:endParaRPr lang="en-US"/>
          </a:p>
          <a:p>
            <a:pPr marL="0" indent="0">
              <a:buNone/>
            </a:pPr>
            <a:endParaRPr lang="en-US"/>
          </a:p>
          <a:p>
            <a:endParaRPr lang="en-US"/>
          </a:p>
          <a:p>
            <a:endParaRPr lang="en-US"/>
          </a:p>
        </p:txBody>
      </p:sp>
      <p:sp>
        <p:nvSpPr>
          <p:cNvPr id="2" name="Title 1"/>
          <p:cNvSpPr>
            <a:spLocks noGrp="1"/>
          </p:cNvSpPr>
          <p:nvPr>
            <p:ph type="title"/>
          </p:nvPr>
        </p:nvSpPr>
        <p:spPr/>
        <p:txBody>
          <a:bodyPr>
            <a:normAutofit/>
          </a:bodyPr>
          <a:lstStyle/>
          <a:p>
            <a:r>
              <a:rPr lang="en-US"/>
              <a:t>Cohort Student Listing-Continued</a:t>
            </a:r>
          </a:p>
        </p:txBody>
      </p:sp>
      <p:sp>
        <p:nvSpPr>
          <p:cNvPr id="4" name="Slide Number Placeholder 3">
            <a:extLst>
              <a:ext uri="{FF2B5EF4-FFF2-40B4-BE49-F238E27FC236}">
                <a16:creationId xmlns:a16="http://schemas.microsoft.com/office/drawing/2014/main" id="{1D8F9485-FC87-B177-2F50-3F0C6C7FB1B7}"/>
              </a:ext>
            </a:extLst>
          </p:cNvPr>
          <p:cNvSpPr>
            <a:spLocks noGrp="1"/>
          </p:cNvSpPr>
          <p:nvPr>
            <p:ph type="sldNum" sz="quarter" idx="12"/>
          </p:nvPr>
        </p:nvSpPr>
        <p:spPr/>
        <p:txBody>
          <a:bodyPr/>
          <a:lstStyle/>
          <a:p>
            <a:fld id="{91BD7323-49BF-4C97-8773-5EC64C492009}" type="slidenum">
              <a:rPr lang="en-US" smtClean="0"/>
              <a:t>29</a:t>
            </a:fld>
            <a:endParaRPr lang="en-US"/>
          </a:p>
        </p:txBody>
      </p:sp>
    </p:spTree>
    <p:extLst>
      <p:ext uri="{BB962C8B-B14F-4D97-AF65-F5344CB8AC3E}">
        <p14:creationId xmlns:p14="http://schemas.microsoft.com/office/powerpoint/2010/main" val="199755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56F70B-3665-413E-A835-D6F17F7B63C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chemeClr val="bg1"/>
                </a:solidFill>
                <a:effectLst/>
                <a:uLnTx/>
                <a:uFillTx/>
                <a:ea typeface="+mn-ea"/>
                <a:cs typeface="+mn-cs"/>
              </a:rPr>
              <a:t>OAA:Fall Reporting:nr:cw: 08/02/2022</a:t>
            </a:r>
            <a:endParaRPr kumimoji="0" lang="en-US" sz="1400" b="0" i="0" u="none" strike="noStrike" kern="1200" cap="none" spc="0" normalizeH="0" baseline="0" noProof="0">
              <a:ln>
                <a:noFill/>
              </a:ln>
              <a:solidFill>
                <a:schemeClr val="bg1"/>
              </a:solidFill>
              <a:effectLst/>
              <a:uLnTx/>
              <a:uFillTx/>
              <a:ea typeface="+mn-ea"/>
              <a:cs typeface="+mn-cs"/>
            </a:endParaRPr>
          </a:p>
        </p:txBody>
      </p:sp>
      <p:sp>
        <p:nvSpPr>
          <p:cNvPr id="3" name="Text Placeholder 2" descr="Data review is your final opportunity to review and verify data before it is publicly released in the School Report Card (SRC)&#10;Short and focused review of &#10;ACCESS and Alternate ACCESS for ELLs  and&#10;Cohort data .&#10;Limited effort so school and district staff can concentrate on reopening schools.&#10;">
            <a:extLst>
              <a:ext uri="{FF2B5EF4-FFF2-40B4-BE49-F238E27FC236}">
                <a16:creationId xmlns:a16="http://schemas.microsoft.com/office/drawing/2014/main" id="{27E9BE88-67D1-458E-A375-678FEF405261}"/>
              </a:ext>
            </a:extLst>
          </p:cNvPr>
          <p:cNvSpPr>
            <a:spLocks noGrp="1"/>
          </p:cNvSpPr>
          <p:nvPr>
            <p:ph type="body" sz="quarter" idx="13"/>
          </p:nvPr>
        </p:nvSpPr>
        <p:spPr>
          <a:xfrm>
            <a:off x="329775" y="1041860"/>
            <a:ext cx="9188715" cy="4901324"/>
          </a:xfrm>
        </p:spPr>
        <p:txBody>
          <a:bodyPr>
            <a:normAutofit/>
          </a:bodyPr>
          <a:lstStyle/>
          <a:p>
            <a:r>
              <a:rPr lang="en-US"/>
              <a:t>Data review is the final opportunity to review and verify data before it is publicly released in the School Report Card (SRC).</a:t>
            </a:r>
          </a:p>
          <a:p>
            <a:r>
              <a:rPr lang="en-US"/>
              <a:t>Short and focused review of </a:t>
            </a:r>
          </a:p>
          <a:p>
            <a:pPr marL="971550" lvl="1" indent="-514350">
              <a:buFont typeface="+mj-lt"/>
              <a:buAutoNum type="arabicPeriod"/>
            </a:pPr>
            <a:r>
              <a:rPr lang="en-US"/>
              <a:t>ACCESS and Alternate ACCESS for ELLs </a:t>
            </a:r>
          </a:p>
          <a:p>
            <a:pPr marL="971550" lvl="1" indent="-514350">
              <a:buFont typeface="+mj-lt"/>
              <a:buAutoNum type="arabicPeriod"/>
            </a:pPr>
            <a:r>
              <a:rPr lang="en-US"/>
              <a:t>Kentucky Summative Assessment (KSA) and Alternate Kentucky Summative Assessment (AKSA)</a:t>
            </a:r>
          </a:p>
          <a:p>
            <a:pPr marL="971550" lvl="1" indent="-514350">
              <a:buFont typeface="+mj-lt"/>
              <a:buAutoNum type="arabicPeriod"/>
            </a:pPr>
            <a:r>
              <a:rPr lang="en-US"/>
              <a:t>Postsecondary Readiness and Scores</a:t>
            </a:r>
          </a:p>
          <a:p>
            <a:pPr marL="971550" lvl="1" indent="-514350">
              <a:buFont typeface="+mj-lt"/>
              <a:buAutoNum type="arabicPeriod"/>
            </a:pPr>
            <a:r>
              <a:rPr lang="en-US"/>
              <a:t>Cohort data (4- and 5-year ) </a:t>
            </a:r>
          </a:p>
          <a:p>
            <a:r>
              <a:rPr lang="en-US"/>
              <a:t>Limited effort so school and district staff can concentrate on reopening schools.</a:t>
            </a:r>
          </a:p>
        </p:txBody>
      </p:sp>
      <p:sp>
        <p:nvSpPr>
          <p:cNvPr id="2" name="Title 1">
            <a:extLst>
              <a:ext uri="{FF2B5EF4-FFF2-40B4-BE49-F238E27FC236}">
                <a16:creationId xmlns:a16="http://schemas.microsoft.com/office/drawing/2014/main" id="{93CCD518-F297-4CBA-B391-6CAEEE4379F5}"/>
              </a:ext>
            </a:extLst>
          </p:cNvPr>
          <p:cNvSpPr>
            <a:spLocks noGrp="1"/>
          </p:cNvSpPr>
          <p:nvPr>
            <p:ph type="title"/>
          </p:nvPr>
        </p:nvSpPr>
        <p:spPr>
          <a:xfrm>
            <a:off x="110579" y="0"/>
            <a:ext cx="8987354" cy="1320800"/>
          </a:xfrm>
        </p:spPr>
        <p:txBody>
          <a:bodyPr/>
          <a:lstStyle/>
          <a:p>
            <a:r>
              <a:rPr lang="en-US"/>
              <a:t>Need for Data Review</a:t>
            </a:r>
          </a:p>
        </p:txBody>
      </p:sp>
      <p:sp>
        <p:nvSpPr>
          <p:cNvPr id="4" name="Slide Number Placeholder 3">
            <a:extLst>
              <a:ext uri="{FF2B5EF4-FFF2-40B4-BE49-F238E27FC236}">
                <a16:creationId xmlns:a16="http://schemas.microsoft.com/office/drawing/2014/main" id="{8C1F222D-C198-7AAD-B0BD-81604B85154A}"/>
              </a:ext>
            </a:extLst>
          </p:cNvPr>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1939505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pic>
        <p:nvPicPr>
          <p:cNvPr id="7170" name="Picture 17" descr="It is a screenshot of the Welcome/Home Page in SDRR. The welcome or home page is the first page you come when you login to SDRR and select. On this page it tells you the last date the data was updated for cohort. How long the window for Cohort will be open in SDRR. It has a task list to Let you know what to do for Cohort with links to the student listings for Four-year and Five-year Cohort to review and make changes in IC and a few in SDRR. It has the ticket counts that have been submitted for Cohort by the school and district staff.&#10;&#10;Here are the tasks:&#10;Review Gender, Race/Ethnicity, IEP, EL, and Lunch. If incorrect, update student information in Infinite Campus, and in SDRR if needed when demographics are updateable.&#10;Review End Status and make corrections as needed in local edition of Infinite Campus.&#10;Review End Date and make corrections as needed in local edition of Infinite Campus.&#10;Review Accountable School. If incorrect, submit ticket&#10;Review Nonparticipation. If student is in the Incorrect Cohort Year or is a Verified Transfer, submit a ticket in SDRR.&#10;Review Cohort Review ticket listing in SDRR, noting any Denied or Updated tickets for possible further action.&#10;Update any tickets that are marked as Updated by OAA staff, to provide the information requested. &#10;At the end of the Cohort review window, save a copy of the Cohort student listing.&#10;&#10;Total: the entire number of tickets that have been entered into SDRR by the district.&#10;&#10;New: the new tickets that have been entered by the district but not yet approved or denied by OAA.&#10;&#10;Updated-More Info.: OAA needs additional information from the district to approve or deny.&#10;&#10;Denied: the changes that were denied by OAA. OAA will let districts know what other change is needed, if any, on the denied tickets. Districts cannot change the denied but can open a new ticket. Denied tickets do not go away.&#10;&#10;Closed:  Tickets that were closed/cancelled before being approved or denied.  On the ticket it will list who closed it and when, at the top.&#10;&#10;Approved: these are the tickets that have been approved in SDRR, either automatically or after review by OAA staff.&#10;&#10;Pending OAA Approval: the ticket has been updated and is now waiting on OAA to review and approve/deny.&#10;">
            <a:extLst>
              <a:ext uri="{FF2B5EF4-FFF2-40B4-BE49-F238E27FC236}">
                <a16:creationId xmlns:a16="http://schemas.microsoft.com/office/drawing/2014/main" id="{D9B8BA8E-5CC8-4212-807C-C0F5F9D45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02" y="1376362"/>
            <a:ext cx="7853008" cy="423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803" y="92765"/>
            <a:ext cx="8596668" cy="1320800"/>
          </a:xfrm>
        </p:spPr>
        <p:txBody>
          <a:bodyPr/>
          <a:lstStyle/>
          <a:p>
            <a:r>
              <a:rPr lang="en-US"/>
              <a:t>Welcome/Home Page</a:t>
            </a:r>
          </a:p>
        </p:txBody>
      </p:sp>
    </p:spTree>
    <p:extLst>
      <p:ext uri="{BB962C8B-B14F-4D97-AF65-F5344CB8AC3E}">
        <p14:creationId xmlns:p14="http://schemas.microsoft.com/office/powerpoint/2010/main" val="3966055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276B6B-AB92-4220-9BA4-9FF772505B7F}"/>
              </a:ext>
            </a:extLst>
          </p:cNvPr>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pic>
        <p:nvPicPr>
          <p:cNvPr id="8194" name="Picture 19" descr="It is a screenshot of the Cohort Student listing in SDRR. This is where you can make changes to demographics in IC and some fields in SDRR. You will see the demographics of name, grade, SSID, date of birth, gender, race/ethnicity, accountable school, last enrolled school, IEP, EL , Lunch status, diploma type, end status of the withdrawal codes, end date and where the students are on time and be able to file a nonparticipation as well.">
            <a:extLst>
              <a:ext uri="{FF2B5EF4-FFF2-40B4-BE49-F238E27FC236}">
                <a16:creationId xmlns:a16="http://schemas.microsoft.com/office/drawing/2014/main" id="{7843E0AE-911B-427B-BA1A-04F0964BA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22" y="1031159"/>
            <a:ext cx="7544116" cy="543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BC24E2F-CA08-43A9-850A-A5A5B2451260}"/>
              </a:ext>
            </a:extLst>
          </p:cNvPr>
          <p:cNvSpPr>
            <a:spLocks noGrp="1"/>
          </p:cNvSpPr>
          <p:nvPr>
            <p:ph type="title"/>
          </p:nvPr>
        </p:nvSpPr>
        <p:spPr>
          <a:xfrm>
            <a:off x="305922" y="158720"/>
            <a:ext cx="8596668" cy="902208"/>
          </a:xfrm>
        </p:spPr>
        <p:txBody>
          <a:bodyPr/>
          <a:lstStyle/>
          <a:p>
            <a:r>
              <a:rPr lang="en-US"/>
              <a:t>Cohort Student Listing in SDRR</a:t>
            </a:r>
          </a:p>
        </p:txBody>
      </p:sp>
    </p:spTree>
    <p:extLst>
      <p:ext uri="{BB962C8B-B14F-4D97-AF65-F5344CB8AC3E}">
        <p14:creationId xmlns:p14="http://schemas.microsoft.com/office/powerpoint/2010/main" val="1642158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DBA328F-AFEB-4A5A-8CE2-8B6A5860BFEF}"/>
              </a:ext>
            </a:extLst>
          </p:cNvPr>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3" name="Text Placeholder 2">
            <a:extLst>
              <a:ext uri="{FF2B5EF4-FFF2-40B4-BE49-F238E27FC236}">
                <a16:creationId xmlns:a16="http://schemas.microsoft.com/office/drawing/2014/main" id="{16A5B3CA-8A10-4A9B-9E57-E7F66A531CF4}"/>
              </a:ext>
            </a:extLst>
          </p:cNvPr>
          <p:cNvSpPr>
            <a:spLocks noGrp="1"/>
          </p:cNvSpPr>
          <p:nvPr>
            <p:ph type="body" sz="quarter" idx="13"/>
          </p:nvPr>
        </p:nvSpPr>
        <p:spPr/>
        <p:txBody>
          <a:bodyPr>
            <a:normAutofit/>
          </a:bodyPr>
          <a:lstStyle/>
          <a:p>
            <a:r>
              <a:rPr lang="en-US" sz="4000"/>
              <a:t>Review the last update of Cohort  in SDRR from IC</a:t>
            </a:r>
          </a:p>
          <a:p>
            <a:r>
              <a:rPr lang="en-US" sz="4000"/>
              <a:t>Make changes in IC</a:t>
            </a:r>
          </a:p>
          <a:p>
            <a:r>
              <a:rPr lang="en-US" sz="4000"/>
              <a:t>Request verified transfers if necessary</a:t>
            </a:r>
          </a:p>
        </p:txBody>
      </p:sp>
      <p:sp>
        <p:nvSpPr>
          <p:cNvPr id="2" name="Title 1">
            <a:extLst>
              <a:ext uri="{FF2B5EF4-FFF2-40B4-BE49-F238E27FC236}">
                <a16:creationId xmlns:a16="http://schemas.microsoft.com/office/drawing/2014/main" id="{E6F11290-670F-4D3E-AC42-B587B00CAC1F}"/>
              </a:ext>
            </a:extLst>
          </p:cNvPr>
          <p:cNvSpPr>
            <a:spLocks noGrp="1"/>
          </p:cNvSpPr>
          <p:nvPr>
            <p:ph type="title"/>
          </p:nvPr>
        </p:nvSpPr>
        <p:spPr/>
        <p:txBody>
          <a:bodyPr/>
          <a:lstStyle/>
          <a:p>
            <a:r>
              <a:rPr lang="en-US"/>
              <a:t>Cohort Reminders</a:t>
            </a:r>
          </a:p>
        </p:txBody>
      </p:sp>
      <p:sp>
        <p:nvSpPr>
          <p:cNvPr id="4" name="Slide Number Placeholder 3">
            <a:extLst>
              <a:ext uri="{FF2B5EF4-FFF2-40B4-BE49-F238E27FC236}">
                <a16:creationId xmlns:a16="http://schemas.microsoft.com/office/drawing/2014/main" id="{1B00BA48-0421-992B-739D-F0408F2B2A12}"/>
              </a:ext>
            </a:extLst>
          </p:cNvPr>
          <p:cNvSpPr>
            <a:spLocks noGrp="1"/>
          </p:cNvSpPr>
          <p:nvPr>
            <p:ph type="sldNum" sz="quarter" idx="12"/>
          </p:nvPr>
        </p:nvSpPr>
        <p:spPr/>
        <p:txBody>
          <a:bodyPr/>
          <a:lstStyle/>
          <a:p>
            <a:fld id="{91BD7323-49BF-4C97-8773-5EC64C492009}" type="slidenum">
              <a:rPr lang="en-US" smtClean="0"/>
              <a:t>32</a:t>
            </a:fld>
            <a:endParaRPr lang="en-US"/>
          </a:p>
        </p:txBody>
      </p:sp>
    </p:spTree>
    <p:extLst>
      <p:ext uri="{BB962C8B-B14F-4D97-AF65-F5344CB8AC3E}">
        <p14:creationId xmlns:p14="http://schemas.microsoft.com/office/powerpoint/2010/main" val="3175096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5" name="Text Placeholder 4"/>
          <p:cNvSpPr>
            <a:spLocks noGrp="1"/>
          </p:cNvSpPr>
          <p:nvPr>
            <p:ph type="body" sz="quarter" idx="13"/>
          </p:nvPr>
        </p:nvSpPr>
        <p:spPr>
          <a:xfrm>
            <a:off x="404866" y="1143421"/>
            <a:ext cx="9212328" cy="5170613"/>
          </a:xfrm>
        </p:spPr>
        <p:txBody>
          <a:bodyPr vert="horz" lIns="91440" tIns="45720" rIns="91440" bIns="45720" rtlCol="0" anchor="t">
            <a:normAutofit/>
          </a:bodyPr>
          <a:lstStyle/>
          <a:p>
            <a:pPr marL="0" indent="0">
              <a:buNone/>
            </a:pPr>
            <a:r>
              <a:rPr lang="en-US"/>
              <a:t>These are tests to show academic readiness for high school:</a:t>
            </a:r>
          </a:p>
          <a:p>
            <a:pPr lvl="1"/>
            <a:r>
              <a:rPr lang="en-US"/>
              <a:t>The ACT-college admissions exam</a:t>
            </a:r>
          </a:p>
          <a:p>
            <a:pPr lvl="1"/>
            <a:r>
              <a:rPr lang="en-US"/>
              <a:t>KYOTE-college placement exam</a:t>
            </a:r>
          </a:p>
          <a:p>
            <a:pPr lvl="1"/>
            <a:r>
              <a:rPr lang="en-US"/>
              <a:t>KDE-approved dual credit courses- updated in TEDS</a:t>
            </a:r>
          </a:p>
          <a:p>
            <a:pPr lvl="1"/>
            <a:r>
              <a:rPr lang="en-US"/>
              <a:t>SAT</a:t>
            </a:r>
          </a:p>
          <a:p>
            <a:pPr lvl="1"/>
            <a:r>
              <a:rPr lang="en-US"/>
              <a:t>ALEKS</a:t>
            </a:r>
          </a:p>
          <a:p>
            <a:pPr lvl="1"/>
            <a:r>
              <a:rPr lang="en-US"/>
              <a:t>GED College Readiness</a:t>
            </a:r>
          </a:p>
          <a:p>
            <a:pPr lvl="1"/>
            <a:r>
              <a:rPr lang="en-US"/>
              <a:t>Transition Attainment Record (Alternate KSA)</a:t>
            </a:r>
          </a:p>
          <a:p>
            <a:pPr lvl="1"/>
            <a:r>
              <a:rPr lang="en-US"/>
              <a:t>Advanced Placement (AP) Examinations </a:t>
            </a:r>
          </a:p>
          <a:p>
            <a:pPr lvl="1"/>
            <a:r>
              <a:rPr lang="en-US"/>
              <a:t>International Baccalaureate (IB) Examinations </a:t>
            </a:r>
          </a:p>
          <a:p>
            <a:pPr lvl="1"/>
            <a:r>
              <a:rPr lang="en-US"/>
              <a:t>Cambridge Advanced International Examinations</a:t>
            </a:r>
          </a:p>
          <a:p>
            <a:pPr marL="457200" lvl="1" indent="0">
              <a:buNone/>
            </a:pPr>
            <a:endParaRPr lang="en-US"/>
          </a:p>
        </p:txBody>
      </p:sp>
      <p:sp>
        <p:nvSpPr>
          <p:cNvPr id="4" name="Title 3"/>
          <p:cNvSpPr>
            <a:spLocks noGrp="1"/>
          </p:cNvSpPr>
          <p:nvPr>
            <p:ph type="title"/>
          </p:nvPr>
        </p:nvSpPr>
        <p:spPr>
          <a:xfrm>
            <a:off x="218435" y="-29950"/>
            <a:ext cx="11704276" cy="1320800"/>
          </a:xfrm>
        </p:spPr>
        <p:txBody>
          <a:bodyPr/>
          <a:lstStyle/>
          <a:p>
            <a:r>
              <a:rPr lang="en-US"/>
              <a:t>Postsecondary Readiness-Academic Readiness</a:t>
            </a:r>
          </a:p>
        </p:txBody>
      </p:sp>
      <p:sp>
        <p:nvSpPr>
          <p:cNvPr id="2" name="Slide Number Placeholder 1">
            <a:extLst>
              <a:ext uri="{FF2B5EF4-FFF2-40B4-BE49-F238E27FC236}">
                <a16:creationId xmlns:a16="http://schemas.microsoft.com/office/drawing/2014/main" id="{36D58DC4-A343-D583-3547-0D5AC22C9633}"/>
              </a:ext>
            </a:extLst>
          </p:cNvPr>
          <p:cNvSpPr>
            <a:spLocks noGrp="1"/>
          </p:cNvSpPr>
          <p:nvPr>
            <p:ph type="sldNum" sz="quarter" idx="12"/>
          </p:nvPr>
        </p:nvSpPr>
        <p:spPr/>
        <p:txBody>
          <a:bodyPr/>
          <a:lstStyle/>
          <a:p>
            <a:fld id="{91BD7323-49BF-4C97-8773-5EC64C492009}" type="slidenum">
              <a:rPr lang="en-US" smtClean="0"/>
              <a:t>33</a:t>
            </a:fld>
            <a:endParaRPr lang="en-US"/>
          </a:p>
        </p:txBody>
      </p:sp>
    </p:spTree>
    <p:extLst>
      <p:ext uri="{BB962C8B-B14F-4D97-AF65-F5344CB8AC3E}">
        <p14:creationId xmlns:p14="http://schemas.microsoft.com/office/powerpoint/2010/main" val="3504310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738321" y="6461463"/>
            <a:ext cx="683339" cy="365125"/>
          </a:xfrm>
        </p:spPr>
        <p:txBody>
          <a:bodyPr/>
          <a:lstStyle/>
          <a:p>
            <a:fld id="{91BD7323-49BF-4C97-8773-5EC64C492009}" type="slidenum">
              <a:rPr lang="en-US" smtClean="0">
                <a:solidFill>
                  <a:prstClr val="white"/>
                </a:solidFill>
              </a:rPr>
              <a:pPr/>
              <a:t>34</a:t>
            </a:fld>
            <a:endParaRPr lang="en-US">
              <a:solidFill>
                <a:prstClr val="white"/>
              </a:solidFill>
            </a:endParaRPr>
          </a:p>
        </p:txBody>
      </p:sp>
      <p:sp>
        <p:nvSpPr>
          <p:cNvPr id="5" name="Footer Placeholder 4"/>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pic>
        <p:nvPicPr>
          <p:cNvPr id="9218" name="Picture 20" descr="It is a screenshot of a resource for the Academic Readiness for Postsecondary Readiness. It has all the tests, benchmarks and score range for each part of the Academic Readiness so that districts can use when working in SDRR for the Postsecondary Readiness scores.&#10;&#10;The tests are: The ACT, Advanced Placement, ALEXS, Cambridge, Dual Credit, GED College Readiness, International Baccalaureate, KYOTE and the Transition Attainment Record (TAR)">
            <a:extLst>
              <a:ext uri="{FF2B5EF4-FFF2-40B4-BE49-F238E27FC236}">
                <a16:creationId xmlns:a16="http://schemas.microsoft.com/office/drawing/2014/main" id="{1A15A0F9-59DE-46B4-94CA-960B73258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377" y="160039"/>
            <a:ext cx="8103532" cy="541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38352" y="1411705"/>
            <a:ext cx="3497179" cy="901700"/>
          </a:xfrm>
        </p:spPr>
        <p:txBody>
          <a:bodyPr>
            <a:noAutofit/>
          </a:bodyPr>
          <a:lstStyle/>
          <a:p>
            <a:r>
              <a:rPr lang="en-US" sz="3600"/>
              <a:t>Academic Readiness for Postsecondary Readiness Resource</a:t>
            </a:r>
          </a:p>
        </p:txBody>
      </p:sp>
    </p:spTree>
    <p:extLst>
      <p:ext uri="{BB962C8B-B14F-4D97-AF65-F5344CB8AC3E}">
        <p14:creationId xmlns:p14="http://schemas.microsoft.com/office/powerpoint/2010/main" val="2542353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10" name="Flowchart: Alternate Process 9" descr="NOTE: Demographics may be reviewed and accountability changes for Postsecondary Readiness may be requested in the Data Review Section of SDRR.&#10;"/>
          <p:cNvSpPr/>
          <p:nvPr/>
        </p:nvSpPr>
        <p:spPr>
          <a:xfrm>
            <a:off x="489456" y="4307438"/>
            <a:ext cx="8991600" cy="9821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prstClr val="white"/>
                </a:solidFill>
              </a:rPr>
              <a:t>NOTE: Demographics may be reviewed and accountability changes for Postsecondary Readiness may be requested in the Data Review Section of SDRR.</a:t>
            </a:r>
          </a:p>
        </p:txBody>
      </p:sp>
      <p:sp>
        <p:nvSpPr>
          <p:cNvPr id="5" name="Text Placeholder 4" descr="For Postsecondary Readiness scores, &#10;If the student met the benchmarks it&#10;shows in SDRR: met benchmark and the test.&#10; If the student did not meet the benchmarks, it shows in SDRR: click on update score, upload a scanned  official copy of the score report from the vendor and if approved will locate in the tickets.&#10;"/>
          <p:cNvSpPr>
            <a:spLocks noGrp="1"/>
          </p:cNvSpPr>
          <p:nvPr>
            <p:ph type="body" sz="quarter" idx="13"/>
          </p:nvPr>
        </p:nvSpPr>
        <p:spPr>
          <a:xfrm>
            <a:off x="210874" y="1069053"/>
            <a:ext cx="9896314" cy="4901324"/>
          </a:xfrm>
        </p:spPr>
        <p:txBody>
          <a:bodyPr/>
          <a:lstStyle/>
          <a:p>
            <a:r>
              <a:rPr lang="en-US"/>
              <a:t>If the student met the benchmarks</a:t>
            </a:r>
          </a:p>
          <a:p>
            <a:pPr marL="0" indent="0">
              <a:buNone/>
            </a:pPr>
            <a:r>
              <a:rPr lang="en-US">
                <a:solidFill>
                  <a:srgbClr val="0070C0"/>
                </a:solidFill>
              </a:rPr>
              <a:t>	Shows in SDRR: met benchmark and the test</a:t>
            </a:r>
            <a:endParaRPr lang="en-US"/>
          </a:p>
          <a:p>
            <a:r>
              <a:rPr lang="en-US"/>
              <a:t> If the student did not meet the benchmarks</a:t>
            </a:r>
          </a:p>
          <a:p>
            <a:pPr marL="0" indent="0">
              <a:buNone/>
            </a:pPr>
            <a:r>
              <a:rPr lang="en-US"/>
              <a:t>	</a:t>
            </a:r>
            <a:r>
              <a:rPr lang="en-US">
                <a:solidFill>
                  <a:srgbClr val="0070C0"/>
                </a:solidFill>
              </a:rPr>
              <a:t>Shows in SDRR: click on update score, upload a scanned  	official copy of the score report from the vendor and if 	approved will locate in the tickets</a:t>
            </a:r>
          </a:p>
        </p:txBody>
      </p:sp>
      <p:sp>
        <p:nvSpPr>
          <p:cNvPr id="4" name="Title 3"/>
          <p:cNvSpPr>
            <a:spLocks noGrp="1"/>
          </p:cNvSpPr>
          <p:nvPr>
            <p:ph type="title"/>
          </p:nvPr>
        </p:nvSpPr>
        <p:spPr>
          <a:xfrm>
            <a:off x="317592" y="162256"/>
            <a:ext cx="8826408" cy="982174"/>
          </a:xfrm>
        </p:spPr>
        <p:txBody>
          <a:bodyPr>
            <a:normAutofit fontScale="90000"/>
          </a:bodyPr>
          <a:lstStyle/>
          <a:p>
            <a:r>
              <a:rPr lang="en-US"/>
              <a:t>Postsecondary Readiness Scores </a:t>
            </a:r>
            <a:br>
              <a:rPr lang="en-US"/>
            </a:br>
            <a:endParaRPr lang="en-US"/>
          </a:p>
        </p:txBody>
      </p:sp>
    </p:spTree>
    <p:extLst>
      <p:ext uri="{BB962C8B-B14F-4D97-AF65-F5344CB8AC3E}">
        <p14:creationId xmlns:p14="http://schemas.microsoft.com/office/powerpoint/2010/main" val="3306831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1214" y="652132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pic>
        <p:nvPicPr>
          <p:cNvPr id="10242" name="Picture 2" descr="It is a screenshot of the Postsecondary Readiness Scores in SDRR. If the student met the benchmarks&#10;Shows in SDRR: met benchmark and the test. &#10;It will have the name of the student, date of birth and accountable school along with the scores.&#10;If the student did not meet the benchmarks&#10;">
            <a:extLst>
              <a:ext uri="{FF2B5EF4-FFF2-40B4-BE49-F238E27FC236}">
                <a16:creationId xmlns:a16="http://schemas.microsoft.com/office/drawing/2014/main" id="{F2FCBDA8-B0E3-4B66-85CA-52DCFA4A0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96" y="894578"/>
            <a:ext cx="6298719" cy="544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28368" y="154114"/>
            <a:ext cx="9468393" cy="902208"/>
          </a:xfrm>
        </p:spPr>
        <p:txBody>
          <a:bodyPr>
            <a:normAutofit fontScale="90000"/>
          </a:bodyPr>
          <a:lstStyle/>
          <a:p>
            <a:r>
              <a:rPr lang="en-US"/>
              <a:t>Postsecondary Readiness Scores in SDRR</a:t>
            </a:r>
          </a:p>
        </p:txBody>
      </p:sp>
    </p:spTree>
    <p:extLst>
      <p:ext uri="{BB962C8B-B14F-4D97-AF65-F5344CB8AC3E}">
        <p14:creationId xmlns:p14="http://schemas.microsoft.com/office/powerpoint/2010/main" val="3365501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76478" y="6333376"/>
            <a:ext cx="3564699" cy="365125"/>
          </a:xfrm>
        </p:spPr>
        <p:txBody>
          <a:bodyPr/>
          <a:lstStyle/>
          <a:p>
            <a:r>
              <a:rPr lang="nn-NO" sz="1400">
                <a:solidFill>
                  <a:schemeClr val="tx1"/>
                </a:solidFill>
              </a:rPr>
              <a:t>OAA:Fall Reporting:nr:cw: 08/02/2022</a:t>
            </a:r>
            <a:endParaRPr lang="en-US" sz="1400">
              <a:solidFill>
                <a:schemeClr val="tx1"/>
              </a:solidFill>
            </a:endParaRPr>
          </a:p>
        </p:txBody>
      </p:sp>
      <p:pic>
        <p:nvPicPr>
          <p:cNvPr id="1026" name="Picture 2" descr="It is the screenshot to show when you need to update the scores for postsecondary readiness for a student then you will select the test, subject, enter the score and upload an official score report at the bottom when you hit the browse button to locate the copy from your computer file to SDRR. After you upload you will click on the update button to save what you entered or selected on the screen.">
            <a:extLst>
              <a:ext uri="{FF2B5EF4-FFF2-40B4-BE49-F238E27FC236}">
                <a16:creationId xmlns:a16="http://schemas.microsoft.com/office/drawing/2014/main" id="{BF539B35-3F8E-4893-84EB-4F4F21F83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36" y="1007358"/>
            <a:ext cx="5979312" cy="532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78826"/>
            <a:ext cx="10515600" cy="1325563"/>
          </a:xfrm>
        </p:spPr>
        <p:txBody>
          <a:bodyPr/>
          <a:lstStyle/>
          <a:p>
            <a:r>
              <a:rPr lang="en-US"/>
              <a:t>Postsecondary Readiness Score Update</a:t>
            </a:r>
          </a:p>
        </p:txBody>
      </p:sp>
    </p:spTree>
    <p:extLst>
      <p:ext uri="{BB962C8B-B14F-4D97-AF65-F5344CB8AC3E}">
        <p14:creationId xmlns:p14="http://schemas.microsoft.com/office/powerpoint/2010/main" val="1571650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773832" y="6484820"/>
            <a:ext cx="683339" cy="365125"/>
          </a:xfrm>
        </p:spPr>
        <p:txBody>
          <a:bodyPr/>
          <a:lstStyle/>
          <a:p>
            <a:fld id="{91BD7323-49BF-4C97-8773-5EC64C492009}" type="slidenum">
              <a:rPr lang="en-US" sz="1400" smtClean="0">
                <a:solidFill>
                  <a:schemeClr val="bg1"/>
                </a:solidFill>
              </a:rPr>
              <a:pPr/>
              <a:t>38</a:t>
            </a:fld>
            <a:endParaRPr lang="en-US" sz="1400">
              <a:solidFill>
                <a:schemeClr val="bg1"/>
              </a:solidFill>
            </a:endParaRPr>
          </a:p>
        </p:txBody>
      </p:sp>
      <p:sp>
        <p:nvSpPr>
          <p:cNvPr id="5" name="Footer Placeholder 4"/>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pic>
        <p:nvPicPr>
          <p:cNvPr id="6" name="Picture 1" descr="I Need Help &#10;&#10;The online I need help button in SDRR assists you tasks in SD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04" y="2770443"/>
            <a:ext cx="2405379" cy="221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15" descr="I Need Help &#10;&#10;It describes all the assessments and the link to the pages in SDRR that will assist the district with more information, FAQ's, etc.&#10;&#10; I need help with:&#10;ACCESS/Alternate ACCESS&#10;ACCESS/Alternate ACCESS windows in SDRR&#10;Alternate Assessment&#10;Cohort Graduation Rate&#10;Postsecondary Readiness&#10;Changing Postsecondary Readiness Scores&#10;Dropout&#10;End of Course&#10;Field Tests&#10;KSA&#10;Frequently Asked Questions&#10;Cohort FAQs&#10;Postsecondary Readiness FAQs&#10;Dropout FAQs&#10;KSA FAQs&#10;Determining 100-Days&#10;Something Else&#10;District Test Window Dates&#10;Spring Testing Window Collection FAQs&#10;Step by step instructions to&#10;Mark accommodations&#10;Change 100-Day Entity&#10;Edit an open ticket&#10;Download/Export&#10;Request nonparticipation&#10;Add a student&#10;Problems adding a student&#10;Delete student(s)&#10;Recover a deleted student&#10;Annotate a student&#10;View transferred students&#10;Complete SDRR Tasks list&#10;&#10;">
            <a:extLst>
              <a:ext uri="{FF2B5EF4-FFF2-40B4-BE49-F238E27FC236}">
                <a16:creationId xmlns:a16="http://schemas.microsoft.com/office/drawing/2014/main" id="{F56B96D6-641A-493A-B3FA-EF9BFEEDD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866" y="225238"/>
            <a:ext cx="5171086" cy="549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idx="4294967295"/>
          </p:nvPr>
        </p:nvSpPr>
        <p:spPr>
          <a:xfrm>
            <a:off x="400491" y="1447058"/>
            <a:ext cx="3746375" cy="2646769"/>
          </a:xfrm>
        </p:spPr>
        <p:txBody>
          <a:bodyPr>
            <a:normAutofit fontScale="90000"/>
          </a:bodyPr>
          <a:lstStyle/>
          <a:p>
            <a:r>
              <a:rPr lang="en-US"/>
              <a:t>Resources for Data Review:</a:t>
            </a:r>
            <a:br>
              <a:rPr lang="en-US"/>
            </a:br>
            <a:r>
              <a:rPr lang="en-US"/>
              <a:t>(Online Help Button)</a:t>
            </a:r>
            <a:br>
              <a:rPr lang="en-US"/>
            </a:br>
            <a:br>
              <a:rPr lang="en-US"/>
            </a:br>
            <a:br>
              <a:rPr lang="en-US"/>
            </a:br>
            <a:br>
              <a:rPr lang="en-US"/>
            </a:br>
            <a:br>
              <a:rPr lang="en-US"/>
            </a:br>
            <a:endParaRPr lang="en-US"/>
          </a:p>
        </p:txBody>
      </p:sp>
    </p:spTree>
    <p:extLst>
      <p:ext uri="{BB962C8B-B14F-4D97-AF65-F5344CB8AC3E}">
        <p14:creationId xmlns:p14="http://schemas.microsoft.com/office/powerpoint/2010/main" val="3987487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89485A-B064-49B2-97F9-20BB573205A6}"/>
              </a:ext>
            </a:extLst>
          </p:cNvPr>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5" name="Text Placeholder 4">
            <a:extLst>
              <a:ext uri="{FF2B5EF4-FFF2-40B4-BE49-F238E27FC236}">
                <a16:creationId xmlns:a16="http://schemas.microsoft.com/office/drawing/2014/main" id="{3F0A6D5F-559E-4BDD-8531-B4B0E306722E}"/>
              </a:ext>
            </a:extLst>
          </p:cNvPr>
          <p:cNvSpPr>
            <a:spLocks noGrp="1"/>
          </p:cNvSpPr>
          <p:nvPr>
            <p:ph type="body" sz="quarter" idx="13"/>
          </p:nvPr>
        </p:nvSpPr>
        <p:spPr>
          <a:xfrm>
            <a:off x="489454" y="1047426"/>
            <a:ext cx="9188715" cy="4901324"/>
          </a:xfrm>
        </p:spPr>
        <p:txBody>
          <a:bodyPr>
            <a:normAutofit/>
          </a:bodyPr>
          <a:lstStyle/>
          <a:p>
            <a:r>
              <a:rPr lang="en-US"/>
              <a:t>See WAAPOC for permissions to SDRR</a:t>
            </a:r>
          </a:p>
          <a:p>
            <a:r>
              <a:rPr lang="en-US"/>
              <a:t>Review the </a:t>
            </a:r>
            <a:r>
              <a:rPr lang="en-US">
                <a:hlinkClick r:id="rId2"/>
              </a:rPr>
              <a:t>SDRR Page</a:t>
            </a:r>
            <a:r>
              <a:rPr lang="en-US"/>
              <a:t>- Data Review PPT. and Video</a:t>
            </a:r>
          </a:p>
          <a:p>
            <a:r>
              <a:rPr lang="en-US"/>
              <a:t>Download the student listings from Spring Rosters in SDRR</a:t>
            </a:r>
          </a:p>
          <a:p>
            <a:r>
              <a:rPr lang="en-US"/>
              <a:t>Download the spreadsheets from the </a:t>
            </a:r>
            <a:r>
              <a:rPr lang="en-US">
                <a:hlinkClick r:id="rId3"/>
              </a:rPr>
              <a:t>web applications login</a:t>
            </a:r>
            <a:endParaRPr lang="en-US"/>
          </a:p>
          <a:p>
            <a:r>
              <a:rPr lang="en-US"/>
              <a:t>Take the </a:t>
            </a:r>
            <a:r>
              <a:rPr lang="en-US">
                <a:hlinkClick r:id="rId4"/>
              </a:rPr>
              <a:t>100-day anonymous quiz </a:t>
            </a:r>
            <a:r>
              <a:rPr lang="en-US"/>
              <a:t>to test accountability knowledge</a:t>
            </a:r>
          </a:p>
          <a:p>
            <a:r>
              <a:rPr lang="en-US"/>
              <a:t>Use the </a:t>
            </a:r>
            <a:r>
              <a:rPr lang="en-US">
                <a:hlinkClick r:id="rId5"/>
              </a:rPr>
              <a:t>100-day tool </a:t>
            </a:r>
            <a:r>
              <a:rPr lang="en-US"/>
              <a:t>to look at different scenarios for accountability</a:t>
            </a:r>
          </a:p>
          <a:p>
            <a:endParaRPr lang="en-US"/>
          </a:p>
          <a:p>
            <a:pPr marL="0" indent="0">
              <a:buNone/>
            </a:pPr>
            <a:endParaRPr lang="en-US"/>
          </a:p>
          <a:p>
            <a:endParaRPr lang="en-US"/>
          </a:p>
          <a:p>
            <a:endParaRPr lang="en-US"/>
          </a:p>
        </p:txBody>
      </p:sp>
      <p:sp>
        <p:nvSpPr>
          <p:cNvPr id="2" name="Title 1">
            <a:extLst>
              <a:ext uri="{FF2B5EF4-FFF2-40B4-BE49-F238E27FC236}">
                <a16:creationId xmlns:a16="http://schemas.microsoft.com/office/drawing/2014/main" id="{1C85C9A1-9DA5-41FC-A245-2FDDB2A0E2CA}"/>
              </a:ext>
            </a:extLst>
          </p:cNvPr>
          <p:cNvSpPr>
            <a:spLocks noGrp="1"/>
          </p:cNvSpPr>
          <p:nvPr>
            <p:ph type="title"/>
          </p:nvPr>
        </p:nvSpPr>
        <p:spPr>
          <a:xfrm>
            <a:off x="376894" y="-104698"/>
            <a:ext cx="9413837" cy="1320800"/>
          </a:xfrm>
        </p:spPr>
        <p:txBody>
          <a:bodyPr>
            <a:normAutofit/>
          </a:bodyPr>
          <a:lstStyle/>
          <a:p>
            <a:r>
              <a:rPr lang="en-US"/>
              <a:t>Resources to Assist with Data Review</a:t>
            </a:r>
          </a:p>
        </p:txBody>
      </p:sp>
      <p:sp>
        <p:nvSpPr>
          <p:cNvPr id="3" name="Slide Number Placeholder 2">
            <a:extLst>
              <a:ext uri="{FF2B5EF4-FFF2-40B4-BE49-F238E27FC236}">
                <a16:creationId xmlns:a16="http://schemas.microsoft.com/office/drawing/2014/main" id="{1D33F6FA-61D1-0E01-48BC-FF1E87CB2D65}"/>
              </a:ext>
            </a:extLst>
          </p:cNvPr>
          <p:cNvSpPr>
            <a:spLocks noGrp="1"/>
          </p:cNvSpPr>
          <p:nvPr>
            <p:ph type="sldNum" sz="quarter" idx="12"/>
          </p:nvPr>
        </p:nvSpPr>
        <p:spPr/>
        <p:txBody>
          <a:bodyPr/>
          <a:lstStyle/>
          <a:p>
            <a:fld id="{91BD7323-49BF-4C97-8773-5EC64C492009}" type="slidenum">
              <a:rPr lang="en-US" smtClean="0"/>
              <a:t>39</a:t>
            </a:fld>
            <a:endParaRPr lang="en-US"/>
          </a:p>
        </p:txBody>
      </p:sp>
    </p:spTree>
    <p:extLst>
      <p:ext uri="{BB962C8B-B14F-4D97-AF65-F5344CB8AC3E}">
        <p14:creationId xmlns:p14="http://schemas.microsoft.com/office/powerpoint/2010/main" val="2356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902198B-D9D4-4D1A-8BC0-F2202439785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chemeClr val="bg1"/>
                </a:solidFill>
                <a:effectLst/>
                <a:uLnTx/>
                <a:uFillTx/>
                <a:ea typeface="+mn-ea"/>
                <a:cs typeface="+mn-cs"/>
              </a:rPr>
              <a:t>OAA:Fall Reporting:nr:cw: 08/02/2022</a:t>
            </a:r>
            <a:endParaRPr kumimoji="0" lang="en-US" sz="1400" b="0" i="0" u="none" strike="noStrike" kern="1200" cap="none" spc="0" normalizeH="0" baseline="0" noProof="0">
              <a:ln>
                <a:noFill/>
              </a:ln>
              <a:solidFill>
                <a:schemeClr val="bg1"/>
              </a:solidFill>
              <a:effectLst/>
              <a:uLnTx/>
              <a:uFillTx/>
              <a:ea typeface="+mn-ea"/>
              <a:cs typeface="+mn-cs"/>
            </a:endParaRPr>
          </a:p>
        </p:txBody>
      </p:sp>
      <p:graphicFrame>
        <p:nvGraphicFramePr>
          <p:cNvPr id="6" name="Diagram 5" descr="For understand the process for Data Review, there are several steps districts and schools must do. They must get the rosters right in SDRR when they are open for changes. They must fix any student level changes, 100 day entity and request non-participations if needed during data review. If all of this is done then districts and school will accurate data reported in the School Report Card in the late fall.">
            <a:extLst>
              <a:ext uri="{FF2B5EF4-FFF2-40B4-BE49-F238E27FC236}">
                <a16:creationId xmlns:a16="http://schemas.microsoft.com/office/drawing/2014/main" id="{5F509294-3E48-4A0A-B72A-7F6603F3D2DC}"/>
              </a:ext>
            </a:extLst>
          </p:cNvPr>
          <p:cNvGraphicFramePr/>
          <p:nvPr>
            <p:extLst>
              <p:ext uri="{D42A27DB-BD31-4B8C-83A1-F6EECF244321}">
                <p14:modId xmlns:p14="http://schemas.microsoft.com/office/powerpoint/2010/main" val="2649600782"/>
              </p:ext>
            </p:extLst>
          </p:nvPr>
        </p:nvGraphicFramePr>
        <p:xfrm>
          <a:off x="408372" y="834501"/>
          <a:ext cx="9434793" cy="5057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9C6DEA6-736D-441A-BDC6-7BA87C041F44}"/>
              </a:ext>
            </a:extLst>
          </p:cNvPr>
          <p:cNvSpPr>
            <a:spLocks noGrp="1"/>
          </p:cNvSpPr>
          <p:nvPr>
            <p:ph type="title"/>
          </p:nvPr>
        </p:nvSpPr>
        <p:spPr>
          <a:xfrm>
            <a:off x="305330" y="31411"/>
            <a:ext cx="8820491" cy="1320800"/>
          </a:xfrm>
        </p:spPr>
        <p:txBody>
          <a:bodyPr/>
          <a:lstStyle/>
          <a:p>
            <a:r>
              <a:rPr lang="en-US"/>
              <a:t>Understanding the Process</a:t>
            </a:r>
          </a:p>
        </p:txBody>
      </p:sp>
    </p:spTree>
    <p:extLst>
      <p:ext uri="{BB962C8B-B14F-4D97-AF65-F5344CB8AC3E}">
        <p14:creationId xmlns:p14="http://schemas.microsoft.com/office/powerpoint/2010/main" val="2482302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D02042A-940F-4512-9CCE-86F995F546AC}"/>
              </a:ext>
            </a:extLst>
          </p:cNvPr>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3" name="Text Placeholder 2">
            <a:extLst>
              <a:ext uri="{FF2B5EF4-FFF2-40B4-BE49-F238E27FC236}">
                <a16:creationId xmlns:a16="http://schemas.microsoft.com/office/drawing/2014/main" id="{26FA4C6C-FE24-4185-A634-74A612AB9926}"/>
              </a:ext>
            </a:extLst>
          </p:cNvPr>
          <p:cNvSpPr>
            <a:spLocks noGrp="1"/>
          </p:cNvSpPr>
          <p:nvPr>
            <p:ph type="body" sz="quarter" idx="13"/>
          </p:nvPr>
        </p:nvSpPr>
        <p:spPr>
          <a:xfrm>
            <a:off x="688951" y="1560140"/>
            <a:ext cx="9188715" cy="4901324"/>
          </a:xfrm>
        </p:spPr>
        <p:txBody>
          <a:bodyPr>
            <a:normAutofit/>
          </a:bodyPr>
          <a:lstStyle/>
          <a:p>
            <a:r>
              <a:rPr lang="en-US" sz="3200"/>
              <a:t>Review step by step instructions under the “I Need Help” button in SDRR to:</a:t>
            </a:r>
          </a:p>
          <a:p>
            <a:pPr lvl="1"/>
            <a:r>
              <a:rPr lang="en-US" sz="3200"/>
              <a:t>Mark Accommodations</a:t>
            </a:r>
          </a:p>
          <a:p>
            <a:pPr lvl="1"/>
            <a:r>
              <a:rPr lang="en-US" sz="3200"/>
              <a:t>Change the 100-Day entity</a:t>
            </a:r>
          </a:p>
          <a:p>
            <a:pPr lvl="1"/>
            <a:r>
              <a:rPr lang="en-US" sz="3200"/>
              <a:t>Edit an open ticket</a:t>
            </a:r>
          </a:p>
          <a:p>
            <a:pPr lvl="1"/>
            <a:r>
              <a:rPr lang="en-US" sz="3200"/>
              <a:t>Download/export</a:t>
            </a:r>
          </a:p>
          <a:p>
            <a:pPr lvl="1"/>
            <a:r>
              <a:rPr lang="en-US" sz="3200"/>
              <a:t>Request nonparticipation</a:t>
            </a:r>
          </a:p>
          <a:p>
            <a:endParaRPr lang="en-US"/>
          </a:p>
        </p:txBody>
      </p:sp>
      <p:sp>
        <p:nvSpPr>
          <p:cNvPr id="2" name="Title 1">
            <a:extLst>
              <a:ext uri="{FF2B5EF4-FFF2-40B4-BE49-F238E27FC236}">
                <a16:creationId xmlns:a16="http://schemas.microsoft.com/office/drawing/2014/main" id="{9264943D-DF47-47C6-A242-DDBD4C78AD82}"/>
              </a:ext>
            </a:extLst>
          </p:cNvPr>
          <p:cNvSpPr>
            <a:spLocks noGrp="1"/>
          </p:cNvSpPr>
          <p:nvPr>
            <p:ph type="title"/>
          </p:nvPr>
        </p:nvSpPr>
        <p:spPr>
          <a:xfrm>
            <a:off x="151518" y="239340"/>
            <a:ext cx="11562234" cy="1320800"/>
          </a:xfrm>
        </p:spPr>
        <p:txBody>
          <a:bodyPr/>
          <a:lstStyle/>
          <a:p>
            <a:r>
              <a:rPr lang="en-US"/>
              <a:t>Resources Continued- Step by Step Instructions</a:t>
            </a:r>
          </a:p>
        </p:txBody>
      </p:sp>
      <p:sp>
        <p:nvSpPr>
          <p:cNvPr id="4" name="Slide Number Placeholder 3">
            <a:extLst>
              <a:ext uri="{FF2B5EF4-FFF2-40B4-BE49-F238E27FC236}">
                <a16:creationId xmlns:a16="http://schemas.microsoft.com/office/drawing/2014/main" id="{D48031E6-74AD-9118-E4CF-E396889D922A}"/>
              </a:ext>
            </a:extLst>
          </p:cNvPr>
          <p:cNvSpPr>
            <a:spLocks noGrp="1"/>
          </p:cNvSpPr>
          <p:nvPr>
            <p:ph type="sldNum" sz="quarter" idx="12"/>
          </p:nvPr>
        </p:nvSpPr>
        <p:spPr/>
        <p:txBody>
          <a:bodyPr/>
          <a:lstStyle/>
          <a:p>
            <a:fld id="{91BD7323-49BF-4C97-8773-5EC64C492009}" type="slidenum">
              <a:rPr lang="en-US" smtClean="0"/>
              <a:t>40</a:t>
            </a:fld>
            <a:endParaRPr lang="en-US"/>
          </a:p>
        </p:txBody>
      </p:sp>
    </p:spTree>
    <p:extLst>
      <p:ext uri="{BB962C8B-B14F-4D97-AF65-F5344CB8AC3E}">
        <p14:creationId xmlns:p14="http://schemas.microsoft.com/office/powerpoint/2010/main" val="4091359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0DA5BA3-74E7-4E34-86B9-E68B4686FAF9}"/>
              </a:ext>
            </a:extLst>
          </p:cNvPr>
          <p:cNvSpPr>
            <a:spLocks noGrp="1"/>
          </p:cNvSpPr>
          <p:nvPr>
            <p:ph type="ftr" sz="quarter" idx="11"/>
          </p:nvPr>
        </p:nvSpPr>
        <p:spPr>
          <a:xfrm>
            <a:off x="0" y="6483936"/>
            <a:ext cx="3564699" cy="365125"/>
          </a:xfrm>
        </p:spPr>
        <p:txBody>
          <a:bodyPr anchor="ctr">
            <a:normAutofit/>
          </a:bodyPr>
          <a:lstStyle/>
          <a:p>
            <a:pPr>
              <a:spcAft>
                <a:spcPts val="600"/>
              </a:spcAft>
            </a:pPr>
            <a:r>
              <a:rPr lang="nn-NO" sz="1400"/>
              <a:t>OAA:Fall Reporting:nr:cw: 08/02/2022</a:t>
            </a:r>
            <a:endParaRPr lang="en-US" sz="1400"/>
          </a:p>
        </p:txBody>
      </p:sp>
      <p:sp>
        <p:nvSpPr>
          <p:cNvPr id="4" name="Slide Number Placeholder 3">
            <a:extLst>
              <a:ext uri="{FF2B5EF4-FFF2-40B4-BE49-F238E27FC236}">
                <a16:creationId xmlns:a16="http://schemas.microsoft.com/office/drawing/2014/main" id="{65C1FCCC-3E1E-4952-A841-DEDD486F502F}"/>
              </a:ext>
            </a:extLst>
          </p:cNvPr>
          <p:cNvSpPr>
            <a:spLocks noGrp="1"/>
          </p:cNvSpPr>
          <p:nvPr>
            <p:ph type="sldNum" sz="quarter" idx="4294967295"/>
          </p:nvPr>
        </p:nvSpPr>
        <p:spPr>
          <a:xfrm>
            <a:off x="11030413" y="6314034"/>
            <a:ext cx="683339" cy="365125"/>
          </a:xfrm>
        </p:spPr>
        <p:txBody>
          <a:bodyPr/>
          <a:lstStyle/>
          <a:p>
            <a:pPr>
              <a:spcAft>
                <a:spcPts val="600"/>
              </a:spcAft>
            </a:pPr>
            <a:fld id="{91BD7323-49BF-4C97-8773-5EC64C492009}" type="slidenum">
              <a:rPr lang="en-US" smtClean="0"/>
              <a:pPr>
                <a:spcAft>
                  <a:spcPts val="600"/>
                </a:spcAft>
              </a:pPr>
              <a:t>41</a:t>
            </a:fld>
            <a:endParaRPr lang="en-US"/>
          </a:p>
        </p:txBody>
      </p:sp>
      <p:pic>
        <p:nvPicPr>
          <p:cNvPr id="6" name="Picture 5" descr="This is a screenshot of the step by step instructions for changing the 100-day entity on the student listing in SDRR for data review. &#10;&#10;Change 100-Day Entity&#10;&#10;Navigate to the student listing page in SDRR&#10;Search for the student by name or SSID, or use the filter menu&#10;Click on the current 100-Day Entity in the 100-Day Entity column in the student’s row&#10;Use the dropdowns to request a change in 100-Day Entity to the correct school, district, or state.&#10;If you need assistance determining the correct 100-Day Entity, please use the 100-Day Tool, which is also linked on the 100-Day Entity ticket form in SDRR.&#10;To test your knowledge of 100-day calculations, please see the anonymous 100-Day Quiz.&#10;In the text box, type detailed information to support this change, including 100-day information.  As an example, you could type “This student was enrolled at Smithville High School in Wildcat District for 126 days from August 14th - February 27.”&#10;Click on the Update button at the bottom of the box&#10;The student listing will now show  for this field until the request is approved or denied by OAA staff&#10;Additional information can be added to the ticket while it says - see the SDRR Help button for instructions&#10;If In Progress shows after a day or two, please check your Updated - More Info tickets, or click on the words  on the student listing to navigate to the ticket.  It is almost certain that additional information has been requested by OAA staff and the ticket cannot be finalized until you provide the necessary information&#10;If the request is approved, the new 100-Day Entity will show on the student listing&#10;If the request is denied, 100-days will revert to the previous 100-Day Entity&#10;Please check your Denied tickets to see the reason the request was denied and if any other actions may be required - OAA staff will be clear about next steps, if any are needed&#10;">
            <a:extLst>
              <a:ext uri="{FF2B5EF4-FFF2-40B4-BE49-F238E27FC236}">
                <a16:creationId xmlns:a16="http://schemas.microsoft.com/office/drawing/2014/main" id="{C6EEDE46-FB28-4FF6-BC87-860811CEECB1}"/>
              </a:ext>
            </a:extLst>
          </p:cNvPr>
          <p:cNvPicPr>
            <a:picLocks noChangeAspect="1"/>
          </p:cNvPicPr>
          <p:nvPr/>
        </p:nvPicPr>
        <p:blipFill>
          <a:blip r:embed="rId2"/>
          <a:stretch>
            <a:fillRect/>
          </a:stretch>
        </p:blipFill>
        <p:spPr>
          <a:xfrm>
            <a:off x="4147379" y="914400"/>
            <a:ext cx="4569680" cy="4674865"/>
          </a:xfrm>
          <a:prstGeom prst="rect">
            <a:avLst/>
          </a:prstGeom>
          <a:noFill/>
        </p:spPr>
      </p:pic>
      <p:pic>
        <p:nvPicPr>
          <p:cNvPr id="9" name="Picture 1" descr="The online I need help button in SDRR assists you taskes in SDRR." title="I Need Help ">
            <a:extLst>
              <a:ext uri="{FF2B5EF4-FFF2-40B4-BE49-F238E27FC236}">
                <a16:creationId xmlns:a16="http://schemas.microsoft.com/office/drawing/2014/main" id="{061E3C2A-F77A-4253-B05D-196695232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86" y="2143266"/>
            <a:ext cx="2405379" cy="221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B08BE78F-E124-810B-3A88-62A0929E3FA1}"/>
              </a:ext>
            </a:extLst>
          </p:cNvPr>
          <p:cNvSpPr>
            <a:spLocks noGrp="1"/>
          </p:cNvSpPr>
          <p:nvPr>
            <p:ph type="title"/>
          </p:nvPr>
        </p:nvSpPr>
        <p:spPr>
          <a:xfrm>
            <a:off x="134905" y="0"/>
            <a:ext cx="11166370" cy="1325563"/>
          </a:xfrm>
        </p:spPr>
        <p:txBody>
          <a:bodyPr/>
          <a:lstStyle/>
          <a:p>
            <a:r>
              <a:rPr lang="en-US"/>
              <a:t>Step by Step Instructions Example- Change 100–Day Entity</a:t>
            </a:r>
          </a:p>
        </p:txBody>
      </p:sp>
    </p:spTree>
    <p:extLst>
      <p:ext uri="{BB962C8B-B14F-4D97-AF65-F5344CB8AC3E}">
        <p14:creationId xmlns:p14="http://schemas.microsoft.com/office/powerpoint/2010/main" val="469382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7085AA-5888-48B3-95F3-754E8D753A01}"/>
              </a:ext>
            </a:extLst>
          </p:cNvPr>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3" name="Text Placeholder 2">
            <a:extLst>
              <a:ext uri="{FF2B5EF4-FFF2-40B4-BE49-F238E27FC236}">
                <a16:creationId xmlns:a16="http://schemas.microsoft.com/office/drawing/2014/main" id="{842A4CC7-81D3-4C44-BCB7-39E39D54384B}"/>
              </a:ext>
            </a:extLst>
          </p:cNvPr>
          <p:cNvSpPr>
            <a:spLocks noGrp="1"/>
          </p:cNvSpPr>
          <p:nvPr>
            <p:ph type="body" sz="quarter" idx="13"/>
          </p:nvPr>
        </p:nvSpPr>
        <p:spPr/>
        <p:txBody>
          <a:bodyPr/>
          <a:lstStyle/>
          <a:p>
            <a:r>
              <a:rPr lang="en-US" sz="3600" dirty="0"/>
              <a:t>Cohort information, withdrawal codes, calculations, etc. under the “I Need Help” button in SDRR</a:t>
            </a:r>
          </a:p>
          <a:p>
            <a:r>
              <a:rPr lang="en-US" sz="3600" dirty="0"/>
              <a:t>Data Review ppt. and video</a:t>
            </a:r>
          </a:p>
          <a:p>
            <a:r>
              <a:rPr lang="en-US" sz="3600" dirty="0">
                <a:hlinkClick r:id="rId2"/>
              </a:rPr>
              <a:t>Cohort Tool</a:t>
            </a:r>
            <a:endParaRPr lang="en-US" sz="3600"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13BE9FFB-8EA7-4D7B-88BF-864B59679440}"/>
              </a:ext>
            </a:extLst>
          </p:cNvPr>
          <p:cNvSpPr>
            <a:spLocks noGrp="1"/>
          </p:cNvSpPr>
          <p:nvPr>
            <p:ph type="title"/>
          </p:nvPr>
        </p:nvSpPr>
        <p:spPr/>
        <p:txBody>
          <a:bodyPr/>
          <a:lstStyle/>
          <a:p>
            <a:r>
              <a:rPr lang="en-US" dirty="0"/>
              <a:t>Cohort Resources</a:t>
            </a:r>
          </a:p>
        </p:txBody>
      </p:sp>
      <p:sp>
        <p:nvSpPr>
          <p:cNvPr id="4" name="Slide Number Placeholder 3">
            <a:extLst>
              <a:ext uri="{FF2B5EF4-FFF2-40B4-BE49-F238E27FC236}">
                <a16:creationId xmlns:a16="http://schemas.microsoft.com/office/drawing/2014/main" id="{18EDAAC7-9AFD-F95F-CEBB-CD2E109BA336}"/>
              </a:ext>
            </a:extLst>
          </p:cNvPr>
          <p:cNvSpPr>
            <a:spLocks noGrp="1"/>
          </p:cNvSpPr>
          <p:nvPr>
            <p:ph type="sldNum" sz="quarter" idx="12"/>
          </p:nvPr>
        </p:nvSpPr>
        <p:spPr/>
        <p:txBody>
          <a:bodyPr/>
          <a:lstStyle/>
          <a:p>
            <a:fld id="{91BD7323-49BF-4C97-8773-5EC64C492009}" type="slidenum">
              <a:rPr lang="en-US" smtClean="0"/>
              <a:t>42</a:t>
            </a:fld>
            <a:endParaRPr lang="en-US"/>
          </a:p>
        </p:txBody>
      </p:sp>
    </p:spTree>
    <p:extLst>
      <p:ext uri="{BB962C8B-B14F-4D97-AF65-F5344CB8AC3E}">
        <p14:creationId xmlns:p14="http://schemas.microsoft.com/office/powerpoint/2010/main" val="3842475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graphicFrame>
        <p:nvGraphicFramePr>
          <p:cNvPr id="7" name="Content Placeholder 1" descr="SDRR Resources&#10;&#10;There are SDRR resources for districts to use for data review:&#10;recorded trainings, help button, cohort tool, accountability tool, accountability quiz and scenarios. To get access to SDRR, you will need to see your WAAPOC (Web Administrator Point of Contact)&#10;&#10;https://docs.google.com/forms/d/e/1FAIpQLScEApZpVOwvb1MAEwXWAEvZ7FXkRCPLqLl-4mArGoaZOseyiA/viewform&#10;"/>
          <p:cNvGraphicFramePr>
            <a:graphicFrameLocks/>
          </p:cNvGraphicFramePr>
          <p:nvPr>
            <p:extLst>
              <p:ext uri="{D42A27DB-BD31-4B8C-83A1-F6EECF244321}">
                <p14:modId xmlns:p14="http://schemas.microsoft.com/office/powerpoint/2010/main" val="3842890655"/>
              </p:ext>
            </p:extLst>
          </p:nvPr>
        </p:nvGraphicFramePr>
        <p:xfrm>
          <a:off x="557349" y="923110"/>
          <a:ext cx="8273142" cy="5538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305922" y="172278"/>
            <a:ext cx="8596668" cy="1320800"/>
          </a:xfrm>
        </p:spPr>
        <p:txBody>
          <a:bodyPr/>
          <a:lstStyle/>
          <a:p>
            <a:r>
              <a:rPr lang="en-US"/>
              <a:t>SDRR Resources</a:t>
            </a:r>
          </a:p>
        </p:txBody>
      </p:sp>
    </p:spTree>
    <p:extLst>
      <p:ext uri="{BB962C8B-B14F-4D97-AF65-F5344CB8AC3E}">
        <p14:creationId xmlns:p14="http://schemas.microsoft.com/office/powerpoint/2010/main" val="123707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6" name="Content Placeholder 7"/>
          <p:cNvSpPr>
            <a:spLocks noGrp="1"/>
          </p:cNvSpPr>
          <p:nvPr>
            <p:ph type="body" sz="quarter" idx="13"/>
          </p:nvPr>
        </p:nvSpPr>
        <p:spPr>
          <a:xfrm>
            <a:off x="489456" y="1595272"/>
            <a:ext cx="9188715" cy="4901324"/>
          </a:xfrm>
        </p:spPr>
        <p:txBody>
          <a:bodyPr>
            <a:normAutofit/>
          </a:bodyPr>
          <a:lstStyle/>
          <a:p>
            <a:r>
              <a:rPr lang="en-US" dirty="0"/>
              <a:t>TEAMS </a:t>
            </a:r>
          </a:p>
          <a:p>
            <a:pPr lvl="1"/>
            <a:r>
              <a:rPr lang="en-US" sz="2500" dirty="0"/>
              <a:t>August 15 at 3-4 p.m. ET</a:t>
            </a:r>
          </a:p>
          <a:p>
            <a:pPr lvl="1"/>
            <a:r>
              <a:rPr lang="en-US" u="sng" dirty="0">
                <a:hlinkClick r:id="rId3"/>
              </a:rPr>
              <a:t>Click here to join the meeting</a:t>
            </a:r>
            <a:endParaRPr lang="en-US" sz="2500" u="sng" dirty="0">
              <a:hlinkClick r:id="" action="ppaction://noaction"/>
            </a:endParaRPr>
          </a:p>
          <a:p>
            <a:pPr lvl="1"/>
            <a:r>
              <a:rPr lang="en-US" sz="2500" dirty="0"/>
              <a:t>Join by Phone</a:t>
            </a:r>
            <a:br>
              <a:rPr lang="en-US" sz="2500" dirty="0"/>
            </a:br>
            <a:r>
              <a:rPr lang="en-US" u="sng" dirty="0">
                <a:hlinkClick r:id="rId4"/>
              </a:rPr>
              <a:t>+1 502-694-1960,592769620#</a:t>
            </a:r>
            <a:endParaRPr lang="en-US" u="sng" dirty="0"/>
          </a:p>
          <a:p>
            <a:pPr lvl="1"/>
            <a:r>
              <a:rPr lang="en-US" dirty="0"/>
              <a:t>Phone Conference ID: 592 769 620#</a:t>
            </a:r>
          </a:p>
          <a:p>
            <a:pPr marL="457200" lvl="1" indent="0">
              <a:buNone/>
            </a:pPr>
            <a:endParaRPr lang="en-US" sz="2500" dirty="0"/>
          </a:p>
          <a:p>
            <a:r>
              <a:rPr lang="en-US" dirty="0"/>
              <a:t>Ask questions about the functionality of SDRR</a:t>
            </a:r>
          </a:p>
          <a:p>
            <a:r>
              <a:rPr lang="en-US" dirty="0"/>
              <a:t>Not for specific student information</a:t>
            </a:r>
          </a:p>
        </p:txBody>
      </p:sp>
      <p:sp>
        <p:nvSpPr>
          <p:cNvPr id="3" name="Title 2"/>
          <p:cNvSpPr>
            <a:spLocks noGrp="1"/>
          </p:cNvSpPr>
          <p:nvPr>
            <p:ph type="title"/>
          </p:nvPr>
        </p:nvSpPr>
        <p:spPr>
          <a:xfrm>
            <a:off x="185942" y="82763"/>
            <a:ext cx="11159719" cy="1320800"/>
          </a:xfrm>
        </p:spPr>
        <p:txBody>
          <a:bodyPr>
            <a:normAutofit/>
          </a:bodyPr>
          <a:lstStyle/>
          <a:p>
            <a:r>
              <a:rPr lang="en-US" dirty="0"/>
              <a:t>Questions and Answer Session for Data Review</a:t>
            </a:r>
          </a:p>
        </p:txBody>
      </p:sp>
      <p:sp>
        <p:nvSpPr>
          <p:cNvPr id="2" name="Slide Number Placeholder 1">
            <a:extLst>
              <a:ext uri="{FF2B5EF4-FFF2-40B4-BE49-F238E27FC236}">
                <a16:creationId xmlns:a16="http://schemas.microsoft.com/office/drawing/2014/main" id="{A5DB1C3C-3E36-50EE-C68F-4EF9561762D6}"/>
              </a:ext>
            </a:extLst>
          </p:cNvPr>
          <p:cNvSpPr>
            <a:spLocks noGrp="1"/>
          </p:cNvSpPr>
          <p:nvPr>
            <p:ph type="sldNum" sz="quarter" idx="12"/>
          </p:nvPr>
        </p:nvSpPr>
        <p:spPr/>
        <p:txBody>
          <a:bodyPr/>
          <a:lstStyle/>
          <a:p>
            <a:fld id="{91BD7323-49BF-4C97-8773-5EC64C492009}" type="slidenum">
              <a:rPr lang="en-US" smtClean="0"/>
              <a:t>44</a:t>
            </a:fld>
            <a:endParaRPr lang="en-US"/>
          </a:p>
        </p:txBody>
      </p:sp>
    </p:spTree>
    <p:extLst>
      <p:ext uri="{BB962C8B-B14F-4D97-AF65-F5344CB8AC3E}">
        <p14:creationId xmlns:p14="http://schemas.microsoft.com/office/powerpoint/2010/main" val="3728053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6D044D-C50D-4383-B077-C53F4E2FBD35}"/>
              </a:ext>
            </a:extLst>
          </p:cNvPr>
          <p:cNvSpPr>
            <a:spLocks noGrp="1"/>
          </p:cNvSpPr>
          <p:nvPr>
            <p:ph type="ftr" sz="quarter" idx="11"/>
          </p:nvPr>
        </p:nvSpPr>
        <p:spPr>
          <a:xfrm>
            <a:off x="0" y="6356350"/>
            <a:ext cx="3856383" cy="365125"/>
          </a:xfrm>
        </p:spPr>
        <p:txBody>
          <a:bodyPr/>
          <a:lstStyle/>
          <a:p>
            <a:r>
              <a:rPr lang="nn-NO" sz="1400"/>
              <a:t>OAA:Fall Reporting:nr:cw: 08/02/2022</a:t>
            </a:r>
            <a:endParaRPr lang="en-US" sz="1400"/>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643022" y="1626704"/>
            <a:ext cx="6081204" cy="3815308"/>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4400">
                <a:solidFill>
                  <a:schemeClr val="tx1"/>
                </a:solidFill>
              </a:rPr>
              <a:t>Other Data Issues and Cohort</a:t>
            </a:r>
          </a:p>
          <a:p>
            <a:pPr lvl="1"/>
            <a:r>
              <a:rPr lang="en-US" sz="2400">
                <a:solidFill>
                  <a:schemeClr val="bg1"/>
                </a:solidFill>
                <a:hlinkClick r:id="rId3"/>
              </a:rPr>
              <a:t>kdeassessment@education.ky.gov</a:t>
            </a:r>
            <a:endParaRPr lang="en-US" sz="2400">
              <a:solidFill>
                <a:schemeClr val="bg1"/>
              </a:solidFill>
            </a:endParaRPr>
          </a:p>
          <a:p>
            <a:pPr lvl="1"/>
            <a:endParaRPr lang="en-US" sz="2400">
              <a:solidFill>
                <a:schemeClr val="bg1"/>
              </a:solidFill>
            </a:endParaRP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4"/>
              </a:rPr>
              <a:t>dacinfo@education.ky.gov</a:t>
            </a:r>
            <a:endParaRPr lang="en-US" sz="2400">
              <a:solidFill>
                <a:schemeClr val="tx1"/>
              </a:solidFill>
            </a:endParaRPr>
          </a:p>
          <a:p>
            <a:pPr lvl="0" algn="ctr"/>
            <a:r>
              <a:rPr lang="en-US" sz="2000">
                <a:solidFill>
                  <a:schemeClr val="tx1"/>
                </a:solidFill>
              </a:rPr>
              <a:t> </a:t>
            </a:r>
          </a:p>
        </p:txBody>
      </p:sp>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174985" y="90425"/>
            <a:ext cx="12192000" cy="1325563"/>
          </a:xfrm>
          <a:prstGeom prst="rect">
            <a:avLst/>
          </a:prstGeom>
        </p:spPr>
        <p:txBody>
          <a:bodyPr>
            <a:normAutofit/>
          </a:bodyPr>
          <a:lstStyle/>
          <a:p>
            <a:r>
              <a:rPr lang="en-US" sz="4000"/>
              <a:t>Contact Information for Questions</a:t>
            </a:r>
          </a:p>
        </p:txBody>
      </p:sp>
    </p:spTree>
    <p:extLst>
      <p:ext uri="{BB962C8B-B14F-4D97-AF65-F5344CB8AC3E}">
        <p14:creationId xmlns:p14="http://schemas.microsoft.com/office/powerpoint/2010/main" val="167499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566542" y="6383868"/>
            <a:ext cx="6833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b="0" i="0" u="none" strike="noStrike" kern="1200" cap="none" spc="0" normalizeH="0" baseline="0" noProof="0" smtClean="0">
                <a:ln>
                  <a:noFill/>
                </a:ln>
                <a:solidFill>
                  <a:schemeClr val="bg2"/>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b="0" i="0" u="none" strike="noStrike" kern="1200" cap="none" spc="0" normalizeH="0" baseline="0" noProof="0">
              <a:ln>
                <a:noFill/>
              </a:ln>
              <a:solidFill>
                <a:schemeClr val="bg2"/>
              </a:solidFill>
              <a:effectLst/>
              <a:uLnTx/>
              <a:uFillTx/>
              <a:latin typeface="Franklin Gothic Medium"/>
              <a:ea typeface="+mn-ea"/>
              <a:cs typeface="+mn-cs"/>
            </a:endParaRPr>
          </a:p>
        </p:txBody>
      </p:sp>
      <p:sp>
        <p:nvSpPr>
          <p:cNvPr id="2" name="Footer Placeholder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chemeClr val="bg1"/>
                </a:solidFill>
                <a:effectLst/>
                <a:uLnTx/>
                <a:uFillTx/>
                <a:ea typeface="+mn-ea"/>
                <a:cs typeface="+mn-cs"/>
              </a:rPr>
              <a:t>OAA:Fall Reporting:nr:cw: 08/02/2022</a:t>
            </a:r>
            <a:endParaRPr kumimoji="0" lang="en-US" sz="1400" b="0" i="0" u="none" strike="noStrike" kern="1200" cap="none" spc="0" normalizeH="0" baseline="0" noProof="0">
              <a:ln>
                <a:noFill/>
              </a:ln>
              <a:solidFill>
                <a:schemeClr val="bg1"/>
              </a:solidFill>
              <a:effectLst/>
              <a:uLnTx/>
              <a:uFillTx/>
              <a:ea typeface="+mn-ea"/>
              <a:cs typeface="+mn-cs"/>
            </a:endParaRPr>
          </a:p>
        </p:txBody>
      </p:sp>
      <p:graphicFrame>
        <p:nvGraphicFramePr>
          <p:cNvPr id="7" name="Diagram 6" descr="It tells the timeline for Fall Reporting. Data Review will occur August 6-13 in SDRR for individual changes. Districts will  submit new tickets until noon on August 13. Quality Control Day is tentatively set for Sept. 8  for districts to review spreadsheets on the KDE secure web application for bib systemic issues. Will announce Media Release and Public release dates at a later date when they are determined.">
            <a:extLst>
              <a:ext uri="{FF2B5EF4-FFF2-40B4-BE49-F238E27FC236}">
                <a16:creationId xmlns:a16="http://schemas.microsoft.com/office/drawing/2014/main" id="{D88BF7B7-D1C3-45E5-8195-D9748F28BCCE}"/>
              </a:ext>
            </a:extLst>
          </p:cNvPr>
          <p:cNvGraphicFramePr/>
          <p:nvPr>
            <p:extLst>
              <p:ext uri="{D42A27DB-BD31-4B8C-83A1-F6EECF244321}">
                <p14:modId xmlns:p14="http://schemas.microsoft.com/office/powerpoint/2010/main" val="2624879434"/>
              </p:ext>
            </p:extLst>
          </p:nvPr>
        </p:nvGraphicFramePr>
        <p:xfrm>
          <a:off x="-932156" y="1022067"/>
          <a:ext cx="11310126" cy="5069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F5E2500B-A011-47D8-A86C-089BCDBA4167}"/>
              </a:ext>
            </a:extLst>
          </p:cNvPr>
          <p:cNvSpPr>
            <a:spLocks noGrp="1"/>
          </p:cNvSpPr>
          <p:nvPr>
            <p:ph type="title" idx="4294967295"/>
          </p:nvPr>
        </p:nvSpPr>
        <p:spPr>
          <a:xfrm>
            <a:off x="476126" y="-179604"/>
            <a:ext cx="10121014" cy="1320800"/>
          </a:xfrm>
          <a:prstGeom prst="rect">
            <a:avLst/>
          </a:prstGeom>
        </p:spPr>
        <p:txBody>
          <a:bodyPr/>
          <a:lstStyle/>
          <a:p>
            <a:r>
              <a:rPr lang="en-US"/>
              <a:t>Tentative Timeline for Fall Reporting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87400" y="6433930"/>
            <a:ext cx="683339" cy="365125"/>
          </a:xfrm>
        </p:spPr>
        <p:txBody>
          <a:bodyPr/>
          <a:lstStyle/>
          <a:p>
            <a:fld id="{91BD7323-49BF-4C97-8773-5EC64C492009}" type="slidenum">
              <a:rPr lang="en-US" smtClean="0">
                <a:solidFill>
                  <a:schemeClr val="bg2"/>
                </a:solidFill>
              </a:rPr>
              <a:pPr/>
              <a:t>6</a:t>
            </a:fld>
            <a:endParaRPr lang="en-US">
              <a:solidFill>
                <a:schemeClr val="bg2"/>
              </a:solidFill>
            </a:endParaRPr>
          </a:p>
        </p:txBody>
      </p:sp>
      <p:sp>
        <p:nvSpPr>
          <p:cNvPr id="3" name="Footer Placeholder 2"/>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graphicFrame>
        <p:nvGraphicFramePr>
          <p:cNvPr id="5" name="Content Placeholder 8" descr="Step 1 Accountability&#10;&#10;In Step 1 is the demographics and accountability.&#10;&#10;&#10;&#10;&#10;&#10;&#10;&#10;&#10;&#10;&#10;&#10;&#10;&#10;&#10;&#10;&#10;&#10;&#10;&#10;&#10;&#10;&#10;&#10;&#10;&#10;&#10;&#10;&#10;&#10;&#10;&#10;&#10;&#10;&#10;"/>
          <p:cNvGraphicFramePr>
            <a:graphicFrameLocks/>
          </p:cNvGraphicFramePr>
          <p:nvPr>
            <p:extLst>
              <p:ext uri="{D42A27DB-BD31-4B8C-83A1-F6EECF244321}">
                <p14:modId xmlns:p14="http://schemas.microsoft.com/office/powerpoint/2010/main" val="2519016835"/>
              </p:ext>
            </p:extLst>
          </p:nvPr>
        </p:nvGraphicFramePr>
        <p:xfrm>
          <a:off x="293420" y="263390"/>
          <a:ext cx="11550075" cy="5959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idx="4294967295"/>
          </p:nvPr>
        </p:nvSpPr>
        <p:spPr>
          <a:xfrm>
            <a:off x="223681" y="31411"/>
            <a:ext cx="8992572" cy="9002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007780"/>
                </a:solidFill>
              </a:rPr>
              <a:t>Data Review Priorities</a:t>
            </a:r>
          </a:p>
        </p:txBody>
      </p:sp>
    </p:spTree>
    <p:extLst>
      <p:ext uri="{BB962C8B-B14F-4D97-AF65-F5344CB8AC3E}">
        <p14:creationId xmlns:p14="http://schemas.microsoft.com/office/powerpoint/2010/main" val="211782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489456" y="646146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n-NO">
                <a:solidFill>
                  <a:schemeClr val="tx1"/>
                </a:solidFill>
              </a:rPr>
              <a:t>OAA:Fall Reporting:nr:cw: 08/02/2022</a:t>
            </a:r>
            <a:endParaRPr lang="en-US">
              <a:solidFill>
                <a:schemeClr val="tx1"/>
              </a:solidFill>
            </a:endParaRPr>
          </a:p>
        </p:txBody>
      </p:sp>
      <p:graphicFrame>
        <p:nvGraphicFramePr>
          <p:cNvPr id="4" name="Diagram 3" descr="The diagram has the spreadsheets that DACs will download to work with their data, Any changes to career data has to be done in TEDS and any changes to demographics, etc,. will be done in SDRR." title="Data Review Process"/>
          <p:cNvGraphicFramePr/>
          <p:nvPr>
            <p:extLst>
              <p:ext uri="{D42A27DB-BD31-4B8C-83A1-F6EECF244321}">
                <p14:modId xmlns:p14="http://schemas.microsoft.com/office/powerpoint/2010/main" val="141696172"/>
              </p:ext>
            </p:extLst>
          </p:nvPr>
        </p:nvGraphicFramePr>
        <p:xfrm>
          <a:off x="222152" y="704703"/>
          <a:ext cx="7927548" cy="5863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305922" y="-188240"/>
            <a:ext cx="8596668" cy="1320800"/>
          </a:xfrm>
        </p:spPr>
        <p:txBody>
          <a:bodyPr/>
          <a:lstStyle/>
          <a:p>
            <a:r>
              <a:rPr lang="en-US"/>
              <a:t>Data Review Process</a:t>
            </a:r>
          </a:p>
        </p:txBody>
      </p:sp>
    </p:spTree>
    <p:extLst>
      <p:ext uri="{BB962C8B-B14F-4D97-AF65-F5344CB8AC3E}">
        <p14:creationId xmlns:p14="http://schemas.microsoft.com/office/powerpoint/2010/main" val="152790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6" name="Text Placeholder 5"/>
          <p:cNvSpPr>
            <a:spLocks noGrp="1"/>
          </p:cNvSpPr>
          <p:nvPr>
            <p:ph type="body" sz="quarter" idx="13"/>
          </p:nvPr>
        </p:nvSpPr>
        <p:spPr>
          <a:xfrm>
            <a:off x="513598" y="1017960"/>
            <a:ext cx="11200154" cy="5443504"/>
          </a:xfrm>
        </p:spPr>
        <p:txBody>
          <a:bodyPr vert="horz" lIns="91440" tIns="45720" rIns="91440" bIns="45720" rtlCol="0" anchor="t">
            <a:normAutofit/>
          </a:bodyPr>
          <a:lstStyle/>
          <a:p>
            <a:r>
              <a:rPr lang="en-US"/>
              <a:t>Roster information has been loaded and matched with test vendor data.</a:t>
            </a:r>
          </a:p>
          <a:p>
            <a:pPr lvl="1"/>
            <a:r>
              <a:rPr lang="en-US"/>
              <a:t>For example, if a response book was submitted for a student to the vendor or the student tested online and the student was not on your roster, then the student was added to your roster by KDE.</a:t>
            </a:r>
          </a:p>
          <a:p>
            <a:pPr lvl="1"/>
            <a:r>
              <a:rPr lang="en-US"/>
              <a:t>Rosters must match vendor information.</a:t>
            </a:r>
          </a:p>
          <a:p>
            <a:r>
              <a:rPr lang="en-US"/>
              <a:t>Changes made during the roster window last spring are reflected in data review. </a:t>
            </a:r>
          </a:p>
          <a:p>
            <a:r>
              <a:rPr lang="en-US"/>
              <a:t>Data review is your opportunity to review and verify student data before QC Day.</a:t>
            </a:r>
          </a:p>
          <a:p>
            <a:r>
              <a:rPr lang="en-US"/>
              <a:t>No scores are in SDRR, except academic readiness for Postsecondary Readiness.</a:t>
            </a:r>
          </a:p>
        </p:txBody>
      </p:sp>
      <p:sp>
        <p:nvSpPr>
          <p:cNvPr id="3" name="Slide Number Placeholder 2"/>
          <p:cNvSpPr>
            <a:spLocks noGrp="1"/>
          </p:cNvSpPr>
          <p:nvPr>
            <p:ph type="sldNum" sz="quarter" idx="12"/>
          </p:nvPr>
        </p:nvSpPr>
        <p:spPr/>
        <p:txBody>
          <a:bodyPr/>
          <a:lstStyle/>
          <a:p>
            <a:fld id="{91BD7323-49BF-4C97-8773-5EC64C492009}" type="slidenum">
              <a:rPr lang="en-US" smtClean="0">
                <a:solidFill>
                  <a:prstClr val="white"/>
                </a:solidFill>
              </a:rPr>
              <a:pPr/>
              <a:t>8</a:t>
            </a:fld>
            <a:endParaRPr lang="en-US">
              <a:solidFill>
                <a:prstClr val="white"/>
              </a:solidFill>
            </a:endParaRPr>
          </a:p>
        </p:txBody>
      </p:sp>
      <p:sp>
        <p:nvSpPr>
          <p:cNvPr id="2" name="Title 1"/>
          <p:cNvSpPr>
            <a:spLocks noGrp="1"/>
          </p:cNvSpPr>
          <p:nvPr>
            <p:ph type="title"/>
          </p:nvPr>
        </p:nvSpPr>
        <p:spPr>
          <a:xfrm>
            <a:off x="489456" y="-112905"/>
            <a:ext cx="8596668" cy="1320800"/>
          </a:xfrm>
        </p:spPr>
        <p:txBody>
          <a:bodyPr/>
          <a:lstStyle/>
          <a:p>
            <a:r>
              <a:rPr lang="en-US"/>
              <a:t>Data Available in SDRR</a:t>
            </a:r>
          </a:p>
        </p:txBody>
      </p:sp>
    </p:spTree>
    <p:extLst>
      <p:ext uri="{BB962C8B-B14F-4D97-AF65-F5344CB8AC3E}">
        <p14:creationId xmlns:p14="http://schemas.microsoft.com/office/powerpoint/2010/main" val="418523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1BD7323-49BF-4C97-8773-5EC64C492009}" type="slidenum">
              <a:rPr lang="en-US" smtClean="0">
                <a:solidFill>
                  <a:prstClr val="white"/>
                </a:solidFill>
              </a:rPr>
              <a:pPr/>
              <a:t>9</a:t>
            </a:fld>
            <a:endParaRPr lang="en-US">
              <a:solidFill>
                <a:prstClr val="white"/>
              </a:solidFill>
            </a:endParaRPr>
          </a:p>
        </p:txBody>
      </p:sp>
      <p:sp>
        <p:nvSpPr>
          <p:cNvPr id="4" name="Footer Placeholder 3"/>
          <p:cNvSpPr>
            <a:spLocks noGrp="1"/>
          </p:cNvSpPr>
          <p:nvPr>
            <p:ph type="ftr" sz="quarter" idx="3"/>
          </p:nvPr>
        </p:nvSpPr>
        <p:spPr/>
        <p:txBody>
          <a:bodyPr/>
          <a:lstStyle/>
          <a:p>
            <a:r>
              <a:rPr lang="nn-NO">
                <a:solidFill>
                  <a:schemeClr val="bg1"/>
                </a:solidFill>
              </a:rPr>
              <a:t>OAA:Fall Reporting:nr:cw: 08/02/2022</a:t>
            </a:r>
            <a:endParaRPr lang="en-US">
              <a:solidFill>
                <a:schemeClr val="bg1"/>
              </a:solidFill>
            </a:endParaRPr>
          </a:p>
        </p:txBody>
      </p:sp>
      <p:sp>
        <p:nvSpPr>
          <p:cNvPr id="6" name="Text Placeholder 5"/>
          <p:cNvSpPr>
            <a:spLocks noGrp="1"/>
          </p:cNvSpPr>
          <p:nvPr>
            <p:ph type="body" sz="quarter" idx="13"/>
          </p:nvPr>
        </p:nvSpPr>
        <p:spPr>
          <a:xfrm>
            <a:off x="305922" y="985821"/>
            <a:ext cx="10938979" cy="4717024"/>
          </a:xfrm>
        </p:spPr>
        <p:txBody>
          <a:bodyPr vert="horz" lIns="91440" tIns="45720" rIns="91440" bIns="45720" rtlCol="0" anchor="t">
            <a:normAutofit fontScale="92500"/>
          </a:bodyPr>
          <a:lstStyle/>
          <a:p>
            <a:pPr marL="0" indent="0">
              <a:buNone/>
            </a:pPr>
            <a:r>
              <a:rPr lang="en-US" b="1"/>
              <a:t>SDRR</a:t>
            </a:r>
          </a:p>
          <a:p>
            <a:r>
              <a:rPr lang="en-US"/>
              <a:t>Make demographic and 100-day changes</a:t>
            </a:r>
            <a:endParaRPr lang="en-US" b="1">
              <a:solidFill>
                <a:schemeClr val="accent1"/>
              </a:solidFill>
            </a:endParaRPr>
          </a:p>
          <a:p>
            <a:r>
              <a:rPr lang="en-US">
                <a:solidFill>
                  <a:schemeClr val="tx1"/>
                </a:solidFill>
              </a:rPr>
              <a:t>Request nonparticipations, if needed</a:t>
            </a:r>
          </a:p>
          <a:p>
            <a:r>
              <a:rPr lang="en-US">
                <a:solidFill>
                  <a:schemeClr val="tx1"/>
                </a:solidFill>
              </a:rPr>
              <a:t>Make changes in SDRR for Academic Readiness data for Postsecondary Readiness and Cohort if needed</a:t>
            </a:r>
          </a:p>
          <a:p>
            <a:pPr marL="0" indent="0">
              <a:buNone/>
            </a:pPr>
            <a:r>
              <a:rPr lang="en-US" b="1"/>
              <a:t>KDE Applications Login</a:t>
            </a:r>
          </a:p>
          <a:p>
            <a:r>
              <a:rPr lang="en-US"/>
              <a:t>Download spreadsheet from applications site</a:t>
            </a:r>
          </a:p>
          <a:p>
            <a:r>
              <a:rPr lang="en-US"/>
              <a:t>Filter to identify students who need resolution</a:t>
            </a:r>
          </a:p>
          <a:p>
            <a:pPr marL="0" indent="0">
              <a:buNone/>
            </a:pPr>
            <a:r>
              <a:rPr lang="en-US" b="1"/>
              <a:t>TEDS</a:t>
            </a:r>
          </a:p>
          <a:p>
            <a:r>
              <a:rPr lang="en-US"/>
              <a:t>Contact Office of Career and Technical Education for Career Data changes</a:t>
            </a:r>
          </a:p>
          <a:p>
            <a:pPr marL="0" indent="0">
              <a:buNone/>
            </a:pPr>
            <a:endParaRPr lang="en-US"/>
          </a:p>
          <a:p>
            <a:pPr marL="0" indent="0">
              <a:buNone/>
            </a:pPr>
            <a:endParaRPr lang="en-US"/>
          </a:p>
          <a:p>
            <a:pPr marL="0" indent="0">
              <a:buNone/>
            </a:pPr>
            <a:endParaRPr lang="en-US"/>
          </a:p>
        </p:txBody>
      </p:sp>
      <p:sp>
        <p:nvSpPr>
          <p:cNvPr id="5" name="Title 4"/>
          <p:cNvSpPr>
            <a:spLocks noGrp="1"/>
          </p:cNvSpPr>
          <p:nvPr>
            <p:ph type="title"/>
          </p:nvPr>
        </p:nvSpPr>
        <p:spPr>
          <a:xfrm>
            <a:off x="305922" y="-85006"/>
            <a:ext cx="8596668" cy="1320800"/>
          </a:xfrm>
        </p:spPr>
        <p:txBody>
          <a:bodyPr/>
          <a:lstStyle/>
          <a:p>
            <a:r>
              <a:rPr lang="en-US"/>
              <a:t>Suggested Steps</a:t>
            </a:r>
          </a:p>
        </p:txBody>
      </p:sp>
    </p:spTree>
    <p:extLst>
      <p:ext uri="{BB962C8B-B14F-4D97-AF65-F5344CB8AC3E}">
        <p14:creationId xmlns:p14="http://schemas.microsoft.com/office/powerpoint/2010/main" val="2416142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2022-08-08T04:00:00+00:00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Fall Reporting Training </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KYED-14-1788</_dlc_DocId>
    <_dlc_DocIdUrl xmlns="3a62de7d-ba57-4f43-9dae-9623ba637be0">
      <Url>https://www.education.ky.gov/AA/distsupp/_layouts/15/DocIdRedir.aspx?ID=KYED-14-1788</Url>
      <Description>KYED-14-1788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cf3aa28c-8d44-408c-a5ca-996a87f6cd59"/>
    <ds:schemaRef ds:uri="c8aeabe4-0dec-4482-a76a-bb57f37294f4"/>
    <ds:schemaRef ds:uri="http://www.w3.org/XML/1998/namespace"/>
    <ds:schemaRef ds:uri="http://purl.org/dc/dcmitype/"/>
    <ds:schemaRef ds:uri="5bc9d522-2386-425a-9f2a-a617cf877ec0"/>
    <ds:schemaRef ds:uri="e933af85-a9ee-4a70-b6e0-74d4f32bb51d"/>
    <ds:schemaRef ds:uri="b062eb0a-ada4-4626-816e-5cd0be926cf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44B6F143-32C0-4F0F-BD56-404555010807}"/>
</file>

<file path=customXml/itemProps4.xml><?xml version="1.0" encoding="utf-8"?>
<ds:datastoreItem xmlns:ds="http://schemas.openxmlformats.org/officeDocument/2006/customXml" ds:itemID="{B07E7E53-0D71-4787-B43D-3EE8601209BA}"/>
</file>

<file path=docProps/app.xml><?xml version="1.0" encoding="utf-8"?>
<Properties xmlns="http://schemas.openxmlformats.org/officeDocument/2006/extended-properties" xmlns:vt="http://schemas.openxmlformats.org/officeDocument/2006/docPropsVTypes">
  <TotalTime>11</TotalTime>
  <Words>3434</Words>
  <Application>Microsoft Office PowerPoint</Application>
  <PresentationFormat>Widescreen</PresentationFormat>
  <Paragraphs>392</Paragraphs>
  <Slides>45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Franklin Gothic Book</vt:lpstr>
      <vt:lpstr>Franklin Gothic Medium</vt:lpstr>
      <vt:lpstr>Georgia</vt:lpstr>
      <vt:lpstr>Office Theme</vt:lpstr>
      <vt:lpstr>2022 Fall Reporting-Data Review</vt:lpstr>
      <vt:lpstr>Agenda</vt:lpstr>
      <vt:lpstr>Need for Data Review</vt:lpstr>
      <vt:lpstr>Understanding the Process</vt:lpstr>
      <vt:lpstr>Tentative Timeline for Fall Reporting</vt:lpstr>
      <vt:lpstr>Data Review Priorities</vt:lpstr>
      <vt:lpstr>Data Review Process</vt:lpstr>
      <vt:lpstr>Data Available in SDRR</vt:lpstr>
      <vt:lpstr>Suggested Steps</vt:lpstr>
      <vt:lpstr>Student Participation Rates - Assessment Data</vt:lpstr>
      <vt:lpstr>Student NAPD Inclusion - Assessment Data and Accountability Data Comparison</vt:lpstr>
      <vt:lpstr>Login Page</vt:lpstr>
      <vt:lpstr>Welcome/Home</vt:lpstr>
      <vt:lpstr>Home Page</vt:lpstr>
      <vt:lpstr>SDRR Tasks Checklist</vt:lpstr>
      <vt:lpstr>Quick Links</vt:lpstr>
      <vt:lpstr>Tickets</vt:lpstr>
      <vt:lpstr>Features of SDRR</vt:lpstr>
      <vt:lpstr>Data Review Student Listing</vt:lpstr>
      <vt:lpstr>Changes to Demographics in SDRR</vt:lpstr>
      <vt:lpstr>Uploading Medical Nonparticipation in SDRR </vt:lpstr>
      <vt:lpstr>Medical Nonparticipation Update</vt:lpstr>
      <vt:lpstr>Nonparticipation in SDRR</vt:lpstr>
      <vt:lpstr>Roster Cleanup</vt:lpstr>
      <vt:lpstr>Ticket Listing</vt:lpstr>
      <vt:lpstr>Nonparticipations by Test Type</vt:lpstr>
      <vt:lpstr>Cohort</vt:lpstr>
      <vt:lpstr>Cohort Student Listing</vt:lpstr>
      <vt:lpstr>Cohort Student Listing-Continued</vt:lpstr>
      <vt:lpstr>Welcome/Home Page</vt:lpstr>
      <vt:lpstr>Cohort Student Listing in SDRR</vt:lpstr>
      <vt:lpstr>Cohort Reminders</vt:lpstr>
      <vt:lpstr>Postsecondary Readiness-Academic Readiness</vt:lpstr>
      <vt:lpstr>Academic Readiness for Postsecondary Readiness Resource</vt:lpstr>
      <vt:lpstr>Postsecondary Readiness Scores  </vt:lpstr>
      <vt:lpstr>Postsecondary Readiness Scores in SDRR</vt:lpstr>
      <vt:lpstr>Postsecondary Readiness Score Update</vt:lpstr>
      <vt:lpstr>Resources for Data Review: (Online Help Button)     </vt:lpstr>
      <vt:lpstr>Resources to Assist with Data Review</vt:lpstr>
      <vt:lpstr>Resources Continued- Step by Step Instructions</vt:lpstr>
      <vt:lpstr>Step by Step Instructions Example- Change 100–Day Entity</vt:lpstr>
      <vt:lpstr>Cohort Resources</vt:lpstr>
      <vt:lpstr>SDRR Resources</vt:lpstr>
      <vt:lpstr>Questions and Answer Session for Data Review</vt:lpstr>
      <vt:lpstr>Contact Information for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Fall Reporting-Data Review</dc:title>
  <dc:creator>Williams, Chris - Division of Assessment and Accountability Support</dc:creator>
  <cp:lastModifiedBy>Riley, Ben - Division of Assessment and Accountability Support</cp:lastModifiedBy>
  <cp:revision>2</cp:revision>
  <dcterms:created xsi:type="dcterms:W3CDTF">2022-07-28T19:06:37Z</dcterms:created>
  <dcterms:modified xsi:type="dcterms:W3CDTF">2022-08-08T19:44:07Z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c6b06f47-dded-4d30-bd33-692a862f5e3a</vt:lpwstr>
  </property>
</Properties>
</file>