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diagrams/colors1.xml" ContentType="application/vnd.openxmlformats-officedocument.drawingml.diagramColors+xml"/>
  <Override PartName="/ppt/authors.xml" ContentType="application/vnd.ms-powerpoint.authors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  <p:sldMasterId id="2147483678" r:id="rId6"/>
  </p:sldMasterIdLst>
  <p:notesMasterIdLst>
    <p:notesMasterId r:id="rId35"/>
  </p:notesMasterIdLst>
  <p:handoutMasterIdLst>
    <p:handoutMasterId r:id="rId36"/>
  </p:handoutMasterIdLst>
  <p:sldIdLst>
    <p:sldId id="256" r:id="rId7"/>
    <p:sldId id="1024" r:id="rId8"/>
    <p:sldId id="1098" r:id="rId9"/>
    <p:sldId id="318" r:id="rId10"/>
    <p:sldId id="321" r:id="rId11"/>
    <p:sldId id="329" r:id="rId12"/>
    <p:sldId id="330" r:id="rId13"/>
    <p:sldId id="1110" r:id="rId14"/>
    <p:sldId id="1109" r:id="rId15"/>
    <p:sldId id="1099" r:id="rId16"/>
    <p:sldId id="1102" r:id="rId17"/>
    <p:sldId id="1103" r:id="rId18"/>
    <p:sldId id="1101" r:id="rId19"/>
    <p:sldId id="1108" r:id="rId20"/>
    <p:sldId id="1048" r:id="rId21"/>
    <p:sldId id="1050" r:id="rId22"/>
    <p:sldId id="1100" r:id="rId23"/>
    <p:sldId id="1107" r:id="rId24"/>
    <p:sldId id="1106" r:id="rId25"/>
    <p:sldId id="1105" r:id="rId26"/>
    <p:sldId id="1104" r:id="rId27"/>
    <p:sldId id="1047" r:id="rId28"/>
    <p:sldId id="1049" r:id="rId29"/>
    <p:sldId id="1051" r:id="rId30"/>
    <p:sldId id="1097" r:id="rId31"/>
    <p:sldId id="1096" r:id="rId32"/>
    <p:sldId id="888" r:id="rId33"/>
    <p:sldId id="102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22606-89CE-37F5-0354-C7C7B03AE384}" name="Chandler, Melissa - Division of Assessment and Accountability Support" initials="CS" userId="S::melissa.chandler@education.ky.gov::c7c40c5a-5db2-409e-9ac5-b3fa8556cae3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CCCC5755-80CF-4B48-E1F5-5CFC857F1A2A}" name="Riley, Ben - Division of Assessment and Accountability Support" initials="RBDoAaAS" userId="Riley, Ben - Division of Assessment and Accountability Support" providerId="None"/>
  <p188:author id="{FF3B046C-91C7-F735-5D2E-F89695486385}" name="Jett, Lisa - Division of Assessment and Accountability Support" initials="JS" userId="S::lisa.jett@education.ky.gov::6d718aac-4a55-46f9-aab8-85fa88911f2a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RS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5FD6BBD4-89B8-DC90-B9A0-590DE6A9A122}" name="Larkins, Jennifer - Division of Assessment and Accountability Support" initials="LS" userId="S::jennifer.larkins@education.ky.gov::093879bc-4454-48e7-95b0-93a7f4bf4b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ord, Jennifer - KDE Division Director" initials="SJ-KDD" lastIdx="6" clrIdx="0">
    <p:extLst>
      <p:ext uri="{19B8F6BF-5375-455C-9EA6-DF929625EA0E}">
        <p15:presenceInfo xmlns:p15="http://schemas.microsoft.com/office/powerpoint/2012/main" userId="S::jennifer.stafford@education.ky.gov::0151abd4-297e-443f-a77b-a8c249c015ab" providerId="AD"/>
      </p:ext>
    </p:extLst>
  </p:cmAuthor>
  <p:cmAuthor id="2" name="Jett, Lisa - Division of Assessment and Accountability Support" initials="JS" lastIdx="1" clrIdx="1">
    <p:extLst>
      <p:ext uri="{19B8F6BF-5375-455C-9EA6-DF929625EA0E}">
        <p15:presenceInfo xmlns:p15="http://schemas.microsoft.com/office/powerpoint/2012/main" userId="S::lisa.jett@education.ky.gov::6d718aac-4a55-46f9-aab8-85fa88911f2a" providerId="AD"/>
      </p:ext>
    </p:extLst>
  </p:cmAuthor>
  <p:cmAuthor id="3" name="Chandler, Melissa - Division of Assessment and Accountability Support" initials="CS" lastIdx="2" clrIdx="2">
    <p:extLst>
      <p:ext uri="{19B8F6BF-5375-455C-9EA6-DF929625EA0E}">
        <p15:presenceInfo xmlns:p15="http://schemas.microsoft.com/office/powerpoint/2012/main" userId="S::melissa.chandler@education.ky.gov::c7c40c5a-5db2-409e-9ac5-b3fa8556ca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7C3"/>
    <a:srgbClr val="007780"/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EF57C-3A7B-7823-B19B-1227AFB358FF}" v="280" dt="2023-07-12T15:48:19.112"/>
    <p1510:client id="{1B01C5C5-1DAD-4A42-AD8C-C3DEE059530C}" v="36" dt="2023-07-13T11:30:10.227"/>
    <p1510:client id="{3BADDF07-DF54-F0A9-F2C6-5F55CCFEB507}" v="17" dt="2023-07-12T13:07:15.322"/>
    <p1510:client id="{49799A21-A816-4858-B110-3A7C98F5DBFB}" v="100" vWet="102" dt="2023-07-13T11:46:10.100"/>
    <p1510:client id="{72ACA052-121D-4D9C-A694-B6CFECD28BBB}" v="14" dt="2023-07-12T19:38:11.145"/>
    <p1510:client id="{9156FFA1-EC14-65C4-63CA-8BD342646A86}" v="156" dt="2023-07-12T13:02:17.718"/>
    <p1510:client id="{A40BB9D7-0691-1397-3FB6-AC0DED22F59A}" v="58" dt="2023-07-12T19:22:21.899"/>
    <p1510:client id="{AD6FE40B-AD80-69D8-9805-24823C328A15}" v="10" vWet="11" dt="2023-07-13T12:21:16.927"/>
    <p1510:client id="{BC5D94A4-E150-DFFF-3E00-1411F48D85E6}" v="63" dt="2023-07-12T13:50:14.391"/>
    <p1510:client id="{C0581F5A-EBF7-4B21-BE68-C77573592993}" v="266" vWet="268" dt="2023-07-13T12:07:43.253"/>
    <p1510:client id="{D6921D99-699B-CCD0-F4CC-65A05E2D5CF4}" v="2" dt="2023-07-13T11:51:36.945"/>
    <p1510:client id="{DC1FB9CD-05B3-922E-58B1-CFDF505C014F}" v="42" dt="2023-07-12T13:05:09.102"/>
    <p1510:client id="{F4771814-1AD0-43A0-85D7-19A98BB56AEC}" v="1311" dt="2023-07-13T12:27:43.716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52E98-C04E-4776-8BC1-6C8976347234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E709167D-3A25-431F-84F3-10100FF1C1BE}">
      <dgm:prSet phldrT="[Text]" custT="1"/>
      <dgm:spPr/>
      <dgm:t>
        <a:bodyPr/>
        <a:lstStyle/>
        <a:p>
          <a:pPr rtl="0">
            <a:lnSpc>
              <a:spcPct val="9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Data Review in SDRR </a:t>
          </a:r>
        </a:p>
        <a:p>
          <a:pPr>
            <a:lnSpc>
              <a:spcPct val="9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Aug. 2-10</a:t>
          </a:r>
        </a:p>
        <a:p>
          <a:pPr rtl="0">
            <a:lnSpc>
              <a:spcPct val="9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Closes on Aug. 10 at noon ET for </a:t>
          </a:r>
        </a:p>
        <a:p>
          <a:pPr rtl="0">
            <a:lnSpc>
              <a:spcPct val="10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(New Tickets)</a:t>
          </a:r>
          <a:br>
            <a:rPr lang="en-US" sz="2000">
              <a:solidFill>
                <a:schemeClr val="tx1"/>
              </a:solidFill>
              <a:latin typeface="+mn-lt"/>
            </a:rPr>
          </a:br>
          <a:r>
            <a:rPr lang="en-US" sz="2000">
              <a:solidFill>
                <a:schemeClr val="tx1"/>
              </a:solidFill>
              <a:latin typeface="+mn-lt"/>
            </a:rPr>
            <a:t>Demographics, Accountability and Participation for Individual  Students will be the focus</a:t>
          </a:r>
        </a:p>
      </dgm:t>
    </dgm:pt>
    <dgm:pt modelId="{65824DF7-03BA-4E36-A60D-23B829B83759}" type="parTrans" cxnId="{9507F646-BCBB-4519-A088-FE4135498AEC}">
      <dgm:prSet/>
      <dgm:spPr/>
      <dgm:t>
        <a:bodyPr/>
        <a:lstStyle/>
        <a:p>
          <a:endParaRPr lang="en-US"/>
        </a:p>
      </dgm:t>
    </dgm:pt>
    <dgm:pt modelId="{8EBCA869-6B2E-45EF-9643-C52E81F4EB2A}" type="sibTrans" cxnId="{9507F646-BCBB-4519-A088-FE4135498AEC}">
      <dgm:prSet/>
      <dgm:spPr/>
      <dgm:t>
        <a:bodyPr/>
        <a:lstStyle/>
        <a:p>
          <a:endParaRPr lang="en-US"/>
        </a:p>
      </dgm:t>
    </dgm:pt>
    <dgm:pt modelId="{B50A8834-B429-4FC2-9FAE-46666025A1A3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000">
            <a:latin typeface="Franklin Gothic Medium" panose="020B0603020102020204" pitchFamily="34" charset="0"/>
          </a:endParaRPr>
        </a:p>
        <a:p>
          <a:pPr>
            <a:lnSpc>
              <a:spcPct val="9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Quality Control (QC) Review Oct. 17 (Tentative)</a:t>
          </a:r>
        </a:p>
        <a:p>
          <a:pPr rtl="0">
            <a:lnSpc>
              <a:spcPct val="10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Spreadsheets –KDE  applications login and </a:t>
          </a:r>
        </a:p>
        <a:p>
          <a:pPr>
            <a:lnSpc>
              <a:spcPct val="10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Google form</a:t>
          </a:r>
        </a:p>
        <a:p>
          <a:pPr>
            <a:lnSpc>
              <a:spcPct val="100000"/>
            </a:lnSpc>
          </a:pPr>
          <a:r>
            <a:rPr lang="en-US" sz="2000">
              <a:solidFill>
                <a:schemeClr val="tx1"/>
              </a:solidFill>
              <a:latin typeface="+mn-lt"/>
            </a:rPr>
            <a:t>Systemic issues</a:t>
          </a:r>
        </a:p>
        <a:p>
          <a:pPr>
            <a:lnSpc>
              <a:spcPct val="90000"/>
            </a:lnSpc>
          </a:pPr>
          <a:endParaRPr lang="en-US" sz="1500"/>
        </a:p>
      </dgm:t>
    </dgm:pt>
    <dgm:pt modelId="{373591CD-8514-496F-B31A-67176661BF01}" type="parTrans" cxnId="{AC6BE280-081F-4AE6-BD76-43FF6B530247}">
      <dgm:prSet/>
      <dgm:spPr/>
      <dgm:t>
        <a:bodyPr/>
        <a:lstStyle/>
        <a:p>
          <a:endParaRPr lang="en-US"/>
        </a:p>
      </dgm:t>
    </dgm:pt>
    <dgm:pt modelId="{D9CBA48A-2404-453B-A813-9A043C9791AA}" type="sibTrans" cxnId="{AC6BE280-081F-4AE6-BD76-43FF6B530247}">
      <dgm:prSet/>
      <dgm:spPr/>
      <dgm:t>
        <a:bodyPr/>
        <a:lstStyle/>
        <a:p>
          <a:endParaRPr lang="en-US"/>
        </a:p>
      </dgm:t>
    </dgm:pt>
    <dgm:pt modelId="{B6CE4403-2DED-4B7F-B5F6-169E27952718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District/Media Release</a:t>
          </a:r>
        </a:p>
        <a:p>
          <a:pPr rtl="0"/>
          <a:r>
            <a:rPr lang="en-US" sz="2000">
              <a:solidFill>
                <a:schemeClr val="tx1"/>
              </a:solidFill>
            </a:rPr>
            <a:t>(Late Oct./Early Nov.-exact dates-TBD)</a:t>
          </a:r>
          <a:r>
            <a:rPr lang="en-US" sz="2000">
              <a:solidFill>
                <a:schemeClr val="tx1"/>
              </a:solidFill>
              <a:latin typeface="Franklin Gothic Medium" panose="020B0603020102020204"/>
            </a:rPr>
            <a:t> </a:t>
          </a:r>
          <a:endParaRPr lang="en-US" sz="2000">
            <a:solidFill>
              <a:schemeClr val="tx1"/>
            </a:solidFill>
          </a:endParaRPr>
        </a:p>
        <a:p>
          <a:r>
            <a:rPr lang="en-US" sz="2000">
              <a:solidFill>
                <a:schemeClr val="tx1"/>
              </a:solidFill>
            </a:rPr>
            <a:t>Data is Embargoed until Public Release</a:t>
          </a:r>
        </a:p>
        <a:p>
          <a:endParaRPr lang="en-US" sz="1700"/>
        </a:p>
      </dgm:t>
    </dgm:pt>
    <dgm:pt modelId="{7562944C-E6A6-4494-B0A8-3FCFCE684532}" type="parTrans" cxnId="{BA5636E1-5E95-44DC-9701-B7682D0B17E0}">
      <dgm:prSet/>
      <dgm:spPr/>
      <dgm:t>
        <a:bodyPr/>
        <a:lstStyle/>
        <a:p>
          <a:endParaRPr lang="en-US"/>
        </a:p>
      </dgm:t>
    </dgm:pt>
    <dgm:pt modelId="{A38C7AD8-A454-4FAE-9895-F81D370473F4}" type="sibTrans" cxnId="{BA5636E1-5E95-44DC-9701-B7682D0B17E0}">
      <dgm:prSet/>
      <dgm:spPr/>
      <dgm:t>
        <a:bodyPr/>
        <a:lstStyle/>
        <a:p>
          <a:endParaRPr lang="en-US"/>
        </a:p>
      </dgm:t>
    </dgm:pt>
    <dgm:pt modelId="{CA29BB8C-C157-4541-8AFD-EFAF7DFD17B2}">
      <dgm:prSet custT="1"/>
      <dgm:spPr/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Public Release</a:t>
          </a:r>
          <a:r>
            <a:rPr lang="en-US" sz="2000">
              <a:solidFill>
                <a:schemeClr val="tx1"/>
              </a:solidFill>
              <a:latin typeface="Georgia"/>
            </a:rPr>
            <a:t> </a:t>
          </a:r>
          <a:endParaRPr lang="en-US" sz="2000">
            <a:solidFill>
              <a:schemeClr val="tx1"/>
            </a:solidFill>
          </a:endParaRPr>
        </a:p>
        <a:p>
          <a:r>
            <a:rPr lang="en-US" sz="2000">
              <a:solidFill>
                <a:schemeClr val="tx1"/>
              </a:solidFill>
            </a:rPr>
            <a:t>(Late Oct/Early Nov.-exact dates-TBD)</a:t>
          </a:r>
        </a:p>
        <a:p>
          <a:r>
            <a:rPr lang="en-US" sz="2000">
              <a:solidFill>
                <a:schemeClr val="tx1"/>
              </a:solidFill>
            </a:rPr>
            <a:t>Ten-Day Regulatory Data Review after Public Release</a:t>
          </a:r>
        </a:p>
      </dgm:t>
    </dgm:pt>
    <dgm:pt modelId="{9BB39938-5648-4798-A5CD-9B3641C46BB0}" type="parTrans" cxnId="{85116580-C7B0-4E59-8B51-605E0AFF2658}">
      <dgm:prSet/>
      <dgm:spPr/>
      <dgm:t>
        <a:bodyPr/>
        <a:lstStyle/>
        <a:p>
          <a:endParaRPr lang="en-US"/>
        </a:p>
      </dgm:t>
    </dgm:pt>
    <dgm:pt modelId="{314DD56E-38F8-48C8-BFFE-A4AD550E5B9D}" type="sibTrans" cxnId="{85116580-C7B0-4E59-8B51-605E0AFF2658}">
      <dgm:prSet/>
      <dgm:spPr/>
      <dgm:t>
        <a:bodyPr/>
        <a:lstStyle/>
        <a:p>
          <a:endParaRPr lang="en-US"/>
        </a:p>
      </dgm:t>
    </dgm:pt>
    <dgm:pt modelId="{24553741-784E-4244-8D27-86601F3222D1}" type="pres">
      <dgm:prSet presAssocID="{CA052E98-C04E-4776-8BC1-6C8976347234}" presName="Name0" presStyleCnt="0">
        <dgm:presLayoutVars>
          <dgm:dir/>
          <dgm:resizeHandles val="exact"/>
        </dgm:presLayoutVars>
      </dgm:prSet>
      <dgm:spPr/>
    </dgm:pt>
    <dgm:pt modelId="{DACD5C04-BA84-4FFF-B506-4B98B27735BA}" type="pres">
      <dgm:prSet presAssocID="{E709167D-3A25-431F-84F3-10100FF1C1BE}" presName="node" presStyleLbl="node1" presStyleIdx="0" presStyleCnt="4" custScaleX="133012" custScaleY="140353" custLinFactNeighborX="-249" custLinFactNeighborY="696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0958B78-591C-4D41-845A-362494FA1E18}" type="pres">
      <dgm:prSet presAssocID="{8EBCA869-6B2E-45EF-9643-C52E81F4EB2A}" presName="sibTrans" presStyleLbl="sibTrans1D1" presStyleIdx="0" presStyleCnt="3"/>
      <dgm:spPr/>
    </dgm:pt>
    <dgm:pt modelId="{60C44416-3C7D-4C38-BE16-94690C698EC8}" type="pres">
      <dgm:prSet presAssocID="{8EBCA869-6B2E-45EF-9643-C52E81F4EB2A}" presName="connectorText" presStyleLbl="sibTrans1D1" presStyleIdx="0" presStyleCnt="3"/>
      <dgm:spPr/>
    </dgm:pt>
    <dgm:pt modelId="{D5E419ED-B429-44AE-A9C6-72317A0FBDF5}" type="pres">
      <dgm:prSet presAssocID="{B50A8834-B429-4FC2-9FAE-46666025A1A3}" presName="node" presStyleLbl="node1" presStyleIdx="1" presStyleCnt="4" custScaleX="122357" custScaleY="142941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4C255C5-6F18-4186-9B44-F59E01282E33}" type="pres">
      <dgm:prSet presAssocID="{D9CBA48A-2404-453B-A813-9A043C9791AA}" presName="sibTrans" presStyleLbl="sibTrans1D1" presStyleIdx="1" presStyleCnt="3"/>
      <dgm:spPr/>
    </dgm:pt>
    <dgm:pt modelId="{D40C4124-1A54-4CF1-AB27-A479B5B7575A}" type="pres">
      <dgm:prSet presAssocID="{D9CBA48A-2404-453B-A813-9A043C9791AA}" presName="connectorText" presStyleLbl="sibTrans1D1" presStyleIdx="1" presStyleCnt="3"/>
      <dgm:spPr/>
    </dgm:pt>
    <dgm:pt modelId="{FDA4DE43-70DA-4588-BB71-C6D092D447B7}" type="pres">
      <dgm:prSet presAssocID="{B6CE4403-2DED-4B7F-B5F6-169E27952718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5C30811A-5E7B-45AE-8A8B-888AA4E58FA3}" type="pres">
      <dgm:prSet presAssocID="{A38C7AD8-A454-4FAE-9895-F81D370473F4}" presName="sibTrans" presStyleLbl="sibTrans1D1" presStyleIdx="2" presStyleCnt="3"/>
      <dgm:spPr/>
    </dgm:pt>
    <dgm:pt modelId="{C872A22F-F705-43CA-9BE3-155DABC0487C}" type="pres">
      <dgm:prSet presAssocID="{A38C7AD8-A454-4FAE-9895-F81D370473F4}" presName="connectorText" presStyleLbl="sibTrans1D1" presStyleIdx="2" presStyleCnt="3"/>
      <dgm:spPr/>
    </dgm:pt>
    <dgm:pt modelId="{BD8252B0-A72B-4FAB-99AD-5EA65DD5EADE}" type="pres">
      <dgm:prSet presAssocID="{CA29BB8C-C157-4541-8AFD-EFAF7DFD17B2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8A0961C-322B-411B-8D43-1C3CA845D5BC}" type="presOf" srcId="{B6CE4403-2DED-4B7F-B5F6-169E27952718}" destId="{FDA4DE43-70DA-4588-BB71-C6D092D447B7}" srcOrd="0" destOrd="0" presId="urn:microsoft.com/office/officeart/2005/8/layout/bProcess3"/>
    <dgm:cxn modelId="{1A076A2C-5739-483F-B2B4-8E5BA5005125}" type="presOf" srcId="{D9CBA48A-2404-453B-A813-9A043C9791AA}" destId="{84C255C5-6F18-4186-9B44-F59E01282E33}" srcOrd="0" destOrd="0" presId="urn:microsoft.com/office/officeart/2005/8/layout/bProcess3"/>
    <dgm:cxn modelId="{FF111135-E110-48DD-8675-64ADF6ACB49B}" type="presOf" srcId="{B50A8834-B429-4FC2-9FAE-46666025A1A3}" destId="{D5E419ED-B429-44AE-A9C6-72317A0FBDF5}" srcOrd="0" destOrd="0" presId="urn:microsoft.com/office/officeart/2005/8/layout/bProcess3"/>
    <dgm:cxn modelId="{D264B363-1E23-465C-942D-236FA48A951E}" type="presOf" srcId="{A38C7AD8-A454-4FAE-9895-F81D370473F4}" destId="{C872A22F-F705-43CA-9BE3-155DABC0487C}" srcOrd="1" destOrd="0" presId="urn:microsoft.com/office/officeart/2005/8/layout/bProcess3"/>
    <dgm:cxn modelId="{ED948C45-9F86-4DC9-84B7-F477D89D1ABC}" type="presOf" srcId="{D9CBA48A-2404-453B-A813-9A043C9791AA}" destId="{D40C4124-1A54-4CF1-AB27-A479B5B7575A}" srcOrd="1" destOrd="0" presId="urn:microsoft.com/office/officeart/2005/8/layout/bProcess3"/>
    <dgm:cxn modelId="{9507F646-BCBB-4519-A088-FE4135498AEC}" srcId="{CA052E98-C04E-4776-8BC1-6C8976347234}" destId="{E709167D-3A25-431F-84F3-10100FF1C1BE}" srcOrd="0" destOrd="0" parTransId="{65824DF7-03BA-4E36-A60D-23B829B83759}" sibTransId="{8EBCA869-6B2E-45EF-9643-C52E81F4EB2A}"/>
    <dgm:cxn modelId="{89FC974C-4BA0-4FDB-BA40-B8D6590D8A1A}" type="presOf" srcId="{8EBCA869-6B2E-45EF-9643-C52E81F4EB2A}" destId="{60C44416-3C7D-4C38-BE16-94690C698EC8}" srcOrd="1" destOrd="0" presId="urn:microsoft.com/office/officeart/2005/8/layout/bProcess3"/>
    <dgm:cxn modelId="{85116580-C7B0-4E59-8B51-605E0AFF2658}" srcId="{CA052E98-C04E-4776-8BC1-6C8976347234}" destId="{CA29BB8C-C157-4541-8AFD-EFAF7DFD17B2}" srcOrd="3" destOrd="0" parTransId="{9BB39938-5648-4798-A5CD-9B3641C46BB0}" sibTransId="{314DD56E-38F8-48C8-BFFE-A4AD550E5B9D}"/>
    <dgm:cxn modelId="{AC6BE280-081F-4AE6-BD76-43FF6B530247}" srcId="{CA052E98-C04E-4776-8BC1-6C8976347234}" destId="{B50A8834-B429-4FC2-9FAE-46666025A1A3}" srcOrd="1" destOrd="0" parTransId="{373591CD-8514-496F-B31A-67176661BF01}" sibTransId="{D9CBA48A-2404-453B-A813-9A043C9791AA}"/>
    <dgm:cxn modelId="{277CE092-1A15-4444-826A-E4BA29BD19B0}" type="presOf" srcId="{A38C7AD8-A454-4FAE-9895-F81D370473F4}" destId="{5C30811A-5E7B-45AE-8A8B-888AA4E58FA3}" srcOrd="0" destOrd="0" presId="urn:microsoft.com/office/officeart/2005/8/layout/bProcess3"/>
    <dgm:cxn modelId="{DDB52697-07AE-45EF-B3FD-D7E114769653}" type="presOf" srcId="{CA052E98-C04E-4776-8BC1-6C8976347234}" destId="{24553741-784E-4244-8D27-86601F3222D1}" srcOrd="0" destOrd="0" presId="urn:microsoft.com/office/officeart/2005/8/layout/bProcess3"/>
    <dgm:cxn modelId="{802258B2-F68A-4572-B12B-F7A233EE0B17}" type="presOf" srcId="{8EBCA869-6B2E-45EF-9643-C52E81F4EB2A}" destId="{60958B78-591C-4D41-845A-362494FA1E18}" srcOrd="0" destOrd="0" presId="urn:microsoft.com/office/officeart/2005/8/layout/bProcess3"/>
    <dgm:cxn modelId="{BA5636E1-5E95-44DC-9701-B7682D0B17E0}" srcId="{CA052E98-C04E-4776-8BC1-6C8976347234}" destId="{B6CE4403-2DED-4B7F-B5F6-169E27952718}" srcOrd="2" destOrd="0" parTransId="{7562944C-E6A6-4494-B0A8-3FCFCE684532}" sibTransId="{A38C7AD8-A454-4FAE-9895-F81D370473F4}"/>
    <dgm:cxn modelId="{E7FFD1E4-4ADF-40E8-92B3-F7D96BD42BA3}" type="presOf" srcId="{E709167D-3A25-431F-84F3-10100FF1C1BE}" destId="{DACD5C04-BA84-4FFF-B506-4B98B27735BA}" srcOrd="0" destOrd="0" presId="urn:microsoft.com/office/officeart/2005/8/layout/bProcess3"/>
    <dgm:cxn modelId="{348E09FD-DDBE-4930-8DB4-99683AAEDA6B}" type="presOf" srcId="{CA29BB8C-C157-4541-8AFD-EFAF7DFD17B2}" destId="{BD8252B0-A72B-4FAB-99AD-5EA65DD5EADE}" srcOrd="0" destOrd="0" presId="urn:microsoft.com/office/officeart/2005/8/layout/bProcess3"/>
    <dgm:cxn modelId="{C5607E33-E3A3-465F-9339-34B71A6F84D8}" type="presParOf" srcId="{24553741-784E-4244-8D27-86601F3222D1}" destId="{DACD5C04-BA84-4FFF-B506-4B98B27735BA}" srcOrd="0" destOrd="0" presId="urn:microsoft.com/office/officeart/2005/8/layout/bProcess3"/>
    <dgm:cxn modelId="{78D35ECE-4628-432C-8A58-EA3CC5480EDF}" type="presParOf" srcId="{24553741-784E-4244-8D27-86601F3222D1}" destId="{60958B78-591C-4D41-845A-362494FA1E18}" srcOrd="1" destOrd="0" presId="urn:microsoft.com/office/officeart/2005/8/layout/bProcess3"/>
    <dgm:cxn modelId="{A4432A36-54D4-4D59-8B89-A3442B46C311}" type="presParOf" srcId="{60958B78-591C-4D41-845A-362494FA1E18}" destId="{60C44416-3C7D-4C38-BE16-94690C698EC8}" srcOrd="0" destOrd="0" presId="urn:microsoft.com/office/officeart/2005/8/layout/bProcess3"/>
    <dgm:cxn modelId="{3BC3202C-88D3-4BC3-BEBC-CAB099F83799}" type="presParOf" srcId="{24553741-784E-4244-8D27-86601F3222D1}" destId="{D5E419ED-B429-44AE-A9C6-72317A0FBDF5}" srcOrd="2" destOrd="0" presId="urn:microsoft.com/office/officeart/2005/8/layout/bProcess3"/>
    <dgm:cxn modelId="{E3BF722A-EC56-4F8A-8CFF-A54632E7EB5E}" type="presParOf" srcId="{24553741-784E-4244-8D27-86601F3222D1}" destId="{84C255C5-6F18-4186-9B44-F59E01282E33}" srcOrd="3" destOrd="0" presId="urn:microsoft.com/office/officeart/2005/8/layout/bProcess3"/>
    <dgm:cxn modelId="{2E2D9986-6CD2-4808-9C88-BE04B6743224}" type="presParOf" srcId="{84C255C5-6F18-4186-9B44-F59E01282E33}" destId="{D40C4124-1A54-4CF1-AB27-A479B5B7575A}" srcOrd="0" destOrd="0" presId="urn:microsoft.com/office/officeart/2005/8/layout/bProcess3"/>
    <dgm:cxn modelId="{C647DCEB-7C65-4B90-AC4F-9B20C489F40C}" type="presParOf" srcId="{24553741-784E-4244-8D27-86601F3222D1}" destId="{FDA4DE43-70DA-4588-BB71-C6D092D447B7}" srcOrd="4" destOrd="0" presId="urn:microsoft.com/office/officeart/2005/8/layout/bProcess3"/>
    <dgm:cxn modelId="{D15F1F2D-E866-4508-977B-0DD6B40ABC51}" type="presParOf" srcId="{24553741-784E-4244-8D27-86601F3222D1}" destId="{5C30811A-5E7B-45AE-8A8B-888AA4E58FA3}" srcOrd="5" destOrd="0" presId="urn:microsoft.com/office/officeart/2005/8/layout/bProcess3"/>
    <dgm:cxn modelId="{9BFCC025-4B2A-42F8-BF3E-AAFBC1907A6F}" type="presParOf" srcId="{5C30811A-5E7B-45AE-8A8B-888AA4E58FA3}" destId="{C872A22F-F705-43CA-9BE3-155DABC0487C}" srcOrd="0" destOrd="0" presId="urn:microsoft.com/office/officeart/2005/8/layout/bProcess3"/>
    <dgm:cxn modelId="{20B76E7A-03F5-464E-95C5-0DB2AE736AC8}" type="presParOf" srcId="{24553741-784E-4244-8D27-86601F3222D1}" destId="{BD8252B0-A72B-4FAB-99AD-5EA65DD5EADE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40EBF-E382-4AE1-ABF0-0B0C67D2CA3C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1" csCatId="colorful" phldr="1"/>
      <dgm:spPr/>
    </dgm:pt>
    <dgm:pt modelId="{AE4DDF79-D9F9-4480-8FE3-89CC9015D335}">
      <dgm:prSet custT="1"/>
      <dgm:spPr/>
      <dgm:t>
        <a:bodyPr/>
        <a:lstStyle/>
        <a:p>
          <a:r>
            <a:rPr lang="en-US" sz="2000"/>
            <a:t>Local WAAPOC for access to SDRR</a:t>
          </a:r>
        </a:p>
      </dgm:t>
    </dgm:pt>
    <dgm:pt modelId="{95E74E45-1CA5-45CB-8AB6-D5CF7CC28239}" type="parTrans" cxnId="{20B14885-B93D-4E79-82CB-7C0DF7A80403}">
      <dgm:prSet/>
      <dgm:spPr/>
      <dgm:t>
        <a:bodyPr/>
        <a:lstStyle/>
        <a:p>
          <a:endParaRPr lang="en-US" sz="1800"/>
        </a:p>
      </dgm:t>
    </dgm:pt>
    <dgm:pt modelId="{AA3DEFD6-88D9-4215-8F7F-9E448B940857}" type="sibTrans" cxnId="{20B14885-B93D-4E79-82CB-7C0DF7A80403}">
      <dgm:prSet/>
      <dgm:spPr/>
      <dgm:t>
        <a:bodyPr/>
        <a:lstStyle/>
        <a:p>
          <a:endParaRPr lang="en-US" sz="1800"/>
        </a:p>
      </dgm:t>
    </dgm:pt>
    <dgm:pt modelId="{40B33E3B-86F4-4671-867F-F2D967C5622A}">
      <dgm:prSet custT="1"/>
      <dgm:spPr/>
      <dgm:t>
        <a:bodyPr/>
        <a:lstStyle/>
        <a:p>
          <a:r>
            <a:rPr lang="en-US" sz="2000"/>
            <a:t>Help Button</a:t>
          </a:r>
        </a:p>
      </dgm:t>
    </dgm:pt>
    <dgm:pt modelId="{DB405603-659B-47BF-A963-1BB085E43824}" type="parTrans" cxnId="{DDEB11D3-0E19-48AC-AC28-30EDDAD60366}">
      <dgm:prSet/>
      <dgm:spPr/>
      <dgm:t>
        <a:bodyPr/>
        <a:lstStyle/>
        <a:p>
          <a:endParaRPr lang="en-US"/>
        </a:p>
      </dgm:t>
    </dgm:pt>
    <dgm:pt modelId="{EC2C3AD6-E397-4EF0-9589-E698434A6B1F}" type="sibTrans" cxnId="{DDEB11D3-0E19-48AC-AC28-30EDDAD60366}">
      <dgm:prSet/>
      <dgm:spPr/>
      <dgm:t>
        <a:bodyPr/>
        <a:lstStyle/>
        <a:p>
          <a:endParaRPr lang="en-US"/>
        </a:p>
      </dgm:t>
    </dgm:pt>
    <dgm:pt modelId="{81271394-F77C-4600-8FC9-FC6ECA40E1B0}">
      <dgm:prSet custT="1"/>
      <dgm:spPr>
        <a:solidFill>
          <a:schemeClr val="accent1"/>
        </a:solidFill>
      </dgm:spPr>
      <dgm:t>
        <a:bodyPr/>
        <a:lstStyle/>
        <a:p>
          <a:r>
            <a:rPr lang="en-US" sz="2000"/>
            <a:t>Recorded Trainings</a:t>
          </a:r>
        </a:p>
      </dgm:t>
    </dgm:pt>
    <dgm:pt modelId="{8E85BFCC-42F0-4249-B696-67F82B938804}" type="sibTrans" cxnId="{9AC615D0-DC11-40D0-8222-CE61ECE06280}">
      <dgm:prSet/>
      <dgm:spPr/>
      <dgm:t>
        <a:bodyPr/>
        <a:lstStyle/>
        <a:p>
          <a:endParaRPr lang="en-US" sz="1800"/>
        </a:p>
      </dgm:t>
    </dgm:pt>
    <dgm:pt modelId="{399A33BA-C19F-48F6-A87C-DEB0E7F7B359}" type="parTrans" cxnId="{9AC615D0-DC11-40D0-8222-CE61ECE06280}">
      <dgm:prSet/>
      <dgm:spPr/>
      <dgm:t>
        <a:bodyPr/>
        <a:lstStyle/>
        <a:p>
          <a:endParaRPr lang="en-US" sz="1800"/>
        </a:p>
      </dgm:t>
    </dgm:pt>
    <dgm:pt modelId="{5ACF19CB-2DB6-49DE-A448-5875B853F9D1}">
      <dgm:prSet/>
      <dgm:spPr/>
      <dgm:t>
        <a:bodyPr/>
        <a:lstStyle/>
        <a:p>
          <a:r>
            <a:rPr lang="en-US"/>
            <a:t>Cohort Tool</a:t>
          </a:r>
        </a:p>
      </dgm:t>
    </dgm:pt>
    <dgm:pt modelId="{27015BD8-80B1-42F8-AD15-220CD682B6BB}" type="parTrans" cxnId="{FBB5F706-559E-43AC-B442-6805606B7FD6}">
      <dgm:prSet/>
      <dgm:spPr/>
      <dgm:t>
        <a:bodyPr/>
        <a:lstStyle/>
        <a:p>
          <a:endParaRPr lang="en-US"/>
        </a:p>
      </dgm:t>
    </dgm:pt>
    <dgm:pt modelId="{206F8E35-A9B4-47D1-B273-E4B0EBD87E15}" type="sibTrans" cxnId="{FBB5F706-559E-43AC-B442-6805606B7FD6}">
      <dgm:prSet/>
      <dgm:spPr/>
      <dgm:t>
        <a:bodyPr/>
        <a:lstStyle/>
        <a:p>
          <a:endParaRPr lang="en-US"/>
        </a:p>
      </dgm:t>
    </dgm:pt>
    <dgm:pt modelId="{46577E13-7C3E-49D3-B62E-403C8FE80B7D}">
      <dgm:prSet custScaleX="301287" custScaleY="144932" custLinFactNeighborX="-3609" custLinFactNeighborY="-47830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96752712-8229-4E8B-B0EC-ED6B7DC67770}" type="parTrans" cxnId="{FC6B8547-B1A6-425F-A71E-C7CC306C8204}">
      <dgm:prSet/>
      <dgm:spPr/>
      <dgm:t>
        <a:bodyPr/>
        <a:lstStyle/>
        <a:p>
          <a:endParaRPr lang="en-US"/>
        </a:p>
      </dgm:t>
    </dgm:pt>
    <dgm:pt modelId="{567B620C-561A-4876-AFDB-F12563505734}" type="sibTrans" cxnId="{FC6B8547-B1A6-425F-A71E-C7CC306C8204}">
      <dgm:prSet/>
      <dgm:spPr/>
      <dgm:t>
        <a:bodyPr/>
        <a:lstStyle/>
        <a:p>
          <a:endParaRPr lang="en-US"/>
        </a:p>
      </dgm:t>
    </dgm:pt>
    <dgm:pt modelId="{D6229AB0-E90B-4EC2-84E4-9E58F26E0CF3}">
      <dgm:prSet custScaleX="301287" custScaleY="144932" custLinFactNeighborX="-3609" custLinFactNeighborY="-47830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CEFE17E0-48C6-4402-9255-4B6415782EA4}" type="parTrans" cxnId="{2783C6D1-999F-411B-B2EF-E53413505298}">
      <dgm:prSet/>
      <dgm:spPr/>
      <dgm:t>
        <a:bodyPr/>
        <a:lstStyle/>
        <a:p>
          <a:endParaRPr lang="en-US"/>
        </a:p>
      </dgm:t>
    </dgm:pt>
    <dgm:pt modelId="{DF437979-345C-4B1F-9C26-E7F209EBECFE}" type="sibTrans" cxnId="{2783C6D1-999F-411B-B2EF-E53413505298}">
      <dgm:prSet/>
      <dgm:spPr/>
      <dgm:t>
        <a:bodyPr/>
        <a:lstStyle/>
        <a:p>
          <a:endParaRPr lang="en-US"/>
        </a:p>
      </dgm:t>
    </dgm:pt>
    <dgm:pt modelId="{5A480477-394A-441F-BF46-4471C7081EA7}">
      <dgm:prSet custScaleX="301287" custScaleY="144932" custLinFactNeighborX="-3609" custLinFactNeighborY="-47830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20892E56-DDF4-4F19-854E-C97A920D37C8}" type="parTrans" cxnId="{C75CF44F-562B-4021-996D-60CCF102D6B3}">
      <dgm:prSet/>
      <dgm:spPr/>
      <dgm:t>
        <a:bodyPr/>
        <a:lstStyle/>
        <a:p>
          <a:endParaRPr lang="en-US"/>
        </a:p>
      </dgm:t>
    </dgm:pt>
    <dgm:pt modelId="{7C0DE64B-738B-4F4C-942C-88AB0F90ECA0}" type="sibTrans" cxnId="{C75CF44F-562B-4021-996D-60CCF102D6B3}">
      <dgm:prSet/>
      <dgm:spPr/>
      <dgm:t>
        <a:bodyPr/>
        <a:lstStyle/>
        <a:p>
          <a:endParaRPr lang="en-US"/>
        </a:p>
      </dgm:t>
    </dgm:pt>
    <dgm:pt modelId="{38C44110-DAB5-4CCD-B93B-3312E2672C9F}">
      <dgm:prSet custT="1"/>
      <dgm:spPr/>
      <dgm:t>
        <a:bodyPr/>
        <a:lstStyle/>
        <a:p>
          <a:r>
            <a:rPr lang="en-US" sz="2000"/>
            <a:t>Accountability Quiz/Scenarios and Accountability Tool</a:t>
          </a:r>
        </a:p>
      </dgm:t>
    </dgm:pt>
    <dgm:pt modelId="{0DA021E0-903C-4780-A662-B7C4DA452F83}" type="parTrans" cxnId="{D2C950B6-9481-4F83-AB81-772F38ECC2D3}">
      <dgm:prSet/>
      <dgm:spPr/>
      <dgm:t>
        <a:bodyPr/>
        <a:lstStyle/>
        <a:p>
          <a:endParaRPr lang="en-US"/>
        </a:p>
      </dgm:t>
    </dgm:pt>
    <dgm:pt modelId="{CE1A61B4-D0AC-4638-8E6F-49E7C3389EA8}" type="sibTrans" cxnId="{D2C950B6-9481-4F83-AB81-772F38ECC2D3}">
      <dgm:prSet/>
      <dgm:spPr/>
      <dgm:t>
        <a:bodyPr/>
        <a:lstStyle/>
        <a:p>
          <a:endParaRPr lang="en-US"/>
        </a:p>
      </dgm:t>
    </dgm:pt>
    <dgm:pt modelId="{C35F32D9-3E3D-49E4-9668-0A81AA9208B7}">
      <dgm:prSet/>
      <dgm:spPr/>
      <dgm:t>
        <a:bodyPr/>
        <a:lstStyle/>
        <a:p>
          <a:endParaRPr lang="en-US"/>
        </a:p>
      </dgm:t>
    </dgm:pt>
    <dgm:pt modelId="{52338747-8DED-4278-868F-3CFCD0D3022A}" type="parTrans" cxnId="{39090423-D04A-4F80-908C-07BD662718F1}">
      <dgm:prSet/>
      <dgm:spPr/>
      <dgm:t>
        <a:bodyPr/>
        <a:lstStyle/>
        <a:p>
          <a:endParaRPr lang="en-US"/>
        </a:p>
      </dgm:t>
    </dgm:pt>
    <dgm:pt modelId="{76AEF498-8EF3-4138-8FDC-FD084A9062D2}" type="sibTrans" cxnId="{39090423-D04A-4F80-908C-07BD662718F1}">
      <dgm:prSet/>
      <dgm:spPr/>
      <dgm:t>
        <a:bodyPr/>
        <a:lstStyle/>
        <a:p>
          <a:endParaRPr lang="en-US"/>
        </a:p>
      </dgm:t>
    </dgm:pt>
    <dgm:pt modelId="{EC271DC2-F044-45AC-8322-C45A78CBA925}">
      <dgm:prSet phldrT="[Text]" custScaleX="174772" custScaleY="139881" custLinFactNeighborX="92" custLinFactNeighborY="3232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64A49AE-B27D-4523-B2C6-F88F8F819448}" type="parTrans" cxnId="{55E260A9-17F9-4C3E-8AF5-EFB9516F1C57}">
      <dgm:prSet/>
      <dgm:spPr/>
      <dgm:t>
        <a:bodyPr/>
        <a:lstStyle/>
        <a:p>
          <a:endParaRPr lang="en-US"/>
        </a:p>
      </dgm:t>
    </dgm:pt>
    <dgm:pt modelId="{C86D3027-F4A2-4234-8560-201B37B0CA08}" type="sibTrans" cxnId="{55E260A9-17F9-4C3E-8AF5-EFB9516F1C57}">
      <dgm:prSet/>
      <dgm:spPr/>
      <dgm:t>
        <a:bodyPr/>
        <a:lstStyle/>
        <a:p>
          <a:endParaRPr lang="en-US"/>
        </a:p>
      </dgm:t>
    </dgm:pt>
    <dgm:pt modelId="{B55FCAF5-7C05-4103-BA62-CDBD70E31AD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/>
        </a:p>
      </dgm:t>
    </dgm:pt>
    <dgm:pt modelId="{22E5463D-1436-4F44-A5CE-F728ABB4BB3D}" type="sibTrans" cxnId="{0607169E-0607-4FA8-A51F-7E49422D3483}">
      <dgm:prSet/>
      <dgm:spPr/>
      <dgm:t>
        <a:bodyPr/>
        <a:lstStyle/>
        <a:p>
          <a:endParaRPr lang="en-US" sz="1800"/>
        </a:p>
      </dgm:t>
    </dgm:pt>
    <dgm:pt modelId="{CEEB45EF-8DB7-4BBA-88C7-B017A50AFD30}" type="parTrans" cxnId="{0607169E-0607-4FA8-A51F-7E49422D3483}">
      <dgm:prSet/>
      <dgm:spPr/>
      <dgm:t>
        <a:bodyPr/>
        <a:lstStyle/>
        <a:p>
          <a:endParaRPr lang="en-US" sz="1800"/>
        </a:p>
      </dgm:t>
    </dgm:pt>
    <dgm:pt modelId="{1E437CB1-9B73-46EF-AC8B-5EDE1328D876}" type="pres">
      <dgm:prSet presAssocID="{6E140EBF-E382-4AE1-ABF0-0B0C67D2CA3C}" presName="Name0" presStyleCnt="0">
        <dgm:presLayoutVars>
          <dgm:chMax val="1"/>
          <dgm:chPref val="1"/>
        </dgm:presLayoutVars>
      </dgm:prSet>
      <dgm:spPr/>
    </dgm:pt>
    <dgm:pt modelId="{FE09E64A-BA6B-4559-A471-C073195B8345}" type="pres">
      <dgm:prSet presAssocID="{B55FCAF5-7C05-4103-BA62-CDBD70E31ADA}" presName="Parent" presStyleLbl="node0" presStyleIdx="0" presStyleCnt="1" custScaleX="244858" custScaleY="164296" custLinFactNeighborX="92" custLinFactNeighborY="3232">
        <dgm:presLayoutVars>
          <dgm:chMax val="5"/>
          <dgm:chPref val="5"/>
        </dgm:presLayoutVars>
      </dgm:prSet>
      <dgm:spPr/>
    </dgm:pt>
    <dgm:pt modelId="{48E25A98-DA35-4A0C-8277-4C220D2F38ED}" type="pres">
      <dgm:prSet presAssocID="{B55FCAF5-7C05-4103-BA62-CDBD70E31ADA}" presName="Accent2" presStyleLbl="node1" presStyleIdx="0" presStyleCnt="19"/>
      <dgm:spPr/>
    </dgm:pt>
    <dgm:pt modelId="{4878783C-43AB-43E8-9A9E-03FC36CEDF0C}" type="pres">
      <dgm:prSet presAssocID="{B55FCAF5-7C05-4103-BA62-CDBD70E31ADA}" presName="Accent3" presStyleLbl="node1" presStyleIdx="1" presStyleCnt="19" custLinFactX="300000" custLinFactY="200000" custLinFactNeighborX="332870" custLinFactNeighborY="232846"/>
      <dgm:spPr/>
    </dgm:pt>
    <dgm:pt modelId="{F65718F5-A2F3-4C2D-985F-1C34AF8EB34A}" type="pres">
      <dgm:prSet presAssocID="{B55FCAF5-7C05-4103-BA62-CDBD70E31ADA}" presName="Accent4" presStyleLbl="node1" presStyleIdx="2" presStyleCnt="19" custLinFactX="-3804" custLinFactNeighborX="-100000" custLinFactNeighborY="-15473"/>
      <dgm:spPr/>
    </dgm:pt>
    <dgm:pt modelId="{528ABDF2-8395-47F4-ADA1-D53FC59AF31D}" type="pres">
      <dgm:prSet presAssocID="{B55FCAF5-7C05-4103-BA62-CDBD70E31ADA}" presName="Accent5" presStyleLbl="node1" presStyleIdx="3" presStyleCnt="19" custLinFactY="-100000" custLinFactNeighborX="19358" custLinFactNeighborY="-130621"/>
      <dgm:spPr/>
    </dgm:pt>
    <dgm:pt modelId="{393E33E5-19AB-4B43-9818-91DAB953447F}" type="pres">
      <dgm:prSet presAssocID="{B55FCAF5-7C05-4103-BA62-CDBD70E31ADA}" presName="Accent6" presStyleLbl="node1" presStyleIdx="4" presStyleCnt="19" custLinFactX="-300000" custLinFactNeighborX="-398199" custLinFactNeighborY="-81669"/>
      <dgm:spPr/>
    </dgm:pt>
    <dgm:pt modelId="{47301784-86B2-4939-91E2-D03C45DB70FF}" type="pres">
      <dgm:prSet presAssocID="{81271394-F77C-4600-8FC9-FC6ECA40E1B0}" presName="Child1" presStyleLbl="node1" presStyleIdx="5" presStyleCnt="19" custScaleX="161632" custScaleY="106370" custLinFactNeighborX="-85237" custLinFactNeighborY="-92699">
        <dgm:presLayoutVars>
          <dgm:chMax val="0"/>
          <dgm:chPref val="0"/>
        </dgm:presLayoutVars>
      </dgm:prSet>
      <dgm:spPr/>
    </dgm:pt>
    <dgm:pt modelId="{AD4255C8-551F-4BDB-B39D-3D3060A9886D}" type="pres">
      <dgm:prSet presAssocID="{81271394-F77C-4600-8FC9-FC6ECA40E1B0}" presName="Accent7" presStyleCnt="0"/>
      <dgm:spPr/>
    </dgm:pt>
    <dgm:pt modelId="{EEF25DC4-8C71-4DBB-9F18-F1BAF4B3F417}" type="pres">
      <dgm:prSet presAssocID="{81271394-F77C-4600-8FC9-FC6ECA40E1B0}" presName="AccentHold1" presStyleLbl="node1" presStyleIdx="6" presStyleCnt="19" custLinFactX="141697" custLinFactNeighborX="200000" custLinFactNeighborY="-47869"/>
      <dgm:spPr/>
    </dgm:pt>
    <dgm:pt modelId="{1739660A-4D42-4D3B-8A6D-7EF4478466A7}" type="pres">
      <dgm:prSet presAssocID="{81271394-F77C-4600-8FC9-FC6ECA40E1B0}" presName="Accent8" presStyleCnt="0"/>
      <dgm:spPr/>
    </dgm:pt>
    <dgm:pt modelId="{92124401-E021-439E-B4B7-7219810C558A}" type="pres">
      <dgm:prSet presAssocID="{81271394-F77C-4600-8FC9-FC6ECA40E1B0}" presName="AccentHold2" presStyleLbl="node1" presStyleIdx="7" presStyleCnt="19" custFlipHor="1" custScaleX="126138" custScaleY="88884" custLinFactX="442518" custLinFactY="-88852" custLinFactNeighborX="500000" custLinFactNeighborY="-100000"/>
      <dgm:spPr/>
    </dgm:pt>
    <dgm:pt modelId="{A17B3961-F4B6-4EFE-829B-05B36406F7FB}" type="pres">
      <dgm:prSet presAssocID="{40B33E3B-86F4-4671-867F-F2D967C5622A}" presName="Child2" presStyleLbl="node1" presStyleIdx="8" presStyleCnt="19" custScaleX="123641" custScaleY="122216" custLinFactNeighborX="266" custLinFactNeighborY="-23311">
        <dgm:presLayoutVars>
          <dgm:chMax val="0"/>
          <dgm:chPref val="0"/>
        </dgm:presLayoutVars>
      </dgm:prSet>
      <dgm:spPr/>
    </dgm:pt>
    <dgm:pt modelId="{B0D57C95-1237-4B39-8442-A905549BFCE8}" type="pres">
      <dgm:prSet presAssocID="{40B33E3B-86F4-4671-867F-F2D967C5622A}" presName="Accent9" presStyleCnt="0"/>
      <dgm:spPr/>
    </dgm:pt>
    <dgm:pt modelId="{5359AD4A-B1E9-4C85-87CD-2D7E37B80591}" type="pres">
      <dgm:prSet presAssocID="{40B33E3B-86F4-4671-867F-F2D967C5622A}" presName="AccentHold1" presStyleLbl="node1" presStyleIdx="9" presStyleCnt="19" custLinFactX="100000" custLinFactY="100000" custLinFactNeighborX="128650" custLinFactNeighborY="194008"/>
      <dgm:spPr/>
    </dgm:pt>
    <dgm:pt modelId="{7BCC5D66-F974-431A-880B-12011EB836B7}" type="pres">
      <dgm:prSet presAssocID="{40B33E3B-86F4-4671-867F-F2D967C5622A}" presName="Accent10" presStyleCnt="0"/>
      <dgm:spPr/>
    </dgm:pt>
    <dgm:pt modelId="{C15FE85D-609C-40A5-A3EA-1D7594C7539D}" type="pres">
      <dgm:prSet presAssocID="{40B33E3B-86F4-4671-867F-F2D967C5622A}" presName="AccentHold2" presStyleLbl="node1" presStyleIdx="10" presStyleCnt="19"/>
      <dgm:spPr/>
    </dgm:pt>
    <dgm:pt modelId="{CED53F17-C7D1-40D8-95B9-FD3EA1173DDB}" type="pres">
      <dgm:prSet presAssocID="{40B33E3B-86F4-4671-867F-F2D967C5622A}" presName="Accent11" presStyleCnt="0"/>
      <dgm:spPr/>
    </dgm:pt>
    <dgm:pt modelId="{CC281434-A309-49A7-9900-0A2CDD740A36}" type="pres">
      <dgm:prSet presAssocID="{40B33E3B-86F4-4671-867F-F2D967C5622A}" presName="AccentHold3" presStyleLbl="node1" presStyleIdx="11" presStyleCnt="19"/>
      <dgm:spPr/>
    </dgm:pt>
    <dgm:pt modelId="{37AC3EA4-897C-4D45-89A3-AEC97D3B6D0F}" type="pres">
      <dgm:prSet presAssocID="{AE4DDF79-D9F9-4480-8FE3-89CC9015D335}" presName="Child3" presStyleLbl="node1" presStyleIdx="12" presStyleCnt="19" custScaleX="176217" custScaleY="113202" custLinFactNeighborX="-48756" custLinFactNeighborY="32268">
        <dgm:presLayoutVars>
          <dgm:chMax val="0"/>
          <dgm:chPref val="0"/>
        </dgm:presLayoutVars>
      </dgm:prSet>
      <dgm:spPr/>
    </dgm:pt>
    <dgm:pt modelId="{4CCB2E54-75BD-49F4-80E4-1743C34EF39E}" type="pres">
      <dgm:prSet presAssocID="{AE4DDF79-D9F9-4480-8FE3-89CC9015D335}" presName="Accent12" presStyleCnt="0"/>
      <dgm:spPr/>
    </dgm:pt>
    <dgm:pt modelId="{96D51B99-FC5B-4793-88FF-0DD758D8F280}" type="pres">
      <dgm:prSet presAssocID="{AE4DDF79-D9F9-4480-8FE3-89CC9015D335}" presName="AccentHold1" presStyleLbl="node1" presStyleIdx="13" presStyleCnt="19" custLinFactX="92040" custLinFactY="28313" custLinFactNeighborX="100000" custLinFactNeighborY="100000"/>
      <dgm:spPr/>
    </dgm:pt>
    <dgm:pt modelId="{20347E28-6584-41B9-A1FD-132B6F3EEB66}" type="pres">
      <dgm:prSet presAssocID="{5ACF19CB-2DB6-49DE-A448-5875B853F9D1}" presName="Child4" presStyleLbl="node1" presStyleIdx="14" presStyleCnt="19" custLinFactX="-50054" custLinFactNeighborX="-100000" custLinFactNeighborY="-50042">
        <dgm:presLayoutVars>
          <dgm:chMax val="0"/>
          <dgm:chPref val="0"/>
        </dgm:presLayoutVars>
      </dgm:prSet>
      <dgm:spPr/>
    </dgm:pt>
    <dgm:pt modelId="{BFE9C895-7BCC-4672-B99F-D738D89C255C}" type="pres">
      <dgm:prSet presAssocID="{5ACF19CB-2DB6-49DE-A448-5875B853F9D1}" presName="Accent13" presStyleCnt="0"/>
      <dgm:spPr/>
    </dgm:pt>
    <dgm:pt modelId="{A05AAEC3-6843-494E-A229-9DABF5838A4F}" type="pres">
      <dgm:prSet presAssocID="{5ACF19CB-2DB6-49DE-A448-5875B853F9D1}" presName="AccentHold1" presStyleLbl="node1" presStyleIdx="15" presStyleCnt="19"/>
      <dgm:spPr/>
    </dgm:pt>
    <dgm:pt modelId="{6BD4729B-4E61-4951-BC75-6C4C1354D0D4}" type="pres">
      <dgm:prSet presAssocID="{38C44110-DAB5-4CCD-B93B-3312E2672C9F}" presName="Child5" presStyleLbl="node1" presStyleIdx="16" presStyleCnt="19" custScaleX="253405" custScaleY="147660" custLinFactY="50309" custLinFactNeighborX="-61875" custLinFactNeighborY="100000">
        <dgm:presLayoutVars>
          <dgm:chMax val="0"/>
          <dgm:chPref val="0"/>
        </dgm:presLayoutVars>
      </dgm:prSet>
      <dgm:spPr/>
    </dgm:pt>
    <dgm:pt modelId="{13E50240-FBEF-4F30-8226-FAC34EC825A0}" type="pres">
      <dgm:prSet presAssocID="{38C44110-DAB5-4CCD-B93B-3312E2672C9F}" presName="Accent15" presStyleCnt="0"/>
      <dgm:spPr/>
    </dgm:pt>
    <dgm:pt modelId="{582E6794-3B5F-40D4-99D5-DCD36024C8BD}" type="pres">
      <dgm:prSet presAssocID="{38C44110-DAB5-4CCD-B93B-3312E2672C9F}" presName="AccentHold2" presStyleLbl="node1" presStyleIdx="17" presStyleCnt="19"/>
      <dgm:spPr/>
    </dgm:pt>
    <dgm:pt modelId="{DA76FCD5-1BDD-4731-90C0-CC2CB57FF63C}" type="pres">
      <dgm:prSet presAssocID="{38C44110-DAB5-4CCD-B93B-3312E2672C9F}" presName="Accent16" presStyleCnt="0"/>
      <dgm:spPr/>
    </dgm:pt>
    <dgm:pt modelId="{043B117F-4585-4337-95E2-468FB456FF27}" type="pres">
      <dgm:prSet presAssocID="{38C44110-DAB5-4CCD-B93B-3312E2672C9F}" presName="AccentHold3" presStyleLbl="node1" presStyleIdx="18" presStyleCnt="19"/>
      <dgm:spPr/>
    </dgm:pt>
  </dgm:ptLst>
  <dgm:cxnLst>
    <dgm:cxn modelId="{FBB5F706-559E-43AC-B442-6805606B7FD6}" srcId="{B55FCAF5-7C05-4103-BA62-CDBD70E31ADA}" destId="{5ACF19CB-2DB6-49DE-A448-5875B853F9D1}" srcOrd="3" destOrd="0" parTransId="{27015BD8-80B1-42F8-AD15-220CD682B6BB}" sibTransId="{206F8E35-A9B4-47D1-B273-E4B0EBD87E15}"/>
    <dgm:cxn modelId="{9EAB6610-FC10-4EA0-BD4F-4C1BFB0E7DB2}" type="presOf" srcId="{6E140EBF-E382-4AE1-ABF0-0B0C67D2CA3C}" destId="{1E437CB1-9B73-46EF-AC8B-5EDE1328D876}" srcOrd="0" destOrd="0" presId="urn:microsoft.com/office/officeart/2009/3/layout/CircleRelationship"/>
    <dgm:cxn modelId="{5B38A622-A6E9-4090-ACF2-EF6AC040D500}" type="presOf" srcId="{B55FCAF5-7C05-4103-BA62-CDBD70E31ADA}" destId="{FE09E64A-BA6B-4559-A471-C073195B8345}" srcOrd="0" destOrd="0" presId="urn:microsoft.com/office/officeart/2009/3/layout/CircleRelationship"/>
    <dgm:cxn modelId="{39090423-D04A-4F80-908C-07BD662718F1}" srcId="{6E140EBF-E382-4AE1-ABF0-0B0C67D2CA3C}" destId="{C35F32D9-3E3D-49E4-9668-0A81AA9208B7}" srcOrd="2" destOrd="0" parTransId="{52338747-8DED-4278-868F-3CFCD0D3022A}" sibTransId="{76AEF498-8EF3-4138-8FDC-FD084A9062D2}"/>
    <dgm:cxn modelId="{A8276C5B-CE0A-47EA-9ACB-76C939FE8573}" type="presOf" srcId="{5ACF19CB-2DB6-49DE-A448-5875B853F9D1}" destId="{20347E28-6584-41B9-A1FD-132B6F3EEB66}" srcOrd="0" destOrd="0" presId="urn:microsoft.com/office/officeart/2009/3/layout/CircleRelationship"/>
    <dgm:cxn modelId="{FC6B8547-B1A6-425F-A71E-C7CC306C8204}" srcId="{6E140EBF-E382-4AE1-ABF0-0B0C67D2CA3C}" destId="{46577E13-7C3E-49D3-B62E-403C8FE80B7D}" srcOrd="5" destOrd="0" parTransId="{96752712-8229-4E8B-B0EC-ED6B7DC67770}" sibTransId="{567B620C-561A-4876-AFDB-F12563505734}"/>
    <dgm:cxn modelId="{C75CF44F-562B-4021-996D-60CCF102D6B3}" srcId="{6E140EBF-E382-4AE1-ABF0-0B0C67D2CA3C}" destId="{5A480477-394A-441F-BF46-4471C7081EA7}" srcOrd="3" destOrd="0" parTransId="{20892E56-DDF4-4F19-854E-C97A920D37C8}" sibTransId="{7C0DE64B-738B-4F4C-942C-88AB0F90ECA0}"/>
    <dgm:cxn modelId="{EE060B72-F647-48E3-8165-003C343708A7}" type="presOf" srcId="{38C44110-DAB5-4CCD-B93B-3312E2672C9F}" destId="{6BD4729B-4E61-4951-BC75-6C4C1354D0D4}" srcOrd="0" destOrd="0" presId="urn:microsoft.com/office/officeart/2009/3/layout/CircleRelationship"/>
    <dgm:cxn modelId="{20B14885-B93D-4E79-82CB-7C0DF7A80403}" srcId="{B55FCAF5-7C05-4103-BA62-CDBD70E31ADA}" destId="{AE4DDF79-D9F9-4480-8FE3-89CC9015D335}" srcOrd="2" destOrd="0" parTransId="{95E74E45-1CA5-45CB-8AB6-D5CF7CC28239}" sibTransId="{AA3DEFD6-88D9-4215-8F7F-9E448B940857}"/>
    <dgm:cxn modelId="{0607169E-0607-4FA8-A51F-7E49422D3483}" srcId="{6E140EBF-E382-4AE1-ABF0-0B0C67D2CA3C}" destId="{B55FCAF5-7C05-4103-BA62-CDBD70E31ADA}" srcOrd="0" destOrd="0" parTransId="{CEEB45EF-8DB7-4BBA-88C7-B017A50AFD30}" sibTransId="{22E5463D-1436-4F44-A5CE-F728ABB4BB3D}"/>
    <dgm:cxn modelId="{55E260A9-17F9-4C3E-8AF5-EFB9516F1C57}" srcId="{6E140EBF-E382-4AE1-ABF0-0B0C67D2CA3C}" destId="{EC271DC2-F044-45AC-8322-C45A78CBA925}" srcOrd="1" destOrd="0" parTransId="{D64A49AE-B27D-4523-B2C6-F88F8F819448}" sibTransId="{C86D3027-F4A2-4234-8560-201B37B0CA08}"/>
    <dgm:cxn modelId="{D2C950B6-9481-4F83-AB81-772F38ECC2D3}" srcId="{B55FCAF5-7C05-4103-BA62-CDBD70E31ADA}" destId="{38C44110-DAB5-4CCD-B93B-3312E2672C9F}" srcOrd="4" destOrd="0" parTransId="{0DA021E0-903C-4780-A662-B7C4DA452F83}" sibTransId="{CE1A61B4-D0AC-4638-8E6F-49E7C3389EA8}"/>
    <dgm:cxn modelId="{9AC615D0-DC11-40D0-8222-CE61ECE06280}" srcId="{B55FCAF5-7C05-4103-BA62-CDBD70E31ADA}" destId="{81271394-F77C-4600-8FC9-FC6ECA40E1B0}" srcOrd="0" destOrd="0" parTransId="{399A33BA-C19F-48F6-A87C-DEB0E7F7B359}" sibTransId="{8E85BFCC-42F0-4249-B696-67F82B938804}"/>
    <dgm:cxn modelId="{2783C6D1-999F-411B-B2EF-E53413505298}" srcId="{6E140EBF-E382-4AE1-ABF0-0B0C67D2CA3C}" destId="{D6229AB0-E90B-4EC2-84E4-9E58F26E0CF3}" srcOrd="4" destOrd="0" parTransId="{CEFE17E0-48C6-4402-9255-4B6415782EA4}" sibTransId="{DF437979-345C-4B1F-9C26-E7F209EBECFE}"/>
    <dgm:cxn modelId="{DDEB11D3-0E19-48AC-AC28-30EDDAD60366}" srcId="{B55FCAF5-7C05-4103-BA62-CDBD70E31ADA}" destId="{40B33E3B-86F4-4671-867F-F2D967C5622A}" srcOrd="1" destOrd="0" parTransId="{DB405603-659B-47BF-A963-1BB085E43824}" sibTransId="{EC2C3AD6-E397-4EF0-9589-E698434A6B1F}"/>
    <dgm:cxn modelId="{F56EA9D3-6204-4FD2-93E2-1EBD9EF5B316}" type="presOf" srcId="{81271394-F77C-4600-8FC9-FC6ECA40E1B0}" destId="{47301784-86B2-4939-91E2-D03C45DB70FF}" srcOrd="0" destOrd="0" presId="urn:microsoft.com/office/officeart/2009/3/layout/CircleRelationship"/>
    <dgm:cxn modelId="{AAC732DB-53E8-40C2-851A-5D82BFAA61EC}" type="presOf" srcId="{40B33E3B-86F4-4671-867F-F2D967C5622A}" destId="{A17B3961-F4B6-4EFE-829B-05B36406F7FB}" srcOrd="0" destOrd="0" presId="urn:microsoft.com/office/officeart/2009/3/layout/CircleRelationship"/>
    <dgm:cxn modelId="{CF621AEC-5EEB-4993-A8E5-1FE3FD63178A}" type="presOf" srcId="{AE4DDF79-D9F9-4480-8FE3-89CC9015D335}" destId="{37AC3EA4-897C-4D45-89A3-AEC97D3B6D0F}" srcOrd="0" destOrd="0" presId="urn:microsoft.com/office/officeart/2009/3/layout/CircleRelationship"/>
    <dgm:cxn modelId="{768AC1F7-A7CA-4675-90EA-2DF0C79CD564}" type="presParOf" srcId="{1E437CB1-9B73-46EF-AC8B-5EDE1328D876}" destId="{FE09E64A-BA6B-4559-A471-C073195B8345}" srcOrd="0" destOrd="0" presId="urn:microsoft.com/office/officeart/2009/3/layout/CircleRelationship"/>
    <dgm:cxn modelId="{B470D549-4A90-4A1B-A7A8-920F106396C0}" type="presParOf" srcId="{1E437CB1-9B73-46EF-AC8B-5EDE1328D876}" destId="{48E25A98-DA35-4A0C-8277-4C220D2F38ED}" srcOrd="1" destOrd="0" presId="urn:microsoft.com/office/officeart/2009/3/layout/CircleRelationship"/>
    <dgm:cxn modelId="{071EAE0B-D621-463E-A11F-ACD650898BE9}" type="presParOf" srcId="{1E437CB1-9B73-46EF-AC8B-5EDE1328D876}" destId="{4878783C-43AB-43E8-9A9E-03FC36CEDF0C}" srcOrd="2" destOrd="0" presId="urn:microsoft.com/office/officeart/2009/3/layout/CircleRelationship"/>
    <dgm:cxn modelId="{CA22DFD9-68E9-4858-9E5F-7C03A9385257}" type="presParOf" srcId="{1E437CB1-9B73-46EF-AC8B-5EDE1328D876}" destId="{F65718F5-A2F3-4C2D-985F-1C34AF8EB34A}" srcOrd="3" destOrd="0" presId="urn:microsoft.com/office/officeart/2009/3/layout/CircleRelationship"/>
    <dgm:cxn modelId="{7CEE7FC3-6441-43E7-904D-853F6DD484B3}" type="presParOf" srcId="{1E437CB1-9B73-46EF-AC8B-5EDE1328D876}" destId="{528ABDF2-8395-47F4-ADA1-D53FC59AF31D}" srcOrd="4" destOrd="0" presId="urn:microsoft.com/office/officeart/2009/3/layout/CircleRelationship"/>
    <dgm:cxn modelId="{64FA049E-F8B2-4BDB-AEF8-B3D3EFAD0FF0}" type="presParOf" srcId="{1E437CB1-9B73-46EF-AC8B-5EDE1328D876}" destId="{393E33E5-19AB-4B43-9818-91DAB953447F}" srcOrd="5" destOrd="0" presId="urn:microsoft.com/office/officeart/2009/3/layout/CircleRelationship"/>
    <dgm:cxn modelId="{BA604642-EB45-41EA-B576-9195F77A348F}" type="presParOf" srcId="{1E437CB1-9B73-46EF-AC8B-5EDE1328D876}" destId="{47301784-86B2-4939-91E2-D03C45DB70FF}" srcOrd="6" destOrd="0" presId="urn:microsoft.com/office/officeart/2009/3/layout/CircleRelationship"/>
    <dgm:cxn modelId="{1F8CF070-B40E-48A7-9693-2BAC37AB5501}" type="presParOf" srcId="{1E437CB1-9B73-46EF-AC8B-5EDE1328D876}" destId="{AD4255C8-551F-4BDB-B39D-3D3060A9886D}" srcOrd="7" destOrd="0" presId="urn:microsoft.com/office/officeart/2009/3/layout/CircleRelationship"/>
    <dgm:cxn modelId="{09A71E79-8381-43DC-9B1A-DD0356360FF4}" type="presParOf" srcId="{AD4255C8-551F-4BDB-B39D-3D3060A9886D}" destId="{EEF25DC4-8C71-4DBB-9F18-F1BAF4B3F417}" srcOrd="0" destOrd="0" presId="urn:microsoft.com/office/officeart/2009/3/layout/CircleRelationship"/>
    <dgm:cxn modelId="{E070B217-306A-4EEE-B5E3-AB0E00972A74}" type="presParOf" srcId="{1E437CB1-9B73-46EF-AC8B-5EDE1328D876}" destId="{1739660A-4D42-4D3B-8A6D-7EF4478466A7}" srcOrd="8" destOrd="0" presId="urn:microsoft.com/office/officeart/2009/3/layout/CircleRelationship"/>
    <dgm:cxn modelId="{01A9A8FC-AA37-4913-9D88-5E802A3E2A57}" type="presParOf" srcId="{1739660A-4D42-4D3B-8A6D-7EF4478466A7}" destId="{92124401-E021-439E-B4B7-7219810C558A}" srcOrd="0" destOrd="0" presId="urn:microsoft.com/office/officeart/2009/3/layout/CircleRelationship"/>
    <dgm:cxn modelId="{296772CD-5DB6-44E5-80ED-E14B2413C77C}" type="presParOf" srcId="{1E437CB1-9B73-46EF-AC8B-5EDE1328D876}" destId="{A17B3961-F4B6-4EFE-829B-05B36406F7FB}" srcOrd="9" destOrd="0" presId="urn:microsoft.com/office/officeart/2009/3/layout/CircleRelationship"/>
    <dgm:cxn modelId="{60B4CCC3-0225-47D3-BC9D-139631E5B9A1}" type="presParOf" srcId="{1E437CB1-9B73-46EF-AC8B-5EDE1328D876}" destId="{B0D57C95-1237-4B39-8442-A905549BFCE8}" srcOrd="10" destOrd="0" presId="urn:microsoft.com/office/officeart/2009/3/layout/CircleRelationship"/>
    <dgm:cxn modelId="{5C7D96E2-19C0-4A22-82E8-72DFB8A826A9}" type="presParOf" srcId="{B0D57C95-1237-4B39-8442-A905549BFCE8}" destId="{5359AD4A-B1E9-4C85-87CD-2D7E37B80591}" srcOrd="0" destOrd="0" presId="urn:microsoft.com/office/officeart/2009/3/layout/CircleRelationship"/>
    <dgm:cxn modelId="{F1F6961B-4F4D-43E4-8984-2C5A83FFE5C2}" type="presParOf" srcId="{1E437CB1-9B73-46EF-AC8B-5EDE1328D876}" destId="{7BCC5D66-F974-431A-880B-12011EB836B7}" srcOrd="11" destOrd="0" presId="urn:microsoft.com/office/officeart/2009/3/layout/CircleRelationship"/>
    <dgm:cxn modelId="{F6FB8995-0EC3-4BD2-AA65-2572642BBCBA}" type="presParOf" srcId="{7BCC5D66-F974-431A-880B-12011EB836B7}" destId="{C15FE85D-609C-40A5-A3EA-1D7594C7539D}" srcOrd="0" destOrd="0" presId="urn:microsoft.com/office/officeart/2009/3/layout/CircleRelationship"/>
    <dgm:cxn modelId="{F45546FE-BBB2-4B09-9F67-49E6528E9510}" type="presParOf" srcId="{1E437CB1-9B73-46EF-AC8B-5EDE1328D876}" destId="{CED53F17-C7D1-40D8-95B9-FD3EA1173DDB}" srcOrd="12" destOrd="0" presId="urn:microsoft.com/office/officeart/2009/3/layout/CircleRelationship"/>
    <dgm:cxn modelId="{AD0DE6FF-3275-457D-8769-2EC60428B722}" type="presParOf" srcId="{CED53F17-C7D1-40D8-95B9-FD3EA1173DDB}" destId="{CC281434-A309-49A7-9900-0A2CDD740A36}" srcOrd="0" destOrd="0" presId="urn:microsoft.com/office/officeart/2009/3/layout/CircleRelationship"/>
    <dgm:cxn modelId="{D274219F-8D6B-4862-94F8-9390DFCF367E}" type="presParOf" srcId="{1E437CB1-9B73-46EF-AC8B-5EDE1328D876}" destId="{37AC3EA4-897C-4D45-89A3-AEC97D3B6D0F}" srcOrd="13" destOrd="0" presId="urn:microsoft.com/office/officeart/2009/3/layout/CircleRelationship"/>
    <dgm:cxn modelId="{0B546D20-6782-4A22-A3BD-C7253771A153}" type="presParOf" srcId="{1E437CB1-9B73-46EF-AC8B-5EDE1328D876}" destId="{4CCB2E54-75BD-49F4-80E4-1743C34EF39E}" srcOrd="14" destOrd="0" presId="urn:microsoft.com/office/officeart/2009/3/layout/CircleRelationship"/>
    <dgm:cxn modelId="{29F41427-8B06-421F-9BBA-2F38C504F750}" type="presParOf" srcId="{4CCB2E54-75BD-49F4-80E4-1743C34EF39E}" destId="{96D51B99-FC5B-4793-88FF-0DD758D8F280}" srcOrd="0" destOrd="0" presId="urn:microsoft.com/office/officeart/2009/3/layout/CircleRelationship"/>
    <dgm:cxn modelId="{DAD4EB0B-99AA-4F63-885F-92DA95F7E46C}" type="presParOf" srcId="{1E437CB1-9B73-46EF-AC8B-5EDE1328D876}" destId="{20347E28-6584-41B9-A1FD-132B6F3EEB66}" srcOrd="15" destOrd="0" presId="urn:microsoft.com/office/officeart/2009/3/layout/CircleRelationship"/>
    <dgm:cxn modelId="{584772E3-F2E1-4165-8D1D-1AD173DB0BFF}" type="presParOf" srcId="{1E437CB1-9B73-46EF-AC8B-5EDE1328D876}" destId="{BFE9C895-7BCC-4672-B99F-D738D89C255C}" srcOrd="16" destOrd="0" presId="urn:microsoft.com/office/officeart/2009/3/layout/CircleRelationship"/>
    <dgm:cxn modelId="{56C038ED-6DC0-42C5-8448-8EF7346AC44B}" type="presParOf" srcId="{BFE9C895-7BCC-4672-B99F-D738D89C255C}" destId="{A05AAEC3-6843-494E-A229-9DABF5838A4F}" srcOrd="0" destOrd="0" presId="urn:microsoft.com/office/officeart/2009/3/layout/CircleRelationship"/>
    <dgm:cxn modelId="{86DB645B-EED9-45DC-A555-83A48BE48667}" type="presParOf" srcId="{1E437CB1-9B73-46EF-AC8B-5EDE1328D876}" destId="{6BD4729B-4E61-4951-BC75-6C4C1354D0D4}" srcOrd="17" destOrd="0" presId="urn:microsoft.com/office/officeart/2009/3/layout/CircleRelationship"/>
    <dgm:cxn modelId="{4531A8FE-D42A-4C6A-9D5F-1D60F9D5A924}" type="presParOf" srcId="{1E437CB1-9B73-46EF-AC8B-5EDE1328D876}" destId="{13E50240-FBEF-4F30-8226-FAC34EC825A0}" srcOrd="18" destOrd="0" presId="urn:microsoft.com/office/officeart/2009/3/layout/CircleRelationship"/>
    <dgm:cxn modelId="{775F8105-F3CA-4633-B17B-B52A446C1AF3}" type="presParOf" srcId="{13E50240-FBEF-4F30-8226-FAC34EC825A0}" destId="{582E6794-3B5F-40D4-99D5-DCD36024C8BD}" srcOrd="0" destOrd="0" presId="urn:microsoft.com/office/officeart/2009/3/layout/CircleRelationship"/>
    <dgm:cxn modelId="{C574D26A-AA59-46F8-90C6-25272B6B0B6D}" type="presParOf" srcId="{1E437CB1-9B73-46EF-AC8B-5EDE1328D876}" destId="{DA76FCD5-1BDD-4731-90C0-CC2CB57FF63C}" srcOrd="19" destOrd="0" presId="urn:microsoft.com/office/officeart/2009/3/layout/CircleRelationship"/>
    <dgm:cxn modelId="{4DBE4586-1229-479A-909F-E6E258810B74}" type="presParOf" srcId="{DA76FCD5-1BDD-4731-90C0-CC2CB57FF63C}" destId="{043B117F-4585-4337-95E2-468FB456FF2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>
        <a:solidFill>
          <a:srgbClr val="007780"/>
        </a:solidFill>
      </dgm:spPr>
      <dgm:t>
        <a:bodyPr/>
        <a:lstStyle/>
        <a:p>
          <a:pPr algn="ctr"/>
          <a:r>
            <a:rPr lang="en-US">
              <a:latin typeface="Times New Roman"/>
              <a:cs typeface="Times New Roman"/>
            </a:rPr>
            <a:t>Contact Information</a:t>
          </a:r>
          <a:endParaRPr lang="en-US" b="0" i="0" u="none" strike="noStrike" cap="none" baseline="0" noProof="0">
            <a:solidFill>
              <a:srgbClr val="010000"/>
            </a:solidFill>
            <a:latin typeface="Georgia"/>
            <a:cs typeface="Times New Roman"/>
          </a:endParaRPr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16E8CD49-2548-41E2-9958-F07BB7AB4D5F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</a:rPr>
            <a:t>KDE DAC Information</a:t>
          </a:r>
        </a:p>
      </dgm:t>
      <dgm:extLst>
        <a:ext uri="{E40237B7-FDA0-4F09-8148-C483321AD2D9}">
          <dgm14:cNvPr xmlns:dgm14="http://schemas.microsoft.com/office/drawing/2010/diagram" id="0" name="" descr="A table displaying KDE's DAC info contact information. Email dacinfo@education.ky.gov. Phone Number: (502) 564-4394"/>
        </a:ext>
      </dgm:extLst>
    </dgm:pt>
    <dgm:pt modelId="{DA3A25F7-5592-4D00-8405-3D4328B7812F}" type="parTrans" cxnId="{73ED1480-6135-48FC-9334-02B3AC27C1CA}">
      <dgm:prSet/>
      <dgm:spPr/>
      <dgm:t>
        <a:bodyPr/>
        <a:lstStyle/>
        <a:p>
          <a:endParaRPr lang="en-US"/>
        </a:p>
      </dgm:t>
    </dgm:pt>
    <dgm:pt modelId="{84BB977D-1005-4B20-A5BF-D7738EB3CFB1}" type="sibTrans" cxnId="{73ED1480-6135-48FC-9334-02B3AC27C1CA}">
      <dgm:prSet/>
      <dgm:spPr/>
      <dgm:t>
        <a:bodyPr/>
        <a:lstStyle/>
        <a:p>
          <a:endParaRPr lang="en-US"/>
        </a:p>
      </dgm:t>
    </dgm:pt>
    <dgm:pt modelId="{9643B6CA-EC88-488E-B271-E58C72135AAE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0070C0"/>
              </a:solidFill>
              <a:latin typeface="Times New Roman"/>
              <a:cs typeface="Times New Roman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dacinfo@education.ky.gov</a:t>
          </a:r>
          <a:r>
            <a:rPr lang="en-US" sz="4400">
              <a:solidFill>
                <a:srgbClr val="0070C0"/>
              </a:solidFill>
              <a:latin typeface="Times New Roman"/>
              <a:cs typeface="Times New Roman"/>
            </a:rPr>
            <a:t> </a:t>
          </a:r>
        </a:p>
      </dgm:t>
    </dgm:pt>
    <dgm:pt modelId="{9AE6CC42-0B2C-4294-A80A-D1FDAA078D91}" type="parTrans" cxnId="{3CBE6750-7505-4A58-A880-0F67C655FB8B}">
      <dgm:prSet/>
      <dgm:spPr/>
      <dgm:t>
        <a:bodyPr/>
        <a:lstStyle/>
        <a:p>
          <a:endParaRPr lang="en-US"/>
        </a:p>
      </dgm:t>
    </dgm:pt>
    <dgm:pt modelId="{2B2D31E5-B6E9-463F-A5EF-9F7112FD3026}" type="sibTrans" cxnId="{3CBE6750-7505-4A58-A880-0F67C655FB8B}">
      <dgm:prSet/>
      <dgm:spPr/>
      <dgm:t>
        <a:bodyPr/>
        <a:lstStyle/>
        <a:p>
          <a:endParaRPr lang="en-US"/>
        </a:p>
      </dgm:t>
    </dgm:pt>
    <dgm:pt modelId="{5DDDCDED-2313-4F54-801A-F8F10EEAF1AE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</a:rPr>
            <a:t>(502) 564-4394</a:t>
          </a:r>
        </a:p>
      </dgm:t>
    </dgm:pt>
    <dgm:pt modelId="{9144B784-B323-413D-9578-52454B01E099}" type="parTrans" cxnId="{411A1D92-B522-4280-A419-DBA71CCE25C0}">
      <dgm:prSet/>
      <dgm:spPr/>
      <dgm:t>
        <a:bodyPr/>
        <a:lstStyle/>
        <a:p>
          <a:endParaRPr lang="en-US"/>
        </a:p>
      </dgm:t>
    </dgm:pt>
    <dgm:pt modelId="{EB138D15-E18A-471F-AC25-07E977AE60BE}" type="sibTrans" cxnId="{411A1D92-B522-4280-A419-DBA71CCE25C0}">
      <dgm:prSet/>
      <dgm:spPr/>
      <dgm:t>
        <a:bodyPr/>
        <a:lstStyle/>
        <a:p>
          <a:endParaRPr lang="en-US"/>
        </a:p>
      </dgm:t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</dgm:pt>
    <dgm:pt modelId="{582781B1-11A1-43EE-AABF-775ACAB37D1D}" type="pres">
      <dgm:prSet presAssocID="{1A60FDE9-8FDD-4F95-8761-9B8568EA05DF}" presName="parentText" presStyleLbl="node1" presStyleIdx="0" presStyleCnt="1" custScaleX="85505" custScaleY="58469" custLinFactX="14390" custLinFactNeighborX="100000" custLinFactNeighborY="-841">
        <dgm:presLayoutVars>
          <dgm:chMax val="0"/>
          <dgm:bulletEnabled val="1"/>
        </dgm:presLayoutVars>
      </dgm:prSet>
      <dgm:spPr/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 custLinFactNeighborY="23674">
        <dgm:presLayoutVars>
          <dgm:bulletEnabled val="1"/>
        </dgm:presLayoutVars>
      </dgm:prSet>
      <dgm:spPr/>
    </dgm:pt>
  </dgm:ptLst>
  <dgm:cxnLst>
    <dgm:cxn modelId="{9DB3C301-F592-4763-8F14-089C378F225D}" type="presOf" srcId="{1A60FDE9-8FDD-4F95-8761-9B8568EA05DF}" destId="{35A981A8-FE84-42A3-97F8-AEB93B8A75BE}" srcOrd="0" destOrd="0" presId="urn:microsoft.com/office/officeart/2005/8/layout/list1"/>
    <dgm:cxn modelId="{98EE5D08-807A-4F33-81F3-0F6A952C8E64}" type="presOf" srcId="{1B2CDB05-86C6-4E3F-8115-B237F44B6524}" destId="{DEB62E53-5A95-4A43-B264-D6BCB375193B}" srcOrd="0" destOrd="0" presId="urn:microsoft.com/office/officeart/2005/8/layout/list1"/>
    <dgm:cxn modelId="{3CBE6750-7505-4A58-A880-0F67C655FB8B}" srcId="{1A60FDE9-8FDD-4F95-8761-9B8568EA05DF}" destId="{9643B6CA-EC88-488E-B271-E58C72135AAE}" srcOrd="1" destOrd="0" parTransId="{9AE6CC42-0B2C-4294-A80A-D1FDAA078D91}" sibTransId="{2B2D31E5-B6E9-463F-A5EF-9F7112FD3026}"/>
    <dgm:cxn modelId="{FDB2F853-2875-4F99-8A2E-36084B4A2C2B}" type="presOf" srcId="{5DDDCDED-2313-4F54-801A-F8F10EEAF1AE}" destId="{EFC5904C-6172-4D21-AA6F-0A027056D3ED}" srcOrd="0" destOrd="2" presId="urn:microsoft.com/office/officeart/2005/8/layout/list1"/>
    <dgm:cxn modelId="{73ED1480-6135-48FC-9334-02B3AC27C1CA}" srcId="{1A60FDE9-8FDD-4F95-8761-9B8568EA05DF}" destId="{16E8CD49-2548-41E2-9958-F07BB7AB4D5F}" srcOrd="0" destOrd="0" parTransId="{DA3A25F7-5592-4D00-8405-3D4328B7812F}" sibTransId="{84BB977D-1005-4B20-A5BF-D7738EB3CFB1}"/>
    <dgm:cxn modelId="{411A1D92-B522-4280-A419-DBA71CCE25C0}" srcId="{1A60FDE9-8FDD-4F95-8761-9B8568EA05DF}" destId="{5DDDCDED-2313-4F54-801A-F8F10EEAF1AE}" srcOrd="2" destOrd="0" parTransId="{9144B784-B323-413D-9578-52454B01E099}" sibTransId="{EB138D15-E18A-471F-AC25-07E977AE60BE}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61695BA0-3F1C-4635-806B-0A1A6E66791A}" type="presOf" srcId="{16E8CD49-2548-41E2-9958-F07BB7AB4D5F}" destId="{EFC5904C-6172-4D21-AA6F-0A027056D3ED}" srcOrd="0" destOrd="0" presId="urn:microsoft.com/office/officeart/2005/8/layout/list1"/>
    <dgm:cxn modelId="{B691F8A0-5E92-44D3-BBFF-D0B4AF3741FF}" type="presOf" srcId="{1A60FDE9-8FDD-4F95-8761-9B8568EA05DF}" destId="{582781B1-11A1-43EE-AABF-775ACAB37D1D}" srcOrd="1" destOrd="0" presId="urn:microsoft.com/office/officeart/2005/8/layout/list1"/>
    <dgm:cxn modelId="{6EB474CC-9CF9-4F81-8CB3-93ADCE42740D}" type="presOf" srcId="{9643B6CA-EC88-488E-B271-E58C72135AAE}" destId="{EFC5904C-6172-4D21-AA6F-0A027056D3ED}" srcOrd="0" destOrd="1" presId="urn:microsoft.com/office/officeart/2005/8/layout/list1"/>
    <dgm:cxn modelId="{9C3D7FAC-79A8-40C6-BE9D-8EA7DE64BE47}" type="presParOf" srcId="{DEB62E53-5A95-4A43-B264-D6BCB375193B}" destId="{886C2857-E126-4BF5-BA53-008BA5B0817D}" srcOrd="0" destOrd="0" presId="urn:microsoft.com/office/officeart/2005/8/layout/list1"/>
    <dgm:cxn modelId="{432CB150-31F9-43C6-8599-3A2009D90284}" type="presParOf" srcId="{886C2857-E126-4BF5-BA53-008BA5B0817D}" destId="{35A981A8-FE84-42A3-97F8-AEB93B8A75BE}" srcOrd="0" destOrd="0" presId="urn:microsoft.com/office/officeart/2005/8/layout/list1"/>
    <dgm:cxn modelId="{2899EB26-6384-4A11-AE92-484D7A9E05B1}" type="presParOf" srcId="{886C2857-E126-4BF5-BA53-008BA5B0817D}" destId="{582781B1-11A1-43EE-AABF-775ACAB37D1D}" srcOrd="1" destOrd="0" presId="urn:microsoft.com/office/officeart/2005/8/layout/list1"/>
    <dgm:cxn modelId="{FB66B7E1-C832-4B63-8954-2B585946080B}" type="presParOf" srcId="{DEB62E53-5A95-4A43-B264-D6BCB375193B}" destId="{F5ACB861-CC0D-497A-AF35-30750F8AE795}" srcOrd="1" destOrd="0" presId="urn:microsoft.com/office/officeart/2005/8/layout/list1"/>
    <dgm:cxn modelId="{E490EEB2-63AF-4065-BFE4-EA0820077400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58B78-591C-4D41-845A-362494FA1E18}">
      <dsp:nvSpPr>
        <dsp:cNvPr id="0" name=""/>
        <dsp:cNvSpPr/>
      </dsp:nvSpPr>
      <dsp:spPr>
        <a:xfrm>
          <a:off x="5531563" y="1362136"/>
          <a:ext cx="705886" cy="132459"/>
        </a:xfrm>
        <a:custGeom>
          <a:avLst/>
          <a:gdLst/>
          <a:ahLst/>
          <a:cxnLst/>
          <a:rect l="0" t="0" r="0" b="0"/>
          <a:pathLst>
            <a:path>
              <a:moveTo>
                <a:pt x="0" y="132459"/>
              </a:moveTo>
              <a:lnTo>
                <a:pt x="370043" y="132459"/>
              </a:lnTo>
              <a:lnTo>
                <a:pt x="370043" y="0"/>
              </a:lnTo>
              <a:lnTo>
                <a:pt x="705886" y="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5799" y="1424719"/>
        <a:ext cx="37415" cy="7293"/>
      </dsp:txXfrm>
    </dsp:sp>
    <dsp:sp modelId="{DACD5C04-BA84-4FFF-B506-4B98B27735BA}">
      <dsp:nvSpPr>
        <dsp:cNvPr id="0" name=""/>
        <dsp:cNvSpPr/>
      </dsp:nvSpPr>
      <dsp:spPr>
        <a:xfrm>
          <a:off x="1319780" y="160756"/>
          <a:ext cx="4213583" cy="2667679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Data Review in SDRR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Aug. 2-10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Closes on Aug. 10 at noon ET for 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(New Tickets)</a:t>
          </a:r>
          <a:br>
            <a:rPr lang="en-US" sz="2000" kern="1200">
              <a:solidFill>
                <a:schemeClr val="tx1"/>
              </a:solidFill>
              <a:latin typeface="+mn-lt"/>
            </a:rPr>
          </a:br>
          <a:r>
            <a:rPr lang="en-US" sz="2000" kern="1200">
              <a:solidFill>
                <a:schemeClr val="tx1"/>
              </a:solidFill>
              <a:latin typeface="+mn-lt"/>
            </a:rPr>
            <a:t>Demographics, Accountability and Participation for Individual  Students will be the focus</a:t>
          </a:r>
        </a:p>
      </dsp:txBody>
      <dsp:txXfrm>
        <a:off x="1450003" y="290979"/>
        <a:ext cx="3953137" cy="2407233"/>
      </dsp:txXfrm>
    </dsp:sp>
    <dsp:sp modelId="{84C255C5-6F18-4186-9B44-F59E01282E33}">
      <dsp:nvSpPr>
        <dsp:cNvPr id="0" name=""/>
        <dsp:cNvSpPr/>
      </dsp:nvSpPr>
      <dsp:spPr>
        <a:xfrm>
          <a:off x="2911579" y="2718771"/>
          <a:ext cx="5296297" cy="697999"/>
        </a:xfrm>
        <a:custGeom>
          <a:avLst/>
          <a:gdLst/>
          <a:ahLst/>
          <a:cxnLst/>
          <a:rect l="0" t="0" r="0" b="0"/>
          <a:pathLst>
            <a:path>
              <a:moveTo>
                <a:pt x="5296297" y="0"/>
              </a:moveTo>
              <a:lnTo>
                <a:pt x="5296297" y="366099"/>
              </a:lnTo>
              <a:lnTo>
                <a:pt x="0" y="366099"/>
              </a:lnTo>
              <a:lnTo>
                <a:pt x="0" y="69799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6073" y="3064124"/>
        <a:ext cx="267308" cy="7293"/>
      </dsp:txXfrm>
    </dsp:sp>
    <dsp:sp modelId="{D5E419ED-B429-44AE-A9C6-72317A0FBDF5}">
      <dsp:nvSpPr>
        <dsp:cNvPr id="0" name=""/>
        <dsp:cNvSpPr/>
      </dsp:nvSpPr>
      <dsp:spPr>
        <a:xfrm>
          <a:off x="6269850" y="3701"/>
          <a:ext cx="3876051" cy="2716869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Franklin Gothic Medium" panose="020B06030201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Quality Control (QC) Review Oct. 17 (Tentative)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Spreadsheets –KDE  applications login and 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Google form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lt"/>
            </a:rPr>
            <a:t>Systemic issues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402474" y="136325"/>
        <a:ext cx="3610803" cy="2451621"/>
      </dsp:txXfrm>
    </dsp:sp>
    <dsp:sp modelId="{5C30811A-5E7B-45AE-8A8B-888AA4E58FA3}">
      <dsp:nvSpPr>
        <dsp:cNvPr id="0" name=""/>
        <dsp:cNvSpPr/>
      </dsp:nvSpPr>
      <dsp:spPr>
        <a:xfrm>
          <a:off x="4493690" y="4353797"/>
          <a:ext cx="69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799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4474" y="4395870"/>
        <a:ext cx="36429" cy="7293"/>
      </dsp:txXfrm>
    </dsp:sp>
    <dsp:sp modelId="{FDA4DE43-70DA-4588-BB71-C6D092D447B7}">
      <dsp:nvSpPr>
        <dsp:cNvPr id="0" name=""/>
        <dsp:cNvSpPr/>
      </dsp:nvSpPr>
      <dsp:spPr>
        <a:xfrm>
          <a:off x="1327668" y="3449170"/>
          <a:ext cx="3167821" cy="19006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District/Media Release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(Late Oct./Early Nov.-exact dates-TBD)</a:t>
          </a:r>
          <a:r>
            <a:rPr lang="en-US" sz="2000" kern="1200">
              <a:solidFill>
                <a:schemeClr val="tx1"/>
              </a:solidFill>
              <a:latin typeface="Franklin Gothic Medium" panose="020B0603020102020204"/>
            </a:rPr>
            <a:t> </a:t>
          </a:r>
          <a:endParaRPr lang="en-US" sz="2000" kern="120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Data is Embargoed until Public Release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420452" y="3541954"/>
        <a:ext cx="2982253" cy="1715125"/>
      </dsp:txXfrm>
    </dsp:sp>
    <dsp:sp modelId="{BD8252B0-A72B-4FAB-99AD-5EA65DD5EADE}">
      <dsp:nvSpPr>
        <dsp:cNvPr id="0" name=""/>
        <dsp:cNvSpPr/>
      </dsp:nvSpPr>
      <dsp:spPr>
        <a:xfrm>
          <a:off x="5224089" y="3449170"/>
          <a:ext cx="3167821" cy="19006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Public Release</a:t>
          </a:r>
          <a:r>
            <a:rPr lang="en-US" sz="2000" kern="1200">
              <a:solidFill>
                <a:schemeClr val="tx1"/>
              </a:solidFill>
              <a:latin typeface="Georgia"/>
            </a:rPr>
            <a:t> </a:t>
          </a:r>
          <a:endParaRPr lang="en-US" sz="2000" kern="120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(Late Oct/Early Nov.-exact dates-TBD)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Ten-Day Regulatory Data Review after Public Release</a:t>
          </a:r>
        </a:p>
      </dsp:txBody>
      <dsp:txXfrm>
        <a:off x="5316873" y="3541954"/>
        <a:ext cx="2982253" cy="171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E64A-BA6B-4559-A471-C073195B8345}">
      <dsp:nvSpPr>
        <dsp:cNvPr id="0" name=""/>
        <dsp:cNvSpPr/>
      </dsp:nvSpPr>
      <dsp:spPr>
        <a:xfrm>
          <a:off x="142465" y="310107"/>
          <a:ext cx="7587487" cy="509196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253627" y="1055808"/>
        <a:ext cx="5365163" cy="3600562"/>
      </dsp:txXfrm>
    </dsp:sp>
    <dsp:sp modelId="{48E25A98-DA35-4A0C-8277-4C220D2F38ED}">
      <dsp:nvSpPr>
        <dsp:cNvPr id="0" name=""/>
        <dsp:cNvSpPr/>
      </dsp:nvSpPr>
      <dsp:spPr>
        <a:xfrm>
          <a:off x="3336813" y="4075157"/>
          <a:ext cx="249805" cy="2497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8783C-43AB-43E8-9A9E-03FC36CEDF0C}">
      <dsp:nvSpPr>
        <dsp:cNvPr id="0" name=""/>
        <dsp:cNvSpPr/>
      </dsp:nvSpPr>
      <dsp:spPr>
        <a:xfrm>
          <a:off x="7263256" y="3545212"/>
          <a:ext cx="249805" cy="2497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718F5-A2F3-4C2D-985F-1C34AF8EB34A}">
      <dsp:nvSpPr>
        <dsp:cNvPr id="0" name=""/>
        <dsp:cNvSpPr/>
      </dsp:nvSpPr>
      <dsp:spPr>
        <a:xfrm>
          <a:off x="4130967" y="4287610"/>
          <a:ext cx="344515" cy="3450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8ABDF2-8395-47F4-ADA1-D53FC59AF31D}">
      <dsp:nvSpPr>
        <dsp:cNvPr id="0" name=""/>
        <dsp:cNvSpPr/>
      </dsp:nvSpPr>
      <dsp:spPr>
        <a:xfrm>
          <a:off x="3455091" y="978608"/>
          <a:ext cx="249805" cy="2497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E33E5-19AB-4B43-9818-91DAB953447F}">
      <dsp:nvSpPr>
        <dsp:cNvPr id="0" name=""/>
        <dsp:cNvSpPr/>
      </dsp:nvSpPr>
      <dsp:spPr>
        <a:xfrm>
          <a:off x="876312" y="2780109"/>
          <a:ext cx="249805" cy="24977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301784-86B2-4939-91E2-D03C45DB70FF}">
      <dsp:nvSpPr>
        <dsp:cNvPr id="0" name=""/>
        <dsp:cNvSpPr/>
      </dsp:nvSpPr>
      <dsp:spPr>
        <a:xfrm>
          <a:off x="0" y="557549"/>
          <a:ext cx="2036292" cy="1340235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Recorded Trainings</a:t>
          </a:r>
        </a:p>
      </dsp:txBody>
      <dsp:txXfrm>
        <a:off x="298208" y="753822"/>
        <a:ext cx="1439876" cy="947689"/>
      </dsp:txXfrm>
    </dsp:sp>
    <dsp:sp modelId="{EEF25DC4-8C71-4DBB-9F18-F1BAF4B3F417}">
      <dsp:nvSpPr>
        <dsp:cNvPr id="0" name=""/>
        <dsp:cNvSpPr/>
      </dsp:nvSpPr>
      <dsp:spPr>
        <a:xfrm>
          <a:off x="4981204" y="1400562"/>
          <a:ext cx="344515" cy="3450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24401-E021-439E-B4B7-7219810C558A}">
      <dsp:nvSpPr>
        <dsp:cNvPr id="0" name=""/>
        <dsp:cNvSpPr/>
      </dsp:nvSpPr>
      <dsp:spPr>
        <a:xfrm flipH="1">
          <a:off x="7323909" y="2252453"/>
          <a:ext cx="785744" cy="5538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B3961-F4B6-4EFE-829B-05B36406F7FB}">
      <dsp:nvSpPr>
        <dsp:cNvPr id="0" name=""/>
        <dsp:cNvSpPr/>
      </dsp:nvSpPr>
      <dsp:spPr>
        <a:xfrm>
          <a:off x="5655610" y="739389"/>
          <a:ext cx="1557669" cy="15398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Help Button</a:t>
          </a:r>
        </a:p>
      </dsp:txBody>
      <dsp:txXfrm>
        <a:off x="5883725" y="964901"/>
        <a:ext cx="1101439" cy="1088867"/>
      </dsp:txXfrm>
    </dsp:sp>
    <dsp:sp modelId="{5359AD4A-B1E9-4C85-87CD-2D7E37B80591}">
      <dsp:nvSpPr>
        <dsp:cNvPr id="0" name=""/>
        <dsp:cNvSpPr/>
      </dsp:nvSpPr>
      <dsp:spPr>
        <a:xfrm>
          <a:off x="6026373" y="3057025"/>
          <a:ext cx="344515" cy="34503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FE85D-609C-40A5-A3EA-1D7594C7539D}">
      <dsp:nvSpPr>
        <dsp:cNvPr id="0" name=""/>
        <dsp:cNvSpPr/>
      </dsp:nvSpPr>
      <dsp:spPr>
        <a:xfrm>
          <a:off x="1297054" y="4136079"/>
          <a:ext cx="249805" cy="2497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81434-A309-49A7-9900-0A2CDD740A36}">
      <dsp:nvSpPr>
        <dsp:cNvPr id="0" name=""/>
        <dsp:cNvSpPr/>
      </dsp:nvSpPr>
      <dsp:spPr>
        <a:xfrm>
          <a:off x="3786208" y="3780517"/>
          <a:ext cx="249805" cy="2497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C3EA4-897C-4D45-89A3-AEC97D3B6D0F}">
      <dsp:nvSpPr>
        <dsp:cNvPr id="0" name=""/>
        <dsp:cNvSpPr/>
      </dsp:nvSpPr>
      <dsp:spPr>
        <a:xfrm>
          <a:off x="5299244" y="3673584"/>
          <a:ext cx="2220038" cy="14263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Local WAAPOC for access to SDRR</a:t>
          </a:r>
        </a:p>
      </dsp:txBody>
      <dsp:txXfrm>
        <a:off x="5624361" y="3882463"/>
        <a:ext cx="1569804" cy="1008559"/>
      </dsp:txXfrm>
    </dsp:sp>
    <dsp:sp modelId="{96D51B99-FC5B-4793-88FF-0DD758D8F280}">
      <dsp:nvSpPr>
        <dsp:cNvPr id="0" name=""/>
        <dsp:cNvSpPr/>
      </dsp:nvSpPr>
      <dsp:spPr>
        <a:xfrm>
          <a:off x="6517996" y="3626933"/>
          <a:ext cx="249805" cy="2497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47E28-6584-41B9-A1FD-132B6F3EEB66}">
      <dsp:nvSpPr>
        <dsp:cNvPr id="0" name=""/>
        <dsp:cNvSpPr/>
      </dsp:nvSpPr>
      <dsp:spPr>
        <a:xfrm>
          <a:off x="887024" y="3797987"/>
          <a:ext cx="1259832" cy="12599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Cohort Tool</a:t>
          </a:r>
        </a:p>
      </dsp:txBody>
      <dsp:txXfrm>
        <a:off x="1071522" y="3982506"/>
        <a:ext cx="890836" cy="890937"/>
      </dsp:txXfrm>
    </dsp:sp>
    <dsp:sp modelId="{A05AAEC3-6843-494E-A229-9DABF5838A4F}">
      <dsp:nvSpPr>
        <dsp:cNvPr id="0" name=""/>
        <dsp:cNvSpPr/>
      </dsp:nvSpPr>
      <dsp:spPr>
        <a:xfrm>
          <a:off x="3902530" y="4385859"/>
          <a:ext cx="249805" cy="2497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4729B-4E61-4951-BC75-6C4C1354D0D4}">
      <dsp:nvSpPr>
        <dsp:cNvPr id="0" name=""/>
        <dsp:cNvSpPr/>
      </dsp:nvSpPr>
      <dsp:spPr>
        <a:xfrm>
          <a:off x="2232962" y="1743730"/>
          <a:ext cx="3192478" cy="18604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Accountability Quiz/Scenarios and Accountability Tool</a:t>
          </a:r>
        </a:p>
      </dsp:txBody>
      <dsp:txXfrm>
        <a:off x="2700490" y="2016191"/>
        <a:ext cx="2257422" cy="1315557"/>
      </dsp:txXfrm>
    </dsp:sp>
    <dsp:sp modelId="{582E6794-3B5F-40D4-99D5-DCD36024C8BD}">
      <dsp:nvSpPr>
        <dsp:cNvPr id="0" name=""/>
        <dsp:cNvSpPr/>
      </dsp:nvSpPr>
      <dsp:spPr>
        <a:xfrm>
          <a:off x="2425310" y="1515884"/>
          <a:ext cx="249805" cy="2497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B117F-4585-4337-95E2-468FB456FF27}">
      <dsp:nvSpPr>
        <dsp:cNvPr id="0" name=""/>
        <dsp:cNvSpPr/>
      </dsp:nvSpPr>
      <dsp:spPr>
        <a:xfrm>
          <a:off x="5333984" y="460273"/>
          <a:ext cx="249805" cy="2497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5904C-6172-4D21-AA6F-0A027056D3ED}">
      <dsp:nvSpPr>
        <dsp:cNvPr id="0" name=""/>
        <dsp:cNvSpPr/>
      </dsp:nvSpPr>
      <dsp:spPr>
        <a:xfrm>
          <a:off x="0" y="160451"/>
          <a:ext cx="9668797" cy="3402000"/>
        </a:xfrm>
        <a:prstGeom prst="rect">
          <a:avLst/>
        </a:prstGeom>
        <a:solidFill>
          <a:schemeClr val="accent2">
            <a:lumMod val="20000"/>
            <a:lumOff val="80000"/>
            <a:alpha val="97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406" tIns="1041400" rIns="750406" bIns="312928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</a:rPr>
            <a:t>KDE DAC Information</a:t>
          </a: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0070C0"/>
              </a:solidFill>
              <a:latin typeface="Times New Roman"/>
              <a:cs typeface="Times New Roman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dacinfo@education.ky.gov</a:t>
          </a:r>
          <a:r>
            <a:rPr lang="en-US" sz="4400" kern="1200">
              <a:solidFill>
                <a:srgbClr val="0070C0"/>
              </a:solidFill>
              <a:latin typeface="Times New Roman"/>
              <a:cs typeface="Times New Roman"/>
            </a:rPr>
            <a:t> </a:t>
          </a: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</a:rPr>
            <a:t>(502) 564-4394</a:t>
          </a:r>
        </a:p>
      </dsp:txBody>
      <dsp:txXfrm>
        <a:off x="0" y="160451"/>
        <a:ext cx="9668797" cy="3402000"/>
      </dsp:txXfrm>
    </dsp:sp>
    <dsp:sp modelId="{582781B1-11A1-43EE-AABF-775ACAB37D1D}">
      <dsp:nvSpPr>
        <dsp:cNvPr id="0" name=""/>
        <dsp:cNvSpPr/>
      </dsp:nvSpPr>
      <dsp:spPr>
        <a:xfrm>
          <a:off x="1940817" y="0"/>
          <a:ext cx="5787113" cy="932042"/>
        </a:xfrm>
        <a:prstGeom prst="roundRect">
          <a:avLst/>
        </a:prstGeom>
        <a:solidFill>
          <a:srgbClr val="0077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820" tIns="0" rIns="25582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>
              <a:latin typeface="Times New Roman"/>
              <a:cs typeface="Times New Roman"/>
            </a:rPr>
            <a:t>Contact Information</a:t>
          </a:r>
          <a:endParaRPr lang="en-US" sz="5000" b="0" i="0" u="none" strike="noStrike" kern="1200" cap="none" baseline="0" noProof="0">
            <a:solidFill>
              <a:srgbClr val="010000"/>
            </a:solidFill>
            <a:latin typeface="Georgia"/>
            <a:cs typeface="Times New Roman"/>
          </a:endParaRPr>
        </a:p>
      </dsp:txBody>
      <dsp:txXfrm>
        <a:off x="1986316" y="45499"/>
        <a:ext cx="5696115" cy="84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F0F72-77C7-40F6-B8F5-D660B0D06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D762C-BE9E-4420-B062-55C551495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C139-4EDF-49FA-8D83-7BC1238E7CEF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D1EB1-8CB5-4070-9B46-A9581F8F2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AAD2-98E0-4FF8-8764-C79BBBF7A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D2EF6-9D40-424F-8B76-C1FAC446D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E7F9-60FD-4BBF-B2BC-85C0F7DAABE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324DF-C190-43FC-8C04-1AEFE31E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D6B9-B435-498F-AB26-73DFACA7E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08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2475" y="636588"/>
            <a:ext cx="5688013" cy="319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4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8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9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A0CA0-7796-385F-3633-43E5BDF0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3658F-AC2F-ABDA-75B4-10E8837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FFF68-9DD0-272B-2564-D90D3BC8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156" y="5561220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560760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8F76F6-DE5B-4210-817A-FC5544BA54BC}" type="slidenum">
              <a:rPr lang="en-US" smtClean="0"/>
              <a:pPr/>
              <a:t>‹#›</a:t>
            </a:fld>
            <a:r>
              <a:rPr lang="en-US"/>
              <a:t>  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A0CA0-7796-385F-3633-43E5BDF0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FFF68-9DD0-272B-2564-D90D3BC8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2169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8AB11-C6DD-4126-AB8D-42F4CF457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141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56696" y="1365503"/>
            <a:ext cx="9090025" cy="53092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09950" y="64922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AE97E-F04C-4904-A2A7-A509EE5D6B9E}"/>
              </a:ext>
            </a:extLst>
          </p:cNvPr>
          <p:cNvSpPr/>
          <p:nvPr userDrawn="1"/>
        </p:nvSpPr>
        <p:spPr>
          <a:xfrm>
            <a:off x="10725150" y="5602254"/>
            <a:ext cx="566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38B8E2E-C797-459B-B452-530BCC5A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2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690688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7303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9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02" y="6374044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88" y="6492875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995" y="64750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13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7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4914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0CAA-5115-48E2-923C-2B2EA302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  <p:sldLayoutId id="2147483663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0CAA-5115-48E2-923C-2B2EA302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5058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D1A-9D5A-45EB-8859-B0BA3493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y.pearsonaccessnext.com/customer/index.a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VrQ7ZhpEnLqsEHA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SNFMlJ7LqrLM17BExpJzjay0xxy1S8Dj2qAtd3zKHcGv2tQ/viewform?usp=sf_link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acinfo@education.ky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another-standardized-test-this-one-called-parcc-but-heres-whats-different-4005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DAC Webcast</a:t>
            </a:r>
            <a:br>
              <a:rPr lang="en-US"/>
            </a:br>
            <a:r>
              <a:rPr lang="en-US"/>
              <a:t>July 13,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Jennifer Stafford, </a:t>
            </a:r>
            <a:r>
              <a:rPr lang="en-US" err="1"/>
              <a:t>Ed.D</a:t>
            </a:r>
            <a:r>
              <a:rPr lang="en-US"/>
              <a:t>, Director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E07B4-22D6-FBD9-B679-5E39461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9" y="195721"/>
            <a:ext cx="9747681" cy="1125591"/>
          </a:xfrm>
        </p:spPr>
        <p:txBody>
          <a:bodyPr>
            <a:normAutofit fontScale="90000"/>
          </a:bodyPr>
          <a:lstStyle/>
          <a:p>
            <a:r>
              <a:rPr lang="en-US"/>
              <a:t>August Student Assessment Data Release 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91A4-0F44-4D2D-B54B-05C243549E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1606950"/>
            <a:ext cx="10634661" cy="3900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August 4, 2023</a:t>
            </a:r>
          </a:p>
          <a:p>
            <a:pPr lvl="1"/>
            <a:r>
              <a:rPr lang="en-US"/>
              <a:t>Kentucky Summative Assessment and Alternate Kentucky Summative Assessment - School Listing File (Excel and PDF) available in PAN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40DC-224B-B070-AC28-92BF76400E04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4FDA-9AB3-A4D6-43DE-04FDFF4C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152268"/>
            <a:ext cx="10515600" cy="1325563"/>
          </a:xfrm>
        </p:spPr>
        <p:txBody>
          <a:bodyPr/>
          <a:lstStyle/>
          <a:p>
            <a:r>
              <a:rPr lang="en-US"/>
              <a:t>School Listing File Example (PDF)</a:t>
            </a:r>
          </a:p>
        </p:txBody>
      </p:sp>
      <p:pic>
        <p:nvPicPr>
          <p:cNvPr id="7" name="Content Placeholder 6" descr="Image showing an example of a School Listing File PDF ">
            <a:extLst>
              <a:ext uri="{FF2B5EF4-FFF2-40B4-BE49-F238E27FC236}">
                <a16:creationId xmlns:a16="http://schemas.microsoft.com/office/drawing/2014/main" id="{2E790F99-709D-9766-BE00-D9B45B5D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99" y="1215422"/>
            <a:ext cx="7448468" cy="563341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5829F-8FC3-14CF-1A4A-311E022A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599" y="6483709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4FDA-9AB3-A4D6-43DE-04FDFF4C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152268"/>
            <a:ext cx="10515600" cy="1325563"/>
          </a:xfrm>
        </p:spPr>
        <p:txBody>
          <a:bodyPr/>
          <a:lstStyle/>
          <a:p>
            <a:r>
              <a:rPr lang="en-US"/>
              <a:t>School Listing File Example (Excel)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5829F-8FC3-14CF-1A4A-311E022A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599" y="6483709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Image showing an example of a School Listing File Excel document ">
            <a:extLst>
              <a:ext uri="{FF2B5EF4-FFF2-40B4-BE49-F238E27FC236}">
                <a16:creationId xmlns:a16="http://schemas.microsoft.com/office/drawing/2014/main" id="{BB6FE672-4C23-DD4B-49BD-4E7D0763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9" y="1743901"/>
            <a:ext cx="11621741" cy="32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9" y="195721"/>
            <a:ext cx="9747681" cy="1125591"/>
          </a:xfrm>
        </p:spPr>
        <p:txBody>
          <a:bodyPr/>
          <a:lstStyle/>
          <a:p>
            <a:r>
              <a:rPr lang="en-US"/>
              <a:t>Accessing 2023 Published Reports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F587F-7E4E-5A0D-559C-133AF70EB0ED}"/>
              </a:ext>
            </a:extLst>
          </p:cNvPr>
          <p:cNvSpPr txBox="1"/>
          <p:nvPr/>
        </p:nvSpPr>
        <p:spPr>
          <a:xfrm>
            <a:off x="616771" y="2415092"/>
            <a:ext cx="38485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Available reports can be accessed in </a:t>
            </a:r>
            <a:r>
              <a:rPr lang="en-US" sz="24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PearsonAccess</a:t>
            </a:r>
            <a:r>
              <a:rPr lang="en-US" sz="2400" baseline="300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</a:t>
            </a:r>
            <a:r>
              <a:rPr lang="en-US" sz="24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(PAN)</a:t>
            </a:r>
            <a:r>
              <a:rPr lang="en-US" sz="2400"/>
              <a:t>.</a:t>
            </a:r>
            <a:endParaRPr lang="en-US">
              <a:solidFill>
                <a:srgbClr val="0D77C3"/>
              </a:solidFill>
            </a:endParaRPr>
          </a:p>
        </p:txBody>
      </p:sp>
      <p:pic>
        <p:nvPicPr>
          <p:cNvPr id="4" name="Picture 5" descr="Image showing how to access 2023 Published Reports in PAN &#10;1. Make sure that the test administration is 2022-2023&gt;Spring 2023 Summative&#10;2. Choose Reports&gt;Published Reports&#10;3. Reports available 8/4/23">
            <a:extLst>
              <a:ext uri="{FF2B5EF4-FFF2-40B4-BE49-F238E27FC236}">
                <a16:creationId xmlns:a16="http://schemas.microsoft.com/office/drawing/2014/main" id="{82D1295B-AB2F-270C-068D-A9D848C3E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86111" y="1025365"/>
            <a:ext cx="6190428" cy="46002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40DC-224B-B070-AC28-92BF76400E04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7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9" y="195721"/>
            <a:ext cx="10897618" cy="1125591"/>
          </a:xfrm>
        </p:spPr>
        <p:txBody>
          <a:bodyPr>
            <a:normAutofit fontScale="90000"/>
          </a:bodyPr>
          <a:lstStyle/>
          <a:p>
            <a:r>
              <a:rPr lang="en-US"/>
              <a:t>September Data and Resource Dates 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91A4-0F44-4D2D-B54B-05C243549E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1767155"/>
            <a:ext cx="10634661" cy="3740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/>
              <a:t>September 2023</a:t>
            </a:r>
          </a:p>
          <a:p>
            <a:pPr lvl="1"/>
            <a:r>
              <a:rPr lang="en-US"/>
              <a:t>Released Items PDFs available on the KY Portal </a:t>
            </a:r>
          </a:p>
          <a:p>
            <a:pPr lvl="1"/>
            <a:r>
              <a:rPr lang="en-US"/>
              <a:t>2023 Released Items Data Files posted to PAN</a:t>
            </a:r>
          </a:p>
          <a:p>
            <a:pPr lvl="1"/>
            <a:r>
              <a:rPr lang="en-US"/>
              <a:t>Student and Summary Reports available in PAN </a:t>
            </a:r>
          </a:p>
          <a:p>
            <a:pPr lvl="1"/>
            <a:r>
              <a:rPr lang="en-US"/>
              <a:t>Individual Student Reports (ISRs) delivered to districts (Paper copies)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40DC-224B-B070-AC28-92BF76400E04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729F-0BA8-49BA-8CFD-803C95DD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363" y="806578"/>
            <a:ext cx="10399473" cy="2387600"/>
          </a:xfrm>
        </p:spPr>
        <p:txBody>
          <a:bodyPr>
            <a:norm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6000">
                <a:solidFill>
                  <a:srgbClr val="102649"/>
                </a:solidFill>
                <a:latin typeface="Franklin Gothic Medium"/>
              </a:rPr>
              <a:t>AKSA Scale Scores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139A-481F-0910-0805-1DDC5AF9C99E}"/>
              </a:ext>
            </a:extLst>
          </p:cNvPr>
          <p:cNvSpPr txBox="1">
            <a:spLocks/>
          </p:cNvSpPr>
          <p:nvPr/>
        </p:nvSpPr>
        <p:spPr>
          <a:xfrm>
            <a:off x="1319213" y="30638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Krista Mullins, Program Consultant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C39F-F6BE-EA2D-EFE5-0958FBF4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9" y="195721"/>
            <a:ext cx="9747681" cy="1125591"/>
          </a:xfrm>
        </p:spPr>
        <p:txBody>
          <a:bodyPr/>
          <a:lstStyle/>
          <a:p>
            <a:r>
              <a:rPr lang="en-US"/>
              <a:t>Raw Scores vs. Scale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91A4-0F44-4D2D-B54B-05C243549E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64" y="1134725"/>
            <a:ext cx="10634661" cy="4477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u="sng"/>
              <a:t>Raw scores</a:t>
            </a:r>
          </a:p>
          <a:p>
            <a:r>
              <a:rPr lang="en-US" sz="2400"/>
              <a:t>Reported as the number of items/questions the student answered correctly</a:t>
            </a:r>
            <a:endParaRPr lang="en-US"/>
          </a:p>
          <a:p>
            <a:r>
              <a:rPr lang="en-US" sz="2400"/>
              <a:t>Does not present the full picture as some items are more difficult than others</a:t>
            </a:r>
            <a:endParaRPr lang="en-US"/>
          </a:p>
          <a:p>
            <a:r>
              <a:rPr lang="en-US" sz="2400"/>
              <a:t>Previously, AKSA raw scores were reported</a:t>
            </a:r>
            <a:endParaRPr lang="en-US"/>
          </a:p>
          <a:p>
            <a:pPr>
              <a:buNone/>
            </a:pPr>
            <a:r>
              <a:rPr lang="en-US" b="1" u="sng"/>
              <a:t>Scaled Scores </a:t>
            </a:r>
          </a:p>
          <a:p>
            <a:r>
              <a:rPr lang="en-US" sz="2400"/>
              <a:t>A scale score is the total number of correct answers (raw score) that has been converted to a consistent, standardized score</a:t>
            </a:r>
            <a:endParaRPr lang="en-US"/>
          </a:p>
          <a:p>
            <a:r>
              <a:rPr lang="en-US" sz="2400"/>
              <a:t>Most assessments are reported on a scale: ACT 0-36, SAT 400-1600, KSA 400-600.</a:t>
            </a:r>
            <a:endParaRPr lang="en-US"/>
          </a:p>
          <a:p>
            <a:r>
              <a:rPr lang="en-US" sz="2400"/>
              <a:t>The scale for the AKSA will be 150-250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40DC-224B-B070-AC28-92BF76400E04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8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69BE-4769-263F-6DF9-08D61FE5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39"/>
            <a:ext cx="10515600" cy="1325563"/>
          </a:xfrm>
        </p:spPr>
        <p:txBody>
          <a:bodyPr/>
          <a:lstStyle/>
          <a:p>
            <a:r>
              <a:rPr lang="en-US"/>
              <a:t>Why Scale Scores?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4674-7E91-091D-9C8D-2FB4256A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571"/>
            <a:ext cx="10515600" cy="41186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Provides full picture of student’s capability</a:t>
            </a:r>
          </a:p>
          <a:p>
            <a:r>
              <a:rPr lang="en-US"/>
              <a:t>Considers question difficulty</a:t>
            </a:r>
          </a:p>
          <a:p>
            <a:r>
              <a:rPr lang="en-US"/>
              <a:t>Provides consistency in reporting progress</a:t>
            </a:r>
          </a:p>
          <a:p>
            <a:r>
              <a:rPr lang="en-US"/>
              <a:t>Progress made (or not made) can be seen when using scale scores</a:t>
            </a:r>
          </a:p>
          <a:p>
            <a:r>
              <a:rPr lang="en-US"/>
              <a:t>Reduces the year-to-year need for performance level standards validation</a:t>
            </a:r>
          </a:p>
          <a:p>
            <a:r>
              <a:rPr lang="en-US"/>
              <a:t>Reduces possibility of differing perspectives on performance levels</a:t>
            </a:r>
          </a:p>
          <a:p>
            <a:r>
              <a:rPr lang="en-US"/>
              <a:t>Scale scores will be reported for the 2023 AKSA results</a:t>
            </a:r>
          </a:p>
          <a:p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842E3D9-8871-986C-7BCA-CCF6363B369F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It is the Title for the training of 2023 Fall Reporting Data Review.">
            <a:extLst>
              <a:ext uri="{FF2B5EF4-FFF2-40B4-BE49-F238E27FC236}">
                <a16:creationId xmlns:a16="http://schemas.microsoft.com/office/drawing/2014/main" id="{C69DB1B6-904E-4159-AFA3-8BECA16F5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933852" y="1101155"/>
            <a:ext cx="996370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/>
          </a:p>
        </p:txBody>
      </p:sp>
      <p:sp>
        <p:nvSpPr>
          <p:cNvPr id="3" name="Title 2" descr="It is the title of the presentation-2022 Fall Reporting-Data Review.&#10;">
            <a:extLst>
              <a:ext uri="{FF2B5EF4-FFF2-40B4-BE49-F238E27FC236}">
                <a16:creationId xmlns:a16="http://schemas.microsoft.com/office/drawing/2014/main" id="{1DC4ED83-734A-4180-9546-EB2528A2A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1315" y="1749396"/>
            <a:ext cx="9269554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2023 Fall Accountability  Reporting - Data Review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3D6A03-BE1A-4040-9335-B6A1590F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869" y="3429000"/>
            <a:ext cx="9144000" cy="165576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r"/>
            <a:r>
              <a:rPr lang="en-US" sz="4400"/>
              <a:t>Chris Williams, Program Consultant</a:t>
            </a:r>
          </a:p>
          <a:p>
            <a:pPr algn="r"/>
            <a:r>
              <a:rPr lang="en-US" sz="4400"/>
              <a:t>Division of Assessment and Accountability Support</a:t>
            </a:r>
          </a:p>
          <a:p>
            <a:pPr algn="r"/>
            <a:r>
              <a:rPr lang="en-US" sz="4400"/>
              <a:t>Office of Assessment and Accountability</a:t>
            </a:r>
          </a:p>
          <a:p>
            <a:pPr algn="r"/>
            <a:endParaRPr lang="en-US" sz="440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28EE880-80BC-3E90-D9BF-E560F2121A1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1152AFA-7C55-604E-8665-049907417E35}" type="slidenum">
              <a:rPr lang="en-US" sz="1200" smtClean="0">
                <a:solidFill>
                  <a:srgbClr val="007780"/>
                </a:solidFill>
              </a:rPr>
              <a:pPr algn="r"/>
              <a:t>18</a:t>
            </a:fld>
            <a:endParaRPr lang="en-US" sz="1200">
              <a:solidFill>
                <a:srgbClr val="007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4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Data review is your final opportunity to review and verify data before it is publicly released in the School Report Card (SRC)&#10;Short and focused review of &#10;ACCESS and Alternate ACCESS for ELLs  and&#10;Cohort data .&#10;Limited effort so school and district staff can concentrate on reopening schools.&#10;">
            <a:extLst>
              <a:ext uri="{FF2B5EF4-FFF2-40B4-BE49-F238E27FC236}">
                <a16:creationId xmlns:a16="http://schemas.microsoft.com/office/drawing/2014/main" id="{27E9BE88-67D1-458E-A375-678FEF405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839" y="1050737"/>
            <a:ext cx="10701829" cy="4586583"/>
          </a:xfrm>
        </p:spPr>
        <p:txBody>
          <a:bodyPr>
            <a:normAutofit/>
          </a:bodyPr>
          <a:lstStyle/>
          <a:p>
            <a:r>
              <a:rPr lang="en-US"/>
              <a:t>Data review is the final opportunity to review and verify data before it is publicly released in the School Report Card (SRC)</a:t>
            </a:r>
          </a:p>
          <a:p>
            <a:r>
              <a:rPr lang="en-US"/>
              <a:t>Short and focused review of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ACCESS and Alternate ACCESS for ELLs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Kentucky Summative Assessment (KSA) and Alternate Kentucky Summative Assessment (AKSA)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Postsecondary Readiness and Scores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Cohort data (4- and 5-year ) </a:t>
            </a:r>
          </a:p>
          <a:p>
            <a:r>
              <a:rPr lang="en-US"/>
              <a:t>Limited effort so school and district staff can concentrate on reopening 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CD518-F297-4CBA-B391-6CAEEE43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29" y="99386"/>
            <a:ext cx="8987354" cy="1143247"/>
          </a:xfrm>
        </p:spPr>
        <p:txBody>
          <a:bodyPr/>
          <a:lstStyle/>
          <a:p>
            <a:r>
              <a:rPr lang="en-US"/>
              <a:t>Need for Data Review</a:t>
            </a:r>
          </a:p>
        </p:txBody>
      </p:sp>
    </p:spTree>
    <p:extLst>
      <p:ext uri="{BB962C8B-B14F-4D97-AF65-F5344CB8AC3E}">
        <p14:creationId xmlns:p14="http://schemas.microsoft.com/office/powerpoint/2010/main" val="42918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D753-A408-2250-F291-913B7515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0A2B-E9E5-0EFA-CD87-8BECEBA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917"/>
            <a:ext cx="10515600" cy="3647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/>
              <a:t>Optional ACT Senior Administration TENTATIVE</a:t>
            </a:r>
          </a:p>
          <a:p>
            <a:pPr lvl="1"/>
            <a:r>
              <a:rPr lang="en-US"/>
              <a:t>KSA Data Release </a:t>
            </a:r>
          </a:p>
          <a:p>
            <a:pPr lvl="1"/>
            <a:r>
              <a:rPr lang="en-US"/>
              <a:t>AKSA Scale Scores </a:t>
            </a:r>
          </a:p>
          <a:p>
            <a:pPr lvl="1"/>
            <a:r>
              <a:rPr lang="en-US"/>
              <a:t>SDRR Fall Data Review </a:t>
            </a:r>
          </a:p>
          <a:p>
            <a:pPr lvl="1"/>
            <a:r>
              <a:rPr lang="en-US"/>
              <a:t>K Screen Train the Trainer </a:t>
            </a:r>
          </a:p>
          <a:p>
            <a:pPr lvl="1"/>
            <a:r>
              <a:rPr lang="en-US"/>
              <a:t>New DAC Informational Seminar</a:t>
            </a:r>
          </a:p>
          <a:p>
            <a:pPr lvl="1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5642D-7389-17B6-9DD4-8882D026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2395" y="6310312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E2500B-A011-47D8-A86C-089BCDBA4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126" y="-179604"/>
            <a:ext cx="11473570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Tentative Timeline for Accountability Reporting</a:t>
            </a:r>
          </a:p>
        </p:txBody>
      </p:sp>
      <p:graphicFrame>
        <p:nvGraphicFramePr>
          <p:cNvPr id="7" name="Diagram 6" descr="It tells the timeline for Fall Reporting. Data Review will occur August 6-13 in SDRR for individual changes. Districts will  submit new tickets until noon on August 13. Quality Control Day is tentatively set for Sept. 8  for districts to review spreadsheets on the KDE secure web application for bib systemic issues. Will announce Media Release and Public release dates at a later date when they are determined.">
            <a:extLst>
              <a:ext uri="{FF2B5EF4-FFF2-40B4-BE49-F238E27FC236}">
                <a16:creationId xmlns:a16="http://schemas.microsoft.com/office/drawing/2014/main" id="{D88BF7B7-D1C3-45E5-8195-D9748F28B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164410"/>
              </p:ext>
            </p:extLst>
          </p:nvPr>
        </p:nvGraphicFramePr>
        <p:xfrm>
          <a:off x="242302" y="778786"/>
          <a:ext cx="11473571" cy="535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66542" y="6383868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3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 descr="SDRR Resources&#10;&#10;There are SDRR resources for districts to use for data review:&#10;recorded trainings, help button, cohort tool, accountability tool, accountability quiz and scenarios. To get access to SDRR, you will need to see your WAAPOC (Web Administrator Point of Contact)&#10;&#10;https://docs.google.com/forms/d/e/1FAIpQLScEApZpVOwvb1MAEwXWAEvZ7FXkRCPLqLl-4mArGoaZOseyiA/viewform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890655"/>
              </p:ext>
            </p:extLst>
          </p:nvPr>
        </p:nvGraphicFramePr>
        <p:xfrm>
          <a:off x="557349" y="923110"/>
          <a:ext cx="8273142" cy="553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5922" y="172278"/>
            <a:ext cx="8596668" cy="1320800"/>
          </a:xfrm>
        </p:spPr>
        <p:txBody>
          <a:bodyPr/>
          <a:lstStyle/>
          <a:p>
            <a:r>
              <a:rPr lang="en-US"/>
              <a:t>SDRR Resources</a:t>
            </a:r>
          </a:p>
        </p:txBody>
      </p:sp>
    </p:spTree>
    <p:extLst>
      <p:ext uri="{BB962C8B-B14F-4D97-AF65-F5344CB8AC3E}">
        <p14:creationId xmlns:p14="http://schemas.microsoft.com/office/powerpoint/2010/main" val="204348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729F-0BA8-49BA-8CFD-803C95DD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363" y="806578"/>
            <a:ext cx="10399473" cy="2387600"/>
          </a:xfrm>
        </p:spPr>
        <p:txBody>
          <a:bodyPr>
            <a:norm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6000">
                <a:solidFill>
                  <a:srgbClr val="102649"/>
                </a:solidFill>
                <a:latin typeface="Franklin Gothic Medium"/>
              </a:rPr>
              <a:t>K Screen Updates 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139A-481F-0910-0805-1DDC5AF9C99E}"/>
              </a:ext>
            </a:extLst>
          </p:cNvPr>
          <p:cNvSpPr txBox="1">
            <a:spLocks/>
          </p:cNvSpPr>
          <p:nvPr/>
        </p:nvSpPr>
        <p:spPr>
          <a:xfrm>
            <a:off x="1319213" y="30638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/>
          </a:p>
          <a:p>
            <a:pPr algn="r"/>
            <a:r>
              <a:rPr lang="en-US"/>
              <a:t>Lisa Jett, Education Academic Program Consultant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C39F-F6BE-EA2D-EFE5-0958FBF4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12" y="44388"/>
            <a:ext cx="9747681" cy="1125591"/>
          </a:xfrm>
        </p:spPr>
        <p:txBody>
          <a:bodyPr/>
          <a:lstStyle/>
          <a:p>
            <a:r>
              <a:rPr lang="en-US"/>
              <a:t>July Train the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91A4-0F44-4D2D-B54B-05C243549E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58" y="1382258"/>
            <a:ext cx="11191506" cy="39009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/>
              <a:t>In-person K Screen Train the Trainers July 20 from 9:00 a.m.- 2:00 p.m. ET at the Sower Building in Frankfort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Participants are asked to bring the following materials:</a:t>
            </a:r>
          </a:p>
          <a:p>
            <a:pPr marL="971550" lvl="1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Copy of the K&amp;1 Screen III Manual</a:t>
            </a:r>
          </a:p>
          <a:p>
            <a:pPr marL="971550" lvl="1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The manipulatives (packages of blocks and shapes)</a:t>
            </a:r>
          </a:p>
          <a:p>
            <a:pPr marL="971550" lvl="1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Children’s book with at least 3 pages of text on each page</a:t>
            </a: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D77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Screen Train the Trainers In-Person Training Registration Form</a:t>
            </a:r>
            <a:endParaRPr lang="en-US">
              <a:solidFill>
                <a:srgbClr val="0D77C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40DC-224B-B070-AC28-92BF76400E04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91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9B4D-CE5F-5B5A-BAE0-C4569F2B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US"/>
              <a:t>August Train the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D9C8-550A-A68F-80EB-745CC3B4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46" y="132739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Virtual K Screen Train the Trainers event on August 8 and August 9 from 4 – 6 p.m. ET.</a:t>
            </a:r>
          </a:p>
          <a:p>
            <a:endParaRPr lang="en-US"/>
          </a:p>
          <a:p>
            <a:r>
              <a:rPr lang="en-US"/>
              <a:t>Participants will be asked to complete an hour of pre-work before the first training date.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D77C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Screen August Train the Trainer Registration Form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63C1C8-D4BA-7BB8-5E9F-173BF1B79370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46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729F-0BA8-49BA-8CFD-803C95DD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363" y="806578"/>
            <a:ext cx="10399473" cy="2387600"/>
          </a:xfrm>
        </p:spPr>
        <p:txBody>
          <a:bodyPr>
            <a:norm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6000">
                <a:solidFill>
                  <a:srgbClr val="102649"/>
                </a:solidFill>
                <a:latin typeface="Franklin Gothic Medium"/>
              </a:rPr>
              <a:t>New DAC </a:t>
            </a:r>
            <a:br>
              <a:rPr lang="en-US" sz="6000">
                <a:solidFill>
                  <a:srgbClr val="102649"/>
                </a:solidFill>
                <a:latin typeface="Franklin Gothic Medium"/>
              </a:rPr>
            </a:br>
            <a:r>
              <a:rPr lang="en-US" sz="6000">
                <a:solidFill>
                  <a:srgbClr val="102649"/>
                </a:solidFill>
                <a:latin typeface="Franklin Gothic Medium"/>
              </a:rPr>
              <a:t>Informational Seminar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139A-481F-0910-0805-1DDC5AF9C99E}"/>
              </a:ext>
            </a:extLst>
          </p:cNvPr>
          <p:cNvSpPr txBox="1">
            <a:spLocks/>
          </p:cNvSpPr>
          <p:nvPr/>
        </p:nvSpPr>
        <p:spPr>
          <a:xfrm>
            <a:off x="1319213" y="30638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Jennifer Stafford, </a:t>
            </a:r>
            <a:r>
              <a:rPr lang="en-US" err="1"/>
              <a:t>Ed.D</a:t>
            </a:r>
            <a:r>
              <a:rPr lang="en-US"/>
              <a:t>, Director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C39F-F6BE-EA2D-EFE5-0958FBF4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5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9" y="195721"/>
            <a:ext cx="9747681" cy="1125591"/>
          </a:xfrm>
        </p:spPr>
        <p:txBody>
          <a:bodyPr/>
          <a:lstStyle/>
          <a:p>
            <a:r>
              <a:rPr lang="en-US"/>
              <a:t>New DAC Seminar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91A4-0F44-4D2D-B54B-05C243549E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1606950"/>
            <a:ext cx="10634661" cy="3900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Developed and facilitated by the Kentucky Association for Assessment Coordinators (KAAC) specifically for new DACs</a:t>
            </a:r>
          </a:p>
          <a:p>
            <a:r>
              <a:rPr lang="en-US"/>
              <a:t>Time for DACs to network and meet other DACs and KDE staff</a:t>
            </a:r>
          </a:p>
          <a:p>
            <a:r>
              <a:rPr lang="en-US"/>
              <a:t>Wednesday, August 2, 9 a.m. – 3 p.m. ET at the KDE Building in Frankfort (300 Sower Blvd.)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40DC-224B-B070-AC28-92BF76400E04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2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1179870" y="1468876"/>
            <a:ext cx="9704440" cy="42142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700"/>
              <a:t>Please send questions or comments to </a:t>
            </a:r>
            <a:r>
              <a:rPr lang="en-US" sz="4700">
                <a:solidFill>
                  <a:srgbClr val="0070C0"/>
                </a:solidFill>
                <a:hlinkClick r:id="rId3" tooltip="KDE DAC Information email add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dacinfo@education.ky.gov</a:t>
            </a:r>
            <a:r>
              <a:rPr lang="en-US" sz="470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700" b="1" i="1">
                <a:solidFill>
                  <a:srgbClr val="C00000"/>
                </a:solidFill>
              </a:rPr>
              <a:t>   </a:t>
            </a:r>
            <a:endParaRPr lang="en-US" sz="4700" b="1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700"/>
              <a:t>The next monthly DAC Webcast </a:t>
            </a:r>
            <a:r>
              <a:rPr lang="en-US" sz="4800"/>
              <a:t>is scheduled for August 10 at 11 a.m. ET.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400"/>
          </a:p>
          <a:p>
            <a:pPr marL="0" indent="0" algn="ctr">
              <a:spcBef>
                <a:spcPts val="0"/>
              </a:spcBef>
              <a:buNone/>
            </a:pPr>
            <a:endParaRPr lang="en-US" sz="54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/>
              <a:t>Thank you for your participation!</a:t>
            </a:r>
          </a:p>
          <a:p>
            <a:pPr>
              <a:spcBef>
                <a:spcPts val="0"/>
              </a:spcBef>
            </a:pPr>
            <a:endParaRPr lang="en-US" sz="4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964" y="257025"/>
            <a:ext cx="8958490" cy="1320800"/>
          </a:xfrm>
        </p:spPr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E8D9723-C622-5F10-D7D9-AAE4032DA8B2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1B21FD-B47C-42BD-B60B-31D83F7ABA07}" type="slidenum">
              <a:rPr lang="en-US" sz="1200" smtClean="0">
                <a:solidFill>
                  <a:schemeClr val="bg1"/>
                </a:solidFill>
              </a:rPr>
              <a:pPr algn="r"/>
              <a:t>27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0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55F4FC5-2F7B-251C-93FB-273B59B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42" y="355292"/>
            <a:ext cx="11434915" cy="1325563"/>
          </a:xfrm>
        </p:spPr>
        <p:txBody>
          <a:bodyPr>
            <a:noAutofit/>
          </a:bodyPr>
          <a:lstStyle/>
          <a:p>
            <a:r>
              <a:rPr lang="en-US"/>
              <a:t>Division of Assessment and Accountability Support</a:t>
            </a:r>
          </a:p>
        </p:txBody>
      </p:sp>
      <p:graphicFrame>
        <p:nvGraphicFramePr>
          <p:cNvPr id="7" name="Content Placeholder 4" descr="To contact the Division of Assessment Support in the Office of Assessment and Accountability, please email dacinfo@education.ky.gov or phone 502-564-4394." title="Contact Information">
            <a:extLst>
              <a:ext uri="{FF2B5EF4-FFF2-40B4-BE49-F238E27FC236}">
                <a16:creationId xmlns:a16="http://schemas.microsoft.com/office/drawing/2014/main" id="{CA766F2C-E360-5D85-C3A8-A32ABAA761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6184" y="1835458"/>
          <a:ext cx="9668797" cy="356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21D25-1B1A-2F3C-DBA1-358452B9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4872" y="6356350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28</a:t>
            </a:fld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C97BB46-9974-6217-99C0-ECE5212F46AB}"/>
              </a:ext>
            </a:extLst>
          </p:cNvPr>
          <p:cNvSpPr txBox="1">
            <a:spLocks/>
          </p:cNvSpPr>
          <p:nvPr/>
        </p:nvSpPr>
        <p:spPr>
          <a:xfrm>
            <a:off x="4821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8AB11-C6DD-4126-AB8D-42F4CF45723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729F-0BA8-49BA-8CFD-803C95DD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510" y="861006"/>
            <a:ext cx="9988980" cy="2387600"/>
          </a:xfrm>
        </p:spPr>
        <p:txBody>
          <a:bodyPr>
            <a:normAutofit/>
          </a:bodyPr>
          <a:lstStyle/>
          <a:p>
            <a:pPr lvl="1" algn="r"/>
            <a:r>
              <a:rPr lang="en-US" sz="6000">
                <a:solidFill>
                  <a:srgbClr val="102649"/>
                </a:solidFill>
                <a:latin typeface="Franklin Gothic Medium"/>
              </a:rPr>
              <a:t>Optional ACT Senior Administration TENTATIVE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139A-481F-0910-0805-1DDC5AF9C99E}"/>
              </a:ext>
            </a:extLst>
          </p:cNvPr>
          <p:cNvSpPr txBox="1">
            <a:spLocks/>
          </p:cNvSpPr>
          <p:nvPr/>
        </p:nvSpPr>
        <p:spPr>
          <a:xfrm>
            <a:off x="1946490" y="31467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Shara Savage, Program Consultant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C39F-F6BE-EA2D-EFE5-0958FBF4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8785EC-62B1-01B4-64F3-CF456240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33" y="990600"/>
            <a:ext cx="6289370" cy="1204104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Optional Fall 2023 Senior </a:t>
            </a:r>
            <a:r>
              <a:rPr lang="en-US"/>
              <a:t>State Administration – (Tentative)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6F4234-907C-9A5D-3B97-27468D25B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233" y="2470636"/>
            <a:ext cx="5256212" cy="36611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>
                <a:solidFill>
                  <a:schemeClr val="tx1"/>
                </a:solidFill>
              </a:rPr>
              <a:t>The fall 2023 Senior Administration is an optional opportunity for all public-school grade 12 students. </a:t>
            </a:r>
          </a:p>
          <a:p>
            <a:r>
              <a:rPr lang="en-US" sz="2500">
                <a:solidFill>
                  <a:schemeClr val="tx1"/>
                </a:solidFill>
              </a:rPr>
              <a:t>This is an </a:t>
            </a:r>
            <a:r>
              <a:rPr lang="en-US" sz="2500" b="1">
                <a:solidFill>
                  <a:schemeClr val="tx1"/>
                </a:solidFill>
              </a:rPr>
              <a:t>optional </a:t>
            </a:r>
            <a:r>
              <a:rPr lang="en-US" sz="2500">
                <a:solidFill>
                  <a:schemeClr val="tx1"/>
                </a:solidFill>
              </a:rPr>
              <a:t>opportunity for all of Kentucky’s Public high school seniors.  </a:t>
            </a:r>
          </a:p>
          <a:p>
            <a:r>
              <a:rPr lang="en-US" sz="2500">
                <a:solidFill>
                  <a:schemeClr val="tx1"/>
                </a:solidFill>
              </a:rPr>
              <a:t>It is not mandatory for the students; however, it is required for every district to offer Senior Administration.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EA7340-A8A4-4691-A662-56D88E3C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463" y="2594461"/>
            <a:ext cx="5082925" cy="2503340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2CCDE6-F072-4D35-B529-9636CB552BFE}"/>
              </a:ext>
            </a:extLst>
          </p:cNvPr>
          <p:cNvSpPr txBox="1"/>
          <p:nvPr/>
        </p:nvSpPr>
        <p:spPr>
          <a:xfrm>
            <a:off x="8976212" y="5196089"/>
            <a:ext cx="23791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4" tooltip="http://theconversation.com/another-standardized-test-this-one-called-parcc-but-heres-whats-different-400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D5B9589-8FF7-3B8E-9B40-E6D08764FD00}"/>
              </a:ext>
            </a:extLst>
          </p:cNvPr>
          <p:cNvSpPr txBox="1">
            <a:spLocks/>
          </p:cNvSpPr>
          <p:nvPr/>
        </p:nvSpPr>
        <p:spPr>
          <a:xfrm>
            <a:off x="9184599" y="64837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8785EC-62B1-01B4-64F3-CF456240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52161"/>
            <a:ext cx="11026488" cy="1325563"/>
          </a:xfrm>
        </p:spPr>
        <p:txBody>
          <a:bodyPr anchor="ctr">
            <a:normAutofit/>
          </a:bodyPr>
          <a:lstStyle/>
          <a:p>
            <a:r>
              <a:rPr lang="en-US">
                <a:ea typeface="+mj-lt"/>
                <a:cs typeface="+mj-lt"/>
              </a:rPr>
              <a:t>Optional Fall 2023 Senior ACT </a:t>
            </a:r>
            <a:r>
              <a:rPr lang="en-US"/>
              <a:t>State Administration – Test Window 1 - (Tentative)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DAEB6D-B7A4-10BD-9F92-BA148CE89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09459"/>
              </p:ext>
            </p:extLst>
          </p:nvPr>
        </p:nvGraphicFramePr>
        <p:xfrm>
          <a:off x="725556" y="2080221"/>
          <a:ext cx="9899374" cy="3138726"/>
        </p:xfrm>
        <a:graphic>
          <a:graphicData uri="http://schemas.openxmlformats.org/drawingml/2006/table">
            <a:tbl>
              <a:tblPr firstRow="1" bandRow="1"/>
              <a:tblGrid>
                <a:gridCol w="5476294">
                  <a:extLst>
                    <a:ext uri="{9D8B030D-6E8A-4147-A177-3AD203B41FA5}">
                      <a16:colId xmlns:a16="http://schemas.microsoft.com/office/drawing/2014/main" val="4064166013"/>
                    </a:ext>
                  </a:extLst>
                </a:gridCol>
                <a:gridCol w="4423080">
                  <a:extLst>
                    <a:ext uri="{9D8B030D-6E8A-4147-A177-3AD203B41FA5}">
                      <a16:colId xmlns:a16="http://schemas.microsoft.com/office/drawing/2014/main" val="524325697"/>
                    </a:ext>
                  </a:extLst>
                </a:gridCol>
              </a:tblGrid>
              <a:tr h="70549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Administration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Dates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46409"/>
                  </a:ext>
                </a:extLst>
              </a:tr>
              <a:tr h="100404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The ACT Online Standard &amp; ACT- Authorized Accommodations Testing Window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October 3-5 &amp; October 10-12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65739"/>
                  </a:ext>
                </a:extLst>
              </a:tr>
              <a:tr h="100404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The ACT-Authorized Accommodations Testing Window (Paper)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October 3-13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24581"/>
                  </a:ext>
                </a:extLst>
              </a:tr>
            </a:tbl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6370969-53AE-16CF-DD2D-93B9B38E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2395" y="6310312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8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8785EC-62B1-01B4-64F3-CF456240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4" y="17755"/>
            <a:ext cx="10890917" cy="1366384"/>
          </a:xfrm>
        </p:spPr>
        <p:txBody>
          <a:bodyPr anchor="ctr">
            <a:normAutofit/>
          </a:bodyPr>
          <a:lstStyle/>
          <a:p>
            <a:r>
              <a:rPr lang="en-US">
                <a:ea typeface="+mj-lt"/>
                <a:cs typeface="+mj-lt"/>
              </a:rPr>
              <a:t>Optional Fall 2023 Senior</a:t>
            </a:r>
            <a:r>
              <a:rPr lang="en-US"/>
              <a:t> ACT State Administration – Test Window 2 - (Tentative)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036B4E-AF96-F77E-FEA8-A177D35A7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99185"/>
              </p:ext>
            </p:extLst>
          </p:nvPr>
        </p:nvGraphicFramePr>
        <p:xfrm>
          <a:off x="765464" y="1844274"/>
          <a:ext cx="10286850" cy="3021239"/>
        </p:xfrm>
        <a:graphic>
          <a:graphicData uri="http://schemas.openxmlformats.org/drawingml/2006/table">
            <a:tbl>
              <a:tblPr firstRow="1" bandRow="1"/>
              <a:tblGrid>
                <a:gridCol w="5690645">
                  <a:extLst>
                    <a:ext uri="{9D8B030D-6E8A-4147-A177-3AD203B41FA5}">
                      <a16:colId xmlns:a16="http://schemas.microsoft.com/office/drawing/2014/main" val="1307777718"/>
                    </a:ext>
                  </a:extLst>
                </a:gridCol>
                <a:gridCol w="4596205">
                  <a:extLst>
                    <a:ext uri="{9D8B030D-6E8A-4147-A177-3AD203B41FA5}">
                      <a16:colId xmlns:a16="http://schemas.microsoft.com/office/drawing/2014/main" val="2365850475"/>
                    </a:ext>
                  </a:extLst>
                </a:gridCol>
              </a:tblGrid>
              <a:tr h="6200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Administration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Dates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11639"/>
                  </a:ext>
                </a:extLst>
              </a:tr>
              <a:tr h="88244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The ACT Online Standard &amp; ACT- Authorized Accommodations Testing Window (Online only)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October 17-19 &amp; October 24-26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3576"/>
                  </a:ext>
                </a:extLst>
              </a:tr>
              <a:tr h="88244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The ACT-Authorized Accommodations Testing Window (Paper)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anskrit Text" panose="02020503050405020304" pitchFamily="18" charset="0"/>
                        </a:rPr>
                        <a:t>October 17-27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Sanskrit Text" panose="020205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074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D952DC-1E18-43B7-9ED6-A55087E0B878}"/>
              </a:ext>
            </a:extLst>
          </p:cNvPr>
          <p:cNvSpPr txBox="1"/>
          <p:nvPr/>
        </p:nvSpPr>
        <p:spPr>
          <a:xfrm>
            <a:off x="765464" y="5013726"/>
            <a:ext cx="1096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Please Note: ACT and OAA have worked to secure an Emergency Test Window 3. OAA will work with districts should a statewide emergency arise.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617064-580F-5FEF-F812-238C7161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2395" y="6310312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8785EC-62B1-01B4-64F3-CF456240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328473"/>
            <a:ext cx="10573305" cy="1366384"/>
          </a:xfrm>
        </p:spPr>
        <p:txBody>
          <a:bodyPr anchor="ctr">
            <a:normAutofit/>
          </a:bodyPr>
          <a:lstStyle/>
          <a:p>
            <a:r>
              <a:rPr lang="en-US">
                <a:ea typeface="+mj-lt"/>
                <a:cs typeface="+mj-lt"/>
              </a:rPr>
              <a:t>Optional Fall 2023 Senior</a:t>
            </a:r>
            <a:r>
              <a:rPr lang="en-US"/>
              <a:t> ACT State Administration – Training Dates (Tentative)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01ED0-B9DE-F168-B82B-11AF72228D7F}"/>
              </a:ext>
            </a:extLst>
          </p:cNvPr>
          <p:cNvSpPr txBox="1"/>
          <p:nvPr/>
        </p:nvSpPr>
        <p:spPr>
          <a:xfrm>
            <a:off x="753978" y="1993466"/>
            <a:ext cx="6914147" cy="16682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/>
                <a:ea typeface="MS Mincho"/>
                <a:cs typeface="Calibri"/>
              </a:rPr>
              <a:t>ACT/OAA Administration Training – July 31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/>
                <a:ea typeface="MS Mincho"/>
                <a:cs typeface="Calibri"/>
              </a:rPr>
              <a:t>Accommodations Webinar – Aug. 1</a:t>
            </a:r>
            <a:endParaRPr lang="en-US" sz="2800">
              <a:effectLst/>
              <a:latin typeface="Calibri"/>
              <a:ea typeface="MS Mincho"/>
              <a:cs typeface="Calibri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/>
                <a:ea typeface="MS Mincho"/>
                <a:cs typeface="Calibri"/>
              </a:rPr>
              <a:t>Test Administration Webinar – Aug. 3</a:t>
            </a:r>
            <a:endParaRPr lang="en-US" sz="2800">
              <a:effectLst/>
              <a:latin typeface="Calibri"/>
              <a:ea typeface="MS Mincho"/>
              <a:cs typeface="Calibri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2F97AFA-D2E4-EFF2-920C-0AAA8FC6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2395" y="6310312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3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729F-0BA8-49BA-8CFD-803C95DD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363" y="806578"/>
            <a:ext cx="10128659" cy="2387600"/>
          </a:xfrm>
        </p:spPr>
        <p:txBody>
          <a:bodyPr>
            <a:norm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6000">
                <a:solidFill>
                  <a:srgbClr val="102649"/>
                </a:solidFill>
                <a:latin typeface="Franklin Gothic Medium"/>
              </a:rPr>
              <a:t>KSA Data Release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139A-481F-0910-0805-1DDC5AF9C99E}"/>
              </a:ext>
            </a:extLst>
          </p:cNvPr>
          <p:cNvSpPr txBox="1">
            <a:spLocks/>
          </p:cNvSpPr>
          <p:nvPr/>
        </p:nvSpPr>
        <p:spPr>
          <a:xfrm>
            <a:off x="1319213" y="30638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Jennifer Stafford, Ed.D. Director</a:t>
            </a:r>
          </a:p>
          <a:p>
            <a:pPr algn="r">
              <a:spcBef>
                <a:spcPts val="0"/>
              </a:spcBef>
            </a:pPr>
            <a:r>
              <a:rPr lang="en-US"/>
              <a:t>Melissa Chandler, Program Consultant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C39F-F6BE-EA2D-EFE5-0958FBF4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7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77A1-2998-0B1A-736D-09DB0F17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6" y="111332"/>
            <a:ext cx="10907486" cy="868136"/>
          </a:xfrm>
        </p:spPr>
        <p:txBody>
          <a:bodyPr/>
          <a:lstStyle/>
          <a:p>
            <a:r>
              <a:rPr lang="en-US"/>
              <a:t>Student Data from State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C4D3-BD5B-B201-CFCB-9A7BC10D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931655"/>
            <a:ext cx="10907486" cy="4994690"/>
          </a:xfrm>
        </p:spPr>
        <p:txBody>
          <a:bodyPr>
            <a:normAutofit lnSpcReduction="10000"/>
          </a:bodyPr>
          <a:lstStyle/>
          <a:p>
            <a:r>
              <a:rPr lang="en-US"/>
              <a:t>With the August release, schools have all student data from 2022-2023 state assessments</a:t>
            </a:r>
          </a:p>
          <a:p>
            <a:pPr lvl="1"/>
            <a:r>
              <a:rPr lang="en-US" sz="2000"/>
              <a:t>ACCESS/Alternate ACCESS</a:t>
            </a:r>
          </a:p>
          <a:p>
            <a:pPr lvl="1"/>
            <a:r>
              <a:rPr lang="en-US" sz="2000"/>
              <a:t>ACT</a:t>
            </a:r>
          </a:p>
          <a:p>
            <a:pPr lvl="1"/>
            <a:r>
              <a:rPr lang="en-US" sz="2000"/>
              <a:t>Kindergarten Screen</a:t>
            </a:r>
          </a:p>
          <a:p>
            <a:pPr lvl="1"/>
            <a:r>
              <a:rPr lang="en-US" sz="2000"/>
              <a:t>Alternate Kentucky Summative Assessment (AKSA) (coming Aug. 4 – tentative)</a:t>
            </a:r>
          </a:p>
          <a:p>
            <a:pPr lvl="1"/>
            <a:r>
              <a:rPr lang="en-US" sz="2000"/>
              <a:t>Kentucky Summative Assessment (KSA) (coming Aug. 4 – tentative)</a:t>
            </a:r>
          </a:p>
          <a:p>
            <a:pPr marL="285750" indent="-285750"/>
            <a:r>
              <a:rPr lang="en-US"/>
              <a:t>Assists teachers to identify student strengths and areas of improvement</a:t>
            </a:r>
          </a:p>
          <a:p>
            <a:pPr marL="285750" indent="-285750"/>
            <a:r>
              <a:rPr lang="en-US"/>
              <a:t>Student data may be shared with teachers who have an educational interest in the student</a:t>
            </a:r>
          </a:p>
          <a:p>
            <a:pPr marL="285750" indent="-285750"/>
            <a:r>
              <a:rPr lang="en-US"/>
              <a:t>Early data release is for educators to prepare for the upcoming school year – student and parent reports will be shared in September</a:t>
            </a:r>
          </a:p>
          <a:p>
            <a:pPr marL="285750" indent="-285750"/>
            <a:endParaRPr lang="en-US" sz="24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4674087-5582-1833-5EDE-5DB91D08C047}"/>
              </a:ext>
            </a:extLst>
          </p:cNvPr>
          <p:cNvSpPr txBox="1">
            <a:spLocks/>
          </p:cNvSpPr>
          <p:nvPr/>
        </p:nvSpPr>
        <p:spPr>
          <a:xfrm>
            <a:off x="481239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B21FD-B47C-42BD-B60B-31D83F7ABA07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2023-07-13T04:00:00+00:00</Publication_x0020_Date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>2023_July_DAC_Webcast</RoutingRuleDescription>
    <PublishingExpirationDate xmlns="http://schemas.microsoft.com/sharepoint/v3" xsi:nil="true"/>
    <PublishingStartDate xmlns="http://schemas.microsoft.com/sharepoint/v3" xsi:nil="true"/>
    <Audience1 xmlns="3a62de7d-ba57-4f43-9dae-9623ba637be0">
      <Value>1</Value>
      <Value>2</Value>
    </Audience1>
    <_dlc_DocId xmlns="3a62de7d-ba57-4f43-9dae-9623ba637be0">KYED-14-1841</_dlc_DocId>
    <_dlc_DocIdUrl xmlns="3a62de7d-ba57-4f43-9dae-9623ba637be0">
      <Url>https://www.education.ky.gov/AA/distsupp/_layouts/15/DocIdRedir.aspx?ID=KYED-14-1841</Url>
      <Description>KYED-14-1841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70D4522-EDD2-4326-BD38-D65ABD3DF72F}">
  <ds:schemaRefs>
    <ds:schemaRef ds:uri="5bc9d522-2386-425a-9f2a-a617cf877ec0"/>
    <ds:schemaRef ds:uri="b062eb0a-ada4-4626-816e-5cd0be926cfe"/>
    <ds:schemaRef ds:uri="c8aeabe4-0dec-4482-a76a-bb57f37294f4"/>
    <ds:schemaRef ds:uri="cf3aa28c-8d44-408c-a5ca-996a87f6cd59"/>
    <ds:schemaRef ds:uri="e933af85-a9ee-4a70-b6e0-74d4f32bb5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53DE0-3823-4904-BAFC-DB1EE9F4E846}"/>
</file>

<file path=customXml/itemProps4.xml><?xml version="1.0" encoding="utf-8"?>
<ds:datastoreItem xmlns:ds="http://schemas.openxmlformats.org/officeDocument/2006/customXml" ds:itemID="{71E561B5-F2AB-4B97-9D47-7AA4C6F44F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1264</Words>
  <Application>Microsoft Office PowerPoint</Application>
  <PresentationFormat>Widescreen</PresentationFormat>
  <Paragraphs>210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Georgia</vt:lpstr>
      <vt:lpstr>Symbol</vt:lpstr>
      <vt:lpstr>Times New Roman</vt:lpstr>
      <vt:lpstr>Office Theme</vt:lpstr>
      <vt:lpstr>Office Theme</vt:lpstr>
      <vt:lpstr>Office Theme</vt:lpstr>
      <vt:lpstr>DAC Webcast July 13, 2023</vt:lpstr>
      <vt:lpstr>Agenda</vt:lpstr>
      <vt:lpstr>Optional ACT Senior Administration TENTATIVE</vt:lpstr>
      <vt:lpstr>Optional Fall 2023 Senior State Administration – (Tentative)</vt:lpstr>
      <vt:lpstr>Optional Fall 2023 Senior ACT State Administration – Test Window 1 - (Tentative)</vt:lpstr>
      <vt:lpstr>Optional Fall 2023 Senior ACT State Administration – Test Window 2 - (Tentative)</vt:lpstr>
      <vt:lpstr>Optional Fall 2023 Senior ACT State Administration – Training Dates (Tentative)</vt:lpstr>
      <vt:lpstr>KSA Data Release </vt:lpstr>
      <vt:lpstr>Student Data from State Assessments</vt:lpstr>
      <vt:lpstr>August Student Assessment Data Release (Tentative)</vt:lpstr>
      <vt:lpstr>School Listing File Example (PDF)</vt:lpstr>
      <vt:lpstr>School Listing File Example (Excel)</vt:lpstr>
      <vt:lpstr>Accessing 2023 Published Reports</vt:lpstr>
      <vt:lpstr>September Data and Resource Dates (Tentative)</vt:lpstr>
      <vt:lpstr>AKSA Scale Scores</vt:lpstr>
      <vt:lpstr>Raw Scores vs. Scale Scores</vt:lpstr>
      <vt:lpstr>Why Scale Scores?</vt:lpstr>
      <vt:lpstr>2023 Fall Accountability  Reporting - Data Review</vt:lpstr>
      <vt:lpstr>Need for Data Review</vt:lpstr>
      <vt:lpstr>Tentative Timeline for Accountability Reporting</vt:lpstr>
      <vt:lpstr>SDRR Resources</vt:lpstr>
      <vt:lpstr>K Screen Updates </vt:lpstr>
      <vt:lpstr>July Train the Trainers</vt:lpstr>
      <vt:lpstr>August Train the Trainers</vt:lpstr>
      <vt:lpstr>New DAC  Informational Seminar </vt:lpstr>
      <vt:lpstr>New DAC Seminar  </vt:lpstr>
      <vt:lpstr>Questions and Answers</vt:lpstr>
      <vt:lpstr>Division of Assessment and Accountability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Webcast July 2023</dc:title>
  <dc:creator>melissa.chandler@education.ky.gov</dc:creator>
  <cp:keywords>DAC Webcast</cp:keywords>
  <cp:lastModifiedBy>Rome, Nathan -  Division of Accountability Data and Analysis</cp:lastModifiedBy>
  <cp:revision>4</cp:revision>
  <dcterms:created xsi:type="dcterms:W3CDTF">2022-07-11T18:53:52Z</dcterms:created>
  <dcterms:modified xsi:type="dcterms:W3CDTF">2023-07-13T12:36:04Z</dcterms:modified>
  <cp:category>Please email questions to dacinfo@education.ky.gov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_dlc_DocIdItemGuid">
    <vt:lpwstr>53dba5e6-dcd0-4ab7-92f5-0c84aee022c2</vt:lpwstr>
  </property>
</Properties>
</file>