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theme/theme3.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6"/>
  </p:notesMasterIdLst>
  <p:handoutMasterIdLst>
    <p:handoutMasterId r:id="rId27"/>
  </p:handoutMasterIdLst>
  <p:sldIdLst>
    <p:sldId id="256" r:id="rId5"/>
    <p:sldId id="1143" r:id="rId6"/>
    <p:sldId id="1601" r:id="rId7"/>
    <p:sldId id="1602" r:id="rId8"/>
    <p:sldId id="1606" r:id="rId9"/>
    <p:sldId id="1603" r:id="rId10"/>
    <p:sldId id="1610" r:id="rId11"/>
    <p:sldId id="1611" r:id="rId12"/>
    <p:sldId id="1605" r:id="rId13"/>
    <p:sldId id="1607" r:id="rId14"/>
    <p:sldId id="1604" r:id="rId15"/>
    <p:sldId id="1608" r:id="rId16"/>
    <p:sldId id="1609" r:id="rId17"/>
    <p:sldId id="1612" r:id="rId18"/>
    <p:sldId id="1613" r:id="rId19"/>
    <p:sldId id="1614" r:id="rId20"/>
    <p:sldId id="1615" r:id="rId21"/>
    <p:sldId id="1616" r:id="rId22"/>
    <p:sldId id="1617" r:id="rId23"/>
    <p:sldId id="888" r:id="rId24"/>
    <p:sldId id="1029"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276F8B"/>
    <a:srgbClr val="102649"/>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BE7FF-912D-4A47-AED1-F4104D787864}" v="455" dt="2025-01-08T21:43:44.175"/>
    <p1510:client id="{1D514B91-15B4-E096-18B5-40B7079ED931}" v="20" dt="2025-01-08T20:19:17.959"/>
    <p1510:client id="{3554770A-FA0C-0397-B3E7-C6963F27087B}" v="56" dt="2025-01-08T14:35:23.798"/>
    <p1510:client id="{41A447B9-1486-4CE7-9DDF-9E0B247E4A3E}" v="144" dt="2025-01-09T12:45:10.769"/>
    <p1510:client id="{5BF82DB3-B3B9-492A-99BE-9E31E0DAAB7A}" v="673" dt="2025-01-09T14:15:24.267"/>
    <p1510:client id="{81BAAD1F-6B69-413B-83E4-1D595519B2DC}" v="4" dt="2025-01-09T14:22:12.859"/>
    <p1510:client id="{96AEC3AC-6CF8-A7EE-F251-76021FDCE9DB}" v="1" dt="2025-01-08T20:20:06.181"/>
    <p1510:client id="{9E6E90CB-F081-46EF-8A1A-D61332E8C233}" v="1052" dt="2025-01-09T12:51:07.358"/>
    <p1510:client id="{CA24D7F0-31E3-4E7D-AD86-BD66F49ECF2D}" v="2258" dt="2025-01-08T15:04:08.088"/>
    <p1510:client id="{F844C300-8DA8-D445-9B23-4F20E5EC8B47}" v="31" dt="2025-01-09T12:51:55.877"/>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4.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1/9/2025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1/9/2025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242763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208883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168F-835C-F93D-76C9-254B16431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B72BE-BBBD-9617-05DE-6EAD0EA23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75CCB-5C86-EEA6-C1FA-E04EECAE3B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ECBE7C-EC9E-AA65-6900-5400D45EDEB7}"/>
              </a:ext>
            </a:extLst>
          </p:cNvPr>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194873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12</a:t>
            </a:fld>
            <a:endParaRPr lang="en-US"/>
          </a:p>
        </p:txBody>
      </p:sp>
    </p:spTree>
    <p:extLst>
      <p:ext uri="{BB962C8B-B14F-4D97-AF65-F5344CB8AC3E}">
        <p14:creationId xmlns:p14="http://schemas.microsoft.com/office/powerpoint/2010/main" val="360963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13</a:t>
            </a:fld>
            <a:endParaRPr lang="en-US"/>
          </a:p>
        </p:txBody>
      </p:sp>
    </p:spTree>
    <p:extLst>
      <p:ext uri="{BB962C8B-B14F-4D97-AF65-F5344CB8AC3E}">
        <p14:creationId xmlns:p14="http://schemas.microsoft.com/office/powerpoint/2010/main" val="55156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14</a:t>
            </a:fld>
            <a:endParaRPr lang="en-US"/>
          </a:p>
        </p:txBody>
      </p:sp>
    </p:spTree>
    <p:extLst>
      <p:ext uri="{BB962C8B-B14F-4D97-AF65-F5344CB8AC3E}">
        <p14:creationId xmlns:p14="http://schemas.microsoft.com/office/powerpoint/2010/main" val="281530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168F-835C-F93D-76C9-254B16431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B72BE-BBBD-9617-05DE-6EAD0EA23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75CCB-5C86-EEA6-C1FA-E04EECAE3B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ECBE7C-EC9E-AA65-6900-5400D45EDEB7}"/>
              </a:ext>
            </a:extLst>
          </p:cNvPr>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194873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7B72A-8D56-2855-6224-72D680461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60A5B-3A3A-AABE-50DF-A2504BB56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592BE-27F9-FDD6-A08E-772E674926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6A107F-A1D0-ABF4-D5C5-C4B2B48E70B2}"/>
              </a:ext>
            </a:extLst>
          </p:cNvPr>
          <p:cNvSpPr>
            <a:spLocks noGrp="1"/>
          </p:cNvSpPr>
          <p:nvPr>
            <p:ph type="sldNum" sz="quarter" idx="5"/>
          </p:nvPr>
        </p:nvSpPr>
        <p:spPr/>
        <p:txBody>
          <a:bodyPr/>
          <a:lstStyle/>
          <a:p>
            <a:fld id="{B9C324DF-C190-43FC-8C04-1AEFE31E6ED5}" type="slidenum">
              <a:rPr lang="en-US" smtClean="0"/>
              <a:t>16</a:t>
            </a:fld>
            <a:endParaRPr lang="en-US"/>
          </a:p>
        </p:txBody>
      </p:sp>
    </p:spTree>
    <p:extLst>
      <p:ext uri="{BB962C8B-B14F-4D97-AF65-F5344CB8AC3E}">
        <p14:creationId xmlns:p14="http://schemas.microsoft.com/office/powerpoint/2010/main" val="99221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0ACE9-7AF1-4A29-0A90-939041867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57983-99F2-FEDC-EBC7-C6FDB6E60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D737B-8001-1C9E-93EA-41DBFCA1CF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059CEF-1BE2-2798-5A66-DEB564F9F712}"/>
              </a:ext>
            </a:extLst>
          </p:cNvPr>
          <p:cNvSpPr>
            <a:spLocks noGrp="1"/>
          </p:cNvSpPr>
          <p:nvPr>
            <p:ph type="sldNum" sz="quarter" idx="5"/>
          </p:nvPr>
        </p:nvSpPr>
        <p:spPr/>
        <p:txBody>
          <a:bodyPr/>
          <a:lstStyle/>
          <a:p>
            <a:fld id="{B9C324DF-C190-43FC-8C04-1AEFE31E6ED5}" type="slidenum">
              <a:rPr lang="en-US" smtClean="0"/>
              <a:t>17</a:t>
            </a:fld>
            <a:endParaRPr lang="en-US"/>
          </a:p>
        </p:txBody>
      </p:sp>
    </p:spTree>
    <p:extLst>
      <p:ext uri="{BB962C8B-B14F-4D97-AF65-F5344CB8AC3E}">
        <p14:creationId xmlns:p14="http://schemas.microsoft.com/office/powerpoint/2010/main" val="474274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0962-96D3-0253-90C4-FFDB3F1CE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01B2A-6AE5-2B89-4F91-316E8853B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DD511-FA10-C7F4-1314-2564BD9CC1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538D5-D17C-CAB0-FC1C-4BB2B152A704}"/>
              </a:ext>
            </a:extLst>
          </p:cNvPr>
          <p:cNvSpPr>
            <a:spLocks noGrp="1"/>
          </p:cNvSpPr>
          <p:nvPr>
            <p:ph type="sldNum" sz="quarter" idx="5"/>
          </p:nvPr>
        </p:nvSpPr>
        <p:spPr/>
        <p:txBody>
          <a:bodyPr/>
          <a:lstStyle/>
          <a:p>
            <a:fld id="{B9C324DF-C190-43FC-8C04-1AEFE31E6ED5}" type="slidenum">
              <a:rPr lang="en-US" smtClean="0"/>
              <a:t>18</a:t>
            </a:fld>
            <a:endParaRPr lang="en-US"/>
          </a:p>
        </p:txBody>
      </p:sp>
    </p:spTree>
    <p:extLst>
      <p:ext uri="{BB962C8B-B14F-4D97-AF65-F5344CB8AC3E}">
        <p14:creationId xmlns:p14="http://schemas.microsoft.com/office/powerpoint/2010/main" val="45420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22E8-C604-BE1E-3937-30A817E8B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C12FA-6D69-978A-026F-3654059CC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9637A-7A37-103B-1CFA-40022DE409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BFCEE2-1907-A55F-B96C-D69127BCF850}"/>
              </a:ext>
            </a:extLst>
          </p:cNvPr>
          <p:cNvSpPr>
            <a:spLocks noGrp="1"/>
          </p:cNvSpPr>
          <p:nvPr>
            <p:ph type="sldNum" sz="quarter" idx="5"/>
          </p:nvPr>
        </p:nvSpPr>
        <p:spPr/>
        <p:txBody>
          <a:bodyPr/>
          <a:lstStyle/>
          <a:p>
            <a:fld id="{B9C324DF-C190-43FC-8C04-1AEFE31E6ED5}" type="slidenum">
              <a:rPr lang="en-US" smtClean="0"/>
              <a:t>19</a:t>
            </a:fld>
            <a:endParaRPr lang="en-US"/>
          </a:p>
        </p:txBody>
      </p:sp>
    </p:spTree>
    <p:extLst>
      <p:ext uri="{BB962C8B-B14F-4D97-AF65-F5344CB8AC3E}">
        <p14:creationId xmlns:p14="http://schemas.microsoft.com/office/powerpoint/2010/main" val="369165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375410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3</a:t>
            </a:fld>
            <a:endParaRPr lang="en-US"/>
          </a:p>
        </p:txBody>
      </p:sp>
    </p:spTree>
    <p:extLst>
      <p:ext uri="{BB962C8B-B14F-4D97-AF65-F5344CB8AC3E}">
        <p14:creationId xmlns:p14="http://schemas.microsoft.com/office/powerpoint/2010/main" val="48798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777FE-EB7D-054C-3FF5-A18CCEBA0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2D95D-9501-1E41-6774-83D58BD6A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96DEC-A292-3654-5B1A-193C181B3E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50A046-7B61-DE10-4CB8-C0BBE4108A18}"/>
              </a:ext>
            </a:extLst>
          </p:cNvPr>
          <p:cNvSpPr>
            <a:spLocks noGrp="1"/>
          </p:cNvSpPr>
          <p:nvPr>
            <p:ph type="sldNum" sz="quarter" idx="5"/>
          </p:nvPr>
        </p:nvSpPr>
        <p:spPr/>
        <p:txBody>
          <a:bodyPr/>
          <a:lstStyle/>
          <a:p>
            <a:fld id="{B9C324DF-C190-43FC-8C04-1AEFE31E6ED5}" type="slidenum">
              <a:rPr lang="en-US" smtClean="0"/>
              <a:t>4</a:t>
            </a:fld>
            <a:endParaRPr lang="en-US"/>
          </a:p>
        </p:txBody>
      </p:sp>
    </p:spTree>
    <p:extLst>
      <p:ext uri="{BB962C8B-B14F-4D97-AF65-F5344CB8AC3E}">
        <p14:creationId xmlns:p14="http://schemas.microsoft.com/office/powerpoint/2010/main" val="73260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5</a:t>
            </a:fld>
            <a:endParaRPr lang="en-US"/>
          </a:p>
        </p:txBody>
      </p:sp>
    </p:spTree>
    <p:extLst>
      <p:ext uri="{BB962C8B-B14F-4D97-AF65-F5344CB8AC3E}">
        <p14:creationId xmlns:p14="http://schemas.microsoft.com/office/powerpoint/2010/main" val="148598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ACB7-2B3E-10DF-82C2-54B656C62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416F0-AF59-D6CC-A913-8214A0122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21971-4E74-16F3-A536-9C1957E855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3413F4-10A9-8EE1-A424-4E96283A0954}"/>
              </a:ext>
            </a:extLst>
          </p:cNvPr>
          <p:cNvSpPr>
            <a:spLocks noGrp="1"/>
          </p:cNvSpPr>
          <p:nvPr>
            <p:ph type="sldNum" sz="quarter" idx="5"/>
          </p:nvPr>
        </p:nvSpPr>
        <p:spPr/>
        <p:txBody>
          <a:bodyPr/>
          <a:lstStyle/>
          <a:p>
            <a:fld id="{B9C324DF-C190-43FC-8C04-1AEFE31E6ED5}" type="slidenum">
              <a:rPr lang="en-US" smtClean="0"/>
              <a:t>6</a:t>
            </a:fld>
            <a:endParaRPr lang="en-US"/>
          </a:p>
        </p:txBody>
      </p:sp>
    </p:spTree>
    <p:extLst>
      <p:ext uri="{BB962C8B-B14F-4D97-AF65-F5344CB8AC3E}">
        <p14:creationId xmlns:p14="http://schemas.microsoft.com/office/powerpoint/2010/main" val="377377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25596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8</a:t>
            </a:fld>
            <a:endParaRPr lang="en-US"/>
          </a:p>
        </p:txBody>
      </p:sp>
    </p:spTree>
    <p:extLst>
      <p:ext uri="{BB962C8B-B14F-4D97-AF65-F5344CB8AC3E}">
        <p14:creationId xmlns:p14="http://schemas.microsoft.com/office/powerpoint/2010/main" val="72417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2815308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674" r:id="rId8"/>
    <p:sldLayoutId id="2147483675" r:id="rId9"/>
    <p:sldLayoutId id="2147483676"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t.org/content/act/en/products-and-services/state-and-district-solutions/kentucky/the-act.html?utm_medium=email&amp;utm_source=govdelivery#step2" TargetMode="External"/><Relationship Id="rId7" Type="http://schemas.openxmlformats.org/officeDocument/2006/relationships/hyperlink" Target="https://content.act.org/kentucky/r/Mock_Administration_Gui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ct.org/content/dam/act/unsecured/documents/ACT-OnlineSiteReadinessPlan.pdf" TargetMode="External"/><Relationship Id="rId5" Type="http://schemas.openxmlformats.org/officeDocument/2006/relationships/hyperlink" Target="https://www.act.org/content/dam/act/unsecured/documents/TechnicalGuidefortheACTTakenOnline.pdf" TargetMode="External"/><Relationship Id="rId4" Type="http://schemas.openxmlformats.org/officeDocument/2006/relationships/hyperlink" Target="https://www.act.org/content/dam/act/unsecured/documents/pdfs/TechnicalCoordinatorChecklis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eams.microsoft.com/l/meetup-join/19%3ameeting_YjA0MWM2MWEtNjE4ZC00ZjAzLWI4MTQtNmM2ZTI3Njk5YjFl%40thread.v2/0?context=%7b%22Tid%22%3a%2265cb0346-9d88-41d9-8ca6-f72047670d0f%22%2c%22Oid%22%3a%225864effb-34b6-43b6-93ae-02cd852329c2%22%7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act.org/content/act/en/products-and-services/state-and-district-solutions/kentucky/the-act.html#step4" TargetMode="External"/><Relationship Id="rId4" Type="http://schemas.openxmlformats.org/officeDocument/2006/relationships/hyperlink" Target="https://event.on24.com/wcc/r/4709986/AC40DC7331AA0ADE57C877E5934F95F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gle/scCnrhuYSXd6xPqA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UBuYZVS9N5rNQNC2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aemXHJfGyUZEL3rn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krista.mullins@education.ky.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am11.safelinks.protection.outlook.com/?url=https%3A%2F%2Flinks-2.govdelivery.com%2FCL0%2Fhttps%3A%252F%252Fapplications.education.ky.gov%252Flogin%253Futm_medium%3Demail%2526utm_source%3Dgovdelivery%2F1%2F010101943d739154-89a4b9b8-e9ce-47a9-8690-76e144d400f8-000000%2FKadTuT3RxQ5AmxswSuW62oyRCFC25SFB7vERFiX8eSI%3D386&amp;data=05%7C02%7Ctiffany.christopher%40education.ky.gov%7C804001bbf9664fcc207d08dd2e966ade%7C9360c11f90e64706ad0025fcdc9e2ed1%7C0%7C0%7C638717946109443601%7CUnknown%7CTWFpbGZsb3d8eyJFbXB0eU1hcGkiOnRydWUsIlYiOiIwLjAuMDAwMCIsIlAiOiJXaW4zMiIsIkFOIjoiTWFpbCIsIldUIjoyfQ%3D%3D%7C0%7C%7C%7C&amp;sdata=krrTAl5rXB9lNr%2F%2FHkcQS2Sin2xMQ3ZNkF4g9m%2BW2r8%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nam11.safelinks.protection.outlook.com/?url=https%3A%2F%2Flinks-2.govdelivery.com%2FCL0%2Fhttps%3A%252F%252Fwww.education.ky.gov%252FAA%252FAssessments%252FDocuments%252FKScreen_Implementation_Guide.pdf%253Futm_medium%3Demail%2526utm_source%3Dgovdelivery%2F1%2F010101943d739154-89a4b9b8-e9ce-47a9-8690-76e144d400f8-000000%2FSGN2NEdXBwb23YgcpDqRR--3vf1aDaZgcNi8e3d-mtc%3D386&amp;data=05%7C02%7Ctiffany.christopher%40education.ky.gov%7C804001bbf9664fcc207d08dd2e966ade%7C9360c11f90e64706ad0025fcdc9e2ed1%7C0%7C0%7C638717946109473680%7CUnknown%7CTWFpbGZsb3d8eyJFbXB0eU1hcGkiOnRydWUsIlYiOiIwLjAuMDAwMCIsIlAiOiJXaW4zMiIsIkFOIjoiTWFpbCIsIldUIjoyfQ%3D%3D%7C0%7C%7C%7C&amp;sdata=ACtRWU6o%2FtVJxHb4aje31nVcuF4CcycAqMQu4Pt9zFI%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7iScKMpXXAGfzyty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orms.gle/EUPsdapsvZLYiSCF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January 9,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Jennifer Stafford, Director</a:t>
            </a:r>
          </a:p>
          <a:p>
            <a:pPr algn="r">
              <a:spcBef>
                <a:spcPts val="0"/>
              </a:spcBef>
            </a:pPr>
            <a:r>
              <a:rPr lang="en-US"/>
              <a:t>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59B54-BA1F-87A0-5200-14C231A88057}"/>
              </a:ext>
            </a:extLst>
          </p:cNvPr>
          <p:cNvSpPr>
            <a:spLocks noGrp="1"/>
          </p:cNvSpPr>
          <p:nvPr>
            <p:ph type="title"/>
          </p:nvPr>
        </p:nvSpPr>
        <p:spPr>
          <a:xfrm>
            <a:off x="0" y="0"/>
            <a:ext cx="11661422" cy="1253331"/>
          </a:xfrm>
        </p:spPr>
        <p:txBody>
          <a:bodyPr>
            <a:normAutofit/>
          </a:bodyPr>
          <a:lstStyle/>
          <a:p>
            <a:r>
              <a:rPr lang="en-US"/>
              <a:t>2025 Spring Junior ACT State Administration: </a:t>
            </a:r>
            <a:br>
              <a:rPr lang="en-US"/>
            </a:br>
            <a:r>
              <a:rPr lang="en-US"/>
              <a:t>Verify Enrollment Task </a:t>
            </a:r>
            <a:r>
              <a:rPr lang="en-US">
                <a:solidFill>
                  <a:srgbClr val="C00000"/>
                </a:solidFill>
              </a:rPr>
              <a:t>(Tentative)</a:t>
            </a:r>
          </a:p>
        </p:txBody>
      </p:sp>
      <p:sp>
        <p:nvSpPr>
          <p:cNvPr id="5" name="Content Placeholder 4">
            <a:extLst>
              <a:ext uri="{FF2B5EF4-FFF2-40B4-BE49-F238E27FC236}">
                <a16:creationId xmlns:a16="http://schemas.microsoft.com/office/drawing/2014/main" id="{E6F6B96B-2217-604D-32A9-682FABEEE37A}"/>
              </a:ext>
            </a:extLst>
          </p:cNvPr>
          <p:cNvSpPr>
            <a:spLocks noGrp="1"/>
          </p:cNvSpPr>
          <p:nvPr>
            <p:ph idx="1"/>
          </p:nvPr>
        </p:nvSpPr>
        <p:spPr>
          <a:xfrm>
            <a:off x="440267" y="2077156"/>
            <a:ext cx="5267734" cy="3577223"/>
          </a:xfrm>
        </p:spPr>
        <p:txBody>
          <a:bodyPr/>
          <a:lstStyle/>
          <a:p>
            <a:r>
              <a:rPr lang="en-US"/>
              <a:t>The deadline to complete the Verify enrollment task is Jan. 31.</a:t>
            </a:r>
            <a:endParaRPr lang="en-US">
              <a:highlight>
                <a:srgbClr val="FFFF00"/>
              </a:highlight>
            </a:endParaRPr>
          </a:p>
          <a:p>
            <a:r>
              <a:rPr lang="en-US"/>
              <a:t>All students will be loaded in the ACT </a:t>
            </a:r>
            <a:r>
              <a:rPr lang="en-US" err="1"/>
              <a:t>PearsonAccess</a:t>
            </a:r>
            <a:r>
              <a:rPr lang="en-US" baseline="30000" err="1"/>
              <a:t>next</a:t>
            </a:r>
            <a:r>
              <a:rPr lang="en-US"/>
              <a:t> (PAN) system as </a:t>
            </a:r>
            <a:r>
              <a:rPr lang="en-US" b="1"/>
              <a:t>testing online</a:t>
            </a:r>
            <a:r>
              <a:rPr lang="en-US"/>
              <a:t>. </a:t>
            </a:r>
          </a:p>
        </p:txBody>
      </p:sp>
      <p:graphicFrame>
        <p:nvGraphicFramePr>
          <p:cNvPr id="6" name="Table 2">
            <a:extLst>
              <a:ext uri="{FF2B5EF4-FFF2-40B4-BE49-F238E27FC236}">
                <a16:creationId xmlns:a16="http://schemas.microsoft.com/office/drawing/2014/main" id="{C71AFB95-E857-E34B-663A-97C2E27879BD}"/>
              </a:ext>
            </a:extLst>
          </p:cNvPr>
          <p:cNvGraphicFramePr>
            <a:graphicFrameLocks noGrp="1"/>
          </p:cNvGraphicFramePr>
          <p:nvPr>
            <p:extLst>
              <p:ext uri="{D42A27DB-BD31-4B8C-83A1-F6EECF244321}">
                <p14:modId xmlns:p14="http://schemas.microsoft.com/office/powerpoint/2010/main" val="1483097739"/>
              </p:ext>
            </p:extLst>
          </p:nvPr>
        </p:nvGraphicFramePr>
        <p:xfrm>
          <a:off x="5915378" y="1473165"/>
          <a:ext cx="6046444" cy="4025006"/>
        </p:xfrm>
        <a:graphic>
          <a:graphicData uri="http://schemas.openxmlformats.org/drawingml/2006/table">
            <a:tbl>
              <a:tblPr firstRow="1" bandRow="1">
                <a:tableStyleId>{5C22544A-7EE6-4342-B048-85BDC9FD1C3A}</a:tableStyleId>
              </a:tblPr>
              <a:tblGrid>
                <a:gridCol w="3483179">
                  <a:extLst>
                    <a:ext uri="{9D8B030D-6E8A-4147-A177-3AD203B41FA5}">
                      <a16:colId xmlns:a16="http://schemas.microsoft.com/office/drawing/2014/main" val="789010570"/>
                    </a:ext>
                  </a:extLst>
                </a:gridCol>
                <a:gridCol w="2563265">
                  <a:extLst>
                    <a:ext uri="{9D8B030D-6E8A-4147-A177-3AD203B41FA5}">
                      <a16:colId xmlns:a16="http://schemas.microsoft.com/office/drawing/2014/main" val="3458486728"/>
                    </a:ext>
                  </a:extLst>
                </a:gridCol>
              </a:tblGrid>
              <a:tr h="814446">
                <a:tc>
                  <a:txBody>
                    <a:bodyPr/>
                    <a:lstStyle/>
                    <a:p>
                      <a:r>
                        <a:rPr lang="en-US" sz="3600"/>
                        <a:t>PAN Activity </a:t>
                      </a:r>
                    </a:p>
                  </a:txBody>
                  <a:tcPr>
                    <a:solidFill>
                      <a:srgbClr val="007780"/>
                    </a:solidFill>
                  </a:tcPr>
                </a:tc>
                <a:tc>
                  <a:txBody>
                    <a:bodyPr/>
                    <a:lstStyle/>
                    <a:p>
                      <a:r>
                        <a:rPr lang="en-US" sz="3600"/>
                        <a:t>Dates</a:t>
                      </a:r>
                    </a:p>
                  </a:txBody>
                  <a:tcPr>
                    <a:solidFill>
                      <a:srgbClr val="007780"/>
                    </a:solidFill>
                  </a:tcPr>
                </a:tc>
                <a:extLst>
                  <a:ext uri="{0D108BD9-81ED-4DB2-BD59-A6C34878D82A}">
                    <a16:rowId xmlns:a16="http://schemas.microsoft.com/office/drawing/2014/main" val="1051716543"/>
                  </a:ext>
                </a:extLst>
              </a:tr>
              <a:tr h="983944">
                <a:tc>
                  <a:txBody>
                    <a:bodyPr/>
                    <a:lstStyle/>
                    <a:p>
                      <a:r>
                        <a:rPr lang="en-US" sz="2200" b="0">
                          <a:solidFill>
                            <a:srgbClr val="102649"/>
                          </a:solidFill>
                        </a:rPr>
                        <a:t>Student Data Upload (SDU) File Loaded from KDE into PAN</a:t>
                      </a:r>
                    </a:p>
                  </a:txBody>
                  <a:tcPr>
                    <a:solidFill>
                      <a:srgbClr val="A7CBCD"/>
                    </a:solidFill>
                  </a:tcPr>
                </a:tc>
                <a:tc>
                  <a:txBody>
                    <a:bodyPr/>
                    <a:lstStyle/>
                    <a:p>
                      <a:r>
                        <a:rPr lang="en-US" sz="2200" b="0">
                          <a:solidFill>
                            <a:srgbClr val="102649"/>
                          </a:solidFill>
                        </a:rPr>
                        <a:t>Jan. 14 (Tentative)</a:t>
                      </a:r>
                    </a:p>
                  </a:txBody>
                  <a:tcPr>
                    <a:solidFill>
                      <a:srgbClr val="A7CBCD"/>
                    </a:solidFill>
                  </a:tcPr>
                </a:tc>
                <a:extLst>
                  <a:ext uri="{0D108BD9-81ED-4DB2-BD59-A6C34878D82A}">
                    <a16:rowId xmlns:a16="http://schemas.microsoft.com/office/drawing/2014/main" val="3260192561"/>
                  </a:ext>
                </a:extLst>
              </a:tr>
              <a:tr h="1016000">
                <a:tc>
                  <a:txBody>
                    <a:bodyPr/>
                    <a:lstStyle/>
                    <a:p>
                      <a:r>
                        <a:rPr lang="en-US" sz="2200" b="0">
                          <a:solidFill>
                            <a:srgbClr val="102649"/>
                          </a:solidFill>
                        </a:rPr>
                        <a:t>Verify Enrollment</a:t>
                      </a:r>
                    </a:p>
                  </a:txBody>
                  <a:tcPr>
                    <a:solidFill>
                      <a:srgbClr val="A7CBCD"/>
                    </a:solidFill>
                  </a:tcPr>
                </a:tc>
                <a:tc>
                  <a:txBody>
                    <a:bodyPr/>
                    <a:lstStyle/>
                    <a:p>
                      <a:r>
                        <a:rPr lang="en-US" sz="2200" b="0">
                          <a:solidFill>
                            <a:srgbClr val="102649"/>
                          </a:solidFill>
                        </a:rPr>
                        <a:t>Jan. 14 (Tentative) – Jan. 31</a:t>
                      </a:r>
                    </a:p>
                  </a:txBody>
                  <a:tcPr>
                    <a:solidFill>
                      <a:srgbClr val="A7CBCD"/>
                    </a:solidFill>
                  </a:tcPr>
                </a:tc>
                <a:extLst>
                  <a:ext uri="{0D108BD9-81ED-4DB2-BD59-A6C34878D82A}">
                    <a16:rowId xmlns:a16="http://schemas.microsoft.com/office/drawing/2014/main" val="657638303"/>
                  </a:ext>
                </a:extLst>
              </a:tr>
              <a:tr h="926333">
                <a:tc>
                  <a:txBody>
                    <a:bodyPr/>
                    <a:lstStyle/>
                    <a:p>
                      <a:r>
                        <a:rPr lang="en-US" sz="2200" b="0">
                          <a:solidFill>
                            <a:srgbClr val="102649"/>
                          </a:solidFill>
                        </a:rPr>
                        <a:t>Barcode Label (paper testing only) &amp; Non-Test Instructions  Deadline</a:t>
                      </a:r>
                    </a:p>
                  </a:txBody>
                  <a:tcPr>
                    <a:solidFill>
                      <a:srgbClr val="A7CBCD"/>
                    </a:solidFill>
                  </a:tcPr>
                </a:tc>
                <a:tc>
                  <a:txBody>
                    <a:bodyPr/>
                    <a:lstStyle/>
                    <a:p>
                      <a:r>
                        <a:rPr lang="en-US" sz="2200" b="0" dirty="0">
                          <a:solidFill>
                            <a:srgbClr val="102649"/>
                          </a:solidFill>
                        </a:rPr>
                        <a:t>Jan. 31</a:t>
                      </a:r>
                    </a:p>
                  </a:txBody>
                  <a:tcPr>
                    <a:solidFill>
                      <a:srgbClr val="A7CBCD"/>
                    </a:solidFill>
                  </a:tcPr>
                </a:tc>
                <a:extLst>
                  <a:ext uri="{0D108BD9-81ED-4DB2-BD59-A6C34878D82A}">
                    <a16:rowId xmlns:a16="http://schemas.microsoft.com/office/drawing/2014/main" val="3162794959"/>
                  </a:ext>
                </a:extLst>
              </a:tr>
            </a:tbl>
          </a:graphicData>
        </a:graphic>
      </p:graphicFrame>
    </p:spTree>
    <p:extLst>
      <p:ext uri="{BB962C8B-B14F-4D97-AF65-F5344CB8AC3E}">
        <p14:creationId xmlns:p14="http://schemas.microsoft.com/office/powerpoint/2010/main" val="190066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D2E15-62AE-EE7D-85D7-6D811D802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74F09-2D84-9F84-2084-56DD9EB5E743}"/>
              </a:ext>
            </a:extLst>
          </p:cNvPr>
          <p:cNvSpPr>
            <a:spLocks noGrp="1"/>
          </p:cNvSpPr>
          <p:nvPr>
            <p:ph type="title"/>
          </p:nvPr>
        </p:nvSpPr>
        <p:spPr>
          <a:xfrm>
            <a:off x="0" y="0"/>
            <a:ext cx="10898659" cy="1038225"/>
          </a:xfrm>
        </p:spPr>
        <p:txBody>
          <a:bodyPr>
            <a:normAutofit/>
          </a:bodyPr>
          <a:lstStyle/>
          <a:p>
            <a:r>
              <a:rPr lang="en-US"/>
              <a:t>Accommodations Request Deadline</a:t>
            </a:r>
          </a:p>
        </p:txBody>
      </p:sp>
      <p:sp>
        <p:nvSpPr>
          <p:cNvPr id="3" name="Content Placeholder 2">
            <a:extLst>
              <a:ext uri="{FF2B5EF4-FFF2-40B4-BE49-F238E27FC236}">
                <a16:creationId xmlns:a16="http://schemas.microsoft.com/office/drawing/2014/main" id="{0BE96584-0056-B0B8-C5C0-92DDEE8FF206}"/>
              </a:ext>
            </a:extLst>
          </p:cNvPr>
          <p:cNvSpPr>
            <a:spLocks noGrp="1"/>
          </p:cNvSpPr>
          <p:nvPr>
            <p:ph idx="1"/>
          </p:nvPr>
        </p:nvSpPr>
        <p:spPr>
          <a:xfrm>
            <a:off x="838200" y="1038225"/>
            <a:ext cx="10515600" cy="4351338"/>
          </a:xfrm>
        </p:spPr>
        <p:txBody>
          <a:bodyPr vert="horz" lIns="91440" tIns="45720" rIns="91440" bIns="45720" rtlCol="0" anchor="t">
            <a:normAutofit/>
          </a:bodyPr>
          <a:lstStyle/>
          <a:p>
            <a:r>
              <a:rPr lang="en-US"/>
              <a:t>Jan. 24, is the deadline to request accommodations in the Test Accessibility and Accommodations (TAA) System.</a:t>
            </a:r>
          </a:p>
          <a:p>
            <a:pPr lvl="1"/>
            <a:r>
              <a:rPr lang="en-US"/>
              <a:t>Students may not be approved for accommodations if a school waits until the deadline. If a school misses the deadline, the student will be denied accommodations.</a:t>
            </a:r>
          </a:p>
          <a:p>
            <a:r>
              <a:rPr lang="en-US"/>
              <a:t>Reconsideration Window Deadline – Jan. 31 </a:t>
            </a:r>
          </a:p>
          <a:p>
            <a:pPr lvl="1"/>
            <a:r>
              <a:rPr lang="en-US"/>
              <a:t>This is NOT for new accommodation requests; the reconsideration window is for when a denial letter is received for the following reasons: </a:t>
            </a:r>
          </a:p>
          <a:p>
            <a:pPr lvl="2"/>
            <a:r>
              <a:rPr lang="en-US"/>
              <a:t>Expired documentation</a:t>
            </a:r>
          </a:p>
          <a:p>
            <a:pPr lvl="2"/>
            <a:r>
              <a:rPr lang="en-US"/>
              <a:t>Denied</a:t>
            </a:r>
          </a:p>
          <a:p>
            <a:pPr lvl="2"/>
            <a:r>
              <a:rPr lang="en-US"/>
              <a:t>Changes in accommodations</a:t>
            </a:r>
          </a:p>
        </p:txBody>
      </p:sp>
    </p:spTree>
    <p:extLst>
      <p:ext uri="{BB962C8B-B14F-4D97-AF65-F5344CB8AC3E}">
        <p14:creationId xmlns:p14="http://schemas.microsoft.com/office/powerpoint/2010/main" val="180144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7376-60D2-8B38-AFD5-FFD2CFEF0A3E}"/>
              </a:ext>
            </a:extLst>
          </p:cNvPr>
          <p:cNvSpPr>
            <a:spLocks noGrp="1"/>
          </p:cNvSpPr>
          <p:nvPr>
            <p:ph type="title"/>
          </p:nvPr>
        </p:nvSpPr>
        <p:spPr/>
        <p:txBody>
          <a:bodyPr/>
          <a:lstStyle/>
          <a:p>
            <a:r>
              <a:rPr lang="en-US"/>
              <a:t>Technology Setup </a:t>
            </a:r>
          </a:p>
        </p:txBody>
      </p:sp>
      <p:sp>
        <p:nvSpPr>
          <p:cNvPr id="3" name="Content Placeholder 2">
            <a:extLst>
              <a:ext uri="{FF2B5EF4-FFF2-40B4-BE49-F238E27FC236}">
                <a16:creationId xmlns:a16="http://schemas.microsoft.com/office/drawing/2014/main" id="{44B8766C-16C7-F885-FA2D-63327AF3AB72}"/>
              </a:ext>
            </a:extLst>
          </p:cNvPr>
          <p:cNvSpPr>
            <a:spLocks noGrp="1"/>
          </p:cNvSpPr>
          <p:nvPr>
            <p:ph idx="1"/>
          </p:nvPr>
        </p:nvSpPr>
        <p:spPr>
          <a:xfrm>
            <a:off x="838200" y="1038225"/>
            <a:ext cx="10515600" cy="4351338"/>
          </a:xfrm>
        </p:spPr>
        <p:txBody>
          <a:bodyPr/>
          <a:lstStyle/>
          <a:p>
            <a:r>
              <a:rPr lang="en-US"/>
              <a:t>Recommended deadline to complete Site Readiness, including mock administration – </a:t>
            </a:r>
            <a:r>
              <a:rPr lang="en-US" b="1"/>
              <a:t>Wednesday, Feb. 5.</a:t>
            </a:r>
          </a:p>
          <a:p>
            <a:r>
              <a:rPr lang="en-US"/>
              <a:t>Best practice for schools and districts is to complete all site readiness requirements and lock down (freeze) devices prior to the start of testing. This ensures no operating system updates or other updates are pushed to the devices that could potentially negatively impact the test administration itself.</a:t>
            </a:r>
          </a:p>
          <a:p>
            <a:pPr lvl="1"/>
            <a:r>
              <a:rPr lang="en-US">
                <a:hlinkClick r:id="rId3"/>
              </a:rPr>
              <a:t>Step 2</a:t>
            </a:r>
            <a:r>
              <a:rPr lang="en-US"/>
              <a:t> of the ACT-hosted testing website contains helpful resources about completing site readiness for online testing, to include the </a:t>
            </a:r>
            <a:r>
              <a:rPr lang="en-US">
                <a:hlinkClick r:id="rId4"/>
              </a:rPr>
              <a:t>Technical Coordinator Checklist</a:t>
            </a:r>
            <a:r>
              <a:rPr lang="en-US"/>
              <a:t>, </a:t>
            </a:r>
            <a:r>
              <a:rPr lang="en-US">
                <a:hlinkClick r:id="rId5"/>
              </a:rPr>
              <a:t>Technical Guide for Online Testing</a:t>
            </a:r>
            <a:r>
              <a:rPr lang="en-US"/>
              <a:t>, </a:t>
            </a:r>
            <a:r>
              <a:rPr lang="en-US">
                <a:hlinkClick r:id="rId6"/>
              </a:rPr>
              <a:t>Site Readiness Plan</a:t>
            </a:r>
            <a:r>
              <a:rPr lang="en-US"/>
              <a:t>, </a:t>
            </a:r>
            <a:r>
              <a:rPr lang="en-US">
                <a:hlinkClick r:id="rId7"/>
              </a:rPr>
              <a:t>Mock Administration Guide</a:t>
            </a:r>
            <a:r>
              <a:rPr lang="en-US"/>
              <a:t>, and various training tutorials.</a:t>
            </a:r>
          </a:p>
        </p:txBody>
      </p:sp>
    </p:spTree>
    <p:extLst>
      <p:ext uri="{BB962C8B-B14F-4D97-AF65-F5344CB8AC3E}">
        <p14:creationId xmlns:p14="http://schemas.microsoft.com/office/powerpoint/2010/main" val="415226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7B5A-88E1-0BD2-2D3E-2C830481348B}"/>
              </a:ext>
            </a:extLst>
          </p:cNvPr>
          <p:cNvSpPr>
            <a:spLocks noGrp="1"/>
          </p:cNvSpPr>
          <p:nvPr>
            <p:ph type="title"/>
          </p:nvPr>
        </p:nvSpPr>
        <p:spPr/>
        <p:txBody>
          <a:bodyPr/>
          <a:lstStyle/>
          <a:p>
            <a:r>
              <a:rPr lang="en-US"/>
              <a:t>Upcoming Training Opportunities</a:t>
            </a:r>
          </a:p>
        </p:txBody>
      </p:sp>
      <p:sp>
        <p:nvSpPr>
          <p:cNvPr id="3" name="Content Placeholder 2">
            <a:extLst>
              <a:ext uri="{FF2B5EF4-FFF2-40B4-BE49-F238E27FC236}">
                <a16:creationId xmlns:a16="http://schemas.microsoft.com/office/drawing/2014/main" id="{411D3E93-DD40-AFD3-DDE8-48AE461B0CEA}"/>
              </a:ext>
            </a:extLst>
          </p:cNvPr>
          <p:cNvSpPr>
            <a:spLocks noGrp="1"/>
          </p:cNvSpPr>
          <p:nvPr>
            <p:ph idx="1"/>
          </p:nvPr>
        </p:nvSpPr>
        <p:spPr>
          <a:xfrm>
            <a:off x="838200" y="917201"/>
            <a:ext cx="10847294" cy="4824694"/>
          </a:xfrm>
        </p:spPr>
        <p:txBody>
          <a:bodyPr>
            <a:normAutofit fontScale="92500" lnSpcReduction="10000"/>
          </a:bodyPr>
          <a:lstStyle/>
          <a:p>
            <a:pPr>
              <a:lnSpc>
                <a:spcPct val="100000"/>
              </a:lnSpc>
            </a:pPr>
            <a:r>
              <a:rPr lang="en-US">
                <a:hlinkClick r:id="rId3"/>
              </a:rPr>
              <a:t>ACT State Testing Office Hour #2 – Jan. 16 at 10:00 a.m. ET</a:t>
            </a:r>
            <a:r>
              <a:rPr lang="en-US"/>
              <a:t> </a:t>
            </a:r>
            <a:r>
              <a:rPr lang="en-US">
                <a:solidFill>
                  <a:srgbClr val="C00000"/>
                </a:solidFill>
              </a:rPr>
              <a:t>(Tentative)</a:t>
            </a:r>
            <a:endParaRPr lang="en-US"/>
          </a:p>
          <a:p>
            <a:pPr lvl="1">
              <a:lnSpc>
                <a:spcPct val="100000"/>
              </a:lnSpc>
              <a:spcBef>
                <a:spcPts val="1000"/>
              </a:spcBef>
            </a:pPr>
            <a:r>
              <a:rPr lang="en-US"/>
              <a:t>Hosted via Microsoft Teams, no registration needed, join via link above</a:t>
            </a:r>
          </a:p>
          <a:p>
            <a:pPr lvl="1">
              <a:lnSpc>
                <a:spcPct val="100000"/>
              </a:lnSpc>
              <a:spcBef>
                <a:spcPts val="1000"/>
              </a:spcBef>
            </a:pPr>
            <a:r>
              <a:rPr lang="en-US"/>
              <a:t>Topics will focus on the Verify Enrollment and Online Site Readiness tasks, but any questions are welcome.</a:t>
            </a:r>
          </a:p>
          <a:p>
            <a:pPr>
              <a:lnSpc>
                <a:spcPct val="100000"/>
              </a:lnSpc>
            </a:pPr>
            <a:r>
              <a:rPr lang="en-US">
                <a:hlinkClick r:id="rId4"/>
              </a:rPr>
              <a:t>ACT Spring 2025 Junior State Administration – Test Administration Webinar #2 – Feb. 13 at 10:00 a.m. ET</a:t>
            </a:r>
            <a:endParaRPr lang="en-US"/>
          </a:p>
          <a:p>
            <a:pPr lvl="1">
              <a:lnSpc>
                <a:spcPct val="100000"/>
              </a:lnSpc>
              <a:spcBef>
                <a:spcPts val="1000"/>
              </a:spcBef>
            </a:pPr>
            <a:r>
              <a:rPr lang="en-US"/>
              <a:t>This will be recorded and posted to the ACT website if staff are unable to join during the scheduled date/time.</a:t>
            </a:r>
          </a:p>
          <a:p>
            <a:pPr lvl="1">
              <a:lnSpc>
                <a:spcPct val="100000"/>
              </a:lnSpc>
              <a:spcBef>
                <a:spcPts val="1000"/>
              </a:spcBef>
            </a:pPr>
            <a:r>
              <a:rPr lang="en-US"/>
              <a:t>The link to register for this training or to access it after the date is above and can be found under </a:t>
            </a:r>
            <a:r>
              <a:rPr lang="en-US">
                <a:hlinkClick r:id="rId5"/>
              </a:rPr>
              <a:t>Step 4</a:t>
            </a:r>
            <a:r>
              <a:rPr lang="en-US"/>
              <a:t> on the ACT-hosted website.</a:t>
            </a:r>
          </a:p>
          <a:p>
            <a:pPr>
              <a:lnSpc>
                <a:spcPct val="100000"/>
              </a:lnSpc>
            </a:pPr>
            <a:r>
              <a:rPr lang="en-US"/>
              <a:t>ACT State Testing Office Hour #3 – Feb. 20 at 10:00 a.m. ET </a:t>
            </a:r>
            <a:r>
              <a:rPr lang="en-US">
                <a:solidFill>
                  <a:srgbClr val="C00000"/>
                </a:solidFill>
              </a:rPr>
              <a:t>(Tentative)</a:t>
            </a:r>
            <a:r>
              <a:rPr lang="en-US"/>
              <a:t> </a:t>
            </a:r>
          </a:p>
          <a:p>
            <a:pPr lvl="1">
              <a:lnSpc>
                <a:spcPct val="100000"/>
              </a:lnSpc>
              <a:spcBef>
                <a:spcPts val="1000"/>
              </a:spcBef>
            </a:pPr>
            <a:r>
              <a:rPr lang="en-US"/>
              <a:t>Link will be available in a future Monday DAC Email</a:t>
            </a:r>
          </a:p>
        </p:txBody>
      </p:sp>
    </p:spTree>
    <p:extLst>
      <p:ext uri="{BB962C8B-B14F-4D97-AF65-F5344CB8AC3E}">
        <p14:creationId xmlns:p14="http://schemas.microsoft.com/office/powerpoint/2010/main" val="14869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485B-E702-2624-4135-792CAA7ED2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2A4366-BBA1-B611-2C50-BBE315C05C4E}"/>
              </a:ext>
            </a:extLst>
          </p:cNvPr>
          <p:cNvSpPr>
            <a:spLocks noGrp="1"/>
          </p:cNvSpPr>
          <p:nvPr>
            <p:ph type="ctrTitle"/>
          </p:nvPr>
        </p:nvSpPr>
        <p:spPr>
          <a:xfrm>
            <a:off x="2114550" y="1550335"/>
            <a:ext cx="9144000" cy="1878665"/>
          </a:xfrm>
        </p:spPr>
        <p:txBody>
          <a:bodyPr>
            <a:normAutofit fontScale="90000"/>
          </a:bodyPr>
          <a:lstStyle/>
          <a:p>
            <a:r>
              <a:rPr lang="en-US"/>
              <a:t>Alternate Kentucky Summative Assessment (AKSA) Updates </a:t>
            </a:r>
          </a:p>
        </p:txBody>
      </p:sp>
      <p:sp>
        <p:nvSpPr>
          <p:cNvPr id="5" name="Subtitle 4">
            <a:extLst>
              <a:ext uri="{FF2B5EF4-FFF2-40B4-BE49-F238E27FC236}">
                <a16:creationId xmlns:a16="http://schemas.microsoft.com/office/drawing/2014/main" id="{59318579-DA02-FC36-CD5C-39AE9CFD9F31}"/>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Krista Mullins, Program Consultant</a:t>
            </a:r>
          </a:p>
          <a:p>
            <a:r>
              <a:rPr lang="en-US"/>
              <a:t>Office of Assessment and Accountability</a:t>
            </a:r>
          </a:p>
        </p:txBody>
      </p:sp>
    </p:spTree>
    <p:extLst>
      <p:ext uri="{BB962C8B-B14F-4D97-AF65-F5344CB8AC3E}">
        <p14:creationId xmlns:p14="http://schemas.microsoft.com/office/powerpoint/2010/main" val="179994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D2E15-62AE-EE7D-85D7-6D811D802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74F09-2D84-9F84-2084-56DD9EB5E743}"/>
              </a:ext>
            </a:extLst>
          </p:cNvPr>
          <p:cNvSpPr>
            <a:spLocks noGrp="1"/>
          </p:cNvSpPr>
          <p:nvPr>
            <p:ph type="title"/>
          </p:nvPr>
        </p:nvSpPr>
        <p:spPr/>
        <p:txBody>
          <a:bodyPr/>
          <a:lstStyle/>
          <a:p>
            <a:r>
              <a:rPr lang="en-US"/>
              <a:t>Window 1 Makeup Requests</a:t>
            </a:r>
          </a:p>
        </p:txBody>
      </p:sp>
      <p:sp>
        <p:nvSpPr>
          <p:cNvPr id="3" name="Content Placeholder 2">
            <a:extLst>
              <a:ext uri="{FF2B5EF4-FFF2-40B4-BE49-F238E27FC236}">
                <a16:creationId xmlns:a16="http://schemas.microsoft.com/office/drawing/2014/main" id="{0BE96584-0056-B0B8-C5C0-92DDEE8FF206}"/>
              </a:ext>
            </a:extLst>
          </p:cNvPr>
          <p:cNvSpPr>
            <a:spLocks noGrp="1"/>
          </p:cNvSpPr>
          <p:nvPr>
            <p:ph idx="1"/>
          </p:nvPr>
        </p:nvSpPr>
        <p:spPr>
          <a:xfrm>
            <a:off x="838200" y="939822"/>
            <a:ext cx="10515600" cy="4351338"/>
          </a:xfrm>
        </p:spPr>
        <p:txBody>
          <a:bodyPr vert="horz" lIns="91440" tIns="45720" rIns="91440" bIns="45720" rtlCol="0" anchor="t">
            <a:normAutofit fontScale="92500"/>
          </a:bodyPr>
          <a:lstStyle/>
          <a:p>
            <a:r>
              <a:rPr lang="en-US"/>
              <a:t>The deadline for requesting a makeup is </a:t>
            </a:r>
            <a:r>
              <a:rPr lang="en-US" b="1"/>
              <a:t>Friday, Jan. 31</a:t>
            </a:r>
            <a:r>
              <a:rPr lang="en-US"/>
              <a:t>.</a:t>
            </a:r>
          </a:p>
          <a:p>
            <a:r>
              <a:rPr lang="en-US"/>
              <a:t>All requests must be submitted using the </a:t>
            </a:r>
            <a:r>
              <a:rPr lang="en-US">
                <a:hlinkClick r:id="rId3"/>
              </a:rPr>
              <a:t>AKSA Window 1 Makeup Request Form</a:t>
            </a:r>
            <a:r>
              <a:rPr lang="en-US"/>
              <a:t>.</a:t>
            </a:r>
          </a:p>
          <a:p>
            <a:pPr lvl="1"/>
            <a:r>
              <a:rPr lang="en-US"/>
              <a:t>Please allow 1 to 2 business days for KDE to review and approve the requests.</a:t>
            </a:r>
          </a:p>
          <a:p>
            <a:pPr lvl="1"/>
            <a:r>
              <a:rPr lang="en-US"/>
              <a:t>Due to the current weather situation, the person at the University of Kentucky (UK) who opens the Student Registration Database (SRD) and the Online Training System (OTS) for access to videos, has been unable to do this for the approved requests at this time. These should be opened by the end of this week.</a:t>
            </a:r>
          </a:p>
          <a:p>
            <a:r>
              <a:rPr lang="en-US"/>
              <a:t>If a student needs to retake the Transition Attainment Record (TAR), the makeup request form linked above needs to be completed so SRD can be opened for score entry.</a:t>
            </a:r>
          </a:p>
        </p:txBody>
      </p:sp>
    </p:spTree>
    <p:extLst>
      <p:ext uri="{BB962C8B-B14F-4D97-AF65-F5344CB8AC3E}">
        <p14:creationId xmlns:p14="http://schemas.microsoft.com/office/powerpoint/2010/main" val="136251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BEFFC-AC6D-9D8C-DDDB-DBD5033DD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F0223-92A8-0439-EF19-1F14E006A235}"/>
              </a:ext>
            </a:extLst>
          </p:cNvPr>
          <p:cNvSpPr>
            <a:spLocks noGrp="1"/>
          </p:cNvSpPr>
          <p:nvPr>
            <p:ph type="title"/>
          </p:nvPr>
        </p:nvSpPr>
        <p:spPr/>
        <p:txBody>
          <a:bodyPr/>
          <a:lstStyle/>
          <a:p>
            <a:r>
              <a:rPr lang="en-US"/>
              <a:t>Window 2 Visual Impairment (VI) Orders</a:t>
            </a:r>
          </a:p>
        </p:txBody>
      </p:sp>
      <p:sp>
        <p:nvSpPr>
          <p:cNvPr id="3" name="Content Placeholder 2">
            <a:extLst>
              <a:ext uri="{FF2B5EF4-FFF2-40B4-BE49-F238E27FC236}">
                <a16:creationId xmlns:a16="http://schemas.microsoft.com/office/drawing/2014/main" id="{BF574EB6-2352-C70F-6A27-7B2CFD60BC57}"/>
              </a:ext>
            </a:extLst>
          </p:cNvPr>
          <p:cNvSpPr>
            <a:spLocks noGrp="1"/>
          </p:cNvSpPr>
          <p:nvPr>
            <p:ph idx="1"/>
          </p:nvPr>
        </p:nvSpPr>
        <p:spPr/>
        <p:txBody>
          <a:bodyPr vert="horz" lIns="91440" tIns="45720" rIns="91440" bIns="45720" rtlCol="0" anchor="t">
            <a:normAutofit fontScale="92500"/>
          </a:bodyPr>
          <a:lstStyle/>
          <a:p>
            <a:r>
              <a:rPr lang="en-US"/>
              <a:t>VI orders for Window 2 are due by close of business on Feb. 10. </a:t>
            </a:r>
          </a:p>
          <a:p>
            <a:r>
              <a:rPr lang="en-US"/>
              <a:t>Please use the </a:t>
            </a:r>
            <a:r>
              <a:rPr lang="en-US">
                <a:hlinkClick r:id="rId3"/>
              </a:rPr>
              <a:t>24-25 VI Ordering File Submission Form for Window 2</a:t>
            </a:r>
            <a:r>
              <a:rPr lang="en-US"/>
              <a:t> to submit your orders for VI materials.</a:t>
            </a:r>
          </a:p>
          <a:p>
            <a:pPr lvl="1"/>
            <a:r>
              <a:rPr lang="en-US"/>
              <a:t>VI Materials are tactilely enhanced graphics, charts, etc.</a:t>
            </a:r>
          </a:p>
          <a:p>
            <a:pPr lvl="1"/>
            <a:r>
              <a:rPr lang="en-US"/>
              <a:t>VI Materials do not include braille (due to the assessment being read to students) or large print (test administrators are able to make copies of materials and enlarge them as needed for students with these accommodations).</a:t>
            </a:r>
          </a:p>
          <a:p>
            <a:r>
              <a:rPr lang="en-US"/>
              <a:t>Please ensure the VI materials requests are for students who have visual impairments </a:t>
            </a:r>
            <a:r>
              <a:rPr lang="en-US" b="1"/>
              <a:t>and</a:t>
            </a:r>
            <a:r>
              <a:rPr lang="en-US"/>
              <a:t> are eligible for the alternate assessment.</a:t>
            </a:r>
          </a:p>
          <a:p>
            <a:r>
              <a:rPr lang="en-US"/>
              <a:t>All districts </a:t>
            </a:r>
            <a:r>
              <a:rPr lang="en-US" b="1"/>
              <a:t>must</a:t>
            </a:r>
            <a:r>
              <a:rPr lang="en-US"/>
              <a:t> complete this form. If your district does not need VI materials, please select “NO VI Order needed” on the form.</a:t>
            </a:r>
          </a:p>
        </p:txBody>
      </p:sp>
    </p:spTree>
    <p:extLst>
      <p:ext uri="{BB962C8B-B14F-4D97-AF65-F5344CB8AC3E}">
        <p14:creationId xmlns:p14="http://schemas.microsoft.com/office/powerpoint/2010/main" val="42714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DC11-5ECB-B1A5-780B-0358318C8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55BA7-03B5-F858-ADBB-35CD91D1F545}"/>
              </a:ext>
            </a:extLst>
          </p:cNvPr>
          <p:cNvSpPr>
            <a:spLocks noGrp="1"/>
          </p:cNvSpPr>
          <p:nvPr>
            <p:ph type="title"/>
          </p:nvPr>
        </p:nvSpPr>
        <p:spPr/>
        <p:txBody>
          <a:bodyPr/>
          <a:lstStyle/>
          <a:p>
            <a:r>
              <a:rPr lang="en-US"/>
              <a:t>Shipping Selection for Window 2</a:t>
            </a:r>
          </a:p>
        </p:txBody>
      </p:sp>
      <p:sp>
        <p:nvSpPr>
          <p:cNvPr id="3" name="Content Placeholder 2">
            <a:extLst>
              <a:ext uri="{FF2B5EF4-FFF2-40B4-BE49-F238E27FC236}">
                <a16:creationId xmlns:a16="http://schemas.microsoft.com/office/drawing/2014/main" id="{7E0163A5-0E7B-8B23-F504-D230382BD48D}"/>
              </a:ext>
            </a:extLst>
          </p:cNvPr>
          <p:cNvSpPr>
            <a:spLocks noGrp="1"/>
          </p:cNvSpPr>
          <p:nvPr>
            <p:ph idx="1"/>
          </p:nvPr>
        </p:nvSpPr>
        <p:spPr/>
        <p:txBody>
          <a:bodyPr vert="horz" lIns="91440" tIns="45720" rIns="91440" bIns="45720" rtlCol="0" anchor="t">
            <a:normAutofit fontScale="92500"/>
          </a:bodyPr>
          <a:lstStyle/>
          <a:p>
            <a:r>
              <a:rPr lang="en-US"/>
              <a:t>Districts may choose which week their AKSA materials are shipped based on spring break in their district so testing materials do not arrive when district offices may be closed.</a:t>
            </a:r>
          </a:p>
          <a:p>
            <a:pPr lvl="1"/>
            <a:r>
              <a:rPr lang="en-US"/>
              <a:t>The shipping selection must be submitted by the close of business on Feb. 10. </a:t>
            </a:r>
          </a:p>
          <a:p>
            <a:r>
              <a:rPr lang="en-US"/>
              <a:t>Please use the </a:t>
            </a:r>
            <a:r>
              <a:rPr lang="en-US">
                <a:hlinkClick r:id="rId3"/>
              </a:rPr>
              <a:t>AKSA Window 2 Shipping Selection form</a:t>
            </a:r>
            <a:r>
              <a:rPr lang="en-US"/>
              <a:t> to indicate your preference for when materials will ship to your district.</a:t>
            </a:r>
          </a:p>
          <a:p>
            <a:pPr lvl="1"/>
            <a:r>
              <a:rPr lang="en-US"/>
              <a:t>Materials will either ship the week of </a:t>
            </a:r>
            <a:r>
              <a:rPr lang="en-US" b="1"/>
              <a:t>March 24 or March 31</a:t>
            </a:r>
            <a:r>
              <a:rPr lang="en-US"/>
              <a:t>.</a:t>
            </a:r>
          </a:p>
          <a:p>
            <a:pPr lvl="1"/>
            <a:r>
              <a:rPr lang="en-US"/>
              <a:t>If a district does not complete the form, materials will be shipped the week of </a:t>
            </a:r>
            <a:r>
              <a:rPr lang="en-US" b="1"/>
              <a:t>March 24.</a:t>
            </a:r>
          </a:p>
          <a:p>
            <a:r>
              <a:rPr lang="en-US"/>
              <a:t>As a reminder, if materials are not received by the Friday of the week they ship, please email </a:t>
            </a:r>
            <a:r>
              <a:rPr lang="en-US">
                <a:hlinkClick r:id="rId4"/>
              </a:rPr>
              <a:t>Krista Mullins</a:t>
            </a:r>
            <a:r>
              <a:rPr lang="en-US"/>
              <a:t>.</a:t>
            </a:r>
          </a:p>
        </p:txBody>
      </p:sp>
    </p:spTree>
    <p:extLst>
      <p:ext uri="{BB962C8B-B14F-4D97-AF65-F5344CB8AC3E}">
        <p14:creationId xmlns:p14="http://schemas.microsoft.com/office/powerpoint/2010/main" val="91723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258D-B420-2263-D1D0-01518B94C7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E1BFAF-E5E0-B5B6-8A6B-9A9A50102D64}"/>
              </a:ext>
            </a:extLst>
          </p:cNvPr>
          <p:cNvSpPr>
            <a:spLocks noGrp="1"/>
          </p:cNvSpPr>
          <p:nvPr>
            <p:ph type="ctrTitle"/>
          </p:nvPr>
        </p:nvSpPr>
        <p:spPr>
          <a:xfrm>
            <a:off x="2114550" y="1550335"/>
            <a:ext cx="9144000" cy="1878665"/>
          </a:xfrm>
        </p:spPr>
        <p:txBody>
          <a:bodyPr>
            <a:normAutofit/>
          </a:bodyPr>
          <a:lstStyle/>
          <a:p>
            <a:r>
              <a:rPr lang="en-US"/>
              <a:t>Town Hall Schedule</a:t>
            </a:r>
          </a:p>
        </p:txBody>
      </p:sp>
      <p:sp>
        <p:nvSpPr>
          <p:cNvPr id="5" name="Subtitle 4">
            <a:extLst>
              <a:ext uri="{FF2B5EF4-FFF2-40B4-BE49-F238E27FC236}">
                <a16:creationId xmlns:a16="http://schemas.microsoft.com/office/drawing/2014/main" id="{52455133-303D-DC76-29AE-F61ED229C331}"/>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Jennifer Stafford, Director</a:t>
            </a:r>
          </a:p>
          <a:p>
            <a:r>
              <a:rPr lang="en-US"/>
              <a:t>Office of Assessment and Accountability</a:t>
            </a:r>
          </a:p>
        </p:txBody>
      </p:sp>
    </p:spTree>
    <p:extLst>
      <p:ext uri="{BB962C8B-B14F-4D97-AF65-F5344CB8AC3E}">
        <p14:creationId xmlns:p14="http://schemas.microsoft.com/office/powerpoint/2010/main" val="154852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5657-847F-B253-0A22-465FA78ED1D6}"/>
            </a:ext>
          </a:extLst>
        </p:cNvPr>
        <p:cNvGrpSpPr/>
        <p:nvPr/>
      </p:nvGrpSpPr>
      <p:grpSpPr>
        <a:xfrm>
          <a:off x="0" y="0"/>
          <a:ext cx="0" cy="0"/>
          <a:chOff x="0" y="0"/>
          <a:chExt cx="0" cy="0"/>
        </a:xfrm>
      </p:grpSpPr>
      <p:pic>
        <p:nvPicPr>
          <p:cNvPr id="4" name="Picture 3" descr="In this image the Kentucky Department of Education has announced a series of Regional Town Hall meetings as part of the &quot;United We Learn Council&quot; initiative. These events aim to foster community engagement and collaboration in education. Participants can find more information and register for these events by visiting education.ky.gov/UnitedWeLearn.&#10;&#10;The schedule for the town halls is as follows:&#10;&#10;On January 15, 2025, the Central KY Education Cooperative (CKEC) will host the first meeting from 5:00 PM to 7:00 PM EST at 2331 Fortune Drive, Suite 180, Lexington, KY 40509. The next day, January 16, 2025, the KY Valley Educational Cooperative (KVEC) will hold its session at 412 Roy Campbell Drive, Hazard, KY 41701, also from 5:00 PM to 7:00 PM EST.&#10;&#10;The Green River Regional Educational Cooperative (GRREC) will host a session on January 21, 2025, at 230 Technology Way, Bowling Green, KY 42101, from 5:00 PM to 7:00 PM CST. Following this, on January 22, 2025, the KY Educational Development Corporation (KEDC) will hold a meeting from 5:00 PM to 7:00 PM EST at 904 West Rose Road, Ashland, KY 41102.&#10;&#10;For Spanish-speaking participants, a special Spanish Townhall will be conducted virtually via Microsoft Teams on January 27, 2025, from 5:00 PM to 7:00 PM CST. Registration is required to attend this event, which will be based at 375 Glen Lily Road, Bowling Green, KY 42101.&#10;&#10;On January 29, 2025, the Ohio Valley Educational Cooperative (OVEC) will hold a session at 219 7th Street, Shelbyville, KY 40065, from 5:00 PM to 7:00 PM EST. The following day, January 30, 2025, the West KY Educational Cooperative (WKEC) will host its meeting at 435 Outlet Avenue, Eddyville, KY 42038, from 5:00 PM to 7:00 PM CST.&#10;&#10;In February, the Southeast South-Central Educational Cooperative (SESC) will host a town hall on February 4, 2025, at 55 Waco Drive, London, KY 40741, from 5:00 PM to 7:00 PM EST. Finally, on February 12, 2025, the Northern KY Cooperative for Educational Services (NKCES) will hold a session at 5516 E. Alexandria Pike, Cold Spring, KY 41076, from 5:00 PM to 7:00 PM EST.&#10;&#10;These town halls provide an excellent opportunity for stakeholders across Kentucky to engage in meaningful discussions about the future of education. The Department of Education encourages everyone to participate and contribute to this important initiative.">
            <a:extLst>
              <a:ext uri="{FF2B5EF4-FFF2-40B4-BE49-F238E27FC236}">
                <a16:creationId xmlns:a16="http://schemas.microsoft.com/office/drawing/2014/main" id="{72AFEF0A-B2BB-20B1-286C-A0FCB2767BD0}"/>
              </a:ext>
            </a:extLst>
          </p:cNvPr>
          <p:cNvPicPr>
            <a:picLocks noChangeAspect="1"/>
          </p:cNvPicPr>
          <p:nvPr/>
        </p:nvPicPr>
        <p:blipFill>
          <a:blip r:embed="rId3"/>
          <a:stretch>
            <a:fillRect/>
          </a:stretch>
        </p:blipFill>
        <p:spPr>
          <a:xfrm>
            <a:off x="538629" y="0"/>
            <a:ext cx="5378960" cy="6858000"/>
          </a:xfrm>
          <a:prstGeom prst="rect">
            <a:avLst/>
          </a:prstGeom>
        </p:spPr>
      </p:pic>
      <p:sp>
        <p:nvSpPr>
          <p:cNvPr id="5" name="Title 3" descr="In this image the Kentucky Department of Education has announced a series of Regional Town Hall meetings as part of the &quot;United We Learn Council&quot; initiative. These events aim to foster community engagement and collaboration in education. Participants can find more information and register for these events by visiting education.ky.gov/UnitedWeLearn.&#10;&#10;The schedule for the town halls is as follows:&#10;&#10;On January 15, 2025, the Central KY Education Cooperative (CKEC) will host the first meeting from 5:00 PM to 7:00 PM EST at 2331 Fortune Drive, Suite 180, Lexington, KY 40509. The next day, January 16, 2025, the KY Valley Educational Cooperative (KVEC) will hold its session at 412 Roy Campbell Drive, Hazard, KY 41701, also from 5:00 PM to 7:00 PM EST.&#10;&#10;The Green River Regional Educational Cooperative (GRREC) will host a session on January 21, 2025, at 230 Technology Way, Bowling Green, KY 42101, from 5:00 PM to 7:00 PM CST. Following this, on January 22, 2025, the KY Educational Development Corporation (KEDC) will hold a meeting from 5:00 PM to 7:00 PM EST at 904 West Rose Road, Ashland, KY 41102.&#10;&#10;For Spanish-speaking participants, a special Spanish Townhall will be conducted virtually via Microsoft Teams on January 27, 2025, from 5:00 PM to 7:00 PM CST. Registration is required to attend this event, which will be based at 375 Glen Lily Road, Bowling Green, KY 42101.&#10;&#10;On January 29, 2025, the Ohio Valley Educational Cooperative (OVEC) will hold a session at 219 7th Street, Shelbyville, KY 40065, from 5:00 PM to 7:00 PM EST. The following day, January 30, 2025, the West KY Educational Cooperative (WKEC) will host its meeting at 435 Outlet Avenue, Eddyville, KY 42038, from 5:00 PM to 7:00 PM CST.&#10;&#10;In February, the Southeast South-Central Educational Cooperative (SESC) will host a town hall on February 4, 2025, at 55 Waco Drive, London, KY 40741, from 5:00 PM to 7:00 PM EST. Finally, on February 12, 2025, the Northern KY Cooperative for Educational Services (NKCES) will hold a session at 5516 E. Alexandria Pike, Cold Spring, KY 41076, from 5:00 PM to 7:00 PM EST.&#10;&#10;These town halls provide an excellent opportunity for stakeholders across Kentucky to engage in meaningful discussions about the future of education. The Department of Education encourages everyone to participate and contribute to this important initiative.">
            <a:extLst>
              <a:ext uri="{FF2B5EF4-FFF2-40B4-BE49-F238E27FC236}">
                <a16:creationId xmlns:a16="http://schemas.microsoft.com/office/drawing/2014/main" id="{13CC9713-ABD8-90B2-9780-9701E0464BDD}"/>
              </a:ext>
            </a:extLst>
          </p:cNvPr>
          <p:cNvSpPr>
            <a:spLocks noGrp="1"/>
          </p:cNvSpPr>
          <p:nvPr>
            <p:ph type="title" idx="4294967295"/>
          </p:nvPr>
        </p:nvSpPr>
        <p:spPr>
          <a:xfrm>
            <a:off x="0" y="-1049655"/>
            <a:ext cx="10515600" cy="1038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a:lstStyle>
          <a:p>
            <a:pPr marL="22860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ea"/>
                <a:cs typeface="+mj-cs"/>
              </a:rPr>
              <a:t>Regional Town Hall Schedule</a:t>
            </a:r>
          </a:p>
        </p:txBody>
      </p:sp>
    </p:spTree>
    <p:extLst>
      <p:ext uri="{BB962C8B-B14F-4D97-AF65-F5344CB8AC3E}">
        <p14:creationId xmlns:p14="http://schemas.microsoft.com/office/powerpoint/2010/main" val="395812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p:txBody>
          <a:bodyPr vert="horz" lIns="91440" tIns="45720" rIns="91440" bIns="45720" rtlCol="0" anchor="t">
            <a:normAutofit/>
          </a:bodyPr>
          <a:lstStyle/>
          <a:p>
            <a:r>
              <a:rPr lang="en-US"/>
              <a:t>K Screen: Optional Data Review</a:t>
            </a:r>
          </a:p>
          <a:p>
            <a:r>
              <a:rPr lang="en-US"/>
              <a:t>February DAC Trainings and Q&amp;A Sessions </a:t>
            </a:r>
          </a:p>
          <a:p>
            <a:r>
              <a:rPr lang="en-US"/>
              <a:t>ACT Reminders</a:t>
            </a:r>
          </a:p>
          <a:p>
            <a:r>
              <a:rPr lang="en-US"/>
              <a:t>Alternate Kentucky Summative Assessment (AKSA) Updates</a:t>
            </a:r>
          </a:p>
          <a:p>
            <a:r>
              <a:rPr lang="en-US"/>
              <a:t>Town Hall Schedule</a:t>
            </a:r>
          </a:p>
          <a:p>
            <a:endParaRPr lang="en-US"/>
          </a:p>
          <a:p>
            <a:endParaRPr lang="en-US"/>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894080"/>
          </a:xfrm>
        </p:spPr>
        <p:txBody>
          <a:bodyPr/>
          <a:lstStyle/>
          <a:p>
            <a:pPr marL="228600"/>
            <a:r>
              <a:rPr lang="en-US"/>
              <a:t>Questions and Answers</a:t>
            </a:r>
          </a:p>
        </p:txBody>
      </p:sp>
      <p:sp>
        <p:nvSpPr>
          <p:cNvPr id="4" name="Text Placeholder 3">
            <a:extLst>
              <a:ext uri="{FF2B5EF4-FFF2-40B4-BE49-F238E27FC236}">
                <a16:creationId xmlns:a16="http://schemas.microsoft.com/office/drawing/2014/main" id="{82609896-C3C0-9192-D634-0D177FF6E397}"/>
              </a:ext>
            </a:extLst>
          </p:cNvPr>
          <p:cNvSpPr>
            <a:spLocks noGrp="1"/>
          </p:cNvSpPr>
          <p:nvPr>
            <p:ph type="body" sz="quarter" idx="13"/>
          </p:nvPr>
        </p:nvSpPr>
        <p:spPr/>
        <p:txBody>
          <a:bodyPr>
            <a:normAutofit/>
          </a:bodyPr>
          <a:lstStyle/>
          <a:p>
            <a:pPr>
              <a:lnSpc>
                <a:spcPct val="120000"/>
              </a:lnSpc>
              <a:spcBef>
                <a:spcPts val="0"/>
              </a:spcBef>
            </a:pPr>
            <a:r>
              <a:rPr lang="en-US" sz="3200"/>
              <a:t>Please send questions or comments to </a:t>
            </a:r>
            <a:r>
              <a:rPr lang="en-US" sz="3200">
                <a:hlinkClick r:id="rId3"/>
              </a:rPr>
              <a:t>dacinfo@education.ky.gov</a:t>
            </a:r>
            <a:r>
              <a:rPr lang="en-US" sz="3200"/>
              <a:t> .</a:t>
            </a:r>
          </a:p>
          <a:p>
            <a:pPr marL="0" indent="0">
              <a:spcBef>
                <a:spcPts val="0"/>
              </a:spcBef>
              <a:buNone/>
            </a:pPr>
            <a:r>
              <a:rPr lang="en-US" sz="3200" b="1" i="1">
                <a:solidFill>
                  <a:srgbClr val="C00000"/>
                </a:solidFill>
              </a:rPr>
              <a:t>   </a:t>
            </a:r>
            <a:endParaRPr lang="en-US" sz="3200"/>
          </a:p>
          <a:p>
            <a:pPr>
              <a:lnSpc>
                <a:spcPct val="120000"/>
              </a:lnSpc>
              <a:spcBef>
                <a:spcPts val="0"/>
              </a:spcBef>
            </a:pPr>
            <a:r>
              <a:rPr lang="en-US" sz="3200"/>
              <a:t>The February DAC Webcast is canceled.</a:t>
            </a:r>
          </a:p>
          <a:p>
            <a:pPr marL="0" indent="0" algn="ctr">
              <a:spcBef>
                <a:spcPts val="0"/>
              </a:spcBef>
              <a:buNone/>
            </a:pPr>
            <a:endParaRPr lang="en-US" sz="3200"/>
          </a:p>
          <a:p>
            <a:pPr marL="0" indent="0" algn="ctr">
              <a:spcBef>
                <a:spcPts val="0"/>
              </a:spcBef>
              <a:buNone/>
            </a:pPr>
            <a:r>
              <a:rPr lang="en-US" sz="3200"/>
              <a:t>Thank you for your participation!</a:t>
            </a:r>
          </a:p>
          <a:p>
            <a:endParaRPr lang="en-US"/>
          </a:p>
        </p:txBody>
      </p:sp>
    </p:spTree>
    <p:extLst>
      <p:ext uri="{BB962C8B-B14F-4D97-AF65-F5344CB8AC3E}">
        <p14:creationId xmlns:p14="http://schemas.microsoft.com/office/powerpoint/2010/main" val="341500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7"/>
            <a:ext cx="12189378" cy="935028"/>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336E-FA25-125A-AA93-8727679EBB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AF0EDC-DB9F-E002-94D8-EE5709EB42DB}"/>
              </a:ext>
            </a:extLst>
          </p:cNvPr>
          <p:cNvSpPr>
            <a:spLocks noGrp="1"/>
          </p:cNvSpPr>
          <p:nvPr>
            <p:ph type="ctrTitle"/>
          </p:nvPr>
        </p:nvSpPr>
        <p:spPr>
          <a:xfrm>
            <a:off x="1032699" y="1550335"/>
            <a:ext cx="10225851" cy="1878665"/>
          </a:xfrm>
        </p:spPr>
        <p:txBody>
          <a:bodyPr>
            <a:normAutofit/>
          </a:bodyPr>
          <a:lstStyle/>
          <a:p>
            <a:r>
              <a:rPr lang="en-US"/>
              <a:t> K Screen: </a:t>
            </a:r>
            <a:br>
              <a:rPr lang="en-US"/>
            </a:br>
            <a:r>
              <a:rPr lang="en-US"/>
              <a:t>Optional Data Review</a:t>
            </a:r>
          </a:p>
        </p:txBody>
      </p:sp>
      <p:sp>
        <p:nvSpPr>
          <p:cNvPr id="5" name="Subtitle 4">
            <a:extLst>
              <a:ext uri="{FF2B5EF4-FFF2-40B4-BE49-F238E27FC236}">
                <a16:creationId xmlns:a16="http://schemas.microsoft.com/office/drawing/2014/main" id="{CB70C0B3-3688-C6BD-B4E2-5CC2792206C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Tiffany Christopher, Program Consultant</a:t>
            </a:r>
          </a:p>
          <a:p>
            <a:r>
              <a:rPr lang="en-US"/>
              <a:t>Office of Assessment and Accountability</a:t>
            </a:r>
          </a:p>
        </p:txBody>
      </p:sp>
    </p:spTree>
    <p:extLst>
      <p:ext uri="{BB962C8B-B14F-4D97-AF65-F5344CB8AC3E}">
        <p14:creationId xmlns:p14="http://schemas.microsoft.com/office/powerpoint/2010/main" val="86995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75F2F-E4AA-7BD9-89EE-CC9345E8F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0217E-2EE2-10DF-13B4-EC751BAB1A87}"/>
              </a:ext>
            </a:extLst>
          </p:cNvPr>
          <p:cNvSpPr>
            <a:spLocks noGrp="1"/>
          </p:cNvSpPr>
          <p:nvPr>
            <p:ph type="title"/>
          </p:nvPr>
        </p:nvSpPr>
        <p:spPr/>
        <p:txBody>
          <a:bodyPr/>
          <a:lstStyle/>
          <a:p>
            <a:r>
              <a:rPr lang="en-US"/>
              <a:t>Optional Data Review </a:t>
            </a:r>
          </a:p>
        </p:txBody>
      </p:sp>
      <p:sp>
        <p:nvSpPr>
          <p:cNvPr id="3" name="Content Placeholder 2">
            <a:extLst>
              <a:ext uri="{FF2B5EF4-FFF2-40B4-BE49-F238E27FC236}">
                <a16:creationId xmlns:a16="http://schemas.microsoft.com/office/drawing/2014/main" id="{9B2D2C49-FA4E-9E58-F18E-1BFBFFBCA920}"/>
              </a:ext>
            </a:extLst>
          </p:cNvPr>
          <p:cNvSpPr>
            <a:spLocks noGrp="1"/>
          </p:cNvSpPr>
          <p:nvPr>
            <p:ph idx="1"/>
          </p:nvPr>
        </p:nvSpPr>
        <p:spPr/>
        <p:txBody>
          <a:bodyPr vert="horz" lIns="91440" tIns="45720" rIns="91440" bIns="45720" rtlCol="0" anchor="t">
            <a:normAutofit fontScale="92500" lnSpcReduction="10000"/>
          </a:bodyPr>
          <a:lstStyle/>
          <a:p>
            <a:r>
              <a:rPr lang="en-US"/>
              <a:t>To support the quality control of data for K Screen Prior Settings, an optional data review will be available from Monday, Jan. 6, through </a:t>
            </a:r>
            <a:r>
              <a:rPr lang="en-US" b="1"/>
              <a:t>Friday, Jan. 17. </a:t>
            </a:r>
            <a:r>
              <a:rPr lang="en-US" sz="2800">
                <a:solidFill>
                  <a:srgbClr val="223942"/>
                </a:solidFill>
                <a:cs typeface="Helvetica"/>
              </a:rPr>
              <a:t>Reviewing prior settings data provides another opportunity for the most up-to-date and accurate information to be reported</a:t>
            </a:r>
            <a:r>
              <a:rPr lang="en-US" sz="2800"/>
              <a:t>.</a:t>
            </a:r>
            <a:endParaRPr lang="en-US"/>
          </a:p>
          <a:p>
            <a:r>
              <a:rPr lang="en-US">
                <a:solidFill>
                  <a:srgbClr val="223942"/>
                </a:solidFill>
                <a:ea typeface="Aptos" panose="020B0004020202020204" pitchFamily="34" charset="0"/>
              </a:rPr>
              <a:t>To review the data, log into the Student Data Detail in </a:t>
            </a:r>
            <a:r>
              <a:rPr lang="en-US">
                <a:solidFill>
                  <a:srgbClr val="223942"/>
                </a:solidFill>
                <a:effectLst/>
                <a:ea typeface="Aptos" panose="020B0004020202020204" pitchFamily="34" charset="0"/>
              </a:rPr>
              <a:t>the</a:t>
            </a:r>
            <a:r>
              <a:rPr lang="en-US" u="sng">
                <a:solidFill>
                  <a:srgbClr val="2966B1"/>
                </a:solidFill>
                <a:effectLst/>
                <a:ea typeface="Aptos" panose="020B0004020202020204" pitchFamily="34" charset="0"/>
                <a:hlinkClick r:id="rId3"/>
              </a:rPr>
              <a:t> KDE Secure Web Application</a:t>
            </a:r>
            <a:r>
              <a:rPr lang="en-US" u="sng">
                <a:solidFill>
                  <a:srgbClr val="2966B1"/>
                </a:solidFill>
                <a:effectLst/>
                <a:ea typeface="Aptos" panose="020B0004020202020204" pitchFamily="34" charset="0"/>
              </a:rPr>
              <a:t>.</a:t>
            </a:r>
            <a:endParaRPr lang="en-US"/>
          </a:p>
          <a:p>
            <a:r>
              <a:rPr lang="en-US">
                <a:solidFill>
                  <a:srgbClr val="223942"/>
                </a:solidFill>
              </a:rPr>
              <a:t>Changes</a:t>
            </a:r>
            <a:r>
              <a:rPr lang="en-US">
                <a:solidFill>
                  <a:srgbClr val="223942"/>
                </a:solidFill>
                <a:effectLst/>
                <a:ea typeface="Aptos" panose="020B0004020202020204" pitchFamily="34" charset="0"/>
              </a:rPr>
              <a:t> can be made in Infinite Campus (IC) using the guidance provided in </a:t>
            </a:r>
            <a:r>
              <a:rPr lang="en-US" b="1">
                <a:solidFill>
                  <a:srgbClr val="223942"/>
                </a:solidFill>
                <a:effectLst/>
                <a:ea typeface="Aptos" panose="020B0004020202020204" pitchFamily="34" charset="0"/>
              </a:rPr>
              <a:t>Appendix J</a:t>
            </a:r>
            <a:r>
              <a:rPr lang="en-US">
                <a:solidFill>
                  <a:srgbClr val="223942"/>
                </a:solidFill>
                <a:effectLst/>
                <a:ea typeface="Aptos" panose="020B0004020202020204" pitchFamily="34" charset="0"/>
              </a:rPr>
              <a:t> of the </a:t>
            </a:r>
            <a:r>
              <a:rPr lang="en-US" u="sng">
                <a:solidFill>
                  <a:srgbClr val="2966B1"/>
                </a:solidFill>
                <a:effectLst/>
                <a:ea typeface="Aptos" panose="020B0004020202020204" pitchFamily="34" charset="0"/>
                <a:hlinkClick r:id="rId4"/>
              </a:rPr>
              <a:t>K Screen Implementation Guide</a:t>
            </a:r>
            <a:r>
              <a:rPr lang="en-US">
                <a:solidFill>
                  <a:srgbClr val="223942"/>
                </a:solidFill>
                <a:effectLst/>
                <a:ea typeface="Aptos" panose="020B0004020202020204" pitchFamily="34" charset="0"/>
              </a:rPr>
              <a:t>. </a:t>
            </a:r>
            <a:endParaRPr lang="en-US"/>
          </a:p>
          <a:p>
            <a:r>
              <a:rPr lang="en-US"/>
              <a:t>This data review is just for the Prior Settings portion of the K Screen administration and does not include any data within Online Management System (OMS) and Brigance Screener. </a:t>
            </a:r>
          </a:p>
        </p:txBody>
      </p:sp>
    </p:spTree>
    <p:extLst>
      <p:ext uri="{BB962C8B-B14F-4D97-AF65-F5344CB8AC3E}">
        <p14:creationId xmlns:p14="http://schemas.microsoft.com/office/powerpoint/2010/main" val="28861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E9189-4724-E701-165D-BD027367A0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192A5B-575B-8D02-D4CE-ABC49D84D66A}"/>
              </a:ext>
            </a:extLst>
          </p:cNvPr>
          <p:cNvSpPr>
            <a:spLocks noGrp="1"/>
          </p:cNvSpPr>
          <p:nvPr>
            <p:ph type="ctrTitle"/>
          </p:nvPr>
        </p:nvSpPr>
        <p:spPr>
          <a:xfrm>
            <a:off x="2114550" y="1550335"/>
            <a:ext cx="9144000" cy="1878665"/>
          </a:xfrm>
        </p:spPr>
        <p:txBody>
          <a:bodyPr>
            <a:normAutofit/>
          </a:bodyPr>
          <a:lstStyle/>
          <a:p>
            <a:r>
              <a:rPr lang="en-US"/>
              <a:t>February DAC Trainings and Q&amp;A Sessions </a:t>
            </a:r>
          </a:p>
        </p:txBody>
      </p:sp>
      <p:sp>
        <p:nvSpPr>
          <p:cNvPr id="5" name="Subtitle 4">
            <a:extLst>
              <a:ext uri="{FF2B5EF4-FFF2-40B4-BE49-F238E27FC236}">
                <a16:creationId xmlns:a16="http://schemas.microsoft.com/office/drawing/2014/main" id="{ADE7D384-3C4D-6A95-6924-A66BA723D3B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Christen Roseberry, Program Consultant</a:t>
            </a:r>
          </a:p>
          <a:p>
            <a:r>
              <a:rPr lang="en-US"/>
              <a:t>Office of Assessment and Accountability</a:t>
            </a:r>
          </a:p>
        </p:txBody>
      </p:sp>
    </p:spTree>
    <p:extLst>
      <p:ext uri="{BB962C8B-B14F-4D97-AF65-F5344CB8AC3E}">
        <p14:creationId xmlns:p14="http://schemas.microsoft.com/office/powerpoint/2010/main" val="107369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C764-9A28-D759-7AA0-AA15AB5BF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AEE6F-F1EE-019C-A9D1-6E6EB117D1E0}"/>
              </a:ext>
            </a:extLst>
          </p:cNvPr>
          <p:cNvSpPr>
            <a:spLocks noGrp="1"/>
          </p:cNvSpPr>
          <p:nvPr>
            <p:ph type="title"/>
          </p:nvPr>
        </p:nvSpPr>
        <p:spPr/>
        <p:txBody>
          <a:bodyPr/>
          <a:lstStyle/>
          <a:p>
            <a:r>
              <a:rPr lang="en-US"/>
              <a:t>February DAC Trainings</a:t>
            </a:r>
          </a:p>
        </p:txBody>
      </p:sp>
      <p:sp>
        <p:nvSpPr>
          <p:cNvPr id="3" name="Content Placeholder 2">
            <a:extLst>
              <a:ext uri="{FF2B5EF4-FFF2-40B4-BE49-F238E27FC236}">
                <a16:creationId xmlns:a16="http://schemas.microsoft.com/office/drawing/2014/main" id="{164CAF8D-35DB-1B23-9C95-95BCA396ED1F}"/>
              </a:ext>
            </a:extLst>
          </p:cNvPr>
          <p:cNvSpPr>
            <a:spLocks noGrp="1"/>
          </p:cNvSpPr>
          <p:nvPr>
            <p:ph idx="1"/>
          </p:nvPr>
        </p:nvSpPr>
        <p:spPr/>
        <p:txBody>
          <a:bodyPr vert="horz" lIns="91440" tIns="45720" rIns="91440" bIns="45720" rtlCol="0" anchor="t">
            <a:normAutofit/>
          </a:bodyPr>
          <a:lstStyle/>
          <a:p>
            <a:r>
              <a:rPr lang="en-US"/>
              <a:t>The February DAC Trainings along with the Frequently Asked Questions (FAQ) document will be released later in January in a Monday DAC email.</a:t>
            </a:r>
          </a:p>
          <a:p>
            <a:r>
              <a:rPr lang="en-US"/>
              <a:t>DACs/BACs will need to view these trainings prior to attending the upcoming February DAC Q&amp;A Sessions.</a:t>
            </a:r>
          </a:p>
          <a:p>
            <a:r>
              <a:rPr lang="en-US"/>
              <a:t>The February DAC Q&amp;A Sessions will be held to answer any questions educators may have concerning the assessments. OAA consultants will not be delivering a full training those days.</a:t>
            </a:r>
          </a:p>
        </p:txBody>
      </p:sp>
    </p:spTree>
    <p:extLst>
      <p:ext uri="{BB962C8B-B14F-4D97-AF65-F5344CB8AC3E}">
        <p14:creationId xmlns:p14="http://schemas.microsoft.com/office/powerpoint/2010/main" val="120622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B492-DAE0-0F99-8578-346D0B41867B}"/>
              </a:ext>
            </a:extLst>
          </p:cNvPr>
          <p:cNvSpPr>
            <a:spLocks noGrp="1"/>
          </p:cNvSpPr>
          <p:nvPr>
            <p:ph type="title"/>
          </p:nvPr>
        </p:nvSpPr>
        <p:spPr/>
        <p:txBody>
          <a:bodyPr/>
          <a:lstStyle/>
          <a:p>
            <a:r>
              <a:rPr lang="en-US"/>
              <a:t>February DAC Q&amp;A Sessions Dates</a:t>
            </a:r>
          </a:p>
        </p:txBody>
      </p:sp>
      <p:sp>
        <p:nvSpPr>
          <p:cNvPr id="3" name="Content Placeholder 2">
            <a:extLst>
              <a:ext uri="{FF2B5EF4-FFF2-40B4-BE49-F238E27FC236}">
                <a16:creationId xmlns:a16="http://schemas.microsoft.com/office/drawing/2014/main" id="{08252EAF-A140-C355-279C-04F746A1BFA2}"/>
              </a:ext>
            </a:extLst>
          </p:cNvPr>
          <p:cNvSpPr>
            <a:spLocks noGrp="1"/>
          </p:cNvSpPr>
          <p:nvPr>
            <p:ph idx="1"/>
          </p:nvPr>
        </p:nvSpPr>
        <p:spPr>
          <a:xfrm>
            <a:off x="838200" y="1038225"/>
            <a:ext cx="10515600" cy="3540738"/>
          </a:xfrm>
        </p:spPr>
        <p:txBody>
          <a:bodyPr vert="horz" lIns="91440" tIns="45720" rIns="91440" bIns="45720" rtlCol="0" anchor="t">
            <a:normAutofit fontScale="92500"/>
          </a:bodyPr>
          <a:lstStyle/>
          <a:p>
            <a:r>
              <a:rPr lang="en-US"/>
              <a:t>Feb. 3 – Frankfort – Sower Building (in-person only)</a:t>
            </a:r>
          </a:p>
          <a:p>
            <a:r>
              <a:rPr lang="en-US"/>
              <a:t>Feb. 11 – Ashland – Kentucky Educational Development Corporation (hybrid)</a:t>
            </a:r>
          </a:p>
          <a:p>
            <a:r>
              <a:rPr lang="en-US"/>
              <a:t>Feb. 19 – Eddyville – West Kentucky Education Cooperative (hybrid)</a:t>
            </a:r>
          </a:p>
          <a:p>
            <a:r>
              <a:rPr lang="en-US"/>
              <a:t>Participants may register to attend either an in-person or online session using the links below:</a:t>
            </a:r>
          </a:p>
          <a:p>
            <a:pPr lvl="1"/>
            <a:r>
              <a:rPr lang="en-US">
                <a:hlinkClick r:id="rId3"/>
              </a:rPr>
              <a:t>2025 February DAC Training In-Person Registration form</a:t>
            </a:r>
            <a:endParaRPr lang="en-US"/>
          </a:p>
          <a:p>
            <a:pPr lvl="1"/>
            <a:r>
              <a:rPr lang="en-US">
                <a:hlinkClick r:id="rId4"/>
              </a:rPr>
              <a:t>2025 February DAC Training Online Registration form</a:t>
            </a:r>
            <a:endParaRPr lang="en-US"/>
          </a:p>
          <a:p>
            <a:pPr marL="457200" lvl="1" indent="0">
              <a:buNone/>
            </a:pPr>
            <a:endParaRPr lang="en-US"/>
          </a:p>
        </p:txBody>
      </p:sp>
      <p:sp>
        <p:nvSpPr>
          <p:cNvPr id="4" name="TextBox 3">
            <a:extLst>
              <a:ext uri="{FF2B5EF4-FFF2-40B4-BE49-F238E27FC236}">
                <a16:creationId xmlns:a16="http://schemas.microsoft.com/office/drawing/2014/main" id="{86A92098-919F-BB8B-31A3-41B9981A08D4}"/>
              </a:ext>
            </a:extLst>
          </p:cNvPr>
          <p:cNvSpPr txBox="1"/>
          <p:nvPr/>
        </p:nvSpPr>
        <p:spPr>
          <a:xfrm>
            <a:off x="838200" y="4754880"/>
            <a:ext cx="10607040" cy="707886"/>
          </a:xfrm>
          <a:prstGeom prst="rect">
            <a:avLst/>
          </a:prstGeom>
          <a:noFill/>
        </p:spPr>
        <p:txBody>
          <a:bodyPr wrap="square" rtlCol="0">
            <a:spAutoFit/>
          </a:bodyPr>
          <a:lstStyle/>
          <a:p>
            <a:r>
              <a:rPr lang="en-US" sz="2000" b="1" i="1">
                <a:solidFill>
                  <a:srgbClr val="007780"/>
                </a:solidFill>
              </a:rPr>
              <a:t>Please Note: Virtual Teams Meetings are available for Feb. 11 &amp; 19. If weather or other circumstances impact an in-person session, the Q&amp;A session will be held online only.</a:t>
            </a:r>
          </a:p>
        </p:txBody>
      </p:sp>
    </p:spTree>
    <p:extLst>
      <p:ext uri="{BB962C8B-B14F-4D97-AF65-F5344CB8AC3E}">
        <p14:creationId xmlns:p14="http://schemas.microsoft.com/office/powerpoint/2010/main" val="298673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23A9-BE44-2B40-323B-5B5D02D39146}"/>
              </a:ext>
            </a:extLst>
          </p:cNvPr>
          <p:cNvSpPr>
            <a:spLocks noGrp="1"/>
          </p:cNvSpPr>
          <p:nvPr>
            <p:ph type="title"/>
          </p:nvPr>
        </p:nvSpPr>
        <p:spPr/>
        <p:txBody>
          <a:bodyPr/>
          <a:lstStyle/>
          <a:p>
            <a:r>
              <a:rPr lang="en-US"/>
              <a:t>February DAC Q&amp;A Session Timeline</a:t>
            </a:r>
          </a:p>
        </p:txBody>
      </p:sp>
      <p:sp>
        <p:nvSpPr>
          <p:cNvPr id="3" name="Content Placeholder 2">
            <a:extLst>
              <a:ext uri="{FF2B5EF4-FFF2-40B4-BE49-F238E27FC236}">
                <a16:creationId xmlns:a16="http://schemas.microsoft.com/office/drawing/2014/main" id="{2ED28352-9BCB-E369-6EC4-5B5DB370DBB7}"/>
              </a:ext>
            </a:extLst>
          </p:cNvPr>
          <p:cNvSpPr>
            <a:spLocks noGrp="1"/>
          </p:cNvSpPr>
          <p:nvPr>
            <p:ph idx="1"/>
          </p:nvPr>
        </p:nvSpPr>
        <p:spPr>
          <a:xfrm>
            <a:off x="376237" y="896144"/>
            <a:ext cx="11439526" cy="4047331"/>
          </a:xfrm>
        </p:spPr>
        <p:txBody>
          <a:bodyPr vert="horz" lIns="91440" tIns="45720" rIns="91440" bIns="45720" rtlCol="0" anchor="t">
            <a:normAutofit/>
          </a:bodyPr>
          <a:lstStyle/>
          <a:p>
            <a:r>
              <a:rPr lang="en-US" sz="2400"/>
              <a:t>8:30 a.m. – Participant Entrance/Sign-In</a:t>
            </a:r>
          </a:p>
          <a:p>
            <a:r>
              <a:rPr lang="en-US" sz="2400"/>
              <a:t>9:00 a.m. – Welcome and updates, Kentucky Summative Assessment (KSA) including </a:t>
            </a:r>
            <a:r>
              <a:rPr lang="en-US" sz="2400" err="1"/>
              <a:t>PearsonAccess</a:t>
            </a:r>
            <a:r>
              <a:rPr lang="en-US" sz="2400" baseline="30000" err="1"/>
              <a:t>next</a:t>
            </a:r>
            <a:r>
              <a:rPr lang="en-US" sz="2400"/>
              <a:t> (PAN) and TestNav</a:t>
            </a:r>
          </a:p>
          <a:p>
            <a:r>
              <a:rPr lang="en-US" sz="2400"/>
              <a:t>10:15-10:30 a.m. – Break</a:t>
            </a:r>
          </a:p>
          <a:p>
            <a:r>
              <a:rPr lang="en-US" sz="2400"/>
              <a:t>10:30 a.m. – Alternate Kentucky Summative Assessment (AKSA) and Accommodations, High School and Test Security, Student Data Review and Rosters (SDRR), Open Floor Questions</a:t>
            </a:r>
          </a:p>
          <a:p>
            <a:r>
              <a:rPr lang="en-US" sz="2400"/>
              <a:t>12:00 p.m. – Conclusion</a:t>
            </a:r>
          </a:p>
          <a:p>
            <a:pPr marL="0" indent="0">
              <a:buNone/>
            </a:pPr>
            <a:r>
              <a:rPr lang="en-US"/>
              <a:t>*</a:t>
            </a:r>
            <a:r>
              <a:rPr lang="en-US" sz="2000" i="1"/>
              <a:t>All times are local times</a:t>
            </a:r>
          </a:p>
          <a:p>
            <a:pPr marL="0" indent="0">
              <a:buNone/>
            </a:pPr>
            <a:endParaRPr lang="en-US" sz="2000" i="1"/>
          </a:p>
          <a:p>
            <a:endParaRPr lang="en-US"/>
          </a:p>
        </p:txBody>
      </p:sp>
      <p:sp>
        <p:nvSpPr>
          <p:cNvPr id="4" name="TextBox 3">
            <a:extLst>
              <a:ext uri="{FF2B5EF4-FFF2-40B4-BE49-F238E27FC236}">
                <a16:creationId xmlns:a16="http://schemas.microsoft.com/office/drawing/2014/main" id="{C5F024B6-5E76-9EF7-A087-6F02C5B1F980}"/>
              </a:ext>
            </a:extLst>
          </p:cNvPr>
          <p:cNvSpPr txBox="1"/>
          <p:nvPr/>
        </p:nvSpPr>
        <p:spPr>
          <a:xfrm>
            <a:off x="314325" y="4707731"/>
            <a:ext cx="11501438"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solidFill>
                  <a:srgbClr val="276F8B"/>
                </a:solidFill>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 </a:t>
            </a:r>
          </a:p>
        </p:txBody>
      </p:sp>
    </p:spTree>
    <p:extLst>
      <p:ext uri="{BB962C8B-B14F-4D97-AF65-F5344CB8AC3E}">
        <p14:creationId xmlns:p14="http://schemas.microsoft.com/office/powerpoint/2010/main" val="67944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485B-E702-2624-4135-792CAA7ED2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2A4366-BBA1-B611-2C50-BBE315C05C4E}"/>
              </a:ext>
            </a:extLst>
          </p:cNvPr>
          <p:cNvSpPr>
            <a:spLocks noGrp="1"/>
          </p:cNvSpPr>
          <p:nvPr>
            <p:ph type="ctrTitle"/>
          </p:nvPr>
        </p:nvSpPr>
        <p:spPr>
          <a:xfrm>
            <a:off x="2114550" y="1550335"/>
            <a:ext cx="9144000" cy="1878665"/>
          </a:xfrm>
        </p:spPr>
        <p:txBody>
          <a:bodyPr>
            <a:normAutofit/>
          </a:bodyPr>
          <a:lstStyle/>
          <a:p>
            <a:r>
              <a:rPr lang="en-US"/>
              <a:t>ACT Reminders</a:t>
            </a:r>
          </a:p>
        </p:txBody>
      </p:sp>
      <p:sp>
        <p:nvSpPr>
          <p:cNvPr id="5" name="Subtitle 4">
            <a:extLst>
              <a:ext uri="{FF2B5EF4-FFF2-40B4-BE49-F238E27FC236}">
                <a16:creationId xmlns:a16="http://schemas.microsoft.com/office/drawing/2014/main" id="{59318579-DA02-FC36-CD5C-39AE9CFD9F31}"/>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Christen Roseberry, Program Consultant</a:t>
            </a:r>
          </a:p>
          <a:p>
            <a:r>
              <a:rPr lang="en-US"/>
              <a:t>Office of Assessment and Accountability</a:t>
            </a:r>
          </a:p>
        </p:txBody>
      </p:sp>
    </p:spTree>
    <p:extLst>
      <p:ext uri="{BB962C8B-B14F-4D97-AF65-F5344CB8AC3E}">
        <p14:creationId xmlns:p14="http://schemas.microsoft.com/office/powerpoint/2010/main" val="302401298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2025-01-09T05:00:00+00:00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KYED-14-1910</_dlc_DocId>
    <_dlc_DocIdUrl xmlns="3a62de7d-ba57-4f43-9dae-9623ba637be0">
      <Url>https://education-edit.ky.gov/AA/distsupp/_layouts/15/DocIdRedir.aspx?ID=KYED-14-1910</Url>
      <Description>KYED-14-1910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terms/"/>
    <ds:schemaRef ds:uri="http://purl.org/dc/dcmitype/"/>
    <ds:schemaRef ds:uri="http://purl.org/dc/elements/1.1/"/>
    <ds:schemaRef ds:uri="5bc9d522-2386-425a-9f2a-a617cf877ec0"/>
    <ds:schemaRef ds:uri="http://schemas.microsoft.com/office/2006/metadata/properties"/>
    <ds:schemaRef ds:uri="http://schemas.microsoft.com/office/infopath/2007/PartnerControls"/>
    <ds:schemaRef ds:uri="http://schemas.openxmlformats.org/package/2006/metadata/core-properties"/>
    <ds:schemaRef ds:uri="c8aeabe4-0dec-4482-a76a-bb57f37294f4"/>
    <ds:schemaRef ds:uri="e933af85-a9ee-4a70-b6e0-74d4f32bb51d"/>
    <ds:schemaRef ds:uri="http://schemas.microsoft.com/office/2006/documentManagement/types"/>
    <ds:schemaRef ds:uri="b062eb0a-ada4-4626-816e-5cd0be926cfe"/>
    <ds:schemaRef ds:uri="cf3aa28c-8d44-408c-a5ca-996a87f6cd59"/>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22E8DE14-5522-4CA9-9221-4288FDD62013}"/>
</file>

<file path=customXml/itemProps4.xml><?xml version="1.0" encoding="utf-8"?>
<ds:datastoreItem xmlns:ds="http://schemas.openxmlformats.org/officeDocument/2006/customXml" ds:itemID="{07D8EB68-8BDF-494C-BD97-D68243E50FB0}"/>
</file>

<file path=docProps/app.xml><?xml version="1.0" encoding="utf-8"?>
<Properties xmlns="http://schemas.openxmlformats.org/officeDocument/2006/extended-properties" xmlns:vt="http://schemas.openxmlformats.org/officeDocument/2006/docPropsVTypes">
  <Template/>
  <TotalTime>1</TotalTime>
  <Words>1555</Words>
  <Application>Microsoft Office PowerPoint</Application>
  <PresentationFormat>Widescreen</PresentationFormat>
  <Paragraphs>135</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Franklin Gothic Book</vt:lpstr>
      <vt:lpstr>Franklin Gothic Medium</vt:lpstr>
      <vt:lpstr>Georgia</vt:lpstr>
      <vt:lpstr>Helvetica</vt:lpstr>
      <vt:lpstr>Times New Roman</vt:lpstr>
      <vt:lpstr>Office Theme</vt:lpstr>
      <vt:lpstr>DAC Webcast January 9, 2025</vt:lpstr>
      <vt:lpstr>Agenda</vt:lpstr>
      <vt:lpstr> K Screen:  Optional Data Review</vt:lpstr>
      <vt:lpstr>Optional Data Review </vt:lpstr>
      <vt:lpstr>February DAC Trainings and Q&amp;A Sessions </vt:lpstr>
      <vt:lpstr>February DAC Trainings</vt:lpstr>
      <vt:lpstr>February DAC Q&amp;A Sessions Dates</vt:lpstr>
      <vt:lpstr>February DAC Q&amp;A Session Timeline</vt:lpstr>
      <vt:lpstr>ACT Reminders</vt:lpstr>
      <vt:lpstr>2025 Spring Junior ACT State Administration:  Verify Enrollment Task (Tentative)</vt:lpstr>
      <vt:lpstr>Accommodations Request Deadline</vt:lpstr>
      <vt:lpstr>Technology Setup </vt:lpstr>
      <vt:lpstr>Upcoming Training Opportunities</vt:lpstr>
      <vt:lpstr>Alternate Kentucky Summative Assessment (AKSA) Updates </vt:lpstr>
      <vt:lpstr>Window 1 Makeup Requests</vt:lpstr>
      <vt:lpstr>Window 2 Visual Impairment (VI) Orders</vt:lpstr>
      <vt:lpstr>Shipping Selection for Window 2</vt:lpstr>
      <vt:lpstr>Town Hall Schedule</vt:lpstr>
      <vt:lpstr>Regional Town Hall Schedule</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January 2025</dc:title>
  <dc:creator>melissa.chandler@education.ky.gov</dc:creator>
  <cp:keywords>DAC Webcast</cp:keywords>
  <cp:lastModifiedBy>Riley, Ben - Division of Assessment and Accountability Support</cp:lastModifiedBy>
  <cp:revision>2</cp:revision>
  <cp:lastPrinted>2024-06-12T00:32:24Z</cp:lastPrinted>
  <dcterms:created xsi:type="dcterms:W3CDTF">2022-07-11T18:53:52Z</dcterms:created>
  <dcterms:modified xsi:type="dcterms:W3CDTF">2025-01-09T14:24:02Z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_dlc_DocIdItemGuid">
    <vt:lpwstr>fa9364b1-fee4-4ed0-a293-03b2517baa17</vt:lpwstr>
  </property>
</Properties>
</file>