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colors1.xml" ContentType="application/vnd.openxmlformats-officedocument.drawingml.diagramColors+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authors.xml" ContentType="application/vnd.ms-powerpoint.authors+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4"/>
  </p:notesMasterIdLst>
  <p:handoutMasterIdLst>
    <p:handoutMasterId r:id="rId25"/>
  </p:handoutMasterIdLst>
  <p:sldIdLst>
    <p:sldId id="256" r:id="rId5"/>
    <p:sldId id="1024" r:id="rId6"/>
    <p:sldId id="1137" r:id="rId7"/>
    <p:sldId id="332" r:id="rId8"/>
    <p:sldId id="334" r:id="rId9"/>
    <p:sldId id="1138" r:id="rId10"/>
    <p:sldId id="1035" r:id="rId11"/>
    <p:sldId id="1139" r:id="rId12"/>
    <p:sldId id="1147" r:id="rId13"/>
    <p:sldId id="1140" r:id="rId14"/>
    <p:sldId id="1142" r:id="rId15"/>
    <p:sldId id="1145" r:id="rId16"/>
    <p:sldId id="1146" r:id="rId17"/>
    <p:sldId id="1143" r:id="rId18"/>
    <p:sldId id="1144" r:id="rId19"/>
    <p:sldId id="1148" r:id="rId20"/>
    <p:sldId id="1149" r:id="rId21"/>
    <p:sldId id="888" r:id="rId22"/>
    <p:sldId id="10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0" y="5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9643B6CA-EC88-488E-B271-E58C72135A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6B9F25"/>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a:solidFill>
                <a:srgbClr val="6B9F25"/>
              </a:solidFill>
              <a:latin typeface="Times New Roman"/>
              <a:cs typeface="Times New Roman"/>
            </a:rPr>
            <a:t> </a:t>
          </a:r>
        </a:p>
      </dgm:t>
    </dgm:pt>
    <dgm:pt modelId="{9AE6CC42-0B2C-4294-A80A-D1FDAA078D91}" type="parTrans" cxnId="{3CBE6750-7505-4A58-A880-0F67C655FB8B}">
      <dgm:prSet/>
      <dgm:spPr/>
      <dgm:t>
        <a:bodyPr/>
        <a:lstStyle/>
        <a:p>
          <a:endParaRPr lang="en-US"/>
        </a:p>
      </dgm:t>
    </dgm:pt>
    <dgm:pt modelId="{2B2D31E5-B6E9-463F-A5EF-9F7112FD3026}" type="sibTrans" cxnId="{3CBE6750-7505-4A58-A880-0F67C655FB8B}">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23674">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3CBE6750-7505-4A58-A880-0F67C655FB8B}" srcId="{1A60FDE9-8FDD-4F95-8761-9B8568EA05DF}" destId="{9643B6CA-EC88-488E-B271-E58C72135AAE}" srcOrd="1" destOrd="0" parTransId="{9AE6CC42-0B2C-4294-A80A-D1FDAA078D91}" sibTransId="{2B2D31E5-B6E9-463F-A5EF-9F7112FD3026}"/>
    <dgm:cxn modelId="{FDB2F853-2875-4F99-8A2E-36084B4A2C2B}" type="presOf" srcId="{5DDDCDED-2313-4F54-801A-F8F10EEAF1AE}" destId="{EFC5904C-6172-4D21-AA6F-0A027056D3ED}" srcOrd="0" destOrd="2"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2"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6EB474CC-9CF9-4F81-8CB3-93ADCE42740D}" type="presOf" srcId="{9643B6CA-EC88-488E-B271-E58C72135AAE}" destId="{EFC5904C-6172-4D21-AA6F-0A027056D3ED}" srcOrd="0" destOrd="1"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51"/>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solidFill>
                <a:srgbClr val="6B9F25"/>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kern="1200">
              <a:solidFill>
                <a:srgbClr val="6B9F25"/>
              </a:solidFill>
              <a:latin typeface="Times New Roman"/>
              <a:cs typeface="Times New Roman"/>
            </a:rPr>
            <a:t> </a:t>
          </a:r>
        </a:p>
        <a:p>
          <a:pPr marL="285750" lvl="1" indent="-285750" algn="ctr" defTabSz="1955800">
            <a:lnSpc>
              <a:spcPct val="90000"/>
            </a:lnSpc>
            <a:spcBef>
              <a:spcPct val="0"/>
            </a:spcBef>
            <a:spcAft>
              <a:spcPct val="15000"/>
            </a:spcAft>
            <a:buFontTx/>
            <a:buNone/>
          </a:pPr>
          <a:r>
            <a:rPr lang="en-US" sz="4400" kern="1200">
              <a:latin typeface="Times New Roman"/>
              <a:cs typeface="Times New Roman"/>
            </a:rPr>
            <a:t>(502) 564-4394</a:t>
          </a:r>
        </a:p>
      </dsp:txBody>
      <dsp:txXfrm>
        <a:off x="0" y="160451"/>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3/13/2024</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59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64210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baseline="0"/>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6458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baseline="0"/>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977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286800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04514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0984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4149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3/13/2024</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74" r:id="rId9"/>
    <p:sldLayoutId id="2147483675" r:id="rId10"/>
    <p:sldLayoutId id="2147483676" r:id="rId11"/>
    <p:sldLayoutId id="2147483691" r:id="rId12"/>
    <p:sldLayoutId id="2147483693" r:id="rId13"/>
    <p:sldLayoutId id="2147483672" r:id="rId14"/>
    <p:sldLayoutId id="2147483673" r:id="rId15"/>
    <p:sldLayoutId id="2147483660" r:id="rId16"/>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vents.teams.microsoft.com/event/2da443e8-8a8d-47a0-b153-7d9ba556e037@9360c11f-90e6-4706-ad00-25fcdc9e2ed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forms.gle/Pp8NUgmiF221NCVN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lisa.jett@education.ky.gov" TargetMode="External"/><Relationship Id="rId2" Type="http://schemas.openxmlformats.org/officeDocument/2006/relationships/hyperlink" Target="https://forms.gle/FpS8syZNikXaSGmf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teams.microsoft.com/l/meetup-join/19%3ameeting_OTM5MDBhZTItYWM5My00YTMxLWJkMTgtYzg0ODBkZjY2OTE4%40thread.v2/0?context=%7b%22Tid%22%3a%2265cb0346-9d88-41d9-8ca6-f72047670d0f%22%2c%22Oid%22%3a%225864effb-34b6-43b6-93ae-02cd852329c2%22%7d"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ME3rYbDbYoqC53YF9?utm_medium=email&amp;utm_source=govdelive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March 14, 2024</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p:txBody>
          <a:bodyPr/>
          <a:lstStyle/>
          <a:p>
            <a:r>
              <a:rPr lang="en-US"/>
              <a:t>AKSA Office Hour</a:t>
            </a:r>
          </a:p>
        </p:txBody>
      </p:sp>
      <p:sp>
        <p:nvSpPr>
          <p:cNvPr id="2" name="Content Placeholder 1">
            <a:extLst>
              <a:ext uri="{FF2B5EF4-FFF2-40B4-BE49-F238E27FC236}">
                <a16:creationId xmlns:a16="http://schemas.microsoft.com/office/drawing/2014/main" id="{2895D66F-8DF7-A881-0C40-55C2DF8FFEB9}"/>
              </a:ext>
            </a:extLst>
          </p:cNvPr>
          <p:cNvSpPr>
            <a:spLocks noGrp="1"/>
          </p:cNvSpPr>
          <p:nvPr>
            <p:ph idx="1"/>
          </p:nvPr>
        </p:nvSpPr>
        <p:spPr>
          <a:xfrm>
            <a:off x="838200" y="1366184"/>
            <a:ext cx="10515600" cy="4351338"/>
          </a:xfrm>
        </p:spPr>
        <p:txBody>
          <a:bodyPr vert="horz" lIns="91440" tIns="45720" rIns="91440" bIns="45720" rtlCol="0" anchor="t">
            <a:normAutofit fontScale="92500"/>
          </a:bodyPr>
          <a:lstStyle/>
          <a:p>
            <a:r>
              <a:rPr lang="en-US"/>
              <a:t>Monday, March 18, 1-2 p.m. ET (</a:t>
            </a:r>
            <a:r>
              <a:rPr lang="en-US">
                <a:hlinkClick r:id="rId3"/>
              </a:rPr>
              <a:t>Access to the Teams meeting</a:t>
            </a:r>
            <a:r>
              <a:rPr lang="en-US"/>
              <a:t> was sent in the Monday DAC email and Special Alternate email on March 11.)</a:t>
            </a:r>
          </a:p>
          <a:p>
            <a:r>
              <a:rPr lang="en-US"/>
              <a:t>Agenda:</a:t>
            </a:r>
          </a:p>
          <a:p>
            <a:pPr lvl="1">
              <a:buFont typeface="Courier New" panose="020B0604020202020204" pitchFamily="34" charset="0"/>
              <a:buChar char="o"/>
            </a:pPr>
            <a:r>
              <a:rPr lang="en-US"/>
              <a:t>Shipping Materials</a:t>
            </a:r>
          </a:p>
          <a:p>
            <a:pPr lvl="1">
              <a:buFont typeface="Courier New" panose="020B0604020202020204" pitchFamily="34" charset="0"/>
              <a:buChar char="o"/>
            </a:pPr>
            <a:r>
              <a:rPr lang="en-US"/>
              <a:t>New Teachers or Students</a:t>
            </a:r>
          </a:p>
          <a:p>
            <a:pPr lvl="1">
              <a:buFont typeface="Courier New" panose="020B0604020202020204" pitchFamily="34" charset="0"/>
              <a:buChar char="o"/>
            </a:pPr>
            <a:r>
              <a:rPr lang="en-US"/>
              <a:t>Makeups</a:t>
            </a:r>
          </a:p>
          <a:p>
            <a:pPr lvl="1">
              <a:buFont typeface="Courier New" panose="020B0604020202020204" pitchFamily="34" charset="0"/>
              <a:buChar char="o"/>
            </a:pPr>
            <a:r>
              <a:rPr lang="en-US"/>
              <a:t>Field Test </a:t>
            </a:r>
          </a:p>
          <a:p>
            <a:pPr lvl="1">
              <a:buFont typeface="Courier New" panose="020B0604020202020204" pitchFamily="34" charset="0"/>
              <a:buChar char="o"/>
            </a:pPr>
            <a:r>
              <a:rPr lang="en-US"/>
              <a:t>Entering scores in SRD</a:t>
            </a:r>
          </a:p>
          <a:p>
            <a:r>
              <a:rPr lang="en-US"/>
              <a:t>For any questions you would like to be discussed, please complete the </a:t>
            </a:r>
            <a:r>
              <a:rPr lang="en-US">
                <a:hlinkClick r:id="rId4"/>
              </a:rPr>
              <a:t>Questions for AKSA Office Hour Form</a:t>
            </a:r>
            <a:r>
              <a:rPr lang="en-US"/>
              <a:t> (this was also sent in the Monday DAC email and Special Alternate email on March 11).</a:t>
            </a:r>
          </a:p>
          <a:p>
            <a:endParaRPr lang="en-US"/>
          </a:p>
        </p:txBody>
      </p:sp>
    </p:spTree>
    <p:extLst>
      <p:ext uri="{BB962C8B-B14F-4D97-AF65-F5344CB8AC3E}">
        <p14:creationId xmlns:p14="http://schemas.microsoft.com/office/powerpoint/2010/main" val="427777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normAutofit fontScale="90000"/>
          </a:bodyPr>
          <a:lstStyle/>
          <a:p>
            <a:pPr algn="r"/>
            <a:r>
              <a:rPr lang="en-US"/>
              <a:t>Student Data Review and Roster (SDRR) Application Updates</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a:xfrm>
            <a:off x="1524000" y="3866621"/>
            <a:ext cx="9144000" cy="1655762"/>
          </a:xfrm>
        </p:spPr>
        <p:txBody>
          <a:bodyPr vert="horz" lIns="91440" tIns="45720" rIns="91440" bIns="45720" rtlCol="0" anchor="t">
            <a:normAutofit/>
          </a:bodyPr>
          <a:lstStyle/>
          <a:p>
            <a:pPr algn="r"/>
            <a:r>
              <a:rPr lang="en-US"/>
              <a:t>Ben Riley, Systems IT Consultant</a:t>
            </a:r>
          </a:p>
          <a:p>
            <a:pPr algn="r"/>
            <a:r>
              <a:rPr lang="en-US"/>
              <a:t>Office of Assessment and Accountability</a:t>
            </a:r>
          </a:p>
        </p:txBody>
      </p:sp>
    </p:spTree>
    <p:extLst>
      <p:ext uri="{BB962C8B-B14F-4D97-AF65-F5344CB8AC3E}">
        <p14:creationId xmlns:p14="http://schemas.microsoft.com/office/powerpoint/2010/main" val="194719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9BC0-42F1-E77F-AFAE-6FCD15144C33}"/>
              </a:ext>
            </a:extLst>
          </p:cNvPr>
          <p:cNvSpPr>
            <a:spLocks noGrp="1"/>
          </p:cNvSpPr>
          <p:nvPr>
            <p:ph type="title"/>
          </p:nvPr>
        </p:nvSpPr>
        <p:spPr>
          <a:xfrm>
            <a:off x="256117" y="216958"/>
            <a:ext cx="10515600" cy="1325563"/>
          </a:xfrm>
        </p:spPr>
        <p:txBody>
          <a:bodyPr/>
          <a:lstStyle/>
          <a:p>
            <a:r>
              <a:rPr lang="en-US"/>
              <a:t>KSA District Test Collection </a:t>
            </a:r>
          </a:p>
        </p:txBody>
      </p:sp>
      <p:sp>
        <p:nvSpPr>
          <p:cNvPr id="3" name="Content Placeholder 2">
            <a:extLst>
              <a:ext uri="{FF2B5EF4-FFF2-40B4-BE49-F238E27FC236}">
                <a16:creationId xmlns:a16="http://schemas.microsoft.com/office/drawing/2014/main" id="{B4294C05-43F4-D589-188C-8F53861D5CE2}"/>
              </a:ext>
            </a:extLst>
          </p:cNvPr>
          <p:cNvSpPr>
            <a:spLocks noGrp="1"/>
          </p:cNvSpPr>
          <p:nvPr>
            <p:ph idx="1"/>
          </p:nvPr>
        </p:nvSpPr>
        <p:spPr>
          <a:xfrm>
            <a:off x="192617" y="1624542"/>
            <a:ext cx="10124017" cy="4351338"/>
          </a:xfrm>
        </p:spPr>
        <p:txBody>
          <a:bodyPr vert="horz" lIns="91440" tIns="45720" rIns="91440" bIns="45720" rtlCol="0" anchor="t">
            <a:normAutofit/>
          </a:bodyPr>
          <a:lstStyle/>
          <a:p>
            <a:r>
              <a:rPr lang="en-US" dirty="0"/>
              <a:t>KSA test windows for elementary, middle and high schools are collected in SDRR. </a:t>
            </a:r>
          </a:p>
          <a:p>
            <a:r>
              <a:rPr lang="en-US" dirty="0"/>
              <a:t>District level users can make changes to the KSA test windows.</a:t>
            </a:r>
          </a:p>
          <a:p>
            <a:r>
              <a:rPr lang="en-US" dirty="0"/>
              <a:t>School level users will have read-only access and cannot make changes to the KSA test windows.</a:t>
            </a:r>
          </a:p>
          <a:p>
            <a:r>
              <a:rPr lang="en-US" dirty="0"/>
              <a:t>Collection window opened on </a:t>
            </a:r>
            <a:r>
              <a:rPr lang="en-US" dirty="0">
                <a:solidFill>
                  <a:srgbClr val="C00000"/>
                </a:solidFill>
              </a:rPr>
              <a:t>March 12 </a:t>
            </a:r>
            <a:r>
              <a:rPr lang="en-US" dirty="0">
                <a:solidFill>
                  <a:schemeClr val="tx1"/>
                </a:solidFill>
              </a:rPr>
              <a:t>and</a:t>
            </a:r>
            <a:r>
              <a:rPr lang="en-US" dirty="0">
                <a:solidFill>
                  <a:srgbClr val="C00000"/>
                </a:solidFill>
              </a:rPr>
              <a:t> </a:t>
            </a:r>
            <a:r>
              <a:rPr lang="en-US" dirty="0">
                <a:solidFill>
                  <a:srgbClr val="000000"/>
                </a:solidFill>
              </a:rPr>
              <a:t>closes on </a:t>
            </a:r>
            <a:r>
              <a:rPr lang="en-US" dirty="0">
                <a:solidFill>
                  <a:srgbClr val="C00000"/>
                </a:solidFill>
              </a:rPr>
              <a:t>March 28 </a:t>
            </a:r>
            <a:endParaRPr lang="en-US" dirty="0"/>
          </a:p>
        </p:txBody>
      </p:sp>
    </p:spTree>
    <p:extLst>
      <p:ext uri="{BB962C8B-B14F-4D97-AF65-F5344CB8AC3E}">
        <p14:creationId xmlns:p14="http://schemas.microsoft.com/office/powerpoint/2010/main" val="75402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6894-C461-4CA3-2741-DDBF6A811F61}"/>
              </a:ext>
            </a:extLst>
          </p:cNvPr>
          <p:cNvSpPr>
            <a:spLocks noGrp="1"/>
          </p:cNvSpPr>
          <p:nvPr>
            <p:ph type="title"/>
          </p:nvPr>
        </p:nvSpPr>
        <p:spPr>
          <a:xfrm>
            <a:off x="488950" y="301625"/>
            <a:ext cx="10515600" cy="1325563"/>
          </a:xfrm>
        </p:spPr>
        <p:txBody>
          <a:bodyPr/>
          <a:lstStyle/>
          <a:p>
            <a:r>
              <a:rPr lang="en-US"/>
              <a:t>District Test Windows in SDRR</a:t>
            </a:r>
          </a:p>
        </p:txBody>
      </p:sp>
      <p:pic>
        <p:nvPicPr>
          <p:cNvPr id="6" name="Content Placeholder 5" descr="The image is a screenshot of a web interface for setting testing windows in a school district. The interface is divided into two main sections. On the left, there is a section titled &quot;District Earliest Start and End Dates,&quot; where one can enter information for the county, a 14-day start date, and a 14-day end date. On the right, there is a section titled &quot;Testing Start Date(s)&quot; where dates can be entered for elementary, middle, and high school testing start dates, also by county. There are options to export the data and buttons to update the information. At the top of the image, there's a navigation link labeled &quot;Jump to Top&quot; and editable date fields labeled &quot;From:&quot; and &quot;To:&quot; for specifying a date range. The description at the top explains that the section shows the start date of the spring summative testing windows for schools within the district and is editable only by district-level users. It also mentions that the start date must be within the last 14 days of the school year based on the school calendars in Infinite Campus and that this 14-day date is used for 100-day accountability determinations.">
            <a:extLst>
              <a:ext uri="{FF2B5EF4-FFF2-40B4-BE49-F238E27FC236}">
                <a16:creationId xmlns:a16="http://schemas.microsoft.com/office/drawing/2014/main" id="{E1AE109C-C129-3584-8876-10400EAC136C}"/>
              </a:ext>
            </a:extLst>
          </p:cNvPr>
          <p:cNvPicPr>
            <a:picLocks noGrp="1" noChangeAspect="1"/>
          </p:cNvPicPr>
          <p:nvPr>
            <p:ph idx="1"/>
          </p:nvPr>
        </p:nvPicPr>
        <p:blipFill>
          <a:blip r:embed="rId2"/>
          <a:stretch>
            <a:fillRect/>
          </a:stretch>
        </p:blipFill>
        <p:spPr>
          <a:xfrm>
            <a:off x="584200" y="1850777"/>
            <a:ext cx="7838017" cy="3158033"/>
          </a:xfrm>
        </p:spPr>
      </p:pic>
      <p:pic>
        <p:nvPicPr>
          <p:cNvPr id="7" name="Picture 6" descr="A blue sign with white text that states Export to Excel Downloads all test windows entered across the state. &#10;">
            <a:extLst>
              <a:ext uri="{FF2B5EF4-FFF2-40B4-BE49-F238E27FC236}">
                <a16:creationId xmlns:a16="http://schemas.microsoft.com/office/drawing/2014/main" id="{90C7E303-34FE-E38A-FB27-D6176981723E}"/>
              </a:ext>
            </a:extLst>
          </p:cNvPr>
          <p:cNvPicPr>
            <a:picLocks noChangeAspect="1"/>
          </p:cNvPicPr>
          <p:nvPr/>
        </p:nvPicPr>
        <p:blipFill>
          <a:blip r:embed="rId3"/>
          <a:stretch>
            <a:fillRect/>
          </a:stretch>
        </p:blipFill>
        <p:spPr>
          <a:xfrm>
            <a:off x="8501063" y="3427941"/>
            <a:ext cx="3391959" cy="2214034"/>
          </a:xfrm>
          <a:prstGeom prst="rect">
            <a:avLst/>
          </a:prstGeom>
        </p:spPr>
      </p:pic>
    </p:spTree>
    <p:extLst>
      <p:ext uri="{BB962C8B-B14F-4D97-AF65-F5344CB8AC3E}">
        <p14:creationId xmlns:p14="http://schemas.microsoft.com/office/powerpoint/2010/main" val="22735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lstStyle/>
          <a:p>
            <a:pPr algn="r"/>
            <a:r>
              <a:rPr lang="en-US"/>
              <a:t>ACCESS Updates</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p:txBody>
          <a:bodyPr vert="horz" lIns="91440" tIns="45720" rIns="91440" bIns="45720" rtlCol="0" anchor="t">
            <a:normAutofit/>
          </a:bodyPr>
          <a:lstStyle/>
          <a:p>
            <a:pPr algn="r"/>
            <a:r>
              <a:rPr lang="en-US"/>
              <a:t>Lisa Jett, Program Consultant</a:t>
            </a:r>
          </a:p>
          <a:p>
            <a:pPr algn="r"/>
            <a:r>
              <a:rPr lang="en-US"/>
              <a:t>Office of Assessment and Accountability</a:t>
            </a:r>
          </a:p>
        </p:txBody>
      </p:sp>
    </p:spTree>
    <p:extLst>
      <p:ext uri="{BB962C8B-B14F-4D97-AF65-F5344CB8AC3E}">
        <p14:creationId xmlns:p14="http://schemas.microsoft.com/office/powerpoint/2010/main" val="10724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9BC0-42F1-E77F-AFAE-6FCD15144C33}"/>
              </a:ext>
            </a:extLst>
          </p:cNvPr>
          <p:cNvSpPr>
            <a:spLocks noGrp="1"/>
          </p:cNvSpPr>
          <p:nvPr>
            <p:ph type="title"/>
          </p:nvPr>
        </p:nvSpPr>
        <p:spPr>
          <a:xfrm>
            <a:off x="203200" y="-15875"/>
            <a:ext cx="10515600" cy="1325563"/>
          </a:xfrm>
        </p:spPr>
        <p:txBody>
          <a:bodyPr/>
          <a:lstStyle/>
          <a:p>
            <a:r>
              <a:rPr lang="en-US"/>
              <a:t>ACCESS for ELLs </a:t>
            </a:r>
          </a:p>
        </p:txBody>
      </p:sp>
      <p:sp>
        <p:nvSpPr>
          <p:cNvPr id="3" name="Content Placeholder 2">
            <a:extLst>
              <a:ext uri="{FF2B5EF4-FFF2-40B4-BE49-F238E27FC236}">
                <a16:creationId xmlns:a16="http://schemas.microsoft.com/office/drawing/2014/main" id="{B4294C05-43F4-D589-188C-8F53861D5CE2}"/>
              </a:ext>
            </a:extLst>
          </p:cNvPr>
          <p:cNvSpPr>
            <a:spLocks noGrp="1"/>
          </p:cNvSpPr>
          <p:nvPr>
            <p:ph idx="1"/>
          </p:nvPr>
        </p:nvSpPr>
        <p:spPr>
          <a:xfrm>
            <a:off x="277283" y="1116541"/>
            <a:ext cx="10663766" cy="4531254"/>
          </a:xfrm>
        </p:spPr>
        <p:txBody>
          <a:bodyPr vert="horz" lIns="91440" tIns="45720" rIns="91440" bIns="45720" rtlCol="0" anchor="t">
            <a:normAutofit fontScale="92500" lnSpcReduction="20000"/>
          </a:bodyPr>
          <a:lstStyle/>
          <a:p>
            <a:r>
              <a:rPr lang="en-US"/>
              <a:t>Materials Returned</a:t>
            </a:r>
          </a:p>
          <a:p>
            <a:r>
              <a:rPr lang="en-US"/>
              <a:t>Data Validation in WIDA Assessment Management System (AMS)</a:t>
            </a:r>
          </a:p>
          <a:p>
            <a:pPr lvl="1">
              <a:buFont typeface="Courier New" panose="020B0604020202020204" pitchFamily="34" charset="0"/>
              <a:buChar char="o"/>
            </a:pPr>
            <a:r>
              <a:rPr lang="en-US"/>
              <a:t>March 20-April 3 is the window</a:t>
            </a:r>
          </a:p>
          <a:p>
            <a:pPr lvl="1">
              <a:buFont typeface="Courier New" panose="020B0604020202020204" pitchFamily="34" charset="0"/>
              <a:buChar char="o"/>
            </a:pPr>
            <a:r>
              <a:rPr lang="en-US"/>
              <a:t>Last Opportunity with Data Recognition Corporation (DRC) to</a:t>
            </a:r>
          </a:p>
          <a:p>
            <a:pPr lvl="2">
              <a:buFont typeface="Wingdings" panose="020B0604020202020204" pitchFamily="34" charset="0"/>
              <a:buChar char="§"/>
            </a:pPr>
            <a:r>
              <a:rPr lang="en-US"/>
              <a:t>Correct any student demographics</a:t>
            </a:r>
          </a:p>
          <a:p>
            <a:pPr lvl="2">
              <a:buFont typeface="Wingdings" panose="020B0604020202020204" pitchFamily="34" charset="0"/>
              <a:buChar char="§"/>
            </a:pPr>
            <a:r>
              <a:rPr lang="en-US"/>
              <a:t>Fix Duplicate Records- students first and last name, birthdate, SSID, grade, school and district</a:t>
            </a:r>
          </a:p>
          <a:p>
            <a:pPr lvl="2">
              <a:buFont typeface="Wingdings" panose="020B0604020202020204" pitchFamily="34" charset="0"/>
              <a:buChar char="§"/>
            </a:pPr>
            <a:r>
              <a:rPr lang="en-US"/>
              <a:t>Students need invalidating</a:t>
            </a:r>
          </a:p>
          <a:p>
            <a:r>
              <a:rPr lang="en-US"/>
              <a:t>Score Reports in WIDA AMS</a:t>
            </a:r>
          </a:p>
          <a:p>
            <a:pPr lvl="1">
              <a:buFont typeface="Courier New" panose="020B0604020202020204" pitchFamily="34" charset="0"/>
              <a:buChar char="o"/>
            </a:pPr>
            <a:r>
              <a:rPr lang="en-US" b="1"/>
              <a:t>ACCESS</a:t>
            </a:r>
          </a:p>
          <a:p>
            <a:pPr lvl="2">
              <a:buFont typeface="Wingdings" panose="020B0604020202020204" pitchFamily="34" charset="0"/>
              <a:buChar char="§"/>
            </a:pPr>
            <a:r>
              <a:rPr lang="en-US"/>
              <a:t>Online-April 26</a:t>
            </a:r>
          </a:p>
          <a:p>
            <a:pPr lvl="2">
              <a:buFont typeface="Wingdings" panose="020B0604020202020204" pitchFamily="34" charset="0"/>
              <a:buChar char="§"/>
            </a:pPr>
            <a:r>
              <a:rPr lang="en-US"/>
              <a:t>Paper-May 8</a:t>
            </a:r>
          </a:p>
          <a:p>
            <a:pPr lvl="1">
              <a:buFont typeface="Courier New" panose="020B0604020202020204" pitchFamily="34" charset="0"/>
              <a:buChar char="o"/>
            </a:pPr>
            <a:r>
              <a:rPr lang="en-US" b="1"/>
              <a:t>WIDA Alternate ACCESS</a:t>
            </a:r>
          </a:p>
          <a:p>
            <a:pPr lvl="2">
              <a:buFont typeface="Wingdings" panose="020B0604020202020204" pitchFamily="34" charset="0"/>
              <a:buChar char="§"/>
            </a:pPr>
            <a:r>
              <a:rPr lang="en-US"/>
              <a:t>Online-Sept. 11</a:t>
            </a:r>
          </a:p>
          <a:p>
            <a:pPr lvl="2">
              <a:buFont typeface="Wingdings" panose="020B0604020202020204" pitchFamily="34" charset="0"/>
              <a:buChar char="§"/>
            </a:pPr>
            <a:r>
              <a:rPr lang="en-US"/>
              <a:t>Paper- Sept. 26</a:t>
            </a:r>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27053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lstStyle/>
          <a:p>
            <a:pPr algn="r"/>
            <a:r>
              <a:rPr lang="en-US"/>
              <a:t>K Screen Updates</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p:txBody>
          <a:bodyPr vert="horz" lIns="91440" tIns="45720" rIns="91440" bIns="45720" rtlCol="0" anchor="t">
            <a:normAutofit/>
          </a:bodyPr>
          <a:lstStyle/>
          <a:p>
            <a:pPr algn="r"/>
            <a:r>
              <a:rPr lang="en-US"/>
              <a:t>Lisa Jett, Program Consultant</a:t>
            </a:r>
          </a:p>
          <a:p>
            <a:pPr algn="r"/>
            <a:r>
              <a:rPr lang="en-US"/>
              <a:t>Office of Assessment and Accountability</a:t>
            </a:r>
          </a:p>
        </p:txBody>
      </p:sp>
    </p:spTree>
    <p:extLst>
      <p:ext uri="{BB962C8B-B14F-4D97-AF65-F5344CB8AC3E}">
        <p14:creationId xmlns:p14="http://schemas.microsoft.com/office/powerpoint/2010/main" val="307220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1F81-C488-5724-041A-60C141A2A0BE}"/>
              </a:ext>
            </a:extLst>
          </p:cNvPr>
          <p:cNvSpPr>
            <a:spLocks noGrp="1"/>
          </p:cNvSpPr>
          <p:nvPr>
            <p:ph type="title"/>
          </p:nvPr>
        </p:nvSpPr>
        <p:spPr>
          <a:xfrm>
            <a:off x="0" y="17653"/>
            <a:ext cx="10515600" cy="1325563"/>
          </a:xfrm>
        </p:spPr>
        <p:txBody>
          <a:bodyPr/>
          <a:lstStyle/>
          <a:p>
            <a:r>
              <a:rPr lang="en-US"/>
              <a:t>K Screen Ordering Window</a:t>
            </a:r>
          </a:p>
        </p:txBody>
      </p:sp>
      <p:sp>
        <p:nvSpPr>
          <p:cNvPr id="3" name="Content Placeholder 2">
            <a:extLst>
              <a:ext uri="{FF2B5EF4-FFF2-40B4-BE49-F238E27FC236}">
                <a16:creationId xmlns:a16="http://schemas.microsoft.com/office/drawing/2014/main" id="{040B1B3F-BAAE-7759-3508-846D6AEE991C}"/>
              </a:ext>
            </a:extLst>
          </p:cNvPr>
          <p:cNvSpPr>
            <a:spLocks noGrp="1"/>
          </p:cNvSpPr>
          <p:nvPr>
            <p:ph idx="1"/>
          </p:nvPr>
        </p:nvSpPr>
        <p:spPr>
          <a:xfrm>
            <a:off x="627888" y="1599264"/>
            <a:ext cx="10515600" cy="4351338"/>
          </a:xfrm>
        </p:spPr>
        <p:txBody>
          <a:bodyPr vert="horz" lIns="91440" tIns="45720" rIns="91440" bIns="45720" rtlCol="0" anchor="t">
            <a:normAutofit/>
          </a:bodyPr>
          <a:lstStyle/>
          <a:p>
            <a:r>
              <a:rPr lang="en-US"/>
              <a:t>The ordering window runs from March 15 – March 29.</a:t>
            </a:r>
          </a:p>
          <a:p>
            <a:r>
              <a:rPr lang="en-US"/>
              <a:t>Curriculum Associates anticipates shipping to begin the week of May 13</a:t>
            </a:r>
            <a:r>
              <a:rPr lang="en-US" baseline="30000"/>
              <a:t>th</a:t>
            </a:r>
            <a:r>
              <a:rPr lang="en-US"/>
              <a:t>.</a:t>
            </a:r>
          </a:p>
          <a:p>
            <a:r>
              <a:rPr lang="en-US"/>
              <a:t>District Assessment Coordinators may order K Screen materials using </a:t>
            </a:r>
            <a:r>
              <a:rPr lang="en-US">
                <a:hlinkClick r:id="rId2"/>
              </a:rPr>
              <a:t>The 2024-2025 K Screen Order Submission Form</a:t>
            </a:r>
            <a:r>
              <a:rPr lang="en-US"/>
              <a:t>.</a:t>
            </a:r>
          </a:p>
          <a:p>
            <a:r>
              <a:rPr lang="en-US"/>
              <a:t>Please contact </a:t>
            </a:r>
            <a:r>
              <a:rPr lang="en-US">
                <a:hlinkClick r:id="rId3"/>
              </a:rPr>
              <a:t>Lisa Jett</a:t>
            </a:r>
            <a:r>
              <a:rPr lang="en-US"/>
              <a:t> with any questions concerning K Screen ordering</a:t>
            </a:r>
          </a:p>
        </p:txBody>
      </p:sp>
    </p:spTree>
    <p:extLst>
      <p:ext uri="{BB962C8B-B14F-4D97-AF65-F5344CB8AC3E}">
        <p14:creationId xmlns:p14="http://schemas.microsoft.com/office/powerpoint/2010/main" val="1841659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7254" y="0"/>
            <a:ext cx="8958490" cy="1320800"/>
          </a:xfrm>
        </p:spPr>
        <p:txBody>
          <a:bodyPr/>
          <a:lstStyle/>
          <a:p>
            <a:r>
              <a:rPr lang="en-US"/>
              <a:t>Questions and Answers</a:t>
            </a:r>
          </a:p>
        </p:txBody>
      </p:sp>
      <p:sp>
        <p:nvSpPr>
          <p:cNvPr id="6" name="Content Placeholder 7"/>
          <p:cNvSpPr>
            <a:spLocks noGrp="1"/>
          </p:cNvSpPr>
          <p:nvPr>
            <p:ph type="body" sz="quarter" idx="13"/>
          </p:nvPr>
        </p:nvSpPr>
        <p:spPr>
          <a:xfrm>
            <a:off x="1179870" y="1468876"/>
            <a:ext cx="9704440" cy="4214293"/>
          </a:xfrm>
        </p:spPr>
        <p:txBody>
          <a:bodyPr vert="horz" lIns="91440" tIns="45720" rIns="91440" bIns="45720" rtlCol="0" anchor="t">
            <a:normAutofit fontScale="77500" lnSpcReduction="20000"/>
          </a:bodyPr>
          <a:lstStyle/>
          <a:p>
            <a:pPr>
              <a:lnSpc>
                <a:spcPct val="120000"/>
              </a:lnSpc>
              <a:spcBef>
                <a:spcPts val="0"/>
              </a:spcBef>
            </a:pPr>
            <a:r>
              <a:rPr lang="en-US" sz="4700"/>
              <a:t>Please send questions or comments to </a:t>
            </a:r>
            <a:r>
              <a:rPr lang="en-US" sz="4700">
                <a:solidFill>
                  <a:srgbClr val="6B9F25"/>
                </a:solidFill>
                <a:hlinkClick r:id="rId3" tooltip="KDE DAC Information email address">
                  <a:extLst>
                    <a:ext uri="{A12FA001-AC4F-418D-AE19-62706E023703}">
                      <ahyp:hlinkClr xmlns:ahyp="http://schemas.microsoft.com/office/drawing/2018/hyperlinkcolor" val="tx"/>
                    </a:ext>
                  </a:extLst>
                </a:hlinkClick>
              </a:rPr>
              <a:t>dacinfo@education.ky.gov</a:t>
            </a:r>
            <a:r>
              <a:rPr lang="en-US" sz="4700"/>
              <a:t>.</a:t>
            </a:r>
          </a:p>
          <a:p>
            <a:pPr marL="0" indent="0">
              <a:spcBef>
                <a:spcPts val="0"/>
              </a:spcBef>
              <a:buNone/>
            </a:pPr>
            <a:r>
              <a:rPr lang="en-US" sz="4700" b="1" i="1">
                <a:solidFill>
                  <a:srgbClr val="C00000"/>
                </a:solidFill>
              </a:rPr>
              <a:t>   </a:t>
            </a:r>
            <a:endParaRPr lang="en-US" sz="4700" b="1">
              <a:solidFill>
                <a:srgbClr val="C00000"/>
              </a:solidFill>
            </a:endParaRPr>
          </a:p>
          <a:p>
            <a:pPr>
              <a:lnSpc>
                <a:spcPct val="120000"/>
              </a:lnSpc>
              <a:spcBef>
                <a:spcPts val="0"/>
              </a:spcBef>
            </a:pPr>
            <a:r>
              <a:rPr lang="en-US" sz="4400"/>
              <a:t>The next monthly DAC Webcast is scheduled for April 11 at 11 a.m. ET.</a:t>
            </a:r>
          </a:p>
          <a:p>
            <a:pPr marL="0" indent="0" algn="ctr">
              <a:spcBef>
                <a:spcPts val="0"/>
              </a:spcBef>
              <a:buNone/>
            </a:pPr>
            <a:endParaRPr lang="en-US" sz="5400"/>
          </a:p>
          <a:p>
            <a:pPr marL="0" indent="0" algn="ctr">
              <a:spcBef>
                <a:spcPts val="0"/>
              </a:spcBef>
              <a:buNone/>
            </a:pPr>
            <a:endParaRPr lang="en-US" sz="5400"/>
          </a:p>
          <a:p>
            <a:pPr marL="0" indent="0" algn="ctr">
              <a:spcBef>
                <a:spcPts val="0"/>
              </a:spcBef>
              <a:buNone/>
            </a:pPr>
            <a:r>
              <a:rPr lang="en-US" sz="54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378542" y="355292"/>
            <a:ext cx="11434915" cy="1325563"/>
          </a:xfrm>
        </p:spPr>
        <p:txBody>
          <a:bodyPr>
            <a:noAutofit/>
          </a:bodyPr>
          <a:lstStyle/>
          <a:p>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97893407"/>
              </p:ext>
            </p:extLst>
          </p:nvPr>
        </p:nvGraphicFramePr>
        <p:xfrm>
          <a:off x="1176184" y="1835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838200" y="1825625"/>
            <a:ext cx="11049000" cy="3833495"/>
          </a:xfrm>
        </p:spPr>
        <p:txBody>
          <a:bodyPr vert="horz" lIns="91440" tIns="45720" rIns="91440" bIns="45720" rtlCol="0" anchor="t">
            <a:normAutofit/>
          </a:bodyPr>
          <a:lstStyle/>
          <a:p>
            <a:pPr lvl="1"/>
            <a:r>
              <a:rPr lang="en-US" sz="3200" dirty="0">
                <a:ea typeface="+mn-lt"/>
                <a:cs typeface="+mn-lt"/>
              </a:rPr>
              <a:t>ACT Updates</a:t>
            </a:r>
            <a:endParaRPr lang="en-US" sz="3200" dirty="0"/>
          </a:p>
          <a:p>
            <a:pPr lvl="1"/>
            <a:r>
              <a:rPr lang="en-US" sz="3200" dirty="0">
                <a:ea typeface="+mn-lt"/>
                <a:cs typeface="+mn-lt"/>
              </a:rPr>
              <a:t>Kentucky Summative Assessment (KSA) Office Hours</a:t>
            </a:r>
            <a:endParaRPr lang="en-US" sz="3200" dirty="0"/>
          </a:p>
          <a:p>
            <a:pPr lvl="1"/>
            <a:r>
              <a:rPr lang="en-US" sz="3200" dirty="0">
                <a:ea typeface="+mn-lt"/>
                <a:cs typeface="+mn-lt"/>
              </a:rPr>
              <a:t>Alternate Kentucky Summative Assessment (AKSA) Update</a:t>
            </a:r>
          </a:p>
          <a:p>
            <a:pPr lvl="1"/>
            <a:r>
              <a:rPr lang="en-US" sz="3200" dirty="0">
                <a:ea typeface="+mn-lt"/>
                <a:cs typeface="+mn-lt"/>
              </a:rPr>
              <a:t>Student Data Review and Rosters (SDRR) Updates </a:t>
            </a:r>
          </a:p>
          <a:p>
            <a:pPr lvl="1"/>
            <a:r>
              <a:rPr lang="en-US" sz="3200" dirty="0">
                <a:ea typeface="+mn-lt"/>
                <a:cs typeface="+mn-lt"/>
              </a:rPr>
              <a:t>ACCESS Updates </a:t>
            </a:r>
          </a:p>
          <a:p>
            <a:pPr lvl="1"/>
            <a:r>
              <a:rPr lang="en-US" sz="3200" dirty="0">
                <a:ea typeface="+mn-lt"/>
                <a:cs typeface="+mn-lt"/>
              </a:rPr>
              <a:t>K Screen Update</a:t>
            </a:r>
            <a:endParaRPr lang="en-US" sz="3200" dirty="0"/>
          </a:p>
          <a:p>
            <a:pPr lvl="1"/>
            <a:endParaRPr lang="en-US" sz="3000" dirty="0"/>
          </a:p>
        </p:txBody>
      </p:sp>
    </p:spTree>
    <p:extLst>
      <p:ext uri="{BB962C8B-B14F-4D97-AF65-F5344CB8AC3E}">
        <p14:creationId xmlns:p14="http://schemas.microsoft.com/office/powerpoint/2010/main" val="377555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ACT Updates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Christen Roseberry,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387105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115186" y="144170"/>
            <a:ext cx="5175905" cy="2297189"/>
          </a:xfrm>
        </p:spPr>
        <p:txBody>
          <a:bodyPr anchor="ctr">
            <a:normAutofit fontScale="90000"/>
          </a:bodyPr>
          <a:lstStyle/>
          <a:p>
            <a:r>
              <a:rPr lang="en-US">
                <a:ea typeface="+mj-lt"/>
                <a:cs typeface="+mj-lt"/>
              </a:rPr>
              <a:t>2024 Spring Junior ACT State Administration </a:t>
            </a:r>
            <a:r>
              <a:rPr lang="en-US"/>
              <a:t>- Deadlines</a:t>
            </a:r>
          </a:p>
        </p:txBody>
      </p:sp>
      <p:pic>
        <p:nvPicPr>
          <p:cNvPr id="4" name="Content Placeholder 3" descr="Close up of pin and stethoscope, pinned on doctor's appointment">
            <a:extLst>
              <a:ext uri="{FF2B5EF4-FFF2-40B4-BE49-F238E27FC236}">
                <a16:creationId xmlns:a16="http://schemas.microsoft.com/office/drawing/2014/main" id="{39B8E4EC-F226-31B6-209E-A85E42C104C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41375" y="2636838"/>
            <a:ext cx="3971925" cy="2647950"/>
          </a:xfrm>
        </p:spPr>
      </p:pic>
      <p:graphicFrame>
        <p:nvGraphicFramePr>
          <p:cNvPr id="2" name="Table 2">
            <a:extLst>
              <a:ext uri="{FF2B5EF4-FFF2-40B4-BE49-F238E27FC236}">
                <a16:creationId xmlns:a16="http://schemas.microsoft.com/office/drawing/2014/main" id="{804B52FE-6CD2-0B04-FB96-B1E6188CD382}"/>
              </a:ext>
            </a:extLst>
          </p:cNvPr>
          <p:cNvGraphicFramePr>
            <a:graphicFrameLocks noGrp="1"/>
          </p:cNvGraphicFramePr>
          <p:nvPr>
            <p:extLst>
              <p:ext uri="{D42A27DB-BD31-4B8C-83A1-F6EECF244321}">
                <p14:modId xmlns:p14="http://schemas.microsoft.com/office/powerpoint/2010/main" val="1080254625"/>
              </p:ext>
            </p:extLst>
          </p:nvPr>
        </p:nvGraphicFramePr>
        <p:xfrm>
          <a:off x="5836387" y="144170"/>
          <a:ext cx="5865822" cy="5686636"/>
        </p:xfrm>
        <a:graphic>
          <a:graphicData uri="http://schemas.openxmlformats.org/drawingml/2006/table">
            <a:tbl>
              <a:tblPr firstRow="1" bandRow="1">
                <a:tableStyleId>{5C22544A-7EE6-4342-B048-85BDC9FD1C3A}</a:tableStyleId>
              </a:tblPr>
              <a:tblGrid>
                <a:gridCol w="2932911">
                  <a:extLst>
                    <a:ext uri="{9D8B030D-6E8A-4147-A177-3AD203B41FA5}">
                      <a16:colId xmlns:a16="http://schemas.microsoft.com/office/drawing/2014/main" val="789010570"/>
                    </a:ext>
                  </a:extLst>
                </a:gridCol>
                <a:gridCol w="2932911">
                  <a:extLst>
                    <a:ext uri="{9D8B030D-6E8A-4147-A177-3AD203B41FA5}">
                      <a16:colId xmlns:a16="http://schemas.microsoft.com/office/drawing/2014/main" val="3458486728"/>
                    </a:ext>
                  </a:extLst>
                </a:gridCol>
              </a:tblGrid>
              <a:tr h="614168">
                <a:tc>
                  <a:txBody>
                    <a:bodyPr/>
                    <a:lstStyle/>
                    <a:p>
                      <a:r>
                        <a:rPr lang="en-US" sz="2600"/>
                        <a:t>Activity </a:t>
                      </a:r>
                    </a:p>
                  </a:txBody>
                  <a:tcPr/>
                </a:tc>
                <a:tc>
                  <a:txBody>
                    <a:bodyPr/>
                    <a:lstStyle/>
                    <a:p>
                      <a:r>
                        <a:rPr lang="en-US" sz="2600"/>
                        <a:t>Dates</a:t>
                      </a:r>
                    </a:p>
                  </a:txBody>
                  <a:tcPr/>
                </a:tc>
                <a:extLst>
                  <a:ext uri="{0D108BD9-81ED-4DB2-BD59-A6C34878D82A}">
                    <a16:rowId xmlns:a16="http://schemas.microsoft.com/office/drawing/2014/main" val="1051716543"/>
                  </a:ext>
                </a:extLst>
              </a:tr>
              <a:tr h="843330">
                <a:tc>
                  <a:txBody>
                    <a:bodyPr/>
                    <a:lstStyle/>
                    <a:p>
                      <a:r>
                        <a:rPr lang="en-US" sz="2200"/>
                        <a:t>Window 2- Qualified Exception to the Deadline (QED) Window</a:t>
                      </a:r>
                    </a:p>
                  </a:txBody>
                  <a:tcPr/>
                </a:tc>
                <a:tc>
                  <a:txBody>
                    <a:bodyPr/>
                    <a:lstStyle/>
                    <a:p>
                      <a:r>
                        <a:rPr lang="en-US" sz="2200"/>
                        <a:t>March 12-15</a:t>
                      </a:r>
                    </a:p>
                  </a:txBody>
                  <a:tcPr/>
                </a:tc>
                <a:extLst>
                  <a:ext uri="{0D108BD9-81ED-4DB2-BD59-A6C34878D82A}">
                    <a16:rowId xmlns:a16="http://schemas.microsoft.com/office/drawing/2014/main" val="1469916953"/>
                  </a:ext>
                </a:extLst>
              </a:tr>
              <a:tr h="920050">
                <a:tc>
                  <a:txBody>
                    <a:bodyPr/>
                    <a:lstStyle/>
                    <a:p>
                      <a:r>
                        <a:rPr lang="en-US" sz="2200"/>
                        <a:t>Window 2 – Additional Order Window</a:t>
                      </a:r>
                    </a:p>
                  </a:txBody>
                  <a:tcPr/>
                </a:tc>
                <a:tc>
                  <a:txBody>
                    <a:bodyPr/>
                    <a:lstStyle/>
                    <a:p>
                      <a:r>
                        <a:rPr lang="en-US" sz="2200"/>
                        <a:t>March 12-15</a:t>
                      </a:r>
                    </a:p>
                  </a:txBody>
                  <a:tcPr/>
                </a:tc>
                <a:extLst>
                  <a:ext uri="{0D108BD9-81ED-4DB2-BD59-A6C34878D82A}">
                    <a16:rowId xmlns:a16="http://schemas.microsoft.com/office/drawing/2014/main" val="3260192561"/>
                  </a:ext>
                </a:extLst>
              </a:tr>
              <a:tr h="805069">
                <a:tc>
                  <a:txBody>
                    <a:bodyPr/>
                    <a:lstStyle/>
                    <a:p>
                      <a:r>
                        <a:rPr lang="en-US" sz="2200"/>
                        <a:t>Window 1 – Scheduled Pick Up</a:t>
                      </a:r>
                    </a:p>
                  </a:txBody>
                  <a:tcPr/>
                </a:tc>
                <a:tc>
                  <a:txBody>
                    <a:bodyPr/>
                    <a:lstStyle/>
                    <a:p>
                      <a:r>
                        <a:rPr lang="en-US" sz="2200"/>
                        <a:t>March 25</a:t>
                      </a:r>
                    </a:p>
                  </a:txBody>
                  <a:tcPr/>
                </a:tc>
                <a:extLst>
                  <a:ext uri="{0D108BD9-81ED-4DB2-BD59-A6C34878D82A}">
                    <a16:rowId xmlns:a16="http://schemas.microsoft.com/office/drawing/2014/main" val="657638303"/>
                  </a:ext>
                </a:extLst>
              </a:tr>
              <a:tr h="926333">
                <a:tc>
                  <a:txBody>
                    <a:bodyPr/>
                    <a:lstStyle/>
                    <a:p>
                      <a:r>
                        <a:rPr lang="en-US" sz="2200"/>
                        <a:t>Deadline to Return Materials from Window 1</a:t>
                      </a:r>
                    </a:p>
                  </a:txBody>
                  <a:tcPr/>
                </a:tc>
                <a:tc>
                  <a:txBody>
                    <a:bodyPr/>
                    <a:lstStyle/>
                    <a:p>
                      <a:r>
                        <a:rPr lang="en-US" sz="2200"/>
                        <a:t>March 29</a:t>
                      </a:r>
                    </a:p>
                  </a:txBody>
                  <a:tcPr/>
                </a:tc>
                <a:extLst>
                  <a:ext uri="{0D108BD9-81ED-4DB2-BD59-A6C34878D82A}">
                    <a16:rowId xmlns:a16="http://schemas.microsoft.com/office/drawing/2014/main" val="3162794959"/>
                  </a:ext>
                </a:extLst>
              </a:tr>
              <a:tr h="817509">
                <a:tc>
                  <a:txBody>
                    <a:bodyPr/>
                    <a:lstStyle/>
                    <a:p>
                      <a:r>
                        <a:rPr lang="en-US" sz="2200"/>
                        <a:t>Window 2 – Create Online Test Sessions </a:t>
                      </a:r>
                    </a:p>
                  </a:txBody>
                  <a:tcPr/>
                </a:tc>
                <a:tc>
                  <a:txBody>
                    <a:bodyPr/>
                    <a:lstStyle/>
                    <a:p>
                      <a:r>
                        <a:rPr lang="en-US" sz="2200"/>
                        <a:t>March 22-April 5</a:t>
                      </a:r>
                    </a:p>
                  </a:txBody>
                  <a:tcPr/>
                </a:tc>
                <a:extLst>
                  <a:ext uri="{0D108BD9-81ED-4DB2-BD59-A6C34878D82A}">
                    <a16:rowId xmlns:a16="http://schemas.microsoft.com/office/drawing/2014/main" val="99614728"/>
                  </a:ext>
                </a:extLst>
              </a:tr>
            </a:tbl>
          </a:graphicData>
        </a:graphic>
      </p:graphicFrame>
    </p:spTree>
    <p:extLst>
      <p:ext uri="{BB962C8B-B14F-4D97-AF65-F5344CB8AC3E}">
        <p14:creationId xmlns:p14="http://schemas.microsoft.com/office/powerpoint/2010/main" val="59917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1C9D-3FF8-A584-D3AC-74235BE60510}"/>
              </a:ext>
            </a:extLst>
          </p:cNvPr>
          <p:cNvSpPr>
            <a:spLocks noGrp="1"/>
          </p:cNvSpPr>
          <p:nvPr>
            <p:ph type="title"/>
          </p:nvPr>
        </p:nvSpPr>
        <p:spPr/>
        <p:txBody>
          <a:bodyPr/>
          <a:lstStyle/>
          <a:p>
            <a:r>
              <a:rPr lang="en-US">
                <a:ea typeface="+mj-lt"/>
                <a:cs typeface="+mj-lt"/>
              </a:rPr>
              <a:t>2024 Spring Junior ACT State Administration: Office Hour</a:t>
            </a:r>
            <a:endParaRPr lang="en-US"/>
          </a:p>
        </p:txBody>
      </p:sp>
      <p:pic>
        <p:nvPicPr>
          <p:cNvPr id="6" name="Content Placeholder 5" descr="A calendar on top of a flat yellow surface">
            <a:extLst>
              <a:ext uri="{FF2B5EF4-FFF2-40B4-BE49-F238E27FC236}">
                <a16:creationId xmlns:a16="http://schemas.microsoft.com/office/drawing/2014/main" id="{9194C082-0F24-2A75-253B-C3BCD09B4D7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3454400"/>
          </a:xfrm>
        </p:spPr>
      </p:pic>
      <p:sp>
        <p:nvSpPr>
          <p:cNvPr id="4" name="Content Placeholder 3">
            <a:extLst>
              <a:ext uri="{FF2B5EF4-FFF2-40B4-BE49-F238E27FC236}">
                <a16:creationId xmlns:a16="http://schemas.microsoft.com/office/drawing/2014/main" id="{EB0C2792-EB96-BE2D-DB9A-B13BB0818BD6}"/>
              </a:ext>
            </a:extLst>
          </p:cNvPr>
          <p:cNvSpPr>
            <a:spLocks noGrp="1"/>
          </p:cNvSpPr>
          <p:nvPr>
            <p:ph sz="half" idx="2"/>
          </p:nvPr>
        </p:nvSpPr>
        <p:spPr>
          <a:xfrm>
            <a:off x="6172200" y="1825626"/>
            <a:ext cx="5181600" cy="1698810"/>
          </a:xfrm>
        </p:spPr>
        <p:txBody>
          <a:bodyPr/>
          <a:lstStyle/>
          <a:p>
            <a:pPr marL="0" indent="0">
              <a:buNone/>
            </a:pPr>
            <a:r>
              <a:rPr lang="en-US"/>
              <a:t>ACT/OAA Office Hour  - </a:t>
            </a:r>
          </a:p>
          <a:p>
            <a:pPr marL="0" indent="0">
              <a:buNone/>
            </a:pPr>
            <a:r>
              <a:rPr lang="en-US" sz="2000">
                <a:hlinkClick r:id="rId3"/>
              </a:rPr>
              <a:t>Wednesday, March 20 - </a:t>
            </a:r>
            <a:r>
              <a:rPr lang="en-US" sz="2000">
                <a:hlinkClick r:id="rId3"/>
              </a:rPr>
              <a:t>11 </a:t>
            </a:r>
            <a:r>
              <a:rPr lang="en-US" sz="2000">
                <a:hlinkClick r:id="rId3"/>
              </a:rPr>
              <a:t>a</a:t>
            </a:r>
            <a:r>
              <a:rPr lang="en-US" sz="2000">
                <a:hlinkClick r:id="rId3"/>
              </a:rPr>
              <a:t>.m.- 12 p</a:t>
            </a:r>
            <a:r>
              <a:rPr lang="en-US" sz="2000">
                <a:hlinkClick r:id="rId3"/>
              </a:rPr>
              <a:t>.m. ET</a:t>
            </a:r>
            <a:endParaRPr lang="en-US" sz="2000"/>
          </a:p>
        </p:txBody>
      </p:sp>
    </p:spTree>
    <p:extLst>
      <p:ext uri="{BB962C8B-B14F-4D97-AF65-F5344CB8AC3E}">
        <p14:creationId xmlns:p14="http://schemas.microsoft.com/office/powerpoint/2010/main" val="316298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A079-C169-4C02-5F09-7C1DB25CD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B10A2-0906-5CA6-7CA5-2197C0E3C333}"/>
              </a:ext>
            </a:extLst>
          </p:cNvPr>
          <p:cNvSpPr>
            <a:spLocks noGrp="1"/>
          </p:cNvSpPr>
          <p:nvPr>
            <p:ph type="ctrTitle"/>
          </p:nvPr>
        </p:nvSpPr>
        <p:spPr>
          <a:xfrm>
            <a:off x="2384323" y="1085492"/>
            <a:ext cx="9144000" cy="2387600"/>
          </a:xfrm>
        </p:spPr>
        <p:txBody>
          <a:bodyPr>
            <a:normAutofit/>
          </a:bodyPr>
          <a:lstStyle/>
          <a:p>
            <a:pPr algn="r"/>
            <a:r>
              <a:rPr lang="en-US" sz="5400"/>
              <a:t>KSA Office Hours</a:t>
            </a:r>
          </a:p>
        </p:txBody>
      </p:sp>
      <p:sp>
        <p:nvSpPr>
          <p:cNvPr id="3" name="Text Placeholder 2">
            <a:extLst>
              <a:ext uri="{FF2B5EF4-FFF2-40B4-BE49-F238E27FC236}">
                <a16:creationId xmlns:a16="http://schemas.microsoft.com/office/drawing/2014/main" id="{DB0FA580-A160-B45E-0721-EAB868ABF189}"/>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Lisa Jett,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44712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190018" y="136525"/>
            <a:ext cx="10515600" cy="1325563"/>
          </a:xfrm>
        </p:spPr>
        <p:txBody>
          <a:bodyPr/>
          <a:lstStyle/>
          <a:p>
            <a:r>
              <a:rPr lang="en-US"/>
              <a:t>KSA Office Hour – First Session  </a:t>
            </a:r>
          </a:p>
        </p:txBody>
      </p:sp>
      <p:sp>
        <p:nvSpPr>
          <p:cNvPr id="3" name="Content Placeholder 2">
            <a:extLst>
              <a:ext uri="{FF2B5EF4-FFF2-40B4-BE49-F238E27FC236}">
                <a16:creationId xmlns:a16="http://schemas.microsoft.com/office/drawing/2014/main" id="{BD82EAAC-EA46-400B-A83A-EFAAE5916299}"/>
              </a:ext>
            </a:extLst>
          </p:cNvPr>
          <p:cNvSpPr>
            <a:spLocks noGrp="1"/>
          </p:cNvSpPr>
          <p:nvPr>
            <p:ph idx="1"/>
          </p:nvPr>
        </p:nvSpPr>
        <p:spPr>
          <a:xfrm>
            <a:off x="629297" y="1297858"/>
            <a:ext cx="11236272" cy="4581832"/>
          </a:xfrm>
        </p:spPr>
        <p:txBody>
          <a:bodyPr vert="horz" lIns="91440" tIns="45720" rIns="91440" bIns="45720" rtlCol="0" anchor="t">
            <a:normAutofit/>
          </a:bodyPr>
          <a:lstStyle/>
          <a:p>
            <a:r>
              <a:rPr lang="en-US"/>
              <a:t>Wednesday, March 27, 10-11 a.m. ET (Microsoft Teams link to be sent in upcoming Monday DAC Email)</a:t>
            </a:r>
          </a:p>
          <a:p>
            <a:r>
              <a:rPr lang="en-US"/>
              <a:t>Agenda: </a:t>
            </a:r>
          </a:p>
          <a:p>
            <a:pPr lvl="1"/>
            <a:r>
              <a:rPr lang="en-US"/>
              <a:t>Pearson Demonstration/Tutorial in PAN</a:t>
            </a:r>
          </a:p>
          <a:p>
            <a:pPr lvl="2"/>
            <a:r>
              <a:rPr lang="en-US"/>
              <a:t>Creating Classes</a:t>
            </a:r>
          </a:p>
          <a:p>
            <a:pPr lvl="2"/>
            <a:r>
              <a:rPr lang="en-US"/>
              <a:t>Adding Students </a:t>
            </a:r>
          </a:p>
          <a:p>
            <a:pPr lvl="2"/>
            <a:r>
              <a:rPr lang="en-US"/>
              <a:t>Creating and Editing Test Sessions</a:t>
            </a:r>
          </a:p>
          <a:p>
            <a:pPr marL="685800" lvl="2"/>
            <a:r>
              <a:rPr lang="en-US" sz="2400"/>
              <a:t>Q and A (open to all questions related to PAN, TestNav and KSA Administration) </a:t>
            </a:r>
          </a:p>
          <a:p>
            <a:pPr marL="228600" lvl="1"/>
            <a:r>
              <a:rPr lang="en-US" sz="2800">
                <a:hlinkClick r:id="rId3"/>
              </a:rPr>
              <a:t>2024 KSA Office Hour Session 1 Form</a:t>
            </a:r>
            <a:r>
              <a:rPr lang="en-US" sz="2800"/>
              <a:t> was shared in the March 4 Monday DAC Email to submit questions early </a:t>
            </a:r>
          </a:p>
          <a:p>
            <a:pPr marL="228600" lvl="1"/>
            <a:r>
              <a:rPr lang="en-US" sz="2800"/>
              <a:t>Additional Office Hours – April 17 and May 15</a:t>
            </a:r>
          </a:p>
        </p:txBody>
      </p:sp>
    </p:spTree>
    <p:extLst>
      <p:ext uri="{BB962C8B-B14F-4D97-AF65-F5344CB8AC3E}">
        <p14:creationId xmlns:p14="http://schemas.microsoft.com/office/powerpoint/2010/main" val="273865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37BB-00C6-1698-B2BD-46F49F2D8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73680-D7DC-720F-2671-B71A509E7AC5}"/>
              </a:ext>
            </a:extLst>
          </p:cNvPr>
          <p:cNvSpPr>
            <a:spLocks noGrp="1"/>
          </p:cNvSpPr>
          <p:nvPr>
            <p:ph type="ctrTitle"/>
          </p:nvPr>
        </p:nvSpPr>
        <p:spPr>
          <a:xfrm>
            <a:off x="2384323" y="1085492"/>
            <a:ext cx="9144000" cy="2387600"/>
          </a:xfrm>
        </p:spPr>
        <p:txBody>
          <a:bodyPr>
            <a:normAutofit/>
          </a:bodyPr>
          <a:lstStyle/>
          <a:p>
            <a:pPr algn="r"/>
            <a:r>
              <a:rPr lang="en-US" sz="5400"/>
              <a:t>AKSA Update</a:t>
            </a:r>
          </a:p>
        </p:txBody>
      </p:sp>
      <p:sp>
        <p:nvSpPr>
          <p:cNvPr id="3" name="Text Placeholder 2">
            <a:extLst>
              <a:ext uri="{FF2B5EF4-FFF2-40B4-BE49-F238E27FC236}">
                <a16:creationId xmlns:a16="http://schemas.microsoft.com/office/drawing/2014/main" id="{0636CB7E-A389-115C-A90F-A2A25A2CC7F7}"/>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Krista Mullins,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359180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p:txBody>
          <a:bodyPr/>
          <a:lstStyle/>
          <a:p>
            <a:r>
              <a:rPr lang="en-US"/>
              <a:t>AKSA Timeline Reminders</a:t>
            </a:r>
          </a:p>
        </p:txBody>
      </p:sp>
      <p:sp>
        <p:nvSpPr>
          <p:cNvPr id="4" name="Content Placeholder 1">
            <a:extLst>
              <a:ext uri="{FF2B5EF4-FFF2-40B4-BE49-F238E27FC236}">
                <a16:creationId xmlns:a16="http://schemas.microsoft.com/office/drawing/2014/main" id="{867EBD54-3EF6-0C4A-4851-135E60557EB5}"/>
              </a:ext>
            </a:extLst>
          </p:cNvPr>
          <p:cNvSpPr txBox="1">
            <a:spLocks/>
          </p:cNvSpPr>
          <p:nvPr/>
        </p:nvSpPr>
        <p:spPr>
          <a:xfrm>
            <a:off x="838200" y="1501294"/>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TAR training closes March 25.</a:t>
            </a:r>
          </a:p>
          <a:p>
            <a:r>
              <a:rPr lang="en-US"/>
              <a:t>Materials for Window 2 ship the week of March 25 or April 1.</a:t>
            </a:r>
          </a:p>
          <a:p>
            <a:r>
              <a:rPr lang="en-US"/>
              <a:t>SRD opens for score entry April 15.</a:t>
            </a:r>
          </a:p>
          <a:p>
            <a:r>
              <a:rPr lang="en-US"/>
              <a:t>Student Deletion Window begins April 15.</a:t>
            </a:r>
          </a:p>
          <a:p>
            <a:r>
              <a:rPr lang="en-US"/>
              <a:t>Window 2 runs from April 15-May 24.</a:t>
            </a:r>
          </a:p>
          <a:p>
            <a:r>
              <a:rPr lang="en-US"/>
              <a:t>TAR administration ends May 24.</a:t>
            </a:r>
          </a:p>
          <a:p>
            <a:r>
              <a:rPr lang="en-US"/>
              <a:t>Last day to enter scores in SRD for Window 2 and TAR is May 31.</a:t>
            </a:r>
          </a:p>
          <a:p>
            <a:r>
              <a:rPr lang="en-US"/>
              <a:t>Last day to delete students from SRD is May 31.</a:t>
            </a:r>
          </a:p>
          <a:p>
            <a:endParaRPr lang="en-US"/>
          </a:p>
          <a:p>
            <a:endParaRPr lang="en-US"/>
          </a:p>
        </p:txBody>
      </p:sp>
    </p:spTree>
    <p:extLst>
      <p:ext uri="{BB962C8B-B14F-4D97-AF65-F5344CB8AC3E}">
        <p14:creationId xmlns:p14="http://schemas.microsoft.com/office/powerpoint/2010/main" val="221626013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2024-03-13T04:00:00+00:00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KYED-14-1887</_dlc_DocId>
    <_dlc_DocIdUrl xmlns="3a62de7d-ba57-4f43-9dae-9623ba637be0">
      <Url>https://www.education.ky.gov/AA/distsupp/_layouts/15/DocIdRedir.aspx?ID=KYED-14-1887</Url>
      <Description>KYED-14-1887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ADDF5E15-DB21-4089-9828-05E40E1D46A3}"/>
</file>

<file path=customXml/itemProps3.xml><?xml version="1.0" encoding="utf-8"?>
<ds:datastoreItem xmlns:ds="http://schemas.openxmlformats.org/officeDocument/2006/customXml" ds:itemID="{C70D4522-EDD2-4326-BD38-D65ABD3DF72F}">
  <ds:schemaRefs>
    <ds:schemaRef ds:uri="5bc9d522-2386-425a-9f2a-a617cf877ec0"/>
    <ds:schemaRef ds:uri="b062eb0a-ada4-4626-816e-5cd0be926cfe"/>
    <ds:schemaRef ds:uri="c8aeabe4-0dec-4482-a76a-bb57f37294f4"/>
    <ds:schemaRef ds:uri="cf3aa28c-8d44-408c-a5ca-996a87f6cd59"/>
    <ds:schemaRef ds:uri="e933af85-a9ee-4a70-b6e0-74d4f32bb5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8A9BE6A-B548-435E-8A7D-EC47BAAF9C02}"/>
</file>

<file path=docProps/app.xml><?xml version="1.0" encoding="utf-8"?>
<Properties xmlns="http://schemas.openxmlformats.org/officeDocument/2006/extended-properties" xmlns:vt="http://schemas.openxmlformats.org/officeDocument/2006/docPropsVTypes">
  <Template/>
  <TotalTime>0</TotalTime>
  <Words>756</Words>
  <Application>Microsoft Office PowerPoint</Application>
  <PresentationFormat>Widescreen</PresentationFormat>
  <Paragraphs>118</Paragraphs>
  <Slides>19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Courier New</vt:lpstr>
      <vt:lpstr>Franklin Gothic Book</vt:lpstr>
      <vt:lpstr>Franklin Gothic Medium</vt:lpstr>
      <vt:lpstr>Georgia</vt:lpstr>
      <vt:lpstr>Times New Roman</vt:lpstr>
      <vt:lpstr>Wingdings</vt:lpstr>
      <vt:lpstr>Office Theme</vt:lpstr>
      <vt:lpstr>DAC Webcast March 14, 2024</vt:lpstr>
      <vt:lpstr>Agenda</vt:lpstr>
      <vt:lpstr>ACT Updates</vt:lpstr>
      <vt:lpstr>2024 Spring Junior ACT State Administration - Deadlines</vt:lpstr>
      <vt:lpstr>2024 Spring Junior ACT State Administration: Office Hour</vt:lpstr>
      <vt:lpstr>KSA Office Hours</vt:lpstr>
      <vt:lpstr>KSA Office Hour – First Session  </vt:lpstr>
      <vt:lpstr>AKSA Update</vt:lpstr>
      <vt:lpstr>AKSA Timeline Reminders</vt:lpstr>
      <vt:lpstr>AKSA Office Hour</vt:lpstr>
      <vt:lpstr>Student Data Review and Roster (SDRR) Application Updates</vt:lpstr>
      <vt:lpstr>KSA District Test Collection </vt:lpstr>
      <vt:lpstr>District Test Windows in SDRR</vt:lpstr>
      <vt:lpstr>ACCESS Updates</vt:lpstr>
      <vt:lpstr>ACCESS for ELLs </vt:lpstr>
      <vt:lpstr>K Screen Updates</vt:lpstr>
      <vt:lpstr>K Screen Ordering Window</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March 2024</dc:title>
  <dc:creator>melissa.chandler@education.ky.gov</dc:creator>
  <cp:keywords>DAC Webcast</cp:keywords>
  <cp:lastModifiedBy>Riley, Ben - Division of Assessment and Accountability Support</cp:lastModifiedBy>
  <cp:revision>2</cp:revision>
  <dcterms:created xsi:type="dcterms:W3CDTF">2022-07-11T18:53:52Z</dcterms:created>
  <dcterms:modified xsi:type="dcterms:W3CDTF">2024-03-13T20:17:46Z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_dlc_DocIdItemGuid">
    <vt:lpwstr>a6d30622-0e56-46b5-8292-357044cccf02</vt:lpwstr>
  </property>
</Properties>
</file>