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theme/theme1.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colors1.xml" ContentType="application/vnd.openxmlformats-officedocument.drawingml.diagramColors+xml"/>
  <Override PartName="/ppt/diagrams/quickStyle2.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5"/>
  </p:notesMasterIdLst>
  <p:handoutMasterIdLst>
    <p:handoutMasterId r:id="rId36"/>
  </p:handoutMasterIdLst>
  <p:sldIdLst>
    <p:sldId id="256" r:id="rId5"/>
    <p:sldId id="1143" r:id="rId6"/>
    <p:sldId id="1139" r:id="rId7"/>
    <p:sldId id="321" r:id="rId8"/>
    <p:sldId id="329" r:id="rId9"/>
    <p:sldId id="1140" r:id="rId10"/>
    <p:sldId id="1146" r:id="rId11"/>
    <p:sldId id="1141" r:id="rId12"/>
    <p:sldId id="1142" r:id="rId13"/>
    <p:sldId id="1153" r:id="rId14"/>
    <p:sldId id="1154" r:id="rId15"/>
    <p:sldId id="1155" r:id="rId16"/>
    <p:sldId id="1144" r:id="rId17"/>
    <p:sldId id="1145" r:id="rId18"/>
    <p:sldId id="1147" r:id="rId19"/>
    <p:sldId id="1148" r:id="rId20"/>
    <p:sldId id="1156" r:id="rId21"/>
    <p:sldId id="306" r:id="rId22"/>
    <p:sldId id="1157" r:id="rId23"/>
    <p:sldId id="305" r:id="rId24"/>
    <p:sldId id="1594" r:id="rId25"/>
    <p:sldId id="1592" r:id="rId26"/>
    <p:sldId id="1593" r:id="rId27"/>
    <p:sldId id="411" r:id="rId28"/>
    <p:sldId id="1590" r:id="rId29"/>
    <p:sldId id="1151" r:id="rId30"/>
    <p:sldId id="297" r:id="rId31"/>
    <p:sldId id="273" r:id="rId32"/>
    <p:sldId id="888" r:id="rId33"/>
    <p:sldId id="1029"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71" autoAdjust="0"/>
  </p:normalViewPr>
  <p:slideViewPr>
    <p:cSldViewPr snapToGrid="0" showGuides="1">
      <p:cViewPr varScale="1">
        <p:scale>
          <a:sx n="24" d="100"/>
          <a:sy n="24" d="100"/>
        </p:scale>
        <p:origin x="52" y="1616"/>
      </p:cViewPr>
      <p:guideLst/>
    </p:cSldViewPr>
  </p:slideViewPr>
  <p:outlineViewPr>
    <p:cViewPr>
      <p:scale>
        <a:sx n="33" d="100"/>
        <a:sy n="33" d="100"/>
      </p:scale>
      <p:origin x="0" y="-15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BC63C-C9C9-4928-A9B5-E0B5E2E830FC}" type="doc">
      <dgm:prSet loTypeId="urn:microsoft.com/office/officeart/2005/8/layout/chevron1" loCatId="process" qsTypeId="urn:microsoft.com/office/officeart/2005/8/quickstyle/3d1" qsCatId="3D" csTypeId="urn:microsoft.com/office/officeart/2005/8/colors/colorful5" csCatId="colorful" phldr="1"/>
      <dgm:spPr/>
      <dgm:t>
        <a:bodyPr/>
        <a:lstStyle/>
        <a:p>
          <a:endParaRPr lang="en-US"/>
        </a:p>
      </dgm:t>
    </dgm:pt>
    <dgm:pt modelId="{1C1A35EB-2203-441F-9FB4-B59D34FC3557}">
      <dgm:prSet phldrT="[Text]" custT="1"/>
      <dgm:spPr/>
      <dgm:t>
        <a:bodyPr/>
        <a:lstStyle/>
        <a:p>
          <a:pPr>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1</a:t>
          </a:r>
        </a:p>
      </dgm:t>
      <dgm:extLst>
        <a:ext uri="{E40237B7-FDA0-4F09-8148-C483321AD2D9}">
          <dgm14:cNvPr xmlns:dgm14="http://schemas.microsoft.com/office/drawing/2010/diagram" id="0" name="" descr="A colored arrow indicating October 30 for  District Embargo to Open"/>
        </a:ext>
      </dgm:extLst>
    </dgm:pt>
    <dgm:pt modelId="{4A34DF5F-68A4-4954-BB02-0689CA680FC0}" type="parTrans" cxnId="{6424FA46-17C5-4097-A17A-BBCB6EDCA7BF}">
      <dgm:prSet/>
      <dgm:spPr/>
      <dgm:t>
        <a:bodyPr/>
        <a:lstStyle/>
        <a:p>
          <a:endParaRPr lang="en-US"/>
        </a:p>
      </dgm:t>
    </dgm:pt>
    <dgm:pt modelId="{95EAD681-41D7-4574-B728-D7A6891F8CDF}" type="sibTrans" cxnId="{6424FA46-17C5-4097-A17A-BBCB6EDCA7BF}">
      <dgm:prSet/>
      <dgm:spPr/>
      <dgm:t>
        <a:bodyPr/>
        <a:lstStyle/>
        <a:p>
          <a:endParaRPr lang="en-US"/>
        </a:p>
      </dgm:t>
    </dgm:pt>
    <dgm:pt modelId="{41F7BB3A-FA8D-4BFD-AF65-A0876B007597}">
      <dgm:prSet phldrT="[Text]" custT="1"/>
      <dgm:spPr/>
      <dgm:t>
        <a:bodyPr/>
        <a:lstStyle/>
        <a:p>
          <a:pPr rtl="0">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3</a:t>
          </a:r>
        </a:p>
      </dgm:t>
      <dgm:extLst>
        <a:ext uri="{E40237B7-FDA0-4F09-8148-C483321AD2D9}">
          <dgm14:cNvPr xmlns:dgm14="http://schemas.microsoft.com/office/drawing/2010/diagram" id="0" name="" descr="A colored arrow indicating October 31 for  Embargo ends at 9:59 p.m. ET Public Release of School Accountability and test results at 10 p.m. ET &#10;"/>
        </a:ext>
      </dgm:extLst>
    </dgm:pt>
    <dgm:pt modelId="{478881D3-69F5-42E6-9C47-2EC6DA7C7318}" type="parTrans" cxnId="{C20E5579-2286-4F7A-B60C-B5FACA5C5452}">
      <dgm:prSet/>
      <dgm:spPr/>
      <dgm:t>
        <a:bodyPr/>
        <a:lstStyle/>
        <a:p>
          <a:endParaRPr lang="en-US"/>
        </a:p>
      </dgm:t>
    </dgm:pt>
    <dgm:pt modelId="{EA4394E9-9FB8-41C3-8AC4-572B1153FA42}" type="sibTrans" cxnId="{C20E5579-2286-4F7A-B60C-B5FACA5C5452}">
      <dgm:prSet/>
      <dgm:spPr/>
      <dgm:t>
        <a:bodyPr/>
        <a:lstStyle/>
        <a:p>
          <a:endParaRPr lang="en-US"/>
        </a:p>
      </dgm:t>
    </dgm:pt>
    <dgm:pt modelId="{00DBBD80-870B-4E83-AE80-620DB475A546}">
      <dgm:prSet phldrT="[Text]" custT="1"/>
      <dgm:spPr/>
      <dgm:t>
        <a:bodyPr/>
        <a:lstStyle/>
        <a:p>
          <a:pPr>
            <a:lnSpc>
              <a:spcPct val="100000"/>
            </a:lnSpc>
            <a:spcAft>
              <a:spcPts val="0"/>
            </a:spcAft>
          </a:pPr>
          <a:r>
            <a:rPr lang="en-US" sz="2000" b="0">
              <a:solidFill>
                <a:schemeClr val="tx1"/>
              </a:solidFill>
              <a:latin typeface="Franklin Gothic Medium" panose="020B0603020102020204"/>
            </a:rPr>
            <a:t>Oct. 3– </a:t>
          </a:r>
        </a:p>
        <a:p>
          <a:pPr>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14</a:t>
          </a:r>
        </a:p>
      </dgm:t>
      <dgm:extLst>
        <a:ext uri="{E40237B7-FDA0-4F09-8148-C483321AD2D9}">
          <dgm14:cNvPr xmlns:dgm14="http://schemas.microsoft.com/office/drawing/2010/diagram" id="0" name="" descr="A colored arrow indicating November 1-November 13  10-day Regulatory Data Review for new individual student change requests in SDRR begins at 9:00 a.m. ET and closes for new tickets at 12:00 p.m. ET (noon) &#10;"/>
        </a:ext>
      </dgm:extLst>
    </dgm:pt>
    <dgm:pt modelId="{811F66AC-A0F5-456C-B577-C6DA5861A435}" type="parTrans" cxnId="{5D499063-DDC7-4D93-9B9D-10F2028599A4}">
      <dgm:prSet/>
      <dgm:spPr/>
      <dgm:t>
        <a:bodyPr/>
        <a:lstStyle/>
        <a:p>
          <a:endParaRPr lang="en-US"/>
        </a:p>
      </dgm:t>
    </dgm:pt>
    <dgm:pt modelId="{1EF91F9C-6434-4B5D-9B11-290C9A0AFBCC}" type="sibTrans" cxnId="{5D499063-DDC7-4D93-9B9D-10F2028599A4}">
      <dgm:prSet/>
      <dgm:spPr/>
      <dgm:t>
        <a:bodyPr/>
        <a:lstStyle/>
        <a:p>
          <a:endParaRPr lang="en-US"/>
        </a:p>
      </dgm:t>
    </dgm:pt>
    <dgm:pt modelId="{2E316248-5498-4A2A-8A3E-DF15D6D8E341}">
      <dgm:prSet phldrT="[Text]" custT="1"/>
      <dgm:spPr/>
      <dgm:t>
        <a:bodyPr/>
        <a:lstStyle/>
        <a:p>
          <a:pPr rtl="0">
            <a:lnSpc>
              <a:spcPct val="100000"/>
            </a:lnSpc>
            <a:spcAft>
              <a:spcPts val="0"/>
            </a:spcAft>
          </a:pPr>
          <a:r>
            <a:rPr lang="en-US" sz="1800"/>
            <a:t>District Embargo Opens at </a:t>
          </a:r>
          <a:r>
            <a:rPr lang="en-US" sz="1800" b="0">
              <a:solidFill>
                <a:schemeClr val="tx1"/>
              </a:solidFill>
            </a:rPr>
            <a:t>8:00 a.m. ET </a:t>
          </a:r>
          <a:endParaRPr lang="en-US" sz="1800"/>
        </a:p>
      </dgm:t>
    </dgm:pt>
    <dgm:pt modelId="{7F9F6BAB-4395-437C-86B3-9FC53D12F2EE}" type="parTrans" cxnId="{1899815C-8F1A-441C-B6D9-9B2F60CD3B3D}">
      <dgm:prSet/>
      <dgm:spPr/>
      <dgm:t>
        <a:bodyPr/>
        <a:lstStyle/>
        <a:p>
          <a:endParaRPr lang="en-US"/>
        </a:p>
      </dgm:t>
    </dgm:pt>
    <dgm:pt modelId="{78FD5B0C-B934-4647-BBB0-804EC0ECA4D4}" type="sibTrans" cxnId="{1899815C-8F1A-441C-B6D9-9B2F60CD3B3D}">
      <dgm:prSet/>
      <dgm:spPr/>
      <dgm:t>
        <a:bodyPr/>
        <a:lstStyle/>
        <a:p>
          <a:endParaRPr lang="en-US"/>
        </a:p>
      </dgm:t>
    </dgm:pt>
    <dgm:pt modelId="{042ABD39-6ADF-4A74-8A32-21A6A849EB92}">
      <dgm:prSet custT="1"/>
      <dgm:spPr/>
      <dgm:t>
        <a:bodyPr/>
        <a:lstStyle/>
        <a:p>
          <a:pPr>
            <a:lnSpc>
              <a:spcPct val="100000"/>
            </a:lnSpc>
            <a:spcAft>
              <a:spcPts val="0"/>
            </a:spcAft>
          </a:pPr>
          <a:r>
            <a:rPr lang="en-US" sz="1800"/>
            <a:t>10-day Regulatory Data Review for new individual student change requests in SDRR begins at 9:00 a.m. ET and closes for new tickets at 5</a:t>
          </a:r>
          <a:r>
            <a:rPr lang="en-US" sz="1800">
              <a:solidFill>
                <a:schemeClr val="tx1"/>
              </a:solidFill>
            </a:rPr>
            <a:t>:00 p.m. ET </a:t>
          </a:r>
          <a:r>
            <a:rPr lang="en-US" sz="1800"/>
            <a:t> </a:t>
          </a:r>
        </a:p>
      </dgm:t>
      <dgm:extLst>
        <a:ext uri="{E40237B7-FDA0-4F09-8148-C483321AD2D9}">
          <dgm14:cNvPr xmlns:dgm14="http://schemas.microsoft.com/office/drawing/2010/diagram" id="0" name="" descr="&#10;"/>
        </a:ext>
      </dgm:extLst>
    </dgm:pt>
    <dgm:pt modelId="{002D40F0-F323-4837-9560-D6D520F5A9E0}" type="parTrans" cxnId="{60E084A5-DEDA-476B-8165-B82E29284A14}">
      <dgm:prSet/>
      <dgm:spPr/>
      <dgm:t>
        <a:bodyPr/>
        <a:lstStyle/>
        <a:p>
          <a:endParaRPr lang="en-US"/>
        </a:p>
      </dgm:t>
    </dgm:pt>
    <dgm:pt modelId="{A850D21A-F445-40DC-93A8-959E9AE05E68}" type="sibTrans" cxnId="{60E084A5-DEDA-476B-8165-B82E29284A14}">
      <dgm:prSet/>
      <dgm:spPr/>
      <dgm:t>
        <a:bodyPr/>
        <a:lstStyle/>
        <a:p>
          <a:endParaRPr lang="en-US"/>
        </a:p>
      </dgm:t>
    </dgm:pt>
    <dgm:pt modelId="{24B17D94-07FA-4A2D-A007-494EE23655C2}">
      <dgm:prSet phldrT="[Text]" custT="1"/>
      <dgm:spPr/>
      <dgm:t>
        <a:bodyPr/>
        <a:lstStyle/>
        <a:p>
          <a:pPr>
            <a:lnSpc>
              <a:spcPct val="100000"/>
            </a:lnSpc>
            <a:spcAft>
              <a:spcPts val="0"/>
            </a:spcAft>
          </a:pPr>
          <a:r>
            <a:rPr lang="en-US" sz="2000">
              <a:solidFill>
                <a:schemeClr val="tx1"/>
              </a:solidFill>
              <a:latin typeface="Franklin Gothic Medium" panose="020B0603020102020204"/>
            </a:rPr>
            <a:t>Oct</a:t>
          </a:r>
          <a:r>
            <a:rPr lang="en-US" sz="2000">
              <a:solidFill>
                <a:schemeClr val="tx1"/>
              </a:solidFill>
            </a:rPr>
            <a:t>. 1</a:t>
          </a: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A9D0E59A-E4C5-492A-A783-531BC18E1A4E}" type="parTrans" cxnId="{CBDF9435-89FC-4BDC-A5A4-6AD64F1D27F3}">
      <dgm:prSet/>
      <dgm:spPr/>
      <dgm:t>
        <a:bodyPr/>
        <a:lstStyle/>
        <a:p>
          <a:endParaRPr lang="en-US"/>
        </a:p>
      </dgm:t>
    </dgm:pt>
    <dgm:pt modelId="{3F90BE99-F996-44A3-A5E2-A4C9BEB863EC}" type="sibTrans" cxnId="{CBDF9435-89FC-4BDC-A5A4-6AD64F1D27F3}">
      <dgm:prSet/>
      <dgm:spPr/>
      <dgm:t>
        <a:bodyPr/>
        <a:lstStyle/>
        <a:p>
          <a:endParaRPr lang="en-US"/>
        </a:p>
      </dgm:t>
    </dgm:pt>
    <dgm:pt modelId="{2E364541-5521-4F2A-838D-C305A864B0FB}">
      <dgm:prSet phldrT="[Text]" custT="1"/>
      <dgm:spPr/>
      <dgm:t>
        <a:bodyPr/>
        <a:lstStyle/>
        <a:p>
          <a:pPr>
            <a:lnSpc>
              <a:spcPct val="100000"/>
            </a:lnSpc>
            <a:spcAft>
              <a:spcPts val="0"/>
            </a:spcAft>
          </a:pPr>
          <a:r>
            <a:rPr lang="en-US" sz="1800">
              <a:solidFill>
                <a:schemeClr val="tx1"/>
              </a:solidFill>
              <a:latin typeface="+mn-lt"/>
            </a:rPr>
            <a:t>Media Embargo </a:t>
          </a:r>
          <a:r>
            <a:rPr lang="en-US" sz="1800" b="0">
              <a:solidFill>
                <a:schemeClr val="tx1"/>
              </a:solidFill>
              <a:latin typeface="+mn-lt"/>
            </a:rPr>
            <a:t>Opens -Districts </a:t>
          </a:r>
          <a:r>
            <a:rPr lang="en-US" sz="1800">
              <a:solidFill>
                <a:schemeClr val="tx1"/>
              </a:solidFill>
              <a:latin typeface="+mn-lt"/>
            </a:rPr>
            <a:t>may begin discussing data under embargo privately with media at </a:t>
          </a:r>
          <a:r>
            <a:rPr lang="en-US" sz="1800">
              <a:solidFill>
                <a:schemeClr val="tx1"/>
              </a:solidFill>
            </a:rPr>
            <a:t>1:00 p.m. ET </a:t>
          </a:r>
          <a:endParaRPr lang="en-US" sz="2000">
            <a:solidFill>
              <a:schemeClr val="tx1"/>
            </a:solidFill>
          </a:endParaRP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E4D56E9D-2309-4148-99AB-EF14642FBED3}" type="parTrans" cxnId="{ACF55F3A-0DA1-47DA-95D2-1970AD2D5FD8}">
      <dgm:prSet/>
      <dgm:spPr/>
      <dgm:t>
        <a:bodyPr/>
        <a:lstStyle/>
        <a:p>
          <a:endParaRPr lang="en-US"/>
        </a:p>
      </dgm:t>
    </dgm:pt>
    <dgm:pt modelId="{70A07990-3FF1-4B57-87D8-FAB8879FFBBB}" type="sibTrans" cxnId="{ACF55F3A-0DA1-47DA-95D2-1970AD2D5FD8}">
      <dgm:prSet/>
      <dgm:spPr/>
      <dgm:t>
        <a:bodyPr/>
        <a:lstStyle/>
        <a:p>
          <a:endParaRPr lang="en-US"/>
        </a:p>
      </dgm:t>
    </dgm:pt>
    <dgm:pt modelId="{C4022279-72B7-4B41-9758-EE6DB4F2BB57}">
      <dgm:prSet phldrT="[Text]" custT="1"/>
      <dgm:spPr/>
      <dgm:t>
        <a:bodyPr/>
        <a:lstStyle/>
        <a:p>
          <a:pPr>
            <a:lnSpc>
              <a:spcPct val="100000"/>
            </a:lnSpc>
            <a:spcAft>
              <a:spcPts val="0"/>
            </a:spcAft>
          </a:pPr>
          <a:r>
            <a:rPr lang="en-US" sz="1800" b="0">
              <a:solidFill>
                <a:schemeClr val="tx1"/>
              </a:solidFill>
              <a:latin typeface="Franklin Gothic Book"/>
            </a:rPr>
            <a:t>Embargo ends</a:t>
          </a:r>
          <a:endParaRPr lang="en-US" sz="1800"/>
        </a:p>
      </dgm:t>
    </dgm:pt>
    <dgm:pt modelId="{628B5A12-D14A-4776-B14F-F292B65798ED}" type="parTrans" cxnId="{C5DB92F5-D69E-4D08-9815-B62F2BCCC4FA}">
      <dgm:prSet/>
      <dgm:spPr/>
      <dgm:t>
        <a:bodyPr/>
        <a:lstStyle/>
        <a:p>
          <a:endParaRPr lang="en-US"/>
        </a:p>
      </dgm:t>
    </dgm:pt>
    <dgm:pt modelId="{914A3EC4-1FDD-4311-A84C-ACC015A16C40}" type="sibTrans" cxnId="{C5DB92F5-D69E-4D08-9815-B62F2BCCC4FA}">
      <dgm:prSet/>
      <dgm:spPr/>
      <dgm:t>
        <a:bodyPr/>
        <a:lstStyle/>
        <a:p>
          <a:endParaRPr lang="en-US"/>
        </a:p>
      </dgm:t>
    </dgm:pt>
    <dgm:pt modelId="{122BA6C6-FABD-40DA-8C89-3E85BA262E34}">
      <dgm:prSet phldrT="[Text]" custT="1"/>
      <dgm:spPr/>
      <dgm:t>
        <a:bodyPr/>
        <a:lstStyle/>
        <a:p>
          <a:pPr>
            <a:lnSpc>
              <a:spcPct val="100000"/>
            </a:lnSpc>
            <a:spcAft>
              <a:spcPts val="0"/>
            </a:spcAft>
          </a:pPr>
          <a:r>
            <a:rPr lang="en-US" sz="1800"/>
            <a:t>Public Release of School Accountability and test results at 12:01 a.m. ET </a:t>
          </a:r>
        </a:p>
      </dgm:t>
    </dgm:pt>
    <dgm:pt modelId="{1D475A7E-E727-4098-BB12-81E4678C3CD1}" type="parTrans" cxnId="{0689D1BA-7B98-4BBA-9AC5-BF6CB4942AB3}">
      <dgm:prSet/>
      <dgm:spPr/>
      <dgm:t>
        <a:bodyPr/>
        <a:lstStyle/>
        <a:p>
          <a:endParaRPr lang="en-US"/>
        </a:p>
      </dgm:t>
    </dgm:pt>
    <dgm:pt modelId="{0BA39F3B-6008-4ECC-83FD-1AD8F1934906}" type="sibTrans" cxnId="{0689D1BA-7B98-4BBA-9AC5-BF6CB4942AB3}">
      <dgm:prSet/>
      <dgm:spPr/>
      <dgm:t>
        <a:bodyPr/>
        <a:lstStyle/>
        <a:p>
          <a:endParaRPr lang="en-US"/>
        </a:p>
      </dgm:t>
    </dgm:pt>
    <dgm:pt modelId="{A6412440-1ADE-4151-9EEB-F9C1CBE7A3BE}" type="pres">
      <dgm:prSet presAssocID="{10FBC63C-C9C9-4928-A9B5-E0B5E2E830FC}" presName="Name0" presStyleCnt="0">
        <dgm:presLayoutVars>
          <dgm:dir/>
          <dgm:animLvl val="lvl"/>
          <dgm:resizeHandles val="exact"/>
        </dgm:presLayoutVars>
      </dgm:prSet>
      <dgm:spPr/>
    </dgm:pt>
    <dgm:pt modelId="{988CFC65-7141-4C2A-942F-A6FE45D5C779}" type="pres">
      <dgm:prSet presAssocID="{1C1A35EB-2203-441F-9FB4-B59D34FC3557}" presName="composite" presStyleCnt="0"/>
      <dgm:spPr/>
    </dgm:pt>
    <dgm:pt modelId="{36A21173-88C5-44E8-8423-59196FFBE7A9}" type="pres">
      <dgm:prSet presAssocID="{1C1A35EB-2203-441F-9FB4-B59D34FC3557}" presName="parTx" presStyleLbl="node1" presStyleIdx="0" presStyleCnt="4">
        <dgm:presLayoutVars>
          <dgm:chMax val="0"/>
          <dgm:chPref val="0"/>
          <dgm:bulletEnabled val="1"/>
        </dgm:presLayoutVars>
      </dgm:prSet>
      <dgm:spPr/>
    </dgm:pt>
    <dgm:pt modelId="{19DDA552-77F4-47A1-B3F0-C8F892C9CB09}" type="pres">
      <dgm:prSet presAssocID="{1C1A35EB-2203-441F-9FB4-B59D34FC3557}" presName="desTx" presStyleLbl="revTx" presStyleIdx="0" presStyleCnt="4">
        <dgm:presLayoutVars>
          <dgm:bulletEnabled val="1"/>
        </dgm:presLayoutVars>
      </dgm:prSet>
      <dgm:spPr/>
    </dgm:pt>
    <dgm:pt modelId="{3EEF9D3D-4C77-4335-A574-DD94D6D3E497}" type="pres">
      <dgm:prSet presAssocID="{95EAD681-41D7-4574-B728-D7A6891F8CDF}" presName="space" presStyleCnt="0"/>
      <dgm:spPr/>
    </dgm:pt>
    <dgm:pt modelId="{D0B0CD2C-51A9-4386-A5A4-8DFBFC806871}" type="pres">
      <dgm:prSet presAssocID="{24B17D94-07FA-4A2D-A007-494EE23655C2}" presName="composite" presStyleCnt="0"/>
      <dgm:spPr/>
    </dgm:pt>
    <dgm:pt modelId="{30087FA2-D237-4D8E-A6DD-B3E79CD6ACED}" type="pres">
      <dgm:prSet presAssocID="{24B17D94-07FA-4A2D-A007-494EE23655C2}" presName="parTx" presStyleLbl="node1" presStyleIdx="1" presStyleCnt="4">
        <dgm:presLayoutVars>
          <dgm:chMax val="0"/>
          <dgm:chPref val="0"/>
          <dgm:bulletEnabled val="1"/>
        </dgm:presLayoutVars>
      </dgm:prSet>
      <dgm:spPr/>
    </dgm:pt>
    <dgm:pt modelId="{2E45F296-1359-4AD4-A5E0-E22EAE3541FB}" type="pres">
      <dgm:prSet presAssocID="{24B17D94-07FA-4A2D-A007-494EE23655C2}" presName="desTx" presStyleLbl="revTx" presStyleIdx="1" presStyleCnt="4">
        <dgm:presLayoutVars>
          <dgm:bulletEnabled val="1"/>
        </dgm:presLayoutVars>
      </dgm:prSet>
      <dgm:spPr/>
    </dgm:pt>
    <dgm:pt modelId="{6238B7B1-C636-429B-ADCD-DA372B3D6FFE}" type="pres">
      <dgm:prSet presAssocID="{3F90BE99-F996-44A3-A5E2-A4C9BEB863EC}" presName="space" presStyleCnt="0"/>
      <dgm:spPr/>
    </dgm:pt>
    <dgm:pt modelId="{88098826-7BD0-4705-A84C-073391797ABE}" type="pres">
      <dgm:prSet presAssocID="{41F7BB3A-FA8D-4BFD-AF65-A0876B007597}" presName="composite" presStyleCnt="0"/>
      <dgm:spPr/>
    </dgm:pt>
    <dgm:pt modelId="{4798327D-B0EC-4F8A-9BE5-011A62C06BD0}" type="pres">
      <dgm:prSet presAssocID="{41F7BB3A-FA8D-4BFD-AF65-A0876B007597}" presName="parTx" presStyleLbl="node1" presStyleIdx="2" presStyleCnt="4">
        <dgm:presLayoutVars>
          <dgm:chMax val="0"/>
          <dgm:chPref val="0"/>
          <dgm:bulletEnabled val="1"/>
        </dgm:presLayoutVars>
      </dgm:prSet>
      <dgm:spPr/>
    </dgm:pt>
    <dgm:pt modelId="{A0ABC93D-2C3E-4356-8F1F-2824D3EB5689}" type="pres">
      <dgm:prSet presAssocID="{41F7BB3A-FA8D-4BFD-AF65-A0876B007597}" presName="desTx" presStyleLbl="revTx" presStyleIdx="2" presStyleCnt="4" custScaleX="97191" custLinFactNeighborX="6347" custLinFactNeighborY="-896">
        <dgm:presLayoutVars>
          <dgm:bulletEnabled val="1"/>
        </dgm:presLayoutVars>
      </dgm:prSet>
      <dgm:spPr/>
    </dgm:pt>
    <dgm:pt modelId="{8BDBCE8B-7461-4293-8A91-CBFAC44D33FF}" type="pres">
      <dgm:prSet presAssocID="{EA4394E9-9FB8-41C3-8AC4-572B1153FA42}" presName="space" presStyleCnt="0"/>
      <dgm:spPr/>
    </dgm:pt>
    <dgm:pt modelId="{2202E0F1-5032-4B0C-83B7-6A5B699D1C2E}" type="pres">
      <dgm:prSet presAssocID="{00DBBD80-870B-4E83-AE80-620DB475A546}" presName="composite" presStyleCnt="0"/>
      <dgm:spPr/>
    </dgm:pt>
    <dgm:pt modelId="{838EF858-2F0E-4905-A271-7B3C408FD137}" type="pres">
      <dgm:prSet presAssocID="{00DBBD80-870B-4E83-AE80-620DB475A546}" presName="parTx" presStyleLbl="node1" presStyleIdx="3" presStyleCnt="4">
        <dgm:presLayoutVars>
          <dgm:chMax val="0"/>
          <dgm:chPref val="0"/>
          <dgm:bulletEnabled val="1"/>
        </dgm:presLayoutVars>
      </dgm:prSet>
      <dgm:spPr/>
    </dgm:pt>
    <dgm:pt modelId="{A004283E-D190-4E3F-BE2A-F9FE1844FD4E}" type="pres">
      <dgm:prSet presAssocID="{00DBBD80-870B-4E83-AE80-620DB475A546}" presName="desTx" presStyleLbl="revTx" presStyleIdx="3" presStyleCnt="4" custScaleX="113258">
        <dgm:presLayoutVars>
          <dgm:bulletEnabled val="1"/>
        </dgm:presLayoutVars>
      </dgm:prSet>
      <dgm:spPr/>
    </dgm:pt>
  </dgm:ptLst>
  <dgm:cxnLst>
    <dgm:cxn modelId="{54AF8806-DA71-41D8-92CE-605B62C88606}" type="presOf" srcId="{C4022279-72B7-4B41-9758-EE6DB4F2BB57}" destId="{A0ABC93D-2C3E-4356-8F1F-2824D3EB5689}" srcOrd="0" destOrd="0" presId="urn:microsoft.com/office/officeart/2005/8/layout/chevron1"/>
    <dgm:cxn modelId="{A329660D-86BA-4B2A-975F-A25F457C42A1}" type="presOf" srcId="{00DBBD80-870B-4E83-AE80-620DB475A546}" destId="{838EF858-2F0E-4905-A271-7B3C408FD137}" srcOrd="0" destOrd="0" presId="urn:microsoft.com/office/officeart/2005/8/layout/chevron1"/>
    <dgm:cxn modelId="{1C78ED17-2CBE-45BF-ABC1-10AFEFDE5A22}" type="presOf" srcId="{24B17D94-07FA-4A2D-A007-494EE23655C2}" destId="{30087FA2-D237-4D8E-A6DD-B3E79CD6ACED}" srcOrd="0" destOrd="0" presId="urn:microsoft.com/office/officeart/2005/8/layout/chevron1"/>
    <dgm:cxn modelId="{6715601E-43D7-4E9B-B846-63C0E7EF02B7}" type="presOf" srcId="{122BA6C6-FABD-40DA-8C89-3E85BA262E34}" destId="{A0ABC93D-2C3E-4356-8F1F-2824D3EB5689}" srcOrd="0" destOrd="1" presId="urn:microsoft.com/office/officeart/2005/8/layout/chevron1"/>
    <dgm:cxn modelId="{CBDF9435-89FC-4BDC-A5A4-6AD64F1D27F3}" srcId="{10FBC63C-C9C9-4928-A9B5-E0B5E2E830FC}" destId="{24B17D94-07FA-4A2D-A007-494EE23655C2}" srcOrd="1" destOrd="0" parTransId="{A9D0E59A-E4C5-492A-A783-531BC18E1A4E}" sibTransId="{3F90BE99-F996-44A3-A5E2-A4C9BEB863EC}"/>
    <dgm:cxn modelId="{ACF55F3A-0DA1-47DA-95D2-1970AD2D5FD8}" srcId="{24B17D94-07FA-4A2D-A007-494EE23655C2}" destId="{2E364541-5521-4F2A-838D-C305A864B0FB}" srcOrd="0" destOrd="0" parTransId="{E4D56E9D-2309-4148-99AB-EF14642FBED3}" sibTransId="{70A07990-3FF1-4B57-87D8-FAB8879FFBBB}"/>
    <dgm:cxn modelId="{1899815C-8F1A-441C-B6D9-9B2F60CD3B3D}" srcId="{1C1A35EB-2203-441F-9FB4-B59D34FC3557}" destId="{2E316248-5498-4A2A-8A3E-DF15D6D8E341}" srcOrd="0" destOrd="0" parTransId="{7F9F6BAB-4395-437C-86B3-9FC53D12F2EE}" sibTransId="{78FD5B0C-B934-4647-BBB0-804EC0ECA4D4}"/>
    <dgm:cxn modelId="{5D499063-DDC7-4D93-9B9D-10F2028599A4}" srcId="{10FBC63C-C9C9-4928-A9B5-E0B5E2E830FC}" destId="{00DBBD80-870B-4E83-AE80-620DB475A546}" srcOrd="3" destOrd="0" parTransId="{811F66AC-A0F5-456C-B577-C6DA5861A435}" sibTransId="{1EF91F9C-6434-4B5D-9B11-290C9A0AFBCC}"/>
    <dgm:cxn modelId="{6424FA46-17C5-4097-A17A-BBCB6EDCA7BF}" srcId="{10FBC63C-C9C9-4928-A9B5-E0B5E2E830FC}" destId="{1C1A35EB-2203-441F-9FB4-B59D34FC3557}" srcOrd="0" destOrd="0" parTransId="{4A34DF5F-68A4-4954-BB02-0689CA680FC0}" sibTransId="{95EAD681-41D7-4574-B728-D7A6891F8CDF}"/>
    <dgm:cxn modelId="{94D8D470-8762-432B-9953-AF1207B07B55}" type="presOf" srcId="{2E364541-5521-4F2A-838D-C305A864B0FB}" destId="{2E45F296-1359-4AD4-A5E0-E22EAE3541FB}" srcOrd="0" destOrd="0" presId="urn:microsoft.com/office/officeart/2005/8/layout/chevron1"/>
    <dgm:cxn modelId="{C20E5579-2286-4F7A-B60C-B5FACA5C5452}" srcId="{10FBC63C-C9C9-4928-A9B5-E0B5E2E830FC}" destId="{41F7BB3A-FA8D-4BFD-AF65-A0876B007597}" srcOrd="2" destOrd="0" parTransId="{478881D3-69F5-42E6-9C47-2EC6DA7C7318}" sibTransId="{EA4394E9-9FB8-41C3-8AC4-572B1153FA42}"/>
    <dgm:cxn modelId="{4BBE7B8B-EB0C-41E5-BA8B-947941B8AD8B}" type="presOf" srcId="{1C1A35EB-2203-441F-9FB4-B59D34FC3557}" destId="{36A21173-88C5-44E8-8423-59196FFBE7A9}" srcOrd="0" destOrd="0" presId="urn:microsoft.com/office/officeart/2005/8/layout/chevron1"/>
    <dgm:cxn modelId="{60E084A5-DEDA-476B-8165-B82E29284A14}" srcId="{00DBBD80-870B-4E83-AE80-620DB475A546}" destId="{042ABD39-6ADF-4A74-8A32-21A6A849EB92}" srcOrd="0" destOrd="0" parTransId="{002D40F0-F323-4837-9560-D6D520F5A9E0}" sibTransId="{A850D21A-F445-40DC-93A8-959E9AE05E68}"/>
    <dgm:cxn modelId="{0689D1BA-7B98-4BBA-9AC5-BF6CB4942AB3}" srcId="{41F7BB3A-FA8D-4BFD-AF65-A0876B007597}" destId="{122BA6C6-FABD-40DA-8C89-3E85BA262E34}" srcOrd="1" destOrd="0" parTransId="{1D475A7E-E727-4098-BB12-81E4678C3CD1}" sibTransId="{0BA39F3B-6008-4ECC-83FD-1AD8F1934906}"/>
    <dgm:cxn modelId="{E0BD86C2-B63D-4FBF-A2FC-4B34EA5610B6}" type="presOf" srcId="{41F7BB3A-FA8D-4BFD-AF65-A0876B007597}" destId="{4798327D-B0EC-4F8A-9BE5-011A62C06BD0}" srcOrd="0" destOrd="0" presId="urn:microsoft.com/office/officeart/2005/8/layout/chevron1"/>
    <dgm:cxn modelId="{0C27CCE3-377E-4299-928A-59A8B605F199}" type="presOf" srcId="{042ABD39-6ADF-4A74-8A32-21A6A849EB92}" destId="{A004283E-D190-4E3F-BE2A-F9FE1844FD4E}" srcOrd="0" destOrd="0" presId="urn:microsoft.com/office/officeart/2005/8/layout/chevron1"/>
    <dgm:cxn modelId="{0D9480E5-5E30-4178-A2E9-8343D9670615}" type="presOf" srcId="{2E316248-5498-4A2A-8A3E-DF15D6D8E341}" destId="{19DDA552-77F4-47A1-B3F0-C8F892C9CB09}" srcOrd="0" destOrd="0" presId="urn:microsoft.com/office/officeart/2005/8/layout/chevron1"/>
    <dgm:cxn modelId="{5B9791E9-AA69-4231-8D3F-DECC409C53F2}" type="presOf" srcId="{10FBC63C-C9C9-4928-A9B5-E0B5E2E830FC}" destId="{A6412440-1ADE-4151-9EEB-F9C1CBE7A3BE}" srcOrd="0" destOrd="0" presId="urn:microsoft.com/office/officeart/2005/8/layout/chevron1"/>
    <dgm:cxn modelId="{C5DB92F5-D69E-4D08-9815-B62F2BCCC4FA}" srcId="{41F7BB3A-FA8D-4BFD-AF65-A0876B007597}" destId="{C4022279-72B7-4B41-9758-EE6DB4F2BB57}" srcOrd="0" destOrd="0" parTransId="{628B5A12-D14A-4776-B14F-F292B65798ED}" sibTransId="{914A3EC4-1FDD-4311-A84C-ACC015A16C40}"/>
    <dgm:cxn modelId="{654A33B6-82D8-4F33-9AB6-58F3908AC5C4}" type="presParOf" srcId="{A6412440-1ADE-4151-9EEB-F9C1CBE7A3BE}" destId="{988CFC65-7141-4C2A-942F-A6FE45D5C779}" srcOrd="0" destOrd="0" presId="urn:microsoft.com/office/officeart/2005/8/layout/chevron1"/>
    <dgm:cxn modelId="{D577CCAF-5C8C-4A35-B696-667F23EEBC89}" type="presParOf" srcId="{988CFC65-7141-4C2A-942F-A6FE45D5C779}" destId="{36A21173-88C5-44E8-8423-59196FFBE7A9}" srcOrd="0" destOrd="0" presId="urn:microsoft.com/office/officeart/2005/8/layout/chevron1"/>
    <dgm:cxn modelId="{A347C6A6-890C-4119-8ECC-7D9C8E8F8F1E}" type="presParOf" srcId="{988CFC65-7141-4C2A-942F-A6FE45D5C779}" destId="{19DDA552-77F4-47A1-B3F0-C8F892C9CB09}" srcOrd="1" destOrd="0" presId="urn:microsoft.com/office/officeart/2005/8/layout/chevron1"/>
    <dgm:cxn modelId="{8C29D416-59E0-4595-B31B-E531680EED5F}" type="presParOf" srcId="{A6412440-1ADE-4151-9EEB-F9C1CBE7A3BE}" destId="{3EEF9D3D-4C77-4335-A574-DD94D6D3E497}" srcOrd="1" destOrd="0" presId="urn:microsoft.com/office/officeart/2005/8/layout/chevron1"/>
    <dgm:cxn modelId="{F944ED6E-69E0-4C18-A55D-06ED4188EA4C}" type="presParOf" srcId="{A6412440-1ADE-4151-9EEB-F9C1CBE7A3BE}" destId="{D0B0CD2C-51A9-4386-A5A4-8DFBFC806871}" srcOrd="2" destOrd="0" presId="urn:microsoft.com/office/officeart/2005/8/layout/chevron1"/>
    <dgm:cxn modelId="{D762DD44-EC21-4BEC-B572-4DA58BE2F744}" type="presParOf" srcId="{D0B0CD2C-51A9-4386-A5A4-8DFBFC806871}" destId="{30087FA2-D237-4D8E-A6DD-B3E79CD6ACED}" srcOrd="0" destOrd="0" presId="urn:microsoft.com/office/officeart/2005/8/layout/chevron1"/>
    <dgm:cxn modelId="{9304DA8B-ABA3-4FE1-9DBF-71ECCE56BA5F}" type="presParOf" srcId="{D0B0CD2C-51A9-4386-A5A4-8DFBFC806871}" destId="{2E45F296-1359-4AD4-A5E0-E22EAE3541FB}" srcOrd="1" destOrd="0" presId="urn:microsoft.com/office/officeart/2005/8/layout/chevron1"/>
    <dgm:cxn modelId="{D93AD1AD-4309-40FF-B0F0-6309282F3D49}" type="presParOf" srcId="{A6412440-1ADE-4151-9EEB-F9C1CBE7A3BE}" destId="{6238B7B1-C636-429B-ADCD-DA372B3D6FFE}" srcOrd="3" destOrd="0" presId="urn:microsoft.com/office/officeart/2005/8/layout/chevron1"/>
    <dgm:cxn modelId="{E04230AE-83FB-4374-94C4-0C63490C0BCA}" type="presParOf" srcId="{A6412440-1ADE-4151-9EEB-F9C1CBE7A3BE}" destId="{88098826-7BD0-4705-A84C-073391797ABE}" srcOrd="4" destOrd="0" presId="urn:microsoft.com/office/officeart/2005/8/layout/chevron1"/>
    <dgm:cxn modelId="{4C6E77B0-6C0A-4C79-B930-BFA15DF5EC35}" type="presParOf" srcId="{88098826-7BD0-4705-A84C-073391797ABE}" destId="{4798327D-B0EC-4F8A-9BE5-011A62C06BD0}" srcOrd="0" destOrd="0" presId="urn:microsoft.com/office/officeart/2005/8/layout/chevron1"/>
    <dgm:cxn modelId="{1B1FA524-3CC6-4694-A24B-675AF6AFF601}" type="presParOf" srcId="{88098826-7BD0-4705-A84C-073391797ABE}" destId="{A0ABC93D-2C3E-4356-8F1F-2824D3EB5689}" srcOrd="1" destOrd="0" presId="urn:microsoft.com/office/officeart/2005/8/layout/chevron1"/>
    <dgm:cxn modelId="{E1C4CCEC-0539-4494-9B4B-9F783B392B19}" type="presParOf" srcId="{A6412440-1ADE-4151-9EEB-F9C1CBE7A3BE}" destId="{8BDBCE8B-7461-4293-8A91-CBFAC44D33FF}" srcOrd="5" destOrd="0" presId="urn:microsoft.com/office/officeart/2005/8/layout/chevron1"/>
    <dgm:cxn modelId="{8B0A3198-9542-4AD5-9F9B-51FB9D172F6C}" type="presParOf" srcId="{A6412440-1ADE-4151-9EEB-F9C1CBE7A3BE}" destId="{2202E0F1-5032-4B0C-83B7-6A5B699D1C2E}" srcOrd="6" destOrd="0" presId="urn:microsoft.com/office/officeart/2005/8/layout/chevron1"/>
    <dgm:cxn modelId="{7A2B54F2-2CE1-4427-B849-416106C83BA9}" type="presParOf" srcId="{2202E0F1-5032-4B0C-83B7-6A5B699D1C2E}" destId="{838EF858-2F0E-4905-A271-7B3C408FD137}" srcOrd="0" destOrd="0" presId="urn:microsoft.com/office/officeart/2005/8/layout/chevron1"/>
    <dgm:cxn modelId="{2BDC6014-1890-4DF6-A346-3CABD8ADB51F}" type="presParOf" srcId="{2202E0F1-5032-4B0C-83B7-6A5B699D1C2E}" destId="{A004283E-D190-4E3F-BE2A-F9FE1844FD4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1173-88C5-44E8-8423-59196FFBE7A9}">
      <dsp:nvSpPr>
        <dsp:cNvPr id="0" name=""/>
        <dsp:cNvSpPr/>
      </dsp:nvSpPr>
      <dsp:spPr>
        <a:xfrm>
          <a:off x="7265" y="999980"/>
          <a:ext cx="3114278" cy="124571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1</a:t>
          </a:r>
        </a:p>
      </dsp:txBody>
      <dsp:txXfrm>
        <a:off x="630121" y="999980"/>
        <a:ext cx="1868567" cy="1245711"/>
      </dsp:txXfrm>
    </dsp:sp>
    <dsp:sp modelId="{19DDA552-77F4-47A1-B3F0-C8F892C9CB09}">
      <dsp:nvSpPr>
        <dsp:cNvPr id="0" name=""/>
        <dsp:cNvSpPr/>
      </dsp:nvSpPr>
      <dsp:spPr>
        <a:xfrm>
          <a:off x="7265" y="2401405"/>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100000"/>
            </a:lnSpc>
            <a:spcBef>
              <a:spcPct val="0"/>
            </a:spcBef>
            <a:spcAft>
              <a:spcPts val="0"/>
            </a:spcAft>
            <a:buChar char="•"/>
          </a:pPr>
          <a:r>
            <a:rPr lang="en-US" sz="1800" kern="1200"/>
            <a:t>District Embargo Opens at </a:t>
          </a:r>
          <a:r>
            <a:rPr lang="en-US" sz="1800" b="0" kern="1200">
              <a:solidFill>
                <a:schemeClr val="tx1"/>
              </a:solidFill>
            </a:rPr>
            <a:t>8:00 a.m. ET </a:t>
          </a:r>
          <a:endParaRPr lang="en-US" sz="1800" kern="1200"/>
        </a:p>
      </dsp:txBody>
      <dsp:txXfrm>
        <a:off x="7265" y="2401405"/>
        <a:ext cx="2491422" cy="1555334"/>
      </dsp:txXfrm>
    </dsp:sp>
    <dsp:sp modelId="{30087FA2-D237-4D8E-A6DD-B3E79CD6ACED}">
      <dsp:nvSpPr>
        <dsp:cNvPr id="0" name=""/>
        <dsp:cNvSpPr/>
      </dsp:nvSpPr>
      <dsp:spPr>
        <a:xfrm>
          <a:off x="2905543" y="999980"/>
          <a:ext cx="3114278" cy="1245711"/>
        </a:xfrm>
        <a:prstGeom prst="chevron">
          <a:avLst/>
        </a:prstGeom>
        <a:gradFill rotWithShape="0">
          <a:gsLst>
            <a:gs pos="0">
              <a:schemeClr val="accent5">
                <a:hueOff val="-2128539"/>
                <a:satOff val="12245"/>
                <a:lumOff val="-7712"/>
                <a:alphaOff val="0"/>
                <a:satMod val="103000"/>
                <a:lumMod val="102000"/>
                <a:tint val="94000"/>
              </a:schemeClr>
            </a:gs>
            <a:gs pos="50000">
              <a:schemeClr val="accent5">
                <a:hueOff val="-2128539"/>
                <a:satOff val="12245"/>
                <a:lumOff val="-7712"/>
                <a:alphaOff val="0"/>
                <a:satMod val="110000"/>
                <a:lumMod val="100000"/>
                <a:shade val="100000"/>
              </a:schemeClr>
            </a:gs>
            <a:gs pos="100000">
              <a:schemeClr val="accent5">
                <a:hueOff val="-2128539"/>
                <a:satOff val="12245"/>
                <a:lumOff val="-77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kern="1200">
              <a:solidFill>
                <a:schemeClr val="tx1"/>
              </a:solidFill>
              <a:latin typeface="Franklin Gothic Medium" panose="020B0603020102020204"/>
            </a:rPr>
            <a:t>Oct</a:t>
          </a:r>
          <a:r>
            <a:rPr lang="en-US" sz="2000" kern="1200">
              <a:solidFill>
                <a:schemeClr val="tx1"/>
              </a:solidFill>
            </a:rPr>
            <a:t>. 1</a:t>
          </a:r>
        </a:p>
      </dsp:txBody>
      <dsp:txXfrm>
        <a:off x="3528399" y="999980"/>
        <a:ext cx="1868567" cy="1245711"/>
      </dsp:txXfrm>
    </dsp:sp>
    <dsp:sp modelId="{2E45F296-1359-4AD4-A5E0-E22EAE3541FB}">
      <dsp:nvSpPr>
        <dsp:cNvPr id="0" name=""/>
        <dsp:cNvSpPr/>
      </dsp:nvSpPr>
      <dsp:spPr>
        <a:xfrm>
          <a:off x="2905543" y="2401405"/>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solidFill>
                <a:schemeClr val="tx1"/>
              </a:solidFill>
              <a:latin typeface="+mn-lt"/>
            </a:rPr>
            <a:t>Media Embargo </a:t>
          </a:r>
          <a:r>
            <a:rPr lang="en-US" sz="1800" b="0" kern="1200">
              <a:solidFill>
                <a:schemeClr val="tx1"/>
              </a:solidFill>
              <a:latin typeface="+mn-lt"/>
            </a:rPr>
            <a:t>Opens -Districts </a:t>
          </a:r>
          <a:r>
            <a:rPr lang="en-US" sz="1800" kern="1200">
              <a:solidFill>
                <a:schemeClr val="tx1"/>
              </a:solidFill>
              <a:latin typeface="+mn-lt"/>
            </a:rPr>
            <a:t>may begin discussing data under embargo privately with media at </a:t>
          </a:r>
          <a:r>
            <a:rPr lang="en-US" sz="1800" kern="1200">
              <a:solidFill>
                <a:schemeClr val="tx1"/>
              </a:solidFill>
            </a:rPr>
            <a:t>1:00 p.m. ET </a:t>
          </a:r>
          <a:endParaRPr lang="en-US" sz="2000" kern="1200">
            <a:solidFill>
              <a:schemeClr val="tx1"/>
            </a:solidFill>
          </a:endParaRPr>
        </a:p>
      </dsp:txBody>
      <dsp:txXfrm>
        <a:off x="2905543" y="2401405"/>
        <a:ext cx="2491422" cy="1555334"/>
      </dsp:txXfrm>
    </dsp:sp>
    <dsp:sp modelId="{4798327D-B0EC-4F8A-9BE5-011A62C06BD0}">
      <dsp:nvSpPr>
        <dsp:cNvPr id="0" name=""/>
        <dsp:cNvSpPr/>
      </dsp:nvSpPr>
      <dsp:spPr>
        <a:xfrm>
          <a:off x="5803821" y="999980"/>
          <a:ext cx="3114278" cy="1245711"/>
        </a:xfrm>
        <a:prstGeom prst="chevron">
          <a:avLst/>
        </a:prstGeom>
        <a:gradFill rotWithShape="0">
          <a:gsLst>
            <a:gs pos="0">
              <a:schemeClr val="accent5">
                <a:hueOff val="-4257078"/>
                <a:satOff val="24490"/>
                <a:lumOff val="-15425"/>
                <a:alphaOff val="0"/>
                <a:satMod val="103000"/>
                <a:lumMod val="102000"/>
                <a:tint val="94000"/>
              </a:schemeClr>
            </a:gs>
            <a:gs pos="50000">
              <a:schemeClr val="accent5">
                <a:hueOff val="-4257078"/>
                <a:satOff val="24490"/>
                <a:lumOff val="-15425"/>
                <a:alphaOff val="0"/>
                <a:satMod val="110000"/>
                <a:lumMod val="100000"/>
                <a:shade val="100000"/>
              </a:schemeClr>
            </a:gs>
            <a:gs pos="100000">
              <a:schemeClr val="accent5">
                <a:hueOff val="-4257078"/>
                <a:satOff val="24490"/>
                <a:lumOff val="-1542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3</a:t>
          </a:r>
        </a:p>
      </dsp:txBody>
      <dsp:txXfrm>
        <a:off x="6426677" y="999980"/>
        <a:ext cx="1868567" cy="1245711"/>
      </dsp:txXfrm>
    </dsp:sp>
    <dsp:sp modelId="{A0ABC93D-2C3E-4356-8F1F-2824D3EB5689}">
      <dsp:nvSpPr>
        <dsp:cNvPr id="0" name=""/>
        <dsp:cNvSpPr/>
      </dsp:nvSpPr>
      <dsp:spPr>
        <a:xfrm>
          <a:off x="5991519" y="2387469"/>
          <a:ext cx="2353420"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b="0" kern="1200">
              <a:solidFill>
                <a:schemeClr val="tx1"/>
              </a:solidFill>
              <a:latin typeface="Franklin Gothic Book"/>
            </a:rPr>
            <a:t>Embargo ends</a:t>
          </a:r>
          <a:endParaRPr lang="en-US" sz="1800" kern="1200"/>
        </a:p>
        <a:p>
          <a:pPr marL="171450" lvl="1" indent="-171450" algn="l" defTabSz="800100">
            <a:lnSpc>
              <a:spcPct val="100000"/>
            </a:lnSpc>
            <a:spcBef>
              <a:spcPct val="0"/>
            </a:spcBef>
            <a:spcAft>
              <a:spcPts val="0"/>
            </a:spcAft>
            <a:buChar char="•"/>
          </a:pPr>
          <a:r>
            <a:rPr lang="en-US" sz="1800" kern="1200"/>
            <a:t>Public Release of School Accountability and test results at 12:01 a.m. ET </a:t>
          </a:r>
        </a:p>
      </dsp:txBody>
      <dsp:txXfrm>
        <a:off x="5991519" y="2387469"/>
        <a:ext cx="2353420" cy="1555334"/>
      </dsp:txXfrm>
    </dsp:sp>
    <dsp:sp modelId="{838EF858-2F0E-4905-A271-7B3C408FD137}">
      <dsp:nvSpPr>
        <dsp:cNvPr id="0" name=""/>
        <dsp:cNvSpPr/>
      </dsp:nvSpPr>
      <dsp:spPr>
        <a:xfrm>
          <a:off x="8867256" y="999980"/>
          <a:ext cx="3114278" cy="1245711"/>
        </a:xfrm>
        <a:prstGeom prst="chevron">
          <a:avLst/>
        </a:prstGeom>
        <a:gradFill rotWithShape="0">
          <a:gsLst>
            <a:gs pos="0">
              <a:schemeClr val="accent5">
                <a:hueOff val="-6385616"/>
                <a:satOff val="36735"/>
                <a:lumOff val="-23137"/>
                <a:alphaOff val="0"/>
                <a:satMod val="103000"/>
                <a:lumMod val="102000"/>
                <a:tint val="94000"/>
              </a:schemeClr>
            </a:gs>
            <a:gs pos="50000">
              <a:schemeClr val="accent5">
                <a:hueOff val="-6385616"/>
                <a:satOff val="36735"/>
                <a:lumOff val="-23137"/>
                <a:alphaOff val="0"/>
                <a:satMod val="110000"/>
                <a:lumMod val="100000"/>
                <a:shade val="100000"/>
              </a:schemeClr>
            </a:gs>
            <a:gs pos="100000">
              <a:schemeClr val="accent5">
                <a:hueOff val="-6385616"/>
                <a:satOff val="36735"/>
                <a:lumOff val="-231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 3– </a:t>
          </a:r>
        </a:p>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14</a:t>
          </a:r>
        </a:p>
      </dsp:txBody>
      <dsp:txXfrm>
        <a:off x="9490112" y="999980"/>
        <a:ext cx="1868567" cy="1245711"/>
      </dsp:txXfrm>
    </dsp:sp>
    <dsp:sp modelId="{A004283E-D190-4E3F-BE2A-F9FE1844FD4E}">
      <dsp:nvSpPr>
        <dsp:cNvPr id="0" name=""/>
        <dsp:cNvSpPr/>
      </dsp:nvSpPr>
      <dsp:spPr>
        <a:xfrm>
          <a:off x="8702099" y="2401405"/>
          <a:ext cx="2821735"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t>10-day Regulatory Data Review for new individual student change requests in SDRR begins at 9:00 a.m. ET and closes for new tickets at 5</a:t>
          </a:r>
          <a:r>
            <a:rPr lang="en-US" sz="1800" kern="1200">
              <a:solidFill>
                <a:schemeClr val="tx1"/>
              </a:solidFill>
            </a:rPr>
            <a:t>:00 p.m. ET </a:t>
          </a:r>
          <a:r>
            <a:rPr lang="en-US" sz="1800" kern="1200"/>
            <a:t> </a:t>
          </a:r>
        </a:p>
      </dsp:txBody>
      <dsp:txXfrm>
        <a:off x="8702099" y="2401405"/>
        <a:ext cx="2821735" cy="155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9/12/2024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9/12/2024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60944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09041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29038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90432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323110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130893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09199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24</a:t>
            </a:fld>
            <a:endParaRPr lang="en-US"/>
          </a:p>
        </p:txBody>
      </p:sp>
    </p:spTree>
    <p:extLst>
      <p:ext uri="{BB962C8B-B14F-4D97-AF65-F5344CB8AC3E}">
        <p14:creationId xmlns:p14="http://schemas.microsoft.com/office/powerpoint/2010/main" val="42754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851874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f9e976e53_9_163:notes"/>
          <p:cNvSpPr>
            <a:spLocks noGrp="1" noRot="1" noChangeAspect="1"/>
          </p:cNvSpPr>
          <p:nvPr>
            <p:ph type="sldImg" idx="2"/>
          </p:nvPr>
        </p:nvSpPr>
        <p:spPr>
          <a:xfrm>
            <a:off x="393700" y="692150"/>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7f9e976e53_9_163:notes"/>
          <p:cNvSpPr txBox="1">
            <a:spLocks noGrp="1"/>
          </p:cNvSpPr>
          <p:nvPr>
            <p:ph type="body" idx="1"/>
          </p:nvPr>
        </p:nvSpPr>
        <p:spPr>
          <a:xfrm>
            <a:off x="693420" y="4379595"/>
            <a:ext cx="5547300" cy="4149000"/>
          </a:xfrm>
          <a:prstGeom prst="rect">
            <a:avLst/>
          </a:prstGeom>
          <a:noFill/>
          <a:ln>
            <a:noFill/>
          </a:ln>
        </p:spPr>
        <p:txBody>
          <a:bodyPr spcFirstLastPara="1" wrap="square" lIns="92350" tIns="92350" rIns="92350" bIns="923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759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9a8ae116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e9a8ae116c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59068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235537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200422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29342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379657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14</a:t>
            </a:fld>
            <a:endParaRPr lang="en-US"/>
          </a:p>
        </p:txBody>
      </p:sp>
    </p:spTree>
    <p:extLst>
      <p:ext uri="{BB962C8B-B14F-4D97-AF65-F5344CB8AC3E}">
        <p14:creationId xmlns:p14="http://schemas.microsoft.com/office/powerpoint/2010/main" val="239404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404296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73433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2_Custom Layou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1" y="6356351"/>
            <a:ext cx="356469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title"/>
          </p:nvPr>
        </p:nvSpPr>
        <p:spPr>
          <a:xfrm>
            <a:off x="838200" y="-150721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0498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BC905C-6829-62FB-0002-A9D05C692E9F}"/>
              </a:ext>
            </a:extLst>
          </p:cNvPr>
          <p:cNvSpPr>
            <a:spLocks noGrp="1"/>
          </p:cNvSpPr>
          <p:nvPr>
            <p:ph type="sldNum" sz="quarter" idx="12"/>
          </p:nvPr>
        </p:nvSpPr>
        <p:spPr>
          <a:xfrm>
            <a:off x="7096589" y="6495010"/>
            <a:ext cx="466262" cy="362990"/>
          </a:xfrm>
          <a:prstGeom prst="rect">
            <a:avLst/>
          </a:prstGeom>
        </p:spPr>
        <p:txBody>
          <a:bodyPr/>
          <a:lstStyle>
            <a:lvl1pPr>
              <a:defRPr sz="1200">
                <a:solidFill>
                  <a:schemeClr val="bg1"/>
                </a:solidFill>
              </a:defRPr>
            </a:lvl1pPr>
          </a:lstStyle>
          <a:p>
            <a:fld id="{354287DC-E20F-4BBE-91C2-47EE09564259}" type="slidenum">
              <a:rPr lang="en-US" smtClean="0"/>
              <a:pPr/>
              <a:t>‹#›</a:t>
            </a:fld>
            <a:endParaRPr lang="en-US"/>
          </a:p>
        </p:txBody>
      </p:sp>
    </p:spTree>
    <p:extLst>
      <p:ext uri="{BB962C8B-B14F-4D97-AF65-F5344CB8AC3E}">
        <p14:creationId xmlns:p14="http://schemas.microsoft.com/office/powerpoint/2010/main" val="212859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674" r:id="rId8"/>
    <p:sldLayoutId id="2147483675" r:id="rId9"/>
    <p:sldLayoutId id="2147483676" r:id="rId10"/>
    <p:sldLayoutId id="2147483691" r:id="rId11"/>
    <p:sldLayoutId id="2147483693" r:id="rId12"/>
    <p:sldLayoutId id="2147483660" r:id="rId13"/>
    <p:sldLayoutId id="2147483703" r:id="rId14"/>
    <p:sldLayoutId id="2147483704" r:id="rId15"/>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AA/Assessments/summassmt/Pages/Kentucky-Academic-Standards---Alternate-KSA.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ida.wisc.edu/news/conversations-candoo-wida-alternate-access-standard-setting" TargetMode="External"/><Relationship Id="rId3" Type="http://schemas.openxmlformats.org/officeDocument/2006/relationships/hyperlink" Target="https://wida.wisc.edu/sites/default/files/resource/Alt-Interpretive-Guide.pdf" TargetMode="External"/><Relationship Id="rId7" Type="http://schemas.openxmlformats.org/officeDocument/2006/relationships/hyperlink" Target="https://advancingaltella.org/wp-content/uploads/2022/03/Toolkit1_ApplyingTheFramework.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ida.wisc.edu/resources/alternate-proficiency-level-descriptors" TargetMode="External"/><Relationship Id="rId5" Type="http://schemas.openxmlformats.org/officeDocument/2006/relationships/hyperlink" Target="https://wida.wisc.edu/resources/alternate-access-ells-understanding-your-childs-scores" TargetMode="External"/><Relationship Id="rId4" Type="http://schemas.openxmlformats.org/officeDocument/2006/relationships/hyperlink" Target="https://portal.wida.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ainc.zoom.us/j/82824338460?pwd=mvkyJvm6ampHToJawZ2EI6vClsrcm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ben.riley@education.ky.gov?subject=K%20Screen%20Office%20Hours" TargetMode="External"/><Relationship Id="rId4" Type="http://schemas.openxmlformats.org/officeDocument/2006/relationships/hyperlink" Target="https://cainc.zoom.us/j/86763249730?pwd=a6fe4Ny6t37cd0Uw4gZBAIxPh4vasf.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ky.gov/Open-House/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ct.org/content/dam/act/secured/documents/ACT-State-Testing-Coord-Checklist.pdf" TargetMode="External"/><Relationship Id="rId2" Type="http://schemas.openxmlformats.org/officeDocument/2006/relationships/hyperlink" Target="https://content.act.org/kentucky/r/Schedule_of_Events_for_The_ACT_-_Kentucky_-_Fal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l/meetup-join/19%3ameeting_ZGYwMWVmZWItOTYyMS00NzM0LWE0MDktMzQ4MTRmNGJjNTNk%40thread.v2/0?context=%7b%22Tid%22%3a%2265cb0346-9d88-41d9-8ca6-f72047670d0f%22%2c%22Oid%22%3a%225864effb-34b6-43b6-93ae-02cd852329c2%22%7d" TargetMode="External"/><Relationship Id="rId2" Type="http://schemas.openxmlformats.org/officeDocument/2006/relationships/hyperlink" Target="https://teams.microsoft.com/l/meetup-join/19%3ameeting_OGE0YjgyODUtNjNkNy00OTAxLWI1OWMtMGM4NjhhYTNhMTEw%40thread.v2/0?context=%7b%22Tid%22%3a%2265cb0346-9d88-41d9-8ca6-f72047670d0f%22%2c%22Oid%22%3a%225864effb-34b6-43b6-93ae-02cd852329c2%22%7d" TargetMode="External"/><Relationship Id="rId1" Type="http://schemas.openxmlformats.org/officeDocument/2006/relationships/slideLayout" Target="../slideLayouts/slideLayout2.xml"/><Relationship Id="rId4" Type="http://schemas.openxmlformats.org/officeDocument/2006/relationships/hyperlink" Target="https://teams.microsoft.com/l/meetup-join/19%3ameeting_ZmI5YmU4Y2YtZWJmNC00YTMxLThmZTUtZmQ0NDdkNGRlMDFi%40thread.v2/0?context=%7b%22Tid%22%3a%2265cb0346-9d88-41d9-8ca6-f72047670d0f%22%2c%22Oid%22%3a%225864effb-34b6-43b6-93ae-02cd852329c2%22%7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kaap.hdi.uky.edu/ots/membertools/login.aspx?utm_medium=email&amp;utm_source=govdelive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dirty="0"/>
              <a:t>DAC Webcast</a:t>
            </a:r>
            <a:br>
              <a:rPr lang="en-US" dirty="0"/>
            </a:br>
            <a:r>
              <a:rPr lang="en-US" dirty="0"/>
              <a:t>September 12,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Jennifer Stafford,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0515600" cy="924560"/>
          </a:xfrm>
        </p:spPr>
        <p:txBody>
          <a:bodyPr/>
          <a:lstStyle/>
          <a:p>
            <a:r>
              <a:rPr lang="en-US"/>
              <a:t>Overview Attainment Task Trainings Quiz</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p:txBody>
          <a:bodyPr>
            <a:normAutofit fontScale="92500" lnSpcReduction="10000"/>
          </a:bodyPr>
          <a:lstStyle/>
          <a:p>
            <a:r>
              <a:rPr lang="en-US"/>
              <a:t>Teachers complete the certification statement prior to being able to access the quiz. </a:t>
            </a:r>
          </a:p>
          <a:p>
            <a:endParaRPr lang="en-US"/>
          </a:p>
          <a:p>
            <a:endParaRPr lang="en-US"/>
          </a:p>
          <a:p>
            <a:endParaRPr lang="en-US"/>
          </a:p>
          <a:p>
            <a:endParaRPr lang="en-US"/>
          </a:p>
          <a:p>
            <a:endParaRPr lang="en-US"/>
          </a:p>
          <a:p>
            <a:endParaRPr lang="en-US"/>
          </a:p>
          <a:p>
            <a:r>
              <a:rPr lang="en-US"/>
              <a:t>There have been some changes to the administration procedures and several quiz questions are different to address these changes.</a:t>
            </a:r>
          </a:p>
          <a:p>
            <a:pPr marL="0" indent="0">
              <a:buNone/>
            </a:pPr>
            <a:endParaRPr lang="en-US"/>
          </a:p>
        </p:txBody>
      </p:sp>
      <p:pic>
        <p:nvPicPr>
          <p:cNvPr id="7" name="Picture 6" descr="A screenshot of the Attainment Task Training Quiz Certification Statement.">
            <a:extLst>
              <a:ext uri="{FF2B5EF4-FFF2-40B4-BE49-F238E27FC236}">
                <a16:creationId xmlns:a16="http://schemas.microsoft.com/office/drawing/2014/main" id="{C47436DD-0B4C-3FF2-0109-79D2D7E6774E}"/>
              </a:ext>
            </a:extLst>
          </p:cNvPr>
          <p:cNvPicPr>
            <a:picLocks noChangeAspect="1"/>
          </p:cNvPicPr>
          <p:nvPr/>
        </p:nvPicPr>
        <p:blipFill>
          <a:blip r:embed="rId3"/>
          <a:stretch>
            <a:fillRect/>
          </a:stretch>
        </p:blipFill>
        <p:spPr>
          <a:xfrm>
            <a:off x="2590311" y="2028629"/>
            <a:ext cx="6614649" cy="2642265"/>
          </a:xfrm>
          <a:prstGeom prst="rect">
            <a:avLst/>
          </a:prstGeom>
        </p:spPr>
      </p:pic>
    </p:spTree>
    <p:extLst>
      <p:ext uri="{BB962C8B-B14F-4D97-AF65-F5344CB8AC3E}">
        <p14:creationId xmlns:p14="http://schemas.microsoft.com/office/powerpoint/2010/main" val="223321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2192000" cy="924560"/>
          </a:xfrm>
        </p:spPr>
        <p:txBody>
          <a:bodyPr>
            <a:normAutofit/>
          </a:bodyPr>
          <a:lstStyle/>
          <a:p>
            <a:r>
              <a:rPr lang="en-US"/>
              <a:t>Overview Attainment Task Trainings Quiz Continued</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a:xfrm>
            <a:off x="838200" y="999812"/>
            <a:ext cx="10515600" cy="4351338"/>
          </a:xfrm>
        </p:spPr>
        <p:txBody>
          <a:bodyPr vert="horz" lIns="91440" tIns="45720" rIns="91440" bIns="45720" rtlCol="0" anchor="t">
            <a:normAutofit/>
          </a:bodyPr>
          <a:lstStyle/>
          <a:p>
            <a:r>
              <a:rPr lang="en-US"/>
              <a:t>If a teacher has attempted the quiz three times and been unsuccessful, the teacher will be locked out of the quiz.</a:t>
            </a:r>
          </a:p>
          <a:p>
            <a:pPr lvl="1"/>
            <a:r>
              <a:rPr lang="en-US"/>
              <a:t>The quiz will be unlocked 24 hours after the date and time the teacher is locked out.</a:t>
            </a:r>
          </a:p>
          <a:p>
            <a:pPr lvl="1"/>
            <a:r>
              <a:rPr lang="en-US"/>
              <a:t>An email will be sent to the teacher when the quiz is unlocked.</a:t>
            </a:r>
          </a:p>
          <a:p>
            <a:r>
              <a:rPr lang="en-US"/>
              <a:t>If a teacher has six unsuccessful attempts of the quiz, an email is sent to the teacher and DAC. The quiz will not be unlocked until the DAC emails KDE.</a:t>
            </a:r>
          </a:p>
          <a:p>
            <a:pPr marL="0" indent="0">
              <a:buNone/>
            </a:pPr>
            <a:endParaRPr lang="en-US"/>
          </a:p>
        </p:txBody>
      </p:sp>
      <p:pic>
        <p:nvPicPr>
          <p:cNvPr id="5" name="Picture 4" descr="Screenshot of the information displayed when a teacher is locked out of the Attainment Task Training Quiz. ">
            <a:extLst>
              <a:ext uri="{FF2B5EF4-FFF2-40B4-BE49-F238E27FC236}">
                <a16:creationId xmlns:a16="http://schemas.microsoft.com/office/drawing/2014/main" id="{EEABF085-455D-EE57-05BF-EA9E1B24A804}"/>
              </a:ext>
            </a:extLst>
          </p:cNvPr>
          <p:cNvPicPr>
            <a:picLocks noChangeAspect="1"/>
          </p:cNvPicPr>
          <p:nvPr/>
        </p:nvPicPr>
        <p:blipFill>
          <a:blip r:embed="rId3"/>
          <a:stretch>
            <a:fillRect/>
          </a:stretch>
        </p:blipFill>
        <p:spPr>
          <a:xfrm>
            <a:off x="4145837" y="3911262"/>
            <a:ext cx="3496954" cy="1730672"/>
          </a:xfrm>
          <a:prstGeom prst="rect">
            <a:avLst/>
          </a:prstGeom>
        </p:spPr>
      </p:pic>
    </p:spTree>
    <p:extLst>
      <p:ext uri="{BB962C8B-B14F-4D97-AF65-F5344CB8AC3E}">
        <p14:creationId xmlns:p14="http://schemas.microsoft.com/office/powerpoint/2010/main" val="162367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0"/>
            <a:ext cx="12192000" cy="1259840"/>
          </a:xfrm>
        </p:spPr>
        <p:txBody>
          <a:bodyPr>
            <a:normAutofit/>
          </a:bodyPr>
          <a:lstStyle/>
          <a:p>
            <a:r>
              <a:rPr lang="en-US"/>
              <a:t>New Alternate Assessment Targets for the Science Kentucky Academic Standards</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a:xfrm>
            <a:off x="838200" y="1394337"/>
            <a:ext cx="10515600" cy="4351338"/>
          </a:xfrm>
        </p:spPr>
        <p:txBody>
          <a:bodyPr/>
          <a:lstStyle/>
          <a:p>
            <a:r>
              <a:rPr lang="en-US"/>
              <a:t>The new science alternate assessment targets will be used during the </a:t>
            </a:r>
            <a:r>
              <a:rPr lang="en-US" b="1"/>
              <a:t>field test </a:t>
            </a:r>
            <a:r>
              <a:rPr lang="en-US"/>
              <a:t>portion of the AKSA this year.</a:t>
            </a:r>
          </a:p>
          <a:p>
            <a:r>
              <a:rPr lang="en-US"/>
              <a:t>The attainment tasks will use the previous science alternate assessment targets. </a:t>
            </a:r>
          </a:p>
          <a:p>
            <a:r>
              <a:rPr lang="en-US"/>
              <a:t>Both the previous and the new science alternate assessment targets can be found on the </a:t>
            </a:r>
            <a:r>
              <a:rPr lang="en-US">
                <a:hlinkClick r:id="rId3"/>
              </a:rPr>
              <a:t>Kentucky Academic Standards – Alternate KSA webpage</a:t>
            </a:r>
            <a:r>
              <a:rPr lang="en-US"/>
              <a:t>.</a:t>
            </a:r>
          </a:p>
          <a:p>
            <a:pPr lvl="1"/>
            <a:r>
              <a:rPr lang="en-US"/>
              <a:t>Teachers should use both in their instruction.</a:t>
            </a:r>
          </a:p>
          <a:p>
            <a:pPr marL="0" indent="0">
              <a:buNone/>
            </a:pPr>
            <a:endParaRPr lang="en-US"/>
          </a:p>
        </p:txBody>
      </p:sp>
    </p:spTree>
    <p:extLst>
      <p:ext uri="{BB962C8B-B14F-4D97-AF65-F5344CB8AC3E}">
        <p14:creationId xmlns:p14="http://schemas.microsoft.com/office/powerpoint/2010/main" val="274696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p:txBody>
          <a:bodyPr/>
          <a:lstStyle/>
          <a:p>
            <a:r>
              <a:rPr lang="en-US"/>
              <a:t>WIDA Alternate ACCESS Reporting </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p:txBody>
          <a:bodyPr vert="horz" lIns="91440" tIns="45720" rIns="91440" bIns="45720" rtlCol="0" anchor="t">
            <a:normAutofit/>
          </a:bodyPr>
          <a:lstStyle/>
          <a:p>
            <a:r>
              <a:rPr lang="en-US"/>
              <a:t>Chris Williams, Program Consultant </a:t>
            </a:r>
          </a:p>
          <a:p>
            <a:r>
              <a:rPr lang="en-US"/>
              <a:t>Office of Assessment and Accountability </a:t>
            </a:r>
          </a:p>
          <a:p>
            <a:endParaRPr lang="en-US"/>
          </a:p>
        </p:txBody>
      </p:sp>
    </p:spTree>
    <p:extLst>
      <p:ext uri="{BB962C8B-B14F-4D97-AF65-F5344CB8AC3E}">
        <p14:creationId xmlns:p14="http://schemas.microsoft.com/office/powerpoint/2010/main" val="388609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2192000" cy="924560"/>
          </a:xfrm>
        </p:spPr>
        <p:txBody>
          <a:bodyPr>
            <a:normAutofit/>
          </a:bodyPr>
          <a:lstStyle/>
          <a:p>
            <a:r>
              <a:rPr lang="en-US"/>
              <a:t>WIDA Alternate ACCESS Reports and Resources</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a:xfrm>
            <a:off x="838200" y="924561"/>
            <a:ext cx="10927080" cy="4612639"/>
          </a:xfrm>
        </p:spPr>
        <p:txBody>
          <a:bodyPr vert="horz" lIns="91440" tIns="45720" rIns="91440" bIns="45720" rtlCol="0" anchor="t">
            <a:normAutofit fontScale="92500" lnSpcReduction="10000"/>
          </a:bodyPr>
          <a:lstStyle/>
          <a:p>
            <a:pPr>
              <a:lnSpc>
                <a:spcPct val="100000"/>
              </a:lnSpc>
            </a:pPr>
            <a:r>
              <a:rPr lang="en-US"/>
              <a:t>Districts have received the WIDA Alternate ACCESS Reports and Data File Online in WIDA Assessment Management System (AMS).</a:t>
            </a:r>
          </a:p>
          <a:p>
            <a:pPr>
              <a:lnSpc>
                <a:spcPct val="100000"/>
              </a:lnSpc>
            </a:pPr>
            <a:r>
              <a:rPr lang="en-US"/>
              <a:t>District will receive the printed WIDA Alternate ACCESS Reports on Sept. 26.</a:t>
            </a:r>
          </a:p>
          <a:p>
            <a:pPr>
              <a:lnSpc>
                <a:spcPct val="100000"/>
              </a:lnSpc>
            </a:pPr>
            <a:r>
              <a:rPr lang="en-US"/>
              <a:t>Resources to assist with WIDA Alternate ACCESS:</a:t>
            </a:r>
          </a:p>
          <a:p>
            <a:pPr lvl="1">
              <a:lnSpc>
                <a:spcPct val="100000"/>
              </a:lnSpc>
            </a:pPr>
            <a:r>
              <a:rPr lang="en-US">
                <a:hlinkClick r:id="rId3"/>
              </a:rPr>
              <a:t>WIDA Alternate ACCESS Interpretive Guide for Score Reports</a:t>
            </a:r>
          </a:p>
          <a:p>
            <a:pPr lvl="1">
              <a:lnSpc>
                <a:spcPct val="100000"/>
              </a:lnSpc>
            </a:pPr>
            <a:r>
              <a:rPr lang="en-US">
                <a:hlinkClick r:id="rId4"/>
              </a:rPr>
              <a:t>Understanding 2023-2024 WIDA Alternate ACCESS Reports Recorded Webinar</a:t>
            </a:r>
          </a:p>
          <a:p>
            <a:pPr lvl="1">
              <a:lnSpc>
                <a:spcPct val="100000"/>
              </a:lnSpc>
            </a:pPr>
            <a:r>
              <a:rPr lang="en-US">
                <a:hlinkClick r:id="rId5"/>
              </a:rPr>
              <a:t>WIDA Alternate ACCESS: Understanding your Child's Scores flyer</a:t>
            </a:r>
            <a:endParaRPr lang="en-US"/>
          </a:p>
          <a:p>
            <a:pPr lvl="1">
              <a:lnSpc>
                <a:spcPct val="100000"/>
              </a:lnSpc>
            </a:pPr>
            <a:r>
              <a:rPr lang="en-US">
                <a:hlinkClick r:id="rId6"/>
              </a:rPr>
              <a:t>Alternate Proficiency Level Descriptors (PLDs)</a:t>
            </a:r>
          </a:p>
          <a:p>
            <a:pPr lvl="1">
              <a:lnSpc>
                <a:spcPct val="100000"/>
              </a:lnSpc>
            </a:pPr>
            <a:r>
              <a:rPr lang="en-US">
                <a:hlinkClick r:id="rId7"/>
              </a:rPr>
              <a:t>Applying the Framework: A Matrix for Educators to Address Students' Language and Disability Needs</a:t>
            </a:r>
            <a:endParaRPr lang="en-US"/>
          </a:p>
          <a:p>
            <a:pPr lvl="1">
              <a:lnSpc>
                <a:spcPct val="100000"/>
              </a:lnSpc>
            </a:pPr>
            <a:r>
              <a:rPr lang="en-US">
                <a:hlinkClick r:id="rId8"/>
              </a:rPr>
              <a:t>Conversations with </a:t>
            </a:r>
            <a:r>
              <a:rPr lang="en-US" err="1">
                <a:hlinkClick r:id="rId8"/>
              </a:rPr>
              <a:t>Candoo</a:t>
            </a:r>
            <a:r>
              <a:rPr lang="en-US">
                <a:hlinkClick r:id="rId8"/>
              </a:rPr>
              <a:t>: WIDA Alternate ACCESS standard setting</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119134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p:txBody>
          <a:bodyPr/>
          <a:lstStyle/>
          <a:p>
            <a:r>
              <a:rPr lang="en-US"/>
              <a:t>K Screen Updates</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a:xfrm>
            <a:off x="2114550" y="3592513"/>
            <a:ext cx="9144000" cy="1655762"/>
          </a:xfrm>
        </p:spPr>
        <p:txBody>
          <a:bodyPr vert="horz" lIns="91440" tIns="45720" rIns="91440" bIns="45720" rtlCol="0" anchor="t">
            <a:normAutofit/>
          </a:bodyPr>
          <a:lstStyle/>
          <a:p>
            <a:r>
              <a:rPr lang="en-US"/>
              <a:t>Tiffany Christopher, Program Consultant </a:t>
            </a:r>
          </a:p>
          <a:p>
            <a:r>
              <a:rPr lang="en-US"/>
              <a:t>Office of Assessment and Accountability </a:t>
            </a:r>
          </a:p>
          <a:p>
            <a:endParaRPr lang="en-US"/>
          </a:p>
        </p:txBody>
      </p:sp>
    </p:spTree>
    <p:extLst>
      <p:ext uri="{BB962C8B-B14F-4D97-AF65-F5344CB8AC3E}">
        <p14:creationId xmlns:p14="http://schemas.microsoft.com/office/powerpoint/2010/main" val="196653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0515600" cy="924560"/>
          </a:xfrm>
        </p:spPr>
        <p:txBody>
          <a:bodyPr/>
          <a:lstStyle/>
          <a:p>
            <a:r>
              <a:rPr lang="en-US"/>
              <a:t>K Screen Office Hours </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a:xfrm>
            <a:off x="838200" y="1253331"/>
            <a:ext cx="10591800" cy="4351338"/>
          </a:xfrm>
        </p:spPr>
        <p:txBody>
          <a:bodyPr>
            <a:normAutofit/>
          </a:bodyPr>
          <a:lstStyle/>
          <a:p>
            <a:r>
              <a:rPr lang="en-US" sz="2400"/>
              <a:t>The Office of Assessment and Accountability and Curriculum Associates will hold virtual office hours on </a:t>
            </a:r>
            <a:r>
              <a:rPr lang="en-US" sz="2400" b="1"/>
              <a:t>Sept. 13 </a:t>
            </a:r>
            <a:r>
              <a:rPr lang="en-US" sz="2400"/>
              <a:t>and </a:t>
            </a:r>
            <a:r>
              <a:rPr lang="en-US" sz="2400" b="1"/>
              <a:t>Sept. 30 </a:t>
            </a:r>
            <a:r>
              <a:rPr lang="en-US" sz="2400"/>
              <a:t>to support the K Screen process. </a:t>
            </a:r>
          </a:p>
          <a:p>
            <a:pPr lvl="1"/>
            <a:r>
              <a:rPr lang="en-US">
                <a:effectLst/>
                <a:ea typeface="Aptos" panose="020B0004020202020204" pitchFamily="34" charset="0"/>
              </a:rPr>
              <a:t>Sept. 13</a:t>
            </a:r>
            <a:r>
              <a:rPr lang="en-US">
                <a:ea typeface="Aptos" panose="020B0004020202020204" pitchFamily="34" charset="0"/>
              </a:rPr>
              <a:t>, </a:t>
            </a:r>
            <a:r>
              <a:rPr lang="en-US">
                <a:effectLst/>
                <a:ea typeface="Aptos" panose="020B0004020202020204" pitchFamily="34" charset="0"/>
              </a:rPr>
              <a:t>2 – 3 p.m. ET, </a:t>
            </a:r>
            <a:r>
              <a:rPr lang="en-US" u="sng">
                <a:solidFill>
                  <a:srgbClr val="467886"/>
                </a:solidFill>
                <a:effectLst/>
                <a:ea typeface="Aptos" panose="020B0004020202020204" pitchFamily="34" charset="0"/>
                <a:hlinkClick r:id="rId3"/>
              </a:rPr>
              <a:t>Join the Zoom Meeting</a:t>
            </a:r>
            <a:endParaRPr lang="en-US" u="sng">
              <a:solidFill>
                <a:srgbClr val="467886"/>
              </a:solidFill>
              <a:ea typeface="Aptos" panose="020B0004020202020204" pitchFamily="34" charset="0"/>
            </a:endParaRPr>
          </a:p>
          <a:p>
            <a:pPr lvl="1"/>
            <a:r>
              <a:rPr lang="en-US">
                <a:effectLst/>
                <a:ea typeface="Aptos" panose="020B0004020202020204" pitchFamily="34" charset="0"/>
              </a:rPr>
              <a:t>Sept. 30, 2 – 3 p.m. ET, </a:t>
            </a:r>
            <a:r>
              <a:rPr lang="en-US" u="sng">
                <a:solidFill>
                  <a:srgbClr val="467886"/>
                </a:solidFill>
                <a:effectLst/>
                <a:ea typeface="Aptos" panose="020B0004020202020204" pitchFamily="34" charset="0"/>
                <a:hlinkClick r:id="rId4"/>
              </a:rPr>
              <a:t>Join the Zoom Meeting</a:t>
            </a:r>
            <a:endParaRPr lang="en-US"/>
          </a:p>
          <a:p>
            <a:r>
              <a:rPr lang="en-US" sz="2400"/>
              <a:t>These sessions provide an opportunity to ask questions, receive guidance, and ensure readiness for upcoming tasks. </a:t>
            </a:r>
          </a:p>
          <a:p>
            <a:r>
              <a:rPr lang="en-US" sz="2400"/>
              <a:t>Participation is encouraged for all, whether experienced or new to the role. </a:t>
            </a:r>
          </a:p>
          <a:p>
            <a:r>
              <a:rPr lang="en-US" sz="2400"/>
              <a:t>Contact </a:t>
            </a:r>
            <a:r>
              <a:rPr lang="en-US" sz="2400">
                <a:hlinkClick r:id="rId5"/>
              </a:rPr>
              <a:t>Ben Riley</a:t>
            </a:r>
            <a:r>
              <a:rPr lang="en-US" sz="2400"/>
              <a:t> with questions.</a:t>
            </a:r>
          </a:p>
          <a:p>
            <a:pPr marL="0" indent="0">
              <a:buNone/>
            </a:pPr>
            <a:endParaRPr lang="en-US" sz="2400"/>
          </a:p>
          <a:p>
            <a:endParaRPr lang="en-US"/>
          </a:p>
        </p:txBody>
      </p:sp>
    </p:spTree>
    <p:extLst>
      <p:ext uri="{BB962C8B-B14F-4D97-AF65-F5344CB8AC3E}">
        <p14:creationId xmlns:p14="http://schemas.microsoft.com/office/powerpoint/2010/main" val="107684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33853" y="1101155"/>
            <a:ext cx="9301836"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02649"/>
                </a:solidFill>
                <a:effectLst/>
                <a:uLnTx/>
                <a:uFillTx/>
                <a:latin typeface="+mj-lt"/>
                <a:ea typeface="+mj-ea"/>
                <a:cs typeface="+mj-cs"/>
              </a:rPr>
              <a:t>House Bill 6 (2024)</a:t>
            </a:r>
            <a:br>
              <a:rPr kumimoji="0" lang="en-US" sz="5400" b="0" i="0" u="none" strike="noStrike" kern="1200" cap="none" spc="0" normalizeH="0" baseline="0" noProof="0" dirty="0">
                <a:ln>
                  <a:noFill/>
                </a:ln>
                <a:solidFill>
                  <a:srgbClr val="102649"/>
                </a:solidFill>
                <a:effectLst/>
                <a:uLnTx/>
                <a:uFillTx/>
                <a:latin typeface="+mj-lt"/>
                <a:ea typeface="+mj-ea"/>
                <a:cs typeface="+mj-cs"/>
              </a:rPr>
            </a:br>
            <a:r>
              <a:rPr kumimoji="0" lang="en-US" sz="5400" b="0" i="0" u="none" strike="noStrike" kern="1200" cap="none" spc="0" normalizeH="0" baseline="0" noProof="0" dirty="0">
                <a:ln>
                  <a:noFill/>
                </a:ln>
                <a:solidFill>
                  <a:srgbClr val="102649"/>
                </a:solidFill>
                <a:effectLst/>
                <a:uLnTx/>
                <a:uFillTx/>
                <a:latin typeface="+mj-lt"/>
                <a:ea typeface="+mj-ea"/>
                <a:cs typeface="+mj-cs"/>
              </a:rPr>
              <a:t>Website Requirements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627120"/>
            <a:ext cx="8780411" cy="1457642"/>
          </a:xfrm>
        </p:spPr>
        <p:txBody>
          <a:bodyPr vert="horz" lIns="91440" tIns="45720" rIns="91440" bIns="45720" rtlCol="0" anchor="t">
            <a:normAutofit/>
          </a:bodyPr>
          <a:lstStyle/>
          <a:p>
            <a:pPr marL="0" marR="0" lvl="0" indent="0" algn="r"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7780"/>
                </a:solidFill>
                <a:effectLst/>
                <a:uLnTx/>
                <a:uFillTx/>
                <a:latin typeface="Franklin Gothic Book" panose="020B0503020102020204"/>
                <a:ea typeface="+mn-ea"/>
                <a:cs typeface="+mn-cs"/>
              </a:rPr>
              <a:t>Shara Savage, Academic Program Manager</a:t>
            </a:r>
          </a:p>
          <a:p>
            <a:pPr marL="0" marR="0" lvl="0" indent="0" algn="r"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7780"/>
                </a:solidFill>
                <a:effectLst/>
                <a:uLnTx/>
                <a:uFillTx/>
                <a:latin typeface="Franklin Gothic Book" panose="020B0503020102020204"/>
                <a:ea typeface="+mn-lt"/>
                <a:cs typeface="+mn-lt"/>
              </a:rPr>
              <a:t>Office of Assessment and Accountability</a:t>
            </a:r>
            <a:endParaRPr kumimoji="0" lang="en-US" sz="2400" i="0" u="none" strike="noStrike" kern="1200" cap="none" spc="0" normalizeH="0" baseline="0" noProof="0" dirty="0">
              <a:ln>
                <a:noFill/>
              </a:ln>
              <a:solidFill>
                <a:srgbClr val="00778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7739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99ACB-25BA-9563-6701-82EB8B1C3A25}"/>
              </a:ext>
            </a:extLst>
          </p:cNvPr>
          <p:cNvSpPr>
            <a:spLocks noGrp="1"/>
          </p:cNvSpPr>
          <p:nvPr>
            <p:ph type="title"/>
          </p:nvPr>
        </p:nvSpPr>
        <p:spPr>
          <a:xfrm>
            <a:off x="0" y="1"/>
            <a:ext cx="10515600" cy="904240"/>
          </a:xfrm>
        </p:spPr>
        <p:txBody>
          <a:bodyPr/>
          <a:lstStyle/>
          <a:p>
            <a:r>
              <a:rPr lang="en-US"/>
              <a:t>HB 6 (2024) Website Requirements</a:t>
            </a:r>
          </a:p>
        </p:txBody>
      </p:sp>
      <p:sp>
        <p:nvSpPr>
          <p:cNvPr id="5" name="Content Placeholder 4">
            <a:extLst>
              <a:ext uri="{FF2B5EF4-FFF2-40B4-BE49-F238E27FC236}">
                <a16:creationId xmlns:a16="http://schemas.microsoft.com/office/drawing/2014/main" id="{BE1ACEB5-6168-D6D4-9318-A1D12BB0DB45}"/>
              </a:ext>
            </a:extLst>
          </p:cNvPr>
          <p:cNvSpPr>
            <a:spLocks noGrp="1"/>
          </p:cNvSpPr>
          <p:nvPr>
            <p:ph idx="1"/>
          </p:nvPr>
        </p:nvSpPr>
        <p:spPr>
          <a:xfrm>
            <a:off x="407926" y="904241"/>
            <a:ext cx="11519914" cy="4734559"/>
          </a:xfrm>
        </p:spPr>
        <p:txBody>
          <a:bodyPr>
            <a:normAutofit fontScale="85000" lnSpcReduction="20000"/>
          </a:bodyPr>
          <a:lstStyle/>
          <a:p>
            <a:pPr>
              <a:lnSpc>
                <a:spcPct val="110000"/>
              </a:lnSpc>
            </a:pPr>
            <a:r>
              <a:rPr lang="en-US"/>
              <a:t>Each local board of education and each school must prominently display on its internet landing page: </a:t>
            </a:r>
          </a:p>
          <a:p>
            <a:pPr>
              <a:lnSpc>
                <a:spcPct val="110000"/>
              </a:lnSpc>
            </a:pPr>
            <a:r>
              <a:rPr lang="en-US"/>
              <a:t>In not less than 16-point type, </a:t>
            </a:r>
          </a:p>
          <a:p>
            <a:pPr lvl="1">
              <a:lnSpc>
                <a:spcPct val="110000"/>
              </a:lnSpc>
            </a:pPr>
            <a:r>
              <a:rPr lang="en-US"/>
              <a:t> The district’s/school’s percentage of students scoring: </a:t>
            </a:r>
          </a:p>
          <a:p>
            <a:pPr lvl="2">
              <a:lnSpc>
                <a:spcPct val="110000"/>
              </a:lnSpc>
            </a:pPr>
            <a:r>
              <a:rPr lang="en-US"/>
              <a:t>Proficient in Reading </a:t>
            </a:r>
          </a:p>
          <a:p>
            <a:pPr lvl="2">
              <a:lnSpc>
                <a:spcPct val="110000"/>
              </a:lnSpc>
            </a:pPr>
            <a:r>
              <a:rPr lang="en-US"/>
              <a:t>Distinguished in Reading </a:t>
            </a:r>
          </a:p>
          <a:p>
            <a:pPr lvl="2">
              <a:lnSpc>
                <a:spcPct val="110000"/>
              </a:lnSpc>
            </a:pPr>
            <a:r>
              <a:rPr lang="en-US"/>
              <a:t>Proficient in Mathematics </a:t>
            </a:r>
          </a:p>
          <a:p>
            <a:pPr lvl="2">
              <a:lnSpc>
                <a:spcPct val="110000"/>
              </a:lnSpc>
            </a:pPr>
            <a:r>
              <a:rPr lang="en-US"/>
              <a:t>Distinguished in Mathematics</a:t>
            </a:r>
          </a:p>
          <a:p>
            <a:pPr lvl="1">
              <a:lnSpc>
                <a:spcPct val="110000"/>
              </a:lnSpc>
            </a:pPr>
            <a:r>
              <a:rPr lang="en-US"/>
              <a:t>A web link to the detailed results of the district’s/schools’ performance*</a:t>
            </a:r>
          </a:p>
          <a:p>
            <a:pPr lvl="1">
              <a:lnSpc>
                <a:spcPct val="110000"/>
              </a:lnSpc>
            </a:pPr>
            <a:endParaRPr lang="en-US"/>
          </a:p>
          <a:p>
            <a:pPr>
              <a:lnSpc>
                <a:spcPct val="110000"/>
              </a:lnSpc>
            </a:pPr>
            <a:r>
              <a:rPr lang="en-US"/>
              <a:t>The district’s/school’s reading and mathematics performance percentages must also be displayed at the top of each webpage on districts’/schools’ websites in a banner format.</a:t>
            </a:r>
          </a:p>
        </p:txBody>
      </p:sp>
      <p:sp>
        <p:nvSpPr>
          <p:cNvPr id="3" name="Slide Number Placeholder 2">
            <a:extLst>
              <a:ext uri="{FF2B5EF4-FFF2-40B4-BE49-F238E27FC236}">
                <a16:creationId xmlns:a16="http://schemas.microsoft.com/office/drawing/2014/main" id="{FE52F95E-3C5F-A078-8BF2-E8B0656ECD9E}"/>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6DC644-B50C-4938-9019-C0DFB5CBD5BB}" type="slidenum">
              <a:rPr lang="en-US" smtClean="0"/>
              <a:pPr/>
              <a:t>18</a:t>
            </a:fld>
            <a:endParaRPr lang="en-US"/>
          </a:p>
        </p:txBody>
      </p:sp>
    </p:spTree>
    <p:extLst>
      <p:ext uri="{BB962C8B-B14F-4D97-AF65-F5344CB8AC3E}">
        <p14:creationId xmlns:p14="http://schemas.microsoft.com/office/powerpoint/2010/main" val="246436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29D7-FBB7-22E0-A5DE-643EC7C5F030}"/>
              </a:ext>
            </a:extLst>
          </p:cNvPr>
          <p:cNvSpPr>
            <a:spLocks noGrp="1"/>
          </p:cNvSpPr>
          <p:nvPr>
            <p:ph type="title"/>
          </p:nvPr>
        </p:nvSpPr>
        <p:spPr>
          <a:xfrm>
            <a:off x="0" y="14308"/>
            <a:ext cx="10587631" cy="940102"/>
          </a:xfrm>
        </p:spPr>
        <p:txBody>
          <a:bodyPr/>
          <a:lstStyle/>
          <a:p>
            <a:r>
              <a:rPr lang="en-US" dirty="0"/>
              <a:t>Key Reminders</a:t>
            </a:r>
          </a:p>
        </p:txBody>
      </p:sp>
      <p:sp>
        <p:nvSpPr>
          <p:cNvPr id="3" name="Content Placeholder 2">
            <a:extLst>
              <a:ext uri="{FF2B5EF4-FFF2-40B4-BE49-F238E27FC236}">
                <a16:creationId xmlns:a16="http://schemas.microsoft.com/office/drawing/2014/main" id="{B0C147F6-03A6-007A-D807-1CC049A6D4C0}"/>
              </a:ext>
            </a:extLst>
          </p:cNvPr>
          <p:cNvSpPr>
            <a:spLocks noGrp="1"/>
          </p:cNvSpPr>
          <p:nvPr>
            <p:ph idx="1"/>
          </p:nvPr>
        </p:nvSpPr>
        <p:spPr>
          <a:xfrm>
            <a:off x="426424" y="954410"/>
            <a:ext cx="11562376" cy="4897750"/>
          </a:xfrm>
        </p:spPr>
        <p:txBody>
          <a:bodyPr>
            <a:normAutofit lnSpcReduction="10000"/>
          </a:bodyPr>
          <a:lstStyle/>
          <a:p>
            <a:pPr>
              <a:lnSpc>
                <a:spcPct val="110000"/>
              </a:lnSpc>
            </a:pPr>
            <a:r>
              <a:rPr lang="en-US" sz="2400"/>
              <a:t>Spot checks have revealed a few areas that need attention:</a:t>
            </a:r>
          </a:p>
          <a:p>
            <a:pPr lvl="2">
              <a:lnSpc>
                <a:spcPct val="110000"/>
              </a:lnSpc>
            </a:pPr>
            <a:r>
              <a:rPr lang="en-US" sz="1600"/>
              <a:t>Some schools/districts have not yet posted the required information.</a:t>
            </a:r>
          </a:p>
          <a:p>
            <a:pPr lvl="2">
              <a:lnSpc>
                <a:spcPct val="110000"/>
              </a:lnSpc>
            </a:pPr>
            <a:r>
              <a:rPr lang="en-US" sz="1600"/>
              <a:t>Some links lead to incorrect SRC pages. </a:t>
            </a:r>
          </a:p>
          <a:p>
            <a:pPr lvl="2">
              <a:lnSpc>
                <a:spcPct val="110000"/>
              </a:lnSpc>
            </a:pPr>
            <a:r>
              <a:rPr lang="en-US" sz="1600"/>
              <a:t>Some districts have averaged their elementary/middle/high data.</a:t>
            </a:r>
          </a:p>
          <a:p>
            <a:pPr>
              <a:lnSpc>
                <a:spcPct val="110000"/>
              </a:lnSpc>
            </a:pPr>
            <a:r>
              <a:rPr lang="en-US" sz="2400"/>
              <a:t>Districts should post the data </a:t>
            </a:r>
            <a:r>
              <a:rPr lang="en-US" sz="2400" b="1"/>
              <a:t>by level</a:t>
            </a:r>
            <a:r>
              <a:rPr lang="en-US" sz="2400"/>
              <a:t>, as provided by KDE.</a:t>
            </a:r>
          </a:p>
          <a:p>
            <a:pPr>
              <a:lnSpc>
                <a:spcPct val="110000"/>
              </a:lnSpc>
            </a:pPr>
            <a:endParaRPr lang="en-US" sz="2400"/>
          </a:p>
          <a:p>
            <a:pPr>
              <a:lnSpc>
                <a:spcPct val="110000"/>
              </a:lnSpc>
            </a:pPr>
            <a:endParaRPr lang="en-US" sz="2400"/>
          </a:p>
          <a:p>
            <a:pPr>
              <a:lnSpc>
                <a:spcPct val="110000"/>
              </a:lnSpc>
            </a:pPr>
            <a:endParaRPr lang="en-US" sz="2400"/>
          </a:p>
          <a:p>
            <a:pPr marL="0" indent="0">
              <a:lnSpc>
                <a:spcPct val="110000"/>
              </a:lnSpc>
              <a:buNone/>
            </a:pPr>
            <a:endParaRPr lang="en-US" sz="2400"/>
          </a:p>
          <a:p>
            <a:pPr>
              <a:lnSpc>
                <a:spcPct val="110000"/>
              </a:lnSpc>
            </a:pPr>
            <a:r>
              <a:rPr lang="en-US" sz="2400"/>
              <a:t>Be Proactive—schools/districts should correct any issues prior to the release of     2023-2024 data. </a:t>
            </a:r>
          </a:p>
        </p:txBody>
      </p:sp>
      <p:pic>
        <p:nvPicPr>
          <p:cNvPr id="4" name="Picture 3" descr="A template showing performance results for reading and mathematics at elementary, middle, and high school levels. Each category lists the percentage of students achieving 'Distinguished' and 'Proficient' levels, with placeholders 'XX%' for the actual data">
            <a:extLst>
              <a:ext uri="{FF2B5EF4-FFF2-40B4-BE49-F238E27FC236}">
                <a16:creationId xmlns:a16="http://schemas.microsoft.com/office/drawing/2014/main" id="{329AEED2-EA74-224E-6A57-850650A406CD}"/>
              </a:ext>
            </a:extLst>
          </p:cNvPr>
          <p:cNvPicPr>
            <a:picLocks noChangeAspect="1"/>
          </p:cNvPicPr>
          <p:nvPr/>
        </p:nvPicPr>
        <p:blipFill rotWithShape="1">
          <a:blip r:embed="rId3"/>
          <a:srcRect t="20102" r="25583"/>
          <a:stretch/>
        </p:blipFill>
        <p:spPr>
          <a:xfrm>
            <a:off x="1054528" y="2854960"/>
            <a:ext cx="5955871" cy="1899635"/>
          </a:xfrm>
          <a:prstGeom prst="rect">
            <a:avLst/>
          </a:prstGeom>
        </p:spPr>
      </p:pic>
    </p:spTree>
    <p:extLst>
      <p:ext uri="{BB962C8B-B14F-4D97-AF65-F5344CB8AC3E}">
        <p14:creationId xmlns:p14="http://schemas.microsoft.com/office/powerpoint/2010/main" val="390746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dirty="0"/>
              <a:t>Fall 2024 Optional Senior ACT Administration Reminders </a:t>
            </a:r>
          </a:p>
          <a:p>
            <a:r>
              <a:rPr lang="en-US" dirty="0"/>
              <a:t>Alternate Kentucky Summative Assessment (AKSA) Updates </a:t>
            </a:r>
          </a:p>
          <a:p>
            <a:r>
              <a:rPr lang="en-US" dirty="0"/>
              <a:t>WIDA Alternate ACCESS Reporting</a:t>
            </a:r>
          </a:p>
          <a:p>
            <a:r>
              <a:rPr lang="en-US" dirty="0"/>
              <a:t>K Screen Updates</a:t>
            </a:r>
          </a:p>
          <a:p>
            <a:r>
              <a:rPr lang="en-US" dirty="0"/>
              <a:t>House Bill (HB) 6 (2024) Website Requirements</a:t>
            </a:r>
          </a:p>
          <a:p>
            <a:r>
              <a:rPr lang="en-US" dirty="0"/>
              <a:t>Quality Control Day (Tentative)</a:t>
            </a:r>
          </a:p>
          <a:p>
            <a:r>
              <a:rPr lang="en-US" dirty="0"/>
              <a:t>Reimagining Assessment and Accountability Prototype 4.0</a:t>
            </a:r>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C804-2DE1-0D18-39C7-DC772DF1238A}"/>
              </a:ext>
            </a:extLst>
          </p:cNvPr>
          <p:cNvSpPr>
            <a:spLocks noGrp="1"/>
          </p:cNvSpPr>
          <p:nvPr>
            <p:ph type="title"/>
          </p:nvPr>
        </p:nvSpPr>
        <p:spPr>
          <a:xfrm>
            <a:off x="0" y="1"/>
            <a:ext cx="12192000" cy="934720"/>
          </a:xfrm>
        </p:spPr>
        <p:txBody>
          <a:bodyPr>
            <a:normAutofit/>
          </a:bodyPr>
          <a:lstStyle/>
          <a:p>
            <a:r>
              <a:rPr lang="en-US"/>
              <a:t>HB 6 Timeline for 2024 Public Release</a:t>
            </a:r>
          </a:p>
        </p:txBody>
      </p:sp>
      <p:sp>
        <p:nvSpPr>
          <p:cNvPr id="3" name="Content Placeholder 2">
            <a:extLst>
              <a:ext uri="{FF2B5EF4-FFF2-40B4-BE49-F238E27FC236}">
                <a16:creationId xmlns:a16="http://schemas.microsoft.com/office/drawing/2014/main" id="{22E3C6C8-2DAA-16FE-8285-E541DBB94383}"/>
              </a:ext>
            </a:extLst>
          </p:cNvPr>
          <p:cNvSpPr>
            <a:spLocks noGrp="1"/>
          </p:cNvSpPr>
          <p:nvPr>
            <p:ph idx="1"/>
          </p:nvPr>
        </p:nvSpPr>
        <p:spPr>
          <a:xfrm>
            <a:off x="577682" y="1034416"/>
            <a:ext cx="10515600" cy="4093115"/>
          </a:xfrm>
        </p:spPr>
        <p:txBody>
          <a:bodyPr vert="horz" lIns="91440" tIns="45720" rIns="91440" bIns="45720" rtlCol="0" anchor="t">
            <a:normAutofit/>
          </a:bodyPr>
          <a:lstStyle/>
          <a:p>
            <a:r>
              <a:rPr lang="en-US"/>
              <a:t>Public release is tentatively scheduled for Oct. 3</a:t>
            </a:r>
          </a:p>
          <a:p>
            <a:r>
              <a:rPr lang="en-US"/>
              <a:t>With the assessment and accountability data files, District Assessment Coordinators will receive a spreadsheet containing student reading and mathematics Proficient and Distinguished percentages for the district and each school. </a:t>
            </a:r>
          </a:p>
          <a:p>
            <a:r>
              <a:rPr lang="en-US"/>
              <a:t>Districts will have 14 days to update percentages on websites (tentatively due Oct. 17).</a:t>
            </a:r>
          </a:p>
          <a:p>
            <a:r>
              <a:rPr lang="en-US"/>
              <a:t>With each release of updated spreadsheets, districts will need to update websites within 14 days if data has changed. </a:t>
            </a:r>
          </a:p>
        </p:txBody>
      </p:sp>
    </p:spTree>
    <p:extLst>
      <p:ext uri="{BB962C8B-B14F-4D97-AF65-F5344CB8AC3E}">
        <p14:creationId xmlns:p14="http://schemas.microsoft.com/office/powerpoint/2010/main" val="296066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33853" y="1101155"/>
            <a:ext cx="9301836"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02649"/>
                </a:solidFill>
                <a:effectLst/>
                <a:uLnTx/>
                <a:uFillTx/>
                <a:latin typeface="+mj-lt"/>
                <a:ea typeface="+mj-ea"/>
                <a:cs typeface="+mj-cs"/>
              </a:rPr>
              <a:t>Quality Control Day</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02649"/>
                </a:solidFill>
                <a:effectLst/>
                <a:uLnTx/>
                <a:uFillTx/>
                <a:latin typeface="+mj-lt"/>
                <a:ea typeface="+mj-ea"/>
                <a:cs typeface="+mj-cs"/>
              </a:rPr>
              <a:t> (Tentative)</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627120"/>
            <a:ext cx="8780411" cy="1457642"/>
          </a:xfrm>
        </p:spPr>
        <p:txBody>
          <a:bodyPr vert="horz" lIns="91440" tIns="45720" rIns="91440" bIns="45720" rtlCol="0" anchor="t">
            <a:normAutofit/>
          </a:bodyPr>
          <a:lstStyle/>
          <a:p>
            <a:pPr>
              <a:defRPr/>
            </a:pPr>
            <a:r>
              <a:rPr lang="en-US">
                <a:latin typeface="Franklin Gothic Book" panose="020B0503020102020204"/>
              </a:rPr>
              <a:t>Jennifer Stafford</a:t>
            </a:r>
            <a:r>
              <a:rPr kumimoji="0" lang="en-US" sz="2400" i="0" u="none" strike="noStrike" kern="1200" cap="none" spc="0" normalizeH="0" baseline="0" noProof="0">
                <a:ln>
                  <a:noFill/>
                </a:ln>
                <a:solidFill>
                  <a:srgbClr val="007780"/>
                </a:solidFill>
                <a:effectLst/>
                <a:uLnTx/>
                <a:uFillTx/>
                <a:latin typeface="Franklin Gothic Book" panose="020B0503020102020204"/>
                <a:ea typeface="+mn-ea"/>
                <a:cs typeface="+mn-cs"/>
              </a:rPr>
              <a:t>, </a:t>
            </a:r>
            <a:r>
              <a:rPr lang="en-US">
                <a:latin typeface="Franklin Gothic Book" panose="020B0503020102020204"/>
              </a:rPr>
              <a:t>Director </a:t>
            </a:r>
            <a:endParaRPr lang="en-US" sz="2400" i="0" u="none" strike="noStrike" kern="1200" cap="none" spc="0" normalizeH="0" baseline="0" noProof="0">
              <a:ln>
                <a:noFill/>
              </a:ln>
              <a:solidFill>
                <a:srgbClr val="000000"/>
              </a:solidFill>
              <a:effectLst/>
              <a:uLnTx/>
              <a:uFillTx/>
              <a:latin typeface="Franklin Gothic Book" panose="020B0503020102020204"/>
            </a:endParaRPr>
          </a:p>
          <a:p>
            <a:pPr>
              <a:defRPr/>
            </a:pPr>
            <a:r>
              <a:rPr kumimoji="0" lang="en-US" sz="2400" i="0" u="none" strike="noStrike" kern="1200" cap="none" spc="0" normalizeH="0" baseline="0" noProof="0">
                <a:ln>
                  <a:noFill/>
                </a:ln>
                <a:solidFill>
                  <a:srgbClr val="007780"/>
                </a:solidFill>
                <a:effectLst/>
                <a:uLnTx/>
                <a:uFillTx/>
                <a:latin typeface="Franklin Gothic Book" panose="020B0503020102020204"/>
                <a:ea typeface="+mn-lt"/>
                <a:cs typeface="+mn-lt"/>
              </a:rPr>
              <a:t>Office of Assessment and Accountability</a:t>
            </a:r>
            <a:r>
              <a:rPr lang="en-US">
                <a:latin typeface="Franklin Gothic Book" panose="020B0503020102020204"/>
                <a:ea typeface="+mn-lt"/>
                <a:cs typeface="+mn-lt"/>
              </a:rPr>
              <a:t> </a:t>
            </a:r>
            <a:endParaRPr lang="en-US">
              <a:ea typeface="+mn-ea"/>
              <a:cs typeface="+mn-cs"/>
            </a:endParaRPr>
          </a:p>
        </p:txBody>
      </p:sp>
    </p:spTree>
    <p:extLst>
      <p:ext uri="{BB962C8B-B14F-4D97-AF65-F5344CB8AC3E}">
        <p14:creationId xmlns:p14="http://schemas.microsoft.com/office/powerpoint/2010/main" val="221149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2E50-374D-FE86-0105-44D06DFBDCB4}"/>
              </a:ext>
            </a:extLst>
          </p:cNvPr>
          <p:cNvSpPr>
            <a:spLocks noGrp="1"/>
          </p:cNvSpPr>
          <p:nvPr>
            <p:ph type="title"/>
          </p:nvPr>
        </p:nvSpPr>
        <p:spPr>
          <a:xfrm>
            <a:off x="0" y="1"/>
            <a:ext cx="10515600" cy="941294"/>
          </a:xfrm>
        </p:spPr>
        <p:txBody>
          <a:bodyPr/>
          <a:lstStyle/>
          <a:p>
            <a:r>
              <a:rPr lang="en-US"/>
              <a:t>Quality Control Day Still Tentative</a:t>
            </a:r>
          </a:p>
        </p:txBody>
      </p:sp>
      <p:sp>
        <p:nvSpPr>
          <p:cNvPr id="3" name="Content Placeholder 2">
            <a:extLst>
              <a:ext uri="{FF2B5EF4-FFF2-40B4-BE49-F238E27FC236}">
                <a16:creationId xmlns:a16="http://schemas.microsoft.com/office/drawing/2014/main" id="{E713034C-93CC-F514-F025-6B747DB8A280}"/>
              </a:ext>
            </a:extLst>
          </p:cNvPr>
          <p:cNvSpPr>
            <a:spLocks noGrp="1"/>
          </p:cNvSpPr>
          <p:nvPr>
            <p:ph idx="1"/>
          </p:nvPr>
        </p:nvSpPr>
        <p:spPr>
          <a:xfrm>
            <a:off x="838200" y="1464195"/>
            <a:ext cx="10025744" cy="4163106"/>
          </a:xfrm>
        </p:spPr>
        <p:txBody>
          <a:bodyPr vert="horz" lIns="91440" tIns="45720" rIns="91440" bIns="45720" rtlCol="0" anchor="t">
            <a:normAutofit/>
          </a:bodyPr>
          <a:lstStyle/>
          <a:p>
            <a:r>
              <a:rPr lang="en-US"/>
              <a:t>QC Day still tentative for Sept. 19 from 9 a.m.- 4 p.m. ET. </a:t>
            </a:r>
          </a:p>
          <a:p>
            <a:r>
              <a:rPr lang="en-US"/>
              <a:t>The purpose of the QC Day is for District Assessment Coordinators (DACs) to identify systemic issues in accountability data prior to any public release. </a:t>
            </a:r>
          </a:p>
          <a:p>
            <a:pPr marL="0" indent="0">
              <a:buNone/>
            </a:pPr>
            <a:endParaRPr lang="en-US" sz="2600"/>
          </a:p>
          <a:p>
            <a:pPr marL="0" indent="0">
              <a:buNone/>
            </a:pPr>
            <a:endParaRPr lang="en-US"/>
          </a:p>
        </p:txBody>
      </p:sp>
    </p:spTree>
    <p:extLst>
      <p:ext uri="{BB962C8B-B14F-4D97-AF65-F5344CB8AC3E}">
        <p14:creationId xmlns:p14="http://schemas.microsoft.com/office/powerpoint/2010/main" val="136523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7233-9DDE-8C23-E955-EFF872149F43}"/>
              </a:ext>
            </a:extLst>
          </p:cNvPr>
          <p:cNvSpPr>
            <a:spLocks noGrp="1"/>
          </p:cNvSpPr>
          <p:nvPr>
            <p:ph type="title"/>
          </p:nvPr>
        </p:nvSpPr>
        <p:spPr>
          <a:xfrm>
            <a:off x="0" y="1"/>
            <a:ext cx="10876402" cy="927846"/>
          </a:xfrm>
        </p:spPr>
        <p:txBody>
          <a:bodyPr/>
          <a:lstStyle/>
          <a:p>
            <a:r>
              <a:rPr lang="en-US"/>
              <a:t>QC Day Purpose </a:t>
            </a:r>
          </a:p>
        </p:txBody>
      </p:sp>
      <p:sp>
        <p:nvSpPr>
          <p:cNvPr id="3" name="Content Placeholder 2">
            <a:extLst>
              <a:ext uri="{FF2B5EF4-FFF2-40B4-BE49-F238E27FC236}">
                <a16:creationId xmlns:a16="http://schemas.microsoft.com/office/drawing/2014/main" id="{7BC540B8-A846-D63F-41DD-0E486A52F35B}"/>
              </a:ext>
            </a:extLst>
          </p:cNvPr>
          <p:cNvSpPr>
            <a:spLocks noGrp="1"/>
          </p:cNvSpPr>
          <p:nvPr>
            <p:ph idx="1"/>
          </p:nvPr>
        </p:nvSpPr>
        <p:spPr>
          <a:xfrm>
            <a:off x="461789" y="1066535"/>
            <a:ext cx="11559881" cy="4351338"/>
          </a:xfrm>
        </p:spPr>
        <p:txBody>
          <a:bodyPr vert="horz" lIns="91440" tIns="45720" rIns="91440" bIns="45720" rtlCol="0" anchor="t">
            <a:normAutofit fontScale="92500" lnSpcReduction="10000"/>
          </a:bodyPr>
          <a:lstStyle/>
          <a:p>
            <a:pPr fontAlgn="base"/>
            <a:r>
              <a:rPr lang="en-US" sz="3000"/>
              <a:t>Purpose​</a:t>
            </a:r>
          </a:p>
          <a:p>
            <a:pPr lvl="1" fontAlgn="base"/>
            <a:r>
              <a:rPr lang="en-US" sz="2600"/>
              <a:t>Ensure accurate public reporting​</a:t>
            </a:r>
          </a:p>
          <a:p>
            <a:pPr lvl="1" fontAlgn="base"/>
            <a:r>
              <a:rPr lang="en-US" sz="2600"/>
              <a:t>Identify statewide systemic data issues that potentially impact multiple schools and districts ​</a:t>
            </a:r>
          </a:p>
          <a:p>
            <a:pPr fontAlgn="base"/>
            <a:r>
              <a:rPr lang="en-US" sz="3000"/>
              <a:t>Review Data​</a:t>
            </a:r>
          </a:p>
          <a:p>
            <a:pPr lvl="1" fontAlgn="base"/>
            <a:r>
              <a:rPr lang="en-US" sz="2600"/>
              <a:t>Changes to individual student data were requested in the Student Data Review and Rosters (SDRR) application during QC Data Review (August 7-14). ​</a:t>
            </a:r>
          </a:p>
          <a:p>
            <a:pPr lvl="1" fontAlgn="base"/>
            <a:r>
              <a:rPr lang="en-US" sz="2600" b="1"/>
              <a:t>QC Day Activities will focus on reviewing accountability data</a:t>
            </a:r>
            <a:endParaRPr lang="en-US" sz="2600"/>
          </a:p>
          <a:p>
            <a:pPr lvl="1" fontAlgn="base"/>
            <a:r>
              <a:rPr lang="en-US" sz="2600"/>
              <a:t>Review accountability data including color ratings, indicator data, and federal classifications.</a:t>
            </a:r>
          </a:p>
          <a:p>
            <a:pPr lvl="1" fontAlgn="base"/>
            <a:r>
              <a:rPr lang="en-US" sz="2600"/>
              <a:t>Conduct a final review of data to ensure data quality for schools and districts.​</a:t>
            </a:r>
          </a:p>
          <a:p>
            <a:pPr lvl="1" fontAlgn="base"/>
            <a:r>
              <a:rPr lang="en-US" sz="2600"/>
              <a:t>Carefully review individual student groups for federal classification (TSI). </a:t>
            </a:r>
          </a:p>
          <a:p>
            <a:endParaRPr lang="en-US"/>
          </a:p>
        </p:txBody>
      </p:sp>
    </p:spTree>
    <p:extLst>
      <p:ext uri="{BB962C8B-B14F-4D97-AF65-F5344CB8AC3E}">
        <p14:creationId xmlns:p14="http://schemas.microsoft.com/office/powerpoint/2010/main" val="3820367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11187949" cy="1082760"/>
          </a:xfrm>
        </p:spPr>
        <p:txBody>
          <a:bodyPr>
            <a:normAutofit/>
          </a:bodyPr>
          <a:lstStyle/>
          <a:p>
            <a:r>
              <a:rPr lang="en-US"/>
              <a:t>Timeline for 2024 Public Reporting</a:t>
            </a:r>
          </a:p>
        </p:txBody>
      </p:sp>
      <p:sp>
        <p:nvSpPr>
          <p:cNvPr id="2" name="Rounded Rectangle 1" descr="Text in box indicates this is a tentative timeline. "/>
          <p:cNvSpPr/>
          <p:nvPr/>
        </p:nvSpPr>
        <p:spPr>
          <a:xfrm>
            <a:off x="3783208" y="1292244"/>
            <a:ext cx="3454400" cy="609600"/>
          </a:xfrm>
          <a:prstGeom prst="roundRect">
            <a:avLst/>
          </a:prstGeom>
          <a:solidFill>
            <a:srgbClr val="079DA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TENTATIVE</a:t>
            </a:r>
          </a:p>
        </p:txBody>
      </p:sp>
      <p:graphicFrame>
        <p:nvGraphicFramePr>
          <p:cNvPr id="7" name="Content Placeholder 6" descr="Tentative schedule for assessment and accountability results &#10;The Office of Assessment and Accountability has established a tentative schedule for this fall’s release of assessment and accountability results from the 2016-17 school year. Wednesday, September 13, a webcast will be held for District Assessment Coordinators to provide the first comprehensive look at district data. We will then enter a time of data clean-up to correct any apparent errors prior to systematic issues. Pending no major issues, the data will be released UNDER EMBARGO on September 26 to superintendents in the morning and working media in the afternoon through the School Report Card. The embargo will be lifted and the School Report Card will go live on Thursday, September 28, at 12:01 a.m. Again, these dates are for planning purposes only and are subject to change based on any inconsistencies found in the data through the quality review process." title="Reporting Timeline"/>
          <p:cNvGraphicFramePr>
            <a:graphicFrameLocks noGrp="1"/>
          </p:cNvGraphicFramePr>
          <p:nvPr>
            <p:ph idx="4294967295"/>
          </p:nvPr>
        </p:nvGraphicFramePr>
        <p:xfrm>
          <a:off x="101600" y="1451822"/>
          <a:ext cx="11988800" cy="495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96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E027D5-C98A-7DD1-E9F3-0FB25AA7C80D}"/>
              </a:ext>
            </a:extLst>
          </p:cNvPr>
          <p:cNvSpPr>
            <a:spLocks noGrp="1"/>
          </p:cNvSpPr>
          <p:nvPr>
            <p:ph type="title"/>
          </p:nvPr>
        </p:nvSpPr>
        <p:spPr>
          <a:xfrm>
            <a:off x="0" y="0"/>
            <a:ext cx="10668000" cy="883059"/>
          </a:xfrm>
        </p:spPr>
        <p:txBody>
          <a:bodyPr>
            <a:normAutofit/>
          </a:bodyPr>
          <a:lstStyle/>
          <a:p>
            <a:pPr marL="228600" algn="l"/>
            <a:r>
              <a:rPr lang="en-US" sz="4400"/>
              <a:t>Open House</a:t>
            </a:r>
          </a:p>
        </p:txBody>
      </p:sp>
      <p:sp>
        <p:nvSpPr>
          <p:cNvPr id="9" name="Text Placeholder 8">
            <a:extLst>
              <a:ext uri="{FF2B5EF4-FFF2-40B4-BE49-F238E27FC236}">
                <a16:creationId xmlns:a16="http://schemas.microsoft.com/office/drawing/2014/main" id="{6DF80EA0-294C-E633-6ECD-0571C45D214D}"/>
              </a:ext>
            </a:extLst>
          </p:cNvPr>
          <p:cNvSpPr>
            <a:spLocks noGrp="1"/>
          </p:cNvSpPr>
          <p:nvPr>
            <p:ph type="body" sz="half" idx="2"/>
          </p:nvPr>
        </p:nvSpPr>
        <p:spPr>
          <a:xfrm>
            <a:off x="270828" y="986452"/>
            <a:ext cx="6304784" cy="3827595"/>
          </a:xfrm>
        </p:spPr>
        <p:txBody>
          <a:bodyPr>
            <a:normAutofit fontScale="25000" lnSpcReduction="20000"/>
          </a:bodyPr>
          <a:lstStyle/>
          <a:p>
            <a:pPr>
              <a:lnSpc>
                <a:spcPct val="120000"/>
              </a:lnSpc>
              <a:spcBef>
                <a:spcPts val="0"/>
              </a:spcBef>
            </a:pPr>
            <a:r>
              <a:rPr lang="en-US" sz="8000"/>
              <a:t>The Kentucky Department of Education will release 2023-2024 assessment and accountability data in a phased approach this fall. The data will be released in datasets before the new School Report Card (SRC) dashboard is available. </a:t>
            </a:r>
          </a:p>
          <a:p>
            <a:pPr>
              <a:lnSpc>
                <a:spcPct val="120000"/>
              </a:lnSpc>
              <a:spcBef>
                <a:spcPts val="0"/>
              </a:spcBef>
            </a:pPr>
            <a:endParaRPr lang="en-US" sz="8000"/>
          </a:p>
          <a:p>
            <a:pPr>
              <a:lnSpc>
                <a:spcPct val="120000"/>
              </a:lnSpc>
              <a:spcBef>
                <a:spcPts val="0"/>
              </a:spcBef>
            </a:pPr>
            <a:r>
              <a:rPr lang="en-US" sz="8000"/>
              <a:t>The data will be released in datasets in </a:t>
            </a:r>
            <a:r>
              <a:rPr lang="en-US" sz="8000">
                <a:hlinkClick r:id="rId3"/>
              </a:rPr>
              <a:t>Open House</a:t>
            </a:r>
            <a:r>
              <a:rPr lang="en-US" sz="8000"/>
              <a:t>.  This platform provides comprehensive information on school performance, enabling stakeholders to review and analyze educational outcomes. Please visit Open House to access the latest data and insights. </a:t>
            </a:r>
          </a:p>
          <a:p>
            <a:endParaRPr lang="en-US" sz="2800"/>
          </a:p>
          <a:p>
            <a:endParaRPr lang="en-US"/>
          </a:p>
        </p:txBody>
      </p:sp>
      <p:pic>
        <p:nvPicPr>
          <p:cNvPr id="6" name="Picture 5" descr="An illustration showing three icons representing different resources. The first icon on the left is a blue school building with the label 'District/School Directory.' The middle icon is a multicolored gauge with a green star, labeled 'School Report Card Suite.' The icon on the right is an orange document with an information symbol, labeled 'Supplemental Data.">
            <a:extLst>
              <a:ext uri="{FF2B5EF4-FFF2-40B4-BE49-F238E27FC236}">
                <a16:creationId xmlns:a16="http://schemas.microsoft.com/office/drawing/2014/main" id="{DF33CCB2-8D6E-D412-3A29-C24E1A8CC4F3}"/>
              </a:ext>
            </a:extLst>
          </p:cNvPr>
          <p:cNvPicPr>
            <a:picLocks noChangeAspect="1"/>
          </p:cNvPicPr>
          <p:nvPr/>
        </p:nvPicPr>
        <p:blipFill>
          <a:blip r:embed="rId4"/>
          <a:stretch>
            <a:fillRect/>
          </a:stretch>
        </p:blipFill>
        <p:spPr>
          <a:xfrm>
            <a:off x="6683188" y="1618577"/>
            <a:ext cx="5089265" cy="2361884"/>
          </a:xfrm>
          <a:prstGeom prst="rect">
            <a:avLst/>
          </a:prstGeom>
        </p:spPr>
      </p:pic>
      <p:sp>
        <p:nvSpPr>
          <p:cNvPr id="10" name="TextBox 9">
            <a:extLst>
              <a:ext uri="{FF2B5EF4-FFF2-40B4-BE49-F238E27FC236}">
                <a16:creationId xmlns:a16="http://schemas.microsoft.com/office/drawing/2014/main" id="{2CFB283E-E901-4C93-1A9A-FAB723DF5CE6}"/>
              </a:ext>
            </a:extLst>
          </p:cNvPr>
          <p:cNvSpPr txBox="1"/>
          <p:nvPr/>
        </p:nvSpPr>
        <p:spPr>
          <a:xfrm>
            <a:off x="270828" y="4917440"/>
            <a:ext cx="11047412" cy="954107"/>
          </a:xfrm>
          <a:prstGeom prst="rect">
            <a:avLst/>
          </a:prstGeom>
          <a:noFill/>
        </p:spPr>
        <p:txBody>
          <a:bodyPr wrap="square" rtlCol="0">
            <a:spAutoFit/>
          </a:bodyPr>
          <a:lstStyle/>
          <a:p>
            <a:r>
              <a:rPr lang="en-US" sz="1900">
                <a:solidFill>
                  <a:srgbClr val="102649"/>
                </a:solidFill>
              </a:rPr>
              <a:t>Please note: Due to a vendor change, a new SRC dashboard will be available later this year. The current SRC dashboard will sunset and be replaced. </a:t>
            </a:r>
          </a:p>
          <a:p>
            <a:endParaRPr lang="en-US"/>
          </a:p>
        </p:txBody>
      </p:sp>
    </p:spTree>
    <p:extLst>
      <p:ext uri="{BB962C8B-B14F-4D97-AF65-F5344CB8AC3E}">
        <p14:creationId xmlns:p14="http://schemas.microsoft.com/office/powerpoint/2010/main" val="378009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a:xfrm>
            <a:off x="1763486" y="1122363"/>
            <a:ext cx="9495064" cy="2387600"/>
          </a:xfrm>
        </p:spPr>
        <p:txBody>
          <a:bodyPr>
            <a:normAutofit/>
          </a:bodyPr>
          <a:lstStyle/>
          <a:p>
            <a:r>
              <a:rPr lang="en-US"/>
              <a:t>Reimagining Assessment and Accountability Prototype 4.0</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p:txBody>
          <a:bodyPr vert="horz" lIns="91440" tIns="45720" rIns="91440" bIns="45720" rtlCol="0" anchor="t">
            <a:normAutofit/>
          </a:bodyPr>
          <a:lstStyle/>
          <a:p>
            <a:r>
              <a:rPr lang="en-US"/>
              <a:t>Jennifer Stafford, Director </a:t>
            </a:r>
          </a:p>
          <a:p>
            <a:r>
              <a:rPr lang="en-US"/>
              <a:t>Office of Assessment and Accountability </a:t>
            </a:r>
          </a:p>
          <a:p>
            <a:endParaRPr lang="en-US"/>
          </a:p>
        </p:txBody>
      </p:sp>
    </p:spTree>
    <p:extLst>
      <p:ext uri="{BB962C8B-B14F-4D97-AF65-F5344CB8AC3E}">
        <p14:creationId xmlns:p14="http://schemas.microsoft.com/office/powerpoint/2010/main" val="286866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itle 1">
            <a:extLst>
              <a:ext uri="{FF2B5EF4-FFF2-40B4-BE49-F238E27FC236}">
                <a16:creationId xmlns:a16="http://schemas.microsoft.com/office/drawing/2014/main" id="{3520D662-18E0-41BC-87C6-5510C1FD1C44}"/>
              </a:ext>
            </a:extLst>
          </p:cNvPr>
          <p:cNvSpPr>
            <a:spLocks noGrp="1"/>
          </p:cNvSpPr>
          <p:nvPr>
            <p:ph type="title"/>
          </p:nvPr>
        </p:nvSpPr>
        <p:spPr>
          <a:xfrm>
            <a:off x="838200" y="-1224116"/>
            <a:ext cx="10515600" cy="1042461"/>
          </a:xfrm>
        </p:spPr>
        <p:txBody>
          <a:bodyPr>
            <a:normAutofit/>
          </a:bodyPr>
          <a:lstStyle/>
          <a:p>
            <a:r>
              <a:rPr lang="en-US" sz="3000"/>
              <a:t>Kentucky United We Learn Council’s Journey to the Moon</a:t>
            </a:r>
          </a:p>
        </p:txBody>
      </p:sp>
      <p:pic>
        <p:nvPicPr>
          <p:cNvPr id="4" name="Picture 3" descr="The graphic includes milestones from summer 2024 to summer 2026:&#10; &#10;Summer 2024: “Prototypes Developed” &#10;This milestone is depicted within a circle formed by three arrows labeled &quot;Share&quot;, &quot;Engage&quot; and &quot;Revise&quot;, indicating a continuous cycle.&#10;Summer 2024: “Legislative Awareness”&#10;Fall 2024: &quot;Study Phase&quot;  &#10;This milestone is depicted within a circle formed by three arrows labeled &quot;KDE&quot;, &quot;Council&quot; and &quot;Field&quot;, indicating a continuous cycle.&#10;Fall 2024: &quot;Council Recommends Accountability Model to the Kentucky Department of Education (KDE)&quot;&#10;Winter 2024: &quot;Council and KDE Recommend Model to the Kentucky Board of Education (KBE)&quot;&#10;Spring 2025: &quot;Engage Interim Education Committee&quot;&#10;Summer 2025: &quot;Advocacy Phase&quot;&#10;This milestone is depicted within a circle formed by three arrows labeled &quot;KDE&quot;, &quot;Council&quot; and &quot;Stakeholders&quot;, indicating a continuous cycle. &#10;Summer 2026: Goal: “Approved Reimagined Accountability System”">
            <a:extLst>
              <a:ext uri="{FF2B5EF4-FFF2-40B4-BE49-F238E27FC236}">
                <a16:creationId xmlns:a16="http://schemas.microsoft.com/office/drawing/2014/main" id="{5321E938-72C6-9601-75F7-DF64FB8A6D3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57271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4" name="Google Shape;102;g274dd86be49_0_15">
            <a:extLst>
              <a:ext uri="{FF2B5EF4-FFF2-40B4-BE49-F238E27FC236}">
                <a16:creationId xmlns:a16="http://schemas.microsoft.com/office/drawing/2014/main" id="{3AAE7F03-46AB-C516-2801-522A5FFB437A}"/>
              </a:ext>
            </a:extLst>
          </p:cNvPr>
          <p:cNvSpPr txBox="1">
            <a:spLocks noGrp="1"/>
          </p:cNvSpPr>
          <p:nvPr>
            <p:ph type="title" idx="4294967295"/>
          </p:nvPr>
        </p:nvSpPr>
        <p:spPr>
          <a:xfrm>
            <a:off x="0" y="0"/>
            <a:ext cx="11460957" cy="928256"/>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305" defTabSz="1219140">
              <a:lnSpc>
                <a:spcPct val="115000"/>
              </a:lnSpc>
              <a:buSzPts val="1100"/>
              <a:defRPr/>
            </a:pPr>
            <a:r>
              <a:rPr lang="en-US" sz="4250">
                <a:latin typeface="+mj-lt"/>
              </a:rPr>
              <a:t>Released Today</a:t>
            </a:r>
            <a:endParaRPr lang="en-US"/>
          </a:p>
        </p:txBody>
      </p:sp>
      <p:graphicFrame>
        <p:nvGraphicFramePr>
          <p:cNvPr id="224" name="Google Shape;224;g2e9a8ae116c_0_250"/>
          <p:cNvGraphicFramePr/>
          <p:nvPr>
            <p:extLst>
              <p:ext uri="{D42A27DB-BD31-4B8C-83A1-F6EECF244321}">
                <p14:modId xmlns:p14="http://schemas.microsoft.com/office/powerpoint/2010/main" val="3147499021"/>
              </p:ext>
            </p:extLst>
          </p:nvPr>
        </p:nvGraphicFramePr>
        <p:xfrm>
          <a:off x="1157093" y="1545597"/>
          <a:ext cx="9406767" cy="2927357"/>
        </p:xfrm>
        <a:graphic>
          <a:graphicData uri="http://schemas.openxmlformats.org/drawingml/2006/table">
            <a:tbl>
              <a:tblPr firstRow="1">
                <a:noFill/>
              </a:tblPr>
              <a:tblGrid>
                <a:gridCol w="4614200">
                  <a:extLst>
                    <a:ext uri="{9D8B030D-6E8A-4147-A177-3AD203B41FA5}">
                      <a16:colId xmlns:a16="http://schemas.microsoft.com/office/drawing/2014/main" val="20000"/>
                    </a:ext>
                  </a:extLst>
                </a:gridCol>
                <a:gridCol w="4792567">
                  <a:extLst>
                    <a:ext uri="{9D8B030D-6E8A-4147-A177-3AD203B41FA5}">
                      <a16:colId xmlns:a16="http://schemas.microsoft.com/office/drawing/2014/main" val="20001"/>
                    </a:ext>
                  </a:extLst>
                </a:gridCol>
              </a:tblGrid>
              <a:tr h="498517">
                <a:tc>
                  <a:txBody>
                    <a:bodyPr/>
                    <a:lstStyle/>
                    <a:p>
                      <a:pPr marL="0" lvl="0" indent="0" algn="l" rtl="0">
                        <a:lnSpc>
                          <a:spcPct val="90000"/>
                        </a:lnSpc>
                        <a:spcBef>
                          <a:spcPts val="0"/>
                        </a:spcBef>
                        <a:spcAft>
                          <a:spcPts val="0"/>
                        </a:spcAft>
                        <a:buClr>
                          <a:schemeClr val="dk1"/>
                        </a:buClr>
                        <a:buSzPts val="1100"/>
                        <a:buFont typeface="Arial"/>
                        <a:buNone/>
                      </a:pPr>
                      <a:r>
                        <a:rPr lang="en-US" sz="2400" b="1" u="none" strike="noStrike" cap="none">
                          <a:solidFill>
                            <a:schemeClr val="tx1"/>
                          </a:solidFill>
                          <a:latin typeface="Franklin Gothic Book"/>
                          <a:ea typeface="Times New Roman"/>
                          <a:cs typeface="Times New Roman"/>
                          <a:sym typeface="Times New Roman"/>
                        </a:rPr>
                        <a:t>Input Sought </a:t>
                      </a:r>
                    </a:p>
                  </a:txBody>
                  <a:tcPr marL="84667" marR="84667" marT="84667" marB="84667"/>
                </a:tc>
                <a:tc>
                  <a:txBody>
                    <a:bodyPr/>
                    <a:lstStyle/>
                    <a:p>
                      <a:pPr marL="0" lvl="0" indent="0" algn="l" rtl="0">
                        <a:lnSpc>
                          <a:spcPct val="90000"/>
                        </a:lnSpc>
                        <a:spcBef>
                          <a:spcPts val="0"/>
                        </a:spcBef>
                        <a:spcAft>
                          <a:spcPts val="0"/>
                        </a:spcAft>
                        <a:buClr>
                          <a:schemeClr val="dk1"/>
                        </a:buClr>
                        <a:buSzPts val="1100"/>
                        <a:buFont typeface="Arial"/>
                        <a:buNone/>
                      </a:pPr>
                      <a:r>
                        <a:rPr lang="en-US" sz="2400" b="1">
                          <a:solidFill>
                            <a:schemeClr val="tx1"/>
                          </a:solidFill>
                          <a:latin typeface="Franklin Gothic Book"/>
                          <a:ea typeface="Libre Franklin Medium"/>
                          <a:cs typeface="Libre Franklin Medium"/>
                          <a:sym typeface="Libre Franklin Medium"/>
                        </a:rPr>
                        <a:t>Next Steps</a:t>
                      </a:r>
                      <a:endParaRPr lang="en-US" sz="2400" b="1" u="none" strike="noStrike" cap="none">
                        <a:solidFill>
                          <a:schemeClr val="tx1"/>
                        </a:solidFill>
                        <a:latin typeface="Franklin Gothic Book"/>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2428839">
                <a:tc>
                  <a:txBody>
                    <a:bodyPr/>
                    <a:lstStyle/>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 sz="2100">
                          <a:solidFill>
                            <a:schemeClr val="dk1"/>
                          </a:solidFill>
                          <a:latin typeface="Franklin Gothic Book"/>
                          <a:ea typeface="Times New Roman"/>
                          <a:cs typeface="Times New Roman"/>
                          <a:sym typeface="Times New Roman"/>
                        </a:rPr>
                        <a:t>Version 4.0 </a:t>
                      </a:r>
                      <a:endParaRPr lang="en" sz="2100">
                        <a:solidFill>
                          <a:schemeClr val="dk1"/>
                        </a:solidFill>
                        <a:highlight>
                          <a:srgbClr val="00FFFF"/>
                        </a:highlight>
                        <a:latin typeface="Franklin Gothic Book"/>
                        <a:ea typeface="Times New Roman"/>
                        <a:cs typeface="Times New Roman"/>
                        <a:sym typeface="Times New Roman"/>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 sz="2100">
                          <a:solidFill>
                            <a:schemeClr val="dk1"/>
                          </a:solidFill>
                          <a:latin typeface="Franklin Gothic Book"/>
                          <a:ea typeface="Times New Roman"/>
                          <a:cs typeface="Times New Roman"/>
                          <a:sym typeface="Times New Roman"/>
                        </a:rPr>
                        <a:t>Version 4.0 Stakeholder Survey</a:t>
                      </a:r>
                      <a:endParaRPr lang="en-US" sz="2100" b="0" i="0" u="none" strike="noStrike" cap="none">
                        <a:solidFill>
                          <a:schemeClr val="tx1"/>
                        </a:solidFill>
                        <a:effectLst/>
                        <a:highlight>
                          <a:srgbClr val="00FFFF"/>
                        </a:highlight>
                        <a:latin typeface="Franklin Gothic Book"/>
                        <a:ea typeface="+mn-ea"/>
                        <a:cs typeface="+mn-cs"/>
                        <a:sym typeface="Aria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900" b="0" i="0" u="none" strike="noStrike" cap="none">
                          <a:solidFill>
                            <a:schemeClr val="tx1"/>
                          </a:solidFill>
                          <a:effectLst/>
                          <a:latin typeface="+mn-lt"/>
                          <a:ea typeface="+mn-ea"/>
                          <a:cs typeface="+mn-cs"/>
                          <a:sym typeface="Arial"/>
                        </a:rPr>
                        <a:t>Prototype 4.0 Resource Webpage</a:t>
                      </a:r>
                      <a:endParaRPr lang="en-US" sz="2100" b="0" i="0" u="none" strike="noStrike" cap="none">
                        <a:solidFill>
                          <a:schemeClr val="tx1"/>
                        </a:solidFill>
                        <a:effectLst/>
                        <a:latin typeface="Franklin Gothic Book" panose="020B0503020102020204" pitchFamily="34" charset="0"/>
                        <a:ea typeface="+mn-ea"/>
                        <a:cs typeface="Times New Roman"/>
                        <a:sym typeface="Times New Roman"/>
                      </a:endParaRPr>
                    </a:p>
                  </a:txBody>
                  <a:tcPr marL="84667" marR="84667" marT="84667" marB="84667"/>
                </a:tc>
                <a:tc>
                  <a:txBody>
                    <a:bodyPr/>
                    <a:lstStyle/>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US" sz="2100" dirty="0">
                          <a:latin typeface="Franklin Gothic Book"/>
                          <a:ea typeface="Times New Roman"/>
                          <a:cs typeface="Times New Roman"/>
                          <a:sym typeface="Times New Roman"/>
                        </a:rPr>
                        <a:t>Advisory Meetings</a:t>
                      </a:r>
                    </a:p>
                    <a:p>
                      <a:pPr marL="457200" marR="0" lvl="0" indent="-304800" algn="l" rtl="0">
                        <a:lnSpc>
                          <a:spcPct val="100000"/>
                        </a:lnSpc>
                        <a:spcBef>
                          <a:spcPts val="0"/>
                        </a:spcBef>
                        <a:spcAft>
                          <a:spcPts val="0"/>
                        </a:spcAft>
                        <a:buSzPts val="1200"/>
                        <a:buFont typeface="Arial" panose="020B0604020202020204" pitchFamily="34" charset="0"/>
                        <a:buChar char="•"/>
                      </a:pPr>
                      <a:r>
                        <a:rPr lang="en-US" sz="2100" b="0" i="0" u="none" strike="noStrike" noProof="0" dirty="0">
                          <a:solidFill>
                            <a:srgbClr val="000000"/>
                          </a:solidFill>
                          <a:latin typeface="Franklin Gothic Book"/>
                          <a:sym typeface="Times New Roman"/>
                        </a:rPr>
                        <a:t>Kentucky </a:t>
                      </a:r>
                      <a:r>
                        <a:rPr lang="en-US" sz="2100" b="0" i="0" u="none" strike="noStrike" noProof="0" dirty="0">
                          <a:solidFill>
                            <a:srgbClr val="000000"/>
                          </a:solidFill>
                          <a:latin typeface="Franklin Gothic Book"/>
                        </a:rPr>
                        <a:t>Board of Education, </a:t>
                      </a:r>
                      <a:br>
                        <a:rPr lang="en-US" sz="2100" b="0" i="0" u="none" strike="noStrike" noProof="0" dirty="0">
                          <a:solidFill>
                            <a:srgbClr val="000000"/>
                          </a:solidFill>
                          <a:latin typeface="Franklin Gothic Book"/>
                        </a:rPr>
                      </a:br>
                      <a:r>
                        <a:rPr lang="en-US" sz="2100" b="0" i="0" u="none" strike="noStrike" noProof="0" dirty="0">
                          <a:solidFill>
                            <a:srgbClr val="000000"/>
                          </a:solidFill>
                          <a:latin typeface="Franklin Gothic Book"/>
                        </a:rPr>
                        <a:t>Oct. 7-8</a:t>
                      </a:r>
                      <a:endParaRPr lang="en-US" sz="2100" dirty="0">
                        <a:latin typeface="Franklin Gothic Book"/>
                        <a:cs typeface="Times New Roman"/>
                      </a:endParaRPr>
                    </a:p>
                    <a:p>
                      <a:pPr marL="457200" marR="0" lvl="0" indent="-304800" algn="l">
                        <a:lnSpc>
                          <a:spcPct val="100000"/>
                        </a:lnSpc>
                        <a:spcBef>
                          <a:spcPts val="0"/>
                        </a:spcBef>
                        <a:spcAft>
                          <a:spcPts val="0"/>
                        </a:spcAft>
                        <a:buSzPts val="1200"/>
                        <a:buFont typeface="Arial" panose="020B0604020202020204" pitchFamily="34" charset="0"/>
                        <a:buChar char="•"/>
                      </a:pPr>
                      <a:r>
                        <a:rPr lang="en-US" sz="2100" dirty="0">
                          <a:latin typeface="Franklin Gothic Book"/>
                          <a:cs typeface="Times New Roman"/>
                        </a:rPr>
                        <a:t>Kentucky</a:t>
                      </a:r>
                      <a:r>
                        <a:rPr lang="en-US" sz="2100" dirty="0">
                          <a:latin typeface="Franklin Gothic Book"/>
                          <a:ea typeface="Times New Roman"/>
                          <a:cs typeface="Times New Roman"/>
                        </a:rPr>
                        <a:t> </a:t>
                      </a:r>
                      <a:r>
                        <a:rPr lang="en-US" sz="2100" dirty="0">
                          <a:latin typeface="Franklin Gothic Book"/>
                          <a:ea typeface="Times New Roman"/>
                          <a:cs typeface="Times New Roman"/>
                          <a:sym typeface="Times New Roman"/>
                        </a:rPr>
                        <a:t>United We Learn Council Convening, Oct. 21-22</a:t>
                      </a:r>
                      <a:endParaRPr lang="en-US" sz="2100" dirty="0">
                        <a:latin typeface="Franklin Gothic Book"/>
                        <a:cs typeface="Times New Roman"/>
                        <a:sym typeface="Times New Roman"/>
                      </a:endParaRPr>
                    </a:p>
                    <a:p>
                      <a:pPr marL="457200" marR="0" lvl="0" indent="-304800" algn="l" rtl="0">
                        <a:lnSpc>
                          <a:spcPct val="100000"/>
                        </a:lnSpc>
                        <a:spcBef>
                          <a:spcPts val="0"/>
                        </a:spcBef>
                        <a:spcAft>
                          <a:spcPts val="0"/>
                        </a:spcAft>
                        <a:buSzPts val="1200"/>
                        <a:buFont typeface="Arial" panose="020B0604020202020204" pitchFamily="34" charset="0"/>
                        <a:buChar char="•"/>
                      </a:pPr>
                      <a:endParaRPr lang="en-US" sz="2100" dirty="0">
                        <a:latin typeface="Franklin Gothic Book"/>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Oct. 10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2387600"/>
          </a:xfrm>
        </p:spPr>
        <p:txBody>
          <a:bodyPr/>
          <a:lstStyle/>
          <a:p>
            <a:r>
              <a:rPr lang="en-US"/>
              <a:t>Fall 2024 Optional Senior ACT State Administration Reminders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4020485"/>
            <a:ext cx="9144000" cy="1655762"/>
          </a:xfrm>
        </p:spPr>
        <p:txBody>
          <a:bodyPr/>
          <a:lstStyle/>
          <a:p>
            <a:r>
              <a:rPr lang="en-US"/>
              <a:t>Christen Roseberry, Program Consultant </a:t>
            </a:r>
          </a:p>
          <a:p>
            <a:r>
              <a:rPr lang="en-US"/>
              <a:t>Office of Assessment and Accountability </a:t>
            </a:r>
          </a:p>
        </p:txBody>
      </p:sp>
    </p:spTree>
    <p:extLst>
      <p:ext uri="{BB962C8B-B14F-4D97-AF65-F5344CB8AC3E}">
        <p14:creationId xmlns:p14="http://schemas.microsoft.com/office/powerpoint/2010/main" val="309775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0"/>
            <a:ext cx="12192000" cy="1375694"/>
          </a:xfrm>
        </p:spPr>
        <p:txBody>
          <a:bodyPr anchor="ctr">
            <a:normAutofit/>
          </a:bodyPr>
          <a:lstStyle/>
          <a:p>
            <a:r>
              <a:rPr lang="en-US">
                <a:ea typeface="+mj-lt"/>
                <a:cs typeface="+mj-lt"/>
              </a:rPr>
              <a:t>Fall 2024 Optional Senior ACT State Administration:</a:t>
            </a:r>
            <a:r>
              <a:rPr lang="en-US"/>
              <a:t> Test Window 1</a:t>
            </a:r>
          </a:p>
        </p:txBody>
      </p:sp>
      <p:graphicFrame>
        <p:nvGraphicFramePr>
          <p:cNvPr id="2" name="Table 1">
            <a:extLst>
              <a:ext uri="{FF2B5EF4-FFF2-40B4-BE49-F238E27FC236}">
                <a16:creationId xmlns:a16="http://schemas.microsoft.com/office/drawing/2014/main" id="{C7C040AB-BC2A-81B3-2D38-BD328D04A70A}"/>
              </a:ext>
            </a:extLst>
          </p:cNvPr>
          <p:cNvGraphicFramePr>
            <a:graphicFrameLocks noGrp="1"/>
          </p:cNvGraphicFramePr>
          <p:nvPr/>
        </p:nvGraphicFramePr>
        <p:xfrm>
          <a:off x="638355" y="1622727"/>
          <a:ext cx="10769873" cy="518160"/>
        </p:xfrm>
        <a:graphic>
          <a:graphicData uri="http://schemas.openxmlformats.org/drawingml/2006/table">
            <a:tbl>
              <a:tblPr firstRow="1" bandRow="1">
                <a:tableStyleId>{5C22544A-7EE6-4342-B048-85BDC9FD1C3A}</a:tableStyleId>
              </a:tblPr>
              <a:tblGrid>
                <a:gridCol w="10769873">
                  <a:extLst>
                    <a:ext uri="{9D8B030D-6E8A-4147-A177-3AD203B41FA5}">
                      <a16:colId xmlns:a16="http://schemas.microsoft.com/office/drawing/2014/main" val="360204751"/>
                    </a:ext>
                  </a:extLst>
                </a:gridCol>
              </a:tblGrid>
              <a:tr h="472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Calibri"/>
                          <a:ea typeface="MS Mincho"/>
                          <a:cs typeface="Sanskrit Text"/>
                        </a:rPr>
                        <a:t>Test Window 1</a:t>
                      </a:r>
                    </a:p>
                  </a:txBody>
                  <a:tcPr>
                    <a:solidFill>
                      <a:srgbClr val="007780"/>
                    </a:solidFill>
                  </a:tcPr>
                </a:tc>
                <a:extLst>
                  <a:ext uri="{0D108BD9-81ED-4DB2-BD59-A6C34878D82A}">
                    <a16:rowId xmlns:a16="http://schemas.microsoft.com/office/drawing/2014/main" val="3735908817"/>
                  </a:ext>
                </a:extLst>
              </a:tr>
            </a:tbl>
          </a:graphicData>
        </a:graphic>
      </p:graphicFrame>
      <p:graphicFrame>
        <p:nvGraphicFramePr>
          <p:cNvPr id="6" name="Table 5">
            <a:extLst>
              <a:ext uri="{FF2B5EF4-FFF2-40B4-BE49-F238E27FC236}">
                <a16:creationId xmlns:a16="http://schemas.microsoft.com/office/drawing/2014/main" id="{E3DAEB6D-B7A4-10BD-9F92-BA148CE892DC}"/>
              </a:ext>
            </a:extLst>
          </p:cNvPr>
          <p:cNvGraphicFramePr>
            <a:graphicFrameLocks noGrp="1"/>
          </p:cNvGraphicFramePr>
          <p:nvPr/>
        </p:nvGraphicFramePr>
        <p:xfrm>
          <a:off x="638355" y="2140888"/>
          <a:ext cx="10769873" cy="2678633"/>
        </p:xfrm>
        <a:graphic>
          <a:graphicData uri="http://schemas.openxmlformats.org/drawingml/2006/table">
            <a:tbl>
              <a:tblPr firstRow="1" bandRow="1"/>
              <a:tblGrid>
                <a:gridCol w="6082485">
                  <a:extLst>
                    <a:ext uri="{9D8B030D-6E8A-4147-A177-3AD203B41FA5}">
                      <a16:colId xmlns:a16="http://schemas.microsoft.com/office/drawing/2014/main" val="4064166013"/>
                    </a:ext>
                  </a:extLst>
                </a:gridCol>
                <a:gridCol w="4687388">
                  <a:extLst>
                    <a:ext uri="{9D8B030D-6E8A-4147-A177-3AD203B41FA5}">
                      <a16:colId xmlns:a16="http://schemas.microsoft.com/office/drawing/2014/main" val="524325697"/>
                    </a:ext>
                  </a:extLst>
                </a:gridCol>
              </a:tblGrid>
              <a:tr h="690638">
                <a:tc>
                  <a:txBody>
                    <a:bodyPr/>
                    <a:lstStyle/>
                    <a:p>
                      <a:pPr marL="0" marR="0">
                        <a:lnSpc>
                          <a:spcPct val="125000"/>
                        </a:lnSpc>
                        <a:spcBef>
                          <a:spcPts val="0"/>
                        </a:spcBef>
                        <a:spcAft>
                          <a:spcPts val="800"/>
                        </a:spcAft>
                      </a:pPr>
                      <a:r>
                        <a:rPr lang="en-US" sz="3200">
                          <a:solidFill>
                            <a:schemeClr val="bg1"/>
                          </a:solidFill>
                          <a:effectLst/>
                          <a:latin typeface="Calibri"/>
                          <a:ea typeface="MS Mincho"/>
                          <a:cs typeface="Sanskrit Text"/>
                        </a:rPr>
                        <a:t>Administration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3200">
                          <a:solidFill>
                            <a:schemeClr val="bg1"/>
                          </a:solidFill>
                          <a:effectLst/>
                          <a:latin typeface="Calibri"/>
                          <a:ea typeface="MS Mincho"/>
                          <a:cs typeface="Sanskrit Text"/>
                        </a:rPr>
                        <a:t>Dates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2638546409"/>
                  </a:ext>
                </a:extLst>
              </a:tr>
              <a:tr h="1897222">
                <a:tc>
                  <a:txBody>
                    <a:bodyPr/>
                    <a:lstStyle/>
                    <a:p>
                      <a:pPr marL="0" marR="0" lvl="0" indent="0" algn="l" defTabSz="914400" rtl="0" eaLnBrk="1" fontAlgn="auto" latinLnBrk="0" hangingPunct="1">
                        <a:lnSpc>
                          <a:spcPct val="125000"/>
                        </a:lnSpc>
                        <a:spcBef>
                          <a:spcPts val="0"/>
                        </a:spcBef>
                        <a:spcAft>
                          <a:spcPts val="800"/>
                        </a:spcAft>
                        <a:buClrTx/>
                        <a:buSzTx/>
                        <a:buFontTx/>
                        <a:buNone/>
                        <a:tabLst/>
                        <a:defRPr/>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 (Online only)</a:t>
                      </a:r>
                    </a:p>
                    <a:p>
                      <a:pPr marL="0" marR="0" lvl="0" indent="0" algn="l" defTabSz="914400" rtl="0" eaLnBrk="1" fontAlgn="auto" latinLnBrk="0" hangingPunct="1">
                        <a:lnSpc>
                          <a:spcPct val="125000"/>
                        </a:lnSpc>
                        <a:spcBef>
                          <a:spcPts val="0"/>
                        </a:spcBef>
                        <a:spcAft>
                          <a:spcPts val="800"/>
                        </a:spcAft>
                        <a:buClrTx/>
                        <a:buSzTx/>
                        <a:buFontTx/>
                        <a:buNone/>
                        <a:tabLst/>
                        <a:defRPr/>
                      </a:pPr>
                      <a:r>
                        <a:rPr lang="en-US" sz="2400">
                          <a:solidFill>
                            <a:srgbClr val="000000"/>
                          </a:solidFill>
                          <a:effectLst/>
                          <a:latin typeface="Calibri"/>
                          <a:ea typeface="MS Mincho"/>
                          <a:cs typeface="Sanskrit Text"/>
                        </a:rPr>
                        <a:t>The ACT-Authorized Accommodations Testing Window (Paper)</a:t>
                      </a:r>
                      <a:endParaRPr lang="en-US" sz="2400">
                        <a:effectLst/>
                        <a:latin typeface="Calibri"/>
                        <a:ea typeface="MS Mincho"/>
                        <a:cs typeface="Sanskrit Tex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dirty="0">
                          <a:solidFill>
                            <a:srgbClr val="000000"/>
                          </a:solidFill>
                          <a:effectLst/>
                          <a:latin typeface="Calibri"/>
                          <a:ea typeface="MS Mincho"/>
                          <a:cs typeface="Sanskrit Text"/>
                        </a:rPr>
                        <a:t>October 1-4 &amp; October 7-11</a:t>
                      </a:r>
                      <a:endParaRPr lang="en-US" sz="2400" dirty="0">
                        <a:effectLst/>
                        <a:latin typeface="Calibri"/>
                        <a:ea typeface="MS Mincho"/>
                        <a:cs typeface="Sanskrit Tex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243065739"/>
                  </a:ext>
                </a:extLst>
              </a:tr>
            </a:tbl>
          </a:graphicData>
        </a:graphic>
      </p:graphicFrame>
    </p:spTree>
    <p:extLst>
      <p:ext uri="{BB962C8B-B14F-4D97-AF65-F5344CB8AC3E}">
        <p14:creationId xmlns:p14="http://schemas.microsoft.com/office/powerpoint/2010/main" val="31440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0"/>
            <a:ext cx="12192000" cy="1366384"/>
          </a:xfrm>
        </p:spPr>
        <p:txBody>
          <a:bodyPr anchor="ctr">
            <a:normAutofit/>
          </a:bodyPr>
          <a:lstStyle/>
          <a:p>
            <a:r>
              <a:rPr lang="en-US">
                <a:ea typeface="+mj-lt"/>
                <a:cs typeface="+mj-lt"/>
              </a:rPr>
              <a:t>Fall 2024 Optional Senior ACT State Administration:</a:t>
            </a:r>
            <a:r>
              <a:rPr lang="en-US"/>
              <a:t> Test Window 2</a:t>
            </a:r>
          </a:p>
        </p:txBody>
      </p:sp>
      <p:graphicFrame>
        <p:nvGraphicFramePr>
          <p:cNvPr id="2" name="Table 1">
            <a:extLst>
              <a:ext uri="{FF2B5EF4-FFF2-40B4-BE49-F238E27FC236}">
                <a16:creationId xmlns:a16="http://schemas.microsoft.com/office/drawing/2014/main" id="{1D2F3325-220B-42AA-BB8F-264F08B90B2F}"/>
              </a:ext>
            </a:extLst>
          </p:cNvPr>
          <p:cNvGraphicFramePr>
            <a:graphicFrameLocks noGrp="1"/>
          </p:cNvGraphicFramePr>
          <p:nvPr/>
        </p:nvGraphicFramePr>
        <p:xfrm>
          <a:off x="615387" y="1599661"/>
          <a:ext cx="10961226" cy="518160"/>
        </p:xfrm>
        <a:graphic>
          <a:graphicData uri="http://schemas.openxmlformats.org/drawingml/2006/table">
            <a:tbl>
              <a:tblPr firstRow="1" bandRow="1">
                <a:tableStyleId>{5C22544A-7EE6-4342-B048-85BDC9FD1C3A}</a:tableStyleId>
              </a:tblPr>
              <a:tblGrid>
                <a:gridCol w="10961226">
                  <a:extLst>
                    <a:ext uri="{9D8B030D-6E8A-4147-A177-3AD203B41FA5}">
                      <a16:colId xmlns:a16="http://schemas.microsoft.com/office/drawing/2014/main" val="3485099798"/>
                    </a:ext>
                  </a:extLst>
                </a:gridCol>
              </a:tblGrid>
              <a:tr h="507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Calibri"/>
                          <a:ea typeface="MS Mincho"/>
                          <a:cs typeface="Sanskrit Text"/>
                        </a:rPr>
                        <a:t>Test Window 2</a:t>
                      </a:r>
                      <a:endParaRPr lang="en-US" dirty="0"/>
                    </a:p>
                  </a:txBody>
                  <a:tcPr>
                    <a:solidFill>
                      <a:srgbClr val="057780"/>
                    </a:solidFill>
                  </a:tcPr>
                </a:tc>
                <a:extLst>
                  <a:ext uri="{0D108BD9-81ED-4DB2-BD59-A6C34878D82A}">
                    <a16:rowId xmlns:a16="http://schemas.microsoft.com/office/drawing/2014/main" val="1494747161"/>
                  </a:ext>
                </a:extLst>
              </a:tr>
            </a:tbl>
          </a:graphicData>
        </a:graphic>
      </p:graphicFrame>
      <p:graphicFrame>
        <p:nvGraphicFramePr>
          <p:cNvPr id="8" name="Table 7">
            <a:extLst>
              <a:ext uri="{FF2B5EF4-FFF2-40B4-BE49-F238E27FC236}">
                <a16:creationId xmlns:a16="http://schemas.microsoft.com/office/drawing/2014/main" id="{13036B4E-AF96-F77E-FEA8-A177D35A7081}"/>
              </a:ext>
            </a:extLst>
          </p:cNvPr>
          <p:cNvGraphicFramePr>
            <a:graphicFrameLocks noGrp="1"/>
          </p:cNvGraphicFramePr>
          <p:nvPr/>
        </p:nvGraphicFramePr>
        <p:xfrm>
          <a:off x="615387" y="2107025"/>
          <a:ext cx="10961226" cy="2643950"/>
        </p:xfrm>
        <a:graphic>
          <a:graphicData uri="http://schemas.openxmlformats.org/drawingml/2006/table">
            <a:tbl>
              <a:tblPr firstRow="1" bandRow="1"/>
              <a:tblGrid>
                <a:gridCol w="6063707">
                  <a:extLst>
                    <a:ext uri="{9D8B030D-6E8A-4147-A177-3AD203B41FA5}">
                      <a16:colId xmlns:a16="http://schemas.microsoft.com/office/drawing/2014/main" val="1307777718"/>
                    </a:ext>
                  </a:extLst>
                </a:gridCol>
                <a:gridCol w="4897519">
                  <a:extLst>
                    <a:ext uri="{9D8B030D-6E8A-4147-A177-3AD203B41FA5}">
                      <a16:colId xmlns:a16="http://schemas.microsoft.com/office/drawing/2014/main" val="2365850475"/>
                    </a:ext>
                  </a:extLst>
                </a:gridCol>
              </a:tblGrid>
              <a:tr h="571531">
                <a:tc>
                  <a:txBody>
                    <a:bodyPr/>
                    <a:lstStyle/>
                    <a:p>
                      <a:pPr marL="0" marR="0">
                        <a:lnSpc>
                          <a:spcPct val="125000"/>
                        </a:lnSpc>
                        <a:spcBef>
                          <a:spcPts val="0"/>
                        </a:spcBef>
                        <a:spcAft>
                          <a:spcPts val="800"/>
                        </a:spcAft>
                      </a:pPr>
                      <a:r>
                        <a:rPr lang="en-US" sz="3200">
                          <a:solidFill>
                            <a:schemeClr val="bg1"/>
                          </a:solidFill>
                          <a:effectLst/>
                          <a:latin typeface="Calibri"/>
                          <a:ea typeface="MS Mincho"/>
                          <a:cs typeface="Sanskrit Text"/>
                        </a:rPr>
                        <a:t>Administration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3200">
                          <a:solidFill>
                            <a:schemeClr val="bg1"/>
                          </a:solidFill>
                          <a:effectLst/>
                          <a:latin typeface="Calibri"/>
                          <a:ea typeface="MS Mincho"/>
                          <a:cs typeface="Sanskrit Text"/>
                        </a:rPr>
                        <a:t>Dates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3719011639"/>
                  </a:ext>
                </a:extLst>
              </a:tr>
              <a:tr h="1245252">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 (Online only)</a:t>
                      </a:r>
                    </a:p>
                    <a:p>
                      <a:pPr marL="0" marR="0" lvl="0" indent="0" algn="l" defTabSz="914400" rtl="0" eaLnBrk="1" fontAlgn="auto" latinLnBrk="0" hangingPunct="1">
                        <a:lnSpc>
                          <a:spcPct val="125000"/>
                        </a:lnSpc>
                        <a:spcBef>
                          <a:spcPts val="0"/>
                        </a:spcBef>
                        <a:spcAft>
                          <a:spcPts val="800"/>
                        </a:spcAft>
                        <a:buClrTx/>
                        <a:buSzTx/>
                        <a:buFontTx/>
                        <a:buNone/>
                        <a:tabLst/>
                        <a:defRPr/>
                      </a:pPr>
                      <a:r>
                        <a:rPr lang="en-US" sz="2400">
                          <a:solidFill>
                            <a:srgbClr val="000000"/>
                          </a:solidFill>
                          <a:effectLst/>
                          <a:latin typeface="Calibri"/>
                          <a:ea typeface="MS Mincho"/>
                          <a:cs typeface="Sanskrit Text"/>
                        </a:rPr>
                        <a:t>The ACT-Authorized Accommodations Testing Window (Paper)</a:t>
                      </a:r>
                      <a:endParaRPr lang="en-US" sz="2400">
                        <a:effectLst/>
                        <a:latin typeface="Calibri"/>
                        <a:ea typeface="MS Mincho"/>
                        <a:cs typeface="Sanskrit Tex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dirty="0">
                          <a:solidFill>
                            <a:srgbClr val="000000"/>
                          </a:solidFill>
                          <a:effectLst/>
                          <a:latin typeface="Calibri"/>
                          <a:ea typeface="MS Mincho"/>
                          <a:cs typeface="Sanskrit Text"/>
                        </a:rPr>
                        <a:t>October 15-18 &amp; October 21-25</a:t>
                      </a:r>
                      <a:endParaRPr lang="en-US" sz="2400" dirty="0">
                        <a:effectLst/>
                        <a:latin typeface="Calibri"/>
                        <a:ea typeface="MS Mincho"/>
                        <a:cs typeface="Sanskrit Tex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4843576"/>
                  </a:ext>
                </a:extLst>
              </a:tr>
            </a:tbl>
          </a:graphicData>
        </a:graphic>
      </p:graphicFrame>
      <p:sp>
        <p:nvSpPr>
          <p:cNvPr id="6" name="TextBox 5">
            <a:extLst>
              <a:ext uri="{FF2B5EF4-FFF2-40B4-BE49-F238E27FC236}">
                <a16:creationId xmlns:a16="http://schemas.microsoft.com/office/drawing/2014/main" id="{93D952DC-1E18-43B7-9ED6-A55087E0B878}"/>
              </a:ext>
            </a:extLst>
          </p:cNvPr>
          <p:cNvSpPr txBox="1"/>
          <p:nvPr/>
        </p:nvSpPr>
        <p:spPr>
          <a:xfrm>
            <a:off x="615387" y="4984252"/>
            <a:ext cx="10961226" cy="923330"/>
          </a:xfrm>
          <a:prstGeom prst="rect">
            <a:avLst/>
          </a:prstGeom>
          <a:noFill/>
        </p:spPr>
        <p:txBody>
          <a:bodyPr wrap="square" lIns="91440" tIns="45720" rIns="91440" bIns="45720" rtlCol="0" anchor="t">
            <a:spAutoFit/>
          </a:bodyPr>
          <a:lstStyle/>
          <a:p>
            <a:r>
              <a:rPr lang="en-US" b="1" i="1">
                <a:solidFill>
                  <a:srgbClr val="102649"/>
                </a:solidFill>
              </a:rPr>
              <a:t>Please Note: ACT and OAA have secured an Emergency Test Window 3. OAA will work with districts should a statewide emergency arise. </a:t>
            </a:r>
            <a:endParaRPr lang="en-US">
              <a:solidFill>
                <a:srgbClr val="102649"/>
              </a:solidFill>
            </a:endParaRPr>
          </a:p>
          <a:p>
            <a:endParaRPr lang="en-US"/>
          </a:p>
        </p:txBody>
      </p:sp>
    </p:spTree>
    <p:extLst>
      <p:ext uri="{BB962C8B-B14F-4D97-AF65-F5344CB8AC3E}">
        <p14:creationId xmlns:p14="http://schemas.microsoft.com/office/powerpoint/2010/main" val="299176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2548-FC0F-199B-A1FE-B9C276C962FB}"/>
              </a:ext>
            </a:extLst>
          </p:cNvPr>
          <p:cNvSpPr>
            <a:spLocks noGrp="1"/>
          </p:cNvSpPr>
          <p:nvPr>
            <p:ph type="title"/>
          </p:nvPr>
        </p:nvSpPr>
        <p:spPr>
          <a:xfrm>
            <a:off x="0" y="1"/>
            <a:ext cx="11907520" cy="1253331"/>
          </a:xfrm>
        </p:spPr>
        <p:txBody>
          <a:bodyPr>
            <a:normAutofit/>
          </a:bodyPr>
          <a:lstStyle/>
          <a:p>
            <a:r>
              <a:rPr lang="en-US"/>
              <a:t>Fall 2024 Optional Senior ACT State Administration: Schedule of Events</a:t>
            </a:r>
          </a:p>
        </p:txBody>
      </p:sp>
      <p:sp>
        <p:nvSpPr>
          <p:cNvPr id="3" name="Content Placeholder 2">
            <a:extLst>
              <a:ext uri="{FF2B5EF4-FFF2-40B4-BE49-F238E27FC236}">
                <a16:creationId xmlns:a16="http://schemas.microsoft.com/office/drawing/2014/main" id="{3E16FD2E-CE20-709C-0390-A319D3C1AA8C}"/>
              </a:ext>
            </a:extLst>
          </p:cNvPr>
          <p:cNvSpPr>
            <a:spLocks noGrp="1"/>
          </p:cNvSpPr>
          <p:nvPr>
            <p:ph idx="1"/>
          </p:nvPr>
        </p:nvSpPr>
        <p:spPr>
          <a:xfrm>
            <a:off x="838200" y="1564639"/>
            <a:ext cx="10515600" cy="4040029"/>
          </a:xfrm>
        </p:spPr>
        <p:txBody>
          <a:bodyPr/>
          <a:lstStyle/>
          <a:p>
            <a:r>
              <a:rPr lang="en-US"/>
              <a:t>The </a:t>
            </a:r>
            <a:r>
              <a:rPr lang="en-US">
                <a:hlinkClick r:id="rId2"/>
              </a:rPr>
              <a:t>Fall ACT Schedule of Events </a:t>
            </a:r>
            <a:r>
              <a:rPr lang="en-US"/>
              <a:t>outlines the various tasks that must be completed during the testing cycle. Tasks will vary depending on which type of administration is being managed (standard time or accommodated online/paper).</a:t>
            </a:r>
          </a:p>
          <a:p>
            <a:r>
              <a:rPr lang="en-US"/>
              <a:t>In addition to the fall 2024 schedule of events, please download and utilize the </a:t>
            </a:r>
            <a:r>
              <a:rPr lang="en-US">
                <a:hlinkClick r:id="rId3"/>
              </a:rPr>
              <a:t>ACT Test Coordinator Checklist</a:t>
            </a:r>
            <a:r>
              <a:rPr lang="en-US"/>
              <a:t>. It is a valuable tool to assist DACs and BACs in navigating through the testing cycle.</a:t>
            </a:r>
          </a:p>
        </p:txBody>
      </p:sp>
    </p:spTree>
    <p:extLst>
      <p:ext uri="{BB962C8B-B14F-4D97-AF65-F5344CB8AC3E}">
        <p14:creationId xmlns:p14="http://schemas.microsoft.com/office/powerpoint/2010/main" val="127079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5AD6-C585-855D-4461-FE49E78DF0A3}"/>
              </a:ext>
            </a:extLst>
          </p:cNvPr>
          <p:cNvSpPr>
            <a:spLocks noGrp="1"/>
          </p:cNvSpPr>
          <p:nvPr>
            <p:ph type="title"/>
          </p:nvPr>
        </p:nvSpPr>
        <p:spPr>
          <a:xfrm>
            <a:off x="0" y="0"/>
            <a:ext cx="11730790" cy="1253331"/>
          </a:xfrm>
        </p:spPr>
        <p:txBody>
          <a:bodyPr>
            <a:noAutofit/>
          </a:bodyPr>
          <a:lstStyle/>
          <a:p>
            <a:r>
              <a:rPr lang="en-US"/>
              <a:t>Fall 2024 Optional Senior ACT State Administration: Office Hours</a:t>
            </a:r>
          </a:p>
        </p:txBody>
      </p:sp>
      <p:sp>
        <p:nvSpPr>
          <p:cNvPr id="3" name="Content Placeholder 2">
            <a:extLst>
              <a:ext uri="{FF2B5EF4-FFF2-40B4-BE49-F238E27FC236}">
                <a16:creationId xmlns:a16="http://schemas.microsoft.com/office/drawing/2014/main" id="{E181663E-6655-2F7D-F5F1-55905335B5ED}"/>
              </a:ext>
            </a:extLst>
          </p:cNvPr>
          <p:cNvSpPr>
            <a:spLocks noGrp="1"/>
          </p:cNvSpPr>
          <p:nvPr>
            <p:ph idx="1"/>
          </p:nvPr>
        </p:nvSpPr>
        <p:spPr>
          <a:xfrm>
            <a:off x="838200" y="1544319"/>
            <a:ext cx="10515600" cy="4060349"/>
          </a:xfrm>
        </p:spPr>
        <p:txBody>
          <a:bodyPr/>
          <a:lstStyle/>
          <a:p>
            <a:r>
              <a:rPr lang="en-US"/>
              <a:t>ACT and OAA have partnered to offer office hours through the fall 2024 administration.</a:t>
            </a:r>
          </a:p>
          <a:p>
            <a:r>
              <a:rPr lang="en-US"/>
              <a:t>ACT Office Hours (all times listed below are easter standard time):</a:t>
            </a:r>
          </a:p>
          <a:p>
            <a:pPr lvl="1"/>
            <a:r>
              <a:rPr lang="en-US">
                <a:hlinkClick r:id="rId2"/>
              </a:rPr>
              <a:t>Thursday, Sept. 12, 2024, 1:00-2:00 PM</a:t>
            </a:r>
            <a:endParaRPr lang="en-US"/>
          </a:p>
          <a:p>
            <a:pPr lvl="1"/>
            <a:r>
              <a:rPr lang="en-US">
                <a:hlinkClick r:id="rId3"/>
              </a:rPr>
              <a:t>Tuesday, Sept. 24, 2024, 11:00 AM-12:00 PM</a:t>
            </a:r>
            <a:endParaRPr lang="en-US"/>
          </a:p>
          <a:p>
            <a:pPr lvl="1"/>
            <a:r>
              <a:rPr lang="en-US">
                <a:hlinkClick r:id="rId4"/>
              </a:rPr>
              <a:t>Wednesday, Oct. 9, 2024, 11:00 AM-12:00 PM</a:t>
            </a:r>
            <a:endParaRPr lang="en-US"/>
          </a:p>
        </p:txBody>
      </p:sp>
    </p:spTree>
    <p:extLst>
      <p:ext uri="{BB962C8B-B14F-4D97-AF65-F5344CB8AC3E}">
        <p14:creationId xmlns:p14="http://schemas.microsoft.com/office/powerpoint/2010/main" val="211169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p:txBody>
          <a:bodyPr/>
          <a:lstStyle/>
          <a:p>
            <a:r>
              <a:rPr lang="en-US"/>
              <a:t>AKSA Updates </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p:txBody>
          <a:bodyPr vert="horz" lIns="91440" tIns="45720" rIns="91440" bIns="45720" rtlCol="0" anchor="t">
            <a:normAutofit/>
          </a:bodyPr>
          <a:lstStyle/>
          <a:p>
            <a:r>
              <a:rPr lang="en-US"/>
              <a:t>Krista Mullins, Program Consultant </a:t>
            </a:r>
          </a:p>
          <a:p>
            <a:r>
              <a:rPr lang="en-US"/>
              <a:t>Office of Assessment and Accountability </a:t>
            </a:r>
          </a:p>
          <a:p>
            <a:endParaRPr lang="en-US"/>
          </a:p>
        </p:txBody>
      </p:sp>
    </p:spTree>
    <p:extLst>
      <p:ext uri="{BB962C8B-B14F-4D97-AF65-F5344CB8AC3E}">
        <p14:creationId xmlns:p14="http://schemas.microsoft.com/office/powerpoint/2010/main" val="234622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0515600" cy="924560"/>
          </a:xfrm>
        </p:spPr>
        <p:txBody>
          <a:bodyPr/>
          <a:lstStyle/>
          <a:p>
            <a:r>
              <a:rPr lang="en-US"/>
              <a:t>Online Training System (OTS)</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p:txBody>
          <a:bodyPr/>
          <a:lstStyle/>
          <a:p>
            <a:r>
              <a:rPr lang="en-US"/>
              <a:t>DACs will register in the </a:t>
            </a:r>
            <a:r>
              <a:rPr lang="en-US">
                <a:hlinkClick r:id="rId3"/>
              </a:rPr>
              <a:t>OTS</a:t>
            </a:r>
            <a:r>
              <a:rPr lang="en-US"/>
              <a:t> and indicate they are the DAC. KDE will approve the registration for DACs</a:t>
            </a:r>
          </a:p>
          <a:p>
            <a:r>
              <a:rPr lang="en-US"/>
              <a:t>Teachers need to register if they do not have an account.</a:t>
            </a:r>
          </a:p>
          <a:p>
            <a:pPr lvl="1"/>
            <a:r>
              <a:rPr lang="en-US"/>
              <a:t>Complete or update profiles</a:t>
            </a:r>
          </a:p>
          <a:p>
            <a:endParaRPr lang="en-US"/>
          </a:p>
          <a:p>
            <a:pPr marL="0" indent="0">
              <a:buNone/>
            </a:pPr>
            <a:endParaRPr lang="en-US"/>
          </a:p>
        </p:txBody>
      </p:sp>
      <p:pic>
        <p:nvPicPr>
          <p:cNvPr id="5" name="Picture 4" descr="Screenshot of the Online Training System link that DACs will use to register.&#10;">
            <a:extLst>
              <a:ext uri="{FF2B5EF4-FFF2-40B4-BE49-F238E27FC236}">
                <a16:creationId xmlns:a16="http://schemas.microsoft.com/office/drawing/2014/main" id="{FC411F2B-012F-711A-731D-ECB809A30007}"/>
              </a:ext>
            </a:extLst>
          </p:cNvPr>
          <p:cNvPicPr>
            <a:picLocks noChangeAspect="1"/>
          </p:cNvPicPr>
          <p:nvPr/>
        </p:nvPicPr>
        <p:blipFill>
          <a:blip r:embed="rId4"/>
          <a:stretch>
            <a:fillRect/>
          </a:stretch>
        </p:blipFill>
        <p:spPr>
          <a:xfrm>
            <a:off x="5416315" y="2744695"/>
            <a:ext cx="1359370" cy="2859974"/>
          </a:xfrm>
          <a:prstGeom prst="rect">
            <a:avLst/>
          </a:prstGeom>
        </p:spPr>
      </p:pic>
      <p:sp>
        <p:nvSpPr>
          <p:cNvPr id="6" name="Rectangle 5">
            <a:extLst>
              <a:ext uri="{FF2B5EF4-FFF2-40B4-BE49-F238E27FC236}">
                <a16:creationId xmlns:a16="http://schemas.microsoft.com/office/drawing/2014/main" id="{7975F511-013F-F670-FA02-E43C2114E277}"/>
              </a:ext>
              <a:ext uri="{C183D7F6-B498-43B3-948B-1728B52AA6E4}">
                <adec:decorative xmlns:adec="http://schemas.microsoft.com/office/drawing/2017/decorative" val="1"/>
              </a:ext>
            </a:extLst>
          </p:cNvPr>
          <p:cNvSpPr/>
          <p:nvPr/>
        </p:nvSpPr>
        <p:spPr>
          <a:xfrm>
            <a:off x="5664200" y="5110480"/>
            <a:ext cx="863600" cy="2844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0456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2024-09-12T04:00:00+00:00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DAC Webcast PowerPoint for September 2024</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KYED-14-1902</_dlc_DocId>
    <_dlc_DocIdUrl xmlns="3a62de7d-ba57-4f43-9dae-9623ba637be0">
      <Url>https://www.education.ky.gov/AA/distsupp/_layouts/15/DocIdRedir.aspx?ID=KYED-14-1902</Url>
      <Description>KYED-14-1902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327FFE-8E7A-498B-B281-9710F2BD4EE4}"/>
</file>

<file path=customXml/itemProps2.xml><?xml version="1.0" encoding="utf-8"?>
<ds:datastoreItem xmlns:ds="http://schemas.openxmlformats.org/officeDocument/2006/customXml" ds:itemID="{C70D4522-EDD2-4326-BD38-D65ABD3DF72F}">
  <ds:schemaRefs>
    <ds:schemaRef ds:uri="b062eb0a-ada4-4626-816e-5cd0be926cfe"/>
    <ds:schemaRef ds:uri="e933af85-a9ee-4a70-b6e0-74d4f32bb51d"/>
    <ds:schemaRef ds:uri="http://purl.org/dc/terms/"/>
    <ds:schemaRef ds:uri="http://schemas.microsoft.com/office/2006/metadata/properties"/>
    <ds:schemaRef ds:uri="cf3aa28c-8d44-408c-a5ca-996a87f6cd59"/>
    <ds:schemaRef ds:uri="5bc9d522-2386-425a-9f2a-a617cf877ec0"/>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c8aeabe4-0dec-4482-a76a-bb57f37294f4"/>
    <ds:schemaRef ds:uri="http://purl.org/dc/dcmityp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6D520EFC-9C35-4222-84D6-5BC41D203610}"/>
</file>

<file path=docProps/app.xml><?xml version="1.0" encoding="utf-8"?>
<Properties xmlns="http://schemas.openxmlformats.org/officeDocument/2006/extended-properties" xmlns:vt="http://schemas.openxmlformats.org/officeDocument/2006/docPropsVTypes">
  <Template/>
  <TotalTime>5</TotalTime>
  <Words>1664</Words>
  <Application>Microsoft Office PowerPoint</Application>
  <PresentationFormat>Widescreen</PresentationFormat>
  <Paragraphs>198</Paragraphs>
  <Slides>30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Courier New</vt:lpstr>
      <vt:lpstr>Franklin Gothic Book</vt:lpstr>
      <vt:lpstr>Franklin Gothic Medium</vt:lpstr>
      <vt:lpstr>Georgia</vt:lpstr>
      <vt:lpstr>Times New Roman</vt:lpstr>
      <vt:lpstr>Office Theme</vt:lpstr>
      <vt:lpstr>DAC Webcast September 12, 2024</vt:lpstr>
      <vt:lpstr>Agenda</vt:lpstr>
      <vt:lpstr>Fall 2024 Optional Senior ACT State Administration Reminders</vt:lpstr>
      <vt:lpstr>Fall 2024 Optional Senior ACT State Administration: Test Window 1</vt:lpstr>
      <vt:lpstr>Fall 2024 Optional Senior ACT State Administration: Test Window 2</vt:lpstr>
      <vt:lpstr>Fall 2024 Optional Senior ACT State Administration: Schedule of Events</vt:lpstr>
      <vt:lpstr>Fall 2024 Optional Senior ACT State Administration: Office Hours</vt:lpstr>
      <vt:lpstr>AKSA Updates </vt:lpstr>
      <vt:lpstr>Online Training System (OTS)</vt:lpstr>
      <vt:lpstr>Overview Attainment Task Trainings Quiz</vt:lpstr>
      <vt:lpstr>Overview Attainment Task Trainings Quiz Continued</vt:lpstr>
      <vt:lpstr>New Alternate Assessment Targets for the Science Kentucky Academic Standards</vt:lpstr>
      <vt:lpstr>WIDA Alternate ACCESS Reporting </vt:lpstr>
      <vt:lpstr>WIDA Alternate ACCESS Reports and Resources</vt:lpstr>
      <vt:lpstr>K Screen Updates</vt:lpstr>
      <vt:lpstr>K Screen Office Hours </vt:lpstr>
      <vt:lpstr>House Bill 6 (2024) Website Requirements</vt:lpstr>
      <vt:lpstr>HB 6 (2024) Website Requirements</vt:lpstr>
      <vt:lpstr>Key Reminders</vt:lpstr>
      <vt:lpstr>HB 6 Timeline for 2024 Public Release</vt:lpstr>
      <vt:lpstr>Quality Control Day  (Tentative)</vt:lpstr>
      <vt:lpstr>Quality Control Day Still Tentative</vt:lpstr>
      <vt:lpstr>QC Day Purpose </vt:lpstr>
      <vt:lpstr>Timeline for 2024 Public Reporting</vt:lpstr>
      <vt:lpstr>Open House</vt:lpstr>
      <vt:lpstr>Reimagining Assessment and Accountability Prototype 4.0</vt:lpstr>
      <vt:lpstr>Kentucky United We Learn Council’s Journey to the Moon</vt:lpstr>
      <vt:lpstr>Released Today</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September 2024</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2024-09-12T12:16:39Z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c6b56cf0-37d2-44d1-8f75-58ef58979da2</vt:lpwstr>
  </property>
</Properties>
</file>