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diagrams/data1.xml" ContentType="application/vnd.openxmlformats-officedocument.drawingml.diagramData+xml"/>
  <Override PartName="/ppt/slideLayouts/slideLayout1.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2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2.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3.xml" ContentType="application/vnd.openxmlformats-officedocument.customXmlProperties+xml"/>
  <Override PartName="/customXml/itemProps1.xml" ContentType="application/vnd.openxmlformats-officedocument.customXmlProperties+xml"/>
  <Override PartName="/customXml/itemProps2.xml" ContentType="application/vnd.openxmlformats-officedocument.customXmlProperties+xml"/>
  <Override PartName="/ppt/revisionInfo.xml" ContentType="application/vnd.ms-powerpoint.revisioninfo+xml"/>
  <Override PartName="/docProps/app.xml" ContentType="application/vnd.openxmlformats-officedocument.extended-properties+xml"/>
  <Override PartName="/docProps/custom.xml" ContentType="application/vnd.openxmlformats-officedocument.custom-properties+xml"/>
  <Override PartName="/docProps/core.xml" ContentType="application/vnd.openxmlformats-package.core-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4" r:id="rId4"/>
  </p:sldMasterIdLst>
  <p:notesMasterIdLst>
    <p:notesMasterId r:id="rId34"/>
  </p:notesMasterIdLst>
  <p:handoutMasterIdLst>
    <p:handoutMasterId r:id="rId35"/>
  </p:handoutMasterIdLst>
  <p:sldIdLst>
    <p:sldId id="256" r:id="rId5"/>
    <p:sldId id="1024" r:id="rId6"/>
    <p:sldId id="1134" r:id="rId7"/>
    <p:sldId id="686" r:id="rId8"/>
    <p:sldId id="1133" r:id="rId9"/>
    <p:sldId id="1131" r:id="rId10"/>
    <p:sldId id="1132" r:id="rId11"/>
    <p:sldId id="1103" r:id="rId12"/>
    <p:sldId id="1114" r:id="rId13"/>
    <p:sldId id="1115" r:id="rId14"/>
    <p:sldId id="1113" r:id="rId15"/>
    <p:sldId id="1112" r:id="rId16"/>
    <p:sldId id="1116" r:id="rId17"/>
    <p:sldId id="1130" r:id="rId18"/>
    <p:sldId id="1129" r:id="rId19"/>
    <p:sldId id="1128" r:id="rId20"/>
    <p:sldId id="1127" r:id="rId21"/>
    <p:sldId id="1126" r:id="rId22"/>
    <p:sldId id="1125" r:id="rId23"/>
    <p:sldId id="1124" r:id="rId24"/>
    <p:sldId id="1123" r:id="rId25"/>
    <p:sldId id="1122" r:id="rId26"/>
    <p:sldId id="1121" r:id="rId27"/>
    <p:sldId id="1120" r:id="rId28"/>
    <p:sldId id="1119" r:id="rId29"/>
    <p:sldId id="1117" r:id="rId30"/>
    <p:sldId id="1118" r:id="rId31"/>
    <p:sldId id="888" r:id="rId32"/>
    <p:sldId id="102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822606-89CE-37F5-0354-C7C7B03AE384}" name="Chandler, Melissa - Division of Assessment and Accountability Support" initials="CS" userId="S::melissa.chandler@education.ky.gov::c7c40c5a-5db2-409e-9ac5-b3fa8556cae3" providerId="AD"/>
  <p188:author id="{0C431B50-E267-7ED8-372B-1A1B808F8997}" name="Jones, Helen - Division of Assessment and Accountability Support" initials="JHDoAaAS" userId="S::helen.jones@education.ky.gov::b7d6fb4f-88fd-4227-920b-6a3119e5e7a1" providerId="AD"/>
  <p188:author id="{CCCC5755-80CF-4B48-E1F5-5CFC857F1A2A}" name="Riley, Ben - Division of Assessment and Accountability Support" initials="RBDoAaAS" userId="Riley, Ben - Division of Assessment and Accountability Support" providerId="None"/>
  <p188:author id="{FF3B046C-91C7-F735-5D2E-F89695486385}" name="Jett, Lisa - Division of Assessment and Accountability Support" initials="JS" userId="S::lisa.jett@education.ky.gov::6d718aac-4a55-46f9-aab8-85fa88911f2a" providerId="AD"/>
  <p188:author id="{436EC786-CEC7-8901-61CA-4BDABF115B31}" name="Savage, Shara - Division of Assessment and Accountability Support" initials="SSDoAaAS" userId="S::Shara.Savage@education.ky.gov::71eadb16-699f-453e-81d8-c9ac7aaf2dd6" providerId="AD"/>
  <p188:author id="{88138196-F698-FBED-D0A7-04A9C0FF3D88}" name="Stafford, Jennifer - KDE Division Director" initials="SD" userId="S::jennifer.stafford@education.ky.gov::0151abd4-297e-443f-a77b-a8c249c015ab" providerId="AD"/>
  <p188:author id="{4E37AEA2-9003-7A2B-581B-AF4837220C73}" name="Riley, Ben - Division of Assessment and Accountability Support" initials="RS" userId="S::ben.riley@education.ky.gov::4cd6cdff-1273-49fa-8860-d0f5fa3fb9f7" providerId="AD"/>
  <p188:author id="{E0DB3AB3-8C22-653F-571B-3E25AA2E63A2}" name="Savage, Shara - Division of Assessment and Accountability Support" initials="SS" userId="S::shara.savage@education.ky.gov::71eadb16-699f-453e-81d8-c9ac7aaf2dd6" providerId="AD"/>
  <p188:author id="{2DFC81C1-C964-7CBE-E5A2-8181FB4130DC}" name="Wickizer, John - Division of Accountability Data and Analysis" initials="WA" userId="S::john.wickizer@education.ky.gov::1c22ac94-8f1d-4cc0-ad19-578a4f29fa40" providerId="AD"/>
  <p188:author id="{581C09D0-3CAB-E9E0-98D1-3884D850B30F}" name="Hill, Kevin - KDE Division Director" initials="HD" userId="S::kevin.hill@education.ky.gov::02c2ec77-149c-4854-a7db-156452e0ba73" providerId="AD"/>
  <p188:author id="{5FD6BBD4-89B8-DC90-B9A0-590DE6A9A122}" name="Larkins, Jennifer - Division of Assessment and Accountability Support" initials="LS" userId="S::jennifer.larkins@education.ky.gov::093879bc-4454-48e7-95b0-93a7f4bf4b00" providerId="AD"/>
  <p188:author id="{F4AFB8FE-2F89-BD15-88CD-DCAF584F8BCE}" name="Guest User" initials="GU" userId="S::urn:spo:anon#b8d00a6c8b0209b5fed9f16a4c639c5f2826c96e7d642f03ee068c911d54507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afford, Jennifer - KDE Division Director" initials="SJ-KDD" lastIdx="6" clrIdx="0">
    <p:extLst>
      <p:ext uri="{19B8F6BF-5375-455C-9EA6-DF929625EA0E}">
        <p15:presenceInfo xmlns:p15="http://schemas.microsoft.com/office/powerpoint/2012/main" userId="S::jennifer.stafford@education.ky.gov::0151abd4-297e-443f-a77b-a8c249c015ab" providerId="AD"/>
      </p:ext>
    </p:extLst>
  </p:cmAuthor>
  <p:cmAuthor id="2" name="Jett, Lisa - Division of Assessment and Accountability Support" initials="JS" lastIdx="1" clrIdx="1">
    <p:extLst>
      <p:ext uri="{19B8F6BF-5375-455C-9EA6-DF929625EA0E}">
        <p15:presenceInfo xmlns:p15="http://schemas.microsoft.com/office/powerpoint/2012/main" userId="S::lisa.jett@education.ky.gov::6d718aac-4a55-46f9-aab8-85fa88911f2a" providerId="AD"/>
      </p:ext>
    </p:extLst>
  </p:cmAuthor>
  <p:cmAuthor id="3" name="Chandler, Melissa - Division of Assessment and Accountability Support" initials="CS" lastIdx="2" clrIdx="2">
    <p:extLst>
      <p:ext uri="{19B8F6BF-5375-455C-9EA6-DF929625EA0E}">
        <p15:presenceInfo xmlns:p15="http://schemas.microsoft.com/office/powerpoint/2012/main" userId="S::melissa.chandler@education.ky.gov::c7c40c5a-5db2-409e-9ac5-b3fa8556cae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B9F25"/>
    <a:srgbClr val="276F8B"/>
    <a:srgbClr val="102649"/>
    <a:srgbClr val="FFFFFF"/>
    <a:srgbClr val="DEEBF7"/>
    <a:srgbClr val="E2F0D9"/>
    <a:srgbClr val="FFF2CC"/>
    <a:srgbClr val="F8CBAD"/>
    <a:srgbClr val="0D77C3"/>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2A6CA3-7424-43C9-B65F-34346F6612AA}" v="6" dt="2023-11-09T13:29:35.092"/>
  </p1510:revLst>
</p1510:revInfo>
</file>

<file path=ppt/tableStyles.xml><?xml version="1.0" encoding="utf-8"?>
<a:tblStyleLst xmlns:a="http://schemas.openxmlformats.org/drawingml/2006/main" def="{5C22544A-7EE6-4342-B048-85BDC9FD1C3A}">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32" y="3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43" Type="http://schemas.openxmlformats.org/officeDocument/2006/relationships/customXml" Target="../customXml/item4.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hyperlink" Target="mailto:dacinfo@education.ky.gov"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dacinfo@education.ky.gov"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CDB05-86C6-4E3F-8115-B237F44B6524}" type="doc">
      <dgm:prSet loTypeId="urn:microsoft.com/office/officeart/2005/8/layout/list1" loCatId="list" qsTypeId="urn:microsoft.com/office/officeart/2005/8/quickstyle/3d1" qsCatId="3D" csTypeId="urn:microsoft.com/office/officeart/2005/8/colors/accent0_3" csCatId="mainScheme" phldr="1"/>
      <dgm:spPr/>
    </dgm:pt>
    <dgm:pt modelId="{1A60FDE9-8FDD-4F95-8761-9B8568EA05DF}">
      <dgm:prSet phldrT="[Text]"/>
      <dgm:spPr>
        <a:solidFill>
          <a:srgbClr val="007780"/>
        </a:solidFill>
      </dgm:spPr>
      <dgm:t>
        <a:bodyPr/>
        <a:lstStyle/>
        <a:p>
          <a:pPr algn="ctr"/>
          <a:r>
            <a:rPr lang="en-US">
              <a:latin typeface="Times New Roman"/>
              <a:cs typeface="Times New Roman"/>
            </a:rPr>
            <a:t>Contact Information</a:t>
          </a:r>
          <a:endParaRPr lang="en-US" b="0" i="0" u="none" strike="noStrike" cap="none" baseline="0" noProof="0">
            <a:solidFill>
              <a:srgbClr val="010000"/>
            </a:solidFill>
            <a:latin typeface="Georgia"/>
            <a:cs typeface="Times New Roman"/>
          </a:endParaRPr>
        </a:p>
      </dgm:t>
    </dgm:pt>
    <dgm:pt modelId="{0EA27716-065F-4EC5-BBAA-E844C0E66BF7}" type="parTrans" cxnId="{3377A197-9616-49CB-A7A9-7F7740E243DA}">
      <dgm:prSet/>
      <dgm:spPr/>
      <dgm:t>
        <a:bodyPr/>
        <a:lstStyle/>
        <a:p>
          <a:endParaRPr lang="en-US"/>
        </a:p>
      </dgm:t>
    </dgm:pt>
    <dgm:pt modelId="{F982082A-35F6-4E4D-B386-9B512221BAE4}" type="sibTrans" cxnId="{3377A197-9616-49CB-A7A9-7F7740E243DA}">
      <dgm:prSet/>
      <dgm:spPr/>
      <dgm:t>
        <a:bodyPr/>
        <a:lstStyle/>
        <a:p>
          <a:endParaRPr lang="en-US"/>
        </a:p>
      </dgm:t>
    </dgm:pt>
    <dgm:pt modelId="{16E8CD49-2548-41E2-9958-F07BB7AB4D5F}">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latin typeface="Times New Roman"/>
              <a:cs typeface="Times New Roman"/>
            </a:rPr>
            <a:t>KDE DAC Information</a:t>
          </a:r>
        </a:p>
      </dgm:t>
      <dgm:extLst>
        <a:ext uri="{E40237B7-FDA0-4F09-8148-C483321AD2D9}">
          <dgm14:cNvPr xmlns:dgm14="http://schemas.microsoft.com/office/drawing/2010/diagram" id="0" name="" descr="A table displaying KDE's DAC info contact information. Email dacinfo@education.ky.gov. Phone Number: (502) 564-4394"/>
        </a:ext>
      </dgm:extLst>
    </dgm:pt>
    <dgm:pt modelId="{DA3A25F7-5592-4D00-8405-3D4328B7812F}" type="parTrans" cxnId="{73ED1480-6135-48FC-9334-02B3AC27C1CA}">
      <dgm:prSet/>
      <dgm:spPr/>
      <dgm:t>
        <a:bodyPr/>
        <a:lstStyle/>
        <a:p>
          <a:endParaRPr lang="en-US"/>
        </a:p>
      </dgm:t>
    </dgm:pt>
    <dgm:pt modelId="{84BB977D-1005-4B20-A5BF-D7738EB3CFB1}" type="sibTrans" cxnId="{73ED1480-6135-48FC-9334-02B3AC27C1CA}">
      <dgm:prSet/>
      <dgm:spPr/>
      <dgm:t>
        <a:bodyPr/>
        <a:lstStyle/>
        <a:p>
          <a:endParaRPr lang="en-US"/>
        </a:p>
      </dgm:t>
    </dgm:pt>
    <dgm:pt modelId="{9643B6CA-EC88-488E-B271-E58C72135AAE}">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solidFill>
                <a:srgbClr val="6B9F25"/>
              </a:solidFill>
              <a:latin typeface="Times New Roman"/>
              <a:cs typeface="Times New Roman"/>
              <a:hlinkClick xmlns:r="http://schemas.openxmlformats.org/officeDocument/2006/relationships" r:id="rId1">
                <a:extLst>
                  <a:ext uri="{A12FA001-AC4F-418D-AE19-62706E023703}">
                    <ahyp:hlinkClr xmlns:ahyp="http://schemas.microsoft.com/office/drawing/2018/hyperlinkcolor" val="tx"/>
                  </a:ext>
                </a:extLst>
              </a:hlinkClick>
            </a:rPr>
            <a:t>dacinfo@education.ky.gov</a:t>
          </a:r>
          <a:r>
            <a:rPr lang="en-US" sz="4400">
              <a:solidFill>
                <a:srgbClr val="6B9F25"/>
              </a:solidFill>
              <a:latin typeface="Times New Roman"/>
              <a:cs typeface="Times New Roman"/>
            </a:rPr>
            <a:t> </a:t>
          </a:r>
        </a:p>
      </dgm:t>
    </dgm:pt>
    <dgm:pt modelId="{9AE6CC42-0B2C-4294-A80A-D1FDAA078D91}" type="parTrans" cxnId="{3CBE6750-7505-4A58-A880-0F67C655FB8B}">
      <dgm:prSet/>
      <dgm:spPr/>
      <dgm:t>
        <a:bodyPr/>
        <a:lstStyle/>
        <a:p>
          <a:endParaRPr lang="en-US"/>
        </a:p>
      </dgm:t>
    </dgm:pt>
    <dgm:pt modelId="{2B2D31E5-B6E9-463F-A5EF-9F7112FD3026}" type="sibTrans" cxnId="{3CBE6750-7505-4A58-A880-0F67C655FB8B}">
      <dgm:prSet/>
      <dgm:spPr/>
      <dgm:t>
        <a:bodyPr/>
        <a:lstStyle/>
        <a:p>
          <a:endParaRPr lang="en-US"/>
        </a:p>
      </dgm:t>
    </dgm:pt>
    <dgm:pt modelId="{5DDDCDED-2313-4F54-801A-F8F10EEAF1AE}">
      <dgm:prSet custT="1"/>
      <dgm:spPr>
        <a:solidFill>
          <a:schemeClr val="accent2">
            <a:lumMod val="20000"/>
            <a:lumOff val="80000"/>
            <a:alpha val="97000"/>
          </a:schemeClr>
        </a:solidFill>
        <a:ln w="12700" cmpd="sng">
          <a:noFill/>
        </a:ln>
        <a:effectLst>
          <a:outerShdw blurRad="50800" dist="50800" dir="5400000" algn="ctr" rotWithShape="0">
            <a:schemeClr val="tx1"/>
          </a:outerShdw>
        </a:effectLst>
      </dgm:spPr>
      <dgm:t>
        <a:bodyPr/>
        <a:lstStyle/>
        <a:p>
          <a:pPr algn="ctr">
            <a:spcBef>
              <a:spcPts val="1200"/>
            </a:spcBef>
            <a:buFontTx/>
            <a:buNone/>
          </a:pPr>
          <a:r>
            <a:rPr lang="en-US" sz="4400">
              <a:latin typeface="Times New Roman"/>
              <a:cs typeface="Times New Roman"/>
            </a:rPr>
            <a:t>(502) 564-4394</a:t>
          </a:r>
        </a:p>
      </dgm:t>
    </dgm:pt>
    <dgm:pt modelId="{9144B784-B323-413D-9578-52454B01E099}" type="parTrans" cxnId="{411A1D92-B522-4280-A419-DBA71CCE25C0}">
      <dgm:prSet/>
      <dgm:spPr/>
      <dgm:t>
        <a:bodyPr/>
        <a:lstStyle/>
        <a:p>
          <a:endParaRPr lang="en-US"/>
        </a:p>
      </dgm:t>
    </dgm:pt>
    <dgm:pt modelId="{EB138D15-E18A-471F-AC25-07E977AE60BE}" type="sibTrans" cxnId="{411A1D92-B522-4280-A419-DBA71CCE25C0}">
      <dgm:prSet/>
      <dgm:spPr/>
      <dgm:t>
        <a:bodyPr/>
        <a:lstStyle/>
        <a:p>
          <a:endParaRPr lang="en-US"/>
        </a:p>
      </dgm:t>
    </dgm:pt>
    <dgm:pt modelId="{DEB62E53-5A95-4A43-B264-D6BCB375193B}" type="pres">
      <dgm:prSet presAssocID="{1B2CDB05-86C6-4E3F-8115-B237F44B6524}" presName="linear" presStyleCnt="0">
        <dgm:presLayoutVars>
          <dgm:dir/>
          <dgm:animLvl val="lvl"/>
          <dgm:resizeHandles val="exact"/>
        </dgm:presLayoutVars>
      </dgm:prSet>
      <dgm:spPr/>
    </dgm:pt>
    <dgm:pt modelId="{886C2857-E126-4BF5-BA53-008BA5B0817D}" type="pres">
      <dgm:prSet presAssocID="{1A60FDE9-8FDD-4F95-8761-9B8568EA05DF}" presName="parentLin" presStyleCnt="0"/>
      <dgm:spPr/>
    </dgm:pt>
    <dgm:pt modelId="{35A981A8-FE84-42A3-97F8-AEB93B8A75BE}" type="pres">
      <dgm:prSet presAssocID="{1A60FDE9-8FDD-4F95-8761-9B8568EA05DF}" presName="parentLeftMargin" presStyleLbl="node1" presStyleIdx="0" presStyleCnt="1"/>
      <dgm:spPr/>
    </dgm:pt>
    <dgm:pt modelId="{582781B1-11A1-43EE-AABF-775ACAB37D1D}" type="pres">
      <dgm:prSet presAssocID="{1A60FDE9-8FDD-4F95-8761-9B8568EA05DF}" presName="parentText" presStyleLbl="node1" presStyleIdx="0" presStyleCnt="1" custScaleX="85505" custScaleY="58469" custLinFactX="14390" custLinFactNeighborX="100000" custLinFactNeighborY="-841">
        <dgm:presLayoutVars>
          <dgm:chMax val="0"/>
          <dgm:bulletEnabled val="1"/>
        </dgm:presLayoutVars>
      </dgm:prSet>
      <dgm:spPr/>
    </dgm:pt>
    <dgm:pt modelId="{F5ACB861-CC0D-497A-AF35-30750F8AE795}" type="pres">
      <dgm:prSet presAssocID="{1A60FDE9-8FDD-4F95-8761-9B8568EA05DF}" presName="negativeSpace" presStyleCnt="0"/>
      <dgm:spPr/>
    </dgm:pt>
    <dgm:pt modelId="{EFC5904C-6172-4D21-AA6F-0A027056D3ED}" type="pres">
      <dgm:prSet presAssocID="{1A60FDE9-8FDD-4F95-8761-9B8568EA05DF}" presName="childText" presStyleLbl="conFgAcc1" presStyleIdx="0" presStyleCnt="1" custLinFactNeighborY="23674">
        <dgm:presLayoutVars>
          <dgm:bulletEnabled val="1"/>
        </dgm:presLayoutVars>
      </dgm:prSet>
      <dgm:spPr/>
    </dgm:pt>
  </dgm:ptLst>
  <dgm:cxnLst>
    <dgm:cxn modelId="{9DB3C301-F592-4763-8F14-089C378F225D}" type="presOf" srcId="{1A60FDE9-8FDD-4F95-8761-9B8568EA05DF}" destId="{35A981A8-FE84-42A3-97F8-AEB93B8A75BE}" srcOrd="0" destOrd="0" presId="urn:microsoft.com/office/officeart/2005/8/layout/list1"/>
    <dgm:cxn modelId="{98EE5D08-807A-4F33-81F3-0F6A952C8E64}" type="presOf" srcId="{1B2CDB05-86C6-4E3F-8115-B237F44B6524}" destId="{DEB62E53-5A95-4A43-B264-D6BCB375193B}" srcOrd="0" destOrd="0" presId="urn:microsoft.com/office/officeart/2005/8/layout/list1"/>
    <dgm:cxn modelId="{3CBE6750-7505-4A58-A880-0F67C655FB8B}" srcId="{1A60FDE9-8FDD-4F95-8761-9B8568EA05DF}" destId="{9643B6CA-EC88-488E-B271-E58C72135AAE}" srcOrd="1" destOrd="0" parTransId="{9AE6CC42-0B2C-4294-A80A-D1FDAA078D91}" sibTransId="{2B2D31E5-B6E9-463F-A5EF-9F7112FD3026}"/>
    <dgm:cxn modelId="{FDB2F853-2875-4F99-8A2E-36084B4A2C2B}" type="presOf" srcId="{5DDDCDED-2313-4F54-801A-F8F10EEAF1AE}" destId="{EFC5904C-6172-4D21-AA6F-0A027056D3ED}" srcOrd="0" destOrd="2" presId="urn:microsoft.com/office/officeart/2005/8/layout/list1"/>
    <dgm:cxn modelId="{73ED1480-6135-48FC-9334-02B3AC27C1CA}" srcId="{1A60FDE9-8FDD-4F95-8761-9B8568EA05DF}" destId="{16E8CD49-2548-41E2-9958-F07BB7AB4D5F}" srcOrd="0" destOrd="0" parTransId="{DA3A25F7-5592-4D00-8405-3D4328B7812F}" sibTransId="{84BB977D-1005-4B20-A5BF-D7738EB3CFB1}"/>
    <dgm:cxn modelId="{411A1D92-B522-4280-A419-DBA71CCE25C0}" srcId="{1A60FDE9-8FDD-4F95-8761-9B8568EA05DF}" destId="{5DDDCDED-2313-4F54-801A-F8F10EEAF1AE}" srcOrd="2" destOrd="0" parTransId="{9144B784-B323-413D-9578-52454B01E099}" sibTransId="{EB138D15-E18A-471F-AC25-07E977AE60BE}"/>
    <dgm:cxn modelId="{3377A197-9616-49CB-A7A9-7F7740E243DA}" srcId="{1B2CDB05-86C6-4E3F-8115-B237F44B6524}" destId="{1A60FDE9-8FDD-4F95-8761-9B8568EA05DF}" srcOrd="0" destOrd="0" parTransId="{0EA27716-065F-4EC5-BBAA-E844C0E66BF7}" sibTransId="{F982082A-35F6-4E4D-B386-9B512221BAE4}"/>
    <dgm:cxn modelId="{61695BA0-3F1C-4635-806B-0A1A6E66791A}" type="presOf" srcId="{16E8CD49-2548-41E2-9958-F07BB7AB4D5F}" destId="{EFC5904C-6172-4D21-AA6F-0A027056D3ED}" srcOrd="0" destOrd="0" presId="urn:microsoft.com/office/officeart/2005/8/layout/list1"/>
    <dgm:cxn modelId="{B691F8A0-5E92-44D3-BBFF-D0B4AF3741FF}" type="presOf" srcId="{1A60FDE9-8FDD-4F95-8761-9B8568EA05DF}" destId="{582781B1-11A1-43EE-AABF-775ACAB37D1D}" srcOrd="1" destOrd="0" presId="urn:microsoft.com/office/officeart/2005/8/layout/list1"/>
    <dgm:cxn modelId="{6EB474CC-9CF9-4F81-8CB3-93ADCE42740D}" type="presOf" srcId="{9643B6CA-EC88-488E-B271-E58C72135AAE}" destId="{EFC5904C-6172-4D21-AA6F-0A027056D3ED}" srcOrd="0" destOrd="1" presId="urn:microsoft.com/office/officeart/2005/8/layout/list1"/>
    <dgm:cxn modelId="{9C3D7FAC-79A8-40C6-BE9D-8EA7DE64BE47}" type="presParOf" srcId="{DEB62E53-5A95-4A43-B264-D6BCB375193B}" destId="{886C2857-E126-4BF5-BA53-008BA5B0817D}" srcOrd="0" destOrd="0" presId="urn:microsoft.com/office/officeart/2005/8/layout/list1"/>
    <dgm:cxn modelId="{432CB150-31F9-43C6-8599-3A2009D90284}" type="presParOf" srcId="{886C2857-E126-4BF5-BA53-008BA5B0817D}" destId="{35A981A8-FE84-42A3-97F8-AEB93B8A75BE}" srcOrd="0" destOrd="0" presId="urn:microsoft.com/office/officeart/2005/8/layout/list1"/>
    <dgm:cxn modelId="{2899EB26-6384-4A11-AE92-484D7A9E05B1}" type="presParOf" srcId="{886C2857-E126-4BF5-BA53-008BA5B0817D}" destId="{582781B1-11A1-43EE-AABF-775ACAB37D1D}" srcOrd="1" destOrd="0" presId="urn:microsoft.com/office/officeart/2005/8/layout/list1"/>
    <dgm:cxn modelId="{FB66B7E1-C832-4B63-8954-2B585946080B}" type="presParOf" srcId="{DEB62E53-5A95-4A43-B264-D6BCB375193B}" destId="{F5ACB861-CC0D-497A-AF35-30750F8AE795}" srcOrd="1" destOrd="0" presId="urn:microsoft.com/office/officeart/2005/8/layout/list1"/>
    <dgm:cxn modelId="{E490EEB2-63AF-4065-BFE4-EA0820077400}" type="presParOf" srcId="{DEB62E53-5A95-4A43-B264-D6BCB375193B}" destId="{EFC5904C-6172-4D21-AA6F-0A027056D3ED}"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5904C-6172-4D21-AA6F-0A027056D3ED}">
      <dsp:nvSpPr>
        <dsp:cNvPr id="0" name=""/>
        <dsp:cNvSpPr/>
      </dsp:nvSpPr>
      <dsp:spPr>
        <a:xfrm>
          <a:off x="0" y="160451"/>
          <a:ext cx="9668797" cy="3402000"/>
        </a:xfrm>
        <a:prstGeom prst="rect">
          <a:avLst/>
        </a:prstGeom>
        <a:solidFill>
          <a:schemeClr val="accent2">
            <a:lumMod val="20000"/>
            <a:lumOff val="80000"/>
            <a:alpha val="97000"/>
          </a:schemeClr>
        </a:solidFill>
        <a:ln w="12700" cap="flat" cmpd="sng" algn="ctr">
          <a:noFill/>
          <a:prstDash val="solid"/>
          <a:miter lim="800000"/>
        </a:ln>
        <a:effectLst>
          <a:outerShdw blurRad="50800" dist="50800" dir="5400000" algn="ctr" rotWithShape="0">
            <a:schemeClr val="tx1"/>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750406" tIns="1041400" rIns="750406" bIns="312928" numCol="1" spcCol="1270" anchor="t" anchorCtr="0">
          <a:noAutofit/>
        </a:bodyPr>
        <a:lstStyle/>
        <a:p>
          <a:pPr marL="285750" lvl="1" indent="-285750" algn="ctr" defTabSz="1955800">
            <a:lnSpc>
              <a:spcPct val="90000"/>
            </a:lnSpc>
            <a:spcBef>
              <a:spcPct val="0"/>
            </a:spcBef>
            <a:spcAft>
              <a:spcPct val="15000"/>
            </a:spcAft>
            <a:buFontTx/>
            <a:buNone/>
          </a:pPr>
          <a:r>
            <a:rPr lang="en-US" sz="4400" kern="1200">
              <a:latin typeface="Times New Roman"/>
              <a:cs typeface="Times New Roman"/>
            </a:rPr>
            <a:t>KDE DAC Information</a:t>
          </a:r>
        </a:p>
        <a:p>
          <a:pPr marL="285750" lvl="1" indent="-285750" algn="ctr" defTabSz="1955800">
            <a:lnSpc>
              <a:spcPct val="90000"/>
            </a:lnSpc>
            <a:spcBef>
              <a:spcPct val="0"/>
            </a:spcBef>
            <a:spcAft>
              <a:spcPct val="15000"/>
            </a:spcAft>
            <a:buFontTx/>
            <a:buNone/>
          </a:pPr>
          <a:r>
            <a:rPr lang="en-US" sz="4400" kern="1200">
              <a:solidFill>
                <a:srgbClr val="6B9F25"/>
              </a:solidFill>
              <a:latin typeface="Times New Roman"/>
              <a:cs typeface="Times New Roman"/>
              <a:hlinkClick xmlns:r="http://schemas.openxmlformats.org/officeDocument/2006/relationships" r:id="rId1">
                <a:extLst>
                  <a:ext uri="{A12FA001-AC4F-418D-AE19-62706E023703}">
                    <ahyp:hlinkClr xmlns:ahyp="http://schemas.microsoft.com/office/drawing/2018/hyperlinkcolor" val="tx"/>
                  </a:ext>
                </a:extLst>
              </a:hlinkClick>
            </a:rPr>
            <a:t>dacinfo@education.ky.gov</a:t>
          </a:r>
          <a:r>
            <a:rPr lang="en-US" sz="4400" kern="1200">
              <a:solidFill>
                <a:srgbClr val="6B9F25"/>
              </a:solidFill>
              <a:latin typeface="Times New Roman"/>
              <a:cs typeface="Times New Roman"/>
            </a:rPr>
            <a:t> </a:t>
          </a:r>
        </a:p>
        <a:p>
          <a:pPr marL="285750" lvl="1" indent="-285750" algn="ctr" defTabSz="1955800">
            <a:lnSpc>
              <a:spcPct val="90000"/>
            </a:lnSpc>
            <a:spcBef>
              <a:spcPct val="0"/>
            </a:spcBef>
            <a:spcAft>
              <a:spcPct val="15000"/>
            </a:spcAft>
            <a:buFontTx/>
            <a:buNone/>
          </a:pPr>
          <a:r>
            <a:rPr lang="en-US" sz="4400" kern="1200">
              <a:latin typeface="Times New Roman"/>
              <a:cs typeface="Times New Roman"/>
            </a:rPr>
            <a:t>(502) 564-4394</a:t>
          </a:r>
        </a:p>
      </dsp:txBody>
      <dsp:txXfrm>
        <a:off x="0" y="160451"/>
        <a:ext cx="9668797" cy="3402000"/>
      </dsp:txXfrm>
    </dsp:sp>
    <dsp:sp modelId="{582781B1-11A1-43EE-AABF-775ACAB37D1D}">
      <dsp:nvSpPr>
        <dsp:cNvPr id="0" name=""/>
        <dsp:cNvSpPr/>
      </dsp:nvSpPr>
      <dsp:spPr>
        <a:xfrm>
          <a:off x="1940817" y="0"/>
          <a:ext cx="5787113" cy="932042"/>
        </a:xfrm>
        <a:prstGeom prst="roundRect">
          <a:avLst/>
        </a:prstGeom>
        <a:solidFill>
          <a:srgbClr val="00778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5820" tIns="0" rIns="255820" bIns="0" numCol="1" spcCol="1270" anchor="ctr" anchorCtr="0">
          <a:noAutofit/>
        </a:bodyPr>
        <a:lstStyle/>
        <a:p>
          <a:pPr marL="0" lvl="0" indent="0" algn="ctr" defTabSz="2222500">
            <a:lnSpc>
              <a:spcPct val="90000"/>
            </a:lnSpc>
            <a:spcBef>
              <a:spcPct val="0"/>
            </a:spcBef>
            <a:spcAft>
              <a:spcPct val="35000"/>
            </a:spcAft>
            <a:buNone/>
          </a:pPr>
          <a:r>
            <a:rPr lang="en-US" sz="5000" kern="1200">
              <a:latin typeface="Times New Roman"/>
              <a:cs typeface="Times New Roman"/>
            </a:rPr>
            <a:t>Contact Information</a:t>
          </a:r>
          <a:endParaRPr lang="en-US" sz="5000" b="0" i="0" u="none" strike="noStrike" kern="1200" cap="none" baseline="0" noProof="0">
            <a:solidFill>
              <a:srgbClr val="010000"/>
            </a:solidFill>
            <a:latin typeface="Georgia"/>
            <a:cs typeface="Times New Roman"/>
          </a:endParaRPr>
        </a:p>
      </dsp:txBody>
      <dsp:txXfrm>
        <a:off x="1986316" y="45499"/>
        <a:ext cx="5696115" cy="8410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4F0F72-77C7-40F6-B8F5-D660B0D06B2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D762C-BE9E-4420-B062-55C551495A4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35C139-4EDF-49FA-8D83-7BC1238E7CEF}" type="datetimeFigureOut">
              <a:rPr lang="en-US" smtClean="0"/>
              <a:t>11/9/2023</a:t>
            </a:fld>
            <a:endParaRPr lang="en-US"/>
          </a:p>
        </p:txBody>
      </p:sp>
      <p:sp>
        <p:nvSpPr>
          <p:cNvPr id="4" name="Footer Placeholder 3">
            <a:extLst>
              <a:ext uri="{FF2B5EF4-FFF2-40B4-BE49-F238E27FC236}">
                <a16:creationId xmlns:a16="http://schemas.microsoft.com/office/drawing/2014/main" id="{58BD1EB1-8CB5-4070-9B46-A9581F8F20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546AAD2-98E0-4FF8-8764-C79BBBF7A4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0D2EF6-9D40-424F-8B76-C1FAC446DE3A}" type="slidenum">
              <a:rPr lang="en-US" smtClean="0"/>
              <a:t>‹#›</a:t>
            </a:fld>
            <a:endParaRPr lang="en-US"/>
          </a:p>
        </p:txBody>
      </p:sp>
    </p:spTree>
    <p:extLst>
      <p:ext uri="{BB962C8B-B14F-4D97-AF65-F5344CB8AC3E}">
        <p14:creationId xmlns:p14="http://schemas.microsoft.com/office/powerpoint/2010/main" val="15056731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2DE7F9-60FD-4BBF-B2BC-85C0F7DAABE7}" type="datetimeFigureOut">
              <a:rPr lang="en-US" smtClean="0"/>
              <a:t>11/9/2023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324DF-C190-43FC-8C04-1AEFE31E6ED5}" type="slidenum">
              <a:rPr lang="en-US" smtClean="0"/>
              <a:t>‹#›</a:t>
            </a:fld>
            <a:endParaRPr lang="en-US"/>
          </a:p>
        </p:txBody>
      </p:sp>
    </p:spTree>
    <p:extLst>
      <p:ext uri="{BB962C8B-B14F-4D97-AF65-F5344CB8AC3E}">
        <p14:creationId xmlns:p14="http://schemas.microsoft.com/office/powerpoint/2010/main" val="787109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ducation.ky.gov/CTE/cter/Pages/WBL.aspx"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education.ky.gov/CTE/cter/Documents/FAQ_Co-op-Internship_for_StateAccountability.pdf" TargetMode="External"/><Relationship Id="rId5" Type="http://schemas.openxmlformats.org/officeDocument/2006/relationships/hyperlink" Target="https://nam11.safelinks.protection.outlook.com/?url=https://apps.legislature.ky.gov/law/kar/titles/705/004/041/&amp;data=05%7c01%7cclaude.christian%40education.ky.gov%7cced18e414a6c43990fe108db99cea93c%7c9360c11f90e64706ad0025fcdc9e2ed1%7c0%7c0%7c638272885099614574%7cUnknown%7cTWFpbGZsb3d8eyJWIjoiMC4wLjAwMDAiLCJQIjoiV2luMzIiLCJBTiI6Ik1haWwiLCJXVCI6Mn0%3D%7c3000%7c%7c%7c&amp;sdata=zRTAlgboRxjQExRizrMO7DmJ2H7srraZ/hO1xJIGm/E%3D&amp;reserved=0" TargetMode="External"/><Relationship Id="rId4" Type="http://schemas.openxmlformats.org/officeDocument/2006/relationships/hyperlink" Target="https://education.ky.gov/CTE/cter/Documents/Work-Based_Learning_Manual.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testadmin.act.org/customer/index.action"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mailto:shara.savage@education.ky.gov" TargetMode="External"/><Relationship Id="rId5" Type="http://schemas.openxmlformats.org/officeDocument/2006/relationships/hyperlink" Target="https://content.act.org/kentucky/r/PearsonAccess_Next_User_Guide_for_the_ACT_Spring" TargetMode="External"/><Relationship Id="rId4" Type="http://schemas.openxmlformats.org/officeDocument/2006/relationships/hyperlink" Target="https://www.act.org/content/act/en/products-and-services/state-and-district-solutions/kentucky/the-act.html#step1"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mailto:shara.savage@education.ky.gov" TargetMode="External"/><Relationship Id="rId3" Type="http://schemas.openxmlformats.org/officeDocument/2006/relationships/hyperlink" Target="https://nam11.safelinks.protection.outlook.com/?url=https%3A%2F%2Fsuccess.act.org%2Fs%2F&amp;data=05%7C01%7Cshara.savage%40education.ky.gov%7Ce401b9b05213431d4e5308dbe06103fc%7C9360c11f90e64706ad0025fcdc9e2ed1%7C0%7C0%7C638350479638612375%7CUnknown%7CTWFpbGZsb3d8eyJWIjoiMC4wLjAwMDAiLCJQIjoiV2luMzIiLCJBTiI6Ik1haWwiLCJXVCI6Mn0%3D%7C3000%7C%7C%7C&amp;sdata=DyX5Hiv2mQ8sZNCMstuAK%2FrQGMqGs5WlR1L5xe2IH9A%3D&amp;reserved=0" TargetMode="External"/><Relationship Id="rId7" Type="http://schemas.openxmlformats.org/officeDocument/2006/relationships/hyperlink" Target="mailto:ACTStateAccoms@act.org"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nam11.safelinks.protection.outlook.com/?url=https%3A%2F%2Fwww.act.org%2Fcontent%2Fdam%2Fact%2Funsecured%2Fdocuments%2FRetestwithAccomsSandD-without-vouchers.pdf&amp;data=05%7C01%7Cshara.savage%40education.ky.gov%7Ce401b9b05213431d4e5308dbe06103fc%7C9360c11f90e64706ad0025fcdc9e2ed1%7C0%7C0%7C638350479638612375%7CUnknown%7CTWFpbGZsb3d8eyJWIjoiMC4wLjAwMDAiLCJQIjoiV2luMzIiLCJBTiI6Ik1haWwiLCJXVCI6Mn0%3D%7C3000%7C%7C%7C&amp;sdata=Vts07vqDSBDfhkUATZXa65%2FBgk9CEMQDSZSgPBQ7peI%3D&amp;reserved=0" TargetMode="External"/><Relationship Id="rId5" Type="http://schemas.openxmlformats.org/officeDocument/2006/relationships/hyperlink" Target="https://nam11.safelinks.protection.outlook.com/?url=https%3A%2F%2Fwww.act.org%2Fcontent%2Fdam%2Fact%2Funsecured%2Fdocuments%2Fuser-guide-test-accessibility-and-accommodations.pdf&amp;data=05%7C01%7Cshara.savage%40education.ky.gov%7Ce401b9b05213431d4e5308dbe06103fc%7C9360c11f90e64706ad0025fcdc9e2ed1%7C0%7C0%7C638350479638612375%7CUnknown%7CTWFpbGZsb3d8eyJWIjoiMC4wLjAwMDAiLCJQIjoiV2luMzIiLCJBTiI6Ik1haWwiLCJXVCI6Mn0%3D%7C3000%7C%7C%7C&amp;sdata=AST62f2RX4irjpY%2FE1m6b8eVoM%2BbadIkfza6V2gKsto%3D&amp;reserved=0" TargetMode="External"/><Relationship Id="rId4" Type="http://schemas.openxmlformats.org/officeDocument/2006/relationships/hyperlink" Target="https://nam11.safelinks.protection.outlook.com/?url=https%3A%2F%2Fwww.act.org%2Fcontent%2Fact%2Fen%2Fproducts-and-services%2Fstate-and-district-solutions%2Fkentucky%2Fthe-act.html%23step3&amp;data=05%7C01%7Cshara.savage%40education.ky.gov%7Ce401b9b05213431d4e5308dbe06103fc%7C9360c11f90e64706ad0025fcdc9e2ed1%7C0%7C0%7C638350479638612375%7CUnknown%7CTWFpbGZsb3d8eyJWIjoiMC4wLjAwMDAiLCJQIjoiV2luMzIiLCJBTiI6Ik1haWwiLCJXVCI6Mn0%3D%7C3000%7C%7C%7C&amp;sdata=c7OTP5IFGKZSSxisY7OlYMItP8sIM2cbl70dClItb90%3D&amp;reserved=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a:t>
            </a:fld>
            <a:endParaRPr lang="en-US"/>
          </a:p>
        </p:txBody>
      </p:sp>
    </p:spTree>
    <p:extLst>
      <p:ext uri="{BB962C8B-B14F-4D97-AF65-F5344CB8AC3E}">
        <p14:creationId xmlns:p14="http://schemas.microsoft.com/office/powerpoint/2010/main" val="2454439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46888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14</a:t>
            </a:fld>
            <a:endParaRPr lang="en-US"/>
          </a:p>
        </p:txBody>
      </p:sp>
    </p:spTree>
    <p:extLst>
      <p:ext uri="{BB962C8B-B14F-4D97-AF65-F5344CB8AC3E}">
        <p14:creationId xmlns:p14="http://schemas.microsoft.com/office/powerpoint/2010/main" val="3618177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15</a:t>
            </a:fld>
            <a:endParaRPr lang="en-US"/>
          </a:p>
        </p:txBody>
      </p:sp>
    </p:spTree>
    <p:extLst>
      <p:ext uri="{BB962C8B-B14F-4D97-AF65-F5344CB8AC3E}">
        <p14:creationId xmlns:p14="http://schemas.microsoft.com/office/powerpoint/2010/main" val="342725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16</a:t>
            </a:fld>
            <a:endParaRPr lang="en-US"/>
          </a:p>
        </p:txBody>
      </p:sp>
    </p:spTree>
    <p:extLst>
      <p:ext uri="{BB962C8B-B14F-4D97-AF65-F5344CB8AC3E}">
        <p14:creationId xmlns:p14="http://schemas.microsoft.com/office/powerpoint/2010/main" val="2290478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17</a:t>
            </a:fld>
            <a:endParaRPr lang="en-US"/>
          </a:p>
        </p:txBody>
      </p:sp>
    </p:spTree>
    <p:extLst>
      <p:ext uri="{BB962C8B-B14F-4D97-AF65-F5344CB8AC3E}">
        <p14:creationId xmlns:p14="http://schemas.microsoft.com/office/powerpoint/2010/main" val="2473788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18</a:t>
            </a:fld>
            <a:endParaRPr lang="en-US"/>
          </a:p>
        </p:txBody>
      </p:sp>
    </p:spTree>
    <p:extLst>
      <p:ext uri="{BB962C8B-B14F-4D97-AF65-F5344CB8AC3E}">
        <p14:creationId xmlns:p14="http://schemas.microsoft.com/office/powerpoint/2010/main" val="1001782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19</a:t>
            </a:fld>
            <a:endParaRPr lang="en-US"/>
          </a:p>
        </p:txBody>
      </p:sp>
    </p:spTree>
    <p:extLst>
      <p:ext uri="{BB962C8B-B14F-4D97-AF65-F5344CB8AC3E}">
        <p14:creationId xmlns:p14="http://schemas.microsoft.com/office/powerpoint/2010/main" val="758463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20</a:t>
            </a:fld>
            <a:endParaRPr lang="en-US"/>
          </a:p>
        </p:txBody>
      </p:sp>
    </p:spTree>
    <p:extLst>
      <p:ext uri="{BB962C8B-B14F-4D97-AF65-F5344CB8AC3E}">
        <p14:creationId xmlns:p14="http://schemas.microsoft.com/office/powerpoint/2010/main" val="4069633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u="sng">
                <a:solidFill>
                  <a:srgbClr val="007780"/>
                </a:solidFill>
                <a:effectLst/>
                <a:latin typeface="Rubik"/>
                <a:hlinkClick r:id="rId3"/>
              </a:rPr>
              <a:t>Work-Based Learning</a:t>
            </a:r>
            <a:endParaRPr lang="en-US" b="0" i="0">
              <a:solidFill>
                <a:srgbClr val="333333"/>
              </a:solidFill>
              <a:effectLst/>
              <a:latin typeface="Rubik"/>
            </a:endParaRPr>
          </a:p>
          <a:p>
            <a:pPr algn="l"/>
            <a:r>
              <a:rPr lang="en-US" b="0" i="0">
                <a:solidFill>
                  <a:srgbClr val="333333"/>
                </a:solidFill>
                <a:effectLst/>
                <a:latin typeface="Rubik"/>
              </a:rPr>
              <a:t>Pursuant to KRS 158.6455, successfully completing a KBE-approved cooperative (co-op) or internship that is aligned with a credential or associate degree and which provides a minimum of 300 hours of on-the-job work experience is an indicator of postsecondary readiness in Kentucky's Accountability System. All co-ops and internships should adhere to the information in </a:t>
            </a:r>
            <a:r>
              <a:rPr lang="en-US" b="0" i="0" u="sng">
                <a:solidFill>
                  <a:srgbClr val="007780"/>
                </a:solidFill>
                <a:effectLst/>
                <a:latin typeface="Rubik"/>
                <a:hlinkClick r:id="rId4"/>
              </a:rPr>
              <a:t>Kentucky's Work-Based Learning Manual</a:t>
            </a:r>
            <a:r>
              <a:rPr lang="en-US" b="0" i="0">
                <a:solidFill>
                  <a:srgbClr val="333333"/>
                </a:solidFill>
                <a:effectLst/>
                <a:latin typeface="Rubik"/>
              </a:rPr>
              <a:t> and to </a:t>
            </a:r>
            <a:r>
              <a:rPr lang="en-US" b="0" i="0" u="sng">
                <a:solidFill>
                  <a:srgbClr val="007780"/>
                </a:solidFill>
                <a:effectLst/>
                <a:latin typeface="Rubik"/>
                <a:hlinkClick r:id="rId5"/>
              </a:rPr>
              <a:t>705 KAR 4:041</a:t>
            </a:r>
            <a:r>
              <a:rPr lang="en-US" b="0" i="0">
                <a:solidFill>
                  <a:srgbClr val="333333"/>
                </a:solidFill>
                <a:effectLst/>
                <a:latin typeface="Rubik"/>
              </a:rPr>
              <a:t>, work-based learning program standards. For more information, please visit the </a:t>
            </a:r>
            <a:r>
              <a:rPr lang="en-US" b="0" i="0" u="sng">
                <a:solidFill>
                  <a:srgbClr val="007780"/>
                </a:solidFill>
                <a:effectLst/>
                <a:latin typeface="Rubik"/>
                <a:hlinkClick r:id="rId6"/>
              </a:rPr>
              <a:t>Frequently Asked Questions (FAQ): Co-ops and Internships for State Accountability Docume​nt.</a:t>
            </a:r>
            <a:r>
              <a:rPr lang="en-US" b="0" i="0">
                <a:solidFill>
                  <a:srgbClr val="333333"/>
                </a:solidFill>
                <a:effectLst/>
                <a:latin typeface="Rubik"/>
              </a:rPr>
              <a:t> ​​</a:t>
            </a:r>
          </a:p>
          <a:p>
            <a:pPr algn="l"/>
            <a:endParaRPr lang="en-US" b="0" i="0">
              <a:solidFill>
                <a:srgbClr val="333333"/>
              </a:solidFill>
              <a:effectLst/>
              <a:latin typeface="Rubik"/>
            </a:endParaRPr>
          </a:p>
          <a:p>
            <a:pPr algn="l"/>
            <a:r>
              <a:rPr lang="en-US" b="0" i="0">
                <a:solidFill>
                  <a:srgbClr val="333333"/>
                </a:solidFill>
                <a:effectLst/>
                <a:latin typeface="Rubik"/>
              </a:rPr>
              <a:t>Students in an alternative high school diploma course of study may complete 300 hours of co-ops and internships associated with CWEC courses. Refer to the FAQs for more information.</a:t>
            </a:r>
          </a:p>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22</a:t>
            </a:fld>
            <a:endParaRPr lang="en-US"/>
          </a:p>
        </p:txBody>
      </p:sp>
    </p:spTree>
    <p:extLst>
      <p:ext uri="{BB962C8B-B14F-4D97-AF65-F5344CB8AC3E}">
        <p14:creationId xmlns:p14="http://schemas.microsoft.com/office/powerpoint/2010/main" val="2146833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24</a:t>
            </a:fld>
            <a:endParaRPr lang="en-US"/>
          </a:p>
        </p:txBody>
      </p:sp>
    </p:spTree>
    <p:extLst>
      <p:ext uri="{BB962C8B-B14F-4D97-AF65-F5344CB8AC3E}">
        <p14:creationId xmlns:p14="http://schemas.microsoft.com/office/powerpoint/2010/main" val="6996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a:effectLst/>
                <a:latin typeface="Times New Roman" panose="02020603050405020304" pitchFamily="18" charset="0"/>
                <a:ea typeface="Calibri" panose="020F0502020204030204" pitchFamily="34" charset="0"/>
              </a:rPr>
              <a:t>The Office of Assessment and Accountability (OAA) and ACT are partnering to offer testing staff the opportunity to attend various training sessions to provide information about the </a:t>
            </a:r>
            <a:r>
              <a:rPr lang="en-US" sz="1800" b="1">
                <a:effectLst/>
                <a:latin typeface="Times New Roman" panose="02020603050405020304" pitchFamily="18" charset="0"/>
                <a:ea typeface="Calibri" panose="020F0502020204030204" pitchFamily="34" charset="0"/>
              </a:rPr>
              <a:t>spring 2024 junior administration</a:t>
            </a:r>
            <a:r>
              <a:rPr lang="en-US" sz="1800">
                <a:effectLst/>
                <a:latin typeface="Times New Roman" panose="02020603050405020304" pitchFamily="18" charset="0"/>
                <a:ea typeface="Calibri" panose="020F0502020204030204" pitchFamily="34" charset="0"/>
              </a:rPr>
              <a:t> of the ACT. Target Audience and Content: Any staff who are involved with activities associated with the spring Junior administration of the ACT. These events are in-person only and will not be recorded. Note that the content will be the same across both training events.</a:t>
            </a:r>
          </a:p>
          <a:p>
            <a:pPr marL="0" marR="0">
              <a:spcBef>
                <a:spcPts val="0"/>
              </a:spcBef>
              <a:spcAft>
                <a:spcPts val="600"/>
              </a:spcAft>
            </a:pPr>
            <a:endParaRPr lang="en-US" sz="1200" b="1" i="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04023E15-B521-487E-A8BF-802BA0A0A7B8}" type="slidenum">
              <a:rPr lang="en-US" smtClean="0"/>
              <a:t>4</a:t>
            </a:fld>
            <a:endParaRPr lang="en-US"/>
          </a:p>
        </p:txBody>
      </p:sp>
    </p:spTree>
    <p:extLst>
      <p:ext uri="{BB962C8B-B14F-4D97-AF65-F5344CB8AC3E}">
        <p14:creationId xmlns:p14="http://schemas.microsoft.com/office/powerpoint/2010/main" val="245843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0CA0CD-A5C8-4667-8407-F808B9A164B7}" type="slidenum">
              <a:rPr lang="en-US" smtClean="0"/>
              <a:t>25</a:t>
            </a:fld>
            <a:endParaRPr lang="en-US"/>
          </a:p>
        </p:txBody>
      </p:sp>
    </p:spTree>
    <p:extLst>
      <p:ext uri="{BB962C8B-B14F-4D97-AF65-F5344CB8AC3E}">
        <p14:creationId xmlns:p14="http://schemas.microsoft.com/office/powerpoint/2010/main" val="30898263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27</a:t>
            </a:fld>
            <a:endParaRPr lang="en-US"/>
          </a:p>
        </p:txBody>
      </p:sp>
    </p:spTree>
    <p:extLst>
      <p:ext uri="{BB962C8B-B14F-4D97-AF65-F5344CB8AC3E}">
        <p14:creationId xmlns:p14="http://schemas.microsoft.com/office/powerpoint/2010/main" val="3913258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52475" y="636588"/>
            <a:ext cx="5688013" cy="319881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1E2BC98-6EA0-4EE7-A97F-558F26662BCA}" type="slidenum">
              <a:rPr lang="en-US" smtClean="0"/>
              <a:t>28</a:t>
            </a:fld>
            <a:endParaRPr lang="en-US"/>
          </a:p>
        </p:txBody>
      </p:sp>
    </p:spTree>
    <p:extLst>
      <p:ext uri="{BB962C8B-B14F-4D97-AF65-F5344CB8AC3E}">
        <p14:creationId xmlns:p14="http://schemas.microsoft.com/office/powerpoint/2010/main" val="2868007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Times New Roman" panose="02020603050405020304" pitchFamily="18" charset="0"/>
                <a:ea typeface="Calibri" panose="020F0502020204030204" pitchFamily="34" charset="0"/>
              </a:rPr>
              <a:t>Target Audience and Content: Testing staff who are involved with requesting and administering exams to students who require ACT-authorized accommodations. This content will be recorded and posted to the ACT website if staff are unable to join during the scheduled date/time.</a:t>
            </a:r>
          </a:p>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5</a:t>
            </a:fld>
            <a:endParaRPr lang="en-US"/>
          </a:p>
        </p:txBody>
      </p:sp>
    </p:spTree>
    <p:extLst>
      <p:ext uri="{BB962C8B-B14F-4D97-AF65-F5344CB8AC3E}">
        <p14:creationId xmlns:p14="http://schemas.microsoft.com/office/powerpoint/2010/main" val="3597568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1800" u="none">
                <a:solidFill>
                  <a:schemeClr val="tx1"/>
                </a:solidFill>
                <a:effectLst/>
                <a:latin typeface="Times New Roman" panose="02020603050405020304" pitchFamily="18" charset="0"/>
                <a:ea typeface="Calibri" panose="020F0502020204030204" pitchFamily="34" charset="0"/>
              </a:rPr>
              <a:t>ACT’s PAN system, which can be accessed via </a:t>
            </a:r>
            <a:r>
              <a:rPr lang="en-US" sz="1800" u="none">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testadmin.act.org</a:t>
            </a:r>
            <a:r>
              <a:rPr lang="en-US" sz="1800" u="none">
                <a:solidFill>
                  <a:schemeClr val="tx1"/>
                </a:solidFill>
                <a:effectLst/>
                <a:latin typeface="Times New Roman" panose="02020603050405020304" pitchFamily="18" charset="0"/>
                <a:ea typeface="Calibri" panose="020F0502020204030204" pitchFamily="34" charset="0"/>
              </a:rPr>
              <a:t>, opened </a:t>
            </a:r>
            <a:r>
              <a:rPr lang="en-US" sz="1800" b="1" u="none">
                <a:solidFill>
                  <a:schemeClr val="tx1"/>
                </a:solidFill>
                <a:effectLst/>
                <a:latin typeface="Times New Roman" panose="02020603050405020304" pitchFamily="18" charset="0"/>
                <a:ea typeface="Calibri" panose="020F0502020204030204" pitchFamily="34" charset="0"/>
              </a:rPr>
              <a:t>Nov. 6</a:t>
            </a:r>
            <a:r>
              <a:rPr lang="en-US" sz="1800" u="none">
                <a:solidFill>
                  <a:schemeClr val="tx1"/>
                </a:solidFill>
                <a:effectLst/>
                <a:latin typeface="Times New Roman" panose="02020603050405020304" pitchFamily="18" charset="0"/>
                <a:ea typeface="Calibri" panose="020F0502020204030204" pitchFamily="34" charset="0"/>
              </a:rPr>
              <a:t>, for the spring 2024 junior administration. PAN is used by testing staff to select test dates, choose shipping dates and verify shipping addresses, and manage testing staff user accounts. </a:t>
            </a:r>
            <a:r>
              <a:rPr lang="en-US" sz="1800" u="none">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Step 1</a:t>
            </a:r>
            <a:r>
              <a:rPr lang="en-US" sz="1800" u="none">
                <a:solidFill>
                  <a:schemeClr val="tx1"/>
                </a:solidFill>
                <a:effectLst/>
                <a:latin typeface="Times New Roman" panose="02020603050405020304" pitchFamily="18" charset="0"/>
                <a:ea typeface="Calibri" panose="020F0502020204030204" pitchFamily="34" charset="0"/>
              </a:rPr>
              <a:t> of the ACT-hosted website contains comprehensive information about these tasks and includes helpful resources, such as the </a:t>
            </a:r>
            <a:r>
              <a:rPr lang="en-US" sz="1800" u="none">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PAN User Guide</a:t>
            </a:r>
            <a:r>
              <a:rPr lang="en-US" sz="1800" u="none">
                <a:solidFill>
                  <a:schemeClr val="tx1"/>
                </a:solidFill>
                <a:effectLst/>
                <a:latin typeface="Times New Roman" panose="02020603050405020304" pitchFamily="18" charset="0"/>
                <a:ea typeface="Calibri" panose="020F0502020204030204" pitchFamily="34" charset="0"/>
              </a:rPr>
              <a:t> and step-by-step training tutorials.  </a:t>
            </a:r>
          </a:p>
          <a:p>
            <a:pPr marL="0" marR="0">
              <a:spcBef>
                <a:spcPts val="0"/>
              </a:spcBef>
              <a:spcAft>
                <a:spcPts val="600"/>
              </a:spcAft>
            </a:pPr>
            <a:r>
              <a:rPr lang="en-US" sz="1800" u="none">
                <a:solidFill>
                  <a:schemeClr val="tx1"/>
                </a:solidFill>
                <a:effectLst/>
                <a:latin typeface="Times New Roman" panose="02020603050405020304" pitchFamily="18" charset="0"/>
                <a:ea typeface="Calibri" panose="020F0502020204030204" pitchFamily="34" charset="0"/>
              </a:rPr>
              <a:t>Please ensure testing staff involved with selecting test dates, choosing shipping dates and verifying shipping addresses, and managing testing staff user accounts are aware that PAN will open on this date. For questions or assistance, please contact </a:t>
            </a:r>
            <a:r>
              <a:rPr lang="en-US" sz="1800" u="none">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Shara Savage</a:t>
            </a:r>
            <a:r>
              <a:rPr lang="en-US" sz="1800" u="none" strike="noStrike">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800" u="none">
              <a:solidFill>
                <a:schemeClr val="tx1"/>
              </a:solidFill>
              <a:effectLst/>
              <a:latin typeface="Times New Roman" panose="02020603050405020304" pitchFamily="18"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6</a:t>
            </a:fld>
            <a:endParaRPr lang="en-US"/>
          </a:p>
        </p:txBody>
      </p:sp>
    </p:spTree>
    <p:extLst>
      <p:ext uri="{BB962C8B-B14F-4D97-AF65-F5344CB8AC3E}">
        <p14:creationId xmlns:p14="http://schemas.microsoft.com/office/powerpoint/2010/main" val="216674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a:effectLst/>
                <a:latin typeface="Helvetica" panose="020B0604020202020204" pitchFamily="34" charset="0"/>
                <a:ea typeface="Calibri" panose="020F0502020204030204" pitchFamily="34" charset="0"/>
              </a:rPr>
              <a:t>ACT’s Test Accessibility and Accommodations (TAA) portal, accessed via </a:t>
            </a:r>
            <a:r>
              <a:rPr lang="en-US" sz="1800" u="sng">
                <a:solidFill>
                  <a:srgbClr val="0563C1"/>
                </a:solidFill>
                <a:effectLst/>
                <a:latin typeface="Helvetica" panose="020B0604020202020204" pitchFamily="34" charset="0"/>
                <a:ea typeface="Calibri" panose="020F0502020204030204" pitchFamily="34" charset="0"/>
                <a:hlinkClick r:id="rId3"/>
              </a:rPr>
              <a:t>success.act.org</a:t>
            </a:r>
            <a:r>
              <a:rPr lang="en-US" sz="1800">
                <a:effectLst/>
                <a:latin typeface="Helvetica" panose="020B0604020202020204" pitchFamily="34" charset="0"/>
                <a:ea typeface="Calibri" panose="020F0502020204030204" pitchFamily="34" charset="0"/>
              </a:rPr>
              <a:t>, is open for the Spring 2024 Junior Administration for accommodations and supports initial requests or associations. ACT and KDE encourages testing staff to request new accommodations and supports or associate students who were previously approved for accommodations and supports in order to meet key deadline dates in preparation for the start of the spring 2024 junior administration. </a:t>
            </a:r>
            <a:r>
              <a:rPr lang="en-US" sz="1800" u="sng">
                <a:solidFill>
                  <a:srgbClr val="0563C1"/>
                </a:solidFill>
                <a:effectLst/>
                <a:latin typeface="Helvetica" panose="020B0604020202020204" pitchFamily="34" charset="0"/>
                <a:ea typeface="Calibri" panose="020F0502020204030204" pitchFamily="34" charset="0"/>
                <a:hlinkClick r:id="rId4"/>
              </a:rPr>
              <a:t>Step 3</a:t>
            </a:r>
            <a:r>
              <a:rPr lang="en-US" sz="1800">
                <a:effectLst/>
                <a:latin typeface="Helvetica" panose="020B0604020202020204" pitchFamily="34" charset="0"/>
                <a:ea typeface="Calibri" panose="020F0502020204030204" pitchFamily="34" charset="0"/>
              </a:rPr>
              <a:t> of the ACT-hosted website contains comprehensive information about requesting new or associating previously approved accommodations and supports. This includes helpful resources such as the </a:t>
            </a:r>
            <a:r>
              <a:rPr lang="en-US" sz="1800" u="sng">
                <a:solidFill>
                  <a:srgbClr val="0563C1"/>
                </a:solidFill>
                <a:effectLst/>
                <a:latin typeface="Helvetica" panose="020B0604020202020204" pitchFamily="34" charset="0"/>
                <a:ea typeface="Calibri" panose="020F0502020204030204" pitchFamily="34" charset="0"/>
                <a:hlinkClick r:id="rId5"/>
              </a:rPr>
              <a:t>TAA User Guide</a:t>
            </a:r>
            <a:r>
              <a:rPr lang="en-US" sz="1800">
                <a:effectLst/>
                <a:latin typeface="Helvetica" panose="020B0604020202020204" pitchFamily="34" charset="0"/>
                <a:ea typeface="Calibri" panose="020F0502020204030204" pitchFamily="34" charset="0"/>
              </a:rPr>
              <a:t> and </a:t>
            </a:r>
            <a:r>
              <a:rPr lang="en-US" sz="1800" u="sng">
                <a:solidFill>
                  <a:srgbClr val="0563C1"/>
                </a:solidFill>
                <a:effectLst/>
                <a:latin typeface="Helvetica" panose="020B0604020202020204" pitchFamily="34" charset="0"/>
                <a:ea typeface="Calibri" panose="020F0502020204030204" pitchFamily="34" charset="0"/>
                <a:hlinkClick r:id="rId6"/>
              </a:rPr>
              <a:t>Retesting with Accommodations</a:t>
            </a:r>
            <a:r>
              <a:rPr lang="en-US" sz="1800">
                <a:effectLst/>
                <a:latin typeface="Helvetica" panose="020B0604020202020204" pitchFamily="34" charset="0"/>
                <a:ea typeface="Calibri" panose="020F0502020204030204" pitchFamily="34" charset="0"/>
              </a:rPr>
              <a:t>.</a:t>
            </a:r>
            <a:endParaRPr lang="en-US" sz="1800">
              <a:effectLst/>
              <a:latin typeface="Calibri" panose="020F0502020204030204" pitchFamily="34" charset="0"/>
              <a:ea typeface="Calibri" panose="020F0502020204030204" pitchFamily="34" charset="0"/>
            </a:endParaRPr>
          </a:p>
          <a:p>
            <a:pPr marL="0" marR="0">
              <a:spcAft>
                <a:spcPts val="1200"/>
              </a:spcAft>
            </a:pPr>
            <a:r>
              <a:rPr lang="en-US" sz="1800">
                <a:effectLst/>
                <a:latin typeface="Helvetica" panose="020B0604020202020204" pitchFamily="34" charset="0"/>
                <a:ea typeface="Calibri" panose="020F0502020204030204" pitchFamily="34" charset="0"/>
              </a:rPr>
              <a:t>Please ensure testing staff involved with requesting new or associating previously approved accommodations and supports are aware that TAA is open. For questions and assistance, please contact ACT at 800.553.6244, ext. 1788 or email </a:t>
            </a:r>
            <a:r>
              <a:rPr lang="en-US" sz="1800" u="sng">
                <a:solidFill>
                  <a:srgbClr val="0563C1"/>
                </a:solidFill>
                <a:effectLst/>
                <a:latin typeface="Helvetica" panose="020B0604020202020204" pitchFamily="34" charset="0"/>
                <a:ea typeface="Calibri" panose="020F0502020204030204" pitchFamily="34" charset="0"/>
                <a:hlinkClick r:id="rId7"/>
              </a:rPr>
              <a:t>ACTStateAccoms@act.org</a:t>
            </a:r>
            <a:r>
              <a:rPr lang="en-US" sz="1800">
                <a:effectLst/>
                <a:latin typeface="Helvetica" panose="020B0604020202020204" pitchFamily="34" charset="0"/>
                <a:ea typeface="Calibri" panose="020F0502020204030204" pitchFamily="34" charset="0"/>
              </a:rPr>
              <a:t>.  Additionally, you may contact </a:t>
            </a:r>
            <a:r>
              <a:rPr lang="en-US" sz="1800" u="sng">
                <a:solidFill>
                  <a:srgbClr val="0563C1"/>
                </a:solidFill>
                <a:effectLst/>
                <a:latin typeface="Helvetica" panose="020B0604020202020204" pitchFamily="34" charset="0"/>
                <a:ea typeface="Calibri" panose="020F0502020204030204" pitchFamily="34" charset="0"/>
                <a:hlinkClick r:id="rId8"/>
              </a:rPr>
              <a:t>Shara Savage</a:t>
            </a:r>
            <a:r>
              <a:rPr lang="en-US" sz="1800">
                <a:effectLst/>
                <a:latin typeface="Helvetica" panose="020B0604020202020204" pitchFamily="34" charset="0"/>
                <a:ea typeface="Calibri" panose="020F0502020204030204" pitchFamily="34" charset="0"/>
              </a:rPr>
              <a:t> with any questions, concerns or assistance. </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B9C324DF-C190-43FC-8C04-1AEFE31E6ED5}" type="slidenum">
              <a:rPr lang="en-US" smtClean="0"/>
              <a:t>7</a:t>
            </a:fld>
            <a:endParaRPr lang="en-US"/>
          </a:p>
        </p:txBody>
      </p:sp>
    </p:spTree>
    <p:extLst>
      <p:ext uri="{BB962C8B-B14F-4D97-AF65-F5344CB8AC3E}">
        <p14:creationId xmlns:p14="http://schemas.microsoft.com/office/powerpoint/2010/main" val="513500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703431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872528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5463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US" altLang="en-US" baseline="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Franklin Gothic Medium" panose="020B0603020102020204" pitchFamily="34" charset="0"/>
              </a:defRPr>
            </a:lvl1pPr>
            <a:lvl2pPr marL="742950" indent="-285750">
              <a:defRPr>
                <a:solidFill>
                  <a:schemeClr val="tx1"/>
                </a:solidFill>
                <a:latin typeface="Franklin Gothic Medium" panose="020B0603020102020204" pitchFamily="34" charset="0"/>
              </a:defRPr>
            </a:lvl2pPr>
            <a:lvl3pPr marL="1143000" indent="-228600">
              <a:defRPr>
                <a:solidFill>
                  <a:schemeClr val="tx1"/>
                </a:solidFill>
                <a:latin typeface="Franklin Gothic Medium" panose="020B0603020102020204" pitchFamily="34" charset="0"/>
              </a:defRPr>
            </a:lvl3pPr>
            <a:lvl4pPr marL="1600200" indent="-228600">
              <a:defRPr>
                <a:solidFill>
                  <a:schemeClr val="tx1"/>
                </a:solidFill>
                <a:latin typeface="Franklin Gothic Medium" panose="020B0603020102020204" pitchFamily="34" charset="0"/>
              </a:defRPr>
            </a:lvl4pPr>
            <a:lvl5pPr marL="2057400" indent="-228600">
              <a:defRPr>
                <a:solidFill>
                  <a:schemeClr val="tx1"/>
                </a:solidFill>
                <a:latin typeface="Franklin Gothic Medium" panose="020B0603020102020204" pitchFamily="34" charset="0"/>
              </a:defRPr>
            </a:lvl5pPr>
            <a:lvl6pPr marL="2514600" indent="-228600" eaLnBrk="0" fontAlgn="base" hangingPunct="0">
              <a:spcBef>
                <a:spcPct val="0"/>
              </a:spcBef>
              <a:spcAft>
                <a:spcPct val="0"/>
              </a:spcAft>
              <a:defRPr>
                <a:solidFill>
                  <a:schemeClr val="tx1"/>
                </a:solidFill>
                <a:latin typeface="Franklin Gothic Medium" panose="020B0603020102020204" pitchFamily="34" charset="0"/>
              </a:defRPr>
            </a:lvl6pPr>
            <a:lvl7pPr marL="2971800" indent="-228600" eaLnBrk="0" fontAlgn="base" hangingPunct="0">
              <a:spcBef>
                <a:spcPct val="0"/>
              </a:spcBef>
              <a:spcAft>
                <a:spcPct val="0"/>
              </a:spcAft>
              <a:defRPr>
                <a:solidFill>
                  <a:schemeClr val="tx1"/>
                </a:solidFill>
                <a:latin typeface="Franklin Gothic Medium" panose="020B0603020102020204" pitchFamily="34" charset="0"/>
              </a:defRPr>
            </a:lvl7pPr>
            <a:lvl8pPr marL="3429000" indent="-228600" eaLnBrk="0" fontAlgn="base" hangingPunct="0">
              <a:spcBef>
                <a:spcPct val="0"/>
              </a:spcBef>
              <a:spcAft>
                <a:spcPct val="0"/>
              </a:spcAft>
              <a:defRPr>
                <a:solidFill>
                  <a:schemeClr val="tx1"/>
                </a:solidFill>
                <a:latin typeface="Franklin Gothic Medium" panose="020B0603020102020204" pitchFamily="34" charset="0"/>
              </a:defRPr>
            </a:lvl8pPr>
            <a:lvl9pPr marL="3886200" indent="-228600" eaLnBrk="0" fontAlgn="base" hangingPunct="0">
              <a:spcBef>
                <a:spcPct val="0"/>
              </a:spcBef>
              <a:spcAft>
                <a:spcPct val="0"/>
              </a:spcAft>
              <a:defRPr>
                <a:solidFill>
                  <a:schemeClr val="tx1"/>
                </a:solidFill>
                <a:latin typeface="Franklin Gothic Medium" panose="020B06030201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0104DF-B6EE-46A6-A3D3-1E101D6CF203}"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93133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r>
              <a:rPr lang="en-US"/>
              <a:t>‹#›</a:t>
            </a:r>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r>
              <a:rPr lang="en-US"/>
              <a:t>‹#›</a:t>
            </a:r>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9550" y="31411"/>
            <a:ext cx="10515600" cy="1325563"/>
          </a:xfrm>
        </p:spPr>
        <p:txBody>
          <a:bodyPr/>
          <a:lstStyle/>
          <a:p>
            <a:r>
              <a:rPr lang="en-US"/>
              <a:t>Click to edit Master title style</a:t>
            </a:r>
          </a:p>
        </p:txBody>
      </p:sp>
      <p:sp>
        <p:nvSpPr>
          <p:cNvPr id="9" name="Content Placeholder 8"/>
          <p:cNvSpPr>
            <a:spLocks noGrp="1"/>
          </p:cNvSpPr>
          <p:nvPr>
            <p:ph sz="quarter" idx="12"/>
          </p:nvPr>
        </p:nvSpPr>
        <p:spPr>
          <a:xfrm>
            <a:off x="556696" y="1365503"/>
            <a:ext cx="9090025" cy="5309271"/>
          </a:xfrm>
        </p:spPr>
        <p:txBody>
          <a:bodyPr/>
          <a:lstStyle>
            <a:lvl1pPr marL="0" indent="0">
              <a:buNone/>
              <a:defRPr/>
            </a:lvl1pPr>
          </a:lstStyle>
          <a:p>
            <a:pPr lvl="0"/>
            <a:endParaRPr lang="en-US"/>
          </a:p>
        </p:txBody>
      </p:sp>
      <p:sp>
        <p:nvSpPr>
          <p:cNvPr id="5" name="Footer Placeholder 3"/>
          <p:cNvSpPr>
            <a:spLocks noGrp="1"/>
          </p:cNvSpPr>
          <p:nvPr>
            <p:ph type="ftr" sz="quarter" idx="3"/>
          </p:nvPr>
        </p:nvSpPr>
        <p:spPr>
          <a:xfrm>
            <a:off x="3409950" y="6492212"/>
            <a:ext cx="4114800" cy="365125"/>
          </a:xfrm>
          <a:prstGeom prst="rect">
            <a:avLst/>
          </a:prstGeom>
        </p:spPr>
        <p:txBody>
          <a:bodyPr vert="horz" lIns="91440" tIns="45720" rIns="91440" bIns="45720" rtlCol="0" anchor="ctr"/>
          <a:lstStyle>
            <a:lvl1pPr algn="l">
              <a:defRPr sz="1400">
                <a:solidFill>
                  <a:schemeClr val="bg1"/>
                </a:solidFill>
              </a:defRPr>
            </a:lvl1pPr>
          </a:lstStyle>
          <a:p>
            <a:r>
              <a:rPr lang="en-US"/>
              <a:t>OAA_DAAS_DAC_Webcast_06092022</a:t>
            </a:r>
          </a:p>
        </p:txBody>
      </p:sp>
      <p:sp>
        <p:nvSpPr>
          <p:cNvPr id="4" name="Rectangle 3">
            <a:extLst>
              <a:ext uri="{FF2B5EF4-FFF2-40B4-BE49-F238E27FC236}">
                <a16:creationId xmlns:a16="http://schemas.microsoft.com/office/drawing/2014/main" id="{C70AE97E-F04C-4904-A2A7-A509EE5D6B9E}"/>
              </a:ext>
            </a:extLst>
          </p:cNvPr>
          <p:cNvSpPr/>
          <p:nvPr userDrawn="1"/>
        </p:nvSpPr>
        <p:spPr>
          <a:xfrm>
            <a:off x="10725150" y="5602254"/>
            <a:ext cx="566194" cy="369332"/>
          </a:xfrm>
          <a:prstGeom prst="rect">
            <a:avLst/>
          </a:prstGeom>
        </p:spPr>
        <p:txBody>
          <a:bodyPr wrap="square">
            <a:spAutoFit/>
          </a:bodyPr>
          <a:lstStyle/>
          <a:p>
            <a:fld id="{538B8E2E-C797-459B-B452-530BCC5A0CCC}" type="slidenum">
              <a:rPr lang="en-US" smtClean="0"/>
              <a:t>‹#›</a:t>
            </a:fld>
            <a:endParaRPr lang="en-US"/>
          </a:p>
        </p:txBody>
      </p:sp>
    </p:spTree>
    <p:extLst>
      <p:ext uri="{BB962C8B-B14F-4D97-AF65-F5344CB8AC3E}">
        <p14:creationId xmlns:p14="http://schemas.microsoft.com/office/powerpoint/2010/main" val="120073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566878"/>
            <a:ext cx="9188715" cy="4091800"/>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0403518" y="5476115"/>
            <a:ext cx="683339" cy="365125"/>
          </a:xfrm>
        </p:spPr>
        <p:txBody>
          <a:bodyPr/>
          <a:lstStyle>
            <a:lvl1pPr>
              <a:defRPr sz="1800">
                <a:solidFill>
                  <a:schemeClr val="tx1"/>
                </a:solidFill>
              </a:defRPr>
            </a:lvl1pPr>
          </a:lstStyle>
          <a:p>
            <a:fld id="{91BD7323-49BF-4C97-8773-5EC64C492009}" type="slidenum">
              <a:rPr lang="en-US" smtClean="0"/>
              <a:pPr/>
              <a:t>‹#›</a:t>
            </a:fld>
            <a:endParaRPr lang="en-US"/>
          </a:p>
        </p:txBody>
      </p:sp>
    </p:spTree>
    <p:extLst>
      <p:ext uri="{BB962C8B-B14F-4D97-AF65-F5344CB8AC3E}">
        <p14:creationId xmlns:p14="http://schemas.microsoft.com/office/powerpoint/2010/main" val="2045140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443486" y="6419378"/>
            <a:ext cx="683339" cy="365125"/>
          </a:xfrm>
        </p:spPr>
        <p:txBody>
          <a:bodyPr/>
          <a:lstStyle>
            <a:lvl1pPr>
              <a:defRPr>
                <a:solidFill>
                  <a:schemeClr val="accent2">
                    <a:lumMod val="50000"/>
                  </a:schemeClr>
                </a:solidFill>
              </a:defRPr>
            </a:lvl1pPr>
          </a:lstStyle>
          <a:p>
            <a:fld id="{91BD7323-49BF-4C97-8773-5EC64C492009}" type="slidenum">
              <a:rPr lang="en-US" smtClean="0"/>
              <a:pPr/>
              <a:t>‹#›</a:t>
            </a:fld>
            <a:endParaRPr lang="en-US"/>
          </a:p>
        </p:txBody>
      </p:sp>
      <p:sp>
        <p:nvSpPr>
          <p:cNvPr id="4" name="Footer Placeholder 3"/>
          <p:cNvSpPr>
            <a:spLocks noGrp="1"/>
          </p:cNvSpPr>
          <p:nvPr>
            <p:ph type="ftr" sz="quarter" idx="3"/>
          </p:nvPr>
        </p:nvSpPr>
        <p:spPr>
          <a:xfrm>
            <a:off x="38352" y="6461464"/>
            <a:ext cx="4114800" cy="365125"/>
          </a:xfrm>
          <a:prstGeom prst="rect">
            <a:avLst/>
          </a:prstGeom>
        </p:spPr>
        <p:txBody>
          <a:bodyPr vert="horz" lIns="91440" tIns="45720" rIns="91440" bIns="45720" rtlCol="0" anchor="ctr"/>
          <a:lstStyle>
            <a:lvl1pPr algn="l">
              <a:defRPr sz="1400">
                <a:solidFill>
                  <a:schemeClr val="bg1"/>
                </a:solidFill>
              </a:defRPr>
            </a:lvl1pPr>
          </a:lstStyle>
          <a:p>
            <a:r>
              <a:rPr lang="de-DE"/>
              <a:t>OAA: DAAS:BTS:Alternate:7/19/2022</a:t>
            </a:r>
            <a:endParaRPr lang="en-US"/>
          </a:p>
        </p:txBody>
      </p:sp>
    </p:spTree>
    <p:extLst>
      <p:ext uri="{BB962C8B-B14F-4D97-AF65-F5344CB8AC3E}">
        <p14:creationId xmlns:p14="http://schemas.microsoft.com/office/powerpoint/2010/main" val="2109841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5786" y="257025"/>
            <a:ext cx="8596668" cy="1320800"/>
          </a:xfrm>
        </p:spPr>
        <p:txBody>
          <a:bodyPr/>
          <a:lstStyle/>
          <a:p>
            <a:r>
              <a:rPr lang="en-US"/>
              <a:t>Click to edit Master title style</a:t>
            </a:r>
          </a:p>
        </p:txBody>
      </p:sp>
      <p:sp>
        <p:nvSpPr>
          <p:cNvPr id="5" name="Text Placeholder 4"/>
          <p:cNvSpPr>
            <a:spLocks noGrp="1"/>
          </p:cNvSpPr>
          <p:nvPr>
            <p:ph type="body" sz="quarter" idx="13"/>
          </p:nvPr>
        </p:nvSpPr>
        <p:spPr>
          <a:xfrm>
            <a:off x="555786" y="1773451"/>
            <a:ext cx="9188715" cy="4901324"/>
          </a:xfrm>
        </p:spPr>
        <p:txBody>
          <a:bodyPr/>
          <a:lstStyle>
            <a:lvl5pPr marL="2057400" indent="-228600">
              <a:buFont typeface="Franklin Gothic Medium" panose="020B06030201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11030413" y="6314034"/>
            <a:ext cx="683339" cy="365125"/>
          </a:xfrm>
        </p:spPr>
        <p:txBody>
          <a:bodyPr/>
          <a:lstStyle/>
          <a:p>
            <a:fld id="{91BD7323-49BF-4C97-8773-5EC64C492009}" type="slidenum">
              <a:rPr lang="en-US" smtClean="0"/>
              <a:t>‹#›</a:t>
            </a:fld>
            <a:endParaRPr lang="en-US"/>
          </a:p>
        </p:txBody>
      </p:sp>
      <p:sp>
        <p:nvSpPr>
          <p:cNvPr id="7" name="Footer Placeholder 3"/>
          <p:cNvSpPr>
            <a:spLocks noGrp="1"/>
          </p:cNvSpPr>
          <p:nvPr>
            <p:ph type="ftr" sz="quarter" idx="3"/>
          </p:nvPr>
        </p:nvSpPr>
        <p:spPr>
          <a:xfrm>
            <a:off x="489456" y="6461464"/>
            <a:ext cx="4114800" cy="365125"/>
          </a:xfrm>
          <a:prstGeom prst="rect">
            <a:avLst/>
          </a:prstGeom>
        </p:spPr>
        <p:txBody>
          <a:bodyPr vert="horz" lIns="91440" tIns="45720" rIns="91440" bIns="45720" rtlCol="0" anchor="ctr"/>
          <a:lstStyle>
            <a:lvl1pPr algn="l">
              <a:defRPr sz="1400">
                <a:solidFill>
                  <a:schemeClr val="bg1"/>
                </a:solidFill>
              </a:defRPr>
            </a:lvl1pPr>
          </a:lstStyle>
          <a:p>
            <a:r>
              <a:rPr lang="de-DE"/>
              <a:t>OAA: DAAS:BTS:Alternate:7/19/2022</a:t>
            </a:r>
            <a:endParaRPr lang="en-US"/>
          </a:p>
        </p:txBody>
      </p:sp>
    </p:spTree>
    <p:extLst>
      <p:ext uri="{BB962C8B-B14F-4D97-AF65-F5344CB8AC3E}">
        <p14:creationId xmlns:p14="http://schemas.microsoft.com/office/powerpoint/2010/main" val="2141492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11/9/2023</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265702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A0CA0-7796-385F-3633-43E5BDF02CD0}"/>
              </a:ext>
            </a:extLst>
          </p:cNvPr>
          <p:cNvSpPr>
            <a:spLocks noGrp="1"/>
          </p:cNvSpPr>
          <p:nvPr>
            <p:ph type="dt" sz="half" idx="10"/>
          </p:nvPr>
        </p:nvSpPr>
        <p:spPr/>
        <p:txBody>
          <a:bodyPr/>
          <a:lstStyle/>
          <a:p>
            <a:r>
              <a:rPr lang="en-US"/>
              <a:t>‹#›</a:t>
            </a:r>
          </a:p>
        </p:txBody>
      </p:sp>
      <p:sp>
        <p:nvSpPr>
          <p:cNvPr id="8" name="Footer Placeholder 7">
            <a:extLst>
              <a:ext uri="{FF2B5EF4-FFF2-40B4-BE49-F238E27FC236}">
                <a16:creationId xmlns:a16="http://schemas.microsoft.com/office/drawing/2014/main" id="{0083658F-AC2F-ABDA-75B4-10E88370B498}"/>
              </a:ext>
            </a:extLst>
          </p:cNvPr>
          <p:cNvSpPr>
            <a:spLocks noGrp="1"/>
          </p:cNvSpPr>
          <p:nvPr>
            <p:ph type="ftr" sz="quarter" idx="11"/>
          </p:nvPr>
        </p:nvSpPr>
        <p:spPr/>
        <p:txBody>
          <a:bodyPr/>
          <a:lstStyle/>
          <a:p>
            <a:r>
              <a:rPr lang="en-US"/>
              <a:t>OAA_DAAS_DAC_Webcast_06092022</a:t>
            </a:r>
          </a:p>
        </p:txBody>
      </p:sp>
      <p:sp>
        <p:nvSpPr>
          <p:cNvPr id="9" name="Slide Number Placeholder 8">
            <a:extLst>
              <a:ext uri="{FF2B5EF4-FFF2-40B4-BE49-F238E27FC236}">
                <a16:creationId xmlns:a16="http://schemas.microsoft.com/office/drawing/2014/main" id="{295FFF68-9DD0-272B-2564-D90D3BC884A7}"/>
              </a:ext>
            </a:extLst>
          </p:cNvPr>
          <p:cNvSpPr>
            <a:spLocks noGrp="1"/>
          </p:cNvSpPr>
          <p:nvPr>
            <p:ph type="sldNum" sz="quarter" idx="12"/>
          </p:nvPr>
        </p:nvSpPr>
        <p:spPr>
          <a:xfrm>
            <a:off x="8955156" y="5561220"/>
            <a:ext cx="2743200" cy="365125"/>
          </a:xfrm>
        </p:spPr>
        <p:txBody>
          <a:bodyPr/>
          <a:lstStyle/>
          <a:p>
            <a:fld id="{431B21FD-B47C-42BD-B60B-31D83F7ABA07}" type="slidenum">
              <a:rPr lang="en-US" smtClean="0"/>
              <a:t>‹#›</a:t>
            </a:fld>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a:xfrm>
            <a:off x="8763000" y="5607602"/>
            <a:ext cx="2743200" cy="365125"/>
          </a:xfrm>
        </p:spPr>
        <p:txBody>
          <a:bodyPr/>
          <a:lstStyle>
            <a:lvl1pPr>
              <a:defRPr>
                <a:solidFill>
                  <a:schemeClr val="tx1"/>
                </a:solidFill>
              </a:defRPr>
            </a:lvl1pPr>
          </a:lstStyle>
          <a:p>
            <a:pPr algn="r"/>
            <a:r>
              <a:rPr lang="en-US"/>
              <a:t>‹#›</a:t>
            </a:r>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fld id="{CC8F76F6-DE5B-4210-817A-FC5544BA54BC}" type="slidenum">
              <a:rPr lang="en-US" smtClean="0"/>
              <a:pPr/>
              <a:t>‹#›</a:t>
            </a:fld>
            <a:r>
              <a:rPr lang="en-US"/>
              <a:t>  OAA_DAAS_DAC_Webcast_06092022</a:t>
            </a:r>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r>
              <a:rPr lang="en-US"/>
              <a:t>OAA_DAAS_DAC_Webcast_06092022</a:t>
            </a:r>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r>
              <a:rPr lang="en-US"/>
              <a:t>OAA_DAAS_DAC_Webcast_06092022</a:t>
            </a:r>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r>
              <a:rPr lang="en-US"/>
              <a:t>‹#›</a:t>
            </a:r>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r>
              <a:rPr lang="en-US"/>
              <a:t>OAA_DAAS_DAC_Webcast_06092022</a:t>
            </a:r>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r>
              <a:rPr lang="en-US"/>
              <a:t>‹#›</a:t>
            </a:r>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r>
              <a:rPr lang="en-US"/>
              <a:t>OAA_DAAS_DAC_Webcast_06092022</a:t>
            </a:r>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a:t>
            </a:r>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r>
              <a:rPr lang="en-US"/>
              <a:t>OAA_DAAS_DAC_Webcast_06092022</a:t>
            </a:r>
          </a:p>
        </p:txBody>
      </p:sp>
      <p:sp>
        <p:nvSpPr>
          <p:cNvPr id="6" name="Slide Number Placeholder 5">
            <a:extLst>
              <a:ext uri="{FF2B5EF4-FFF2-40B4-BE49-F238E27FC236}">
                <a16:creationId xmlns:a16="http://schemas.microsoft.com/office/drawing/2014/main" id="{942E0CAA-5115-48E2-923C-2B2EA3028E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B21FD-B47C-42BD-B60B-31D83F7ABA07}" type="slidenum">
              <a:rPr lang="en-US" smtClean="0"/>
              <a:t>‹#›</a:t>
            </a:fld>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674" r:id="rId9"/>
    <p:sldLayoutId id="2147483675" r:id="rId10"/>
    <p:sldLayoutId id="2147483676" r:id="rId11"/>
    <p:sldLayoutId id="2147483691" r:id="rId12"/>
    <p:sldLayoutId id="2147483693" r:id="rId13"/>
    <p:sldLayoutId id="2147483672" r:id="rId14"/>
    <p:sldLayoutId id="2147483673" r:id="rId15"/>
    <p:sldLayoutId id="2147483660" r:id="rId16"/>
  </p:sldLayoutIdLst>
  <p:hf hdr="0" dt="0"/>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education.ky.gov/AA/items/Pages/default.aspx"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education.ky.gov/CTE/endofprog/Documents/Valid_EOP.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education.ky.gov/CTE/ArtAgree/Pages/default.aspx"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ky.gov/CTE/endofprog/Pages/default.aspx"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docs.google.com/forms/d/e/1FAIpQLSdcRUM98lI61SNceoEvFV_1xoQw47x5dgzvWNRkXyV-01lcaQ/viewfor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ksInVyaSI6ImJwMjpjbGljayIsImJ1bGxldGluX2lkIjoiMjAyMDAxMDYuMTUxMDE2MDEiLCJ1cmwiOiJodHRwOi8vZWR1Y2F0aW9uLmt5Lmdvdi9DVEUvdGVkcy9QYWdlcy9URURTTU0uYXNweCJ9.-2ynHpso-LEBA14KNd6JW7Jvj4vQLDhm0cQwpbTV6Dw/br/73718593666-l"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education.ky.gov/CTE/teds/Pages/default.aspx"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s://education.ky.gov/CTE/cter/Pages/Weld-TRACK.aspx" TargetMode="External"/><Relationship Id="rId3" Type="http://schemas.openxmlformats.org/officeDocument/2006/relationships/hyperlink" Target="https://education.ky.gov/CTE/cter/Pages/TRACK.aspx" TargetMode="External"/><Relationship Id="rId7" Type="http://schemas.openxmlformats.org/officeDocument/2006/relationships/hyperlink" Target="https://education.ky.gov/CTE/cter/Pages/Elec_TRACK.aspx"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education.ky.gov/CTE/cter/Pages/Carp_Track.aspx" TargetMode="External"/><Relationship Id="rId5" Type="http://schemas.openxmlformats.org/officeDocument/2006/relationships/hyperlink" Target="mailto:Mary.Taylor@education.ky.gov" TargetMode="External"/><Relationship Id="rId4" Type="http://schemas.openxmlformats.org/officeDocument/2006/relationships/hyperlink" Target="https://education.ky.gov/CTE/cter/Documents/TRACK_Process.pdf"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education.ky.gov/CTE/cter/Pages/TRACK.aspx"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lnks.gd/l/eyJhbGciOiJIUzI1NiJ9.eyJidWxsZXRpbl9saW5rX2lkIjoxMDksInVyaSI6ImJwMjpjbGljayIsImJ1bGxldGluX2lkIjoiMjAyMDAxMDYuMTUxMDE2MDEiLCJ1cmwiOiJodHRwOi8vZWR1Y2F0aW9uLmt5Lmdvdi9DVEUvdGVkcy9QYWdlcy9URURTTU0uYXNweCJ9.-2ynHpso-LEBA14KNd6JW7Jvj4vQLDhm0cQwpbTV6Dw/br/73718593666-l" TargetMode="External"/><Relationship Id="rId2" Type="http://schemas.openxmlformats.org/officeDocument/2006/relationships/hyperlink" Target="https://education.ky.gov/CTE/cter/Pages/TRACK.aspx" TargetMode="External"/><Relationship Id="rId1" Type="http://schemas.openxmlformats.org/officeDocument/2006/relationships/slideLayout" Target="../slideLayouts/slideLayout2.xml"/><Relationship Id="rId4" Type="http://schemas.openxmlformats.org/officeDocument/2006/relationships/hyperlink" Target="https://education.ky.gov/CTE/teds/Pages/default.aspx"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kaap-main.azurewebsites.net/OTS/MemberTools/Login.aspx"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ky.gov/aa/distsupp/pages/admincode.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mailto:kdeeopsupport@education.ky.gov" TargetMode="External"/><Relationship Id="rId4" Type="http://schemas.openxmlformats.org/officeDocument/2006/relationships/hyperlink" Target="mailto:sherri.craig@education.ky.gov"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education.ky.gov/UnitedWeLearn/KUWLCouncil/Pages/default.aspx"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hyperlink" Target="https://mediaportal.education.ky.gov/featured/2023/11/kentucky-united-we-learn-council-fall-2023-convening/" TargetMode="External"/><Relationship Id="rId4" Type="http://schemas.openxmlformats.org/officeDocument/2006/relationships/hyperlink" Target="https://education.ky.gov/UnitedWeLearn/Pages/default.aspx"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dacinfo@education.ky.gov"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web.cvent.com/event/28e9de4d-8784-4578-9a76-5d7dacc6ee0a/summary"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hyperlink" Target="https://web.cvent.com/event/98f05128-1299-46de-ae0a-74c6c1efcd3f/summary"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vent.on24.com/wcc/r/4327894/162356D45FFDC6507FECB6DE29DBEDEB"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hyperlink" Target="https://testadmin.act.org/customer/index.action"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7.jpeg"/><Relationship Id="rId5" Type="http://schemas.openxmlformats.org/officeDocument/2006/relationships/hyperlink" Target="https://www.act.org/content/act/en/products-and-services/state-and-district-solutions/kentucky/the-act.html#step1" TargetMode="External"/><Relationship Id="rId4" Type="http://schemas.openxmlformats.org/officeDocument/2006/relationships/hyperlink" Target="https://content.act.org/kentucky/r/PearsonAccess_Next_User_Guide_for_the_ACT_Sprin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www.act.org/content/act/en/products-and-services/state-and-district-solutions/kentucky/the-act.html#step3"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hyperlink" Target="https://www.act.org/content/dam/act/unsecured/documents/RetestwithAccomsSandD-without-vouchers.pdf" TargetMode="External"/><Relationship Id="rId4" Type="http://schemas.openxmlformats.org/officeDocument/2006/relationships/hyperlink" Target="mailto:ACTStateAccoms@act.or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005780" y="1132195"/>
            <a:ext cx="9144000" cy="2387600"/>
          </a:xfrm>
        </p:spPr>
        <p:txBody>
          <a:bodyPr/>
          <a:lstStyle/>
          <a:p>
            <a:pPr algn="r"/>
            <a:r>
              <a:rPr lang="en-US"/>
              <a:t>DAC Webcast</a:t>
            </a:r>
            <a:br>
              <a:rPr lang="en-US"/>
            </a:br>
            <a:r>
              <a:rPr lang="en-US"/>
              <a:t>Nov. 9, 2023</a:t>
            </a:r>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005780" y="3631535"/>
            <a:ext cx="9144000" cy="1655762"/>
          </a:xfrm>
        </p:spPr>
        <p:txBody>
          <a:bodyPr/>
          <a:lstStyle/>
          <a:p>
            <a:pPr algn="r">
              <a:spcBef>
                <a:spcPts val="0"/>
              </a:spcBef>
            </a:pPr>
            <a:endParaRPr lang="en-US"/>
          </a:p>
          <a:p>
            <a:pPr algn="r">
              <a:spcBef>
                <a:spcPts val="0"/>
              </a:spcBef>
            </a:pPr>
            <a:r>
              <a:rPr lang="en-US"/>
              <a:t>Jennifer Stafford, </a:t>
            </a:r>
            <a:r>
              <a:rPr lang="en-US" err="1"/>
              <a:t>Ed.D</a:t>
            </a:r>
            <a:r>
              <a:rPr lang="en-US"/>
              <a:t>, Director</a:t>
            </a:r>
          </a:p>
          <a:p>
            <a:pPr algn="r">
              <a:spcBef>
                <a:spcPts val="0"/>
              </a:spcBef>
            </a:pPr>
            <a:r>
              <a:rPr lang="en-US"/>
              <a:t>   Division of Assessment and Accountability Support</a:t>
            </a:r>
          </a:p>
          <a:p>
            <a:pPr algn="r">
              <a:spcBef>
                <a:spcPts val="0"/>
              </a:spcBef>
            </a:pPr>
            <a:r>
              <a:rPr lang="en-US"/>
              <a:t>Office of Assessment and Accountability</a:t>
            </a:r>
          </a:p>
          <a:p>
            <a:endParaRPr lang="en-US"/>
          </a:p>
        </p:txBody>
      </p:sp>
      <p:sp>
        <p:nvSpPr>
          <p:cNvPr id="7" name="Slide Number Placeholder 6">
            <a:extLst>
              <a:ext uri="{FF2B5EF4-FFF2-40B4-BE49-F238E27FC236}">
                <a16:creationId xmlns:a16="http://schemas.microsoft.com/office/drawing/2014/main" id="{021E07B4-22D6-FBD9-B679-5E39461F3D2D}"/>
              </a:ext>
            </a:extLst>
          </p:cNvPr>
          <p:cNvSpPr>
            <a:spLocks noGrp="1"/>
          </p:cNvSpPr>
          <p:nvPr>
            <p:ph type="sldNum" sz="quarter" idx="12"/>
          </p:nvPr>
        </p:nvSpPr>
        <p:spPr/>
        <p:txBody>
          <a:bodyPr/>
          <a:lstStyle/>
          <a:p>
            <a:fld id="{01152AFA-7C55-604E-8665-049907417E35}" type="slidenum">
              <a:rPr lang="en-US" smtClean="0"/>
              <a:pPr/>
              <a:t>1</a:t>
            </a:fld>
            <a:endParaRPr lang="en-US"/>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0"/>
            <a:ext cx="11332431" cy="1320800"/>
          </a:xfrm>
        </p:spPr>
        <p:txBody>
          <a:bodyPr/>
          <a:lstStyle/>
          <a:p>
            <a:r>
              <a:rPr lang="en-US"/>
              <a:t>AKSA Window 1</a:t>
            </a:r>
          </a:p>
        </p:txBody>
      </p:sp>
      <p:sp>
        <p:nvSpPr>
          <p:cNvPr id="14" name="Text Placeholder 13"/>
          <p:cNvSpPr>
            <a:spLocks noGrp="1"/>
          </p:cNvSpPr>
          <p:nvPr>
            <p:ph type="body" sz="quarter" idx="13"/>
          </p:nvPr>
        </p:nvSpPr>
        <p:spPr>
          <a:xfrm>
            <a:off x="822018" y="1677311"/>
            <a:ext cx="10015799" cy="3290229"/>
          </a:xfrm>
        </p:spPr>
        <p:txBody>
          <a:bodyPr vert="horz" lIns="91440" tIns="45720" rIns="91440" bIns="45720" rtlCol="0" anchor="t">
            <a:normAutofit/>
          </a:bodyPr>
          <a:lstStyle/>
          <a:p>
            <a:r>
              <a:rPr lang="en-US"/>
              <a:t>Window 1 administration begins on November 13 and closes on December 15. </a:t>
            </a:r>
          </a:p>
          <a:p>
            <a:r>
              <a:rPr lang="en-US"/>
              <a:t>Student Registration Database (SRD) opens for score entry on November 13 for both Window 1 and Transition Attainment Record (TAR).</a:t>
            </a:r>
          </a:p>
          <a:p>
            <a:r>
              <a:rPr lang="en-US"/>
              <a:t>The last day to enter scores for Window 1 is December 22.</a:t>
            </a:r>
          </a:p>
        </p:txBody>
      </p:sp>
      <p:sp>
        <p:nvSpPr>
          <p:cNvPr id="2" name="Slide Number Placeholder 4">
            <a:extLst>
              <a:ext uri="{FF2B5EF4-FFF2-40B4-BE49-F238E27FC236}">
                <a16:creationId xmlns:a16="http://schemas.microsoft.com/office/drawing/2014/main" id="{EC86B7C0-7806-77C5-AF6B-78D2F1430839}"/>
              </a:ext>
            </a:extLst>
          </p:cNvPr>
          <p:cNvSpPr>
            <a:spLocks noGrp="1"/>
          </p:cNvSpPr>
          <p:nvPr>
            <p:ph type="sldNum" sz="quarter" idx="12"/>
          </p:nvPr>
        </p:nvSpPr>
        <p:spPr>
          <a:xfrm>
            <a:off x="4812395" y="6310312"/>
            <a:ext cx="2743200" cy="365125"/>
          </a:xfrm>
        </p:spPr>
        <p:txBody>
          <a:bodyPr/>
          <a:lstStyle/>
          <a:p>
            <a:fld id="{431B21FD-B47C-42BD-B60B-31D83F7ABA07}" type="slidenum">
              <a:rPr lang="en-US" sz="1200" smtClean="0">
                <a:solidFill>
                  <a:schemeClr val="bg1"/>
                </a:solidFill>
              </a:rPr>
              <a:t>10</a:t>
            </a:fld>
            <a:endParaRPr lang="en-US" sz="1200">
              <a:solidFill>
                <a:schemeClr val="bg1"/>
              </a:solidFill>
            </a:endParaRPr>
          </a:p>
        </p:txBody>
      </p:sp>
    </p:spTree>
    <p:extLst>
      <p:ext uri="{BB962C8B-B14F-4D97-AF65-F5344CB8AC3E}">
        <p14:creationId xmlns:p14="http://schemas.microsoft.com/office/powerpoint/2010/main" val="486699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0"/>
            <a:ext cx="8596668" cy="1320800"/>
          </a:xfrm>
        </p:spPr>
        <p:txBody>
          <a:bodyPr/>
          <a:lstStyle/>
          <a:p>
            <a:r>
              <a:rPr lang="en-US"/>
              <a:t>Field Test Items</a:t>
            </a:r>
          </a:p>
        </p:txBody>
      </p:sp>
      <p:sp>
        <p:nvSpPr>
          <p:cNvPr id="14" name="Text Placeholder 13"/>
          <p:cNvSpPr>
            <a:spLocks noGrp="1"/>
          </p:cNvSpPr>
          <p:nvPr>
            <p:ph type="body" sz="quarter" idx="13"/>
          </p:nvPr>
        </p:nvSpPr>
        <p:spPr>
          <a:xfrm>
            <a:off x="1050309" y="1233379"/>
            <a:ext cx="9188715" cy="4391242"/>
          </a:xfrm>
        </p:spPr>
        <p:txBody>
          <a:bodyPr vert="horz" lIns="91440" tIns="45720" rIns="91440" bIns="45720" rtlCol="0" anchor="t">
            <a:normAutofit/>
          </a:bodyPr>
          <a:lstStyle/>
          <a:p>
            <a:r>
              <a:rPr lang="en-US"/>
              <a:t>Testing materials contain field test items for each content area.</a:t>
            </a:r>
          </a:p>
          <a:p>
            <a:r>
              <a:rPr lang="en-US"/>
              <a:t>There are different forms for field test items.</a:t>
            </a:r>
          </a:p>
          <a:p>
            <a:pPr lvl="1"/>
            <a:r>
              <a:rPr lang="en-US"/>
              <a:t>When entering scores, be sure to indicate the correct form used for each student.</a:t>
            </a:r>
          </a:p>
        </p:txBody>
      </p:sp>
      <p:sp>
        <p:nvSpPr>
          <p:cNvPr id="2" name="Slide Number Placeholder 4">
            <a:extLst>
              <a:ext uri="{FF2B5EF4-FFF2-40B4-BE49-F238E27FC236}">
                <a16:creationId xmlns:a16="http://schemas.microsoft.com/office/drawing/2014/main" id="{9C5FB4F0-EEAA-B00D-DC71-48D12257B3B1}"/>
              </a:ext>
            </a:extLst>
          </p:cNvPr>
          <p:cNvSpPr>
            <a:spLocks noGrp="1"/>
          </p:cNvSpPr>
          <p:nvPr>
            <p:ph type="sldNum" sz="quarter" idx="12"/>
          </p:nvPr>
        </p:nvSpPr>
        <p:spPr>
          <a:xfrm>
            <a:off x="4812395" y="6310312"/>
            <a:ext cx="2743200" cy="365125"/>
          </a:xfrm>
        </p:spPr>
        <p:txBody>
          <a:bodyPr/>
          <a:lstStyle/>
          <a:p>
            <a:fld id="{431B21FD-B47C-42BD-B60B-31D83F7ABA07}" type="slidenum">
              <a:rPr lang="en-US" sz="1200" smtClean="0">
                <a:solidFill>
                  <a:schemeClr val="bg1"/>
                </a:solidFill>
              </a:rPr>
              <a:t>11</a:t>
            </a:fld>
            <a:endParaRPr lang="en-US" sz="1200">
              <a:solidFill>
                <a:schemeClr val="bg1"/>
              </a:solidFill>
            </a:endParaRPr>
          </a:p>
        </p:txBody>
      </p:sp>
    </p:spTree>
    <p:extLst>
      <p:ext uri="{BB962C8B-B14F-4D97-AF65-F5344CB8AC3E}">
        <p14:creationId xmlns:p14="http://schemas.microsoft.com/office/powerpoint/2010/main" val="30328943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a:extLst>
              <a:ext uri="{FF2B5EF4-FFF2-40B4-BE49-F238E27FC236}">
                <a16:creationId xmlns:a16="http://schemas.microsoft.com/office/drawing/2014/main" id="{0C69193A-B3C1-2D8F-CBF1-F4E1EF39359F}"/>
              </a:ext>
            </a:extLst>
          </p:cNvPr>
          <p:cNvSpPr>
            <a:spLocks noGrp="1"/>
          </p:cNvSpPr>
          <p:nvPr>
            <p:ph type="title"/>
          </p:nvPr>
        </p:nvSpPr>
        <p:spPr>
          <a:xfrm>
            <a:off x="0" y="0"/>
            <a:ext cx="8596668" cy="1320800"/>
          </a:xfrm>
        </p:spPr>
        <p:txBody>
          <a:bodyPr/>
          <a:lstStyle/>
          <a:p>
            <a:r>
              <a:rPr lang="en-US"/>
              <a:t>Changes to SRD</a:t>
            </a:r>
          </a:p>
        </p:txBody>
      </p:sp>
      <p:sp>
        <p:nvSpPr>
          <p:cNvPr id="2" name="Text Placeholder 13">
            <a:extLst>
              <a:ext uri="{FF2B5EF4-FFF2-40B4-BE49-F238E27FC236}">
                <a16:creationId xmlns:a16="http://schemas.microsoft.com/office/drawing/2014/main" id="{CC6E0601-DDAD-B890-00CF-497F1E057BD2}"/>
              </a:ext>
            </a:extLst>
          </p:cNvPr>
          <p:cNvSpPr>
            <a:spLocks noGrp="1"/>
          </p:cNvSpPr>
          <p:nvPr>
            <p:ph type="body" sz="quarter" idx="13"/>
          </p:nvPr>
        </p:nvSpPr>
        <p:spPr>
          <a:xfrm>
            <a:off x="1050309" y="1233379"/>
            <a:ext cx="9188715" cy="4391242"/>
          </a:xfrm>
        </p:spPr>
        <p:txBody>
          <a:bodyPr vert="horz" lIns="91440" tIns="45720" rIns="91440" bIns="45720" rtlCol="0" anchor="t">
            <a:normAutofit fontScale="92500" lnSpcReduction="20000"/>
          </a:bodyPr>
          <a:lstStyle/>
          <a:p>
            <a:r>
              <a:rPr lang="en-US"/>
              <a:t>Prior to entering test scores, the user will be prompted to select the field test form number (option 1, 2, or 3).</a:t>
            </a:r>
          </a:p>
          <a:p>
            <a:pPr lvl="1"/>
            <a:r>
              <a:rPr lang="en-US"/>
              <a:t>The correct number can be found on the binder cover sheet and in the top right-hand corner of the field test.</a:t>
            </a:r>
          </a:p>
          <a:p>
            <a:r>
              <a:rPr lang="en-US"/>
              <a:t>Use the tabs to enter the scores for the correct content area.</a:t>
            </a:r>
          </a:p>
          <a:p>
            <a:r>
              <a:rPr lang="en-US"/>
              <a:t>Each item must have a score entered</a:t>
            </a:r>
          </a:p>
          <a:p>
            <a:pPr lvl="1"/>
            <a:r>
              <a:rPr lang="en-US"/>
              <a:t>If a student did not respond, the test administrator must choose “no response”</a:t>
            </a:r>
          </a:p>
          <a:p>
            <a:r>
              <a:rPr lang="en-US"/>
              <a:t>Click “Save and Submit” to save any entered data.</a:t>
            </a:r>
          </a:p>
          <a:p>
            <a:pPr lvl="1"/>
            <a:r>
              <a:rPr lang="en-US"/>
              <a:t>Data may be edited until all content areas have been completed. Once all content area scores have been entered and the “Save and Submit” button has been pressed, the student record cannot be edited unless the whole record is reset, which will erase all data.</a:t>
            </a:r>
          </a:p>
          <a:p>
            <a:pPr>
              <a:buFont typeface="Wingdings" panose="05000000000000000000" pitchFamily="2" charset="2"/>
              <a:buChar char="§"/>
            </a:pPr>
            <a:endParaRPr lang="en-US"/>
          </a:p>
        </p:txBody>
      </p:sp>
      <p:sp>
        <p:nvSpPr>
          <p:cNvPr id="3" name="Slide Number Placeholder 4">
            <a:extLst>
              <a:ext uri="{FF2B5EF4-FFF2-40B4-BE49-F238E27FC236}">
                <a16:creationId xmlns:a16="http://schemas.microsoft.com/office/drawing/2014/main" id="{8DE4ABEB-D3BB-B5BB-532A-025D94532A06}"/>
              </a:ext>
            </a:extLst>
          </p:cNvPr>
          <p:cNvSpPr>
            <a:spLocks noGrp="1"/>
          </p:cNvSpPr>
          <p:nvPr>
            <p:ph type="sldNum" sz="quarter" idx="12"/>
          </p:nvPr>
        </p:nvSpPr>
        <p:spPr>
          <a:xfrm>
            <a:off x="4812395" y="6310312"/>
            <a:ext cx="2743200" cy="365125"/>
          </a:xfrm>
        </p:spPr>
        <p:txBody>
          <a:bodyPr/>
          <a:lstStyle/>
          <a:p>
            <a:fld id="{431B21FD-B47C-42BD-B60B-31D83F7ABA07}" type="slidenum">
              <a:rPr lang="en-US" sz="1200" smtClean="0">
                <a:solidFill>
                  <a:schemeClr val="bg1"/>
                </a:solidFill>
              </a:rPr>
              <a:t>12</a:t>
            </a:fld>
            <a:endParaRPr lang="en-US" sz="1200">
              <a:solidFill>
                <a:schemeClr val="bg1"/>
              </a:solidFill>
            </a:endParaRPr>
          </a:p>
        </p:txBody>
      </p:sp>
    </p:spTree>
    <p:extLst>
      <p:ext uri="{BB962C8B-B14F-4D97-AF65-F5344CB8AC3E}">
        <p14:creationId xmlns:p14="http://schemas.microsoft.com/office/powerpoint/2010/main" val="518947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0"/>
            <a:ext cx="8596668" cy="1320800"/>
          </a:xfrm>
        </p:spPr>
        <p:txBody>
          <a:bodyPr/>
          <a:lstStyle/>
          <a:p>
            <a:r>
              <a:rPr lang="en-US"/>
              <a:t>Released Items</a:t>
            </a:r>
          </a:p>
        </p:txBody>
      </p:sp>
      <p:sp>
        <p:nvSpPr>
          <p:cNvPr id="14" name="Text Placeholder 13"/>
          <p:cNvSpPr>
            <a:spLocks noGrp="1"/>
          </p:cNvSpPr>
          <p:nvPr>
            <p:ph type="body" sz="quarter" idx="13"/>
          </p:nvPr>
        </p:nvSpPr>
        <p:spPr>
          <a:xfrm>
            <a:off x="1050309" y="1233379"/>
            <a:ext cx="9188715" cy="4391242"/>
          </a:xfrm>
        </p:spPr>
        <p:txBody>
          <a:bodyPr vert="horz" lIns="91440" tIns="45720" rIns="91440" bIns="45720" rtlCol="0" anchor="t">
            <a:normAutofit/>
          </a:bodyPr>
          <a:lstStyle/>
          <a:p>
            <a:r>
              <a:rPr lang="en-US"/>
              <a:t>Released items are operational questions pulled from each content area and grade level and made available to the public.</a:t>
            </a:r>
          </a:p>
          <a:p>
            <a:pPr lvl="1"/>
            <a:r>
              <a:rPr lang="en-US"/>
              <a:t>The items are no longer used for AKSA.</a:t>
            </a:r>
          </a:p>
          <a:p>
            <a:r>
              <a:rPr lang="en-US"/>
              <a:t>Data showing how the students performed on each item is available.</a:t>
            </a:r>
          </a:p>
          <a:p>
            <a:pPr lvl="1"/>
            <a:r>
              <a:rPr lang="en-US"/>
              <a:t>If there are less than ten students in a subgroup who tested on that item, that data will be suppressed.</a:t>
            </a:r>
          </a:p>
          <a:p>
            <a:r>
              <a:rPr lang="en-US"/>
              <a:t>Released items for 2021-2022 and 2022-2023 can now be viewed on the </a:t>
            </a:r>
            <a:r>
              <a:rPr lang="en-US">
                <a:hlinkClick r:id="rId3"/>
              </a:rPr>
              <a:t>KDE website</a:t>
            </a:r>
            <a:r>
              <a:rPr lang="en-US"/>
              <a:t>.  </a:t>
            </a:r>
          </a:p>
        </p:txBody>
      </p:sp>
      <p:sp>
        <p:nvSpPr>
          <p:cNvPr id="2" name="Slide Number Placeholder 4">
            <a:extLst>
              <a:ext uri="{FF2B5EF4-FFF2-40B4-BE49-F238E27FC236}">
                <a16:creationId xmlns:a16="http://schemas.microsoft.com/office/drawing/2014/main" id="{521910FE-CECE-209E-E7F2-F10436D10115}"/>
              </a:ext>
            </a:extLst>
          </p:cNvPr>
          <p:cNvSpPr>
            <a:spLocks noGrp="1"/>
          </p:cNvSpPr>
          <p:nvPr>
            <p:ph type="sldNum" sz="quarter" idx="12"/>
          </p:nvPr>
        </p:nvSpPr>
        <p:spPr>
          <a:xfrm>
            <a:off x="4812395" y="6310312"/>
            <a:ext cx="2743200" cy="365125"/>
          </a:xfrm>
        </p:spPr>
        <p:txBody>
          <a:bodyPr/>
          <a:lstStyle/>
          <a:p>
            <a:fld id="{431B21FD-B47C-42BD-B60B-31D83F7ABA07}" type="slidenum">
              <a:rPr lang="en-US" sz="1200" smtClean="0">
                <a:solidFill>
                  <a:schemeClr val="bg1"/>
                </a:solidFill>
              </a:rPr>
              <a:t>13</a:t>
            </a:fld>
            <a:endParaRPr lang="en-US" sz="1200">
              <a:solidFill>
                <a:schemeClr val="bg1"/>
              </a:solidFill>
            </a:endParaRPr>
          </a:p>
        </p:txBody>
      </p:sp>
    </p:spTree>
    <p:extLst>
      <p:ext uri="{BB962C8B-B14F-4D97-AF65-F5344CB8AC3E}">
        <p14:creationId xmlns:p14="http://schemas.microsoft.com/office/powerpoint/2010/main" val="2029973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625214" y="1285296"/>
            <a:ext cx="8858865" cy="2387600"/>
          </a:xfrm>
        </p:spPr>
        <p:txBody>
          <a:bodyPr>
            <a:normAutofit fontScale="90000"/>
          </a:bodyPr>
          <a:lstStyle/>
          <a:p>
            <a:pPr algn="r"/>
            <a:br>
              <a:rPr lang="en-US"/>
            </a:br>
            <a:r>
              <a:rPr lang="en-US"/>
              <a:t>Career and Technical Education 2023-24</a:t>
            </a:r>
            <a:br>
              <a:rPr lang="en-US"/>
            </a:br>
            <a:endParaRPr lang="en-US"/>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625214" y="2942045"/>
            <a:ext cx="8858864" cy="2387600"/>
          </a:xfrm>
        </p:spPr>
        <p:txBody>
          <a:bodyPr vert="horz" lIns="91440" tIns="45720" rIns="91440" bIns="45720" rtlCol="0" anchor="t">
            <a:normAutofit/>
          </a:bodyPr>
          <a:lstStyle/>
          <a:p>
            <a:pPr marL="0" marR="0" algn="r">
              <a:lnSpc>
                <a:spcPct val="107000"/>
              </a:lnSpc>
              <a:spcBef>
                <a:spcPts val="0"/>
              </a:spcBef>
              <a:spcAft>
                <a:spcPts val="800"/>
              </a:spcAft>
            </a:pPr>
            <a:r>
              <a:rPr lang="en-US" sz="3600" kern="100">
                <a:effectLst/>
                <a:ea typeface="Calibri" panose="020F0502020204030204" pitchFamily="34" charset="0"/>
                <a:cs typeface="Times New Roman" panose="02020603050405020304" pitchFamily="18" charset="0"/>
              </a:rPr>
              <a:t>Reminders – Upcoming Testing Deadlines</a:t>
            </a:r>
          </a:p>
          <a:p>
            <a:pPr algn="r"/>
            <a:r>
              <a:rPr lang="en-US"/>
              <a:t>Sherri Craig, Systems Consultant</a:t>
            </a:r>
          </a:p>
          <a:p>
            <a:pPr algn="r"/>
            <a:r>
              <a:rPr lang="en-US"/>
              <a:t>Office of Career and Technical Education</a:t>
            </a:r>
          </a:p>
          <a:p>
            <a:pPr algn="r"/>
            <a:endParaRPr lang="en-US"/>
          </a:p>
        </p:txBody>
      </p:sp>
      <p:sp>
        <p:nvSpPr>
          <p:cNvPr id="4" name="Slide Number Placeholder 3">
            <a:extLst>
              <a:ext uri="{FF2B5EF4-FFF2-40B4-BE49-F238E27FC236}">
                <a16:creationId xmlns:a16="http://schemas.microsoft.com/office/drawing/2014/main" id="{55315FC2-93A1-82B4-3510-055BF4CB3CFB}"/>
              </a:ext>
            </a:extLst>
          </p:cNvPr>
          <p:cNvSpPr>
            <a:spLocks noGrp="1"/>
          </p:cNvSpPr>
          <p:nvPr>
            <p:ph type="sldNum" sz="quarter" idx="12"/>
          </p:nvPr>
        </p:nvSpPr>
        <p:spPr/>
        <p:txBody>
          <a:bodyPr/>
          <a:lstStyle/>
          <a:p>
            <a:pPr algn="r"/>
            <a:fld id="{91BD7323-49BF-4C97-8773-5EC64C492009}" type="slidenum">
              <a:rPr lang="en-US" sz="1200" smtClean="0"/>
              <a:pPr algn="r"/>
              <a:t>14</a:t>
            </a:fld>
            <a:endParaRPr lang="en-US" sz="1200"/>
          </a:p>
        </p:txBody>
      </p:sp>
    </p:spTree>
    <p:extLst>
      <p:ext uri="{BB962C8B-B14F-4D97-AF65-F5344CB8AC3E}">
        <p14:creationId xmlns:p14="http://schemas.microsoft.com/office/powerpoint/2010/main" val="11827680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6CBA-FB2A-4901-961C-B765AD712FD5}"/>
              </a:ext>
            </a:extLst>
          </p:cNvPr>
          <p:cNvSpPr>
            <a:spLocks noGrp="1"/>
          </p:cNvSpPr>
          <p:nvPr>
            <p:ph type="title"/>
          </p:nvPr>
        </p:nvSpPr>
        <p:spPr>
          <a:xfrm>
            <a:off x="0" y="0"/>
            <a:ext cx="10515600" cy="1325563"/>
          </a:xfrm>
        </p:spPr>
        <p:txBody>
          <a:bodyPr/>
          <a:lstStyle/>
          <a:p>
            <a:r>
              <a:rPr lang="en-US"/>
              <a:t>CTE End-of-Program (EOP) Assessment</a:t>
            </a:r>
          </a:p>
        </p:txBody>
      </p:sp>
      <p:sp>
        <p:nvSpPr>
          <p:cNvPr id="3" name="Content Placeholder 2">
            <a:extLst>
              <a:ext uri="{FF2B5EF4-FFF2-40B4-BE49-F238E27FC236}">
                <a16:creationId xmlns:a16="http://schemas.microsoft.com/office/drawing/2014/main" id="{3B2A0BD6-1DE5-43F5-966F-F9AC036939DA}"/>
              </a:ext>
            </a:extLst>
          </p:cNvPr>
          <p:cNvSpPr>
            <a:spLocks noGrp="1"/>
          </p:cNvSpPr>
          <p:nvPr>
            <p:ph idx="1"/>
          </p:nvPr>
        </p:nvSpPr>
        <p:spPr>
          <a:xfrm>
            <a:off x="458287" y="1486932"/>
            <a:ext cx="11115014" cy="3753807"/>
          </a:xfrm>
        </p:spPr>
        <p:txBody>
          <a:bodyPr>
            <a:noAutofit/>
          </a:bodyPr>
          <a:lstStyle/>
          <a:p>
            <a:pPr>
              <a:lnSpc>
                <a:spcPct val="100000"/>
              </a:lnSpc>
              <a:spcBef>
                <a:spcPts val="600"/>
              </a:spcBef>
              <a:spcAft>
                <a:spcPts val="600"/>
              </a:spcAft>
            </a:pPr>
            <a:r>
              <a:rPr lang="en-US" sz="2600"/>
              <a:t>One measure of career readiness as a postsecondary readiness indicator for Kentucky’s accountability system </a:t>
            </a:r>
          </a:p>
          <a:p>
            <a:pPr>
              <a:lnSpc>
                <a:spcPct val="100000"/>
              </a:lnSpc>
              <a:spcBef>
                <a:spcPts val="600"/>
              </a:spcBef>
              <a:spcAft>
                <a:spcPts val="600"/>
              </a:spcAft>
            </a:pPr>
            <a:r>
              <a:rPr lang="en-US" sz="2600"/>
              <a:t>One measure of postsecondary credential for Federal Perkins accountability</a:t>
            </a:r>
          </a:p>
          <a:p>
            <a:pPr>
              <a:lnSpc>
                <a:spcPct val="100000"/>
              </a:lnSpc>
              <a:spcBef>
                <a:spcPts val="600"/>
              </a:spcBef>
              <a:spcAft>
                <a:spcPts val="600"/>
              </a:spcAft>
            </a:pPr>
            <a:r>
              <a:rPr lang="en-US" sz="2600" kern="100">
                <a:effectLst/>
                <a:ea typeface="Calibri" panose="020F0502020204030204" pitchFamily="34" charset="0"/>
                <a:cs typeface="Times New Roman" panose="02020603050405020304" pitchFamily="18" charset="0"/>
              </a:rPr>
              <a:t>CTE EOP Assessments are administered in E-SESS, an online testing system</a:t>
            </a:r>
          </a:p>
          <a:p>
            <a:pPr>
              <a:lnSpc>
                <a:spcPct val="100000"/>
              </a:lnSpc>
              <a:spcBef>
                <a:spcPts val="600"/>
              </a:spcBef>
              <a:spcAft>
                <a:spcPts val="600"/>
              </a:spcAft>
            </a:pPr>
            <a:r>
              <a:rPr lang="en-US" sz="2600" kern="100">
                <a:effectLst/>
                <a:ea typeface="Calibri" panose="020F0502020204030204" pitchFamily="34" charset="0"/>
                <a:cs typeface="Times New Roman" panose="02020603050405020304" pitchFamily="18" charset="0"/>
              </a:rPr>
              <a:t>List </a:t>
            </a:r>
            <a:r>
              <a:rPr lang="en-US" sz="2600" u="sng" kern="100">
                <a:solidFill>
                  <a:srgbClr val="0000FF"/>
                </a:solidFill>
                <a:effectLst/>
                <a:ea typeface="Calibri" panose="020F0502020204030204" pitchFamily="34" charset="0"/>
                <a:cs typeface="Times New Roman" panose="02020603050405020304" pitchFamily="18" charset="0"/>
                <a:hlinkClick r:id="rId3"/>
              </a:rPr>
              <a:t>2023-24 CTE EOP Assessments for articulated credit</a:t>
            </a:r>
            <a:endParaRPr lang="en-US" sz="2600" u="sng" kern="100">
              <a:solidFill>
                <a:srgbClr val="0000FF"/>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pPr>
            <a:r>
              <a:rPr lang="en-US" sz="2600"/>
              <a:t>Each EOP Assessment is associated with one or more </a:t>
            </a:r>
            <a:r>
              <a:rPr lang="en-US" sz="2600">
                <a:hlinkClick r:id="rId4"/>
              </a:rPr>
              <a:t>statewide articulation agreements</a:t>
            </a:r>
            <a:endParaRPr lang="en-US" sz="2600"/>
          </a:p>
        </p:txBody>
      </p:sp>
      <p:sp>
        <p:nvSpPr>
          <p:cNvPr id="4" name="Slide Number Placeholder 4">
            <a:extLst>
              <a:ext uri="{FF2B5EF4-FFF2-40B4-BE49-F238E27FC236}">
                <a16:creationId xmlns:a16="http://schemas.microsoft.com/office/drawing/2014/main" id="{44D0577B-60A1-4160-90FA-03FA7BC9F10B}"/>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15</a:t>
            </a:fld>
            <a:endParaRPr lang="en-US" sz="1200">
              <a:solidFill>
                <a:schemeClr val="bg1"/>
              </a:solidFill>
            </a:endParaRPr>
          </a:p>
        </p:txBody>
      </p:sp>
    </p:spTree>
    <p:extLst>
      <p:ext uri="{BB962C8B-B14F-4D97-AF65-F5344CB8AC3E}">
        <p14:creationId xmlns:p14="http://schemas.microsoft.com/office/powerpoint/2010/main" val="2014755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6CBA-FB2A-4901-961C-B765AD712FD5}"/>
              </a:ext>
            </a:extLst>
          </p:cNvPr>
          <p:cNvSpPr>
            <a:spLocks noGrp="1"/>
          </p:cNvSpPr>
          <p:nvPr>
            <p:ph type="title"/>
          </p:nvPr>
        </p:nvSpPr>
        <p:spPr>
          <a:xfrm>
            <a:off x="0" y="15557"/>
            <a:ext cx="10515600" cy="1325563"/>
          </a:xfrm>
        </p:spPr>
        <p:txBody>
          <a:bodyPr/>
          <a:lstStyle/>
          <a:p>
            <a:r>
              <a:rPr lang="en-US"/>
              <a:t>CTE End-of-Program (EOP) Assessment </a:t>
            </a:r>
            <a:r>
              <a:rPr lang="en-US">
                <a:solidFill>
                  <a:schemeClr val="bg1"/>
                </a:solidFill>
              </a:rPr>
              <a:t>2</a:t>
            </a:r>
          </a:p>
        </p:txBody>
      </p:sp>
      <p:sp>
        <p:nvSpPr>
          <p:cNvPr id="3" name="Content Placeholder 2">
            <a:extLst>
              <a:ext uri="{FF2B5EF4-FFF2-40B4-BE49-F238E27FC236}">
                <a16:creationId xmlns:a16="http://schemas.microsoft.com/office/drawing/2014/main" id="{3B2A0BD6-1DE5-43F5-966F-F9AC036939DA}"/>
              </a:ext>
            </a:extLst>
          </p:cNvPr>
          <p:cNvSpPr>
            <a:spLocks noGrp="1"/>
          </p:cNvSpPr>
          <p:nvPr>
            <p:ph idx="1"/>
          </p:nvPr>
        </p:nvSpPr>
        <p:spPr>
          <a:xfrm>
            <a:off x="458288" y="1341120"/>
            <a:ext cx="11275423" cy="4423955"/>
          </a:xfrm>
        </p:spPr>
        <p:txBody>
          <a:bodyPr>
            <a:normAutofit fontScale="92500" lnSpcReduction="10000"/>
          </a:bodyPr>
          <a:lstStyle/>
          <a:p>
            <a:pPr marL="0" marR="0" indent="0">
              <a:lnSpc>
                <a:spcPct val="110000"/>
              </a:lnSpc>
              <a:spcBef>
                <a:spcPts val="600"/>
              </a:spcBef>
              <a:spcAft>
                <a:spcPts val="600"/>
              </a:spcAft>
              <a:buNone/>
            </a:pPr>
            <a:r>
              <a:rPr lang="en-US" b="1" kern="100">
                <a:effectLst/>
                <a:ea typeface="Calibri" panose="020F0502020204030204" pitchFamily="34" charset="0"/>
                <a:cs typeface="Times New Roman" panose="02020603050405020304" pitchFamily="18" charset="0"/>
              </a:rPr>
              <a:t>Dec. 1</a:t>
            </a:r>
            <a:endParaRPr lang="en-US" kern="100">
              <a:effectLst/>
              <a:ea typeface="Calibri" panose="020F0502020204030204" pitchFamily="34" charset="0"/>
              <a:cs typeface="Times New Roman" panose="02020603050405020304" pitchFamily="18" charset="0"/>
            </a:endParaRPr>
          </a:p>
          <a:p>
            <a:pPr marR="0" lvl="0">
              <a:lnSpc>
                <a:spcPct val="110000"/>
              </a:lnSpc>
              <a:spcBef>
                <a:spcPts val="600"/>
              </a:spcBef>
              <a:spcAft>
                <a:spcPts val="600"/>
              </a:spcAft>
            </a:pPr>
            <a:r>
              <a:rPr lang="en-US" kern="100">
                <a:effectLst/>
                <a:ea typeface="Calibri" panose="020F0502020204030204" pitchFamily="34" charset="0"/>
                <a:cs typeface="Times New Roman" panose="02020603050405020304" pitchFamily="18" charset="0"/>
              </a:rPr>
              <a:t>The 2023-24 CTE EOP Assessment Coordinator and Test Administrator Manuals and an updated 2023-24 CTE EOP Online IT Requirements will be available </a:t>
            </a:r>
            <a:r>
              <a:rPr lang="en-US" b="1" kern="100">
                <a:effectLst/>
                <a:ea typeface="Calibri" panose="020F0502020204030204" pitchFamily="34" charset="0"/>
                <a:cs typeface="Times New Roman" panose="02020603050405020304" pitchFamily="18" charset="0"/>
              </a:rPr>
              <a:t>Dec. 1</a:t>
            </a:r>
            <a:r>
              <a:rPr lang="en-US" kern="100">
                <a:effectLst/>
                <a:ea typeface="Calibri" panose="020F0502020204030204" pitchFamily="34" charset="0"/>
                <a:cs typeface="Times New Roman" panose="02020603050405020304" pitchFamily="18" charset="0"/>
              </a:rPr>
              <a:t>. Refer to the </a:t>
            </a:r>
            <a:r>
              <a:rPr lang="en-US" u="sng" kern="100">
                <a:solidFill>
                  <a:srgbClr val="0000FF"/>
                </a:solidFill>
                <a:effectLst/>
                <a:ea typeface="Calibri" panose="020F0502020204030204" pitchFamily="34" charset="0"/>
                <a:cs typeface="Times New Roman" panose="02020603050405020304" pitchFamily="18" charset="0"/>
                <a:hlinkClick r:id="rId3"/>
              </a:rPr>
              <a:t>CTE EOP Assessment web page</a:t>
            </a:r>
            <a:r>
              <a:rPr lang="en-US" kern="100">
                <a:effectLst/>
                <a:ea typeface="Calibri" panose="020F0502020204030204" pitchFamily="34" charset="0"/>
                <a:cs typeface="Times New Roman" panose="02020603050405020304" pitchFamily="18" charset="0"/>
              </a:rPr>
              <a:t> for more details. </a:t>
            </a:r>
          </a:p>
          <a:p>
            <a:pPr marR="0" lvl="0">
              <a:lnSpc>
                <a:spcPct val="110000"/>
              </a:lnSpc>
              <a:spcBef>
                <a:spcPts val="600"/>
              </a:spcBef>
              <a:spcAft>
                <a:spcPts val="600"/>
              </a:spcAft>
            </a:pPr>
            <a:r>
              <a:rPr lang="en-US" kern="100">
                <a:effectLst/>
                <a:ea typeface="Calibri" panose="020F0502020204030204" pitchFamily="34" charset="0"/>
                <a:cs typeface="Calibri" panose="020F0502020204030204" pitchFamily="34" charset="0"/>
              </a:rPr>
              <a:t>CTE EOP Assessment testing window is </a:t>
            </a:r>
            <a:r>
              <a:rPr lang="en-US" b="1" kern="100">
                <a:effectLst/>
                <a:ea typeface="Calibri" panose="020F0502020204030204" pitchFamily="34" charset="0"/>
                <a:cs typeface="Calibri" panose="020F0502020204030204" pitchFamily="34" charset="0"/>
              </a:rPr>
              <a:t>Feb. 19 – Mar. 29</a:t>
            </a:r>
            <a:r>
              <a:rPr lang="en-US" kern="100">
                <a:effectLst/>
                <a:ea typeface="Calibri" panose="020F0502020204030204" pitchFamily="34" charset="0"/>
                <a:cs typeface="Calibri" panose="020F0502020204030204" pitchFamily="34" charset="0"/>
              </a:rPr>
              <a:t>. All EOP testing must be completed by </a:t>
            </a:r>
            <a:r>
              <a:rPr lang="en-US" b="1" kern="100">
                <a:effectLst/>
                <a:ea typeface="Calibri" panose="020F0502020204030204" pitchFamily="34" charset="0"/>
                <a:cs typeface="Calibri" panose="020F0502020204030204" pitchFamily="34" charset="0"/>
              </a:rPr>
              <a:t>Mar. 29 </a:t>
            </a:r>
            <a:endParaRPr lang="en-US" b="1" kern="100">
              <a:effectLst/>
              <a:ea typeface="Calibri" panose="020F0502020204030204" pitchFamily="34" charset="0"/>
              <a:cs typeface="Times New Roman" panose="02020603050405020304" pitchFamily="18" charset="0"/>
            </a:endParaRPr>
          </a:p>
          <a:p>
            <a:pPr marR="0" lvl="0">
              <a:lnSpc>
                <a:spcPct val="110000"/>
              </a:lnSpc>
              <a:spcBef>
                <a:spcPts val="600"/>
              </a:spcBef>
              <a:spcAft>
                <a:spcPts val="600"/>
              </a:spcAft>
            </a:pPr>
            <a:r>
              <a:rPr lang="en-US" kern="100">
                <a:effectLst/>
                <a:ea typeface="Calibri" panose="020F0502020204030204" pitchFamily="34" charset="0"/>
                <a:cs typeface="Calibri" panose="020F0502020204030204" pitchFamily="34" charset="0"/>
              </a:rPr>
              <a:t>Schools must identify their consecutive two-week school testing window by completing the </a:t>
            </a:r>
            <a:r>
              <a:rPr lang="en-US" u="sng" kern="100">
                <a:solidFill>
                  <a:srgbClr val="0000FF"/>
                </a:solidFill>
                <a:effectLst/>
                <a:ea typeface="Calibri" panose="020F0502020204030204" pitchFamily="34" charset="0"/>
                <a:cs typeface="Calibri" panose="020F0502020204030204" pitchFamily="34" charset="0"/>
                <a:hlinkClick r:id="rId4"/>
              </a:rPr>
              <a:t>2023-2024 CTE EOP Assessment School Testing Window Selection Form</a:t>
            </a:r>
            <a:r>
              <a:rPr lang="en-US" kern="100">
                <a:effectLst/>
                <a:ea typeface="Calibri" panose="020F0502020204030204" pitchFamily="34" charset="0"/>
                <a:cs typeface="Calibri" panose="020F0502020204030204" pitchFamily="34" charset="0"/>
                <a:hlinkClick r:id="rId4"/>
              </a:rPr>
              <a:t> </a:t>
            </a:r>
            <a:r>
              <a:rPr lang="en-US" kern="100">
                <a:effectLst/>
                <a:ea typeface="Calibri" panose="020F0502020204030204" pitchFamily="34" charset="0"/>
                <a:cs typeface="Calibri" panose="020F0502020204030204" pitchFamily="34" charset="0"/>
              </a:rPr>
              <a:t>by </a:t>
            </a:r>
            <a:r>
              <a:rPr lang="en-US" b="1" kern="100">
                <a:effectLst/>
                <a:ea typeface="Calibri" panose="020F0502020204030204" pitchFamily="34" charset="0"/>
                <a:cs typeface="Calibri" panose="020F0502020204030204" pitchFamily="34" charset="0"/>
              </a:rPr>
              <a:t>Dec. 1.</a:t>
            </a:r>
            <a:r>
              <a:rPr lang="en-US" kern="100">
                <a:effectLst/>
                <a:ea typeface="Calibri" panose="020F0502020204030204" pitchFamily="34" charset="0"/>
                <a:cs typeface="Calibri" panose="020F0502020204030204" pitchFamily="34" charset="0"/>
              </a:rPr>
              <a:t> </a:t>
            </a:r>
            <a:endParaRPr lang="en-US" kern="100">
              <a:effectLst/>
              <a:ea typeface="Calibri" panose="020F0502020204030204" pitchFamily="34" charset="0"/>
              <a:cs typeface="Times New Roman" panose="02020603050405020304" pitchFamily="18" charset="0"/>
            </a:endParaRPr>
          </a:p>
        </p:txBody>
      </p:sp>
      <p:sp>
        <p:nvSpPr>
          <p:cNvPr id="4" name="Slide Number Placeholder 4">
            <a:extLst>
              <a:ext uri="{FF2B5EF4-FFF2-40B4-BE49-F238E27FC236}">
                <a16:creationId xmlns:a16="http://schemas.microsoft.com/office/drawing/2014/main" id="{FA9C2A3C-7F9F-DFBF-94C3-AFCD7BC08361}"/>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16</a:t>
            </a:fld>
            <a:endParaRPr lang="en-US" sz="1200">
              <a:solidFill>
                <a:schemeClr val="bg1"/>
              </a:solidFill>
            </a:endParaRPr>
          </a:p>
        </p:txBody>
      </p:sp>
    </p:spTree>
    <p:extLst>
      <p:ext uri="{BB962C8B-B14F-4D97-AF65-F5344CB8AC3E}">
        <p14:creationId xmlns:p14="http://schemas.microsoft.com/office/powerpoint/2010/main" val="95290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6CBA-FB2A-4901-961C-B765AD712FD5}"/>
              </a:ext>
            </a:extLst>
          </p:cNvPr>
          <p:cNvSpPr>
            <a:spLocks noGrp="1"/>
          </p:cNvSpPr>
          <p:nvPr>
            <p:ph type="title"/>
          </p:nvPr>
        </p:nvSpPr>
        <p:spPr>
          <a:xfrm>
            <a:off x="0" y="0"/>
            <a:ext cx="10515600" cy="1325563"/>
          </a:xfrm>
        </p:spPr>
        <p:txBody>
          <a:bodyPr/>
          <a:lstStyle/>
          <a:p>
            <a:r>
              <a:rPr lang="en-US"/>
              <a:t>CTE End-of-Program (EOP) Assessment </a:t>
            </a:r>
            <a:r>
              <a:rPr lang="en-US">
                <a:solidFill>
                  <a:schemeClr val="bg1"/>
                </a:solidFill>
              </a:rPr>
              <a:t>3</a:t>
            </a:r>
          </a:p>
        </p:txBody>
      </p:sp>
      <p:sp>
        <p:nvSpPr>
          <p:cNvPr id="3" name="Content Placeholder 2">
            <a:extLst>
              <a:ext uri="{FF2B5EF4-FFF2-40B4-BE49-F238E27FC236}">
                <a16:creationId xmlns:a16="http://schemas.microsoft.com/office/drawing/2014/main" id="{3B2A0BD6-1DE5-43F5-966F-F9AC036939DA}"/>
              </a:ext>
            </a:extLst>
          </p:cNvPr>
          <p:cNvSpPr>
            <a:spLocks noGrp="1"/>
          </p:cNvSpPr>
          <p:nvPr>
            <p:ph idx="1"/>
          </p:nvPr>
        </p:nvSpPr>
        <p:spPr>
          <a:xfrm>
            <a:off x="458288" y="1050878"/>
            <a:ext cx="11469855" cy="4714197"/>
          </a:xfrm>
        </p:spPr>
        <p:txBody>
          <a:bodyPr>
            <a:normAutofit fontScale="92500"/>
          </a:bodyPr>
          <a:lstStyle/>
          <a:p>
            <a:pPr marL="0" marR="0" indent="0">
              <a:lnSpc>
                <a:spcPct val="107000"/>
              </a:lnSpc>
              <a:spcBef>
                <a:spcPts val="0"/>
              </a:spcBef>
              <a:spcAft>
                <a:spcPts val="800"/>
              </a:spcAft>
              <a:buNone/>
            </a:pPr>
            <a:r>
              <a:rPr lang="en-US" sz="2000" b="1" kern="100">
                <a:effectLst/>
                <a:ea typeface="Calibri" panose="020F0502020204030204" pitchFamily="34" charset="0"/>
                <a:cs typeface="Calibri" panose="020F0502020204030204" pitchFamily="34" charset="0"/>
              </a:rPr>
              <a:t>Feb. 1</a:t>
            </a:r>
            <a:endParaRPr lang="en-US" sz="2000" kern="100">
              <a:effectLst/>
              <a:ea typeface="Calibri" panose="020F0502020204030204" pitchFamily="34" charset="0"/>
              <a:cs typeface="Times New Roman" panose="02020603050405020304" pitchFamily="18" charset="0"/>
            </a:endParaRPr>
          </a:p>
          <a:p>
            <a:pPr marL="342900" marR="0" lvl="0" indent="-342900">
              <a:lnSpc>
                <a:spcPct val="110000"/>
              </a:lnSpc>
              <a:spcBef>
                <a:spcPts val="0"/>
              </a:spcBef>
              <a:spcAft>
                <a:spcPts val="600"/>
              </a:spcAft>
              <a:buFont typeface="Symbol" panose="05050102010706020507" pitchFamily="18" charset="2"/>
              <a:buChar char=""/>
            </a:pPr>
            <a:r>
              <a:rPr lang="en-US" sz="2000" b="1" kern="100">
                <a:effectLst/>
                <a:ea typeface="Calibri" panose="020F0502020204030204" pitchFamily="34" charset="0"/>
                <a:cs typeface="Times New Roman" panose="02020603050405020304" pitchFamily="18" charset="0"/>
              </a:rPr>
              <a:t>Feb. 1 Critical Deadline</a:t>
            </a:r>
            <a:r>
              <a:rPr lang="en-US" sz="2000" kern="100">
                <a:effectLst/>
                <a:ea typeface="Calibri" panose="020F0502020204030204" pitchFamily="34" charset="0"/>
                <a:cs typeface="Times New Roman" panose="02020603050405020304" pitchFamily="18" charset="0"/>
              </a:rPr>
              <a:t>: CTE EOP Assessment student test ticket registration – Students must be properly identified as a concentrator in career pathway(s) in </a:t>
            </a:r>
            <a:r>
              <a:rPr lang="en-US" sz="2000" kern="100">
                <a:ea typeface="Calibri" panose="020F0502020204030204" pitchFamily="34" charset="0"/>
                <a:cs typeface="Times New Roman" panose="02020603050405020304" pitchFamily="18" charset="0"/>
              </a:rPr>
              <a:t>the Technical Education Database System (</a:t>
            </a:r>
            <a:r>
              <a:rPr lang="en-US" sz="2000" kern="100">
                <a:effectLst/>
                <a:ea typeface="Calibri" panose="020F0502020204030204" pitchFamily="34" charset="0"/>
                <a:cs typeface="Times New Roman" panose="02020603050405020304" pitchFamily="18" charset="0"/>
              </a:rPr>
              <a:t>TEDS) by </a:t>
            </a:r>
            <a:r>
              <a:rPr lang="en-US" sz="2000" b="1" kern="100">
                <a:effectLst/>
                <a:ea typeface="Calibri" panose="020F0502020204030204" pitchFamily="34" charset="0"/>
                <a:cs typeface="Times New Roman" panose="02020603050405020304" pitchFamily="18" charset="0"/>
              </a:rPr>
              <a:t>Feb. 1</a:t>
            </a:r>
            <a:r>
              <a:rPr lang="en-US" sz="2000" kern="100">
                <a:effectLst/>
                <a:ea typeface="Calibri" panose="020F0502020204030204" pitchFamily="34" charset="0"/>
                <a:cs typeface="Times New Roman" panose="02020603050405020304" pitchFamily="18" charset="0"/>
              </a:rPr>
              <a:t> in the current school year to receive a test ticket.</a:t>
            </a:r>
          </a:p>
          <a:p>
            <a:pPr marL="742950" marR="0" lvl="1" indent="-285750">
              <a:lnSpc>
                <a:spcPct val="110000"/>
              </a:lnSpc>
              <a:spcBef>
                <a:spcPts val="0"/>
              </a:spcBef>
              <a:spcAft>
                <a:spcPts val="600"/>
              </a:spcAft>
              <a:buFont typeface="Courier New" panose="02070309020205020404" pitchFamily="49" charset="0"/>
              <a:buChar char="o"/>
            </a:pPr>
            <a:r>
              <a:rPr lang="en-US" sz="2000" kern="100">
                <a:effectLst/>
                <a:ea typeface="Calibri" panose="020F0502020204030204" pitchFamily="34" charset="0"/>
                <a:cs typeface="Times New Roman" panose="02020603050405020304" pitchFamily="18" charset="0"/>
              </a:rPr>
              <a:t>A concentrator is any student that has completed two (2) courses in a single program of study (career pathway). In Kentucky, a course is defined as one (1) credit on the student’s official transcript. </a:t>
            </a:r>
          </a:p>
          <a:p>
            <a:pPr marL="742950" marR="0" lvl="1" indent="-285750">
              <a:lnSpc>
                <a:spcPct val="110000"/>
              </a:lnSpc>
              <a:spcBef>
                <a:spcPts val="0"/>
              </a:spcBef>
              <a:spcAft>
                <a:spcPts val="600"/>
              </a:spcAft>
              <a:buFont typeface="Courier New" panose="02070309020205020404" pitchFamily="49" charset="0"/>
              <a:buChar char="o"/>
            </a:pPr>
            <a:r>
              <a:rPr lang="en-US" sz="2000" kern="100">
                <a:effectLst/>
                <a:ea typeface="Calibri" panose="020F0502020204030204" pitchFamily="34" charset="0"/>
                <a:cs typeface="Times New Roman" panose="02020603050405020304" pitchFamily="18" charset="0"/>
              </a:rPr>
              <a:t>In Dec. and Jan., CTE EOP Assessment Coordinators should work with their TEDS Coordinators to verify each student’s concentrator status is correctly identified and CTE EOP Assessments are indicated. </a:t>
            </a:r>
          </a:p>
          <a:p>
            <a:pPr marL="742950" marR="0" lvl="1" indent="-285750">
              <a:lnSpc>
                <a:spcPct val="110000"/>
              </a:lnSpc>
              <a:spcBef>
                <a:spcPts val="0"/>
              </a:spcBef>
              <a:spcAft>
                <a:spcPts val="600"/>
              </a:spcAft>
              <a:buFont typeface="Courier New" panose="02070309020205020404" pitchFamily="49" charset="0"/>
              <a:buChar char="o"/>
            </a:pPr>
            <a:r>
              <a:rPr lang="en-US" sz="2000" kern="100">
                <a:effectLst/>
                <a:ea typeface="Calibri" panose="020F0502020204030204" pitchFamily="34" charset="0"/>
                <a:cs typeface="Times New Roman" panose="02020603050405020304" pitchFamily="18" charset="0"/>
              </a:rPr>
              <a:t>TEDS Coordinators should run the CTE EOP Assessment Test Ticket Report in TEDS before </a:t>
            </a:r>
            <a:r>
              <a:rPr lang="en-US" sz="2000" b="1" kern="100">
                <a:effectLst/>
                <a:ea typeface="Calibri" panose="020F0502020204030204" pitchFamily="34" charset="0"/>
                <a:cs typeface="Times New Roman" panose="02020603050405020304" pitchFamily="18" charset="0"/>
              </a:rPr>
              <a:t>Feb. 1</a:t>
            </a:r>
            <a:r>
              <a:rPr lang="en-US" sz="2000" kern="100">
                <a:effectLst/>
                <a:ea typeface="Calibri" panose="020F0502020204030204" pitchFamily="34" charset="0"/>
                <a:cs typeface="Times New Roman" panose="02020603050405020304" pitchFamily="18" charset="0"/>
              </a:rPr>
              <a:t> to verify student data is accurate before the Feb. 1 deadline. (The test ticket reports in TEDS will be available after Dec. 4)</a:t>
            </a:r>
          </a:p>
          <a:p>
            <a:pPr marL="742950" marR="0" lvl="1" indent="-285750">
              <a:lnSpc>
                <a:spcPct val="110000"/>
              </a:lnSpc>
              <a:spcBef>
                <a:spcPts val="0"/>
              </a:spcBef>
              <a:spcAft>
                <a:spcPts val="600"/>
              </a:spcAft>
              <a:buFont typeface="Courier New" panose="02070309020205020404" pitchFamily="49" charset="0"/>
              <a:buChar char="o"/>
            </a:pPr>
            <a:r>
              <a:rPr lang="en-US" sz="2000" kern="100">
                <a:solidFill>
                  <a:srgbClr val="000000"/>
                </a:solidFill>
                <a:effectLst/>
                <a:ea typeface="Times New Roman" panose="02020603050405020304" pitchFamily="18" charset="0"/>
                <a:cs typeface="Calibri" panose="020F0502020204030204" pitchFamily="34" charset="0"/>
              </a:rPr>
              <a:t>This data will be pulled from TEDS as of </a:t>
            </a:r>
            <a:r>
              <a:rPr lang="en-US" sz="2000" b="1" kern="100">
                <a:solidFill>
                  <a:srgbClr val="000000"/>
                </a:solidFill>
                <a:effectLst/>
                <a:ea typeface="Times New Roman" panose="02020603050405020304" pitchFamily="18" charset="0"/>
                <a:cs typeface="Calibri" panose="020F0502020204030204" pitchFamily="34" charset="0"/>
              </a:rPr>
              <a:t>Feb. 1</a:t>
            </a:r>
            <a:r>
              <a:rPr lang="en-US" sz="2000" kern="100">
                <a:solidFill>
                  <a:srgbClr val="000000"/>
                </a:solidFill>
                <a:effectLst/>
                <a:ea typeface="Times New Roman" panose="02020603050405020304" pitchFamily="18" charset="0"/>
                <a:cs typeface="Calibri" panose="020F0502020204030204" pitchFamily="34" charset="0"/>
              </a:rPr>
              <a:t> </a:t>
            </a:r>
            <a:r>
              <a:rPr lang="en-US" sz="2000" i="1" kern="100">
                <a:solidFill>
                  <a:srgbClr val="000000"/>
                </a:solidFill>
                <a:effectLst/>
                <a:ea typeface="Times New Roman" panose="02020603050405020304" pitchFamily="18" charset="0"/>
                <a:cs typeface="Calibri" panose="020F0502020204030204" pitchFamily="34" charset="0"/>
              </a:rPr>
              <a:t>to generate E-SESS test tickets</a:t>
            </a:r>
            <a:r>
              <a:rPr lang="en-US" sz="2000" kern="100">
                <a:solidFill>
                  <a:srgbClr val="000000"/>
                </a:solidFill>
                <a:effectLst/>
                <a:ea typeface="Times New Roman" panose="02020603050405020304" pitchFamily="18" charset="0"/>
                <a:cs typeface="Calibri" panose="020F0502020204030204" pitchFamily="34" charset="0"/>
              </a:rPr>
              <a:t>. Refer to the links</a:t>
            </a:r>
            <a:r>
              <a:rPr lang="en-US" sz="2000" kern="100">
                <a:solidFill>
                  <a:srgbClr val="223942"/>
                </a:solidFill>
                <a:effectLst/>
                <a:ea typeface="Times New Roman" panose="02020603050405020304" pitchFamily="18" charset="0"/>
                <a:cs typeface="Calibri" panose="020F0502020204030204" pitchFamily="34" charset="0"/>
              </a:rPr>
              <a:t> </a:t>
            </a:r>
            <a:r>
              <a:rPr lang="en-US" sz="2000" u="sng" kern="100">
                <a:solidFill>
                  <a:srgbClr val="0000CC"/>
                </a:solidFill>
                <a:effectLst/>
                <a:ea typeface="Times New Roman" panose="02020603050405020304" pitchFamily="18" charset="0"/>
                <a:cs typeface="Calibri" panose="020F0502020204030204" pitchFamily="34" charset="0"/>
                <a:hlinkClick r:id="rId3" tooltip="http://education.ky.gov/CTE/teds/Pages/TEDSMM.aspx&#10;Ctrl+Click or tap to follow the link"/>
              </a:rPr>
              <a:t>TEDS Monthly Notes</a:t>
            </a:r>
            <a:r>
              <a:rPr lang="en-US" sz="2000" kern="100">
                <a:solidFill>
                  <a:srgbClr val="223942"/>
                </a:solidFill>
                <a:effectLst/>
                <a:ea typeface="Times New Roman" panose="02020603050405020304" pitchFamily="18" charset="0"/>
                <a:cs typeface="Calibri" panose="020F0502020204030204" pitchFamily="34" charset="0"/>
              </a:rPr>
              <a:t> </a:t>
            </a:r>
            <a:r>
              <a:rPr lang="en-US" sz="2000" kern="100">
                <a:solidFill>
                  <a:srgbClr val="000000"/>
                </a:solidFill>
                <a:effectLst/>
                <a:ea typeface="Times New Roman" panose="02020603050405020304" pitchFamily="18" charset="0"/>
                <a:cs typeface="Calibri" panose="020F0502020204030204" pitchFamily="34" charset="0"/>
              </a:rPr>
              <a:t>and</a:t>
            </a:r>
            <a:r>
              <a:rPr lang="en-US" sz="2000" kern="100">
                <a:solidFill>
                  <a:srgbClr val="223942"/>
                </a:solidFill>
                <a:effectLst/>
                <a:ea typeface="Times New Roman" panose="02020603050405020304" pitchFamily="18" charset="0"/>
                <a:cs typeface="Calibri" panose="020F0502020204030204" pitchFamily="34" charset="0"/>
              </a:rPr>
              <a:t> </a:t>
            </a:r>
            <a:r>
              <a:rPr lang="en-US" sz="2000" u="sng" kern="100">
                <a:solidFill>
                  <a:srgbClr val="0000CC"/>
                </a:solidFill>
                <a:effectLst/>
                <a:ea typeface="Times New Roman" panose="02020603050405020304" pitchFamily="18" charset="0"/>
                <a:cs typeface="Calibri" panose="020F0502020204030204" pitchFamily="34" charset="0"/>
                <a:hlinkClick r:id="rId4"/>
              </a:rPr>
              <a:t>TEDS website</a:t>
            </a:r>
            <a:r>
              <a:rPr lang="en-US" sz="2000" kern="100">
                <a:solidFill>
                  <a:srgbClr val="223942"/>
                </a:solidFill>
                <a:effectLst/>
                <a:ea typeface="Times New Roman" panose="02020603050405020304" pitchFamily="18" charset="0"/>
                <a:cs typeface="Calibri" panose="020F0502020204030204" pitchFamily="34" charset="0"/>
              </a:rPr>
              <a:t> </a:t>
            </a:r>
            <a:r>
              <a:rPr lang="en-US" sz="2000" kern="100">
                <a:solidFill>
                  <a:srgbClr val="000000"/>
                </a:solidFill>
                <a:effectLst/>
                <a:ea typeface="Times New Roman" panose="02020603050405020304" pitchFamily="18" charset="0"/>
                <a:cs typeface="Calibri" panose="020F0502020204030204" pitchFamily="34" charset="0"/>
              </a:rPr>
              <a:t>for more information regarding TEDS data.</a:t>
            </a:r>
            <a:endParaRPr lang="en-US" sz="2000" kern="100">
              <a:effectLst/>
              <a:ea typeface="Calibri" panose="020F0502020204030204" pitchFamily="34" charset="0"/>
              <a:cs typeface="Times New Roman" panose="02020603050405020304" pitchFamily="18" charset="0"/>
            </a:endParaRPr>
          </a:p>
        </p:txBody>
      </p:sp>
      <p:sp>
        <p:nvSpPr>
          <p:cNvPr id="4" name="Slide Number Placeholder 4">
            <a:extLst>
              <a:ext uri="{FF2B5EF4-FFF2-40B4-BE49-F238E27FC236}">
                <a16:creationId xmlns:a16="http://schemas.microsoft.com/office/drawing/2014/main" id="{2DBFA52C-28A0-B583-7DEF-17326E277602}"/>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17</a:t>
            </a:fld>
            <a:endParaRPr lang="en-US" sz="1200">
              <a:solidFill>
                <a:schemeClr val="bg1"/>
              </a:solidFill>
            </a:endParaRPr>
          </a:p>
        </p:txBody>
      </p:sp>
    </p:spTree>
    <p:extLst>
      <p:ext uri="{BB962C8B-B14F-4D97-AF65-F5344CB8AC3E}">
        <p14:creationId xmlns:p14="http://schemas.microsoft.com/office/powerpoint/2010/main" val="227442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6CBA-FB2A-4901-961C-B765AD712FD5}"/>
              </a:ext>
            </a:extLst>
          </p:cNvPr>
          <p:cNvSpPr>
            <a:spLocks noGrp="1"/>
          </p:cNvSpPr>
          <p:nvPr>
            <p:ph type="title"/>
          </p:nvPr>
        </p:nvSpPr>
        <p:spPr>
          <a:xfrm>
            <a:off x="0" y="31847"/>
            <a:ext cx="10968447" cy="1325563"/>
          </a:xfrm>
        </p:spPr>
        <p:txBody>
          <a:bodyPr/>
          <a:lstStyle/>
          <a:p>
            <a:r>
              <a:rPr lang="en-US"/>
              <a:t>CTE End-of-Program (EOP) Assessment </a:t>
            </a:r>
          </a:p>
        </p:txBody>
      </p:sp>
      <p:sp>
        <p:nvSpPr>
          <p:cNvPr id="3" name="Content Placeholder 2">
            <a:extLst>
              <a:ext uri="{FF2B5EF4-FFF2-40B4-BE49-F238E27FC236}">
                <a16:creationId xmlns:a16="http://schemas.microsoft.com/office/drawing/2014/main" id="{3B2A0BD6-1DE5-43F5-966F-F9AC036939DA}"/>
              </a:ext>
            </a:extLst>
          </p:cNvPr>
          <p:cNvSpPr>
            <a:spLocks noGrp="1"/>
          </p:cNvSpPr>
          <p:nvPr>
            <p:ph idx="1"/>
          </p:nvPr>
        </p:nvSpPr>
        <p:spPr>
          <a:xfrm>
            <a:off x="664028" y="1341120"/>
            <a:ext cx="11170921" cy="4322701"/>
          </a:xfrm>
        </p:spPr>
        <p:txBody>
          <a:bodyPr>
            <a:normAutofit lnSpcReduction="10000"/>
          </a:bodyPr>
          <a:lstStyle/>
          <a:p>
            <a:pPr>
              <a:lnSpc>
                <a:spcPct val="100000"/>
              </a:lnSpc>
              <a:spcBef>
                <a:spcPts val="600"/>
              </a:spcBef>
              <a:spcAft>
                <a:spcPts val="600"/>
              </a:spcAft>
            </a:pPr>
            <a:r>
              <a:rPr lang="en-US" sz="2600" b="1"/>
              <a:t>Results are scheduled to be released by April 16</a:t>
            </a:r>
          </a:p>
          <a:p>
            <a:pPr lvl="1">
              <a:lnSpc>
                <a:spcPct val="100000"/>
              </a:lnSpc>
              <a:spcBef>
                <a:spcPts val="600"/>
              </a:spcBef>
              <a:spcAft>
                <a:spcPts val="600"/>
              </a:spcAft>
            </a:pPr>
            <a:r>
              <a:rPr lang="en-US" sz="2600"/>
              <a:t>2023-24 Performance Results and EOP certificates will be available in E-SESS</a:t>
            </a:r>
          </a:p>
          <a:p>
            <a:pPr lvl="2">
              <a:lnSpc>
                <a:spcPct val="100000"/>
              </a:lnSpc>
              <a:spcBef>
                <a:spcPts val="600"/>
              </a:spcBef>
              <a:spcAft>
                <a:spcPts val="600"/>
              </a:spcAft>
            </a:pPr>
            <a:r>
              <a:rPr lang="en-US" sz="2400"/>
              <a:t>DACs and CTE EOP Assessment Coordinators will have access to certificates and performance results</a:t>
            </a:r>
          </a:p>
          <a:p>
            <a:pPr lvl="2">
              <a:lnSpc>
                <a:spcPct val="100000"/>
              </a:lnSpc>
              <a:spcBef>
                <a:spcPts val="600"/>
              </a:spcBef>
              <a:spcAft>
                <a:spcPts val="600"/>
              </a:spcAft>
            </a:pPr>
            <a:r>
              <a:rPr lang="en-US" sz="2400"/>
              <a:t>Assigned administrative E-SESS accounts - Additional E-SESS Report Users (District/School) will have access to performance reports for reporting </a:t>
            </a:r>
          </a:p>
          <a:p>
            <a:pPr lvl="1">
              <a:lnSpc>
                <a:spcPct val="100000"/>
              </a:lnSpc>
              <a:spcBef>
                <a:spcPts val="600"/>
              </a:spcBef>
              <a:spcAft>
                <a:spcPts val="600"/>
              </a:spcAft>
            </a:pPr>
            <a:r>
              <a:rPr lang="en-US" sz="2800"/>
              <a:t>For students meeting benchmark, assessment results will also be available in State Edition IC for the student’s official high school transcript and the assessment will show on the student’s </a:t>
            </a:r>
            <a:r>
              <a:rPr lang="en-US" sz="2800" err="1"/>
              <a:t>eTranscript</a:t>
            </a:r>
            <a:endParaRPr lang="en-US" sz="2800"/>
          </a:p>
        </p:txBody>
      </p:sp>
      <p:sp>
        <p:nvSpPr>
          <p:cNvPr id="4" name="Slide Number Placeholder 4">
            <a:extLst>
              <a:ext uri="{FF2B5EF4-FFF2-40B4-BE49-F238E27FC236}">
                <a16:creationId xmlns:a16="http://schemas.microsoft.com/office/drawing/2014/main" id="{9C805CB5-5FD0-E0B3-D18D-B248FF2436F3}"/>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18</a:t>
            </a:fld>
            <a:endParaRPr lang="en-US" sz="1200">
              <a:solidFill>
                <a:schemeClr val="bg1"/>
              </a:solidFill>
            </a:endParaRPr>
          </a:p>
        </p:txBody>
      </p:sp>
    </p:spTree>
    <p:extLst>
      <p:ext uri="{BB962C8B-B14F-4D97-AF65-F5344CB8AC3E}">
        <p14:creationId xmlns:p14="http://schemas.microsoft.com/office/powerpoint/2010/main" val="2042353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B54E-324B-468C-A60D-50EB4D1BFE98}"/>
              </a:ext>
            </a:extLst>
          </p:cNvPr>
          <p:cNvSpPr>
            <a:spLocks noGrp="1"/>
          </p:cNvSpPr>
          <p:nvPr>
            <p:ph type="title"/>
          </p:nvPr>
        </p:nvSpPr>
        <p:spPr>
          <a:xfrm>
            <a:off x="0" y="0"/>
            <a:ext cx="12192000" cy="1325563"/>
          </a:xfrm>
        </p:spPr>
        <p:txBody>
          <a:bodyPr>
            <a:noAutofit/>
          </a:bodyPr>
          <a:lstStyle/>
          <a:p>
            <a:pPr marL="0" marR="0">
              <a:lnSpc>
                <a:spcPct val="107000"/>
              </a:lnSpc>
              <a:spcBef>
                <a:spcPts val="0"/>
              </a:spcBef>
              <a:spcAft>
                <a:spcPts val="800"/>
              </a:spcAft>
            </a:pPr>
            <a:r>
              <a:rPr lang="en-US" sz="4000" u="sng" kern="100">
                <a:solidFill>
                  <a:srgbClr val="0000FF"/>
                </a:solidFill>
                <a:effectLst/>
                <a:ea typeface="Calibri" panose="020F0502020204030204" pitchFamily="34" charset="0"/>
                <a:cs typeface="Times New Roman" panose="02020603050405020304" pitchFamily="18" charset="0"/>
                <a:hlinkClick r:id="rId3"/>
              </a:rPr>
              <a:t>Tech Ready Apprentices for Careers in Kentucky (TRACK)</a:t>
            </a:r>
            <a:r>
              <a:rPr lang="en-US" sz="4000" u="sng" kern="100">
                <a:effectLst/>
                <a:ea typeface="Calibri" panose="020F0502020204030204" pitchFamily="34" charset="0"/>
                <a:cs typeface="Times New Roman" panose="02020603050405020304" pitchFamily="18" charset="0"/>
              </a:rPr>
              <a:t> Pre-Apprenticeship Assessment</a:t>
            </a:r>
            <a:endParaRPr lang="en-US" sz="4000" kern="10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53ADD90-A350-41C0-8178-AEDC52B55BEF}"/>
              </a:ext>
            </a:extLst>
          </p:cNvPr>
          <p:cNvSpPr>
            <a:spLocks noGrp="1"/>
          </p:cNvSpPr>
          <p:nvPr>
            <p:ph idx="1"/>
          </p:nvPr>
        </p:nvSpPr>
        <p:spPr>
          <a:xfrm>
            <a:off x="838199" y="1560238"/>
            <a:ext cx="10735101" cy="4362889"/>
          </a:xfrm>
        </p:spPr>
        <p:txBody>
          <a:bodyPr>
            <a:normAutofit fontScale="92500" lnSpcReduction="20000"/>
          </a:bodyPr>
          <a:lstStyle/>
          <a:p>
            <a:pPr marL="342900" marR="0" lvl="0" indent="-342900">
              <a:lnSpc>
                <a:spcPct val="11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TRACK Pre-Apprenticeship Assessments are a component of industry certification. Refer to the </a:t>
            </a:r>
            <a:r>
              <a:rPr lang="en-US" sz="2400" u="sng" kern="100">
                <a:solidFill>
                  <a:srgbClr val="0000FF"/>
                </a:solidFill>
                <a:effectLst/>
                <a:ea typeface="Calibri" panose="020F0502020204030204" pitchFamily="34" charset="0"/>
                <a:cs typeface="Calibri" panose="020F0502020204030204" pitchFamily="34" charset="0"/>
                <a:hlinkClick r:id="rId4"/>
              </a:rPr>
              <a:t>TRACK Process Document</a:t>
            </a:r>
            <a:r>
              <a:rPr lang="en-US" sz="2400" kern="100">
                <a:effectLst/>
                <a:ea typeface="Calibri" panose="020F0502020204030204" pitchFamily="34" charset="0"/>
                <a:cs typeface="Times New Roman" panose="02020603050405020304" pitchFamily="18" charset="0"/>
              </a:rPr>
              <a:t>  or </a:t>
            </a:r>
            <a:r>
              <a:rPr lang="en-US" sz="2400" u="sng" kern="100">
                <a:solidFill>
                  <a:srgbClr val="0000FF"/>
                </a:solidFill>
                <a:effectLst/>
                <a:ea typeface="Calibri" panose="020F0502020204030204" pitchFamily="34" charset="0"/>
                <a:cs typeface="Times New Roman" panose="02020603050405020304" pitchFamily="18" charset="0"/>
                <a:hlinkClick r:id="rId5"/>
              </a:rPr>
              <a:t>Mary Taylor</a:t>
            </a:r>
            <a:r>
              <a:rPr lang="en-US" sz="2400" kern="100">
                <a:effectLst/>
                <a:ea typeface="Calibri" panose="020F0502020204030204" pitchFamily="34" charset="0"/>
                <a:cs typeface="Times New Roman" panose="02020603050405020304" pitchFamily="18" charset="0"/>
              </a:rPr>
              <a:t>, Office of Career and Technical Education (OCTE) for more details</a:t>
            </a:r>
          </a:p>
          <a:p>
            <a:pPr marL="342900" marR="0" lvl="0" indent="-342900">
              <a:lnSpc>
                <a:spcPct val="11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TRACK Carpentry, Electrical and Welding Pre-Apprenticeships Assessments are administered in E-SESS during the school’s CTE EOP Assessment testing window </a:t>
            </a:r>
            <a:r>
              <a:rPr lang="en-US" sz="2400" b="1" kern="100">
                <a:effectLst/>
                <a:ea typeface="Calibri" panose="020F0502020204030204" pitchFamily="34" charset="0"/>
                <a:cs typeface="Times New Roman" panose="02020603050405020304" pitchFamily="18" charset="0"/>
              </a:rPr>
              <a:t>Feb. 19 – Mar. 29</a:t>
            </a:r>
            <a:endParaRPr lang="en-US" sz="2400" kern="100">
              <a:effectLst/>
              <a:ea typeface="Calibri" panose="020F0502020204030204" pitchFamily="34" charset="0"/>
              <a:cs typeface="Times New Roman" panose="02020603050405020304" pitchFamily="18" charset="0"/>
            </a:endParaRPr>
          </a:p>
          <a:p>
            <a:pPr marL="342900" marR="0" lvl="0" indent="-342900">
              <a:lnSpc>
                <a:spcPct val="11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TRACK Pre-Apprenticeship Assessments must be administered with specific TRACK Assessment Instructions</a:t>
            </a:r>
          </a:p>
          <a:p>
            <a:pPr marL="742950" marR="0" lvl="1" indent="-285750">
              <a:lnSpc>
                <a:spcPct val="110000"/>
              </a:lnSpc>
              <a:spcBef>
                <a:spcPts val="600"/>
              </a:spcBef>
              <a:spcAft>
                <a:spcPts val="600"/>
              </a:spcAft>
              <a:buClr>
                <a:srgbClr val="102649"/>
              </a:buClr>
              <a:buFont typeface="Courier New" panose="02070309020205020404" pitchFamily="49" charset="0"/>
              <a:buChar char="o"/>
            </a:pPr>
            <a:r>
              <a:rPr lang="en-US" u="sng" kern="100">
                <a:solidFill>
                  <a:srgbClr val="0000FF"/>
                </a:solidFill>
                <a:effectLst/>
                <a:ea typeface="Calibri" panose="020F0502020204030204" pitchFamily="34" charset="0"/>
                <a:cs typeface="Times New Roman" panose="02020603050405020304" pitchFamily="18" charset="0"/>
                <a:hlinkClick r:id="rId6"/>
              </a:rPr>
              <a:t>TRACK Carpentry</a:t>
            </a:r>
            <a:endParaRPr lang="en-US" kern="100">
              <a:effectLst/>
              <a:ea typeface="Calibri" panose="020F0502020204030204" pitchFamily="34" charset="0"/>
              <a:cs typeface="Times New Roman" panose="02020603050405020304" pitchFamily="18" charset="0"/>
            </a:endParaRPr>
          </a:p>
          <a:p>
            <a:pPr marL="742950" marR="0" lvl="1" indent="-285750">
              <a:lnSpc>
                <a:spcPct val="110000"/>
              </a:lnSpc>
              <a:spcBef>
                <a:spcPts val="600"/>
              </a:spcBef>
              <a:spcAft>
                <a:spcPts val="600"/>
              </a:spcAft>
              <a:buClr>
                <a:srgbClr val="102649"/>
              </a:buClr>
              <a:buFont typeface="Courier New" panose="02070309020205020404" pitchFamily="49" charset="0"/>
              <a:buChar char="o"/>
            </a:pPr>
            <a:r>
              <a:rPr lang="en-US" u="sng" kern="100">
                <a:solidFill>
                  <a:srgbClr val="0000FF"/>
                </a:solidFill>
                <a:effectLst/>
                <a:ea typeface="Calibri" panose="020F0502020204030204" pitchFamily="34" charset="0"/>
                <a:cs typeface="Times New Roman" panose="02020603050405020304" pitchFamily="18" charset="0"/>
                <a:hlinkClick r:id="rId7"/>
              </a:rPr>
              <a:t>TRACK Electrical</a:t>
            </a:r>
            <a:endParaRPr lang="en-US" kern="100">
              <a:effectLst/>
              <a:ea typeface="Calibri" panose="020F0502020204030204" pitchFamily="34" charset="0"/>
              <a:cs typeface="Times New Roman" panose="02020603050405020304" pitchFamily="18" charset="0"/>
            </a:endParaRPr>
          </a:p>
          <a:p>
            <a:pPr marL="742950" marR="0" lvl="1" indent="-285750">
              <a:lnSpc>
                <a:spcPct val="110000"/>
              </a:lnSpc>
              <a:spcBef>
                <a:spcPts val="600"/>
              </a:spcBef>
              <a:spcAft>
                <a:spcPts val="600"/>
              </a:spcAft>
              <a:buClr>
                <a:srgbClr val="102649"/>
              </a:buClr>
              <a:buFont typeface="Courier New" panose="02070309020205020404" pitchFamily="49" charset="0"/>
              <a:buChar char="o"/>
            </a:pPr>
            <a:r>
              <a:rPr lang="en-US" u="sng" kern="100">
                <a:solidFill>
                  <a:srgbClr val="0000FF"/>
                </a:solidFill>
                <a:effectLst/>
                <a:ea typeface="Calibri" panose="020F0502020204030204" pitchFamily="34" charset="0"/>
                <a:cs typeface="Times New Roman" panose="02020603050405020304" pitchFamily="18" charset="0"/>
                <a:hlinkClick r:id="rId8"/>
              </a:rPr>
              <a:t>TRACK Welding</a:t>
            </a:r>
            <a:endParaRPr lang="en-US" kern="100">
              <a:effectLst/>
              <a:ea typeface="Calibri" panose="020F0502020204030204" pitchFamily="34" charset="0"/>
              <a:cs typeface="Times New Roman" panose="02020603050405020304" pitchFamily="18" charset="0"/>
            </a:endParaRPr>
          </a:p>
        </p:txBody>
      </p:sp>
      <p:sp>
        <p:nvSpPr>
          <p:cNvPr id="4" name="Slide Number Placeholder 4">
            <a:extLst>
              <a:ext uri="{FF2B5EF4-FFF2-40B4-BE49-F238E27FC236}">
                <a16:creationId xmlns:a16="http://schemas.microsoft.com/office/drawing/2014/main" id="{E5FD78F3-5A5F-9C46-59A3-D5589D356BD2}"/>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19</a:t>
            </a:fld>
            <a:endParaRPr lang="en-US" sz="1200">
              <a:solidFill>
                <a:schemeClr val="bg1"/>
              </a:solidFill>
            </a:endParaRPr>
          </a:p>
        </p:txBody>
      </p:sp>
    </p:spTree>
    <p:extLst>
      <p:ext uri="{BB962C8B-B14F-4D97-AF65-F5344CB8AC3E}">
        <p14:creationId xmlns:p14="http://schemas.microsoft.com/office/powerpoint/2010/main" val="337786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1D753-A408-2250-F291-913B75154945}"/>
              </a:ext>
            </a:extLst>
          </p:cNvPr>
          <p:cNvSpPr>
            <a:spLocks noGrp="1"/>
          </p:cNvSpPr>
          <p:nvPr>
            <p:ph type="title"/>
          </p:nvPr>
        </p:nvSpPr>
        <p:spPr>
          <a:xfrm>
            <a:off x="0" y="0"/>
            <a:ext cx="10515600" cy="1325563"/>
          </a:xfrm>
        </p:spPr>
        <p:txBody>
          <a:bodyPr/>
          <a:lstStyle/>
          <a:p>
            <a:r>
              <a:rPr lang="en-US"/>
              <a:t>Agenda</a:t>
            </a:r>
          </a:p>
        </p:txBody>
      </p:sp>
      <p:sp>
        <p:nvSpPr>
          <p:cNvPr id="3" name="Content Placeholder 2">
            <a:extLst>
              <a:ext uri="{FF2B5EF4-FFF2-40B4-BE49-F238E27FC236}">
                <a16:creationId xmlns:a16="http://schemas.microsoft.com/office/drawing/2014/main" id="{83310A2B-E9E5-0EFA-CD87-8BECEBABC297}"/>
              </a:ext>
            </a:extLst>
          </p:cNvPr>
          <p:cNvSpPr>
            <a:spLocks noGrp="1"/>
          </p:cNvSpPr>
          <p:nvPr>
            <p:ph idx="1"/>
          </p:nvPr>
        </p:nvSpPr>
        <p:spPr>
          <a:xfrm>
            <a:off x="612058" y="1251246"/>
            <a:ext cx="10515600" cy="3647585"/>
          </a:xfrm>
        </p:spPr>
        <p:txBody>
          <a:bodyPr vert="horz" lIns="91440" tIns="45720" rIns="91440" bIns="45720" rtlCol="0" anchor="t">
            <a:normAutofit/>
          </a:bodyPr>
          <a:lstStyle/>
          <a:p>
            <a:pPr lvl="1"/>
            <a:r>
              <a:rPr lang="en-US" sz="3000"/>
              <a:t>ACT Updates and Reminders</a:t>
            </a:r>
          </a:p>
          <a:p>
            <a:pPr lvl="1"/>
            <a:r>
              <a:rPr lang="en-US" sz="3000"/>
              <a:t>AKSA Updates and Reminders </a:t>
            </a:r>
          </a:p>
          <a:p>
            <a:pPr lvl="2"/>
            <a:r>
              <a:rPr lang="en-US" sz="2600"/>
              <a:t>Office Hours</a:t>
            </a:r>
          </a:p>
          <a:p>
            <a:pPr lvl="2"/>
            <a:r>
              <a:rPr lang="en-US" sz="2600"/>
              <a:t>Released Items</a:t>
            </a:r>
          </a:p>
          <a:p>
            <a:pPr lvl="1"/>
            <a:r>
              <a:rPr lang="en-US" sz="3000"/>
              <a:t>Career and Technical Education 2023-2024</a:t>
            </a:r>
          </a:p>
          <a:p>
            <a:pPr lvl="1"/>
            <a:r>
              <a:rPr lang="en-US" sz="3000"/>
              <a:t>Kentucky United We Learn November Convening </a:t>
            </a:r>
          </a:p>
        </p:txBody>
      </p:sp>
      <p:sp>
        <p:nvSpPr>
          <p:cNvPr id="5" name="Slide Number Placeholder 4">
            <a:extLst>
              <a:ext uri="{FF2B5EF4-FFF2-40B4-BE49-F238E27FC236}">
                <a16:creationId xmlns:a16="http://schemas.microsoft.com/office/drawing/2014/main" id="{1115642D-7389-17B6-9DD4-8882D026FB30}"/>
              </a:ext>
            </a:extLst>
          </p:cNvPr>
          <p:cNvSpPr>
            <a:spLocks noGrp="1"/>
          </p:cNvSpPr>
          <p:nvPr>
            <p:ph type="sldNum" sz="quarter" idx="12"/>
          </p:nvPr>
        </p:nvSpPr>
        <p:spPr>
          <a:xfrm>
            <a:off x="4812395" y="6310312"/>
            <a:ext cx="2743200" cy="365125"/>
          </a:xfrm>
        </p:spPr>
        <p:txBody>
          <a:bodyPr/>
          <a:lstStyle/>
          <a:p>
            <a:fld id="{431B21FD-B47C-42BD-B60B-31D83F7ABA07}" type="slidenum">
              <a:rPr lang="en-US" smtClean="0">
                <a:solidFill>
                  <a:schemeClr val="bg1"/>
                </a:solidFill>
              </a:rPr>
              <a:t>2</a:t>
            </a:fld>
            <a:endParaRPr lang="en-US">
              <a:solidFill>
                <a:schemeClr val="bg1"/>
              </a:solidFill>
            </a:endParaRPr>
          </a:p>
        </p:txBody>
      </p:sp>
    </p:spTree>
    <p:extLst>
      <p:ext uri="{BB962C8B-B14F-4D97-AF65-F5344CB8AC3E}">
        <p14:creationId xmlns:p14="http://schemas.microsoft.com/office/powerpoint/2010/main" val="3775558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B54E-324B-468C-A60D-50EB4D1BFE98}"/>
              </a:ext>
            </a:extLst>
          </p:cNvPr>
          <p:cNvSpPr>
            <a:spLocks noGrp="1"/>
          </p:cNvSpPr>
          <p:nvPr>
            <p:ph type="title"/>
          </p:nvPr>
        </p:nvSpPr>
        <p:spPr>
          <a:xfrm>
            <a:off x="0" y="0"/>
            <a:ext cx="12192000" cy="1612490"/>
          </a:xfrm>
        </p:spPr>
        <p:txBody>
          <a:bodyPr>
            <a:normAutofit/>
          </a:bodyPr>
          <a:lstStyle/>
          <a:p>
            <a:pPr marL="0" marR="0">
              <a:lnSpc>
                <a:spcPct val="107000"/>
              </a:lnSpc>
              <a:spcBef>
                <a:spcPts val="0"/>
              </a:spcBef>
              <a:spcAft>
                <a:spcPts val="800"/>
              </a:spcAft>
            </a:pPr>
            <a:r>
              <a:rPr lang="en-US" sz="4000" u="sng" kern="100">
                <a:solidFill>
                  <a:srgbClr val="0000FF"/>
                </a:solidFill>
                <a:effectLst/>
                <a:ea typeface="Calibri" panose="020F0502020204030204" pitchFamily="34" charset="0"/>
                <a:cs typeface="Times New Roman" panose="02020603050405020304" pitchFamily="18" charset="0"/>
                <a:hlinkClick r:id="rId3"/>
              </a:rPr>
              <a:t>Tech Ready Apprentices for Careers in Kentucky (TRACK)</a:t>
            </a:r>
            <a:r>
              <a:rPr lang="en-US" sz="4000" u="sng" kern="100">
                <a:effectLst/>
                <a:ea typeface="Calibri" panose="020F0502020204030204" pitchFamily="34" charset="0"/>
                <a:cs typeface="Times New Roman" panose="02020603050405020304" pitchFamily="18" charset="0"/>
              </a:rPr>
              <a:t> Pre-Apprenticeship Assessment </a:t>
            </a:r>
            <a:r>
              <a:rPr lang="en-US" sz="4000" u="sng" kern="100">
                <a:ea typeface="Calibri" panose="020F0502020204030204" pitchFamily="34" charset="0"/>
                <a:cs typeface="Times New Roman" panose="02020603050405020304" pitchFamily="18" charset="0"/>
              </a:rPr>
              <a:t>(2)</a:t>
            </a:r>
            <a:r>
              <a:rPr lang="en-US" sz="4000" u="sng" kern="100">
                <a:effectLst/>
                <a:ea typeface="Calibri" panose="020F0502020204030204" pitchFamily="34" charset="0"/>
                <a:cs typeface="Times New Roman" panose="02020603050405020304" pitchFamily="18" charset="0"/>
              </a:rPr>
              <a:t>.</a:t>
            </a:r>
            <a:endParaRPr lang="en-US" sz="4000" kern="10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53ADD90-A350-41C0-8178-AEDC52B55BEF}"/>
              </a:ext>
            </a:extLst>
          </p:cNvPr>
          <p:cNvSpPr>
            <a:spLocks noGrp="1"/>
          </p:cNvSpPr>
          <p:nvPr>
            <p:ph idx="1"/>
          </p:nvPr>
        </p:nvSpPr>
        <p:spPr>
          <a:xfrm>
            <a:off x="635687" y="1485583"/>
            <a:ext cx="11240067" cy="4354631"/>
          </a:xfrm>
        </p:spPr>
        <p:txBody>
          <a:bodyPr>
            <a:normAutofit fontScale="92500" lnSpcReduction="20000"/>
          </a:bodyPr>
          <a:lstStyle/>
          <a:p>
            <a:pPr marL="0" marR="0" indent="0">
              <a:lnSpc>
                <a:spcPct val="110000"/>
              </a:lnSpc>
              <a:spcBef>
                <a:spcPts val="600"/>
              </a:spcBef>
              <a:spcAft>
                <a:spcPts val="600"/>
              </a:spcAft>
              <a:buNone/>
            </a:pPr>
            <a:r>
              <a:rPr lang="en-US" sz="2400" b="1" u="sng" kern="100">
                <a:effectLst/>
                <a:ea typeface="Calibri" panose="020F0502020204030204" pitchFamily="34" charset="0"/>
                <a:cs typeface="Calibri" panose="020F0502020204030204" pitchFamily="34" charset="0"/>
              </a:rPr>
              <a:t>Feb. 1</a:t>
            </a:r>
            <a:endParaRPr lang="en-US" sz="2400" kern="100">
              <a:effectLst/>
              <a:ea typeface="Calibri" panose="020F0502020204030204" pitchFamily="34" charset="0"/>
              <a:cs typeface="Calibri" panose="020F0502020204030204" pitchFamily="34" charset="0"/>
            </a:endParaRPr>
          </a:p>
          <a:p>
            <a:pPr marL="342900" marR="0" lvl="0" indent="-342900">
              <a:lnSpc>
                <a:spcPct val="110000"/>
              </a:lnSpc>
              <a:spcBef>
                <a:spcPts val="600"/>
              </a:spcBef>
              <a:spcAft>
                <a:spcPts val="600"/>
              </a:spcAft>
              <a:buFont typeface="Symbol" panose="05050102010706020507" pitchFamily="18" charset="2"/>
              <a:buChar char=""/>
            </a:pPr>
            <a:r>
              <a:rPr lang="en-US" sz="2400" b="1" kern="100">
                <a:solidFill>
                  <a:srgbClr val="000000"/>
                </a:solidFill>
                <a:effectLst/>
                <a:ea typeface="Calibri" panose="020F0502020204030204" pitchFamily="34" charset="0"/>
                <a:cs typeface="Calibri" panose="020F0502020204030204" pitchFamily="34" charset="0"/>
              </a:rPr>
              <a:t>Critical Deadline:</a:t>
            </a:r>
            <a:r>
              <a:rPr lang="en-US" sz="2400" kern="100">
                <a:solidFill>
                  <a:srgbClr val="000000"/>
                </a:solidFill>
                <a:effectLst/>
                <a:ea typeface="Calibri" panose="020F0502020204030204" pitchFamily="34" charset="0"/>
                <a:cs typeface="Calibri" panose="020F0502020204030204" pitchFamily="34" charset="0"/>
              </a:rPr>
              <a:t> For a student to be eligible to test in TRACK Carpentry, TRACK Electrical or TRACK Welding assessments and a test ticket to be generated, the following is required by </a:t>
            </a:r>
            <a:r>
              <a:rPr lang="en-US" sz="2400" b="1" kern="100">
                <a:solidFill>
                  <a:srgbClr val="000000"/>
                </a:solidFill>
                <a:effectLst/>
                <a:ea typeface="Calibri" panose="020F0502020204030204" pitchFamily="34" charset="0"/>
                <a:cs typeface="Calibri" panose="020F0502020204030204" pitchFamily="34" charset="0"/>
              </a:rPr>
              <a:t>Feb. 1</a:t>
            </a:r>
            <a:r>
              <a:rPr lang="en-US" sz="2400" kern="100">
                <a:solidFill>
                  <a:srgbClr val="000000"/>
                </a:solidFill>
                <a:effectLst/>
                <a:ea typeface="Calibri" panose="020F0502020204030204" pitchFamily="34" charset="0"/>
                <a:cs typeface="Calibri" panose="020F0502020204030204" pitchFamily="34" charset="0"/>
              </a:rPr>
              <a:t>:</a:t>
            </a:r>
            <a:endParaRPr lang="en-US" sz="2400" kern="100">
              <a:effectLst/>
              <a:ea typeface="Calibri" panose="020F0502020204030204" pitchFamily="34" charset="0"/>
              <a:cs typeface="Calibri" panose="020F0502020204030204" pitchFamily="34" charset="0"/>
            </a:endParaRPr>
          </a:p>
          <a:p>
            <a:pPr marL="742950" marR="0" lvl="1" indent="-285750">
              <a:lnSpc>
                <a:spcPct val="110000"/>
              </a:lnSpc>
              <a:spcBef>
                <a:spcPts val="600"/>
              </a:spcBef>
              <a:spcAft>
                <a:spcPts val="600"/>
              </a:spcAft>
              <a:buFont typeface="Courier New" panose="02070309020205020404" pitchFamily="49" charset="0"/>
              <a:buChar char="o"/>
            </a:pPr>
            <a:r>
              <a:rPr lang="en-US" kern="100">
                <a:solidFill>
                  <a:srgbClr val="000000"/>
                </a:solidFill>
                <a:effectLst/>
                <a:ea typeface="Calibri" panose="020F0502020204030204" pitchFamily="34" charset="0"/>
                <a:cs typeface="Calibri" panose="020F0502020204030204" pitchFamily="34" charset="0"/>
              </a:rPr>
              <a:t>The student must be enrolled and identified as a concentrator in the specific TRACK pathway: Skilled Trades Commercial Carpentry TRACK (CIP CODE: 46.0201.99), Skilled Trades Construction Electrical TRACK (CIP CODE: 46.0302.99) or Skilled Trades Welding TRACK (CIP CODE: 48.0508.99) in Infinite Campus (IC) and the Technical Education Database System (TEDS); </a:t>
            </a:r>
            <a:r>
              <a:rPr lang="en-US" b="1" kern="100">
                <a:solidFill>
                  <a:srgbClr val="000000"/>
                </a:solidFill>
                <a:effectLst/>
                <a:ea typeface="Calibri" panose="020F0502020204030204" pitchFamily="34" charset="0"/>
                <a:cs typeface="Calibri" panose="020F0502020204030204" pitchFamily="34" charset="0"/>
              </a:rPr>
              <a:t>and</a:t>
            </a:r>
            <a:endParaRPr lang="en-US" kern="100">
              <a:effectLst/>
              <a:ea typeface="Calibri" panose="020F0502020204030204" pitchFamily="34" charset="0"/>
              <a:cs typeface="Calibri" panose="020F0502020204030204" pitchFamily="34" charset="0"/>
            </a:endParaRPr>
          </a:p>
          <a:p>
            <a:pPr marL="742950" marR="0" lvl="1" indent="-285750">
              <a:lnSpc>
                <a:spcPct val="110000"/>
              </a:lnSpc>
              <a:spcBef>
                <a:spcPts val="600"/>
              </a:spcBef>
              <a:spcAft>
                <a:spcPts val="600"/>
              </a:spcAft>
              <a:buFont typeface="Courier New" panose="02070309020205020404" pitchFamily="49" charset="0"/>
              <a:buChar char="o"/>
            </a:pPr>
            <a:r>
              <a:rPr lang="en-US" kern="100">
                <a:solidFill>
                  <a:srgbClr val="000000"/>
                </a:solidFill>
                <a:effectLst/>
                <a:ea typeface="Calibri" panose="020F0502020204030204" pitchFamily="34" charset="0"/>
                <a:cs typeface="Calibri" panose="020F0502020204030204" pitchFamily="34" charset="0"/>
              </a:rPr>
              <a:t>The student’s record must show four credits (earned or currently enrolled for the fourth credit) in IC and TEDS in the specific Skilled Trades TRACK pathway sequence of courses in the same year the assessment is taken.</a:t>
            </a:r>
            <a:endParaRPr lang="en-US" kern="100">
              <a:effectLst/>
              <a:ea typeface="Calibri" panose="020F0502020204030204" pitchFamily="34" charset="0"/>
              <a:cs typeface="Calibri" panose="020F0502020204030204" pitchFamily="34" charset="0"/>
            </a:endParaRPr>
          </a:p>
        </p:txBody>
      </p:sp>
      <p:sp>
        <p:nvSpPr>
          <p:cNvPr id="4" name="Slide Number Placeholder 4">
            <a:extLst>
              <a:ext uri="{FF2B5EF4-FFF2-40B4-BE49-F238E27FC236}">
                <a16:creationId xmlns:a16="http://schemas.microsoft.com/office/drawing/2014/main" id="{1658A9E6-8048-A50F-C234-B4A1BA0BCB2B}"/>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20</a:t>
            </a:fld>
            <a:endParaRPr lang="en-US" sz="1200">
              <a:solidFill>
                <a:schemeClr val="bg1"/>
              </a:solidFill>
            </a:endParaRPr>
          </a:p>
        </p:txBody>
      </p:sp>
    </p:spTree>
    <p:extLst>
      <p:ext uri="{BB962C8B-B14F-4D97-AF65-F5344CB8AC3E}">
        <p14:creationId xmlns:p14="http://schemas.microsoft.com/office/powerpoint/2010/main" val="1101631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B54E-324B-468C-A60D-50EB4D1BFE98}"/>
              </a:ext>
            </a:extLst>
          </p:cNvPr>
          <p:cNvSpPr>
            <a:spLocks noGrp="1"/>
          </p:cNvSpPr>
          <p:nvPr>
            <p:ph type="title"/>
          </p:nvPr>
        </p:nvSpPr>
        <p:spPr>
          <a:xfrm>
            <a:off x="0" y="-9184"/>
            <a:ext cx="12192000" cy="1325563"/>
          </a:xfrm>
        </p:spPr>
        <p:txBody>
          <a:bodyPr>
            <a:noAutofit/>
          </a:bodyPr>
          <a:lstStyle/>
          <a:p>
            <a:pPr marL="0" marR="0">
              <a:lnSpc>
                <a:spcPct val="107000"/>
              </a:lnSpc>
              <a:spcBef>
                <a:spcPts val="0"/>
              </a:spcBef>
              <a:spcAft>
                <a:spcPts val="800"/>
              </a:spcAft>
            </a:pPr>
            <a:r>
              <a:rPr lang="en-US" sz="4000" u="sng" kern="100">
                <a:solidFill>
                  <a:srgbClr val="0000FF"/>
                </a:solidFill>
                <a:effectLst/>
                <a:ea typeface="Calibri" panose="020F0502020204030204" pitchFamily="34" charset="0"/>
                <a:cs typeface="Times New Roman" panose="02020603050405020304" pitchFamily="18" charset="0"/>
                <a:hlinkClick r:id="rId2"/>
              </a:rPr>
              <a:t>Tech Ready Apprentices for Careers in Kentucky (TRACK)</a:t>
            </a:r>
            <a:r>
              <a:rPr lang="en-US" sz="4000" u="sng" kern="100">
                <a:effectLst/>
                <a:ea typeface="Calibri" panose="020F0502020204030204" pitchFamily="34" charset="0"/>
                <a:cs typeface="Times New Roman" panose="02020603050405020304" pitchFamily="18" charset="0"/>
              </a:rPr>
              <a:t> Pre-Apprenticeship Assessment (3)</a:t>
            </a:r>
            <a:endParaRPr lang="en-US" sz="4000" kern="100">
              <a:effectLst/>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53ADD90-A350-41C0-8178-AEDC52B55BEF}"/>
              </a:ext>
            </a:extLst>
          </p:cNvPr>
          <p:cNvSpPr>
            <a:spLocks noGrp="1"/>
          </p:cNvSpPr>
          <p:nvPr>
            <p:ph idx="1"/>
          </p:nvPr>
        </p:nvSpPr>
        <p:spPr>
          <a:xfrm>
            <a:off x="477672" y="1316379"/>
            <a:ext cx="11436824" cy="4225241"/>
          </a:xfrm>
        </p:spPr>
        <p:txBody>
          <a:bodyPr>
            <a:noAutofit/>
          </a:bodyPr>
          <a:lstStyle/>
          <a:p>
            <a:pPr marL="0" marR="0" indent="0">
              <a:lnSpc>
                <a:spcPct val="100000"/>
              </a:lnSpc>
              <a:spcBef>
                <a:spcPts val="600"/>
              </a:spcBef>
              <a:spcAft>
                <a:spcPts val="600"/>
              </a:spcAft>
              <a:buNone/>
            </a:pPr>
            <a:r>
              <a:rPr lang="en-US" sz="2000" b="1" kern="100">
                <a:effectLst/>
                <a:ea typeface="Calibri" panose="020F0502020204030204" pitchFamily="34" charset="0"/>
                <a:cs typeface="Calibri" panose="020F0502020204030204" pitchFamily="34" charset="0"/>
              </a:rPr>
              <a:t>Feb. 1 Critical Deadline cont.</a:t>
            </a:r>
            <a:endParaRPr lang="en-US" sz="2000" kern="100">
              <a:effectLst/>
              <a:ea typeface="Calibri" panose="020F0502020204030204" pitchFamily="34" charset="0"/>
              <a:cs typeface="Calibri" panose="020F0502020204030204" pitchFamily="34" charset="0"/>
            </a:endParaRPr>
          </a:p>
          <a:p>
            <a:pPr marL="742950" marR="0" lvl="1" indent="-285750">
              <a:lnSpc>
                <a:spcPct val="100000"/>
              </a:lnSpc>
              <a:spcBef>
                <a:spcPts val="600"/>
              </a:spcBef>
              <a:spcAft>
                <a:spcPts val="600"/>
              </a:spcAft>
              <a:buFont typeface="Courier New" panose="02070309020205020404" pitchFamily="49" charset="0"/>
              <a:buChar char="o"/>
            </a:pPr>
            <a:r>
              <a:rPr lang="en-US" sz="2000" kern="100">
                <a:solidFill>
                  <a:srgbClr val="000000"/>
                </a:solidFill>
                <a:effectLst/>
                <a:ea typeface="Times New Roman" panose="02020603050405020304" pitchFamily="18" charset="0"/>
                <a:cs typeface="Calibri" panose="020F0502020204030204" pitchFamily="34" charset="0"/>
              </a:rPr>
              <a:t>This data will be pulled from TEDS as of </a:t>
            </a:r>
            <a:r>
              <a:rPr lang="en-US" sz="2000" b="1" kern="100">
                <a:solidFill>
                  <a:srgbClr val="000000"/>
                </a:solidFill>
                <a:effectLst/>
                <a:ea typeface="Times New Roman" panose="02020603050405020304" pitchFamily="18" charset="0"/>
                <a:cs typeface="Calibri" panose="020F0502020204030204" pitchFamily="34" charset="0"/>
              </a:rPr>
              <a:t>Feb. 1</a:t>
            </a:r>
            <a:r>
              <a:rPr lang="en-US" sz="2000" kern="100">
                <a:solidFill>
                  <a:srgbClr val="000000"/>
                </a:solidFill>
                <a:effectLst/>
                <a:ea typeface="Times New Roman" panose="02020603050405020304" pitchFamily="18" charset="0"/>
                <a:cs typeface="Calibri" panose="020F0502020204030204" pitchFamily="34" charset="0"/>
              </a:rPr>
              <a:t> </a:t>
            </a:r>
            <a:r>
              <a:rPr lang="en-US" sz="2000" i="1" kern="100">
                <a:solidFill>
                  <a:srgbClr val="000000"/>
                </a:solidFill>
                <a:effectLst/>
                <a:ea typeface="Times New Roman" panose="02020603050405020304" pitchFamily="18" charset="0"/>
                <a:cs typeface="Calibri" panose="020F0502020204030204" pitchFamily="34" charset="0"/>
              </a:rPr>
              <a:t>to generate E-SESS test tickets</a:t>
            </a:r>
            <a:r>
              <a:rPr lang="en-US" sz="2000" kern="100">
                <a:solidFill>
                  <a:srgbClr val="000000"/>
                </a:solidFill>
                <a:effectLst/>
                <a:ea typeface="Times New Roman" panose="02020603050405020304" pitchFamily="18" charset="0"/>
                <a:cs typeface="Calibri" panose="020F0502020204030204" pitchFamily="34" charset="0"/>
              </a:rPr>
              <a:t>. Refer to the links</a:t>
            </a:r>
            <a:r>
              <a:rPr lang="en-US" sz="2000" kern="100">
                <a:solidFill>
                  <a:srgbClr val="223942"/>
                </a:solidFill>
                <a:effectLst/>
                <a:ea typeface="Times New Roman" panose="02020603050405020304" pitchFamily="18" charset="0"/>
                <a:cs typeface="Calibri" panose="020F0502020204030204" pitchFamily="34" charset="0"/>
              </a:rPr>
              <a:t> </a:t>
            </a:r>
            <a:r>
              <a:rPr lang="en-US" sz="2000" u="sng" kern="100">
                <a:solidFill>
                  <a:srgbClr val="0000CC"/>
                </a:solidFill>
                <a:effectLst/>
                <a:ea typeface="Times New Roman" panose="02020603050405020304" pitchFamily="18" charset="0"/>
                <a:cs typeface="Calibri" panose="020F0502020204030204" pitchFamily="34" charset="0"/>
                <a:hlinkClick r:id="rId3" tooltip="http://education.ky.gov/CTE/teds/Pages/TEDSMM.aspx&#10;Ctrl+Click or tap to follow the link"/>
              </a:rPr>
              <a:t>TEDS Monthly Notes</a:t>
            </a:r>
            <a:r>
              <a:rPr lang="en-US" sz="2000" kern="100">
                <a:solidFill>
                  <a:srgbClr val="223942"/>
                </a:solidFill>
                <a:effectLst/>
                <a:ea typeface="Times New Roman" panose="02020603050405020304" pitchFamily="18" charset="0"/>
                <a:cs typeface="Calibri" panose="020F0502020204030204" pitchFamily="34" charset="0"/>
              </a:rPr>
              <a:t> </a:t>
            </a:r>
            <a:r>
              <a:rPr lang="en-US" sz="2000" kern="100">
                <a:solidFill>
                  <a:srgbClr val="000000"/>
                </a:solidFill>
                <a:effectLst/>
                <a:ea typeface="Times New Roman" panose="02020603050405020304" pitchFamily="18" charset="0"/>
                <a:cs typeface="Calibri" panose="020F0502020204030204" pitchFamily="34" charset="0"/>
              </a:rPr>
              <a:t>and</a:t>
            </a:r>
            <a:r>
              <a:rPr lang="en-US" sz="2000" kern="100">
                <a:solidFill>
                  <a:srgbClr val="223942"/>
                </a:solidFill>
                <a:effectLst/>
                <a:ea typeface="Times New Roman" panose="02020603050405020304" pitchFamily="18" charset="0"/>
                <a:cs typeface="Calibri" panose="020F0502020204030204" pitchFamily="34" charset="0"/>
              </a:rPr>
              <a:t> </a:t>
            </a:r>
            <a:r>
              <a:rPr lang="en-US" sz="2000" u="sng" kern="100">
                <a:solidFill>
                  <a:srgbClr val="0000CC"/>
                </a:solidFill>
                <a:effectLst/>
                <a:ea typeface="Times New Roman" panose="02020603050405020304" pitchFamily="18" charset="0"/>
                <a:cs typeface="Calibri" panose="020F0502020204030204" pitchFamily="34" charset="0"/>
                <a:hlinkClick r:id="rId4"/>
              </a:rPr>
              <a:t>TEDS website</a:t>
            </a:r>
            <a:r>
              <a:rPr lang="en-US" sz="2000" kern="100">
                <a:solidFill>
                  <a:srgbClr val="223942"/>
                </a:solidFill>
                <a:effectLst/>
                <a:ea typeface="Times New Roman" panose="02020603050405020304" pitchFamily="18" charset="0"/>
                <a:cs typeface="Calibri" panose="020F0502020204030204" pitchFamily="34" charset="0"/>
              </a:rPr>
              <a:t> </a:t>
            </a:r>
            <a:r>
              <a:rPr lang="en-US" sz="2000" kern="100">
                <a:solidFill>
                  <a:srgbClr val="000000"/>
                </a:solidFill>
                <a:effectLst/>
                <a:ea typeface="Times New Roman" panose="02020603050405020304" pitchFamily="18" charset="0"/>
                <a:cs typeface="Calibri" panose="020F0502020204030204" pitchFamily="34" charset="0"/>
              </a:rPr>
              <a:t>for more information regarding TEDS data.</a:t>
            </a:r>
            <a:endParaRPr lang="en-US" sz="2000" kern="100">
              <a:effectLst/>
              <a:ea typeface="Calibri" panose="020F0502020204030204" pitchFamily="34" charset="0"/>
              <a:cs typeface="Times New Roman" panose="02020603050405020304" pitchFamily="18" charset="0"/>
            </a:endParaRPr>
          </a:p>
          <a:p>
            <a:pPr marL="742950" marR="0" lvl="1" indent="-285750">
              <a:lnSpc>
                <a:spcPct val="100000"/>
              </a:lnSpc>
              <a:spcBef>
                <a:spcPts val="600"/>
              </a:spcBef>
              <a:spcAft>
                <a:spcPts val="600"/>
              </a:spcAft>
              <a:buFont typeface="Courier New" panose="02070309020205020404" pitchFamily="49" charset="0"/>
              <a:buChar char="o"/>
            </a:pPr>
            <a:r>
              <a:rPr lang="en-US" sz="2000" kern="100">
                <a:effectLst/>
                <a:ea typeface="Calibri" panose="020F0502020204030204" pitchFamily="34" charset="0"/>
                <a:cs typeface="Times New Roman" panose="02020603050405020304" pitchFamily="18" charset="0"/>
              </a:rPr>
              <a:t>In Dec. and Jan., CTE EOP Assessment Coordinators should work with their TEDS Coordinators to verify each student’s concentrator status is correctly identified and TRACK Assessments are indicated. </a:t>
            </a:r>
          </a:p>
          <a:p>
            <a:pPr marL="1143000" marR="0" lvl="2" indent="-228600">
              <a:lnSpc>
                <a:spcPct val="100000"/>
              </a:lnSpc>
              <a:spcBef>
                <a:spcPts val="600"/>
              </a:spcBef>
              <a:spcAft>
                <a:spcPts val="600"/>
              </a:spcAft>
              <a:buFont typeface="Wingdings" panose="05000000000000000000" pitchFamily="2" charset="2"/>
              <a:buChar char=""/>
            </a:pPr>
            <a:r>
              <a:rPr lang="en-US" kern="100">
                <a:effectLst/>
                <a:ea typeface="Calibri" panose="020F0502020204030204" pitchFamily="34" charset="0"/>
                <a:cs typeface="Times New Roman" panose="02020603050405020304" pitchFamily="18" charset="0"/>
              </a:rPr>
              <a:t>A concentrator is any student that has completed two (2) courses in a single program of study (career pathway). In Kentucky, a course is defined as one (1) credit on the student’s official transcript. </a:t>
            </a:r>
          </a:p>
          <a:p>
            <a:pPr marL="742950" marR="0" lvl="1" indent="-285750">
              <a:lnSpc>
                <a:spcPct val="100000"/>
              </a:lnSpc>
              <a:spcBef>
                <a:spcPts val="600"/>
              </a:spcBef>
              <a:spcAft>
                <a:spcPts val="600"/>
              </a:spcAft>
              <a:buFont typeface="Courier New" panose="02070309020205020404" pitchFamily="49" charset="0"/>
              <a:buChar char="o"/>
            </a:pPr>
            <a:r>
              <a:rPr lang="en-US" sz="2000" kern="100">
                <a:effectLst/>
                <a:ea typeface="Calibri" panose="020F0502020204030204" pitchFamily="34" charset="0"/>
                <a:cs typeface="Times New Roman" panose="02020603050405020304" pitchFamily="18" charset="0"/>
              </a:rPr>
              <a:t>TEDS Coordinators should run the TRACK Test Ticket Report in TEDS before </a:t>
            </a:r>
            <a:r>
              <a:rPr lang="en-US" sz="2000" b="1" u="sng" kern="100">
                <a:effectLst/>
                <a:ea typeface="Calibri" panose="020F0502020204030204" pitchFamily="34" charset="0"/>
                <a:cs typeface="Times New Roman" panose="02020603050405020304" pitchFamily="18" charset="0"/>
              </a:rPr>
              <a:t>Feb. 1</a:t>
            </a:r>
            <a:r>
              <a:rPr lang="en-US" sz="2000" kern="100">
                <a:effectLst/>
                <a:ea typeface="Calibri" panose="020F0502020204030204" pitchFamily="34" charset="0"/>
                <a:cs typeface="Times New Roman" panose="02020603050405020304" pitchFamily="18" charset="0"/>
              </a:rPr>
              <a:t> to verify student data is accurate before the </a:t>
            </a:r>
            <a:r>
              <a:rPr lang="en-US" sz="2000" b="1" kern="100">
                <a:effectLst/>
                <a:ea typeface="Calibri" panose="020F0502020204030204" pitchFamily="34" charset="0"/>
                <a:cs typeface="Times New Roman" panose="02020603050405020304" pitchFamily="18" charset="0"/>
              </a:rPr>
              <a:t>Feb. 1</a:t>
            </a:r>
            <a:r>
              <a:rPr lang="en-US" sz="2000" kern="100">
                <a:effectLst/>
                <a:ea typeface="Calibri" panose="020F0502020204030204" pitchFamily="34" charset="0"/>
                <a:cs typeface="Times New Roman" panose="02020603050405020304" pitchFamily="18" charset="0"/>
              </a:rPr>
              <a:t> deadline. (The test ticket reports in TEDS will be available after Dec. 4)</a:t>
            </a:r>
          </a:p>
        </p:txBody>
      </p:sp>
      <p:sp>
        <p:nvSpPr>
          <p:cNvPr id="4" name="Slide Number Placeholder 4">
            <a:extLst>
              <a:ext uri="{FF2B5EF4-FFF2-40B4-BE49-F238E27FC236}">
                <a16:creationId xmlns:a16="http://schemas.microsoft.com/office/drawing/2014/main" id="{CEE57CCA-EAB4-B8C5-371E-9089F2B79B5B}"/>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21</a:t>
            </a:fld>
            <a:endParaRPr lang="en-US" sz="1200">
              <a:solidFill>
                <a:schemeClr val="bg1"/>
              </a:solidFill>
            </a:endParaRPr>
          </a:p>
        </p:txBody>
      </p:sp>
    </p:spTree>
    <p:extLst>
      <p:ext uri="{BB962C8B-B14F-4D97-AF65-F5344CB8AC3E}">
        <p14:creationId xmlns:p14="http://schemas.microsoft.com/office/powerpoint/2010/main" val="3041256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B54E-324B-468C-A60D-50EB4D1BFE98}"/>
              </a:ext>
            </a:extLst>
          </p:cNvPr>
          <p:cNvSpPr>
            <a:spLocks noGrp="1"/>
          </p:cNvSpPr>
          <p:nvPr>
            <p:ph type="title"/>
          </p:nvPr>
        </p:nvSpPr>
        <p:spPr>
          <a:xfrm>
            <a:off x="0" y="0"/>
            <a:ext cx="12192000" cy="1325563"/>
          </a:xfrm>
        </p:spPr>
        <p:txBody>
          <a:bodyPr>
            <a:noAutofit/>
          </a:bodyPr>
          <a:lstStyle/>
          <a:p>
            <a:pPr marL="0" marR="0">
              <a:spcBef>
                <a:spcPts val="0"/>
              </a:spcBef>
            </a:pPr>
            <a:r>
              <a:rPr lang="en-US" kern="100">
                <a:effectLst/>
                <a:ea typeface="Calibri" panose="020F0502020204030204" pitchFamily="34" charset="0"/>
                <a:cs typeface="Times New Roman" panose="02020603050405020304" pitchFamily="18" charset="0"/>
              </a:rPr>
              <a:t>Alternate Assessment – Career Readiness CWEC and ESAR</a:t>
            </a:r>
          </a:p>
        </p:txBody>
      </p:sp>
      <p:sp>
        <p:nvSpPr>
          <p:cNvPr id="3" name="Content Placeholder 2">
            <a:extLst>
              <a:ext uri="{FF2B5EF4-FFF2-40B4-BE49-F238E27FC236}">
                <a16:creationId xmlns:a16="http://schemas.microsoft.com/office/drawing/2014/main" id="{553ADD90-A350-41C0-8178-AEDC52B55BEF}"/>
              </a:ext>
            </a:extLst>
          </p:cNvPr>
          <p:cNvSpPr>
            <a:spLocks noGrp="1"/>
          </p:cNvSpPr>
          <p:nvPr>
            <p:ph idx="1"/>
          </p:nvPr>
        </p:nvSpPr>
        <p:spPr>
          <a:xfrm>
            <a:off x="838201" y="1347019"/>
            <a:ext cx="11089942" cy="4513007"/>
          </a:xfrm>
        </p:spPr>
        <p:txBody>
          <a:bodyPr>
            <a:noAutofit/>
          </a:bodyPr>
          <a:lstStyle/>
          <a:p>
            <a:pPr marL="0" marR="0" indent="0">
              <a:lnSpc>
                <a:spcPct val="100000"/>
              </a:lnSpc>
              <a:spcBef>
                <a:spcPts val="600"/>
              </a:spcBef>
              <a:spcAft>
                <a:spcPts val="600"/>
              </a:spcAft>
              <a:buNone/>
            </a:pPr>
            <a:r>
              <a:rPr lang="en-US" sz="2600" kern="100">
                <a:effectLst/>
                <a:ea typeface="Calibri" panose="020F0502020204030204" pitchFamily="34" charset="0"/>
                <a:cs typeface="Times New Roman" panose="02020603050405020304" pitchFamily="18" charset="0"/>
              </a:rPr>
              <a:t>Students in an alternative high school diploma course of study who are working towards career readiness may become career ready for postsecondary readiness by:</a:t>
            </a:r>
          </a:p>
          <a:p>
            <a:pPr marL="342900" marR="0" indent="-342900">
              <a:lnSpc>
                <a:spcPct val="100000"/>
              </a:lnSpc>
              <a:spcBef>
                <a:spcPts val="600"/>
              </a:spcBef>
              <a:spcAft>
                <a:spcPts val="600"/>
              </a:spcAft>
              <a:buAutoNum type="arabicParenR"/>
            </a:pPr>
            <a:r>
              <a:rPr lang="en-US" sz="2600" kern="100">
                <a:ea typeface="Calibri" panose="020F0502020204030204" pitchFamily="34" charset="0"/>
                <a:cs typeface="Times New Roman" panose="02020603050405020304" pitchFamily="18" charset="0"/>
              </a:rPr>
              <a:t>c</a:t>
            </a:r>
            <a:r>
              <a:rPr lang="en-US" sz="2600" kern="100">
                <a:effectLst/>
                <a:ea typeface="Calibri" panose="020F0502020204030204" pitchFamily="34" charset="0"/>
                <a:cs typeface="Times New Roman" panose="02020603050405020304" pitchFamily="18" charset="0"/>
              </a:rPr>
              <a:t>ompleting the four Career Work Experience Certification (CWEC) courses, </a:t>
            </a:r>
            <a:r>
              <a:rPr lang="en-US" sz="2600" b="1" u="sng" kern="100">
                <a:effectLst/>
                <a:ea typeface="Calibri" panose="020F0502020204030204" pitchFamily="34" charset="0"/>
                <a:cs typeface="Times New Roman" panose="02020603050405020304" pitchFamily="18" charset="0"/>
              </a:rPr>
              <a:t>and</a:t>
            </a:r>
            <a:r>
              <a:rPr lang="en-US" sz="2600" kern="100">
                <a:effectLst/>
                <a:ea typeface="Calibri" panose="020F0502020204030204" pitchFamily="34" charset="0"/>
                <a:cs typeface="Times New Roman" panose="02020603050405020304" pitchFamily="18" charset="0"/>
              </a:rPr>
              <a:t> </a:t>
            </a:r>
          </a:p>
          <a:p>
            <a:pPr marL="342900" marR="0" indent="-342900">
              <a:lnSpc>
                <a:spcPct val="100000"/>
              </a:lnSpc>
              <a:spcBef>
                <a:spcPts val="600"/>
              </a:spcBef>
              <a:spcAft>
                <a:spcPts val="600"/>
              </a:spcAft>
              <a:buAutoNum type="arabicParenR"/>
            </a:pPr>
            <a:r>
              <a:rPr lang="en-US" sz="2600" kern="100">
                <a:effectLst/>
                <a:ea typeface="Calibri" panose="020F0502020204030204" pitchFamily="34" charset="0"/>
                <a:cs typeface="Times New Roman" panose="02020603050405020304" pitchFamily="18" charset="0"/>
              </a:rPr>
              <a:t>meeting benchmark on the Employability Skills Attainment Record (ESAR). </a:t>
            </a:r>
          </a:p>
          <a:p>
            <a:pPr marL="0" marR="0" indent="0">
              <a:lnSpc>
                <a:spcPct val="100000"/>
              </a:lnSpc>
              <a:spcBef>
                <a:spcPts val="600"/>
              </a:spcBef>
              <a:spcAft>
                <a:spcPts val="600"/>
              </a:spcAft>
              <a:buNone/>
            </a:pPr>
            <a:br>
              <a:rPr lang="en-US" sz="2600" u="sng" kern="100">
                <a:effectLst/>
                <a:ea typeface="Calibri" panose="020F0502020204030204" pitchFamily="34" charset="0"/>
                <a:cs typeface="Times New Roman" panose="02020603050405020304" pitchFamily="18" charset="0"/>
              </a:rPr>
            </a:br>
            <a:r>
              <a:rPr lang="en-US" sz="2600" u="sng" kern="100">
                <a:effectLst/>
                <a:ea typeface="Calibri" panose="020F0502020204030204" pitchFamily="34" charset="0"/>
                <a:cs typeface="Times New Roman" panose="02020603050405020304" pitchFamily="18" charset="0"/>
              </a:rPr>
              <a:t>Career readiness is not mandatory but the opportunity for career readiness must be available to students</a:t>
            </a:r>
            <a:r>
              <a:rPr lang="en-US" sz="2600" kern="100">
                <a:effectLst/>
                <a:ea typeface="Calibri" panose="020F0502020204030204" pitchFamily="34" charset="0"/>
                <a:cs typeface="Times New Roman" panose="02020603050405020304" pitchFamily="18" charset="0"/>
              </a:rPr>
              <a:t>.</a:t>
            </a:r>
          </a:p>
        </p:txBody>
      </p:sp>
      <p:sp>
        <p:nvSpPr>
          <p:cNvPr id="4" name="Slide Number Placeholder 4">
            <a:extLst>
              <a:ext uri="{FF2B5EF4-FFF2-40B4-BE49-F238E27FC236}">
                <a16:creationId xmlns:a16="http://schemas.microsoft.com/office/drawing/2014/main" id="{70B1A578-7B63-7B4E-DB35-F772F9FF875A}"/>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22</a:t>
            </a:fld>
            <a:endParaRPr lang="en-US" sz="1200">
              <a:solidFill>
                <a:schemeClr val="bg1"/>
              </a:solidFill>
            </a:endParaRPr>
          </a:p>
        </p:txBody>
      </p:sp>
    </p:spTree>
    <p:extLst>
      <p:ext uri="{BB962C8B-B14F-4D97-AF65-F5344CB8AC3E}">
        <p14:creationId xmlns:p14="http://schemas.microsoft.com/office/powerpoint/2010/main" val="3076952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AB54E-324B-468C-A60D-50EB4D1BFE98}"/>
              </a:ext>
            </a:extLst>
          </p:cNvPr>
          <p:cNvSpPr>
            <a:spLocks noGrp="1"/>
          </p:cNvSpPr>
          <p:nvPr>
            <p:ph type="title"/>
          </p:nvPr>
        </p:nvSpPr>
        <p:spPr>
          <a:xfrm>
            <a:off x="0" y="0"/>
            <a:ext cx="12192000" cy="1325563"/>
          </a:xfrm>
        </p:spPr>
        <p:txBody>
          <a:bodyPr>
            <a:noAutofit/>
          </a:bodyPr>
          <a:lstStyle/>
          <a:p>
            <a:pPr marL="0" marR="0">
              <a:spcBef>
                <a:spcPts val="0"/>
              </a:spcBef>
            </a:pPr>
            <a:r>
              <a:rPr lang="en-US" kern="100">
                <a:effectLst/>
                <a:ea typeface="Calibri" panose="020F0502020204030204" pitchFamily="34" charset="0"/>
                <a:cs typeface="Times New Roman" panose="02020603050405020304" pitchFamily="18" charset="0"/>
              </a:rPr>
              <a:t>Alternate Assessment – Career Readiness CWEC and ESAR cont.</a:t>
            </a:r>
          </a:p>
        </p:txBody>
      </p:sp>
      <p:sp>
        <p:nvSpPr>
          <p:cNvPr id="3" name="Content Placeholder 2">
            <a:extLst>
              <a:ext uri="{FF2B5EF4-FFF2-40B4-BE49-F238E27FC236}">
                <a16:creationId xmlns:a16="http://schemas.microsoft.com/office/drawing/2014/main" id="{553ADD90-A350-41C0-8178-AEDC52B55BEF}"/>
              </a:ext>
            </a:extLst>
          </p:cNvPr>
          <p:cNvSpPr>
            <a:spLocks noGrp="1"/>
          </p:cNvSpPr>
          <p:nvPr>
            <p:ph idx="1"/>
          </p:nvPr>
        </p:nvSpPr>
        <p:spPr>
          <a:xfrm>
            <a:off x="838201" y="1415970"/>
            <a:ext cx="10666862" cy="4660491"/>
          </a:xfrm>
        </p:spPr>
        <p:txBody>
          <a:bodyPr>
            <a:normAutofit fontScale="92500" lnSpcReduction="10000"/>
          </a:bodyPr>
          <a:lstStyle/>
          <a:p>
            <a:pPr marL="0" marR="0" indent="0">
              <a:lnSpc>
                <a:spcPct val="100000"/>
              </a:lnSpc>
              <a:spcBef>
                <a:spcPts val="600"/>
              </a:spcBef>
              <a:spcAft>
                <a:spcPts val="600"/>
              </a:spcAft>
              <a:buNone/>
            </a:pPr>
            <a:r>
              <a:rPr lang="en-US" sz="2400" b="1" kern="100">
                <a:effectLst/>
                <a:ea typeface="Calibri" panose="020F0502020204030204" pitchFamily="34" charset="0"/>
                <a:cs typeface="Times New Roman" panose="02020603050405020304" pitchFamily="18" charset="0"/>
              </a:rPr>
              <a:t>Reminders: CWEC and ESAR Deadlines</a:t>
            </a:r>
          </a:p>
          <a:p>
            <a:pPr marL="342900" marR="0" lvl="0" indent="-342900">
              <a:lnSpc>
                <a:spcPct val="10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The CWEC Qualified Administrator (QCA) and ESAR Qualified Administrator (QEA) quizzes are open in the </a:t>
            </a:r>
            <a:r>
              <a:rPr lang="en-US" sz="2400" u="sng" kern="100">
                <a:solidFill>
                  <a:srgbClr val="0000FF"/>
                </a:solidFill>
                <a:effectLst/>
                <a:ea typeface="Calibri" panose="020F0502020204030204" pitchFamily="34" charset="0"/>
                <a:cs typeface="Times New Roman" panose="02020603050405020304" pitchFamily="18" charset="0"/>
                <a:hlinkClick r:id="rId2"/>
              </a:rPr>
              <a:t>Online Training System (OTS)</a:t>
            </a:r>
            <a:r>
              <a:rPr lang="en-US" sz="2400" kern="100">
                <a:effectLst/>
                <a:ea typeface="Calibri" panose="020F0502020204030204" pitchFamily="34" charset="0"/>
                <a:cs typeface="Times New Roman" panose="02020603050405020304" pitchFamily="18" charset="0"/>
              </a:rPr>
              <a:t> and available until </a:t>
            </a:r>
            <a:r>
              <a:rPr lang="en-US" sz="2400" b="1" kern="100">
                <a:effectLst/>
                <a:ea typeface="Calibri" panose="020F0502020204030204" pitchFamily="34" charset="0"/>
                <a:cs typeface="Times New Roman" panose="02020603050405020304" pitchFamily="18" charset="0"/>
              </a:rPr>
              <a:t>Dec. 22</a:t>
            </a:r>
            <a:endParaRPr lang="en-US" sz="2400" kern="100">
              <a:effectLst/>
              <a:ea typeface="Calibri" panose="020F0502020204030204" pitchFamily="34" charset="0"/>
              <a:cs typeface="Times New Roman" panose="02020603050405020304" pitchFamily="18" charset="0"/>
            </a:endParaRPr>
          </a:p>
          <a:p>
            <a:pPr marL="742950" marR="0" lvl="1" indent="-285750">
              <a:lnSpc>
                <a:spcPct val="100000"/>
              </a:lnSpc>
              <a:spcBef>
                <a:spcPts val="600"/>
              </a:spcBef>
              <a:spcAft>
                <a:spcPts val="600"/>
              </a:spcAft>
              <a:buFont typeface="Courier New" panose="02070309020205020404" pitchFamily="49" charset="0"/>
              <a:buChar char="o"/>
            </a:pPr>
            <a:r>
              <a:rPr lang="en-US" kern="100">
                <a:effectLst/>
                <a:ea typeface="Calibri" panose="020F0502020204030204" pitchFamily="34" charset="0"/>
                <a:cs typeface="Times New Roman" panose="02020603050405020304" pitchFamily="18" charset="0"/>
              </a:rPr>
              <a:t>Schools may begin accessing students in the ESAR after the QEA passes the ESAR quiz</a:t>
            </a:r>
          </a:p>
          <a:p>
            <a:pPr marL="342900" marR="0" lvl="0" indent="-342900">
              <a:lnSpc>
                <a:spcPct val="10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The Career Ready Database (CRD) officially opens for CWEC completion status and ESAR score entry </a:t>
            </a:r>
            <a:r>
              <a:rPr lang="en-US" sz="2400" b="1" kern="100">
                <a:effectLst/>
                <a:ea typeface="Calibri" panose="020F0502020204030204" pitchFamily="34" charset="0"/>
                <a:cs typeface="Times New Roman" panose="02020603050405020304" pitchFamily="18" charset="0"/>
              </a:rPr>
              <a:t>Nov. 13</a:t>
            </a:r>
            <a:endParaRPr lang="en-US" sz="2400" kern="100">
              <a:effectLst/>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Supporting evidence for the CWEC and ESAR should be retained in the Career Readiness Alternate Assessment Folder (CRAAF)</a:t>
            </a:r>
          </a:p>
          <a:p>
            <a:pPr marL="342900" marR="0" lvl="0" indent="-342900">
              <a:lnSpc>
                <a:spcPct val="10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ESAR administration ends </a:t>
            </a:r>
            <a:r>
              <a:rPr lang="en-US" sz="2400" b="1" kern="100">
                <a:effectLst/>
                <a:ea typeface="Calibri" panose="020F0502020204030204" pitchFamily="34" charset="0"/>
                <a:cs typeface="Times New Roman" panose="02020603050405020304" pitchFamily="18" charset="0"/>
              </a:rPr>
              <a:t>May 24</a:t>
            </a:r>
            <a:endParaRPr lang="en-US" sz="2400" kern="100">
              <a:effectLst/>
              <a:ea typeface="Calibri" panose="020F0502020204030204" pitchFamily="34" charset="0"/>
              <a:cs typeface="Times New Roman" panose="02020603050405020304" pitchFamily="18" charset="0"/>
            </a:endParaRPr>
          </a:p>
          <a:p>
            <a:pPr marL="342900" marR="0" lvl="0" indent="-342900">
              <a:lnSpc>
                <a:spcPct val="100000"/>
              </a:lnSpc>
              <a:spcBef>
                <a:spcPts val="600"/>
              </a:spcBef>
              <a:spcAft>
                <a:spcPts val="600"/>
              </a:spcAft>
              <a:buFont typeface="Symbol" panose="05050102010706020507" pitchFamily="18" charset="2"/>
              <a:buChar char=""/>
            </a:pPr>
            <a:r>
              <a:rPr lang="en-US" sz="2400" kern="100">
                <a:effectLst/>
                <a:ea typeface="Calibri" panose="020F0502020204030204" pitchFamily="34" charset="0"/>
                <a:cs typeface="Times New Roman" panose="02020603050405020304" pitchFamily="18" charset="0"/>
              </a:rPr>
              <a:t>Last day to enter CWEC completion status and ESAR scores in CRD is </a:t>
            </a:r>
            <a:r>
              <a:rPr lang="en-US" sz="2400" b="1" kern="100">
                <a:effectLst/>
                <a:ea typeface="Calibri" panose="020F0502020204030204" pitchFamily="34" charset="0"/>
                <a:cs typeface="Times New Roman" panose="02020603050405020304" pitchFamily="18" charset="0"/>
              </a:rPr>
              <a:t>May 31</a:t>
            </a:r>
            <a:endParaRPr lang="en-US" sz="2400" kern="100">
              <a:effectLst/>
              <a:ea typeface="Calibri" panose="020F0502020204030204" pitchFamily="34" charset="0"/>
              <a:cs typeface="Times New Roman" panose="02020603050405020304" pitchFamily="18" charset="0"/>
            </a:endParaRPr>
          </a:p>
        </p:txBody>
      </p:sp>
      <p:sp>
        <p:nvSpPr>
          <p:cNvPr id="4" name="Slide Number Placeholder 4">
            <a:extLst>
              <a:ext uri="{FF2B5EF4-FFF2-40B4-BE49-F238E27FC236}">
                <a16:creationId xmlns:a16="http://schemas.microsoft.com/office/drawing/2014/main" id="{3736F8D5-B3DB-CFBF-2203-EE4B1A41E314}"/>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23</a:t>
            </a:fld>
            <a:endParaRPr lang="en-US" sz="1200">
              <a:solidFill>
                <a:schemeClr val="bg1"/>
              </a:solidFill>
            </a:endParaRPr>
          </a:p>
        </p:txBody>
      </p:sp>
    </p:spTree>
    <p:extLst>
      <p:ext uri="{BB962C8B-B14F-4D97-AF65-F5344CB8AC3E}">
        <p14:creationId xmlns:p14="http://schemas.microsoft.com/office/powerpoint/2010/main" val="40584100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A6CBA-FB2A-4901-961C-B765AD712FD5}"/>
              </a:ext>
            </a:extLst>
          </p:cNvPr>
          <p:cNvSpPr>
            <a:spLocks noGrp="1"/>
          </p:cNvSpPr>
          <p:nvPr>
            <p:ph type="title"/>
          </p:nvPr>
        </p:nvSpPr>
        <p:spPr>
          <a:xfrm>
            <a:off x="0" y="0"/>
            <a:ext cx="10515600" cy="1325563"/>
          </a:xfrm>
        </p:spPr>
        <p:txBody>
          <a:bodyPr/>
          <a:lstStyle/>
          <a:p>
            <a:pPr marL="0" marR="0" indent="0">
              <a:lnSpc>
                <a:spcPct val="107000"/>
              </a:lnSpc>
              <a:spcBef>
                <a:spcPts val="0"/>
              </a:spcBef>
              <a:spcAft>
                <a:spcPts val="800"/>
              </a:spcAft>
              <a:buNone/>
            </a:pPr>
            <a:r>
              <a:rPr lang="en-US" kern="100">
                <a:effectLst/>
                <a:ea typeface="Calibri" panose="020F0502020204030204" pitchFamily="34" charset="0"/>
                <a:cs typeface="Times New Roman" panose="02020603050405020304" pitchFamily="18" charset="0"/>
              </a:rPr>
              <a:t>Training and Contact Information</a:t>
            </a:r>
          </a:p>
        </p:txBody>
      </p:sp>
      <p:sp>
        <p:nvSpPr>
          <p:cNvPr id="3" name="Content Placeholder 2">
            <a:extLst>
              <a:ext uri="{FF2B5EF4-FFF2-40B4-BE49-F238E27FC236}">
                <a16:creationId xmlns:a16="http://schemas.microsoft.com/office/drawing/2014/main" id="{3B2A0BD6-1DE5-43F5-966F-F9AC036939DA}"/>
              </a:ext>
            </a:extLst>
          </p:cNvPr>
          <p:cNvSpPr>
            <a:spLocks noGrp="1"/>
          </p:cNvSpPr>
          <p:nvPr>
            <p:ph idx="1"/>
          </p:nvPr>
        </p:nvSpPr>
        <p:spPr>
          <a:xfrm>
            <a:off x="458288" y="1341120"/>
            <a:ext cx="11275423" cy="4423955"/>
          </a:xfrm>
        </p:spPr>
        <p:txBody>
          <a:bodyPr>
            <a:normAutofit/>
          </a:bodyPr>
          <a:lstStyle/>
          <a:p>
            <a:pPr marL="342900" marR="0" lvl="0" indent="-342900">
              <a:lnSpc>
                <a:spcPct val="100000"/>
              </a:lnSpc>
              <a:spcBef>
                <a:spcPts val="600"/>
              </a:spcBef>
              <a:spcAft>
                <a:spcPts val="600"/>
              </a:spcAft>
              <a:buFont typeface="Symbol" panose="05050102010706020507" pitchFamily="18" charset="2"/>
              <a:buChar char=""/>
            </a:pPr>
            <a:r>
              <a:rPr lang="en-US" kern="100">
                <a:effectLst/>
                <a:ea typeface="Calibri" panose="020F0502020204030204" pitchFamily="34" charset="0"/>
                <a:cs typeface="Times New Roman" panose="02020603050405020304" pitchFamily="18" charset="0"/>
              </a:rPr>
              <a:t>All individuals participating in test administration must complete the required </a:t>
            </a:r>
            <a:r>
              <a:rPr lang="en-US" u="sng" kern="100">
                <a:solidFill>
                  <a:srgbClr val="0000FF"/>
                </a:solidFill>
                <a:effectLst/>
                <a:ea typeface="Calibri" panose="020F0502020204030204" pitchFamily="34" charset="0"/>
                <a:cs typeface="Times New Roman" panose="02020603050405020304" pitchFamily="18" charset="0"/>
                <a:hlinkClick r:id="rId3"/>
              </a:rPr>
              <a:t>Assessment Regulations Training</a:t>
            </a:r>
            <a:r>
              <a:rPr lang="en-US" kern="100">
                <a:effectLst/>
                <a:ea typeface="Calibri" panose="020F0502020204030204" pitchFamily="34" charset="0"/>
                <a:cs typeface="Times New Roman" panose="02020603050405020304" pitchFamily="18" charset="0"/>
              </a:rPr>
              <a:t> prior to the test administration at the school level</a:t>
            </a:r>
          </a:p>
          <a:p>
            <a:pPr marL="342900" marR="0" lvl="0" indent="-342900">
              <a:lnSpc>
                <a:spcPct val="100000"/>
              </a:lnSpc>
              <a:spcBef>
                <a:spcPts val="600"/>
              </a:spcBef>
              <a:spcAft>
                <a:spcPts val="600"/>
              </a:spcAft>
              <a:buFont typeface="Symbol" panose="05050102010706020507" pitchFamily="18" charset="2"/>
              <a:buChar char=""/>
            </a:pPr>
            <a:r>
              <a:rPr lang="en-US" kern="100">
                <a:effectLst/>
                <a:ea typeface="Calibri" panose="020F0502020204030204" pitchFamily="34" charset="0"/>
                <a:cs typeface="Times New Roman" panose="02020603050405020304" pitchFamily="18" charset="0"/>
              </a:rPr>
              <a:t>Contact </a:t>
            </a:r>
            <a:r>
              <a:rPr lang="en-US" u="sng" kern="100">
                <a:solidFill>
                  <a:srgbClr val="0000FF"/>
                </a:solidFill>
                <a:effectLst/>
                <a:ea typeface="Calibri" panose="020F0502020204030204" pitchFamily="34" charset="0"/>
                <a:cs typeface="Times New Roman" panose="02020603050405020304" pitchFamily="18" charset="0"/>
                <a:hlinkClick r:id="rId4"/>
              </a:rPr>
              <a:t>Sherri Craig</a:t>
            </a:r>
            <a:r>
              <a:rPr lang="en-US" kern="100">
                <a:effectLst/>
                <a:ea typeface="Calibri" panose="020F0502020204030204" pitchFamily="34" charset="0"/>
                <a:cs typeface="Times New Roman" panose="02020603050405020304" pitchFamily="18" charset="0"/>
              </a:rPr>
              <a:t>, Office of Career and Technical Education (OCTE), or </a:t>
            </a:r>
            <a:r>
              <a:rPr lang="en-US" u="sng" kern="100">
                <a:solidFill>
                  <a:srgbClr val="0000FF"/>
                </a:solidFill>
                <a:effectLst/>
                <a:ea typeface="Calibri" panose="020F0502020204030204" pitchFamily="34" charset="0"/>
                <a:cs typeface="Times New Roman" panose="02020603050405020304" pitchFamily="18" charset="0"/>
                <a:hlinkClick r:id="rId5"/>
              </a:rPr>
              <a:t>KDE EOP Information</a:t>
            </a:r>
            <a:r>
              <a:rPr lang="en-US" kern="100">
                <a:effectLst/>
                <a:ea typeface="Calibri" panose="020F0502020204030204" pitchFamily="34" charset="0"/>
                <a:cs typeface="Times New Roman" panose="02020603050405020304" pitchFamily="18" charset="0"/>
              </a:rPr>
              <a:t> at 502-564-4286 for assistance with CTE EOP Assessment or TRACK Pre-Apprenticeship Assessment</a:t>
            </a:r>
          </a:p>
        </p:txBody>
      </p:sp>
      <p:sp>
        <p:nvSpPr>
          <p:cNvPr id="4" name="Slide Number Placeholder 4">
            <a:extLst>
              <a:ext uri="{FF2B5EF4-FFF2-40B4-BE49-F238E27FC236}">
                <a16:creationId xmlns:a16="http://schemas.microsoft.com/office/drawing/2014/main" id="{9FD0967A-47D6-37D6-F6C4-C33EBB3D7CFE}"/>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24</a:t>
            </a:fld>
            <a:endParaRPr lang="en-US" sz="1200">
              <a:solidFill>
                <a:schemeClr val="bg1"/>
              </a:solidFill>
            </a:endParaRPr>
          </a:p>
        </p:txBody>
      </p:sp>
    </p:spTree>
    <p:extLst>
      <p:ext uri="{BB962C8B-B14F-4D97-AF65-F5344CB8AC3E}">
        <p14:creationId xmlns:p14="http://schemas.microsoft.com/office/powerpoint/2010/main" val="889675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6C840-86D2-40FE-A883-F73F5947846F}"/>
              </a:ext>
            </a:extLst>
          </p:cNvPr>
          <p:cNvSpPr>
            <a:spLocks noGrp="1"/>
          </p:cNvSpPr>
          <p:nvPr>
            <p:ph type="title"/>
          </p:nvPr>
        </p:nvSpPr>
        <p:spPr>
          <a:xfrm>
            <a:off x="0" y="0"/>
            <a:ext cx="10877550" cy="1325563"/>
          </a:xfrm>
        </p:spPr>
        <p:txBody>
          <a:bodyPr/>
          <a:lstStyle/>
          <a:p>
            <a:r>
              <a:rPr lang="en-US"/>
              <a:t>Questions?</a:t>
            </a:r>
          </a:p>
        </p:txBody>
      </p:sp>
      <p:sp>
        <p:nvSpPr>
          <p:cNvPr id="3" name="Content Placeholder 2">
            <a:extLst>
              <a:ext uri="{FF2B5EF4-FFF2-40B4-BE49-F238E27FC236}">
                <a16:creationId xmlns:a16="http://schemas.microsoft.com/office/drawing/2014/main" id="{46868B56-879B-44AE-9F07-C4AFAE6A9AA0}"/>
              </a:ext>
            </a:extLst>
          </p:cNvPr>
          <p:cNvSpPr>
            <a:spLocks noGrp="1"/>
          </p:cNvSpPr>
          <p:nvPr>
            <p:ph idx="1"/>
          </p:nvPr>
        </p:nvSpPr>
        <p:spPr>
          <a:xfrm>
            <a:off x="552451" y="1164772"/>
            <a:ext cx="11487150" cy="4824548"/>
          </a:xfrm>
        </p:spPr>
        <p:txBody>
          <a:bodyPr>
            <a:normAutofit/>
          </a:bodyPr>
          <a:lstStyle/>
          <a:p>
            <a:r>
              <a:rPr lang="en-US" i="1"/>
              <a:t>KDE Office of Career and Technical Education</a:t>
            </a:r>
          </a:p>
          <a:p>
            <a:pPr lvl="1">
              <a:lnSpc>
                <a:spcPct val="100000"/>
              </a:lnSpc>
              <a:spcBef>
                <a:spcPts val="600"/>
              </a:spcBef>
              <a:spcAft>
                <a:spcPts val="600"/>
              </a:spcAft>
            </a:pPr>
            <a:r>
              <a:rPr lang="en-US" sz="2300" b="1" i="1"/>
              <a:t>Beth Engle–Director, Division of Technical Schools and Continuous Improvement </a:t>
            </a:r>
          </a:p>
          <a:p>
            <a:pPr lvl="1">
              <a:lnSpc>
                <a:spcPct val="100000"/>
              </a:lnSpc>
              <a:spcBef>
                <a:spcPts val="600"/>
              </a:spcBef>
              <a:spcAft>
                <a:spcPts val="600"/>
              </a:spcAft>
            </a:pPr>
            <a:r>
              <a:rPr lang="en-US" sz="2300" b="1" i="1"/>
              <a:t>Tom Thompson–Director, Division of Student Transition and Career Readiness</a:t>
            </a:r>
          </a:p>
          <a:p>
            <a:pPr lvl="1">
              <a:lnSpc>
                <a:spcPct val="100000"/>
              </a:lnSpc>
              <a:spcBef>
                <a:spcPts val="600"/>
              </a:spcBef>
              <a:spcAft>
                <a:spcPts val="600"/>
              </a:spcAft>
            </a:pPr>
            <a:r>
              <a:rPr lang="en-US" sz="2300" b="1" i="1"/>
              <a:t>Karla Tipton –Branch Manager, Data and Investment Branch, Perkins</a:t>
            </a:r>
          </a:p>
          <a:p>
            <a:pPr lvl="1">
              <a:lnSpc>
                <a:spcPct val="100000"/>
              </a:lnSpc>
              <a:spcBef>
                <a:spcPts val="600"/>
              </a:spcBef>
              <a:spcAft>
                <a:spcPts val="600"/>
              </a:spcAft>
            </a:pPr>
            <a:r>
              <a:rPr lang="en-US" sz="2300" b="1" i="1"/>
              <a:t>Lea Lewis – Administrative Branch Manager, KY TECH</a:t>
            </a:r>
          </a:p>
          <a:p>
            <a:pPr lvl="1">
              <a:lnSpc>
                <a:spcPct val="100000"/>
              </a:lnSpc>
              <a:spcBef>
                <a:spcPts val="600"/>
              </a:spcBef>
              <a:spcAft>
                <a:spcPts val="600"/>
              </a:spcAft>
            </a:pPr>
            <a:r>
              <a:rPr lang="en-US" sz="2300" b="1" i="1"/>
              <a:t>Claude Christian –TEDS Coordinator</a:t>
            </a:r>
          </a:p>
          <a:p>
            <a:pPr lvl="1">
              <a:lnSpc>
                <a:spcPct val="100000"/>
              </a:lnSpc>
              <a:spcBef>
                <a:spcPts val="600"/>
              </a:spcBef>
              <a:spcAft>
                <a:spcPts val="600"/>
              </a:spcAft>
            </a:pPr>
            <a:r>
              <a:rPr lang="en-US" sz="2300" b="1" i="1"/>
              <a:t>Mary Taylor – Industry Training and Development Specialist, TRACK Program</a:t>
            </a:r>
          </a:p>
          <a:p>
            <a:pPr lvl="1">
              <a:lnSpc>
                <a:spcPct val="100000"/>
              </a:lnSpc>
              <a:spcBef>
                <a:spcPts val="600"/>
              </a:spcBef>
              <a:spcAft>
                <a:spcPts val="600"/>
              </a:spcAft>
            </a:pPr>
            <a:r>
              <a:rPr lang="en-US" sz="2300" b="1" i="1"/>
              <a:t>Sherri Craig – End-of-Program (EOP) Assessment, TRACK Pre-Apprenticeship Assessment and Alternate Assessment Career Readiness</a:t>
            </a:r>
            <a:endParaRPr lang="en-US"/>
          </a:p>
          <a:p>
            <a:pPr lvl="1"/>
            <a:endParaRPr lang="en-US" i="1"/>
          </a:p>
          <a:p>
            <a:pPr lvl="1"/>
            <a:endParaRPr lang="en-US"/>
          </a:p>
        </p:txBody>
      </p:sp>
      <p:sp>
        <p:nvSpPr>
          <p:cNvPr id="4" name="Slide Number Placeholder 4">
            <a:extLst>
              <a:ext uri="{FF2B5EF4-FFF2-40B4-BE49-F238E27FC236}">
                <a16:creationId xmlns:a16="http://schemas.microsoft.com/office/drawing/2014/main" id="{D539FFD9-4376-E276-684A-F3620056C2EB}"/>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25</a:t>
            </a:fld>
            <a:endParaRPr lang="en-US" sz="1200">
              <a:solidFill>
                <a:schemeClr val="bg1"/>
              </a:solidFill>
            </a:endParaRPr>
          </a:p>
        </p:txBody>
      </p:sp>
    </p:spTree>
    <p:extLst>
      <p:ext uri="{BB962C8B-B14F-4D97-AF65-F5344CB8AC3E}">
        <p14:creationId xmlns:p14="http://schemas.microsoft.com/office/powerpoint/2010/main" val="35574185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E2F-FEF1-2A7E-BD97-4C2455D4C2DF}"/>
              </a:ext>
            </a:extLst>
          </p:cNvPr>
          <p:cNvSpPr>
            <a:spLocks noGrp="1"/>
          </p:cNvSpPr>
          <p:nvPr>
            <p:ph type="ctrTitle"/>
          </p:nvPr>
        </p:nvSpPr>
        <p:spPr>
          <a:xfrm>
            <a:off x="2384323" y="1085492"/>
            <a:ext cx="9144000" cy="2387600"/>
          </a:xfrm>
        </p:spPr>
        <p:txBody>
          <a:bodyPr>
            <a:normAutofit/>
          </a:bodyPr>
          <a:lstStyle/>
          <a:p>
            <a:pPr lvl="1" algn="r"/>
            <a:r>
              <a:rPr lang="en-US" sz="5400">
                <a:latin typeface="+mj-lt"/>
              </a:rPr>
              <a:t>Kentucky United We Learn November Convening </a:t>
            </a:r>
          </a:p>
        </p:txBody>
      </p:sp>
      <p:sp>
        <p:nvSpPr>
          <p:cNvPr id="3" name="Text Placeholder 2">
            <a:extLst>
              <a:ext uri="{FF2B5EF4-FFF2-40B4-BE49-F238E27FC236}">
                <a16:creationId xmlns:a16="http://schemas.microsoft.com/office/drawing/2014/main" id="{B49187D1-214B-42B2-F624-DE5ED6C20713}"/>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Jennifer Stafford, </a:t>
            </a:r>
            <a:r>
              <a:rPr lang="en-US" err="1"/>
              <a:t>Ed.D</a:t>
            </a:r>
            <a:r>
              <a:rPr lang="en-US"/>
              <a:t>, Director</a:t>
            </a:r>
          </a:p>
          <a:p>
            <a:pPr algn="r"/>
            <a:r>
              <a:rPr lang="en-US"/>
              <a:t>   Office of Assessment and Accountability</a:t>
            </a:r>
          </a:p>
          <a:p>
            <a:pPr algn="r"/>
            <a:endParaRPr lang="en-US"/>
          </a:p>
        </p:txBody>
      </p:sp>
      <p:sp>
        <p:nvSpPr>
          <p:cNvPr id="4" name="Slide Number Placeholder 3">
            <a:extLst>
              <a:ext uri="{FF2B5EF4-FFF2-40B4-BE49-F238E27FC236}">
                <a16:creationId xmlns:a16="http://schemas.microsoft.com/office/drawing/2014/main" id="{381D3FE7-E811-D587-C2AB-6B9E61401054}"/>
              </a:ext>
            </a:extLst>
          </p:cNvPr>
          <p:cNvSpPr>
            <a:spLocks noGrp="1"/>
          </p:cNvSpPr>
          <p:nvPr>
            <p:ph type="sldNum" sz="quarter" idx="12"/>
          </p:nvPr>
        </p:nvSpPr>
        <p:spPr/>
        <p:txBody>
          <a:bodyPr/>
          <a:lstStyle/>
          <a:p>
            <a:fld id="{91BD7323-49BF-4C97-8773-5EC64C492009}" type="slidenum">
              <a:rPr lang="en-US" smtClean="0"/>
              <a:t>26</a:t>
            </a:fld>
            <a:endParaRPr lang="en-US"/>
          </a:p>
        </p:txBody>
      </p:sp>
    </p:spTree>
    <p:extLst>
      <p:ext uri="{BB962C8B-B14F-4D97-AF65-F5344CB8AC3E}">
        <p14:creationId xmlns:p14="http://schemas.microsoft.com/office/powerpoint/2010/main" val="12994375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4727-0E3E-6727-653E-B6D40B9CF854}"/>
              </a:ext>
            </a:extLst>
          </p:cNvPr>
          <p:cNvSpPr>
            <a:spLocks noGrp="1"/>
          </p:cNvSpPr>
          <p:nvPr>
            <p:ph type="title"/>
          </p:nvPr>
        </p:nvSpPr>
        <p:spPr>
          <a:xfrm>
            <a:off x="477409" y="311532"/>
            <a:ext cx="11413172" cy="1325563"/>
          </a:xfrm>
        </p:spPr>
        <p:txBody>
          <a:bodyPr>
            <a:normAutofit/>
          </a:bodyPr>
          <a:lstStyle/>
          <a:p>
            <a:r>
              <a:rPr lang="en-US"/>
              <a:t>Kentucky United We Learn Council Convening</a:t>
            </a:r>
          </a:p>
        </p:txBody>
      </p:sp>
      <p:sp>
        <p:nvSpPr>
          <p:cNvPr id="15" name="Content Placeholder 14">
            <a:extLst>
              <a:ext uri="{FF2B5EF4-FFF2-40B4-BE49-F238E27FC236}">
                <a16:creationId xmlns:a16="http://schemas.microsoft.com/office/drawing/2014/main" id="{310E69DD-8E37-1AB4-0B72-6F4E29D7858D}"/>
              </a:ext>
            </a:extLst>
          </p:cNvPr>
          <p:cNvSpPr>
            <a:spLocks noGrp="1"/>
          </p:cNvSpPr>
          <p:nvPr>
            <p:ph sz="half" idx="2"/>
          </p:nvPr>
        </p:nvSpPr>
        <p:spPr>
          <a:xfrm>
            <a:off x="627410" y="1543665"/>
            <a:ext cx="10581363" cy="3859263"/>
          </a:xfrm>
        </p:spPr>
        <p:txBody>
          <a:bodyPr>
            <a:normAutofit lnSpcReduction="10000"/>
          </a:bodyPr>
          <a:lstStyle/>
          <a:p>
            <a:pPr>
              <a:spcBef>
                <a:spcPts val="750"/>
              </a:spcBef>
              <a:spcAft>
                <a:spcPts val="750"/>
              </a:spcAft>
              <a:buClr>
                <a:srgbClr val="102649"/>
              </a:buClr>
            </a:pPr>
            <a:r>
              <a:rPr lang="en-US" sz="2600" u="sng">
                <a:solidFill>
                  <a:srgbClr val="6B9F25"/>
                </a:solidFill>
                <a:effectLst/>
                <a:ea typeface="Calibri" panose="020F0502020204030204" pitchFamily="34" charset="0"/>
                <a:hlinkClick r:id="rId3">
                  <a:extLst>
                    <a:ext uri="{A12FA001-AC4F-418D-AE19-62706E023703}">
                      <ahyp:hlinkClr xmlns:ahyp="http://schemas.microsoft.com/office/drawing/2018/hyperlinkcolor" val="tx"/>
                    </a:ext>
                  </a:extLst>
                </a:hlinkClick>
              </a:rPr>
              <a:t>Kentucky United We Learn Council</a:t>
            </a:r>
            <a:r>
              <a:rPr lang="en-US" sz="2600">
                <a:effectLst/>
                <a:ea typeface="Calibri" panose="020F0502020204030204" pitchFamily="34" charset="0"/>
                <a:hlinkClick r:id="rId3">
                  <a:extLst>
                    <a:ext uri="{A12FA001-AC4F-418D-AE19-62706E023703}">
                      <ahyp:hlinkClr xmlns:ahyp="http://schemas.microsoft.com/office/drawing/2018/hyperlinkcolor" val="tx"/>
                    </a:ext>
                  </a:extLst>
                </a:hlinkClick>
              </a:rPr>
              <a:t> </a:t>
            </a:r>
            <a:r>
              <a:rPr lang="en-US" sz="2600">
                <a:solidFill>
                  <a:srgbClr val="000000"/>
                </a:solidFill>
                <a:effectLst/>
                <a:ea typeface="Calibri" panose="020F0502020204030204" pitchFamily="34" charset="0"/>
              </a:rPr>
              <a:t>met on Nov. 2-3.</a:t>
            </a:r>
            <a:endParaRPr lang="en-US" sz="2600">
              <a:effectLst/>
              <a:ea typeface="Calibri" panose="020F0502020204030204" pitchFamily="34" charset="0"/>
            </a:endParaRPr>
          </a:p>
          <a:p>
            <a:r>
              <a:rPr lang="en-US" sz="2600">
                <a:solidFill>
                  <a:srgbClr val="000000"/>
                </a:solidFill>
                <a:effectLst/>
                <a:ea typeface="Calibri" panose="020F0502020204030204" pitchFamily="34" charset="0"/>
              </a:rPr>
              <a:t>The council is tasked with recommending strategic practice, policy and investment ideas that advance Kentucky’s </a:t>
            </a:r>
            <a:r>
              <a:rPr lang="en-US" sz="2600" u="sng">
                <a:solidFill>
                  <a:srgbClr val="2966B1"/>
                </a:solidFill>
                <a:effectLst/>
                <a:ea typeface="Calibri" panose="020F0502020204030204" pitchFamily="34" charset="0"/>
                <a:hlinkClick r:id="rId4"/>
              </a:rPr>
              <a:t>United We Learn</a:t>
            </a:r>
            <a:r>
              <a:rPr lang="en-US" sz="2600">
                <a:solidFill>
                  <a:srgbClr val="000000"/>
                </a:solidFill>
                <a:effectLst/>
                <a:ea typeface="Calibri" panose="020F0502020204030204" pitchFamily="34" charset="0"/>
                <a:hlinkClick r:id="rId4"/>
              </a:rPr>
              <a:t> </a:t>
            </a:r>
            <a:r>
              <a:rPr lang="en-US" sz="2600">
                <a:solidFill>
                  <a:srgbClr val="000000"/>
                </a:solidFill>
                <a:effectLst/>
                <a:ea typeface="Calibri" panose="020F0502020204030204" pitchFamily="34" charset="0"/>
              </a:rPr>
              <a:t>vision of crea</a:t>
            </a:r>
            <a:r>
              <a:rPr lang="en-US" sz="2600"/>
              <a:t>ting a more vibrant experience for every student, encouraging innovation in schools – especially when it comes to assessment – and creating a bold new future for the Commonwealth’s schools through collaboration with communities. The council itself is made up of educators, community members, families and students.</a:t>
            </a:r>
          </a:p>
          <a:p>
            <a:r>
              <a:rPr lang="en-US" sz="2600">
                <a:hlinkClick r:id="rId5"/>
              </a:rPr>
              <a:t>Kentucky United We Learn Council, Fall 2023 Convening | KDE MEDIA PORTAL</a:t>
            </a:r>
            <a:endParaRPr lang="en-US" sz="2600">
              <a:solidFill>
                <a:srgbClr val="000000"/>
              </a:solidFill>
              <a:effectLst/>
              <a:ea typeface="Calibri" panose="020F0502020204030204" pitchFamily="34" charset="0"/>
            </a:endParaRPr>
          </a:p>
          <a:p>
            <a:endParaRPr lang="en-US"/>
          </a:p>
        </p:txBody>
      </p:sp>
      <p:sp>
        <p:nvSpPr>
          <p:cNvPr id="3" name="Slide Number Placeholder 4">
            <a:extLst>
              <a:ext uri="{FF2B5EF4-FFF2-40B4-BE49-F238E27FC236}">
                <a16:creationId xmlns:a16="http://schemas.microsoft.com/office/drawing/2014/main" id="{5437FA7A-2DAF-9D24-08A9-B4A5F236FE26}"/>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27</a:t>
            </a:fld>
            <a:endParaRPr lang="en-US" sz="1200">
              <a:solidFill>
                <a:schemeClr val="bg1"/>
              </a:solidFill>
            </a:endParaRPr>
          </a:p>
        </p:txBody>
      </p:sp>
    </p:spTree>
    <p:extLst>
      <p:ext uri="{BB962C8B-B14F-4D97-AF65-F5344CB8AC3E}">
        <p14:creationId xmlns:p14="http://schemas.microsoft.com/office/powerpoint/2010/main" val="10996436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7254" y="0"/>
            <a:ext cx="8958490" cy="1320800"/>
          </a:xfrm>
        </p:spPr>
        <p:txBody>
          <a:bodyPr/>
          <a:lstStyle/>
          <a:p>
            <a:r>
              <a:rPr lang="en-US"/>
              <a:t>Questions and Answers</a:t>
            </a:r>
          </a:p>
        </p:txBody>
      </p:sp>
      <p:sp>
        <p:nvSpPr>
          <p:cNvPr id="6" name="Content Placeholder 7"/>
          <p:cNvSpPr>
            <a:spLocks noGrp="1"/>
          </p:cNvSpPr>
          <p:nvPr>
            <p:ph type="body" sz="quarter" idx="13"/>
          </p:nvPr>
        </p:nvSpPr>
        <p:spPr>
          <a:xfrm>
            <a:off x="1179870" y="1468876"/>
            <a:ext cx="9704440" cy="4214293"/>
          </a:xfrm>
        </p:spPr>
        <p:txBody>
          <a:bodyPr vert="horz" lIns="91440" tIns="45720" rIns="91440" bIns="45720" rtlCol="0" anchor="t">
            <a:normAutofit fontScale="77500" lnSpcReduction="20000"/>
          </a:bodyPr>
          <a:lstStyle/>
          <a:p>
            <a:pPr>
              <a:lnSpc>
                <a:spcPct val="120000"/>
              </a:lnSpc>
              <a:spcBef>
                <a:spcPts val="0"/>
              </a:spcBef>
            </a:pPr>
            <a:r>
              <a:rPr lang="en-US" sz="4700"/>
              <a:t>Please send questions or comments to </a:t>
            </a:r>
            <a:r>
              <a:rPr lang="en-US" sz="4700">
                <a:solidFill>
                  <a:srgbClr val="6B9F25"/>
                </a:solidFill>
                <a:hlinkClick r:id="rId3" tooltip="KDE DAC Information email address">
                  <a:extLst>
                    <a:ext uri="{A12FA001-AC4F-418D-AE19-62706E023703}">
                      <ahyp:hlinkClr xmlns:ahyp="http://schemas.microsoft.com/office/drawing/2018/hyperlinkcolor" val="tx"/>
                    </a:ext>
                  </a:extLst>
                </a:hlinkClick>
              </a:rPr>
              <a:t>dacinfo@education.ky.gov</a:t>
            </a:r>
            <a:r>
              <a:rPr lang="en-US" sz="4700"/>
              <a:t>.</a:t>
            </a:r>
          </a:p>
          <a:p>
            <a:pPr marL="0" indent="0">
              <a:spcBef>
                <a:spcPts val="0"/>
              </a:spcBef>
              <a:buNone/>
            </a:pPr>
            <a:r>
              <a:rPr lang="en-US" sz="4700" b="1" i="1">
                <a:solidFill>
                  <a:srgbClr val="C00000"/>
                </a:solidFill>
              </a:rPr>
              <a:t>   </a:t>
            </a:r>
            <a:endParaRPr lang="en-US" sz="4700" b="1">
              <a:solidFill>
                <a:srgbClr val="C00000"/>
              </a:solidFill>
            </a:endParaRPr>
          </a:p>
          <a:p>
            <a:pPr>
              <a:lnSpc>
                <a:spcPct val="120000"/>
              </a:lnSpc>
              <a:spcBef>
                <a:spcPts val="0"/>
              </a:spcBef>
            </a:pPr>
            <a:r>
              <a:rPr lang="en-US" sz="4700"/>
              <a:t>The next monthly DAC Webcast </a:t>
            </a:r>
            <a:r>
              <a:rPr lang="en-US" sz="4800"/>
              <a:t>is scheduled for Dec. 14 at 11 a.m. ET.</a:t>
            </a:r>
          </a:p>
          <a:p>
            <a:pPr marL="0" indent="0" algn="ctr">
              <a:spcBef>
                <a:spcPts val="0"/>
              </a:spcBef>
              <a:buNone/>
            </a:pPr>
            <a:endParaRPr lang="en-US" sz="5400"/>
          </a:p>
          <a:p>
            <a:pPr marL="0" indent="0" algn="ctr">
              <a:spcBef>
                <a:spcPts val="0"/>
              </a:spcBef>
              <a:buNone/>
            </a:pPr>
            <a:endParaRPr lang="en-US" sz="5400"/>
          </a:p>
          <a:p>
            <a:pPr marL="0" indent="0" algn="ctr">
              <a:spcBef>
                <a:spcPts val="0"/>
              </a:spcBef>
              <a:buNone/>
            </a:pPr>
            <a:r>
              <a:rPr lang="en-US" sz="5400"/>
              <a:t>Thank you for your participation!</a:t>
            </a:r>
          </a:p>
          <a:p>
            <a:pPr>
              <a:spcBef>
                <a:spcPts val="0"/>
              </a:spcBef>
            </a:pPr>
            <a:endParaRPr lang="en-US" sz="4000"/>
          </a:p>
        </p:txBody>
      </p:sp>
      <p:sp>
        <p:nvSpPr>
          <p:cNvPr id="2" name="Slide Number Placeholder 4">
            <a:extLst>
              <a:ext uri="{FF2B5EF4-FFF2-40B4-BE49-F238E27FC236}">
                <a16:creationId xmlns:a16="http://schemas.microsoft.com/office/drawing/2014/main" id="{19B362E8-FB44-2232-3F59-083D7C61D81A}"/>
              </a:ext>
            </a:extLst>
          </p:cNvPr>
          <p:cNvSpPr>
            <a:spLocks noGrp="1"/>
          </p:cNvSpPr>
          <p:nvPr>
            <p:ph type="sldNum" sz="quarter" idx="12"/>
          </p:nvPr>
        </p:nvSpPr>
        <p:spPr>
          <a:xfrm>
            <a:off x="4812395" y="6310312"/>
            <a:ext cx="2743200" cy="365125"/>
          </a:xfrm>
        </p:spPr>
        <p:txBody>
          <a:bodyPr/>
          <a:lstStyle/>
          <a:p>
            <a:fld id="{431B21FD-B47C-42BD-B60B-31D83F7ABA07}" type="slidenum">
              <a:rPr lang="en-US" sz="1200" smtClean="0">
                <a:solidFill>
                  <a:schemeClr val="bg1"/>
                </a:solidFill>
              </a:rPr>
              <a:t>28</a:t>
            </a:fld>
            <a:endParaRPr lang="en-US" sz="1200">
              <a:solidFill>
                <a:schemeClr val="bg1"/>
              </a:solidFill>
            </a:endParaRPr>
          </a:p>
        </p:txBody>
      </p:sp>
    </p:spTree>
    <p:extLst>
      <p:ext uri="{BB962C8B-B14F-4D97-AF65-F5344CB8AC3E}">
        <p14:creationId xmlns:p14="http://schemas.microsoft.com/office/powerpoint/2010/main" val="3415003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E55F4FC5-2F7B-251C-93FB-273B59BFF5F7}"/>
              </a:ext>
            </a:extLst>
          </p:cNvPr>
          <p:cNvSpPr>
            <a:spLocks noGrp="1"/>
          </p:cNvSpPr>
          <p:nvPr>
            <p:ph type="title"/>
          </p:nvPr>
        </p:nvSpPr>
        <p:spPr>
          <a:xfrm>
            <a:off x="378542" y="355292"/>
            <a:ext cx="11434915" cy="1325563"/>
          </a:xfrm>
        </p:spPr>
        <p:txBody>
          <a:bodyPr>
            <a:noAutofit/>
          </a:bodyPr>
          <a:lstStyle/>
          <a:p>
            <a:r>
              <a:rPr lang="en-US"/>
              <a:t>Division of Assessment and Accountability Support</a:t>
            </a:r>
          </a:p>
        </p:txBody>
      </p:sp>
      <p:graphicFrame>
        <p:nvGraphicFramePr>
          <p:cNvPr id="7" name="Content Placeholder 4" descr="To contact the Division of Assessment Support in the Office of Assessment and Accountability, please email dacinfo@education.ky.gov or phone 502-564-4394." title="Contact Information">
            <a:extLst>
              <a:ext uri="{FF2B5EF4-FFF2-40B4-BE49-F238E27FC236}">
                <a16:creationId xmlns:a16="http://schemas.microsoft.com/office/drawing/2014/main" id="{CA766F2C-E360-5D85-C3A8-A32ABAA7611B}"/>
              </a:ext>
            </a:extLst>
          </p:cNvPr>
          <p:cNvGraphicFramePr>
            <a:graphicFrameLocks noGrp="1"/>
          </p:cNvGraphicFramePr>
          <p:nvPr>
            <p:ph idx="1"/>
            <p:extLst>
              <p:ext uri="{D42A27DB-BD31-4B8C-83A1-F6EECF244321}">
                <p14:modId xmlns:p14="http://schemas.microsoft.com/office/powerpoint/2010/main" val="297893407"/>
              </p:ext>
            </p:extLst>
          </p:nvPr>
        </p:nvGraphicFramePr>
        <p:xfrm>
          <a:off x="1176184" y="1835458"/>
          <a:ext cx="9668797" cy="35624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3">
            <a:extLst>
              <a:ext uri="{FF2B5EF4-FFF2-40B4-BE49-F238E27FC236}">
                <a16:creationId xmlns:a16="http://schemas.microsoft.com/office/drawing/2014/main" id="{8C97BB46-9974-6217-99C0-ECE5212F46AB}"/>
              </a:ext>
            </a:extLst>
          </p:cNvPr>
          <p:cNvSpPr txBox="1">
            <a:spLocks/>
          </p:cNvSpPr>
          <p:nvPr/>
        </p:nvSpPr>
        <p:spPr>
          <a:xfrm>
            <a:off x="4821695"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68AB11-C6DD-4126-AB8D-42F4CF457234}" type="slidenum">
              <a:rPr lang="en-US" smtClean="0"/>
              <a:pPr/>
              <a:t>29</a:t>
            </a:fld>
            <a:endParaRPr lang="en-US"/>
          </a:p>
        </p:txBody>
      </p:sp>
    </p:spTree>
    <p:extLst>
      <p:ext uri="{BB962C8B-B14F-4D97-AF65-F5344CB8AC3E}">
        <p14:creationId xmlns:p14="http://schemas.microsoft.com/office/powerpoint/2010/main" val="902143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E2F-FEF1-2A7E-BD97-4C2455D4C2DF}"/>
              </a:ext>
            </a:extLst>
          </p:cNvPr>
          <p:cNvSpPr>
            <a:spLocks noGrp="1"/>
          </p:cNvSpPr>
          <p:nvPr>
            <p:ph type="ctrTitle"/>
          </p:nvPr>
        </p:nvSpPr>
        <p:spPr>
          <a:xfrm>
            <a:off x="2384323" y="1085492"/>
            <a:ext cx="9144000" cy="2387600"/>
          </a:xfrm>
        </p:spPr>
        <p:txBody>
          <a:bodyPr>
            <a:normAutofit/>
          </a:bodyPr>
          <a:lstStyle/>
          <a:p>
            <a:pPr algn="r"/>
            <a:r>
              <a:rPr lang="en-US" sz="5400"/>
              <a:t>ACT Updates and Reminders</a:t>
            </a:r>
          </a:p>
        </p:txBody>
      </p:sp>
      <p:sp>
        <p:nvSpPr>
          <p:cNvPr id="3" name="Text Placeholder 2">
            <a:extLst>
              <a:ext uri="{FF2B5EF4-FFF2-40B4-BE49-F238E27FC236}">
                <a16:creationId xmlns:a16="http://schemas.microsoft.com/office/drawing/2014/main" id="{B49187D1-214B-42B2-F624-DE5ED6C20713}"/>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Shara Savage, Education Administration Program Manager</a:t>
            </a:r>
          </a:p>
          <a:p>
            <a:pPr algn="r"/>
            <a:r>
              <a:rPr lang="en-US"/>
              <a:t>Office of Assessment and Accountability</a:t>
            </a:r>
          </a:p>
          <a:p>
            <a:pPr algn="r"/>
            <a:endParaRPr lang="en-US"/>
          </a:p>
        </p:txBody>
      </p:sp>
      <p:sp>
        <p:nvSpPr>
          <p:cNvPr id="4" name="Slide Number Placeholder 3">
            <a:extLst>
              <a:ext uri="{FF2B5EF4-FFF2-40B4-BE49-F238E27FC236}">
                <a16:creationId xmlns:a16="http://schemas.microsoft.com/office/drawing/2014/main" id="{381D3FE7-E811-D587-C2AB-6B9E61401054}"/>
              </a:ext>
            </a:extLst>
          </p:cNvPr>
          <p:cNvSpPr>
            <a:spLocks noGrp="1"/>
          </p:cNvSpPr>
          <p:nvPr>
            <p:ph type="sldNum" sz="quarter" idx="12"/>
          </p:nvPr>
        </p:nvSpPr>
        <p:spPr/>
        <p:txBody>
          <a:bodyPr/>
          <a:lstStyle/>
          <a:p>
            <a:fld id="{91BD7323-49BF-4C97-8773-5EC64C492009}" type="slidenum">
              <a:rPr lang="en-US" smtClean="0"/>
              <a:t>3</a:t>
            </a:fld>
            <a:endParaRPr lang="en-US"/>
          </a:p>
        </p:txBody>
      </p:sp>
    </p:spTree>
    <p:extLst>
      <p:ext uri="{BB962C8B-B14F-4D97-AF65-F5344CB8AC3E}">
        <p14:creationId xmlns:p14="http://schemas.microsoft.com/office/powerpoint/2010/main" val="24259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2752C-2E28-4B45-8A98-BD0A671A986F}"/>
              </a:ext>
            </a:extLst>
          </p:cNvPr>
          <p:cNvSpPr>
            <a:spLocks noGrp="1"/>
          </p:cNvSpPr>
          <p:nvPr>
            <p:ph type="title"/>
          </p:nvPr>
        </p:nvSpPr>
        <p:spPr>
          <a:xfrm>
            <a:off x="0" y="442452"/>
            <a:ext cx="12191999" cy="1134755"/>
          </a:xfrm>
        </p:spPr>
        <p:txBody>
          <a:bodyPr anchor="ctr">
            <a:noAutofit/>
          </a:bodyPr>
          <a:lstStyle/>
          <a:p>
            <a:r>
              <a:rPr lang="en-US"/>
              <a:t>ACT Spring 2024 Junior Administration: </a:t>
            </a:r>
            <a:br>
              <a:rPr lang="en-US"/>
            </a:br>
            <a:r>
              <a:rPr lang="en-US"/>
              <a:t>OAA &amp; ACT Policy Training </a:t>
            </a:r>
            <a:br>
              <a:rPr lang="en-US"/>
            </a:br>
            <a:endParaRPr lang="en-US"/>
          </a:p>
        </p:txBody>
      </p:sp>
      <p:sp>
        <p:nvSpPr>
          <p:cNvPr id="16" name="Text Placeholder 2">
            <a:extLst>
              <a:ext uri="{FF2B5EF4-FFF2-40B4-BE49-F238E27FC236}">
                <a16:creationId xmlns:a16="http://schemas.microsoft.com/office/drawing/2014/main" id="{15746F96-FB22-43EC-A490-8BF010A24C95}"/>
              </a:ext>
            </a:extLst>
          </p:cNvPr>
          <p:cNvSpPr>
            <a:spLocks noGrp="1"/>
          </p:cNvSpPr>
          <p:nvPr>
            <p:ph type="body" idx="1"/>
          </p:nvPr>
        </p:nvSpPr>
        <p:spPr>
          <a:xfrm>
            <a:off x="252200" y="1467786"/>
            <a:ext cx="5157787" cy="1053911"/>
          </a:xfrm>
        </p:spPr>
        <p:txBody>
          <a:bodyPr>
            <a:normAutofit/>
          </a:bodyPr>
          <a:lstStyle/>
          <a:p>
            <a:r>
              <a:rPr lang="en-US" sz="2800"/>
              <a:t>Nov. 15 – Lexington: </a:t>
            </a:r>
            <a:r>
              <a:rPr lang="en-US" sz="2800" b="1">
                <a:effectLst/>
                <a:ea typeface="Calibri" panose="020F0502020204030204" pitchFamily="34" charset="0"/>
              </a:rPr>
              <a:t>Hyatt Regency Lexington </a:t>
            </a:r>
            <a:endParaRPr lang="en-US" sz="2800"/>
          </a:p>
        </p:txBody>
      </p:sp>
      <p:sp>
        <p:nvSpPr>
          <p:cNvPr id="10" name="Content Placeholder 9">
            <a:extLst>
              <a:ext uri="{FF2B5EF4-FFF2-40B4-BE49-F238E27FC236}">
                <a16:creationId xmlns:a16="http://schemas.microsoft.com/office/drawing/2014/main" id="{B4CF34EB-2E3E-47D9-A2BF-EC7E69DE7375}"/>
              </a:ext>
            </a:extLst>
          </p:cNvPr>
          <p:cNvSpPr>
            <a:spLocks noGrp="1"/>
          </p:cNvSpPr>
          <p:nvPr>
            <p:ph sz="half" idx="2"/>
          </p:nvPr>
        </p:nvSpPr>
        <p:spPr>
          <a:xfrm>
            <a:off x="102475" y="2658365"/>
            <a:ext cx="5833505" cy="2493330"/>
          </a:xfrm>
        </p:spPr>
        <p:txBody>
          <a:bodyPr>
            <a:normAutofit/>
          </a:bodyPr>
          <a:lstStyle/>
          <a:p>
            <a:pPr marL="0" marR="0">
              <a:spcBef>
                <a:spcPts val="0"/>
              </a:spcBef>
              <a:spcAft>
                <a:spcPts val="600"/>
              </a:spcAft>
            </a:pPr>
            <a:r>
              <a:rPr lang="en-US" sz="2200">
                <a:effectLst/>
                <a:ea typeface="Calibri" panose="020F0502020204030204" pitchFamily="34" charset="0"/>
              </a:rPr>
              <a:t>Address: 401 W High St </a:t>
            </a:r>
          </a:p>
          <a:p>
            <a:pPr marL="0" marR="0">
              <a:spcBef>
                <a:spcPts val="0"/>
              </a:spcBef>
              <a:spcAft>
                <a:spcPts val="600"/>
              </a:spcAft>
            </a:pPr>
            <a:r>
              <a:rPr lang="en-US" sz="2200">
                <a:effectLst/>
                <a:ea typeface="Calibri" panose="020F0502020204030204" pitchFamily="34" charset="0"/>
              </a:rPr>
              <a:t>Date: Nov. 15, 2023 </a:t>
            </a:r>
          </a:p>
          <a:p>
            <a:pPr marL="0" marR="0">
              <a:spcBef>
                <a:spcPts val="0"/>
              </a:spcBef>
              <a:spcAft>
                <a:spcPts val="600"/>
              </a:spcAft>
            </a:pPr>
            <a:r>
              <a:rPr lang="en-US" sz="2200">
                <a:effectLst/>
                <a:ea typeface="Calibri" panose="020F0502020204030204" pitchFamily="34" charset="0"/>
              </a:rPr>
              <a:t>Sign-in 8:00 - 8:30 a.m. ET</a:t>
            </a:r>
          </a:p>
          <a:p>
            <a:pPr marL="0" marR="0">
              <a:spcBef>
                <a:spcPts val="0"/>
              </a:spcBef>
              <a:spcAft>
                <a:spcPts val="600"/>
              </a:spcAft>
            </a:pPr>
            <a:r>
              <a:rPr lang="en-US" sz="2200">
                <a:effectLst/>
                <a:ea typeface="Calibri" panose="020F0502020204030204" pitchFamily="34" charset="0"/>
              </a:rPr>
              <a:t>Training Time: 8:30 a.m. </a:t>
            </a:r>
            <a:r>
              <a:rPr lang="en-US" sz="2200">
                <a:ea typeface="Calibri" panose="020F0502020204030204" pitchFamily="34" charset="0"/>
              </a:rPr>
              <a:t>- </a:t>
            </a:r>
            <a:r>
              <a:rPr lang="en-US" sz="2200">
                <a:effectLst/>
                <a:ea typeface="Calibri" panose="020F0502020204030204" pitchFamily="34" charset="0"/>
              </a:rPr>
              <a:t>12:00 p.m. ET </a:t>
            </a:r>
          </a:p>
          <a:p>
            <a:pPr marL="0">
              <a:spcBef>
                <a:spcPts val="0"/>
              </a:spcBef>
              <a:spcAft>
                <a:spcPts val="600"/>
              </a:spcAft>
              <a:buClr>
                <a:srgbClr val="102649"/>
              </a:buClr>
            </a:pPr>
            <a:r>
              <a:rPr lang="en-US" sz="2200" u="sng">
                <a:solidFill>
                  <a:srgbClr val="0563C1"/>
                </a:solidFill>
                <a:effectLst/>
                <a:ea typeface="Calibri" panose="020F0502020204030204" pitchFamily="34" charset="0"/>
                <a:hlinkClick r:id="rId3"/>
              </a:rPr>
              <a:t>Pre-Register for the Lexington Event Here</a:t>
            </a:r>
            <a:r>
              <a:rPr lang="en-US" sz="2200">
                <a:effectLst/>
                <a:ea typeface="Calibri" panose="020F0502020204030204" pitchFamily="34" charset="0"/>
              </a:rPr>
              <a:t> </a:t>
            </a:r>
          </a:p>
          <a:p>
            <a:pPr marL="0" marR="0" indent="0">
              <a:spcBef>
                <a:spcPts val="0"/>
              </a:spcBef>
              <a:spcAft>
                <a:spcPts val="600"/>
              </a:spcAft>
              <a:buNone/>
            </a:pPr>
            <a:endParaRPr lang="en-US" sz="1800">
              <a:effectLst/>
              <a:latin typeface="Times New Roman" panose="02020603050405020304" pitchFamily="18" charset="0"/>
              <a:ea typeface="Calibri" panose="020F0502020204030204" pitchFamily="34" charset="0"/>
            </a:endParaRPr>
          </a:p>
        </p:txBody>
      </p:sp>
      <p:sp>
        <p:nvSpPr>
          <p:cNvPr id="18" name="Text Placeholder 4">
            <a:extLst>
              <a:ext uri="{FF2B5EF4-FFF2-40B4-BE49-F238E27FC236}">
                <a16:creationId xmlns:a16="http://schemas.microsoft.com/office/drawing/2014/main" id="{9F092D89-E2AF-481B-AA3A-CF51DEC42DA7}"/>
              </a:ext>
            </a:extLst>
          </p:cNvPr>
          <p:cNvSpPr>
            <a:spLocks noGrp="1"/>
          </p:cNvSpPr>
          <p:nvPr>
            <p:ph type="body" sz="quarter" idx="3"/>
          </p:nvPr>
        </p:nvSpPr>
        <p:spPr>
          <a:xfrm>
            <a:off x="6096000" y="1697785"/>
            <a:ext cx="5259388" cy="823912"/>
          </a:xfrm>
        </p:spPr>
        <p:txBody>
          <a:bodyPr>
            <a:noAutofit/>
          </a:bodyPr>
          <a:lstStyle/>
          <a:p>
            <a:r>
              <a:rPr lang="en-US" sz="2800"/>
              <a:t>Nov. 16 – Bowling Green: </a:t>
            </a:r>
            <a:r>
              <a:rPr lang="en-US" sz="2800" b="1">
                <a:effectLst/>
                <a:ea typeface="Calibri" panose="020F0502020204030204" pitchFamily="34" charset="0"/>
              </a:rPr>
              <a:t>Holiday Inn University Plaza</a:t>
            </a:r>
            <a:r>
              <a:rPr lang="en-US" sz="2800">
                <a:effectLst/>
                <a:ea typeface="Calibri" panose="020F0502020204030204" pitchFamily="34" charset="0"/>
              </a:rPr>
              <a:t> </a:t>
            </a:r>
            <a:endParaRPr lang="en-US" sz="2800"/>
          </a:p>
        </p:txBody>
      </p:sp>
      <p:sp>
        <p:nvSpPr>
          <p:cNvPr id="11" name="Content Placeholder 10">
            <a:extLst>
              <a:ext uri="{FF2B5EF4-FFF2-40B4-BE49-F238E27FC236}">
                <a16:creationId xmlns:a16="http://schemas.microsoft.com/office/drawing/2014/main" id="{6F71CC0D-E9AC-4AE5-952F-E2DD425F28F0}"/>
              </a:ext>
            </a:extLst>
          </p:cNvPr>
          <p:cNvSpPr>
            <a:spLocks noGrp="1"/>
          </p:cNvSpPr>
          <p:nvPr>
            <p:ph sz="quarter" idx="4"/>
          </p:nvPr>
        </p:nvSpPr>
        <p:spPr>
          <a:xfrm>
            <a:off x="6183995" y="2642275"/>
            <a:ext cx="6096000" cy="2493330"/>
          </a:xfrm>
        </p:spPr>
        <p:txBody>
          <a:bodyPr>
            <a:normAutofit/>
          </a:bodyPr>
          <a:lstStyle/>
          <a:p>
            <a:pPr marL="0" marR="0">
              <a:spcBef>
                <a:spcPts val="0"/>
              </a:spcBef>
              <a:spcAft>
                <a:spcPts val="600"/>
              </a:spcAft>
            </a:pPr>
            <a:r>
              <a:rPr lang="en-US" sz="2200">
                <a:effectLst/>
                <a:ea typeface="Calibri" panose="020F0502020204030204" pitchFamily="34" charset="0"/>
              </a:rPr>
              <a:t>Address: 1021 Wilkinson Trace </a:t>
            </a:r>
          </a:p>
          <a:p>
            <a:pPr marL="0" marR="0">
              <a:spcBef>
                <a:spcPts val="0"/>
              </a:spcBef>
              <a:spcAft>
                <a:spcPts val="600"/>
              </a:spcAft>
            </a:pPr>
            <a:r>
              <a:rPr lang="en-US" sz="2200">
                <a:effectLst/>
                <a:ea typeface="Calibri" panose="020F0502020204030204" pitchFamily="34" charset="0"/>
              </a:rPr>
              <a:t>Date: Nov. 16, 2023 </a:t>
            </a:r>
          </a:p>
          <a:p>
            <a:pPr marL="0" marR="0">
              <a:spcBef>
                <a:spcPts val="0"/>
              </a:spcBef>
              <a:spcAft>
                <a:spcPts val="600"/>
              </a:spcAft>
            </a:pPr>
            <a:r>
              <a:rPr lang="en-US" sz="2200">
                <a:effectLst/>
                <a:ea typeface="Calibri" panose="020F0502020204030204" pitchFamily="34" charset="0"/>
              </a:rPr>
              <a:t>Sign-in: 8:00 - 8:30 a.m. CT</a:t>
            </a:r>
          </a:p>
          <a:p>
            <a:pPr marL="0" marR="0">
              <a:spcBef>
                <a:spcPts val="0"/>
              </a:spcBef>
              <a:spcAft>
                <a:spcPts val="600"/>
              </a:spcAft>
            </a:pPr>
            <a:r>
              <a:rPr lang="en-US" sz="2200">
                <a:effectLst/>
                <a:ea typeface="Calibri" panose="020F0502020204030204" pitchFamily="34" charset="0"/>
              </a:rPr>
              <a:t>Training Begins: 8:30 a.m. - 12:00 p.m. CT </a:t>
            </a:r>
          </a:p>
          <a:p>
            <a:pPr marL="0" marR="0">
              <a:spcBef>
                <a:spcPts val="0"/>
              </a:spcBef>
              <a:spcAft>
                <a:spcPts val="600"/>
              </a:spcAft>
              <a:buClr>
                <a:srgbClr val="102649"/>
              </a:buClr>
            </a:pPr>
            <a:r>
              <a:rPr lang="en-US" sz="2200" u="sng">
                <a:solidFill>
                  <a:srgbClr val="0563C1"/>
                </a:solidFill>
                <a:effectLst/>
                <a:ea typeface="Calibri" panose="020F0502020204030204" pitchFamily="34" charset="0"/>
                <a:hlinkClick r:id="rId4"/>
              </a:rPr>
              <a:t>Pre-Register for the Bowling Green Event</a:t>
            </a:r>
            <a:r>
              <a:rPr lang="en-US" sz="2200" u="sng">
                <a:solidFill>
                  <a:srgbClr val="0563C1"/>
                </a:solidFill>
                <a:ea typeface="Calibri" panose="020F0502020204030204" pitchFamily="34" charset="0"/>
                <a:hlinkClick r:id="rId4"/>
              </a:rPr>
              <a:t> </a:t>
            </a:r>
            <a:r>
              <a:rPr lang="en-US" sz="2200" u="sng">
                <a:solidFill>
                  <a:srgbClr val="0563C1"/>
                </a:solidFill>
                <a:effectLst/>
                <a:ea typeface="Calibri" panose="020F0502020204030204" pitchFamily="34" charset="0"/>
                <a:hlinkClick r:id="rId4"/>
              </a:rPr>
              <a:t>Here</a:t>
            </a:r>
            <a:r>
              <a:rPr lang="en-US" sz="2200">
                <a:effectLst/>
                <a:ea typeface="Calibri" panose="020F0502020204030204" pitchFamily="34" charset="0"/>
              </a:rPr>
              <a:t> </a:t>
            </a:r>
          </a:p>
        </p:txBody>
      </p:sp>
      <p:sp>
        <p:nvSpPr>
          <p:cNvPr id="3" name="Slide Number Placeholder 4">
            <a:extLst>
              <a:ext uri="{FF2B5EF4-FFF2-40B4-BE49-F238E27FC236}">
                <a16:creationId xmlns:a16="http://schemas.microsoft.com/office/drawing/2014/main" id="{C4E13721-5F23-FC29-7CD0-DA752817E080}"/>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4</a:t>
            </a:fld>
            <a:endParaRPr lang="en-US" sz="1200">
              <a:solidFill>
                <a:schemeClr val="bg1"/>
              </a:solidFill>
            </a:endParaRPr>
          </a:p>
        </p:txBody>
      </p:sp>
    </p:spTree>
    <p:extLst>
      <p:ext uri="{BB962C8B-B14F-4D97-AF65-F5344CB8AC3E}">
        <p14:creationId xmlns:p14="http://schemas.microsoft.com/office/powerpoint/2010/main" val="10885829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11303-E2F4-1F0A-0EB2-34BE5080DA21}"/>
              </a:ext>
            </a:extLst>
          </p:cNvPr>
          <p:cNvSpPr>
            <a:spLocks noGrp="1"/>
          </p:cNvSpPr>
          <p:nvPr>
            <p:ph type="title"/>
          </p:nvPr>
        </p:nvSpPr>
        <p:spPr>
          <a:xfrm>
            <a:off x="0" y="136525"/>
            <a:ext cx="10515600" cy="1325563"/>
          </a:xfrm>
        </p:spPr>
        <p:txBody>
          <a:bodyPr/>
          <a:lstStyle/>
          <a:p>
            <a:r>
              <a:rPr lang="en-US" sz="4400">
                <a:effectLst/>
                <a:ea typeface="Calibri" panose="020F0502020204030204" pitchFamily="34" charset="0"/>
              </a:rPr>
              <a:t>ACT Spring 2024 Junior Administration Accommodations Training</a:t>
            </a:r>
            <a:endParaRPr lang="en-US">
              <a:solidFill>
                <a:schemeClr val="accent6"/>
              </a:solidFill>
            </a:endParaRPr>
          </a:p>
        </p:txBody>
      </p:sp>
      <p:sp>
        <p:nvSpPr>
          <p:cNvPr id="8" name="Content Placeholder 7">
            <a:extLst>
              <a:ext uri="{FF2B5EF4-FFF2-40B4-BE49-F238E27FC236}">
                <a16:creationId xmlns:a16="http://schemas.microsoft.com/office/drawing/2014/main" id="{7DADEB95-A618-E811-E2DC-83FCC2D1109B}"/>
              </a:ext>
            </a:extLst>
          </p:cNvPr>
          <p:cNvSpPr>
            <a:spLocks noGrp="1"/>
          </p:cNvSpPr>
          <p:nvPr>
            <p:ph sz="half" idx="1"/>
          </p:nvPr>
        </p:nvSpPr>
        <p:spPr>
          <a:xfrm>
            <a:off x="914400" y="1825625"/>
            <a:ext cx="5181600" cy="2746375"/>
          </a:xfrm>
        </p:spPr>
        <p:txBody>
          <a:bodyPr/>
          <a:lstStyle/>
          <a:p>
            <a:r>
              <a:rPr lang="en-US" sz="3200"/>
              <a:t>Date: Monday, Nov. 13</a:t>
            </a:r>
          </a:p>
          <a:p>
            <a:r>
              <a:rPr lang="en-US" sz="3200"/>
              <a:t>Time: 1:00 - 2:00 p.m. ET</a:t>
            </a:r>
          </a:p>
          <a:p>
            <a:r>
              <a:rPr lang="en-US" sz="3200"/>
              <a:t>Pre-Register here for the </a:t>
            </a:r>
            <a:r>
              <a:rPr lang="en-US" sz="3200">
                <a:hlinkClick r:id="rId3"/>
              </a:rPr>
              <a:t>Accommodations Training</a:t>
            </a:r>
            <a:endParaRPr lang="en-US" sz="3200"/>
          </a:p>
          <a:p>
            <a:endParaRPr lang="en-US"/>
          </a:p>
        </p:txBody>
      </p:sp>
      <p:pic>
        <p:nvPicPr>
          <p:cNvPr id="11" name="Content Placeholder 10" descr="Therapist and child playing with blocks">
            <a:extLst>
              <a:ext uri="{FF2B5EF4-FFF2-40B4-BE49-F238E27FC236}">
                <a16:creationId xmlns:a16="http://schemas.microsoft.com/office/drawing/2014/main" id="{DC864C9E-BA05-8A7A-F368-6815841AE114}"/>
              </a:ext>
            </a:extLst>
          </p:cNvPr>
          <p:cNvPicPr>
            <a:picLocks noGrp="1" noChangeAspect="1"/>
          </p:cNvPicPr>
          <p:nvPr>
            <p:ph sz="half" idx="2"/>
          </p:nvPr>
        </p:nvPicPr>
        <p:blipFill>
          <a:blip r:embed="rId4"/>
          <a:stretch>
            <a:fillRect/>
          </a:stretch>
        </p:blipFill>
        <p:spPr>
          <a:xfrm>
            <a:off x="6096000" y="1825625"/>
            <a:ext cx="5181600" cy="3454400"/>
          </a:xfrm>
        </p:spPr>
      </p:pic>
      <p:sp>
        <p:nvSpPr>
          <p:cNvPr id="3" name="Slide Number Placeholder 4">
            <a:extLst>
              <a:ext uri="{FF2B5EF4-FFF2-40B4-BE49-F238E27FC236}">
                <a16:creationId xmlns:a16="http://schemas.microsoft.com/office/drawing/2014/main" id="{00FF151D-E1DE-9D16-4D72-EFB508CE2659}"/>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5</a:t>
            </a:fld>
            <a:endParaRPr lang="en-US" sz="1200">
              <a:solidFill>
                <a:schemeClr val="bg1"/>
              </a:solidFill>
            </a:endParaRPr>
          </a:p>
        </p:txBody>
      </p:sp>
    </p:spTree>
    <p:extLst>
      <p:ext uri="{BB962C8B-B14F-4D97-AF65-F5344CB8AC3E}">
        <p14:creationId xmlns:p14="http://schemas.microsoft.com/office/powerpoint/2010/main" val="11198624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9DCC6-6307-7B2E-974D-720E829CA49B}"/>
              </a:ext>
            </a:extLst>
          </p:cNvPr>
          <p:cNvSpPr>
            <a:spLocks noGrp="1"/>
          </p:cNvSpPr>
          <p:nvPr>
            <p:ph type="title"/>
          </p:nvPr>
        </p:nvSpPr>
        <p:spPr>
          <a:xfrm>
            <a:off x="0" y="0"/>
            <a:ext cx="10515600" cy="1325563"/>
          </a:xfrm>
        </p:spPr>
        <p:txBody>
          <a:bodyPr>
            <a:normAutofit/>
          </a:bodyPr>
          <a:lstStyle/>
          <a:p>
            <a:r>
              <a:rPr lang="en-US" err="1">
                <a:effectLst/>
                <a:ea typeface="Calibri" panose="020F0502020204030204" pitchFamily="34" charset="0"/>
              </a:rPr>
              <a:t>PearsonAccess</a:t>
            </a:r>
            <a:r>
              <a:rPr lang="en-US" baseline="30000" err="1">
                <a:effectLst/>
                <a:ea typeface="Calibri" panose="020F0502020204030204" pitchFamily="34" charset="0"/>
              </a:rPr>
              <a:t>next</a:t>
            </a:r>
            <a:r>
              <a:rPr lang="en-US">
                <a:effectLst/>
                <a:ea typeface="Calibri" panose="020F0502020204030204" pitchFamily="34" charset="0"/>
              </a:rPr>
              <a:t> (PAN) open for the ACT Spring 2024 Junior Administration</a:t>
            </a:r>
            <a:endParaRPr lang="en-US"/>
          </a:p>
        </p:txBody>
      </p:sp>
      <p:sp>
        <p:nvSpPr>
          <p:cNvPr id="6" name="Content Placeholder 5">
            <a:extLst>
              <a:ext uri="{FF2B5EF4-FFF2-40B4-BE49-F238E27FC236}">
                <a16:creationId xmlns:a16="http://schemas.microsoft.com/office/drawing/2014/main" id="{85FD2DC8-05EB-FE40-5BED-37770481C16F}"/>
              </a:ext>
            </a:extLst>
          </p:cNvPr>
          <p:cNvSpPr>
            <a:spLocks noGrp="1"/>
          </p:cNvSpPr>
          <p:nvPr>
            <p:ph sz="half" idx="1"/>
          </p:nvPr>
        </p:nvSpPr>
        <p:spPr>
          <a:xfrm>
            <a:off x="838200" y="1825625"/>
            <a:ext cx="6569990" cy="3735388"/>
          </a:xfrm>
        </p:spPr>
        <p:txBody>
          <a:bodyPr/>
          <a:lstStyle/>
          <a:p>
            <a:pPr marL="0" indent="0">
              <a:buNone/>
            </a:pPr>
            <a:r>
              <a:rPr lang="en-US" b="1"/>
              <a:t>ACT PAN opened Monday, Nov.6</a:t>
            </a:r>
          </a:p>
          <a:p>
            <a:pPr marL="0" indent="0">
              <a:buNone/>
            </a:pPr>
            <a:endParaRPr lang="en-US"/>
          </a:p>
          <a:p>
            <a:pPr marL="0" indent="0">
              <a:buNone/>
            </a:pPr>
            <a:r>
              <a:rPr lang="en-US"/>
              <a:t>Resources:</a:t>
            </a:r>
          </a:p>
          <a:p>
            <a:r>
              <a:rPr lang="en-US"/>
              <a:t>ACT’s PAN system - </a:t>
            </a:r>
            <a:r>
              <a:rPr lang="en-US" u="sng">
                <a:solidFill>
                  <a:srgbClr val="0000FF"/>
                </a:solidFill>
                <a:effectLst/>
                <a:ea typeface="Calibri" panose="020F0502020204030204" pitchFamily="34" charset="0"/>
                <a:cs typeface="Times New Roman" panose="02020603050405020304" pitchFamily="18" charset="0"/>
                <a:hlinkClick r:id="rId3"/>
              </a:rPr>
              <a:t>testadmin.act.org</a:t>
            </a:r>
            <a:endParaRPr lang="en-US" u="sng">
              <a:solidFill>
                <a:srgbClr val="0000FF"/>
              </a:solidFill>
              <a:effectLst/>
              <a:ea typeface="Calibri" panose="020F0502020204030204" pitchFamily="34" charset="0"/>
              <a:cs typeface="Times New Roman" panose="02020603050405020304" pitchFamily="18" charset="0"/>
            </a:endParaRPr>
          </a:p>
          <a:p>
            <a:pPr>
              <a:buClr>
                <a:srgbClr val="102649"/>
              </a:buClr>
            </a:pPr>
            <a:r>
              <a:rPr lang="en-US" u="sng">
                <a:solidFill>
                  <a:srgbClr val="0000FF"/>
                </a:solidFill>
                <a:effectLst/>
                <a:ea typeface="Calibri" panose="020F0502020204030204" pitchFamily="34" charset="0"/>
                <a:cs typeface="Times New Roman" panose="02020603050405020304" pitchFamily="18" charset="0"/>
                <a:hlinkClick r:id="rId4"/>
              </a:rPr>
              <a:t>PAN User Guide</a:t>
            </a:r>
            <a:endParaRPr lang="en-US" u="sng">
              <a:solidFill>
                <a:srgbClr val="0000FF"/>
              </a:solidFill>
              <a:effectLst/>
              <a:ea typeface="Calibri" panose="020F0502020204030204" pitchFamily="34" charset="0"/>
              <a:cs typeface="Times New Roman" panose="02020603050405020304" pitchFamily="18" charset="0"/>
            </a:endParaRPr>
          </a:p>
          <a:p>
            <a:pPr>
              <a:buClr>
                <a:srgbClr val="102649"/>
              </a:buClr>
            </a:pPr>
            <a:r>
              <a:rPr lang="en-US" u="sng">
                <a:solidFill>
                  <a:srgbClr val="0000FF"/>
                </a:solidFill>
                <a:effectLst/>
                <a:ea typeface="Calibri" panose="020F0502020204030204" pitchFamily="34" charset="0"/>
                <a:cs typeface="Times New Roman" panose="02020603050405020304" pitchFamily="18" charset="0"/>
                <a:hlinkClick r:id="rId5"/>
              </a:rPr>
              <a:t>Step 1</a:t>
            </a:r>
            <a:r>
              <a:rPr lang="en-US">
                <a:effectLst/>
                <a:ea typeface="Calibri" panose="020F0502020204030204" pitchFamily="34" charset="0"/>
              </a:rPr>
              <a:t> of the ACT-hosted website</a:t>
            </a:r>
            <a:endParaRPr lang="en-US"/>
          </a:p>
          <a:p>
            <a:endParaRPr lang="en-US"/>
          </a:p>
        </p:txBody>
      </p:sp>
      <p:pic>
        <p:nvPicPr>
          <p:cNvPr id="9" name="Content Placeholder 8" descr="Metal open sign leaning on wall">
            <a:extLst>
              <a:ext uri="{FF2B5EF4-FFF2-40B4-BE49-F238E27FC236}">
                <a16:creationId xmlns:a16="http://schemas.microsoft.com/office/drawing/2014/main" id="{0628D07A-69B6-4A29-110C-8D3D01E14D6B}"/>
              </a:ext>
            </a:extLst>
          </p:cNvPr>
          <p:cNvPicPr>
            <a:picLocks noGrp="1" noChangeAspect="1"/>
          </p:cNvPicPr>
          <p:nvPr>
            <p:ph sz="half" idx="2"/>
          </p:nvPr>
        </p:nvPicPr>
        <p:blipFill>
          <a:blip r:embed="rId6"/>
          <a:stretch>
            <a:fillRect/>
          </a:stretch>
        </p:blipFill>
        <p:spPr>
          <a:xfrm>
            <a:off x="7632971" y="1825625"/>
            <a:ext cx="3352185" cy="3735388"/>
          </a:xfrm>
        </p:spPr>
      </p:pic>
      <p:sp>
        <p:nvSpPr>
          <p:cNvPr id="3" name="Slide Number Placeholder 4">
            <a:extLst>
              <a:ext uri="{FF2B5EF4-FFF2-40B4-BE49-F238E27FC236}">
                <a16:creationId xmlns:a16="http://schemas.microsoft.com/office/drawing/2014/main" id="{3B07AEC9-C4B8-721F-1A12-6121E7711B9E}"/>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6</a:t>
            </a:fld>
            <a:endParaRPr lang="en-US" sz="1200">
              <a:solidFill>
                <a:schemeClr val="bg1"/>
              </a:solidFill>
            </a:endParaRPr>
          </a:p>
        </p:txBody>
      </p:sp>
    </p:spTree>
    <p:extLst>
      <p:ext uri="{BB962C8B-B14F-4D97-AF65-F5344CB8AC3E}">
        <p14:creationId xmlns:p14="http://schemas.microsoft.com/office/powerpoint/2010/main" val="4125334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69BBA-D675-A2D3-0BDF-AEB258266B6E}"/>
              </a:ext>
            </a:extLst>
          </p:cNvPr>
          <p:cNvSpPr>
            <a:spLocks noGrp="1"/>
          </p:cNvSpPr>
          <p:nvPr>
            <p:ph type="title"/>
          </p:nvPr>
        </p:nvSpPr>
        <p:spPr>
          <a:xfrm>
            <a:off x="0" y="213279"/>
            <a:ext cx="12192000" cy="1325563"/>
          </a:xfrm>
        </p:spPr>
        <p:txBody>
          <a:bodyPr>
            <a:normAutofit fontScale="90000"/>
          </a:bodyPr>
          <a:lstStyle/>
          <a:p>
            <a:r>
              <a:rPr lang="en-US"/>
              <a:t>ACT Spring 2024 Junior Administration: </a:t>
            </a:r>
            <a:br>
              <a:rPr lang="en-US"/>
            </a:br>
            <a:r>
              <a:rPr lang="en-US"/>
              <a:t>Test Accessibility and Accommodations (TAA) Portal Opens Soon</a:t>
            </a:r>
          </a:p>
        </p:txBody>
      </p:sp>
      <p:sp>
        <p:nvSpPr>
          <p:cNvPr id="3" name="Content Placeholder 2">
            <a:extLst>
              <a:ext uri="{FF2B5EF4-FFF2-40B4-BE49-F238E27FC236}">
                <a16:creationId xmlns:a16="http://schemas.microsoft.com/office/drawing/2014/main" id="{A610EE53-0DE7-49E5-7575-176530152DC3}"/>
              </a:ext>
            </a:extLst>
          </p:cNvPr>
          <p:cNvSpPr>
            <a:spLocks noGrp="1"/>
          </p:cNvSpPr>
          <p:nvPr>
            <p:ph sz="half" idx="1"/>
          </p:nvPr>
        </p:nvSpPr>
        <p:spPr>
          <a:xfrm>
            <a:off x="383458" y="2131267"/>
            <a:ext cx="5788744" cy="3347712"/>
          </a:xfrm>
        </p:spPr>
        <p:txBody>
          <a:bodyPr>
            <a:normAutofit/>
          </a:bodyPr>
          <a:lstStyle/>
          <a:p>
            <a:pPr marL="0" indent="0">
              <a:buNone/>
            </a:pPr>
            <a:r>
              <a:rPr lang="en-US" sz="3500"/>
              <a:t>TAA Opens Monday, Nov. 13</a:t>
            </a:r>
            <a:endParaRPr lang="en-US"/>
          </a:p>
          <a:p>
            <a:pPr marL="0" indent="0">
              <a:buNone/>
            </a:pPr>
            <a:r>
              <a:rPr lang="en-US" sz="2600"/>
              <a:t>Resources:</a:t>
            </a:r>
            <a:endParaRPr lang="en-US" sz="2600" u="sng">
              <a:solidFill>
                <a:schemeClr val="accent6"/>
              </a:solidFill>
              <a:effectLst/>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endParaRPr>
          </a:p>
          <a:p>
            <a:pPr>
              <a:buClr>
                <a:srgbClr val="102649"/>
              </a:buClr>
            </a:pPr>
            <a:r>
              <a:rPr lang="en-US">
                <a:hlinkClick r:id="rId3"/>
              </a:rPr>
              <a:t>Step 3 of the ACT-hosted website</a:t>
            </a:r>
            <a:endParaRPr lang="en-US"/>
          </a:p>
          <a:p>
            <a:pPr>
              <a:buClr>
                <a:srgbClr val="102649"/>
              </a:buClr>
            </a:pPr>
            <a:r>
              <a:rPr lang="en-US">
                <a:hlinkClick r:id="rId4"/>
              </a:rPr>
              <a:t>ACTStateAccoms@act.org</a:t>
            </a:r>
            <a:endParaRPr lang="en-US"/>
          </a:p>
          <a:p>
            <a:pPr>
              <a:buClr>
                <a:srgbClr val="102649"/>
              </a:buClr>
            </a:pPr>
            <a:r>
              <a:rPr lang="en-US">
                <a:hlinkClick r:id="rId5"/>
              </a:rPr>
              <a:t>Retesting with Accommodations</a:t>
            </a:r>
            <a:endParaRPr lang="en-US"/>
          </a:p>
        </p:txBody>
      </p:sp>
      <p:pic>
        <p:nvPicPr>
          <p:cNvPr id="8" name="Content Placeholder 7" descr="Man putting up sign for store opening">
            <a:extLst>
              <a:ext uri="{FF2B5EF4-FFF2-40B4-BE49-F238E27FC236}">
                <a16:creationId xmlns:a16="http://schemas.microsoft.com/office/drawing/2014/main" id="{D479B6CE-105D-68E7-F901-CC2883AEA008}"/>
              </a:ext>
            </a:extLst>
          </p:cNvPr>
          <p:cNvPicPr>
            <a:picLocks noGrp="1" noChangeAspect="1"/>
          </p:cNvPicPr>
          <p:nvPr>
            <p:ph sz="half" idx="2"/>
          </p:nvPr>
        </p:nvPicPr>
        <p:blipFill>
          <a:blip r:embed="rId6"/>
          <a:stretch>
            <a:fillRect/>
          </a:stretch>
        </p:blipFill>
        <p:spPr>
          <a:xfrm>
            <a:off x="6172202" y="1825625"/>
            <a:ext cx="5181600" cy="3505870"/>
          </a:xfrm>
        </p:spPr>
      </p:pic>
      <p:sp>
        <p:nvSpPr>
          <p:cNvPr id="7" name="Slide Number Placeholder 4">
            <a:extLst>
              <a:ext uri="{FF2B5EF4-FFF2-40B4-BE49-F238E27FC236}">
                <a16:creationId xmlns:a16="http://schemas.microsoft.com/office/drawing/2014/main" id="{5AA26B51-3A1F-A102-AB93-9FAD8E15436A}"/>
              </a:ext>
            </a:extLst>
          </p:cNvPr>
          <p:cNvSpPr txBox="1">
            <a:spLocks/>
          </p:cNvSpPr>
          <p:nvPr/>
        </p:nvSpPr>
        <p:spPr>
          <a:xfrm>
            <a:off x="4812395" y="631031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31B21FD-B47C-42BD-B60B-31D83F7ABA07}" type="slidenum">
              <a:rPr lang="en-US" sz="1200" smtClean="0">
                <a:solidFill>
                  <a:schemeClr val="bg1"/>
                </a:solidFill>
              </a:rPr>
              <a:pPr algn="r"/>
              <a:t>7</a:t>
            </a:fld>
            <a:endParaRPr lang="en-US" sz="1200">
              <a:solidFill>
                <a:schemeClr val="bg1"/>
              </a:solidFill>
            </a:endParaRPr>
          </a:p>
        </p:txBody>
      </p:sp>
    </p:spTree>
    <p:extLst>
      <p:ext uri="{BB962C8B-B14F-4D97-AF65-F5344CB8AC3E}">
        <p14:creationId xmlns:p14="http://schemas.microsoft.com/office/powerpoint/2010/main" val="1663529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49E2F-FEF1-2A7E-BD97-4C2455D4C2DF}"/>
              </a:ext>
            </a:extLst>
          </p:cNvPr>
          <p:cNvSpPr>
            <a:spLocks noGrp="1"/>
          </p:cNvSpPr>
          <p:nvPr>
            <p:ph type="ctrTitle"/>
          </p:nvPr>
        </p:nvSpPr>
        <p:spPr>
          <a:xfrm>
            <a:off x="2384323" y="1085492"/>
            <a:ext cx="9144000" cy="2387600"/>
          </a:xfrm>
        </p:spPr>
        <p:txBody>
          <a:bodyPr>
            <a:normAutofit fontScale="90000"/>
          </a:bodyPr>
          <a:lstStyle/>
          <a:p>
            <a:pPr algn="r"/>
            <a:r>
              <a:rPr lang="en-US"/>
              <a:t>Alternate Kentucky Summative Assessment (AKSA)</a:t>
            </a:r>
          </a:p>
        </p:txBody>
      </p:sp>
      <p:sp>
        <p:nvSpPr>
          <p:cNvPr id="3" name="Text Placeholder 2">
            <a:extLst>
              <a:ext uri="{FF2B5EF4-FFF2-40B4-BE49-F238E27FC236}">
                <a16:creationId xmlns:a16="http://schemas.microsoft.com/office/drawing/2014/main" id="{B49187D1-214B-42B2-F624-DE5ED6C20713}"/>
              </a:ext>
            </a:extLst>
          </p:cNvPr>
          <p:cNvSpPr>
            <a:spLocks noGrp="1"/>
          </p:cNvSpPr>
          <p:nvPr>
            <p:ph type="subTitle" idx="1"/>
          </p:nvPr>
        </p:nvSpPr>
        <p:spPr>
          <a:xfrm>
            <a:off x="2384323" y="3589748"/>
            <a:ext cx="9144000" cy="1655762"/>
          </a:xfrm>
        </p:spPr>
        <p:txBody>
          <a:bodyPr vert="horz" lIns="91440" tIns="45720" rIns="91440" bIns="45720" rtlCol="0" anchor="t">
            <a:normAutofit/>
          </a:bodyPr>
          <a:lstStyle/>
          <a:p>
            <a:pPr algn="r"/>
            <a:r>
              <a:rPr lang="en-US"/>
              <a:t>Krista Mullins, Administration Program Consultant</a:t>
            </a:r>
          </a:p>
          <a:p>
            <a:pPr algn="r"/>
            <a:r>
              <a:rPr lang="en-US"/>
              <a:t>Office of Assessment and Accountability</a:t>
            </a:r>
          </a:p>
          <a:p>
            <a:pPr algn="r"/>
            <a:endParaRPr lang="en-US"/>
          </a:p>
        </p:txBody>
      </p:sp>
      <p:sp>
        <p:nvSpPr>
          <p:cNvPr id="4" name="Slide Number Placeholder 3">
            <a:extLst>
              <a:ext uri="{FF2B5EF4-FFF2-40B4-BE49-F238E27FC236}">
                <a16:creationId xmlns:a16="http://schemas.microsoft.com/office/drawing/2014/main" id="{381D3FE7-E811-D587-C2AB-6B9E61401054}"/>
              </a:ext>
            </a:extLst>
          </p:cNvPr>
          <p:cNvSpPr>
            <a:spLocks noGrp="1"/>
          </p:cNvSpPr>
          <p:nvPr>
            <p:ph type="sldNum" sz="quarter" idx="12"/>
          </p:nvPr>
        </p:nvSpPr>
        <p:spPr/>
        <p:txBody>
          <a:bodyPr/>
          <a:lstStyle/>
          <a:p>
            <a:fld id="{91BD7323-49BF-4C97-8773-5EC64C492009}" type="slidenum">
              <a:rPr lang="en-US" smtClean="0"/>
              <a:t>8</a:t>
            </a:fld>
            <a:endParaRPr lang="en-US"/>
          </a:p>
        </p:txBody>
      </p:sp>
    </p:spTree>
    <p:extLst>
      <p:ext uri="{BB962C8B-B14F-4D97-AF65-F5344CB8AC3E}">
        <p14:creationId xmlns:p14="http://schemas.microsoft.com/office/powerpoint/2010/main" val="2860669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136616"/>
            <a:ext cx="11332431" cy="1320800"/>
          </a:xfrm>
        </p:spPr>
        <p:txBody>
          <a:bodyPr/>
          <a:lstStyle/>
          <a:p>
            <a:r>
              <a:rPr lang="en-US"/>
              <a:t>AKSA Overview and Attainment Tasks Combined Training</a:t>
            </a:r>
          </a:p>
        </p:txBody>
      </p:sp>
      <p:sp>
        <p:nvSpPr>
          <p:cNvPr id="14" name="Text Placeholder 13"/>
          <p:cNvSpPr>
            <a:spLocks noGrp="1"/>
          </p:cNvSpPr>
          <p:nvPr>
            <p:ph type="body" sz="quarter" idx="13"/>
          </p:nvPr>
        </p:nvSpPr>
        <p:spPr>
          <a:xfrm>
            <a:off x="822018" y="1677311"/>
            <a:ext cx="10015799" cy="3290229"/>
          </a:xfrm>
        </p:spPr>
        <p:txBody>
          <a:bodyPr vert="horz" lIns="91440" tIns="45720" rIns="91440" bIns="45720" rtlCol="0" anchor="t">
            <a:normAutofit/>
          </a:bodyPr>
          <a:lstStyle/>
          <a:p>
            <a:r>
              <a:rPr lang="en-US"/>
              <a:t>Quiz closes November 10.</a:t>
            </a:r>
          </a:p>
          <a:p>
            <a:r>
              <a:rPr lang="en-US"/>
              <a:t>Teachers must give the District Assessment Coordinator (DAC) a copy of their quiz certificate prior to administering any part of the Attainment Tasks.</a:t>
            </a:r>
          </a:p>
          <a:p>
            <a:r>
              <a:rPr lang="en-US"/>
              <a:t>Administration Code and Inclusion of Special Populations trainings must also be completed.</a:t>
            </a:r>
          </a:p>
          <a:p>
            <a:pPr>
              <a:buFont typeface="Wingdings" panose="05000000000000000000" pitchFamily="2" charset="2"/>
              <a:buChar char="§"/>
            </a:pPr>
            <a:endParaRPr lang="en-US"/>
          </a:p>
        </p:txBody>
      </p:sp>
      <p:sp>
        <p:nvSpPr>
          <p:cNvPr id="2" name="Slide Number Placeholder 4">
            <a:extLst>
              <a:ext uri="{FF2B5EF4-FFF2-40B4-BE49-F238E27FC236}">
                <a16:creationId xmlns:a16="http://schemas.microsoft.com/office/drawing/2014/main" id="{2E336038-1BC8-A7A3-D171-B9514085BB7D}"/>
              </a:ext>
            </a:extLst>
          </p:cNvPr>
          <p:cNvSpPr>
            <a:spLocks noGrp="1"/>
          </p:cNvSpPr>
          <p:nvPr>
            <p:ph type="sldNum" sz="quarter" idx="12"/>
          </p:nvPr>
        </p:nvSpPr>
        <p:spPr>
          <a:xfrm>
            <a:off x="4812395" y="6310312"/>
            <a:ext cx="2743200" cy="365125"/>
          </a:xfrm>
        </p:spPr>
        <p:txBody>
          <a:bodyPr/>
          <a:lstStyle/>
          <a:p>
            <a:fld id="{431B21FD-B47C-42BD-B60B-31D83F7ABA07}" type="slidenum">
              <a:rPr lang="en-US" sz="1200" smtClean="0">
                <a:solidFill>
                  <a:schemeClr val="bg1"/>
                </a:solidFill>
              </a:rPr>
              <a:t>9</a:t>
            </a:fld>
            <a:endParaRPr lang="en-US" sz="1200">
              <a:solidFill>
                <a:schemeClr val="bg1"/>
              </a:solidFill>
            </a:endParaRPr>
          </a:p>
        </p:txBody>
      </p:sp>
    </p:spTree>
    <p:extLst>
      <p:ext uri="{BB962C8B-B14F-4D97-AF65-F5344CB8AC3E}">
        <p14:creationId xmlns:p14="http://schemas.microsoft.com/office/powerpoint/2010/main" val="2378963244"/>
      </p:ext>
    </p:extLst>
  </p:cSld>
  <p:clrMapOvr>
    <a:masterClrMapping/>
  </p:clrMapOvr>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FCA05B1-E313-6D46-8EEA-D906E14B24AB}" vid="{B7719CA3-B6BF-1B46-93F3-629B546427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OAA - Office of Assessment and Accountability</Accessibility_x0020_Office>
    <Accessibility_x0020_Audit_x0020_Status xmlns="3a62de7d-ba57-4f43-9dae-9623ba637be0" xsi:nil="true"/>
    <Accessibility_x0020_Audience xmlns="3a62de7d-ba57-4f43-9dae-9623ba637be0">District</Accessibility_x0020_Audienc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2023-11-09T13:37:47+00:00</Publication_x0020_Date>
    <Audience1 xmlns="3a62de7d-ba57-4f43-9dae-9623ba637be0"/>
    <_dlc_DocId xmlns="3a62de7d-ba57-4f43-9dae-9623ba637be0">KYED-14-1882</_dlc_DocId>
    <_dlc_DocIdUrl xmlns="3a62de7d-ba57-4f43-9dae-9623ba637be0">
      <Url>https://www.education.ky.gov/AA/distsupp/_layouts/15/DocIdRedir.aspx?ID=KYED-14-1882</Url>
      <Description>KYED-14-1882</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8DF4EFBC6697154B9CE5CD9A6A2577BF" ma:contentTypeVersion="28" ma:contentTypeDescription="" ma:contentTypeScope="" ma:versionID="e0b67c418e58d911eabe55e204cd1574">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9ee806450b6155eaaf554df0f1197996"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E43AF4-C9DA-4948-8B48-B657A868B766}">
  <ds:schemaRefs>
    <ds:schemaRef ds:uri="http://schemas.microsoft.com/sharepoint/v3/contenttype/forms"/>
  </ds:schemaRefs>
</ds:datastoreItem>
</file>

<file path=customXml/itemProps2.xml><?xml version="1.0" encoding="utf-8"?>
<ds:datastoreItem xmlns:ds="http://schemas.openxmlformats.org/officeDocument/2006/customXml" ds:itemID="{C70D4522-EDD2-4326-BD38-D65ABD3DF72F}">
  <ds:schemaRefs>
    <ds:schemaRef ds:uri="http://schemas.microsoft.com/office/2006/documentManagement/types"/>
    <ds:schemaRef ds:uri="http://purl.org/dc/terms/"/>
    <ds:schemaRef ds:uri="d6edcecf-942e-49b6-b5d9-3009d3195c03"/>
    <ds:schemaRef ds:uri="http://www.w3.org/XML/1998/namespace"/>
    <ds:schemaRef ds:uri="http://schemas.microsoft.com/office/2006/metadata/properties"/>
    <ds:schemaRef ds:uri="d94e6bed-042d-4b71-aba0-fd817d3a4cff"/>
    <ds:schemaRef ds:uri="http://schemas.microsoft.com/office/infopath/2007/PartnerControls"/>
    <ds:schemaRef ds:uri="http://purl.org/dc/elements/1.1/"/>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573DB93-13AB-416D-B7C0-C15AFBF6275F}"/>
</file>

<file path=customXml/itemProps4.xml><?xml version="1.0" encoding="utf-8"?>
<ds:datastoreItem xmlns:ds="http://schemas.openxmlformats.org/officeDocument/2006/customXml" ds:itemID="{DB5BD55B-7BBA-401B-B365-A51599185CA1}"/>
</file>

<file path=docProps/app.xml><?xml version="1.0" encoding="utf-8"?>
<Properties xmlns="http://schemas.openxmlformats.org/officeDocument/2006/extended-properties" xmlns:vt="http://schemas.openxmlformats.org/officeDocument/2006/docPropsVTypes">
  <Template/>
  <TotalTime>3</TotalTime>
  <Words>2729</Words>
  <Application>Microsoft Office PowerPoint</Application>
  <PresentationFormat>Widescreen</PresentationFormat>
  <Paragraphs>225</Paragraphs>
  <Slides>29</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Courier New</vt:lpstr>
      <vt:lpstr>Franklin Gothic Book</vt:lpstr>
      <vt:lpstr>Franklin Gothic Medium</vt:lpstr>
      <vt:lpstr>Georgia</vt:lpstr>
      <vt:lpstr>Helvetica</vt:lpstr>
      <vt:lpstr>Rubik</vt:lpstr>
      <vt:lpstr>Symbol</vt:lpstr>
      <vt:lpstr>Times New Roman</vt:lpstr>
      <vt:lpstr>Wingdings</vt:lpstr>
      <vt:lpstr>Office Theme</vt:lpstr>
      <vt:lpstr>DAC Webcast Nov. 9, 2023</vt:lpstr>
      <vt:lpstr>Agenda</vt:lpstr>
      <vt:lpstr>ACT Updates and Reminders</vt:lpstr>
      <vt:lpstr>ACT Spring 2024 Junior Administration:  OAA &amp; ACT Policy Training  </vt:lpstr>
      <vt:lpstr>ACT Spring 2024 Junior Administration Accommodations Training</vt:lpstr>
      <vt:lpstr>PearsonAccessnext (PAN) open for the ACT Spring 2024 Junior Administration</vt:lpstr>
      <vt:lpstr>ACT Spring 2024 Junior Administration:  Test Accessibility and Accommodations (TAA) Portal Opens Soon</vt:lpstr>
      <vt:lpstr>Alternate Kentucky Summative Assessment (AKSA)</vt:lpstr>
      <vt:lpstr>AKSA Overview and Attainment Tasks Combined Training</vt:lpstr>
      <vt:lpstr>AKSA Window 1</vt:lpstr>
      <vt:lpstr>Field Test Items</vt:lpstr>
      <vt:lpstr>Changes to SRD</vt:lpstr>
      <vt:lpstr>Released Items</vt:lpstr>
      <vt:lpstr> Career and Technical Education 2023-24 </vt:lpstr>
      <vt:lpstr>CTE End-of-Program (EOP) Assessment</vt:lpstr>
      <vt:lpstr>CTE End-of-Program (EOP) Assessment 2</vt:lpstr>
      <vt:lpstr>CTE End-of-Program (EOP) Assessment 3</vt:lpstr>
      <vt:lpstr>CTE End-of-Program (EOP) Assessment </vt:lpstr>
      <vt:lpstr>Tech Ready Apprentices for Careers in Kentucky (TRACK) Pre-Apprenticeship Assessment</vt:lpstr>
      <vt:lpstr>Tech Ready Apprentices for Careers in Kentucky (TRACK) Pre-Apprenticeship Assessment (2).</vt:lpstr>
      <vt:lpstr>Tech Ready Apprentices for Careers in Kentucky (TRACK) Pre-Apprenticeship Assessment (3)</vt:lpstr>
      <vt:lpstr>Alternate Assessment – Career Readiness CWEC and ESAR</vt:lpstr>
      <vt:lpstr>Alternate Assessment – Career Readiness CWEC and ESAR cont.</vt:lpstr>
      <vt:lpstr>Training and Contact Information</vt:lpstr>
      <vt:lpstr>Questions?</vt:lpstr>
      <vt:lpstr>Kentucky United We Learn November Convening </vt:lpstr>
      <vt:lpstr>Kentucky United We Learn Council Convening</vt:lpstr>
      <vt:lpstr>Questions and Answers</vt:lpstr>
      <vt:lpstr>Division of Assessment and Accountability Support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DAC Webcast Nov 2023</dc:title>
  <dc:creator>melissa.chandler@education.ky.gov</dc:creator>
  <cp:keywords>DAC Webcast</cp:keywords>
  <cp:lastModifiedBy>Riley, Ben - Division of Assessment and Accountability Support</cp:lastModifiedBy>
  <cp:revision>5</cp:revision>
  <dcterms:created xsi:type="dcterms:W3CDTF">2022-07-11T18:53:52Z</dcterms:created>
  <dcterms:modified xsi:type="dcterms:W3CDTF">2023-11-09T13:29:35Z</dcterms:modified>
  <cp:category>Please email questions to dacinfo@education.ky.gov</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0x0101001BEB557DBE01834EAB47A683706DCD5B008DF4EFBC6697154B9CE5CD9A6A2577BF</vt:lpwstr>
  </property>
  <property fmtid="{D5CDD505-2E9C-101B-9397-08002B2CF9AE}" pid="3" name="MediaServiceImageTags">
    <vt:lpwstr/>
  </property>
  <property fmtid="{D5CDD505-2E9C-101B-9397-08002B2CF9AE}" pid="4" name="_dlc_DocIdItemGuid">
    <vt:lpwstr>5a06c195-0fcb-43de-acae-39bb76ad81cb</vt:lpwstr>
  </property>
</Properties>
</file>