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diagrams/data1.xml" ContentType="application/vnd.openxmlformats-officedocument.drawingml.diagramData+xml"/>
  <Override PartName="/ppt/slideLayouts/slideLayout2.xml" ContentType="application/vnd.openxmlformats-officedocument.presentationml.slideLayout+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43"/>
  </p:notesMasterIdLst>
  <p:handoutMasterIdLst>
    <p:handoutMasterId r:id="rId44"/>
  </p:handoutMasterIdLst>
  <p:sldIdLst>
    <p:sldId id="256" r:id="rId5"/>
    <p:sldId id="1143" r:id="rId6"/>
    <p:sldId id="1135" r:id="rId7"/>
    <p:sldId id="1137" r:id="rId8"/>
    <p:sldId id="1140" r:id="rId9"/>
    <p:sldId id="1138" r:id="rId10"/>
    <p:sldId id="1605" r:id="rId11"/>
    <p:sldId id="1613" r:id="rId12"/>
    <p:sldId id="1603" r:id="rId13"/>
    <p:sldId id="1134" r:id="rId14"/>
    <p:sldId id="1120" r:id="rId15"/>
    <p:sldId id="1119" r:id="rId16"/>
    <p:sldId id="1118" r:id="rId17"/>
    <p:sldId id="1122" r:id="rId18"/>
    <p:sldId id="1117" r:id="rId19"/>
    <p:sldId id="1601" r:id="rId20"/>
    <p:sldId id="1604" r:id="rId21"/>
    <p:sldId id="332" r:id="rId22"/>
    <p:sldId id="1610" r:id="rId23"/>
    <p:sldId id="1612" r:id="rId24"/>
    <p:sldId id="274" r:id="rId25"/>
    <p:sldId id="273" r:id="rId26"/>
    <p:sldId id="259" r:id="rId27"/>
    <p:sldId id="267" r:id="rId28"/>
    <p:sldId id="1567" r:id="rId29"/>
    <p:sldId id="262" r:id="rId30"/>
    <p:sldId id="306" r:id="rId31"/>
    <p:sldId id="1611" r:id="rId32"/>
    <p:sldId id="1566" r:id="rId33"/>
    <p:sldId id="309" r:id="rId34"/>
    <p:sldId id="1568" r:id="rId35"/>
    <p:sldId id="1608" r:id="rId36"/>
    <p:sldId id="1609" r:id="rId37"/>
    <p:sldId id="1614" r:id="rId38"/>
    <p:sldId id="1615" r:id="rId39"/>
    <p:sldId id="1617" r:id="rId40"/>
    <p:sldId id="888" r:id="rId41"/>
    <p:sldId id="1029" r:id="rId4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A878E930-1FA4-23FE-ABDF-DAF3E302D92D}" name="Christopher, Tiffany - Division of Assessment and Accountability Support" initials="" userId="S::tiffany.christopher@education.ky.gov::0ee15d78-e0f3-4aff-9248-a7fe4c8bb4fc"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A1968ECB-9F01-7E4F-5C5C-2236753EF084}" name="Mullins, Krista" initials="KMM" userId="Mullins, Krista" providerId="None"/>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102649"/>
    <a:srgbClr val="276F8B"/>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990" autoAdjust="0"/>
  </p:normalViewPr>
  <p:slideViewPr>
    <p:cSldViewPr snapToGrid="0">
      <p:cViewPr varScale="1">
        <p:scale>
          <a:sx n="64" d="100"/>
          <a:sy n="64" d="100"/>
        </p:scale>
        <p:origin x="23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hlinkClick xmlns:r="http://schemas.openxmlformats.org/officeDocument/2006/relationships" r:id="rId1"/>
            </a:rPr>
            <a:t>dacinfo@education.ky.gov</a:t>
          </a:r>
          <a:endParaRPr lang="en-US" sz="4400">
            <a:latin typeface="Times New Roman"/>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(502) 564-4394</a:t>
          </a:r>
        </a:p>
      </dgm:t>
    </dgm:pt>
    <dgm:pt modelId="{BC565937-7DB0-4AEB-84F4-507AF704F7C8}" type="parTrans" cxnId="{5A511DA5-E011-4FC6-9BC5-ACA76839936B}">
      <dgm:prSet/>
      <dgm:spPr/>
      <dgm:t>
        <a:bodyPr/>
        <a:lstStyle/>
        <a:p>
          <a:endParaRPr lang="en-US"/>
        </a:p>
      </dgm:t>
    </dgm:pt>
    <dgm:pt modelId="{F4C91FE7-86C2-4512-A2DB-D57CC2815CD9}" type="sibTrans" cxnId="{5A511DA5-E011-4FC6-9BC5-ACA76839936B}">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60448"/>
          <a:ext cx="9668797" cy="3402000"/>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1041400" rIns="750406" bIns="312928" numCol="1" spcCol="1270" anchor="t" anchorCtr="0">
          <a:noAutofit/>
        </a:bodyPr>
        <a:lstStyle/>
        <a:p>
          <a:pPr marL="285750" lvl="1" indent="-285750" algn="ctr" defTabSz="1955800">
            <a:lnSpc>
              <a:spcPct val="90000"/>
            </a:lnSpc>
            <a:spcBef>
              <a:spcPct val="0"/>
            </a:spcBef>
            <a:spcAft>
              <a:spcPct val="15000"/>
            </a:spcAft>
            <a:buFontTx/>
            <a:buNone/>
          </a:pPr>
          <a:r>
            <a:rPr lang="en-US" sz="4400" kern="1200">
              <a:solidFill>
                <a:srgbClr val="102649"/>
              </a:solidFill>
              <a:latin typeface="Times New Roman"/>
              <a:cs typeface="Times New Roman"/>
            </a:rPr>
            <a:t>KDE DAC Information</a:t>
          </a:r>
        </a:p>
        <a:p>
          <a:pPr marL="285750" lvl="1" indent="-285750" algn="ctr" defTabSz="1955800">
            <a:lnSpc>
              <a:spcPct val="90000"/>
            </a:lnSpc>
            <a:spcBef>
              <a:spcPct val="0"/>
            </a:spcBef>
            <a:spcAft>
              <a:spcPct val="15000"/>
            </a:spcAft>
            <a:buFontTx/>
            <a:buNone/>
          </a:pPr>
          <a:r>
            <a:rPr lang="en-US" sz="4400" kern="1200">
              <a:latin typeface="Times New Roman"/>
              <a:cs typeface="Times New Roman"/>
              <a:hlinkClick xmlns:r="http://schemas.openxmlformats.org/officeDocument/2006/relationships" r:id="rId1"/>
            </a:rPr>
            <a:t>dacinfo@education.ky.gov</a:t>
          </a:r>
          <a:endParaRPr lang="en-US" sz="4400" kern="1200">
            <a:latin typeface="Times New Roman"/>
            <a:cs typeface="Times New Roman"/>
          </a:endParaRPr>
        </a:p>
        <a:p>
          <a:pPr marL="285750" lvl="1" indent="-285750" algn="ctr" defTabSz="1955800">
            <a:lnSpc>
              <a:spcPct val="90000"/>
            </a:lnSpc>
            <a:spcBef>
              <a:spcPct val="0"/>
            </a:spcBef>
            <a:spcAft>
              <a:spcPct val="15000"/>
            </a:spcAft>
            <a:buFontTx/>
            <a:buNone/>
          </a:pPr>
          <a:r>
            <a:rPr lang="en-US" sz="4400" kern="1200">
              <a:solidFill>
                <a:srgbClr val="102649"/>
              </a:solidFill>
              <a:latin typeface="Times New Roman"/>
              <a:cs typeface="Times New Roman"/>
            </a:rPr>
            <a:t>(502) 564-4394</a:t>
          </a:r>
        </a:p>
      </dsp:txBody>
      <dsp:txXfrm>
        <a:off x="0" y="160448"/>
        <a:ext cx="9668797" cy="3402000"/>
      </dsp:txXfrm>
    </dsp:sp>
    <dsp:sp modelId="{582781B1-11A1-43EE-AABF-775ACAB37D1D}">
      <dsp:nvSpPr>
        <dsp:cNvPr id="0" name=""/>
        <dsp:cNvSpPr/>
      </dsp:nvSpPr>
      <dsp:spPr>
        <a:xfrm>
          <a:off x="1940817" y="0"/>
          <a:ext cx="5787113" cy="93204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2222500">
            <a:lnSpc>
              <a:spcPct val="90000"/>
            </a:lnSpc>
            <a:spcBef>
              <a:spcPct val="0"/>
            </a:spcBef>
            <a:spcAft>
              <a:spcPct val="35000"/>
            </a:spcAft>
            <a:buNone/>
          </a:pPr>
          <a:r>
            <a:rPr lang="en-US" sz="5000" kern="1200">
              <a:latin typeface="Times New Roman"/>
              <a:cs typeface="Times New Roman"/>
            </a:rPr>
            <a:t>Contact Information</a:t>
          </a:r>
          <a:endParaRPr lang="en-US" sz="5000" b="0" i="0" u="none" strike="noStrike" kern="1200" cap="none" baseline="0" noProof="0">
            <a:solidFill>
              <a:srgbClr val="010000"/>
            </a:solidFill>
            <a:latin typeface="Georgia"/>
            <a:cs typeface="Times New Roman"/>
          </a:endParaRPr>
        </a:p>
      </dsp:txBody>
      <dsp:txXfrm>
        <a:off x="1986316" y="45499"/>
        <a:ext cx="5696115" cy="8410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35C139-4EDF-49FA-8D83-7BC1238E7CEF}" type="datetimeFigureOut">
              <a:rPr lang="en-US" smtClean="0"/>
              <a:t>12/12/2024</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2DE7F9-60FD-4BBF-B2BC-85C0F7DAABE7}" type="datetimeFigureOut">
              <a:rPr lang="en-US" smtClean="0"/>
              <a:t>12/12/2024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2427638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59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CA0CD-A5C8-4667-8407-F808B9A164B7}" type="slidenum">
              <a:rPr lang="en-US" smtClean="0"/>
              <a:t>19</a:t>
            </a:fld>
            <a:endParaRPr lang="en-US"/>
          </a:p>
        </p:txBody>
      </p:sp>
    </p:spTree>
    <p:extLst>
      <p:ext uri="{BB962C8B-B14F-4D97-AF65-F5344CB8AC3E}">
        <p14:creationId xmlns:p14="http://schemas.microsoft.com/office/powerpoint/2010/main" val="3618177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CA0CD-A5C8-4667-8407-F808B9A164B7}" type="slidenum">
              <a:rPr lang="en-US" smtClean="0"/>
              <a:t>21</a:t>
            </a:fld>
            <a:endParaRPr lang="en-US"/>
          </a:p>
        </p:txBody>
      </p:sp>
    </p:spTree>
    <p:extLst>
      <p:ext uri="{BB962C8B-B14F-4D97-AF65-F5344CB8AC3E}">
        <p14:creationId xmlns:p14="http://schemas.microsoft.com/office/powerpoint/2010/main" val="306647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CA0CD-A5C8-4667-8407-F808B9A164B7}" type="slidenum">
              <a:rPr lang="en-US" smtClean="0"/>
              <a:t>22</a:t>
            </a:fld>
            <a:endParaRPr lang="en-US"/>
          </a:p>
        </p:txBody>
      </p:sp>
    </p:spTree>
    <p:extLst>
      <p:ext uri="{BB962C8B-B14F-4D97-AF65-F5344CB8AC3E}">
        <p14:creationId xmlns:p14="http://schemas.microsoft.com/office/powerpoint/2010/main" val="411551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CA0CD-A5C8-4667-8407-F808B9A164B7}" type="slidenum">
              <a:rPr lang="en-US" smtClean="0"/>
              <a:t>23</a:t>
            </a:fld>
            <a:endParaRPr lang="en-US"/>
          </a:p>
        </p:txBody>
      </p:sp>
    </p:spTree>
    <p:extLst>
      <p:ext uri="{BB962C8B-B14F-4D97-AF65-F5344CB8AC3E}">
        <p14:creationId xmlns:p14="http://schemas.microsoft.com/office/powerpoint/2010/main" val="342725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CA0CD-A5C8-4667-8407-F808B9A164B7}" type="slidenum">
              <a:rPr lang="en-US" smtClean="0"/>
              <a:t>24</a:t>
            </a:fld>
            <a:endParaRPr lang="en-US"/>
          </a:p>
        </p:txBody>
      </p:sp>
    </p:spTree>
    <p:extLst>
      <p:ext uri="{BB962C8B-B14F-4D97-AF65-F5344CB8AC3E}">
        <p14:creationId xmlns:p14="http://schemas.microsoft.com/office/powerpoint/2010/main" val="69961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CA0CD-A5C8-4667-8407-F808B9A164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61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CA0CD-A5C8-4667-8407-F808B9A164B7}" type="slidenum">
              <a:rPr lang="en-US" smtClean="0"/>
              <a:t>26</a:t>
            </a:fld>
            <a:endParaRPr lang="en-US"/>
          </a:p>
        </p:txBody>
      </p:sp>
    </p:spTree>
    <p:extLst>
      <p:ext uri="{BB962C8B-B14F-4D97-AF65-F5344CB8AC3E}">
        <p14:creationId xmlns:p14="http://schemas.microsoft.com/office/powerpoint/2010/main" val="3089826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38DBD-936E-F2FE-9B05-A68C4D1B7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18F8A-F38B-D917-625D-1289CBD693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B99343-F2EE-2BD3-CEF8-279EA4EDDF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F9DF88-628B-2EC1-4B2B-9BF5DBAFC1BC}"/>
              </a:ext>
            </a:extLst>
          </p:cNvPr>
          <p:cNvSpPr>
            <a:spLocks noGrp="1"/>
          </p:cNvSpPr>
          <p:nvPr>
            <p:ph type="sldNum" sz="quarter" idx="5"/>
          </p:nvPr>
        </p:nvSpPr>
        <p:spPr/>
        <p:txBody>
          <a:bodyPr/>
          <a:lstStyle/>
          <a:p>
            <a:fld id="{FAFE097E-4A41-4470-95D8-F194867A27D1}" type="slidenum">
              <a:rPr lang="en-US" smtClean="0"/>
              <a:t>27</a:t>
            </a:fld>
            <a:endParaRPr lang="en-US"/>
          </a:p>
        </p:txBody>
      </p:sp>
    </p:spTree>
    <p:extLst>
      <p:ext uri="{BB962C8B-B14F-4D97-AF65-F5344CB8AC3E}">
        <p14:creationId xmlns:p14="http://schemas.microsoft.com/office/powerpoint/2010/main" val="3701183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42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375410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FFCBA-0D87-EBE7-35A3-336C814DD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937F2-716B-4887-3B8F-8FA5C5B69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2908A-5C35-45F4-2386-7AF0CF873E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4CFE5D-DF37-7DA5-8195-D331B71D92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CA0CD-A5C8-4667-8407-F808B9A164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767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FFCBA-0D87-EBE7-35A3-336C814DD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937F2-716B-4887-3B8F-8FA5C5B69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2908A-5C35-45F4-2386-7AF0CF873E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4CFE5D-DF37-7DA5-8195-D331B71D92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CA0CD-A5C8-4667-8407-F808B9A164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684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32</a:t>
            </a:fld>
            <a:endParaRPr lang="en-US"/>
          </a:p>
        </p:txBody>
      </p:sp>
    </p:spTree>
    <p:extLst>
      <p:ext uri="{BB962C8B-B14F-4D97-AF65-F5344CB8AC3E}">
        <p14:creationId xmlns:p14="http://schemas.microsoft.com/office/powerpoint/2010/main" val="464571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33</a:t>
            </a:fld>
            <a:endParaRPr lang="en-US"/>
          </a:p>
        </p:txBody>
      </p:sp>
    </p:spTree>
    <p:extLst>
      <p:ext uri="{BB962C8B-B14F-4D97-AF65-F5344CB8AC3E}">
        <p14:creationId xmlns:p14="http://schemas.microsoft.com/office/powerpoint/2010/main" val="494357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54050"/>
            <a:ext cx="5840412" cy="32845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0657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baseline="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343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252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baseline="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5463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77001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3133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EBEF6-8873-4DB1-9D37-C471607DC3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0E4F093A-2E96-44CD-AB0F-99A9EE949056}"/>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931623-9B0A-41CA-BD0D-ABBE82636152}"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12/12/2024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57584EB-AF3B-461D-8578-BEFE261AD4C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53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14550" y="1122363"/>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14550" y="3592513"/>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241668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1412"/>
            <a:ext cx="10725150" cy="987764"/>
          </a:xfrm>
        </p:spPr>
        <p:txBody>
          <a:bodyPr/>
          <a:lstStyle/>
          <a:p>
            <a:r>
              <a:rPr lang="en-US"/>
              <a:t>Click to edit Master title style</a:t>
            </a:r>
          </a:p>
        </p:txBody>
      </p:sp>
      <p:sp>
        <p:nvSpPr>
          <p:cNvPr id="9" name="Content Placeholder 8"/>
          <p:cNvSpPr>
            <a:spLocks noGrp="1"/>
          </p:cNvSpPr>
          <p:nvPr>
            <p:ph sz="quarter" idx="12"/>
          </p:nvPr>
        </p:nvSpPr>
        <p:spPr>
          <a:xfrm>
            <a:off x="1404421" y="1382839"/>
            <a:ext cx="9090025" cy="4092322"/>
          </a:xfrm>
        </p:spPr>
        <p:txBody>
          <a:bodyPr/>
          <a:lstStyle>
            <a:lvl1pPr marL="0" indent="0">
              <a:buNone/>
              <a:defRPr/>
            </a:lvl1pPr>
          </a:lstStyle>
          <a:p>
            <a:pPr lvl="0"/>
            <a:endParaRPr lang="en-US"/>
          </a:p>
        </p:txBody>
      </p:sp>
      <p:sp>
        <p:nvSpPr>
          <p:cNvPr id="3" name="Date Placeholder 6">
            <a:extLst>
              <a:ext uri="{FF2B5EF4-FFF2-40B4-BE49-F238E27FC236}">
                <a16:creationId xmlns:a16="http://schemas.microsoft.com/office/drawing/2014/main" id="{F80CE2AF-E660-3950-9787-DE2B3A071AD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12007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47750"/>
          </a:xfrm>
        </p:spPr>
        <p:txBody>
          <a:bodyPr/>
          <a:lstStyle/>
          <a:p>
            <a:r>
              <a:rPr lang="en-US"/>
              <a:t>Click to edit Master title style</a:t>
            </a:r>
          </a:p>
        </p:txBody>
      </p:sp>
      <p:sp>
        <p:nvSpPr>
          <p:cNvPr id="5" name="Text Placeholder 4"/>
          <p:cNvSpPr>
            <a:spLocks noGrp="1"/>
          </p:cNvSpPr>
          <p:nvPr>
            <p:ph type="body" sz="quarter" idx="13"/>
          </p:nvPr>
        </p:nvSpPr>
        <p:spPr>
          <a:xfrm>
            <a:off x="1147833" y="1383100"/>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7684F22C-CB99-3853-AE7A-8174198B5877}"/>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04514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53915FA5-AAA7-6BAF-5908-CA03414AECD4}"/>
              </a:ext>
            </a:extLst>
          </p:cNvPr>
          <p:cNvSpPr>
            <a:spLocks noGrp="1"/>
          </p:cNvSpPr>
          <p:nvPr>
            <p:ph type="dt" sz="half" idx="10"/>
          </p:nvPr>
        </p:nvSpPr>
        <p:spPr>
          <a:xfrm>
            <a:off x="4724400" y="6310312"/>
            <a:ext cx="2743200" cy="365125"/>
          </a:xfrm>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657028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12/12/2024</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79177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14788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19933"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322A8-A489-BBC6-3CF8-E3EBE7AC69CC}"/>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6"/>
            <a:ext cx="10515600" cy="103267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87388"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87388" y="22669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198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19800" y="226695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44F15-3FFF-25E2-C0E2-70B23180915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lgn="r">
              <a:defRPr>
                <a:solidFill>
                  <a:srgbClr val="102649"/>
                </a:solidFill>
              </a:defRPr>
            </a:lvl1pPr>
          </a:lstStyle>
          <a:p>
            <a:r>
              <a:rPr lang="en-US"/>
              <a:t>‹#›</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83270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2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86361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30220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0382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4724400" y="6310312"/>
            <a:ext cx="2743200" cy="365125"/>
          </a:xfrm>
          <a:prstGeom prst="rect">
            <a:avLst/>
          </a:prstGeom>
        </p:spPr>
        <p:txBody>
          <a:bodyPr vert="horz" lIns="91440" tIns="45720" rIns="91440" bIns="45720" rtlCol="0" anchor="ctr"/>
          <a:lstStyle>
            <a:lvl1pPr algn="l">
              <a:defRPr sz="1200">
                <a:solidFill>
                  <a:schemeClr val="bg1"/>
                </a:solidFill>
              </a:defRPr>
            </a:lvl1pPr>
          </a:lstStyle>
          <a:p>
            <a:pPr algn="r"/>
            <a:r>
              <a:rPr lang="en-US"/>
              <a:t>‹#›</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2" r:id="rId7"/>
    <p:sldLayoutId id="2147483674" r:id="rId8"/>
    <p:sldLayoutId id="2147483675" r:id="rId9"/>
    <p:sldLayoutId id="2147483676" r:id="rId10"/>
    <p:sldLayoutId id="2147483691" r:id="rId11"/>
    <p:sldLayoutId id="2147483693" r:id="rId12"/>
    <p:sldLayoutId id="2147483660" r:id="rId13"/>
    <p:sldLayoutId id="2147483703" r:id="rId14"/>
  </p:sldLayoutIdLst>
  <p:hf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forms.gle/ZtNh2cN3T9unSAvB9"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ducation.ky.gov/CTE/endofprog/Pages/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education.ky.gov/CTE/endofprog/Documents/CTE-EOP_Online_IT_Req.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ducation.ky.gov/CTE/endofprog/Documents/CTE-EOP_Critical_Deadline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education.ky.gov/CTE/teds/Pages/default.aspx" TargetMode="External"/><Relationship Id="rId4" Type="http://schemas.openxmlformats.org/officeDocument/2006/relationships/hyperlink" Target="https://lnks.gd/l/eyJhbGciOiJIUzI1NiJ9.eyJidWxsZXRpbl9saW5rX2lkIjoxMDksInVyaSI6ImJwMjpjbGljayIsImJ1bGxldGluX2lkIjoiMjAyMDAxMDYuMTUxMDE2MDEiLCJ1cmwiOiJodHRwOi8vZWR1Y2F0aW9uLmt5Lmdvdi9DVEUvdGVkcy9QYWdlcy9URURTTU0uYXNweCJ9.-2ynHpso-LEBA14KNd6JW7Jvj4vQLDhm0cQwpbTV6Dw/br/73718593666-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techfluency.org/eses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ky.gov/aa/distsupp/pages/admincode.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kdeeopsupport@education.ky.gov" TargetMode="External"/><Relationship Id="rId4" Type="http://schemas.openxmlformats.org/officeDocument/2006/relationships/hyperlink" Target="mailto:sherri.craig@education.ky.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amy.tracy@education.ky.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lori.looney@education.ky.gov" TargetMode="External"/><Relationship Id="rId4" Type="http://schemas.openxmlformats.org/officeDocument/2006/relationships/hyperlink" Target="mailto:tina.brogli@education.ky.gov"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hyperlink" Target="https://www.facebook.com/profile.php?id=100089944743094" TargetMode="External"/><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hyperlink" Target="https://twitter.com/KY_CTE" TargetMode="External"/><Relationship Id="rId9" Type="http://schemas.openxmlformats.org/officeDocument/2006/relationships/hyperlink" Target="https://bit.ly/41iOiXz"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education.ky.gov/CTE/cter/Pages/cteexcepchild.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education.ky.gov/CTE/cter/Documents/FAQ_Co-op-Internship_for_StateAccountability.pdf" TargetMode="External"/><Relationship Id="rId4" Type="http://schemas.openxmlformats.org/officeDocument/2006/relationships/hyperlink" Target="https://www.education.ky.gov/CTE/Pages/CTE-St-Acc.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education.ky.gov/AA/Assessments/summassmt/Documents/AKSA_Summative_Assessment_Calendar.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kapp-crd.azurewebsites.net/Login.asp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herri.craig@education.ky.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bill.bates@education.ky.gov"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applications.education.ky.gov/Login/Application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ida.wisc.edu/about/consortium/ky" TargetMode="External"/><Relationship Id="rId3" Type="http://schemas.openxmlformats.org/officeDocument/2006/relationships/hyperlink" Target="https://www.drcedirect.com/" TargetMode="External"/><Relationship Id="rId7" Type="http://schemas.openxmlformats.org/officeDocument/2006/relationships/hyperlink" Target="https://www.education.ky.gov/AA/Assessments/Pages/EL-Testing.aspx" TargetMode="External"/><Relationship Id="rId2" Type="http://schemas.openxmlformats.org/officeDocument/2006/relationships/hyperlink" Target="https://portal.wida.us/" TargetMode="External"/><Relationship Id="rId1" Type="http://schemas.openxmlformats.org/officeDocument/2006/relationships/slideLayout" Target="../slideLayouts/slideLayout12.xml"/><Relationship Id="rId6" Type="http://schemas.openxmlformats.org/officeDocument/2006/relationships/hyperlink" Target="https://www.education.ky.gov/AA/distsupp/Pages/AdminCode.aspx" TargetMode="External"/><Relationship Id="rId5" Type="http://schemas.openxmlformats.org/officeDocument/2006/relationships/hyperlink" Target="https://www.education.ky.gov/AA/distsupp/Pages/Forms.aspx" TargetMode="External"/><Relationship Id="rId4" Type="http://schemas.openxmlformats.org/officeDocument/2006/relationships/hyperlink" Target="https://wida.wisc.edu/sites/default/files/resource/Accessibility-Accommodations-Manu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a:t>DAC Webcast</a:t>
            </a:r>
            <a:br>
              <a:rPr lang="en-US"/>
            </a:br>
            <a:r>
              <a:rPr lang="en-US"/>
              <a:t>December 12, 2024</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vert="horz" lIns="91440" tIns="45720" rIns="91440" bIns="45720" rtlCol="0" anchor="t">
            <a:normAutofit/>
          </a:bodyPr>
          <a:lstStyle/>
          <a:p>
            <a:pPr algn="r">
              <a:spcBef>
                <a:spcPts val="0"/>
              </a:spcBef>
            </a:pPr>
            <a:endParaRPr lang="en-US"/>
          </a:p>
          <a:p>
            <a:pPr algn="r">
              <a:spcBef>
                <a:spcPts val="0"/>
              </a:spcBef>
            </a:pPr>
            <a:r>
              <a:rPr lang="en-US"/>
              <a:t>Jennifer Stafford, Director</a:t>
            </a:r>
          </a:p>
          <a:p>
            <a:pPr algn="r">
              <a:spcBef>
                <a:spcPts val="0"/>
              </a:spcBef>
            </a:pPr>
            <a:r>
              <a:rPr lang="en-US"/>
              <a:t>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AKSA</a:t>
            </a:r>
            <a:r>
              <a:rPr lang="en-US"/>
              <a:t> Updates</a:t>
            </a:r>
            <a:endParaRPr lang="en-US" sz="5400"/>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Krista Mullins, Administration Program Consultant</a:t>
            </a:r>
          </a:p>
          <a:p>
            <a:pPr algn="r"/>
            <a:r>
              <a:rPr lang="en-US"/>
              <a:t>Office of Assessment and Accountability</a:t>
            </a:r>
          </a:p>
          <a:p>
            <a:pPr algn="r"/>
            <a:endParaRPr lang="en-US"/>
          </a:p>
        </p:txBody>
      </p:sp>
    </p:spTree>
    <p:extLst>
      <p:ext uri="{BB962C8B-B14F-4D97-AF65-F5344CB8AC3E}">
        <p14:creationId xmlns:p14="http://schemas.microsoft.com/office/powerpoint/2010/main" val="24259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11332431" cy="1143000"/>
          </a:xfrm>
        </p:spPr>
        <p:txBody>
          <a:bodyPr/>
          <a:lstStyle/>
          <a:p>
            <a:r>
              <a:rPr lang="en-US"/>
              <a:t>AKSA Window 1 Closing</a:t>
            </a:r>
          </a:p>
        </p:txBody>
      </p:sp>
      <p:sp>
        <p:nvSpPr>
          <p:cNvPr id="14" name="Text Placeholder 13"/>
          <p:cNvSpPr>
            <a:spLocks noGrp="1"/>
          </p:cNvSpPr>
          <p:nvPr>
            <p:ph type="body" sz="quarter" idx="13"/>
          </p:nvPr>
        </p:nvSpPr>
        <p:spPr>
          <a:xfrm>
            <a:off x="822018" y="1677311"/>
            <a:ext cx="10015799" cy="3290229"/>
          </a:xfrm>
        </p:spPr>
        <p:txBody>
          <a:bodyPr vert="horz" lIns="91440" tIns="45720" rIns="91440" bIns="45720" rtlCol="0" anchor="t">
            <a:normAutofit/>
          </a:bodyPr>
          <a:lstStyle/>
          <a:p>
            <a:r>
              <a:rPr lang="en-US"/>
              <a:t>Window 1 closes on Wednesday, Dec. 18.</a:t>
            </a:r>
          </a:p>
          <a:p>
            <a:pPr lvl="1"/>
            <a:r>
              <a:rPr lang="en-US"/>
              <a:t>All tasks must be administered and completed.</a:t>
            </a:r>
          </a:p>
          <a:p>
            <a:r>
              <a:rPr lang="en-US"/>
              <a:t>Scores may continue to be entered into the Student Registration Database (SRD) through the close of business Friday, Dec. 20.</a:t>
            </a:r>
          </a:p>
          <a:p>
            <a:pPr>
              <a:buFont typeface="Wingdings" panose="05000000000000000000" pitchFamily="2" charset="2"/>
              <a:buChar char="§"/>
            </a:pPr>
            <a:endParaRPr lang="en-US"/>
          </a:p>
        </p:txBody>
      </p:sp>
    </p:spTree>
    <p:extLst>
      <p:ext uri="{BB962C8B-B14F-4D97-AF65-F5344CB8AC3E}">
        <p14:creationId xmlns:p14="http://schemas.microsoft.com/office/powerpoint/2010/main" val="517324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11332431" cy="1123950"/>
          </a:xfrm>
        </p:spPr>
        <p:txBody>
          <a:bodyPr/>
          <a:lstStyle/>
          <a:p>
            <a:r>
              <a:rPr lang="en-US"/>
              <a:t>SRD Score Entry</a:t>
            </a:r>
          </a:p>
        </p:txBody>
      </p:sp>
      <p:sp>
        <p:nvSpPr>
          <p:cNvPr id="2" name="Text Placeholder 13">
            <a:extLst>
              <a:ext uri="{FF2B5EF4-FFF2-40B4-BE49-F238E27FC236}">
                <a16:creationId xmlns:a16="http://schemas.microsoft.com/office/drawing/2014/main" id="{6BF5C680-76EE-93ED-00FE-C9B4E8B0FF22}"/>
              </a:ext>
            </a:extLst>
          </p:cNvPr>
          <p:cNvSpPr txBox="1">
            <a:spLocks/>
          </p:cNvSpPr>
          <p:nvPr/>
        </p:nvSpPr>
        <p:spPr>
          <a:xfrm>
            <a:off x="974109" y="1023828"/>
            <a:ext cx="9577051" cy="4618781"/>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Franklin Gothic Medium" panose="020B06030201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t>Prior to entering test scores, the user will be prompted to select the field test form number (option 1, 2, or 3).</a:t>
            </a:r>
          </a:p>
          <a:p>
            <a:pPr lvl="1">
              <a:lnSpc>
                <a:spcPct val="110000"/>
              </a:lnSpc>
            </a:pPr>
            <a:r>
              <a:rPr lang="en-US"/>
              <a:t>The correct number can be found on the binder cover sheet and in the top right-hand corner of the field test.</a:t>
            </a:r>
          </a:p>
          <a:p>
            <a:pPr>
              <a:lnSpc>
                <a:spcPct val="110000"/>
              </a:lnSpc>
            </a:pPr>
            <a:r>
              <a:rPr lang="en-US"/>
              <a:t>Use the tabs to enter the scores for the correct content area.</a:t>
            </a:r>
          </a:p>
          <a:p>
            <a:pPr>
              <a:lnSpc>
                <a:spcPct val="110000"/>
              </a:lnSpc>
            </a:pPr>
            <a:r>
              <a:rPr lang="en-US"/>
              <a:t>Each item must have a score entered.</a:t>
            </a:r>
          </a:p>
          <a:p>
            <a:pPr lvl="1">
              <a:lnSpc>
                <a:spcPct val="110000"/>
              </a:lnSpc>
            </a:pPr>
            <a:r>
              <a:rPr lang="en-US"/>
              <a:t>If a student did not respond, the test administrator must choose “no response.”</a:t>
            </a:r>
          </a:p>
          <a:p>
            <a:pPr>
              <a:lnSpc>
                <a:spcPct val="110000"/>
              </a:lnSpc>
            </a:pPr>
            <a:r>
              <a:rPr lang="en-US"/>
              <a:t>Click “Save and Submit” to save any entered data.</a:t>
            </a:r>
          </a:p>
          <a:p>
            <a:pPr lvl="1">
              <a:lnSpc>
                <a:spcPct val="110000"/>
              </a:lnSpc>
            </a:pPr>
            <a:r>
              <a:rPr lang="en-US"/>
              <a:t>Data may be edited until all content areas have been completed. Once all content area scores have been entered and the “Save and Submit” button has been pressed, the student record cannot be edited unless the whole record is reset, which will erase all data.</a:t>
            </a:r>
          </a:p>
          <a:p>
            <a:pPr>
              <a:lnSpc>
                <a:spcPct val="110000"/>
              </a:lnSpc>
            </a:pPr>
            <a:r>
              <a:rPr lang="en-US"/>
              <a:t>The last day to enter scores for Window 1 is Dec. 20.</a:t>
            </a:r>
          </a:p>
          <a:p>
            <a:pPr>
              <a:buFont typeface="Wingdings" panose="05000000000000000000" pitchFamily="2" charset="2"/>
              <a:buChar char="§"/>
            </a:pPr>
            <a:endParaRPr lang="en-US"/>
          </a:p>
          <a:p>
            <a:pPr>
              <a:buFont typeface="Wingdings" panose="05000000000000000000" pitchFamily="2" charset="2"/>
              <a:buChar char="§"/>
            </a:pPr>
            <a:endParaRPr lang="en-US"/>
          </a:p>
        </p:txBody>
      </p:sp>
    </p:spTree>
    <p:extLst>
      <p:ext uri="{BB962C8B-B14F-4D97-AF65-F5344CB8AC3E}">
        <p14:creationId xmlns:p14="http://schemas.microsoft.com/office/powerpoint/2010/main" val="194296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10333033" cy="1133475"/>
          </a:xfrm>
        </p:spPr>
        <p:txBody>
          <a:bodyPr/>
          <a:lstStyle/>
          <a:p>
            <a:r>
              <a:rPr lang="en-US"/>
              <a:t>Medical Situations/Nonparticipation</a:t>
            </a:r>
          </a:p>
        </p:txBody>
      </p:sp>
      <p:sp>
        <p:nvSpPr>
          <p:cNvPr id="14" name="Text Placeholder 13"/>
          <p:cNvSpPr>
            <a:spLocks noGrp="1"/>
          </p:cNvSpPr>
          <p:nvPr>
            <p:ph type="body" sz="quarter" idx="13"/>
          </p:nvPr>
        </p:nvSpPr>
        <p:spPr>
          <a:xfrm>
            <a:off x="1050309" y="1233379"/>
            <a:ext cx="9188715" cy="4391242"/>
          </a:xfrm>
        </p:spPr>
        <p:txBody>
          <a:bodyPr vert="horz" lIns="91440" tIns="45720" rIns="91440" bIns="45720" rtlCol="0" anchor="t">
            <a:normAutofit/>
          </a:bodyPr>
          <a:lstStyle/>
          <a:p>
            <a:r>
              <a:rPr lang="en-US"/>
              <a:t>Medical nonparticipations are completed and filed in the spring.</a:t>
            </a:r>
          </a:p>
          <a:p>
            <a:r>
              <a:rPr lang="en-US"/>
              <a:t>Students who are unable to test during Window 1 may test during the makeup window (Jan. 6-Mar. 21). </a:t>
            </a:r>
          </a:p>
          <a:p>
            <a:r>
              <a:rPr lang="en-US"/>
              <a:t>If the student is unable to complete testing during the makeup window, (s)he may complete both Windows (1 and 2) in the Spring during Window 2 (April 14-May 23).</a:t>
            </a:r>
          </a:p>
          <a:p>
            <a:pPr>
              <a:buFont typeface="Wingdings" panose="05000000000000000000" pitchFamily="2" charset="2"/>
              <a:buChar char="§"/>
            </a:pPr>
            <a:endParaRPr lang="en-US"/>
          </a:p>
        </p:txBody>
      </p:sp>
    </p:spTree>
    <p:extLst>
      <p:ext uri="{BB962C8B-B14F-4D97-AF65-F5344CB8AC3E}">
        <p14:creationId xmlns:p14="http://schemas.microsoft.com/office/powerpoint/2010/main" val="83587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0C69193A-B3C1-2D8F-CBF1-F4E1EF39359F}"/>
              </a:ext>
            </a:extLst>
          </p:cNvPr>
          <p:cNvSpPr>
            <a:spLocks noGrp="1"/>
          </p:cNvSpPr>
          <p:nvPr>
            <p:ph type="title"/>
          </p:nvPr>
        </p:nvSpPr>
        <p:spPr>
          <a:xfrm>
            <a:off x="0" y="0"/>
            <a:ext cx="8596668" cy="1152525"/>
          </a:xfrm>
        </p:spPr>
        <p:txBody>
          <a:bodyPr/>
          <a:lstStyle/>
          <a:p>
            <a:r>
              <a:rPr lang="en-US"/>
              <a:t>Window 1 Makeup</a:t>
            </a:r>
          </a:p>
        </p:txBody>
      </p:sp>
      <p:sp>
        <p:nvSpPr>
          <p:cNvPr id="2" name="Text Placeholder 13">
            <a:extLst>
              <a:ext uri="{FF2B5EF4-FFF2-40B4-BE49-F238E27FC236}">
                <a16:creationId xmlns:a16="http://schemas.microsoft.com/office/drawing/2014/main" id="{CC6E0601-DDAD-B890-00CF-497F1E057BD2}"/>
              </a:ext>
            </a:extLst>
          </p:cNvPr>
          <p:cNvSpPr>
            <a:spLocks noGrp="1"/>
          </p:cNvSpPr>
          <p:nvPr>
            <p:ph type="body" sz="quarter" idx="13"/>
          </p:nvPr>
        </p:nvSpPr>
        <p:spPr>
          <a:xfrm>
            <a:off x="1050309" y="1233379"/>
            <a:ext cx="9188715" cy="4391242"/>
          </a:xfrm>
        </p:spPr>
        <p:txBody>
          <a:bodyPr vert="horz" lIns="91440" tIns="45720" rIns="91440" bIns="45720" rtlCol="0" anchor="t">
            <a:normAutofit lnSpcReduction="10000"/>
          </a:bodyPr>
          <a:lstStyle/>
          <a:p>
            <a:r>
              <a:rPr lang="en-US"/>
              <a:t>Window 1 makeups must be requested from KDE.</a:t>
            </a:r>
          </a:p>
          <a:p>
            <a:r>
              <a:rPr lang="en-US"/>
              <a:t>A </a:t>
            </a:r>
            <a:r>
              <a:rPr lang="en-US">
                <a:hlinkClick r:id="rId3"/>
              </a:rPr>
              <a:t>form</a:t>
            </a:r>
            <a:r>
              <a:rPr lang="en-US"/>
              <a:t> must be submitted with the request.</a:t>
            </a:r>
          </a:p>
          <a:p>
            <a:pPr lvl="1"/>
            <a:r>
              <a:rPr lang="en-US"/>
              <a:t>Includes SSID, district, reason, name of test administrator, and date of expected completion.</a:t>
            </a:r>
          </a:p>
          <a:p>
            <a:pPr lvl="1"/>
            <a:r>
              <a:rPr lang="en-US"/>
              <a:t>A copy of the completed form will be emailed to the person completing the request.</a:t>
            </a:r>
          </a:p>
          <a:p>
            <a:r>
              <a:rPr lang="en-US"/>
              <a:t>Allow 1 to 2 business days for KDE to review the request and make a determination.</a:t>
            </a:r>
          </a:p>
          <a:p>
            <a:pPr lvl="1"/>
            <a:r>
              <a:rPr lang="en-US"/>
              <a:t>Please allow 1 to 2 business days after approval for the SRD and Online Training System (OTS) to update.</a:t>
            </a:r>
          </a:p>
          <a:p>
            <a:r>
              <a:rPr lang="en-US"/>
              <a:t>The makeup window is Jan. 6-Mar. 21.</a:t>
            </a:r>
          </a:p>
          <a:p>
            <a:pPr>
              <a:buFont typeface="Wingdings" panose="05000000000000000000" pitchFamily="2" charset="2"/>
              <a:buChar char="§"/>
            </a:pPr>
            <a:endParaRPr lang="en-US"/>
          </a:p>
        </p:txBody>
      </p:sp>
    </p:spTree>
    <p:extLst>
      <p:ext uri="{BB962C8B-B14F-4D97-AF65-F5344CB8AC3E}">
        <p14:creationId xmlns:p14="http://schemas.microsoft.com/office/powerpoint/2010/main" val="2268324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0C69193A-B3C1-2D8F-CBF1-F4E1EF39359F}"/>
              </a:ext>
            </a:extLst>
          </p:cNvPr>
          <p:cNvSpPr>
            <a:spLocks noGrp="1"/>
          </p:cNvSpPr>
          <p:nvPr>
            <p:ph type="title"/>
          </p:nvPr>
        </p:nvSpPr>
        <p:spPr>
          <a:xfrm>
            <a:off x="0" y="0"/>
            <a:ext cx="8596668" cy="1080979"/>
          </a:xfrm>
        </p:spPr>
        <p:txBody>
          <a:bodyPr/>
          <a:lstStyle/>
          <a:p>
            <a:r>
              <a:rPr lang="en-US"/>
              <a:t>Test Materials</a:t>
            </a:r>
          </a:p>
        </p:txBody>
      </p:sp>
      <p:sp>
        <p:nvSpPr>
          <p:cNvPr id="3" name="Text Placeholder 13">
            <a:extLst>
              <a:ext uri="{FF2B5EF4-FFF2-40B4-BE49-F238E27FC236}">
                <a16:creationId xmlns:a16="http://schemas.microsoft.com/office/drawing/2014/main" id="{77BA5B89-F658-2838-106C-D83CE223C1A6}"/>
              </a:ext>
            </a:extLst>
          </p:cNvPr>
          <p:cNvSpPr txBox="1">
            <a:spLocks/>
          </p:cNvSpPr>
          <p:nvPr/>
        </p:nvSpPr>
        <p:spPr>
          <a:xfrm>
            <a:off x="1078884" y="1080979"/>
            <a:ext cx="9665316" cy="439124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Franklin Gothic Medium" panose="020B06030201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Delete any materials that were downloaded onto a computer or device</a:t>
            </a:r>
          </a:p>
          <a:p>
            <a:r>
              <a:rPr lang="en-US"/>
              <a:t>Destroy any materials that were copied or made for administration</a:t>
            </a:r>
          </a:p>
          <a:p>
            <a:r>
              <a:rPr lang="en-US"/>
              <a:t>Return student answer sheets to the Building Assessment Coordinator (BAC) or District Assessment Coordinator (DAC) to be kept in a secure location</a:t>
            </a:r>
          </a:p>
          <a:p>
            <a:r>
              <a:rPr lang="en-US"/>
              <a:t>Return binders and any original copies to BAC or DAC to be kept in a secure location</a:t>
            </a:r>
          </a:p>
          <a:p>
            <a:r>
              <a:rPr lang="en-US"/>
              <a:t>Retain math counters for Window 2 (elementary only)</a:t>
            </a:r>
          </a:p>
          <a:p>
            <a:pPr>
              <a:buFont typeface="Wingdings" panose="05000000000000000000" pitchFamily="2" charset="2"/>
              <a:buChar char="§"/>
            </a:pPr>
            <a:endParaRPr lang="en-US"/>
          </a:p>
        </p:txBody>
      </p:sp>
    </p:spTree>
    <p:extLst>
      <p:ext uri="{BB962C8B-B14F-4D97-AF65-F5344CB8AC3E}">
        <p14:creationId xmlns:p14="http://schemas.microsoft.com/office/powerpoint/2010/main" val="227551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C336E-FA25-125A-AA93-8727679EBB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AF0EDC-DB9F-E002-94D8-EE5709EB42DB}"/>
              </a:ext>
            </a:extLst>
          </p:cNvPr>
          <p:cNvSpPr>
            <a:spLocks noGrp="1"/>
          </p:cNvSpPr>
          <p:nvPr>
            <p:ph type="ctrTitle"/>
          </p:nvPr>
        </p:nvSpPr>
        <p:spPr>
          <a:xfrm>
            <a:off x="2114550" y="1550335"/>
            <a:ext cx="9144000" cy="1878665"/>
          </a:xfrm>
        </p:spPr>
        <p:txBody>
          <a:bodyPr>
            <a:normAutofit/>
          </a:bodyPr>
          <a:lstStyle/>
          <a:p>
            <a:r>
              <a:rPr lang="en-US"/>
              <a:t>ACT Reminders</a:t>
            </a:r>
          </a:p>
        </p:txBody>
      </p:sp>
      <p:sp>
        <p:nvSpPr>
          <p:cNvPr id="5" name="Subtitle 4">
            <a:extLst>
              <a:ext uri="{FF2B5EF4-FFF2-40B4-BE49-F238E27FC236}">
                <a16:creationId xmlns:a16="http://schemas.microsoft.com/office/drawing/2014/main" id="{CB70C0B3-3688-C6BD-B4E2-5CC2792206CB}"/>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Christen Roseberry, Program Consultant</a:t>
            </a:r>
          </a:p>
          <a:p>
            <a:r>
              <a:rPr lang="en-US"/>
              <a:t>Office of Assessment and Accountability</a:t>
            </a:r>
          </a:p>
        </p:txBody>
      </p:sp>
    </p:spTree>
    <p:extLst>
      <p:ext uri="{BB962C8B-B14F-4D97-AF65-F5344CB8AC3E}">
        <p14:creationId xmlns:p14="http://schemas.microsoft.com/office/powerpoint/2010/main" val="869952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xfrm>
            <a:off x="0" y="0"/>
            <a:ext cx="12192000" cy="1524000"/>
          </a:xfrm>
        </p:spPr>
        <p:txBody>
          <a:bodyPr rot="0" spcFirstLastPara="0" vertOverflow="overflow" horzOverflow="overflow" vert="horz" lIns="0" tIns="0" rIns="0" bIns="0" numCol="1" spcCol="0" rtlCol="0" fromWordArt="0" anchor="t" anchorCtr="0" forceAA="0" compatLnSpc="1">
            <a:prstTxWarp prst="textNoShape">
              <a:avLst/>
            </a:prstTxWarp>
            <a:noAutofit/>
          </a:bodyPr>
          <a:lstStyle/>
          <a:p>
            <a:pPr marL="342900" lvl="0" defTabSz="914400">
              <a:lnSpc>
                <a:spcPct val="100000"/>
              </a:lnSpc>
              <a:spcBef>
                <a:spcPts val="0"/>
              </a:spcBef>
              <a:defRPr/>
            </a:pPr>
            <a:r>
              <a:rPr lang="en-US"/>
              <a:t>Accommodations Request Window: </a:t>
            </a:r>
            <a:br>
              <a:rPr lang="en-US"/>
            </a:br>
            <a:r>
              <a:rPr lang="en-US"/>
              <a:t>Nov. 11, 2024 – Jan. 24, 2025</a:t>
            </a:r>
            <a:endParaRPr kumimoji="0" lang="en-US" b="1" i="0" u="none" strike="noStrike" kern="1200" cap="none" spc="0" normalizeH="0" baseline="0" noProof="0">
              <a:ln>
                <a:noFill/>
              </a:ln>
              <a:effectLst/>
              <a:uLnTx/>
              <a:uFillTx/>
            </a:endParaRPr>
          </a:p>
        </p:txBody>
      </p:sp>
      <p:sp>
        <p:nvSpPr>
          <p:cNvPr id="7" name="Content Placeholder 6">
            <a:extLst>
              <a:ext uri="{FF2B5EF4-FFF2-40B4-BE49-F238E27FC236}">
                <a16:creationId xmlns:a16="http://schemas.microsoft.com/office/drawing/2014/main" id="{82D0836E-AFE1-982C-E29C-278225F510E3}"/>
              </a:ext>
            </a:extLst>
          </p:cNvPr>
          <p:cNvSpPr>
            <a:spLocks noGrp="1"/>
          </p:cNvSpPr>
          <p:nvPr>
            <p:ph idx="1"/>
          </p:nvPr>
        </p:nvSpPr>
        <p:spPr>
          <a:xfrm>
            <a:off x="838200" y="1323974"/>
            <a:ext cx="10515600" cy="4514851"/>
          </a:xfrm>
        </p:spPr>
        <p:txBody>
          <a:bodyPr vert="horz" lIns="91440" tIns="45720" rIns="91440" bIns="45720" rtlCol="0" anchor="t">
            <a:normAutofit fontScale="40000" lnSpcReduction="20000"/>
          </a:bodyPr>
          <a:lstStyle/>
          <a:p>
            <a:pPr>
              <a:lnSpc>
                <a:spcPct val="120000"/>
              </a:lnSpc>
            </a:pPr>
            <a:r>
              <a:rPr lang="en-US" sz="6000"/>
              <a:t>ACT and OAA strongly encourage schools/districts to submit requests in the Test Accessibility and Accommodations (TAA) system </a:t>
            </a:r>
            <a:r>
              <a:rPr lang="en-US" sz="6000" i="1"/>
              <a:t>prior to winter break</a:t>
            </a:r>
            <a:r>
              <a:rPr lang="en-US" sz="6000"/>
              <a:t>. This will help ensure that testing staff has ample time to provide ACT with any additional information and documentation needed to secure the authorized accommodations and supports. </a:t>
            </a:r>
          </a:p>
          <a:p>
            <a:pPr>
              <a:lnSpc>
                <a:spcPct val="120000"/>
              </a:lnSpc>
            </a:pPr>
            <a:r>
              <a:rPr lang="en-US" sz="6000"/>
              <a:t>Students </a:t>
            </a:r>
            <a:r>
              <a:rPr lang="en-US" sz="6000" b="1"/>
              <a:t>may not </a:t>
            </a:r>
            <a:r>
              <a:rPr lang="en-US" sz="6000"/>
              <a:t>be approved for accommodations if a school waits until the deadline. If a school misses the deadline, the student will be denied accommodations. </a:t>
            </a:r>
          </a:p>
          <a:p>
            <a:pPr>
              <a:lnSpc>
                <a:spcPct val="120000"/>
              </a:lnSpc>
            </a:pPr>
            <a:r>
              <a:rPr kumimoji="0" lang="en-US" sz="6000" i="1" u="none" strike="noStrike" kern="1200" cap="none" spc="0" normalizeH="0" baseline="0" noProof="0">
                <a:ln>
                  <a:noFill/>
                </a:ln>
                <a:effectLst/>
                <a:uLnTx/>
                <a:uFillTx/>
                <a:ea typeface="+mn-ea"/>
                <a:cs typeface="+mn-cs"/>
              </a:rPr>
              <a:t>Important note: If a school fails to request accommodations for a student, this is considered a potential allegation. The DAC should enter the allegation into the online KDE/CAVEON Core reporting system.  </a:t>
            </a:r>
          </a:p>
        </p:txBody>
      </p:sp>
    </p:spTree>
    <p:extLst>
      <p:ext uri="{BB962C8B-B14F-4D97-AF65-F5344CB8AC3E}">
        <p14:creationId xmlns:p14="http://schemas.microsoft.com/office/powerpoint/2010/main" val="2467850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0" y="0"/>
            <a:ext cx="12076814" cy="1325563"/>
          </a:xfrm>
        </p:spPr>
        <p:txBody>
          <a:bodyPr anchor="ctr">
            <a:normAutofit/>
          </a:bodyPr>
          <a:lstStyle/>
          <a:p>
            <a:r>
              <a:rPr lang="en-US">
                <a:ea typeface="+mj-lt"/>
                <a:cs typeface="+mj-lt"/>
              </a:rPr>
              <a:t>Spring 2025 Junior ACT State Administration:</a:t>
            </a:r>
            <a:r>
              <a:rPr lang="en-US"/>
              <a:t> </a:t>
            </a:r>
            <a:br>
              <a:rPr lang="en-US"/>
            </a:br>
            <a:r>
              <a:rPr lang="en-US"/>
              <a:t>Verify Enrollment Task</a:t>
            </a:r>
          </a:p>
        </p:txBody>
      </p:sp>
      <p:sp>
        <p:nvSpPr>
          <p:cNvPr id="19" name="Content Placeholder 2">
            <a:extLst>
              <a:ext uri="{FF2B5EF4-FFF2-40B4-BE49-F238E27FC236}">
                <a16:creationId xmlns:a16="http://schemas.microsoft.com/office/drawing/2014/main" id="{3DB44305-DDCD-4DB7-B2B7-ABD50E4282C9}"/>
              </a:ext>
            </a:extLst>
          </p:cNvPr>
          <p:cNvSpPr>
            <a:spLocks noGrp="1"/>
          </p:cNvSpPr>
          <p:nvPr>
            <p:ph sz="half" idx="1"/>
          </p:nvPr>
        </p:nvSpPr>
        <p:spPr>
          <a:xfrm>
            <a:off x="499730" y="1825624"/>
            <a:ext cx="4654161" cy="3822623"/>
          </a:xfrm>
        </p:spPr>
        <p:txBody>
          <a:bodyPr>
            <a:normAutofit/>
          </a:bodyPr>
          <a:lstStyle/>
          <a:p>
            <a:r>
              <a:rPr lang="en-US" i="1"/>
              <a:t>The deadline to complete the Verify Enrollment task is Jan. 31.</a:t>
            </a:r>
            <a:endParaRPr lang="en-US">
              <a:highlight>
                <a:srgbClr val="FFFF00"/>
              </a:highlight>
            </a:endParaRPr>
          </a:p>
          <a:p>
            <a:r>
              <a:rPr lang="en-US" i="1"/>
              <a:t>All students will be loaded in the ACT. </a:t>
            </a:r>
            <a:r>
              <a:rPr lang="en-US" i="1" err="1"/>
              <a:t>PearsonAccess</a:t>
            </a:r>
            <a:r>
              <a:rPr lang="en-US" i="1" baseline="30000" err="1"/>
              <a:t>next</a:t>
            </a:r>
            <a:r>
              <a:rPr lang="en-US" i="1"/>
              <a:t> (PAN) system as </a:t>
            </a:r>
            <a:r>
              <a:rPr lang="en-US" b="1" i="1"/>
              <a:t>testing online</a:t>
            </a:r>
            <a:r>
              <a:rPr lang="en-US" i="1"/>
              <a:t>. </a:t>
            </a:r>
            <a:endParaRPr lang="en-US"/>
          </a:p>
        </p:txBody>
      </p:sp>
      <p:graphicFrame>
        <p:nvGraphicFramePr>
          <p:cNvPr id="2" name="Table 2">
            <a:extLst>
              <a:ext uri="{FF2B5EF4-FFF2-40B4-BE49-F238E27FC236}">
                <a16:creationId xmlns:a16="http://schemas.microsoft.com/office/drawing/2014/main" id="{804B52FE-6CD2-0B04-FB96-B1E6188CD382}"/>
              </a:ext>
            </a:extLst>
          </p:cNvPr>
          <p:cNvGraphicFramePr>
            <a:graphicFrameLocks noGrp="1"/>
          </p:cNvGraphicFramePr>
          <p:nvPr>
            <p:extLst>
              <p:ext uri="{D42A27DB-BD31-4B8C-83A1-F6EECF244321}">
                <p14:modId xmlns:p14="http://schemas.microsoft.com/office/powerpoint/2010/main" val="3940693483"/>
              </p:ext>
            </p:extLst>
          </p:nvPr>
        </p:nvGraphicFramePr>
        <p:xfrm>
          <a:off x="5372986" y="1465510"/>
          <a:ext cx="5865822" cy="4025006"/>
        </p:xfrm>
        <a:graphic>
          <a:graphicData uri="http://schemas.openxmlformats.org/drawingml/2006/table">
            <a:tbl>
              <a:tblPr firstRow="1" bandRow="1">
                <a:tableStyleId>{5C22544A-7EE6-4342-B048-85BDC9FD1C3A}</a:tableStyleId>
              </a:tblPr>
              <a:tblGrid>
                <a:gridCol w="3379128">
                  <a:extLst>
                    <a:ext uri="{9D8B030D-6E8A-4147-A177-3AD203B41FA5}">
                      <a16:colId xmlns:a16="http://schemas.microsoft.com/office/drawing/2014/main" val="789010570"/>
                    </a:ext>
                  </a:extLst>
                </a:gridCol>
                <a:gridCol w="2486694">
                  <a:extLst>
                    <a:ext uri="{9D8B030D-6E8A-4147-A177-3AD203B41FA5}">
                      <a16:colId xmlns:a16="http://schemas.microsoft.com/office/drawing/2014/main" val="3458486728"/>
                    </a:ext>
                  </a:extLst>
                </a:gridCol>
              </a:tblGrid>
              <a:tr h="814446">
                <a:tc>
                  <a:txBody>
                    <a:bodyPr/>
                    <a:lstStyle/>
                    <a:p>
                      <a:r>
                        <a:rPr lang="en-US" sz="3600"/>
                        <a:t>PAN Activity </a:t>
                      </a:r>
                    </a:p>
                  </a:txBody>
                  <a:tcPr>
                    <a:solidFill>
                      <a:srgbClr val="007780"/>
                    </a:solidFill>
                  </a:tcPr>
                </a:tc>
                <a:tc>
                  <a:txBody>
                    <a:bodyPr/>
                    <a:lstStyle/>
                    <a:p>
                      <a:r>
                        <a:rPr lang="en-US" sz="3600"/>
                        <a:t>Dates</a:t>
                      </a:r>
                    </a:p>
                  </a:txBody>
                  <a:tcPr>
                    <a:solidFill>
                      <a:srgbClr val="007780"/>
                    </a:solidFill>
                  </a:tcPr>
                </a:tc>
                <a:extLst>
                  <a:ext uri="{0D108BD9-81ED-4DB2-BD59-A6C34878D82A}">
                    <a16:rowId xmlns:a16="http://schemas.microsoft.com/office/drawing/2014/main" val="1051716543"/>
                  </a:ext>
                </a:extLst>
              </a:tr>
              <a:tr h="983944">
                <a:tc>
                  <a:txBody>
                    <a:bodyPr/>
                    <a:lstStyle/>
                    <a:p>
                      <a:r>
                        <a:rPr lang="en-US" sz="2200" b="0">
                          <a:solidFill>
                            <a:srgbClr val="102649"/>
                          </a:solidFill>
                        </a:rPr>
                        <a:t>Student Data Upload (SDU) File Loaded from KDE into PAN</a:t>
                      </a:r>
                    </a:p>
                  </a:txBody>
                  <a:tcPr>
                    <a:solidFill>
                      <a:srgbClr val="A7CBCD"/>
                    </a:solidFill>
                  </a:tcPr>
                </a:tc>
                <a:tc>
                  <a:txBody>
                    <a:bodyPr/>
                    <a:lstStyle/>
                    <a:p>
                      <a:endParaRPr lang="en-US" sz="2200" b="0">
                        <a:solidFill>
                          <a:srgbClr val="102649"/>
                        </a:solidFill>
                      </a:endParaRPr>
                    </a:p>
                    <a:p>
                      <a:r>
                        <a:rPr lang="en-US" sz="2200" b="0">
                          <a:solidFill>
                            <a:srgbClr val="102649"/>
                          </a:solidFill>
                        </a:rPr>
                        <a:t>Jan. 14</a:t>
                      </a:r>
                    </a:p>
                  </a:txBody>
                  <a:tcPr>
                    <a:solidFill>
                      <a:srgbClr val="A7CBCD"/>
                    </a:solidFill>
                  </a:tcPr>
                </a:tc>
                <a:extLst>
                  <a:ext uri="{0D108BD9-81ED-4DB2-BD59-A6C34878D82A}">
                    <a16:rowId xmlns:a16="http://schemas.microsoft.com/office/drawing/2014/main" val="3260192561"/>
                  </a:ext>
                </a:extLst>
              </a:tr>
              <a:tr h="1016000">
                <a:tc>
                  <a:txBody>
                    <a:bodyPr/>
                    <a:lstStyle/>
                    <a:p>
                      <a:endParaRPr lang="en-US" sz="2200" b="0">
                        <a:solidFill>
                          <a:srgbClr val="102649"/>
                        </a:solidFill>
                      </a:endParaRPr>
                    </a:p>
                    <a:p>
                      <a:r>
                        <a:rPr lang="en-US" sz="2200" b="0">
                          <a:solidFill>
                            <a:srgbClr val="102649"/>
                          </a:solidFill>
                        </a:rPr>
                        <a:t>Verify Enrollment</a:t>
                      </a:r>
                    </a:p>
                  </a:txBody>
                  <a:tcPr>
                    <a:solidFill>
                      <a:srgbClr val="A7CBCD"/>
                    </a:solidFill>
                  </a:tcPr>
                </a:tc>
                <a:tc>
                  <a:txBody>
                    <a:bodyPr/>
                    <a:lstStyle/>
                    <a:p>
                      <a:endParaRPr lang="en-US" sz="2200" b="0">
                        <a:solidFill>
                          <a:srgbClr val="102649"/>
                        </a:solidFill>
                      </a:endParaRPr>
                    </a:p>
                    <a:p>
                      <a:r>
                        <a:rPr lang="en-US" sz="2200" b="0">
                          <a:solidFill>
                            <a:srgbClr val="102649"/>
                          </a:solidFill>
                        </a:rPr>
                        <a:t>Jan. 14 – Jan. 31</a:t>
                      </a:r>
                    </a:p>
                  </a:txBody>
                  <a:tcPr>
                    <a:solidFill>
                      <a:srgbClr val="A7CBCD"/>
                    </a:solidFill>
                  </a:tcPr>
                </a:tc>
                <a:extLst>
                  <a:ext uri="{0D108BD9-81ED-4DB2-BD59-A6C34878D82A}">
                    <a16:rowId xmlns:a16="http://schemas.microsoft.com/office/drawing/2014/main" val="657638303"/>
                  </a:ext>
                </a:extLst>
              </a:tr>
              <a:tr h="926333">
                <a:tc>
                  <a:txBody>
                    <a:bodyPr/>
                    <a:lstStyle/>
                    <a:p>
                      <a:r>
                        <a:rPr lang="en-US" sz="2200" b="0">
                          <a:solidFill>
                            <a:srgbClr val="102649"/>
                          </a:solidFill>
                        </a:rPr>
                        <a:t>Barcode Label (paper testing only) &amp; Non-Test Instructions  Deadline</a:t>
                      </a:r>
                    </a:p>
                  </a:txBody>
                  <a:tcPr>
                    <a:solidFill>
                      <a:srgbClr val="A7CBCD"/>
                    </a:solidFill>
                  </a:tcPr>
                </a:tc>
                <a:tc>
                  <a:txBody>
                    <a:bodyPr/>
                    <a:lstStyle/>
                    <a:p>
                      <a:endParaRPr lang="en-US" sz="2200" b="0" dirty="0">
                        <a:solidFill>
                          <a:srgbClr val="102649"/>
                        </a:solidFill>
                      </a:endParaRPr>
                    </a:p>
                    <a:p>
                      <a:r>
                        <a:rPr lang="en-US" sz="2200" b="0" dirty="0">
                          <a:solidFill>
                            <a:srgbClr val="102649"/>
                          </a:solidFill>
                        </a:rPr>
                        <a:t>Jan. 31</a:t>
                      </a:r>
                    </a:p>
                  </a:txBody>
                  <a:tcPr>
                    <a:solidFill>
                      <a:srgbClr val="A7CBCD"/>
                    </a:solidFill>
                  </a:tcPr>
                </a:tc>
                <a:extLst>
                  <a:ext uri="{0D108BD9-81ED-4DB2-BD59-A6C34878D82A}">
                    <a16:rowId xmlns:a16="http://schemas.microsoft.com/office/drawing/2014/main" val="3162794959"/>
                  </a:ext>
                </a:extLst>
              </a:tr>
            </a:tbl>
          </a:graphicData>
        </a:graphic>
      </p:graphicFrame>
    </p:spTree>
    <p:extLst>
      <p:ext uri="{BB962C8B-B14F-4D97-AF65-F5344CB8AC3E}">
        <p14:creationId xmlns:p14="http://schemas.microsoft.com/office/powerpoint/2010/main" val="59917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662284" y="1098646"/>
            <a:ext cx="9930650" cy="2387600"/>
          </a:xfrm>
        </p:spPr>
        <p:txBody>
          <a:bodyPr>
            <a:normAutofit/>
          </a:bodyPr>
          <a:lstStyle/>
          <a:p>
            <a:br>
              <a:rPr lang="en-US"/>
            </a:br>
            <a:r>
              <a:rPr lang="en-US"/>
              <a:t>Career and Technical Education</a:t>
            </a:r>
            <a:br>
              <a:rPr lang="en-US"/>
            </a:br>
            <a:endParaRPr lang="en-US"/>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481321" y="3026228"/>
            <a:ext cx="8111613" cy="2330354"/>
          </a:xfrm>
        </p:spPr>
        <p:txBody>
          <a:bodyPr>
            <a:normAutofit/>
          </a:bodyPr>
          <a:lstStyle/>
          <a:p>
            <a:r>
              <a:rPr lang="en-US"/>
              <a:t>Sherri Craig</a:t>
            </a:r>
          </a:p>
          <a:p>
            <a:r>
              <a:rPr lang="en-US"/>
              <a:t>Systems Consultant</a:t>
            </a:r>
          </a:p>
          <a:p>
            <a:r>
              <a:rPr lang="en-US"/>
              <a:t>Office of Career and Technical Education</a:t>
            </a:r>
          </a:p>
          <a:p>
            <a:endParaRPr lang="en-US"/>
          </a:p>
        </p:txBody>
      </p:sp>
    </p:spTree>
    <p:extLst>
      <p:ext uri="{BB962C8B-B14F-4D97-AF65-F5344CB8AC3E}">
        <p14:creationId xmlns:p14="http://schemas.microsoft.com/office/powerpoint/2010/main" val="210455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CC8-E658-0F89-A9F7-D41B0E3338C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DEB050B-41E7-FB5F-CA6A-42AFF2CB1358}"/>
              </a:ext>
            </a:extLst>
          </p:cNvPr>
          <p:cNvSpPr>
            <a:spLocks noGrp="1"/>
          </p:cNvSpPr>
          <p:nvPr>
            <p:ph idx="1"/>
          </p:nvPr>
        </p:nvSpPr>
        <p:spPr/>
        <p:txBody>
          <a:bodyPr vert="horz" lIns="91440" tIns="45720" rIns="91440" bIns="45720" rtlCol="0" anchor="t">
            <a:normAutofit/>
          </a:bodyPr>
          <a:lstStyle/>
          <a:p>
            <a:r>
              <a:rPr lang="en-US"/>
              <a:t>ACCESS for ELLs Reminders</a:t>
            </a:r>
          </a:p>
          <a:p>
            <a:r>
              <a:rPr lang="en-US"/>
              <a:t>Alternate Kentucky Summative Assessment (AKSA) Updates </a:t>
            </a:r>
          </a:p>
          <a:p>
            <a:r>
              <a:rPr lang="en-US"/>
              <a:t>ACT Reminders</a:t>
            </a:r>
          </a:p>
          <a:p>
            <a:r>
              <a:rPr lang="en-US"/>
              <a:t>Career and Technical Education (CTE) Reminders </a:t>
            </a:r>
          </a:p>
          <a:p>
            <a:r>
              <a:rPr lang="en-US"/>
              <a:t>K Screen Updates </a:t>
            </a:r>
          </a:p>
          <a:p>
            <a:r>
              <a:rPr lang="en-US"/>
              <a:t>Town Hall Schedule and Agenda</a:t>
            </a:r>
          </a:p>
          <a:p>
            <a:endParaRPr lang="en-US"/>
          </a:p>
        </p:txBody>
      </p:sp>
    </p:spTree>
    <p:extLst>
      <p:ext uri="{BB962C8B-B14F-4D97-AF65-F5344CB8AC3E}">
        <p14:creationId xmlns:p14="http://schemas.microsoft.com/office/powerpoint/2010/main" val="367216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C36C6-6C46-A184-8970-9D90119ABA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F1BE80-9863-DF72-98DB-87BC20AA952B}"/>
              </a:ext>
            </a:extLst>
          </p:cNvPr>
          <p:cNvSpPr>
            <a:spLocks noGrp="1"/>
          </p:cNvSpPr>
          <p:nvPr>
            <p:ph type="title"/>
          </p:nvPr>
        </p:nvSpPr>
        <p:spPr>
          <a:xfrm>
            <a:off x="831850" y="2657475"/>
            <a:ext cx="10998200" cy="3095625"/>
          </a:xfrm>
        </p:spPr>
        <p:txBody>
          <a:bodyPr>
            <a:noAutofit/>
          </a:bodyPr>
          <a:lstStyle/>
          <a:p>
            <a:pPr>
              <a:lnSpc>
                <a:spcPct val="100000"/>
              </a:lnSpc>
              <a:spcBef>
                <a:spcPts val="0"/>
              </a:spcBef>
            </a:pPr>
            <a:r>
              <a:rPr lang="en-US" sz="3600" kern="100">
                <a:effectLst/>
                <a:ea typeface="Calibri" panose="020F0502020204030204" pitchFamily="34" charset="0"/>
                <a:cs typeface="Times New Roman" panose="02020603050405020304" pitchFamily="18" charset="0"/>
              </a:rPr>
              <a:t>2024-25 </a:t>
            </a:r>
            <a:r>
              <a:rPr lang="en-US" sz="3600" kern="100">
                <a:ea typeface="Calibri" panose="020F0502020204030204" pitchFamily="34" charset="0"/>
                <a:cs typeface="Times New Roman" panose="02020603050405020304" pitchFamily="18" charset="0"/>
              </a:rPr>
              <a:t>CTE End-of-Program (EOP), </a:t>
            </a:r>
            <a:br>
              <a:rPr lang="en-US" sz="3600" kern="100">
                <a:ea typeface="Calibri" panose="020F0502020204030204" pitchFamily="34" charset="0"/>
                <a:cs typeface="Times New Roman" panose="02020603050405020304" pitchFamily="18" charset="0"/>
              </a:rPr>
            </a:br>
            <a:r>
              <a:rPr lang="en-US" sz="3600" kern="100">
                <a:ea typeface="Calibri" panose="020F0502020204030204" pitchFamily="34" charset="0"/>
                <a:cs typeface="Times New Roman" panose="02020603050405020304" pitchFamily="18" charset="0"/>
              </a:rPr>
              <a:t>TRACK Pre-Apprenticeship Assessments and E-SESS Updates</a:t>
            </a:r>
            <a:br>
              <a:rPr lang="en-US" sz="3600" kern="100">
                <a:effectLst/>
                <a:ea typeface="Calibri" panose="020F0502020204030204" pitchFamily="34" charset="0"/>
                <a:cs typeface="Times New Roman" panose="02020603050405020304" pitchFamily="18" charset="0"/>
              </a:rPr>
            </a:br>
            <a:br>
              <a:rPr lang="en-US" sz="4000" kern="100">
                <a:effectLst/>
                <a:ea typeface="Calibri" panose="020F0502020204030204" pitchFamily="34" charset="0"/>
                <a:cs typeface="Times New Roman" panose="02020603050405020304" pitchFamily="18" charset="0"/>
              </a:rPr>
            </a:br>
            <a:endParaRPr lang="en-US" sz="4000"/>
          </a:p>
        </p:txBody>
      </p:sp>
    </p:spTree>
    <p:extLst>
      <p:ext uri="{BB962C8B-B14F-4D97-AF65-F5344CB8AC3E}">
        <p14:creationId xmlns:p14="http://schemas.microsoft.com/office/powerpoint/2010/main" val="4061696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6CBA-FB2A-4901-961C-B765AD712FD5}"/>
              </a:ext>
            </a:extLst>
          </p:cNvPr>
          <p:cNvSpPr>
            <a:spLocks noGrp="1"/>
          </p:cNvSpPr>
          <p:nvPr>
            <p:ph type="title"/>
          </p:nvPr>
        </p:nvSpPr>
        <p:spPr>
          <a:xfrm>
            <a:off x="0" y="0"/>
            <a:ext cx="11975911" cy="1133475"/>
          </a:xfrm>
        </p:spPr>
        <p:txBody>
          <a:bodyPr/>
          <a:lstStyle/>
          <a:p>
            <a:r>
              <a:rPr lang="en-US"/>
              <a:t>2024-25 CTE End-of-Program (EOP) Assessment</a:t>
            </a:r>
          </a:p>
        </p:txBody>
      </p:sp>
      <p:sp>
        <p:nvSpPr>
          <p:cNvPr id="3" name="Content Placeholder 2">
            <a:extLst>
              <a:ext uri="{FF2B5EF4-FFF2-40B4-BE49-F238E27FC236}">
                <a16:creationId xmlns:a16="http://schemas.microsoft.com/office/drawing/2014/main" id="{3B2A0BD6-1DE5-43F5-966F-F9AC036939DA}"/>
              </a:ext>
            </a:extLst>
          </p:cNvPr>
          <p:cNvSpPr>
            <a:spLocks noGrp="1"/>
          </p:cNvSpPr>
          <p:nvPr>
            <p:ph idx="1"/>
          </p:nvPr>
        </p:nvSpPr>
        <p:spPr>
          <a:xfrm>
            <a:off x="482599" y="1041400"/>
            <a:ext cx="11150601" cy="4382069"/>
          </a:xfrm>
        </p:spPr>
        <p:txBody>
          <a:bodyPr>
            <a:noAutofit/>
          </a:bodyPr>
          <a:lstStyle/>
          <a:p>
            <a:pPr marL="0" indent="0">
              <a:lnSpc>
                <a:spcPct val="100000"/>
              </a:lnSpc>
              <a:spcBef>
                <a:spcPts val="1200"/>
              </a:spcBef>
              <a:spcAft>
                <a:spcPts val="1200"/>
              </a:spcAft>
              <a:buNone/>
            </a:pPr>
            <a:r>
              <a:rPr lang="en-US" sz="2300" kern="100">
                <a:ea typeface="Calibri" panose="020F0502020204030204" pitchFamily="34" charset="0"/>
                <a:cs typeface="Times New Roman" panose="02020603050405020304" pitchFamily="18" charset="0"/>
                <a:hlinkClick r:id="rId3"/>
              </a:rPr>
              <a:t>2024-25 CTE EOP Assessment Coordinator and Administrator Manual</a:t>
            </a:r>
            <a:r>
              <a:rPr lang="en-US" sz="2300" kern="100">
                <a:ea typeface="Calibri" panose="020F0502020204030204" pitchFamily="34" charset="0"/>
                <a:cs typeface="Times New Roman" panose="02020603050405020304" pitchFamily="18" charset="0"/>
              </a:rPr>
              <a:t> is now available</a:t>
            </a:r>
            <a:br>
              <a:rPr lang="en-US" sz="2300" kern="100">
                <a:ea typeface="Calibri" panose="020F0502020204030204" pitchFamily="34" charset="0"/>
                <a:cs typeface="Times New Roman" panose="02020603050405020304" pitchFamily="18" charset="0"/>
              </a:rPr>
            </a:br>
            <a:br>
              <a:rPr lang="en-US" sz="2400" kern="100">
                <a:solidFill>
                  <a:srgbClr val="333333"/>
                </a:solidFill>
                <a:ea typeface="Calibri" panose="020F0502020204030204" pitchFamily="34" charset="0"/>
                <a:cs typeface="Times New Roman" panose="02020603050405020304" pitchFamily="18" charset="0"/>
              </a:rPr>
            </a:br>
            <a:r>
              <a:rPr lang="en-US" sz="2400" kern="100">
                <a:solidFill>
                  <a:srgbClr val="333333"/>
                </a:solidFill>
                <a:ea typeface="Calibri" panose="020F0502020204030204" pitchFamily="34" charset="0"/>
                <a:cs typeface="Times New Roman" panose="02020603050405020304" pitchFamily="18" charset="0"/>
              </a:rPr>
              <a:t>Refer to the </a:t>
            </a:r>
            <a:r>
              <a:rPr lang="en-US" sz="2400" kern="100">
                <a:solidFill>
                  <a:srgbClr val="0563C1"/>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CTE EOP Assessment web page</a:t>
            </a:r>
            <a:r>
              <a:rPr lang="en-US" sz="2400" kern="100">
                <a:solidFill>
                  <a:schemeClr val="bg1"/>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2400" kern="100">
                <a:solidFill>
                  <a:srgbClr val="333333"/>
                </a:solidFill>
                <a:ea typeface="Calibri" panose="020F0502020204030204" pitchFamily="34" charset="0"/>
                <a:cs typeface="Times New Roman" panose="02020603050405020304" pitchFamily="18" charset="0"/>
              </a:rPr>
              <a:t>for more information related to testing</a:t>
            </a:r>
            <a:br>
              <a:rPr lang="en-US" sz="2400" kern="100">
                <a:solidFill>
                  <a:srgbClr val="333333"/>
                </a:solidFill>
                <a:ea typeface="Calibri" panose="020F0502020204030204" pitchFamily="34" charset="0"/>
                <a:cs typeface="Times New Roman" panose="02020603050405020304" pitchFamily="18" charset="0"/>
              </a:rPr>
            </a:br>
            <a:br>
              <a:rPr lang="en-US" sz="2300" kern="100">
                <a:ea typeface="Calibri" panose="020F0502020204030204" pitchFamily="34" charset="0"/>
                <a:cs typeface="Times New Roman" panose="02020603050405020304" pitchFamily="18" charset="0"/>
              </a:rPr>
            </a:br>
            <a:r>
              <a:rPr lang="en-US" sz="2300" b="1" i="0" u="sng">
                <a:solidFill>
                  <a:srgbClr val="007780"/>
                </a:solidFill>
                <a:effectLst/>
                <a:hlinkClick r:id="rId4"/>
              </a:rPr>
              <a:t>CTE EOP Online IT Requirements</a:t>
            </a:r>
            <a:r>
              <a:rPr lang="en-US" sz="2300" b="1" i="0" u="sng">
                <a:solidFill>
                  <a:srgbClr val="007780"/>
                </a:solidFill>
                <a:effectLst/>
              </a:rPr>
              <a:t> </a:t>
            </a:r>
            <a:endParaRPr lang="en-US" sz="2300" u="sng">
              <a:solidFill>
                <a:srgbClr val="333333"/>
              </a:solidFill>
            </a:endParaRPr>
          </a:p>
          <a:p>
            <a:pPr lvl="1">
              <a:lnSpc>
                <a:spcPct val="100000"/>
              </a:lnSpc>
              <a:spcBef>
                <a:spcPts val="600"/>
              </a:spcBef>
              <a:spcAft>
                <a:spcPts val="600"/>
              </a:spcAft>
            </a:pPr>
            <a:r>
              <a:rPr lang="en-US" sz="2000" b="0" i="0">
                <a:solidFill>
                  <a:srgbClr val="333333"/>
                </a:solidFill>
                <a:effectLst/>
              </a:rPr>
              <a:t>CTE EOP Assessment is administered using the online system, E-SESS, provided by Pitso Education. Please review the technical specifications in the CTE EOP Online IT Requirements to ensure a smooth testing experience. Technical support is provided by E-SESS and the Career and Technical Education Consortium of States (CTECS).</a:t>
            </a:r>
          </a:p>
          <a:p>
            <a:pPr lvl="1">
              <a:lnSpc>
                <a:spcPct val="100000"/>
              </a:lnSpc>
              <a:spcBef>
                <a:spcPts val="600"/>
              </a:spcBef>
              <a:spcAft>
                <a:spcPts val="600"/>
              </a:spcAft>
            </a:pPr>
            <a:r>
              <a:rPr lang="en-US" sz="2000" b="0" i="0">
                <a:solidFill>
                  <a:srgbClr val="333333"/>
                </a:solidFill>
                <a:effectLst/>
              </a:rPr>
              <a:t>DACs, BACs, and Principals should communicate with Building and District Technology Coordinators to confirm all guidelines in the CTE EOP Online IT Requirements document, including the updated E-SESS Focus Lock Technical Preparations, are addressed prior to local administration of the test.</a:t>
            </a:r>
            <a:br>
              <a:rPr lang="en-US" sz="2000" b="0" i="0">
                <a:solidFill>
                  <a:srgbClr val="333333"/>
                </a:solidFill>
                <a:effectLst/>
              </a:rPr>
            </a:br>
            <a:endParaRPr lang="en-US" sz="2000" b="0" i="0">
              <a:solidFill>
                <a:srgbClr val="333333"/>
              </a:solidFill>
              <a:effectLst/>
            </a:endParaRPr>
          </a:p>
          <a:p>
            <a:pPr lvl="1">
              <a:lnSpc>
                <a:spcPct val="100000"/>
              </a:lnSpc>
              <a:spcBef>
                <a:spcPts val="600"/>
              </a:spcBef>
              <a:spcAft>
                <a:spcPts val="600"/>
              </a:spcAft>
            </a:pPr>
            <a:endParaRPr lang="en-US" sz="2400" kern="100">
              <a:effectLst/>
              <a:ea typeface="Calibri" panose="020F0502020204030204" pitchFamily="34" charset="0"/>
              <a:cs typeface="Times New Roman" panose="02020603050405020304" pitchFamily="18" charset="0"/>
            </a:endParaRPr>
          </a:p>
          <a:p>
            <a:pPr lvl="1">
              <a:lnSpc>
                <a:spcPct val="100000"/>
              </a:lnSpc>
              <a:spcBef>
                <a:spcPts val="600"/>
              </a:spcBef>
              <a:spcAft>
                <a:spcPts val="600"/>
              </a:spcAft>
            </a:pPr>
            <a:endParaRPr lang="en-US" sz="2300"/>
          </a:p>
          <a:p>
            <a:pPr marL="0" indent="0">
              <a:lnSpc>
                <a:spcPct val="100000"/>
              </a:lnSpc>
              <a:spcBef>
                <a:spcPts val="600"/>
              </a:spcBef>
              <a:spcAft>
                <a:spcPts val="600"/>
              </a:spcAft>
              <a:buNone/>
            </a:pPr>
            <a:endParaRPr lang="en-US" sz="2400"/>
          </a:p>
        </p:txBody>
      </p:sp>
    </p:spTree>
    <p:extLst>
      <p:ext uri="{BB962C8B-B14F-4D97-AF65-F5344CB8AC3E}">
        <p14:creationId xmlns:p14="http://schemas.microsoft.com/office/powerpoint/2010/main" val="120932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6CBA-FB2A-4901-961C-B765AD712FD5}"/>
              </a:ext>
            </a:extLst>
          </p:cNvPr>
          <p:cNvSpPr>
            <a:spLocks noGrp="1"/>
          </p:cNvSpPr>
          <p:nvPr>
            <p:ph type="title"/>
          </p:nvPr>
        </p:nvSpPr>
        <p:spPr>
          <a:xfrm>
            <a:off x="0" y="1"/>
            <a:ext cx="12191999" cy="1476374"/>
          </a:xfrm>
        </p:spPr>
        <p:txBody>
          <a:bodyPr>
            <a:noAutofit/>
          </a:bodyPr>
          <a:lstStyle/>
          <a:p>
            <a:r>
              <a:rPr lang="en-US"/>
              <a:t>2024-25 Testing Critical Deadlines: CTE Assessments (EOP, TRACK) Testing</a:t>
            </a:r>
          </a:p>
        </p:txBody>
      </p:sp>
      <p:sp>
        <p:nvSpPr>
          <p:cNvPr id="3" name="Content Placeholder 2">
            <a:extLst>
              <a:ext uri="{FF2B5EF4-FFF2-40B4-BE49-F238E27FC236}">
                <a16:creationId xmlns:a16="http://schemas.microsoft.com/office/drawing/2014/main" id="{3B2A0BD6-1DE5-43F5-966F-F9AC036939DA}"/>
              </a:ext>
            </a:extLst>
          </p:cNvPr>
          <p:cNvSpPr>
            <a:spLocks noGrp="1"/>
          </p:cNvSpPr>
          <p:nvPr>
            <p:ph idx="1"/>
          </p:nvPr>
        </p:nvSpPr>
        <p:spPr>
          <a:xfrm>
            <a:off x="419099" y="1342700"/>
            <a:ext cx="11556811" cy="4346900"/>
          </a:xfrm>
        </p:spPr>
        <p:txBody>
          <a:bodyPr>
            <a:noAutofit/>
          </a:bodyPr>
          <a:lstStyle/>
          <a:p>
            <a:pPr marL="0" indent="0">
              <a:lnSpc>
                <a:spcPct val="100000"/>
              </a:lnSpc>
              <a:spcBef>
                <a:spcPts val="600"/>
              </a:spcBef>
              <a:spcAft>
                <a:spcPts val="600"/>
              </a:spcAft>
              <a:buNone/>
            </a:pPr>
            <a:r>
              <a:rPr lang="en-US" sz="2300"/>
              <a:t>Reminders: </a:t>
            </a:r>
          </a:p>
          <a:p>
            <a:pPr lvl="1">
              <a:lnSpc>
                <a:spcPct val="100000"/>
              </a:lnSpc>
              <a:spcBef>
                <a:spcPts val="600"/>
              </a:spcBef>
              <a:spcAft>
                <a:spcPts val="600"/>
              </a:spcAft>
            </a:pPr>
            <a:r>
              <a:rPr lang="en-US" sz="2300"/>
              <a:t>2025 CTE EOP and TRACK Pre-Apprenticeship testing windows are </a:t>
            </a:r>
            <a:r>
              <a:rPr lang="en-US" sz="2300" b="1" u="sng"/>
              <a:t>Feb. 24</a:t>
            </a:r>
            <a:r>
              <a:rPr lang="en-US" sz="2300" b="1"/>
              <a:t> – </a:t>
            </a:r>
            <a:r>
              <a:rPr lang="en-US" sz="2300" b="1" u="sng"/>
              <a:t>Mar. 28</a:t>
            </a:r>
          </a:p>
          <a:p>
            <a:pPr lvl="1">
              <a:lnSpc>
                <a:spcPct val="100000"/>
              </a:lnSpc>
              <a:spcBef>
                <a:spcPts val="600"/>
              </a:spcBef>
              <a:spcAft>
                <a:spcPts val="600"/>
              </a:spcAft>
            </a:pPr>
            <a:r>
              <a:rPr lang="en-US" sz="2300"/>
              <a:t>All CTE EOP and TRACK Pre-Apprenticeship testing </a:t>
            </a:r>
            <a:r>
              <a:rPr lang="en-US" sz="2300" b="1" u="sng"/>
              <a:t>must be completed</a:t>
            </a:r>
            <a:r>
              <a:rPr lang="en-US" sz="2300" b="1"/>
              <a:t> </a:t>
            </a:r>
            <a:r>
              <a:rPr lang="en-US" sz="2300"/>
              <a:t>by </a:t>
            </a:r>
            <a:r>
              <a:rPr lang="en-US" sz="2300" b="1" u="sng"/>
              <a:t>Mar. 28</a:t>
            </a:r>
          </a:p>
          <a:p>
            <a:pPr marL="0" indent="0">
              <a:lnSpc>
                <a:spcPct val="100000"/>
              </a:lnSpc>
              <a:spcBef>
                <a:spcPts val="600"/>
              </a:spcBef>
              <a:spcAft>
                <a:spcPts val="600"/>
              </a:spcAft>
              <a:buNone/>
            </a:pPr>
            <a:r>
              <a:rPr lang="en-US" sz="2300"/>
              <a:t>Feb. 1 Critical Deadline:</a:t>
            </a:r>
            <a:endParaRPr lang="en-US" sz="2300" b="1" u="sng"/>
          </a:p>
          <a:p>
            <a:pPr lvl="1">
              <a:lnSpc>
                <a:spcPct val="100000"/>
              </a:lnSpc>
              <a:spcBef>
                <a:spcPts val="600"/>
              </a:spcBef>
              <a:spcAft>
                <a:spcPts val="600"/>
              </a:spcAft>
            </a:pPr>
            <a:r>
              <a:rPr lang="en-US" sz="2300" b="1" u="sng"/>
              <a:t>Feb. 1</a:t>
            </a:r>
            <a:r>
              <a:rPr lang="en-US" sz="2300" b="1"/>
              <a:t> </a:t>
            </a:r>
            <a:r>
              <a:rPr lang="en-US" sz="2300"/>
              <a:t>Student testing registration deadline CTE EOP / TRACK Pre-Apprenticeship. Refer to the </a:t>
            </a:r>
            <a:r>
              <a:rPr lang="en-US" sz="2300" i="0" u="none" strike="noStrike">
                <a:solidFill>
                  <a:srgbClr val="102649"/>
                </a:solidFill>
                <a:effectLst/>
                <a:hlinkClick r:id="rId3"/>
              </a:rPr>
              <a:t>Critical Deadlines</a:t>
            </a:r>
            <a:r>
              <a:rPr lang="en-US" sz="2300" i="0" u="none" strike="noStrike">
                <a:solidFill>
                  <a:srgbClr val="102649"/>
                </a:solidFill>
                <a:effectLst/>
              </a:rPr>
              <a:t> link for more details.</a:t>
            </a:r>
            <a:endParaRPr lang="en-US" sz="2300"/>
          </a:p>
          <a:p>
            <a:pPr lvl="1">
              <a:lnSpc>
                <a:spcPct val="100000"/>
              </a:lnSpc>
              <a:spcBef>
                <a:spcPts val="600"/>
              </a:spcBef>
              <a:spcAft>
                <a:spcPts val="600"/>
              </a:spcAft>
            </a:pPr>
            <a:r>
              <a:rPr lang="en-US" sz="2300" kern="100">
                <a:effectLst/>
                <a:ea typeface="Calibri" panose="020F0502020204030204" pitchFamily="34" charset="0"/>
                <a:cs typeface="Times New Roman" panose="02020603050405020304" pitchFamily="18" charset="0"/>
              </a:rPr>
              <a:t>Students must be properly identified as a concentrator and have the required number of credits </a:t>
            </a:r>
            <a:r>
              <a:rPr lang="en-US" sz="2300" kern="100">
                <a:ea typeface="Calibri" panose="020F0502020204030204" pitchFamily="34" charset="0"/>
                <a:cs typeface="Times New Roman" panose="02020603050405020304" pitchFamily="18" charset="0"/>
              </a:rPr>
              <a:t>in the </a:t>
            </a:r>
            <a:r>
              <a:rPr lang="en-US" sz="2300" kern="100">
                <a:effectLst/>
                <a:ea typeface="Calibri" panose="020F0502020204030204" pitchFamily="34" charset="0"/>
                <a:cs typeface="Times New Roman" panose="02020603050405020304" pitchFamily="18" charset="0"/>
              </a:rPr>
              <a:t>career pathway(s) in </a:t>
            </a:r>
            <a:r>
              <a:rPr lang="en-US" sz="2300" kern="100">
                <a:ea typeface="Calibri" panose="020F0502020204030204" pitchFamily="34" charset="0"/>
                <a:cs typeface="Times New Roman" panose="02020603050405020304" pitchFamily="18" charset="0"/>
              </a:rPr>
              <a:t>the Technical Education Database System (</a:t>
            </a:r>
            <a:r>
              <a:rPr lang="en-US" sz="2300" kern="100">
                <a:effectLst/>
                <a:ea typeface="Calibri" panose="020F0502020204030204" pitchFamily="34" charset="0"/>
                <a:cs typeface="Times New Roman" panose="02020603050405020304" pitchFamily="18" charset="0"/>
              </a:rPr>
              <a:t>TEDS) by </a:t>
            </a:r>
            <a:r>
              <a:rPr lang="en-US" sz="2300" b="1" u="sng" kern="100">
                <a:effectLst/>
                <a:ea typeface="Calibri" panose="020F0502020204030204" pitchFamily="34" charset="0"/>
                <a:cs typeface="Times New Roman" panose="02020603050405020304" pitchFamily="18" charset="0"/>
              </a:rPr>
              <a:t>Feb. 1</a:t>
            </a:r>
            <a:r>
              <a:rPr lang="en-US" sz="2300" kern="100">
                <a:effectLst/>
                <a:ea typeface="Calibri" panose="020F0502020204030204" pitchFamily="34" charset="0"/>
                <a:cs typeface="Times New Roman" panose="02020603050405020304" pitchFamily="18" charset="0"/>
              </a:rPr>
              <a:t> of the current school year to receive a test ticket. </a:t>
            </a:r>
            <a:r>
              <a:rPr lang="en-US" sz="2300" kern="100">
                <a:solidFill>
                  <a:srgbClr val="000000"/>
                </a:solidFill>
                <a:effectLst/>
                <a:ea typeface="Times New Roman" panose="02020603050405020304" pitchFamily="18" charset="0"/>
                <a:cs typeface="Calibri" panose="020F0502020204030204" pitchFamily="34" charset="0"/>
              </a:rPr>
              <a:t>Refer to the links</a:t>
            </a:r>
            <a:r>
              <a:rPr lang="en-US" sz="2300" kern="100">
                <a:solidFill>
                  <a:srgbClr val="223942"/>
                </a:solidFill>
                <a:effectLst/>
                <a:ea typeface="Times New Roman" panose="02020603050405020304" pitchFamily="18" charset="0"/>
                <a:cs typeface="Calibri" panose="020F0502020204030204" pitchFamily="34" charset="0"/>
              </a:rPr>
              <a:t> </a:t>
            </a:r>
            <a:r>
              <a:rPr lang="en-US" sz="2300" u="sng" kern="100">
                <a:solidFill>
                  <a:srgbClr val="0000CC"/>
                </a:solidFill>
                <a:effectLst/>
                <a:ea typeface="Times New Roman" panose="02020603050405020304" pitchFamily="18" charset="0"/>
                <a:cs typeface="Calibri" panose="020F0502020204030204" pitchFamily="34" charset="0"/>
                <a:hlinkClick r:id="rId4" tooltip="http://education.ky.gov/CTE/teds/Pages/TEDSMM.aspx&#10;Ctrl+Click or tap to follow the link"/>
              </a:rPr>
              <a:t>TEDS Monthly Notes</a:t>
            </a:r>
            <a:r>
              <a:rPr lang="en-US" sz="2300" kern="100">
                <a:solidFill>
                  <a:srgbClr val="223942"/>
                </a:solidFill>
                <a:effectLst/>
                <a:ea typeface="Times New Roman" panose="02020603050405020304" pitchFamily="18" charset="0"/>
                <a:cs typeface="Calibri" panose="020F0502020204030204" pitchFamily="34" charset="0"/>
              </a:rPr>
              <a:t> </a:t>
            </a:r>
            <a:r>
              <a:rPr lang="en-US" sz="2300" kern="100">
                <a:solidFill>
                  <a:srgbClr val="000000"/>
                </a:solidFill>
                <a:effectLst/>
                <a:ea typeface="Times New Roman" panose="02020603050405020304" pitchFamily="18" charset="0"/>
                <a:cs typeface="Calibri" panose="020F0502020204030204" pitchFamily="34" charset="0"/>
              </a:rPr>
              <a:t>and</a:t>
            </a:r>
            <a:r>
              <a:rPr lang="en-US" sz="2300" kern="100">
                <a:solidFill>
                  <a:srgbClr val="223942"/>
                </a:solidFill>
                <a:effectLst/>
                <a:ea typeface="Times New Roman" panose="02020603050405020304" pitchFamily="18" charset="0"/>
                <a:cs typeface="Calibri" panose="020F0502020204030204" pitchFamily="34" charset="0"/>
              </a:rPr>
              <a:t> </a:t>
            </a:r>
            <a:r>
              <a:rPr lang="en-US" sz="2300" u="sng" kern="100">
                <a:solidFill>
                  <a:srgbClr val="0000CC"/>
                </a:solidFill>
                <a:effectLst/>
                <a:ea typeface="Times New Roman" panose="02020603050405020304" pitchFamily="18" charset="0"/>
                <a:cs typeface="Calibri" panose="020F0502020204030204" pitchFamily="34" charset="0"/>
                <a:hlinkClick r:id="rId5"/>
              </a:rPr>
              <a:t>TEDS website</a:t>
            </a:r>
            <a:r>
              <a:rPr lang="en-US" sz="2300" kern="100">
                <a:solidFill>
                  <a:srgbClr val="223942"/>
                </a:solidFill>
                <a:effectLst/>
                <a:ea typeface="Times New Roman" panose="02020603050405020304" pitchFamily="18" charset="0"/>
                <a:cs typeface="Calibri" panose="020F0502020204030204" pitchFamily="34" charset="0"/>
              </a:rPr>
              <a:t> </a:t>
            </a:r>
            <a:r>
              <a:rPr lang="en-US" sz="2300" kern="100">
                <a:solidFill>
                  <a:srgbClr val="000000"/>
                </a:solidFill>
                <a:effectLst/>
                <a:ea typeface="Times New Roman" panose="02020603050405020304" pitchFamily="18" charset="0"/>
                <a:cs typeface="Calibri" panose="020F0502020204030204" pitchFamily="34" charset="0"/>
              </a:rPr>
              <a:t>for more information regarding TEDS data.</a:t>
            </a:r>
            <a:endParaRPr lang="en-US" sz="2300" kern="100">
              <a:effectLst/>
              <a:ea typeface="Calibri" panose="020F0502020204030204" pitchFamily="34" charset="0"/>
              <a:cs typeface="Times New Roman" panose="02020603050405020304" pitchFamily="18" charset="0"/>
            </a:endParaRPr>
          </a:p>
          <a:p>
            <a:pPr lvl="1">
              <a:lnSpc>
                <a:spcPct val="100000"/>
              </a:lnSpc>
              <a:spcBef>
                <a:spcPts val="600"/>
              </a:spcBef>
              <a:spcAft>
                <a:spcPts val="600"/>
              </a:spcAft>
            </a:pPr>
            <a:endParaRPr lang="en-US" sz="2400" kern="100">
              <a:effectLst/>
              <a:ea typeface="Calibri" panose="020F0502020204030204" pitchFamily="34" charset="0"/>
              <a:cs typeface="Times New Roman" panose="02020603050405020304" pitchFamily="18" charset="0"/>
            </a:endParaRPr>
          </a:p>
          <a:p>
            <a:pPr lvl="1">
              <a:lnSpc>
                <a:spcPct val="100000"/>
              </a:lnSpc>
              <a:spcBef>
                <a:spcPts val="600"/>
              </a:spcBef>
              <a:spcAft>
                <a:spcPts val="600"/>
              </a:spcAft>
            </a:pPr>
            <a:endParaRPr lang="en-US" sz="2300"/>
          </a:p>
          <a:p>
            <a:pPr marL="0" indent="0">
              <a:lnSpc>
                <a:spcPct val="100000"/>
              </a:lnSpc>
              <a:spcBef>
                <a:spcPts val="600"/>
              </a:spcBef>
              <a:spcAft>
                <a:spcPts val="600"/>
              </a:spcAft>
              <a:buNone/>
            </a:pPr>
            <a:endParaRPr lang="en-US" sz="2400"/>
          </a:p>
        </p:txBody>
      </p:sp>
    </p:spTree>
    <p:extLst>
      <p:ext uri="{BB962C8B-B14F-4D97-AF65-F5344CB8AC3E}">
        <p14:creationId xmlns:p14="http://schemas.microsoft.com/office/powerpoint/2010/main" val="688809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6CBA-FB2A-4901-961C-B765AD712FD5}"/>
              </a:ext>
            </a:extLst>
          </p:cNvPr>
          <p:cNvSpPr>
            <a:spLocks noGrp="1"/>
          </p:cNvSpPr>
          <p:nvPr>
            <p:ph type="title"/>
          </p:nvPr>
        </p:nvSpPr>
        <p:spPr>
          <a:xfrm>
            <a:off x="0" y="0"/>
            <a:ext cx="10973887" cy="1152525"/>
          </a:xfrm>
        </p:spPr>
        <p:txBody>
          <a:bodyPr/>
          <a:lstStyle/>
          <a:p>
            <a:r>
              <a:rPr lang="en-US"/>
              <a:t>2024-25 E-SESS Update</a:t>
            </a:r>
          </a:p>
        </p:txBody>
      </p:sp>
      <p:sp>
        <p:nvSpPr>
          <p:cNvPr id="3" name="Content Placeholder 2">
            <a:extLst>
              <a:ext uri="{FF2B5EF4-FFF2-40B4-BE49-F238E27FC236}">
                <a16:creationId xmlns:a16="http://schemas.microsoft.com/office/drawing/2014/main" id="{3B2A0BD6-1DE5-43F5-966F-F9AC036939DA}"/>
              </a:ext>
            </a:extLst>
          </p:cNvPr>
          <p:cNvSpPr>
            <a:spLocks noGrp="1"/>
          </p:cNvSpPr>
          <p:nvPr>
            <p:ph idx="1"/>
          </p:nvPr>
        </p:nvSpPr>
        <p:spPr>
          <a:xfrm>
            <a:off x="458287" y="1067832"/>
            <a:ext cx="11407142" cy="3753807"/>
          </a:xfrm>
        </p:spPr>
        <p:txBody>
          <a:bodyPr>
            <a:noAutofit/>
          </a:bodyPr>
          <a:lstStyle/>
          <a:p>
            <a:pPr>
              <a:lnSpc>
                <a:spcPct val="100000"/>
              </a:lnSpc>
              <a:spcBef>
                <a:spcPts val="600"/>
              </a:spcBef>
              <a:spcAft>
                <a:spcPts val="600"/>
              </a:spcAft>
            </a:pPr>
            <a:r>
              <a:rPr lang="en-US" sz="2400"/>
              <a:t>E-SESS - Focus Lock activated in E-SESS and has been updated for the 2025 testing window to automatically load in full screen mode. </a:t>
            </a:r>
          </a:p>
          <a:p>
            <a:pPr>
              <a:lnSpc>
                <a:spcPct val="100000"/>
              </a:lnSpc>
              <a:spcBef>
                <a:spcPts val="600"/>
              </a:spcBef>
              <a:spcAft>
                <a:spcPts val="600"/>
              </a:spcAft>
            </a:pPr>
            <a:r>
              <a:rPr lang="en-US" sz="2400"/>
              <a:t>Proctors must continue to actively monitor students during testing.</a:t>
            </a:r>
          </a:p>
          <a:p>
            <a:pPr>
              <a:lnSpc>
                <a:spcPct val="100000"/>
              </a:lnSpc>
              <a:spcBef>
                <a:spcPts val="600"/>
              </a:spcBef>
              <a:spcAft>
                <a:spcPts val="600"/>
              </a:spcAft>
            </a:pPr>
            <a:r>
              <a:rPr lang="en-US" sz="2400"/>
              <a:t>Focus Lock will monitor loss of browser focus during testing. Students are not permitted to leave or navigate away from the testing screen in E-SESS once the test has begun. If a student attempts to open another browser window or program during testing, the student will be warned and may become locked out of their assessment. </a:t>
            </a:r>
          </a:p>
          <a:p>
            <a:pPr>
              <a:lnSpc>
                <a:spcPct val="100000"/>
              </a:lnSpc>
              <a:spcBef>
                <a:spcPts val="600"/>
              </a:spcBef>
              <a:spcAft>
                <a:spcPts val="600"/>
              </a:spcAft>
            </a:pPr>
            <a:r>
              <a:rPr lang="en-US" sz="2400" b="0" i="0">
                <a:solidFill>
                  <a:schemeClr val="tx1"/>
                </a:solidFill>
                <a:effectLst/>
              </a:rPr>
              <a:t>The</a:t>
            </a:r>
            <a:r>
              <a:rPr lang="en-US" sz="2400" b="0" i="0">
                <a:solidFill>
                  <a:srgbClr val="333333"/>
                </a:solidFill>
                <a:effectLst/>
              </a:rPr>
              <a:t> </a:t>
            </a:r>
            <a:r>
              <a:rPr lang="en-US" sz="2400" b="0" i="0">
                <a:solidFill>
                  <a:srgbClr val="0563C1"/>
                </a:solidFill>
                <a:effectLst/>
                <a:hlinkClick r:id="rId3">
                  <a:extLst>
                    <a:ext uri="{A12FA001-AC4F-418D-AE19-62706E023703}">
                      <ahyp:hlinkClr xmlns:ahyp="http://schemas.microsoft.com/office/drawing/2018/hyperlinkcolor" val="tx"/>
                    </a:ext>
                  </a:extLst>
                </a:hlinkClick>
              </a:rPr>
              <a:t>CTE EOP Online Sample Test</a:t>
            </a:r>
            <a:r>
              <a:rPr lang="en-US" sz="2400" b="0" i="0">
                <a:solidFill>
                  <a:schemeClr val="bg1"/>
                </a:solidFill>
                <a:effectLst/>
                <a:hlinkClick r:id="rId3">
                  <a:extLst>
                    <a:ext uri="{A12FA001-AC4F-418D-AE19-62706E023703}">
                      <ahyp:hlinkClr xmlns:ahyp="http://schemas.microsoft.com/office/drawing/2018/hyperlinkcolor" val="tx"/>
                    </a:ext>
                  </a:extLst>
                </a:hlinkClick>
              </a:rPr>
              <a:t> </a:t>
            </a:r>
            <a:r>
              <a:rPr lang="en-US" sz="2400" b="0" i="0">
                <a:solidFill>
                  <a:schemeClr val="tx1"/>
                </a:solidFill>
                <a:effectLst/>
              </a:rPr>
              <a:t>allows students to practice using the online testing environment and become familiar with the test format.  Prior to testing, the online sample test should be run on every device that will be used for live testing to ensure local system performance. </a:t>
            </a:r>
            <a:endParaRPr lang="en-US" sz="2400">
              <a:solidFill>
                <a:schemeClr val="tx1"/>
              </a:solidFill>
            </a:endParaRPr>
          </a:p>
        </p:txBody>
      </p:sp>
    </p:spTree>
    <p:extLst>
      <p:ext uri="{BB962C8B-B14F-4D97-AF65-F5344CB8AC3E}">
        <p14:creationId xmlns:p14="http://schemas.microsoft.com/office/powerpoint/2010/main" val="3354909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6CBA-FB2A-4901-961C-B765AD712FD5}"/>
              </a:ext>
            </a:extLst>
          </p:cNvPr>
          <p:cNvSpPr>
            <a:spLocks noGrp="1"/>
          </p:cNvSpPr>
          <p:nvPr>
            <p:ph type="title"/>
          </p:nvPr>
        </p:nvSpPr>
        <p:spPr>
          <a:xfrm>
            <a:off x="0" y="0"/>
            <a:ext cx="10515600" cy="1047159"/>
          </a:xfrm>
        </p:spPr>
        <p:txBody>
          <a:bodyPr/>
          <a:lstStyle/>
          <a:p>
            <a:pPr marR="0">
              <a:lnSpc>
                <a:spcPct val="107000"/>
              </a:lnSpc>
              <a:spcBef>
                <a:spcPts val="0"/>
              </a:spcBef>
              <a:spcAft>
                <a:spcPts val="800"/>
              </a:spcAft>
              <a:buNone/>
            </a:pPr>
            <a:r>
              <a:rPr lang="en-US" kern="100">
                <a:effectLst/>
                <a:ea typeface="Calibri" panose="020F0502020204030204" pitchFamily="34" charset="0"/>
                <a:cs typeface="Times New Roman" panose="02020603050405020304" pitchFamily="18" charset="0"/>
              </a:rPr>
              <a:t>Training and Contact Information</a:t>
            </a:r>
          </a:p>
        </p:txBody>
      </p:sp>
      <p:sp>
        <p:nvSpPr>
          <p:cNvPr id="6" name="TextBox 5">
            <a:extLst>
              <a:ext uri="{FF2B5EF4-FFF2-40B4-BE49-F238E27FC236}">
                <a16:creationId xmlns:a16="http://schemas.microsoft.com/office/drawing/2014/main" id="{BA625482-1FF1-3BFE-F7E9-AE459E3DC191}"/>
              </a:ext>
            </a:extLst>
          </p:cNvPr>
          <p:cNvSpPr txBox="1"/>
          <p:nvPr/>
        </p:nvSpPr>
        <p:spPr>
          <a:xfrm>
            <a:off x="952500" y="1247775"/>
            <a:ext cx="10515600" cy="3046988"/>
          </a:xfrm>
          <a:prstGeom prst="rect">
            <a:avLst/>
          </a:prstGeom>
          <a:noFill/>
        </p:spPr>
        <p:txBody>
          <a:bodyPr wrap="square" rtlCol="0">
            <a:spAutoFit/>
          </a:bodyPr>
          <a:lstStyle/>
          <a:p>
            <a:pPr marL="285750" marR="0" lvl="0" indent="-285750">
              <a:lnSpc>
                <a:spcPct val="100000"/>
              </a:lnSpc>
              <a:spcBef>
                <a:spcPts val="1200"/>
              </a:spcBef>
              <a:spcAft>
                <a:spcPts val="1200"/>
              </a:spcAft>
              <a:buSzPct val="92000"/>
              <a:buFont typeface="Arial" panose="020B0604020202020204" pitchFamily="34" charset="0"/>
              <a:buChar char="•"/>
            </a:pPr>
            <a:r>
              <a:rPr lang="en-US" sz="2400" kern="100">
                <a:effectLst/>
                <a:ea typeface="Calibri" panose="020F0502020204030204" pitchFamily="34" charset="0"/>
                <a:cs typeface="Times New Roman" panose="02020603050405020304" pitchFamily="18" charset="0"/>
              </a:rPr>
              <a:t>All individuals participating in test administration must complete the required </a:t>
            </a:r>
            <a:r>
              <a:rPr lang="en-US" sz="2400" u="sng" kern="100">
                <a:solidFill>
                  <a:srgbClr val="0000FF"/>
                </a:solidFill>
                <a:effectLst/>
                <a:ea typeface="Calibri" panose="020F0502020204030204" pitchFamily="34" charset="0"/>
                <a:cs typeface="Times New Roman" panose="02020603050405020304" pitchFamily="18" charset="0"/>
                <a:hlinkClick r:id="rId3"/>
              </a:rPr>
              <a:t>Assessment Regulations Training</a:t>
            </a:r>
            <a:r>
              <a:rPr lang="en-US" sz="2400" kern="100">
                <a:effectLst/>
                <a:ea typeface="Calibri" panose="020F0502020204030204" pitchFamily="34" charset="0"/>
                <a:cs typeface="Times New Roman" panose="02020603050405020304" pitchFamily="18" charset="0"/>
              </a:rPr>
              <a:t> prior to the test administration at the school level.</a:t>
            </a:r>
          </a:p>
          <a:p>
            <a:pPr marL="285750" marR="0" lvl="0" indent="-285750">
              <a:lnSpc>
                <a:spcPct val="100000"/>
              </a:lnSpc>
              <a:spcBef>
                <a:spcPts val="1200"/>
              </a:spcBef>
              <a:spcAft>
                <a:spcPts val="1200"/>
              </a:spcAft>
              <a:buSzPct val="92000"/>
              <a:buFont typeface="Arial" panose="020B0604020202020204" pitchFamily="34" charset="0"/>
              <a:buChar char="•"/>
            </a:pPr>
            <a:r>
              <a:rPr lang="en-US" sz="2400" kern="100">
                <a:effectLst/>
                <a:ea typeface="Calibri" panose="020F0502020204030204" pitchFamily="34" charset="0"/>
                <a:cs typeface="Times New Roman" panose="02020603050405020304" pitchFamily="18" charset="0"/>
              </a:rPr>
              <a:t>Contact </a:t>
            </a:r>
            <a:r>
              <a:rPr lang="en-US" sz="2400" u="sng" kern="100">
                <a:solidFill>
                  <a:srgbClr val="0000FF"/>
                </a:solidFill>
                <a:effectLst/>
                <a:ea typeface="Calibri" panose="020F0502020204030204" pitchFamily="34" charset="0"/>
                <a:cs typeface="Times New Roman" panose="02020603050405020304" pitchFamily="18" charset="0"/>
                <a:hlinkClick r:id="rId4"/>
              </a:rPr>
              <a:t>Sherri Craig</a:t>
            </a:r>
            <a:r>
              <a:rPr lang="en-US" sz="2400" kern="100">
                <a:effectLst/>
                <a:ea typeface="Calibri" panose="020F0502020204030204" pitchFamily="34" charset="0"/>
                <a:cs typeface="Times New Roman" panose="02020603050405020304" pitchFamily="18" charset="0"/>
              </a:rPr>
              <a:t>, Office of Career and Technical Education (OCTE), or </a:t>
            </a:r>
            <a:r>
              <a:rPr lang="en-US" sz="2400" u="sng" kern="100">
                <a:solidFill>
                  <a:srgbClr val="0000FF"/>
                </a:solidFill>
                <a:effectLst/>
                <a:ea typeface="Calibri" panose="020F0502020204030204" pitchFamily="34" charset="0"/>
                <a:cs typeface="Times New Roman" panose="02020603050405020304" pitchFamily="18" charset="0"/>
                <a:hlinkClick r:id="rId5"/>
              </a:rPr>
              <a:t>KDE EOP Support</a:t>
            </a:r>
            <a:r>
              <a:rPr lang="en-US" sz="2400" kern="100">
                <a:solidFill>
                  <a:srgbClr val="0000FF"/>
                </a:solidFill>
                <a:effectLst/>
                <a:ea typeface="Calibri" panose="020F0502020204030204" pitchFamily="34" charset="0"/>
                <a:cs typeface="Times New Roman" panose="02020603050405020304" pitchFamily="18" charset="0"/>
              </a:rPr>
              <a:t> </a:t>
            </a:r>
            <a:r>
              <a:rPr lang="en-US" sz="2400" kern="100">
                <a:effectLst/>
                <a:ea typeface="Calibri" panose="020F0502020204030204" pitchFamily="34" charset="0"/>
                <a:cs typeface="Times New Roman" panose="02020603050405020304" pitchFamily="18" charset="0"/>
              </a:rPr>
              <a:t>at 502-564-4286 for assistance with CTE EOP Assessment or TRACK Pre-Apprenticeship Assessment.</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819570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6CBA-FB2A-4901-961C-B765AD712FD5}"/>
              </a:ext>
            </a:extLst>
          </p:cNvPr>
          <p:cNvSpPr>
            <a:spLocks noGrp="1"/>
          </p:cNvSpPr>
          <p:nvPr>
            <p:ph type="title"/>
          </p:nvPr>
        </p:nvSpPr>
        <p:spPr>
          <a:xfrm>
            <a:off x="0" y="0"/>
            <a:ext cx="10515600" cy="1061720"/>
          </a:xfrm>
        </p:spPr>
        <p:txBody>
          <a:bodyPr/>
          <a:lstStyle/>
          <a:p>
            <a:pPr>
              <a:lnSpc>
                <a:spcPct val="107000"/>
              </a:lnSpc>
              <a:spcBef>
                <a:spcPts val="0"/>
              </a:spcBef>
              <a:spcAft>
                <a:spcPts val="800"/>
              </a:spcAft>
            </a:pPr>
            <a:r>
              <a:rPr lang="en-US" kern="100">
                <a:ea typeface="Calibri"/>
                <a:cs typeface="Times New Roman"/>
              </a:rPr>
              <a:t>Reminders: Additional CTE Deadlines</a:t>
            </a:r>
            <a:endParaRPr lang="en-US" kern="10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B2A0BD6-1DE5-43F5-966F-F9AC036939DA}"/>
              </a:ext>
            </a:extLst>
          </p:cNvPr>
          <p:cNvSpPr>
            <a:spLocks noGrp="1"/>
          </p:cNvSpPr>
          <p:nvPr>
            <p:ph idx="1"/>
          </p:nvPr>
        </p:nvSpPr>
        <p:spPr>
          <a:xfrm>
            <a:off x="819150" y="1009650"/>
            <a:ext cx="11004550" cy="4838700"/>
          </a:xfrm>
        </p:spPr>
        <p:txBody>
          <a:bodyPr>
            <a:normAutofit fontScale="92500" lnSpcReduction="20000"/>
          </a:bodyPr>
          <a:lstStyle/>
          <a:p>
            <a:pPr marR="0" lvl="0">
              <a:lnSpc>
                <a:spcPct val="100000"/>
              </a:lnSpc>
              <a:spcBef>
                <a:spcPts val="600"/>
              </a:spcBef>
              <a:spcAft>
                <a:spcPts val="600"/>
              </a:spcAft>
            </a:pPr>
            <a:r>
              <a:rPr lang="en-US" sz="2400"/>
              <a:t>Career Readiness WBL – July 31 deadline for entering the WBL data in </a:t>
            </a:r>
            <a:r>
              <a:rPr lang="en-US" sz="2400" kern="100">
                <a:effectLst/>
                <a:ea typeface="Calibri" panose="020F0502020204030204" pitchFamily="34" charset="0"/>
                <a:cs typeface="Times New Roman" panose="02020603050405020304" pitchFamily="18" charset="0"/>
              </a:rPr>
              <a:t>Infinite Campus (IC)</a:t>
            </a:r>
            <a:r>
              <a:rPr lang="en-US" sz="2400"/>
              <a:t> for the 300+ hours</a:t>
            </a:r>
          </a:p>
          <a:p>
            <a:pPr lvl="1">
              <a:lnSpc>
                <a:spcPct val="100000"/>
              </a:lnSpc>
              <a:spcBef>
                <a:spcPts val="600"/>
              </a:spcBef>
              <a:spcAft>
                <a:spcPts val="600"/>
              </a:spcAft>
            </a:pPr>
            <a:r>
              <a:rPr lang="en-US"/>
              <a:t>For assistance with IC data entry, contact </a:t>
            </a:r>
            <a:r>
              <a:rPr lang="en-US">
                <a:hlinkClick r:id="rId3"/>
              </a:rPr>
              <a:t>Amy Tracy</a:t>
            </a:r>
            <a:r>
              <a:rPr lang="en-US"/>
              <a:t>, OCTE</a:t>
            </a:r>
          </a:p>
          <a:p>
            <a:pPr lvl="1">
              <a:lnSpc>
                <a:spcPct val="100000"/>
              </a:lnSpc>
              <a:spcBef>
                <a:spcPts val="600"/>
              </a:spcBef>
              <a:spcAft>
                <a:spcPts val="600"/>
              </a:spcAft>
            </a:pPr>
            <a:r>
              <a:rPr lang="en-US"/>
              <a:t>For assistance with WBL related questions, contact </a:t>
            </a:r>
            <a:r>
              <a:rPr lang="en-US">
                <a:hlinkClick r:id="rId4"/>
              </a:rPr>
              <a:t>Tina </a:t>
            </a:r>
            <a:r>
              <a:rPr lang="en-US" err="1">
                <a:hlinkClick r:id="rId4"/>
              </a:rPr>
              <a:t>Brogli</a:t>
            </a:r>
            <a:r>
              <a:rPr lang="en-US"/>
              <a:t>, OCTE</a:t>
            </a:r>
          </a:p>
          <a:p>
            <a:pPr marR="0" lvl="0">
              <a:lnSpc>
                <a:spcPct val="100000"/>
              </a:lnSpc>
              <a:spcBef>
                <a:spcPts val="600"/>
              </a:spcBef>
              <a:spcAft>
                <a:spcPts val="600"/>
              </a:spcAft>
            </a:pPr>
            <a:r>
              <a:rPr lang="en-US" sz="2400" kern="100">
                <a:effectLst/>
                <a:ea typeface="Calibri" panose="020F0502020204030204" pitchFamily="34" charset="0"/>
                <a:cs typeface="Times New Roman" panose="02020603050405020304" pitchFamily="18" charset="0"/>
              </a:rPr>
              <a:t>P</a:t>
            </a:r>
            <a:r>
              <a:rPr lang="en-US" sz="2400" kern="100">
                <a:ea typeface="Calibri" panose="020F0502020204030204" pitchFamily="34" charset="0"/>
                <a:cs typeface="Times New Roman" panose="02020603050405020304" pitchFamily="18" charset="0"/>
              </a:rPr>
              <a:t>erkins Deadlines </a:t>
            </a:r>
          </a:p>
          <a:p>
            <a:pPr lvl="1">
              <a:lnSpc>
                <a:spcPct val="100000"/>
              </a:lnSpc>
              <a:spcBef>
                <a:spcPts val="600"/>
              </a:spcBef>
              <a:spcAft>
                <a:spcPts val="600"/>
              </a:spcAft>
            </a:pPr>
            <a:r>
              <a:rPr lang="en-US"/>
              <a:t>1/1/25 - Deadline for 24-25 CLNA review to satisfy Perkins compliance for 25-26</a:t>
            </a:r>
          </a:p>
          <a:p>
            <a:pPr lvl="1">
              <a:lnSpc>
                <a:spcPct val="100000"/>
              </a:lnSpc>
              <a:spcBef>
                <a:spcPts val="600"/>
              </a:spcBef>
              <a:spcAft>
                <a:spcPts val="600"/>
              </a:spcAft>
            </a:pPr>
            <a:r>
              <a:rPr lang="en-US"/>
              <a:t>3/1/25 - Deadline for 75% of 24-25 Perkins funding to be encumbered/spent</a:t>
            </a:r>
          </a:p>
          <a:p>
            <a:pPr lvl="1">
              <a:lnSpc>
                <a:spcPct val="100000"/>
              </a:lnSpc>
              <a:spcBef>
                <a:spcPts val="600"/>
              </a:spcBef>
              <a:spcAft>
                <a:spcPts val="600"/>
              </a:spcAft>
            </a:pPr>
            <a:r>
              <a:rPr lang="en-US"/>
              <a:t>3/1/25 - 25-26 Perkins applications open in GMAP (associated training TBD in February)</a:t>
            </a:r>
          </a:p>
          <a:p>
            <a:pPr lvl="1">
              <a:lnSpc>
                <a:spcPct val="100000"/>
              </a:lnSpc>
              <a:spcBef>
                <a:spcPts val="600"/>
              </a:spcBef>
              <a:spcAft>
                <a:spcPts val="600"/>
              </a:spcAft>
            </a:pPr>
            <a:r>
              <a:rPr lang="en-US"/>
              <a:t>4/30/25 - Last day to amend 24-25 Perkins application</a:t>
            </a:r>
          </a:p>
          <a:p>
            <a:pPr lvl="1">
              <a:lnSpc>
                <a:spcPct val="100000"/>
              </a:lnSpc>
              <a:spcBef>
                <a:spcPts val="600"/>
              </a:spcBef>
              <a:spcAft>
                <a:spcPts val="600"/>
              </a:spcAft>
            </a:pPr>
            <a:r>
              <a:rPr lang="en-US"/>
              <a:t>5/1/25 - deadline for 25-26 Perkins application</a:t>
            </a:r>
          </a:p>
          <a:p>
            <a:pPr lvl="2">
              <a:lnSpc>
                <a:spcPct val="100000"/>
              </a:lnSpc>
              <a:spcBef>
                <a:spcPts val="600"/>
              </a:spcBef>
              <a:spcAft>
                <a:spcPts val="600"/>
              </a:spcAft>
            </a:pPr>
            <a:r>
              <a:rPr lang="en-US" sz="2400"/>
              <a:t>For assistance with Perkins, contact </a:t>
            </a:r>
            <a:r>
              <a:rPr lang="en-US" sz="2400">
                <a:hlinkClick r:id="rId5"/>
              </a:rPr>
              <a:t>Lori Looney</a:t>
            </a:r>
            <a:r>
              <a:rPr lang="en-US" sz="2400"/>
              <a:t>, OCTE	</a:t>
            </a:r>
            <a:r>
              <a:rPr lang="en-US" sz="1900"/>
              <a:t>	</a:t>
            </a:r>
          </a:p>
          <a:p>
            <a:pPr marL="800100" lvl="1" indent="-342900">
              <a:lnSpc>
                <a:spcPct val="100000"/>
              </a:lnSpc>
              <a:spcBef>
                <a:spcPts val="600"/>
              </a:spcBef>
              <a:spcAft>
                <a:spcPts val="600"/>
              </a:spcAft>
              <a:buFont typeface="Symbol" panose="05050102010706020507" pitchFamily="18" charset="2"/>
              <a:buChar char=""/>
            </a:pPr>
            <a:endParaRPr lang="en-US" sz="2300" kern="1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537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C840-86D2-40FE-A883-F73F5947846F}"/>
              </a:ext>
            </a:extLst>
          </p:cNvPr>
          <p:cNvSpPr>
            <a:spLocks noGrp="1"/>
          </p:cNvSpPr>
          <p:nvPr>
            <p:ph type="title"/>
          </p:nvPr>
        </p:nvSpPr>
        <p:spPr>
          <a:xfrm>
            <a:off x="0" y="0"/>
            <a:ext cx="10877550" cy="1152525"/>
          </a:xfrm>
        </p:spPr>
        <p:txBody>
          <a:bodyPr/>
          <a:lstStyle/>
          <a:p>
            <a:r>
              <a:rPr lang="en-US"/>
              <a:t>Questions?</a:t>
            </a:r>
          </a:p>
        </p:txBody>
      </p:sp>
      <p:sp>
        <p:nvSpPr>
          <p:cNvPr id="3" name="Content Placeholder 2">
            <a:extLst>
              <a:ext uri="{FF2B5EF4-FFF2-40B4-BE49-F238E27FC236}">
                <a16:creationId xmlns:a16="http://schemas.microsoft.com/office/drawing/2014/main" id="{46868B56-879B-44AE-9F07-C4AFAE6A9AA0}"/>
              </a:ext>
            </a:extLst>
          </p:cNvPr>
          <p:cNvSpPr>
            <a:spLocks noGrp="1"/>
          </p:cNvSpPr>
          <p:nvPr>
            <p:ph idx="1"/>
          </p:nvPr>
        </p:nvSpPr>
        <p:spPr>
          <a:xfrm>
            <a:off x="552451" y="1016726"/>
            <a:ext cx="11487150" cy="4824548"/>
          </a:xfrm>
        </p:spPr>
        <p:txBody>
          <a:bodyPr>
            <a:normAutofit fontScale="92500" lnSpcReduction="20000"/>
          </a:bodyPr>
          <a:lstStyle/>
          <a:p>
            <a:pPr marL="0" indent="0">
              <a:buNone/>
            </a:pPr>
            <a:r>
              <a:rPr lang="en-US" i="1"/>
              <a:t>KDE Office of Career and Technical Education</a:t>
            </a:r>
          </a:p>
          <a:p>
            <a:pPr lvl="1">
              <a:lnSpc>
                <a:spcPct val="100000"/>
              </a:lnSpc>
              <a:spcBef>
                <a:spcPts val="600"/>
              </a:spcBef>
              <a:spcAft>
                <a:spcPts val="600"/>
              </a:spcAft>
            </a:pPr>
            <a:r>
              <a:rPr lang="en-US" sz="2300" b="1" i="1"/>
              <a:t>Beth Engle–Director, Division of Technical Schools and Continuous Improvement </a:t>
            </a:r>
          </a:p>
          <a:p>
            <a:pPr lvl="1">
              <a:lnSpc>
                <a:spcPct val="100000"/>
              </a:lnSpc>
              <a:spcBef>
                <a:spcPts val="600"/>
              </a:spcBef>
              <a:spcAft>
                <a:spcPts val="600"/>
              </a:spcAft>
            </a:pPr>
            <a:r>
              <a:rPr lang="en-US" sz="2300" b="1" i="1"/>
              <a:t>Tom Thompson–Director, Division of Student Transition and Career Readiness</a:t>
            </a:r>
            <a:endParaRPr lang="en-US" sz="2300" b="1" i="1">
              <a:solidFill>
                <a:schemeClr val="tx1"/>
              </a:solidFill>
            </a:endParaRPr>
          </a:p>
          <a:p>
            <a:pPr lvl="1">
              <a:lnSpc>
                <a:spcPct val="100000"/>
              </a:lnSpc>
              <a:spcBef>
                <a:spcPts val="600"/>
              </a:spcBef>
              <a:spcAft>
                <a:spcPts val="600"/>
              </a:spcAft>
              <a:buClr>
                <a:schemeClr val="tx1"/>
              </a:buClr>
            </a:pPr>
            <a:r>
              <a:rPr lang="en-US" sz="2300" b="1" i="1" baseline="30000">
                <a:solidFill>
                  <a:srgbClr val="FF0000"/>
                </a:solidFill>
              </a:rPr>
              <a:t>New</a:t>
            </a:r>
            <a:r>
              <a:rPr lang="en-US" sz="2300" i="1" baseline="30000"/>
              <a:t> </a:t>
            </a:r>
            <a:r>
              <a:rPr lang="en-US" sz="2300" b="1" i="1"/>
              <a:t>Lori Looney–Branch Manager, Data and Investment Branch, Perkins</a:t>
            </a:r>
          </a:p>
          <a:p>
            <a:pPr lvl="1">
              <a:lnSpc>
                <a:spcPct val="100000"/>
              </a:lnSpc>
              <a:spcBef>
                <a:spcPts val="600"/>
              </a:spcBef>
              <a:spcAft>
                <a:spcPts val="600"/>
              </a:spcAft>
            </a:pPr>
            <a:r>
              <a:rPr lang="en-US" sz="2300" b="1" i="1"/>
              <a:t>Lea Lewis – Administrative Branch Manager, KY TECH</a:t>
            </a:r>
          </a:p>
          <a:p>
            <a:pPr lvl="1">
              <a:lnSpc>
                <a:spcPct val="100000"/>
              </a:lnSpc>
              <a:spcBef>
                <a:spcPts val="600"/>
              </a:spcBef>
              <a:spcAft>
                <a:spcPts val="600"/>
              </a:spcAft>
              <a:buClr>
                <a:schemeClr val="tx1"/>
              </a:buClr>
            </a:pPr>
            <a:r>
              <a:rPr lang="en-US" sz="2300" b="1" i="1" baseline="30000">
                <a:solidFill>
                  <a:srgbClr val="FF0000"/>
                </a:solidFill>
              </a:rPr>
              <a:t>New </a:t>
            </a:r>
            <a:r>
              <a:rPr lang="en-US" sz="2300" b="1" i="1"/>
              <a:t>Amy Tracy – OCTE Data Manager</a:t>
            </a:r>
          </a:p>
          <a:p>
            <a:pPr lvl="1">
              <a:lnSpc>
                <a:spcPct val="100000"/>
              </a:lnSpc>
              <a:spcBef>
                <a:spcPts val="600"/>
              </a:spcBef>
              <a:spcAft>
                <a:spcPts val="600"/>
              </a:spcAft>
              <a:buClr>
                <a:schemeClr val="tx1"/>
              </a:buClr>
            </a:pPr>
            <a:r>
              <a:rPr lang="en-US" sz="2300" b="1" i="1" baseline="30000">
                <a:solidFill>
                  <a:srgbClr val="FF0000"/>
                </a:solidFill>
              </a:rPr>
              <a:t>New </a:t>
            </a:r>
            <a:r>
              <a:rPr lang="en-US" sz="2300" b="1" i="1"/>
              <a:t>Esti Stith – OCTE Asst. Data Manager</a:t>
            </a:r>
          </a:p>
          <a:p>
            <a:pPr lvl="1">
              <a:lnSpc>
                <a:spcPct val="100000"/>
              </a:lnSpc>
              <a:spcBef>
                <a:spcPts val="600"/>
              </a:spcBef>
              <a:spcAft>
                <a:spcPts val="600"/>
              </a:spcAft>
            </a:pPr>
            <a:r>
              <a:rPr lang="en-US" sz="2300" b="1" i="1"/>
              <a:t>Claude Christian –TEDS Coordinator</a:t>
            </a:r>
          </a:p>
          <a:p>
            <a:pPr lvl="1">
              <a:lnSpc>
                <a:spcPct val="100000"/>
              </a:lnSpc>
              <a:spcBef>
                <a:spcPts val="600"/>
              </a:spcBef>
              <a:spcAft>
                <a:spcPts val="600"/>
              </a:spcAft>
            </a:pPr>
            <a:r>
              <a:rPr lang="en-US" sz="2300" b="1" i="1"/>
              <a:t>Mary Taylor – Industry Training and Development Specialist, TRACK Program</a:t>
            </a:r>
          </a:p>
          <a:p>
            <a:pPr lvl="1">
              <a:lnSpc>
                <a:spcPct val="100000"/>
              </a:lnSpc>
              <a:spcBef>
                <a:spcPts val="600"/>
              </a:spcBef>
              <a:spcAft>
                <a:spcPts val="600"/>
              </a:spcAft>
            </a:pPr>
            <a:r>
              <a:rPr lang="en-US" sz="2300" b="1" i="1"/>
              <a:t>Tina </a:t>
            </a:r>
            <a:r>
              <a:rPr lang="en-US" sz="2300" b="1" i="1" err="1"/>
              <a:t>Brogli</a:t>
            </a:r>
            <a:r>
              <a:rPr lang="en-US" sz="2300" b="1" i="1"/>
              <a:t> – Work-Based Learning Coordinator</a:t>
            </a:r>
          </a:p>
          <a:p>
            <a:pPr lvl="1">
              <a:lnSpc>
                <a:spcPct val="100000"/>
              </a:lnSpc>
              <a:spcBef>
                <a:spcPts val="600"/>
              </a:spcBef>
              <a:spcAft>
                <a:spcPts val="600"/>
              </a:spcAft>
            </a:pPr>
            <a:r>
              <a:rPr lang="en-US" sz="2300" b="1" i="1"/>
              <a:t>Sherri Craig – End-of-Program (EOP) Assessment, TRACK Pre-Apprenticeship Assessment and Alternate Assessment Career Readiness</a:t>
            </a:r>
            <a:endParaRPr lang="en-US"/>
          </a:p>
          <a:p>
            <a:pPr lvl="1"/>
            <a:endParaRPr lang="en-US" i="1"/>
          </a:p>
          <a:p>
            <a:pPr lvl="1"/>
            <a:endParaRPr lang="en-US"/>
          </a:p>
        </p:txBody>
      </p:sp>
    </p:spTree>
    <p:extLst>
      <p:ext uri="{BB962C8B-B14F-4D97-AF65-F5344CB8AC3E}">
        <p14:creationId xmlns:p14="http://schemas.microsoft.com/office/powerpoint/2010/main" val="290913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0F404-DACD-8CEB-9626-9C6C69B3F36C}"/>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72D38DA0-97B9-3F60-DE8B-2CA5635E0578}"/>
              </a:ext>
            </a:extLst>
          </p:cNvPr>
          <p:cNvSpPr>
            <a:spLocks noGrp="1"/>
          </p:cNvSpPr>
          <p:nvPr>
            <p:ph type="title"/>
          </p:nvPr>
        </p:nvSpPr>
        <p:spPr>
          <a:xfrm>
            <a:off x="0" y="-10929"/>
            <a:ext cx="10515600" cy="1153929"/>
          </a:xfrm>
        </p:spPr>
        <p:txBody>
          <a:bodyPr/>
          <a:lstStyle/>
          <a:p>
            <a:r>
              <a:rPr lang="en-US"/>
              <a:t>Stay Connected…</a:t>
            </a:r>
          </a:p>
        </p:txBody>
      </p:sp>
      <p:pic>
        <p:nvPicPr>
          <p:cNvPr id="1026" name="Picture 2" descr="See related image detail. Capital letter x from the white interwoven strips Vector Image">
            <a:extLst>
              <a:ext uri="{FF2B5EF4-FFF2-40B4-BE49-F238E27FC236}">
                <a16:creationId xmlns:a16="http://schemas.microsoft.com/office/drawing/2014/main" id="{48919F5D-87AC-FB48-46FF-E1844201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585" y="1314634"/>
            <a:ext cx="1325879" cy="14083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EDF43FE-D085-4E93-84AA-756E29718B7B}"/>
              </a:ext>
            </a:extLst>
          </p:cNvPr>
          <p:cNvSpPr>
            <a:spLocks noGrp="1"/>
          </p:cNvSpPr>
          <p:nvPr/>
        </p:nvSpPr>
        <p:spPr>
          <a:xfrm>
            <a:off x="2209464" y="1394303"/>
            <a:ext cx="2709453" cy="12902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rtl="0" fontAlgn="base">
              <a:lnSpc>
                <a:spcPts val="3225"/>
              </a:lnSpc>
            </a:pPr>
            <a:r>
              <a:rPr lang="en-US" sz="4400" b="0" i="0" u="sng" strike="noStrike">
                <a:solidFill>
                  <a:srgbClr val="0563C1"/>
                </a:solidFill>
                <a:effectLst/>
                <a:latin typeface="Franklin Gothic Book" panose="020B0503020102020204" pitchFamily="34" charset="0"/>
                <a:hlinkClick r:id="rId4"/>
              </a:rPr>
              <a:t>@KY_CTE</a:t>
            </a:r>
            <a:r>
              <a:rPr lang="en-US" sz="4400" b="0" i="0">
                <a:solidFill>
                  <a:srgbClr val="000000"/>
                </a:solidFill>
                <a:effectLst/>
                <a:latin typeface="Franklin Gothic Book" panose="020B0503020102020204" pitchFamily="34" charset="0"/>
              </a:rPr>
              <a:t>​</a:t>
            </a:r>
          </a:p>
        </p:txBody>
      </p:sp>
      <p:pic>
        <p:nvPicPr>
          <p:cNvPr id="1028" name="Picture 4" descr="Facebook - Wikipedia">
            <a:extLst>
              <a:ext uri="{FF2B5EF4-FFF2-40B4-BE49-F238E27FC236}">
                <a16:creationId xmlns:a16="http://schemas.microsoft.com/office/drawing/2014/main" id="{4EF2681C-CCF2-8CFB-914D-CAD0CF9E63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274" y="1381125"/>
            <a:ext cx="1325880" cy="13258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CE74505-5CB5-90FA-4F50-B339D649D809}"/>
              </a:ext>
            </a:extLst>
          </p:cNvPr>
          <p:cNvSpPr txBox="1"/>
          <p:nvPr/>
        </p:nvSpPr>
        <p:spPr>
          <a:xfrm>
            <a:off x="7251497" y="1581309"/>
            <a:ext cx="4877358" cy="916276"/>
          </a:xfrm>
          <a:prstGeom prst="rect">
            <a:avLst/>
          </a:prstGeom>
          <a:noFill/>
        </p:spPr>
        <p:txBody>
          <a:bodyPr wrap="square">
            <a:spAutoFit/>
          </a:bodyPr>
          <a:lstStyle/>
          <a:p>
            <a:pPr rtl="0" fontAlgn="base">
              <a:lnSpc>
                <a:spcPts val="3225"/>
              </a:lnSpc>
            </a:pPr>
            <a:r>
              <a:rPr lang="en-US" sz="3600" b="0" i="0" u="sng" strike="noStrike">
                <a:solidFill>
                  <a:srgbClr val="0563C1"/>
                </a:solidFill>
                <a:effectLst/>
                <a:latin typeface="Franklin Gothic Book" panose="020B0503020102020204" pitchFamily="34" charset="0"/>
                <a:hlinkClick r:id="rId6"/>
              </a:rPr>
              <a:t>KY Office of Career and Technical Education</a:t>
            </a:r>
            <a:r>
              <a:rPr lang="en-US" sz="3600" b="0" i="0">
                <a:solidFill>
                  <a:srgbClr val="000000"/>
                </a:solidFill>
                <a:effectLst/>
                <a:latin typeface="Franklin Gothic Book" panose="020B0503020102020204" pitchFamily="34" charset="0"/>
              </a:rPr>
              <a:t>​</a:t>
            </a:r>
            <a:endParaRPr lang="en-US" sz="3600" b="0" i="0">
              <a:solidFill>
                <a:srgbClr val="000000"/>
              </a:solidFill>
              <a:effectLst/>
              <a:latin typeface="Segoe UI" panose="020B0502040204020203" pitchFamily="34" charset="0"/>
            </a:endParaRPr>
          </a:p>
        </p:txBody>
      </p:sp>
      <p:pic>
        <p:nvPicPr>
          <p:cNvPr id="1030" name="Picture 6" descr="A person and person standing in front of a blue background&#10;&#10;Career and Technical Education News a publication of the Kentucky Department of Education's Office of Career and Technical Education">
            <a:extLst>
              <a:ext uri="{FF2B5EF4-FFF2-40B4-BE49-F238E27FC236}">
                <a16:creationId xmlns:a16="http://schemas.microsoft.com/office/drawing/2014/main" id="{17357F14-ACE5-6639-3A6E-6CB2ED438A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585" y="3235396"/>
            <a:ext cx="60769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qr code linking to https://bit.ly/41iOiXz&#10; &#10;">
            <a:extLst>
              <a:ext uri="{FF2B5EF4-FFF2-40B4-BE49-F238E27FC236}">
                <a16:creationId xmlns:a16="http://schemas.microsoft.com/office/drawing/2014/main" id="{7C703F85-2C1B-2D71-BA83-7258A9A9113A}"/>
              </a:ext>
            </a:extLst>
          </p:cNvPr>
          <p:cNvPicPr>
            <a:picLocks noChangeAspect="1"/>
          </p:cNvPicPr>
          <p:nvPr/>
        </p:nvPicPr>
        <p:blipFill>
          <a:blip r:embed="rId8"/>
          <a:stretch>
            <a:fillRect/>
          </a:stretch>
        </p:blipFill>
        <p:spPr>
          <a:xfrm>
            <a:off x="8440590" y="3161352"/>
            <a:ext cx="2049556" cy="2049556"/>
          </a:xfrm>
          <a:prstGeom prst="rect">
            <a:avLst/>
          </a:prstGeom>
        </p:spPr>
      </p:pic>
      <p:sp>
        <p:nvSpPr>
          <p:cNvPr id="14" name="TextBox 13" descr="https://bit.ly/41iOiXz&#10;">
            <a:extLst>
              <a:ext uri="{FF2B5EF4-FFF2-40B4-BE49-F238E27FC236}">
                <a16:creationId xmlns:a16="http://schemas.microsoft.com/office/drawing/2014/main" id="{9EF33349-1624-2AC9-531B-ADA743833EDB}"/>
              </a:ext>
            </a:extLst>
          </p:cNvPr>
          <p:cNvSpPr txBox="1"/>
          <p:nvPr/>
        </p:nvSpPr>
        <p:spPr>
          <a:xfrm>
            <a:off x="7399509" y="5210908"/>
            <a:ext cx="3908906" cy="584775"/>
          </a:xfrm>
          <a:prstGeom prst="rect">
            <a:avLst/>
          </a:prstGeom>
          <a:noFill/>
        </p:spPr>
        <p:txBody>
          <a:bodyPr wrap="square">
            <a:spAutoFit/>
          </a:bodyPr>
          <a:lstStyle/>
          <a:p>
            <a:r>
              <a:rPr lang="en-US" sz="3200">
                <a:hlinkClick r:id="rId9"/>
              </a:rPr>
              <a:t>https://bit.ly/41iOiXz</a:t>
            </a:r>
            <a:endParaRPr lang="en-US" sz="3200"/>
          </a:p>
        </p:txBody>
      </p:sp>
      <p:pic>
        <p:nvPicPr>
          <p:cNvPr id="10" name="Picture 9" descr="A blue and white logo Kentucky CTE Empowered Today's Career and Technical Education">
            <a:extLst>
              <a:ext uri="{FF2B5EF4-FFF2-40B4-BE49-F238E27FC236}">
                <a16:creationId xmlns:a16="http://schemas.microsoft.com/office/drawing/2014/main" id="{F5441069-3B39-1C0A-4557-19B72ADA774F}"/>
              </a:ext>
            </a:extLst>
          </p:cNvPr>
          <p:cNvPicPr>
            <a:picLocks noChangeAspect="1"/>
          </p:cNvPicPr>
          <p:nvPr/>
        </p:nvPicPr>
        <p:blipFill>
          <a:blip r:embed="rId10"/>
          <a:stretch>
            <a:fillRect/>
          </a:stretch>
        </p:blipFill>
        <p:spPr>
          <a:xfrm>
            <a:off x="231962" y="5795683"/>
            <a:ext cx="2848720" cy="927660"/>
          </a:xfrm>
          <a:prstGeom prst="rect">
            <a:avLst/>
          </a:prstGeom>
        </p:spPr>
      </p:pic>
    </p:spTree>
    <p:extLst>
      <p:ext uri="{BB962C8B-B14F-4D97-AF65-F5344CB8AC3E}">
        <p14:creationId xmlns:p14="http://schemas.microsoft.com/office/powerpoint/2010/main" val="419920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4285EC-1541-E458-A513-CE1F6724C33F}"/>
              </a:ext>
            </a:extLst>
          </p:cNvPr>
          <p:cNvSpPr>
            <a:spLocks noGrp="1"/>
          </p:cNvSpPr>
          <p:nvPr>
            <p:ph type="title"/>
          </p:nvPr>
        </p:nvSpPr>
        <p:spPr>
          <a:xfrm>
            <a:off x="831850" y="1709739"/>
            <a:ext cx="10998200" cy="3414712"/>
          </a:xfrm>
        </p:spPr>
        <p:txBody>
          <a:bodyPr>
            <a:noAutofit/>
          </a:bodyPr>
          <a:lstStyle/>
          <a:p>
            <a:pPr marL="0" marR="0">
              <a:lnSpc>
                <a:spcPct val="100000"/>
              </a:lnSpc>
              <a:spcBef>
                <a:spcPts val="0"/>
              </a:spcBef>
            </a:pPr>
            <a:r>
              <a:rPr lang="en-US" sz="3600" kern="100">
                <a:effectLst/>
                <a:ea typeface="Calibri" panose="020F0502020204030204" pitchFamily="34" charset="0"/>
                <a:cs typeface="Times New Roman" panose="02020603050405020304" pitchFamily="18" charset="0"/>
              </a:rPr>
              <a:t>2024-25 </a:t>
            </a:r>
            <a:r>
              <a:rPr lang="en-US" sz="3600" kern="100">
                <a:ea typeface="Calibri" panose="020F0502020204030204" pitchFamily="34" charset="0"/>
                <a:cs typeface="Times New Roman" panose="02020603050405020304" pitchFamily="18" charset="0"/>
              </a:rPr>
              <a:t>Alternate Career Readiness</a:t>
            </a:r>
            <a:br>
              <a:rPr lang="en-US" sz="3600" kern="100">
                <a:ea typeface="Calibri" panose="020F0502020204030204" pitchFamily="34" charset="0"/>
                <a:cs typeface="Times New Roman" panose="02020603050405020304" pitchFamily="18" charset="0"/>
              </a:rPr>
            </a:br>
            <a:r>
              <a:rPr lang="en-US" sz="3600" kern="100">
                <a:effectLst/>
                <a:ea typeface="Calibri" panose="020F0502020204030204" pitchFamily="34" charset="0"/>
                <a:cs typeface="Times New Roman" panose="02020603050405020304" pitchFamily="18" charset="0"/>
              </a:rPr>
              <a:t>Career Work Experience Certification (CWEC) and Employability Skill Attainment Record (ESAR)</a:t>
            </a:r>
            <a:br>
              <a:rPr lang="en-US" sz="4000" kern="100">
                <a:effectLst/>
                <a:ea typeface="Calibri" panose="020F0502020204030204" pitchFamily="34" charset="0"/>
                <a:cs typeface="Times New Roman" panose="02020603050405020304" pitchFamily="18" charset="0"/>
              </a:rPr>
            </a:br>
            <a:endParaRPr lang="en-US" sz="4000"/>
          </a:p>
        </p:txBody>
      </p:sp>
    </p:spTree>
    <p:extLst>
      <p:ext uri="{BB962C8B-B14F-4D97-AF65-F5344CB8AC3E}">
        <p14:creationId xmlns:p14="http://schemas.microsoft.com/office/powerpoint/2010/main" val="2544454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4D0E-9B3F-BA6E-B9BD-4DBCE6D29EFE}"/>
              </a:ext>
            </a:extLst>
          </p:cNvPr>
          <p:cNvSpPr>
            <a:spLocks noGrp="1"/>
          </p:cNvSpPr>
          <p:nvPr>
            <p:ph type="title"/>
          </p:nvPr>
        </p:nvSpPr>
        <p:spPr>
          <a:xfrm>
            <a:off x="0" y="0"/>
            <a:ext cx="11416145" cy="1088136"/>
          </a:xfrm>
        </p:spPr>
        <p:txBody>
          <a:bodyPr/>
          <a:lstStyle/>
          <a:p>
            <a:r>
              <a:rPr lang="en-US"/>
              <a:t>Alternate Career Readiness</a:t>
            </a:r>
          </a:p>
        </p:txBody>
      </p:sp>
      <p:sp>
        <p:nvSpPr>
          <p:cNvPr id="3" name="Content Placeholder 2">
            <a:extLst>
              <a:ext uri="{FF2B5EF4-FFF2-40B4-BE49-F238E27FC236}">
                <a16:creationId xmlns:a16="http://schemas.microsoft.com/office/drawing/2014/main" id="{1FF821A4-77A7-8673-B953-4912344C5043}"/>
              </a:ext>
            </a:extLst>
          </p:cNvPr>
          <p:cNvSpPr>
            <a:spLocks noGrp="1"/>
          </p:cNvSpPr>
          <p:nvPr>
            <p:ph idx="1"/>
          </p:nvPr>
        </p:nvSpPr>
        <p:spPr>
          <a:xfrm>
            <a:off x="579910" y="822990"/>
            <a:ext cx="11014682" cy="4946874"/>
          </a:xfrm>
        </p:spPr>
        <p:txBody>
          <a:bodyPr vert="horz" lIns="91440" tIns="45720" rIns="91440" bIns="45720" rtlCol="0" anchor="t">
            <a:normAutofit fontScale="70000" lnSpcReduction="20000"/>
          </a:bodyPr>
          <a:lstStyle/>
          <a:p>
            <a:pPr>
              <a:lnSpc>
                <a:spcPct val="120000"/>
              </a:lnSpc>
              <a:spcBef>
                <a:spcPts val="600"/>
              </a:spcBef>
              <a:spcAft>
                <a:spcPts val="600"/>
              </a:spcAft>
            </a:pPr>
            <a:r>
              <a:rPr lang="en-US"/>
              <a:t>Options for career readiness for alternative high school diploma course of study or alternate assessment students include successfully completing </a:t>
            </a:r>
            <a:r>
              <a:rPr lang="en-US" b="1" u="sng"/>
              <a:t>ONE</a:t>
            </a:r>
            <a:r>
              <a:rPr lang="en-US"/>
              <a:t> of the following: </a:t>
            </a:r>
          </a:p>
          <a:p>
            <a:pPr lvl="1">
              <a:lnSpc>
                <a:spcPct val="120000"/>
              </a:lnSpc>
              <a:spcBef>
                <a:spcPts val="600"/>
              </a:spcBef>
              <a:spcAft>
                <a:spcPts val="600"/>
              </a:spcAft>
            </a:pPr>
            <a:r>
              <a:rPr lang="en-US"/>
              <a:t>Career Work Experience Completion (CWEC) </a:t>
            </a:r>
            <a:r>
              <a:rPr lang="en-US" b="1" u="sng"/>
              <a:t>and</a:t>
            </a:r>
            <a:r>
              <a:rPr lang="en-US" b="1"/>
              <a:t> </a:t>
            </a:r>
            <a:r>
              <a:rPr lang="en-US"/>
              <a:t>meeting benchmark on the Employability Skills Attainment Record (ESAR), or</a:t>
            </a:r>
          </a:p>
          <a:p>
            <a:pPr lvl="1">
              <a:lnSpc>
                <a:spcPct val="120000"/>
              </a:lnSpc>
              <a:spcBef>
                <a:spcPts val="600"/>
              </a:spcBef>
              <a:spcAft>
                <a:spcPts val="600"/>
              </a:spcAft>
            </a:pPr>
            <a:r>
              <a:rPr lang="en-US"/>
              <a:t>300 or more hours of a KBE-approved cooperative education or internship associated with a course code (CWEC course codes for alternate), or </a:t>
            </a:r>
          </a:p>
          <a:p>
            <a:pPr lvl="1">
              <a:lnSpc>
                <a:spcPct val="120000"/>
              </a:lnSpc>
              <a:spcBef>
                <a:spcPts val="600"/>
              </a:spcBef>
              <a:spcAft>
                <a:spcPts val="600"/>
              </a:spcAft>
            </a:pPr>
            <a:r>
              <a:rPr lang="en-US"/>
              <a:t>KBE-approved application for work experiences not associated with a co-op internship course code and have completed 300 on-the-job hours with an employer partner and the school or district aided with the student’s work experience</a:t>
            </a:r>
          </a:p>
          <a:p>
            <a:pPr>
              <a:lnSpc>
                <a:spcPct val="120000"/>
              </a:lnSpc>
              <a:spcBef>
                <a:spcPts val="600"/>
              </a:spcBef>
              <a:spcAft>
                <a:spcPts val="600"/>
              </a:spcAft>
            </a:pPr>
            <a:r>
              <a:rPr lang="en-US"/>
              <a:t>Refer to the following resources for more information.</a:t>
            </a:r>
          </a:p>
          <a:p>
            <a:pPr lvl="1">
              <a:lnSpc>
                <a:spcPct val="120000"/>
              </a:lnSpc>
              <a:spcBef>
                <a:spcPts val="600"/>
              </a:spcBef>
              <a:spcAft>
                <a:spcPts val="600"/>
              </a:spcAft>
            </a:pPr>
            <a:r>
              <a:rPr lang="en-US">
                <a:hlinkClick r:id="rId3"/>
              </a:rPr>
              <a:t>Working with Exceptional Children in CTE</a:t>
            </a:r>
            <a:endParaRPr lang="en-US"/>
          </a:p>
          <a:p>
            <a:pPr lvl="1">
              <a:lnSpc>
                <a:spcPct val="120000"/>
              </a:lnSpc>
              <a:spcBef>
                <a:spcPts val="600"/>
              </a:spcBef>
              <a:spcAft>
                <a:spcPts val="600"/>
              </a:spcAft>
            </a:pPr>
            <a:r>
              <a:rPr lang="en-US">
                <a:hlinkClick r:id="rId4"/>
              </a:rPr>
              <a:t>Accountability and Postsecondary Readiness in CTE</a:t>
            </a:r>
            <a:endParaRPr lang="en-US"/>
          </a:p>
          <a:p>
            <a:pPr lvl="1">
              <a:lnSpc>
                <a:spcPct val="120000"/>
              </a:lnSpc>
              <a:spcBef>
                <a:spcPts val="600"/>
              </a:spcBef>
              <a:spcAft>
                <a:spcPts val="600"/>
              </a:spcAft>
            </a:pPr>
            <a:r>
              <a:rPr lang="en-US">
                <a:hlinkClick r:id="rId5"/>
              </a:rPr>
              <a:t>Frequently Asked Questions (FAQ): Co-ops and Internships for State Accountability Document</a:t>
            </a:r>
            <a:endParaRPr lang="en-US"/>
          </a:p>
        </p:txBody>
      </p:sp>
    </p:spTree>
    <p:extLst>
      <p:ext uri="{BB962C8B-B14F-4D97-AF65-F5344CB8AC3E}">
        <p14:creationId xmlns:p14="http://schemas.microsoft.com/office/powerpoint/2010/main" val="317628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ACCESS for ELLs Reminders</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Chris Williams,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2532506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C22D9-6038-FBF4-1099-7A59A37DC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BC876-9FAC-79A0-F0EF-354B0A096F74}"/>
              </a:ext>
            </a:extLst>
          </p:cNvPr>
          <p:cNvSpPr>
            <a:spLocks noGrp="1"/>
          </p:cNvSpPr>
          <p:nvPr>
            <p:ph type="title"/>
          </p:nvPr>
        </p:nvSpPr>
        <p:spPr>
          <a:xfrm>
            <a:off x="0" y="0"/>
            <a:ext cx="11607421" cy="1167832"/>
          </a:xfrm>
        </p:spPr>
        <p:txBody>
          <a:bodyPr/>
          <a:lstStyle/>
          <a:p>
            <a:r>
              <a:rPr lang="en-US"/>
              <a:t>2024-25 Alternate Career Readiness</a:t>
            </a:r>
          </a:p>
        </p:txBody>
      </p:sp>
      <p:sp>
        <p:nvSpPr>
          <p:cNvPr id="3" name="Content Placeholder 2">
            <a:extLst>
              <a:ext uri="{FF2B5EF4-FFF2-40B4-BE49-F238E27FC236}">
                <a16:creationId xmlns:a16="http://schemas.microsoft.com/office/drawing/2014/main" id="{301CC9B8-C930-BBEF-8747-A261DEF974BD}"/>
              </a:ext>
            </a:extLst>
          </p:cNvPr>
          <p:cNvSpPr>
            <a:spLocks noGrp="1"/>
          </p:cNvSpPr>
          <p:nvPr>
            <p:ph idx="1"/>
          </p:nvPr>
        </p:nvSpPr>
        <p:spPr>
          <a:xfrm>
            <a:off x="795529" y="1167832"/>
            <a:ext cx="10685272" cy="4382069"/>
          </a:xfrm>
        </p:spPr>
        <p:txBody>
          <a:bodyPr>
            <a:noAutofit/>
          </a:bodyPr>
          <a:lstStyle/>
          <a:p>
            <a:pPr marL="0" indent="0">
              <a:lnSpc>
                <a:spcPct val="100000"/>
              </a:lnSpc>
              <a:spcBef>
                <a:spcPts val="1200"/>
              </a:spcBef>
              <a:spcAft>
                <a:spcPts val="1200"/>
              </a:spcAft>
              <a:buNone/>
            </a:pPr>
            <a:r>
              <a:rPr lang="en-US" sz="2300" kern="100">
                <a:ea typeface="Calibri" panose="020F0502020204030204" pitchFamily="34" charset="0"/>
                <a:cs typeface="Times New Roman" panose="02020603050405020304" pitchFamily="18" charset="0"/>
                <a:hlinkClick r:id="rId3"/>
              </a:rPr>
              <a:t>Kentucky Alternate Assessment Program Calendar</a:t>
            </a:r>
            <a:endParaRPr lang="en-US" sz="2300" kern="100">
              <a:ea typeface="Calibri" panose="020F0502020204030204" pitchFamily="34" charset="0"/>
              <a:cs typeface="Times New Roman" panose="02020603050405020304" pitchFamily="18" charset="0"/>
            </a:endParaRPr>
          </a:p>
          <a:p>
            <a:pPr marL="0" indent="0">
              <a:lnSpc>
                <a:spcPct val="100000"/>
              </a:lnSpc>
              <a:spcBef>
                <a:spcPts val="1200"/>
              </a:spcBef>
              <a:spcAft>
                <a:spcPts val="1200"/>
              </a:spcAft>
              <a:buNone/>
            </a:pPr>
            <a:r>
              <a:rPr lang="en-US" sz="2300" kern="100">
                <a:ea typeface="Calibri" panose="020F0502020204030204" pitchFamily="34" charset="0"/>
                <a:cs typeface="Times New Roman" panose="02020603050405020304" pitchFamily="18" charset="0"/>
              </a:rPr>
              <a:t>CWEC and ESAR</a:t>
            </a:r>
          </a:p>
          <a:p>
            <a:pPr marL="0" indent="0">
              <a:lnSpc>
                <a:spcPct val="100000"/>
              </a:lnSpc>
              <a:spcBef>
                <a:spcPts val="600"/>
              </a:spcBef>
              <a:spcAft>
                <a:spcPts val="600"/>
              </a:spcAft>
              <a:buNone/>
            </a:pPr>
            <a:r>
              <a:rPr lang="en-US" sz="2300" kern="100">
                <a:ea typeface="Calibri" panose="020F0502020204030204" pitchFamily="34" charset="0"/>
                <a:cs typeface="Times New Roman" panose="02020603050405020304" pitchFamily="18" charset="0"/>
              </a:rPr>
              <a:t>Reminders:</a:t>
            </a:r>
          </a:p>
          <a:p>
            <a:pPr>
              <a:lnSpc>
                <a:spcPct val="100000"/>
              </a:lnSpc>
              <a:spcBef>
                <a:spcPts val="600"/>
              </a:spcBef>
              <a:spcAft>
                <a:spcPts val="600"/>
              </a:spcAft>
            </a:pPr>
            <a:r>
              <a:rPr lang="en-US" sz="2300" kern="100">
                <a:ea typeface="Calibri" panose="020F0502020204030204" pitchFamily="34" charset="0"/>
                <a:cs typeface="Times New Roman" panose="02020603050405020304" pitchFamily="18" charset="0"/>
              </a:rPr>
              <a:t>Dec. 20 – CWEC and ESAR Qualification Quizzes Close</a:t>
            </a:r>
          </a:p>
          <a:p>
            <a:pPr>
              <a:lnSpc>
                <a:spcPct val="100000"/>
              </a:lnSpc>
              <a:spcBef>
                <a:spcPts val="600"/>
              </a:spcBef>
              <a:spcAft>
                <a:spcPts val="600"/>
              </a:spcAft>
            </a:pPr>
            <a:r>
              <a:rPr lang="en-US" sz="2300" kern="100">
                <a:ea typeface="Calibri" panose="020F0502020204030204" pitchFamily="34" charset="0"/>
                <a:cs typeface="Times New Roman" panose="02020603050405020304" pitchFamily="18" charset="0"/>
              </a:rPr>
              <a:t>May 23 – Last day to administer the ESAR</a:t>
            </a:r>
          </a:p>
          <a:p>
            <a:pPr>
              <a:lnSpc>
                <a:spcPct val="100000"/>
              </a:lnSpc>
              <a:spcBef>
                <a:spcPts val="600"/>
              </a:spcBef>
              <a:spcAft>
                <a:spcPts val="600"/>
              </a:spcAft>
            </a:pPr>
            <a:r>
              <a:rPr lang="en-US" sz="2300" kern="100">
                <a:ea typeface="Calibri" panose="020F0502020204030204" pitchFamily="34" charset="0"/>
                <a:cs typeface="Times New Roman" panose="02020603050405020304" pitchFamily="18" charset="0"/>
              </a:rPr>
              <a:t>May 30 – Last day to enter CWEC Completion Status and ESAR Evaluation Scores in the </a:t>
            </a:r>
            <a:r>
              <a:rPr lang="en-US" sz="2300" kern="100">
                <a:ea typeface="Calibri" panose="020F0502020204030204" pitchFamily="34" charset="0"/>
                <a:cs typeface="Times New Roman" panose="02020603050405020304" pitchFamily="18" charset="0"/>
                <a:hlinkClick r:id="rId4"/>
              </a:rPr>
              <a:t>Career Readiness Database (CRD)</a:t>
            </a:r>
            <a:br>
              <a:rPr lang="en-US" sz="2300" kern="100">
                <a:ea typeface="Calibri" panose="020F0502020204030204" pitchFamily="34" charset="0"/>
                <a:cs typeface="Times New Roman" panose="02020603050405020304" pitchFamily="18" charset="0"/>
              </a:rPr>
            </a:br>
            <a:br>
              <a:rPr lang="en-US" sz="2400" kern="100">
                <a:solidFill>
                  <a:srgbClr val="333333"/>
                </a:solidFill>
                <a:ea typeface="Calibri" panose="020F0502020204030204" pitchFamily="34" charset="0"/>
                <a:cs typeface="Times New Roman" panose="02020603050405020304" pitchFamily="18" charset="0"/>
              </a:rPr>
            </a:br>
            <a:endParaRPr lang="en-US" sz="2400"/>
          </a:p>
        </p:txBody>
      </p:sp>
    </p:spTree>
    <p:extLst>
      <p:ext uri="{BB962C8B-B14F-4D97-AF65-F5344CB8AC3E}">
        <p14:creationId xmlns:p14="http://schemas.microsoft.com/office/powerpoint/2010/main" val="3248724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C22D9-6038-FBF4-1099-7A59A37DC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BC876-9FAC-79A0-F0EF-354B0A096F74}"/>
              </a:ext>
            </a:extLst>
          </p:cNvPr>
          <p:cNvSpPr>
            <a:spLocks noGrp="1"/>
          </p:cNvSpPr>
          <p:nvPr>
            <p:ph type="title"/>
          </p:nvPr>
        </p:nvSpPr>
        <p:spPr>
          <a:xfrm>
            <a:off x="0" y="-1"/>
            <a:ext cx="11607421" cy="1178415"/>
          </a:xfrm>
        </p:spPr>
        <p:txBody>
          <a:bodyPr/>
          <a:lstStyle/>
          <a:p>
            <a:r>
              <a:rPr lang="en-US"/>
              <a:t>2024-25 Alternate Career Readiness Contacts</a:t>
            </a:r>
          </a:p>
        </p:txBody>
      </p:sp>
      <p:sp>
        <p:nvSpPr>
          <p:cNvPr id="3" name="Content Placeholder 2">
            <a:extLst>
              <a:ext uri="{FF2B5EF4-FFF2-40B4-BE49-F238E27FC236}">
                <a16:creationId xmlns:a16="http://schemas.microsoft.com/office/drawing/2014/main" id="{301CC9B8-C930-BBEF-8747-A261DEF974BD}"/>
              </a:ext>
            </a:extLst>
          </p:cNvPr>
          <p:cNvSpPr>
            <a:spLocks noGrp="1"/>
          </p:cNvSpPr>
          <p:nvPr>
            <p:ph idx="1"/>
          </p:nvPr>
        </p:nvSpPr>
        <p:spPr>
          <a:xfrm>
            <a:off x="872066" y="1178415"/>
            <a:ext cx="10608734" cy="4371486"/>
          </a:xfrm>
        </p:spPr>
        <p:txBody>
          <a:bodyPr vert="horz" lIns="91440" tIns="45720" rIns="91440" bIns="45720" rtlCol="0" anchor="t">
            <a:noAutofit/>
          </a:bodyPr>
          <a:lstStyle/>
          <a:p>
            <a:pPr>
              <a:lnSpc>
                <a:spcPct val="100000"/>
              </a:lnSpc>
              <a:spcBef>
                <a:spcPts val="1200"/>
              </a:spcBef>
              <a:spcAft>
                <a:spcPts val="1200"/>
              </a:spcAft>
            </a:pPr>
            <a:r>
              <a:rPr lang="en-US" kern="100">
                <a:latin typeface="Calibri"/>
                <a:ea typeface="Calibri"/>
                <a:cs typeface="Calibri"/>
              </a:rPr>
              <a:t>Contact </a:t>
            </a:r>
            <a:r>
              <a:rPr lang="en-US" kern="100">
                <a:latin typeface="Calibri"/>
                <a:ea typeface="Calibri"/>
                <a:cs typeface="Calibri"/>
                <a:hlinkClick r:id="rId3"/>
              </a:rPr>
              <a:t>Sherri Craig</a:t>
            </a:r>
            <a:r>
              <a:rPr lang="en-US" kern="100">
                <a:latin typeface="Calibri"/>
                <a:ea typeface="Calibri"/>
                <a:cs typeface="Calibri"/>
              </a:rPr>
              <a:t>, Office of Career and Technical Education (OCTE), at 502-564-4286 for assistance with CWEC and ESAR administration related questions</a:t>
            </a:r>
            <a:endParaRPr lang="en-US" sz="2400">
              <a:latin typeface="Franklin Gothic Book" panose="020B0503020102020204"/>
              <a:ea typeface="Calibri"/>
              <a:cs typeface="Calibri"/>
            </a:endParaRPr>
          </a:p>
          <a:p>
            <a:pPr>
              <a:lnSpc>
                <a:spcPct val="100000"/>
              </a:lnSpc>
              <a:spcBef>
                <a:spcPts val="1200"/>
              </a:spcBef>
              <a:spcAft>
                <a:spcPts val="1200"/>
              </a:spcAft>
            </a:pPr>
            <a:r>
              <a:rPr lang="en-US" kern="100">
                <a:latin typeface="Calibri"/>
                <a:ea typeface="Calibri"/>
                <a:cs typeface="Calibri"/>
              </a:rPr>
              <a:t>Contact </a:t>
            </a:r>
            <a:r>
              <a:rPr lang="en-US" kern="100">
                <a:latin typeface="Calibri"/>
                <a:ea typeface="Calibri"/>
                <a:cs typeface="Calibri"/>
                <a:hlinkClick r:id="rId4"/>
              </a:rPr>
              <a:t>Bill Bates</a:t>
            </a:r>
            <a:r>
              <a:rPr lang="en-US" kern="100">
                <a:latin typeface="Calibri"/>
                <a:ea typeface="Calibri"/>
                <a:cs typeface="Calibri"/>
              </a:rPr>
              <a:t>, </a:t>
            </a:r>
            <a:r>
              <a:rPr lang="en-US" kern="100">
                <a:solidFill>
                  <a:srgbClr val="08264B"/>
                </a:solidFill>
                <a:ea typeface="+mn-lt"/>
                <a:cs typeface="+mn-lt"/>
              </a:rPr>
              <a:t>Exceptional Child Education Consultant for Career and Technical Education</a:t>
            </a:r>
            <a:r>
              <a:rPr lang="en-US" kern="100">
                <a:latin typeface="Calibri"/>
                <a:ea typeface="Calibri"/>
                <a:cs typeface="Calibri"/>
              </a:rPr>
              <a:t>, in the Office of Special Education and Early Learning  (OSEEL), at 502-564-2106</a:t>
            </a:r>
            <a:br>
              <a:rPr lang="en-US" sz="2400" kern="100">
                <a:ea typeface="Calibri" panose="020F0502020204030204" pitchFamily="34" charset="0"/>
                <a:cs typeface="Times New Roman" panose="02020603050405020304" pitchFamily="18" charset="0"/>
              </a:rPr>
            </a:br>
            <a:endParaRPr lang="en-US" sz="2400"/>
          </a:p>
        </p:txBody>
      </p:sp>
    </p:spTree>
    <p:extLst>
      <p:ext uri="{BB962C8B-B14F-4D97-AF65-F5344CB8AC3E}">
        <p14:creationId xmlns:p14="http://schemas.microsoft.com/office/powerpoint/2010/main" val="3294297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C336E-FA25-125A-AA93-8727679EBB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AF0EDC-DB9F-E002-94D8-EE5709EB42DB}"/>
              </a:ext>
            </a:extLst>
          </p:cNvPr>
          <p:cNvSpPr>
            <a:spLocks noGrp="1"/>
          </p:cNvSpPr>
          <p:nvPr>
            <p:ph type="ctrTitle"/>
          </p:nvPr>
        </p:nvSpPr>
        <p:spPr>
          <a:xfrm>
            <a:off x="2114550" y="1550335"/>
            <a:ext cx="9144000" cy="1878665"/>
          </a:xfrm>
        </p:spPr>
        <p:txBody>
          <a:bodyPr>
            <a:normAutofit/>
          </a:bodyPr>
          <a:lstStyle/>
          <a:p>
            <a:r>
              <a:rPr lang="en-US"/>
              <a:t>K Screen Updates</a:t>
            </a:r>
          </a:p>
        </p:txBody>
      </p:sp>
      <p:sp>
        <p:nvSpPr>
          <p:cNvPr id="5" name="Subtitle 4">
            <a:extLst>
              <a:ext uri="{FF2B5EF4-FFF2-40B4-BE49-F238E27FC236}">
                <a16:creationId xmlns:a16="http://schemas.microsoft.com/office/drawing/2014/main" id="{CB70C0B3-3688-C6BD-B4E2-5CC2792206CB}"/>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Tiffany Christopher, Program Consultant</a:t>
            </a:r>
          </a:p>
          <a:p>
            <a:r>
              <a:rPr lang="en-US"/>
              <a:t>Office of Assessment and Accountability</a:t>
            </a:r>
          </a:p>
        </p:txBody>
      </p:sp>
    </p:spTree>
    <p:extLst>
      <p:ext uri="{BB962C8B-B14F-4D97-AF65-F5344CB8AC3E}">
        <p14:creationId xmlns:p14="http://schemas.microsoft.com/office/powerpoint/2010/main" val="1864808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AB97-81BF-B752-7F01-2BD65390739E}"/>
              </a:ext>
            </a:extLst>
          </p:cNvPr>
          <p:cNvSpPr>
            <a:spLocks noGrp="1"/>
          </p:cNvSpPr>
          <p:nvPr>
            <p:ph type="title"/>
          </p:nvPr>
        </p:nvSpPr>
        <p:spPr/>
        <p:txBody>
          <a:bodyPr/>
          <a:lstStyle/>
          <a:p>
            <a:r>
              <a:rPr lang="en-US"/>
              <a:t>Accessing Published K Screen Data</a:t>
            </a:r>
          </a:p>
        </p:txBody>
      </p:sp>
      <p:pic>
        <p:nvPicPr>
          <p:cNvPr id="5" name="Content Placeholder 4" descr="Screenshot of an online education platform showing document download options. The page includes dropdowns for selecting a district and displays categories for Excel Documents, PDF Documents, and Other Documents. Under the 'Other Documents' category, a ZIP file named 'SD25_001_K Screen' is available for download, with the district name partially redacted. The user's email address appears in the top right corner of the page.">
            <a:extLst>
              <a:ext uri="{FF2B5EF4-FFF2-40B4-BE49-F238E27FC236}">
                <a16:creationId xmlns:a16="http://schemas.microsoft.com/office/drawing/2014/main" id="{C641C06E-FB6E-E375-4E89-D8988DC9F48A}"/>
              </a:ext>
            </a:extLst>
          </p:cNvPr>
          <p:cNvPicPr>
            <a:picLocks noGrp="1" noChangeAspect="1"/>
          </p:cNvPicPr>
          <p:nvPr>
            <p:ph sz="half" idx="1"/>
          </p:nvPr>
        </p:nvPicPr>
        <p:blipFill>
          <a:blip r:embed="rId3"/>
          <a:stretch>
            <a:fillRect/>
          </a:stretch>
        </p:blipFill>
        <p:spPr>
          <a:xfrm>
            <a:off x="290095" y="1414086"/>
            <a:ext cx="5876756" cy="4122319"/>
          </a:xfrm>
        </p:spPr>
      </p:pic>
      <p:sp>
        <p:nvSpPr>
          <p:cNvPr id="4" name="Content Placeholder 3">
            <a:extLst>
              <a:ext uri="{FF2B5EF4-FFF2-40B4-BE49-F238E27FC236}">
                <a16:creationId xmlns:a16="http://schemas.microsoft.com/office/drawing/2014/main" id="{7D9AAEFC-AB2D-3626-FDC8-1A9AA85DB75E}"/>
              </a:ext>
            </a:extLst>
          </p:cNvPr>
          <p:cNvSpPr>
            <a:spLocks noGrp="1"/>
          </p:cNvSpPr>
          <p:nvPr>
            <p:ph sz="half" idx="2"/>
          </p:nvPr>
        </p:nvSpPr>
        <p:spPr>
          <a:xfrm>
            <a:off x="6626726" y="1406525"/>
            <a:ext cx="4727074" cy="4351338"/>
          </a:xfrm>
        </p:spPr>
        <p:txBody>
          <a:bodyPr vert="horz" lIns="91440" tIns="45720" rIns="91440" bIns="45720" rtlCol="0" anchor="t">
            <a:normAutofit/>
          </a:bodyPr>
          <a:lstStyle/>
          <a:p>
            <a:r>
              <a:rPr lang="en-US"/>
              <a:t>K Screen Data was posted on Dec. 9. </a:t>
            </a:r>
          </a:p>
          <a:p>
            <a:r>
              <a:rPr lang="en-US"/>
              <a:t>This data can be viewed by logging in to the Student Data Detail on the </a:t>
            </a:r>
            <a:r>
              <a:rPr lang="en-US">
                <a:hlinkClick r:id="rId4"/>
              </a:rPr>
              <a:t>KDE Secure Web Application</a:t>
            </a:r>
            <a:r>
              <a:rPr lang="en-US"/>
              <a:t> and clicking 'Other Documents'.</a:t>
            </a:r>
          </a:p>
          <a:p>
            <a:r>
              <a:rPr lang="en-US"/>
              <a:t>Download the zip files to your computer for further review.</a:t>
            </a:r>
          </a:p>
        </p:txBody>
      </p:sp>
    </p:spTree>
    <p:extLst>
      <p:ext uri="{BB962C8B-B14F-4D97-AF65-F5344CB8AC3E}">
        <p14:creationId xmlns:p14="http://schemas.microsoft.com/office/powerpoint/2010/main" val="2640879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C336E-FA25-125A-AA93-8727679EBB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AF0EDC-DB9F-E002-94D8-EE5709EB42DB}"/>
              </a:ext>
            </a:extLst>
          </p:cNvPr>
          <p:cNvSpPr>
            <a:spLocks noGrp="1"/>
          </p:cNvSpPr>
          <p:nvPr>
            <p:ph type="ctrTitle"/>
          </p:nvPr>
        </p:nvSpPr>
        <p:spPr>
          <a:xfrm>
            <a:off x="2114550" y="1550335"/>
            <a:ext cx="9144000" cy="1878665"/>
          </a:xfrm>
        </p:spPr>
        <p:txBody>
          <a:bodyPr>
            <a:normAutofit/>
          </a:bodyPr>
          <a:lstStyle/>
          <a:p>
            <a:r>
              <a:rPr lang="en-US"/>
              <a:t>Town Hall Schedule and Agenda</a:t>
            </a:r>
          </a:p>
        </p:txBody>
      </p:sp>
      <p:sp>
        <p:nvSpPr>
          <p:cNvPr id="5" name="Subtitle 4">
            <a:extLst>
              <a:ext uri="{FF2B5EF4-FFF2-40B4-BE49-F238E27FC236}">
                <a16:creationId xmlns:a16="http://schemas.microsoft.com/office/drawing/2014/main" id="{CB70C0B3-3688-C6BD-B4E2-5CC2792206CB}"/>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Jennifer Stafford, Director</a:t>
            </a:r>
            <a:endParaRPr lang="en-US">
              <a:solidFill>
                <a:srgbClr val="000000"/>
              </a:solidFill>
            </a:endParaRPr>
          </a:p>
          <a:p>
            <a:r>
              <a:rPr lang="en-US"/>
              <a:t>Division of Assessment and Accountability Support</a:t>
            </a:r>
            <a:endParaRPr lang="en-US">
              <a:solidFill>
                <a:srgbClr val="000000"/>
              </a:solidFill>
            </a:endParaRPr>
          </a:p>
          <a:p>
            <a:r>
              <a:rPr lang="en-US"/>
              <a:t>Office of Assessment and Accountability</a:t>
            </a:r>
            <a:endParaRPr lang="en-US">
              <a:solidFill>
                <a:srgbClr val="000000"/>
              </a:solidFill>
            </a:endParaRPr>
          </a:p>
          <a:p>
            <a:endParaRPr lang="en-US"/>
          </a:p>
        </p:txBody>
      </p:sp>
    </p:spTree>
    <p:extLst>
      <p:ext uri="{BB962C8B-B14F-4D97-AF65-F5344CB8AC3E}">
        <p14:creationId xmlns:p14="http://schemas.microsoft.com/office/powerpoint/2010/main" val="3296733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C9713-ABD8-90B2-9780-9701E0464BDD}"/>
              </a:ext>
            </a:extLst>
          </p:cNvPr>
          <p:cNvSpPr>
            <a:spLocks noGrp="1"/>
          </p:cNvSpPr>
          <p:nvPr>
            <p:ph type="title"/>
          </p:nvPr>
        </p:nvSpPr>
        <p:spPr>
          <a:xfrm>
            <a:off x="0" y="-1049655"/>
            <a:ext cx="10515600" cy="1038225"/>
          </a:xfrm>
        </p:spPr>
        <p:txBody>
          <a:bodyPr/>
          <a:lstStyle/>
          <a:p>
            <a:r>
              <a:rPr lang="en-US"/>
              <a:t>Regional Town Hall Schedule</a:t>
            </a:r>
          </a:p>
        </p:txBody>
      </p:sp>
      <p:pic>
        <p:nvPicPr>
          <p:cNvPr id="3" name="Picture 2" descr="Graphic displaying the 'Regional Town Hall Schedule' with dates, times, and locations for various town hall events. The header invites users to visit education.ky.gov/UnitedWeLearn for more information. The schedule includes:&#10;&#10;Southeast South-Central Educational Cooperative (SESC): January 7, 2025, from 5:00 PM to 7:00 PM EST, at 710 North Main Street, London, KY 40741.&#10;Northern KY Cooperative for Educational Services (NKCES): January 8, 2025, from 5:00 PM to 7:00 PM EST, at 5516 E. Alexandria Pike, Cold Spring, KY 41076.&#10;Central KY Education Cooperative (CKEC): January 15, 2025, from 5:00 PM to 7:00 PM EST, at 2331 Fortune Drive, Suite 180, Lexington, KY 40509.&#10;KY Valley Educational Cooperative (KVEC): January 16, 2025, from 5:00 PM to 7:00 PM EST, at 412 Roy Campbell Drive, Hazard, KY 41701.&#10;Green River Regional Educational Cooperative (GRREC): January 21, 2025, from 5:00 PM to 7:00 PM CST, at 230 Technology Way, Bowling Green, KY 42101.&#10;KY Educational Development Corporation (KEDC): January 22, 2025, from 5:00 PM to 7:00 PM EST, at 904 West Rose Road, Ashland, KY 41102.&#10;Hybrid Spanish Townhall: January 27, 2025, from 5:00 PM to 7:00 PM CST, on Microsoft Teams, located at 375 Glen Lily Road, Bowling Green, KY 42101.&#10;Ohio Valley Educational Cooperative (OVEC): January 29, 2025, from 5:00 PM to 7:00 PM EST, at 219 7th Street, Shelbyville, KY 40065.&#10;West KY Educational Cooperative (WKEC): January 30, 2025, from 5:00 PM to 7:00 PM CST, at 435 Outlet Avenue, Eddyville, KY 42038.">
            <a:extLst>
              <a:ext uri="{FF2B5EF4-FFF2-40B4-BE49-F238E27FC236}">
                <a16:creationId xmlns:a16="http://schemas.microsoft.com/office/drawing/2014/main" id="{5CFBE621-13D0-1C6C-FA46-AA7DE79E579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84874" y="0"/>
            <a:ext cx="5907067" cy="6858000"/>
          </a:xfrm>
          <a:prstGeom prst="rect">
            <a:avLst/>
          </a:prstGeom>
        </p:spPr>
      </p:pic>
    </p:spTree>
    <p:extLst>
      <p:ext uri="{BB962C8B-B14F-4D97-AF65-F5344CB8AC3E}">
        <p14:creationId xmlns:p14="http://schemas.microsoft.com/office/powerpoint/2010/main" val="3161472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11FCF5-2216-3131-13C6-340C7348E4AC}"/>
              </a:ext>
            </a:extLst>
          </p:cNvPr>
          <p:cNvSpPr>
            <a:spLocks noGrp="1"/>
          </p:cNvSpPr>
          <p:nvPr>
            <p:ph type="title" idx="4294967295"/>
          </p:nvPr>
        </p:nvSpPr>
        <p:spPr>
          <a:xfrm>
            <a:off x="0" y="-1038225"/>
            <a:ext cx="10515600" cy="1038225"/>
          </a:xfrm>
        </p:spPr>
        <p:txBody>
          <a:bodyPr/>
          <a:lstStyle/>
          <a:p>
            <a:r>
              <a:rPr lang="en-US"/>
              <a:t>Town Hall Agenda</a:t>
            </a:r>
          </a:p>
        </p:txBody>
      </p:sp>
      <p:pic>
        <p:nvPicPr>
          <p:cNvPr id="2" name="Picture 1" descr="Flyer for a 'United We Learn' Town Hall Agenda. The background features an audience of people seated, with the title 'United We Learn' prominently displayed in the top right corner. The agenda includes the following items: Welcome by Commissioner Robbie Fletcher, 'What is Vibrant Learning?' presented by a KDE Representative, 'Local Accountability in Action' featuring a school district, 'Framework 2.0 Overview' by Jennifer Stafford from KDE, and a Question and Answer Session with Commissioner Fletcher and Jennifer Stafford.">
            <a:extLst>
              <a:ext uri="{FF2B5EF4-FFF2-40B4-BE49-F238E27FC236}">
                <a16:creationId xmlns:a16="http://schemas.microsoft.com/office/drawing/2014/main" id="{465268E1-F59C-5E41-256A-094C82016673}"/>
              </a:ext>
            </a:extLst>
          </p:cNvPr>
          <p:cNvPicPr>
            <a:picLocks noChangeAspect="1"/>
          </p:cNvPicPr>
          <p:nvPr/>
        </p:nvPicPr>
        <p:blipFill>
          <a:blip r:embed="rId2"/>
          <a:stretch>
            <a:fillRect/>
          </a:stretch>
        </p:blipFill>
        <p:spPr>
          <a:xfrm>
            <a:off x="2145567" y="104775"/>
            <a:ext cx="5810250" cy="6648450"/>
          </a:xfrm>
          <a:prstGeom prst="rect">
            <a:avLst/>
          </a:prstGeom>
        </p:spPr>
      </p:pic>
    </p:spTree>
    <p:extLst>
      <p:ext uri="{BB962C8B-B14F-4D97-AF65-F5344CB8AC3E}">
        <p14:creationId xmlns:p14="http://schemas.microsoft.com/office/powerpoint/2010/main" val="2833233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 y="0"/>
            <a:ext cx="8958490" cy="894080"/>
          </a:xfrm>
        </p:spPr>
        <p:txBody>
          <a:bodyPr/>
          <a:lstStyle/>
          <a:p>
            <a:pPr marL="228600"/>
            <a:r>
              <a:rPr lang="en-US"/>
              <a:t>Questions and Answers</a:t>
            </a:r>
          </a:p>
        </p:txBody>
      </p:sp>
      <p:sp>
        <p:nvSpPr>
          <p:cNvPr id="4" name="Text Placeholder 3">
            <a:extLst>
              <a:ext uri="{FF2B5EF4-FFF2-40B4-BE49-F238E27FC236}">
                <a16:creationId xmlns:a16="http://schemas.microsoft.com/office/drawing/2014/main" id="{82609896-C3C0-9192-D634-0D177FF6E397}"/>
              </a:ext>
            </a:extLst>
          </p:cNvPr>
          <p:cNvSpPr>
            <a:spLocks noGrp="1"/>
          </p:cNvSpPr>
          <p:nvPr>
            <p:ph type="body" sz="quarter" idx="13"/>
          </p:nvPr>
        </p:nvSpPr>
        <p:spPr/>
        <p:txBody>
          <a:bodyPr>
            <a:normAutofit lnSpcReduction="10000"/>
          </a:bodyPr>
          <a:lstStyle/>
          <a:p>
            <a:pPr>
              <a:lnSpc>
                <a:spcPct val="120000"/>
              </a:lnSpc>
              <a:spcBef>
                <a:spcPts val="0"/>
              </a:spcBef>
            </a:pPr>
            <a:r>
              <a:rPr lang="en-US" sz="3200"/>
              <a:t>Please send questions or comments to </a:t>
            </a:r>
            <a:r>
              <a:rPr lang="en-US" sz="3200">
                <a:hlinkClick r:id="rId3"/>
              </a:rPr>
              <a:t>dacinfo@education.ky.gov</a:t>
            </a:r>
            <a:r>
              <a:rPr lang="en-US" sz="3200"/>
              <a:t> .</a:t>
            </a:r>
          </a:p>
          <a:p>
            <a:pPr marL="0" indent="0">
              <a:spcBef>
                <a:spcPts val="0"/>
              </a:spcBef>
              <a:buNone/>
            </a:pPr>
            <a:r>
              <a:rPr lang="en-US" sz="3200" b="1" i="1">
                <a:solidFill>
                  <a:srgbClr val="C00000"/>
                </a:solidFill>
              </a:rPr>
              <a:t>   </a:t>
            </a:r>
            <a:endParaRPr lang="en-US" sz="3200"/>
          </a:p>
          <a:p>
            <a:pPr>
              <a:lnSpc>
                <a:spcPct val="120000"/>
              </a:lnSpc>
              <a:spcBef>
                <a:spcPts val="0"/>
              </a:spcBef>
            </a:pPr>
            <a:r>
              <a:rPr lang="en-US" sz="3200"/>
              <a:t>The next monthly DAC Webcast is scheduled for Jan. 9 at 11 a.m. ET.</a:t>
            </a:r>
          </a:p>
          <a:p>
            <a:pPr marL="0" indent="0" algn="ctr">
              <a:spcBef>
                <a:spcPts val="0"/>
              </a:spcBef>
              <a:buNone/>
            </a:pPr>
            <a:endParaRPr lang="en-US" sz="3200"/>
          </a:p>
          <a:p>
            <a:pPr marL="0" indent="0" algn="ctr">
              <a:spcBef>
                <a:spcPts val="0"/>
              </a:spcBef>
              <a:buNone/>
            </a:pPr>
            <a:endParaRPr lang="en-US" sz="3200"/>
          </a:p>
          <a:p>
            <a:pPr marL="0" indent="0" algn="ctr">
              <a:spcBef>
                <a:spcPts val="0"/>
              </a:spcBef>
              <a:buNone/>
            </a:pPr>
            <a:r>
              <a:rPr lang="en-US" sz="3200"/>
              <a:t>Thank you for your participation!</a:t>
            </a:r>
          </a:p>
          <a:p>
            <a:endParaRPr lang="en-US"/>
          </a:p>
        </p:txBody>
      </p:sp>
    </p:spTree>
    <p:extLst>
      <p:ext uri="{BB962C8B-B14F-4D97-AF65-F5344CB8AC3E}">
        <p14:creationId xmlns:p14="http://schemas.microsoft.com/office/powerpoint/2010/main" val="3415003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2622" y="-307"/>
            <a:ext cx="12189378" cy="935028"/>
          </a:xfrm>
        </p:spPr>
        <p:txBody>
          <a:bodyPr>
            <a:noAutofit/>
          </a:bodyPr>
          <a:lstStyle/>
          <a:p>
            <a:pPr marL="228600"/>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2370123104"/>
              </p:ext>
            </p:extLst>
          </p:nvPr>
        </p:nvGraphicFramePr>
        <p:xfrm>
          <a:off x="1261601" y="1327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11332431" cy="1141222"/>
          </a:xfrm>
        </p:spPr>
        <p:txBody>
          <a:bodyPr/>
          <a:lstStyle/>
          <a:p>
            <a:r>
              <a:rPr lang="en-US"/>
              <a:t>Before Testing-ACCESS for ELLs</a:t>
            </a:r>
          </a:p>
        </p:txBody>
      </p:sp>
      <p:sp>
        <p:nvSpPr>
          <p:cNvPr id="14" name="Text Placeholder 13"/>
          <p:cNvSpPr>
            <a:spLocks noGrp="1"/>
          </p:cNvSpPr>
          <p:nvPr>
            <p:ph type="body" sz="quarter" idx="13"/>
          </p:nvPr>
        </p:nvSpPr>
        <p:spPr>
          <a:xfrm>
            <a:off x="311031" y="1141222"/>
            <a:ext cx="11754951" cy="3711570"/>
          </a:xfrm>
        </p:spPr>
        <p:txBody>
          <a:bodyPr vert="horz" lIns="91440" tIns="45720" rIns="91440" bIns="45720" rtlCol="0" anchor="t">
            <a:noAutofit/>
          </a:bodyPr>
          <a:lstStyle/>
          <a:p>
            <a:r>
              <a:rPr lang="en-US" sz="2400"/>
              <a:t>WIDA Secure Portal Account</a:t>
            </a:r>
          </a:p>
          <a:p>
            <a:pPr lvl="1"/>
            <a:r>
              <a:rPr lang="en-US" sz="2000"/>
              <a:t>Training Course/Quizzes</a:t>
            </a:r>
          </a:p>
          <a:p>
            <a:pPr lvl="1"/>
            <a:r>
              <a:rPr lang="en-US" sz="2000"/>
              <a:t>Resources-Manuals, Non-Disclosure User Agreement (NDUA)</a:t>
            </a:r>
          </a:p>
          <a:p>
            <a:pPr lvl="1"/>
            <a:r>
              <a:rPr lang="en-US" sz="2000"/>
              <a:t>Webinars</a:t>
            </a:r>
          </a:p>
          <a:p>
            <a:r>
              <a:rPr lang="en-US" sz="2400"/>
              <a:t>Individual Education Program (IEP) and 504 Plan Accommodations in the WIDA Accessibility and Accommodations Manual</a:t>
            </a:r>
          </a:p>
          <a:p>
            <a:pPr lvl="1"/>
            <a:r>
              <a:rPr lang="en-US" sz="2000"/>
              <a:t>Forms- ACCESS Online, Alternate ACCESS, Kindergarten</a:t>
            </a:r>
          </a:p>
          <a:p>
            <a:pPr lvl="1"/>
            <a:r>
              <a:rPr lang="en-US" sz="2000"/>
              <a:t>Testing-Online/Test Booklet</a:t>
            </a:r>
          </a:p>
          <a:p>
            <a:r>
              <a:rPr lang="en-US" sz="2400"/>
              <a:t>Test Setup in WIDA Assessment Management System (AMS)- </a:t>
            </a:r>
            <a:r>
              <a:rPr lang="en-US" sz="2400" b="1"/>
              <a:t>Nov. 27-Feb. 14</a:t>
            </a:r>
          </a:p>
          <a:p>
            <a:r>
              <a:rPr lang="en-US" sz="2400"/>
              <a:t>Run English Learner (EL) Extract Report in Infinite Campus (IC)</a:t>
            </a:r>
          </a:p>
          <a:p>
            <a:r>
              <a:rPr lang="en-US" sz="2400"/>
              <a:t>Inventory Test Materials-record discrepancies on the Accountability Form in WIDA AMS</a:t>
            </a:r>
          </a:p>
          <a:p>
            <a:endParaRPr lang="en-US"/>
          </a:p>
          <a:p>
            <a:endParaRPr lang="en-US"/>
          </a:p>
          <a:p>
            <a:endParaRPr lang="en-US"/>
          </a:p>
          <a:p>
            <a:pPr marL="0" indent="0">
              <a:buNone/>
            </a:pPr>
            <a:endParaRPr lang="en-US"/>
          </a:p>
          <a:p>
            <a:endParaRPr lang="en-US"/>
          </a:p>
          <a:p>
            <a:endParaRPr lang="en-US"/>
          </a:p>
        </p:txBody>
      </p:sp>
    </p:spTree>
    <p:extLst>
      <p:ext uri="{BB962C8B-B14F-4D97-AF65-F5344CB8AC3E}">
        <p14:creationId xmlns:p14="http://schemas.microsoft.com/office/powerpoint/2010/main" val="105342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A322-4986-39E8-9F7B-E76B31313766}"/>
              </a:ext>
            </a:extLst>
          </p:cNvPr>
          <p:cNvSpPr>
            <a:spLocks noGrp="1"/>
          </p:cNvSpPr>
          <p:nvPr>
            <p:ph type="title"/>
          </p:nvPr>
        </p:nvSpPr>
        <p:spPr>
          <a:xfrm>
            <a:off x="0" y="0"/>
            <a:ext cx="8596668" cy="1158240"/>
          </a:xfrm>
        </p:spPr>
        <p:txBody>
          <a:bodyPr/>
          <a:lstStyle/>
          <a:p>
            <a:r>
              <a:rPr lang="en-US"/>
              <a:t>Before Testing ACCESS for ELLs</a:t>
            </a:r>
          </a:p>
        </p:txBody>
      </p:sp>
      <p:sp>
        <p:nvSpPr>
          <p:cNvPr id="3" name="Text Placeholder 2">
            <a:extLst>
              <a:ext uri="{FF2B5EF4-FFF2-40B4-BE49-F238E27FC236}">
                <a16:creationId xmlns:a16="http://schemas.microsoft.com/office/drawing/2014/main" id="{EE3ED850-0732-076D-6FA6-D03FC5B1CB6C}"/>
              </a:ext>
            </a:extLst>
          </p:cNvPr>
          <p:cNvSpPr>
            <a:spLocks noGrp="1"/>
          </p:cNvSpPr>
          <p:nvPr>
            <p:ph type="body" sz="quarter" idx="13"/>
          </p:nvPr>
        </p:nvSpPr>
        <p:spPr>
          <a:xfrm>
            <a:off x="555786" y="1053021"/>
            <a:ext cx="10000454" cy="4511040"/>
          </a:xfrm>
        </p:spPr>
        <p:txBody>
          <a:bodyPr vert="horz" lIns="91440" tIns="45720" rIns="91440" bIns="45720" rtlCol="0" anchor="t">
            <a:normAutofit fontScale="92500" lnSpcReduction="10000"/>
          </a:bodyPr>
          <a:lstStyle/>
          <a:p>
            <a:r>
              <a:rPr lang="en-US" sz="2200"/>
              <a:t>Order Additional Materials in WIDA AMS- </a:t>
            </a:r>
            <a:r>
              <a:rPr lang="en-US" sz="2200" b="1"/>
              <a:t>Dec. 3- Feb. 7</a:t>
            </a:r>
          </a:p>
          <a:p>
            <a:r>
              <a:rPr lang="en-US" sz="2200"/>
              <a:t>Technology Coordinator –Completes Checklist and Setup of Testing Devices</a:t>
            </a:r>
          </a:p>
          <a:p>
            <a:r>
              <a:rPr lang="en-US" sz="2200"/>
              <a:t>Testing Schedule-Print or Electronic</a:t>
            </a:r>
          </a:p>
          <a:p>
            <a:r>
              <a:rPr lang="en-US" sz="2200"/>
              <a:t>Test Security</a:t>
            </a:r>
          </a:p>
          <a:p>
            <a:pPr lvl="1"/>
            <a:r>
              <a:rPr lang="en-US" sz="1900"/>
              <a:t>Print Test Tickets in WIDA AMS</a:t>
            </a:r>
          </a:p>
          <a:p>
            <a:pPr lvl="1"/>
            <a:r>
              <a:rPr lang="en-US" sz="1900"/>
              <a:t>Test Booklets</a:t>
            </a:r>
          </a:p>
          <a:p>
            <a:pPr lvl="1"/>
            <a:r>
              <a:rPr lang="en-US" sz="1900"/>
              <a:t>Check-In and Check-Out Process</a:t>
            </a:r>
          </a:p>
          <a:p>
            <a:r>
              <a:rPr lang="en-US" sz="2200"/>
              <a:t>Trainings</a:t>
            </a:r>
          </a:p>
          <a:p>
            <a:pPr lvl="1"/>
            <a:r>
              <a:rPr lang="en-US" sz="1900"/>
              <a:t>Administration Code Training</a:t>
            </a:r>
          </a:p>
          <a:p>
            <a:pPr lvl="1"/>
            <a:r>
              <a:rPr lang="en-US" sz="1900"/>
              <a:t>Inclusion of Special Populations Training</a:t>
            </a:r>
          </a:p>
          <a:p>
            <a:pPr lvl="1"/>
            <a:r>
              <a:rPr lang="en-US" sz="1900"/>
              <a:t>ACCESS Trainings</a:t>
            </a:r>
          </a:p>
          <a:p>
            <a:r>
              <a:rPr lang="en-US" sz="2200"/>
              <a:t>Review Kentucky's Member Page-Testing Schedule and WIDA Online Checklist</a:t>
            </a:r>
          </a:p>
          <a:p>
            <a:r>
              <a:rPr lang="en-US" sz="2200"/>
              <a:t>Practice Test and Review Test Security Procedures with Students</a:t>
            </a:r>
          </a:p>
          <a:p>
            <a:endParaRPr lang="en-US" sz="2000"/>
          </a:p>
          <a:p>
            <a:endParaRPr lang="en-US" sz="2000"/>
          </a:p>
          <a:p>
            <a:endParaRPr lang="en-US"/>
          </a:p>
        </p:txBody>
      </p:sp>
    </p:spTree>
    <p:extLst>
      <p:ext uri="{BB962C8B-B14F-4D97-AF65-F5344CB8AC3E}">
        <p14:creationId xmlns:p14="http://schemas.microsoft.com/office/powerpoint/2010/main" val="289567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2756-720E-1469-8A8C-B68C0AC2A753}"/>
              </a:ext>
            </a:extLst>
          </p:cNvPr>
          <p:cNvSpPr>
            <a:spLocks noGrp="1"/>
          </p:cNvSpPr>
          <p:nvPr>
            <p:ph type="title"/>
          </p:nvPr>
        </p:nvSpPr>
        <p:spPr>
          <a:xfrm>
            <a:off x="0" y="0"/>
            <a:ext cx="8596668" cy="1107440"/>
          </a:xfrm>
        </p:spPr>
        <p:txBody>
          <a:bodyPr/>
          <a:lstStyle/>
          <a:p>
            <a:r>
              <a:rPr lang="en-US"/>
              <a:t>During Testing-ACCESS for ELLs</a:t>
            </a:r>
          </a:p>
        </p:txBody>
      </p:sp>
      <p:sp>
        <p:nvSpPr>
          <p:cNvPr id="3" name="Text Placeholder 2">
            <a:extLst>
              <a:ext uri="{FF2B5EF4-FFF2-40B4-BE49-F238E27FC236}">
                <a16:creationId xmlns:a16="http://schemas.microsoft.com/office/drawing/2014/main" id="{77A868B4-0FC5-B82E-F0B0-1616DAEE0527}"/>
              </a:ext>
            </a:extLst>
          </p:cNvPr>
          <p:cNvSpPr>
            <a:spLocks noGrp="1"/>
          </p:cNvSpPr>
          <p:nvPr>
            <p:ph type="body" sz="quarter" idx="13"/>
          </p:nvPr>
        </p:nvSpPr>
        <p:spPr>
          <a:xfrm>
            <a:off x="416560" y="961303"/>
            <a:ext cx="11775440" cy="4937760"/>
          </a:xfrm>
        </p:spPr>
        <p:txBody>
          <a:bodyPr vert="horz" lIns="91440" tIns="45720" rIns="91440" bIns="45720" rtlCol="0" anchor="t">
            <a:normAutofit fontScale="47500" lnSpcReduction="20000"/>
          </a:bodyPr>
          <a:lstStyle/>
          <a:p>
            <a:r>
              <a:rPr lang="en-US" sz="4200"/>
              <a:t>Testing Window- </a:t>
            </a:r>
            <a:r>
              <a:rPr lang="en-US" sz="4200" b="1"/>
              <a:t>Jan. 6- Feb. 14</a:t>
            </a:r>
          </a:p>
          <a:p>
            <a:r>
              <a:rPr lang="en-US" sz="4200"/>
              <a:t>No Opt-out of Testing</a:t>
            </a:r>
          </a:p>
          <a:p>
            <a:pPr lvl="1"/>
            <a:r>
              <a:rPr lang="en-US" sz="3800"/>
              <a:t>In-Person Testing-No Remote Testing</a:t>
            </a:r>
          </a:p>
          <a:p>
            <a:pPr lvl="1"/>
            <a:r>
              <a:rPr lang="en-US" sz="3800"/>
              <a:t>Off-site Testing- home/hospital, etc.</a:t>
            </a:r>
          </a:p>
          <a:p>
            <a:r>
              <a:rPr lang="en-US" sz="4200"/>
              <a:t>Test Security</a:t>
            </a:r>
          </a:p>
          <a:p>
            <a:pPr lvl="1"/>
            <a:r>
              <a:rPr lang="en-US" sz="3800"/>
              <a:t>Test Materials-Test Tickets, Test Booklets, Scratch Paper with Check-In and Check-Out Process</a:t>
            </a:r>
          </a:p>
          <a:p>
            <a:pPr lvl="1"/>
            <a:r>
              <a:rPr lang="en-US" sz="3800"/>
              <a:t>Monitoring Students</a:t>
            </a:r>
          </a:p>
          <a:p>
            <a:r>
              <a:rPr lang="en-US" sz="4200"/>
              <a:t>Tier Level Report in WIDA AMS- Grade 1-3 Writing</a:t>
            </a:r>
          </a:p>
          <a:p>
            <a:r>
              <a:rPr lang="en-US" sz="4200"/>
              <a:t>Ordering Additional Materials in WIDA AMS</a:t>
            </a:r>
          </a:p>
          <a:p>
            <a:r>
              <a:rPr lang="en-US" sz="4200"/>
              <a:t>Test Set Up in WIDA AMS</a:t>
            </a:r>
          </a:p>
          <a:p>
            <a:r>
              <a:rPr lang="en-US" sz="4200"/>
              <a:t>Run EL Extract Report in IC</a:t>
            </a:r>
          </a:p>
          <a:p>
            <a:r>
              <a:rPr lang="en-US" sz="4200"/>
              <a:t>Seating Charts</a:t>
            </a:r>
          </a:p>
          <a:p>
            <a:r>
              <a:rPr lang="en-US" sz="4200"/>
              <a:t>ACCESS Rosters in Student Data Review and Reporting (SDRR) Application- </a:t>
            </a:r>
            <a:r>
              <a:rPr lang="en-US" sz="4200" b="1"/>
              <a:t>Jan. 6-Mar. 10</a:t>
            </a:r>
            <a:r>
              <a:rPr lang="en-US" sz="4200"/>
              <a:t> at 5 p.m. for new –nonparticipations tickets only</a:t>
            </a:r>
          </a:p>
          <a:p>
            <a:r>
              <a:rPr lang="en-US" sz="4200"/>
              <a:t>Site Visits</a:t>
            </a:r>
          </a:p>
          <a:p>
            <a:pPr marL="457200" lvl="1" indent="0">
              <a:buNone/>
            </a:pPr>
            <a:endParaRPr lang="en-US"/>
          </a:p>
          <a:p>
            <a:endParaRPr lang="en-US"/>
          </a:p>
        </p:txBody>
      </p:sp>
    </p:spTree>
    <p:extLst>
      <p:ext uri="{BB962C8B-B14F-4D97-AF65-F5344CB8AC3E}">
        <p14:creationId xmlns:p14="http://schemas.microsoft.com/office/powerpoint/2010/main" val="260693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A651-E291-B8D0-909B-FF3BC4D0E780}"/>
              </a:ext>
            </a:extLst>
          </p:cNvPr>
          <p:cNvSpPr>
            <a:spLocks noGrp="1"/>
          </p:cNvSpPr>
          <p:nvPr>
            <p:ph type="title"/>
          </p:nvPr>
        </p:nvSpPr>
        <p:spPr>
          <a:xfrm>
            <a:off x="-167014" y="0"/>
            <a:ext cx="8596668" cy="1047750"/>
          </a:xfrm>
        </p:spPr>
        <p:txBody>
          <a:bodyPr/>
          <a:lstStyle/>
          <a:p>
            <a:r>
              <a:rPr lang="en-US"/>
              <a:t>ACCESS Testing Scripts</a:t>
            </a:r>
          </a:p>
        </p:txBody>
      </p:sp>
      <p:sp>
        <p:nvSpPr>
          <p:cNvPr id="3" name="Text Placeholder 2">
            <a:extLst>
              <a:ext uri="{FF2B5EF4-FFF2-40B4-BE49-F238E27FC236}">
                <a16:creationId xmlns:a16="http://schemas.microsoft.com/office/drawing/2014/main" id="{76ACBEC2-4821-CB43-6421-BBEBD46FBD08}"/>
              </a:ext>
            </a:extLst>
          </p:cNvPr>
          <p:cNvSpPr>
            <a:spLocks noGrp="1"/>
          </p:cNvSpPr>
          <p:nvPr>
            <p:ph type="body" sz="quarter" idx="13"/>
          </p:nvPr>
        </p:nvSpPr>
        <p:spPr>
          <a:xfrm>
            <a:off x="208381" y="944689"/>
            <a:ext cx="11986194" cy="4571964"/>
          </a:xfrm>
        </p:spPr>
        <p:txBody>
          <a:bodyPr vert="horz" lIns="91440" tIns="45720" rIns="91440" bIns="45720" rtlCol="0" anchor="t">
            <a:noAutofit/>
          </a:bodyPr>
          <a:lstStyle/>
          <a:p>
            <a:pPr marL="0" indent="0">
              <a:buNone/>
            </a:pPr>
            <a:r>
              <a:rPr lang="en-US" sz="2000" b="1">
                <a:solidFill>
                  <a:srgbClr val="000000"/>
                </a:solidFill>
              </a:rPr>
              <a:t>WIDA is providing translated test instructions in ACCESS Online Test Administrator Scripts.</a:t>
            </a:r>
            <a:endParaRPr lang="en-US" sz="2000" b="1"/>
          </a:p>
          <a:p>
            <a:r>
              <a:rPr lang="en-US" sz="2000">
                <a:solidFill>
                  <a:srgbClr val="000000"/>
                </a:solidFill>
              </a:rPr>
              <a:t>ACCESS Online Grades 4–12 Test Administrator Script (all domains)</a:t>
            </a:r>
            <a:endParaRPr lang="en-US" sz="2000"/>
          </a:p>
          <a:p>
            <a:r>
              <a:rPr lang="en-US" sz="2000">
                <a:solidFill>
                  <a:srgbClr val="000000"/>
                </a:solidFill>
              </a:rPr>
              <a:t>Listening, Reading, and Speaking domains in the ACCESS Online Test Administrator Scripts for Grades 1–3 </a:t>
            </a:r>
            <a:endParaRPr lang="en-US" sz="2000"/>
          </a:p>
          <a:p>
            <a:endParaRPr lang="en-US" sz="2000"/>
          </a:p>
          <a:p>
            <a:pPr marL="0" indent="0">
              <a:buNone/>
            </a:pPr>
            <a:r>
              <a:rPr lang="en-US" sz="2000" b="1">
                <a:solidFill>
                  <a:srgbClr val="000000"/>
                </a:solidFill>
              </a:rPr>
              <a:t>Guidelines for Using the Translated Instructions:</a:t>
            </a:r>
            <a:endParaRPr lang="en-US" sz="2000" b="1"/>
          </a:p>
          <a:p>
            <a:r>
              <a:rPr lang="en-US" sz="2000">
                <a:solidFill>
                  <a:srgbClr val="000000"/>
                </a:solidFill>
              </a:rPr>
              <a:t>Only the instruction text will be translated for the student. All other text that is read aloud to the student must be read in English.</a:t>
            </a:r>
            <a:endParaRPr lang="en-US" sz="2000"/>
          </a:p>
          <a:p>
            <a:r>
              <a:rPr lang="en-US" sz="2000">
                <a:solidFill>
                  <a:srgbClr val="000000"/>
                </a:solidFill>
              </a:rPr>
              <a:t>Test administrators should remind students to provide their responses in English. (This reminder will also appear in the scripts.)</a:t>
            </a:r>
            <a:endParaRPr lang="en-US" sz="2000"/>
          </a:p>
          <a:p>
            <a:r>
              <a:rPr lang="en-US" sz="2000">
                <a:solidFill>
                  <a:srgbClr val="000000"/>
                </a:solidFill>
              </a:rPr>
              <a:t>These translations are not secure materials. At the completion of testing, please recycle any translated scripts printed. </a:t>
            </a:r>
            <a:r>
              <a:rPr lang="en-US" sz="2000" b="1">
                <a:solidFill>
                  <a:srgbClr val="000000"/>
                </a:solidFill>
              </a:rPr>
              <a:t>Do not return them to Data Recognition Corporation (DRC).</a:t>
            </a:r>
            <a:endParaRPr lang="en-US" sz="2000"/>
          </a:p>
          <a:p>
            <a:pPr marL="0" indent="0">
              <a:buNone/>
            </a:pPr>
            <a:r>
              <a:rPr lang="en-US" sz="2000">
                <a:solidFill>
                  <a:srgbClr val="000000"/>
                </a:solidFill>
              </a:rPr>
              <a:t>You will only use the translated scripts for any EL students who need the </a:t>
            </a:r>
            <a:r>
              <a:rPr lang="en-US" sz="2000" b="1">
                <a:solidFill>
                  <a:srgbClr val="000000"/>
                </a:solidFill>
              </a:rPr>
              <a:t>directions only </a:t>
            </a:r>
            <a:r>
              <a:rPr lang="en-US" sz="2000">
                <a:solidFill>
                  <a:srgbClr val="000000"/>
                </a:solidFill>
              </a:rPr>
              <a:t>translated in their native language and the EL student must have Oral Native Language Support (ONLS) marked in the plan</a:t>
            </a:r>
            <a:r>
              <a:rPr lang="en-US" sz="2000">
                <a:solidFill>
                  <a:srgbClr val="000000"/>
                </a:solidFill>
                <a:latin typeface="Franklin Gothic Book"/>
              </a:rPr>
              <a:t>. </a:t>
            </a:r>
            <a:endParaRPr lang="en-US" sz="2000">
              <a:latin typeface="Franklin Gothic Book"/>
            </a:endParaRPr>
          </a:p>
          <a:p>
            <a:endParaRPr lang="en-US" sz="2000">
              <a:latin typeface="Franklin Gothic Medium"/>
            </a:endParaRPr>
          </a:p>
        </p:txBody>
      </p:sp>
    </p:spTree>
    <p:extLst>
      <p:ext uri="{BB962C8B-B14F-4D97-AF65-F5344CB8AC3E}">
        <p14:creationId xmlns:p14="http://schemas.microsoft.com/office/powerpoint/2010/main" val="92638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ECC1D-C242-0172-AA7A-5B46C43D754D}"/>
              </a:ext>
            </a:extLst>
          </p:cNvPr>
          <p:cNvSpPr>
            <a:spLocks noGrp="1"/>
          </p:cNvSpPr>
          <p:nvPr>
            <p:ph type="title"/>
          </p:nvPr>
        </p:nvSpPr>
        <p:spPr>
          <a:xfrm>
            <a:off x="-1" y="0"/>
            <a:ext cx="11680371" cy="1038225"/>
          </a:xfrm>
        </p:spPr>
        <p:txBody>
          <a:bodyPr>
            <a:normAutofit fontScale="90000"/>
          </a:bodyPr>
          <a:lstStyle/>
          <a:p>
            <a:r>
              <a:rPr lang="en-US"/>
              <a:t>Kindergarten ACCESS Student Response Booklet Update</a:t>
            </a:r>
          </a:p>
        </p:txBody>
      </p:sp>
      <p:sp>
        <p:nvSpPr>
          <p:cNvPr id="3" name="Text Placeholder 2">
            <a:extLst>
              <a:ext uri="{FF2B5EF4-FFF2-40B4-BE49-F238E27FC236}">
                <a16:creationId xmlns:a16="http://schemas.microsoft.com/office/drawing/2014/main" id="{17569827-5A9E-CF31-772D-29756BF2DEAD}"/>
              </a:ext>
            </a:extLst>
          </p:cNvPr>
          <p:cNvSpPr>
            <a:spLocks noGrp="1"/>
          </p:cNvSpPr>
          <p:nvPr>
            <p:ph sz="half" idx="1"/>
          </p:nvPr>
        </p:nvSpPr>
        <p:spPr>
          <a:xfrm>
            <a:off x="402773" y="907596"/>
            <a:ext cx="5617029" cy="4719638"/>
          </a:xfrm>
        </p:spPr>
        <p:txBody>
          <a:bodyPr vert="horz" lIns="91440" tIns="45720" rIns="91440" bIns="45720" rtlCol="0" anchor="t">
            <a:noAutofit/>
          </a:bodyPr>
          <a:lstStyle/>
          <a:p>
            <a:pPr marL="0" marR="0" indent="0">
              <a:lnSpc>
                <a:spcPct val="100000"/>
              </a:lnSpc>
              <a:spcAft>
                <a:spcPts val="600"/>
              </a:spcAft>
              <a:buNone/>
            </a:pPr>
            <a:r>
              <a:rPr lang="en-US" b="1" kern="100">
                <a:effectLst/>
                <a:ea typeface="Aptos" panose="020B0004020202020204" pitchFamily="34" charset="0"/>
                <a:cs typeface="Times New Roman" panose="02020603050405020304" pitchFamily="18" charset="0"/>
              </a:rPr>
              <a:t>Printing Issue Identified</a:t>
            </a:r>
            <a:endParaRPr lang="en-US" kern="100">
              <a:effectLst/>
              <a:ea typeface="Aptos" panose="020B0004020202020204" pitchFamily="34" charset="0"/>
              <a:cs typeface="Times New Roman" panose="02020603050405020304" pitchFamily="18" charset="0"/>
            </a:endParaRPr>
          </a:p>
          <a:p>
            <a:pPr marL="0" marR="0" lvl="0" indent="0">
              <a:lnSpc>
                <a:spcPct val="100000"/>
              </a:lnSpc>
              <a:spcAft>
                <a:spcPts val="600"/>
              </a:spcAft>
              <a:buSzPts val="1000"/>
              <a:buNone/>
              <a:tabLst>
                <a:tab pos="457200" algn="l"/>
              </a:tabLst>
            </a:pPr>
            <a:r>
              <a:rPr lang="en-US" sz="1800" kern="100">
                <a:effectLst/>
                <a:ea typeface="Aptos" panose="020B0004020202020204" pitchFamily="34" charset="0"/>
                <a:cs typeface="Times New Roman" panose="02020603050405020304" pitchFamily="18" charset="0"/>
              </a:rPr>
              <a:t>The Kindergarten ACCESS Student Response Booklets have a printing error:</a:t>
            </a:r>
          </a:p>
          <a:p>
            <a:pPr lvl="1">
              <a:lnSpc>
                <a:spcPct val="100000"/>
              </a:lnSpc>
              <a:spcAft>
                <a:spcPts val="600"/>
              </a:spcAft>
              <a:buSzPts val="1000"/>
              <a:tabLst>
                <a:tab pos="914400" algn="l"/>
              </a:tabLst>
            </a:pPr>
            <a:r>
              <a:rPr lang="en-US" sz="1800" kern="100">
                <a:effectLst/>
                <a:ea typeface="Aptos" panose="020B0004020202020204" pitchFamily="34" charset="0"/>
                <a:cs typeface="Times New Roman" panose="02020603050405020304" pitchFamily="18" charset="0"/>
              </a:rPr>
              <a:t>Page numbers begin with </a:t>
            </a:r>
            <a:r>
              <a:rPr lang="en-US" sz="1800" b="1" kern="100">
                <a:effectLst/>
                <a:ea typeface="Aptos" panose="020B0004020202020204" pitchFamily="34" charset="0"/>
                <a:cs typeface="Times New Roman" panose="02020603050405020304" pitchFamily="18" charset="0"/>
              </a:rPr>
              <a:t>"5"</a:t>
            </a:r>
            <a:r>
              <a:rPr lang="en-US" sz="1800" kern="100">
                <a:effectLst/>
                <a:ea typeface="Aptos" panose="020B0004020202020204" pitchFamily="34" charset="0"/>
                <a:cs typeface="Times New Roman" panose="02020603050405020304" pitchFamily="18" charset="0"/>
              </a:rPr>
              <a:t> instead of </a:t>
            </a:r>
            <a:r>
              <a:rPr lang="en-US" sz="1800" b="1" kern="100">
                <a:effectLst/>
                <a:ea typeface="Aptos" panose="020B0004020202020204" pitchFamily="34" charset="0"/>
                <a:cs typeface="Times New Roman" panose="02020603050405020304" pitchFamily="18" charset="0"/>
              </a:rPr>
              <a:t>"1"</a:t>
            </a:r>
            <a:r>
              <a:rPr lang="en-US" sz="1800" kern="100">
                <a:effectLst/>
                <a:ea typeface="Aptos" panose="020B0004020202020204" pitchFamily="34" charset="0"/>
                <a:cs typeface="Times New Roman" panose="02020603050405020304" pitchFamily="18" charset="0"/>
              </a:rPr>
              <a:t>.</a:t>
            </a:r>
          </a:p>
          <a:p>
            <a:pPr lvl="1">
              <a:lnSpc>
                <a:spcPct val="100000"/>
              </a:lnSpc>
              <a:spcAft>
                <a:spcPts val="600"/>
              </a:spcAft>
              <a:buSzPts val="1000"/>
              <a:tabLst>
                <a:tab pos="914400" algn="l"/>
              </a:tabLst>
            </a:pPr>
            <a:r>
              <a:rPr lang="en-US" sz="1800" kern="100">
                <a:effectLst/>
                <a:ea typeface="Aptos" panose="020B0004020202020204" pitchFamily="34" charset="0"/>
                <a:cs typeface="Times New Roman" panose="02020603050405020304" pitchFamily="18" charset="0"/>
              </a:rPr>
              <a:t>The printing error also affects the </a:t>
            </a:r>
            <a:r>
              <a:rPr lang="en-US" sz="1800" b="1" kern="100">
                <a:effectLst/>
                <a:ea typeface="Aptos" panose="020B0004020202020204" pitchFamily="34" charset="0"/>
                <a:cs typeface="Times New Roman" panose="02020603050405020304" pitchFamily="18" charset="0"/>
              </a:rPr>
              <a:t>large print format</a:t>
            </a:r>
            <a:r>
              <a:rPr lang="en-US" sz="1800" kern="100">
                <a:effectLst/>
                <a:ea typeface="Aptos" panose="020B0004020202020204" pitchFamily="34" charset="0"/>
                <a:cs typeface="Times New Roman" panose="02020603050405020304" pitchFamily="18" charset="0"/>
              </a:rPr>
              <a:t> of the booklet.</a:t>
            </a:r>
          </a:p>
          <a:p>
            <a:pPr marL="0" marR="0" indent="0">
              <a:lnSpc>
                <a:spcPct val="100000"/>
              </a:lnSpc>
              <a:spcAft>
                <a:spcPts val="600"/>
              </a:spcAft>
              <a:buNone/>
            </a:pPr>
            <a:r>
              <a:rPr lang="en-US" sz="1800" b="1" kern="100">
                <a:effectLst/>
                <a:ea typeface="Aptos" panose="020B0004020202020204" pitchFamily="34" charset="0"/>
                <a:cs typeface="Times New Roman" panose="02020603050405020304" pitchFamily="18" charset="0"/>
              </a:rPr>
              <a:t>Action Required</a:t>
            </a:r>
            <a:endParaRPr lang="en-US" sz="1800" kern="100">
              <a:effectLst/>
              <a:ea typeface="Aptos" panose="020B0004020202020204" pitchFamily="34" charset="0"/>
              <a:cs typeface="Times New Roman" panose="02020603050405020304" pitchFamily="18" charset="0"/>
            </a:endParaRPr>
          </a:p>
          <a:p>
            <a:pPr lvl="1">
              <a:lnSpc>
                <a:spcPct val="100000"/>
              </a:lnSpc>
              <a:spcAft>
                <a:spcPts val="600"/>
              </a:spcAft>
              <a:buSzPts val="1000"/>
              <a:tabLst>
                <a:tab pos="457200" algn="l"/>
              </a:tabLst>
            </a:pPr>
            <a:r>
              <a:rPr lang="en-US" sz="1800" b="1" kern="100">
                <a:cs typeface="Times New Roman"/>
              </a:rPr>
              <a:t>Please do not distribute or use </a:t>
            </a:r>
            <a:r>
              <a:rPr lang="en-US" sz="1800" kern="100">
                <a:cs typeface="Times New Roman"/>
              </a:rPr>
              <a:t>the incorrect booklets currently in DAC’s or testing staff's possession.</a:t>
            </a:r>
          </a:p>
          <a:p>
            <a:pPr lvl="1">
              <a:lnSpc>
                <a:spcPct val="100000"/>
              </a:lnSpc>
              <a:spcAft>
                <a:spcPts val="600"/>
              </a:spcAft>
              <a:buSzPts val="1000"/>
              <a:tabLst>
                <a:tab pos="457200" algn="l"/>
              </a:tabLst>
            </a:pPr>
            <a:r>
              <a:rPr lang="en-US" sz="1800" kern="100">
                <a:effectLst/>
                <a:ea typeface="Aptos" panose="020B0004020202020204" pitchFamily="34" charset="0"/>
                <a:cs typeface="Times New Roman" panose="02020603050405020304" pitchFamily="18" charset="0"/>
              </a:rPr>
              <a:t>Additional material </a:t>
            </a:r>
            <a:r>
              <a:rPr lang="en-US" sz="1800" kern="100">
                <a:cs typeface="Times New Roman" panose="02020603050405020304" pitchFamily="18" charset="0"/>
              </a:rPr>
              <a:t>orders for Kindergarten ACCESS Student Response Booklets are on hold until replacements are available</a:t>
            </a:r>
            <a:r>
              <a:rPr lang="en-US" sz="1800" kern="100">
                <a:effectLst/>
                <a:ea typeface="Aptos" panose="020B0004020202020204" pitchFamily="34" charset="0"/>
                <a:cs typeface="Times New Roman" panose="02020603050405020304" pitchFamily="18" charset="0"/>
              </a:rPr>
              <a:t>.</a:t>
            </a:r>
          </a:p>
        </p:txBody>
      </p:sp>
      <p:sp>
        <p:nvSpPr>
          <p:cNvPr id="4" name="Content Placeholder 3">
            <a:extLst>
              <a:ext uri="{FF2B5EF4-FFF2-40B4-BE49-F238E27FC236}">
                <a16:creationId xmlns:a16="http://schemas.microsoft.com/office/drawing/2014/main" id="{BD2B18AE-2A09-38DD-609C-3EA8AE520D34}"/>
              </a:ext>
            </a:extLst>
          </p:cNvPr>
          <p:cNvSpPr>
            <a:spLocks noGrp="1"/>
          </p:cNvSpPr>
          <p:nvPr>
            <p:ph sz="half" idx="2"/>
          </p:nvPr>
        </p:nvSpPr>
        <p:spPr>
          <a:xfrm>
            <a:off x="6172200" y="907596"/>
            <a:ext cx="5693229" cy="4719638"/>
          </a:xfrm>
        </p:spPr>
        <p:txBody>
          <a:bodyPr>
            <a:normAutofit/>
          </a:bodyPr>
          <a:lstStyle/>
          <a:p>
            <a:pPr marL="0" marR="0" indent="0">
              <a:lnSpc>
                <a:spcPct val="100000"/>
              </a:lnSpc>
              <a:spcAft>
                <a:spcPts val="600"/>
              </a:spcAft>
              <a:buNone/>
            </a:pPr>
            <a:r>
              <a:rPr lang="en-US" b="1" kern="100">
                <a:effectLst/>
                <a:ea typeface="Aptos" panose="020B0004020202020204" pitchFamily="34" charset="0"/>
                <a:cs typeface="Times New Roman" panose="02020603050405020304" pitchFamily="18" charset="0"/>
              </a:rPr>
              <a:t>Next Steps</a:t>
            </a:r>
          </a:p>
          <a:p>
            <a:pPr marL="0" indent="0">
              <a:lnSpc>
                <a:spcPct val="100000"/>
              </a:lnSpc>
              <a:spcAft>
                <a:spcPts val="600"/>
              </a:spcAft>
              <a:buNone/>
            </a:pPr>
            <a:r>
              <a:rPr lang="en-US" sz="1800" kern="100">
                <a:effectLst/>
                <a:ea typeface="Aptos" panose="020B0004020202020204" pitchFamily="34" charset="0"/>
                <a:cs typeface="Times New Roman" panose="02020603050405020304" pitchFamily="18" charset="0"/>
              </a:rPr>
              <a:t>DRC is reprinting all Kindergarten ACCESS Student Response Booklets.</a:t>
            </a:r>
          </a:p>
          <a:p>
            <a:pPr marL="0" indent="0">
              <a:lnSpc>
                <a:spcPct val="100000"/>
              </a:lnSpc>
              <a:spcAft>
                <a:spcPts val="600"/>
              </a:spcAft>
              <a:buSzPts val="1000"/>
              <a:buNone/>
              <a:tabLst>
                <a:tab pos="457200" algn="l"/>
              </a:tabLst>
            </a:pPr>
            <a:r>
              <a:rPr lang="en-US" sz="1800" b="1" kern="100">
                <a:effectLst/>
                <a:ea typeface="Aptos" panose="020B0004020202020204" pitchFamily="34" charset="0"/>
                <a:cs typeface="Times New Roman" panose="02020603050405020304" pitchFamily="18" charset="0"/>
              </a:rPr>
              <a:t>Corrected booklets</a:t>
            </a:r>
            <a:r>
              <a:rPr lang="en-US" sz="1800" kern="100">
                <a:effectLst/>
                <a:ea typeface="Aptos" panose="020B0004020202020204" pitchFamily="34" charset="0"/>
                <a:cs typeface="Times New Roman" panose="02020603050405020304" pitchFamily="18" charset="0"/>
              </a:rPr>
              <a:t> will be delivered in </a:t>
            </a:r>
            <a:r>
              <a:rPr lang="en-US" sz="1800" b="1" kern="100">
                <a:effectLst/>
                <a:ea typeface="Aptos" panose="020B0004020202020204" pitchFamily="34" charset="0"/>
                <a:cs typeface="Times New Roman" panose="02020603050405020304" pitchFamily="18" charset="0"/>
              </a:rPr>
              <a:t>early January</a:t>
            </a:r>
            <a:r>
              <a:rPr lang="en-US" sz="1800" kern="100">
                <a:effectLst/>
                <a:ea typeface="Aptos" panose="020B0004020202020204" pitchFamily="34" charset="0"/>
                <a:cs typeface="Times New Roman" panose="02020603050405020304" pitchFamily="18" charset="0"/>
              </a:rPr>
              <a:t>.</a:t>
            </a:r>
          </a:p>
          <a:p>
            <a:pPr marL="0" indent="0">
              <a:lnSpc>
                <a:spcPct val="100000"/>
              </a:lnSpc>
              <a:spcAft>
                <a:spcPts val="600"/>
              </a:spcAft>
              <a:buSzPts val="1000"/>
              <a:buNone/>
              <a:tabLst>
                <a:tab pos="457200" algn="l"/>
              </a:tabLst>
            </a:pPr>
            <a:r>
              <a:rPr lang="en-US" sz="1800" b="1" kern="100">
                <a:effectLst/>
                <a:ea typeface="Aptos" panose="020B0004020202020204" pitchFamily="34" charset="0"/>
                <a:cs typeface="Times New Roman" panose="02020603050405020304" pitchFamily="18" charset="0"/>
              </a:rPr>
              <a:t>Further communication will provide:</a:t>
            </a:r>
          </a:p>
          <a:p>
            <a:pPr lvl="1">
              <a:lnSpc>
                <a:spcPct val="100000"/>
              </a:lnSpc>
              <a:spcAft>
                <a:spcPts val="600"/>
              </a:spcAft>
              <a:buSzPts val="1000"/>
              <a:tabLst>
                <a:tab pos="914400" algn="l"/>
              </a:tabLst>
            </a:pPr>
            <a:r>
              <a:rPr lang="en-US" sz="1800" kern="100">
                <a:effectLst/>
                <a:ea typeface="Aptos" panose="020B0004020202020204" pitchFamily="34" charset="0"/>
                <a:cs typeface="Times New Roman" panose="02020603050405020304" pitchFamily="18" charset="0"/>
              </a:rPr>
              <a:t>Delivery date.</a:t>
            </a:r>
          </a:p>
          <a:p>
            <a:pPr lvl="1">
              <a:lnSpc>
                <a:spcPct val="100000"/>
              </a:lnSpc>
              <a:spcAft>
                <a:spcPts val="600"/>
              </a:spcAft>
              <a:buSzPts val="1000"/>
              <a:tabLst>
                <a:tab pos="914400" algn="l"/>
              </a:tabLst>
            </a:pPr>
            <a:r>
              <a:rPr lang="en-US" sz="1800" kern="100">
                <a:effectLst/>
                <a:ea typeface="Aptos" panose="020B0004020202020204" pitchFamily="34" charset="0"/>
                <a:cs typeface="Times New Roman" panose="02020603050405020304" pitchFamily="18" charset="0"/>
              </a:rPr>
              <a:t>How to identify corrected booklets.</a:t>
            </a:r>
          </a:p>
          <a:p>
            <a:pPr marL="0" marR="0" indent="0">
              <a:lnSpc>
                <a:spcPct val="100000"/>
              </a:lnSpc>
              <a:spcAft>
                <a:spcPts val="600"/>
              </a:spcAft>
              <a:buNone/>
            </a:pPr>
            <a:r>
              <a:rPr lang="en-US" sz="1800" b="1" kern="100">
                <a:effectLst/>
                <a:ea typeface="Aptos" panose="020B0004020202020204" pitchFamily="34" charset="0"/>
                <a:cs typeface="Times New Roman" panose="02020603050405020304" pitchFamily="18" charset="0"/>
              </a:rPr>
              <a:t>Returning Misprinted Materials</a:t>
            </a:r>
            <a:endParaRPr lang="en-US" sz="1800" kern="100">
              <a:effectLst/>
              <a:ea typeface="Aptos" panose="020B0004020202020204" pitchFamily="34" charset="0"/>
              <a:cs typeface="Times New Roman" panose="02020603050405020304" pitchFamily="18" charset="0"/>
            </a:endParaRPr>
          </a:p>
          <a:p>
            <a:pPr marL="0" indent="0">
              <a:lnSpc>
                <a:spcPct val="100000"/>
              </a:lnSpc>
              <a:spcAft>
                <a:spcPts val="600"/>
              </a:spcAft>
              <a:buSzPts val="1000"/>
              <a:buNone/>
              <a:tabLst>
                <a:tab pos="457200" algn="l"/>
              </a:tabLst>
            </a:pPr>
            <a:r>
              <a:rPr lang="en-US" sz="1800" kern="100">
                <a:effectLst/>
                <a:ea typeface="Aptos" panose="020B0004020202020204" pitchFamily="34" charset="0"/>
                <a:cs typeface="Times New Roman" panose="02020603050405020304" pitchFamily="18" charset="0"/>
              </a:rPr>
              <a:t>Return unused, misprinted booklets with other secure materials after testing.</a:t>
            </a:r>
          </a:p>
          <a:p>
            <a:pPr marL="0" indent="0">
              <a:buNone/>
            </a:pPr>
            <a:endParaRPr lang="en-US"/>
          </a:p>
        </p:txBody>
      </p:sp>
    </p:spTree>
    <p:extLst>
      <p:ext uri="{BB962C8B-B14F-4D97-AF65-F5344CB8AC3E}">
        <p14:creationId xmlns:p14="http://schemas.microsoft.com/office/powerpoint/2010/main" val="280957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FAAE-0468-F469-35CF-E08DD5158B99}"/>
              </a:ext>
            </a:extLst>
          </p:cNvPr>
          <p:cNvSpPr>
            <a:spLocks noGrp="1"/>
          </p:cNvSpPr>
          <p:nvPr>
            <p:ph type="title"/>
          </p:nvPr>
        </p:nvSpPr>
        <p:spPr>
          <a:xfrm>
            <a:off x="0" y="0"/>
            <a:ext cx="8596668" cy="1146412"/>
          </a:xfrm>
        </p:spPr>
        <p:txBody>
          <a:bodyPr/>
          <a:lstStyle/>
          <a:p>
            <a:r>
              <a:rPr lang="en-US"/>
              <a:t>Resources</a:t>
            </a:r>
          </a:p>
        </p:txBody>
      </p:sp>
      <p:sp>
        <p:nvSpPr>
          <p:cNvPr id="3" name="Text Placeholder 2">
            <a:extLst>
              <a:ext uri="{FF2B5EF4-FFF2-40B4-BE49-F238E27FC236}">
                <a16:creationId xmlns:a16="http://schemas.microsoft.com/office/drawing/2014/main" id="{4C98ADF0-A596-0A87-6AFD-2BD44A07A8D4}"/>
              </a:ext>
            </a:extLst>
          </p:cNvPr>
          <p:cNvSpPr>
            <a:spLocks noGrp="1"/>
          </p:cNvSpPr>
          <p:nvPr>
            <p:ph type="body" sz="quarter" idx="13"/>
          </p:nvPr>
        </p:nvSpPr>
        <p:spPr>
          <a:xfrm>
            <a:off x="487139" y="1248815"/>
            <a:ext cx="10569279" cy="4091800"/>
          </a:xfrm>
        </p:spPr>
        <p:txBody>
          <a:bodyPr vert="horz" lIns="91440" tIns="45720" rIns="91440" bIns="45720" rtlCol="0" anchor="t">
            <a:normAutofit fontScale="85000" lnSpcReduction="10000"/>
          </a:bodyPr>
          <a:lstStyle/>
          <a:p>
            <a:r>
              <a:rPr lang="en-US">
                <a:hlinkClick r:id="rId2"/>
              </a:rPr>
              <a:t>WIDA Secure Portal</a:t>
            </a:r>
            <a:r>
              <a:rPr lang="en-US"/>
              <a:t>-Training Course, Webinars, Resources, Professional Development (PD), etc.</a:t>
            </a:r>
          </a:p>
          <a:p>
            <a:r>
              <a:rPr lang="en-US">
                <a:hlinkClick r:id="rId3"/>
              </a:rPr>
              <a:t>WIDA AMS</a:t>
            </a:r>
            <a:r>
              <a:rPr lang="en-US"/>
              <a:t>- Test Setup, Accounts, Test Tickets, Testing, Technology Coordinator Resources, etc.</a:t>
            </a:r>
          </a:p>
          <a:p>
            <a:r>
              <a:rPr lang="en-US">
                <a:hlinkClick r:id="rId4"/>
              </a:rPr>
              <a:t>WIDA Accessibility and Accommodations Manual</a:t>
            </a:r>
            <a:endParaRPr lang="en-US"/>
          </a:p>
          <a:p>
            <a:r>
              <a:rPr lang="en-US">
                <a:hlinkClick r:id="rId5"/>
              </a:rPr>
              <a:t>Forms</a:t>
            </a:r>
            <a:r>
              <a:rPr lang="en-US"/>
              <a:t> page on the Kentucky Department of Education (KDE) website- Seating Charts, No Opt-Out Testing Policy, Medical Nonparticipation, Site Visit etc.</a:t>
            </a:r>
          </a:p>
          <a:p>
            <a:r>
              <a:rPr lang="en-US">
                <a:hlinkClick r:id="rId6"/>
              </a:rPr>
              <a:t>Administration Code and Inclusion of Special Populations Trainings and Regulations</a:t>
            </a:r>
            <a:endParaRPr lang="en-US"/>
          </a:p>
          <a:p>
            <a:r>
              <a:rPr lang="en-US">
                <a:hlinkClick r:id="rId7"/>
              </a:rPr>
              <a:t>ACCESS Trainings </a:t>
            </a:r>
            <a:r>
              <a:rPr lang="en-US"/>
              <a:t>on the KDE website</a:t>
            </a:r>
          </a:p>
          <a:p>
            <a:r>
              <a:rPr lang="en-US">
                <a:hlinkClick r:id="rId8"/>
              </a:rPr>
              <a:t>Kentucky's Member page </a:t>
            </a:r>
            <a:r>
              <a:rPr lang="en-US"/>
              <a:t>on the WIDA website-Testing Schedule, Checklist, PD</a:t>
            </a:r>
          </a:p>
          <a:p>
            <a:pPr marL="0" indent="0">
              <a:buNone/>
            </a:pPr>
            <a:endParaRPr lang="en-US"/>
          </a:p>
          <a:p>
            <a:endParaRPr lang="en-US"/>
          </a:p>
        </p:txBody>
      </p:sp>
    </p:spTree>
    <p:extLst>
      <p:ext uri="{BB962C8B-B14F-4D97-AF65-F5344CB8AC3E}">
        <p14:creationId xmlns:p14="http://schemas.microsoft.com/office/powerpoint/2010/main" val="214621503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2024-12-12T05:00:00+00:00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KYED-14-1909</_dlc_DocId>
    <_dlc_DocIdUrl xmlns="3a62de7d-ba57-4f43-9dae-9623ba637be0">
      <Url>https://education-edit.ky.gov/AA/distsupp/_layouts/15/DocIdRedir.aspx?ID=KYED-14-1909</Url>
      <Description>KYED-14-1909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C70D4522-EDD2-4326-BD38-D65ABD3DF72F}">
  <ds:schemaRefs>
    <ds:schemaRef ds:uri="http://purl.org/dc/terms/"/>
    <ds:schemaRef ds:uri="http://schemas.microsoft.com/office/2006/documentManagement/types"/>
    <ds:schemaRef ds:uri="c8aeabe4-0dec-4482-a76a-bb57f37294f4"/>
    <ds:schemaRef ds:uri="http://schemas.microsoft.com/office/2006/metadata/properties"/>
    <ds:schemaRef ds:uri="http://purl.org/dc/dcmitype/"/>
    <ds:schemaRef ds:uri="http://www.w3.org/XML/1998/namespace"/>
    <ds:schemaRef ds:uri="http://schemas.microsoft.com/office/infopath/2007/PartnerControls"/>
    <ds:schemaRef ds:uri="b062eb0a-ada4-4626-816e-5cd0be926cfe"/>
    <ds:schemaRef ds:uri="http://schemas.openxmlformats.org/package/2006/metadata/core-properties"/>
    <ds:schemaRef ds:uri="http://purl.org/dc/elements/1.1/"/>
    <ds:schemaRef ds:uri="5bc9d522-2386-425a-9f2a-a617cf877ec0"/>
    <ds:schemaRef ds:uri="e933af85-a9ee-4a70-b6e0-74d4f32bb51d"/>
    <ds:schemaRef ds:uri="cf3aa28c-8d44-408c-a5ca-996a87f6cd59"/>
  </ds:schemaRefs>
</ds:datastoreItem>
</file>

<file path=customXml/itemProps3.xml><?xml version="1.0" encoding="utf-8"?>
<ds:datastoreItem xmlns:ds="http://schemas.openxmlformats.org/officeDocument/2006/customXml" ds:itemID="{61095427-CCD1-4928-A057-C1D7728E1CC1}"/>
</file>

<file path=customXml/itemProps4.xml><?xml version="1.0" encoding="utf-8"?>
<ds:datastoreItem xmlns:ds="http://schemas.openxmlformats.org/officeDocument/2006/customXml" ds:itemID="{413CCF62-574B-4DE8-B725-20E46A60574B}"/>
</file>

<file path=docProps/app.xml><?xml version="1.0" encoding="utf-8"?>
<Properties xmlns="http://schemas.openxmlformats.org/officeDocument/2006/extended-properties" xmlns:vt="http://schemas.openxmlformats.org/officeDocument/2006/docPropsVTypes">
  <Template/>
  <TotalTime>104</TotalTime>
  <Words>2670</Words>
  <Application>Microsoft Office PowerPoint</Application>
  <PresentationFormat>Widescreen</PresentationFormat>
  <Paragraphs>273</Paragraphs>
  <Slides>38</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Aptos</vt:lpstr>
      <vt:lpstr>Arial</vt:lpstr>
      <vt:lpstr>Calibri</vt:lpstr>
      <vt:lpstr>Franklin Gothic Book</vt:lpstr>
      <vt:lpstr>Franklin Gothic Medium</vt:lpstr>
      <vt:lpstr>Georgia</vt:lpstr>
      <vt:lpstr>Segoe UI</vt:lpstr>
      <vt:lpstr>Symbol</vt:lpstr>
      <vt:lpstr>Times New Roman</vt:lpstr>
      <vt:lpstr>Wingdings</vt:lpstr>
      <vt:lpstr>Office Theme</vt:lpstr>
      <vt:lpstr>DAC Webcast December 12, 2024</vt:lpstr>
      <vt:lpstr>Agenda</vt:lpstr>
      <vt:lpstr>ACCESS for ELLs Reminders</vt:lpstr>
      <vt:lpstr>Before Testing-ACCESS for ELLs</vt:lpstr>
      <vt:lpstr>Before Testing ACCESS for ELLs</vt:lpstr>
      <vt:lpstr>During Testing-ACCESS for ELLs</vt:lpstr>
      <vt:lpstr>ACCESS Testing Scripts</vt:lpstr>
      <vt:lpstr>Kindergarten ACCESS Student Response Booklet Update</vt:lpstr>
      <vt:lpstr>Resources</vt:lpstr>
      <vt:lpstr>AKSA Updates</vt:lpstr>
      <vt:lpstr>AKSA Window 1 Closing</vt:lpstr>
      <vt:lpstr>SRD Score Entry</vt:lpstr>
      <vt:lpstr>Medical Situations/Nonparticipation</vt:lpstr>
      <vt:lpstr>Window 1 Makeup</vt:lpstr>
      <vt:lpstr>Test Materials</vt:lpstr>
      <vt:lpstr>ACT Reminders</vt:lpstr>
      <vt:lpstr>Accommodations Request Window:  Nov. 11, 2024 – Jan. 24, 2025</vt:lpstr>
      <vt:lpstr>Spring 2025 Junior ACT State Administration:  Verify Enrollment Task</vt:lpstr>
      <vt:lpstr> Career and Technical Education </vt:lpstr>
      <vt:lpstr>2024-25 CTE End-of-Program (EOP),  TRACK Pre-Apprenticeship Assessments and E-SESS Updates  </vt:lpstr>
      <vt:lpstr>2024-25 CTE End-of-Program (EOP) Assessment</vt:lpstr>
      <vt:lpstr>2024-25 Testing Critical Deadlines: CTE Assessments (EOP, TRACK) Testing</vt:lpstr>
      <vt:lpstr>2024-25 E-SESS Update</vt:lpstr>
      <vt:lpstr>Training and Contact Information</vt:lpstr>
      <vt:lpstr>Reminders: Additional CTE Deadlines</vt:lpstr>
      <vt:lpstr>Questions?</vt:lpstr>
      <vt:lpstr>Stay Connected…</vt:lpstr>
      <vt:lpstr>2024-25 Alternate Career Readiness Career Work Experience Certification (CWEC) and Employability Skill Attainment Record (ESAR) </vt:lpstr>
      <vt:lpstr>Alternate Career Readiness</vt:lpstr>
      <vt:lpstr>2024-25 Alternate Career Readiness</vt:lpstr>
      <vt:lpstr>2024-25 Alternate Career Readiness Contacts</vt:lpstr>
      <vt:lpstr>K Screen Updates</vt:lpstr>
      <vt:lpstr>Accessing Published K Screen Data</vt:lpstr>
      <vt:lpstr>Town Hall Schedule and Agenda</vt:lpstr>
      <vt:lpstr>Regional Town Hall Schedule</vt:lpstr>
      <vt:lpstr>Town Hall Agenda</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December 2024</dc:title>
  <dc:creator>melissa.chandler@education.ky.gov</dc:creator>
  <cp:keywords>DAC Webcast</cp:keywords>
  <cp:lastModifiedBy>Riley, Ben - Division of Assessment and Accountability Support</cp:lastModifiedBy>
  <cp:revision>2</cp:revision>
  <cp:lastPrinted>2024-06-12T00:32:24Z</cp:lastPrinted>
  <dcterms:created xsi:type="dcterms:W3CDTF">2022-07-11T18:53:52Z</dcterms:created>
  <dcterms:modified xsi:type="dcterms:W3CDTF">2024-12-12T15:50:25Z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SiteId">
    <vt:lpwstr>9360c11f-90e6-4706-ad00-25fcdc9e2ed1</vt:lpwstr>
  </property>
  <property fmtid="{D5CDD505-2E9C-101B-9397-08002B2CF9AE}" pid="5" name="MSIP_Label_eb544694-0027-44fa-bee4-2648c0363f9d_SetDate">
    <vt:lpwstr>2024-06-11T11:38:40Z</vt:lpwstr>
  </property>
  <property fmtid="{D5CDD505-2E9C-101B-9397-08002B2CF9AE}" pid="6" name="MSIP_Label_eb544694-0027-44fa-bee4-2648c0363f9d_Method">
    <vt:lpwstr>Standard</vt:lpwstr>
  </property>
  <property fmtid="{D5CDD505-2E9C-101B-9397-08002B2CF9AE}" pid="7" name="MSIP_Label_eb544694-0027-44fa-bee4-2648c0363f9d_ActionId">
    <vt:lpwstr>214f1d5f-a08c-4db1-8c59-7cdba6750a96</vt:lpwstr>
  </property>
  <property fmtid="{D5CDD505-2E9C-101B-9397-08002B2CF9AE}" pid="8" name="MSIP_Label_eb544694-0027-44fa-bee4-2648c0363f9d_Enabled">
    <vt:lpwstr>true</vt:lpwstr>
  </property>
  <property fmtid="{D5CDD505-2E9C-101B-9397-08002B2CF9AE}" pid="9" name="MSIP_Label_eb544694-0027-44fa-bee4-2648c0363f9d_ContentBits">
    <vt:lpwstr>0</vt:lpwstr>
  </property>
  <property fmtid="{D5CDD505-2E9C-101B-9397-08002B2CF9AE}" pid="10" name="MSIP_Label_eb544694-0027-44fa-bee4-2648c0363f9d_Name">
    <vt:lpwstr>defa4170-0d19-0005-0004-bc88714345d2</vt:lpwstr>
  </property>
  <property fmtid="{D5CDD505-2E9C-101B-9397-08002B2CF9AE}" pid="11" name="_dlc_DocIdItemGuid">
    <vt:lpwstr>2e393c94-375e-4311-8b56-26092058d3c0</vt:lpwstr>
  </property>
</Properties>
</file>