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1.xml" ContentType="application/vnd.openxmlformats-officedocument.drawingml.diagramData+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ppt/revisionInfo.xml" ContentType="application/vnd.ms-powerpoint.revisioninfo+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31"/>
  </p:notesMasterIdLst>
  <p:handoutMasterIdLst>
    <p:handoutMasterId r:id="rId32"/>
  </p:handoutMasterIdLst>
  <p:sldIdLst>
    <p:sldId id="256" r:id="rId5"/>
    <p:sldId id="1024" r:id="rId6"/>
    <p:sldId id="1134" r:id="rId7"/>
    <p:sldId id="1120" r:id="rId8"/>
    <p:sldId id="1119" r:id="rId9"/>
    <p:sldId id="1118" r:id="rId10"/>
    <p:sldId id="1122" r:id="rId11"/>
    <p:sldId id="1117" r:id="rId12"/>
    <p:sldId id="1136" r:id="rId13"/>
    <p:sldId id="274" r:id="rId14"/>
    <p:sldId id="273" r:id="rId15"/>
    <p:sldId id="259" r:id="rId16"/>
    <p:sldId id="266" r:id="rId17"/>
    <p:sldId id="267" r:id="rId18"/>
    <p:sldId id="262" r:id="rId19"/>
    <p:sldId id="1135" r:id="rId20"/>
    <p:sldId id="1137" r:id="rId21"/>
    <p:sldId id="1140" r:id="rId22"/>
    <p:sldId id="1138" r:id="rId23"/>
    <p:sldId id="1139" r:id="rId24"/>
    <p:sldId id="1141" r:id="rId25"/>
    <p:sldId id="912" r:id="rId26"/>
    <p:sldId id="332" r:id="rId27"/>
    <p:sldId id="333" r:id="rId28"/>
    <p:sldId id="888" r:id="rId29"/>
    <p:sldId id="102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R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F4AFB8FE-2F89-BD15-88CD-DCAF584F8BCE}" name="Guest User" initials="GU" userId="S::urn:spo:anon#b8d00a6c8b0209b5fed9f16a4c639c5f2826c96e7d642f03ee068c911d5450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fford, Jennifer - KDE Division Director" initials="SJ-KDD" lastIdx="6" clrIdx="0">
    <p:extLst>
      <p:ext uri="{19B8F6BF-5375-455C-9EA6-DF929625EA0E}">
        <p15:presenceInfo xmlns:p15="http://schemas.microsoft.com/office/powerpoint/2012/main" userId="S::jennifer.stafford@education.ky.gov::0151abd4-297e-443f-a77b-a8c249c015ab" providerId="AD"/>
      </p:ext>
    </p:extLst>
  </p:cmAuthor>
  <p:cmAuthor id="2" name="Jett, Lisa - Division of Assessment and Accountability Support" initials="JS" lastIdx="1" clrIdx="1">
    <p:extLst>
      <p:ext uri="{19B8F6BF-5375-455C-9EA6-DF929625EA0E}">
        <p15:presenceInfo xmlns:p15="http://schemas.microsoft.com/office/powerpoint/2012/main" userId="S::lisa.jett@education.ky.gov::6d718aac-4a55-46f9-aab8-85fa88911f2a" providerId="AD"/>
      </p:ext>
    </p:extLst>
  </p:cmAuthor>
  <p:cmAuthor id="3" name="Chandler, Melissa - Division of Assessment and Accountability Support" initials="CS" lastIdx="2" clrIdx="2">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B9F25"/>
    <a:srgbClr val="276F8B"/>
    <a:srgbClr val="102649"/>
    <a:srgbClr val="FFFFFF"/>
    <a:srgbClr val="DEEBF7"/>
    <a:srgbClr val="E2F0D9"/>
    <a:srgbClr val="FFF2CC"/>
    <a:srgbClr val="F8CBAD"/>
    <a:srgbClr val="0D77C3"/>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332537-AC2D-AF50-124A-912D22F75BFF}" v="48" dt="2023-12-13T20:41:44.862"/>
    <p1510:client id="{72307842-B55A-834F-C46B-714AABAA320E}" v="2" dt="2023-12-13T18:33:27.605"/>
    <p1510:client id="{9D4E1FC8-9682-4A60-8EF6-178E2591A447}" v="73" dt="2023-12-13T15:46:27.862"/>
    <p1510:client id="{A0C5CD37-CE17-F290-789F-BDC2F9531488}" v="50" dt="2023-12-14T13:04:00.369"/>
    <p1510:client id="{A11F6A94-0EFF-4631-AC03-7639D88CA30B}" v="9" dt="2023-12-14T13:32:30.345"/>
    <p1510:client id="{B30225DC-9898-423E-9C66-281B39454E93}" v="151" dt="2023-12-14T13:31:09.947"/>
    <p1510:client id="{CA87E8A3-129A-A5C3-9E6C-612135BE640E}" v="983" dt="2023-12-13T15:32:14.391"/>
    <p1510:client id="{D4F3E487-8AB1-A520-EB84-95C20A761A30}" v="1594" dt="2023-12-13T16:19:15.989"/>
    <p1510:client id="{D8068080-9381-DD63-9773-570F757B6327}" v="139" dt="2023-12-13T17:03:59.404"/>
    <p1510:client id="{F129AB05-BF54-4876-9D53-966A5C214783}" v="140" dt="2023-12-13T16:27:32.365"/>
  </p1510:revLst>
</p1510:revInfo>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1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a:solidFill>
          <a:srgbClr val="007780"/>
        </a:solidFill>
      </dgm:spPr>
      <dgm:t>
        <a:bodyPr/>
        <a:lstStyle/>
        <a:p>
          <a:pPr algn="ctr"/>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16E8CD49-2548-41E2-9958-F07BB7AB4D5F}">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rPr>
            <a:t>KDE DAC Information</a:t>
          </a:r>
        </a:p>
      </dgm:t>
      <dgm:extLst>
        <a:ext uri="{E40237B7-FDA0-4F09-8148-C483321AD2D9}">
          <dgm14:cNvPr xmlns:dgm14="http://schemas.microsoft.com/office/drawing/2010/diagram" id="0" name="" descr="A table displaying KDE's DAC info contact information. Email dacinfo@education.ky.gov. Phone Number: (502) 564-4394"/>
        </a:ext>
      </dgm:extLst>
    </dgm:pt>
    <dgm:pt modelId="{DA3A25F7-5592-4D00-8405-3D4328B7812F}" type="parTrans" cxnId="{73ED1480-6135-48FC-9334-02B3AC27C1CA}">
      <dgm:prSet/>
      <dgm:spPr/>
      <dgm:t>
        <a:bodyPr/>
        <a:lstStyle/>
        <a:p>
          <a:endParaRPr lang="en-US"/>
        </a:p>
      </dgm:t>
    </dgm:pt>
    <dgm:pt modelId="{84BB977D-1005-4B20-A5BF-D7738EB3CFB1}" type="sibTrans" cxnId="{73ED1480-6135-48FC-9334-02B3AC27C1CA}">
      <dgm:prSet/>
      <dgm:spPr/>
      <dgm:t>
        <a:bodyPr/>
        <a:lstStyle/>
        <a:p>
          <a:endParaRPr lang="en-US"/>
        </a:p>
      </dgm:t>
    </dgm:pt>
    <dgm:pt modelId="{9643B6CA-EC88-488E-B271-E58C72135A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6B9F25"/>
              </a:solidFill>
              <a:latin typeface="Times New Roman"/>
              <a:cs typeface="Times New Roman"/>
              <a:hlinkClick xmlns:r="http://schemas.openxmlformats.org/officeDocument/2006/relationships" r:id="rId1">
                <a:extLst>
                  <a:ext uri="{A12FA001-AC4F-418D-AE19-62706E023703}">
                    <ahyp:hlinkClr xmlns:ahyp="http://schemas.microsoft.com/office/drawing/2018/hyperlinkcolor" val="tx"/>
                  </a:ext>
                </a:extLst>
              </a:hlinkClick>
            </a:rPr>
            <a:t>dacinfo@education.ky.gov</a:t>
          </a:r>
          <a:r>
            <a:rPr lang="en-US" sz="4400">
              <a:solidFill>
                <a:srgbClr val="6B9F25"/>
              </a:solidFill>
              <a:latin typeface="Times New Roman"/>
              <a:cs typeface="Times New Roman"/>
            </a:rPr>
            <a:t> </a:t>
          </a:r>
        </a:p>
      </dgm:t>
    </dgm:pt>
    <dgm:pt modelId="{9AE6CC42-0B2C-4294-A80A-D1FDAA078D91}" type="parTrans" cxnId="{3CBE6750-7505-4A58-A880-0F67C655FB8B}">
      <dgm:prSet/>
      <dgm:spPr/>
      <dgm:t>
        <a:bodyPr/>
        <a:lstStyle/>
        <a:p>
          <a:endParaRPr lang="en-US"/>
        </a:p>
      </dgm:t>
    </dgm:pt>
    <dgm:pt modelId="{2B2D31E5-B6E9-463F-A5EF-9F7112FD3026}" type="sibTrans" cxnId="{3CBE6750-7505-4A58-A880-0F67C655FB8B}">
      <dgm:prSet/>
      <dgm:spPr/>
      <dgm:t>
        <a:bodyPr/>
        <a:lstStyle/>
        <a:p>
          <a:endParaRPr lang="en-US"/>
        </a:p>
      </dgm:t>
    </dgm:pt>
    <dgm:pt modelId="{5DDDCDED-2313-4F54-801A-F8F10EEAF1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rPr>
            <a:t>(502) 564-4394</a:t>
          </a:r>
        </a:p>
      </dgm:t>
    </dgm:pt>
    <dgm:pt modelId="{9144B784-B323-413D-9578-52454B01E099}" type="parTrans" cxnId="{411A1D92-B522-4280-A419-DBA71CCE25C0}">
      <dgm:prSet/>
      <dgm:spPr/>
      <dgm:t>
        <a:bodyPr/>
        <a:lstStyle/>
        <a:p>
          <a:endParaRPr lang="en-US"/>
        </a:p>
      </dgm:t>
    </dgm:pt>
    <dgm:pt modelId="{EB138D15-E18A-471F-AC25-07E977AE60BE}" type="sibTrans" cxnId="{411A1D92-B522-4280-A419-DBA71CCE25C0}">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85505" custScaleY="58469" custLinFactX="14390" custLinFactNeighborX="100000" custLinFactNeighborY="-84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Y="23674">
        <dgm:presLayoutVars>
          <dgm:bulletEnabled val="1"/>
        </dgm:presLayoutVars>
      </dgm:prSet>
      <dgm:spPr/>
    </dgm:pt>
  </dgm:ptLst>
  <dgm:cxnLst>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3CBE6750-7505-4A58-A880-0F67C655FB8B}" srcId="{1A60FDE9-8FDD-4F95-8761-9B8568EA05DF}" destId="{9643B6CA-EC88-488E-B271-E58C72135AAE}" srcOrd="1" destOrd="0" parTransId="{9AE6CC42-0B2C-4294-A80A-D1FDAA078D91}" sibTransId="{2B2D31E5-B6E9-463F-A5EF-9F7112FD3026}"/>
    <dgm:cxn modelId="{FDB2F853-2875-4F99-8A2E-36084B4A2C2B}" type="presOf" srcId="{5DDDCDED-2313-4F54-801A-F8F10EEAF1AE}" destId="{EFC5904C-6172-4D21-AA6F-0A027056D3ED}" srcOrd="0" destOrd="2" presId="urn:microsoft.com/office/officeart/2005/8/layout/list1"/>
    <dgm:cxn modelId="{73ED1480-6135-48FC-9334-02B3AC27C1CA}" srcId="{1A60FDE9-8FDD-4F95-8761-9B8568EA05DF}" destId="{16E8CD49-2548-41E2-9958-F07BB7AB4D5F}" srcOrd="0" destOrd="0" parTransId="{DA3A25F7-5592-4D00-8405-3D4328B7812F}" sibTransId="{84BB977D-1005-4B20-A5BF-D7738EB3CFB1}"/>
    <dgm:cxn modelId="{411A1D92-B522-4280-A419-DBA71CCE25C0}" srcId="{1A60FDE9-8FDD-4F95-8761-9B8568EA05DF}" destId="{5DDDCDED-2313-4F54-801A-F8F10EEAF1AE}" srcOrd="2" destOrd="0" parTransId="{9144B784-B323-413D-9578-52454B01E099}" sibTransId="{EB138D15-E18A-471F-AC25-07E977AE60BE}"/>
    <dgm:cxn modelId="{3377A197-9616-49CB-A7A9-7F7740E243DA}" srcId="{1B2CDB05-86C6-4E3F-8115-B237F44B6524}" destId="{1A60FDE9-8FDD-4F95-8761-9B8568EA05DF}" srcOrd="0" destOrd="0" parTransId="{0EA27716-065F-4EC5-BBAA-E844C0E66BF7}" sibTransId="{F982082A-35F6-4E4D-B386-9B512221BAE4}"/>
    <dgm:cxn modelId="{61695BA0-3F1C-4635-806B-0A1A6E66791A}" type="presOf" srcId="{16E8CD49-2548-41E2-9958-F07BB7AB4D5F}" destId="{EFC5904C-6172-4D21-AA6F-0A027056D3ED}" srcOrd="0" destOrd="0" presId="urn:microsoft.com/office/officeart/2005/8/layout/list1"/>
    <dgm:cxn modelId="{B691F8A0-5E92-44D3-BBFF-D0B4AF3741FF}" type="presOf" srcId="{1A60FDE9-8FDD-4F95-8761-9B8568EA05DF}" destId="{582781B1-11A1-43EE-AABF-775ACAB37D1D}" srcOrd="1" destOrd="0" presId="urn:microsoft.com/office/officeart/2005/8/layout/list1"/>
    <dgm:cxn modelId="{6EB474CC-9CF9-4F81-8CB3-93ADCE42740D}" type="presOf" srcId="{9643B6CA-EC88-488E-B271-E58C72135AAE}" destId="{EFC5904C-6172-4D21-AA6F-0A027056D3ED}" srcOrd="0" destOrd="1" presId="urn:microsoft.com/office/officeart/2005/8/layout/list1"/>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60451"/>
          <a:ext cx="9668797" cy="3402000"/>
        </a:xfrm>
        <a:prstGeom prst="rect">
          <a:avLst/>
        </a:prstGeom>
        <a:solidFill>
          <a:schemeClr val="accent2">
            <a:lumMod val="20000"/>
            <a:lumOff val="80000"/>
            <a:alpha val="97000"/>
          </a:schemeClr>
        </a:solidFill>
        <a:ln w="12700" cap="flat" cmpd="sng" algn="ctr">
          <a:noFill/>
          <a:prstDash val="solid"/>
          <a:miter lim="800000"/>
        </a:ln>
        <a:effectLst>
          <a:outerShdw blurRad="50800" dist="50800" dir="5400000" algn="ctr" rotWithShape="0">
            <a:schemeClr val="tx1"/>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50406" tIns="1041400" rIns="750406" bIns="312928" numCol="1" spcCol="1270" anchor="t" anchorCtr="0">
          <a:noAutofit/>
        </a:bodyPr>
        <a:lstStyle/>
        <a:p>
          <a:pPr marL="285750" lvl="1" indent="-285750" algn="ctr" defTabSz="1955800">
            <a:lnSpc>
              <a:spcPct val="90000"/>
            </a:lnSpc>
            <a:spcBef>
              <a:spcPct val="0"/>
            </a:spcBef>
            <a:spcAft>
              <a:spcPct val="15000"/>
            </a:spcAft>
            <a:buFontTx/>
            <a:buNone/>
          </a:pPr>
          <a:r>
            <a:rPr lang="en-US" sz="4400" kern="1200">
              <a:latin typeface="Times New Roman"/>
              <a:cs typeface="Times New Roman"/>
            </a:rPr>
            <a:t>KDE DAC Information</a:t>
          </a:r>
        </a:p>
        <a:p>
          <a:pPr marL="285750" lvl="1" indent="-285750" algn="ctr" defTabSz="1955800">
            <a:lnSpc>
              <a:spcPct val="90000"/>
            </a:lnSpc>
            <a:spcBef>
              <a:spcPct val="0"/>
            </a:spcBef>
            <a:spcAft>
              <a:spcPct val="15000"/>
            </a:spcAft>
            <a:buFontTx/>
            <a:buNone/>
          </a:pPr>
          <a:r>
            <a:rPr lang="en-US" sz="4400" kern="1200">
              <a:solidFill>
                <a:srgbClr val="6B9F25"/>
              </a:solidFill>
              <a:latin typeface="Times New Roman"/>
              <a:cs typeface="Times New Roman"/>
              <a:hlinkClick xmlns:r="http://schemas.openxmlformats.org/officeDocument/2006/relationships" r:id="rId1">
                <a:extLst>
                  <a:ext uri="{A12FA001-AC4F-418D-AE19-62706E023703}">
                    <ahyp:hlinkClr xmlns:ahyp="http://schemas.microsoft.com/office/drawing/2018/hyperlinkcolor" val="tx"/>
                  </a:ext>
                </a:extLst>
              </a:hlinkClick>
            </a:rPr>
            <a:t>dacinfo@education.ky.gov</a:t>
          </a:r>
          <a:r>
            <a:rPr lang="en-US" sz="4400" kern="1200">
              <a:solidFill>
                <a:srgbClr val="6B9F25"/>
              </a:solidFill>
              <a:latin typeface="Times New Roman"/>
              <a:cs typeface="Times New Roman"/>
            </a:rPr>
            <a:t> </a:t>
          </a:r>
        </a:p>
        <a:p>
          <a:pPr marL="285750" lvl="1" indent="-285750" algn="ctr" defTabSz="1955800">
            <a:lnSpc>
              <a:spcPct val="90000"/>
            </a:lnSpc>
            <a:spcBef>
              <a:spcPct val="0"/>
            </a:spcBef>
            <a:spcAft>
              <a:spcPct val="15000"/>
            </a:spcAft>
            <a:buFontTx/>
            <a:buNone/>
          </a:pPr>
          <a:r>
            <a:rPr lang="en-US" sz="4400" kern="1200">
              <a:latin typeface="Times New Roman"/>
              <a:cs typeface="Times New Roman"/>
            </a:rPr>
            <a:t>(502) 564-4394</a:t>
          </a:r>
        </a:p>
      </dsp:txBody>
      <dsp:txXfrm>
        <a:off x="0" y="160451"/>
        <a:ext cx="9668797" cy="3402000"/>
      </dsp:txXfrm>
    </dsp:sp>
    <dsp:sp modelId="{582781B1-11A1-43EE-AABF-775ACAB37D1D}">
      <dsp:nvSpPr>
        <dsp:cNvPr id="0" name=""/>
        <dsp:cNvSpPr/>
      </dsp:nvSpPr>
      <dsp:spPr>
        <a:xfrm>
          <a:off x="1940817" y="0"/>
          <a:ext cx="5787113" cy="932042"/>
        </a:xfrm>
        <a:prstGeom prst="roundRect">
          <a:avLst/>
        </a:prstGeom>
        <a:solidFill>
          <a:srgbClr val="0077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20" tIns="0" rIns="255820" bIns="0" numCol="1" spcCol="1270" anchor="ctr" anchorCtr="0">
          <a:noAutofit/>
        </a:bodyPr>
        <a:lstStyle/>
        <a:p>
          <a:pPr marL="0" lvl="0" indent="0" algn="ctr" defTabSz="2222500">
            <a:lnSpc>
              <a:spcPct val="90000"/>
            </a:lnSpc>
            <a:spcBef>
              <a:spcPct val="0"/>
            </a:spcBef>
            <a:spcAft>
              <a:spcPct val="35000"/>
            </a:spcAft>
            <a:buNone/>
          </a:pPr>
          <a:r>
            <a:rPr lang="en-US" sz="5000" kern="1200">
              <a:latin typeface="Times New Roman"/>
              <a:cs typeface="Times New Roman"/>
            </a:rPr>
            <a:t>Contact Information</a:t>
          </a:r>
          <a:endParaRPr lang="en-US" sz="5000" b="0" i="0" u="none" strike="noStrike" kern="1200" cap="none" baseline="0" noProof="0">
            <a:solidFill>
              <a:srgbClr val="010000"/>
            </a:solidFill>
            <a:latin typeface="Georgia"/>
            <a:cs typeface="Times New Roman"/>
          </a:endParaRPr>
        </a:p>
      </dsp:txBody>
      <dsp:txXfrm>
        <a:off x="1986316" y="45499"/>
        <a:ext cx="5696115" cy="8410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0F72-77C7-40F6-B8F5-D660B0D06B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BCD762C-BE9E-4420-B062-55C551495A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35C139-4EDF-49FA-8D83-7BC1238E7CEF}" type="datetimeFigureOut">
              <a:rPr lang="en-US" smtClean="0"/>
              <a:t>12/14/2023</a:t>
            </a:fld>
            <a:endParaRPr lang="en-US"/>
          </a:p>
        </p:txBody>
      </p:sp>
      <p:sp>
        <p:nvSpPr>
          <p:cNvPr id="4" name="Footer Placeholder 3">
            <a:extLst>
              <a:ext uri="{FF2B5EF4-FFF2-40B4-BE49-F238E27FC236}">
                <a16:creationId xmlns:a16="http://schemas.microsoft.com/office/drawing/2014/main" id="{58BD1EB1-8CB5-4070-9B46-A9581F8F20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6AAD2-98E0-4FF8-8764-C79BBBF7A4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0D2EF6-9D40-424F-8B76-C1FAC446DE3A}" type="slidenum">
              <a:rPr lang="en-US" smtClean="0"/>
              <a:t>‹#›</a:t>
            </a:fld>
            <a:endParaRPr lang="en-US"/>
          </a:p>
        </p:txBody>
      </p:sp>
    </p:spTree>
    <p:extLst>
      <p:ext uri="{BB962C8B-B14F-4D97-AF65-F5344CB8AC3E}">
        <p14:creationId xmlns:p14="http://schemas.microsoft.com/office/powerpoint/2010/main" val="150567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DE7F9-60FD-4BBF-B2BC-85C0F7DAABE7}"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324DF-C190-43FC-8C04-1AEFE31E6ED5}" type="slidenum">
              <a:rPr lang="en-US" smtClean="0"/>
              <a:t>‹#›</a:t>
            </a:fld>
            <a:endParaRPr lang="en-US"/>
          </a:p>
        </p:txBody>
      </p:sp>
    </p:spTree>
    <p:extLst>
      <p:ext uri="{BB962C8B-B14F-4D97-AF65-F5344CB8AC3E}">
        <p14:creationId xmlns:p14="http://schemas.microsoft.com/office/powerpoint/2010/main" val="7871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am11.safelinks.protection.outlook.com/?url=https%3A%2F%2Fwww.act.org%2Fcontent%2Fdam%2Fact%2Funsecured%2Fdocuments%2FTechnicalGuidefortheACTTakenOnline.pdf&amp;data=04%7C01%7Cshara.savage%40education.ky.gov%7Ccaad302b7ed84862468d08d880171bb8%7C9360c11f90e64706ad0025fcdc9e2ed1%7C0%7C0%7C637400184906384671%7CUnknown%7CTWFpbGZsb3d8eyJWIjoiMC4wLjAwMDAiLCJQIjoiV2luMzIiLCJBTiI6Ik1haWwiLCJXVCI6Mn0%3D%7C1000&amp;sdata=8LTKrXbizYhiYC04GsQxLpesHvhMgD8bE17Yhk3rIWU%3D&amp;reserved=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a:t>
            </a:fld>
            <a:endParaRPr lang="en-US"/>
          </a:p>
        </p:txBody>
      </p:sp>
    </p:spTree>
    <p:extLst>
      <p:ext uri="{BB962C8B-B14F-4D97-AF65-F5344CB8AC3E}">
        <p14:creationId xmlns:p14="http://schemas.microsoft.com/office/powerpoint/2010/main" val="2454439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0CA0CD-A5C8-4667-8407-F808B9A164B7}" type="slidenum">
              <a:rPr lang="en-US" smtClean="0"/>
              <a:t>13</a:t>
            </a:fld>
            <a:endParaRPr lang="en-US"/>
          </a:p>
        </p:txBody>
      </p:sp>
    </p:spTree>
    <p:extLst>
      <p:ext uri="{BB962C8B-B14F-4D97-AF65-F5344CB8AC3E}">
        <p14:creationId xmlns:p14="http://schemas.microsoft.com/office/powerpoint/2010/main" val="2290478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Assessment Regulations Training is required annually.</a:t>
            </a:r>
          </a:p>
        </p:txBody>
      </p:sp>
      <p:sp>
        <p:nvSpPr>
          <p:cNvPr id="4" name="Slide Number Placeholder 3"/>
          <p:cNvSpPr>
            <a:spLocks noGrp="1"/>
          </p:cNvSpPr>
          <p:nvPr>
            <p:ph type="sldNum" sz="quarter" idx="5"/>
          </p:nvPr>
        </p:nvSpPr>
        <p:spPr/>
        <p:txBody>
          <a:bodyPr/>
          <a:lstStyle/>
          <a:p>
            <a:fld id="{200CA0CD-A5C8-4667-8407-F808B9A164B7}" type="slidenum">
              <a:rPr lang="en-US" smtClean="0"/>
              <a:t>14</a:t>
            </a:fld>
            <a:endParaRPr lang="en-US"/>
          </a:p>
        </p:txBody>
      </p:sp>
    </p:spTree>
    <p:extLst>
      <p:ext uri="{BB962C8B-B14F-4D97-AF65-F5344CB8AC3E}">
        <p14:creationId xmlns:p14="http://schemas.microsoft.com/office/powerpoint/2010/main" val="69961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0CA0CD-A5C8-4667-8407-F808B9A164B7}" type="slidenum">
              <a:rPr lang="en-US" smtClean="0"/>
              <a:t>15</a:t>
            </a:fld>
            <a:endParaRPr lang="en-US"/>
          </a:p>
        </p:txBody>
      </p:sp>
    </p:spTree>
    <p:extLst>
      <p:ext uri="{BB962C8B-B14F-4D97-AF65-F5344CB8AC3E}">
        <p14:creationId xmlns:p14="http://schemas.microsoft.com/office/powerpoint/2010/main" val="3089826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aseline="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06575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Allegation Alert on accommodation deadline - </a:t>
            </a:r>
            <a:r>
              <a:rPr lang="en-US" sz="1200" b="1"/>
              <a:t>November 13, 2023 – January 19, 2024</a:t>
            </a:r>
            <a:r>
              <a:rPr lang="en-US"/>
              <a:t>, is the time range for schools to request accommodations for the spring administration.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a:spcBef>
                <a:spcPts val="0"/>
              </a:spcBef>
              <a:spcAft>
                <a:spcPts val="0"/>
              </a:spcAft>
            </a:pPr>
            <a:r>
              <a:rPr lang="en-US" sz="1800">
                <a:effectLst/>
                <a:latin typeface="Times New Roman" panose="02020603050405020304" pitchFamily="18" charset="0"/>
                <a:ea typeface="Calibri" panose="020F0502020204030204" pitchFamily="34" charset="0"/>
              </a:rPr>
              <a:t>ACT and OAA strongly encourage schools/districts to submit requests in the Test Accessibility and Accommodations (TAA) system </a:t>
            </a:r>
            <a:r>
              <a:rPr lang="en-US" sz="1800" b="1">
                <a:effectLst/>
                <a:latin typeface="Times New Roman" panose="02020603050405020304" pitchFamily="18" charset="0"/>
                <a:ea typeface="Calibri" panose="020F0502020204030204" pitchFamily="34" charset="0"/>
              </a:rPr>
              <a:t>prior to winter break</a:t>
            </a:r>
            <a:r>
              <a:rPr lang="en-US" sz="1800">
                <a:effectLst/>
                <a:latin typeface="Times New Roman" panose="02020603050405020304" pitchFamily="18" charset="0"/>
                <a:ea typeface="Calibri" panose="020F0502020204030204" pitchFamily="34" charset="0"/>
              </a:rPr>
              <a:t>. This will help ensure that testing staff has ample time to provide ACT with any additional information and documentation needed to secure the authorized accommodations and supports. The deadline to complete this task is </a:t>
            </a:r>
            <a:r>
              <a:rPr lang="en-US" sz="1800" b="1">
                <a:effectLst/>
                <a:latin typeface="Times New Roman" panose="02020603050405020304" pitchFamily="18" charset="0"/>
                <a:ea typeface="Calibri" panose="020F0502020204030204" pitchFamily="34" charset="0"/>
              </a:rPr>
              <a:t>Jan. 13, 2024</a:t>
            </a:r>
            <a:r>
              <a:rPr lang="en-US" sz="1800">
                <a:effectLst/>
                <a:latin typeface="Times New Roman" panose="02020603050405020304" pitchFamily="18" charset="0"/>
                <a:ea typeface="Calibri" panose="020F0502020204030204" pitchFamily="34" charset="0"/>
              </a:rPr>
              <a:t>. </a:t>
            </a:r>
          </a:p>
          <a:p>
            <a:pPr marL="0" marR="0">
              <a:spcBef>
                <a:spcPts val="0"/>
              </a:spcBef>
              <a:spcAft>
                <a:spcPts val="0"/>
              </a:spcAft>
            </a:pPr>
            <a:endParaRPr lang="en-US" sz="1800">
              <a:effectLst/>
              <a:latin typeface="Times New Roman" panose="02020603050405020304" pitchFamily="18" charset="0"/>
            </a:endParaRPr>
          </a:p>
          <a:p>
            <a:pPr marL="0" marR="0">
              <a:spcBef>
                <a:spcPts val="0"/>
              </a:spcBef>
              <a:spcAft>
                <a:spcPts val="0"/>
              </a:spcAft>
            </a:pPr>
            <a:r>
              <a:rPr lang="en-US" sz="1800">
                <a:effectLst/>
                <a:latin typeface="Times New Roman" panose="02020603050405020304" pitchFamily="18" charset="0"/>
              </a:rPr>
              <a:t>Students may not be approved for accommodations if a school waits until the deadline. If a school misses the deadline, the student will be denied their accommodations. </a:t>
            </a:r>
          </a:p>
          <a:p>
            <a:pPr marL="0" marR="0">
              <a:spcBef>
                <a:spcPts val="0"/>
              </a:spcBef>
              <a:spcAft>
                <a:spcPts val="0"/>
              </a:spcAft>
            </a:pPr>
            <a:endParaRPr lang="en-US" sz="1800">
              <a:effectLst/>
              <a:latin typeface="Times New Roman" panose="02020603050405020304" pitchFamily="18" charset="0"/>
            </a:endParaRPr>
          </a:p>
          <a:p>
            <a:pPr marL="0" marR="0">
              <a:spcBef>
                <a:spcPts val="0"/>
              </a:spcBef>
              <a:spcAft>
                <a:spcPts val="0"/>
              </a:spcAft>
            </a:pPr>
            <a:r>
              <a:rPr lang="en-US" sz="1800">
                <a:effectLst/>
                <a:latin typeface="Times New Roman" panose="02020603050405020304" pitchFamily="18" charset="0"/>
              </a:rPr>
              <a:t>If a school fails to request accommodations for a student, this is considered an allegation. The DAC should enter the allegation into the </a:t>
            </a:r>
            <a:r>
              <a:rPr lang="en-US" sz="1200" b="0" i="0" u="none" strike="noStrike" kern="1200">
                <a:solidFill>
                  <a:schemeClr val="tx1"/>
                </a:solidFill>
                <a:effectLst/>
                <a:latin typeface="+mn-lt"/>
                <a:ea typeface="+mn-ea"/>
                <a:cs typeface="+mn-cs"/>
              </a:rPr>
              <a:t>online </a:t>
            </a:r>
            <a:r>
              <a:rPr lang="en-US" sz="1200" b="0" i="0" u="none" kern="1200">
                <a:solidFill>
                  <a:schemeClr val="tx1"/>
                </a:solidFill>
                <a:effectLst/>
                <a:latin typeface="+mn-lt"/>
                <a:ea typeface="+mn-ea"/>
                <a:cs typeface="+mn-cs"/>
              </a:rPr>
              <a:t>KDE/CAVEON Core reporting system.  </a:t>
            </a:r>
            <a:endParaRPr lang="en-US"/>
          </a:p>
        </p:txBody>
      </p:sp>
      <p:sp>
        <p:nvSpPr>
          <p:cNvPr id="4" name="Slide Number Placeholder 3"/>
          <p:cNvSpPr>
            <a:spLocks noGrp="1"/>
          </p:cNvSpPr>
          <p:nvPr>
            <p:ph type="sldNum" sz="quarter" idx="10"/>
          </p:nvPr>
        </p:nvSpPr>
        <p:spPr/>
        <p:txBody>
          <a:bodyPr/>
          <a:lstStyle/>
          <a:p>
            <a:fld id="{CC7EBEF6-8873-4DB1-9D37-C471607DC3A8}" type="slidenum">
              <a:rPr lang="en-US" smtClean="0"/>
              <a:t>22</a:t>
            </a:fld>
            <a:endParaRPr lang="en-US"/>
          </a:p>
        </p:txBody>
      </p:sp>
      <p:sp>
        <p:nvSpPr>
          <p:cNvPr id="5" name="Date Placeholder 4">
            <a:extLst>
              <a:ext uri="{FF2B5EF4-FFF2-40B4-BE49-F238E27FC236}">
                <a16:creationId xmlns:a16="http://schemas.microsoft.com/office/drawing/2014/main" id="{0E4F093A-2E96-44CD-AB0F-99A9EE949056}"/>
              </a:ext>
            </a:extLst>
          </p:cNvPr>
          <p:cNvSpPr>
            <a:spLocks noGrp="1"/>
          </p:cNvSpPr>
          <p:nvPr>
            <p:ph type="dt" idx="1"/>
          </p:nvPr>
        </p:nvSpPr>
        <p:spPr/>
        <p:txBody>
          <a:bodyPr/>
          <a:lstStyle/>
          <a:p>
            <a:fld id="{94931623-9B0A-41CA-BD0D-ABBE82636152}" type="datetime1">
              <a:rPr lang="en-US" smtClean="0"/>
              <a:t>12/14/2023</a:t>
            </a:fld>
            <a:endParaRPr lang="en-US"/>
          </a:p>
        </p:txBody>
      </p:sp>
      <p:sp>
        <p:nvSpPr>
          <p:cNvPr id="6" name="Footer Placeholder 5">
            <a:extLst>
              <a:ext uri="{FF2B5EF4-FFF2-40B4-BE49-F238E27FC236}">
                <a16:creationId xmlns:a16="http://schemas.microsoft.com/office/drawing/2014/main" id="{457584EB-AF3B-461D-8578-BEFE261AD4C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11328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374151"/>
                </a:solidFill>
                <a:effectLst/>
                <a:latin typeface="Söhne"/>
              </a:rPr>
              <a:t>Student Data Upload (SDU) and Enrollment Verification in PAN</a:t>
            </a:r>
            <a:endParaRPr lang="en-US" b="0" i="0">
              <a:solidFill>
                <a:srgbClr val="374151"/>
              </a:solidFill>
              <a:effectLst/>
              <a:latin typeface="Söhne"/>
            </a:endParaRPr>
          </a:p>
          <a:p>
            <a:pPr algn="l"/>
            <a:r>
              <a:rPr lang="en-US" b="0" i="0">
                <a:solidFill>
                  <a:srgbClr val="374151"/>
                </a:solidFill>
                <a:effectLst/>
                <a:latin typeface="Söhne"/>
              </a:rPr>
              <a:t>On January 10, the Student Data Upload (SDU) file from KDE will be integrated into the ACT PAN system. Subsequently, test coordinators will be responsible for reviewing and validating student details in PAN before January 26. During this phase, any necessary modifications can be made to ensure accurate information. Schools can anticipate receiving preprinted barcode labels corresponding to this file’s data. The initial order counts will also align with the figures provided in the SDU. It's crucial for Test Coordinators (TCs) to meticulously verify student counts derived from the SDU and make updates as needed, including the addition of new students once the upload process concludes. Importantly, once the verified enrollment window concludes, students entered into the system will not be eligible to receive preprinted barcode labels in the initial shipment. A detailed tutorial explaining how to validate enrollment counts can be found in the "How to Enroll, Verify and Update Students in PAN" guide.</a:t>
            </a:r>
          </a:p>
          <a:p>
            <a:pPr algn="l"/>
            <a:endParaRPr lang="en-US" b="0" i="0">
              <a:solidFill>
                <a:srgbClr val="374151"/>
              </a:solidFill>
              <a:effectLst/>
              <a:latin typeface="Söhne"/>
            </a:endParaRPr>
          </a:p>
          <a:p>
            <a:pPr algn="l"/>
            <a:r>
              <a:rPr lang="en-US" b="0" i="0">
                <a:solidFill>
                  <a:srgbClr val="374151"/>
                </a:solidFill>
                <a:effectLst/>
                <a:latin typeface="Söhne"/>
              </a:rPr>
              <a:t>District Assessment Coordinators (DACs) should exercise due diligence in examining enrollment records, especially for students enrolled at alternative schools, ensuring that the enrollment data is accurate. This often-overlooked step could lead to issues with material distribution.</a:t>
            </a:r>
          </a:p>
          <a:p>
            <a:pPr algn="l"/>
            <a:endParaRPr lang="en-US" b="0" i="0">
              <a:solidFill>
                <a:srgbClr val="374151"/>
              </a:solidFill>
              <a:effectLst/>
              <a:latin typeface="Söhne"/>
            </a:endParaRPr>
          </a:p>
          <a:p>
            <a:pPr algn="l"/>
            <a:r>
              <a:rPr lang="en-US" b="0" i="0">
                <a:solidFill>
                  <a:srgbClr val="374151"/>
                </a:solidFill>
                <a:effectLst/>
                <a:latin typeface="Söhne"/>
              </a:rPr>
              <a:t>For students recorded in PAN before January 26, preprinted barcode labels will be provided for their answer documents. At the close of the Verify Enrollment window, ACT will dispatch preprinted barcode labels for all examinees registered at your institution in PAN, irrespective of their selected test delivery method. Schools can anticipate receiving barcode labels for all students enrolled in PAN by January 26. These barcode labels will be required solely for paper accommodations testing or emergency scenarios. Unnecessary barcode labels should be securely disposed of. However, one of the most important aspects of the Jan. 26 deadline is receiving the student’s non-test instructions. </a:t>
            </a:r>
          </a:p>
          <a:p>
            <a:pPr algn="l"/>
            <a:endParaRPr lang="en-US" b="0" i="0">
              <a:solidFill>
                <a:srgbClr val="374151"/>
              </a:solidFill>
              <a:effectLst/>
              <a:latin typeface="Söhne"/>
            </a:endParaRPr>
          </a:p>
          <a:p>
            <a:pPr algn="l"/>
            <a:r>
              <a:rPr lang="en-US" b="0" i="0">
                <a:solidFill>
                  <a:srgbClr val="374151"/>
                </a:solidFill>
                <a:effectLst/>
                <a:latin typeface="Söhne"/>
              </a:rPr>
              <a:t>Test Coordinators (TCs) are entrusted with the task of reviewing student counts from the SDU and effecting any necessary adjustments, including the addition of new students. This process becomes active once KDE provides ACT with the SDU file. TCs can commence this task in PAN beginning January 6, and the cutoff date for completion is January 26. In the event of a student enrolling or withdrawing from school prior to the test administration, a request can be submitted to ACT staff for the necessary enrollment or un-enrollment procedures. For detailed instructions, consult "How to Enroll or Un-enroll an Examinee" within The PearsonAccessnext User Guide for the ACT® Test. Materials will only be dispatched for students who are formally enrolled.</a:t>
            </a:r>
          </a:p>
          <a:p>
            <a:pPr algn="l"/>
            <a:endParaRPr lang="en-US" b="0" i="0">
              <a:solidFill>
                <a:srgbClr val="374151"/>
              </a:solidFill>
              <a:effectLst/>
              <a:latin typeface="Söhne"/>
            </a:endParaRPr>
          </a:p>
          <a:p>
            <a:pPr algn="l"/>
            <a:r>
              <a:rPr lang="en-US" b="0" i="0">
                <a:solidFill>
                  <a:srgbClr val="374151"/>
                </a:solidFill>
                <a:effectLst/>
                <a:latin typeface="Söhne"/>
              </a:rPr>
              <a:t>Students can be added to the system anytime before testing, whether online or on paper. However, it's important to note that if students are added after the specified deadline, they will not receive bar code labels, personalized non-test instructions, or printed copies of the Taking the ACT guide. While these resources are designed for the convenience of test staff, they are not essential for the testing process. It's worth highlighting that barcode labels are not mandatory, non-test instructions can be generated using the provided template on the website, and the Taking the ACT guide can be downloaded as a PDF.</a:t>
            </a:r>
          </a:p>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23</a:t>
            </a:fld>
            <a:endParaRPr lang="en-US"/>
          </a:p>
        </p:txBody>
      </p:sp>
    </p:spTree>
    <p:extLst>
      <p:ext uri="{BB962C8B-B14F-4D97-AF65-F5344CB8AC3E}">
        <p14:creationId xmlns:p14="http://schemas.microsoft.com/office/powerpoint/2010/main" val="3195591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Now, let’s touch on Proctor Caching.</a:t>
            </a:r>
          </a:p>
          <a:p>
            <a:endParaRPr lang="en-US" sz="1200" kern="1200">
              <a:solidFill>
                <a:schemeClr val="tx1"/>
              </a:solidFill>
              <a:effectLst/>
              <a:latin typeface="+mn-lt"/>
              <a:ea typeface="+mn-ea"/>
              <a:cs typeface="+mn-cs"/>
            </a:endParaRPr>
          </a:p>
          <a:p>
            <a:pPr marL="0" marR="0">
              <a:lnSpc>
                <a:spcPct val="125000"/>
              </a:lnSpc>
              <a:spcBef>
                <a:spcPts val="0"/>
              </a:spcBef>
              <a:spcAft>
                <a:spcPts val="800"/>
              </a:spcAft>
            </a:pPr>
            <a:r>
              <a:rPr lang="en-US" sz="1800">
                <a:effectLst/>
                <a:latin typeface="Calibri" panose="020F0502020204030204" pitchFamily="34" charset="0"/>
                <a:ea typeface="MS Mincho" panose="02020609040205080304" pitchFamily="49" charset="-128"/>
                <a:cs typeface="Sanskrit Text" panose="02020503050405020304" pitchFamily="18" charset="0"/>
              </a:rPr>
              <a:t>Proctor caching is no longer available in PAN. Proctor caching was created to help reduce item load times over the internet. However, with advances in network technology and Kentucky’s substantial per-student bandwidth and reliable internet service provider uptime, we’ve noticed more than adequate performance related to the ACT items’ load times, making proctor caching unnecessary.</a:t>
            </a:r>
            <a:endParaRPr lang="en-US" sz="1800">
              <a:effectLst/>
              <a:latin typeface="Calibri" panose="020F0502020204030204" pitchFamily="34" charset="0"/>
              <a:ea typeface="MS Mincho" panose="02020609040205080304" pitchFamily="49" charset="-128"/>
              <a:cs typeface="Arial" panose="020B0604020202020204" pitchFamily="34" charset="0"/>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comprehensive technical requirements and information are in the </a:t>
            </a:r>
            <a:r>
              <a:rPr lang="en-US" sz="1200" kern="120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ACT Technical Guide for Online Testing</a:t>
            </a:r>
            <a:r>
              <a:rPr lang="en-US" sz="1200" kern="1200">
                <a:solidFill>
                  <a:schemeClr val="tx1"/>
                </a:solidFill>
                <a:effectLst/>
                <a:latin typeface="+mn-lt"/>
                <a:ea typeface="+mn-ea"/>
                <a:cs typeface="+mn-cs"/>
              </a:rPr>
              <a:t>, available under Configuration Step 2 on the ACT-hosted State Testing website.</a:t>
            </a:r>
          </a:p>
          <a:p>
            <a:endParaRPr lang="en-US">
              <a:cs typeface="Calibri"/>
            </a:endParaRPr>
          </a:p>
          <a:p>
            <a:r>
              <a:rPr lang="en-US">
                <a:cs typeface="Calibri"/>
              </a:rPr>
              <a:t>The deadline to </a:t>
            </a:r>
            <a:r>
              <a:rPr lang="en-US"/>
              <a:t>complete Site Readiness, including mock administration, is Jan. 31. Additionally, Jan. 31 is the deadline to Validate configuration and freeze the test environment for online testing. </a:t>
            </a:r>
            <a:r>
              <a:rPr lang="en-US" sz="1200">
                <a:effectLst/>
                <a:latin typeface="Calibri" panose="020F0502020204030204" pitchFamily="34" charset="0"/>
                <a:ea typeface="Calibri" panose="020F0502020204030204" pitchFamily="34" charset="0"/>
              </a:rPr>
              <a:t>For student devices,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it is vital to assign technical staff </a:t>
            </a:r>
            <a:r>
              <a:rPr lang="en-US" sz="1200">
                <a:effectLst/>
                <a:latin typeface="Calibri" panose="020F0502020204030204" pitchFamily="34" charset="0"/>
                <a:ea typeface="Calibri" panose="020F0502020204030204" pitchFamily="34" charset="0"/>
              </a:rPr>
              <a:t>only to upgrade to the most recent version of TestNav supported by ACT or Pearson. Once you have updated that version, freeze your auto-update processes so devices do not update any applications until you complete your test window.  This guidance holds for any TestNav-delivered exam (ACT or KSA).  </a:t>
            </a:r>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24</a:t>
            </a:fld>
            <a:endParaRPr lang="en-US"/>
          </a:p>
        </p:txBody>
      </p:sp>
    </p:spTree>
    <p:extLst>
      <p:ext uri="{BB962C8B-B14F-4D97-AF65-F5344CB8AC3E}">
        <p14:creationId xmlns:p14="http://schemas.microsoft.com/office/powerpoint/2010/main" val="2818704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636588"/>
            <a:ext cx="5688013" cy="3198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25</a:t>
            </a:fld>
            <a:endParaRPr lang="en-US"/>
          </a:p>
        </p:txBody>
      </p:sp>
    </p:spTree>
    <p:extLst>
      <p:ext uri="{BB962C8B-B14F-4D97-AF65-F5344CB8AC3E}">
        <p14:creationId xmlns:p14="http://schemas.microsoft.com/office/powerpoint/2010/main" val="286800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ltLang="en-US" baseline="0"/>
              <a:t>The AKSA window 1 testing session will close on Friday, December 15</a:t>
            </a:r>
            <a:r>
              <a:rPr lang="en-US" altLang="en-US" baseline="30000"/>
              <a:t>th</a:t>
            </a:r>
            <a:r>
              <a:rPr lang="en-US" altLang="en-US" baseline="0"/>
              <a:t>. All attainment tasks and field tests MUST be administered and completed by this date. Teachers may continue to enter scores into the SRD through </a:t>
            </a:r>
            <a:r>
              <a:rPr lang="en-US" altLang="en-US"/>
              <a:t>close of business Friday</a:t>
            </a:r>
            <a:r>
              <a:rPr lang="en-US" altLang="en-US" baseline="0"/>
              <a:t>, December 22</a:t>
            </a:r>
            <a:r>
              <a:rPr lang="en-US" altLang="en-US" baseline="30000"/>
              <a:t>nd</a:t>
            </a:r>
            <a:r>
              <a:rPr lang="en-US" altLang="en-US" baseline="0"/>
              <a:t>. December 22</a:t>
            </a:r>
            <a:r>
              <a:rPr lang="en-US" altLang="en-US" baseline="30000"/>
              <a:t>nd</a:t>
            </a:r>
            <a:r>
              <a:rPr lang="en-US" altLang="en-US" baseline="0"/>
              <a:t> is the last day to enter scores into the SRD.</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3431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aseline="0"/>
              <a:t>When entering scores into the SRD, the teacher will click on “AT” in the row of the student’s name that they are entering scores for. On the next screen, the teacher MUST choose the field test form (1, 2, or 3) that was used for test administration. This form number can be found on the binder cover sheet and in the top right-hand corner of the field test. Teachers will click the tabs of each content area to enter scores. Please note, there is not a separate tab for field tests. The field test scores will be entered with their corresponding content area. There is no field test for science. If a student did not respond for an item, the test administrator will select “no response”. Test administrators will click “Save and Submit” to save progress if they need to return and complete entering scores. Once all scores have been entered and “Save and Submit” has been clicked, the student record cannot be edited unless the whole record is reset, which will erase the data. All scores MUST be entered for Window 1 by the close of business on December 22</a:t>
            </a:r>
            <a:r>
              <a:rPr lang="en-US" altLang="en-US" baseline="30000"/>
              <a:t>nd</a:t>
            </a:r>
            <a:r>
              <a:rPr lang="en-US" altLang="en-US" baseline="0"/>
              <a:t>.</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72528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ltLang="en-US" baseline="0"/>
              <a:t>If a student’s situation has changed and they are unable to test during Window 1 due to medical circumstances, the student may be tested during the makeup Window which is January 8-March 22</a:t>
            </a:r>
            <a:r>
              <a:rPr lang="en-US" altLang="en-US"/>
              <a:t>. If they are unable to be tested during the makeup window, they</a:t>
            </a:r>
            <a:r>
              <a:rPr lang="en-US" altLang="en-US" baseline="0"/>
              <a:t> can be administered both Window 1 and Window 2 in the Spring during Window 2. Medical nonparticipations are not completed and filed until the Spring window.</a:t>
            </a:r>
            <a:r>
              <a:rPr lang="en-US" altLang="en-US"/>
              <a:t> </a:t>
            </a:r>
            <a:endParaRPr lang="en-US" altLang="en-US" baseline="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54633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aseline="0"/>
              <a:t>Students who were unable to complete testing during Window 1 may be administered the Attainment Tasks (AT) during the makeup window. If a district has a student they would like to test during this time, the district can make a formal request using the Google Form that was sent in the Monday DAC email and Special Alternate Email on December 11h. The student’s SSID number, District, reason for the makeup, and date of expected completion of the makeup are required on the form. Once the form has been completed and submitted, a copy of your responses will be emailed to you. This is confirmation that you completed and submitted the form correctly. If you do not receive an email with a copy of your responses, you will want to make sure you submitted the form. Please allow 1 to 2 business days for KDE to review the request and make a determination regarding the request. </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77001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aseline="0"/>
              <a:t>Test materials are secure materials. It is important to delete any content that was downloaded to a device for test administration. This should be done once testing is complete. Any materials that were copied or adapted for test administration should be properly destroyed (shredded). Student answer sheets that were used to record student answers, should be given to the BAC or DAC (check with your district on who they would like to have these turned into) to be kept in a secure location. Student answer sheets should NOT be destroyed. Return binders and any original copies of testing materials to the BAC or DAC to be kept in a secure location. Window 1 binders and original materials are kept in the event a student moves into the district and needs to take Window 1 during the second testing window. Window 1 materials are not sent to districts in the spring. Only Window 2 materials are sent in the Spring. Therefore, it is important to keep Window 1 binders in a secure location.</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9313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0CA0CD-A5C8-4667-8407-F808B9A164B7}" type="slidenum">
              <a:rPr lang="en-US" smtClean="0"/>
              <a:t>10</a:t>
            </a:fld>
            <a:endParaRPr lang="en-US"/>
          </a:p>
        </p:txBody>
      </p:sp>
    </p:spTree>
    <p:extLst>
      <p:ext uri="{BB962C8B-B14F-4D97-AF65-F5344CB8AC3E}">
        <p14:creationId xmlns:p14="http://schemas.microsoft.com/office/powerpoint/2010/main" val="306647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0CA0CD-A5C8-4667-8407-F808B9A164B7}" type="slidenum">
              <a:rPr lang="en-US" smtClean="0"/>
              <a:t>11</a:t>
            </a:fld>
            <a:endParaRPr lang="en-US"/>
          </a:p>
        </p:txBody>
      </p:sp>
    </p:spTree>
    <p:extLst>
      <p:ext uri="{BB962C8B-B14F-4D97-AF65-F5344CB8AC3E}">
        <p14:creationId xmlns:p14="http://schemas.microsoft.com/office/powerpoint/2010/main" val="4115514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additional downloads or setting updates are required and Focus Lock works with all approved web browsers. The participant/student must read and acknowledge the Student Test Taking Honor Code and Focus Lock Warning statements prior to testing. </a:t>
            </a:r>
          </a:p>
        </p:txBody>
      </p:sp>
      <p:sp>
        <p:nvSpPr>
          <p:cNvPr id="4" name="Slide Number Placeholder 3"/>
          <p:cNvSpPr>
            <a:spLocks noGrp="1"/>
          </p:cNvSpPr>
          <p:nvPr>
            <p:ph type="sldNum" sz="quarter" idx="5"/>
          </p:nvPr>
        </p:nvSpPr>
        <p:spPr/>
        <p:txBody>
          <a:bodyPr/>
          <a:lstStyle/>
          <a:p>
            <a:fld id="{200CA0CD-A5C8-4667-8407-F808B9A164B7}" type="slidenum">
              <a:rPr lang="en-US" smtClean="0"/>
              <a:t>12</a:t>
            </a:fld>
            <a:endParaRPr lang="en-US"/>
          </a:p>
        </p:txBody>
      </p:sp>
    </p:spTree>
    <p:extLst>
      <p:ext uri="{BB962C8B-B14F-4D97-AF65-F5344CB8AC3E}">
        <p14:creationId xmlns:p14="http://schemas.microsoft.com/office/powerpoint/2010/main" val="342725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r>
              <a:rPr lang="en-US"/>
              <a:t>‹#›</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9550" y="31411"/>
            <a:ext cx="10515600" cy="1325563"/>
          </a:xfrm>
        </p:spPr>
        <p:txBody>
          <a:bodyPr/>
          <a:lstStyle/>
          <a:p>
            <a:r>
              <a:rPr lang="en-US"/>
              <a:t>Click to edit Master title style</a:t>
            </a:r>
          </a:p>
        </p:txBody>
      </p:sp>
      <p:sp>
        <p:nvSpPr>
          <p:cNvPr id="9" name="Content Placeholder 8"/>
          <p:cNvSpPr>
            <a:spLocks noGrp="1"/>
          </p:cNvSpPr>
          <p:nvPr>
            <p:ph sz="quarter" idx="12"/>
          </p:nvPr>
        </p:nvSpPr>
        <p:spPr>
          <a:xfrm>
            <a:off x="556696" y="1365503"/>
            <a:ext cx="9090025" cy="5309271"/>
          </a:xfrm>
        </p:spPr>
        <p:txBody>
          <a:bodyPr/>
          <a:lstStyle>
            <a:lvl1pPr marL="0" indent="0">
              <a:buNone/>
              <a:defRPr/>
            </a:lvl1pPr>
          </a:lstStyle>
          <a:p>
            <a:pPr lvl="0"/>
            <a:endParaRPr lang="en-US"/>
          </a:p>
        </p:txBody>
      </p:sp>
      <p:sp>
        <p:nvSpPr>
          <p:cNvPr id="5" name="Footer Placeholder 3"/>
          <p:cNvSpPr>
            <a:spLocks noGrp="1"/>
          </p:cNvSpPr>
          <p:nvPr>
            <p:ph type="ftr" sz="quarter" idx="3"/>
          </p:nvPr>
        </p:nvSpPr>
        <p:spPr>
          <a:xfrm>
            <a:off x="3409950" y="6492212"/>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OAA_DAAS_DAC_Webcast_06092022</a:t>
            </a:r>
          </a:p>
        </p:txBody>
      </p:sp>
      <p:sp>
        <p:nvSpPr>
          <p:cNvPr id="4" name="Rectangle 3">
            <a:extLst>
              <a:ext uri="{FF2B5EF4-FFF2-40B4-BE49-F238E27FC236}">
                <a16:creationId xmlns:a16="http://schemas.microsoft.com/office/drawing/2014/main" id="{C70AE97E-F04C-4904-A2A7-A509EE5D6B9E}"/>
              </a:ext>
            </a:extLst>
          </p:cNvPr>
          <p:cNvSpPr/>
          <p:nvPr userDrawn="1"/>
        </p:nvSpPr>
        <p:spPr>
          <a:xfrm>
            <a:off x="10725150" y="5602254"/>
            <a:ext cx="566194" cy="369332"/>
          </a:xfrm>
          <a:prstGeom prst="rect">
            <a:avLst/>
          </a:prstGeom>
        </p:spPr>
        <p:txBody>
          <a:bodyPr wrap="square">
            <a:spAutoFit/>
          </a:bodyPr>
          <a:lstStyle/>
          <a:p>
            <a:fld id="{538B8E2E-C797-459B-B452-530BCC5A0CCC}" type="slidenum">
              <a:rPr lang="en-US" smtClean="0"/>
              <a:t>‹#›</a:t>
            </a:fld>
            <a:endParaRPr lang="en-US"/>
          </a:p>
        </p:txBody>
      </p:sp>
    </p:spTree>
    <p:extLst>
      <p:ext uri="{BB962C8B-B14F-4D97-AF65-F5344CB8AC3E}">
        <p14:creationId xmlns:p14="http://schemas.microsoft.com/office/powerpoint/2010/main" val="1200732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2045140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de-DE"/>
              <a:t>OAA: DAAS:BTS:Alternate:7/19/2022</a:t>
            </a:r>
            <a:endParaRPr lang="en-US"/>
          </a:p>
        </p:txBody>
      </p:sp>
    </p:spTree>
    <p:extLst>
      <p:ext uri="{BB962C8B-B14F-4D97-AF65-F5344CB8AC3E}">
        <p14:creationId xmlns:p14="http://schemas.microsoft.com/office/powerpoint/2010/main" val="2109841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de-DE"/>
              <a:t>OAA: DAAS:BTS:Alternate:7/19/2022</a:t>
            </a:r>
            <a:endParaRPr lang="en-US"/>
          </a:p>
        </p:txBody>
      </p:sp>
    </p:spTree>
    <p:extLst>
      <p:ext uri="{BB962C8B-B14F-4D97-AF65-F5344CB8AC3E}">
        <p14:creationId xmlns:p14="http://schemas.microsoft.com/office/powerpoint/2010/main" val="2141492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12/14/2023</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r>
              <a:rPr lang="en-US"/>
              <a:t>‹#›</a:t>
            </a:r>
          </a:p>
        </p:txBody>
      </p:sp>
      <p:sp>
        <p:nvSpPr>
          <p:cNvPr id="8" name="Footer Placeholder 7">
            <a:extLst>
              <a:ext uri="{FF2B5EF4-FFF2-40B4-BE49-F238E27FC236}">
                <a16:creationId xmlns:a16="http://schemas.microsoft.com/office/drawing/2014/main" id="{0083658F-AC2F-ABDA-75B4-10E88370B498}"/>
              </a:ext>
            </a:extLst>
          </p:cNvPr>
          <p:cNvSpPr>
            <a:spLocks noGrp="1"/>
          </p:cNvSpPr>
          <p:nvPr>
            <p:ph type="ftr" sz="quarter" idx="11"/>
          </p:nvPr>
        </p:nvSpPr>
        <p:spPr/>
        <p:txBody>
          <a:bodyPr/>
          <a:lstStyle/>
          <a:p>
            <a:r>
              <a:rPr lang="en-US"/>
              <a:t>OAA_DAAS_DAC_Webcast_06092022</a:t>
            </a:r>
          </a:p>
        </p:txBody>
      </p:sp>
      <p:sp>
        <p:nvSpPr>
          <p:cNvPr id="9" name="Slide Number Placeholder 8">
            <a:extLst>
              <a:ext uri="{FF2B5EF4-FFF2-40B4-BE49-F238E27FC236}">
                <a16:creationId xmlns:a16="http://schemas.microsoft.com/office/drawing/2014/main" id="{295FFF68-9DD0-272B-2564-D90D3BC884A7}"/>
              </a:ext>
            </a:extLst>
          </p:cNvPr>
          <p:cNvSpPr>
            <a:spLocks noGrp="1"/>
          </p:cNvSpPr>
          <p:nvPr>
            <p:ph type="sldNum" sz="quarter" idx="12"/>
          </p:nvPr>
        </p:nvSpPr>
        <p:spPr>
          <a:xfrm>
            <a:off x="8955156" y="5561220"/>
            <a:ext cx="2743200" cy="365125"/>
          </a:xfrm>
        </p:spPr>
        <p:txBody>
          <a:bodyPr/>
          <a:lstStyle/>
          <a:p>
            <a:fld id="{431B21FD-B47C-42BD-B60B-31D83F7ABA07}" type="slidenum">
              <a:rPr lang="en-US" smtClean="0"/>
              <a:t>‹#›</a:t>
            </a:fld>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a:xfrm>
            <a:off x="8763000" y="5607602"/>
            <a:ext cx="2743200" cy="365125"/>
          </a:xfrm>
        </p:spPr>
        <p:txBody>
          <a:bodyPr/>
          <a:lstStyle>
            <a:lvl1pPr>
              <a:defRPr>
                <a:solidFill>
                  <a:schemeClr val="tx1"/>
                </a:solidFill>
              </a:defRPr>
            </a:lvl1pPr>
          </a:lstStyle>
          <a:p>
            <a:pPr algn="r"/>
            <a:r>
              <a:rPr lang="en-US"/>
              <a:t>‹#›</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fld id="{CC8F76F6-DE5B-4210-817A-FC5544BA54BC}" type="slidenum">
              <a:rPr lang="en-US" smtClean="0"/>
              <a:pPr/>
              <a:t>‹#›</a:t>
            </a:fld>
            <a:r>
              <a:rPr lang="en-US"/>
              <a:t>  OAA_DAAS_DAC_Webcast_06092022</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en-US"/>
              <a:t>OAA_DAAS_DAC_Webcast_06092022</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en-US"/>
              <a:t>OAA_DAAS_DAC_Webcast_06092022</a:t>
            </a:r>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r>
              <a:rPr lang="en-US"/>
              <a:t>‹#›</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en-US"/>
              <a:t>OAA_DAAS_DAC_Webcast_06092022</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en-US"/>
              <a:t>OAA_DAAS_DAC_Webcast_06092022</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OAA_DAAS_DAC_Webcast_06092022</a:t>
            </a:r>
          </a:p>
        </p:txBody>
      </p:sp>
      <p:sp>
        <p:nvSpPr>
          <p:cNvPr id="6" name="Slide Number Placeholder 5">
            <a:extLst>
              <a:ext uri="{FF2B5EF4-FFF2-40B4-BE49-F238E27FC236}">
                <a16:creationId xmlns:a16="http://schemas.microsoft.com/office/drawing/2014/main" id="{942E0CAA-5115-48E2-923C-2B2EA3028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B21FD-B47C-42BD-B60B-31D83F7ABA07}" type="slidenum">
              <a:rPr lang="en-US" smtClean="0"/>
              <a:t>‹#›</a:t>
            </a:fld>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674" r:id="rId9"/>
    <p:sldLayoutId id="2147483675" r:id="rId10"/>
    <p:sldLayoutId id="2147483676" r:id="rId11"/>
    <p:sldLayoutId id="2147483691" r:id="rId12"/>
    <p:sldLayoutId id="2147483693" r:id="rId13"/>
    <p:sldLayoutId id="2147483672" r:id="rId14"/>
    <p:sldLayoutId id="2147483673" r:id="rId15"/>
    <p:sldLayoutId id="2147483660" r:id="rId16"/>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ducation.ky.gov/CTE/endofprog/Pages/default.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education.ky.gov/CTE/endofprog/Documents/CTE-EOP_Online_IT_Req.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ksInVyaSI6ImJwMjpjbGljayIsImJ1bGxldGluX2lkIjoiMjAyMDAxMDYuMTUxMDE2MDEiLCJ1cmwiOiJodHRwOi8vZWR1Y2F0aW9uLmt5Lmdvdi9DVEUvdGVkcy9QYWdlcy9URURTTU0uYXNweCJ9.-2ynHpso-LEBA14KNd6JW7Jvj4vQLDhm0cQwpbTV6Dw/br/73718593666-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ducation.ky.gov/CTE/teds/Pages/default.asp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techfluency.org/eses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ky.gov/aa/distsupp/pages/admincode.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kdeeopsupport@education.ky.gov" TargetMode="External"/><Relationship Id="rId4" Type="http://schemas.openxmlformats.org/officeDocument/2006/relationships/hyperlink" Target="mailto:sherri.craig@education.ky.gov"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ida.wisc.edu/about/consortium/ky" TargetMode="External"/><Relationship Id="rId3" Type="http://schemas.openxmlformats.org/officeDocument/2006/relationships/hyperlink" Target="https://www.drcedirect.com/" TargetMode="External"/><Relationship Id="rId7" Type="http://schemas.openxmlformats.org/officeDocument/2006/relationships/hyperlink" Target="https://www.education.ky.gov/AA/Assessments/Pages/EL-Testing.aspx" TargetMode="External"/><Relationship Id="rId2" Type="http://schemas.openxmlformats.org/officeDocument/2006/relationships/hyperlink" Target="https://portal.wida.us/" TargetMode="External"/><Relationship Id="rId1" Type="http://schemas.openxmlformats.org/officeDocument/2006/relationships/slideLayout" Target="../slideLayouts/slideLayout13.xml"/><Relationship Id="rId6" Type="http://schemas.openxmlformats.org/officeDocument/2006/relationships/hyperlink" Target="https://www.education.ky.gov/AA/distsupp/Pages/AdminCode.aspx" TargetMode="External"/><Relationship Id="rId5" Type="http://schemas.openxmlformats.org/officeDocument/2006/relationships/hyperlink" Target="https://www.education.ky.gov/AA/distsupp/Pages/Forms.aspx" TargetMode="External"/><Relationship Id="rId4" Type="http://schemas.openxmlformats.org/officeDocument/2006/relationships/hyperlink" Target="https://wida.wisc.edu/sites/default/files/resource/Accessibility-Accommodations-Manual.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s://support.assessment.pearson.com/TN/download-testnav-57082522.html" TargetMode="External"/><Relationship Id="rId3" Type="http://schemas.openxmlformats.org/officeDocument/2006/relationships/hyperlink" Target="https://www.act.org/content/dam/act/unsecured/documents/pdfs/TechnicalCoordinatorChecklist.pdf" TargetMode="External"/><Relationship Id="rId7" Type="http://schemas.openxmlformats.org/officeDocument/2006/relationships/hyperlink" Target="https://www.act.org/content/dam/act/unsecured/documents/TechnicalGuidefortheACTTakenOnline.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content.act.org/kentucky/r/Mock_Administration_Guide" TargetMode="External"/><Relationship Id="rId5" Type="http://schemas.openxmlformats.org/officeDocument/2006/relationships/hyperlink" Target="https://www.act.org/content/dam/act/unsecured/documents/ACT-OnlineSiteReadinessPlan.pdf" TargetMode="External"/><Relationship Id="rId4" Type="http://schemas.openxmlformats.org/officeDocument/2006/relationships/hyperlink" Target="http://www.act.org/content/act/en/products-and-services/state-and-district-solutions/act-online-testing.html" TargetMode="External"/><Relationship Id="rId9"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forms.gle/t3N5kENvCwfdM8Me6"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005780" y="1132195"/>
            <a:ext cx="9144000" cy="2387600"/>
          </a:xfrm>
        </p:spPr>
        <p:txBody>
          <a:bodyPr/>
          <a:lstStyle/>
          <a:p>
            <a:pPr algn="r"/>
            <a:r>
              <a:rPr lang="en-US"/>
              <a:t>DAC Webcast</a:t>
            </a:r>
            <a:br>
              <a:rPr lang="en-US"/>
            </a:br>
            <a:r>
              <a:rPr lang="en-US"/>
              <a:t>Dec. 14, 2023</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005780" y="3631535"/>
            <a:ext cx="9144000" cy="1655762"/>
          </a:xfrm>
        </p:spPr>
        <p:txBody>
          <a:bodyPr/>
          <a:lstStyle/>
          <a:p>
            <a:pPr algn="r">
              <a:spcBef>
                <a:spcPts val="0"/>
              </a:spcBef>
            </a:pPr>
            <a:endParaRPr lang="en-US"/>
          </a:p>
          <a:p>
            <a:pPr algn="r">
              <a:spcBef>
                <a:spcPts val="0"/>
              </a:spcBef>
            </a:pPr>
            <a:r>
              <a:rPr lang="en-US"/>
              <a:t>Jennifer Stafford, </a:t>
            </a:r>
            <a:r>
              <a:rPr lang="en-US" err="1"/>
              <a:t>Ed.D</a:t>
            </a:r>
            <a:r>
              <a:rPr lang="en-US"/>
              <a:t>, Director</a:t>
            </a:r>
          </a:p>
          <a:p>
            <a:pPr algn="r">
              <a:spcBef>
                <a:spcPts val="0"/>
              </a:spcBef>
            </a:pPr>
            <a:r>
              <a:rPr lang="en-US"/>
              <a:t>   Division of Assessment and Accountability Support</a:t>
            </a:r>
          </a:p>
          <a:p>
            <a:pPr algn="r">
              <a:spcBef>
                <a:spcPts val="0"/>
              </a:spcBef>
            </a:pPr>
            <a:r>
              <a:rPr lang="en-US"/>
              <a:t>Office of Assessment and Accountability</a:t>
            </a:r>
          </a:p>
          <a:p>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6CBA-FB2A-4901-961C-B765AD712FD5}"/>
              </a:ext>
            </a:extLst>
          </p:cNvPr>
          <p:cNvSpPr>
            <a:spLocks noGrp="1"/>
          </p:cNvSpPr>
          <p:nvPr>
            <p:ph type="title"/>
          </p:nvPr>
        </p:nvSpPr>
        <p:spPr>
          <a:xfrm>
            <a:off x="304799" y="161369"/>
            <a:ext cx="11759822" cy="1325563"/>
          </a:xfrm>
        </p:spPr>
        <p:txBody>
          <a:bodyPr/>
          <a:lstStyle/>
          <a:p>
            <a:r>
              <a:rPr lang="en-US"/>
              <a:t>2023-24 CTE End-of-Program (EOP) Assessment</a:t>
            </a:r>
          </a:p>
        </p:txBody>
      </p:sp>
      <p:sp>
        <p:nvSpPr>
          <p:cNvPr id="3" name="Content Placeholder 2">
            <a:extLst>
              <a:ext uri="{FF2B5EF4-FFF2-40B4-BE49-F238E27FC236}">
                <a16:creationId xmlns:a16="http://schemas.microsoft.com/office/drawing/2014/main" id="{3B2A0BD6-1DE5-43F5-966F-F9AC036939DA}"/>
              </a:ext>
            </a:extLst>
          </p:cNvPr>
          <p:cNvSpPr>
            <a:spLocks noGrp="1"/>
          </p:cNvSpPr>
          <p:nvPr>
            <p:ph idx="1"/>
          </p:nvPr>
        </p:nvSpPr>
        <p:spPr>
          <a:xfrm>
            <a:off x="216089" y="1486932"/>
            <a:ext cx="11759822" cy="4190537"/>
          </a:xfrm>
        </p:spPr>
        <p:txBody>
          <a:bodyPr>
            <a:noAutofit/>
          </a:bodyPr>
          <a:lstStyle/>
          <a:p>
            <a:pPr marL="0" indent="0">
              <a:spcBef>
                <a:spcPts val="1200"/>
              </a:spcBef>
              <a:spcAft>
                <a:spcPts val="1200"/>
              </a:spcAft>
              <a:buNone/>
            </a:pPr>
            <a:r>
              <a:rPr lang="en-US" sz="2400" kern="100">
                <a:ea typeface="Calibri" panose="020F0502020204030204" pitchFamily="34" charset="0"/>
                <a:cs typeface="Times New Roman" panose="02020603050405020304" pitchFamily="18" charset="0"/>
                <a:hlinkClick r:id="rId3"/>
              </a:rPr>
              <a:t>2023-24 CTE EOP Assessment Coordinator and Administrator Manual</a:t>
            </a:r>
            <a:r>
              <a:rPr lang="en-US" sz="2400" kern="100">
                <a:ea typeface="Calibri" panose="020F0502020204030204" pitchFamily="34" charset="0"/>
                <a:cs typeface="Times New Roman" panose="02020603050405020304" pitchFamily="18" charset="0"/>
              </a:rPr>
              <a:t> is now available</a:t>
            </a:r>
            <a:br>
              <a:rPr lang="en-US" sz="2400" kern="100">
                <a:ea typeface="Calibri" panose="020F0502020204030204" pitchFamily="34" charset="0"/>
                <a:cs typeface="Times New Roman" panose="02020603050405020304" pitchFamily="18" charset="0"/>
              </a:rPr>
            </a:br>
            <a:br>
              <a:rPr lang="en-US" sz="2400" kern="100">
                <a:solidFill>
                  <a:srgbClr val="333333"/>
                </a:solidFill>
                <a:ea typeface="Calibri" panose="020F0502020204030204" pitchFamily="34" charset="0"/>
                <a:cs typeface="Times New Roman" panose="02020603050405020304" pitchFamily="18" charset="0"/>
              </a:rPr>
            </a:br>
            <a:r>
              <a:rPr lang="en-US" sz="2400" kern="100">
                <a:solidFill>
                  <a:srgbClr val="333333"/>
                </a:solidFill>
                <a:ea typeface="Calibri" panose="020F0502020204030204" pitchFamily="34" charset="0"/>
                <a:cs typeface="Times New Roman" panose="02020603050405020304" pitchFamily="18" charset="0"/>
              </a:rPr>
              <a:t>Refer to the </a:t>
            </a:r>
            <a:r>
              <a:rPr lang="en-US" sz="2400" kern="100">
                <a:solidFill>
                  <a:srgbClr val="333333"/>
                </a:solidFill>
                <a:ea typeface="Calibri" panose="020F0502020204030204" pitchFamily="34" charset="0"/>
                <a:cs typeface="Times New Roman" panose="02020603050405020304" pitchFamily="18" charset="0"/>
                <a:hlinkClick r:id="rId3"/>
              </a:rPr>
              <a:t>CTE EOP Assessment web page </a:t>
            </a:r>
            <a:r>
              <a:rPr lang="en-US" sz="2400" kern="100">
                <a:solidFill>
                  <a:srgbClr val="333333"/>
                </a:solidFill>
                <a:ea typeface="Calibri" panose="020F0502020204030204" pitchFamily="34" charset="0"/>
                <a:cs typeface="Times New Roman" panose="02020603050405020304" pitchFamily="18" charset="0"/>
              </a:rPr>
              <a:t>for more information related to testing</a:t>
            </a:r>
            <a:br>
              <a:rPr lang="en-US" sz="2400" kern="100">
                <a:solidFill>
                  <a:srgbClr val="333333"/>
                </a:solidFill>
                <a:ea typeface="Calibri" panose="020F0502020204030204" pitchFamily="34" charset="0"/>
                <a:cs typeface="Times New Roman" panose="02020603050405020304" pitchFamily="18" charset="0"/>
              </a:rPr>
            </a:br>
            <a:br>
              <a:rPr lang="en-US" sz="2400" kern="100">
                <a:ea typeface="Calibri" panose="020F0502020204030204" pitchFamily="34" charset="0"/>
                <a:cs typeface="Times New Roman" panose="02020603050405020304" pitchFamily="18" charset="0"/>
              </a:rPr>
            </a:br>
            <a:r>
              <a:rPr lang="en-US" sz="2400" b="1" i="0" u="sng">
                <a:solidFill>
                  <a:srgbClr val="007780"/>
                </a:solidFill>
                <a:effectLst/>
                <a:hlinkClick r:id="rId4"/>
              </a:rPr>
              <a:t>CTE EOP Online IT Requirements</a:t>
            </a:r>
            <a:r>
              <a:rPr lang="en-US" sz="2400" b="1" i="0" u="sng">
                <a:solidFill>
                  <a:srgbClr val="007780"/>
                </a:solidFill>
                <a:effectLst/>
              </a:rPr>
              <a:t> </a:t>
            </a:r>
            <a:endParaRPr lang="en-US" sz="2400" u="sng">
              <a:solidFill>
                <a:srgbClr val="333333"/>
              </a:solidFill>
            </a:endParaRPr>
          </a:p>
          <a:p>
            <a:pPr lvl="1"/>
            <a:r>
              <a:rPr lang="en-US" b="0" i="0">
                <a:solidFill>
                  <a:srgbClr val="333333"/>
                </a:solidFill>
                <a:effectLst/>
              </a:rPr>
              <a:t>CTE EOP Assessment is administered using the online system, E-SESS, provided by </a:t>
            </a:r>
            <a:r>
              <a:rPr lang="en-US" b="0" i="0" err="1">
                <a:solidFill>
                  <a:srgbClr val="333333"/>
                </a:solidFill>
                <a:effectLst/>
              </a:rPr>
              <a:t>Pitsco</a:t>
            </a:r>
            <a:r>
              <a:rPr lang="en-US" b="0" i="0">
                <a:solidFill>
                  <a:srgbClr val="333333"/>
                </a:solidFill>
                <a:effectLst/>
              </a:rPr>
              <a:t> Education. Please review the technical specifications in the CTE EOP Online IT Requirements provided by E-SESS and KDE to ensure a smooth testing experience.  </a:t>
            </a:r>
          </a:p>
          <a:p>
            <a:pPr lvl="1"/>
            <a:r>
              <a:rPr lang="en-US" b="0" i="0">
                <a:solidFill>
                  <a:srgbClr val="333333"/>
                </a:solidFill>
                <a:effectLst/>
              </a:rPr>
              <a:t>DACs, BAC, and Principals should communicate with Building and District Technology Coordinators to confirm all guidelines in the CTE EOP Online IT Requirements document are addressed prior to local administration of the test.</a:t>
            </a:r>
            <a:br>
              <a:rPr lang="en-US" sz="2000" b="0" i="0">
                <a:solidFill>
                  <a:srgbClr val="333333"/>
                </a:solidFill>
                <a:effectLst/>
              </a:rPr>
            </a:br>
            <a:endParaRPr lang="en-US" sz="2000" b="0" i="0">
              <a:solidFill>
                <a:srgbClr val="333333"/>
              </a:solidFill>
              <a:effectLst/>
            </a:endParaRPr>
          </a:p>
          <a:p>
            <a:pPr lvl="1">
              <a:lnSpc>
                <a:spcPct val="100000"/>
              </a:lnSpc>
              <a:spcBef>
                <a:spcPts val="600"/>
              </a:spcBef>
              <a:spcAft>
                <a:spcPts val="600"/>
              </a:spcAft>
            </a:pPr>
            <a:endParaRPr lang="en-US" sz="2400" kern="100">
              <a:effectLst/>
              <a:ea typeface="Calibri" panose="020F0502020204030204" pitchFamily="34" charset="0"/>
              <a:cs typeface="Times New Roman" panose="02020603050405020304" pitchFamily="18" charset="0"/>
            </a:endParaRPr>
          </a:p>
          <a:p>
            <a:pPr lvl="1">
              <a:lnSpc>
                <a:spcPct val="100000"/>
              </a:lnSpc>
              <a:spcBef>
                <a:spcPts val="600"/>
              </a:spcBef>
              <a:spcAft>
                <a:spcPts val="600"/>
              </a:spcAft>
            </a:pPr>
            <a:endParaRPr lang="en-US" sz="2300"/>
          </a:p>
          <a:p>
            <a:pPr marL="0" indent="0">
              <a:lnSpc>
                <a:spcPct val="100000"/>
              </a:lnSpc>
              <a:spcBef>
                <a:spcPts val="600"/>
              </a:spcBef>
              <a:spcAft>
                <a:spcPts val="600"/>
              </a:spcAft>
              <a:buNone/>
            </a:pPr>
            <a:endParaRPr lang="en-US" sz="2400"/>
          </a:p>
        </p:txBody>
      </p:sp>
    </p:spTree>
    <p:extLst>
      <p:ext uri="{BB962C8B-B14F-4D97-AF65-F5344CB8AC3E}">
        <p14:creationId xmlns:p14="http://schemas.microsoft.com/office/powerpoint/2010/main" val="1209326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6CBA-FB2A-4901-961C-B765AD712FD5}"/>
              </a:ext>
            </a:extLst>
          </p:cNvPr>
          <p:cNvSpPr>
            <a:spLocks noGrp="1"/>
          </p:cNvSpPr>
          <p:nvPr>
            <p:ph type="title"/>
          </p:nvPr>
        </p:nvSpPr>
        <p:spPr>
          <a:xfrm>
            <a:off x="304799" y="17137"/>
            <a:ext cx="10669089" cy="1325563"/>
          </a:xfrm>
        </p:spPr>
        <p:txBody>
          <a:bodyPr/>
          <a:lstStyle/>
          <a:p>
            <a:r>
              <a:rPr lang="en-US"/>
              <a:t>2023-24 Testing Critical Deadlines </a:t>
            </a:r>
            <a:br>
              <a:rPr lang="en-US"/>
            </a:br>
            <a:r>
              <a:rPr lang="en-US"/>
              <a:t>CTE Assessments (EOP, TRACK) Testing</a:t>
            </a:r>
          </a:p>
        </p:txBody>
      </p:sp>
      <p:sp>
        <p:nvSpPr>
          <p:cNvPr id="3" name="Content Placeholder 2">
            <a:extLst>
              <a:ext uri="{FF2B5EF4-FFF2-40B4-BE49-F238E27FC236}">
                <a16:creationId xmlns:a16="http://schemas.microsoft.com/office/drawing/2014/main" id="{3B2A0BD6-1DE5-43F5-966F-F9AC036939DA}"/>
              </a:ext>
            </a:extLst>
          </p:cNvPr>
          <p:cNvSpPr>
            <a:spLocks noGrp="1"/>
          </p:cNvSpPr>
          <p:nvPr>
            <p:ph idx="1"/>
          </p:nvPr>
        </p:nvSpPr>
        <p:spPr>
          <a:xfrm>
            <a:off x="216089" y="1480458"/>
            <a:ext cx="11759822" cy="3722914"/>
          </a:xfrm>
        </p:spPr>
        <p:txBody>
          <a:bodyPr>
            <a:noAutofit/>
          </a:bodyPr>
          <a:lstStyle/>
          <a:p>
            <a:pPr marL="0" indent="0">
              <a:spcAft>
                <a:spcPts val="600"/>
              </a:spcAft>
              <a:buNone/>
            </a:pPr>
            <a:r>
              <a:rPr lang="en-US"/>
              <a:t>Reminders: </a:t>
            </a:r>
          </a:p>
          <a:p>
            <a:pPr lvl="1">
              <a:spcBef>
                <a:spcPts val="1000"/>
              </a:spcBef>
              <a:spcAft>
                <a:spcPts val="600"/>
              </a:spcAft>
            </a:pPr>
            <a:r>
              <a:rPr lang="en-US" sz="2300"/>
              <a:t>2024 CTE EOP and TRACK Pre-Apprenticeship testing windows are </a:t>
            </a:r>
            <a:r>
              <a:rPr lang="en-US" sz="2300" b="1"/>
              <a:t>Feb. 19 – Mar. 29</a:t>
            </a:r>
          </a:p>
          <a:p>
            <a:pPr lvl="1">
              <a:spcBef>
                <a:spcPts val="1000"/>
              </a:spcBef>
              <a:spcAft>
                <a:spcPts val="600"/>
              </a:spcAft>
            </a:pPr>
            <a:r>
              <a:rPr lang="en-US" sz="2300"/>
              <a:t>All CTE EOP and TRACK Pre-Apprenticeship testing </a:t>
            </a:r>
            <a:r>
              <a:rPr lang="en-US" sz="2300" b="1"/>
              <a:t>must be completed </a:t>
            </a:r>
            <a:r>
              <a:rPr lang="en-US" sz="2300"/>
              <a:t>by </a:t>
            </a:r>
            <a:r>
              <a:rPr lang="en-US" sz="2300" b="1"/>
              <a:t>Mar. 29</a:t>
            </a:r>
          </a:p>
          <a:p>
            <a:pPr marL="0" indent="0">
              <a:spcAft>
                <a:spcPts val="600"/>
              </a:spcAft>
              <a:buNone/>
            </a:pPr>
            <a:r>
              <a:rPr lang="en-US" sz="2800"/>
              <a:t>Critical Deadline:</a:t>
            </a:r>
            <a:endParaRPr lang="en-US" sz="2600" b="1" u="sng"/>
          </a:p>
          <a:p>
            <a:pPr lvl="1">
              <a:spcBef>
                <a:spcPts val="1000"/>
              </a:spcBef>
              <a:spcAft>
                <a:spcPts val="600"/>
              </a:spcAft>
            </a:pPr>
            <a:r>
              <a:rPr lang="en-US" sz="2300" b="1"/>
              <a:t>Feb. 1 </a:t>
            </a:r>
            <a:r>
              <a:rPr lang="en-US" sz="2300"/>
              <a:t>Student testing registration deadline CTE EOP / TRACK Pre-Apprenticeship</a:t>
            </a:r>
          </a:p>
          <a:p>
            <a:pPr lvl="1">
              <a:spcBef>
                <a:spcPts val="1000"/>
              </a:spcBef>
              <a:spcAft>
                <a:spcPts val="600"/>
              </a:spcAft>
            </a:pPr>
            <a:r>
              <a:rPr lang="en-US" sz="2300" kern="100">
                <a:effectLst/>
                <a:ea typeface="Calibri" panose="020F0502020204030204" pitchFamily="34" charset="0"/>
                <a:cs typeface="Times New Roman" panose="02020603050405020304" pitchFamily="18" charset="0"/>
              </a:rPr>
              <a:t>Students must be properly identified as a concentrator and have the required number of credits </a:t>
            </a:r>
            <a:r>
              <a:rPr lang="en-US" sz="2300" kern="100">
                <a:ea typeface="Calibri" panose="020F0502020204030204" pitchFamily="34" charset="0"/>
                <a:cs typeface="Times New Roman" panose="02020603050405020304" pitchFamily="18" charset="0"/>
              </a:rPr>
              <a:t>in the </a:t>
            </a:r>
            <a:r>
              <a:rPr lang="en-US" sz="2300" kern="100">
                <a:effectLst/>
                <a:ea typeface="Calibri" panose="020F0502020204030204" pitchFamily="34" charset="0"/>
                <a:cs typeface="Times New Roman" panose="02020603050405020304" pitchFamily="18" charset="0"/>
              </a:rPr>
              <a:t>career pathway(s) in </a:t>
            </a:r>
            <a:r>
              <a:rPr lang="en-US" sz="2300" kern="100">
                <a:ea typeface="Calibri" panose="020F0502020204030204" pitchFamily="34" charset="0"/>
                <a:cs typeface="Times New Roman" panose="02020603050405020304" pitchFamily="18" charset="0"/>
              </a:rPr>
              <a:t>the Technical Education Database System (</a:t>
            </a:r>
            <a:r>
              <a:rPr lang="en-US" sz="2300" kern="100">
                <a:effectLst/>
                <a:ea typeface="Calibri" panose="020F0502020204030204" pitchFamily="34" charset="0"/>
                <a:cs typeface="Times New Roman" panose="02020603050405020304" pitchFamily="18" charset="0"/>
              </a:rPr>
              <a:t>TEDS) by </a:t>
            </a:r>
            <a:r>
              <a:rPr lang="en-US" sz="2300" b="1" kern="100">
                <a:effectLst/>
                <a:ea typeface="Calibri" panose="020F0502020204030204" pitchFamily="34" charset="0"/>
                <a:cs typeface="Times New Roman" panose="02020603050405020304" pitchFamily="18" charset="0"/>
              </a:rPr>
              <a:t>Feb. 1</a:t>
            </a:r>
            <a:r>
              <a:rPr lang="en-US" sz="2300" kern="100">
                <a:effectLst/>
                <a:ea typeface="Calibri" panose="020F0502020204030204" pitchFamily="34" charset="0"/>
                <a:cs typeface="Times New Roman" panose="02020603050405020304" pitchFamily="18" charset="0"/>
              </a:rPr>
              <a:t> of the current school year to receive a test ticket. </a:t>
            </a:r>
            <a:r>
              <a:rPr lang="en-US" sz="2300" kern="100">
                <a:solidFill>
                  <a:srgbClr val="000000"/>
                </a:solidFill>
                <a:effectLst/>
                <a:ea typeface="Times New Roman" panose="02020603050405020304" pitchFamily="18" charset="0"/>
                <a:cs typeface="Calibri" panose="020F0502020204030204" pitchFamily="34" charset="0"/>
              </a:rPr>
              <a:t>Refer to the links</a:t>
            </a:r>
            <a:r>
              <a:rPr lang="en-US" sz="2300" kern="100">
                <a:solidFill>
                  <a:srgbClr val="223942"/>
                </a:solidFill>
                <a:effectLst/>
                <a:ea typeface="Times New Roman" panose="02020603050405020304" pitchFamily="18" charset="0"/>
                <a:cs typeface="Calibri" panose="020F0502020204030204" pitchFamily="34" charset="0"/>
              </a:rPr>
              <a:t> </a:t>
            </a:r>
            <a:r>
              <a:rPr lang="en-US" sz="2300" u="sng" kern="100">
                <a:solidFill>
                  <a:srgbClr val="0000CC"/>
                </a:solidFill>
                <a:effectLst/>
                <a:ea typeface="Times New Roman" panose="02020603050405020304" pitchFamily="18" charset="0"/>
                <a:cs typeface="Calibri" panose="020F0502020204030204" pitchFamily="34" charset="0"/>
                <a:hlinkClick r:id="rId3" tooltip="http://education.ky.gov/CTE/teds/Pages/TEDSMM.aspx&#10;Ctrl+Click or tap to follow the link"/>
              </a:rPr>
              <a:t>TEDS Monthly Notes</a:t>
            </a:r>
            <a:r>
              <a:rPr lang="en-US" sz="2300" kern="100">
                <a:solidFill>
                  <a:srgbClr val="223942"/>
                </a:solidFill>
                <a:effectLst/>
                <a:ea typeface="Times New Roman" panose="02020603050405020304" pitchFamily="18" charset="0"/>
                <a:cs typeface="Calibri" panose="020F0502020204030204" pitchFamily="34" charset="0"/>
              </a:rPr>
              <a:t> </a:t>
            </a:r>
            <a:r>
              <a:rPr lang="en-US" sz="2300" kern="100">
                <a:solidFill>
                  <a:srgbClr val="000000"/>
                </a:solidFill>
                <a:effectLst/>
                <a:ea typeface="Times New Roman" panose="02020603050405020304" pitchFamily="18" charset="0"/>
                <a:cs typeface="Calibri" panose="020F0502020204030204" pitchFamily="34" charset="0"/>
              </a:rPr>
              <a:t>and</a:t>
            </a:r>
            <a:r>
              <a:rPr lang="en-US" sz="2300" kern="100">
                <a:solidFill>
                  <a:srgbClr val="223942"/>
                </a:solidFill>
                <a:effectLst/>
                <a:ea typeface="Times New Roman" panose="02020603050405020304" pitchFamily="18" charset="0"/>
                <a:cs typeface="Calibri" panose="020F0502020204030204" pitchFamily="34" charset="0"/>
              </a:rPr>
              <a:t> </a:t>
            </a:r>
            <a:r>
              <a:rPr lang="en-US" sz="2300" u="sng" kern="100">
                <a:solidFill>
                  <a:srgbClr val="0000CC"/>
                </a:solidFill>
                <a:effectLst/>
                <a:ea typeface="Times New Roman" panose="02020603050405020304" pitchFamily="18" charset="0"/>
                <a:cs typeface="Calibri" panose="020F0502020204030204" pitchFamily="34" charset="0"/>
                <a:hlinkClick r:id="rId4"/>
              </a:rPr>
              <a:t>TEDS website</a:t>
            </a:r>
            <a:r>
              <a:rPr lang="en-US" sz="2300" kern="100">
                <a:solidFill>
                  <a:srgbClr val="223942"/>
                </a:solidFill>
                <a:effectLst/>
                <a:ea typeface="Times New Roman" panose="02020603050405020304" pitchFamily="18" charset="0"/>
                <a:cs typeface="Calibri" panose="020F0502020204030204" pitchFamily="34" charset="0"/>
              </a:rPr>
              <a:t> </a:t>
            </a:r>
            <a:r>
              <a:rPr lang="en-US" sz="2300" kern="100">
                <a:solidFill>
                  <a:srgbClr val="000000"/>
                </a:solidFill>
                <a:effectLst/>
                <a:ea typeface="Times New Roman" panose="02020603050405020304" pitchFamily="18" charset="0"/>
                <a:cs typeface="Calibri" panose="020F0502020204030204" pitchFamily="34" charset="0"/>
              </a:rPr>
              <a:t>for more information regarding TEDS data.</a:t>
            </a:r>
            <a:endParaRPr lang="en-US" sz="2300" kern="100">
              <a:effectLst/>
              <a:ea typeface="Calibri" panose="020F0502020204030204" pitchFamily="34" charset="0"/>
              <a:cs typeface="Times New Roman" panose="02020603050405020304" pitchFamily="18" charset="0"/>
            </a:endParaRPr>
          </a:p>
          <a:p>
            <a:pPr lvl="1">
              <a:lnSpc>
                <a:spcPct val="100000"/>
              </a:lnSpc>
              <a:spcBef>
                <a:spcPts val="600"/>
              </a:spcBef>
              <a:spcAft>
                <a:spcPts val="600"/>
              </a:spcAft>
            </a:pPr>
            <a:endParaRPr lang="en-US" sz="2400" kern="100">
              <a:effectLst/>
              <a:ea typeface="Calibri" panose="020F0502020204030204" pitchFamily="34" charset="0"/>
              <a:cs typeface="Times New Roman" panose="02020603050405020304" pitchFamily="18" charset="0"/>
            </a:endParaRPr>
          </a:p>
          <a:p>
            <a:pPr lvl="1">
              <a:lnSpc>
                <a:spcPct val="100000"/>
              </a:lnSpc>
              <a:spcBef>
                <a:spcPts val="600"/>
              </a:spcBef>
              <a:spcAft>
                <a:spcPts val="600"/>
              </a:spcAft>
            </a:pPr>
            <a:endParaRPr lang="en-US" sz="2300"/>
          </a:p>
          <a:p>
            <a:pPr marL="0" indent="0">
              <a:lnSpc>
                <a:spcPct val="100000"/>
              </a:lnSpc>
              <a:spcBef>
                <a:spcPts val="600"/>
              </a:spcBef>
              <a:spcAft>
                <a:spcPts val="600"/>
              </a:spcAft>
              <a:buNone/>
            </a:pPr>
            <a:endParaRPr lang="en-US" sz="2400"/>
          </a:p>
        </p:txBody>
      </p:sp>
    </p:spTree>
    <p:extLst>
      <p:ext uri="{BB962C8B-B14F-4D97-AF65-F5344CB8AC3E}">
        <p14:creationId xmlns:p14="http://schemas.microsoft.com/office/powerpoint/2010/main" val="688809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6CBA-FB2A-4901-961C-B765AD712FD5}"/>
              </a:ext>
            </a:extLst>
          </p:cNvPr>
          <p:cNvSpPr>
            <a:spLocks noGrp="1"/>
          </p:cNvSpPr>
          <p:nvPr>
            <p:ph type="title"/>
          </p:nvPr>
        </p:nvSpPr>
        <p:spPr>
          <a:xfrm>
            <a:off x="458287" y="0"/>
            <a:ext cx="10515600" cy="1325563"/>
          </a:xfrm>
        </p:spPr>
        <p:txBody>
          <a:bodyPr/>
          <a:lstStyle/>
          <a:p>
            <a:r>
              <a:rPr lang="en-US"/>
              <a:t>2023-24 E-SESS Update</a:t>
            </a:r>
          </a:p>
        </p:txBody>
      </p:sp>
      <p:sp>
        <p:nvSpPr>
          <p:cNvPr id="3" name="Content Placeholder 2">
            <a:extLst>
              <a:ext uri="{FF2B5EF4-FFF2-40B4-BE49-F238E27FC236}">
                <a16:creationId xmlns:a16="http://schemas.microsoft.com/office/drawing/2014/main" id="{3B2A0BD6-1DE5-43F5-966F-F9AC036939DA}"/>
              </a:ext>
            </a:extLst>
          </p:cNvPr>
          <p:cNvSpPr>
            <a:spLocks noGrp="1"/>
          </p:cNvSpPr>
          <p:nvPr>
            <p:ph idx="1"/>
          </p:nvPr>
        </p:nvSpPr>
        <p:spPr>
          <a:xfrm>
            <a:off x="316773" y="1182132"/>
            <a:ext cx="11548656" cy="3753807"/>
          </a:xfrm>
        </p:spPr>
        <p:txBody>
          <a:bodyPr>
            <a:noAutofit/>
          </a:bodyPr>
          <a:lstStyle/>
          <a:p>
            <a:r>
              <a:rPr lang="en-US" sz="2400"/>
              <a:t>A </a:t>
            </a:r>
            <a:r>
              <a:rPr lang="en-US" sz="2400" b="1"/>
              <a:t>new</a:t>
            </a:r>
            <a:r>
              <a:rPr lang="en-US" sz="2400"/>
              <a:t> feature, Focus Lock, will be activated in E-SESS during the 2024 testing window.</a:t>
            </a:r>
          </a:p>
          <a:p>
            <a:r>
              <a:rPr lang="en-US" sz="2400"/>
              <a:t>Focus Lock will monitor loss of browser focus during testing. Students are not permitted to leave or navigate away from the testing screen in E-SESS once the test has begun. If a student attempts to open another browser window or program during testing the student will be warned and may become locked out of their assessment. </a:t>
            </a:r>
          </a:p>
          <a:p>
            <a:r>
              <a:rPr lang="en-US" sz="2400"/>
              <a:t>Proctors must continue to actively monitor students during testing.</a:t>
            </a:r>
          </a:p>
          <a:p>
            <a:r>
              <a:rPr lang="en-US" sz="2400" b="0" i="0">
                <a:solidFill>
                  <a:srgbClr val="333333"/>
                </a:solidFill>
                <a:effectLst/>
              </a:rPr>
              <a:t>The </a:t>
            </a:r>
            <a:r>
              <a:rPr lang="en-US" sz="2400" b="0" i="0">
                <a:solidFill>
                  <a:srgbClr val="333333"/>
                </a:solidFill>
                <a:effectLst/>
                <a:hlinkClick r:id="rId3"/>
              </a:rPr>
              <a:t>CTE EOP Online Sample Test </a:t>
            </a:r>
            <a:r>
              <a:rPr lang="en-US" sz="2400" b="0" i="0">
                <a:solidFill>
                  <a:srgbClr val="333333"/>
                </a:solidFill>
                <a:effectLst/>
              </a:rPr>
              <a:t>allows students to practice using the online testing environment and become familiar with test format.  Prior to testing, the online sample test should be run on every device that will be used for live testing to ensure local system performance. </a:t>
            </a:r>
            <a:endParaRPr lang="en-US" sz="2400"/>
          </a:p>
        </p:txBody>
      </p:sp>
    </p:spTree>
    <p:extLst>
      <p:ext uri="{BB962C8B-B14F-4D97-AF65-F5344CB8AC3E}">
        <p14:creationId xmlns:p14="http://schemas.microsoft.com/office/powerpoint/2010/main" val="3354909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6CBA-FB2A-4901-961C-B765AD712FD5}"/>
              </a:ext>
            </a:extLst>
          </p:cNvPr>
          <p:cNvSpPr>
            <a:spLocks noGrp="1"/>
          </p:cNvSpPr>
          <p:nvPr>
            <p:ph type="title"/>
          </p:nvPr>
        </p:nvSpPr>
        <p:spPr>
          <a:xfrm>
            <a:off x="458287" y="241346"/>
            <a:ext cx="11275423" cy="1325563"/>
          </a:xfrm>
        </p:spPr>
        <p:txBody>
          <a:bodyPr/>
          <a:lstStyle/>
          <a:p>
            <a:r>
              <a:rPr lang="en-US"/>
              <a:t>2023-24 Optional Office Hours – CTE EOP and/or TRACK Assessments </a:t>
            </a:r>
            <a:r>
              <a:rPr lang="en-US">
                <a:solidFill>
                  <a:schemeClr val="bg1"/>
                </a:solidFill>
              </a:rPr>
              <a:t>2</a:t>
            </a:r>
          </a:p>
        </p:txBody>
      </p:sp>
      <p:sp>
        <p:nvSpPr>
          <p:cNvPr id="3" name="Content Placeholder 2">
            <a:extLst>
              <a:ext uri="{FF2B5EF4-FFF2-40B4-BE49-F238E27FC236}">
                <a16:creationId xmlns:a16="http://schemas.microsoft.com/office/drawing/2014/main" id="{3B2A0BD6-1DE5-43F5-966F-F9AC036939DA}"/>
              </a:ext>
            </a:extLst>
          </p:cNvPr>
          <p:cNvSpPr>
            <a:spLocks noGrp="1"/>
          </p:cNvSpPr>
          <p:nvPr>
            <p:ph idx="1"/>
          </p:nvPr>
        </p:nvSpPr>
        <p:spPr>
          <a:xfrm>
            <a:off x="458288" y="1566909"/>
            <a:ext cx="11483341" cy="3767091"/>
          </a:xfrm>
        </p:spPr>
        <p:txBody>
          <a:bodyPr>
            <a:normAutofit fontScale="85000" lnSpcReduction="20000"/>
          </a:bodyPr>
          <a:lstStyle/>
          <a:p>
            <a:pPr>
              <a:lnSpc>
                <a:spcPct val="110000"/>
              </a:lnSpc>
            </a:pPr>
            <a:r>
              <a:rPr lang="en-US" kern="100">
                <a:effectLst/>
                <a:ea typeface="Calibri" panose="020F0502020204030204" pitchFamily="34" charset="0"/>
                <a:cs typeface="Times New Roman" panose="02020603050405020304" pitchFamily="18" charset="0"/>
              </a:rPr>
              <a:t>Optional virtual office hours will be available on Wednesdays from 3 – 4 </a:t>
            </a:r>
            <a:r>
              <a:rPr lang="en-US" kern="100">
                <a:ea typeface="Calibri" panose="020F0502020204030204" pitchFamily="34" charset="0"/>
                <a:cs typeface="Times New Roman" panose="02020603050405020304" pitchFamily="18" charset="0"/>
              </a:rPr>
              <a:t>p.m. </a:t>
            </a:r>
            <a:r>
              <a:rPr lang="en-US" kern="100">
                <a:effectLst/>
                <a:ea typeface="Calibri" panose="020F0502020204030204" pitchFamily="34" charset="0"/>
                <a:cs typeface="Times New Roman" panose="02020603050405020304" pitchFamily="18" charset="0"/>
              </a:rPr>
              <a:t>ET on Jan. 10, 17, 24 and 31</a:t>
            </a:r>
            <a:r>
              <a:rPr lang="en-US" kern="100" baseline="30000">
                <a:ea typeface="Calibri" panose="020F0502020204030204" pitchFamily="34" charset="0"/>
                <a:cs typeface="Times New Roman" panose="02020603050405020304" pitchFamily="18" charset="0"/>
              </a:rPr>
              <a:t>.</a:t>
            </a:r>
            <a:endParaRPr lang="en-US" kern="100">
              <a:effectLst/>
              <a:ea typeface="Calibri" panose="020F0502020204030204" pitchFamily="34" charset="0"/>
              <a:cs typeface="Times New Roman" panose="02020603050405020304" pitchFamily="18" charset="0"/>
            </a:endParaRPr>
          </a:p>
          <a:p>
            <a:pPr lvl="1">
              <a:lnSpc>
                <a:spcPct val="110000"/>
              </a:lnSpc>
              <a:spcBef>
                <a:spcPts val="1000"/>
              </a:spcBef>
            </a:pPr>
            <a:r>
              <a:rPr lang="en-US" kern="100">
                <a:ea typeface="Calibri" panose="020F0502020204030204" pitchFamily="34" charset="0"/>
                <a:cs typeface="Times New Roman" panose="02020603050405020304" pitchFamily="18" charset="0"/>
              </a:rPr>
              <a:t>Office hours meeting links will be provided in upcoming DAC Monday emails and will be provided to assigned school CTE EOP Assessment Coordinators</a:t>
            </a:r>
          </a:p>
          <a:p>
            <a:pPr>
              <a:lnSpc>
                <a:spcPct val="110000"/>
              </a:lnSpc>
            </a:pPr>
            <a:r>
              <a:rPr lang="en-US" kern="100">
                <a:ea typeface="Calibri" panose="020F0502020204030204" pitchFamily="34" charset="0"/>
                <a:cs typeface="Times New Roman" panose="02020603050405020304" pitchFamily="18" charset="0"/>
              </a:rPr>
              <a:t>District/School personnel involved with CTE EOP and/or TRACK Pre-Apprenticeship Assessments may join for assistance</a:t>
            </a:r>
          </a:p>
          <a:p>
            <a:pPr>
              <a:lnSpc>
                <a:spcPct val="110000"/>
              </a:lnSpc>
            </a:pPr>
            <a:r>
              <a:rPr lang="en-US" kern="100">
                <a:ea typeface="Calibri" panose="020F0502020204030204" pitchFamily="34" charset="0"/>
                <a:cs typeface="Times New Roman" panose="02020603050405020304" pitchFamily="18" charset="0"/>
              </a:rPr>
              <a:t>Assessment Coordinators and Administrators may continue to contact the Office of Career and Technical Education and CTE EOP Assessment technical support anytime for assistance as needed. Refer to Assessment Coordinator and Administrator manuals for technical support contact information</a:t>
            </a:r>
          </a:p>
        </p:txBody>
      </p:sp>
    </p:spTree>
    <p:extLst>
      <p:ext uri="{BB962C8B-B14F-4D97-AF65-F5344CB8AC3E}">
        <p14:creationId xmlns:p14="http://schemas.microsoft.com/office/powerpoint/2010/main" val="2667601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6CBA-FB2A-4901-961C-B765AD712FD5}"/>
              </a:ext>
            </a:extLst>
          </p:cNvPr>
          <p:cNvSpPr>
            <a:spLocks noGrp="1"/>
          </p:cNvSpPr>
          <p:nvPr>
            <p:ph type="title"/>
          </p:nvPr>
        </p:nvSpPr>
        <p:spPr>
          <a:xfrm>
            <a:off x="458288" y="241346"/>
            <a:ext cx="10515600" cy="1325563"/>
          </a:xfrm>
        </p:spPr>
        <p:txBody>
          <a:bodyPr/>
          <a:lstStyle/>
          <a:p>
            <a:pPr marL="0" marR="0" indent="0">
              <a:lnSpc>
                <a:spcPct val="107000"/>
              </a:lnSpc>
              <a:spcBef>
                <a:spcPts val="0"/>
              </a:spcBef>
              <a:spcAft>
                <a:spcPts val="800"/>
              </a:spcAft>
              <a:buNone/>
            </a:pPr>
            <a:r>
              <a:rPr lang="en-US" kern="100">
                <a:effectLst/>
                <a:ea typeface="Calibri" panose="020F0502020204030204" pitchFamily="34" charset="0"/>
                <a:cs typeface="Times New Roman" panose="02020603050405020304" pitchFamily="18" charset="0"/>
              </a:rPr>
              <a:t>Training and Contact Information</a:t>
            </a:r>
          </a:p>
        </p:txBody>
      </p:sp>
      <p:sp>
        <p:nvSpPr>
          <p:cNvPr id="3" name="Content Placeholder 2">
            <a:extLst>
              <a:ext uri="{FF2B5EF4-FFF2-40B4-BE49-F238E27FC236}">
                <a16:creationId xmlns:a16="http://schemas.microsoft.com/office/drawing/2014/main" id="{3B2A0BD6-1DE5-43F5-966F-F9AC036939DA}"/>
              </a:ext>
            </a:extLst>
          </p:cNvPr>
          <p:cNvSpPr>
            <a:spLocks noGrp="1"/>
          </p:cNvSpPr>
          <p:nvPr>
            <p:ph idx="1"/>
          </p:nvPr>
        </p:nvSpPr>
        <p:spPr>
          <a:xfrm>
            <a:off x="458288" y="1341120"/>
            <a:ext cx="11275423" cy="4423955"/>
          </a:xfrm>
        </p:spPr>
        <p:txBody>
          <a:bodyPr>
            <a:normAutofit/>
          </a:bodyPr>
          <a:lstStyle/>
          <a:p>
            <a:pPr marL="342900" marR="0" lvl="0" indent="-342900">
              <a:buFont typeface="Symbol" panose="05050102010706020507" pitchFamily="18" charset="2"/>
              <a:buChar char=""/>
            </a:pPr>
            <a:r>
              <a:rPr lang="en-US" kern="100">
                <a:effectLst/>
                <a:ea typeface="Calibri" panose="020F0502020204030204" pitchFamily="34" charset="0"/>
                <a:cs typeface="Times New Roman" panose="02020603050405020304" pitchFamily="18" charset="0"/>
              </a:rPr>
              <a:t>All individuals participating in test administration must complete the required </a:t>
            </a:r>
            <a:r>
              <a:rPr lang="en-US" u="sng" kern="100">
                <a:solidFill>
                  <a:srgbClr val="0000FF"/>
                </a:solidFill>
                <a:effectLst/>
                <a:ea typeface="Calibri" panose="020F0502020204030204" pitchFamily="34" charset="0"/>
                <a:cs typeface="Times New Roman" panose="02020603050405020304" pitchFamily="18" charset="0"/>
                <a:hlinkClick r:id="rId3"/>
              </a:rPr>
              <a:t>Assessment Regulations Training</a:t>
            </a:r>
            <a:r>
              <a:rPr lang="en-US" kern="100">
                <a:effectLst/>
                <a:ea typeface="Calibri" panose="020F0502020204030204" pitchFamily="34" charset="0"/>
                <a:cs typeface="Times New Roman" panose="02020603050405020304" pitchFamily="18" charset="0"/>
              </a:rPr>
              <a:t> prior to the test administration at the school level</a:t>
            </a:r>
          </a:p>
          <a:p>
            <a:pPr marL="342900" marR="0" lvl="0" indent="-342900">
              <a:buFont typeface="Symbol" panose="05050102010706020507" pitchFamily="18" charset="2"/>
              <a:buChar char=""/>
            </a:pPr>
            <a:r>
              <a:rPr lang="en-US" kern="100">
                <a:effectLst/>
                <a:ea typeface="Calibri" panose="020F0502020204030204" pitchFamily="34" charset="0"/>
                <a:cs typeface="Times New Roman" panose="02020603050405020304" pitchFamily="18" charset="0"/>
              </a:rPr>
              <a:t>Contact </a:t>
            </a:r>
            <a:r>
              <a:rPr lang="en-US" u="sng" kern="100">
                <a:solidFill>
                  <a:srgbClr val="0000FF"/>
                </a:solidFill>
                <a:effectLst/>
                <a:ea typeface="Calibri" panose="020F0502020204030204" pitchFamily="34" charset="0"/>
                <a:cs typeface="Times New Roman" panose="02020603050405020304" pitchFamily="18" charset="0"/>
                <a:hlinkClick r:id="rId4"/>
              </a:rPr>
              <a:t>Sherri Craig</a:t>
            </a:r>
            <a:r>
              <a:rPr lang="en-US" kern="100">
                <a:effectLst/>
                <a:ea typeface="Calibri" panose="020F0502020204030204" pitchFamily="34" charset="0"/>
                <a:cs typeface="Times New Roman" panose="02020603050405020304" pitchFamily="18" charset="0"/>
              </a:rPr>
              <a:t>, Office of Career and Technical Education (OCTE), or </a:t>
            </a:r>
            <a:r>
              <a:rPr lang="en-US" u="sng" kern="100">
                <a:solidFill>
                  <a:srgbClr val="0000FF"/>
                </a:solidFill>
                <a:effectLst/>
                <a:ea typeface="Calibri" panose="020F0502020204030204" pitchFamily="34" charset="0"/>
                <a:cs typeface="Times New Roman" panose="02020603050405020304" pitchFamily="18" charset="0"/>
                <a:hlinkClick r:id="rId5"/>
              </a:rPr>
              <a:t>KDE EOP Information</a:t>
            </a:r>
            <a:r>
              <a:rPr lang="en-US" kern="100">
                <a:effectLst/>
                <a:ea typeface="Calibri" panose="020F0502020204030204" pitchFamily="34" charset="0"/>
                <a:cs typeface="Times New Roman" panose="02020603050405020304" pitchFamily="18" charset="0"/>
              </a:rPr>
              <a:t> at 502-564-4286 for assistance with CTE EOP Assessment or TRACK Pre-Apprenticeship Assessment</a:t>
            </a:r>
          </a:p>
        </p:txBody>
      </p:sp>
    </p:spTree>
    <p:extLst>
      <p:ext uri="{BB962C8B-B14F-4D97-AF65-F5344CB8AC3E}">
        <p14:creationId xmlns:p14="http://schemas.microsoft.com/office/powerpoint/2010/main" val="2819570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6C840-86D2-40FE-A883-F73F5947846F}"/>
              </a:ext>
            </a:extLst>
          </p:cNvPr>
          <p:cNvSpPr>
            <a:spLocks noGrp="1"/>
          </p:cNvSpPr>
          <p:nvPr>
            <p:ph type="title"/>
          </p:nvPr>
        </p:nvSpPr>
        <p:spPr>
          <a:xfrm>
            <a:off x="476250" y="136525"/>
            <a:ext cx="10877550" cy="1325563"/>
          </a:xfrm>
        </p:spPr>
        <p:txBody>
          <a:bodyPr/>
          <a:lstStyle/>
          <a:p>
            <a:r>
              <a:rPr lang="en-US"/>
              <a:t>Questions?</a:t>
            </a:r>
          </a:p>
        </p:txBody>
      </p:sp>
      <p:sp>
        <p:nvSpPr>
          <p:cNvPr id="3" name="Content Placeholder 2">
            <a:extLst>
              <a:ext uri="{FF2B5EF4-FFF2-40B4-BE49-F238E27FC236}">
                <a16:creationId xmlns:a16="http://schemas.microsoft.com/office/drawing/2014/main" id="{46868B56-879B-44AE-9F07-C4AFAE6A9AA0}"/>
              </a:ext>
            </a:extLst>
          </p:cNvPr>
          <p:cNvSpPr>
            <a:spLocks noGrp="1"/>
          </p:cNvSpPr>
          <p:nvPr>
            <p:ph idx="1"/>
          </p:nvPr>
        </p:nvSpPr>
        <p:spPr>
          <a:xfrm>
            <a:off x="552451" y="1164772"/>
            <a:ext cx="11487150" cy="4824548"/>
          </a:xfrm>
        </p:spPr>
        <p:txBody>
          <a:bodyPr>
            <a:normAutofit/>
          </a:bodyPr>
          <a:lstStyle/>
          <a:p>
            <a:r>
              <a:rPr lang="en-US"/>
              <a:t>KDE Office of Career and Technical Education</a:t>
            </a:r>
          </a:p>
          <a:p>
            <a:pPr lvl="1">
              <a:lnSpc>
                <a:spcPct val="100000"/>
              </a:lnSpc>
              <a:spcBef>
                <a:spcPts val="600"/>
              </a:spcBef>
              <a:spcAft>
                <a:spcPts val="600"/>
              </a:spcAft>
            </a:pPr>
            <a:r>
              <a:rPr lang="en-US" sz="2300" b="1"/>
              <a:t>Beth Engle–Director, Division of Technical Schools and Continuous Improvement </a:t>
            </a:r>
          </a:p>
          <a:p>
            <a:pPr lvl="1">
              <a:lnSpc>
                <a:spcPct val="100000"/>
              </a:lnSpc>
              <a:spcBef>
                <a:spcPts val="600"/>
              </a:spcBef>
              <a:spcAft>
                <a:spcPts val="600"/>
              </a:spcAft>
            </a:pPr>
            <a:r>
              <a:rPr lang="en-US" sz="2300" b="1"/>
              <a:t>Tom Thompson–Director, Division of Student Transition and Career Readiness</a:t>
            </a:r>
          </a:p>
          <a:p>
            <a:pPr lvl="1">
              <a:lnSpc>
                <a:spcPct val="100000"/>
              </a:lnSpc>
              <a:spcBef>
                <a:spcPts val="600"/>
              </a:spcBef>
              <a:spcAft>
                <a:spcPts val="600"/>
              </a:spcAft>
            </a:pPr>
            <a:r>
              <a:rPr lang="en-US" sz="2300" b="1"/>
              <a:t>Karla Tipton –Branch Manager, Data and Investment Branch, Perkins</a:t>
            </a:r>
          </a:p>
          <a:p>
            <a:pPr lvl="1">
              <a:lnSpc>
                <a:spcPct val="100000"/>
              </a:lnSpc>
              <a:spcBef>
                <a:spcPts val="600"/>
              </a:spcBef>
              <a:spcAft>
                <a:spcPts val="600"/>
              </a:spcAft>
            </a:pPr>
            <a:r>
              <a:rPr lang="en-US" sz="2300" b="1"/>
              <a:t>Lea Lewis – Administrative Branch Manager, KY TECH</a:t>
            </a:r>
          </a:p>
          <a:p>
            <a:pPr lvl="1">
              <a:lnSpc>
                <a:spcPct val="100000"/>
              </a:lnSpc>
              <a:spcBef>
                <a:spcPts val="600"/>
              </a:spcBef>
              <a:spcAft>
                <a:spcPts val="600"/>
              </a:spcAft>
            </a:pPr>
            <a:r>
              <a:rPr lang="en-US" sz="2300" b="1"/>
              <a:t>Claude Christian –TEDS Coordinator</a:t>
            </a:r>
          </a:p>
          <a:p>
            <a:pPr lvl="1">
              <a:lnSpc>
                <a:spcPct val="100000"/>
              </a:lnSpc>
              <a:spcBef>
                <a:spcPts val="600"/>
              </a:spcBef>
              <a:spcAft>
                <a:spcPts val="600"/>
              </a:spcAft>
            </a:pPr>
            <a:r>
              <a:rPr lang="en-US" sz="2300" b="1"/>
              <a:t>Mary Taylor – Industry Training and Development Specialist, TRACK Program</a:t>
            </a:r>
          </a:p>
          <a:p>
            <a:pPr lvl="1">
              <a:lnSpc>
                <a:spcPct val="100000"/>
              </a:lnSpc>
              <a:spcBef>
                <a:spcPts val="600"/>
              </a:spcBef>
              <a:spcAft>
                <a:spcPts val="600"/>
              </a:spcAft>
            </a:pPr>
            <a:r>
              <a:rPr lang="en-US" sz="2300" b="1"/>
              <a:t>Sherri Craig – End-of-Program (EOP) Assessment, TRACK Pre-Apprenticeship Assessment and Alternate Assessment Career Readiness</a:t>
            </a:r>
            <a:endParaRPr lang="en-US"/>
          </a:p>
          <a:p>
            <a:pPr lvl="1"/>
            <a:endParaRPr lang="en-US" i="1"/>
          </a:p>
          <a:p>
            <a:pPr lvl="1"/>
            <a:endParaRPr lang="en-US"/>
          </a:p>
        </p:txBody>
      </p:sp>
    </p:spTree>
    <p:extLst>
      <p:ext uri="{BB962C8B-B14F-4D97-AF65-F5344CB8AC3E}">
        <p14:creationId xmlns:p14="http://schemas.microsoft.com/office/powerpoint/2010/main" val="290913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9E2F-FEF1-2A7E-BD97-4C2455D4C2DF}"/>
              </a:ext>
            </a:extLst>
          </p:cNvPr>
          <p:cNvSpPr>
            <a:spLocks noGrp="1"/>
          </p:cNvSpPr>
          <p:nvPr>
            <p:ph type="ctrTitle"/>
          </p:nvPr>
        </p:nvSpPr>
        <p:spPr>
          <a:xfrm>
            <a:off x="2384323" y="1085492"/>
            <a:ext cx="9144000" cy="2387600"/>
          </a:xfrm>
        </p:spPr>
        <p:txBody>
          <a:bodyPr>
            <a:normAutofit/>
          </a:bodyPr>
          <a:lstStyle/>
          <a:p>
            <a:pPr algn="r"/>
            <a:r>
              <a:rPr lang="en-US" sz="5400"/>
              <a:t>ACCESS for ELLs Reminders</a:t>
            </a:r>
          </a:p>
        </p:txBody>
      </p:sp>
      <p:sp>
        <p:nvSpPr>
          <p:cNvPr id="3" name="Text Placeholder 2">
            <a:extLst>
              <a:ext uri="{FF2B5EF4-FFF2-40B4-BE49-F238E27FC236}">
                <a16:creationId xmlns:a16="http://schemas.microsoft.com/office/drawing/2014/main" id="{B49187D1-214B-42B2-F624-DE5ED6C20713}"/>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Chris Williams, Program Consultant </a:t>
            </a:r>
          </a:p>
          <a:p>
            <a:pPr algn="r"/>
            <a:r>
              <a:rPr lang="en-US"/>
              <a:t>Office of Assessment and Accountability</a:t>
            </a:r>
          </a:p>
          <a:p>
            <a:pPr algn="r"/>
            <a:endParaRPr lang="en-US"/>
          </a:p>
        </p:txBody>
      </p:sp>
    </p:spTree>
    <p:extLst>
      <p:ext uri="{BB962C8B-B14F-4D97-AF65-F5344CB8AC3E}">
        <p14:creationId xmlns:p14="http://schemas.microsoft.com/office/powerpoint/2010/main" val="2532506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136616"/>
            <a:ext cx="11332431" cy="1320800"/>
          </a:xfrm>
        </p:spPr>
        <p:txBody>
          <a:bodyPr/>
          <a:lstStyle/>
          <a:p>
            <a:r>
              <a:rPr lang="en-US"/>
              <a:t>Before Testing-ACCESS for ELLs</a:t>
            </a:r>
          </a:p>
        </p:txBody>
      </p:sp>
      <p:sp>
        <p:nvSpPr>
          <p:cNvPr id="14" name="Text Placeholder 13"/>
          <p:cNvSpPr>
            <a:spLocks noGrp="1"/>
          </p:cNvSpPr>
          <p:nvPr>
            <p:ph type="body" sz="quarter" idx="13"/>
          </p:nvPr>
        </p:nvSpPr>
        <p:spPr>
          <a:xfrm>
            <a:off x="311031" y="1141222"/>
            <a:ext cx="11754951" cy="3711570"/>
          </a:xfrm>
        </p:spPr>
        <p:txBody>
          <a:bodyPr vert="horz" lIns="91440" tIns="45720" rIns="91440" bIns="45720" rtlCol="0" anchor="t">
            <a:noAutofit/>
          </a:bodyPr>
          <a:lstStyle/>
          <a:p>
            <a:r>
              <a:rPr lang="en-US" sz="2400"/>
              <a:t>WIDA Secure Portal Account</a:t>
            </a:r>
          </a:p>
          <a:p>
            <a:pPr lvl="1"/>
            <a:r>
              <a:rPr lang="en-US"/>
              <a:t>Training Course/Quizzes</a:t>
            </a:r>
          </a:p>
          <a:p>
            <a:pPr lvl="1"/>
            <a:r>
              <a:rPr lang="en-US"/>
              <a:t>Resources-Manuals, Non-Disclosure User Agreement (NDUA)</a:t>
            </a:r>
          </a:p>
          <a:p>
            <a:pPr lvl="1"/>
            <a:r>
              <a:rPr lang="en-US"/>
              <a:t>Webinars</a:t>
            </a:r>
          </a:p>
          <a:p>
            <a:r>
              <a:rPr lang="en-US" sz="2400"/>
              <a:t>Individual Education Program (IEP) and 504 Plan Accommodations in the WIDA Accessibility and Accommodations Manual</a:t>
            </a:r>
          </a:p>
          <a:p>
            <a:pPr lvl="1"/>
            <a:r>
              <a:rPr lang="en-US"/>
              <a:t>Forms- ACCESS Online, Alternate ACCESS, Kindergarten</a:t>
            </a:r>
          </a:p>
          <a:p>
            <a:pPr lvl="1"/>
            <a:r>
              <a:rPr lang="en-US"/>
              <a:t>Testing-Online/Test Booklet</a:t>
            </a:r>
          </a:p>
          <a:p>
            <a:r>
              <a:rPr lang="en-US" sz="2400"/>
              <a:t>Test Setup in WIDA Assessment Management System (AMS)- Nov. 30-Feb. 16</a:t>
            </a:r>
          </a:p>
          <a:p>
            <a:r>
              <a:rPr lang="en-US" sz="2400"/>
              <a:t>Run English Learner (EL) Extract Report in Infinite Campus (IC)</a:t>
            </a:r>
          </a:p>
          <a:p>
            <a:r>
              <a:rPr lang="en-US" sz="2400"/>
              <a:t>Inventory Test Materials</a:t>
            </a:r>
          </a:p>
          <a:p>
            <a:endParaRPr lang="en-US"/>
          </a:p>
          <a:p>
            <a:endParaRPr lang="en-US"/>
          </a:p>
          <a:p>
            <a:endParaRPr lang="en-US"/>
          </a:p>
          <a:p>
            <a:pPr marL="0" indent="0">
              <a:buNone/>
            </a:pPr>
            <a:endParaRPr lang="en-US"/>
          </a:p>
          <a:p>
            <a:endParaRPr lang="en-US"/>
          </a:p>
          <a:p>
            <a:endParaRPr lang="en-US"/>
          </a:p>
        </p:txBody>
      </p:sp>
    </p:spTree>
    <p:extLst>
      <p:ext uri="{BB962C8B-B14F-4D97-AF65-F5344CB8AC3E}">
        <p14:creationId xmlns:p14="http://schemas.microsoft.com/office/powerpoint/2010/main" val="105342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BA322-4986-39E8-9F7B-E76B31313766}"/>
              </a:ext>
            </a:extLst>
          </p:cNvPr>
          <p:cNvSpPr>
            <a:spLocks noGrp="1"/>
          </p:cNvSpPr>
          <p:nvPr>
            <p:ph type="title"/>
          </p:nvPr>
        </p:nvSpPr>
        <p:spPr>
          <a:xfrm>
            <a:off x="206163" y="176343"/>
            <a:ext cx="8596668" cy="1320800"/>
          </a:xfrm>
        </p:spPr>
        <p:txBody>
          <a:bodyPr/>
          <a:lstStyle/>
          <a:p>
            <a:r>
              <a:rPr lang="en-US"/>
              <a:t>Before Testing ACCESS for ELLs</a:t>
            </a:r>
          </a:p>
        </p:txBody>
      </p:sp>
      <p:sp>
        <p:nvSpPr>
          <p:cNvPr id="3" name="Text Placeholder 2">
            <a:extLst>
              <a:ext uri="{FF2B5EF4-FFF2-40B4-BE49-F238E27FC236}">
                <a16:creationId xmlns:a16="http://schemas.microsoft.com/office/drawing/2014/main" id="{EE3ED850-0732-076D-6FA6-D03FC5B1CB6C}"/>
              </a:ext>
            </a:extLst>
          </p:cNvPr>
          <p:cNvSpPr>
            <a:spLocks noGrp="1"/>
          </p:cNvSpPr>
          <p:nvPr>
            <p:ph type="body" sz="quarter" idx="13"/>
          </p:nvPr>
        </p:nvSpPr>
        <p:spPr>
          <a:xfrm>
            <a:off x="555786" y="1188720"/>
            <a:ext cx="10000454" cy="4511040"/>
          </a:xfrm>
        </p:spPr>
        <p:txBody>
          <a:bodyPr vert="horz" lIns="91440" tIns="45720" rIns="91440" bIns="45720" rtlCol="0" anchor="t">
            <a:normAutofit fontScale="92500" lnSpcReduction="10000"/>
          </a:bodyPr>
          <a:lstStyle/>
          <a:p>
            <a:r>
              <a:rPr lang="en-US" sz="2200"/>
              <a:t>Order Additional Materials in WIDA AMS- Dec. 5- Feb. 9</a:t>
            </a:r>
          </a:p>
          <a:p>
            <a:r>
              <a:rPr lang="en-US" sz="2200"/>
              <a:t>Technology Coordinator –Completes Checklist and Setup of Testing Devices</a:t>
            </a:r>
          </a:p>
          <a:p>
            <a:r>
              <a:rPr lang="en-US" sz="2200"/>
              <a:t>Testing Schedule-Print or Electronic</a:t>
            </a:r>
          </a:p>
          <a:p>
            <a:r>
              <a:rPr lang="en-US" sz="2200"/>
              <a:t>Test Security</a:t>
            </a:r>
          </a:p>
          <a:p>
            <a:pPr lvl="1">
              <a:buFont typeface="Courier New" panose="020B0604020202020204" pitchFamily="34" charset="0"/>
              <a:buChar char="o"/>
            </a:pPr>
            <a:r>
              <a:rPr lang="en-US" sz="2200"/>
              <a:t>Print Test Tickets in WIDA AMS</a:t>
            </a:r>
          </a:p>
          <a:p>
            <a:pPr lvl="1">
              <a:buFont typeface="Courier New" panose="020B0604020202020204" pitchFamily="34" charset="0"/>
              <a:buChar char="o"/>
            </a:pPr>
            <a:r>
              <a:rPr lang="en-US" sz="2200"/>
              <a:t>Test Booklets</a:t>
            </a:r>
          </a:p>
          <a:p>
            <a:pPr lvl="1">
              <a:buFont typeface="Courier New" panose="020B0604020202020204" pitchFamily="34" charset="0"/>
              <a:buChar char="o"/>
            </a:pPr>
            <a:r>
              <a:rPr lang="en-US" sz="2200"/>
              <a:t>Check-In and Check-Out Process</a:t>
            </a:r>
          </a:p>
          <a:p>
            <a:r>
              <a:rPr lang="en-US" sz="2200"/>
              <a:t>Trainings</a:t>
            </a:r>
          </a:p>
          <a:p>
            <a:pPr lvl="1">
              <a:buFont typeface="Courier New" panose="020B0604020202020204" pitchFamily="34" charset="0"/>
              <a:buChar char="o"/>
            </a:pPr>
            <a:r>
              <a:rPr lang="en-US" sz="2200"/>
              <a:t>Administration Code Training</a:t>
            </a:r>
          </a:p>
          <a:p>
            <a:pPr lvl="1">
              <a:buFont typeface="Courier New" panose="020B0604020202020204" pitchFamily="34" charset="0"/>
              <a:buChar char="o"/>
            </a:pPr>
            <a:r>
              <a:rPr lang="en-US" sz="2200"/>
              <a:t>Inclusion of Special Populations Training</a:t>
            </a:r>
          </a:p>
          <a:p>
            <a:pPr lvl="1">
              <a:buFont typeface="Courier New" panose="020B0604020202020204" pitchFamily="34" charset="0"/>
              <a:buChar char="o"/>
            </a:pPr>
            <a:r>
              <a:rPr lang="en-US" sz="2200"/>
              <a:t>ACCESS Trainings</a:t>
            </a:r>
          </a:p>
          <a:p>
            <a:r>
              <a:rPr lang="en-US" sz="2200"/>
              <a:t>Review Kentucky's Member Page-Testing Schedule and WIDA Online Checklist</a:t>
            </a:r>
          </a:p>
          <a:p>
            <a:r>
              <a:rPr lang="en-US" sz="2200"/>
              <a:t>Practice Test and Review Test Security Procedures with Students</a:t>
            </a:r>
          </a:p>
          <a:p>
            <a:endParaRPr lang="en-US" sz="2000"/>
          </a:p>
          <a:p>
            <a:endParaRPr lang="en-US" sz="2000"/>
          </a:p>
          <a:p>
            <a:endParaRPr lang="en-US"/>
          </a:p>
        </p:txBody>
      </p:sp>
    </p:spTree>
    <p:extLst>
      <p:ext uri="{BB962C8B-B14F-4D97-AF65-F5344CB8AC3E}">
        <p14:creationId xmlns:p14="http://schemas.microsoft.com/office/powerpoint/2010/main" val="2895672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C2756-720E-1469-8A8C-B68C0AC2A753}"/>
              </a:ext>
            </a:extLst>
          </p:cNvPr>
          <p:cNvSpPr>
            <a:spLocks noGrp="1"/>
          </p:cNvSpPr>
          <p:nvPr>
            <p:ph type="title"/>
          </p:nvPr>
        </p:nvSpPr>
        <p:spPr>
          <a:xfrm>
            <a:off x="224092" y="95660"/>
            <a:ext cx="8596668" cy="1320800"/>
          </a:xfrm>
        </p:spPr>
        <p:txBody>
          <a:bodyPr/>
          <a:lstStyle/>
          <a:p>
            <a:r>
              <a:rPr lang="en-US"/>
              <a:t>During Testing-ACCESS for ELLs</a:t>
            </a:r>
          </a:p>
        </p:txBody>
      </p:sp>
      <p:sp>
        <p:nvSpPr>
          <p:cNvPr id="3" name="Text Placeholder 2">
            <a:extLst>
              <a:ext uri="{FF2B5EF4-FFF2-40B4-BE49-F238E27FC236}">
                <a16:creationId xmlns:a16="http://schemas.microsoft.com/office/drawing/2014/main" id="{77A868B4-0FC5-B82E-F0B0-1616DAEE0527}"/>
              </a:ext>
            </a:extLst>
          </p:cNvPr>
          <p:cNvSpPr>
            <a:spLocks noGrp="1"/>
          </p:cNvSpPr>
          <p:nvPr>
            <p:ph type="body" sz="quarter" idx="13"/>
          </p:nvPr>
        </p:nvSpPr>
        <p:spPr>
          <a:xfrm>
            <a:off x="416560" y="1107440"/>
            <a:ext cx="11775440" cy="4937760"/>
          </a:xfrm>
        </p:spPr>
        <p:txBody>
          <a:bodyPr vert="horz" lIns="91440" tIns="45720" rIns="91440" bIns="45720" rtlCol="0" anchor="t">
            <a:normAutofit fontScale="47500" lnSpcReduction="20000"/>
          </a:bodyPr>
          <a:lstStyle/>
          <a:p>
            <a:r>
              <a:rPr lang="en-US" sz="4200"/>
              <a:t>Testing Window- Jan. 4- Feb. 16</a:t>
            </a:r>
          </a:p>
          <a:p>
            <a:r>
              <a:rPr lang="en-US" sz="4200"/>
              <a:t>No Opt-out of Testing</a:t>
            </a:r>
          </a:p>
          <a:p>
            <a:pPr lvl="1"/>
            <a:r>
              <a:rPr lang="en-US" sz="4200"/>
              <a:t>In-Person Testing-No Remote Testing</a:t>
            </a:r>
          </a:p>
          <a:p>
            <a:pPr lvl="1"/>
            <a:r>
              <a:rPr lang="en-US" sz="4200"/>
              <a:t>Off-site Testing- home/hospital, etc.</a:t>
            </a:r>
          </a:p>
          <a:p>
            <a:r>
              <a:rPr lang="en-US" sz="4200"/>
              <a:t>Test Security</a:t>
            </a:r>
          </a:p>
          <a:p>
            <a:pPr lvl="1"/>
            <a:r>
              <a:rPr lang="en-US" sz="4200"/>
              <a:t>Test Materials-Test Tickets, Test Booklets, Scratch Paper with Check-In and Check-Out Process</a:t>
            </a:r>
          </a:p>
          <a:p>
            <a:pPr lvl="1"/>
            <a:r>
              <a:rPr lang="en-US" sz="4200"/>
              <a:t>Monitoring Students</a:t>
            </a:r>
          </a:p>
          <a:p>
            <a:r>
              <a:rPr lang="en-US" sz="4200"/>
              <a:t>Tier Level Report in WIDA AMS- Grade 1-3 Writing</a:t>
            </a:r>
          </a:p>
          <a:p>
            <a:r>
              <a:rPr lang="en-US" sz="4200"/>
              <a:t>Ordering Additional Materials in WIDA AMS</a:t>
            </a:r>
          </a:p>
          <a:p>
            <a:r>
              <a:rPr lang="en-US" sz="4200"/>
              <a:t>Test Set Up in WIDA AMS</a:t>
            </a:r>
          </a:p>
          <a:p>
            <a:r>
              <a:rPr lang="en-US" sz="4200"/>
              <a:t>Run EL Extract Report in IC</a:t>
            </a:r>
          </a:p>
          <a:p>
            <a:r>
              <a:rPr lang="en-US" sz="4200"/>
              <a:t>Seating Charts</a:t>
            </a:r>
          </a:p>
          <a:p>
            <a:r>
              <a:rPr lang="en-US" sz="4200"/>
              <a:t>ACCESS Rosters in Student Data Review and Reporting (SDRR) Application- Jan. 5-Mar.7 -Nonparticipations Only</a:t>
            </a:r>
          </a:p>
          <a:p>
            <a:r>
              <a:rPr lang="en-US" sz="4200"/>
              <a:t>Site Visits</a:t>
            </a:r>
          </a:p>
          <a:p>
            <a:pPr marL="457200" lvl="1" indent="0">
              <a:buNone/>
            </a:pPr>
            <a:endParaRPr lang="en-US"/>
          </a:p>
          <a:p>
            <a:endParaRPr lang="en-US"/>
          </a:p>
        </p:txBody>
      </p:sp>
    </p:spTree>
    <p:extLst>
      <p:ext uri="{BB962C8B-B14F-4D97-AF65-F5344CB8AC3E}">
        <p14:creationId xmlns:p14="http://schemas.microsoft.com/office/powerpoint/2010/main" val="260693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D753-A408-2250-F291-913B75154945}"/>
              </a:ext>
            </a:extLst>
          </p:cNvPr>
          <p:cNvSpPr>
            <a:spLocks noGrp="1"/>
          </p:cNvSpPr>
          <p:nvPr>
            <p:ph type="title"/>
          </p:nvPr>
        </p:nvSpPr>
        <p:spPr>
          <a:xfrm>
            <a:off x="612058" y="0"/>
            <a:ext cx="10515600" cy="1325563"/>
          </a:xfrm>
        </p:spPr>
        <p:txBody>
          <a:bodyPr/>
          <a:lstStyle/>
          <a:p>
            <a:r>
              <a:rPr lang="en-US"/>
              <a:t>Agenda</a:t>
            </a:r>
          </a:p>
        </p:txBody>
      </p:sp>
      <p:sp>
        <p:nvSpPr>
          <p:cNvPr id="3" name="Content Placeholder 2">
            <a:extLst>
              <a:ext uri="{FF2B5EF4-FFF2-40B4-BE49-F238E27FC236}">
                <a16:creationId xmlns:a16="http://schemas.microsoft.com/office/drawing/2014/main" id="{83310A2B-E9E5-0EFA-CD87-8BECEBABC297}"/>
              </a:ext>
            </a:extLst>
          </p:cNvPr>
          <p:cNvSpPr>
            <a:spLocks noGrp="1"/>
          </p:cNvSpPr>
          <p:nvPr>
            <p:ph idx="1"/>
          </p:nvPr>
        </p:nvSpPr>
        <p:spPr>
          <a:xfrm>
            <a:off x="612058" y="1251246"/>
            <a:ext cx="10515600" cy="3647585"/>
          </a:xfrm>
        </p:spPr>
        <p:txBody>
          <a:bodyPr vert="horz" lIns="91440" tIns="45720" rIns="91440" bIns="45720" rtlCol="0" anchor="t">
            <a:normAutofit/>
          </a:bodyPr>
          <a:lstStyle/>
          <a:p>
            <a:pPr lvl="1"/>
            <a:r>
              <a:rPr lang="en-US" sz="3000"/>
              <a:t>AKSA Updates and Reminders</a:t>
            </a:r>
          </a:p>
          <a:p>
            <a:pPr lvl="1"/>
            <a:r>
              <a:rPr lang="en-US" sz="3000"/>
              <a:t>Career and Technical Education (CTE) Updates</a:t>
            </a:r>
          </a:p>
          <a:p>
            <a:pPr lvl="1"/>
            <a:r>
              <a:rPr lang="en-US" sz="3000"/>
              <a:t>ACCESS for ELLs Reminders </a:t>
            </a:r>
          </a:p>
          <a:p>
            <a:pPr lvl="1"/>
            <a:r>
              <a:rPr lang="en-US" sz="3000"/>
              <a:t>ACT Reminders </a:t>
            </a:r>
          </a:p>
          <a:p>
            <a:pPr lvl="1"/>
            <a:endParaRPr lang="en-US" sz="3000"/>
          </a:p>
        </p:txBody>
      </p:sp>
    </p:spTree>
    <p:extLst>
      <p:ext uri="{BB962C8B-B14F-4D97-AF65-F5344CB8AC3E}">
        <p14:creationId xmlns:p14="http://schemas.microsoft.com/office/powerpoint/2010/main" val="3775558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FAAE-0468-F469-35CF-E08DD5158B99}"/>
              </a:ext>
            </a:extLst>
          </p:cNvPr>
          <p:cNvSpPr>
            <a:spLocks noGrp="1"/>
          </p:cNvSpPr>
          <p:nvPr>
            <p:ph type="title"/>
          </p:nvPr>
        </p:nvSpPr>
        <p:spPr>
          <a:xfrm>
            <a:off x="286845" y="-38810"/>
            <a:ext cx="8596668" cy="1320800"/>
          </a:xfrm>
        </p:spPr>
        <p:txBody>
          <a:bodyPr/>
          <a:lstStyle/>
          <a:p>
            <a:r>
              <a:rPr lang="en-US"/>
              <a:t>Resources</a:t>
            </a:r>
          </a:p>
        </p:txBody>
      </p:sp>
      <p:sp>
        <p:nvSpPr>
          <p:cNvPr id="3" name="Text Placeholder 2">
            <a:extLst>
              <a:ext uri="{FF2B5EF4-FFF2-40B4-BE49-F238E27FC236}">
                <a16:creationId xmlns:a16="http://schemas.microsoft.com/office/drawing/2014/main" id="{4C98ADF0-A596-0A87-6AFD-2BD44A07A8D4}"/>
              </a:ext>
            </a:extLst>
          </p:cNvPr>
          <p:cNvSpPr>
            <a:spLocks noGrp="1"/>
          </p:cNvSpPr>
          <p:nvPr>
            <p:ph type="body" sz="quarter" idx="13"/>
          </p:nvPr>
        </p:nvSpPr>
        <p:spPr>
          <a:xfrm>
            <a:off x="528892" y="1342760"/>
            <a:ext cx="10569279" cy="4091800"/>
          </a:xfrm>
        </p:spPr>
        <p:txBody>
          <a:bodyPr vert="horz" lIns="91440" tIns="45720" rIns="91440" bIns="45720" rtlCol="0" anchor="t">
            <a:normAutofit fontScale="85000" lnSpcReduction="10000"/>
          </a:bodyPr>
          <a:lstStyle/>
          <a:p>
            <a:r>
              <a:rPr lang="en-US">
                <a:hlinkClick r:id="rId2"/>
              </a:rPr>
              <a:t>WIDA Secure Portal</a:t>
            </a:r>
            <a:r>
              <a:rPr lang="en-US"/>
              <a:t>-Training Course, Webinars, Resources, Professional Development (PD), etc.</a:t>
            </a:r>
          </a:p>
          <a:p>
            <a:r>
              <a:rPr lang="en-US">
                <a:hlinkClick r:id="rId3"/>
              </a:rPr>
              <a:t>WIDA AMS</a:t>
            </a:r>
            <a:r>
              <a:rPr lang="en-US"/>
              <a:t>- Test Setup, Accounts, Test Tickets, Testing, Technology Coordinator Resources, etc.</a:t>
            </a:r>
          </a:p>
          <a:p>
            <a:r>
              <a:rPr lang="en-US">
                <a:hlinkClick r:id="rId4"/>
              </a:rPr>
              <a:t>WIDA Accessibility and Accommodations Manual</a:t>
            </a:r>
            <a:endParaRPr lang="en-US"/>
          </a:p>
          <a:p>
            <a:r>
              <a:rPr lang="en-US">
                <a:hlinkClick r:id="rId5"/>
              </a:rPr>
              <a:t>Forms</a:t>
            </a:r>
            <a:r>
              <a:rPr lang="en-US"/>
              <a:t> page on the Kentucky Department of Education (KDE) website- Seating Charts, No Opt-Out Testing Policy, Medical Nonparticipation, Site Visit etc.</a:t>
            </a:r>
          </a:p>
          <a:p>
            <a:r>
              <a:rPr lang="en-US">
                <a:hlinkClick r:id="rId6"/>
              </a:rPr>
              <a:t>Administration Code and Inclusion of Special Populations Trainings and Regulations</a:t>
            </a:r>
            <a:endParaRPr lang="en-US"/>
          </a:p>
          <a:p>
            <a:r>
              <a:rPr lang="en-US">
                <a:hlinkClick r:id="rId7"/>
              </a:rPr>
              <a:t>ACCESS Trainings </a:t>
            </a:r>
            <a:r>
              <a:rPr lang="en-US"/>
              <a:t>on the KDE website</a:t>
            </a:r>
          </a:p>
          <a:p>
            <a:r>
              <a:rPr lang="en-US">
                <a:hlinkClick r:id="rId8"/>
              </a:rPr>
              <a:t>Kentucky's Member page </a:t>
            </a:r>
            <a:r>
              <a:rPr lang="en-US"/>
              <a:t>on the WIDA website-Testing Schedule, Checklist, PD</a:t>
            </a:r>
          </a:p>
          <a:p>
            <a:pPr marL="0" indent="0">
              <a:buNone/>
            </a:pPr>
            <a:endParaRPr lang="en-US"/>
          </a:p>
          <a:p>
            <a:endParaRPr lang="en-US"/>
          </a:p>
        </p:txBody>
      </p:sp>
    </p:spTree>
    <p:extLst>
      <p:ext uri="{BB962C8B-B14F-4D97-AF65-F5344CB8AC3E}">
        <p14:creationId xmlns:p14="http://schemas.microsoft.com/office/powerpoint/2010/main" val="2146215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9E2F-FEF1-2A7E-BD97-4C2455D4C2DF}"/>
              </a:ext>
            </a:extLst>
          </p:cNvPr>
          <p:cNvSpPr>
            <a:spLocks noGrp="1"/>
          </p:cNvSpPr>
          <p:nvPr>
            <p:ph type="ctrTitle"/>
          </p:nvPr>
        </p:nvSpPr>
        <p:spPr>
          <a:xfrm>
            <a:off x="2384323" y="1085492"/>
            <a:ext cx="9144000" cy="2387600"/>
          </a:xfrm>
        </p:spPr>
        <p:txBody>
          <a:bodyPr>
            <a:normAutofit/>
          </a:bodyPr>
          <a:lstStyle/>
          <a:p>
            <a:pPr algn="r"/>
            <a:r>
              <a:rPr lang="en-US" sz="5400"/>
              <a:t>ACT Reminders</a:t>
            </a:r>
          </a:p>
        </p:txBody>
      </p:sp>
      <p:sp>
        <p:nvSpPr>
          <p:cNvPr id="3" name="Text Placeholder 2">
            <a:extLst>
              <a:ext uri="{FF2B5EF4-FFF2-40B4-BE49-F238E27FC236}">
                <a16:creationId xmlns:a16="http://schemas.microsoft.com/office/drawing/2014/main" id="{B49187D1-214B-42B2-F624-DE5ED6C20713}"/>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Shara Savage, Education Administration Program Manager</a:t>
            </a:r>
          </a:p>
          <a:p>
            <a:pPr algn="r"/>
            <a:r>
              <a:rPr lang="en-US"/>
              <a:t>Office of Assessment and Accountability</a:t>
            </a:r>
          </a:p>
          <a:p>
            <a:pPr algn="r"/>
            <a:endParaRPr lang="en-US"/>
          </a:p>
        </p:txBody>
      </p:sp>
    </p:spTree>
    <p:extLst>
      <p:ext uri="{BB962C8B-B14F-4D97-AF65-F5344CB8AC3E}">
        <p14:creationId xmlns:p14="http://schemas.microsoft.com/office/powerpoint/2010/main" val="409385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p:nvPr>
        </p:nvSpPr>
        <p:spPr>
          <a:xfrm>
            <a:off x="123306" y="229180"/>
            <a:ext cx="10515600" cy="834849"/>
          </a:xfr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lvl="0" defTabSz="914400">
              <a:lnSpc>
                <a:spcPct val="90000"/>
              </a:lnSpc>
              <a:spcBef>
                <a:spcPts val="0"/>
              </a:spcBef>
              <a:defRPr/>
            </a:pPr>
            <a:r>
              <a:rPr lang="en-US" sz="4000"/>
              <a:t>Accommodations</a:t>
            </a:r>
            <a:endParaRPr kumimoji="0" lang="en-US" sz="3700" b="1" i="0" u="none" strike="noStrike" kern="1200" cap="none" spc="0" normalizeH="0" baseline="0" noProof="0">
              <a:ln>
                <a:noFill/>
              </a:ln>
              <a:effectLst/>
              <a:uLnTx/>
              <a:uFillTx/>
            </a:endParaRPr>
          </a:p>
        </p:txBody>
      </p:sp>
      <p:sp>
        <p:nvSpPr>
          <p:cNvPr id="7" name="Content Placeholder 6">
            <a:extLst>
              <a:ext uri="{FF2B5EF4-FFF2-40B4-BE49-F238E27FC236}">
                <a16:creationId xmlns:a16="http://schemas.microsoft.com/office/drawing/2014/main" id="{82D0836E-AFE1-982C-E29C-278225F510E3}"/>
              </a:ext>
            </a:extLst>
          </p:cNvPr>
          <p:cNvSpPr>
            <a:spLocks noGrp="1"/>
          </p:cNvSpPr>
          <p:nvPr>
            <p:ph sz="half" idx="1"/>
          </p:nvPr>
        </p:nvSpPr>
        <p:spPr>
          <a:xfrm>
            <a:off x="503933" y="1110850"/>
            <a:ext cx="5754627" cy="3097229"/>
          </a:xfrm>
        </p:spPr>
        <p:txBody>
          <a:bodyPr vert="horz" lIns="91440" tIns="45720" rIns="91440" bIns="45720" rtlCol="0" anchor="t">
            <a:normAutofit fontScale="85000" lnSpcReduction="20000"/>
          </a:bodyPr>
          <a:lstStyle/>
          <a:p>
            <a:r>
              <a:rPr lang="en-US" sz="3400" b="1"/>
              <a:t>Nov. 13, 2023 – Jan. 19, 2024, </a:t>
            </a:r>
            <a:r>
              <a:rPr lang="en-US" sz="3400"/>
              <a:t>is the time range for schools to request accommodations for the spring administration. </a:t>
            </a:r>
          </a:p>
          <a:p>
            <a:r>
              <a:rPr lang="en-US" sz="3400"/>
              <a:t>Students </a:t>
            </a:r>
            <a:r>
              <a:rPr lang="en-US" sz="3400" b="1" i="1"/>
              <a:t>may not </a:t>
            </a:r>
            <a:r>
              <a:rPr lang="en-US" sz="3400"/>
              <a:t>be approved for accommodations if a school waits until the deadline. If a school misses the deadline, the student will be denied accommodations. </a:t>
            </a:r>
          </a:p>
          <a:p>
            <a:endParaRPr lang="en-US"/>
          </a:p>
        </p:txBody>
      </p:sp>
      <p:pic>
        <p:nvPicPr>
          <p:cNvPr id="20" name="Content Placeholder 19" descr="Close up of pin and stethoscope, pinned on doctor's appointment">
            <a:extLst>
              <a:ext uri="{FF2B5EF4-FFF2-40B4-BE49-F238E27FC236}">
                <a16:creationId xmlns:a16="http://schemas.microsoft.com/office/drawing/2014/main" id="{00366D92-5AD2-A21D-C2D2-8FBB1E696D1F}"/>
              </a:ext>
            </a:extLst>
          </p:cNvPr>
          <p:cNvPicPr>
            <a:picLocks noGrp="1" noChangeAspect="1"/>
          </p:cNvPicPr>
          <p:nvPr>
            <p:ph sz="half" idx="2"/>
          </p:nvPr>
        </p:nvPicPr>
        <p:blipFill>
          <a:blip r:embed="rId3"/>
          <a:stretch>
            <a:fillRect/>
          </a:stretch>
        </p:blipFill>
        <p:spPr>
          <a:xfrm>
            <a:off x="6451599" y="1054485"/>
            <a:ext cx="4781965" cy="3097229"/>
          </a:xfrm>
        </p:spPr>
      </p:pic>
      <p:sp>
        <p:nvSpPr>
          <p:cNvPr id="21" name="TextBox 20">
            <a:extLst>
              <a:ext uri="{FF2B5EF4-FFF2-40B4-BE49-F238E27FC236}">
                <a16:creationId xmlns:a16="http://schemas.microsoft.com/office/drawing/2014/main" id="{670A3685-94E6-8076-15B5-0F2EF9636B21}"/>
              </a:ext>
            </a:extLst>
          </p:cNvPr>
          <p:cNvSpPr txBox="1"/>
          <p:nvPr/>
        </p:nvSpPr>
        <p:spPr>
          <a:xfrm>
            <a:off x="611285" y="4198535"/>
            <a:ext cx="105156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057780"/>
                </a:solidFill>
                <a:effectLst/>
                <a:uLnTx/>
                <a:uFillTx/>
                <a:ea typeface="+mn-ea"/>
                <a:cs typeface="+mn-cs"/>
              </a:rPr>
              <a:t>Important note: If a school fails to request accommodations for a student, this is considered a potential allegation. The DAC should enter the allegation into the online KDE/CAVEON Core reporting system.  </a:t>
            </a:r>
          </a:p>
        </p:txBody>
      </p:sp>
    </p:spTree>
    <p:extLst>
      <p:ext uri="{BB962C8B-B14F-4D97-AF65-F5344CB8AC3E}">
        <p14:creationId xmlns:p14="http://schemas.microsoft.com/office/powerpoint/2010/main" val="542610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18785EC-62B1-01B4-64F3-CF456240B31F}"/>
              </a:ext>
            </a:extLst>
          </p:cNvPr>
          <p:cNvSpPr>
            <a:spLocks noGrp="1"/>
          </p:cNvSpPr>
          <p:nvPr>
            <p:ph type="title"/>
          </p:nvPr>
        </p:nvSpPr>
        <p:spPr>
          <a:xfrm>
            <a:off x="115186" y="144170"/>
            <a:ext cx="10515600" cy="1325563"/>
          </a:xfrm>
        </p:spPr>
        <p:txBody>
          <a:bodyPr anchor="ctr">
            <a:normAutofit/>
          </a:bodyPr>
          <a:lstStyle/>
          <a:p>
            <a:r>
              <a:rPr lang="en-US">
                <a:ea typeface="+mj-lt"/>
                <a:cs typeface="+mj-lt"/>
              </a:rPr>
              <a:t>2024 Spring Junior ACT State Administration </a:t>
            </a:r>
            <a:r>
              <a:rPr lang="en-US"/>
              <a:t>- Verify Enrollment Task</a:t>
            </a:r>
          </a:p>
        </p:txBody>
      </p:sp>
      <p:sp>
        <p:nvSpPr>
          <p:cNvPr id="19" name="Content Placeholder 2">
            <a:extLst>
              <a:ext uri="{FF2B5EF4-FFF2-40B4-BE49-F238E27FC236}">
                <a16:creationId xmlns:a16="http://schemas.microsoft.com/office/drawing/2014/main" id="{3DB44305-DDCD-4DB7-B2B7-ABD50E4282C9}"/>
              </a:ext>
            </a:extLst>
          </p:cNvPr>
          <p:cNvSpPr>
            <a:spLocks noGrp="1"/>
          </p:cNvSpPr>
          <p:nvPr>
            <p:ph sz="half" idx="1"/>
          </p:nvPr>
        </p:nvSpPr>
        <p:spPr>
          <a:xfrm>
            <a:off x="499730" y="1825624"/>
            <a:ext cx="4654161" cy="3822623"/>
          </a:xfrm>
        </p:spPr>
        <p:txBody>
          <a:bodyPr>
            <a:normAutofit/>
          </a:bodyPr>
          <a:lstStyle/>
          <a:p>
            <a:r>
              <a:rPr lang="en-US" i="1">
                <a:solidFill>
                  <a:schemeClr val="bg2">
                    <a:lumMod val="10000"/>
                  </a:schemeClr>
                </a:solidFill>
              </a:rPr>
              <a:t>The deadline to complete the Verify enrollment task is Jan. 26.</a:t>
            </a:r>
            <a:endParaRPr lang="en-US">
              <a:solidFill>
                <a:schemeClr val="bg2">
                  <a:lumMod val="10000"/>
                </a:schemeClr>
              </a:solidFill>
              <a:highlight>
                <a:srgbClr val="FFFF00"/>
              </a:highlight>
            </a:endParaRPr>
          </a:p>
          <a:p>
            <a:r>
              <a:rPr lang="en-US" i="1">
                <a:solidFill>
                  <a:schemeClr val="bg2">
                    <a:lumMod val="10000"/>
                  </a:schemeClr>
                </a:solidFill>
              </a:rPr>
              <a:t>All students will be loaded in the ACT PearsonAccess</a:t>
            </a:r>
            <a:r>
              <a:rPr lang="en-US" i="1" baseline="30000">
                <a:solidFill>
                  <a:schemeClr val="bg2">
                    <a:lumMod val="10000"/>
                  </a:schemeClr>
                </a:solidFill>
              </a:rPr>
              <a:t>next</a:t>
            </a:r>
            <a:r>
              <a:rPr lang="en-US" i="1">
                <a:solidFill>
                  <a:schemeClr val="bg2">
                    <a:lumMod val="10000"/>
                  </a:schemeClr>
                </a:solidFill>
              </a:rPr>
              <a:t> (PAN) system as </a:t>
            </a:r>
            <a:r>
              <a:rPr lang="en-US" b="1" i="1">
                <a:solidFill>
                  <a:schemeClr val="bg2">
                    <a:lumMod val="10000"/>
                  </a:schemeClr>
                </a:solidFill>
              </a:rPr>
              <a:t>testing online</a:t>
            </a:r>
            <a:r>
              <a:rPr lang="en-US" i="1">
                <a:solidFill>
                  <a:schemeClr val="tx1"/>
                </a:solidFill>
              </a:rPr>
              <a:t>. </a:t>
            </a:r>
            <a:endParaRPr lang="en-US"/>
          </a:p>
        </p:txBody>
      </p:sp>
      <p:graphicFrame>
        <p:nvGraphicFramePr>
          <p:cNvPr id="2" name="Table 2">
            <a:extLst>
              <a:ext uri="{FF2B5EF4-FFF2-40B4-BE49-F238E27FC236}">
                <a16:creationId xmlns:a16="http://schemas.microsoft.com/office/drawing/2014/main" id="{804B52FE-6CD2-0B04-FB96-B1E6188CD382}"/>
              </a:ext>
            </a:extLst>
          </p:cNvPr>
          <p:cNvGraphicFramePr>
            <a:graphicFrameLocks noGrp="1"/>
          </p:cNvGraphicFramePr>
          <p:nvPr/>
        </p:nvGraphicFramePr>
        <p:xfrm>
          <a:off x="5372986" y="1465510"/>
          <a:ext cx="5865822" cy="4182737"/>
        </p:xfrm>
        <a:graphic>
          <a:graphicData uri="http://schemas.openxmlformats.org/drawingml/2006/table">
            <a:tbl>
              <a:tblPr firstRow="1" bandRow="1">
                <a:tableStyleId>{5C22544A-7EE6-4342-B048-85BDC9FD1C3A}</a:tableStyleId>
              </a:tblPr>
              <a:tblGrid>
                <a:gridCol w="2932911">
                  <a:extLst>
                    <a:ext uri="{9D8B030D-6E8A-4147-A177-3AD203B41FA5}">
                      <a16:colId xmlns:a16="http://schemas.microsoft.com/office/drawing/2014/main" val="789010570"/>
                    </a:ext>
                  </a:extLst>
                </a:gridCol>
                <a:gridCol w="2932911">
                  <a:extLst>
                    <a:ext uri="{9D8B030D-6E8A-4147-A177-3AD203B41FA5}">
                      <a16:colId xmlns:a16="http://schemas.microsoft.com/office/drawing/2014/main" val="3458486728"/>
                    </a:ext>
                  </a:extLst>
                </a:gridCol>
              </a:tblGrid>
              <a:tr h="814446">
                <a:tc>
                  <a:txBody>
                    <a:bodyPr/>
                    <a:lstStyle/>
                    <a:p>
                      <a:r>
                        <a:rPr lang="en-US" sz="3600" dirty="0"/>
                        <a:t>PAN Activity </a:t>
                      </a:r>
                    </a:p>
                  </a:txBody>
                  <a:tcPr/>
                </a:tc>
                <a:tc>
                  <a:txBody>
                    <a:bodyPr/>
                    <a:lstStyle/>
                    <a:p>
                      <a:r>
                        <a:rPr lang="en-US" sz="3600" dirty="0"/>
                        <a:t>Dates</a:t>
                      </a:r>
                    </a:p>
                  </a:txBody>
                  <a:tcPr/>
                </a:tc>
                <a:extLst>
                  <a:ext uri="{0D108BD9-81ED-4DB2-BD59-A6C34878D82A}">
                    <a16:rowId xmlns:a16="http://schemas.microsoft.com/office/drawing/2014/main" val="1051716543"/>
                  </a:ext>
                </a:extLst>
              </a:tr>
              <a:tr h="1344678">
                <a:tc>
                  <a:txBody>
                    <a:bodyPr/>
                    <a:lstStyle/>
                    <a:p>
                      <a:r>
                        <a:rPr lang="en-US" sz="2200" dirty="0"/>
                        <a:t>SDU File Loaded from KDE into PAN</a:t>
                      </a:r>
                    </a:p>
                  </a:txBody>
                  <a:tcPr/>
                </a:tc>
                <a:tc>
                  <a:txBody>
                    <a:bodyPr/>
                    <a:lstStyle/>
                    <a:p>
                      <a:r>
                        <a:rPr lang="en-US" sz="2200" dirty="0"/>
                        <a:t>Jan. 10</a:t>
                      </a:r>
                    </a:p>
                  </a:txBody>
                  <a:tcPr/>
                </a:tc>
                <a:extLst>
                  <a:ext uri="{0D108BD9-81ED-4DB2-BD59-A6C34878D82A}">
                    <a16:rowId xmlns:a16="http://schemas.microsoft.com/office/drawing/2014/main" val="3260192561"/>
                  </a:ext>
                </a:extLst>
              </a:tr>
              <a:tr h="926333">
                <a:tc>
                  <a:txBody>
                    <a:bodyPr/>
                    <a:lstStyle/>
                    <a:p>
                      <a:r>
                        <a:rPr lang="en-US" sz="2200" dirty="0"/>
                        <a:t>Verify Enrollment</a:t>
                      </a:r>
                    </a:p>
                  </a:txBody>
                  <a:tcPr/>
                </a:tc>
                <a:tc>
                  <a:txBody>
                    <a:bodyPr/>
                    <a:lstStyle/>
                    <a:p>
                      <a:r>
                        <a:rPr lang="en-US" sz="2200" dirty="0"/>
                        <a:t>Jan. 10 – Jan. 26</a:t>
                      </a:r>
                    </a:p>
                  </a:txBody>
                  <a:tcPr/>
                </a:tc>
                <a:extLst>
                  <a:ext uri="{0D108BD9-81ED-4DB2-BD59-A6C34878D82A}">
                    <a16:rowId xmlns:a16="http://schemas.microsoft.com/office/drawing/2014/main" val="657638303"/>
                  </a:ext>
                </a:extLst>
              </a:tr>
              <a:tr h="926333">
                <a:tc>
                  <a:txBody>
                    <a:bodyPr/>
                    <a:lstStyle/>
                    <a:p>
                      <a:r>
                        <a:rPr lang="en-US" sz="2200" dirty="0"/>
                        <a:t>Barcode Label &amp; Non-Test Instructions  Deadline</a:t>
                      </a:r>
                    </a:p>
                  </a:txBody>
                  <a:tcPr/>
                </a:tc>
                <a:tc>
                  <a:txBody>
                    <a:bodyPr/>
                    <a:lstStyle/>
                    <a:p>
                      <a:r>
                        <a:rPr lang="en-US" sz="2200" dirty="0"/>
                        <a:t>Jan. 26</a:t>
                      </a:r>
                    </a:p>
                  </a:txBody>
                  <a:tcPr/>
                </a:tc>
                <a:extLst>
                  <a:ext uri="{0D108BD9-81ED-4DB2-BD59-A6C34878D82A}">
                    <a16:rowId xmlns:a16="http://schemas.microsoft.com/office/drawing/2014/main" val="3162794959"/>
                  </a:ext>
                </a:extLst>
              </a:tr>
            </a:tbl>
          </a:graphicData>
        </a:graphic>
      </p:graphicFrame>
    </p:spTree>
    <p:extLst>
      <p:ext uri="{BB962C8B-B14F-4D97-AF65-F5344CB8AC3E}">
        <p14:creationId xmlns:p14="http://schemas.microsoft.com/office/powerpoint/2010/main" val="599176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18785EC-62B1-01B4-64F3-CF456240B31F}"/>
              </a:ext>
            </a:extLst>
          </p:cNvPr>
          <p:cNvSpPr>
            <a:spLocks noGrp="1"/>
          </p:cNvSpPr>
          <p:nvPr>
            <p:ph type="title"/>
          </p:nvPr>
        </p:nvSpPr>
        <p:spPr>
          <a:xfrm>
            <a:off x="0" y="8939"/>
            <a:ext cx="11756571" cy="940185"/>
          </a:xfrm>
        </p:spPr>
        <p:txBody>
          <a:bodyPr anchor="ctr">
            <a:normAutofit/>
          </a:bodyPr>
          <a:lstStyle/>
          <a:p>
            <a:r>
              <a:rPr lang="en-US"/>
              <a:t>Proctor Cache &amp; Technology Setup</a:t>
            </a:r>
          </a:p>
        </p:txBody>
      </p:sp>
      <p:sp>
        <p:nvSpPr>
          <p:cNvPr id="6" name="Content Placeholder 5">
            <a:extLst>
              <a:ext uri="{FF2B5EF4-FFF2-40B4-BE49-F238E27FC236}">
                <a16:creationId xmlns:a16="http://schemas.microsoft.com/office/drawing/2014/main" id="{19137367-F3FE-49C6-B117-2301186749FF}"/>
              </a:ext>
            </a:extLst>
          </p:cNvPr>
          <p:cNvSpPr>
            <a:spLocks noGrp="1"/>
          </p:cNvSpPr>
          <p:nvPr>
            <p:ph sz="half" idx="2"/>
          </p:nvPr>
        </p:nvSpPr>
        <p:spPr>
          <a:xfrm>
            <a:off x="6096000" y="998677"/>
            <a:ext cx="5802775" cy="4687748"/>
          </a:xfrm>
        </p:spPr>
        <p:txBody>
          <a:bodyPr>
            <a:normAutofit fontScale="55000" lnSpcReduction="20000"/>
          </a:bodyPr>
          <a:lstStyle/>
          <a:p>
            <a:pPr marL="0" lvl="0" indent="0">
              <a:buNone/>
            </a:pPr>
            <a:r>
              <a:rPr lang="en-US" sz="4400"/>
              <a:t>Proctor caching is no longer available in PAN.</a:t>
            </a:r>
          </a:p>
          <a:p>
            <a:pPr marL="0" lvl="0" indent="0">
              <a:buNone/>
            </a:pPr>
            <a:r>
              <a:rPr lang="en-US" sz="4400" b="1" i="1"/>
              <a:t>Jan. 31, Deadline for Site Readiness</a:t>
            </a:r>
          </a:p>
          <a:p>
            <a:pPr marL="0" lvl="0" indent="0">
              <a:buNone/>
            </a:pPr>
            <a:endParaRPr lang="en-US" sz="4000"/>
          </a:p>
          <a:p>
            <a:pPr marL="0" indent="0">
              <a:buNone/>
            </a:pPr>
            <a:r>
              <a:rPr lang="en-US" sz="4400"/>
              <a:t>ACT Technology Links </a:t>
            </a:r>
          </a:p>
          <a:p>
            <a:pPr algn="l">
              <a:buFont typeface="Arial" panose="020B0604020202020204" pitchFamily="34" charset="0"/>
              <a:buChar char="•"/>
            </a:pPr>
            <a:r>
              <a:rPr lang="en-US" sz="4400" b="0" i="0" u="sng">
                <a:solidFill>
                  <a:srgbClr val="002D61"/>
                </a:solidFill>
                <a:effectLst/>
                <a:hlinkClick r:id="rId3"/>
              </a:rPr>
              <a:t>Technical Coordinator Checklist (pdf)</a:t>
            </a:r>
            <a:endParaRPr lang="en-US" sz="4400" b="0" i="0">
              <a:solidFill>
                <a:srgbClr val="002D61"/>
              </a:solidFill>
              <a:effectLst/>
            </a:endParaRPr>
          </a:p>
          <a:p>
            <a:pPr algn="l">
              <a:buFont typeface="Arial" panose="020B0604020202020204" pitchFamily="34" charset="0"/>
              <a:buChar char="•"/>
            </a:pPr>
            <a:r>
              <a:rPr lang="en-US" sz="4400" b="0" i="0" u="none" strike="noStrike">
                <a:solidFill>
                  <a:srgbClr val="335881"/>
                </a:solidFill>
                <a:effectLst/>
                <a:hlinkClick r:id="rId4"/>
              </a:rPr>
              <a:t>Technical Requirements for the ACT Test Taken Online (web content)</a:t>
            </a:r>
            <a:endParaRPr lang="en-US" sz="4400" b="0" i="0">
              <a:solidFill>
                <a:srgbClr val="002D61"/>
              </a:solidFill>
              <a:effectLst/>
            </a:endParaRPr>
          </a:p>
          <a:p>
            <a:pPr algn="l">
              <a:buFont typeface="Arial" panose="020B0604020202020204" pitchFamily="34" charset="0"/>
              <a:buChar char="•"/>
            </a:pPr>
            <a:r>
              <a:rPr lang="en-US" sz="4400" b="0" i="0" u="sng">
                <a:solidFill>
                  <a:srgbClr val="002D61"/>
                </a:solidFill>
                <a:effectLst/>
                <a:hlinkClick r:id="rId5"/>
              </a:rPr>
              <a:t>The ACT Online Testing Site Readiness Plan (pdf)</a:t>
            </a:r>
            <a:endParaRPr lang="en-US" sz="4400" b="0" i="0">
              <a:solidFill>
                <a:srgbClr val="002D61"/>
              </a:solidFill>
              <a:effectLst/>
            </a:endParaRPr>
          </a:p>
          <a:p>
            <a:pPr algn="l">
              <a:buFont typeface="Arial" panose="020B0604020202020204" pitchFamily="34" charset="0"/>
              <a:buChar char="•"/>
            </a:pPr>
            <a:r>
              <a:rPr lang="en-US" sz="4400" b="0" i="0" u="sng">
                <a:solidFill>
                  <a:srgbClr val="002D61"/>
                </a:solidFill>
                <a:effectLst/>
                <a:hlinkClick r:id="rId6"/>
              </a:rPr>
              <a:t>Mock Administration Guide (web content)</a:t>
            </a:r>
            <a:endParaRPr lang="en-US" sz="4400"/>
          </a:p>
          <a:p>
            <a:r>
              <a:rPr lang="en-US" sz="4400" cap="all">
                <a:hlinkClick r:id="rId7"/>
              </a:rPr>
              <a:t>T</a:t>
            </a:r>
            <a:r>
              <a:rPr lang="en-US" sz="4400">
                <a:hlinkClick r:id="rId7"/>
              </a:rPr>
              <a:t>echnical Guide</a:t>
            </a:r>
            <a:endParaRPr lang="en-US" sz="4400" cap="all"/>
          </a:p>
          <a:p>
            <a:r>
              <a:rPr lang="en-US" sz="4400"/>
              <a:t>Download the Site for </a:t>
            </a:r>
            <a:r>
              <a:rPr lang="en-US" sz="4400">
                <a:hlinkClick r:id="rId8"/>
              </a:rPr>
              <a:t>TestNav</a:t>
            </a:r>
            <a:r>
              <a:rPr lang="en-US" sz="4400"/>
              <a:t>.</a:t>
            </a:r>
          </a:p>
          <a:p>
            <a:endParaRPr lang="en-US"/>
          </a:p>
        </p:txBody>
      </p:sp>
      <p:pic>
        <p:nvPicPr>
          <p:cNvPr id="11" name="Content Placeholder 10">
            <a:extLst>
              <a:ext uri="{FF2B5EF4-FFF2-40B4-BE49-F238E27FC236}">
                <a16:creationId xmlns:a16="http://schemas.microsoft.com/office/drawing/2014/main" id="{EDAB7B7A-5E17-42BE-9D0E-048F8F8BD988}"/>
              </a:ext>
              <a:ext uri="{C183D7F6-B498-43B3-948B-1728B52AA6E4}">
                <adec:decorative xmlns:adec="http://schemas.microsoft.com/office/drawing/2017/decorative" val="1"/>
              </a:ext>
            </a:extLst>
          </p:cNvPr>
          <p:cNvPicPr>
            <a:picLocks noGrp="1" noChangeAspect="1"/>
          </p:cNvPicPr>
          <p:nvPr>
            <p:ph sz="half" idx="1"/>
          </p:nvPr>
        </p:nvPicPr>
        <p:blipFill rotWithShape="1">
          <a:blip r:embed="rId9"/>
          <a:srcRect l="18612" r="25344"/>
          <a:stretch/>
        </p:blipFill>
        <p:spPr>
          <a:xfrm>
            <a:off x="691954" y="998677"/>
            <a:ext cx="4654373" cy="4371817"/>
          </a:xfrm>
          <a:prstGeom prst="rect">
            <a:avLst/>
          </a:prstGeom>
          <a:noFill/>
        </p:spPr>
      </p:pic>
    </p:spTree>
    <p:extLst>
      <p:ext uri="{BB962C8B-B14F-4D97-AF65-F5344CB8AC3E}">
        <p14:creationId xmlns:p14="http://schemas.microsoft.com/office/powerpoint/2010/main" val="1597246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7254" y="0"/>
            <a:ext cx="8958490" cy="1320800"/>
          </a:xfrm>
        </p:spPr>
        <p:txBody>
          <a:bodyPr/>
          <a:lstStyle/>
          <a:p>
            <a:r>
              <a:rPr lang="en-US"/>
              <a:t>Questions and Answers</a:t>
            </a:r>
          </a:p>
        </p:txBody>
      </p:sp>
      <p:sp>
        <p:nvSpPr>
          <p:cNvPr id="6" name="Content Placeholder 7"/>
          <p:cNvSpPr>
            <a:spLocks noGrp="1"/>
          </p:cNvSpPr>
          <p:nvPr>
            <p:ph type="body" sz="quarter" idx="13"/>
          </p:nvPr>
        </p:nvSpPr>
        <p:spPr>
          <a:xfrm>
            <a:off x="1179870" y="1468876"/>
            <a:ext cx="9704440" cy="4214293"/>
          </a:xfrm>
        </p:spPr>
        <p:txBody>
          <a:bodyPr vert="horz" lIns="91440" tIns="45720" rIns="91440" bIns="45720" rtlCol="0" anchor="t">
            <a:normAutofit fontScale="77500" lnSpcReduction="20000"/>
          </a:bodyPr>
          <a:lstStyle/>
          <a:p>
            <a:pPr>
              <a:lnSpc>
                <a:spcPct val="120000"/>
              </a:lnSpc>
              <a:spcBef>
                <a:spcPts val="0"/>
              </a:spcBef>
            </a:pPr>
            <a:r>
              <a:rPr lang="en-US" sz="4700"/>
              <a:t>Please send questions or comments to </a:t>
            </a:r>
            <a:r>
              <a:rPr lang="en-US" sz="4700">
                <a:solidFill>
                  <a:srgbClr val="6B9F25"/>
                </a:solidFill>
                <a:hlinkClick r:id="rId3" tooltip="KDE DAC Information email address">
                  <a:extLst>
                    <a:ext uri="{A12FA001-AC4F-418D-AE19-62706E023703}">
                      <ahyp:hlinkClr xmlns:ahyp="http://schemas.microsoft.com/office/drawing/2018/hyperlinkcolor" val="tx"/>
                    </a:ext>
                  </a:extLst>
                </a:hlinkClick>
              </a:rPr>
              <a:t>dacinfo@education.ky.gov</a:t>
            </a:r>
            <a:r>
              <a:rPr lang="en-US" sz="4700"/>
              <a:t>.</a:t>
            </a:r>
          </a:p>
          <a:p>
            <a:pPr marL="0" indent="0">
              <a:spcBef>
                <a:spcPts val="0"/>
              </a:spcBef>
              <a:buNone/>
            </a:pPr>
            <a:r>
              <a:rPr lang="en-US" sz="4700" b="1" i="1">
                <a:solidFill>
                  <a:srgbClr val="C00000"/>
                </a:solidFill>
              </a:rPr>
              <a:t>   </a:t>
            </a:r>
            <a:endParaRPr lang="en-US" sz="4700" b="1">
              <a:solidFill>
                <a:srgbClr val="C00000"/>
              </a:solidFill>
            </a:endParaRPr>
          </a:p>
          <a:p>
            <a:pPr>
              <a:lnSpc>
                <a:spcPct val="120000"/>
              </a:lnSpc>
              <a:spcBef>
                <a:spcPts val="0"/>
              </a:spcBef>
            </a:pPr>
            <a:r>
              <a:rPr lang="en-US" sz="4700"/>
              <a:t>The next monthly DAC Webcast </a:t>
            </a:r>
            <a:r>
              <a:rPr lang="en-US" sz="4800"/>
              <a:t>is scheduled for Jan. 11 at 11 a.m. ET.</a:t>
            </a:r>
          </a:p>
          <a:p>
            <a:pPr marL="0" indent="0" algn="ctr">
              <a:spcBef>
                <a:spcPts val="0"/>
              </a:spcBef>
              <a:buNone/>
            </a:pPr>
            <a:endParaRPr lang="en-US" sz="5400"/>
          </a:p>
          <a:p>
            <a:pPr marL="0" indent="0" algn="ctr">
              <a:spcBef>
                <a:spcPts val="0"/>
              </a:spcBef>
              <a:buNone/>
            </a:pPr>
            <a:endParaRPr lang="en-US" sz="5400"/>
          </a:p>
          <a:p>
            <a:pPr marL="0" indent="0" algn="ctr">
              <a:spcBef>
                <a:spcPts val="0"/>
              </a:spcBef>
              <a:buNone/>
            </a:pPr>
            <a:r>
              <a:rPr lang="en-US" sz="5400"/>
              <a:t>Thank you for your participation!</a:t>
            </a:r>
          </a:p>
          <a:p>
            <a:pPr>
              <a:spcBef>
                <a:spcPts val="0"/>
              </a:spcBef>
            </a:pPr>
            <a:endParaRPr lang="en-US" sz="4000"/>
          </a:p>
        </p:txBody>
      </p:sp>
    </p:spTree>
    <p:extLst>
      <p:ext uri="{BB962C8B-B14F-4D97-AF65-F5344CB8AC3E}">
        <p14:creationId xmlns:p14="http://schemas.microsoft.com/office/powerpoint/2010/main" val="3415003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55F4FC5-2F7B-251C-93FB-273B59BFF5F7}"/>
              </a:ext>
            </a:extLst>
          </p:cNvPr>
          <p:cNvSpPr>
            <a:spLocks noGrp="1"/>
          </p:cNvSpPr>
          <p:nvPr>
            <p:ph type="title"/>
          </p:nvPr>
        </p:nvSpPr>
        <p:spPr>
          <a:xfrm>
            <a:off x="378542" y="355292"/>
            <a:ext cx="11434915" cy="1325563"/>
          </a:xfrm>
        </p:spPr>
        <p:txBody>
          <a:bodyPr>
            <a:noAutofit/>
          </a:bodyPr>
          <a:lstStyle/>
          <a:p>
            <a:r>
              <a:rPr lang="en-US"/>
              <a:t>Division of Assessment and Accountability Support</a:t>
            </a:r>
          </a:p>
        </p:txBody>
      </p:sp>
      <p:graphicFrame>
        <p:nvGraphicFramePr>
          <p:cNvPr id="7" name="Content Placeholder 4" descr="To contact the Division of Assessment Support in the Office of Assessment and Accountability, please email dacinfo@education.ky.gov or phone 502-564-4394." title="Contact Information">
            <a:extLst>
              <a:ext uri="{FF2B5EF4-FFF2-40B4-BE49-F238E27FC236}">
                <a16:creationId xmlns:a16="http://schemas.microsoft.com/office/drawing/2014/main" id="{CA766F2C-E360-5D85-C3A8-A32ABAA7611B}"/>
              </a:ext>
            </a:extLst>
          </p:cNvPr>
          <p:cNvGraphicFramePr>
            <a:graphicFrameLocks noGrp="1"/>
          </p:cNvGraphicFramePr>
          <p:nvPr>
            <p:ph idx="1"/>
            <p:extLst>
              <p:ext uri="{D42A27DB-BD31-4B8C-83A1-F6EECF244321}">
                <p14:modId xmlns:p14="http://schemas.microsoft.com/office/powerpoint/2010/main" val="297893407"/>
              </p:ext>
            </p:extLst>
          </p:nvPr>
        </p:nvGraphicFramePr>
        <p:xfrm>
          <a:off x="1176184" y="1835458"/>
          <a:ext cx="9668797" cy="356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14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9E2F-FEF1-2A7E-BD97-4C2455D4C2DF}"/>
              </a:ext>
            </a:extLst>
          </p:cNvPr>
          <p:cNvSpPr>
            <a:spLocks noGrp="1"/>
          </p:cNvSpPr>
          <p:nvPr>
            <p:ph type="ctrTitle"/>
          </p:nvPr>
        </p:nvSpPr>
        <p:spPr>
          <a:xfrm>
            <a:off x="2384323" y="1085492"/>
            <a:ext cx="9144000" cy="2387600"/>
          </a:xfrm>
        </p:spPr>
        <p:txBody>
          <a:bodyPr>
            <a:normAutofit/>
          </a:bodyPr>
          <a:lstStyle/>
          <a:p>
            <a:pPr algn="r"/>
            <a:r>
              <a:rPr lang="en-US" sz="5400"/>
              <a:t>Alternate Kentucky Summative Assessment (AKSA)</a:t>
            </a:r>
          </a:p>
        </p:txBody>
      </p:sp>
      <p:sp>
        <p:nvSpPr>
          <p:cNvPr id="3" name="Text Placeholder 2">
            <a:extLst>
              <a:ext uri="{FF2B5EF4-FFF2-40B4-BE49-F238E27FC236}">
                <a16:creationId xmlns:a16="http://schemas.microsoft.com/office/drawing/2014/main" id="{B49187D1-214B-42B2-F624-DE5ED6C20713}"/>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Krista Mullins, Administration Program Consultant</a:t>
            </a:r>
          </a:p>
          <a:p>
            <a:pPr algn="r"/>
            <a:r>
              <a:rPr lang="en-US"/>
              <a:t>Office of Assessment and Accountability</a:t>
            </a:r>
          </a:p>
          <a:p>
            <a:pPr algn="r"/>
            <a:endParaRPr lang="en-US"/>
          </a:p>
        </p:txBody>
      </p:sp>
    </p:spTree>
    <p:extLst>
      <p:ext uri="{BB962C8B-B14F-4D97-AF65-F5344CB8AC3E}">
        <p14:creationId xmlns:p14="http://schemas.microsoft.com/office/powerpoint/2010/main" val="24259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29784" y="244771"/>
            <a:ext cx="11332431" cy="1320800"/>
          </a:xfrm>
        </p:spPr>
        <p:txBody>
          <a:bodyPr/>
          <a:lstStyle/>
          <a:p>
            <a:r>
              <a:rPr lang="en-US"/>
              <a:t>AKSA Window 1 Closing</a:t>
            </a:r>
          </a:p>
        </p:txBody>
      </p:sp>
      <p:sp>
        <p:nvSpPr>
          <p:cNvPr id="14" name="Text Placeholder 13"/>
          <p:cNvSpPr>
            <a:spLocks noGrp="1"/>
          </p:cNvSpPr>
          <p:nvPr>
            <p:ph type="body" sz="quarter" idx="13"/>
          </p:nvPr>
        </p:nvSpPr>
        <p:spPr>
          <a:xfrm>
            <a:off x="822018" y="1677311"/>
            <a:ext cx="10015799" cy="3290229"/>
          </a:xfrm>
        </p:spPr>
        <p:txBody>
          <a:bodyPr vert="horz" lIns="91440" tIns="45720" rIns="91440" bIns="45720" rtlCol="0" anchor="t">
            <a:normAutofit/>
          </a:bodyPr>
          <a:lstStyle/>
          <a:p>
            <a:r>
              <a:rPr lang="en-US"/>
              <a:t>Window 1 closes on Friday, Dec. 15.</a:t>
            </a:r>
          </a:p>
          <a:p>
            <a:r>
              <a:rPr lang="en-US"/>
              <a:t>All tasks must be administered and completed.</a:t>
            </a:r>
          </a:p>
          <a:p>
            <a:r>
              <a:rPr lang="en-US"/>
              <a:t>Scores may continue to be entered into SRD through close of business Friday, Dec. 22.</a:t>
            </a:r>
          </a:p>
          <a:p>
            <a:pPr>
              <a:buFont typeface="Wingdings" panose="05000000000000000000" pitchFamily="2" charset="2"/>
              <a:buChar char="§"/>
            </a:pPr>
            <a:endParaRPr lang="en-US"/>
          </a:p>
        </p:txBody>
      </p:sp>
    </p:spTree>
    <p:extLst>
      <p:ext uri="{BB962C8B-B14F-4D97-AF65-F5344CB8AC3E}">
        <p14:creationId xmlns:p14="http://schemas.microsoft.com/office/powerpoint/2010/main" val="51732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29784" y="244771"/>
            <a:ext cx="11332431" cy="1320800"/>
          </a:xfrm>
        </p:spPr>
        <p:txBody>
          <a:bodyPr/>
          <a:lstStyle/>
          <a:p>
            <a:r>
              <a:rPr lang="en-US"/>
              <a:t>SRD Score Entry</a:t>
            </a:r>
          </a:p>
        </p:txBody>
      </p:sp>
      <p:sp>
        <p:nvSpPr>
          <p:cNvPr id="2" name="Text Placeholder 13">
            <a:extLst>
              <a:ext uri="{FF2B5EF4-FFF2-40B4-BE49-F238E27FC236}">
                <a16:creationId xmlns:a16="http://schemas.microsoft.com/office/drawing/2014/main" id="{6BF5C680-76EE-93ED-00FE-C9B4E8B0FF22}"/>
              </a:ext>
            </a:extLst>
          </p:cNvPr>
          <p:cNvSpPr txBox="1">
            <a:spLocks/>
          </p:cNvSpPr>
          <p:nvPr/>
        </p:nvSpPr>
        <p:spPr>
          <a:xfrm>
            <a:off x="1050309" y="1233378"/>
            <a:ext cx="9577051" cy="4618781"/>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Franklin Gothic Medium" panose="020B06030201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a:t>Prior to entering test scores, the user will be prompted to select the field test form number (option 1, 2, or 3).</a:t>
            </a:r>
          </a:p>
          <a:p>
            <a:pPr lvl="1">
              <a:lnSpc>
                <a:spcPct val="110000"/>
              </a:lnSpc>
            </a:pPr>
            <a:r>
              <a:rPr lang="en-US"/>
              <a:t>The correct number can be found on the binder cover sheet and in the top right-hand corner of the field test.</a:t>
            </a:r>
          </a:p>
          <a:p>
            <a:pPr>
              <a:lnSpc>
                <a:spcPct val="110000"/>
              </a:lnSpc>
            </a:pPr>
            <a:r>
              <a:rPr lang="en-US"/>
              <a:t>Use the tabs to enter the scores for the correct content area.</a:t>
            </a:r>
          </a:p>
          <a:p>
            <a:pPr>
              <a:lnSpc>
                <a:spcPct val="110000"/>
              </a:lnSpc>
            </a:pPr>
            <a:r>
              <a:rPr lang="en-US"/>
              <a:t>Each item must have a score entered.</a:t>
            </a:r>
          </a:p>
          <a:p>
            <a:pPr lvl="1">
              <a:lnSpc>
                <a:spcPct val="110000"/>
              </a:lnSpc>
            </a:pPr>
            <a:r>
              <a:rPr lang="en-US"/>
              <a:t>If a student did not respond, the test administrator must choose “no response.”</a:t>
            </a:r>
          </a:p>
          <a:p>
            <a:pPr>
              <a:lnSpc>
                <a:spcPct val="110000"/>
              </a:lnSpc>
            </a:pPr>
            <a:r>
              <a:rPr lang="en-US"/>
              <a:t>Click “Save and Submit” to save any entered data.</a:t>
            </a:r>
          </a:p>
          <a:p>
            <a:pPr lvl="1">
              <a:lnSpc>
                <a:spcPct val="110000"/>
              </a:lnSpc>
            </a:pPr>
            <a:r>
              <a:rPr lang="en-US"/>
              <a:t>Data may be edited until all content areas have been completed. Once all content area scores have been entered and the “Save and Submit” button has been pressed, the student record cannot be edited unless the whole record is reset, which will erase all data.</a:t>
            </a:r>
          </a:p>
          <a:p>
            <a:pPr>
              <a:lnSpc>
                <a:spcPct val="110000"/>
              </a:lnSpc>
            </a:pPr>
            <a:r>
              <a:rPr lang="en-US"/>
              <a:t>The last day to enter scores for Window 1 is Dec. 22.</a:t>
            </a:r>
          </a:p>
          <a:p>
            <a:pPr>
              <a:buFont typeface="Wingdings" panose="05000000000000000000" pitchFamily="2" charset="2"/>
              <a:buChar char="§"/>
            </a:pPr>
            <a:endParaRPr lang="en-US"/>
          </a:p>
          <a:p>
            <a:pPr>
              <a:buFont typeface="Wingdings" panose="05000000000000000000" pitchFamily="2" charset="2"/>
              <a:buChar char="§"/>
            </a:pPr>
            <a:endParaRPr lang="en-US"/>
          </a:p>
        </p:txBody>
      </p:sp>
    </p:spTree>
    <p:extLst>
      <p:ext uri="{BB962C8B-B14F-4D97-AF65-F5344CB8AC3E}">
        <p14:creationId xmlns:p14="http://schemas.microsoft.com/office/powerpoint/2010/main" val="1942968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89454" y="31411"/>
            <a:ext cx="10333033" cy="1320800"/>
          </a:xfrm>
        </p:spPr>
        <p:txBody>
          <a:bodyPr/>
          <a:lstStyle/>
          <a:p>
            <a:r>
              <a:rPr lang="en-US"/>
              <a:t>Medical Situations/Nonparticipation</a:t>
            </a:r>
          </a:p>
        </p:txBody>
      </p:sp>
      <p:sp>
        <p:nvSpPr>
          <p:cNvPr id="14" name="Text Placeholder 13"/>
          <p:cNvSpPr>
            <a:spLocks noGrp="1"/>
          </p:cNvSpPr>
          <p:nvPr>
            <p:ph type="body" sz="quarter" idx="13"/>
          </p:nvPr>
        </p:nvSpPr>
        <p:spPr>
          <a:xfrm>
            <a:off x="1050309" y="1233379"/>
            <a:ext cx="9188715" cy="4391242"/>
          </a:xfrm>
        </p:spPr>
        <p:txBody>
          <a:bodyPr vert="horz" lIns="91440" tIns="45720" rIns="91440" bIns="45720" rtlCol="0" anchor="t">
            <a:normAutofit/>
          </a:bodyPr>
          <a:lstStyle/>
          <a:p>
            <a:r>
              <a:rPr lang="en-US"/>
              <a:t>Medical nonparticipations are completed and filed in the spring.</a:t>
            </a:r>
          </a:p>
          <a:p>
            <a:r>
              <a:rPr lang="en-US"/>
              <a:t>Students who are unable to test during Window 1 may test during the makeup window (Jan. 8-Mar. 22). If the student is unable to complete testing during the makeup window, (s)he may complete both sections (1 and 2) in the Spring during Window 2.</a:t>
            </a:r>
          </a:p>
          <a:p>
            <a:pPr>
              <a:buFont typeface="Wingdings" panose="05000000000000000000" pitchFamily="2" charset="2"/>
              <a:buChar char="§"/>
            </a:pPr>
            <a:endParaRPr lang="en-US"/>
          </a:p>
        </p:txBody>
      </p:sp>
    </p:spTree>
    <p:extLst>
      <p:ext uri="{BB962C8B-B14F-4D97-AF65-F5344CB8AC3E}">
        <p14:creationId xmlns:p14="http://schemas.microsoft.com/office/powerpoint/2010/main" val="83587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3">
            <a:extLst>
              <a:ext uri="{FF2B5EF4-FFF2-40B4-BE49-F238E27FC236}">
                <a16:creationId xmlns:a16="http://schemas.microsoft.com/office/drawing/2014/main" id="{CC6E0601-DDAD-B890-00CF-497F1E057BD2}"/>
              </a:ext>
            </a:extLst>
          </p:cNvPr>
          <p:cNvSpPr>
            <a:spLocks noGrp="1"/>
          </p:cNvSpPr>
          <p:nvPr>
            <p:ph type="body" sz="quarter" idx="13"/>
          </p:nvPr>
        </p:nvSpPr>
        <p:spPr>
          <a:xfrm>
            <a:off x="1050309" y="1233379"/>
            <a:ext cx="9188715" cy="4391242"/>
          </a:xfrm>
        </p:spPr>
        <p:txBody>
          <a:bodyPr vert="horz" lIns="91440" tIns="45720" rIns="91440" bIns="45720" rtlCol="0" anchor="t">
            <a:normAutofit/>
          </a:bodyPr>
          <a:lstStyle/>
          <a:p>
            <a:r>
              <a:rPr lang="en-US"/>
              <a:t>Window 1 makeups must be requested from KDE.</a:t>
            </a:r>
          </a:p>
          <a:p>
            <a:r>
              <a:rPr lang="en-US"/>
              <a:t>A </a:t>
            </a:r>
            <a:r>
              <a:rPr lang="en-US">
                <a:hlinkClick r:id="rId3"/>
              </a:rPr>
              <a:t>form</a:t>
            </a:r>
            <a:r>
              <a:rPr lang="en-US"/>
              <a:t> must be submitted with the request.</a:t>
            </a:r>
          </a:p>
          <a:p>
            <a:pPr lvl="1"/>
            <a:r>
              <a:rPr lang="en-US"/>
              <a:t>Includes SSID, District, reason, and date of expected completion.</a:t>
            </a:r>
          </a:p>
          <a:p>
            <a:pPr lvl="1"/>
            <a:r>
              <a:rPr lang="en-US"/>
              <a:t>A copy of the completed form will be emailed to the person completing the request.</a:t>
            </a:r>
          </a:p>
          <a:p>
            <a:r>
              <a:rPr lang="en-US"/>
              <a:t>Allow 1 to 2 business days for KDE to review the request and make a determination.</a:t>
            </a:r>
          </a:p>
          <a:p>
            <a:pPr>
              <a:buFont typeface="Wingdings" panose="05000000000000000000" pitchFamily="2" charset="2"/>
              <a:buChar char="§"/>
            </a:pPr>
            <a:endParaRPr lang="en-US"/>
          </a:p>
        </p:txBody>
      </p:sp>
      <p:sp>
        <p:nvSpPr>
          <p:cNvPr id="6" name="Title 12">
            <a:extLst>
              <a:ext uri="{FF2B5EF4-FFF2-40B4-BE49-F238E27FC236}">
                <a16:creationId xmlns:a16="http://schemas.microsoft.com/office/drawing/2014/main" id="{0C69193A-B3C1-2D8F-CBF1-F4E1EF39359F}"/>
              </a:ext>
            </a:extLst>
          </p:cNvPr>
          <p:cNvSpPr>
            <a:spLocks noGrp="1"/>
          </p:cNvSpPr>
          <p:nvPr>
            <p:ph type="title"/>
          </p:nvPr>
        </p:nvSpPr>
        <p:spPr>
          <a:xfrm>
            <a:off x="489455" y="31411"/>
            <a:ext cx="8596668" cy="1320800"/>
          </a:xfrm>
        </p:spPr>
        <p:txBody>
          <a:bodyPr/>
          <a:lstStyle/>
          <a:p>
            <a:r>
              <a:rPr lang="en-US"/>
              <a:t>Window 1 Makeup</a:t>
            </a:r>
          </a:p>
        </p:txBody>
      </p:sp>
    </p:spTree>
    <p:extLst>
      <p:ext uri="{BB962C8B-B14F-4D97-AF65-F5344CB8AC3E}">
        <p14:creationId xmlns:p14="http://schemas.microsoft.com/office/powerpoint/2010/main" val="226832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0C69193A-B3C1-2D8F-CBF1-F4E1EF39359F}"/>
              </a:ext>
            </a:extLst>
          </p:cNvPr>
          <p:cNvSpPr>
            <a:spLocks noGrp="1"/>
          </p:cNvSpPr>
          <p:nvPr>
            <p:ph type="title"/>
          </p:nvPr>
        </p:nvSpPr>
        <p:spPr>
          <a:xfrm>
            <a:off x="489455" y="31411"/>
            <a:ext cx="8596668" cy="1320800"/>
          </a:xfrm>
        </p:spPr>
        <p:txBody>
          <a:bodyPr/>
          <a:lstStyle/>
          <a:p>
            <a:r>
              <a:rPr lang="en-US"/>
              <a:t>Test Materials</a:t>
            </a:r>
          </a:p>
        </p:txBody>
      </p:sp>
      <p:sp>
        <p:nvSpPr>
          <p:cNvPr id="3" name="Text Placeholder 13">
            <a:extLst>
              <a:ext uri="{FF2B5EF4-FFF2-40B4-BE49-F238E27FC236}">
                <a16:creationId xmlns:a16="http://schemas.microsoft.com/office/drawing/2014/main" id="{77BA5B89-F658-2838-106C-D83CE223C1A6}"/>
              </a:ext>
            </a:extLst>
          </p:cNvPr>
          <p:cNvSpPr txBox="1">
            <a:spLocks/>
          </p:cNvSpPr>
          <p:nvPr/>
        </p:nvSpPr>
        <p:spPr>
          <a:xfrm>
            <a:off x="1202709" y="1385779"/>
            <a:ext cx="9188715" cy="43912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Franklin Gothic Medium" panose="020B06030201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Delete any materials that were downloaded onto a computer or device</a:t>
            </a:r>
          </a:p>
          <a:p>
            <a:r>
              <a:rPr lang="en-US"/>
              <a:t>Destroy any materials that were copied or made for administration</a:t>
            </a:r>
          </a:p>
          <a:p>
            <a:r>
              <a:rPr lang="en-US"/>
              <a:t>Return student answer sheets to the BAC or DAC to be kept in a secure location</a:t>
            </a:r>
          </a:p>
          <a:p>
            <a:r>
              <a:rPr lang="en-US"/>
              <a:t>Return binders and any original copies to BAC or DAC to be kept in a secure location</a:t>
            </a:r>
          </a:p>
          <a:p>
            <a:pPr>
              <a:buFont typeface="Wingdings" panose="05000000000000000000" pitchFamily="2" charset="2"/>
              <a:buChar char="§"/>
            </a:pPr>
            <a:endParaRPr lang="en-US"/>
          </a:p>
        </p:txBody>
      </p:sp>
    </p:spTree>
    <p:extLst>
      <p:ext uri="{BB962C8B-B14F-4D97-AF65-F5344CB8AC3E}">
        <p14:creationId xmlns:p14="http://schemas.microsoft.com/office/powerpoint/2010/main" val="2275511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9E2F-FEF1-2A7E-BD97-4C2455D4C2DF}"/>
              </a:ext>
            </a:extLst>
          </p:cNvPr>
          <p:cNvSpPr>
            <a:spLocks noGrp="1"/>
          </p:cNvSpPr>
          <p:nvPr>
            <p:ph type="ctrTitle"/>
          </p:nvPr>
        </p:nvSpPr>
        <p:spPr>
          <a:xfrm>
            <a:off x="2384323" y="1085492"/>
            <a:ext cx="9144000" cy="2387600"/>
          </a:xfrm>
        </p:spPr>
        <p:txBody>
          <a:bodyPr>
            <a:normAutofit/>
          </a:bodyPr>
          <a:lstStyle/>
          <a:p>
            <a:pPr algn="r"/>
            <a:r>
              <a:rPr lang="en-US" sz="5400"/>
              <a:t>Career and Technical Education</a:t>
            </a:r>
          </a:p>
        </p:txBody>
      </p:sp>
      <p:sp>
        <p:nvSpPr>
          <p:cNvPr id="3" name="Text Placeholder 2">
            <a:extLst>
              <a:ext uri="{FF2B5EF4-FFF2-40B4-BE49-F238E27FC236}">
                <a16:creationId xmlns:a16="http://schemas.microsoft.com/office/drawing/2014/main" id="{B49187D1-214B-42B2-F624-DE5ED6C20713}"/>
              </a:ext>
            </a:extLst>
          </p:cNvPr>
          <p:cNvSpPr>
            <a:spLocks noGrp="1"/>
          </p:cNvSpPr>
          <p:nvPr>
            <p:ph type="subTitle" idx="1"/>
          </p:nvPr>
        </p:nvSpPr>
        <p:spPr>
          <a:xfrm>
            <a:off x="2384323" y="3589748"/>
            <a:ext cx="9144000" cy="1655762"/>
          </a:xfrm>
        </p:spPr>
        <p:txBody>
          <a:bodyPr vert="horz" lIns="91440" tIns="45720" rIns="91440" bIns="45720" rtlCol="0" anchor="t">
            <a:normAutofit/>
          </a:bodyPr>
          <a:lstStyle/>
          <a:p>
            <a:pPr algn="r"/>
            <a:r>
              <a:rPr lang="en-US"/>
              <a:t>Sherri Craig, Systems Consultant</a:t>
            </a:r>
          </a:p>
          <a:p>
            <a:pPr algn="r"/>
            <a:r>
              <a:rPr lang="en-US"/>
              <a:t>Office of Career and Technical Education</a:t>
            </a:r>
          </a:p>
          <a:p>
            <a:pPr algn="r"/>
            <a:endParaRPr lang="en-US"/>
          </a:p>
        </p:txBody>
      </p:sp>
    </p:spTree>
    <p:extLst>
      <p:ext uri="{BB962C8B-B14F-4D97-AF65-F5344CB8AC3E}">
        <p14:creationId xmlns:p14="http://schemas.microsoft.com/office/powerpoint/2010/main" val="394998534"/>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2023-08-25T04:00:00+00:00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Audience1 xmlns="3a62de7d-ba57-4f43-9dae-9623ba637be0"/>
    <_dlc_DocId xmlns="3a62de7d-ba57-4f43-9dae-9623ba637be0">KYED-14-1883</_dlc_DocId>
    <_dlc_DocIdUrl xmlns="3a62de7d-ba57-4f43-9dae-9623ba637be0">
      <Url>https://www.education.ky.gov/AA/distsupp/_layouts/15/DocIdRedir.aspx?ID=KYED-14-1883</Url>
      <Description>KYED-14-1883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E3510890-48F7-4D66-A97F-67F5B6794DEE}"/>
</file>

<file path=customXml/itemProps3.xml><?xml version="1.0" encoding="utf-8"?>
<ds:datastoreItem xmlns:ds="http://schemas.openxmlformats.org/officeDocument/2006/customXml" ds:itemID="{C70D4522-EDD2-4326-BD38-D65ABD3DF72F}">
  <ds:schemaRefs>
    <ds:schemaRef ds:uri="5bc9d522-2386-425a-9f2a-a617cf877ec0"/>
    <ds:schemaRef ds:uri="b062eb0a-ada4-4626-816e-5cd0be926cfe"/>
    <ds:schemaRef ds:uri="c8aeabe4-0dec-4482-a76a-bb57f37294f4"/>
    <ds:schemaRef ds:uri="cf3aa28c-8d44-408c-a5ca-996a87f6cd59"/>
    <ds:schemaRef ds:uri="e933af85-a9ee-4a70-b6e0-74d4f32bb5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46027EBD-7C24-44A6-9409-CC1190231002}"/>
</file>

<file path=docProps/app.xml><?xml version="1.0" encoding="utf-8"?>
<Properties xmlns="http://schemas.openxmlformats.org/officeDocument/2006/extended-properties" xmlns:vt="http://schemas.openxmlformats.org/officeDocument/2006/docPropsVTypes">
  <Template/>
  <TotalTime>0</TotalTime>
  <Words>3522</Words>
  <Application>Microsoft Office PowerPoint</Application>
  <PresentationFormat>Widescreen</PresentationFormat>
  <Paragraphs>224</Paragraphs>
  <Slides>26</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Courier New</vt:lpstr>
      <vt:lpstr>Franklin Gothic Book</vt:lpstr>
      <vt:lpstr>Franklin Gothic Medium</vt:lpstr>
      <vt:lpstr>Georgia</vt:lpstr>
      <vt:lpstr>Söhne</vt:lpstr>
      <vt:lpstr>Symbol</vt:lpstr>
      <vt:lpstr>Times New Roman</vt:lpstr>
      <vt:lpstr>Wingdings</vt:lpstr>
      <vt:lpstr>Office Theme</vt:lpstr>
      <vt:lpstr>DAC Webcast Dec. 14, 2023</vt:lpstr>
      <vt:lpstr>Agenda</vt:lpstr>
      <vt:lpstr>Alternate Kentucky Summative Assessment (AKSA)</vt:lpstr>
      <vt:lpstr>AKSA Window 1 Closing</vt:lpstr>
      <vt:lpstr>SRD Score Entry</vt:lpstr>
      <vt:lpstr>Medical Situations/Nonparticipation</vt:lpstr>
      <vt:lpstr>Window 1 Makeup</vt:lpstr>
      <vt:lpstr>Test Materials</vt:lpstr>
      <vt:lpstr>Career and Technical Education</vt:lpstr>
      <vt:lpstr>2023-24 CTE End-of-Program (EOP) Assessment</vt:lpstr>
      <vt:lpstr>2023-24 Testing Critical Deadlines  CTE Assessments (EOP, TRACK) Testing</vt:lpstr>
      <vt:lpstr>2023-24 E-SESS Update</vt:lpstr>
      <vt:lpstr>2023-24 Optional Office Hours – CTE EOP and/or TRACK Assessments 2</vt:lpstr>
      <vt:lpstr>Training and Contact Information</vt:lpstr>
      <vt:lpstr>Questions?</vt:lpstr>
      <vt:lpstr>ACCESS for ELLs Reminders</vt:lpstr>
      <vt:lpstr>Before Testing-ACCESS for ELLs</vt:lpstr>
      <vt:lpstr>Before Testing ACCESS for ELLs</vt:lpstr>
      <vt:lpstr>During Testing-ACCESS for ELLs</vt:lpstr>
      <vt:lpstr>Resources</vt:lpstr>
      <vt:lpstr>ACT Reminders</vt:lpstr>
      <vt:lpstr>Accommodations</vt:lpstr>
      <vt:lpstr>2024 Spring Junior ACT State Administration - Verify Enrollment Task</vt:lpstr>
      <vt:lpstr>Proctor Cache &amp; Technology Setup</vt:lpstr>
      <vt:lpstr>Questions and Answers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Webcast Dec 2023</dc:title>
  <dc:creator>melissa.chandler@education.ky.gov</dc:creator>
  <cp:keywords>DAC Webcast</cp:keywords>
  <cp:lastModifiedBy>Riley, Ben - Division of Assessment and Accountability Support</cp:lastModifiedBy>
  <cp:revision>2</cp:revision>
  <dcterms:created xsi:type="dcterms:W3CDTF">2022-07-11T18:53:52Z</dcterms:created>
  <dcterms:modified xsi:type="dcterms:W3CDTF">2023-12-14T13:32:30Z</dcterms:modified>
  <cp:category>Please email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_dlc_DocIdItemGuid">
    <vt:lpwstr>b83a9223-3339-4f14-b65d-3e79cda68968</vt:lpwstr>
  </property>
</Properties>
</file>