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9"/>
  </p:notesMasterIdLst>
  <p:handoutMasterIdLst>
    <p:handoutMasterId r:id="rId40"/>
  </p:handoutMasterIdLst>
  <p:sldIdLst>
    <p:sldId id="266" r:id="rId5"/>
    <p:sldId id="361" r:id="rId6"/>
    <p:sldId id="672" r:id="rId7"/>
    <p:sldId id="671" r:id="rId8"/>
    <p:sldId id="673" r:id="rId9"/>
    <p:sldId id="500" r:id="rId10"/>
    <p:sldId id="473" r:id="rId11"/>
    <p:sldId id="685" r:id="rId12"/>
    <p:sldId id="686" r:id="rId13"/>
    <p:sldId id="687" r:id="rId14"/>
    <p:sldId id="688" r:id="rId15"/>
    <p:sldId id="689" r:id="rId16"/>
    <p:sldId id="680" r:id="rId17"/>
    <p:sldId id="637" r:id="rId18"/>
    <p:sldId id="681" r:id="rId19"/>
    <p:sldId id="678" r:id="rId20"/>
    <p:sldId id="357" r:id="rId21"/>
    <p:sldId id="358" r:id="rId22"/>
    <p:sldId id="503" r:id="rId23"/>
    <p:sldId id="676" r:id="rId24"/>
    <p:sldId id="684" r:id="rId25"/>
    <p:sldId id="508" r:id="rId26"/>
    <p:sldId id="690" r:id="rId27"/>
    <p:sldId id="691" r:id="rId28"/>
    <p:sldId id="509" r:id="rId29"/>
    <p:sldId id="502" r:id="rId30"/>
    <p:sldId id="505" r:id="rId31"/>
    <p:sldId id="506" r:id="rId32"/>
    <p:sldId id="504" r:id="rId33"/>
    <p:sldId id="675" r:id="rId34"/>
    <p:sldId id="682" r:id="rId35"/>
    <p:sldId id="683" r:id="rId36"/>
    <p:sldId id="267" r:id="rId37"/>
    <p:sldId id="264" r:id="rId3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gers, Jackie - Division of Program Standards" initials="RJ-DoPS" lastIdx="1" clrIdx="0">
    <p:extLst>
      <p:ext uri="{19B8F6BF-5375-455C-9EA6-DF929625EA0E}">
        <p15:presenceInfo xmlns:p15="http://schemas.microsoft.com/office/powerpoint/2012/main" userId="S-1-5-21-2077426921-23679709-1353397897-42313" providerId="AD"/>
      </p:ext>
    </p:extLst>
  </p:cmAuthor>
  <p:cmAuthor id="2" name="Fraker, Jennifer L - Office of Teaching and Learning" initials="FJL-OoTaL" lastIdx="1" clrIdx="1">
    <p:extLst>
      <p:ext uri="{19B8F6BF-5375-455C-9EA6-DF929625EA0E}">
        <p15:presenceInfo xmlns:p15="http://schemas.microsoft.com/office/powerpoint/2012/main" userId="S-1-5-21-2077426921-23679709-1353397897-38488" providerId="AD"/>
      </p:ext>
    </p:extLst>
  </p:cmAuthor>
  <p:cmAuthor id="3" name="Stafford, Jennifer - Director, Division of Assessment Support" initials="SJ-DDoAS" lastIdx="4" clrIdx="2">
    <p:extLst>
      <p:ext uri="{19B8F6BF-5375-455C-9EA6-DF929625EA0E}">
        <p15:presenceInfo xmlns:p15="http://schemas.microsoft.com/office/powerpoint/2012/main" userId="S-1-5-21-2077426921-23679709-1353397897-30005" providerId="AD"/>
      </p:ext>
    </p:extLst>
  </p:cmAuthor>
  <p:cmAuthor id="4" name="Howard, Jason - Division of Consolidated Plans and Audits" initials="HJ-DoCPaA" lastIdx="2" clrIdx="3">
    <p:extLst>
      <p:ext uri="{19B8F6BF-5375-455C-9EA6-DF929625EA0E}">
        <p15:presenceInfo xmlns:p15="http://schemas.microsoft.com/office/powerpoint/2012/main" userId="S-1-5-21-2077426921-23679709-1353397897-434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C6600"/>
    <a:srgbClr val="4A609A"/>
    <a:srgbClr val="44528E"/>
    <a:srgbClr val="506BA3"/>
    <a:srgbClr val="6F81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7BFD1B-0DC1-49F4-B4EA-4EDF45687C53}" v="70" dt="2020-03-12T11:46:31.844"/>
    <p1510:client id="{997A1B66-C56F-4AAC-9136-F4A672491562}" v="462" dt="2020-03-12T15:13:52.329"/>
    <p1510:client id="{B41241E2-6551-434F-8300-F5FF2A3CF297}" v="79" dt="2020-03-12T11:48:23.100"/>
    <p1510:client id="{CD2FE27D-1022-4482-A18B-F82A81F86D3A}" v="52" dt="2020-03-12T11:42:16.060"/>
    <p1510:client id="{D2C683CB-4EAD-43BB-BB30-71BCC7D69467}" v="317" dt="2020-03-12T15:24:36.9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851" autoAdjust="0"/>
  </p:normalViewPr>
  <p:slideViewPr>
    <p:cSldViewPr snapToGrid="0" showGuides="1">
      <p:cViewPr varScale="1">
        <p:scale>
          <a:sx n="84" d="100"/>
          <a:sy n="84" d="100"/>
        </p:scale>
        <p:origin x="1512" y="84"/>
      </p:cViewPr>
      <p:guideLst/>
    </p:cSldViewPr>
  </p:slideViewPr>
  <p:notesTextViewPr>
    <p:cViewPr>
      <p:scale>
        <a:sx n="1" d="1"/>
        <a:sy n="1" d="1"/>
      </p:scale>
      <p:origin x="0" y="0"/>
    </p:cViewPr>
  </p:notesTextViewPr>
  <p:notesViewPr>
    <p:cSldViewPr snapToGrid="0" showGuides="1">
      <p:cViewPr varScale="1">
        <p:scale>
          <a:sx n="82" d="100"/>
          <a:sy n="82" d="100"/>
        </p:scale>
        <p:origin x="383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openxmlformats.org/officeDocument/2006/relationships/customXml" Target="../customXml/item4.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wers, Pamela - Division of Assessment and Accountability Support" userId="3542699e-e997-49c2-a432-59b2eb60fc12" providerId="ADAL" clId="{8834E81D-F8D7-457D-A1AC-1A206D9518E3}"/>
    <pc:docChg chg="modSld">
      <pc:chgData name="Powers, Pamela - Division of Assessment and Accountability Support" userId="3542699e-e997-49c2-a432-59b2eb60fc12" providerId="ADAL" clId="{8834E81D-F8D7-457D-A1AC-1A206D9518E3}" dt="2020-03-12T16:14:45.394" v="18" actId="20577"/>
      <pc:docMkLst>
        <pc:docMk/>
      </pc:docMkLst>
      <pc:sldChg chg="modNotesTx">
        <pc:chgData name="Powers, Pamela - Division of Assessment and Accountability Support" userId="3542699e-e997-49c2-a432-59b2eb60fc12" providerId="ADAL" clId="{8834E81D-F8D7-457D-A1AC-1A206D9518E3}" dt="2020-03-12T16:14:45.394" v="18" actId="20577"/>
        <pc:sldMkLst>
          <pc:docMk/>
          <pc:sldMk cId="94852058" sldId="266"/>
        </pc:sldMkLst>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dacinfo@education.ky.gov"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2CDB05-86C6-4E3F-8115-B237F44B6524}" type="doc">
      <dgm:prSet loTypeId="urn:microsoft.com/office/officeart/2005/8/layout/list1" loCatId="list" qsTypeId="urn:microsoft.com/office/officeart/2005/8/quickstyle/3d1" qsCatId="3D" csTypeId="urn:microsoft.com/office/officeart/2005/8/colors/accent0_3" csCatId="mainScheme" phldr="1"/>
      <dgm:spPr/>
    </dgm:pt>
    <dgm:pt modelId="{1A60FDE9-8FDD-4F95-8761-9B8568EA05DF}">
      <dgm:prSet phldrT="[Text]"/>
      <dgm:spPr/>
      <dgm:t>
        <a:bodyPr/>
        <a:lstStyle/>
        <a:p>
          <a:r>
            <a:rPr lang="en-US">
              <a:latin typeface="Times New Roman" panose="02020603050405020304" pitchFamily="18" charset="0"/>
              <a:cs typeface="Times New Roman" panose="02020603050405020304" pitchFamily="18" charset="0"/>
            </a:rPr>
            <a:t>Contact Information</a:t>
          </a:r>
          <a:endParaRPr lang="en-US"/>
        </a:p>
      </dgm:t>
    </dgm:pt>
    <dgm:pt modelId="{0EA27716-065F-4EC5-BBAA-E844C0E66BF7}" type="parTrans" cxnId="{3377A197-9616-49CB-A7A9-7F7740E243DA}">
      <dgm:prSet/>
      <dgm:spPr/>
      <dgm:t>
        <a:bodyPr/>
        <a:lstStyle/>
        <a:p>
          <a:endParaRPr lang="en-US"/>
        </a:p>
      </dgm:t>
    </dgm:pt>
    <dgm:pt modelId="{F982082A-35F6-4E4D-B386-9B512221BAE4}" type="sibTrans" cxnId="{3377A197-9616-49CB-A7A9-7F7740E243DA}">
      <dgm:prSet/>
      <dgm:spPr/>
      <dgm:t>
        <a:bodyPr/>
        <a:lstStyle/>
        <a:p>
          <a:endParaRPr lang="en-US"/>
        </a:p>
      </dgm:t>
    </dgm:pt>
    <dgm:pt modelId="{72F61F39-30A0-499F-8706-760CC6A7C0D7}">
      <dgm:prSet/>
      <dgm:spPr/>
      <dgm:t>
        <a:bodyPr/>
        <a:lstStyle/>
        <a:p>
          <a:r>
            <a:rPr lang="en-US">
              <a:latin typeface="Times New Roman" panose="02020603050405020304" pitchFamily="18" charset="0"/>
              <a:cs typeface="Times New Roman" panose="02020603050405020304" pitchFamily="18" charset="0"/>
            </a:rPr>
            <a:t>KDE DAC Information </a:t>
          </a:r>
          <a:r>
            <a:rPr lang="en-US">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r>
            <a:rPr lang="en-US">
              <a:latin typeface="Times New Roman" panose="02020603050405020304" pitchFamily="18" charset="0"/>
              <a:cs typeface="Times New Roman" panose="02020603050405020304" pitchFamily="18" charset="0"/>
            </a:rPr>
            <a:t> (502) 564-4394</a:t>
          </a:r>
        </a:p>
      </dgm:t>
    </dgm:pt>
    <dgm:pt modelId="{82F4773D-7DE1-43AA-A2E4-74D779CBB4BB}" type="parTrans" cxnId="{B80F930E-2882-4F63-A969-F8A35E73591F}">
      <dgm:prSet/>
      <dgm:spPr/>
      <dgm:t>
        <a:bodyPr/>
        <a:lstStyle/>
        <a:p>
          <a:endParaRPr lang="en-US"/>
        </a:p>
      </dgm:t>
    </dgm:pt>
    <dgm:pt modelId="{A2761074-BFB1-4002-A86A-B47009A5A9BF}" type="sibTrans" cxnId="{B80F930E-2882-4F63-A969-F8A35E73591F}">
      <dgm:prSet/>
      <dgm:spPr/>
      <dgm:t>
        <a:bodyPr/>
        <a:lstStyle/>
        <a:p>
          <a:endParaRPr lang="en-US"/>
        </a:p>
      </dgm:t>
    </dgm:pt>
    <dgm:pt modelId="{DEB62E53-5A95-4A43-B264-D6BCB375193B}" type="pres">
      <dgm:prSet presAssocID="{1B2CDB05-86C6-4E3F-8115-B237F44B6524}" presName="linear" presStyleCnt="0">
        <dgm:presLayoutVars>
          <dgm:dir/>
          <dgm:animLvl val="lvl"/>
          <dgm:resizeHandles val="exact"/>
        </dgm:presLayoutVars>
      </dgm:prSet>
      <dgm:spPr/>
    </dgm:pt>
    <dgm:pt modelId="{886C2857-E126-4BF5-BA53-008BA5B0817D}" type="pres">
      <dgm:prSet presAssocID="{1A60FDE9-8FDD-4F95-8761-9B8568EA05DF}" presName="parentLin" presStyleCnt="0"/>
      <dgm:spPr/>
    </dgm:pt>
    <dgm:pt modelId="{35A981A8-FE84-42A3-97F8-AEB93B8A75BE}" type="pres">
      <dgm:prSet presAssocID="{1A60FDE9-8FDD-4F95-8761-9B8568EA05DF}" presName="parentLeftMargin" presStyleLbl="node1" presStyleIdx="0" presStyleCnt="1"/>
      <dgm:spPr/>
    </dgm:pt>
    <dgm:pt modelId="{582781B1-11A1-43EE-AABF-775ACAB37D1D}" type="pres">
      <dgm:prSet presAssocID="{1A60FDE9-8FDD-4F95-8761-9B8568EA05DF}" presName="parentText" presStyleLbl="node1" presStyleIdx="0" presStyleCnt="1" custLinFactNeighborX="-20119" custLinFactNeighborY="27725">
        <dgm:presLayoutVars>
          <dgm:chMax val="0"/>
          <dgm:bulletEnabled val="1"/>
        </dgm:presLayoutVars>
      </dgm:prSet>
      <dgm:spPr/>
    </dgm:pt>
    <dgm:pt modelId="{F5ACB861-CC0D-497A-AF35-30750F8AE795}" type="pres">
      <dgm:prSet presAssocID="{1A60FDE9-8FDD-4F95-8761-9B8568EA05DF}" presName="negativeSpace" presStyleCnt="0"/>
      <dgm:spPr/>
    </dgm:pt>
    <dgm:pt modelId="{EFC5904C-6172-4D21-AA6F-0A027056D3ED}" type="pres">
      <dgm:prSet presAssocID="{1A60FDE9-8FDD-4F95-8761-9B8568EA05DF}" presName="childText" presStyleLbl="conFgAcc1" presStyleIdx="0" presStyleCnt="1" custLinFactY="5703" custLinFactNeighborX="1270" custLinFactNeighborY="100000">
        <dgm:presLayoutVars>
          <dgm:bulletEnabled val="1"/>
        </dgm:presLayoutVars>
      </dgm:prSet>
      <dgm:spPr/>
    </dgm:pt>
  </dgm:ptLst>
  <dgm:cxnLst>
    <dgm:cxn modelId="{6D256300-DE36-4EDD-B5A1-9B2D0A8FC9E2}" type="presOf" srcId="{72F61F39-30A0-499F-8706-760CC6A7C0D7}" destId="{EFC5904C-6172-4D21-AA6F-0A027056D3ED}" srcOrd="0" destOrd="0" presId="urn:microsoft.com/office/officeart/2005/8/layout/list1"/>
    <dgm:cxn modelId="{9DB3C301-F592-4763-8F14-089C378F225D}" type="presOf" srcId="{1A60FDE9-8FDD-4F95-8761-9B8568EA05DF}" destId="{35A981A8-FE84-42A3-97F8-AEB93B8A75BE}" srcOrd="0" destOrd="0" presId="urn:microsoft.com/office/officeart/2005/8/layout/list1"/>
    <dgm:cxn modelId="{98EE5D08-807A-4F33-81F3-0F6A952C8E64}" type="presOf" srcId="{1B2CDB05-86C6-4E3F-8115-B237F44B6524}" destId="{DEB62E53-5A95-4A43-B264-D6BCB375193B}" srcOrd="0" destOrd="0" presId="urn:microsoft.com/office/officeart/2005/8/layout/list1"/>
    <dgm:cxn modelId="{B80F930E-2882-4F63-A969-F8A35E73591F}" srcId="{1A60FDE9-8FDD-4F95-8761-9B8568EA05DF}" destId="{72F61F39-30A0-499F-8706-760CC6A7C0D7}" srcOrd="0" destOrd="0" parTransId="{82F4773D-7DE1-43AA-A2E4-74D779CBB4BB}" sibTransId="{A2761074-BFB1-4002-A86A-B47009A5A9BF}"/>
    <dgm:cxn modelId="{3377A197-9616-49CB-A7A9-7F7740E243DA}" srcId="{1B2CDB05-86C6-4E3F-8115-B237F44B6524}" destId="{1A60FDE9-8FDD-4F95-8761-9B8568EA05DF}" srcOrd="0" destOrd="0" parTransId="{0EA27716-065F-4EC5-BBAA-E844C0E66BF7}" sibTransId="{F982082A-35F6-4E4D-B386-9B512221BAE4}"/>
    <dgm:cxn modelId="{B691F8A0-5E92-44D3-BBFF-D0B4AF3741FF}" type="presOf" srcId="{1A60FDE9-8FDD-4F95-8761-9B8568EA05DF}" destId="{582781B1-11A1-43EE-AABF-775ACAB37D1D}" srcOrd="1" destOrd="0" presId="urn:microsoft.com/office/officeart/2005/8/layout/list1"/>
    <dgm:cxn modelId="{9C3D7FAC-79A8-40C6-BE9D-8EA7DE64BE47}" type="presParOf" srcId="{DEB62E53-5A95-4A43-B264-D6BCB375193B}" destId="{886C2857-E126-4BF5-BA53-008BA5B0817D}" srcOrd="0" destOrd="0" presId="urn:microsoft.com/office/officeart/2005/8/layout/list1"/>
    <dgm:cxn modelId="{432CB150-31F9-43C6-8599-3A2009D90284}" type="presParOf" srcId="{886C2857-E126-4BF5-BA53-008BA5B0817D}" destId="{35A981A8-FE84-42A3-97F8-AEB93B8A75BE}" srcOrd="0" destOrd="0" presId="urn:microsoft.com/office/officeart/2005/8/layout/list1"/>
    <dgm:cxn modelId="{2899EB26-6384-4A11-AE92-484D7A9E05B1}" type="presParOf" srcId="{886C2857-E126-4BF5-BA53-008BA5B0817D}" destId="{582781B1-11A1-43EE-AABF-775ACAB37D1D}" srcOrd="1" destOrd="0" presId="urn:microsoft.com/office/officeart/2005/8/layout/list1"/>
    <dgm:cxn modelId="{FB66B7E1-C832-4B63-8954-2B585946080B}" type="presParOf" srcId="{DEB62E53-5A95-4A43-B264-D6BCB375193B}" destId="{F5ACB861-CC0D-497A-AF35-30750F8AE795}" srcOrd="1" destOrd="0" presId="urn:microsoft.com/office/officeart/2005/8/layout/list1"/>
    <dgm:cxn modelId="{E490EEB2-63AF-4065-BFE4-EA0820077400}" type="presParOf" srcId="{DEB62E53-5A95-4A43-B264-D6BCB375193B}" destId="{EFC5904C-6172-4D21-AA6F-0A027056D3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5904C-6172-4D21-AA6F-0A027056D3ED}">
      <dsp:nvSpPr>
        <dsp:cNvPr id="0" name=""/>
        <dsp:cNvSpPr/>
      </dsp:nvSpPr>
      <dsp:spPr>
        <a:xfrm>
          <a:off x="0" y="1653037"/>
          <a:ext cx="9090025" cy="3657150"/>
        </a:xfrm>
        <a:prstGeom prst="rect">
          <a:avLst/>
        </a:prstGeom>
        <a:solidFill>
          <a:schemeClr val="lt2">
            <a:alpha val="90000"/>
            <a:hueOff val="0"/>
            <a:satOff val="0"/>
            <a:lumOff val="0"/>
            <a:alphaOff val="0"/>
          </a:schemeClr>
        </a:solidFill>
        <a:ln w="12700" cap="rnd" cmpd="sng" algn="ctr">
          <a:solidFill>
            <a:schemeClr val="dk2">
              <a:hueOff val="0"/>
              <a:satOff val="0"/>
              <a:lumOff val="0"/>
              <a:alphaOff val="0"/>
            </a:schemeClr>
          </a:solidFill>
          <a:prstDash val="solid"/>
        </a:ln>
        <a:effectLst>
          <a:outerShdw blurRad="38100" dist="254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705487" tIns="1124712" rIns="705487" bIns="384048" numCol="1" spcCol="1270" anchor="t" anchorCtr="0">
          <a:noAutofit/>
        </a:bodyPr>
        <a:lstStyle/>
        <a:p>
          <a:pPr marL="285750" lvl="1" indent="-285750" algn="l" defTabSz="2400300">
            <a:lnSpc>
              <a:spcPct val="90000"/>
            </a:lnSpc>
            <a:spcBef>
              <a:spcPct val="0"/>
            </a:spcBef>
            <a:spcAft>
              <a:spcPct val="15000"/>
            </a:spcAft>
            <a:buChar char="•"/>
          </a:pPr>
          <a:r>
            <a:rPr lang="en-US" sz="5400" kern="1200">
              <a:latin typeface="Times New Roman" panose="02020603050405020304" pitchFamily="18" charset="0"/>
              <a:cs typeface="Times New Roman" panose="02020603050405020304" pitchFamily="18" charset="0"/>
            </a:rPr>
            <a:t>KDE DAC Information </a:t>
          </a:r>
          <a:r>
            <a:rPr lang="en-US" sz="5400" kern="1200">
              <a:latin typeface="Times New Roman" panose="02020603050405020304" pitchFamily="18" charset="0"/>
              <a:cs typeface="Times New Roman" panose="02020603050405020304" pitchFamily="18" charset="0"/>
              <a:hlinkClick xmlns:r="http://schemas.openxmlformats.org/officeDocument/2006/relationships" r:id="rId1"/>
            </a:rPr>
            <a:t>dacinfo@education.ky.gov</a:t>
          </a:r>
          <a:r>
            <a:rPr lang="en-US" sz="5400" kern="1200">
              <a:latin typeface="Times New Roman" panose="02020603050405020304" pitchFamily="18" charset="0"/>
              <a:cs typeface="Times New Roman" panose="02020603050405020304" pitchFamily="18" charset="0"/>
            </a:rPr>
            <a:t> (502) 564-4394</a:t>
          </a:r>
        </a:p>
      </dsp:txBody>
      <dsp:txXfrm>
        <a:off x="0" y="1653037"/>
        <a:ext cx="9090025" cy="3657150"/>
      </dsp:txXfrm>
    </dsp:sp>
    <dsp:sp modelId="{582781B1-11A1-43EE-AABF-775ACAB37D1D}">
      <dsp:nvSpPr>
        <dsp:cNvPr id="0" name=""/>
        <dsp:cNvSpPr/>
      </dsp:nvSpPr>
      <dsp:spPr>
        <a:xfrm>
          <a:off x="363060" y="869957"/>
          <a:ext cx="6363017" cy="1594080"/>
        </a:xfrm>
        <a:prstGeom prst="roundRect">
          <a:avLst/>
        </a:prstGeom>
        <a:gradFill rotWithShape="0">
          <a:gsLst>
            <a:gs pos="0">
              <a:schemeClr val="dk2">
                <a:hueOff val="0"/>
                <a:satOff val="0"/>
                <a:lumOff val="0"/>
                <a:alphaOff val="0"/>
                <a:tint val="96000"/>
                <a:lumMod val="100000"/>
              </a:schemeClr>
            </a:gs>
            <a:gs pos="78000">
              <a:schemeClr val="dk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0507" tIns="0" rIns="240507" bIns="0" numCol="1" spcCol="1270" anchor="ctr" anchorCtr="0">
          <a:noAutofit/>
        </a:bodyPr>
        <a:lstStyle/>
        <a:p>
          <a:pPr marL="0" lvl="0" indent="0" algn="l" defTabSz="2400300">
            <a:lnSpc>
              <a:spcPct val="90000"/>
            </a:lnSpc>
            <a:spcBef>
              <a:spcPct val="0"/>
            </a:spcBef>
            <a:spcAft>
              <a:spcPct val="35000"/>
            </a:spcAft>
            <a:buNone/>
          </a:pPr>
          <a:r>
            <a:rPr lang="en-US" sz="5400" kern="1200">
              <a:latin typeface="Times New Roman" panose="02020603050405020304" pitchFamily="18" charset="0"/>
              <a:cs typeface="Times New Roman" panose="02020603050405020304" pitchFamily="18" charset="0"/>
            </a:rPr>
            <a:t>Contact Information</a:t>
          </a:r>
          <a:endParaRPr lang="en-US" sz="5400" kern="1200"/>
        </a:p>
      </dsp:txBody>
      <dsp:txXfrm>
        <a:off x="440877" y="947774"/>
        <a:ext cx="6207383" cy="14384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5B891F8B-2DDC-40D4-A6D2-29E2352A1CC6}" type="datetimeFigureOut">
              <a:rPr lang="en-US" smtClean="0"/>
              <a:t>3/12/2020</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A807D718-622F-4D05-9954-DFDC3C97C6BC}" type="slidenum">
              <a:rPr lang="en-US" smtClean="0"/>
              <a:t>‹#›</a:t>
            </a:fld>
            <a:endParaRPr 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5AB65A15-DD0D-4C4E-8FD9-C5CB5617D18A}" type="datetimeFigureOut">
              <a:rPr lang="en-US" smtClean="0"/>
              <a:t>3/12/2020</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1E2BC98-6EA0-4EE7-A97F-558F26662BCA}"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r>
              <a:rPr lang="en-US"/>
              <a:t>March 12, 2020</a:t>
            </a:r>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1</a:t>
            </a:fld>
            <a:endParaRPr lang="en-US"/>
          </a:p>
        </p:txBody>
      </p:sp>
    </p:spTree>
    <p:extLst>
      <p:ext uri="{BB962C8B-B14F-4D97-AF65-F5344CB8AC3E}">
        <p14:creationId xmlns:p14="http://schemas.microsoft.com/office/powerpoint/2010/main" val="26752195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 K-PREP Items were released in 2012 and are in the google drive link.</a:t>
            </a:r>
          </a:p>
          <a:p>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18</a:t>
            </a:fld>
            <a:endParaRPr lang="en-US"/>
          </a:p>
        </p:txBody>
      </p:sp>
    </p:spTree>
    <p:extLst>
      <p:ext uri="{BB962C8B-B14F-4D97-AF65-F5344CB8AC3E}">
        <p14:creationId xmlns:p14="http://schemas.microsoft.com/office/powerpoint/2010/main" val="6415776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E2BC98-6EA0-4EE7-A97F-558F26662B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9765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Add information about consolidating and closing schools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921740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Be sure to note the REQUIREMENTS listed above.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41111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Be sure to note the REQUIREMENTS listed above.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8525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Be sure to note the REQUIREMENTS listed above.</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11971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Be sure to note the REQUIREMENTS listed above.  Checklist for the District Kindergarten Coordinator </a:t>
            </a:r>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00104DF-B6EE-46A6-A3D3-1E101D6CF203}"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10561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It does not matter about the case size (All CAPS or not) but it does matter if there are hyphens or spaces n the duplicate records.</a:t>
            </a:r>
          </a:p>
        </p:txBody>
      </p:sp>
      <p:sp>
        <p:nvSpPr>
          <p:cNvPr id="4" name="Slide Number Placeholder 3"/>
          <p:cNvSpPr>
            <a:spLocks noGrp="1"/>
          </p:cNvSpPr>
          <p:nvPr>
            <p:ph type="sldNum" sz="quarter" idx="5"/>
          </p:nvPr>
        </p:nvSpPr>
        <p:spPr/>
        <p:txBody>
          <a:bodyPr/>
          <a:lstStyle/>
          <a:p>
            <a:fld id="{C1E2BC98-6EA0-4EE7-A97F-558F26662BCA}" type="slidenum">
              <a:rPr lang="en-US" smtClean="0"/>
              <a:t>32</a:t>
            </a:fld>
            <a:endParaRPr lang="en-US"/>
          </a:p>
        </p:txBody>
      </p:sp>
    </p:spTree>
    <p:extLst>
      <p:ext uri="{BB962C8B-B14F-4D97-AF65-F5344CB8AC3E}">
        <p14:creationId xmlns:p14="http://schemas.microsoft.com/office/powerpoint/2010/main" val="896757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52475" y="636588"/>
            <a:ext cx="5688013" cy="31988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33</a:t>
            </a:fld>
            <a:endParaRPr lang="en-US"/>
          </a:p>
        </p:txBody>
      </p:sp>
    </p:spTree>
    <p:extLst>
      <p:ext uri="{BB962C8B-B14F-4D97-AF65-F5344CB8AC3E}">
        <p14:creationId xmlns:p14="http://schemas.microsoft.com/office/powerpoint/2010/main" val="2788909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34</a:t>
            </a:fld>
            <a:endParaRPr lang="en-US"/>
          </a:p>
        </p:txBody>
      </p:sp>
    </p:spTree>
    <p:extLst>
      <p:ext uri="{BB962C8B-B14F-4D97-AF65-F5344CB8AC3E}">
        <p14:creationId xmlns:p14="http://schemas.microsoft.com/office/powerpoint/2010/main" val="3206757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2</a:t>
            </a:fld>
            <a:endParaRPr lang="en-US"/>
          </a:p>
        </p:txBody>
      </p:sp>
    </p:spTree>
    <p:extLst>
      <p:ext uri="{BB962C8B-B14F-4D97-AF65-F5344CB8AC3E}">
        <p14:creationId xmlns:p14="http://schemas.microsoft.com/office/powerpoint/2010/main" val="3876875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622300"/>
            <a:ext cx="5618162" cy="3160713"/>
          </a:xfrm>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8B4E746F-232E-4063-AC1F-D9A16D239D8E}" type="slidenum">
              <a:rPr lang="en-US" smtClean="0"/>
              <a:t>3</a:t>
            </a:fld>
            <a:endParaRPr lang="en-US"/>
          </a:p>
        </p:txBody>
      </p:sp>
    </p:spTree>
    <p:extLst>
      <p:ext uri="{BB962C8B-B14F-4D97-AF65-F5344CB8AC3E}">
        <p14:creationId xmlns:p14="http://schemas.microsoft.com/office/powerpoint/2010/main" val="3389529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641350"/>
            <a:ext cx="5618163" cy="316071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6</a:t>
            </a:fld>
            <a:endParaRPr lang="en-US"/>
          </a:p>
        </p:txBody>
      </p:sp>
    </p:spTree>
    <p:extLst>
      <p:ext uri="{BB962C8B-B14F-4D97-AF65-F5344CB8AC3E}">
        <p14:creationId xmlns:p14="http://schemas.microsoft.com/office/powerpoint/2010/main" val="3174824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1675" y="1182688"/>
            <a:ext cx="5260975" cy="2959100"/>
          </a:xfrm>
        </p:spPr>
      </p:sp>
      <p:sp>
        <p:nvSpPr>
          <p:cNvPr id="3" name="Notes Placeholder 2"/>
          <p:cNvSpPr>
            <a:spLocks noGrp="1"/>
          </p:cNvSpPr>
          <p:nvPr>
            <p:ph type="body" idx="1"/>
          </p:nvPr>
        </p:nvSpPr>
        <p:spPr/>
        <p:txBody>
          <a:bodyPr/>
          <a:lstStyle/>
          <a:p>
            <a:r>
              <a:rPr lang="en-US"/>
              <a:t>Quality of School Climate and Safety survey starting in Spring 2021 will be part of the summative assessment window. This is the only year that the survey will be part of the field test.</a:t>
            </a:r>
          </a:p>
          <a:p>
            <a:endParaRPr lang="en-US"/>
          </a:p>
          <a:p>
            <a:endParaRPr lang="en-US"/>
          </a:p>
        </p:txBody>
      </p:sp>
      <p:sp>
        <p:nvSpPr>
          <p:cNvPr id="4" name="Slide Number Placeholder 3"/>
          <p:cNvSpPr>
            <a:spLocks noGrp="1"/>
          </p:cNvSpPr>
          <p:nvPr>
            <p:ph type="sldNum" sz="quarter" idx="10"/>
          </p:nvPr>
        </p:nvSpPr>
        <p:spPr/>
        <p:txBody>
          <a:bodyPr/>
          <a:lstStyle/>
          <a:p>
            <a:fld id="{C1E2BC98-6EA0-4EE7-A97F-558F26662BCA}" type="slidenum">
              <a:rPr lang="en-US" smtClean="0"/>
              <a:t>7</a:t>
            </a:fld>
            <a:endParaRPr lang="en-US"/>
          </a:p>
        </p:txBody>
      </p:sp>
    </p:spTree>
    <p:extLst>
      <p:ext uri="{BB962C8B-B14F-4D97-AF65-F5344CB8AC3E}">
        <p14:creationId xmlns:p14="http://schemas.microsoft.com/office/powerpoint/2010/main" val="178981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622300"/>
            <a:ext cx="5618162" cy="3160713"/>
          </a:xfrm>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8B4E746F-232E-4063-AC1F-D9A16D239D8E}" type="slidenum">
              <a:rPr lang="en-US" smtClean="0"/>
              <a:t>8</a:t>
            </a:fld>
            <a:endParaRPr lang="en-US"/>
          </a:p>
        </p:txBody>
      </p:sp>
    </p:spTree>
    <p:extLst>
      <p:ext uri="{BB962C8B-B14F-4D97-AF65-F5344CB8AC3E}">
        <p14:creationId xmlns:p14="http://schemas.microsoft.com/office/powerpoint/2010/main" val="35237412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3888" y="622300"/>
            <a:ext cx="5618162" cy="3160713"/>
          </a:xfrm>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8B4E746F-232E-4063-AC1F-D9A16D239D8E}" type="slidenum">
              <a:rPr lang="en-US" smtClean="0"/>
              <a:t>13</a:t>
            </a:fld>
            <a:endParaRPr lang="en-US"/>
          </a:p>
        </p:txBody>
      </p:sp>
    </p:spTree>
    <p:extLst>
      <p:ext uri="{BB962C8B-B14F-4D97-AF65-F5344CB8AC3E}">
        <p14:creationId xmlns:p14="http://schemas.microsoft.com/office/powerpoint/2010/main" val="40698908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641350"/>
            <a:ext cx="5584825" cy="3141663"/>
          </a:xfrm>
        </p:spPr>
      </p:sp>
      <p:sp>
        <p:nvSpPr>
          <p:cNvPr id="3" name="Notes Placeholder 2"/>
          <p:cNvSpPr>
            <a:spLocks noGrp="1"/>
          </p:cNvSpPr>
          <p:nvPr>
            <p:ph type="body" idx="1"/>
          </p:nvPr>
        </p:nvSpPr>
        <p:spPr>
          <a:xfrm>
            <a:off x="702310" y="3903785"/>
            <a:ext cx="5618480" cy="4241677"/>
          </a:xfrm>
        </p:spPr>
        <p:txBody>
          <a:bodyPr/>
          <a:lstStyle/>
          <a:p>
            <a:pPr>
              <a:lnSpc>
                <a:spcPct val="120000"/>
              </a:lnSpc>
              <a:spcBef>
                <a:spcPts val="0"/>
              </a:spcBef>
            </a:pPr>
            <a:r>
              <a:rPr lang="en-US" sz="1200" dirty="0">
                <a:ea typeface="+mn-lt"/>
                <a:cs typeface="+mn-lt"/>
              </a:rPr>
              <a:t>Amend KRS 158.6455, </a:t>
            </a:r>
            <a:r>
              <a:rPr lang="en-US" sz="1200" dirty="0">
                <a:solidFill>
                  <a:schemeClr val="bg2">
                    <a:lumMod val="25000"/>
                  </a:schemeClr>
                </a:solidFill>
                <a:ea typeface="+mn-lt"/>
                <a:cs typeface="+mn-lt"/>
              </a:rPr>
              <a:t>Section 1</a:t>
            </a:r>
            <a:r>
              <a:rPr lang="en-US" sz="1200" dirty="0">
                <a:ea typeface="+mn-lt"/>
                <a:cs typeface="+mn-lt"/>
              </a:rPr>
              <a:t> to create an accountability system that shall include an annual meaningful differentiation of all public schools in the state using multiple measures that describe the overall performance of each district, school, and student subgroup. Performance shall be based on a combination of academic and school quality indicators and measures known as “state indicators.” </a:t>
            </a:r>
          </a:p>
          <a:p>
            <a:pPr>
              <a:lnSpc>
                <a:spcPct val="120000"/>
              </a:lnSpc>
              <a:spcBef>
                <a:spcPts val="0"/>
              </a:spcBef>
            </a:pPr>
            <a:endParaRPr lang="en-US" sz="1000" dirty="0">
              <a:ea typeface="+mn-lt"/>
              <a:cs typeface="+mn-lt"/>
            </a:endParaRPr>
          </a:p>
          <a:p>
            <a:pPr>
              <a:lnSpc>
                <a:spcPct val="120000"/>
              </a:lnSpc>
              <a:spcBef>
                <a:spcPts val="0"/>
              </a:spcBef>
            </a:pPr>
            <a:r>
              <a:rPr lang="en-US" sz="1200" dirty="0">
                <a:ea typeface="+mn-lt"/>
                <a:cs typeface="+mn-lt"/>
              </a:rPr>
              <a:t>The original bill removes specific language that an overall summative performance evaluation of each school and district compared to goals established by the KDE and that the evaluation of each school and district does not consist of a single summative numerical score that ranks schools against each other. In addition, the evaluation should be based on a combination of academic and school quality indicators and measures, with greater weight assigned to the academic measures.</a:t>
            </a:r>
            <a:r>
              <a:rPr lang="en-US" sz="1050" dirty="0">
                <a:ea typeface="+mn-lt"/>
                <a:cs typeface="+mn-lt"/>
              </a:rPr>
              <a:t> </a:t>
            </a:r>
          </a:p>
          <a:p>
            <a:pPr>
              <a:lnSpc>
                <a:spcPct val="120000"/>
              </a:lnSpc>
              <a:spcBef>
                <a:spcPts val="0"/>
              </a:spcBef>
            </a:pPr>
            <a:endParaRPr lang="en-US" sz="1100" dirty="0"/>
          </a:p>
          <a:p>
            <a:pPr>
              <a:lnSpc>
                <a:spcPct val="120000"/>
              </a:lnSpc>
              <a:spcBef>
                <a:spcPts val="0"/>
              </a:spcBef>
            </a:pPr>
            <a:r>
              <a:rPr lang="en-US" sz="1200" dirty="0">
                <a:ea typeface="+mn-lt"/>
                <a:cs typeface="+mn-lt"/>
              </a:rPr>
              <a:t>In </a:t>
            </a:r>
            <a:r>
              <a:rPr lang="en-US" sz="1200" dirty="0">
                <a:solidFill>
                  <a:schemeClr val="bg2">
                    <a:lumMod val="25000"/>
                  </a:schemeClr>
                </a:solidFill>
                <a:ea typeface="+mn-lt"/>
                <a:cs typeface="+mn-lt"/>
              </a:rPr>
              <a:t>Section 3</a:t>
            </a:r>
            <a:r>
              <a:rPr lang="en-US" sz="1200" dirty="0">
                <a:ea typeface="+mn-lt"/>
                <a:cs typeface="+mn-lt"/>
              </a:rPr>
              <a:t>, the bill removes achieving a minimum score on a statewide assessment from the high school graduation requirements.  In addition, it states that the minimum requirements for high school graduation shall not include achieving any postsecondary readiness indicator.</a:t>
            </a:r>
          </a:p>
          <a:p>
            <a:pPr>
              <a:lnSpc>
                <a:spcPct val="120000"/>
              </a:lnSpc>
              <a:spcBef>
                <a:spcPts val="0"/>
              </a:spcBef>
            </a:pPr>
            <a:endParaRPr lang="en-US" sz="1000" dirty="0"/>
          </a:p>
          <a:p>
            <a:pPr>
              <a:lnSpc>
                <a:spcPct val="120000"/>
              </a:lnSpc>
              <a:spcBef>
                <a:spcPts val="0"/>
              </a:spcBef>
            </a:pPr>
            <a:r>
              <a:rPr lang="en-US" sz="1200" dirty="0">
                <a:ea typeface="+mn-lt"/>
                <a:cs typeface="+mn-lt"/>
              </a:rPr>
              <a:t>In </a:t>
            </a:r>
            <a:r>
              <a:rPr lang="en-US" sz="1200" dirty="0">
                <a:solidFill>
                  <a:schemeClr val="bg2">
                    <a:lumMod val="25000"/>
                  </a:schemeClr>
                </a:solidFill>
                <a:ea typeface="+mn-lt"/>
                <a:cs typeface="+mn-lt"/>
              </a:rPr>
              <a:t>Section 6</a:t>
            </a:r>
            <a:r>
              <a:rPr lang="en-US" sz="1200" dirty="0">
                <a:ea typeface="+mn-lt"/>
                <a:cs typeface="+mn-lt"/>
              </a:rPr>
              <a:t>, the bill changes the score of 5 on IB exams to a 4.</a:t>
            </a:r>
            <a:endParaRPr lang="en-US" sz="1200" dirty="0"/>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C1E2BC98-6EA0-4EE7-A97F-558F26662BCA}" type="slidenum">
              <a:rPr lang="en-US" smtClean="0"/>
              <a:t>14</a:t>
            </a:fld>
            <a:endParaRPr lang="en-US"/>
          </a:p>
        </p:txBody>
      </p:sp>
    </p:spTree>
    <p:extLst>
      <p:ext uri="{BB962C8B-B14F-4D97-AF65-F5344CB8AC3E}">
        <p14:creationId xmlns:p14="http://schemas.microsoft.com/office/powerpoint/2010/main" val="2946895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1E2BC98-6EA0-4EE7-A97F-558F26662BCA}" type="slidenum">
              <a:rPr lang="en-US" smtClean="0"/>
              <a:t>16</a:t>
            </a:fld>
            <a:endParaRPr lang="en-US"/>
          </a:p>
        </p:txBody>
      </p:sp>
    </p:spTree>
    <p:extLst>
      <p:ext uri="{BB962C8B-B14F-4D97-AF65-F5344CB8AC3E}">
        <p14:creationId xmlns:p14="http://schemas.microsoft.com/office/powerpoint/2010/main" val="2958191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userDrawn="1"/>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userDrawn="1"/>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317882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1BD7323-49BF-4C97-8773-5EC64C492009}" type="slidenum">
              <a:rPr lang="en-US" smtClean="0"/>
              <a:t>‹#›</a:t>
            </a:fld>
            <a:endParaRPr lang="en-US"/>
          </a:p>
        </p:txBody>
      </p:sp>
      <p:sp>
        <p:nvSpPr>
          <p:cNvPr id="3"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1692806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Picture Placeholder 3"/>
          <p:cNvSpPr>
            <a:spLocks noGrp="1"/>
          </p:cNvSpPr>
          <p:nvPr>
            <p:ph type="pic" sz="quarter" idx="13"/>
          </p:nvPr>
        </p:nvSpPr>
        <p:spPr>
          <a:xfrm>
            <a:off x="573088" y="2629957"/>
            <a:ext cx="2525712" cy="1792288"/>
          </a:xfrm>
        </p:spPr>
        <p:txBody>
          <a:bodyPr/>
          <a:lstStyle/>
          <a:p>
            <a:endParaRPr lang="en-US"/>
          </a:p>
        </p:txBody>
      </p:sp>
      <p:sp>
        <p:nvSpPr>
          <p:cNvPr id="6" name="Picture Placeholder 3"/>
          <p:cNvSpPr>
            <a:spLocks noGrp="1"/>
          </p:cNvSpPr>
          <p:nvPr>
            <p:ph type="pic" sz="quarter" idx="14"/>
          </p:nvPr>
        </p:nvSpPr>
        <p:spPr>
          <a:xfrm>
            <a:off x="573088" y="514924"/>
            <a:ext cx="2525712" cy="1792288"/>
          </a:xfrm>
        </p:spPr>
        <p:txBody>
          <a:bodyPr/>
          <a:lstStyle/>
          <a:p>
            <a:endParaRPr lang="en-US"/>
          </a:p>
        </p:txBody>
      </p:sp>
      <p:sp>
        <p:nvSpPr>
          <p:cNvPr id="8" name="Picture Placeholder 3"/>
          <p:cNvSpPr>
            <a:spLocks noGrp="1"/>
          </p:cNvSpPr>
          <p:nvPr>
            <p:ph type="pic" sz="quarter" idx="15"/>
          </p:nvPr>
        </p:nvSpPr>
        <p:spPr>
          <a:xfrm>
            <a:off x="573088" y="4744990"/>
            <a:ext cx="2525712" cy="1792288"/>
          </a:xfrm>
        </p:spPr>
        <p:txBody>
          <a:bodyPr/>
          <a:lstStyle/>
          <a:p>
            <a:endParaRPr lang="en-US"/>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12229497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4086964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390475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91BD7323-49BF-4C97-8773-5EC64C492009}" type="slidenum">
              <a:rPr lang="en-US" smtClean="0"/>
              <a:pPr/>
              <a:t>‹#›</a:t>
            </a:fld>
            <a:endParaRPr lang="en-US"/>
          </a:p>
        </p:txBody>
      </p:sp>
    </p:spTree>
    <p:extLst>
      <p:ext uri="{BB962C8B-B14F-4D97-AF65-F5344CB8AC3E}">
        <p14:creationId xmlns:p14="http://schemas.microsoft.com/office/powerpoint/2010/main" val="113509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2280414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Tree>
    <p:extLst>
      <p:ext uri="{BB962C8B-B14F-4D97-AF65-F5344CB8AC3E}">
        <p14:creationId xmlns:p14="http://schemas.microsoft.com/office/powerpoint/2010/main" val="1185223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555786" y="257025"/>
            <a:ext cx="8596800" cy="13209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72B62"/>
              </a:buClr>
              <a:buSzPts val="4400"/>
              <a:buFont typeface="Georgia"/>
              <a:buNone/>
              <a:defRPr sz="4400" b="0" i="0" u="none" strike="noStrike" cap="none">
                <a:solidFill>
                  <a:srgbClr val="072B6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44" name="Shape 44"/>
          <p:cNvSpPr txBox="1">
            <a:spLocks noGrp="1"/>
          </p:cNvSpPr>
          <p:nvPr>
            <p:ph type="body" idx="1"/>
          </p:nvPr>
        </p:nvSpPr>
        <p:spPr>
          <a:xfrm>
            <a:off x="555786" y="1773451"/>
            <a:ext cx="9188700" cy="4901400"/>
          </a:xfrm>
          <a:prstGeom prst="rect">
            <a:avLst/>
          </a:prstGeom>
          <a:noFill/>
          <a:ln>
            <a:noFill/>
          </a:ln>
        </p:spPr>
        <p:txBody>
          <a:bodyPr spcFirstLastPara="1" wrap="square" lIns="91425" tIns="45700" rIns="91425" bIns="45700" anchor="t" anchorCtr="0"/>
          <a:lstStyle>
            <a:lvl1pPr marL="457200" marR="0" lvl="0" indent="-457200" algn="l" rtl="0">
              <a:lnSpc>
                <a:spcPct val="100000"/>
              </a:lnSpc>
              <a:spcBef>
                <a:spcPts val="1000"/>
              </a:spcBef>
              <a:spcAft>
                <a:spcPts val="0"/>
              </a:spcAft>
              <a:buClr>
                <a:srgbClr val="D2BD24"/>
              </a:buClr>
              <a:buSzPts val="3600"/>
              <a:buFont typeface="Noto Sans Symbols"/>
              <a:buChar char="▶"/>
              <a:defRPr sz="3600" b="0" i="0" u="none" strike="noStrike" cap="none">
                <a:solidFill>
                  <a:srgbClr val="3F3F3F"/>
                </a:solidFill>
                <a:latin typeface="Source Sans Pro"/>
                <a:ea typeface="Source Sans Pro"/>
                <a:cs typeface="Source Sans Pro"/>
                <a:sym typeface="Source Sans Pro"/>
              </a:defRPr>
            </a:lvl1pPr>
            <a:lvl2pPr marL="914400" marR="0" lvl="1" indent="-391160" algn="l" rtl="0">
              <a:lnSpc>
                <a:spcPct val="100000"/>
              </a:lnSpc>
              <a:spcBef>
                <a:spcPts val="1000"/>
              </a:spcBef>
              <a:spcAft>
                <a:spcPts val="0"/>
              </a:spcAft>
              <a:buClr>
                <a:srgbClr val="D2BD24"/>
              </a:buClr>
              <a:buSzPts val="2560"/>
              <a:buFont typeface="Source Sans Pro"/>
              <a:buChar char="●"/>
              <a:defRPr sz="3200" b="0" i="0" u="none" strike="noStrike" cap="none">
                <a:solidFill>
                  <a:srgbClr val="3F3F3F"/>
                </a:solidFill>
                <a:latin typeface="Source Sans Pro"/>
                <a:ea typeface="Source Sans Pro"/>
                <a:cs typeface="Source Sans Pro"/>
                <a:sym typeface="Source Sans Pro"/>
              </a:defRPr>
            </a:lvl2pPr>
            <a:lvl3pPr marL="1371600" marR="0" lvl="2" indent="-406400" algn="l" rtl="0">
              <a:lnSpc>
                <a:spcPct val="100000"/>
              </a:lnSpc>
              <a:spcBef>
                <a:spcPts val="1000"/>
              </a:spcBef>
              <a:spcAft>
                <a:spcPts val="0"/>
              </a:spcAft>
              <a:buClr>
                <a:srgbClr val="D2BD24"/>
              </a:buClr>
              <a:buSzPts val="2800"/>
              <a:buFont typeface="Noto Sans Symbols"/>
              <a:buChar char="✓"/>
              <a:defRPr sz="2800" b="0" i="0" u="none" strike="noStrike" cap="none">
                <a:solidFill>
                  <a:srgbClr val="3F3F3F"/>
                </a:solidFill>
                <a:latin typeface="Source Sans Pro"/>
                <a:ea typeface="Source Sans Pro"/>
                <a:cs typeface="Source Sans Pro"/>
                <a:sym typeface="Source Sans Pro"/>
              </a:defRPr>
            </a:lvl3pPr>
            <a:lvl4pPr marL="1828800" marR="0" lvl="3" indent="-381000" algn="l" rtl="0">
              <a:lnSpc>
                <a:spcPct val="100000"/>
              </a:lnSpc>
              <a:spcBef>
                <a:spcPts val="1000"/>
              </a:spcBef>
              <a:spcAft>
                <a:spcPts val="0"/>
              </a:spcAft>
              <a:buClr>
                <a:srgbClr val="D2BD24"/>
              </a:buClr>
              <a:buSzPts val="2400"/>
              <a:buFont typeface="Noto Sans Symbols"/>
              <a:buChar char="▶"/>
              <a:defRPr sz="2400" b="0" i="0" u="none" strike="noStrike" cap="none">
                <a:solidFill>
                  <a:srgbClr val="3F3F3F"/>
                </a:solidFill>
                <a:latin typeface="Source Sans Pro"/>
                <a:ea typeface="Source Sans Pro"/>
                <a:cs typeface="Source Sans Pro"/>
                <a:sym typeface="Source Sans Pro"/>
              </a:defRPr>
            </a:lvl4pPr>
            <a:lvl5pPr marL="2286000" marR="0" lvl="4" indent="-381000" algn="l" rtl="0">
              <a:lnSpc>
                <a:spcPct val="100000"/>
              </a:lnSpc>
              <a:spcBef>
                <a:spcPts val="1000"/>
              </a:spcBef>
              <a:spcAft>
                <a:spcPts val="0"/>
              </a:spcAft>
              <a:buClr>
                <a:srgbClr val="D2BD24"/>
              </a:buClr>
              <a:buSzPts val="2400"/>
              <a:buFont typeface="Source Sans Pro"/>
              <a:buChar char="●"/>
              <a:defRPr sz="2400" b="0" i="0" u="none" strike="noStrike" cap="none">
                <a:solidFill>
                  <a:srgbClr val="3F3F3F"/>
                </a:solidFill>
                <a:latin typeface="Source Sans Pro"/>
                <a:ea typeface="Source Sans Pro"/>
                <a:cs typeface="Source Sans Pro"/>
                <a:sym typeface="Source Sans Pro"/>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Source Sans Pro"/>
                <a:ea typeface="Source Sans Pro"/>
                <a:cs typeface="Source Sans Pro"/>
                <a:sym typeface="Source Sans Pro"/>
              </a:defRPr>
            </a:lvl9pPr>
          </a:lstStyle>
          <a:p>
            <a:endParaRPr/>
          </a:p>
        </p:txBody>
      </p:sp>
      <p:sp>
        <p:nvSpPr>
          <p:cNvPr id="45" name="Shape 45"/>
          <p:cNvSpPr txBox="1">
            <a:spLocks noGrp="1"/>
          </p:cNvSpPr>
          <p:nvPr>
            <p:ph type="sldNum" idx="12"/>
          </p:nvPr>
        </p:nvSpPr>
        <p:spPr>
          <a:xfrm>
            <a:off x="11030413" y="6314034"/>
            <a:ext cx="683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Source Sans Pro"/>
                <a:ea typeface="Source Sans Pro"/>
                <a:cs typeface="Source Sans Pro"/>
                <a:sym typeface="Source Sans Pro"/>
              </a:defRPr>
            </a:lvl9pPr>
          </a:lstStyle>
          <a:p>
            <a:pPr marL="0" lvl="0" indent="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6860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202854" y="6458545"/>
            <a:ext cx="683339" cy="365125"/>
          </a:xfrm>
        </p:spPr>
        <p:txBody>
          <a:bodyPr/>
          <a:lstStyle>
            <a:lvl1pPr>
              <a:defRPr>
                <a:solidFill>
                  <a:schemeClr val="accent2">
                    <a:lumMod val="50000"/>
                  </a:schemeClr>
                </a:solidFill>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38352"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
        <p:nvSpPr>
          <p:cNvPr id="5" name="Slide Number Placeholder 5"/>
          <p:cNvSpPr txBox="1">
            <a:spLocks/>
          </p:cNvSpPr>
          <p:nvPr userDrawn="1"/>
        </p:nvSpPr>
        <p:spPr>
          <a:xfrm>
            <a:off x="11016766" y="6309650"/>
            <a:ext cx="683339" cy="365125"/>
          </a:xfrm>
          <a:prstGeom prst="rect">
            <a:avLst/>
          </a:prstGeom>
        </p:spPr>
        <p:txBody>
          <a:bodyPr vert="horz" lIns="91440" tIns="45720" rIns="91440" bIns="45720" rtlCol="0" anchor="ctr"/>
          <a:lstStyle>
            <a:defPPr>
              <a:defRPr lang="en-US"/>
            </a:defPPr>
            <a:lvl1pPr marL="0" algn="r" defTabSz="914400" rtl="0" eaLnBrk="1" latinLnBrk="0" hangingPunct="1">
              <a:defRPr sz="1800" kern="1200">
                <a:solidFill>
                  <a:schemeClr val="bg1"/>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BD7323-49BF-4C97-8773-5EC64C492009}" type="slidenum">
              <a:rPr lang="en-US" smtClean="0"/>
              <a:pPr/>
              <a:t>‹#›</a:t>
            </a:fld>
            <a:endParaRPr lang="en-US"/>
          </a:p>
        </p:txBody>
      </p:sp>
    </p:spTree>
    <p:extLst>
      <p:ext uri="{BB962C8B-B14F-4D97-AF65-F5344CB8AC3E}">
        <p14:creationId xmlns:p14="http://schemas.microsoft.com/office/powerpoint/2010/main" val="251548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91BD7323-49BF-4C97-8773-5EC64C492009}" type="slidenum">
              <a:rPr lang="en-US" smtClean="0"/>
              <a:t>‹#›</a:t>
            </a:fld>
            <a:endParaRPr lang="en-US"/>
          </a:p>
        </p:txBody>
      </p:sp>
      <p:sp>
        <p:nvSpPr>
          <p:cNvPr id="7"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3592527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1BD7323-49BF-4C97-8773-5EC64C492009}" type="slidenum">
              <a:rPr lang="en-US" smtClean="0"/>
              <a:t>‹#›</a:t>
            </a:fld>
            <a:endParaRPr lang="en-US"/>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1713232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9" name="Content Placeholder 8"/>
          <p:cNvSpPr>
            <a:spLocks noGrp="1"/>
          </p:cNvSpPr>
          <p:nvPr>
            <p:ph sz="quarter" idx="12"/>
          </p:nvPr>
        </p:nvSpPr>
        <p:spPr>
          <a:xfrm>
            <a:off x="581634" y="1365504"/>
            <a:ext cx="9090025" cy="5309271"/>
          </a:xfrm>
        </p:spPr>
        <p:txBody>
          <a:bodyPr/>
          <a:lstStyle>
            <a:lvl1pPr marL="0" indent="0">
              <a:buNone/>
              <a:defRPr/>
            </a:lvl1pPr>
          </a:lstStyle>
          <a:p>
            <a:pPr lvl="0"/>
            <a:endParaRPr lang="en-US"/>
          </a:p>
        </p:txBody>
      </p:sp>
      <p:sp>
        <p:nvSpPr>
          <p:cNvPr id="5"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31010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6580"/>
            <a:ext cx="8944503" cy="1066316"/>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6" name="Text Placeholder 5"/>
          <p:cNvSpPr>
            <a:spLocks noGrp="1"/>
          </p:cNvSpPr>
          <p:nvPr>
            <p:ph type="body" sz="quarter" idx="13"/>
          </p:nvPr>
        </p:nvSpPr>
        <p:spPr>
          <a:xfrm>
            <a:off x="581633" y="1267968"/>
            <a:ext cx="4297680" cy="5228365"/>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267968"/>
            <a:ext cx="4297680" cy="5228365"/>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1604258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91BD7323-49BF-4C97-8773-5EC64C492009}" type="slidenum">
              <a:rPr lang="en-US" smtClean="0"/>
              <a:t>‹#›</a:t>
            </a:fld>
            <a:endParaRPr lang="en-US"/>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endParaRPr lang="en-US"/>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365535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91BD7323-49BF-4C97-8773-5EC64C492009}" type="slidenum">
              <a:rPr lang="en-US" smtClean="0"/>
              <a:pPr/>
              <a:t>‹#›</a:t>
            </a:fld>
            <a:endParaRPr lang="en-US"/>
          </a:p>
        </p:txBody>
      </p:sp>
      <p:sp>
        <p:nvSpPr>
          <p:cNvPr id="4" name="Content Placeholder 2"/>
          <p:cNvSpPr>
            <a:spLocks noGrp="1"/>
          </p:cNvSpPr>
          <p:nvPr>
            <p:ph sz="half" idx="1"/>
          </p:nvPr>
        </p:nvSpPr>
        <p:spPr>
          <a:xfrm>
            <a:off x="581633" y="1377696"/>
            <a:ext cx="4297680" cy="5118637"/>
          </a:xfrm>
        </p:spPr>
        <p:txBody>
          <a:bodyPr/>
          <a:lstStyle>
            <a:lvl1pPr marL="0" indent="0">
              <a:buNone/>
              <a:defRPr/>
            </a:lvl1pPr>
          </a:lstStyle>
          <a:p>
            <a:pPr lvl="0"/>
            <a:endParaRPr lang="en-US"/>
          </a:p>
        </p:txBody>
      </p:sp>
      <p:sp>
        <p:nvSpPr>
          <p:cNvPr id="5" name="Content Placeholder 3"/>
          <p:cNvSpPr>
            <a:spLocks noGrp="1"/>
          </p:cNvSpPr>
          <p:nvPr>
            <p:ph sz="half" idx="2"/>
          </p:nvPr>
        </p:nvSpPr>
        <p:spPr>
          <a:xfrm>
            <a:off x="5228456" y="1377696"/>
            <a:ext cx="4297680" cy="5118637"/>
          </a:xfrm>
        </p:spPr>
        <p:txBody>
          <a:bodyPr/>
          <a:lstStyle>
            <a:lvl1pPr marL="0" indent="0">
              <a:buNone/>
              <a:defRPr/>
            </a:lvl1pPr>
          </a:lstStyle>
          <a:p>
            <a:pPr lvl="0"/>
            <a:endParaRPr lang="en-US"/>
          </a:p>
        </p:txBody>
      </p:sp>
      <p:sp>
        <p:nvSpPr>
          <p:cNvPr id="6"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3289706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a:t>
            </a:r>
          </a:p>
        </p:txBody>
      </p:sp>
      <p:sp>
        <p:nvSpPr>
          <p:cNvPr id="3" name="Text Placeholder 2"/>
          <p:cNvSpPr>
            <a:spLocks noGrp="1"/>
          </p:cNvSpPr>
          <p:nvPr>
            <p:ph type="body" idx="1"/>
          </p:nvPr>
        </p:nvSpPr>
        <p:spPr>
          <a:xfrm>
            <a:off x="581633" y="1299828"/>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299828"/>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91BD7323-49BF-4C97-8773-5EC64C492009}" type="slidenum">
              <a:rPr lang="en-US" smtClean="0"/>
              <a:t>‹#›</a:t>
            </a:fld>
            <a:endParaRPr lang="en-US"/>
          </a:p>
        </p:txBody>
      </p:sp>
      <p:sp>
        <p:nvSpPr>
          <p:cNvPr id="10" name="Content Placeholder 2"/>
          <p:cNvSpPr>
            <a:spLocks noGrp="1"/>
          </p:cNvSpPr>
          <p:nvPr>
            <p:ph sz="half" idx="13"/>
          </p:nvPr>
        </p:nvSpPr>
        <p:spPr>
          <a:xfrm>
            <a:off x="581633" y="2116762"/>
            <a:ext cx="4297680" cy="419288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116763"/>
            <a:ext cx="4297680" cy="4192886"/>
          </a:xfrm>
        </p:spPr>
        <p:txBody>
          <a:bodyPr/>
          <a:lstStyle/>
          <a:p>
            <a:pPr lvl="0"/>
            <a:r>
              <a:rPr lang="en-US"/>
              <a:t>Click to edit Master text styles</a:t>
            </a:r>
          </a:p>
          <a:p>
            <a:pPr lvl="1"/>
            <a:r>
              <a:rPr lang="en-US"/>
              <a:t>Second level</a:t>
            </a:r>
          </a:p>
          <a:p>
            <a:pPr lvl="2"/>
            <a:r>
              <a:rPr lang="en-US"/>
              <a:t>Third level</a:t>
            </a:r>
          </a:p>
        </p:txBody>
      </p:sp>
      <p:sp>
        <p:nvSpPr>
          <p:cNvPr id="8" name="Footer Placeholder 3"/>
          <p:cNvSpPr>
            <a:spLocks noGrp="1"/>
          </p:cNvSpPr>
          <p:nvPr>
            <p:ph type="ftr" sz="quarter" idx="14"/>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3223522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6918" y="0"/>
            <a:ext cx="8596668" cy="902208"/>
          </a:xfrm>
        </p:spPr>
        <p:txBody>
          <a:bodyPr anchor="t"/>
          <a:lstStyle/>
          <a:p>
            <a:r>
              <a:rPr lang="en-US"/>
              <a:t>Click to edit Master title style</a:t>
            </a:r>
          </a:p>
        </p:txBody>
      </p:sp>
      <p:sp>
        <p:nvSpPr>
          <p:cNvPr id="5" name="Slide Number Placeholder 4"/>
          <p:cNvSpPr>
            <a:spLocks noGrp="1"/>
          </p:cNvSpPr>
          <p:nvPr>
            <p:ph type="sldNum" sz="quarter" idx="12"/>
          </p:nvPr>
        </p:nvSpPr>
        <p:spPr/>
        <p:txBody>
          <a:bodyPr/>
          <a:lstStyle/>
          <a:p>
            <a:fld id="{91BD7323-49BF-4C97-8773-5EC64C492009}" type="slidenum">
              <a:rPr lang="en-US" smtClean="0"/>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3311841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tif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34399" y="38520"/>
            <a:ext cx="8992572" cy="900264"/>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3012" y="1030330"/>
            <a:ext cx="9035346" cy="56444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91BD7323-49BF-4C97-8773-5EC64C492009}" type="slidenum">
              <a:rPr lang="en-US" smtClean="0"/>
              <a:pPr/>
              <a:t>‹#›</a:t>
            </a:fld>
            <a:endParaRPr lang="en-US"/>
          </a:p>
        </p:txBody>
      </p:sp>
      <p:sp>
        <p:nvSpPr>
          <p:cNvPr id="4" name="Footer Placeholder 3"/>
          <p:cNvSpPr>
            <a:spLocks noGrp="1"/>
          </p:cNvSpPr>
          <p:nvPr>
            <p:ph type="ftr" sz="quarter" idx="3"/>
          </p:nvPr>
        </p:nvSpPr>
        <p:spPr>
          <a:xfrm>
            <a:off x="489456" y="6461464"/>
            <a:ext cx="4114800" cy="365125"/>
          </a:xfrm>
          <a:prstGeom prst="rect">
            <a:avLst/>
          </a:prstGeom>
        </p:spPr>
        <p:txBody>
          <a:bodyPr vert="horz" lIns="91440" tIns="45720" rIns="91440" bIns="45720" rtlCol="0" anchor="ctr"/>
          <a:lstStyle>
            <a:lvl1pPr algn="l">
              <a:defRPr sz="1400">
                <a:solidFill>
                  <a:schemeClr val="accent2">
                    <a:lumMod val="50000"/>
                  </a:schemeClr>
                </a:solidFill>
              </a:defRPr>
            </a:lvl1pPr>
          </a:lstStyle>
          <a:p>
            <a:r>
              <a:rPr lang="en-US"/>
              <a:t>OAA:DAAS: March 12, 2020 DAC Webcast</a:t>
            </a:r>
          </a:p>
        </p:txBody>
      </p:sp>
    </p:spTree>
    <p:extLst>
      <p:ext uri="{BB962C8B-B14F-4D97-AF65-F5344CB8AC3E}">
        <p14:creationId xmlns:p14="http://schemas.microsoft.com/office/powerpoint/2010/main" val="22149610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8" r:id="rId4"/>
    <p:sldLayoutId id="2147483664" r:id="rId5"/>
    <p:sldLayoutId id="2147483680" r:id="rId6"/>
    <p:sldLayoutId id="2147483679" r:id="rId7"/>
    <p:sldLayoutId id="2147483665" r:id="rId8"/>
    <p:sldLayoutId id="2147483666" r:id="rId9"/>
    <p:sldLayoutId id="2147483667" r:id="rId10"/>
    <p:sldLayoutId id="2147483668" r:id="rId11"/>
    <p:sldLayoutId id="2147483669" r:id="rId12"/>
    <p:sldLayoutId id="2147483671" r:id="rId13"/>
    <p:sldLayoutId id="2147483673" r:id="rId14"/>
    <p:sldLayoutId id="2147483672" r:id="rId15"/>
    <p:sldLayoutId id="2147483676" r:id="rId16"/>
    <p:sldLayoutId id="2147483731" r:id="rId17"/>
    <p:sldLayoutId id="2147483732" r:id="rId18"/>
  </p:sldLayoutIdLst>
  <p:hf hdr="0" dt="0"/>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apps.legislature.ky.gov/record/20rs/sb158.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apps.legislature.ky.gov/record/20rs/hjr82.html" TargetMode="External"/><Relationship Id="rId2" Type="http://schemas.openxmlformats.org/officeDocument/2006/relationships/hyperlink" Target="https://apps.legislature.ky.gov/record/20rs/hb278.html"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pps.legislature.ky.gov/record/20rs/hb429.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hyperlink" Target="https://apps.legislature.ky.gov/record/20rs/hb87.html" TargetMode="External"/><Relationship Id="rId4" Type="http://schemas.openxmlformats.org/officeDocument/2006/relationships/hyperlink" Target="https://apps.legislature.ky.gov/record/20rs/hb514.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s://kystandards.org/" TargetMode="External"/><Relationship Id="rId3" Type="http://schemas.openxmlformats.org/officeDocument/2006/relationships/hyperlink" Target="https://drive.google.com/open?id=1mQHvQdzNk6207q7zS5TVCNEXHoGNQAS3" TargetMode="External"/><Relationship Id="rId7" Type="http://schemas.openxmlformats.org/officeDocument/2006/relationships/hyperlink" Target="http://download.pearsonaccessnext.com/ky/ky-practicetest.html?links=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mailto:rae.mcentyre@education.ky.gov" TargetMode="External"/><Relationship Id="rId5" Type="http://schemas.openxmlformats.org/officeDocument/2006/relationships/hyperlink" Target="https://education.ky.gov/curriculum/conpro/science/Pages/tct.aspx" TargetMode="External"/><Relationship Id="rId4" Type="http://schemas.openxmlformats.org/officeDocument/2006/relationships/hyperlink" Target="https://education.ky.gov/curriculum/conpro/science/Documents/TCT_Facilitation_Guidance.pdf"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2.curriculumassociates.com/products/brigance-kindergarten-ky.aspx?statecode=KY&amp;utm_source=vanityURL&amp;utm_medium=WordofMouth_Multi-use&amp;utm_content=brigance_KENTUCKY&amp;utm_campaign=brigance_KENTUCKY"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FulfillmentOps@cainc.com"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hyperlink" Target="https://education.ky.gov/AA/Assessments/Pages/K-Screen.asp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education.ky.gov/AA/Assessments/Pages/K-Screen.aspx"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ducation.ky.gov/AA/Assessments/Pages/K-Screen.aspx" TargetMode="External"/><Relationship Id="rId2" Type="http://schemas.openxmlformats.org/officeDocument/2006/relationships/hyperlink" Target="https://www2.curriculumassociates.com/products/Brig-EC-training-KY.aspx"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mailto:chris.williams@education.ky.gov"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dacinfo@education.ky.gov?subject=DAC%20Webcas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12"/>
          <p:cNvSpPr>
            <a:spLocks noGrp="1"/>
          </p:cNvSpPr>
          <p:nvPr>
            <p:ph type="subTitle" idx="1"/>
          </p:nvPr>
        </p:nvSpPr>
        <p:spPr>
          <a:xfrm>
            <a:off x="0" y="2992777"/>
            <a:ext cx="9583308" cy="2249916"/>
          </a:xfrm>
        </p:spPr>
        <p:txBody>
          <a:bodyPr>
            <a:noAutofit/>
          </a:bodyPr>
          <a:lstStyle/>
          <a:p>
            <a:endParaRPr lang="en-US" sz="3200"/>
          </a:p>
          <a:p>
            <a:r>
              <a:rPr lang="en-US" sz="3200"/>
              <a:t>Jennifer Stafford, Director</a:t>
            </a:r>
          </a:p>
          <a:p>
            <a:r>
              <a:rPr lang="en-US" sz="3200"/>
              <a:t>Division of Assessment and Accountability Support</a:t>
            </a:r>
          </a:p>
          <a:p>
            <a:endParaRPr lang="en-US" sz="3200"/>
          </a:p>
          <a:p>
            <a:endParaRPr lang="en-US" sz="3200"/>
          </a:p>
          <a:p>
            <a:endParaRPr lang="en-US" sz="3200"/>
          </a:p>
          <a:p>
            <a:endParaRPr lang="en-US" sz="3200"/>
          </a:p>
          <a:p>
            <a:endParaRPr lang="en-US" sz="3200"/>
          </a:p>
        </p:txBody>
      </p:sp>
      <p:sp>
        <p:nvSpPr>
          <p:cNvPr id="12" name="Title 11"/>
          <p:cNvSpPr>
            <a:spLocks noGrp="1"/>
          </p:cNvSpPr>
          <p:nvPr>
            <p:ph type="ctrTitle"/>
          </p:nvPr>
        </p:nvSpPr>
        <p:spPr>
          <a:xfrm>
            <a:off x="918614" y="1346475"/>
            <a:ext cx="8664694" cy="1646302"/>
          </a:xfrm>
        </p:spPr>
        <p:txBody>
          <a:bodyPr/>
          <a:lstStyle/>
          <a:p>
            <a:r>
              <a:rPr lang="en-US"/>
              <a:t>DAC Webcast</a:t>
            </a:r>
            <a:br>
              <a:rPr lang="en-US"/>
            </a:br>
            <a:r>
              <a:rPr lang="en-US"/>
              <a:t>March 12, 2020</a:t>
            </a:r>
          </a:p>
        </p:txBody>
      </p:sp>
      <p:sp>
        <p:nvSpPr>
          <p:cNvPr id="2" name="Slide Number Placeholder 1"/>
          <p:cNvSpPr>
            <a:spLocks noGrp="1"/>
          </p:cNvSpPr>
          <p:nvPr>
            <p:ph type="sldNum" sz="quarter" idx="12"/>
          </p:nvPr>
        </p:nvSpPr>
        <p:spPr/>
        <p:txBody>
          <a:bodyPr/>
          <a:lstStyle/>
          <a:p>
            <a:fld id="{91BD7323-49BF-4C97-8773-5EC64C492009}" type="slidenum">
              <a:rPr lang="en-US" smtClean="0"/>
              <a:t>1</a:t>
            </a:fld>
            <a:endParaRPr lang="en-US"/>
          </a:p>
        </p:txBody>
      </p:sp>
    </p:spTree>
    <p:extLst>
      <p:ext uri="{BB962C8B-B14F-4D97-AF65-F5344CB8AC3E}">
        <p14:creationId xmlns:p14="http://schemas.microsoft.com/office/powerpoint/2010/main" val="948520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D21E-22B7-4110-A6D6-8DB2B73C3D09}"/>
              </a:ext>
            </a:extLst>
          </p:cNvPr>
          <p:cNvSpPr>
            <a:spLocks noGrp="1"/>
          </p:cNvSpPr>
          <p:nvPr>
            <p:ph type="title"/>
          </p:nvPr>
        </p:nvSpPr>
        <p:spPr>
          <a:xfrm>
            <a:off x="170688" y="257025"/>
            <a:ext cx="9592744" cy="1320800"/>
          </a:xfrm>
        </p:spPr>
        <p:txBody>
          <a:bodyPr>
            <a:normAutofit/>
          </a:bodyPr>
          <a:lstStyle/>
          <a:p>
            <a:r>
              <a:rPr lang="en-US"/>
              <a:t>COVID-19 and ACT Testing (2 of 3)</a:t>
            </a:r>
          </a:p>
        </p:txBody>
      </p:sp>
      <p:sp>
        <p:nvSpPr>
          <p:cNvPr id="3" name="Text Placeholder 2">
            <a:extLst>
              <a:ext uri="{FF2B5EF4-FFF2-40B4-BE49-F238E27FC236}">
                <a16:creationId xmlns:a16="http://schemas.microsoft.com/office/drawing/2014/main" id="{0B857BBD-3150-48F4-9673-2B7C0E392D6D}"/>
              </a:ext>
            </a:extLst>
          </p:cNvPr>
          <p:cNvSpPr>
            <a:spLocks noGrp="1"/>
          </p:cNvSpPr>
          <p:nvPr>
            <p:ph type="body" sz="quarter" idx="13"/>
          </p:nvPr>
        </p:nvSpPr>
        <p:spPr>
          <a:xfrm>
            <a:off x="0" y="1435510"/>
            <a:ext cx="11224901" cy="5725376"/>
          </a:xfrm>
        </p:spPr>
        <p:txBody>
          <a:bodyPr>
            <a:normAutofit/>
          </a:bodyPr>
          <a:lstStyle/>
          <a:p>
            <a:r>
              <a:rPr lang="en-US"/>
              <a:t>For districts who tested on March 10 but are </a:t>
            </a:r>
            <a:br>
              <a:rPr lang="en-US"/>
            </a:br>
            <a:r>
              <a:rPr lang="en-US"/>
              <a:t>not in session on the Make Up Test Day (March 24)</a:t>
            </a:r>
          </a:p>
          <a:p>
            <a:pPr lvl="1"/>
            <a:r>
              <a:rPr lang="en-US"/>
              <a:t>March 10 was the Initial Test date</a:t>
            </a:r>
          </a:p>
          <a:p>
            <a:pPr lvl="1"/>
            <a:r>
              <a:rPr lang="en-US"/>
              <a:t>April 14 becomes the Make Up Test date</a:t>
            </a:r>
          </a:p>
          <a:p>
            <a:pPr lvl="1"/>
            <a:r>
              <a:rPr lang="en-US"/>
              <a:t>Accommodations Make Up testing April 14-24</a:t>
            </a:r>
          </a:p>
          <a:p>
            <a:pPr lvl="1"/>
            <a:r>
              <a:rPr lang="en-US"/>
              <a:t>Option to move to online testing April 14, 15, 16, 21, 22, 23</a:t>
            </a:r>
          </a:p>
          <a:p>
            <a:pPr marL="457200" lvl="1" indent="0">
              <a:buNone/>
            </a:pPr>
            <a:endParaRPr lang="en-US"/>
          </a:p>
        </p:txBody>
      </p:sp>
      <p:sp>
        <p:nvSpPr>
          <p:cNvPr id="4" name="Slide Number Placeholder 3">
            <a:extLst>
              <a:ext uri="{FF2B5EF4-FFF2-40B4-BE49-F238E27FC236}">
                <a16:creationId xmlns:a16="http://schemas.microsoft.com/office/drawing/2014/main" id="{A47FA51B-B453-4657-AB70-A9700E3C0A21}"/>
              </a:ext>
            </a:extLst>
          </p:cNvPr>
          <p:cNvSpPr>
            <a:spLocks noGrp="1"/>
          </p:cNvSpPr>
          <p:nvPr>
            <p:ph type="sldNum" sz="quarter" idx="12"/>
          </p:nvPr>
        </p:nvSpPr>
        <p:spPr/>
        <p:txBody>
          <a:bodyPr/>
          <a:lstStyle/>
          <a:p>
            <a:fld id="{91BD7323-49BF-4C97-8773-5EC64C492009}" type="slidenum">
              <a:rPr lang="en-US" smtClean="0"/>
              <a:t>10</a:t>
            </a:fld>
            <a:endParaRPr lang="en-US"/>
          </a:p>
        </p:txBody>
      </p:sp>
      <p:sp>
        <p:nvSpPr>
          <p:cNvPr id="5" name="Footer Placeholder 4">
            <a:extLst>
              <a:ext uri="{FF2B5EF4-FFF2-40B4-BE49-F238E27FC236}">
                <a16:creationId xmlns:a16="http://schemas.microsoft.com/office/drawing/2014/main" id="{81C2E532-4AF6-4F7E-A74A-E308ED0E1021}"/>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411707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D21E-22B7-4110-A6D6-8DB2B73C3D09}"/>
              </a:ext>
            </a:extLst>
          </p:cNvPr>
          <p:cNvSpPr>
            <a:spLocks noGrp="1"/>
          </p:cNvSpPr>
          <p:nvPr>
            <p:ph type="title"/>
          </p:nvPr>
        </p:nvSpPr>
        <p:spPr>
          <a:xfrm>
            <a:off x="169430" y="257025"/>
            <a:ext cx="9594002" cy="1320800"/>
          </a:xfrm>
        </p:spPr>
        <p:txBody>
          <a:bodyPr>
            <a:normAutofit/>
          </a:bodyPr>
          <a:lstStyle/>
          <a:p>
            <a:r>
              <a:rPr lang="en-US"/>
              <a:t>COVID-19 and ACT Testing (3 of 3)</a:t>
            </a:r>
          </a:p>
        </p:txBody>
      </p:sp>
      <p:sp>
        <p:nvSpPr>
          <p:cNvPr id="3" name="Text Placeholder 2">
            <a:extLst>
              <a:ext uri="{FF2B5EF4-FFF2-40B4-BE49-F238E27FC236}">
                <a16:creationId xmlns:a16="http://schemas.microsoft.com/office/drawing/2014/main" id="{0B857BBD-3150-48F4-9673-2B7C0E392D6D}"/>
              </a:ext>
            </a:extLst>
          </p:cNvPr>
          <p:cNvSpPr>
            <a:spLocks noGrp="1"/>
          </p:cNvSpPr>
          <p:nvPr>
            <p:ph type="body" sz="quarter" idx="13"/>
          </p:nvPr>
        </p:nvSpPr>
        <p:spPr>
          <a:xfrm>
            <a:off x="169431" y="953783"/>
            <a:ext cx="9693898" cy="5725376"/>
          </a:xfrm>
        </p:spPr>
        <p:txBody>
          <a:bodyPr>
            <a:normAutofit/>
          </a:bodyPr>
          <a:lstStyle/>
          <a:p>
            <a:r>
              <a:rPr lang="en-US"/>
              <a:t>ACT Accommodations window is March 24- April 3</a:t>
            </a:r>
          </a:p>
          <a:p>
            <a:pPr lvl="1"/>
            <a:r>
              <a:rPr lang="en-US"/>
              <a:t>OAA recommends completing accommodated testing by March 13 if possible.</a:t>
            </a:r>
          </a:p>
          <a:p>
            <a:pPr lvl="1"/>
            <a:r>
              <a:rPr lang="en-US"/>
              <a:t>If accommodated students cannot complete ACT testing during the accommodations window, please contact Shara Savage.</a:t>
            </a:r>
          </a:p>
          <a:p>
            <a:r>
              <a:rPr lang="en-US"/>
              <a:t>KDE and ACT representatives are in discussion of additional options if schools are not in session during any of these test date options.  </a:t>
            </a:r>
          </a:p>
          <a:p>
            <a:endParaRPr lang="en-US"/>
          </a:p>
          <a:p>
            <a:pPr marL="457200" lvl="1" indent="0">
              <a:buNone/>
            </a:pPr>
            <a:endParaRPr lang="en-US"/>
          </a:p>
        </p:txBody>
      </p:sp>
      <p:sp>
        <p:nvSpPr>
          <p:cNvPr id="4" name="Slide Number Placeholder 3">
            <a:extLst>
              <a:ext uri="{FF2B5EF4-FFF2-40B4-BE49-F238E27FC236}">
                <a16:creationId xmlns:a16="http://schemas.microsoft.com/office/drawing/2014/main" id="{A47FA51B-B453-4657-AB70-A9700E3C0A21}"/>
              </a:ext>
            </a:extLst>
          </p:cNvPr>
          <p:cNvSpPr>
            <a:spLocks noGrp="1"/>
          </p:cNvSpPr>
          <p:nvPr>
            <p:ph type="sldNum" sz="quarter" idx="12"/>
          </p:nvPr>
        </p:nvSpPr>
        <p:spPr/>
        <p:txBody>
          <a:bodyPr/>
          <a:lstStyle/>
          <a:p>
            <a:fld id="{91BD7323-49BF-4C97-8773-5EC64C492009}" type="slidenum">
              <a:rPr lang="en-US" smtClean="0"/>
              <a:t>11</a:t>
            </a:fld>
            <a:endParaRPr lang="en-US"/>
          </a:p>
        </p:txBody>
      </p:sp>
      <p:sp>
        <p:nvSpPr>
          <p:cNvPr id="5" name="Footer Placeholder 4">
            <a:extLst>
              <a:ext uri="{FF2B5EF4-FFF2-40B4-BE49-F238E27FC236}">
                <a16:creationId xmlns:a16="http://schemas.microsoft.com/office/drawing/2014/main" id="{81C2E532-4AF6-4F7E-A74A-E308ED0E1021}"/>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34255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D21E-22B7-4110-A6D6-8DB2B73C3D09}"/>
              </a:ext>
            </a:extLst>
          </p:cNvPr>
          <p:cNvSpPr>
            <a:spLocks noGrp="1"/>
          </p:cNvSpPr>
          <p:nvPr>
            <p:ph type="title"/>
          </p:nvPr>
        </p:nvSpPr>
        <p:spPr>
          <a:xfrm>
            <a:off x="44245" y="257025"/>
            <a:ext cx="9719187" cy="1320800"/>
          </a:xfrm>
        </p:spPr>
        <p:txBody>
          <a:bodyPr>
            <a:normAutofit/>
          </a:bodyPr>
          <a:lstStyle/>
          <a:p>
            <a:r>
              <a:rPr lang="en-US"/>
              <a:t>COVID-19 and K-PREP/Alt K-PREP</a:t>
            </a:r>
          </a:p>
        </p:txBody>
      </p:sp>
      <p:sp>
        <p:nvSpPr>
          <p:cNvPr id="3" name="Text Placeholder 2">
            <a:extLst>
              <a:ext uri="{FF2B5EF4-FFF2-40B4-BE49-F238E27FC236}">
                <a16:creationId xmlns:a16="http://schemas.microsoft.com/office/drawing/2014/main" id="{0B857BBD-3150-48F4-9673-2B7C0E392D6D}"/>
              </a:ext>
            </a:extLst>
          </p:cNvPr>
          <p:cNvSpPr>
            <a:spLocks noGrp="1"/>
          </p:cNvSpPr>
          <p:nvPr>
            <p:ph type="body" sz="quarter" idx="13"/>
          </p:nvPr>
        </p:nvSpPr>
        <p:spPr>
          <a:xfrm>
            <a:off x="280416" y="1076378"/>
            <a:ext cx="9339072" cy="5385085"/>
          </a:xfrm>
        </p:spPr>
        <p:txBody>
          <a:bodyPr>
            <a:normAutofit fontScale="85000" lnSpcReduction="10000"/>
          </a:bodyPr>
          <a:lstStyle/>
          <a:p>
            <a:r>
              <a:rPr lang="en-US"/>
              <a:t>Health and Safety of students, faculty and staff are the foremost priority. </a:t>
            </a:r>
          </a:p>
          <a:p>
            <a:r>
              <a:rPr lang="en-US"/>
              <a:t>Possible closure of school districts, the increase to the number of NTI days, and waiver of NTI days for more districts to participate could impact state testing.</a:t>
            </a:r>
          </a:p>
          <a:p>
            <a:r>
              <a:rPr lang="en-US"/>
              <a:t>OAA is actively preparing for all possible scenarios that impact K-PREP and Alternate K-PREP.</a:t>
            </a:r>
          </a:p>
          <a:p>
            <a:r>
              <a:rPr lang="en-US"/>
              <a:t>State testing vendors have been notified of the Governor’s guidance to superintendents. </a:t>
            </a:r>
          </a:p>
          <a:p>
            <a:r>
              <a:rPr lang="en-US"/>
              <a:t>KDE is in contact with state and national partners</a:t>
            </a:r>
            <a:r>
              <a:rPr lang="en-US" i="1"/>
              <a:t>.</a:t>
            </a:r>
            <a:endParaRPr lang="en-US"/>
          </a:p>
          <a:p>
            <a:pPr marL="457200" lvl="1" indent="0">
              <a:buNone/>
            </a:pPr>
            <a:endParaRPr lang="en-US"/>
          </a:p>
        </p:txBody>
      </p:sp>
      <p:sp>
        <p:nvSpPr>
          <p:cNvPr id="4" name="Slide Number Placeholder 3">
            <a:extLst>
              <a:ext uri="{FF2B5EF4-FFF2-40B4-BE49-F238E27FC236}">
                <a16:creationId xmlns:a16="http://schemas.microsoft.com/office/drawing/2014/main" id="{A47FA51B-B453-4657-AB70-A9700E3C0A21}"/>
              </a:ext>
            </a:extLst>
          </p:cNvPr>
          <p:cNvSpPr>
            <a:spLocks noGrp="1"/>
          </p:cNvSpPr>
          <p:nvPr>
            <p:ph type="sldNum" sz="quarter" idx="12"/>
          </p:nvPr>
        </p:nvSpPr>
        <p:spPr/>
        <p:txBody>
          <a:bodyPr/>
          <a:lstStyle/>
          <a:p>
            <a:fld id="{91BD7323-49BF-4C97-8773-5EC64C492009}" type="slidenum">
              <a:rPr lang="en-US" smtClean="0"/>
              <a:t>12</a:t>
            </a:fld>
            <a:endParaRPr lang="en-US"/>
          </a:p>
        </p:txBody>
      </p:sp>
      <p:sp>
        <p:nvSpPr>
          <p:cNvPr id="5" name="Footer Placeholder 4">
            <a:extLst>
              <a:ext uri="{FF2B5EF4-FFF2-40B4-BE49-F238E27FC236}">
                <a16:creationId xmlns:a16="http://schemas.microsoft.com/office/drawing/2014/main" id="{81C2E532-4AF6-4F7E-A74A-E308ED0E1021}"/>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34403357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2371579"/>
          </a:xfrm>
        </p:spPr>
        <p:txBody>
          <a:bodyPr/>
          <a:lstStyle/>
          <a:p>
            <a:r>
              <a:rPr lang="en-US"/>
              <a:t>2020 Legislative Update</a:t>
            </a:r>
          </a:p>
        </p:txBody>
      </p:sp>
      <p:sp>
        <p:nvSpPr>
          <p:cNvPr id="5" name="Slide Number Placeholder 4"/>
          <p:cNvSpPr>
            <a:spLocks noGrp="1"/>
          </p:cNvSpPr>
          <p:nvPr>
            <p:ph type="sldNum" sz="quarter" idx="12"/>
          </p:nvPr>
        </p:nvSpPr>
        <p:spPr/>
        <p:txBody>
          <a:bodyPr/>
          <a:lstStyle/>
          <a:p>
            <a:fld id="{22FFD975-2A4F-4D24-A812-B7919981C196}" type="slidenum">
              <a:rPr lang="en-US" smtClean="0"/>
              <a:pPr/>
              <a:t>13</a:t>
            </a:fld>
            <a:endParaRPr lang="en-US"/>
          </a:p>
        </p:txBody>
      </p:sp>
      <p:sp>
        <p:nvSpPr>
          <p:cNvPr id="4" name="Footer Placeholder 3">
            <a:extLst>
              <a:ext uri="{FF2B5EF4-FFF2-40B4-BE49-F238E27FC236}">
                <a16:creationId xmlns:a16="http://schemas.microsoft.com/office/drawing/2014/main" id="{7C33A59A-6085-4210-9254-4D05E914818B}"/>
              </a:ext>
            </a:extLst>
          </p:cNvPr>
          <p:cNvSpPr>
            <a:spLocks noGrp="1"/>
          </p:cNvSpPr>
          <p:nvPr>
            <p:ph type="ftr" sz="quarter" idx="13"/>
          </p:nvPr>
        </p:nvSpPr>
        <p:spPr>
          <a:xfrm>
            <a:off x="347196" y="649106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OAA:DAAS: March 12, 2020 DAC Webcast</a:t>
            </a:r>
          </a:p>
        </p:txBody>
      </p:sp>
    </p:spTree>
    <p:extLst>
      <p:ext uri="{BB962C8B-B14F-4D97-AF65-F5344CB8AC3E}">
        <p14:creationId xmlns:p14="http://schemas.microsoft.com/office/powerpoint/2010/main" val="1688638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1398C-A734-427E-9536-BCBD89AA45A7}"/>
              </a:ext>
            </a:extLst>
          </p:cNvPr>
          <p:cNvSpPr>
            <a:spLocks noGrp="1"/>
          </p:cNvSpPr>
          <p:nvPr>
            <p:ph type="title"/>
          </p:nvPr>
        </p:nvSpPr>
        <p:spPr>
          <a:xfrm>
            <a:off x="356010" y="265814"/>
            <a:ext cx="8917993" cy="770578"/>
          </a:xfrm>
        </p:spPr>
        <p:txBody>
          <a:bodyPr>
            <a:normAutofit/>
          </a:bodyPr>
          <a:lstStyle/>
          <a:p>
            <a:r>
              <a:rPr lang="en-US"/>
              <a:t>Filed Legislation</a:t>
            </a:r>
          </a:p>
        </p:txBody>
      </p:sp>
      <p:sp>
        <p:nvSpPr>
          <p:cNvPr id="3" name="Text Placeholder 2">
            <a:extLst>
              <a:ext uri="{FF2B5EF4-FFF2-40B4-BE49-F238E27FC236}">
                <a16:creationId xmlns:a16="http://schemas.microsoft.com/office/drawing/2014/main" id="{ECFB7530-8228-49F0-AF79-1778DB9BBEDD}"/>
              </a:ext>
            </a:extLst>
          </p:cNvPr>
          <p:cNvSpPr>
            <a:spLocks noGrp="1"/>
          </p:cNvSpPr>
          <p:nvPr>
            <p:ph type="body" idx="1"/>
          </p:nvPr>
        </p:nvSpPr>
        <p:spPr>
          <a:xfrm>
            <a:off x="356010" y="1112388"/>
            <a:ext cx="10052014" cy="5197262"/>
          </a:xfrm>
        </p:spPr>
        <p:txBody>
          <a:bodyPr>
            <a:normAutofit fontScale="85000" lnSpcReduction="10000"/>
          </a:bodyPr>
          <a:lstStyle/>
          <a:p>
            <a:pPr>
              <a:lnSpc>
                <a:spcPct val="120000"/>
              </a:lnSpc>
              <a:spcBef>
                <a:spcPts val="0"/>
              </a:spcBef>
            </a:pPr>
            <a:r>
              <a:rPr lang="en-US" sz="2600" b="1">
                <a:ea typeface="+mn-lt"/>
                <a:cs typeface="+mn-lt"/>
                <a:hlinkClick r:id="rId3"/>
              </a:rPr>
              <a:t>SB 158 </a:t>
            </a:r>
            <a:r>
              <a:rPr lang="en-US" sz="2600"/>
              <a:t>– Original Version</a:t>
            </a:r>
          </a:p>
          <a:p>
            <a:pPr>
              <a:lnSpc>
                <a:spcPct val="120000"/>
              </a:lnSpc>
              <a:spcBef>
                <a:spcPts val="0"/>
              </a:spcBef>
            </a:pPr>
            <a:r>
              <a:rPr lang="en-US" sz="2600">
                <a:ea typeface="+mn-lt"/>
                <a:cs typeface="+mn-lt"/>
              </a:rPr>
              <a:t>Amends KRS 158.6455 in multiple areas to create an accountability system that includes an annual meaningful differentiation of all public schools in the state using multiple measures that describe the overall performance of each district, school, and student subgroup. Performance shall be based on a combination of academic and school quality indicators and measures known as “state indicators.” </a:t>
            </a:r>
          </a:p>
          <a:p>
            <a:pPr>
              <a:lnSpc>
                <a:spcPct val="120000"/>
              </a:lnSpc>
              <a:spcBef>
                <a:spcPts val="0"/>
              </a:spcBef>
            </a:pPr>
            <a:endParaRPr lang="en-US" sz="2600">
              <a:ea typeface="+mn-lt"/>
              <a:cs typeface="+mn-lt"/>
            </a:endParaRPr>
          </a:p>
          <a:p>
            <a:pPr algn="just">
              <a:lnSpc>
                <a:spcPct val="120000"/>
              </a:lnSpc>
              <a:spcBef>
                <a:spcPts val="0"/>
              </a:spcBef>
            </a:pPr>
            <a:r>
              <a:rPr lang="en-US" sz="2600">
                <a:hlinkClick r:id="rId3"/>
              </a:rPr>
              <a:t>SB 158 Senate Committee Substitute </a:t>
            </a:r>
            <a:r>
              <a:rPr lang="en-US" sz="2600"/>
              <a:t>- Updated Version</a:t>
            </a:r>
          </a:p>
          <a:p>
            <a:pPr algn="just">
              <a:lnSpc>
                <a:spcPct val="120000"/>
              </a:lnSpc>
              <a:spcBef>
                <a:spcPts val="0"/>
              </a:spcBef>
            </a:pPr>
            <a:r>
              <a:rPr lang="en-US" sz="2600">
                <a:ea typeface="+mn-lt"/>
                <a:cs typeface="+mn-lt"/>
              </a:rPr>
              <a:t>Retains original provisions, except amend KRS 158.6455 to clarify implementation dates of the accountability system provisions; clarify that three years of performance shall be used when determining the lowest-performing five percent of schools; delete the minimum subgroup provisions; and clarify that a superintendent, principal, or school district can appeal a performance judgment.</a:t>
            </a:r>
          </a:p>
          <a:p>
            <a:pPr algn="just"/>
            <a:endParaRPr lang="en-US" sz="2600">
              <a:ea typeface="+mn-lt"/>
              <a:cs typeface="+mn-lt"/>
            </a:endParaRPr>
          </a:p>
          <a:p>
            <a:pPr algn="just"/>
            <a:endParaRPr lang="en-US" sz="3200"/>
          </a:p>
          <a:p>
            <a:pPr algn="just"/>
            <a:endParaRPr lang="en-US" sz="3200">
              <a:ea typeface="+mn-lt"/>
              <a:cs typeface="+mn-lt"/>
            </a:endParaRPr>
          </a:p>
          <a:p>
            <a:pPr algn="just"/>
            <a:endParaRPr lang="en-US" sz="3200">
              <a:ea typeface="+mn-lt"/>
              <a:cs typeface="+mn-lt"/>
            </a:endParaRPr>
          </a:p>
          <a:p>
            <a:pPr algn="just"/>
            <a:endParaRPr lang="en-US"/>
          </a:p>
          <a:p>
            <a:endParaRPr lang="en-US"/>
          </a:p>
          <a:p>
            <a:endParaRPr lang="en-US"/>
          </a:p>
          <a:p>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AE5679E5-304D-4B81-A43A-DACC7B704403}"/>
              </a:ext>
            </a:extLst>
          </p:cNvPr>
          <p:cNvSpPr>
            <a:spLocks noGrp="1"/>
          </p:cNvSpPr>
          <p:nvPr>
            <p:ph type="sldNum" sz="quarter" idx="12"/>
          </p:nvPr>
        </p:nvSpPr>
        <p:spPr/>
        <p:txBody>
          <a:bodyPr/>
          <a:lstStyle/>
          <a:p>
            <a:fld id="{91BD7323-49BF-4C97-8773-5EC64C492009}" type="slidenum">
              <a:rPr lang="en-US" smtClean="0"/>
              <a:t>14</a:t>
            </a:fld>
            <a:endParaRPr lang="en-US"/>
          </a:p>
        </p:txBody>
      </p:sp>
      <p:sp>
        <p:nvSpPr>
          <p:cNvPr id="5" name="Footer Placeholder 4">
            <a:extLst>
              <a:ext uri="{FF2B5EF4-FFF2-40B4-BE49-F238E27FC236}">
                <a16:creationId xmlns:a16="http://schemas.microsoft.com/office/drawing/2014/main" id="{FD910DAF-76D0-4697-AA32-0003EF1C863F}"/>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77179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94A7A-914F-4161-B523-EA683D67D730}"/>
              </a:ext>
            </a:extLst>
          </p:cNvPr>
          <p:cNvSpPr>
            <a:spLocks noGrp="1"/>
          </p:cNvSpPr>
          <p:nvPr>
            <p:ph type="title"/>
          </p:nvPr>
        </p:nvSpPr>
        <p:spPr>
          <a:xfrm>
            <a:off x="177553" y="257025"/>
            <a:ext cx="8974901" cy="1320800"/>
          </a:xfrm>
        </p:spPr>
        <p:txBody>
          <a:bodyPr/>
          <a:lstStyle/>
          <a:p>
            <a:r>
              <a:rPr lang="en-US"/>
              <a:t>Filed Legislation (2 of 3)</a:t>
            </a:r>
          </a:p>
        </p:txBody>
      </p:sp>
      <p:sp>
        <p:nvSpPr>
          <p:cNvPr id="3" name="Text Placeholder 2">
            <a:extLst>
              <a:ext uri="{FF2B5EF4-FFF2-40B4-BE49-F238E27FC236}">
                <a16:creationId xmlns:a16="http://schemas.microsoft.com/office/drawing/2014/main" id="{3A48D8EC-E77B-4C70-853B-FAAB67B197AF}"/>
              </a:ext>
            </a:extLst>
          </p:cNvPr>
          <p:cNvSpPr>
            <a:spLocks noGrp="1"/>
          </p:cNvSpPr>
          <p:nvPr>
            <p:ph type="body" sz="quarter" idx="13"/>
          </p:nvPr>
        </p:nvSpPr>
        <p:spPr>
          <a:xfrm>
            <a:off x="301840" y="1180729"/>
            <a:ext cx="9442661" cy="5133305"/>
          </a:xfrm>
        </p:spPr>
        <p:txBody>
          <a:bodyPr vert="horz" lIns="91440" tIns="45720" rIns="91440" bIns="45720" rtlCol="0" anchor="t">
            <a:normAutofit fontScale="32500" lnSpcReduction="20000"/>
          </a:bodyPr>
          <a:lstStyle/>
          <a:p>
            <a:pPr marL="0" indent="0">
              <a:lnSpc>
                <a:spcPct val="120000"/>
              </a:lnSpc>
              <a:spcBef>
                <a:spcPts val="0"/>
              </a:spcBef>
              <a:buNone/>
            </a:pPr>
            <a:r>
              <a:rPr lang="en-US" sz="7200" b="1" u="sng">
                <a:hlinkClick r:id="rId2"/>
              </a:rPr>
              <a:t>HB 278 </a:t>
            </a:r>
            <a:r>
              <a:rPr lang="en-US" sz="7200" b="1">
                <a:hlinkClick r:id="rId2"/>
              </a:rPr>
              <a:t>-</a:t>
            </a:r>
            <a:r>
              <a:rPr lang="en-US" sz="7200">
                <a:hlinkClick r:id="rId2"/>
              </a:rPr>
              <a:t> </a:t>
            </a:r>
            <a:r>
              <a:rPr lang="en-US" sz="7200"/>
              <a:t> Amend KRS 158.6455 to require inclusion of the Armed Services Vocational Aptitude Battery (ASVAB) test as a measurement of postsecondary readiness for the state accountability system. The state board shall determine the benchmark score.</a:t>
            </a:r>
          </a:p>
          <a:p>
            <a:pPr marL="0" indent="0">
              <a:lnSpc>
                <a:spcPct val="120000"/>
              </a:lnSpc>
              <a:spcBef>
                <a:spcPts val="0"/>
              </a:spcBef>
              <a:buNone/>
            </a:pPr>
            <a:endParaRPr lang="en-US" sz="7200"/>
          </a:p>
          <a:p>
            <a:pPr marL="0" indent="0">
              <a:lnSpc>
                <a:spcPct val="120000"/>
              </a:lnSpc>
              <a:spcBef>
                <a:spcPts val="0"/>
              </a:spcBef>
              <a:buNone/>
            </a:pPr>
            <a:r>
              <a:rPr lang="en-US" sz="7200" b="1" u="sng">
                <a:hlinkClick r:id="rId3"/>
              </a:rPr>
              <a:t>HJR 82 </a:t>
            </a:r>
            <a:r>
              <a:rPr lang="en-US" sz="7200" b="1"/>
              <a:t>- </a:t>
            </a:r>
            <a:r>
              <a:rPr lang="en-US" sz="7200"/>
              <a:t>HJR 82 is a JOINT RESOLUTION relating to school accountability. The resolution directs the commissioner of education to convene a strategic assessment and accountability committee; establish minimum requirements for the composition of the committee; establish the duties of the committee; require the commissioner to report the findings of the committee to the Interim Joint Committee on Education by December 1, 2020, and December 1, 2021. </a:t>
            </a:r>
          </a:p>
          <a:p>
            <a:pPr marL="0" indent="0">
              <a:buNone/>
            </a:pPr>
            <a:endParaRPr lang="en-US"/>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EC584A32-F11E-4E8B-9BA4-91F110761747}"/>
              </a:ext>
            </a:extLst>
          </p:cNvPr>
          <p:cNvSpPr>
            <a:spLocks noGrp="1"/>
          </p:cNvSpPr>
          <p:nvPr>
            <p:ph type="sldNum" sz="quarter" idx="12"/>
          </p:nvPr>
        </p:nvSpPr>
        <p:spPr/>
        <p:txBody>
          <a:bodyPr/>
          <a:lstStyle/>
          <a:p>
            <a:fld id="{91BD7323-49BF-4C97-8773-5EC64C492009}" type="slidenum">
              <a:rPr lang="en-US" smtClean="0"/>
              <a:t>15</a:t>
            </a:fld>
            <a:endParaRPr lang="en-US"/>
          </a:p>
        </p:txBody>
      </p:sp>
      <p:sp>
        <p:nvSpPr>
          <p:cNvPr id="5" name="Footer Placeholder 4">
            <a:extLst>
              <a:ext uri="{FF2B5EF4-FFF2-40B4-BE49-F238E27FC236}">
                <a16:creationId xmlns:a16="http://schemas.microsoft.com/office/drawing/2014/main" id="{152BA0A5-8882-438F-9B53-E999D37EF3EE}"/>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39244034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A562B-6931-4301-9A93-5371FC87E054}"/>
              </a:ext>
            </a:extLst>
          </p:cNvPr>
          <p:cNvSpPr>
            <a:spLocks noGrp="1"/>
          </p:cNvSpPr>
          <p:nvPr>
            <p:ph type="title"/>
          </p:nvPr>
        </p:nvSpPr>
        <p:spPr>
          <a:xfrm>
            <a:off x="221942" y="346229"/>
            <a:ext cx="8991101" cy="790113"/>
          </a:xfrm>
        </p:spPr>
        <p:txBody>
          <a:bodyPr/>
          <a:lstStyle/>
          <a:p>
            <a:r>
              <a:rPr lang="en-US"/>
              <a:t>Filed Legislation (3 of 3)</a:t>
            </a:r>
          </a:p>
        </p:txBody>
      </p:sp>
      <p:sp>
        <p:nvSpPr>
          <p:cNvPr id="3" name="Text Placeholder 2">
            <a:extLst>
              <a:ext uri="{FF2B5EF4-FFF2-40B4-BE49-F238E27FC236}">
                <a16:creationId xmlns:a16="http://schemas.microsoft.com/office/drawing/2014/main" id="{272EAC8B-164B-43C6-B625-D2C832BC4D3B}"/>
              </a:ext>
            </a:extLst>
          </p:cNvPr>
          <p:cNvSpPr>
            <a:spLocks noGrp="1"/>
          </p:cNvSpPr>
          <p:nvPr>
            <p:ph type="body" idx="1"/>
          </p:nvPr>
        </p:nvSpPr>
        <p:spPr>
          <a:xfrm>
            <a:off x="259851" y="1225118"/>
            <a:ext cx="9637184" cy="5236345"/>
          </a:xfrm>
        </p:spPr>
        <p:txBody>
          <a:bodyPr>
            <a:normAutofit/>
          </a:bodyPr>
          <a:lstStyle/>
          <a:p>
            <a:pPr>
              <a:lnSpc>
                <a:spcPct val="110000"/>
              </a:lnSpc>
              <a:spcBef>
                <a:spcPts val="0"/>
              </a:spcBef>
            </a:pPr>
            <a:r>
              <a:rPr lang="en-US" sz="1900" b="0" i="0" u="sng" strike="noStrike">
                <a:latin typeface="Franklin Gothic Medium"/>
                <a:hlinkClick r:id="rId3"/>
              </a:rPr>
              <a:t>HB 429 </a:t>
            </a:r>
            <a:r>
              <a:rPr lang="en-US" sz="1900" b="0" i="0" u="none" strike="noStrike">
                <a:solidFill>
                  <a:srgbClr val="000000"/>
                </a:solidFill>
                <a:latin typeface="Franklin Gothic Medium"/>
              </a:rPr>
              <a:t>– </a:t>
            </a:r>
            <a:r>
              <a:rPr lang="en-US" sz="1900">
                <a:solidFill>
                  <a:srgbClr val="000000"/>
                </a:solidFill>
                <a:latin typeface="Franklin Gothic Medium"/>
              </a:rPr>
              <a:t>Amends</a:t>
            </a:r>
            <a:r>
              <a:rPr lang="en-US" sz="1900" b="0" i="0" u="none" strike="noStrike">
                <a:solidFill>
                  <a:srgbClr val="000000"/>
                </a:solidFill>
                <a:latin typeface="Franklin Gothic Medium"/>
              </a:rPr>
              <a:t> KRS 158.6453 to require a pre-college admissions exam to be administered in the fall of grade 10 instead of a college admissions exam; allows a student to retake the college admissions exam in the fall of grade 12. </a:t>
            </a:r>
          </a:p>
          <a:p>
            <a:pPr>
              <a:lnSpc>
                <a:spcPct val="110000"/>
              </a:lnSpc>
              <a:spcBef>
                <a:spcPts val="0"/>
              </a:spcBef>
            </a:pPr>
            <a:endParaRPr lang="en-US" sz="1900" b="0" i="0" u="none" strike="noStrike">
              <a:solidFill>
                <a:srgbClr val="000000"/>
              </a:solidFill>
              <a:latin typeface="Franklin Gothic Medium"/>
            </a:endParaRPr>
          </a:p>
          <a:p>
            <a:pPr>
              <a:lnSpc>
                <a:spcPct val="110000"/>
              </a:lnSpc>
              <a:spcBef>
                <a:spcPts val="0"/>
              </a:spcBef>
            </a:pPr>
            <a:r>
              <a:rPr lang="en-US" sz="1900">
                <a:hlinkClick r:id="rId4"/>
              </a:rPr>
              <a:t>HB 514</a:t>
            </a:r>
            <a:r>
              <a:rPr lang="en-US" sz="1900"/>
              <a:t> - Each local district shall determine a high score required for a student to be exempted from the college admissions examination. If a student attains the high score on a college admissions examination, the parent or guardian of the student, or the student if he or she is at least eighteen (18) years old or legally emancipated, may request exemption from any college admissions examination the student has not taken. </a:t>
            </a:r>
          </a:p>
          <a:p>
            <a:pPr>
              <a:lnSpc>
                <a:spcPct val="110000"/>
              </a:lnSpc>
              <a:spcBef>
                <a:spcPts val="0"/>
              </a:spcBef>
            </a:pPr>
            <a:endParaRPr lang="en-US" sz="1900"/>
          </a:p>
          <a:p>
            <a:pPr>
              <a:lnSpc>
                <a:spcPct val="110000"/>
              </a:lnSpc>
              <a:spcBef>
                <a:spcPts val="0"/>
              </a:spcBef>
            </a:pPr>
            <a:r>
              <a:rPr lang="en-US" sz="1900">
                <a:hlinkClick r:id="rId5"/>
              </a:rPr>
              <a:t>HB 87 Floor Amendment 2 </a:t>
            </a:r>
            <a:r>
              <a:rPr lang="en-US" sz="1900"/>
              <a:t>- Amends KRS 156.160 to prohibit high school graduation requirements from including a postsecondary readiness indicator used in the state accountability system or a minimum score on a statewide assessment; amend KRS 158.140 to prohibit a local board from requiring achievement of a minimum score on a statewide assessment as a high school graduation requirement.</a:t>
            </a:r>
          </a:p>
          <a:p>
            <a:endParaRPr lang="en-US" sz="1900"/>
          </a:p>
          <a:p>
            <a:endParaRPr lang="en-US" sz="2000"/>
          </a:p>
        </p:txBody>
      </p:sp>
      <p:sp>
        <p:nvSpPr>
          <p:cNvPr id="4" name="Slide Number Placeholder 3">
            <a:extLst>
              <a:ext uri="{FF2B5EF4-FFF2-40B4-BE49-F238E27FC236}">
                <a16:creationId xmlns:a16="http://schemas.microsoft.com/office/drawing/2014/main" id="{410AE7C9-C600-4C60-9933-6E592A5F25D5}"/>
              </a:ext>
            </a:extLst>
          </p:cNvPr>
          <p:cNvSpPr>
            <a:spLocks noGrp="1"/>
          </p:cNvSpPr>
          <p:nvPr>
            <p:ph type="sldNum" sz="quarter" idx="12"/>
          </p:nvPr>
        </p:nvSpPr>
        <p:spPr/>
        <p:txBody>
          <a:bodyPr/>
          <a:lstStyle/>
          <a:p>
            <a:fld id="{91BD7323-49BF-4C97-8773-5EC64C492009}" type="slidenum">
              <a:rPr lang="en-US" smtClean="0"/>
              <a:t>16</a:t>
            </a:fld>
            <a:endParaRPr lang="en-US"/>
          </a:p>
        </p:txBody>
      </p:sp>
      <p:sp>
        <p:nvSpPr>
          <p:cNvPr id="5" name="Footer Placeholder 4">
            <a:extLst>
              <a:ext uri="{FF2B5EF4-FFF2-40B4-BE49-F238E27FC236}">
                <a16:creationId xmlns:a16="http://schemas.microsoft.com/office/drawing/2014/main" id="{2924FFA9-3A5F-48A7-BE84-88B79E82181E}"/>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2151952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6CF1-3FF2-48FD-8EA2-475F4DA4D2EC}"/>
              </a:ext>
            </a:extLst>
          </p:cNvPr>
          <p:cNvSpPr>
            <a:spLocks noGrp="1"/>
          </p:cNvSpPr>
          <p:nvPr>
            <p:ph type="ctrTitle"/>
          </p:nvPr>
        </p:nvSpPr>
        <p:spPr>
          <a:xfrm>
            <a:off x="874469" y="1477104"/>
            <a:ext cx="8664694" cy="1949265"/>
          </a:xfrm>
        </p:spPr>
        <p:txBody>
          <a:bodyPr/>
          <a:lstStyle/>
          <a:p>
            <a:r>
              <a:rPr lang="en-US"/>
              <a:t>K-PREP Sample Test Items</a:t>
            </a:r>
          </a:p>
        </p:txBody>
      </p:sp>
      <p:sp>
        <p:nvSpPr>
          <p:cNvPr id="4" name="Slide Number Placeholder 3">
            <a:extLst>
              <a:ext uri="{FF2B5EF4-FFF2-40B4-BE49-F238E27FC236}">
                <a16:creationId xmlns:a16="http://schemas.microsoft.com/office/drawing/2014/main" id="{CAAA1A17-3BB8-43ED-9D38-DFDEF7861D86}"/>
              </a:ext>
            </a:extLst>
          </p:cNvPr>
          <p:cNvSpPr>
            <a:spLocks noGrp="1"/>
          </p:cNvSpPr>
          <p:nvPr>
            <p:ph type="sldNum" sz="quarter" idx="12"/>
          </p:nvPr>
        </p:nvSpPr>
        <p:spPr/>
        <p:txBody>
          <a:bodyPr/>
          <a:lstStyle/>
          <a:p>
            <a:fld id="{91BD7323-49BF-4C97-8773-5EC64C492009}" type="slidenum">
              <a:rPr lang="en-US" smtClean="0"/>
              <a:t>17</a:t>
            </a:fld>
            <a:endParaRPr lang="en-US"/>
          </a:p>
        </p:txBody>
      </p:sp>
      <p:sp>
        <p:nvSpPr>
          <p:cNvPr id="5" name="Footer Placeholder 4">
            <a:extLst>
              <a:ext uri="{FF2B5EF4-FFF2-40B4-BE49-F238E27FC236}">
                <a16:creationId xmlns:a16="http://schemas.microsoft.com/office/drawing/2014/main" id="{E4DCB5AA-D254-4311-B315-47252853662B}"/>
              </a:ext>
            </a:extLst>
          </p:cNvPr>
          <p:cNvSpPr>
            <a:spLocks noGrp="1"/>
          </p:cNvSpPr>
          <p:nvPr>
            <p:ph type="ftr" sz="quarter" idx="13"/>
          </p:nvPr>
        </p:nvSpPr>
        <p:spPr>
          <a:xfrm>
            <a:off x="347196" y="649106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OAA:DAAS: March 12, 2020 DAC Webcast</a:t>
            </a:r>
          </a:p>
        </p:txBody>
      </p:sp>
    </p:spTree>
    <p:extLst>
      <p:ext uri="{BB962C8B-B14F-4D97-AF65-F5344CB8AC3E}">
        <p14:creationId xmlns:p14="http://schemas.microsoft.com/office/powerpoint/2010/main" val="14672198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B8ED-D1D2-417B-8FAE-AD3CA14C8ACE}"/>
              </a:ext>
            </a:extLst>
          </p:cNvPr>
          <p:cNvSpPr>
            <a:spLocks noGrp="1"/>
          </p:cNvSpPr>
          <p:nvPr>
            <p:ph type="title"/>
          </p:nvPr>
        </p:nvSpPr>
        <p:spPr>
          <a:xfrm>
            <a:off x="243840" y="14978"/>
            <a:ext cx="8908614" cy="1320800"/>
          </a:xfrm>
        </p:spPr>
        <p:txBody>
          <a:bodyPr/>
          <a:lstStyle/>
          <a:p>
            <a:r>
              <a:rPr lang="en-US"/>
              <a:t>Sample Test Items</a:t>
            </a:r>
          </a:p>
        </p:txBody>
      </p:sp>
      <p:sp>
        <p:nvSpPr>
          <p:cNvPr id="3" name="Text Placeholder 2">
            <a:extLst>
              <a:ext uri="{FF2B5EF4-FFF2-40B4-BE49-F238E27FC236}">
                <a16:creationId xmlns:a16="http://schemas.microsoft.com/office/drawing/2014/main" id="{B07BFC57-53E9-4E3D-B261-35443A6BCBD9}"/>
              </a:ext>
            </a:extLst>
          </p:cNvPr>
          <p:cNvSpPr>
            <a:spLocks noGrp="1"/>
          </p:cNvSpPr>
          <p:nvPr>
            <p:ph type="body" sz="quarter" idx="13"/>
          </p:nvPr>
        </p:nvSpPr>
        <p:spPr>
          <a:xfrm>
            <a:off x="243840" y="793376"/>
            <a:ext cx="9881795" cy="5697687"/>
          </a:xfrm>
        </p:spPr>
        <p:txBody>
          <a:bodyPr vert="horz" lIns="91440" tIns="45720" rIns="91440" bIns="45720" rtlCol="0" anchor="t">
            <a:normAutofit fontScale="70000" lnSpcReduction="20000"/>
          </a:bodyPr>
          <a:lstStyle/>
          <a:p>
            <a:pPr marL="0" indent="0">
              <a:buNone/>
            </a:pPr>
            <a:r>
              <a:rPr lang="en-US" b="1">
                <a:ea typeface="+mn-lt"/>
                <a:cs typeface="+mn-lt"/>
              </a:rPr>
              <a:t>For the </a:t>
            </a:r>
            <a:r>
              <a:rPr lang="en-US" sz="3400" b="1">
                <a:ea typeface="+mn-lt"/>
                <a:cs typeface="+mn-lt"/>
              </a:rPr>
              <a:t>Operational</a:t>
            </a:r>
            <a:r>
              <a:rPr lang="en-US" b="1">
                <a:ea typeface="+mn-lt"/>
                <a:cs typeface="+mn-lt"/>
              </a:rPr>
              <a:t> Tests:</a:t>
            </a:r>
          </a:p>
          <a:p>
            <a:r>
              <a:rPr lang="en-US">
                <a:ea typeface="+mn-lt"/>
                <a:cs typeface="+mn-lt"/>
              </a:rPr>
              <a:t>Sample K-PREP Test Items are available for the current reading, math and writing standards from this </a:t>
            </a:r>
            <a:r>
              <a:rPr lang="en-US">
                <a:ea typeface="+mn-lt"/>
                <a:cs typeface="+mn-lt"/>
                <a:hlinkClick r:id="rId3"/>
              </a:rPr>
              <a:t>google drive</a:t>
            </a:r>
            <a:r>
              <a:rPr lang="en-US">
                <a:ea typeface="+mn-lt"/>
                <a:cs typeface="+mn-lt"/>
              </a:rPr>
              <a:t>. Items in the link do not contain items for the new standards or for science or social studies.</a:t>
            </a:r>
            <a:endParaRPr lang="en-US"/>
          </a:p>
          <a:p>
            <a:r>
              <a:rPr lang="en-US" b="1">
                <a:ea typeface="+mn-lt"/>
                <a:cs typeface="+mn-lt"/>
              </a:rPr>
              <a:t>Science</a:t>
            </a:r>
            <a:r>
              <a:rPr lang="en-US">
                <a:ea typeface="+mn-lt"/>
                <a:cs typeface="+mn-lt"/>
              </a:rPr>
              <a:t>: The recommended process for </a:t>
            </a:r>
            <a:r>
              <a:rPr lang="en-US">
                <a:ea typeface="+mn-lt"/>
                <a:cs typeface="+mn-lt"/>
                <a:hlinkClick r:id="rId4"/>
              </a:rPr>
              <a:t>administering the tasks</a:t>
            </a:r>
            <a:r>
              <a:rPr lang="en-US">
                <a:ea typeface="+mn-lt"/>
                <a:cs typeface="+mn-lt"/>
              </a:rPr>
              <a:t> and the </a:t>
            </a:r>
            <a:r>
              <a:rPr lang="en-US">
                <a:ea typeface="+mn-lt"/>
                <a:cs typeface="+mn-lt"/>
                <a:hlinkClick r:id="rId5"/>
              </a:rPr>
              <a:t>TCT bank</a:t>
            </a:r>
            <a:r>
              <a:rPr lang="en-US">
                <a:ea typeface="+mn-lt"/>
                <a:cs typeface="+mn-lt"/>
              </a:rPr>
              <a:t> may be accessed on KDE’s website. For questions, contact </a:t>
            </a:r>
            <a:r>
              <a:rPr lang="en-US">
                <a:ea typeface="+mn-lt"/>
                <a:cs typeface="+mn-lt"/>
                <a:hlinkClick r:id="rId6"/>
              </a:rPr>
              <a:t>Rae McEntyre</a:t>
            </a:r>
            <a:r>
              <a:rPr lang="en-US">
                <a:ea typeface="+mn-lt"/>
                <a:cs typeface="+mn-lt"/>
              </a:rPr>
              <a:t>, Science Consultant, at 502-564-2106, ext. 4104.</a:t>
            </a:r>
            <a:endParaRPr lang="en-US"/>
          </a:p>
          <a:p>
            <a:pPr marL="0" indent="0">
              <a:buNone/>
            </a:pPr>
            <a:r>
              <a:rPr lang="en-US" b="1">
                <a:ea typeface="+mn-lt"/>
                <a:cs typeface="+mn-lt"/>
              </a:rPr>
              <a:t>For the Field Tests:</a:t>
            </a:r>
            <a:endParaRPr lang="en-US"/>
          </a:p>
          <a:p>
            <a:r>
              <a:rPr lang="en-US">
                <a:ea typeface="+mn-lt"/>
                <a:cs typeface="+mn-lt"/>
              </a:rPr>
              <a:t>Tutorials and practice tests are available from the </a:t>
            </a:r>
            <a:r>
              <a:rPr lang="en-US" err="1">
                <a:ea typeface="+mn-lt"/>
                <a:cs typeface="+mn-lt"/>
              </a:rPr>
              <a:t>PearsonAccess</a:t>
            </a:r>
            <a:r>
              <a:rPr lang="en-US" baseline="30000" err="1">
                <a:ea typeface="+mn-lt"/>
                <a:cs typeface="+mn-lt"/>
              </a:rPr>
              <a:t>next</a:t>
            </a:r>
            <a:r>
              <a:rPr lang="en-US">
                <a:ea typeface="+mn-lt"/>
                <a:cs typeface="+mn-lt"/>
              </a:rPr>
              <a:t> landing page by clicking on the </a:t>
            </a:r>
            <a:r>
              <a:rPr lang="en-US">
                <a:ea typeface="+mn-lt"/>
                <a:cs typeface="+mn-lt"/>
                <a:hlinkClick r:id="rId7"/>
              </a:rPr>
              <a:t>Practice Test</a:t>
            </a:r>
            <a:r>
              <a:rPr lang="en-US">
                <a:ea typeface="+mn-lt"/>
                <a:cs typeface="+mn-lt"/>
              </a:rPr>
              <a:t> link in the lower right-hand corner. The tutorials are split into two levels – Grades 3-5 and Grades 6-12. </a:t>
            </a:r>
            <a:endParaRPr lang="en-US"/>
          </a:p>
          <a:p>
            <a:r>
              <a:rPr lang="en-US">
                <a:ea typeface="+mn-lt"/>
                <a:cs typeface="+mn-lt"/>
              </a:rPr>
              <a:t>Current Kentucky Standards and resources are available through the </a:t>
            </a:r>
            <a:r>
              <a:rPr lang="en-US">
                <a:ea typeface="+mn-lt"/>
                <a:cs typeface="+mn-lt"/>
                <a:hlinkClick r:id="rId8"/>
              </a:rPr>
              <a:t>kystandards.org</a:t>
            </a:r>
            <a:r>
              <a:rPr lang="en-US">
                <a:ea typeface="+mn-lt"/>
                <a:cs typeface="+mn-lt"/>
              </a:rPr>
              <a:t> site for each content area.</a:t>
            </a:r>
            <a:endParaRPr lang="en-US"/>
          </a:p>
          <a:p>
            <a:pPr marL="0" indent="0">
              <a:buNone/>
            </a:pPr>
            <a:endParaRPr lang="en-US"/>
          </a:p>
        </p:txBody>
      </p:sp>
      <p:sp>
        <p:nvSpPr>
          <p:cNvPr id="4" name="Slide Number Placeholder 3">
            <a:extLst>
              <a:ext uri="{FF2B5EF4-FFF2-40B4-BE49-F238E27FC236}">
                <a16:creationId xmlns:a16="http://schemas.microsoft.com/office/drawing/2014/main" id="{159134FE-9C0B-44BC-B252-3F89FDA81A95}"/>
              </a:ext>
            </a:extLst>
          </p:cNvPr>
          <p:cNvSpPr>
            <a:spLocks noGrp="1"/>
          </p:cNvSpPr>
          <p:nvPr>
            <p:ph type="sldNum" sz="quarter" idx="12"/>
          </p:nvPr>
        </p:nvSpPr>
        <p:spPr/>
        <p:txBody>
          <a:bodyPr/>
          <a:lstStyle/>
          <a:p>
            <a:fld id="{91BD7323-49BF-4C97-8773-5EC64C492009}" type="slidenum">
              <a:rPr lang="en-US" smtClean="0"/>
              <a:t>18</a:t>
            </a:fld>
            <a:endParaRPr lang="en-US"/>
          </a:p>
        </p:txBody>
      </p:sp>
      <p:sp>
        <p:nvSpPr>
          <p:cNvPr id="5" name="Footer Placeholder 4">
            <a:extLst>
              <a:ext uri="{FF2B5EF4-FFF2-40B4-BE49-F238E27FC236}">
                <a16:creationId xmlns:a16="http://schemas.microsoft.com/office/drawing/2014/main" id="{98C2DC3A-2C46-4EC9-AD93-BE942AAAF9BE}"/>
              </a:ext>
            </a:extLst>
          </p:cNvPr>
          <p:cNvSpPr>
            <a:spLocks noGrp="1"/>
          </p:cNvSpPr>
          <p:nvPr>
            <p:ph type="ftr" sz="quarter" idx="14"/>
          </p:nvPr>
        </p:nvSpPr>
        <p:spPr>
          <a:xfrm>
            <a:off x="347196" y="649106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OAA:DAAS: March 12, 2020 DAC Webcast</a:t>
            </a:r>
          </a:p>
        </p:txBody>
      </p:sp>
    </p:spTree>
    <p:extLst>
      <p:ext uri="{BB962C8B-B14F-4D97-AF65-F5344CB8AC3E}">
        <p14:creationId xmlns:p14="http://schemas.microsoft.com/office/powerpoint/2010/main" val="1986570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456" y="2412454"/>
            <a:ext cx="8596668" cy="834222"/>
          </a:xfrm>
        </p:spPr>
        <p:txBody>
          <a:bodyPr/>
          <a:lstStyle/>
          <a:p>
            <a:r>
              <a:rPr lang="en-US"/>
              <a:t>K Screen Information</a:t>
            </a:r>
          </a:p>
        </p:txBody>
      </p:sp>
      <p:sp>
        <p:nvSpPr>
          <p:cNvPr id="3" name="Text Placeholder 2"/>
          <p:cNvSpPr>
            <a:spLocks noGrp="1"/>
          </p:cNvSpPr>
          <p:nvPr>
            <p:ph type="body" sz="quarter" idx="13"/>
          </p:nvPr>
        </p:nvSpPr>
        <p:spPr>
          <a:xfrm>
            <a:off x="489456" y="3867189"/>
            <a:ext cx="9188715" cy="3854722"/>
          </a:xfrm>
        </p:spPr>
        <p:txBody>
          <a:bodyPr>
            <a:normAutofit/>
          </a:bodyPr>
          <a:lstStyle/>
          <a:p>
            <a:pPr marL="0" indent="0" algn="r">
              <a:buNone/>
            </a:pPr>
            <a:r>
              <a:rPr lang="en-US" sz="3200">
                <a:solidFill>
                  <a:schemeClr val="bg1">
                    <a:lumMod val="50000"/>
                  </a:schemeClr>
                </a:solidFill>
              </a:rPr>
              <a:t>Jennifer Akin</a:t>
            </a:r>
          </a:p>
          <a:p>
            <a:pPr marL="0" indent="0" algn="r">
              <a:buNone/>
            </a:pPr>
            <a:r>
              <a:rPr lang="en-US" sz="3200">
                <a:solidFill>
                  <a:schemeClr val="bg1">
                    <a:lumMod val="50000"/>
                  </a:schemeClr>
                </a:solidFill>
              </a:rPr>
              <a:t>Program Consultant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BD7323-49BF-4C97-8773-5EC64C492009}" type="slidenum">
              <a:rPr kumimoji="0" lang="en-US" sz="1800" b="0" i="0" u="none" strike="noStrike" kern="1200" cap="none" spc="0" normalizeH="0" baseline="0" noProof="0" smtClean="0">
                <a:ln>
                  <a:noFill/>
                </a:ln>
                <a:solidFill>
                  <a:prstClr val="white"/>
                </a:solidFill>
                <a:effectLst/>
                <a:uLnTx/>
                <a:uFillTx/>
                <a:latin typeface="Franklin Gothic Medium" panose="020B06030201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white"/>
              </a:solidFill>
              <a:effectLst/>
              <a:uLnTx/>
              <a:uFillTx/>
              <a:latin typeface="Franklin Gothic Medium" panose="020B0603020102020204" pitchFamily="34" charset="0"/>
              <a:ea typeface="+mn-ea"/>
              <a:cs typeface="+mn-cs"/>
            </a:endParaRPr>
          </a:p>
        </p:txBody>
      </p:sp>
      <p:sp>
        <p:nvSpPr>
          <p:cNvPr id="5" name="Footer Placeholder 4">
            <a:extLst>
              <a:ext uri="{FF2B5EF4-FFF2-40B4-BE49-F238E27FC236}">
                <a16:creationId xmlns:a16="http://schemas.microsoft.com/office/drawing/2014/main" id="{983421B5-308C-4B68-BBC6-C9FF8BA6C59D}"/>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445429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783" y="118129"/>
            <a:ext cx="8596668" cy="1320800"/>
          </a:xfrm>
        </p:spPr>
        <p:txBody>
          <a:bodyPr/>
          <a:lstStyle/>
          <a:p>
            <a:r>
              <a:rPr lang="en-US"/>
              <a:t>Agenda</a:t>
            </a:r>
          </a:p>
        </p:txBody>
      </p:sp>
      <p:sp>
        <p:nvSpPr>
          <p:cNvPr id="3" name="Text Placeholder 2"/>
          <p:cNvSpPr>
            <a:spLocks noGrp="1"/>
          </p:cNvSpPr>
          <p:nvPr>
            <p:ph type="body" sz="quarter" idx="13"/>
          </p:nvPr>
        </p:nvSpPr>
        <p:spPr>
          <a:xfrm>
            <a:off x="478247" y="870815"/>
            <a:ext cx="11061711" cy="5790556"/>
          </a:xfrm>
        </p:spPr>
        <p:txBody>
          <a:bodyPr vert="horz" lIns="91440" tIns="45720" rIns="91440" bIns="45720" rtlCol="0" anchor="t">
            <a:normAutofit fontScale="92500" lnSpcReduction="10000"/>
          </a:bodyPr>
          <a:lstStyle/>
          <a:p>
            <a:pPr>
              <a:lnSpc>
                <a:spcPct val="120000"/>
              </a:lnSpc>
              <a:buFont typeface="Wingdings" panose="05000000000000000000" pitchFamily="2" charset="2"/>
              <a:buChar char="Ø"/>
            </a:pPr>
            <a:r>
              <a:rPr lang="en-US">
                <a:solidFill>
                  <a:schemeClr val="tx1"/>
                </a:solidFill>
              </a:rPr>
              <a:t>Welcome</a:t>
            </a:r>
          </a:p>
          <a:p>
            <a:pPr>
              <a:lnSpc>
                <a:spcPct val="120000"/>
              </a:lnSpc>
              <a:buFont typeface="Wingdings" panose="05000000000000000000" pitchFamily="2" charset="2"/>
              <a:buChar char="Ø"/>
            </a:pPr>
            <a:r>
              <a:rPr lang="en-US">
                <a:solidFill>
                  <a:srgbClr val="404040"/>
                </a:solidFill>
              </a:rPr>
              <a:t>Online</a:t>
            </a:r>
            <a:r>
              <a:rPr lang="en-US">
                <a:ea typeface="+mn-lt"/>
                <a:cs typeface="+mn-lt"/>
              </a:rPr>
              <a:t> Field Test Update</a:t>
            </a:r>
          </a:p>
          <a:p>
            <a:pPr>
              <a:lnSpc>
                <a:spcPct val="120000"/>
              </a:lnSpc>
              <a:buFont typeface="Wingdings" panose="05000000000000000000" pitchFamily="2" charset="2"/>
              <a:buChar char="Ø"/>
            </a:pPr>
            <a:r>
              <a:rPr lang="en-US"/>
              <a:t>Coronavirus (COVID-19) and State Required Testing</a:t>
            </a:r>
            <a:endParaRPr lang="en-US">
              <a:ea typeface="+mn-lt"/>
              <a:cs typeface="+mn-lt"/>
            </a:endParaRPr>
          </a:p>
          <a:p>
            <a:pPr>
              <a:lnSpc>
                <a:spcPct val="120000"/>
              </a:lnSpc>
              <a:buFont typeface="Wingdings" panose="05000000000000000000" pitchFamily="2" charset="2"/>
              <a:buChar char="Ø"/>
            </a:pPr>
            <a:r>
              <a:rPr lang="en-US">
                <a:ea typeface="+mn-lt"/>
                <a:cs typeface="+mn-lt"/>
              </a:rPr>
              <a:t>2020 Legislative Update </a:t>
            </a:r>
          </a:p>
          <a:p>
            <a:pPr>
              <a:lnSpc>
                <a:spcPct val="120000"/>
              </a:lnSpc>
              <a:buFont typeface="Wingdings" panose="05000000000000000000" pitchFamily="2" charset="2"/>
              <a:buChar char="Ø"/>
            </a:pPr>
            <a:r>
              <a:rPr lang="en-US">
                <a:ea typeface="+mn-lt"/>
                <a:cs typeface="+mn-lt"/>
              </a:rPr>
              <a:t>Sample Items </a:t>
            </a:r>
          </a:p>
          <a:p>
            <a:pPr>
              <a:lnSpc>
                <a:spcPct val="120000"/>
              </a:lnSpc>
              <a:buFont typeface="Wingdings" panose="05000000000000000000" pitchFamily="2" charset="2"/>
              <a:buChar char="Ø"/>
            </a:pPr>
            <a:r>
              <a:rPr lang="en-US">
                <a:ea typeface="+mn-lt"/>
                <a:cs typeface="+mn-lt"/>
              </a:rPr>
              <a:t>K-Screen  </a:t>
            </a:r>
          </a:p>
          <a:p>
            <a:pPr>
              <a:lnSpc>
                <a:spcPct val="120000"/>
              </a:lnSpc>
              <a:buFont typeface="Wingdings" panose="05000000000000000000" pitchFamily="2" charset="2"/>
              <a:buChar char="Ø"/>
            </a:pPr>
            <a:r>
              <a:rPr lang="en-US">
                <a:ea typeface="+mn-lt"/>
                <a:cs typeface="+mn-lt"/>
              </a:rPr>
              <a:t>ACCESS For ELLs: Pre-Reporting Validation </a:t>
            </a:r>
          </a:p>
          <a:p>
            <a:pPr>
              <a:lnSpc>
                <a:spcPct val="120000"/>
              </a:lnSpc>
              <a:buFont typeface="Wingdings" panose="05000000000000000000" pitchFamily="2" charset="2"/>
              <a:buChar char="Ø"/>
            </a:pPr>
            <a:r>
              <a:rPr lang="en-US">
                <a:ea typeface="+mn-lt"/>
                <a:cs typeface="+mn-lt"/>
              </a:rPr>
              <a:t>Questions and Answers</a:t>
            </a:r>
            <a:endParaRPr lang="en-US"/>
          </a:p>
          <a:p>
            <a:pPr>
              <a:lnSpc>
                <a:spcPct val="120000"/>
              </a:lnSpc>
              <a:buFont typeface="Wingdings" panose="05000000000000000000" pitchFamily="2" charset="2"/>
              <a:buChar char="Ø"/>
            </a:pPr>
            <a:endParaRPr lang="en-US">
              <a:solidFill>
                <a:schemeClr val="tx1"/>
              </a:solidFill>
            </a:endParaRPr>
          </a:p>
          <a:p>
            <a:pPr>
              <a:lnSpc>
                <a:spcPct val="120000"/>
              </a:lnSpc>
              <a:buFont typeface="Wingdings" panose="05000000000000000000" pitchFamily="2" charset="2"/>
              <a:buChar char="Ø"/>
            </a:pPr>
            <a:endParaRPr lang="en-US">
              <a:solidFill>
                <a:schemeClr val="tx1"/>
              </a:solidFill>
            </a:endParaRPr>
          </a:p>
        </p:txBody>
      </p:sp>
      <p:sp>
        <p:nvSpPr>
          <p:cNvPr id="6" name="Footer Placeholder 5"/>
          <p:cNvSpPr>
            <a:spLocks noGrp="1"/>
          </p:cNvSpPr>
          <p:nvPr>
            <p:ph type="ftr" sz="quarter" idx="3"/>
          </p:nvPr>
        </p:nvSpPr>
        <p:spPr/>
        <p:txBody>
          <a:bodyPr/>
          <a:lstStyle/>
          <a:p>
            <a:r>
              <a:rPr lang="en-US"/>
              <a:t>OAA:DAAS: March 12, 2020 DAC Webcast</a:t>
            </a:r>
          </a:p>
        </p:txBody>
      </p:sp>
      <p:sp>
        <p:nvSpPr>
          <p:cNvPr id="4" name="Slide Number Placeholder 3"/>
          <p:cNvSpPr>
            <a:spLocks noGrp="1"/>
          </p:cNvSpPr>
          <p:nvPr>
            <p:ph type="sldNum" sz="quarter" idx="12"/>
          </p:nvPr>
        </p:nvSpPr>
        <p:spPr/>
        <p:txBody>
          <a:bodyPr/>
          <a:lstStyle/>
          <a:p>
            <a:fld id="{91BD7323-49BF-4C97-8773-5EC64C492009}" type="slidenum">
              <a:rPr lang="en-US" smtClean="0"/>
              <a:t>2</a:t>
            </a:fld>
            <a:endParaRPr lang="en-US"/>
          </a:p>
        </p:txBody>
      </p:sp>
    </p:spTree>
    <p:extLst>
      <p:ext uri="{BB962C8B-B14F-4D97-AF65-F5344CB8AC3E}">
        <p14:creationId xmlns:p14="http://schemas.microsoft.com/office/powerpoint/2010/main" val="1612151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Ordering K Screen Materials</a:t>
            </a:r>
          </a:p>
        </p:txBody>
      </p:sp>
      <p:sp>
        <p:nvSpPr>
          <p:cNvPr id="2" name="Text Placeholder 1"/>
          <p:cNvSpPr>
            <a:spLocks noGrp="1"/>
          </p:cNvSpPr>
          <p:nvPr>
            <p:ph type="body" sz="quarter" idx="13"/>
          </p:nvPr>
        </p:nvSpPr>
        <p:spPr>
          <a:xfrm>
            <a:off x="555786" y="1146470"/>
            <a:ext cx="9188715" cy="5167564"/>
          </a:xfrm>
        </p:spPr>
        <p:txBody>
          <a:bodyPr>
            <a:normAutofit fontScale="92500" lnSpcReduction="10000"/>
          </a:bodyPr>
          <a:lstStyle/>
          <a:p>
            <a:pPr marL="0" indent="0">
              <a:buNone/>
            </a:pPr>
            <a:r>
              <a:rPr lang="en-US" sz="4300"/>
              <a:t>New Ordering Process</a:t>
            </a:r>
          </a:p>
          <a:p>
            <a:r>
              <a:rPr lang="en-US" sz="3500"/>
              <a:t>Materials now ordered directly through Curriculum Associates.  The downloadable order form and directions are located on the </a:t>
            </a:r>
            <a:r>
              <a:rPr lang="en-US" sz="3500">
                <a:hlinkClick r:id="rId3"/>
              </a:rPr>
              <a:t>Curriculum Associates Kentucky</a:t>
            </a:r>
            <a:r>
              <a:rPr lang="en-US" sz="3500"/>
              <a:t> webpage.</a:t>
            </a:r>
          </a:p>
          <a:p>
            <a:r>
              <a:rPr lang="en-US" sz="3500"/>
              <a:t>Place orders by March 27.  Email spreadsheet directly to </a:t>
            </a:r>
            <a:r>
              <a:rPr lang="en-US" sz="3500">
                <a:hlinkClick r:id="rId4"/>
              </a:rPr>
              <a:t>FulfillmentOps@cainc.com</a:t>
            </a:r>
            <a:r>
              <a:rPr lang="en-US" sz="3500"/>
              <a:t>.  Materials will be delivered mid-May.</a:t>
            </a:r>
          </a:p>
          <a:p>
            <a:r>
              <a:rPr lang="en-US" sz="3500"/>
              <a:t>Spanish directions should be provided for translator. </a:t>
            </a:r>
          </a:p>
          <a:p>
            <a:endParaRPr lang="en-US"/>
          </a:p>
          <a:p>
            <a:endParaRPr lang="en-US"/>
          </a:p>
        </p:txBody>
      </p:sp>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5B754-AB68-4BEC-BAB4-B6AE95AF9DB6}" type="slidenum">
              <a:rPr kumimoji="0" lang="en-US" altLang="en-US" sz="1800" b="0" i="0" u="none" strike="noStrike" kern="1200" cap="none" spc="0" normalizeH="0" baseline="0" noProof="0" smtClean="0">
                <a:ln>
                  <a:noFill/>
                </a:ln>
                <a:solidFill>
                  <a:prstClr val="white"/>
                </a:solidFill>
                <a:effectLst/>
                <a:uLnTx/>
                <a:uFillTx/>
                <a:latin typeface="Franklin Gothic Medium" panose="020B0603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800" b="0" i="0" u="none" strike="noStrike" kern="1200" cap="none" spc="0" normalizeH="0" baseline="0" noProof="0">
              <a:ln>
                <a:noFill/>
              </a:ln>
              <a:solidFill>
                <a:prstClr val="white"/>
              </a:solidFill>
              <a:effectLst/>
              <a:uLnTx/>
              <a:uFillTx/>
              <a:latin typeface="Franklin Gothic Medium" panose="020B0603020102020204" pitchFamily="34" charset="0"/>
              <a:ea typeface="+mn-ea"/>
              <a:cs typeface="+mn-cs"/>
            </a:endParaRPr>
          </a:p>
        </p:txBody>
      </p:sp>
      <p:sp>
        <p:nvSpPr>
          <p:cNvPr id="3" name="Footer Placeholder 2">
            <a:extLst>
              <a:ext uri="{FF2B5EF4-FFF2-40B4-BE49-F238E27FC236}">
                <a16:creationId xmlns:a16="http://schemas.microsoft.com/office/drawing/2014/main" id="{5F153201-3B48-4FFB-BE57-8C0DD4D49674}"/>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3754186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CE612-3D8F-4409-B269-77FDD85EDB22}"/>
              </a:ext>
            </a:extLst>
          </p:cNvPr>
          <p:cNvSpPr>
            <a:spLocks noGrp="1"/>
          </p:cNvSpPr>
          <p:nvPr>
            <p:ph type="title" idx="4294967295"/>
          </p:nvPr>
        </p:nvSpPr>
        <p:spPr>
          <a:xfrm>
            <a:off x="422314" y="202199"/>
            <a:ext cx="2346593" cy="2016087"/>
          </a:xfrm>
        </p:spPr>
        <p:txBody>
          <a:bodyPr>
            <a:normAutofit/>
          </a:bodyPr>
          <a:lstStyle/>
          <a:p>
            <a:r>
              <a:rPr lang="en-US"/>
              <a:t>Order Form</a:t>
            </a:r>
          </a:p>
        </p:txBody>
      </p:sp>
      <p:pic>
        <p:nvPicPr>
          <p:cNvPr id="6" name="Picture 5" descr="Order form button on Curriculum Associates webpage.">
            <a:extLst>
              <a:ext uri="{FF2B5EF4-FFF2-40B4-BE49-F238E27FC236}">
                <a16:creationId xmlns:a16="http://schemas.microsoft.com/office/drawing/2014/main" id="{EB43CAA5-1308-48CB-A919-13AC9250B496}"/>
              </a:ext>
            </a:extLst>
          </p:cNvPr>
          <p:cNvPicPr>
            <a:picLocks noChangeAspect="1"/>
          </p:cNvPicPr>
          <p:nvPr/>
        </p:nvPicPr>
        <p:blipFill rotWithShape="1">
          <a:blip r:embed="rId2"/>
          <a:srcRect l="12419" t="9229" r="13549" b="7931"/>
          <a:stretch/>
        </p:blipFill>
        <p:spPr>
          <a:xfrm>
            <a:off x="1972019" y="31411"/>
            <a:ext cx="10181629" cy="6624390"/>
          </a:xfrm>
          <a:prstGeom prst="rect">
            <a:avLst/>
          </a:prstGeom>
        </p:spPr>
      </p:pic>
      <p:sp>
        <p:nvSpPr>
          <p:cNvPr id="7" name="Arrow: Right 6">
            <a:extLst>
              <a:ext uri="{FF2B5EF4-FFF2-40B4-BE49-F238E27FC236}">
                <a16:creationId xmlns:a16="http://schemas.microsoft.com/office/drawing/2014/main" id="{AD0B429A-BBF7-4065-8FAE-D6CE07E9B86A}"/>
              </a:ext>
              <a:ext uri="{C183D7F6-B498-43B3-948B-1728B52AA6E4}">
                <adec:decorative xmlns:adec="http://schemas.microsoft.com/office/drawing/2017/decorative" val="1"/>
              </a:ext>
            </a:extLst>
          </p:cNvPr>
          <p:cNvSpPr/>
          <p:nvPr/>
        </p:nvSpPr>
        <p:spPr>
          <a:xfrm>
            <a:off x="1972019" y="5699855"/>
            <a:ext cx="1563329" cy="540802"/>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11D5A0AF-0AF5-4E5B-B2FE-11A613BE6172}"/>
              </a:ext>
            </a:extLst>
          </p:cNvPr>
          <p:cNvSpPr>
            <a:spLocks noGrp="1"/>
          </p:cNvSpPr>
          <p:nvPr>
            <p:ph type="sldNum" sz="quarter" idx="10"/>
          </p:nvPr>
        </p:nvSpPr>
        <p:spPr/>
        <p:txBody>
          <a:bodyPr/>
          <a:lstStyle/>
          <a:p>
            <a:fld id="{91BD7323-49BF-4C97-8773-5EC64C492009}" type="slidenum">
              <a:rPr lang="en-US" smtClean="0"/>
              <a:t>21</a:t>
            </a:fld>
            <a:endParaRPr lang="en-US"/>
          </a:p>
        </p:txBody>
      </p:sp>
      <p:sp>
        <p:nvSpPr>
          <p:cNvPr id="5" name="Footer Placeholder 4">
            <a:extLst>
              <a:ext uri="{FF2B5EF4-FFF2-40B4-BE49-F238E27FC236}">
                <a16:creationId xmlns:a16="http://schemas.microsoft.com/office/drawing/2014/main" id="{CE8B723A-E5D3-4670-B989-FAF01EA0944E}"/>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4010393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6F53C5-BB74-4084-92F9-128D8941CC35}"/>
              </a:ext>
            </a:extLst>
          </p:cNvPr>
          <p:cNvSpPr>
            <a:spLocks noGrp="1"/>
          </p:cNvSpPr>
          <p:nvPr>
            <p:ph type="sldNum" sz="quarter" idx="10"/>
          </p:nvPr>
        </p:nvSpPr>
        <p:spPr/>
        <p:txBody>
          <a:bodyPr/>
          <a:lstStyle/>
          <a:p>
            <a:fld id="{91BD7323-49BF-4C97-8773-5EC64C492009}" type="slidenum">
              <a:rPr lang="en-US" smtClean="0"/>
              <a:t>22</a:t>
            </a:fld>
            <a:endParaRPr lang="en-US"/>
          </a:p>
        </p:txBody>
      </p:sp>
      <p:sp>
        <p:nvSpPr>
          <p:cNvPr id="4" name="Footer Placeholder 3">
            <a:extLst>
              <a:ext uri="{FF2B5EF4-FFF2-40B4-BE49-F238E27FC236}">
                <a16:creationId xmlns:a16="http://schemas.microsoft.com/office/drawing/2014/main" id="{10C5BCD5-3442-4E11-AE22-805F48FB8BE1}"/>
              </a:ext>
            </a:extLst>
          </p:cNvPr>
          <p:cNvSpPr>
            <a:spLocks noGrp="1"/>
          </p:cNvSpPr>
          <p:nvPr>
            <p:ph type="ftr" sz="quarter" idx="3"/>
          </p:nvPr>
        </p:nvSpPr>
        <p:spPr/>
        <p:txBody>
          <a:bodyPr/>
          <a:lstStyle/>
          <a:p>
            <a:r>
              <a:rPr lang="en-US"/>
              <a:t>OAA:DAAS: March 12, 2020 DAC Webcast</a:t>
            </a:r>
          </a:p>
        </p:txBody>
      </p:sp>
      <p:sp>
        <p:nvSpPr>
          <p:cNvPr id="2" name="Title 1">
            <a:extLst>
              <a:ext uri="{FF2B5EF4-FFF2-40B4-BE49-F238E27FC236}">
                <a16:creationId xmlns:a16="http://schemas.microsoft.com/office/drawing/2014/main" id="{6A637B1D-A5A8-4DB2-86C7-D6353F303BF9}"/>
              </a:ext>
            </a:extLst>
          </p:cNvPr>
          <p:cNvSpPr>
            <a:spLocks noGrp="1"/>
          </p:cNvSpPr>
          <p:nvPr>
            <p:ph type="title" idx="4294967295"/>
          </p:nvPr>
        </p:nvSpPr>
        <p:spPr>
          <a:xfrm>
            <a:off x="616945" y="235924"/>
            <a:ext cx="8596313" cy="903287"/>
          </a:xfrm>
        </p:spPr>
        <p:txBody>
          <a:bodyPr>
            <a:normAutofit fontScale="90000"/>
          </a:bodyPr>
          <a:lstStyle/>
          <a:p>
            <a:r>
              <a:rPr lang="en-US"/>
              <a:t>K Screen Order Form: Instructions</a:t>
            </a:r>
          </a:p>
        </p:txBody>
      </p:sp>
      <p:pic>
        <p:nvPicPr>
          <p:cNvPr id="6" name="Picture 5" descr="Instructions tab in the Order Form spreadsheet">
            <a:extLst>
              <a:ext uri="{FF2B5EF4-FFF2-40B4-BE49-F238E27FC236}">
                <a16:creationId xmlns:a16="http://schemas.microsoft.com/office/drawing/2014/main" id="{BA8DC5CD-4806-4AAC-A1BC-774E8F362D38}"/>
              </a:ext>
            </a:extLst>
          </p:cNvPr>
          <p:cNvPicPr>
            <a:picLocks noChangeAspect="1"/>
          </p:cNvPicPr>
          <p:nvPr/>
        </p:nvPicPr>
        <p:blipFill rotWithShape="1">
          <a:blip r:embed="rId2"/>
          <a:srcRect t="15274" r="1452" b="5782"/>
          <a:stretch/>
        </p:blipFill>
        <p:spPr>
          <a:xfrm>
            <a:off x="0" y="1504335"/>
            <a:ext cx="12015019" cy="4957130"/>
          </a:xfrm>
          <a:prstGeom prst="rect">
            <a:avLst/>
          </a:prstGeom>
        </p:spPr>
      </p:pic>
    </p:spTree>
    <p:extLst>
      <p:ext uri="{BB962C8B-B14F-4D97-AF65-F5344CB8AC3E}">
        <p14:creationId xmlns:p14="http://schemas.microsoft.com/office/powerpoint/2010/main" val="2320720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6F53C5-BB74-4084-92F9-128D8941CC35}"/>
              </a:ext>
            </a:extLst>
          </p:cNvPr>
          <p:cNvSpPr>
            <a:spLocks noGrp="1"/>
          </p:cNvSpPr>
          <p:nvPr>
            <p:ph type="sldNum" sz="quarter" idx="10"/>
          </p:nvPr>
        </p:nvSpPr>
        <p:spPr/>
        <p:txBody>
          <a:bodyPr/>
          <a:lstStyle/>
          <a:p>
            <a:fld id="{91BD7323-49BF-4C97-8773-5EC64C492009}" type="slidenum">
              <a:rPr lang="en-US" smtClean="0"/>
              <a:t>23</a:t>
            </a:fld>
            <a:endParaRPr lang="en-US"/>
          </a:p>
        </p:txBody>
      </p:sp>
      <p:sp>
        <p:nvSpPr>
          <p:cNvPr id="4" name="Footer Placeholder 3">
            <a:extLst>
              <a:ext uri="{FF2B5EF4-FFF2-40B4-BE49-F238E27FC236}">
                <a16:creationId xmlns:a16="http://schemas.microsoft.com/office/drawing/2014/main" id="{10C5BCD5-3442-4E11-AE22-805F48FB8BE1}"/>
              </a:ext>
            </a:extLst>
          </p:cNvPr>
          <p:cNvSpPr>
            <a:spLocks noGrp="1"/>
          </p:cNvSpPr>
          <p:nvPr>
            <p:ph type="ftr" sz="quarter" idx="3"/>
          </p:nvPr>
        </p:nvSpPr>
        <p:spPr/>
        <p:txBody>
          <a:bodyPr/>
          <a:lstStyle/>
          <a:p>
            <a:r>
              <a:rPr lang="en-US"/>
              <a:t>OAA:DAAS: March 12, 2020 DAC Webcast</a:t>
            </a:r>
          </a:p>
        </p:txBody>
      </p:sp>
      <p:sp>
        <p:nvSpPr>
          <p:cNvPr id="2" name="Title 1">
            <a:extLst>
              <a:ext uri="{FF2B5EF4-FFF2-40B4-BE49-F238E27FC236}">
                <a16:creationId xmlns:a16="http://schemas.microsoft.com/office/drawing/2014/main" id="{6A637B1D-A5A8-4DB2-86C7-D6353F303BF9}"/>
              </a:ext>
            </a:extLst>
          </p:cNvPr>
          <p:cNvSpPr>
            <a:spLocks noGrp="1"/>
          </p:cNvSpPr>
          <p:nvPr>
            <p:ph type="title" idx="4294967295"/>
          </p:nvPr>
        </p:nvSpPr>
        <p:spPr>
          <a:xfrm>
            <a:off x="226142" y="131443"/>
            <a:ext cx="8596313" cy="903287"/>
          </a:xfrm>
        </p:spPr>
        <p:txBody>
          <a:bodyPr/>
          <a:lstStyle/>
          <a:p>
            <a:r>
              <a:rPr lang="en-US"/>
              <a:t>K Screen Order Form: Quantities</a:t>
            </a:r>
          </a:p>
        </p:txBody>
      </p:sp>
      <p:pic>
        <p:nvPicPr>
          <p:cNvPr id="6" name="Picture 5" descr="Quantities tab in the Order Form spreadsheet">
            <a:extLst>
              <a:ext uri="{FF2B5EF4-FFF2-40B4-BE49-F238E27FC236}">
                <a16:creationId xmlns:a16="http://schemas.microsoft.com/office/drawing/2014/main" id="{8CBAA949-98B9-4F9E-9AA8-9DC38B71EF02}"/>
              </a:ext>
            </a:extLst>
          </p:cNvPr>
          <p:cNvPicPr>
            <a:picLocks noChangeAspect="1"/>
          </p:cNvPicPr>
          <p:nvPr/>
        </p:nvPicPr>
        <p:blipFill rotWithShape="1">
          <a:blip r:embed="rId2"/>
          <a:srcRect t="15088" r="1855" b="6954"/>
          <a:stretch/>
        </p:blipFill>
        <p:spPr>
          <a:xfrm>
            <a:off x="0" y="1034730"/>
            <a:ext cx="11965858" cy="5346405"/>
          </a:xfrm>
          <a:prstGeom prst="rect">
            <a:avLst/>
          </a:prstGeom>
        </p:spPr>
      </p:pic>
    </p:spTree>
    <p:extLst>
      <p:ext uri="{BB962C8B-B14F-4D97-AF65-F5344CB8AC3E}">
        <p14:creationId xmlns:p14="http://schemas.microsoft.com/office/powerpoint/2010/main" val="314365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A6F53C5-BB74-4084-92F9-128D8941CC35}"/>
              </a:ext>
            </a:extLst>
          </p:cNvPr>
          <p:cNvSpPr>
            <a:spLocks noGrp="1"/>
          </p:cNvSpPr>
          <p:nvPr>
            <p:ph type="sldNum" sz="quarter" idx="10"/>
          </p:nvPr>
        </p:nvSpPr>
        <p:spPr/>
        <p:txBody>
          <a:bodyPr/>
          <a:lstStyle/>
          <a:p>
            <a:fld id="{91BD7323-49BF-4C97-8773-5EC64C492009}" type="slidenum">
              <a:rPr lang="en-US" smtClean="0"/>
              <a:t>24</a:t>
            </a:fld>
            <a:endParaRPr lang="en-US"/>
          </a:p>
        </p:txBody>
      </p:sp>
      <p:sp>
        <p:nvSpPr>
          <p:cNvPr id="4" name="Footer Placeholder 3">
            <a:extLst>
              <a:ext uri="{FF2B5EF4-FFF2-40B4-BE49-F238E27FC236}">
                <a16:creationId xmlns:a16="http://schemas.microsoft.com/office/drawing/2014/main" id="{10C5BCD5-3442-4E11-AE22-805F48FB8BE1}"/>
              </a:ext>
            </a:extLst>
          </p:cNvPr>
          <p:cNvSpPr>
            <a:spLocks noGrp="1"/>
          </p:cNvSpPr>
          <p:nvPr>
            <p:ph type="ftr" sz="quarter" idx="3"/>
          </p:nvPr>
        </p:nvSpPr>
        <p:spPr/>
        <p:txBody>
          <a:bodyPr/>
          <a:lstStyle/>
          <a:p>
            <a:r>
              <a:rPr lang="en-US"/>
              <a:t>OAA:DAAS: March 12, 2020 DAC Webcast</a:t>
            </a:r>
          </a:p>
        </p:txBody>
      </p:sp>
      <p:sp>
        <p:nvSpPr>
          <p:cNvPr id="2" name="Title 1">
            <a:extLst>
              <a:ext uri="{FF2B5EF4-FFF2-40B4-BE49-F238E27FC236}">
                <a16:creationId xmlns:a16="http://schemas.microsoft.com/office/drawing/2014/main" id="{6A637B1D-A5A8-4DB2-86C7-D6353F303BF9}"/>
              </a:ext>
            </a:extLst>
          </p:cNvPr>
          <p:cNvSpPr>
            <a:spLocks noGrp="1"/>
          </p:cNvSpPr>
          <p:nvPr>
            <p:ph type="title" idx="4294967295"/>
          </p:nvPr>
        </p:nvSpPr>
        <p:spPr>
          <a:xfrm>
            <a:off x="396918" y="290014"/>
            <a:ext cx="8596313" cy="903287"/>
          </a:xfrm>
        </p:spPr>
        <p:txBody>
          <a:bodyPr/>
          <a:lstStyle/>
          <a:p>
            <a:r>
              <a:rPr lang="en-US"/>
              <a:t>K Screen Order Form: Shipping</a:t>
            </a:r>
          </a:p>
        </p:txBody>
      </p:sp>
      <p:pic>
        <p:nvPicPr>
          <p:cNvPr id="5" name="Picture 4" descr="Shipping tab on the Order Form spreadsheet">
            <a:extLst>
              <a:ext uri="{FF2B5EF4-FFF2-40B4-BE49-F238E27FC236}">
                <a16:creationId xmlns:a16="http://schemas.microsoft.com/office/drawing/2014/main" id="{AE530D84-1963-4E76-872B-151421675599}"/>
              </a:ext>
            </a:extLst>
          </p:cNvPr>
          <p:cNvPicPr>
            <a:picLocks noChangeAspect="1"/>
          </p:cNvPicPr>
          <p:nvPr/>
        </p:nvPicPr>
        <p:blipFill rotWithShape="1">
          <a:blip r:embed="rId2"/>
          <a:srcRect t="22939" r="12097" b="7995"/>
          <a:stretch/>
        </p:blipFill>
        <p:spPr>
          <a:xfrm>
            <a:off x="396918" y="1379852"/>
            <a:ext cx="10717161" cy="4736490"/>
          </a:xfrm>
          <a:prstGeom prst="rect">
            <a:avLst/>
          </a:prstGeom>
        </p:spPr>
      </p:pic>
    </p:spTree>
    <p:extLst>
      <p:ext uri="{BB962C8B-B14F-4D97-AF65-F5344CB8AC3E}">
        <p14:creationId xmlns:p14="http://schemas.microsoft.com/office/powerpoint/2010/main" val="2791881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456" y="201652"/>
            <a:ext cx="8944503" cy="1066316"/>
          </a:xfrm>
        </p:spPr>
        <p:txBody>
          <a:bodyPr/>
          <a:lstStyle/>
          <a:p>
            <a:r>
              <a:rPr lang="en-US"/>
              <a:t>K Screen Training Requirements </a:t>
            </a:r>
          </a:p>
        </p:txBody>
      </p:sp>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5B754-AB68-4BEC-BAB4-B6AE95AF9DB6}" type="slidenum">
              <a:rPr kumimoji="0" lang="en-US" altLang="en-US" sz="1800" b="0" i="0" u="none" strike="noStrike" kern="1200" cap="none" spc="0" normalizeH="0" baseline="0" noProof="0" smtClean="0">
                <a:ln>
                  <a:noFill/>
                </a:ln>
                <a:solidFill>
                  <a:prstClr val="white"/>
                </a:solidFill>
                <a:effectLst/>
                <a:uLnTx/>
                <a:uFillTx/>
                <a:latin typeface="Franklin Gothic Medium" panose="020B0603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800" b="0" i="0" u="none" strike="noStrike" kern="1200" cap="none" spc="0" normalizeH="0" baseline="0" noProof="0">
              <a:ln>
                <a:noFill/>
              </a:ln>
              <a:solidFill>
                <a:prstClr val="white"/>
              </a:solidFill>
              <a:effectLst/>
              <a:uLnTx/>
              <a:uFillTx/>
              <a:latin typeface="Franklin Gothic Medium" panose="020B0603020102020204" pitchFamily="34" charset="0"/>
              <a:ea typeface="+mn-ea"/>
              <a:cs typeface="+mn-cs"/>
            </a:endParaRPr>
          </a:p>
        </p:txBody>
      </p:sp>
      <p:sp>
        <p:nvSpPr>
          <p:cNvPr id="5" name="Text Placeholder 4"/>
          <p:cNvSpPr>
            <a:spLocks noGrp="1"/>
          </p:cNvSpPr>
          <p:nvPr>
            <p:ph type="body" sz="quarter" idx="13"/>
          </p:nvPr>
        </p:nvSpPr>
        <p:spPr>
          <a:xfrm>
            <a:off x="596543" y="1075173"/>
            <a:ext cx="8837416" cy="5234476"/>
          </a:xfrm>
        </p:spPr>
        <p:txBody>
          <a:bodyPr>
            <a:noAutofit/>
          </a:bodyPr>
          <a:lstStyle/>
          <a:p>
            <a:pPr lvl="0"/>
            <a:r>
              <a:rPr lang="en-US" sz="2400"/>
              <a:t>NEW district Training the Trainer (TOT) administrators must attend a 6-hour TOT module presented by Curriculum Associates and KDE. </a:t>
            </a:r>
          </a:p>
          <a:p>
            <a:pPr lvl="0"/>
            <a:r>
              <a:rPr lang="en-US" sz="2400"/>
              <a:t>NEW teachers administering the screen must attend a 3-hour session provided by the district TOT.</a:t>
            </a:r>
          </a:p>
          <a:p>
            <a:pPr lvl="0"/>
            <a:r>
              <a:rPr lang="en-US" sz="2400"/>
              <a:t>EXPERIENCED district TOT trainers must register for a webcast refresher.</a:t>
            </a:r>
          </a:p>
          <a:p>
            <a:r>
              <a:rPr lang="en-US" sz="2400"/>
              <a:t>EXPERIENCED teachers administering the screen must receive a one-hour refresher provided by the district TOT.</a:t>
            </a:r>
          </a:p>
          <a:p>
            <a:r>
              <a:rPr lang="en-US" sz="2400"/>
              <a:t>NEW and EXPERIENCED data entry staff annually review training materials hosted on the </a:t>
            </a:r>
            <a:r>
              <a:rPr lang="en-US" sz="2400" u="sng">
                <a:hlinkClick r:id="rId3"/>
              </a:rPr>
              <a:t>Common Kindergarten Entry Screener </a:t>
            </a:r>
            <a:r>
              <a:rPr lang="en-US" sz="2400"/>
              <a:t>website.</a:t>
            </a:r>
          </a:p>
          <a:p>
            <a:endParaRPr lang="en-US" sz="2400"/>
          </a:p>
          <a:p>
            <a:pPr lvl="0"/>
            <a:endParaRPr lang="en-US" sz="2400"/>
          </a:p>
          <a:p>
            <a:pPr marL="0" indent="0">
              <a:buNone/>
            </a:pPr>
            <a:endParaRPr lang="en-US" sz="3400"/>
          </a:p>
        </p:txBody>
      </p:sp>
      <p:sp>
        <p:nvSpPr>
          <p:cNvPr id="2" name="Footer Placeholder 1">
            <a:extLst>
              <a:ext uri="{FF2B5EF4-FFF2-40B4-BE49-F238E27FC236}">
                <a16:creationId xmlns:a16="http://schemas.microsoft.com/office/drawing/2014/main" id="{7A3A69A5-558F-45D0-9BB0-AF165C979EEB}"/>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32986516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9456" y="31411"/>
            <a:ext cx="8944503" cy="1066316"/>
          </a:xfrm>
        </p:spPr>
        <p:txBody>
          <a:bodyPr>
            <a:normAutofit fontScale="90000"/>
          </a:bodyPr>
          <a:lstStyle/>
          <a:p>
            <a:r>
              <a:rPr lang="en-US"/>
              <a:t>K Screen Training Opportunities (Face-to-Face)</a:t>
            </a:r>
          </a:p>
        </p:txBody>
      </p:sp>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5B754-AB68-4BEC-BAB4-B6AE95AF9DB6}" type="slidenum">
              <a:rPr kumimoji="0" lang="en-US" altLang="en-US" sz="1800" b="0" i="0" u="none" strike="noStrike" kern="1200" cap="none" spc="0" normalizeH="0" baseline="0" noProof="0" smtClean="0">
                <a:ln>
                  <a:noFill/>
                </a:ln>
                <a:solidFill>
                  <a:prstClr val="white"/>
                </a:solidFill>
                <a:effectLst/>
                <a:uLnTx/>
                <a:uFillTx/>
                <a:latin typeface="Franklin Gothic Medium" panose="020B0603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800" b="0" i="0" u="none" strike="noStrike" kern="1200" cap="none" spc="0" normalizeH="0" baseline="0" noProof="0">
              <a:ln>
                <a:noFill/>
              </a:ln>
              <a:solidFill>
                <a:prstClr val="white"/>
              </a:solidFill>
              <a:effectLst/>
              <a:uLnTx/>
              <a:uFillTx/>
              <a:latin typeface="Franklin Gothic Medium" panose="020B0603020102020204" pitchFamily="34" charset="0"/>
              <a:ea typeface="+mn-ea"/>
              <a:cs typeface="+mn-cs"/>
            </a:endParaRPr>
          </a:p>
        </p:txBody>
      </p:sp>
      <p:sp>
        <p:nvSpPr>
          <p:cNvPr id="5" name="Text Placeholder 4"/>
          <p:cNvSpPr>
            <a:spLocks noGrp="1"/>
          </p:cNvSpPr>
          <p:nvPr>
            <p:ph type="body" sz="quarter" idx="13"/>
          </p:nvPr>
        </p:nvSpPr>
        <p:spPr>
          <a:xfrm>
            <a:off x="596543" y="1403576"/>
            <a:ext cx="8837416" cy="5271199"/>
          </a:xfrm>
        </p:spPr>
        <p:txBody>
          <a:bodyPr>
            <a:noAutofit/>
          </a:bodyPr>
          <a:lstStyle/>
          <a:p>
            <a:pPr marL="0" indent="0">
              <a:buNone/>
            </a:pPr>
            <a:r>
              <a:rPr lang="en-US" sz="4000"/>
              <a:t>New Training of Trainer (TOT) </a:t>
            </a:r>
          </a:p>
          <a:p>
            <a:r>
              <a:rPr lang="en-US" sz="3200"/>
              <a:t>March 26 – Bob Kirby Library, Bowling Green </a:t>
            </a:r>
          </a:p>
          <a:p>
            <a:r>
              <a:rPr lang="en-US" sz="3200"/>
              <a:t>March 27 – Lexington Public Library, Central Library Branch, Lexington</a:t>
            </a:r>
          </a:p>
          <a:p>
            <a:r>
              <a:rPr lang="en-US" sz="3200"/>
              <a:t>July 22 – KDE, Frankfort</a:t>
            </a:r>
          </a:p>
          <a:p>
            <a:pPr marL="0" indent="0">
              <a:buNone/>
            </a:pPr>
            <a:endParaRPr lang="en-US" sz="3400"/>
          </a:p>
          <a:p>
            <a:pPr marL="0" indent="0">
              <a:buNone/>
            </a:pPr>
            <a:r>
              <a:rPr lang="en-US" sz="3400"/>
              <a:t>Registration information located on </a:t>
            </a:r>
            <a:r>
              <a:rPr lang="en-US" sz="3400">
                <a:hlinkClick r:id="rId3"/>
              </a:rPr>
              <a:t>Common Kindergarten Entry Screen</a:t>
            </a:r>
            <a:r>
              <a:rPr lang="en-US" sz="3400"/>
              <a:t> webpage.</a:t>
            </a:r>
          </a:p>
        </p:txBody>
      </p:sp>
      <p:sp>
        <p:nvSpPr>
          <p:cNvPr id="2" name="Footer Placeholder 1">
            <a:extLst>
              <a:ext uri="{FF2B5EF4-FFF2-40B4-BE49-F238E27FC236}">
                <a16:creationId xmlns:a16="http://schemas.microsoft.com/office/drawing/2014/main" id="{1CC4E8E7-865E-4516-B962-8DBFEAFECAA1}"/>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3109197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6543" y="201652"/>
            <a:ext cx="8944503" cy="1066316"/>
          </a:xfrm>
        </p:spPr>
        <p:txBody>
          <a:bodyPr>
            <a:normAutofit/>
          </a:bodyPr>
          <a:lstStyle/>
          <a:p>
            <a:r>
              <a:rPr lang="en-US"/>
              <a:t>K Screen Training Opportunities</a:t>
            </a:r>
          </a:p>
        </p:txBody>
      </p:sp>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5B754-AB68-4BEC-BAB4-B6AE95AF9DB6}" type="slidenum">
              <a:rPr kumimoji="0" lang="en-US" altLang="en-US" sz="1800" b="0" i="0" u="none" strike="noStrike" kern="1200" cap="none" spc="0" normalizeH="0" baseline="0" noProof="0" smtClean="0">
                <a:ln>
                  <a:noFill/>
                </a:ln>
                <a:solidFill>
                  <a:prstClr val="white"/>
                </a:solidFill>
                <a:effectLst/>
                <a:uLnTx/>
                <a:uFillTx/>
                <a:latin typeface="Franklin Gothic Medium" panose="020B0603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800" b="0" i="0" u="none" strike="noStrike" kern="1200" cap="none" spc="0" normalizeH="0" baseline="0" noProof="0">
              <a:ln>
                <a:noFill/>
              </a:ln>
              <a:solidFill>
                <a:prstClr val="white"/>
              </a:solidFill>
              <a:effectLst/>
              <a:uLnTx/>
              <a:uFillTx/>
              <a:latin typeface="Franklin Gothic Medium" panose="020B0603020102020204" pitchFamily="34" charset="0"/>
              <a:ea typeface="+mn-ea"/>
              <a:cs typeface="+mn-cs"/>
            </a:endParaRPr>
          </a:p>
        </p:txBody>
      </p:sp>
      <p:sp>
        <p:nvSpPr>
          <p:cNvPr id="5" name="Text Placeholder 4"/>
          <p:cNvSpPr>
            <a:spLocks noGrp="1"/>
          </p:cNvSpPr>
          <p:nvPr>
            <p:ph type="body" sz="quarter" idx="13"/>
          </p:nvPr>
        </p:nvSpPr>
        <p:spPr>
          <a:xfrm>
            <a:off x="596543" y="1267968"/>
            <a:ext cx="8026757" cy="5041681"/>
          </a:xfrm>
        </p:spPr>
        <p:txBody>
          <a:bodyPr>
            <a:normAutofit lnSpcReduction="10000"/>
          </a:bodyPr>
          <a:lstStyle/>
          <a:p>
            <a:pPr marL="0" indent="0">
              <a:buNone/>
            </a:pPr>
            <a:r>
              <a:rPr lang="en-US"/>
              <a:t>Experienced Training of Trainer (TOT) </a:t>
            </a:r>
          </a:p>
          <a:p>
            <a:r>
              <a:rPr lang="en-US" sz="3400"/>
              <a:t>March 25 – Refresher Webcast, KDE Media Portal</a:t>
            </a:r>
          </a:p>
          <a:p>
            <a:pPr lvl="1"/>
            <a:r>
              <a:rPr lang="en-US" sz="3000"/>
              <a:t>Recorded webcast available through July</a:t>
            </a:r>
          </a:p>
          <a:p>
            <a:pPr marL="0" indent="0">
              <a:buNone/>
            </a:pPr>
            <a:r>
              <a:rPr lang="en-US" sz="3400"/>
              <a:t>Data Entry Staff</a:t>
            </a:r>
          </a:p>
          <a:p>
            <a:r>
              <a:rPr lang="en-US" sz="3400"/>
              <a:t>Training Videos, Implementation Guide and Infinite Campus Resource</a:t>
            </a:r>
          </a:p>
          <a:p>
            <a:pPr marL="0" indent="0">
              <a:buNone/>
            </a:pPr>
            <a:r>
              <a:rPr lang="en-US" sz="3400"/>
              <a:t>Additional Staff </a:t>
            </a:r>
          </a:p>
          <a:p>
            <a:r>
              <a:rPr lang="en-US" sz="3400"/>
              <a:t>To be determined by district TOT</a:t>
            </a:r>
          </a:p>
          <a:p>
            <a:endParaRPr lang="en-US" sz="3400"/>
          </a:p>
          <a:p>
            <a:pPr marL="0" indent="0">
              <a:buNone/>
            </a:pPr>
            <a:endParaRPr lang="en-US" sz="3400"/>
          </a:p>
          <a:p>
            <a:pPr marL="0" indent="0">
              <a:buNone/>
            </a:pPr>
            <a:endParaRPr lang="en-US"/>
          </a:p>
        </p:txBody>
      </p:sp>
      <p:sp>
        <p:nvSpPr>
          <p:cNvPr id="2" name="Footer Placeholder 1">
            <a:extLst>
              <a:ext uri="{FF2B5EF4-FFF2-40B4-BE49-F238E27FC236}">
                <a16:creationId xmlns:a16="http://schemas.microsoft.com/office/drawing/2014/main" id="{95C3E15A-DDED-4A3C-8DAF-7EB05F9B1F38}"/>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3414755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K Screen Tasks</a:t>
            </a:r>
          </a:p>
        </p:txBody>
      </p:sp>
      <p:sp>
        <p:nvSpPr>
          <p:cNvPr id="2" name="Text Placeholder 1"/>
          <p:cNvSpPr>
            <a:spLocks noGrp="1"/>
          </p:cNvSpPr>
          <p:nvPr>
            <p:ph type="body" sz="quarter" idx="13"/>
          </p:nvPr>
        </p:nvSpPr>
        <p:spPr>
          <a:xfrm>
            <a:off x="555786" y="1154019"/>
            <a:ext cx="6905188" cy="4560223"/>
          </a:xfrm>
        </p:spPr>
        <p:txBody>
          <a:bodyPr>
            <a:normAutofit/>
          </a:bodyPr>
          <a:lstStyle/>
          <a:p>
            <a:r>
              <a:rPr lang="en-US" sz="3200"/>
              <a:t>Plan for screen</a:t>
            </a:r>
          </a:p>
          <a:p>
            <a:pPr lvl="1"/>
            <a:r>
              <a:rPr lang="en-US" sz="2800"/>
              <a:t>Screening window</a:t>
            </a:r>
          </a:p>
          <a:p>
            <a:pPr lvl="1"/>
            <a:r>
              <a:rPr lang="en-US" sz="2800"/>
              <a:t>Screening method </a:t>
            </a:r>
          </a:p>
          <a:p>
            <a:pPr lvl="2">
              <a:buFont typeface="Wingdings" panose="05000000000000000000" pitchFamily="2" charset="2"/>
              <a:buChar char="q"/>
            </a:pPr>
            <a:r>
              <a:rPr lang="en-US" sz="2400"/>
              <a:t>Student Data Sheets</a:t>
            </a:r>
          </a:p>
          <a:p>
            <a:pPr lvl="2">
              <a:buFont typeface="Wingdings" panose="05000000000000000000" pitchFamily="2" charset="2"/>
              <a:buChar char="q"/>
            </a:pPr>
            <a:r>
              <a:rPr lang="en-US" sz="2400"/>
              <a:t>iPads</a:t>
            </a:r>
          </a:p>
          <a:p>
            <a:r>
              <a:rPr lang="en-US" sz="3200"/>
              <a:t>Plan for staff training</a:t>
            </a:r>
          </a:p>
          <a:p>
            <a:pPr lvl="1"/>
            <a:r>
              <a:rPr lang="en-US" sz="2800"/>
              <a:t>Review Implementation Guide</a:t>
            </a:r>
          </a:p>
          <a:p>
            <a:r>
              <a:rPr lang="en-US" sz="3200"/>
              <a:t>Reference K Screen Updates</a:t>
            </a:r>
          </a:p>
          <a:p>
            <a:pPr lvl="1"/>
            <a:endParaRPr lang="en-US"/>
          </a:p>
          <a:p>
            <a:endParaRPr lang="en-US"/>
          </a:p>
        </p:txBody>
      </p:sp>
      <p:sp>
        <p:nvSpPr>
          <p:cNvPr id="17412" name="Slide Number Placeholder 3"/>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solidFill>
                  <a:schemeClr val="tx1"/>
                </a:solidFill>
                <a:latin typeface="Franklin Gothic Medium" panose="020B0603020102020204" pitchFamily="34" charset="0"/>
              </a:defRPr>
            </a:lvl1pPr>
            <a:lvl2pPr marL="742950" indent="-285750">
              <a:defRPr>
                <a:solidFill>
                  <a:schemeClr val="tx1"/>
                </a:solidFill>
                <a:latin typeface="Franklin Gothic Medium" panose="020B0603020102020204" pitchFamily="34" charset="0"/>
              </a:defRPr>
            </a:lvl2pPr>
            <a:lvl3pPr marL="1143000" indent="-228600">
              <a:defRPr>
                <a:solidFill>
                  <a:schemeClr val="tx1"/>
                </a:solidFill>
                <a:latin typeface="Franklin Gothic Medium" panose="020B0603020102020204" pitchFamily="34" charset="0"/>
              </a:defRPr>
            </a:lvl3pPr>
            <a:lvl4pPr marL="1600200" indent="-228600">
              <a:defRPr>
                <a:solidFill>
                  <a:schemeClr val="tx1"/>
                </a:solidFill>
                <a:latin typeface="Franklin Gothic Medium" panose="020B0603020102020204" pitchFamily="34" charset="0"/>
              </a:defRPr>
            </a:lvl4pPr>
            <a:lvl5pPr marL="2057400" indent="-228600">
              <a:defRPr>
                <a:solidFill>
                  <a:schemeClr val="tx1"/>
                </a:solidFill>
                <a:latin typeface="Franklin Gothic Medium" panose="020B0603020102020204" pitchFamily="34" charset="0"/>
              </a:defRPr>
            </a:lvl5pPr>
            <a:lvl6pPr marL="2514600" indent="-228600" eaLnBrk="0" fontAlgn="base" hangingPunct="0">
              <a:spcBef>
                <a:spcPct val="0"/>
              </a:spcBef>
              <a:spcAft>
                <a:spcPct val="0"/>
              </a:spcAft>
              <a:defRPr>
                <a:solidFill>
                  <a:schemeClr val="tx1"/>
                </a:solidFill>
                <a:latin typeface="Franklin Gothic Medium" panose="020B0603020102020204" pitchFamily="34" charset="0"/>
              </a:defRPr>
            </a:lvl6pPr>
            <a:lvl7pPr marL="2971800" indent="-228600" eaLnBrk="0" fontAlgn="base" hangingPunct="0">
              <a:spcBef>
                <a:spcPct val="0"/>
              </a:spcBef>
              <a:spcAft>
                <a:spcPct val="0"/>
              </a:spcAft>
              <a:defRPr>
                <a:solidFill>
                  <a:schemeClr val="tx1"/>
                </a:solidFill>
                <a:latin typeface="Franklin Gothic Medium" panose="020B0603020102020204" pitchFamily="34" charset="0"/>
              </a:defRPr>
            </a:lvl7pPr>
            <a:lvl8pPr marL="3429000" indent="-228600" eaLnBrk="0" fontAlgn="base" hangingPunct="0">
              <a:spcBef>
                <a:spcPct val="0"/>
              </a:spcBef>
              <a:spcAft>
                <a:spcPct val="0"/>
              </a:spcAft>
              <a:defRPr>
                <a:solidFill>
                  <a:schemeClr val="tx1"/>
                </a:solidFill>
                <a:latin typeface="Franklin Gothic Medium" panose="020B0603020102020204" pitchFamily="34" charset="0"/>
              </a:defRPr>
            </a:lvl8pPr>
            <a:lvl9pPr marL="3886200" indent="-228600" eaLnBrk="0" fontAlgn="base" hangingPunct="0">
              <a:spcBef>
                <a:spcPct val="0"/>
              </a:spcBef>
              <a:spcAft>
                <a:spcPct val="0"/>
              </a:spcAft>
              <a:defRPr>
                <a:solidFill>
                  <a:schemeClr val="tx1"/>
                </a:solidFill>
                <a:latin typeface="Franklin Gothic Medium" panose="020B06030201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E45B754-AB68-4BEC-BAB4-B6AE95AF9DB6}" type="slidenum">
              <a:rPr kumimoji="0" lang="en-US" altLang="en-US" sz="1800" b="0" i="0" u="none" strike="noStrike" kern="1200" cap="none" spc="0" normalizeH="0" baseline="0" noProof="0" smtClean="0">
                <a:ln>
                  <a:noFill/>
                </a:ln>
                <a:solidFill>
                  <a:prstClr val="white"/>
                </a:solidFill>
                <a:effectLst/>
                <a:uLnTx/>
                <a:uFillTx/>
                <a:latin typeface="Franklin Gothic Medium" panose="020B06030201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800" b="0" i="0" u="none" strike="noStrike" kern="1200" cap="none" spc="0" normalizeH="0" baseline="0" noProof="0">
              <a:ln>
                <a:noFill/>
              </a:ln>
              <a:solidFill>
                <a:prstClr val="white"/>
              </a:solidFill>
              <a:effectLst/>
              <a:uLnTx/>
              <a:uFillTx/>
              <a:latin typeface="Franklin Gothic Medium" panose="020B0603020102020204" pitchFamily="34" charset="0"/>
              <a:ea typeface="+mn-ea"/>
              <a:cs typeface="+mn-cs"/>
            </a:endParaRPr>
          </a:p>
        </p:txBody>
      </p:sp>
      <p:sp>
        <p:nvSpPr>
          <p:cNvPr id="3" name="Footer Placeholder 2">
            <a:extLst>
              <a:ext uri="{FF2B5EF4-FFF2-40B4-BE49-F238E27FC236}">
                <a16:creationId xmlns:a16="http://schemas.microsoft.com/office/drawing/2014/main" id="{8EDE5389-4E1C-4C33-AA9B-F3C5A27AEBE3}"/>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1255786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04B4C-E656-478E-A473-5051FA4E5323}"/>
              </a:ext>
            </a:extLst>
          </p:cNvPr>
          <p:cNvSpPr>
            <a:spLocks noGrp="1"/>
          </p:cNvSpPr>
          <p:nvPr>
            <p:ph type="title"/>
          </p:nvPr>
        </p:nvSpPr>
        <p:spPr>
          <a:xfrm>
            <a:off x="581632" y="201652"/>
            <a:ext cx="8944503" cy="1066316"/>
          </a:xfrm>
        </p:spPr>
        <p:txBody>
          <a:bodyPr/>
          <a:lstStyle/>
          <a:p>
            <a:r>
              <a:rPr lang="en-US"/>
              <a:t>K Screen Resources</a:t>
            </a:r>
          </a:p>
        </p:txBody>
      </p:sp>
      <p:sp>
        <p:nvSpPr>
          <p:cNvPr id="3" name="Slide Number Placeholder 2">
            <a:extLst>
              <a:ext uri="{FF2B5EF4-FFF2-40B4-BE49-F238E27FC236}">
                <a16:creationId xmlns:a16="http://schemas.microsoft.com/office/drawing/2014/main" id="{5610F741-CA29-4932-8037-7A8DD4EBDAEA}"/>
              </a:ext>
            </a:extLst>
          </p:cNvPr>
          <p:cNvSpPr>
            <a:spLocks noGrp="1"/>
          </p:cNvSpPr>
          <p:nvPr>
            <p:ph type="sldNum" sz="quarter" idx="12"/>
          </p:nvPr>
        </p:nvSpPr>
        <p:spPr/>
        <p:txBody>
          <a:bodyPr/>
          <a:lstStyle/>
          <a:p>
            <a:fld id="{91BD7323-49BF-4C97-8773-5EC64C492009}" type="slidenum">
              <a:rPr lang="en-US" smtClean="0"/>
              <a:t>29</a:t>
            </a:fld>
            <a:endParaRPr lang="en-US"/>
          </a:p>
        </p:txBody>
      </p:sp>
      <p:sp>
        <p:nvSpPr>
          <p:cNvPr id="4" name="Text Placeholder 3">
            <a:extLst>
              <a:ext uri="{FF2B5EF4-FFF2-40B4-BE49-F238E27FC236}">
                <a16:creationId xmlns:a16="http://schemas.microsoft.com/office/drawing/2014/main" id="{C8EF6AD4-9D3D-4033-B260-4A8EB24520D6}"/>
              </a:ext>
            </a:extLst>
          </p:cNvPr>
          <p:cNvSpPr>
            <a:spLocks noGrp="1"/>
          </p:cNvSpPr>
          <p:nvPr>
            <p:ph type="body" sz="quarter" idx="13"/>
          </p:nvPr>
        </p:nvSpPr>
        <p:spPr>
          <a:xfrm>
            <a:off x="581632" y="1267968"/>
            <a:ext cx="9557450" cy="5228365"/>
          </a:xfrm>
        </p:spPr>
        <p:txBody>
          <a:bodyPr>
            <a:normAutofit/>
          </a:bodyPr>
          <a:lstStyle/>
          <a:p>
            <a:r>
              <a:rPr lang="en-US"/>
              <a:t>K Screen Updates</a:t>
            </a:r>
          </a:p>
          <a:p>
            <a:r>
              <a:rPr lang="en-US"/>
              <a:t>Implementation Guide</a:t>
            </a:r>
          </a:p>
          <a:p>
            <a:r>
              <a:rPr lang="en-US"/>
              <a:t>K Screen Webcasts</a:t>
            </a:r>
          </a:p>
          <a:p>
            <a:pPr lvl="1"/>
            <a:r>
              <a:rPr lang="en-US"/>
              <a:t>Refresher TOT Webcast</a:t>
            </a:r>
          </a:p>
          <a:p>
            <a:pPr lvl="1"/>
            <a:r>
              <a:rPr lang="en-US"/>
              <a:t>Prior Settings video</a:t>
            </a:r>
          </a:p>
          <a:p>
            <a:pPr lvl="1"/>
            <a:r>
              <a:rPr lang="en-US">
                <a:hlinkClick r:id="rId2"/>
              </a:rPr>
              <a:t>Curriculum Associates Kentucky Brigance</a:t>
            </a:r>
            <a:r>
              <a:rPr lang="en-US"/>
              <a:t> series</a:t>
            </a:r>
          </a:p>
          <a:p>
            <a:r>
              <a:rPr lang="en-US">
                <a:hlinkClick r:id="rId3"/>
              </a:rPr>
              <a:t>Common Kindergarten Entry Screen</a:t>
            </a:r>
            <a:r>
              <a:rPr lang="en-US"/>
              <a:t> website</a:t>
            </a:r>
          </a:p>
        </p:txBody>
      </p:sp>
      <p:sp>
        <p:nvSpPr>
          <p:cNvPr id="5" name="Footer Placeholder 4">
            <a:extLst>
              <a:ext uri="{FF2B5EF4-FFF2-40B4-BE49-F238E27FC236}">
                <a16:creationId xmlns:a16="http://schemas.microsoft.com/office/drawing/2014/main" id="{F7337D44-2BEB-490D-9F1D-51FCC58E2BA8}"/>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4032189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2123699"/>
          </a:xfrm>
        </p:spPr>
        <p:txBody>
          <a:bodyPr/>
          <a:lstStyle/>
          <a:p>
            <a:r>
              <a:rPr lang="en-US"/>
              <a:t>Online Field Test Update</a:t>
            </a:r>
          </a:p>
        </p:txBody>
      </p:sp>
      <p:sp>
        <p:nvSpPr>
          <p:cNvPr id="5" name="Slide Number Placeholder 4"/>
          <p:cNvSpPr>
            <a:spLocks noGrp="1"/>
          </p:cNvSpPr>
          <p:nvPr>
            <p:ph type="sldNum" sz="quarter" idx="12"/>
          </p:nvPr>
        </p:nvSpPr>
        <p:spPr/>
        <p:txBody>
          <a:bodyPr/>
          <a:lstStyle/>
          <a:p>
            <a:fld id="{22FFD975-2A4F-4D24-A812-B7919981C196}" type="slidenum">
              <a:rPr lang="en-US" smtClean="0"/>
              <a:pPr/>
              <a:t>3</a:t>
            </a:fld>
            <a:endParaRPr lang="en-US"/>
          </a:p>
        </p:txBody>
      </p:sp>
      <p:sp>
        <p:nvSpPr>
          <p:cNvPr id="4" name="Footer Placeholder 3">
            <a:extLst>
              <a:ext uri="{FF2B5EF4-FFF2-40B4-BE49-F238E27FC236}">
                <a16:creationId xmlns:a16="http://schemas.microsoft.com/office/drawing/2014/main" id="{7C33A59A-6085-4210-9254-4D05E914818B}"/>
              </a:ext>
            </a:extLst>
          </p:cNvPr>
          <p:cNvSpPr>
            <a:spLocks noGrp="1"/>
          </p:cNvSpPr>
          <p:nvPr>
            <p:ph type="ftr" sz="quarter" idx="13"/>
          </p:nvPr>
        </p:nvSpPr>
        <p:spPr>
          <a:xfrm>
            <a:off x="347196" y="649106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OAA:DAAS: March 12, 2020 DAC Webcast</a:t>
            </a:r>
          </a:p>
        </p:txBody>
      </p:sp>
    </p:spTree>
    <p:extLst>
      <p:ext uri="{BB962C8B-B14F-4D97-AF65-F5344CB8AC3E}">
        <p14:creationId xmlns:p14="http://schemas.microsoft.com/office/powerpoint/2010/main" val="2848330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9E98-8523-4B8F-9613-FD9D5C531826}"/>
              </a:ext>
            </a:extLst>
          </p:cNvPr>
          <p:cNvSpPr>
            <a:spLocks noGrp="1"/>
          </p:cNvSpPr>
          <p:nvPr>
            <p:ph type="title"/>
          </p:nvPr>
        </p:nvSpPr>
        <p:spPr>
          <a:xfrm>
            <a:off x="677335" y="1622694"/>
            <a:ext cx="8968375" cy="1807996"/>
          </a:xfrm>
        </p:spPr>
        <p:txBody>
          <a:bodyPr/>
          <a:lstStyle/>
          <a:p>
            <a:r>
              <a:rPr lang="en-US">
                <a:ea typeface="+mj-lt"/>
                <a:cs typeface="+mj-lt"/>
              </a:rPr>
              <a:t>ACCESS For ELLs: Pre-Reporting Validation</a:t>
            </a:r>
            <a:endParaRPr lang="en-US"/>
          </a:p>
        </p:txBody>
      </p:sp>
      <p:sp>
        <p:nvSpPr>
          <p:cNvPr id="3" name="Text Placeholder 2">
            <a:extLst>
              <a:ext uri="{FF2B5EF4-FFF2-40B4-BE49-F238E27FC236}">
                <a16:creationId xmlns:a16="http://schemas.microsoft.com/office/drawing/2014/main" id="{715F692D-C16F-4D6D-BF04-66AD564D17C6}"/>
              </a:ext>
            </a:extLst>
          </p:cNvPr>
          <p:cNvSpPr>
            <a:spLocks noGrp="1"/>
          </p:cNvSpPr>
          <p:nvPr>
            <p:ph type="body" idx="1"/>
          </p:nvPr>
        </p:nvSpPr>
        <p:spPr/>
        <p:txBody>
          <a:bodyPr/>
          <a:lstStyle/>
          <a:p>
            <a:r>
              <a:rPr lang="en-US"/>
              <a:t>ACCESS and Alternate ACCESS</a:t>
            </a:r>
          </a:p>
        </p:txBody>
      </p:sp>
      <p:sp>
        <p:nvSpPr>
          <p:cNvPr id="4" name="Slide Number Placeholder 3">
            <a:extLst>
              <a:ext uri="{FF2B5EF4-FFF2-40B4-BE49-F238E27FC236}">
                <a16:creationId xmlns:a16="http://schemas.microsoft.com/office/drawing/2014/main" id="{F4F2BEDD-AF75-4EEC-AC93-1D691DFC774F}"/>
              </a:ext>
            </a:extLst>
          </p:cNvPr>
          <p:cNvSpPr>
            <a:spLocks noGrp="1"/>
          </p:cNvSpPr>
          <p:nvPr>
            <p:ph type="sldNum" sz="quarter" idx="12"/>
          </p:nvPr>
        </p:nvSpPr>
        <p:spPr/>
        <p:txBody>
          <a:bodyPr/>
          <a:lstStyle/>
          <a:p>
            <a:fld id="{91BD7323-49BF-4C97-8773-5EC64C492009}" type="slidenum">
              <a:rPr lang="en-US" smtClean="0"/>
              <a:t>30</a:t>
            </a:fld>
            <a:endParaRPr lang="en-US"/>
          </a:p>
        </p:txBody>
      </p:sp>
      <p:sp>
        <p:nvSpPr>
          <p:cNvPr id="5" name="Footer Placeholder 4">
            <a:extLst>
              <a:ext uri="{FF2B5EF4-FFF2-40B4-BE49-F238E27FC236}">
                <a16:creationId xmlns:a16="http://schemas.microsoft.com/office/drawing/2014/main" id="{4837EE00-8076-43E0-8AA2-E44E5861A0DC}"/>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7440535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E2B15-A07F-4B56-B197-276379B1056C}"/>
              </a:ext>
            </a:extLst>
          </p:cNvPr>
          <p:cNvSpPr>
            <a:spLocks noGrp="1"/>
          </p:cNvSpPr>
          <p:nvPr>
            <p:ph type="title"/>
          </p:nvPr>
        </p:nvSpPr>
        <p:spPr/>
        <p:txBody>
          <a:bodyPr/>
          <a:lstStyle/>
          <a:p>
            <a:r>
              <a:rPr lang="en-US"/>
              <a:t>ACCESS for ELLs Data Validation</a:t>
            </a:r>
          </a:p>
        </p:txBody>
      </p:sp>
      <p:sp>
        <p:nvSpPr>
          <p:cNvPr id="3" name="Text Placeholder 2">
            <a:extLst>
              <a:ext uri="{FF2B5EF4-FFF2-40B4-BE49-F238E27FC236}">
                <a16:creationId xmlns:a16="http://schemas.microsoft.com/office/drawing/2014/main" id="{AB92F748-59DE-403B-83FE-CD201057D2A6}"/>
              </a:ext>
            </a:extLst>
          </p:cNvPr>
          <p:cNvSpPr>
            <a:spLocks noGrp="1"/>
          </p:cNvSpPr>
          <p:nvPr>
            <p:ph type="body" sz="quarter" idx="13"/>
          </p:nvPr>
        </p:nvSpPr>
        <p:spPr>
          <a:xfrm>
            <a:off x="416397" y="1290231"/>
            <a:ext cx="9188715" cy="4901324"/>
          </a:xfrm>
        </p:spPr>
        <p:txBody>
          <a:bodyPr vert="horz" lIns="91440" tIns="45720" rIns="91440" bIns="45720" rtlCol="0" anchor="t">
            <a:normAutofit fontScale="92500" lnSpcReduction="20000"/>
          </a:bodyPr>
          <a:lstStyle/>
          <a:p>
            <a:r>
              <a:rPr lang="en-US"/>
              <a:t>ACCESS Data validation window for English Learners (ELs) is March 6 – 20</a:t>
            </a:r>
          </a:p>
          <a:p>
            <a:r>
              <a:rPr lang="en-US"/>
              <a:t>Located in WIDA Assessment Management System (AMS)</a:t>
            </a:r>
          </a:p>
          <a:p>
            <a:r>
              <a:rPr lang="en-US"/>
              <a:t>Tasks:</a:t>
            </a:r>
          </a:p>
          <a:p>
            <a:pPr lvl="1"/>
            <a:r>
              <a:rPr lang="en-US"/>
              <a:t>Verify that all student demographics are correct</a:t>
            </a:r>
          </a:p>
          <a:p>
            <a:pPr lvl="1"/>
            <a:r>
              <a:rPr lang="en-US"/>
              <a:t>Fix all duplicate student records</a:t>
            </a:r>
          </a:p>
          <a:p>
            <a:pPr lvl="1"/>
            <a:r>
              <a:rPr lang="en-US"/>
              <a:t>Student records needing invalidated (do not score code) contact </a:t>
            </a:r>
            <a:r>
              <a:rPr lang="en-US">
                <a:hlinkClick r:id="rId2"/>
              </a:rPr>
              <a:t>Chris Williams</a:t>
            </a:r>
          </a:p>
          <a:p>
            <a:pPr lvl="1"/>
            <a:r>
              <a:rPr lang="en-US"/>
              <a:t>Save all your changes</a:t>
            </a:r>
          </a:p>
          <a:p>
            <a:pPr marL="457200" lvl="1" indent="0">
              <a:buNone/>
            </a:pPr>
            <a:endParaRPr lang="en-US"/>
          </a:p>
        </p:txBody>
      </p:sp>
      <p:sp>
        <p:nvSpPr>
          <p:cNvPr id="4" name="Slide Number Placeholder 3">
            <a:extLst>
              <a:ext uri="{FF2B5EF4-FFF2-40B4-BE49-F238E27FC236}">
                <a16:creationId xmlns:a16="http://schemas.microsoft.com/office/drawing/2014/main" id="{71EBA1AA-8FF3-40FC-BC88-92984808DB28}"/>
              </a:ext>
            </a:extLst>
          </p:cNvPr>
          <p:cNvSpPr>
            <a:spLocks noGrp="1"/>
          </p:cNvSpPr>
          <p:nvPr>
            <p:ph type="sldNum" sz="quarter" idx="12"/>
          </p:nvPr>
        </p:nvSpPr>
        <p:spPr/>
        <p:txBody>
          <a:bodyPr/>
          <a:lstStyle/>
          <a:p>
            <a:fld id="{91BD7323-49BF-4C97-8773-5EC64C492009}" type="slidenum">
              <a:rPr lang="en-US" smtClean="0"/>
              <a:t>31</a:t>
            </a:fld>
            <a:endParaRPr lang="en-US"/>
          </a:p>
        </p:txBody>
      </p:sp>
      <p:sp>
        <p:nvSpPr>
          <p:cNvPr id="5" name="Footer Placeholder 4">
            <a:extLst>
              <a:ext uri="{FF2B5EF4-FFF2-40B4-BE49-F238E27FC236}">
                <a16:creationId xmlns:a16="http://schemas.microsoft.com/office/drawing/2014/main" id="{71A556B6-0E2B-4035-9F97-7661F2AC618D}"/>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42414665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10B80-6B3B-4C88-844E-09630B275F2D}"/>
              </a:ext>
            </a:extLst>
          </p:cNvPr>
          <p:cNvSpPr>
            <a:spLocks noGrp="1"/>
          </p:cNvSpPr>
          <p:nvPr>
            <p:ph type="title"/>
          </p:nvPr>
        </p:nvSpPr>
        <p:spPr/>
        <p:txBody>
          <a:bodyPr>
            <a:normAutofit/>
          </a:bodyPr>
          <a:lstStyle/>
          <a:p>
            <a:r>
              <a:rPr lang="en-US"/>
              <a:t>Duplicate Students in WIDA AMS</a:t>
            </a:r>
          </a:p>
        </p:txBody>
      </p:sp>
      <p:sp>
        <p:nvSpPr>
          <p:cNvPr id="3" name="Text Placeholder 2">
            <a:extLst>
              <a:ext uri="{FF2B5EF4-FFF2-40B4-BE49-F238E27FC236}">
                <a16:creationId xmlns:a16="http://schemas.microsoft.com/office/drawing/2014/main" id="{784FD0AF-C19A-4AF1-B98B-EC725F2C3F12}"/>
              </a:ext>
            </a:extLst>
          </p:cNvPr>
          <p:cNvSpPr>
            <a:spLocks noGrp="1"/>
          </p:cNvSpPr>
          <p:nvPr>
            <p:ph type="body" sz="quarter" idx="13"/>
          </p:nvPr>
        </p:nvSpPr>
        <p:spPr>
          <a:xfrm>
            <a:off x="594396" y="1283688"/>
            <a:ext cx="9188715" cy="4901324"/>
          </a:xfrm>
        </p:spPr>
        <p:txBody>
          <a:bodyPr vert="horz" lIns="91440" tIns="45720" rIns="91440" bIns="45720" rtlCol="0" anchor="t">
            <a:normAutofit fontScale="92500" lnSpcReduction="10000"/>
          </a:bodyPr>
          <a:lstStyle/>
          <a:p>
            <a:pPr marL="0" indent="0">
              <a:buNone/>
            </a:pPr>
            <a:r>
              <a:rPr lang="en-US"/>
              <a:t>To fix duplicate student records all the following must be the same and no blanks for both records:</a:t>
            </a:r>
          </a:p>
          <a:p>
            <a:pPr lvl="1"/>
            <a:r>
              <a:rPr lang="en-US"/>
              <a:t>First Name</a:t>
            </a:r>
          </a:p>
          <a:p>
            <a:pPr lvl="1"/>
            <a:r>
              <a:rPr lang="en-US"/>
              <a:t>Last Name</a:t>
            </a:r>
          </a:p>
          <a:p>
            <a:pPr lvl="1"/>
            <a:r>
              <a:rPr lang="en-US"/>
              <a:t>Birthdate </a:t>
            </a:r>
          </a:p>
          <a:p>
            <a:pPr lvl="1"/>
            <a:r>
              <a:rPr lang="en-US"/>
              <a:t>SSID</a:t>
            </a:r>
          </a:p>
          <a:p>
            <a:pPr lvl="1"/>
            <a:r>
              <a:rPr lang="en-US"/>
              <a:t>Grade</a:t>
            </a:r>
          </a:p>
          <a:p>
            <a:pPr lvl="1"/>
            <a:r>
              <a:rPr lang="en-US"/>
              <a:t>District </a:t>
            </a:r>
          </a:p>
          <a:p>
            <a:pPr lvl="1"/>
            <a:r>
              <a:rPr lang="en-US"/>
              <a:t>School</a:t>
            </a:r>
          </a:p>
          <a:p>
            <a:pPr lvl="1"/>
            <a:endParaRPr lang="en-US"/>
          </a:p>
          <a:p>
            <a:pPr lvl="1"/>
            <a:endParaRPr lang="en-US"/>
          </a:p>
          <a:p>
            <a:pPr lvl="1"/>
            <a:endParaRPr lang="en-US"/>
          </a:p>
        </p:txBody>
      </p:sp>
      <p:sp>
        <p:nvSpPr>
          <p:cNvPr id="4" name="Slide Number Placeholder 3">
            <a:extLst>
              <a:ext uri="{FF2B5EF4-FFF2-40B4-BE49-F238E27FC236}">
                <a16:creationId xmlns:a16="http://schemas.microsoft.com/office/drawing/2014/main" id="{2148BF7D-C520-40F5-8EAE-175D986353CC}"/>
              </a:ext>
            </a:extLst>
          </p:cNvPr>
          <p:cNvSpPr>
            <a:spLocks noGrp="1"/>
          </p:cNvSpPr>
          <p:nvPr>
            <p:ph type="sldNum" sz="quarter" idx="12"/>
          </p:nvPr>
        </p:nvSpPr>
        <p:spPr/>
        <p:txBody>
          <a:bodyPr/>
          <a:lstStyle/>
          <a:p>
            <a:fld id="{91BD7323-49BF-4C97-8773-5EC64C492009}" type="slidenum">
              <a:rPr lang="en-US" smtClean="0"/>
              <a:t>32</a:t>
            </a:fld>
            <a:endParaRPr lang="en-US"/>
          </a:p>
        </p:txBody>
      </p:sp>
      <p:sp>
        <p:nvSpPr>
          <p:cNvPr id="5" name="Footer Placeholder 4">
            <a:extLst>
              <a:ext uri="{FF2B5EF4-FFF2-40B4-BE49-F238E27FC236}">
                <a16:creationId xmlns:a16="http://schemas.microsoft.com/office/drawing/2014/main" id="{0D4C7DBC-1ED0-4354-816B-1F0DBF3B37F6}"/>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240320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7"/>
          <p:cNvSpPr>
            <a:spLocks noGrp="1"/>
          </p:cNvSpPr>
          <p:nvPr>
            <p:ph type="body" sz="quarter" idx="13"/>
          </p:nvPr>
        </p:nvSpPr>
        <p:spPr>
          <a:xfrm>
            <a:off x="193963" y="1331540"/>
            <a:ext cx="9972591" cy="4901324"/>
          </a:xfrm>
        </p:spPr>
        <p:txBody>
          <a:bodyPr vert="horz" lIns="91440" tIns="45720" rIns="91440" bIns="45720" rtlCol="0" anchor="t">
            <a:normAutofit/>
          </a:bodyPr>
          <a:lstStyle/>
          <a:p>
            <a:r>
              <a:rPr lang="en-US"/>
              <a:t>Please send questions or comments to </a:t>
            </a:r>
            <a:r>
              <a:rPr lang="en-US">
                <a:hlinkClick r:id="rId3" tooltip="KDE DAC Information email address"/>
              </a:rPr>
              <a:t>dacinfo@education.ky.gov</a:t>
            </a:r>
            <a:endParaRPr lang="en-US"/>
          </a:p>
          <a:p>
            <a:endParaRPr lang="en-US"/>
          </a:p>
          <a:p>
            <a:r>
              <a:rPr lang="en-US"/>
              <a:t>Next scheduled DAC Webcast is </a:t>
            </a:r>
            <a:r>
              <a:rPr lang="en-US">
                <a:solidFill>
                  <a:srgbClr val="CC9900"/>
                </a:solidFill>
              </a:rPr>
              <a:t>April 16. </a:t>
            </a:r>
            <a:br>
              <a:rPr lang="en-US">
                <a:solidFill>
                  <a:srgbClr val="CC9900"/>
                </a:solidFill>
              </a:rPr>
            </a:br>
            <a:r>
              <a:rPr lang="en-US" sz="3200" i="1"/>
              <a:t>Note: this is one week later than our normal scheduled date.</a:t>
            </a:r>
          </a:p>
          <a:p>
            <a:endParaRPr lang="en-US"/>
          </a:p>
          <a:p>
            <a:r>
              <a:rPr lang="en-US"/>
              <a:t>Thank you for your participation!</a:t>
            </a:r>
          </a:p>
        </p:txBody>
      </p:sp>
      <p:sp>
        <p:nvSpPr>
          <p:cNvPr id="3" name="Title 2"/>
          <p:cNvSpPr>
            <a:spLocks noGrp="1"/>
          </p:cNvSpPr>
          <p:nvPr>
            <p:ph type="title"/>
          </p:nvPr>
        </p:nvSpPr>
        <p:spPr>
          <a:xfrm>
            <a:off x="193964" y="257025"/>
            <a:ext cx="8958490" cy="1320800"/>
          </a:xfrm>
        </p:spPr>
        <p:txBody>
          <a:bodyPr/>
          <a:lstStyle/>
          <a:p>
            <a:r>
              <a:rPr lang="en-US"/>
              <a:t>Questions and Answers</a:t>
            </a:r>
          </a:p>
        </p:txBody>
      </p:sp>
      <p:sp>
        <p:nvSpPr>
          <p:cNvPr id="5" name="Footer Placeholder 4"/>
          <p:cNvSpPr>
            <a:spLocks noGrp="1"/>
          </p:cNvSpPr>
          <p:nvPr>
            <p:ph type="ftr" sz="quarter" idx="3"/>
          </p:nvPr>
        </p:nvSpPr>
        <p:spPr/>
        <p:txBody>
          <a:bodyPr/>
          <a:lstStyle/>
          <a:p>
            <a:r>
              <a:rPr lang="en-US"/>
              <a:t>OAA:DAAS: March 12, 2020 DAC Webcast</a:t>
            </a:r>
          </a:p>
        </p:txBody>
      </p:sp>
      <p:sp>
        <p:nvSpPr>
          <p:cNvPr id="2" name="Slide Number Placeholder 1"/>
          <p:cNvSpPr>
            <a:spLocks noGrp="1"/>
          </p:cNvSpPr>
          <p:nvPr>
            <p:ph type="sldNum" sz="quarter" idx="12"/>
          </p:nvPr>
        </p:nvSpPr>
        <p:spPr/>
        <p:txBody>
          <a:bodyPr/>
          <a:lstStyle/>
          <a:p>
            <a:fld id="{91BD7323-49BF-4C97-8773-5EC64C492009}" type="slidenum">
              <a:rPr lang="en-US" smtClean="0"/>
              <a:t>33</a:t>
            </a:fld>
            <a:endParaRPr lang="en-US"/>
          </a:p>
        </p:txBody>
      </p:sp>
    </p:spTree>
    <p:extLst>
      <p:ext uri="{BB962C8B-B14F-4D97-AF65-F5344CB8AC3E}">
        <p14:creationId xmlns:p14="http://schemas.microsoft.com/office/powerpoint/2010/main" val="1290435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descr="To contact the Division of Assessment Support in the Office of Assessment and Accoutability, please email dacinfo@education.ky.gov or phone 502-564-4394." title="Contact Information"/>
          <p:cNvGraphicFramePr>
            <a:graphicFrameLocks noGrp="1"/>
          </p:cNvGraphicFramePr>
          <p:nvPr>
            <p:ph sz="quarter" idx="12"/>
            <p:extLst>
              <p:ext uri="{D42A27DB-BD31-4B8C-83A1-F6EECF244321}">
                <p14:modId xmlns:p14="http://schemas.microsoft.com/office/powerpoint/2010/main" val="583548458"/>
              </p:ext>
            </p:extLst>
          </p:nvPr>
        </p:nvGraphicFramePr>
        <p:xfrm>
          <a:off x="373991" y="938784"/>
          <a:ext cx="9090025" cy="5310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221411" y="48532"/>
            <a:ext cx="9885872" cy="900264"/>
          </a:xfrm>
        </p:spPr>
        <p:txBody>
          <a:bodyPr>
            <a:noAutofit/>
          </a:bodyPr>
          <a:lstStyle/>
          <a:p>
            <a:r>
              <a:rPr lang="en-US"/>
              <a:t>Division of Assessment and Accountability Support</a:t>
            </a:r>
          </a:p>
        </p:txBody>
      </p:sp>
      <p:sp>
        <p:nvSpPr>
          <p:cNvPr id="4" name="Footer Placeholder 3"/>
          <p:cNvSpPr>
            <a:spLocks noGrp="1"/>
          </p:cNvSpPr>
          <p:nvPr>
            <p:ph type="ftr" sz="quarter" idx="3"/>
          </p:nvPr>
        </p:nvSpPr>
        <p:spPr/>
        <p:txBody>
          <a:bodyPr/>
          <a:lstStyle/>
          <a:p>
            <a:r>
              <a:rPr lang="en-US"/>
              <a:t>OAA:DAAS: March 12, 2020 DAC Webcast</a:t>
            </a:r>
          </a:p>
        </p:txBody>
      </p:sp>
      <p:sp>
        <p:nvSpPr>
          <p:cNvPr id="2" name="Slide Number Placeholder 1"/>
          <p:cNvSpPr>
            <a:spLocks noGrp="1"/>
          </p:cNvSpPr>
          <p:nvPr>
            <p:ph type="sldNum" sz="quarter" idx="10"/>
          </p:nvPr>
        </p:nvSpPr>
        <p:spPr/>
        <p:txBody>
          <a:bodyPr/>
          <a:lstStyle/>
          <a:p>
            <a:fld id="{91BD7323-49BF-4C97-8773-5EC64C492009}" type="slidenum">
              <a:rPr lang="en-US" smtClean="0"/>
              <a:pPr/>
              <a:t>34</a:t>
            </a:fld>
            <a:endParaRPr lang="en-US"/>
          </a:p>
        </p:txBody>
      </p:sp>
    </p:spTree>
    <p:extLst>
      <p:ext uri="{BB962C8B-B14F-4D97-AF65-F5344CB8AC3E}">
        <p14:creationId xmlns:p14="http://schemas.microsoft.com/office/powerpoint/2010/main" val="4218297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D21E-22B7-4110-A6D6-8DB2B73C3D09}"/>
              </a:ext>
            </a:extLst>
          </p:cNvPr>
          <p:cNvSpPr>
            <a:spLocks noGrp="1"/>
          </p:cNvSpPr>
          <p:nvPr>
            <p:ph type="title"/>
          </p:nvPr>
        </p:nvSpPr>
        <p:spPr/>
        <p:txBody>
          <a:bodyPr/>
          <a:lstStyle/>
          <a:p>
            <a:r>
              <a:rPr lang="en-US"/>
              <a:t>Online Field Test</a:t>
            </a:r>
          </a:p>
        </p:txBody>
      </p:sp>
      <p:sp>
        <p:nvSpPr>
          <p:cNvPr id="3" name="Text Placeholder 2">
            <a:extLst>
              <a:ext uri="{FF2B5EF4-FFF2-40B4-BE49-F238E27FC236}">
                <a16:creationId xmlns:a16="http://schemas.microsoft.com/office/drawing/2014/main" id="{0B857BBD-3150-48F4-9673-2B7C0E392D6D}"/>
              </a:ext>
            </a:extLst>
          </p:cNvPr>
          <p:cNvSpPr>
            <a:spLocks noGrp="1"/>
          </p:cNvSpPr>
          <p:nvPr>
            <p:ph type="body" sz="quarter" idx="13"/>
          </p:nvPr>
        </p:nvSpPr>
        <p:spPr>
          <a:xfrm>
            <a:off x="375909" y="1065320"/>
            <a:ext cx="9188715" cy="5136146"/>
          </a:xfrm>
        </p:spPr>
        <p:txBody>
          <a:bodyPr>
            <a:normAutofit fontScale="92500" lnSpcReduction="20000"/>
          </a:bodyPr>
          <a:lstStyle/>
          <a:p>
            <a:r>
              <a:rPr lang="en-US"/>
              <a:t>More than 772,880 tests and surveys are completed. </a:t>
            </a:r>
          </a:p>
          <a:p>
            <a:r>
              <a:rPr lang="en-US"/>
              <a:t>On the largest day of testing, almost 175,000 tests and surveys were taken. </a:t>
            </a:r>
          </a:p>
          <a:p>
            <a:r>
              <a:rPr lang="en-US"/>
              <a:t>At one point, more than 68,000 students were online at once! </a:t>
            </a:r>
          </a:p>
          <a:p>
            <a:r>
              <a:rPr lang="en-US"/>
              <a:t>Additional analysis showed that all districts have completed some or all test sessions and surveys. </a:t>
            </a:r>
          </a:p>
          <a:p>
            <a:r>
              <a:rPr lang="en-US"/>
              <a:t>The window for online field testing opened Feb. 24 and ran through March 6.</a:t>
            </a:r>
          </a:p>
        </p:txBody>
      </p:sp>
      <p:sp>
        <p:nvSpPr>
          <p:cNvPr id="4" name="Slide Number Placeholder 3">
            <a:extLst>
              <a:ext uri="{FF2B5EF4-FFF2-40B4-BE49-F238E27FC236}">
                <a16:creationId xmlns:a16="http://schemas.microsoft.com/office/drawing/2014/main" id="{A47FA51B-B453-4657-AB70-A9700E3C0A21}"/>
              </a:ext>
            </a:extLst>
          </p:cNvPr>
          <p:cNvSpPr>
            <a:spLocks noGrp="1"/>
          </p:cNvSpPr>
          <p:nvPr>
            <p:ph type="sldNum" sz="quarter" idx="12"/>
          </p:nvPr>
        </p:nvSpPr>
        <p:spPr/>
        <p:txBody>
          <a:bodyPr/>
          <a:lstStyle/>
          <a:p>
            <a:fld id="{91BD7323-49BF-4C97-8773-5EC64C492009}" type="slidenum">
              <a:rPr lang="en-US" smtClean="0"/>
              <a:t>4</a:t>
            </a:fld>
            <a:endParaRPr lang="en-US"/>
          </a:p>
        </p:txBody>
      </p:sp>
      <p:sp>
        <p:nvSpPr>
          <p:cNvPr id="5" name="Footer Placeholder 4">
            <a:extLst>
              <a:ext uri="{FF2B5EF4-FFF2-40B4-BE49-F238E27FC236}">
                <a16:creationId xmlns:a16="http://schemas.microsoft.com/office/drawing/2014/main" id="{81C2E532-4AF6-4F7E-A74A-E308ED0E1021}"/>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1043648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E42FB-7701-4206-8E5F-F5B122C6F342}"/>
              </a:ext>
            </a:extLst>
          </p:cNvPr>
          <p:cNvSpPr>
            <a:spLocks noGrp="1"/>
          </p:cNvSpPr>
          <p:nvPr>
            <p:ph type="title"/>
          </p:nvPr>
        </p:nvSpPr>
        <p:spPr/>
        <p:txBody>
          <a:bodyPr/>
          <a:lstStyle/>
          <a:p>
            <a:r>
              <a:rPr lang="en-US"/>
              <a:t>Online Field Test (continued)</a:t>
            </a:r>
          </a:p>
        </p:txBody>
      </p:sp>
      <p:sp>
        <p:nvSpPr>
          <p:cNvPr id="3" name="Text Placeholder 2">
            <a:extLst>
              <a:ext uri="{FF2B5EF4-FFF2-40B4-BE49-F238E27FC236}">
                <a16:creationId xmlns:a16="http://schemas.microsoft.com/office/drawing/2014/main" id="{433415B1-ABA6-4EF8-AE8D-FA478BE8D8C8}"/>
              </a:ext>
            </a:extLst>
          </p:cNvPr>
          <p:cNvSpPr>
            <a:spLocks noGrp="1"/>
          </p:cNvSpPr>
          <p:nvPr>
            <p:ph type="body" sz="quarter" idx="13"/>
          </p:nvPr>
        </p:nvSpPr>
        <p:spPr>
          <a:xfrm>
            <a:off x="555786" y="1196402"/>
            <a:ext cx="9188715" cy="4901324"/>
          </a:xfrm>
        </p:spPr>
        <p:txBody>
          <a:bodyPr>
            <a:normAutofit fontScale="92500"/>
          </a:bodyPr>
          <a:lstStyle/>
          <a:p>
            <a:r>
              <a:rPr lang="en-US" sz="3500"/>
              <a:t>Online testing has been successful statewide in Kentucky. </a:t>
            </a:r>
          </a:p>
          <a:p>
            <a:r>
              <a:rPr lang="en-US" sz="3500"/>
              <a:t>Last spring, high school students began taking state required tests online. </a:t>
            </a:r>
          </a:p>
          <a:p>
            <a:r>
              <a:rPr lang="en-US" sz="3500"/>
              <a:t>Kentucky is transitioning elementary and middle schools to online testing. </a:t>
            </a:r>
          </a:p>
          <a:p>
            <a:r>
              <a:rPr lang="en-US" sz="3500"/>
              <a:t>Beginning in spring 2021, state summative operational assessments will be administered online at elementary, middle and high schools.</a:t>
            </a:r>
          </a:p>
          <a:p>
            <a:endParaRPr lang="en-US"/>
          </a:p>
        </p:txBody>
      </p:sp>
      <p:sp>
        <p:nvSpPr>
          <p:cNvPr id="4" name="Slide Number Placeholder 3">
            <a:extLst>
              <a:ext uri="{FF2B5EF4-FFF2-40B4-BE49-F238E27FC236}">
                <a16:creationId xmlns:a16="http://schemas.microsoft.com/office/drawing/2014/main" id="{314A624B-51C6-4565-ABA0-C7134C413ACC}"/>
              </a:ext>
            </a:extLst>
          </p:cNvPr>
          <p:cNvSpPr>
            <a:spLocks noGrp="1"/>
          </p:cNvSpPr>
          <p:nvPr>
            <p:ph type="sldNum" sz="quarter" idx="12"/>
          </p:nvPr>
        </p:nvSpPr>
        <p:spPr/>
        <p:txBody>
          <a:bodyPr/>
          <a:lstStyle/>
          <a:p>
            <a:fld id="{91BD7323-49BF-4C97-8773-5EC64C492009}" type="slidenum">
              <a:rPr lang="en-US" smtClean="0"/>
              <a:t>5</a:t>
            </a:fld>
            <a:endParaRPr lang="en-US"/>
          </a:p>
        </p:txBody>
      </p:sp>
      <p:sp>
        <p:nvSpPr>
          <p:cNvPr id="5" name="Footer Placeholder 4">
            <a:extLst>
              <a:ext uri="{FF2B5EF4-FFF2-40B4-BE49-F238E27FC236}">
                <a16:creationId xmlns:a16="http://schemas.microsoft.com/office/drawing/2014/main" id="{06B56F1B-6A18-49EF-8816-2D88F1E268A7}"/>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2734743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 y="257025"/>
            <a:ext cx="8908614" cy="1320800"/>
          </a:xfrm>
        </p:spPr>
        <p:txBody>
          <a:bodyPr>
            <a:normAutofit fontScale="90000"/>
          </a:bodyPr>
          <a:lstStyle/>
          <a:p>
            <a:r>
              <a:rPr lang="en-US"/>
              <a:t>Social Studies Fall 2020 Field Test/Operational</a:t>
            </a:r>
          </a:p>
        </p:txBody>
      </p:sp>
      <p:sp>
        <p:nvSpPr>
          <p:cNvPr id="3" name="Text Placeholder 2"/>
          <p:cNvSpPr>
            <a:spLocks noGrp="1"/>
          </p:cNvSpPr>
          <p:nvPr>
            <p:ph type="body" sz="quarter" idx="13"/>
          </p:nvPr>
        </p:nvSpPr>
        <p:spPr>
          <a:xfrm>
            <a:off x="243840" y="1563329"/>
            <a:ext cx="9500661" cy="3763273"/>
          </a:xfrm>
        </p:spPr>
        <p:txBody>
          <a:bodyPr/>
          <a:lstStyle/>
          <a:p>
            <a:r>
              <a:rPr lang="en-US" sz="3300"/>
              <a:t>Current social studies standards will be field tested in Fall 2020 at grades 6, 9 and 12.  </a:t>
            </a:r>
          </a:p>
          <a:p>
            <a:r>
              <a:rPr lang="en-US" sz="3300"/>
              <a:t>Social studies operational assessments (beginning spring 2021) will remain at grades 5, 8 and 11 for accountability.</a:t>
            </a:r>
          </a:p>
          <a:p>
            <a:endParaRPr lang="en-US"/>
          </a:p>
        </p:txBody>
      </p:sp>
      <p:sp>
        <p:nvSpPr>
          <p:cNvPr id="4" name="Slide Number Placeholder 3"/>
          <p:cNvSpPr>
            <a:spLocks noGrp="1"/>
          </p:cNvSpPr>
          <p:nvPr>
            <p:ph type="sldNum" sz="quarter" idx="12"/>
          </p:nvPr>
        </p:nvSpPr>
        <p:spPr/>
        <p:txBody>
          <a:bodyPr/>
          <a:lstStyle/>
          <a:p>
            <a:fld id="{91BD7323-49BF-4C97-8773-5EC64C492009}" type="slidenum">
              <a:rPr lang="en-US" smtClean="0"/>
              <a:pPr/>
              <a:t>6</a:t>
            </a:fld>
            <a:endParaRPr lang="en-US"/>
          </a:p>
        </p:txBody>
      </p:sp>
      <p:sp>
        <p:nvSpPr>
          <p:cNvPr id="5" name="Footer Placeholder 4">
            <a:extLst>
              <a:ext uri="{FF2B5EF4-FFF2-40B4-BE49-F238E27FC236}">
                <a16:creationId xmlns:a16="http://schemas.microsoft.com/office/drawing/2014/main" id="{9DE0144E-7C65-4A87-A46A-C2A5791F4CC4}"/>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2025673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BEADE00-A9A3-4614-B938-4C76ABC391B4}"/>
              </a:ext>
            </a:extLst>
          </p:cNvPr>
          <p:cNvSpPr>
            <a:spLocks noGrp="1"/>
          </p:cNvSpPr>
          <p:nvPr>
            <p:ph type="title" idx="4294967295"/>
          </p:nvPr>
        </p:nvSpPr>
        <p:spPr>
          <a:xfrm>
            <a:off x="163629" y="411208"/>
            <a:ext cx="12126825" cy="1320800"/>
          </a:xfrm>
        </p:spPr>
        <p:txBody>
          <a:bodyPr>
            <a:normAutofit fontScale="90000"/>
          </a:bodyPr>
          <a:lstStyle/>
          <a:p>
            <a:r>
              <a:rPr lang="en-US"/>
              <a:t>Online Quality of School Climate and Safety Survey</a:t>
            </a:r>
          </a:p>
        </p:txBody>
      </p:sp>
      <p:sp>
        <p:nvSpPr>
          <p:cNvPr id="4" name="TextBox 3"/>
          <p:cNvSpPr txBox="1"/>
          <p:nvPr/>
        </p:nvSpPr>
        <p:spPr>
          <a:xfrm>
            <a:off x="305807" y="1071608"/>
            <a:ext cx="11349745" cy="5914440"/>
          </a:xfrm>
          <a:prstGeom prst="rect">
            <a:avLst/>
          </a:prstGeom>
          <a:noFill/>
        </p:spPr>
        <p:txBody>
          <a:bodyPr wrap="square" rtlCol="0" anchor="t">
            <a:spAutoFit/>
          </a:bodyPr>
          <a:lstStyle/>
          <a:p>
            <a:pPr marL="342900" indent="-342900" defTabSz="457200">
              <a:spcBef>
                <a:spcPts val="1000"/>
              </a:spcBef>
              <a:buClr>
                <a:srgbClr val="D2BD24"/>
              </a:buClr>
              <a:buSzPct val="100000"/>
              <a:buFont typeface="Wingdings 3" panose="05040102010807070707" pitchFamily="18" charset="2"/>
              <a:buChar char="}"/>
            </a:pPr>
            <a:r>
              <a:rPr lang="en-US" sz="3200">
                <a:solidFill>
                  <a:schemeClr val="tx1">
                    <a:lumMod val="75000"/>
                    <a:lumOff val="25000"/>
                  </a:schemeClr>
                </a:solidFill>
              </a:rPr>
              <a:t>Online student survey was administered as part of Field Test at every tested grade prior to testing the content.</a:t>
            </a:r>
            <a:endParaRPr lang="en-US">
              <a:solidFill>
                <a:schemeClr val="tx1">
                  <a:lumMod val="75000"/>
                  <a:lumOff val="25000"/>
                </a:schemeClr>
              </a:solidFill>
            </a:endParaRPr>
          </a:p>
          <a:p>
            <a:pPr marL="342900" indent="-342900" defTabSz="457200">
              <a:spcBef>
                <a:spcPts val="1000"/>
              </a:spcBef>
              <a:buClr>
                <a:srgbClr val="D2BD24"/>
              </a:buClr>
              <a:buSzPct val="100000"/>
              <a:buFont typeface="Wingdings 3" panose="05040102010807070707" pitchFamily="18" charset="2"/>
              <a:buChar char="}"/>
            </a:pPr>
            <a:r>
              <a:rPr lang="en-US" sz="3200">
                <a:solidFill>
                  <a:schemeClr val="tx1">
                    <a:lumMod val="75000"/>
                    <a:lumOff val="25000"/>
                  </a:schemeClr>
                </a:solidFill>
              </a:rPr>
              <a:t>There are two constructs and will receive two separate scores:</a:t>
            </a:r>
          </a:p>
          <a:p>
            <a:pPr marL="800100" lvl="2" indent="-342900" defTabSz="457200">
              <a:spcBef>
                <a:spcPts val="1000"/>
              </a:spcBef>
              <a:buClr>
                <a:srgbClr val="D2BD24"/>
              </a:buClr>
              <a:buSzPct val="100000"/>
              <a:buFont typeface="Wingdings 3" panose="05040102010807070707" pitchFamily="18" charset="2"/>
              <a:buChar char="}"/>
            </a:pPr>
            <a:r>
              <a:rPr lang="en-US" sz="3200">
                <a:solidFill>
                  <a:schemeClr val="tx1">
                    <a:lumMod val="75000"/>
                    <a:lumOff val="25000"/>
                  </a:schemeClr>
                </a:solidFill>
              </a:rPr>
              <a:t>Quality</a:t>
            </a:r>
          </a:p>
          <a:p>
            <a:pPr marL="800100" lvl="2" indent="-342900" defTabSz="457200">
              <a:spcBef>
                <a:spcPts val="1000"/>
              </a:spcBef>
              <a:buClr>
                <a:srgbClr val="D2BD24"/>
              </a:buClr>
              <a:buSzPct val="100000"/>
              <a:buFont typeface="Wingdings 3" panose="05040102010807070707" pitchFamily="18" charset="2"/>
              <a:buChar char="}"/>
            </a:pPr>
            <a:r>
              <a:rPr lang="en-US" sz="3200">
                <a:solidFill>
                  <a:schemeClr val="tx1">
                    <a:lumMod val="75000"/>
                    <a:lumOff val="25000"/>
                  </a:schemeClr>
                </a:solidFill>
              </a:rPr>
              <a:t>Safety</a:t>
            </a:r>
          </a:p>
          <a:p>
            <a:pPr marL="342900" lvl="1" indent="-342900" defTabSz="457200">
              <a:spcBef>
                <a:spcPts val="1000"/>
              </a:spcBef>
              <a:buClr>
                <a:srgbClr val="D2BD24"/>
              </a:buClr>
              <a:buSzPct val="100000"/>
              <a:buFont typeface="Wingdings 3" panose="05040102010807070707" pitchFamily="18" charset="2"/>
              <a:buChar char="}"/>
            </a:pPr>
            <a:r>
              <a:rPr lang="en-US" sz="3200">
                <a:solidFill>
                  <a:schemeClr val="tx1">
                    <a:lumMod val="75000"/>
                    <a:lumOff val="25000"/>
                  </a:schemeClr>
                </a:solidFill>
              </a:rPr>
              <a:t>Administration time – found that survey took less than 20 minutes.</a:t>
            </a:r>
          </a:p>
          <a:p>
            <a:pPr marL="342900" lvl="1" indent="-342900" defTabSz="457200">
              <a:spcBef>
                <a:spcPts val="1000"/>
              </a:spcBef>
              <a:buClr>
                <a:srgbClr val="D2BD24"/>
              </a:buClr>
              <a:buSzPct val="100000"/>
              <a:buFont typeface="Wingdings 3" panose="05040102010807070707" pitchFamily="18" charset="2"/>
              <a:buChar char="}"/>
            </a:pPr>
            <a:r>
              <a:rPr lang="en-US" sz="3200"/>
              <a:t>Combined score will be included in 2019-2020 accountability.</a:t>
            </a:r>
          </a:p>
          <a:p>
            <a:pPr marL="342900" lvl="1" indent="-342900" defTabSz="457200">
              <a:spcBef>
                <a:spcPts val="1000"/>
              </a:spcBef>
              <a:buClr>
                <a:srgbClr val="D2BD24"/>
              </a:buClr>
              <a:buSzPct val="100000"/>
              <a:buFont typeface="Wingdings 3" panose="05040102010807070707" pitchFamily="18" charset="2"/>
              <a:buChar char="}"/>
            </a:pPr>
            <a:r>
              <a:rPr lang="en-US" sz="3200"/>
              <a:t>Roster will be available in the spring to mark participation.</a:t>
            </a:r>
          </a:p>
          <a:p>
            <a:pPr marL="342900" lvl="1" indent="-342900" defTabSz="457200">
              <a:spcBef>
                <a:spcPts val="1000"/>
              </a:spcBef>
              <a:buClr>
                <a:srgbClr val="D2BD24"/>
              </a:buClr>
              <a:buSzPct val="100000"/>
              <a:buFont typeface="Wingdings 3" panose="05040102010807070707" pitchFamily="18" charset="2"/>
              <a:buChar char="}"/>
            </a:pPr>
            <a:endParaRPr lang="en-US" sz="3200">
              <a:solidFill>
                <a:schemeClr val="bg2">
                  <a:lumMod val="50000"/>
                </a:schemeClr>
              </a:solidFill>
            </a:endParaRPr>
          </a:p>
        </p:txBody>
      </p:sp>
      <p:sp>
        <p:nvSpPr>
          <p:cNvPr id="5" name="Slide Number Placeholder 4"/>
          <p:cNvSpPr>
            <a:spLocks noGrp="1"/>
          </p:cNvSpPr>
          <p:nvPr>
            <p:ph type="sldNum" sz="quarter" idx="10"/>
          </p:nvPr>
        </p:nvSpPr>
        <p:spPr/>
        <p:txBody>
          <a:bodyPr/>
          <a:lstStyle/>
          <a:p>
            <a:fld id="{91BD7323-49BF-4C97-8773-5EC64C492009}" type="slidenum">
              <a:rPr lang="en-US" smtClean="0"/>
              <a:t>7</a:t>
            </a:fld>
            <a:endParaRPr lang="en-US"/>
          </a:p>
        </p:txBody>
      </p:sp>
      <p:sp>
        <p:nvSpPr>
          <p:cNvPr id="2" name="Footer Placeholder 1"/>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2164922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4302" y="1378781"/>
            <a:ext cx="8664694" cy="2123699"/>
          </a:xfrm>
        </p:spPr>
        <p:txBody>
          <a:bodyPr/>
          <a:lstStyle/>
          <a:p>
            <a:r>
              <a:rPr lang="en-US"/>
              <a:t>Coronavirus (COVID-19) and State Required Testing</a:t>
            </a:r>
          </a:p>
        </p:txBody>
      </p:sp>
      <p:sp>
        <p:nvSpPr>
          <p:cNvPr id="5" name="Slide Number Placeholder 4"/>
          <p:cNvSpPr>
            <a:spLocks noGrp="1"/>
          </p:cNvSpPr>
          <p:nvPr>
            <p:ph type="sldNum" sz="quarter" idx="12"/>
          </p:nvPr>
        </p:nvSpPr>
        <p:spPr/>
        <p:txBody>
          <a:bodyPr/>
          <a:lstStyle/>
          <a:p>
            <a:fld id="{22FFD975-2A4F-4D24-A812-B7919981C196}" type="slidenum">
              <a:rPr lang="en-US" smtClean="0"/>
              <a:pPr/>
              <a:t>8</a:t>
            </a:fld>
            <a:endParaRPr lang="en-US"/>
          </a:p>
        </p:txBody>
      </p:sp>
      <p:sp>
        <p:nvSpPr>
          <p:cNvPr id="4" name="Footer Placeholder 3">
            <a:extLst>
              <a:ext uri="{FF2B5EF4-FFF2-40B4-BE49-F238E27FC236}">
                <a16:creationId xmlns:a16="http://schemas.microsoft.com/office/drawing/2014/main" id="{7C33A59A-6085-4210-9254-4D05E914818B}"/>
              </a:ext>
            </a:extLst>
          </p:cNvPr>
          <p:cNvSpPr>
            <a:spLocks noGrp="1"/>
          </p:cNvSpPr>
          <p:nvPr>
            <p:ph type="ftr" sz="quarter" idx="13"/>
          </p:nvPr>
        </p:nvSpPr>
        <p:spPr>
          <a:xfrm>
            <a:off x="347196" y="6491063"/>
            <a:ext cx="4114800"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accent2">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OAA:DAAS: March 12, 2020 DAC Webcast</a:t>
            </a:r>
          </a:p>
        </p:txBody>
      </p:sp>
      <p:sp>
        <p:nvSpPr>
          <p:cNvPr id="6" name="Subtitle 12">
            <a:extLst>
              <a:ext uri="{FF2B5EF4-FFF2-40B4-BE49-F238E27FC236}">
                <a16:creationId xmlns:a16="http://schemas.microsoft.com/office/drawing/2014/main" id="{5709A427-FA17-42BD-830E-EB0412C0C082}"/>
              </a:ext>
            </a:extLst>
          </p:cNvPr>
          <p:cNvSpPr>
            <a:spLocks noGrp="1"/>
          </p:cNvSpPr>
          <p:nvPr>
            <p:ph type="subTitle" idx="1"/>
          </p:nvPr>
        </p:nvSpPr>
        <p:spPr>
          <a:xfrm>
            <a:off x="0" y="2992777"/>
            <a:ext cx="9065342" cy="2249916"/>
          </a:xfrm>
        </p:spPr>
        <p:txBody>
          <a:bodyPr>
            <a:noAutofit/>
          </a:bodyPr>
          <a:lstStyle/>
          <a:p>
            <a:endParaRPr lang="en-US" sz="3200"/>
          </a:p>
          <a:p>
            <a:r>
              <a:rPr lang="en-US" sz="3200"/>
              <a:t>ACT</a:t>
            </a:r>
          </a:p>
          <a:p>
            <a:r>
              <a:rPr lang="en-US" sz="3200"/>
              <a:t>K-PREP</a:t>
            </a:r>
          </a:p>
          <a:p>
            <a:r>
              <a:rPr lang="en-US" sz="3200"/>
              <a:t>Alternate K-PREP</a:t>
            </a:r>
          </a:p>
          <a:p>
            <a:endParaRPr lang="en-US" sz="3200"/>
          </a:p>
          <a:p>
            <a:endParaRPr lang="en-US" sz="3200"/>
          </a:p>
          <a:p>
            <a:endParaRPr lang="en-US" sz="3200"/>
          </a:p>
          <a:p>
            <a:endParaRPr lang="en-US" sz="3200"/>
          </a:p>
          <a:p>
            <a:endParaRPr lang="en-US" sz="3200"/>
          </a:p>
        </p:txBody>
      </p:sp>
    </p:spTree>
    <p:extLst>
      <p:ext uri="{BB962C8B-B14F-4D97-AF65-F5344CB8AC3E}">
        <p14:creationId xmlns:p14="http://schemas.microsoft.com/office/powerpoint/2010/main" val="25901348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3D21E-22B7-4110-A6D6-8DB2B73C3D09}"/>
              </a:ext>
            </a:extLst>
          </p:cNvPr>
          <p:cNvSpPr>
            <a:spLocks noGrp="1"/>
          </p:cNvSpPr>
          <p:nvPr>
            <p:ph type="title"/>
          </p:nvPr>
        </p:nvSpPr>
        <p:spPr>
          <a:xfrm>
            <a:off x="159599" y="31411"/>
            <a:ext cx="9405025" cy="1320800"/>
          </a:xfrm>
        </p:spPr>
        <p:txBody>
          <a:bodyPr>
            <a:normAutofit/>
          </a:bodyPr>
          <a:lstStyle/>
          <a:p>
            <a:r>
              <a:rPr lang="en-US"/>
              <a:t>COVID-19 and ACT Testing</a:t>
            </a:r>
          </a:p>
        </p:txBody>
      </p:sp>
      <p:sp>
        <p:nvSpPr>
          <p:cNvPr id="3" name="Text Placeholder 2">
            <a:extLst>
              <a:ext uri="{FF2B5EF4-FFF2-40B4-BE49-F238E27FC236}">
                <a16:creationId xmlns:a16="http://schemas.microsoft.com/office/drawing/2014/main" id="{0B857BBD-3150-48F4-9673-2B7C0E392D6D}"/>
              </a:ext>
            </a:extLst>
          </p:cNvPr>
          <p:cNvSpPr>
            <a:spLocks noGrp="1"/>
          </p:cNvSpPr>
          <p:nvPr>
            <p:ph type="body" sz="quarter" idx="13"/>
          </p:nvPr>
        </p:nvSpPr>
        <p:spPr>
          <a:xfrm>
            <a:off x="0" y="934065"/>
            <a:ext cx="10587059" cy="5892524"/>
          </a:xfrm>
        </p:spPr>
        <p:txBody>
          <a:bodyPr>
            <a:normAutofit fontScale="85000" lnSpcReduction="20000"/>
          </a:bodyPr>
          <a:lstStyle/>
          <a:p>
            <a:r>
              <a:rPr lang="en-US"/>
              <a:t>For districts who tested on March 10 and are in </a:t>
            </a:r>
            <a:br>
              <a:rPr lang="en-US"/>
            </a:br>
            <a:r>
              <a:rPr lang="en-US"/>
              <a:t>session on the Make Up Test Day (March 24)</a:t>
            </a:r>
          </a:p>
          <a:p>
            <a:pPr lvl="1"/>
            <a:r>
              <a:rPr lang="en-US"/>
              <a:t>March 10 was the Initial Test date</a:t>
            </a:r>
          </a:p>
          <a:p>
            <a:pPr lvl="1"/>
            <a:r>
              <a:rPr lang="en-US"/>
              <a:t>March 24 remains the Make Up Test date (paper)</a:t>
            </a:r>
          </a:p>
          <a:p>
            <a:pPr lvl="1"/>
            <a:r>
              <a:rPr lang="en-US"/>
              <a:t>Option to move to online make up testing March 10, 11, 12, 17, 18, 19</a:t>
            </a:r>
          </a:p>
          <a:p>
            <a:r>
              <a:rPr lang="en-US"/>
              <a:t>For districts who were not in session on the Initial ACT Test Day (March 10)</a:t>
            </a:r>
          </a:p>
          <a:p>
            <a:pPr lvl="1"/>
            <a:r>
              <a:rPr lang="en-US"/>
              <a:t>March 24 becomes the Initial Test date</a:t>
            </a:r>
          </a:p>
          <a:p>
            <a:pPr lvl="1"/>
            <a:r>
              <a:rPr lang="en-US"/>
              <a:t>April 14 becomes the Make Up Test date (paper)</a:t>
            </a:r>
          </a:p>
          <a:p>
            <a:pPr lvl="1"/>
            <a:r>
              <a:rPr lang="en-US"/>
              <a:t>Accommodations Make Up: March 24-April 3</a:t>
            </a:r>
          </a:p>
          <a:p>
            <a:pPr lvl="1"/>
            <a:r>
              <a:rPr lang="en-US"/>
              <a:t>Option to move to online testing March 24, 25, 26,March 31, </a:t>
            </a:r>
            <a:br>
              <a:rPr lang="en-US"/>
            </a:br>
            <a:r>
              <a:rPr lang="en-US"/>
              <a:t>and April 1, 2</a:t>
            </a:r>
          </a:p>
          <a:p>
            <a:endParaRPr lang="en-US"/>
          </a:p>
          <a:p>
            <a:pPr marL="457200" lvl="1" indent="0">
              <a:buNone/>
            </a:pPr>
            <a:endParaRPr lang="en-US"/>
          </a:p>
        </p:txBody>
      </p:sp>
      <p:sp>
        <p:nvSpPr>
          <p:cNvPr id="4" name="Slide Number Placeholder 3">
            <a:extLst>
              <a:ext uri="{FF2B5EF4-FFF2-40B4-BE49-F238E27FC236}">
                <a16:creationId xmlns:a16="http://schemas.microsoft.com/office/drawing/2014/main" id="{A47FA51B-B453-4657-AB70-A9700E3C0A21}"/>
              </a:ext>
            </a:extLst>
          </p:cNvPr>
          <p:cNvSpPr>
            <a:spLocks noGrp="1"/>
          </p:cNvSpPr>
          <p:nvPr>
            <p:ph type="sldNum" sz="quarter" idx="12"/>
          </p:nvPr>
        </p:nvSpPr>
        <p:spPr/>
        <p:txBody>
          <a:bodyPr/>
          <a:lstStyle/>
          <a:p>
            <a:fld id="{91BD7323-49BF-4C97-8773-5EC64C492009}" type="slidenum">
              <a:rPr lang="en-US" smtClean="0"/>
              <a:t>9</a:t>
            </a:fld>
            <a:endParaRPr lang="en-US"/>
          </a:p>
        </p:txBody>
      </p:sp>
      <p:sp>
        <p:nvSpPr>
          <p:cNvPr id="5" name="Footer Placeholder 4">
            <a:extLst>
              <a:ext uri="{FF2B5EF4-FFF2-40B4-BE49-F238E27FC236}">
                <a16:creationId xmlns:a16="http://schemas.microsoft.com/office/drawing/2014/main" id="{81C2E532-4AF6-4F7E-A74A-E308ED0E1021}"/>
              </a:ext>
            </a:extLst>
          </p:cNvPr>
          <p:cNvSpPr>
            <a:spLocks noGrp="1"/>
          </p:cNvSpPr>
          <p:nvPr>
            <p:ph type="ftr" sz="quarter" idx="3"/>
          </p:nvPr>
        </p:nvSpPr>
        <p:spPr/>
        <p:txBody>
          <a:bodyPr/>
          <a:lstStyle/>
          <a:p>
            <a:r>
              <a:rPr lang="en-US"/>
              <a:t>OAA:DAAS: March 12, 2020 DAC Webcast</a:t>
            </a:r>
          </a:p>
        </p:txBody>
      </p:sp>
    </p:spTree>
    <p:extLst>
      <p:ext uri="{BB962C8B-B14F-4D97-AF65-F5344CB8AC3E}">
        <p14:creationId xmlns:p14="http://schemas.microsoft.com/office/powerpoint/2010/main" val="2096784723"/>
      </p:ext>
    </p:extLst>
  </p:cSld>
  <p:clrMapOvr>
    <a:masterClrMapping/>
  </p:clrMapOvr>
</p:sld>
</file>

<file path=ppt/theme/theme1.xml><?xml version="1.0" encoding="utf-8"?>
<a:theme xmlns:a="http://schemas.openxmlformats.org/drawingml/2006/main" name="Theme1">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Theme1" id="{5BC57F15-1EB7-4B3F-8F8C-D9989F760C07}" vid="{F99D259D-31FA-4B3E-8AAF-593522EED5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cation_x0020_Date xmlns="3a62de7d-ba57-4f43-9dae-9623ba637be0">2020-03-12T04:00:00+00:00</Publication_x0020_Date>
    <_dlc_DocId xmlns="3a62de7d-ba57-4f43-9dae-9623ba637be0">KYED-14-1653</_dlc_DocId>
    <_dlc_DocIdUrl xmlns="3a62de7d-ba57-4f43-9dae-9623ba637be0">
      <Url>https://www.education.ky.gov/AA/distsupp/_layouts/15/DocIdRedir.aspx?ID=KYED-14-1653</Url>
      <Description>KYED-14-1653</Description>
    </_dlc_DocIdUrl>
    <Accessibility_x0020_Office xmlns="3a62de7d-ba57-4f43-9dae-9623ba637be0">OAA - Office of Assessment and Accountability</Accessibility_x0020_Office>
    <Accessibility_x0020_Audit_x0020_Status xmlns="3a62de7d-ba57-4f43-9dae-9623ba637be0" xsi:nil="true"/>
    <Accessibility_x0020_Audience xmlns="3a62de7d-ba57-4f43-9dae-9623ba637be0">District</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March DAC Webcast</RoutingRuleDescription>
    <PublishingExpirationDate xmlns="http://schemas.microsoft.com/sharepoint/v3" xsi:nil="true"/>
    <PublishingStartDate xmlns="http://schemas.microsoft.com/sharepoint/v3" xsi:nil="true"/>
    <Audience1 xmlns="3a62de7d-ba57-4f43-9dae-9623ba637be0">
      <Value>1</Value>
      <Value>2</Value>
    </Audience1>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8DF4EFBC6697154B9CE5CD9A6A2577BF" ma:contentTypeVersion="28" ma:contentTypeDescription="" ma:contentTypeScope="" ma:versionID="e0b67c418e58d911eabe55e204cd1574">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9ee806450b6155eaaf554df0f1197996"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A485209-582E-41ED-ADDE-A480BA72E8BD}">
  <ds:schemaRefs>
    <ds:schemaRef ds:uri="http://schemas.microsoft.com/sharepoint/v3/contenttype/forms"/>
  </ds:schemaRefs>
</ds:datastoreItem>
</file>

<file path=customXml/itemProps2.xml><?xml version="1.0" encoding="utf-8"?>
<ds:datastoreItem xmlns:ds="http://schemas.openxmlformats.org/officeDocument/2006/customXml" ds:itemID="{62C23E9A-708A-4488-BC53-5F393D41DE67}">
  <ds:schemaRefs>
    <ds:schemaRef ds:uri="http://schemas.microsoft.com/office/2006/metadata/properties"/>
    <ds:schemaRef ds:uri="http://schemas.microsoft.com/office/infopath/2007/PartnerControls"/>
    <ds:schemaRef ds:uri="b062eb0a-ada4-4626-816e-5cd0be926cfe"/>
    <ds:schemaRef ds:uri="cf3aa28c-8d44-408c-a5ca-996a87f6cd59"/>
    <ds:schemaRef ds:uri="e933af85-a9ee-4a70-b6e0-74d4f32bb51d"/>
    <ds:schemaRef ds:uri="5bc9d522-2386-425a-9f2a-a617cf877ec0"/>
  </ds:schemaRefs>
</ds:datastoreItem>
</file>

<file path=customXml/itemProps3.xml><?xml version="1.0" encoding="utf-8"?>
<ds:datastoreItem xmlns:ds="http://schemas.openxmlformats.org/officeDocument/2006/customXml" ds:itemID="{80A12A23-ACA0-4B36-BB53-64C089F95BE8}"/>
</file>

<file path=customXml/itemProps4.xml><?xml version="1.0" encoding="utf-8"?>
<ds:datastoreItem xmlns:ds="http://schemas.openxmlformats.org/officeDocument/2006/customXml" ds:itemID="{3B38EA21-26D3-4D46-B5D3-62D87E37C383}"/>
</file>

<file path=docProps/app.xml><?xml version="1.0" encoding="utf-8"?>
<Properties xmlns="http://schemas.openxmlformats.org/officeDocument/2006/extended-properties" xmlns:vt="http://schemas.openxmlformats.org/officeDocument/2006/docPropsVTypes">
  <TotalTime>2</TotalTime>
  <Words>1511</Words>
  <Application>Microsoft Office PowerPoint</Application>
  <PresentationFormat>Widescreen</PresentationFormat>
  <Paragraphs>292</Paragraphs>
  <Slides>34</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Calibri</vt:lpstr>
      <vt:lpstr>Franklin Gothic Medium</vt:lpstr>
      <vt:lpstr>Georgia</vt:lpstr>
      <vt:lpstr>Noto Sans Symbols</vt:lpstr>
      <vt:lpstr>Source Sans Pro</vt:lpstr>
      <vt:lpstr>Times New Roman</vt:lpstr>
      <vt:lpstr>Wingdings</vt:lpstr>
      <vt:lpstr>Wingdings 2</vt:lpstr>
      <vt:lpstr>Wingdings 3</vt:lpstr>
      <vt:lpstr>Theme1</vt:lpstr>
      <vt:lpstr>DAC Webcast March 12, 2020</vt:lpstr>
      <vt:lpstr>Agenda</vt:lpstr>
      <vt:lpstr>Online Field Test Update</vt:lpstr>
      <vt:lpstr>Online Field Test</vt:lpstr>
      <vt:lpstr>Online Field Test (continued)</vt:lpstr>
      <vt:lpstr>Social Studies Fall 2020 Field Test/Operational</vt:lpstr>
      <vt:lpstr>Online Quality of School Climate and Safety Survey</vt:lpstr>
      <vt:lpstr>Coronavirus (COVID-19) and State Required Testing</vt:lpstr>
      <vt:lpstr>COVID-19 and ACT Testing</vt:lpstr>
      <vt:lpstr>COVID-19 and ACT Testing (2 of 3)</vt:lpstr>
      <vt:lpstr>COVID-19 and ACT Testing (3 of 3)</vt:lpstr>
      <vt:lpstr>COVID-19 and K-PREP/Alt K-PREP</vt:lpstr>
      <vt:lpstr>2020 Legislative Update</vt:lpstr>
      <vt:lpstr>Filed Legislation</vt:lpstr>
      <vt:lpstr>Filed Legislation (2 of 3)</vt:lpstr>
      <vt:lpstr>Filed Legislation (3 of 3)</vt:lpstr>
      <vt:lpstr>K-PREP Sample Test Items</vt:lpstr>
      <vt:lpstr>Sample Test Items</vt:lpstr>
      <vt:lpstr>K Screen Information</vt:lpstr>
      <vt:lpstr>Ordering K Screen Materials</vt:lpstr>
      <vt:lpstr>Order Form</vt:lpstr>
      <vt:lpstr>K Screen Order Form: Instructions</vt:lpstr>
      <vt:lpstr>K Screen Order Form: Quantities</vt:lpstr>
      <vt:lpstr>K Screen Order Form: Shipping</vt:lpstr>
      <vt:lpstr>K Screen Training Requirements </vt:lpstr>
      <vt:lpstr>K Screen Training Opportunities (Face-to-Face)</vt:lpstr>
      <vt:lpstr>K Screen Training Opportunities</vt:lpstr>
      <vt:lpstr>K Screen Tasks</vt:lpstr>
      <vt:lpstr>K Screen Resources</vt:lpstr>
      <vt:lpstr>ACCESS For ELLs: Pre-Reporting Validation</vt:lpstr>
      <vt:lpstr>ACCESS for ELLs Data Validation</vt:lpstr>
      <vt:lpstr>Duplicate Students in WIDA AMS</vt:lpstr>
      <vt:lpstr>Questions and Answers</vt:lpstr>
      <vt:lpstr>Division of Assessment and Accountability Support</vt:lpstr>
    </vt:vector>
  </TitlesOfParts>
  <Company>Kentucky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subject>DAC Webcast</dc:subject>
  <dc:creator>Barr, Joy - Division of Assessment Support</dc:creator>
  <cp:keywords/>
  <dc:description>Contact OAA dacinfo@education.ky.gov with questions</dc:description>
  <cp:lastModifiedBy>Powers, Pamela - Division of Assessment and Accountability Support</cp:lastModifiedBy>
  <cp:revision>2</cp:revision>
  <cp:lastPrinted>2019-06-13T19:16:36Z</cp:lastPrinted>
  <dcterms:modified xsi:type="dcterms:W3CDTF">2020-03-12T16:14:47Z</dcterms:modified>
  <cp:category>DAC Webcast</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0x0101001BEB557DBE01834EAB47A683706DCD5B008DF4EFBC6697154B9CE5CD9A6A2577BF</vt:lpwstr>
  </property>
  <property fmtid="{D5CDD505-2E9C-101B-9397-08002B2CF9AE}" pid="3" name="_dlc_DocIdItemGuid">
    <vt:lpwstr>5d916f72-5024-42ce-b9cd-aca44d59057d</vt:lpwstr>
  </property>
</Properties>
</file>