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7.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28.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5"/>
  </p:sldMasterIdLst>
  <p:notesMasterIdLst>
    <p:notesMasterId r:id="rId59"/>
  </p:notesMasterIdLst>
  <p:sldIdLst>
    <p:sldId id="257" r:id="rId6"/>
    <p:sldId id="301" r:id="rId7"/>
    <p:sldId id="261" r:id="rId8"/>
    <p:sldId id="1108" r:id="rId9"/>
    <p:sldId id="991" r:id="rId10"/>
    <p:sldId id="894" r:id="rId11"/>
    <p:sldId id="1596" r:id="rId12"/>
    <p:sldId id="2134805282" r:id="rId13"/>
    <p:sldId id="1057" r:id="rId14"/>
    <p:sldId id="1588" r:id="rId15"/>
    <p:sldId id="411" r:id="rId16"/>
    <p:sldId id="263" r:id="rId17"/>
    <p:sldId id="406" r:id="rId18"/>
    <p:sldId id="451" r:id="rId19"/>
    <p:sldId id="1593" r:id="rId20"/>
    <p:sldId id="1583" r:id="rId21"/>
    <p:sldId id="1008" r:id="rId22"/>
    <p:sldId id="1001" r:id="rId23"/>
    <p:sldId id="427" r:id="rId24"/>
    <p:sldId id="432" r:id="rId25"/>
    <p:sldId id="437" r:id="rId26"/>
    <p:sldId id="304" r:id="rId27"/>
    <p:sldId id="1022" r:id="rId28"/>
    <p:sldId id="1018" r:id="rId29"/>
    <p:sldId id="2134805290" r:id="rId30"/>
    <p:sldId id="2134805293" r:id="rId31"/>
    <p:sldId id="2134805294" r:id="rId32"/>
    <p:sldId id="2134805295" r:id="rId33"/>
    <p:sldId id="2134805296" r:id="rId34"/>
    <p:sldId id="2134805297" r:id="rId35"/>
    <p:sldId id="1592" r:id="rId36"/>
    <p:sldId id="1020" r:id="rId37"/>
    <p:sldId id="1039" r:id="rId38"/>
    <p:sldId id="1040" r:id="rId39"/>
    <p:sldId id="2134805286" r:id="rId40"/>
    <p:sldId id="1043" r:id="rId41"/>
    <p:sldId id="2134805288" r:id="rId42"/>
    <p:sldId id="2134805289" r:id="rId43"/>
    <p:sldId id="1587" r:id="rId44"/>
    <p:sldId id="1589" r:id="rId45"/>
    <p:sldId id="1068" r:id="rId46"/>
    <p:sldId id="1069" r:id="rId47"/>
    <p:sldId id="1052" r:id="rId48"/>
    <p:sldId id="1064" r:id="rId49"/>
    <p:sldId id="1065" r:id="rId50"/>
    <p:sldId id="1046" r:id="rId51"/>
    <p:sldId id="996" r:id="rId52"/>
    <p:sldId id="1586" r:id="rId53"/>
    <p:sldId id="1585" r:id="rId54"/>
    <p:sldId id="398" r:id="rId55"/>
    <p:sldId id="305" r:id="rId56"/>
    <p:sldId id="256" r:id="rId57"/>
    <p:sldId id="999" r:id="rId5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989BDD03-6500-141E-5C73-C5F7B6F6E863}" name="Williams, Chris - Division of Assessment and Accountability Support" initials="WS" userId="S::chris.williams@education.ky.gov::2f156fa2-a309-475c-82f3-62ae8d0ba8a4" providerId="AD"/>
  <p188:author id="{9B822606-89CE-37F5-0354-C7C7B03AE384}" name="Chandler, Melissa - Division of Assessment and Accountability Support" initials="MC" userId="S::melissa.chandler@education.ky.gov::c7c40c5a-5db2-409e-9ac5-b3fa8556cae3" providerId="AD"/>
  <p188:author id="{5C4B5D1D-765F-BFE7-56D5-0BCCDCB3DB6B}" name="Prater, Michael - Division of Accountability Data and Analysis" initials="PA" userId="S::michael.prater@education.ky.gov::d1706e83-bbbf-420a-9299-477f144fa9a1" providerId="AD"/>
  <p188:author id="{EEAF063B-8BCB-A246-0486-9A5ACA2B8CA4}" name="Roseberry, Christen - Division of Assessment and Accountability Support" initials="CR" userId="S::christen.roseberry@education.ky.gov::64f073a6-c0e0-4356-b5dd-074214d6d82f" providerId="AD"/>
  <p188:author id="{2C0FC13C-748B-D961-772C-145112EE73E3}" name="Sims, Rhonda - KDE Associate Commissioner" initials="SC" userId="S::rhonda.sims@education.ky.gov::bad20b3f-b7c8-4cb3-ae2a-6808ba4166df" providerId="AD"/>
  <p188:author id="{0C431B50-E267-7ED8-372B-1A1B808F8997}" name="Jones, Helen - Division of Assessment and Accountability Support" initials="JHDoAaAS" userId="S::helen.jones@education.ky.gov::b7d6fb4f-88fd-4227-920b-6a3119e5e7a1" providerId="AD"/>
  <p188:author id="{52F57052-0FAD-5FD0-5873-4C8768666379}" name="Avery, Devon - Division of Assessment and Accountability Support" initials="DA" userId="S::devon.avery@education.ky.gov::ea78a75c-c17e-4901-bc17-b64bcd9c9f6d" providerId="AD"/>
  <p188:author id="{771B6458-EC8F-ACB7-5084-9D6F069BC75D}" name="Avery, Devon - Division of Assessment and Accountability Support" initials="AS" userId="S::devon.avery@education.ky.gov::3c4d04ce-6fc5-4533-8afa-2b6776a03065" providerId="AD"/>
  <p188:author id="{FF3B046C-91C7-F735-5D2E-F89695486385}" name="Jett, Lisa - Division of Assessment and Accountability Support" initials="JS" userId="S::lisa.jett@education.ky.gov::6d718aac-4a55-46f9-aab8-85fa88911f2a" providerId="AD"/>
  <p188:author id="{436EC786-CEC7-8901-61CA-4BDABF115B31}" name="Savage, Shara - Division of Assessment and Accountability Support" initials="SSDoAaAS" userId="S::Shara.Savage@education.ky.gov::71eadb16-699f-453e-81d8-c9ac7aaf2dd6" providerId="AD"/>
  <p188:author id="{5512DD90-7D11-8F4F-C196-C0F8F7BFE940}" name="Brumley, Jessica - Division of Assessment and Accountability Support" initials="JB" userId="S::jessica.brumley@education.ky.gov::fa0310dd-6eee-4845-93c0-35565be73531" providerId="AD"/>
  <p188:author id="{88138196-F698-FBED-D0A7-04A9C0FF3D88}" name="Stafford, Jennifer - KDE Division Director" initials="SD" userId="S::jennifer.stafford@education.ky.gov::0151abd4-297e-443f-a77b-a8c249c015ab" providerId="AD"/>
  <p188:author id="{5792059B-712A-A66F-966D-BE8B171CB42A}" name="O'Hair, Kevin - Office of Assessment and Accountability" initials="OA" userId="S::kevin.ohair@education.ky.gov::854929ff-e20a-4d14-a6ee-38bca46af5a2" providerId="AD"/>
  <p188:author id="{06503FA0-CBF4-1A7A-9030-A490AA4AEDD1}" name="Rome, Nathan -  Division of Accountability Data and Analysis" initials="RA" userId="S::nathan.rome2@education.ky.gov::b782872e-1e93-463d-b799-660fe6177205" providerId="AD"/>
  <p188:author id="{4E37AEA2-9003-7A2B-581B-AF4837220C73}" name="Riley, Ben - Division of Assessment and Accountability Support" initials="BR" userId="S::ben.riley@education.ky.gov::4cd6cdff-1273-49fa-8860-d0f5fa3fb9f7" providerId="AD"/>
  <p188:author id="{E0DB3AB3-8C22-653F-571B-3E25AA2E63A2}" name="Savage, Shara - Division of Assessment and Accountability Support" initials="SS" userId="S::shara.savage@education.ky.gov::71eadb16-699f-453e-81d8-c9ac7aaf2dd6" providerId="AD"/>
  <p188:author id="{2DFC81C1-C964-7CBE-E5A2-8181FB4130DC}" name="Wickizer, John - Division of Accountability Data and Analysis" initials="WA" userId="S::john.wickizer@education.ky.gov::1c22ac94-8f1d-4cc0-ad19-578a4f29fa40" providerId="AD"/>
  <p188:author id="{581C09D0-3CAB-E9E0-98D1-3884D850B30F}" name="Hill, Kevin - KDE Division Director" initials="HD" userId="S::kevin.hill@education.ky.gov::02c2ec77-149c-4854-a7db-156452e0ba73" providerId="AD"/>
  <p188:author id="{5FD6BBD4-89B8-DC90-B9A0-590DE6A9A122}" name="Larkins, Jennifer - Division of Assessment and Accountability Support" initials="LS" userId="S::jennifer.larkins@education.ky.gov::093879bc-4454-48e7-95b0-93a7f4bf4b00" providerId="AD"/>
  <p188:author id="{F4AFB8FE-2F89-BD15-88CD-DCAF584F8BCE}" name="Guest User" initials="GU" userId="S::urn:spo:anon#b8d00a6c8b0209b5fed9f16a4c639c5f2826c96e7d642f03ee068c911d54507e::"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48235"/>
    <a:srgbClr val="007780"/>
    <a:srgbClr val="057780"/>
    <a:srgbClr val="62A3A6"/>
    <a:srgbClr val="06B9C2"/>
    <a:srgbClr val="E7F1F1"/>
    <a:srgbClr val="AB3515"/>
    <a:srgbClr val="DEEBF7"/>
    <a:srgbClr val="E2F0D9"/>
    <a:srgbClr val="FFF2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8CE0244-C901-44C3-8CD6-BD1CCDA40EF5}" v="2" dt="2026-09-16T13:41:02.780"/>
  </p1510:revLst>
</p1510:revInfo>
</file>

<file path=ppt/tableStyles.xml><?xml version="1.0" encoding="utf-8"?>
<a:tblStyleLst xmlns:a="http://schemas.openxmlformats.org/drawingml/2006/main" def="{5C22544A-7EE6-4342-B048-85BDC9FD1C3A}">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D7AC3CCA-C797-4891-BE02-D94E43425B78}" styleName="Medium Style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4" d="100"/>
          <a:sy n="84" d="100"/>
        </p:scale>
        <p:origin x="629" y="8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slide" Target="slides/slide50.xml"/><Relationship Id="rId63"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5" Type="http://schemas.openxmlformats.org/officeDocument/2006/relationships/slideMaster" Target="slideMasters/slideMaster1.xml"/><Relationship Id="rId61" Type="http://schemas.openxmlformats.org/officeDocument/2006/relationships/viewProps" Target="viewProps.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microsoft.com/office/2015/10/relationships/revisionInfo" Target="revisionInfo.xml"/><Relationship Id="rId8" Type="http://schemas.openxmlformats.org/officeDocument/2006/relationships/slide" Target="slides/slide3.xml"/><Relationship Id="rId51" Type="http://schemas.openxmlformats.org/officeDocument/2006/relationships/slide" Target="slides/slide46.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presProps" Target="presProps.xml"/><Relationship Id="rId65" Type="http://schemas.microsoft.com/office/2018/10/relationships/authors" Target="authors.xml"/><Relationship Id="rId4" Type="http://schemas.openxmlformats.org/officeDocument/2006/relationships/customXml" Target="../customXml/item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s>
</file>

<file path=ppt/diagrams/colors1.xml><?xml version="1.0" encoding="utf-8"?>
<dgm:colorsDef xmlns:dgm="http://schemas.openxmlformats.org/drawingml/2006/diagram" xmlns:a="http://schemas.openxmlformats.org/drawingml/2006/main" uniqueId="urn:microsoft.com/office/officeart/2005/8/colors/accent0_3#2">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4">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5">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6">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789334B-C3DC-4196-9C5B-876714F42A02}" type="doc">
      <dgm:prSet loTypeId="urn:microsoft.com/office/officeart/2005/8/layout/equation1" loCatId="process" qsTypeId="urn:microsoft.com/office/officeart/2005/8/quickstyle/simple1#3" qsCatId="simple" csTypeId="urn:microsoft.com/office/officeart/2005/8/colors/accent0_3#2" csCatId="mainScheme" phldr="1"/>
      <dgm:spPr/>
      <dgm:t>
        <a:bodyPr/>
        <a:lstStyle/>
        <a:p>
          <a:endParaRPr lang="en-US"/>
        </a:p>
      </dgm:t>
    </dgm:pt>
    <dgm:pt modelId="{8ED32DBF-C13B-4A05-B9FD-42416DF1DE06}">
      <dgm:prSet phldrT="[Text]" custT="1"/>
      <dgm:spPr/>
      <dgm:t>
        <a:bodyPr/>
        <a:lstStyle/>
        <a:p>
          <a:r>
            <a:rPr lang="en-US" sz="1050"/>
            <a:t>Number of Years Available</a:t>
          </a:r>
        </a:p>
      </dgm:t>
    </dgm:pt>
    <dgm:pt modelId="{DA2C732B-5721-4397-8254-A7BC1997430C}" type="parTrans" cxnId="{98FDE479-910F-43EC-8275-17C46DB1C1E6}">
      <dgm:prSet/>
      <dgm:spPr/>
      <dgm:t>
        <a:bodyPr/>
        <a:lstStyle/>
        <a:p>
          <a:endParaRPr lang="en-US"/>
        </a:p>
      </dgm:t>
    </dgm:pt>
    <dgm:pt modelId="{68311E52-64D4-49EB-BDFB-7291BCA2DAB3}" type="sibTrans" cxnId="{98FDE479-910F-43EC-8275-17C46DB1C1E6}">
      <dgm:prSet/>
      <dgm:spPr/>
      <dgm:t>
        <a:bodyPr/>
        <a:lstStyle/>
        <a:p>
          <a:endParaRPr lang="en-US"/>
        </a:p>
      </dgm:t>
    </dgm:pt>
    <dgm:pt modelId="{4C9CF760-9B54-4347-A97E-80751DAFDB0E}" type="pres">
      <dgm:prSet presAssocID="{7789334B-C3DC-4196-9C5B-876714F42A02}" presName="linearFlow" presStyleCnt="0">
        <dgm:presLayoutVars>
          <dgm:dir/>
          <dgm:resizeHandles val="exact"/>
        </dgm:presLayoutVars>
      </dgm:prSet>
      <dgm:spPr/>
    </dgm:pt>
    <dgm:pt modelId="{8B714670-743A-4877-8302-87C089372B16}" type="pres">
      <dgm:prSet presAssocID="{8ED32DBF-C13B-4A05-B9FD-42416DF1DE06}" presName="node" presStyleLbl="node1" presStyleIdx="0" presStyleCnt="1" custLinFactNeighborX="-645" custLinFactNeighborY="5351">
        <dgm:presLayoutVars>
          <dgm:bulletEnabled val="1"/>
        </dgm:presLayoutVars>
      </dgm:prSet>
      <dgm:spPr/>
    </dgm:pt>
  </dgm:ptLst>
  <dgm:cxnLst>
    <dgm:cxn modelId="{00EB3308-4822-4A7D-B741-476E6956A3E8}" type="presOf" srcId="{8ED32DBF-C13B-4A05-B9FD-42416DF1DE06}" destId="{8B714670-743A-4877-8302-87C089372B16}" srcOrd="0" destOrd="0" presId="urn:microsoft.com/office/officeart/2005/8/layout/equation1"/>
    <dgm:cxn modelId="{98FDE479-910F-43EC-8275-17C46DB1C1E6}" srcId="{7789334B-C3DC-4196-9C5B-876714F42A02}" destId="{8ED32DBF-C13B-4A05-B9FD-42416DF1DE06}" srcOrd="0" destOrd="0" parTransId="{DA2C732B-5721-4397-8254-A7BC1997430C}" sibTransId="{68311E52-64D4-49EB-BDFB-7291BCA2DAB3}"/>
    <dgm:cxn modelId="{B81F15F6-5A37-4470-BDF3-33FDF55FE828}" type="presOf" srcId="{7789334B-C3DC-4196-9C5B-876714F42A02}" destId="{4C9CF760-9B54-4347-A97E-80751DAFDB0E}" srcOrd="0" destOrd="0" presId="urn:microsoft.com/office/officeart/2005/8/layout/equation1"/>
    <dgm:cxn modelId="{7EE56231-923F-44A5-9F76-44BEBAB88CE6}" type="presParOf" srcId="{4C9CF760-9B54-4347-A97E-80751DAFDB0E}" destId="{8B714670-743A-4877-8302-87C089372B16}" srcOrd="0" destOrd="0" presId="urn:microsoft.com/office/officeart/2005/8/layout/equation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7789334B-C3DC-4196-9C5B-876714F42A02}" type="doc">
      <dgm:prSet loTypeId="urn:microsoft.com/office/officeart/2005/8/layout/equation1" loCatId="process" qsTypeId="urn:microsoft.com/office/officeart/2005/8/quickstyle/simple1#5" qsCatId="simple" csTypeId="urn:microsoft.com/office/officeart/2005/8/colors/accent0_3#4" csCatId="mainScheme" phldr="1"/>
      <dgm:spPr/>
      <dgm:t>
        <a:bodyPr/>
        <a:lstStyle/>
        <a:p>
          <a:endParaRPr lang="en-US"/>
        </a:p>
      </dgm:t>
    </dgm:pt>
    <dgm:pt modelId="{8ED32DBF-C13B-4A05-B9FD-42416DF1DE06}">
      <dgm:prSet phldrT="[Text]" custT="1"/>
      <dgm:spPr/>
      <dgm:t>
        <a:bodyPr/>
        <a:lstStyle/>
        <a:p>
          <a:r>
            <a:rPr lang="en-US" sz="1050"/>
            <a:t>Number of Years Available</a:t>
          </a:r>
        </a:p>
      </dgm:t>
    </dgm:pt>
    <dgm:pt modelId="{DA2C732B-5721-4397-8254-A7BC1997430C}" type="parTrans" cxnId="{98FDE479-910F-43EC-8275-17C46DB1C1E6}">
      <dgm:prSet/>
      <dgm:spPr/>
      <dgm:t>
        <a:bodyPr/>
        <a:lstStyle/>
        <a:p>
          <a:endParaRPr lang="en-US"/>
        </a:p>
      </dgm:t>
    </dgm:pt>
    <dgm:pt modelId="{68311E52-64D4-49EB-BDFB-7291BCA2DAB3}" type="sibTrans" cxnId="{98FDE479-910F-43EC-8275-17C46DB1C1E6}">
      <dgm:prSet/>
      <dgm:spPr/>
      <dgm:t>
        <a:bodyPr/>
        <a:lstStyle/>
        <a:p>
          <a:endParaRPr lang="en-US"/>
        </a:p>
      </dgm:t>
    </dgm:pt>
    <dgm:pt modelId="{4C9CF760-9B54-4347-A97E-80751DAFDB0E}" type="pres">
      <dgm:prSet presAssocID="{7789334B-C3DC-4196-9C5B-876714F42A02}" presName="linearFlow" presStyleCnt="0">
        <dgm:presLayoutVars>
          <dgm:dir/>
          <dgm:resizeHandles val="exact"/>
        </dgm:presLayoutVars>
      </dgm:prSet>
      <dgm:spPr/>
    </dgm:pt>
    <dgm:pt modelId="{8B714670-743A-4877-8302-87C089372B16}" type="pres">
      <dgm:prSet presAssocID="{8ED32DBF-C13B-4A05-B9FD-42416DF1DE06}" presName="node" presStyleLbl="node1" presStyleIdx="0" presStyleCnt="1" custLinFactNeighborX="-7975" custLinFactNeighborY="-2125">
        <dgm:presLayoutVars>
          <dgm:bulletEnabled val="1"/>
        </dgm:presLayoutVars>
      </dgm:prSet>
      <dgm:spPr/>
    </dgm:pt>
  </dgm:ptLst>
  <dgm:cxnLst>
    <dgm:cxn modelId="{00EB3308-4822-4A7D-B741-476E6956A3E8}" type="presOf" srcId="{8ED32DBF-C13B-4A05-B9FD-42416DF1DE06}" destId="{8B714670-743A-4877-8302-87C089372B16}" srcOrd="0" destOrd="0" presId="urn:microsoft.com/office/officeart/2005/8/layout/equation1"/>
    <dgm:cxn modelId="{98FDE479-910F-43EC-8275-17C46DB1C1E6}" srcId="{7789334B-C3DC-4196-9C5B-876714F42A02}" destId="{8ED32DBF-C13B-4A05-B9FD-42416DF1DE06}" srcOrd="0" destOrd="0" parTransId="{DA2C732B-5721-4397-8254-A7BC1997430C}" sibTransId="{68311E52-64D4-49EB-BDFB-7291BCA2DAB3}"/>
    <dgm:cxn modelId="{B81F15F6-5A37-4470-BDF3-33FDF55FE828}" type="presOf" srcId="{7789334B-C3DC-4196-9C5B-876714F42A02}" destId="{4C9CF760-9B54-4347-A97E-80751DAFDB0E}" srcOrd="0" destOrd="0" presId="urn:microsoft.com/office/officeart/2005/8/layout/equation1"/>
    <dgm:cxn modelId="{7EE56231-923F-44A5-9F76-44BEBAB88CE6}" type="presParOf" srcId="{4C9CF760-9B54-4347-A97E-80751DAFDB0E}" destId="{8B714670-743A-4877-8302-87C089372B16}" srcOrd="0" destOrd="0" presId="urn:microsoft.com/office/officeart/2005/8/layout/equation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3.xml><?xml version="1.0" encoding="utf-8"?>
<dgm:dataModel xmlns:dgm="http://schemas.openxmlformats.org/drawingml/2006/diagram" xmlns:a="http://schemas.openxmlformats.org/drawingml/2006/main">
  <dgm:ptLst>
    <dgm:pt modelId="{7789334B-C3DC-4196-9C5B-876714F42A02}" type="doc">
      <dgm:prSet loTypeId="urn:microsoft.com/office/officeart/2005/8/layout/equation1" loCatId="process" qsTypeId="urn:microsoft.com/office/officeart/2005/8/quickstyle/simple1#6" qsCatId="simple" csTypeId="urn:microsoft.com/office/officeart/2005/8/colors/accent0_3#5" csCatId="mainScheme" phldr="1"/>
      <dgm:spPr/>
      <dgm:t>
        <a:bodyPr/>
        <a:lstStyle/>
        <a:p>
          <a:endParaRPr lang="en-US"/>
        </a:p>
      </dgm:t>
    </dgm:pt>
    <dgm:pt modelId="{BA571F48-FECC-4ED9-BF91-C78D4A5E1251}">
      <dgm:prSet phldrT="[Text]" custT="1"/>
      <dgm:spPr/>
      <dgm:t>
        <a:bodyPr/>
        <a:lstStyle/>
        <a:p>
          <a:pPr rtl="0"/>
          <a:r>
            <a:rPr lang="en-US" sz="1100">
              <a:solidFill>
                <a:schemeClr val="bg1"/>
              </a:solidFill>
              <a:effectLst/>
              <a:latin typeface="+mn-lt"/>
              <a:ea typeface="+mn-ea"/>
              <a:cs typeface="+mn-cs"/>
            </a:rPr>
            <a:t>Change Prior Status</a:t>
          </a:r>
          <a:endParaRPr lang="en-US" sz="1100">
            <a:solidFill>
              <a:schemeClr val="bg1"/>
            </a:solidFill>
          </a:endParaRPr>
        </a:p>
      </dgm:t>
    </dgm:pt>
    <dgm:pt modelId="{383369AD-685E-414B-9E8C-D3A4E8E2A5CC}" type="parTrans" cxnId="{5B3A8C6D-881D-4891-B12C-EF8372E346D5}">
      <dgm:prSet/>
      <dgm:spPr/>
      <dgm:t>
        <a:bodyPr/>
        <a:lstStyle/>
        <a:p>
          <a:endParaRPr lang="en-US"/>
        </a:p>
      </dgm:t>
    </dgm:pt>
    <dgm:pt modelId="{2B39CB46-B5CD-493E-9E7A-8FBC3C85F176}" type="sibTrans" cxnId="{5B3A8C6D-881D-4891-B12C-EF8372E346D5}">
      <dgm:prSet/>
      <dgm:spPr/>
      <dgm:t>
        <a:bodyPr/>
        <a:lstStyle/>
        <a:p>
          <a:endParaRPr lang="en-US"/>
        </a:p>
      </dgm:t>
    </dgm:pt>
    <dgm:pt modelId="{E89A1C9E-AFA4-4E4C-9293-A55077D35F70}">
      <dgm:prSet phldrT="[Text]" custT="1"/>
      <dgm:spPr/>
      <dgm:t>
        <a:bodyPr/>
        <a:lstStyle/>
        <a:p>
          <a:pPr rtl="0"/>
          <a:r>
            <a:rPr lang="en-US" sz="1100">
              <a:solidFill>
                <a:schemeClr val="bg1"/>
              </a:solidFill>
              <a:effectLst/>
              <a:latin typeface="+mn-lt"/>
              <a:ea typeface="+mn-ea"/>
              <a:cs typeface="+mn-cs"/>
            </a:rPr>
            <a:t>Change Current Status</a:t>
          </a:r>
          <a:endParaRPr lang="en-US" sz="1100">
            <a:solidFill>
              <a:schemeClr val="bg1"/>
            </a:solidFill>
            <a:latin typeface="Franklin Gothic Medium" panose="020B0603020102020204"/>
          </a:endParaRPr>
        </a:p>
      </dgm:t>
    </dgm:pt>
    <dgm:pt modelId="{AC889148-DFB3-4417-9FC4-EBBCEBA61B9C}" type="parTrans" cxnId="{9DCF3363-B181-46F7-A794-F63CE4D2200A}">
      <dgm:prSet/>
      <dgm:spPr/>
      <dgm:t>
        <a:bodyPr/>
        <a:lstStyle/>
        <a:p>
          <a:endParaRPr lang="en-US"/>
        </a:p>
      </dgm:t>
    </dgm:pt>
    <dgm:pt modelId="{10C097CF-FAE3-496F-BBE3-076928123DA7}" type="sibTrans" cxnId="{9DCF3363-B181-46F7-A794-F63CE4D2200A}">
      <dgm:prSet/>
      <dgm:spPr/>
      <dgm:t>
        <a:bodyPr/>
        <a:lstStyle/>
        <a:p>
          <a:endParaRPr lang="en-US"/>
        </a:p>
      </dgm:t>
    </dgm:pt>
    <dgm:pt modelId="{4C9CF760-9B54-4347-A97E-80751DAFDB0E}" type="pres">
      <dgm:prSet presAssocID="{7789334B-C3DC-4196-9C5B-876714F42A02}" presName="linearFlow" presStyleCnt="0">
        <dgm:presLayoutVars>
          <dgm:dir/>
          <dgm:resizeHandles val="exact"/>
        </dgm:presLayoutVars>
      </dgm:prSet>
      <dgm:spPr/>
    </dgm:pt>
    <dgm:pt modelId="{C189DC30-4934-48D6-A779-7C19172DDBFC}" type="pres">
      <dgm:prSet presAssocID="{BA571F48-FECC-4ED9-BF91-C78D4A5E1251}" presName="node" presStyleLbl="node1" presStyleIdx="0" presStyleCnt="2" custScaleX="103066" custScaleY="129381" custLinFactX="129127" custLinFactNeighborX="200000" custLinFactNeighborY="-1731">
        <dgm:presLayoutVars>
          <dgm:bulletEnabled val="1"/>
        </dgm:presLayoutVars>
      </dgm:prSet>
      <dgm:spPr/>
    </dgm:pt>
    <dgm:pt modelId="{62A370FF-CBA4-4076-A3DD-D54D80CFECC0}" type="pres">
      <dgm:prSet presAssocID="{2B39CB46-B5CD-493E-9E7A-8FBC3C85F176}" presName="spacerL" presStyleCnt="0"/>
      <dgm:spPr/>
    </dgm:pt>
    <dgm:pt modelId="{7F19A078-F39C-4BDA-8833-49F3C4441D88}" type="pres">
      <dgm:prSet presAssocID="{2B39CB46-B5CD-493E-9E7A-8FBC3C85F176}" presName="sibTrans" presStyleLbl="sibTrans2D1" presStyleIdx="0" presStyleCnt="1" custScaleX="63942" custScaleY="95785" custLinFactNeighborX="-73057" custLinFactNeighborY="-4506"/>
      <dgm:spPr>
        <a:prstGeom prst="mathMinus">
          <a:avLst/>
        </a:prstGeom>
      </dgm:spPr>
    </dgm:pt>
    <dgm:pt modelId="{4E479457-5A6F-49AD-871D-27B5D2F0CFF6}" type="pres">
      <dgm:prSet presAssocID="{2B39CB46-B5CD-493E-9E7A-8FBC3C85F176}" presName="spacerR" presStyleCnt="0"/>
      <dgm:spPr/>
    </dgm:pt>
    <dgm:pt modelId="{8EB657C3-7699-4D7A-A1B6-8BFC1B86FAE7}" type="pres">
      <dgm:prSet presAssocID="{E89A1C9E-AFA4-4E4C-9293-A55077D35F70}" presName="node" presStyleLbl="node1" presStyleIdx="1" presStyleCnt="2" custScaleX="103418" custScaleY="127807" custLinFactX="-141335" custLinFactNeighborX="-200000" custLinFactNeighborY="-2583">
        <dgm:presLayoutVars>
          <dgm:bulletEnabled val="1"/>
        </dgm:presLayoutVars>
      </dgm:prSet>
      <dgm:spPr/>
    </dgm:pt>
  </dgm:ptLst>
  <dgm:cxnLst>
    <dgm:cxn modelId="{2000BB33-8A7D-4262-90BB-6060F707C2ED}" type="presOf" srcId="{2B39CB46-B5CD-493E-9E7A-8FBC3C85F176}" destId="{7F19A078-F39C-4BDA-8833-49F3C4441D88}" srcOrd="0" destOrd="0" presId="urn:microsoft.com/office/officeart/2005/8/layout/equation1"/>
    <dgm:cxn modelId="{9DCF3363-B181-46F7-A794-F63CE4D2200A}" srcId="{7789334B-C3DC-4196-9C5B-876714F42A02}" destId="{E89A1C9E-AFA4-4E4C-9293-A55077D35F70}" srcOrd="1" destOrd="0" parTransId="{AC889148-DFB3-4417-9FC4-EBBCEBA61B9C}" sibTransId="{10C097CF-FAE3-496F-BBE3-076928123DA7}"/>
    <dgm:cxn modelId="{5B3A8C6D-881D-4891-B12C-EF8372E346D5}" srcId="{7789334B-C3DC-4196-9C5B-876714F42A02}" destId="{BA571F48-FECC-4ED9-BF91-C78D4A5E1251}" srcOrd="0" destOrd="0" parTransId="{383369AD-685E-414B-9E8C-D3A4E8E2A5CC}" sibTransId="{2B39CB46-B5CD-493E-9E7A-8FBC3C85F176}"/>
    <dgm:cxn modelId="{FB875DA4-DDEC-4B74-B64F-3A13C53AAF64}" type="presOf" srcId="{BA571F48-FECC-4ED9-BF91-C78D4A5E1251}" destId="{C189DC30-4934-48D6-A779-7C19172DDBFC}" srcOrd="0" destOrd="0" presId="urn:microsoft.com/office/officeart/2005/8/layout/equation1"/>
    <dgm:cxn modelId="{81C30EE6-B0D9-49FF-82CF-D12E5A394C31}" type="presOf" srcId="{E89A1C9E-AFA4-4E4C-9293-A55077D35F70}" destId="{8EB657C3-7699-4D7A-A1B6-8BFC1B86FAE7}" srcOrd="0" destOrd="0" presId="urn:microsoft.com/office/officeart/2005/8/layout/equation1"/>
    <dgm:cxn modelId="{B81F15F6-5A37-4470-BDF3-33FDF55FE828}" type="presOf" srcId="{7789334B-C3DC-4196-9C5B-876714F42A02}" destId="{4C9CF760-9B54-4347-A97E-80751DAFDB0E}" srcOrd="0" destOrd="0" presId="urn:microsoft.com/office/officeart/2005/8/layout/equation1"/>
    <dgm:cxn modelId="{3347185D-2887-49A4-BA89-5EF5E80B526D}" type="presParOf" srcId="{4C9CF760-9B54-4347-A97E-80751DAFDB0E}" destId="{C189DC30-4934-48D6-A779-7C19172DDBFC}" srcOrd="0" destOrd="0" presId="urn:microsoft.com/office/officeart/2005/8/layout/equation1"/>
    <dgm:cxn modelId="{5E13AA0A-E7E7-4179-94B3-2C4F0BF1252E}" type="presParOf" srcId="{4C9CF760-9B54-4347-A97E-80751DAFDB0E}" destId="{62A370FF-CBA4-4076-A3DD-D54D80CFECC0}" srcOrd="1" destOrd="0" presId="urn:microsoft.com/office/officeart/2005/8/layout/equation1"/>
    <dgm:cxn modelId="{49437E1F-F480-4068-AA96-A03D1BCE63AE}" type="presParOf" srcId="{4C9CF760-9B54-4347-A97E-80751DAFDB0E}" destId="{7F19A078-F39C-4BDA-8833-49F3C4441D88}" srcOrd="2" destOrd="0" presId="urn:microsoft.com/office/officeart/2005/8/layout/equation1"/>
    <dgm:cxn modelId="{A77CFD6F-38E4-4071-9923-FEDA195CFADB}" type="presParOf" srcId="{4C9CF760-9B54-4347-A97E-80751DAFDB0E}" destId="{4E479457-5A6F-49AD-871D-27B5D2F0CFF6}" srcOrd="3" destOrd="0" presId="urn:microsoft.com/office/officeart/2005/8/layout/equation1"/>
    <dgm:cxn modelId="{9CC929E2-FDE4-486E-BC90-371408EF7045}" type="presParOf" srcId="{4C9CF760-9B54-4347-A97E-80751DAFDB0E}" destId="{8EB657C3-7699-4D7A-A1B6-8BFC1B86FAE7}" srcOrd="4" destOrd="0" presId="urn:microsoft.com/office/officeart/2005/8/layout/equation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4.xml><?xml version="1.0" encoding="utf-8"?>
<dgm:dataModel xmlns:dgm="http://schemas.openxmlformats.org/drawingml/2006/diagram" xmlns:a="http://schemas.openxmlformats.org/drawingml/2006/main">
  <dgm:ptLst>
    <dgm:pt modelId="{7789334B-C3DC-4196-9C5B-876714F42A02}" type="doc">
      <dgm:prSet loTypeId="urn:microsoft.com/office/officeart/2005/8/layout/equation1" loCatId="process" qsTypeId="urn:microsoft.com/office/officeart/2005/8/quickstyle/simple1#7" qsCatId="simple" csTypeId="urn:microsoft.com/office/officeart/2005/8/colors/accent0_3#6" csCatId="mainScheme" phldr="1"/>
      <dgm:spPr/>
      <dgm:t>
        <a:bodyPr/>
        <a:lstStyle/>
        <a:p>
          <a:endParaRPr lang="en-US"/>
        </a:p>
      </dgm:t>
    </dgm:pt>
    <dgm:pt modelId="{BA571F48-FECC-4ED9-BF91-C78D4A5E1251}">
      <dgm:prSet phldrT="[Text]" custT="1"/>
      <dgm:spPr/>
      <dgm:t>
        <a:bodyPr/>
        <a:lstStyle/>
        <a:p>
          <a:pPr rtl="0"/>
          <a:r>
            <a:rPr lang="en-US" sz="1100">
              <a:solidFill>
                <a:schemeClr val="bg1"/>
              </a:solidFill>
              <a:effectLst/>
              <a:latin typeface="+mn-lt"/>
              <a:ea typeface="+mn-ea"/>
              <a:cs typeface="+mn-cs"/>
            </a:rPr>
            <a:t>Federal Change Score</a:t>
          </a:r>
          <a:endParaRPr lang="en-US" sz="1100">
            <a:solidFill>
              <a:schemeClr val="bg1"/>
            </a:solidFill>
          </a:endParaRPr>
        </a:p>
      </dgm:t>
    </dgm:pt>
    <dgm:pt modelId="{383369AD-685E-414B-9E8C-D3A4E8E2A5CC}" type="parTrans" cxnId="{5B3A8C6D-881D-4891-B12C-EF8372E346D5}">
      <dgm:prSet/>
      <dgm:spPr/>
      <dgm:t>
        <a:bodyPr/>
        <a:lstStyle/>
        <a:p>
          <a:endParaRPr lang="en-US"/>
        </a:p>
      </dgm:t>
    </dgm:pt>
    <dgm:pt modelId="{2B39CB46-B5CD-493E-9E7A-8FBC3C85F176}" type="sibTrans" cxnId="{5B3A8C6D-881D-4891-B12C-EF8372E346D5}">
      <dgm:prSet/>
      <dgm:spPr/>
      <dgm:t>
        <a:bodyPr/>
        <a:lstStyle/>
        <a:p>
          <a:endParaRPr lang="en-US"/>
        </a:p>
      </dgm:t>
    </dgm:pt>
    <dgm:pt modelId="{E89A1C9E-AFA4-4E4C-9293-A55077D35F70}">
      <dgm:prSet phldrT="[Text]" custT="1"/>
      <dgm:spPr/>
      <dgm:t>
        <a:bodyPr/>
        <a:lstStyle/>
        <a:p>
          <a:pPr rtl="0"/>
          <a:r>
            <a:rPr lang="en-US" sz="1100">
              <a:solidFill>
                <a:schemeClr val="bg1"/>
              </a:solidFill>
              <a:effectLst/>
              <a:latin typeface="+mn-lt"/>
              <a:ea typeface="+mn-ea"/>
              <a:cs typeface="+mn-cs"/>
            </a:rPr>
            <a:t>Current Status</a:t>
          </a:r>
          <a:endParaRPr lang="en-US" sz="1100">
            <a:solidFill>
              <a:schemeClr val="bg1"/>
            </a:solidFill>
            <a:latin typeface="Franklin Gothic Medium" panose="020B0603020102020204"/>
          </a:endParaRPr>
        </a:p>
      </dgm:t>
    </dgm:pt>
    <dgm:pt modelId="{AC889148-DFB3-4417-9FC4-EBBCEBA61B9C}" type="parTrans" cxnId="{9DCF3363-B181-46F7-A794-F63CE4D2200A}">
      <dgm:prSet/>
      <dgm:spPr/>
      <dgm:t>
        <a:bodyPr/>
        <a:lstStyle/>
        <a:p>
          <a:endParaRPr lang="en-US"/>
        </a:p>
      </dgm:t>
    </dgm:pt>
    <dgm:pt modelId="{10C097CF-FAE3-496F-BBE3-076928123DA7}" type="sibTrans" cxnId="{9DCF3363-B181-46F7-A794-F63CE4D2200A}">
      <dgm:prSet/>
      <dgm:spPr/>
      <dgm:t>
        <a:bodyPr/>
        <a:lstStyle/>
        <a:p>
          <a:endParaRPr lang="en-US"/>
        </a:p>
      </dgm:t>
    </dgm:pt>
    <dgm:pt modelId="{4C9CF760-9B54-4347-A97E-80751DAFDB0E}" type="pres">
      <dgm:prSet presAssocID="{7789334B-C3DC-4196-9C5B-876714F42A02}" presName="linearFlow" presStyleCnt="0">
        <dgm:presLayoutVars>
          <dgm:dir/>
          <dgm:resizeHandles val="exact"/>
        </dgm:presLayoutVars>
      </dgm:prSet>
      <dgm:spPr/>
    </dgm:pt>
    <dgm:pt modelId="{C189DC30-4934-48D6-A779-7C19172DDBFC}" type="pres">
      <dgm:prSet presAssocID="{BA571F48-FECC-4ED9-BF91-C78D4A5E1251}" presName="node" presStyleLbl="node1" presStyleIdx="0" presStyleCnt="2" custScaleX="103066" custScaleY="129381" custLinFactX="445730" custLinFactNeighborX="500000" custLinFactNeighborY="3871">
        <dgm:presLayoutVars>
          <dgm:bulletEnabled val="1"/>
        </dgm:presLayoutVars>
      </dgm:prSet>
      <dgm:spPr/>
    </dgm:pt>
    <dgm:pt modelId="{62A370FF-CBA4-4076-A3DD-D54D80CFECC0}" type="pres">
      <dgm:prSet presAssocID="{2B39CB46-B5CD-493E-9E7A-8FBC3C85F176}" presName="spacerL" presStyleCnt="0"/>
      <dgm:spPr/>
    </dgm:pt>
    <dgm:pt modelId="{7F19A078-F39C-4BDA-8833-49F3C4441D88}" type="pres">
      <dgm:prSet presAssocID="{2B39CB46-B5CD-493E-9E7A-8FBC3C85F176}" presName="sibTrans" presStyleLbl="sibTrans2D1" presStyleIdx="0" presStyleCnt="1" custScaleX="63942" custScaleY="95785" custLinFactX="-36405" custLinFactNeighborX="-100000" custLinFactNeighborY="-4298"/>
      <dgm:spPr>
        <a:prstGeom prst="mathPlus">
          <a:avLst/>
        </a:prstGeom>
      </dgm:spPr>
    </dgm:pt>
    <dgm:pt modelId="{4E479457-5A6F-49AD-871D-27B5D2F0CFF6}" type="pres">
      <dgm:prSet presAssocID="{2B39CB46-B5CD-493E-9E7A-8FBC3C85F176}" presName="spacerR" presStyleCnt="0"/>
      <dgm:spPr/>
    </dgm:pt>
    <dgm:pt modelId="{8EB657C3-7699-4D7A-A1B6-8BFC1B86FAE7}" type="pres">
      <dgm:prSet presAssocID="{E89A1C9E-AFA4-4E4C-9293-A55077D35F70}" presName="node" presStyleLbl="node1" presStyleIdx="1" presStyleCnt="2" custScaleX="103418" custScaleY="127807" custLinFactX="-499851" custLinFactNeighborX="-500000" custLinFactNeighborY="-4482">
        <dgm:presLayoutVars>
          <dgm:bulletEnabled val="1"/>
        </dgm:presLayoutVars>
      </dgm:prSet>
      <dgm:spPr/>
    </dgm:pt>
  </dgm:ptLst>
  <dgm:cxnLst>
    <dgm:cxn modelId="{2000BB33-8A7D-4262-90BB-6060F707C2ED}" type="presOf" srcId="{2B39CB46-B5CD-493E-9E7A-8FBC3C85F176}" destId="{7F19A078-F39C-4BDA-8833-49F3C4441D88}" srcOrd="0" destOrd="0" presId="urn:microsoft.com/office/officeart/2005/8/layout/equation1"/>
    <dgm:cxn modelId="{9DCF3363-B181-46F7-A794-F63CE4D2200A}" srcId="{7789334B-C3DC-4196-9C5B-876714F42A02}" destId="{E89A1C9E-AFA4-4E4C-9293-A55077D35F70}" srcOrd="1" destOrd="0" parTransId="{AC889148-DFB3-4417-9FC4-EBBCEBA61B9C}" sibTransId="{10C097CF-FAE3-496F-BBE3-076928123DA7}"/>
    <dgm:cxn modelId="{5B3A8C6D-881D-4891-B12C-EF8372E346D5}" srcId="{7789334B-C3DC-4196-9C5B-876714F42A02}" destId="{BA571F48-FECC-4ED9-BF91-C78D4A5E1251}" srcOrd="0" destOrd="0" parTransId="{383369AD-685E-414B-9E8C-D3A4E8E2A5CC}" sibTransId="{2B39CB46-B5CD-493E-9E7A-8FBC3C85F176}"/>
    <dgm:cxn modelId="{FB875DA4-DDEC-4B74-B64F-3A13C53AAF64}" type="presOf" srcId="{BA571F48-FECC-4ED9-BF91-C78D4A5E1251}" destId="{C189DC30-4934-48D6-A779-7C19172DDBFC}" srcOrd="0" destOrd="0" presId="urn:microsoft.com/office/officeart/2005/8/layout/equation1"/>
    <dgm:cxn modelId="{81C30EE6-B0D9-49FF-82CF-D12E5A394C31}" type="presOf" srcId="{E89A1C9E-AFA4-4E4C-9293-A55077D35F70}" destId="{8EB657C3-7699-4D7A-A1B6-8BFC1B86FAE7}" srcOrd="0" destOrd="0" presId="urn:microsoft.com/office/officeart/2005/8/layout/equation1"/>
    <dgm:cxn modelId="{B81F15F6-5A37-4470-BDF3-33FDF55FE828}" type="presOf" srcId="{7789334B-C3DC-4196-9C5B-876714F42A02}" destId="{4C9CF760-9B54-4347-A97E-80751DAFDB0E}" srcOrd="0" destOrd="0" presId="urn:microsoft.com/office/officeart/2005/8/layout/equation1"/>
    <dgm:cxn modelId="{3347185D-2887-49A4-BA89-5EF5E80B526D}" type="presParOf" srcId="{4C9CF760-9B54-4347-A97E-80751DAFDB0E}" destId="{C189DC30-4934-48D6-A779-7C19172DDBFC}" srcOrd="0" destOrd="0" presId="urn:microsoft.com/office/officeart/2005/8/layout/equation1"/>
    <dgm:cxn modelId="{5E13AA0A-E7E7-4179-94B3-2C4F0BF1252E}" type="presParOf" srcId="{4C9CF760-9B54-4347-A97E-80751DAFDB0E}" destId="{62A370FF-CBA4-4076-A3DD-D54D80CFECC0}" srcOrd="1" destOrd="0" presId="urn:microsoft.com/office/officeart/2005/8/layout/equation1"/>
    <dgm:cxn modelId="{49437E1F-F480-4068-AA96-A03D1BCE63AE}" type="presParOf" srcId="{4C9CF760-9B54-4347-A97E-80751DAFDB0E}" destId="{7F19A078-F39C-4BDA-8833-49F3C4441D88}" srcOrd="2" destOrd="0" presId="urn:microsoft.com/office/officeart/2005/8/layout/equation1"/>
    <dgm:cxn modelId="{A77CFD6F-38E4-4071-9923-FEDA195CFADB}" type="presParOf" srcId="{4C9CF760-9B54-4347-A97E-80751DAFDB0E}" destId="{4E479457-5A6F-49AD-871D-27B5D2F0CFF6}" srcOrd="3" destOrd="0" presId="urn:microsoft.com/office/officeart/2005/8/layout/equation1"/>
    <dgm:cxn modelId="{9CC929E2-FDE4-486E-BC90-371408EF7045}" type="presParOf" srcId="{4C9CF760-9B54-4347-A97E-80751DAFDB0E}" destId="{8EB657C3-7699-4D7A-A1B6-8BFC1B86FAE7}" srcOrd="4" destOrd="0" presId="urn:microsoft.com/office/officeart/2005/8/layout/equation1"/>
  </dgm:cxnLst>
  <dgm:bg/>
  <dgm:whole/>
  <dgm:extLst>
    <a:ext uri="http://schemas.microsoft.com/office/drawing/2008/diagram">
      <dsp:dataModelExt xmlns:dsp="http://schemas.microsoft.com/office/drawing/2008/diagram" relId="rId8" minVer="http://schemas.openxmlformats.org/drawingml/2006/diagram"/>
    </a:ext>
    <a:ext uri="{C62137D5-CB1D-491B-B009-E17868A290BF}">
      <dgm14:recolorImg xmlns:dgm14="http://schemas.microsoft.com/office/drawing/2010/diagram" val="1"/>
    </a:ext>
  </dgm:extLst>
</dgm:dataModel>
</file>

<file path=ppt/diagrams/data5.xml><?xml version="1.0" encoding="utf-8"?>
<dgm:dataModel xmlns:dgm="http://schemas.openxmlformats.org/drawingml/2006/diagram" xmlns:a="http://schemas.openxmlformats.org/drawingml/2006/main">
  <dgm:ptLst>
    <dgm:pt modelId="{A523029C-FC86-4BEA-B4FE-BE7BE231C449}" type="doc">
      <dgm:prSet loTypeId="urn:microsoft.com/office/officeart/2005/8/layout/vList2" loCatId="list" qsTypeId="urn:microsoft.com/office/officeart/2005/8/quickstyle/simple1#1" qsCatId="simple" csTypeId="urn:microsoft.com/office/officeart/2005/8/colors/accent1_2#1" csCatId="accent1"/>
      <dgm:spPr/>
      <dgm:t>
        <a:bodyPr/>
        <a:lstStyle/>
        <a:p>
          <a:endParaRPr lang="en-US"/>
        </a:p>
      </dgm:t>
    </dgm:pt>
    <dgm:pt modelId="{E2DD1CB9-E590-4455-A8C4-CFA2C75BB64A}">
      <dgm:prSet/>
      <dgm:spPr/>
      <dgm:t>
        <a:bodyPr/>
        <a:lstStyle/>
        <a:p>
          <a:r>
            <a:rPr lang="en-US"/>
            <a:t>Schools/Districts will receive suppressed accountability data that will not be publicly reported. These data are provided for internal school/district leadership review but should not be shared or discussed in public settings even past the data embargo phase. Suppressed data are indicated in red font in the spreadsheets. </a:t>
          </a:r>
        </a:p>
      </dgm:t>
    </dgm:pt>
    <dgm:pt modelId="{2EF31483-68BD-4DED-8A44-632C9DA353C5}" type="parTrans" cxnId="{233C4227-0755-4CF3-9443-516985978A25}">
      <dgm:prSet/>
      <dgm:spPr/>
      <dgm:t>
        <a:bodyPr/>
        <a:lstStyle/>
        <a:p>
          <a:endParaRPr lang="en-US"/>
        </a:p>
      </dgm:t>
    </dgm:pt>
    <dgm:pt modelId="{B2FED682-16CF-4631-8562-01351A98AC5D}" type="sibTrans" cxnId="{233C4227-0755-4CF3-9443-516985978A25}">
      <dgm:prSet/>
      <dgm:spPr/>
      <dgm:t>
        <a:bodyPr/>
        <a:lstStyle/>
        <a:p>
          <a:endParaRPr lang="en-US"/>
        </a:p>
      </dgm:t>
    </dgm:pt>
    <dgm:pt modelId="{F7542EDB-5C81-4B18-AF3E-C1A36412D7D0}" type="pres">
      <dgm:prSet presAssocID="{A523029C-FC86-4BEA-B4FE-BE7BE231C449}" presName="linear" presStyleCnt="0">
        <dgm:presLayoutVars>
          <dgm:animLvl val="lvl"/>
          <dgm:resizeHandles val="exact"/>
        </dgm:presLayoutVars>
      </dgm:prSet>
      <dgm:spPr/>
    </dgm:pt>
    <dgm:pt modelId="{4A1AE906-AFFD-4137-AB17-2851CA15CB9F}" type="pres">
      <dgm:prSet presAssocID="{E2DD1CB9-E590-4455-A8C4-CFA2C75BB64A}" presName="parentText" presStyleLbl="node1" presStyleIdx="0" presStyleCnt="1" custLinFactNeighborX="-907" custLinFactNeighborY="15872">
        <dgm:presLayoutVars>
          <dgm:chMax val="0"/>
          <dgm:bulletEnabled val="1"/>
        </dgm:presLayoutVars>
      </dgm:prSet>
      <dgm:spPr/>
    </dgm:pt>
  </dgm:ptLst>
  <dgm:cxnLst>
    <dgm:cxn modelId="{233C4227-0755-4CF3-9443-516985978A25}" srcId="{A523029C-FC86-4BEA-B4FE-BE7BE231C449}" destId="{E2DD1CB9-E590-4455-A8C4-CFA2C75BB64A}" srcOrd="0" destOrd="0" parTransId="{2EF31483-68BD-4DED-8A44-632C9DA353C5}" sibTransId="{B2FED682-16CF-4631-8562-01351A98AC5D}"/>
    <dgm:cxn modelId="{702FA47E-1659-42BE-89B2-97CBBCFE57C5}" type="presOf" srcId="{A523029C-FC86-4BEA-B4FE-BE7BE231C449}" destId="{F7542EDB-5C81-4B18-AF3E-C1A36412D7D0}" srcOrd="0" destOrd="0" presId="urn:microsoft.com/office/officeart/2005/8/layout/vList2"/>
    <dgm:cxn modelId="{AE480498-31B1-41C3-BAE3-30903A750A83}" type="presOf" srcId="{E2DD1CB9-E590-4455-A8C4-CFA2C75BB64A}" destId="{4A1AE906-AFFD-4137-AB17-2851CA15CB9F}" srcOrd="0" destOrd="0" presId="urn:microsoft.com/office/officeart/2005/8/layout/vList2"/>
    <dgm:cxn modelId="{F105DC64-7A83-40B9-8006-AC44F788D623}" type="presParOf" srcId="{F7542EDB-5C81-4B18-AF3E-C1A36412D7D0}" destId="{4A1AE906-AFFD-4137-AB17-2851CA15CB9F}" srcOrd="0" destOrd="0" presId="urn:microsoft.com/office/officeart/2005/8/layout/vList2"/>
  </dgm:cxnLst>
  <dgm:bg/>
  <dgm:whole/>
  <dgm:extLst>
    <a:ext uri="http://schemas.microsoft.com/office/drawing/2008/diagram">
      <dsp:dataModelExt xmlns:dsp="http://schemas.microsoft.com/office/drawing/2008/diagram" relId="rId10"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714670-743A-4877-8302-87C089372B16}">
      <dsp:nvSpPr>
        <dsp:cNvPr id="0" name=""/>
        <dsp:cNvSpPr/>
      </dsp:nvSpPr>
      <dsp:spPr>
        <a:xfrm>
          <a:off x="1910899" y="82"/>
          <a:ext cx="1163371" cy="1163371"/>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n-US" sz="1050" kern="1200"/>
            <a:t>Number of Years Available</a:t>
          </a:r>
        </a:p>
      </dsp:txBody>
      <dsp:txXfrm>
        <a:off x="2081271" y="170454"/>
        <a:ext cx="822627" cy="82262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B714670-743A-4877-8302-87C089372B16}">
      <dsp:nvSpPr>
        <dsp:cNvPr id="0" name=""/>
        <dsp:cNvSpPr/>
      </dsp:nvSpPr>
      <dsp:spPr>
        <a:xfrm>
          <a:off x="1825624" y="0"/>
          <a:ext cx="1163371" cy="1163371"/>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66725">
            <a:lnSpc>
              <a:spcPct val="90000"/>
            </a:lnSpc>
            <a:spcBef>
              <a:spcPct val="0"/>
            </a:spcBef>
            <a:spcAft>
              <a:spcPct val="35000"/>
            </a:spcAft>
            <a:buNone/>
          </a:pPr>
          <a:r>
            <a:rPr lang="en-US" sz="1050" kern="1200"/>
            <a:t>Number of Years Available</a:t>
          </a:r>
        </a:p>
      </dsp:txBody>
      <dsp:txXfrm>
        <a:off x="1995996" y="170372"/>
        <a:ext cx="822627" cy="822627"/>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89DC30-4934-48D6-A779-7C19172DDBFC}">
      <dsp:nvSpPr>
        <dsp:cNvPr id="0" name=""/>
        <dsp:cNvSpPr/>
      </dsp:nvSpPr>
      <dsp:spPr>
        <a:xfrm>
          <a:off x="1383619" y="100480"/>
          <a:ext cx="980696" cy="1231089"/>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rtl="0">
            <a:lnSpc>
              <a:spcPct val="90000"/>
            </a:lnSpc>
            <a:spcBef>
              <a:spcPct val="0"/>
            </a:spcBef>
            <a:spcAft>
              <a:spcPct val="35000"/>
            </a:spcAft>
            <a:buNone/>
          </a:pPr>
          <a:r>
            <a:rPr lang="en-US" sz="1100" kern="1200">
              <a:solidFill>
                <a:schemeClr val="bg1"/>
              </a:solidFill>
              <a:effectLst/>
              <a:latin typeface="+mn-lt"/>
              <a:ea typeface="+mn-ea"/>
              <a:cs typeface="+mn-cs"/>
            </a:rPr>
            <a:t>Change Prior Status</a:t>
          </a:r>
          <a:endParaRPr lang="en-US" sz="1100" kern="1200">
            <a:solidFill>
              <a:schemeClr val="bg1"/>
            </a:solidFill>
          </a:endParaRPr>
        </a:p>
      </dsp:txBody>
      <dsp:txXfrm>
        <a:off x="1527239" y="280769"/>
        <a:ext cx="693456" cy="870511"/>
      </dsp:txXfrm>
    </dsp:sp>
    <dsp:sp modelId="{7F19A078-F39C-4BDA-8833-49F3C4441D88}">
      <dsp:nvSpPr>
        <dsp:cNvPr id="0" name=""/>
        <dsp:cNvSpPr/>
      </dsp:nvSpPr>
      <dsp:spPr>
        <a:xfrm>
          <a:off x="1001932" y="443318"/>
          <a:ext cx="352885" cy="528621"/>
        </a:xfrm>
        <a:prstGeom prst="mathMinus">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400050">
            <a:lnSpc>
              <a:spcPct val="90000"/>
            </a:lnSpc>
            <a:spcBef>
              <a:spcPct val="0"/>
            </a:spcBef>
            <a:spcAft>
              <a:spcPct val="35000"/>
            </a:spcAft>
            <a:buNone/>
          </a:pPr>
          <a:endParaRPr lang="en-US" sz="900" kern="1200"/>
        </a:p>
      </dsp:txBody>
      <dsp:txXfrm>
        <a:off x="1048707" y="645463"/>
        <a:ext cx="259335" cy="124331"/>
      </dsp:txXfrm>
    </dsp:sp>
    <dsp:sp modelId="{8EB657C3-7699-4D7A-A1B6-8BFC1B86FAE7}">
      <dsp:nvSpPr>
        <dsp:cNvPr id="0" name=""/>
        <dsp:cNvSpPr/>
      </dsp:nvSpPr>
      <dsp:spPr>
        <a:xfrm>
          <a:off x="0" y="99862"/>
          <a:ext cx="984045" cy="1216112"/>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rtl="0">
            <a:lnSpc>
              <a:spcPct val="90000"/>
            </a:lnSpc>
            <a:spcBef>
              <a:spcPct val="0"/>
            </a:spcBef>
            <a:spcAft>
              <a:spcPct val="35000"/>
            </a:spcAft>
            <a:buNone/>
          </a:pPr>
          <a:r>
            <a:rPr lang="en-US" sz="1100" kern="1200">
              <a:solidFill>
                <a:schemeClr val="bg1"/>
              </a:solidFill>
              <a:effectLst/>
              <a:latin typeface="+mn-lt"/>
              <a:ea typeface="+mn-ea"/>
              <a:cs typeface="+mn-cs"/>
            </a:rPr>
            <a:t>Change Current Status</a:t>
          </a:r>
          <a:endParaRPr lang="en-US" sz="1100" kern="1200">
            <a:solidFill>
              <a:schemeClr val="bg1"/>
            </a:solidFill>
            <a:latin typeface="Franklin Gothic Medium" panose="020B0603020102020204"/>
          </a:endParaRPr>
        </a:p>
      </dsp:txBody>
      <dsp:txXfrm>
        <a:off x="144110" y="277957"/>
        <a:ext cx="695825" cy="85992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189DC30-4934-48D6-A779-7C19172DDBFC}">
      <dsp:nvSpPr>
        <dsp:cNvPr id="0" name=""/>
        <dsp:cNvSpPr/>
      </dsp:nvSpPr>
      <dsp:spPr>
        <a:xfrm>
          <a:off x="7334776" y="1195"/>
          <a:ext cx="866641" cy="1087914"/>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rtl="0">
            <a:lnSpc>
              <a:spcPct val="90000"/>
            </a:lnSpc>
            <a:spcBef>
              <a:spcPct val="0"/>
            </a:spcBef>
            <a:spcAft>
              <a:spcPct val="35000"/>
            </a:spcAft>
            <a:buNone/>
          </a:pPr>
          <a:r>
            <a:rPr lang="en-US" sz="1100" kern="1200">
              <a:solidFill>
                <a:schemeClr val="bg1"/>
              </a:solidFill>
              <a:effectLst/>
              <a:latin typeface="+mn-lt"/>
              <a:ea typeface="+mn-ea"/>
              <a:cs typeface="+mn-cs"/>
            </a:rPr>
            <a:t>Federal Change Score</a:t>
          </a:r>
          <a:endParaRPr lang="en-US" sz="1100" kern="1200">
            <a:solidFill>
              <a:schemeClr val="bg1"/>
            </a:solidFill>
          </a:endParaRPr>
        </a:p>
      </dsp:txBody>
      <dsp:txXfrm>
        <a:off x="7461693" y="160516"/>
        <a:ext cx="612807" cy="769272"/>
      </dsp:txXfrm>
    </dsp:sp>
    <dsp:sp modelId="{7F19A078-F39C-4BDA-8833-49F3C4441D88}">
      <dsp:nvSpPr>
        <dsp:cNvPr id="0" name=""/>
        <dsp:cNvSpPr/>
      </dsp:nvSpPr>
      <dsp:spPr>
        <a:xfrm>
          <a:off x="3934512" y="290022"/>
          <a:ext cx="311844" cy="467142"/>
        </a:xfrm>
        <a:prstGeom prst="mathPlus">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222250">
            <a:lnSpc>
              <a:spcPct val="90000"/>
            </a:lnSpc>
            <a:spcBef>
              <a:spcPct val="0"/>
            </a:spcBef>
            <a:spcAft>
              <a:spcPct val="35000"/>
            </a:spcAft>
            <a:buNone/>
          </a:pPr>
          <a:endParaRPr lang="en-US" sz="500" kern="1200"/>
        </a:p>
      </dsp:txBody>
      <dsp:txXfrm>
        <a:off x="3975847" y="486920"/>
        <a:ext cx="229174" cy="73346"/>
      </dsp:txXfrm>
    </dsp:sp>
    <dsp:sp modelId="{8EB657C3-7699-4D7A-A1B6-8BFC1B86FAE7}">
      <dsp:nvSpPr>
        <dsp:cNvPr id="0" name=""/>
        <dsp:cNvSpPr/>
      </dsp:nvSpPr>
      <dsp:spPr>
        <a:xfrm>
          <a:off x="16020" y="0"/>
          <a:ext cx="869601" cy="1074678"/>
        </a:xfrm>
        <a:prstGeom prst="ellipse">
          <a:avLst/>
        </a:prstGeom>
        <a:solidFill>
          <a:schemeClr val="dk2">
            <a:hueOff val="0"/>
            <a:satOff val="0"/>
            <a:lumOff val="0"/>
            <a:alphaOff val="0"/>
          </a:schemeClr>
        </a:solidFill>
        <a:ln w="12700" cap="flat" cmpd="sng" algn="ctr">
          <a:solidFill>
            <a:schemeClr val="lt2">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rtl="0">
            <a:lnSpc>
              <a:spcPct val="90000"/>
            </a:lnSpc>
            <a:spcBef>
              <a:spcPct val="0"/>
            </a:spcBef>
            <a:spcAft>
              <a:spcPct val="35000"/>
            </a:spcAft>
            <a:buNone/>
          </a:pPr>
          <a:r>
            <a:rPr lang="en-US" sz="1100" kern="1200">
              <a:solidFill>
                <a:schemeClr val="bg1"/>
              </a:solidFill>
              <a:effectLst/>
              <a:latin typeface="+mn-lt"/>
              <a:ea typeface="+mn-ea"/>
              <a:cs typeface="+mn-cs"/>
            </a:rPr>
            <a:t>Current Status</a:t>
          </a:r>
          <a:endParaRPr lang="en-US" sz="1100" kern="1200">
            <a:solidFill>
              <a:schemeClr val="bg1"/>
            </a:solidFill>
            <a:latin typeface="Franklin Gothic Medium" panose="020B0603020102020204"/>
          </a:endParaRPr>
        </a:p>
      </dsp:txBody>
      <dsp:txXfrm>
        <a:off x="143370" y="157383"/>
        <a:ext cx="614901" cy="75991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A1AE906-AFFD-4137-AB17-2851CA15CB9F}">
      <dsp:nvSpPr>
        <dsp:cNvPr id="0" name=""/>
        <dsp:cNvSpPr/>
      </dsp:nvSpPr>
      <dsp:spPr>
        <a:xfrm>
          <a:off x="0" y="231502"/>
          <a:ext cx="5840028" cy="12285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marL="0" lvl="0" indent="0" algn="l" defTabSz="666750">
            <a:lnSpc>
              <a:spcPct val="90000"/>
            </a:lnSpc>
            <a:spcBef>
              <a:spcPct val="0"/>
            </a:spcBef>
            <a:spcAft>
              <a:spcPct val="35000"/>
            </a:spcAft>
            <a:buNone/>
          </a:pPr>
          <a:r>
            <a:rPr lang="en-US" sz="1500" kern="1200"/>
            <a:t>Schools/Districts will receive suppressed accountability data that will not be publicly reported. These data are provided for internal school/district leadership review but should not be shared or discussed in public settings even past the data embargo phase. Suppressed data are indicated in red font in the spreadsheets. </a:t>
          </a:r>
        </a:p>
      </dsp:txBody>
      <dsp:txXfrm>
        <a:off x="59970" y="291472"/>
        <a:ext cx="5720088" cy="1108560"/>
      </dsp:txXfrm>
    </dsp:sp>
  </dsp:spTree>
</dsp:drawing>
</file>

<file path=ppt/diagrams/layout1.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equation1">
  <dgm:title val=""/>
  <dgm:desc val=""/>
  <dgm:catLst>
    <dgm:cat type="relationship" pri="17000"/>
    <dgm:cat type="process" pri="25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choose name="Name0">
      <dgm:if name="Name1" func="var" arg="dir" op="equ" val="norm">
        <dgm:alg type="lin">
          <dgm:param type="fallback" val="2D"/>
        </dgm:alg>
      </dgm:if>
      <dgm:else name="Name2">
        <dgm:alg type="lin">
          <dgm:param type="linDir" val="fromR"/>
          <dgm:param type="fallback" val="2D"/>
        </dgm:alg>
      </dgm:else>
    </dgm:choose>
    <dgm:shape xmlns:r="http://schemas.openxmlformats.org/officeDocument/2006/relationships" r:blip="">
      <dgm:adjLst/>
    </dgm:shape>
    <dgm:presOf/>
    <dgm:constrLst>
      <dgm:constr type="w" for="ch" ptType="node" refType="w"/>
      <dgm:constr type="w" for="ch" ptType="sibTrans" refType="w" refFor="ch" refPtType="node" fact="0.58"/>
      <dgm:constr type="primFontSz" for="ch" ptType="node" op="equ" val="65"/>
      <dgm:constr type="primFontSz" for="ch" ptType="sibTrans" op="equ" val="55"/>
      <dgm:constr type="primFontSz" for="ch" ptType="sibTrans" refType="primFontSz" refFor="ch" refPtType="node" op="lte" fact="0.8"/>
      <dgm:constr type="w" for="ch" forName="spacerL" refType="w" refFor="ch" refPtType="sibTrans" fact="0.14"/>
      <dgm:constr type="w" for="ch" forName="spacerR" refType="w" refFor="ch" refPtType="sibTrans" fact="0.14"/>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sibTransForEach" axis="followSib" ptType="sibTrans" cnt="1">
        <dgm:layoutNode name="spacerL">
          <dgm:alg type="sp"/>
          <dgm:shape xmlns:r="http://schemas.openxmlformats.org/officeDocument/2006/relationships" r:blip="">
            <dgm:adjLst/>
          </dgm:shape>
          <dgm:presOf/>
          <dgm:constrLst/>
          <dgm:ruleLst/>
        </dgm:layoutNode>
        <dgm:layoutNode name="sibTrans">
          <dgm:alg type="tx"/>
          <dgm:choose name="Name3">
            <dgm:if name="Name4" axis="followSib" ptType="sibTrans" func="cnt" op="equ" val="0">
              <dgm:shape xmlns:r="http://schemas.openxmlformats.org/officeDocument/2006/relationships" type="mathEqual" r:blip="">
                <dgm:adjLst/>
              </dgm:shape>
            </dgm:if>
            <dgm:else name="Name5">
              <dgm:shape xmlns:r="http://schemas.openxmlformats.org/officeDocument/2006/relationships" type="mathPlus" r:blip="">
                <dgm:adjLst/>
              </dgm:shape>
            </dgm:else>
          </dgm:choose>
          <dgm:presOf axis="self"/>
          <dgm:constrLst>
            <dgm:constr type="h" refType="w"/>
            <dgm:constr type="lMarg"/>
            <dgm:constr type="rMarg"/>
            <dgm:constr type="tMarg"/>
            <dgm:constr type="bMarg"/>
          </dgm:constrLst>
          <dgm:ruleLst>
            <dgm:rule type="primFontSz" val="5" fact="NaN" max="NaN"/>
          </dgm:ruleLst>
        </dgm:layoutNode>
        <dgm:layoutNode name="spacerR">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5">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6">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7">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2C9033-769B-4EFD-B4BC-E28CD2D40FD3}" type="datetimeFigureOut">
              <a:rPr lang="en-US" smtClean="0"/>
              <a:t>9/16/2026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41B365-D8D5-4ED3-A31E-D03B3F7A9AA2}" type="slidenum">
              <a:rPr lang="en-US" smtClean="0"/>
              <a:t>‹#›</a:t>
            </a:fld>
            <a:endParaRPr lang="en-US"/>
          </a:p>
        </p:txBody>
      </p:sp>
    </p:spTree>
    <p:extLst>
      <p:ext uri="{BB962C8B-B14F-4D97-AF65-F5344CB8AC3E}">
        <p14:creationId xmlns:p14="http://schemas.microsoft.com/office/powerpoint/2010/main" val="346128328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3" Type="http://schemas.openxmlformats.org/officeDocument/2006/relationships/hyperlink" Target="mailto:kdectedataservices@education.ky.gov"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3" Type="http://schemas.openxmlformats.org/officeDocument/2006/relationships/hyperlink" Target="mailto:kdectedataservices@education.ky.gov" TargetMode="External"/><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550"/>
              </a:spcAft>
              <a:buClrTx/>
              <a:buSzTx/>
              <a:buFontTx/>
              <a:buNone/>
              <a:tabLst/>
              <a:defRPr/>
            </a:pPr>
            <a:r>
              <a:rPr lang="en-US" sz="1200"/>
              <a:t>Hello and welcome to the Online Data Quality Control Day preparation presentation. My name is Shara Savage, Director of the Division of Assessment Accountability Support. I will guide you through the preparation process for this year's QC Day. Let's get started!</a:t>
            </a:r>
            <a:endParaRPr lang="en-US"/>
          </a:p>
          <a:p>
            <a:pPr marL="0" marR="0">
              <a:spcBef>
                <a:spcPts val="0"/>
              </a:spcBef>
              <a:spcAft>
                <a:spcPts val="550"/>
              </a:spcAft>
            </a:pPr>
            <a:endParaRPr lang="en-US"/>
          </a:p>
        </p:txBody>
      </p:sp>
      <p:sp>
        <p:nvSpPr>
          <p:cNvPr id="4" name="Slide Number Placeholder 3"/>
          <p:cNvSpPr>
            <a:spLocks noGrp="1"/>
          </p:cNvSpPr>
          <p:nvPr>
            <p:ph type="sldNum" sz="quarter" idx="10"/>
          </p:nvPr>
        </p:nvSpPr>
        <p:spPr/>
        <p:txBody>
          <a:bodyPr/>
          <a:lstStyle/>
          <a:p>
            <a:fld id="{8E321C08-811B-4BE6-8AD6-789CAF101F0E}" type="slidenum">
              <a:rPr lang="en-US" smtClean="0"/>
              <a:t>1</a:t>
            </a:fld>
            <a:endParaRPr lang="en-US"/>
          </a:p>
        </p:txBody>
      </p:sp>
    </p:spTree>
    <p:extLst>
      <p:ext uri="{BB962C8B-B14F-4D97-AF65-F5344CB8AC3E}">
        <p14:creationId xmlns:p14="http://schemas.microsoft.com/office/powerpoint/2010/main" val="328757363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550"/>
              </a:spcAft>
              <a:buClrTx/>
              <a:buSzTx/>
              <a:buFontTx/>
              <a:buNone/>
              <a:tabLst/>
              <a:defRPr/>
            </a:pPr>
            <a:r>
              <a:rPr lang="en-US" sz="1200"/>
              <a:t>Today, we will be covering several key topics to prepare you for Quality Control Day. I will start with an overview of what to expect on QC Day. Next, I will discuss the accountability cut scores, the reporting timeline, and some preliminary data cautions and embargo status. Finally, I will review the materials and processes you'll need to be familiar with to ensure a smooth QC Day.</a:t>
            </a:r>
            <a:endParaRPr lang="en-US"/>
          </a:p>
          <a:p>
            <a:pPr marL="0" marR="0">
              <a:spcBef>
                <a:spcPts val="0"/>
              </a:spcBef>
              <a:spcAft>
                <a:spcPts val="550"/>
              </a:spcAft>
            </a:pPr>
            <a:endParaRPr lang="en-US"/>
          </a:p>
        </p:txBody>
      </p:sp>
      <p:sp>
        <p:nvSpPr>
          <p:cNvPr id="4" name="Slide Number Placeholder 3"/>
          <p:cNvSpPr>
            <a:spLocks noGrp="1"/>
          </p:cNvSpPr>
          <p:nvPr>
            <p:ph type="sldNum" sz="quarter" idx="10"/>
          </p:nvPr>
        </p:nvSpPr>
        <p:spPr/>
        <p:txBody>
          <a:bodyPr/>
          <a:lstStyle/>
          <a:p>
            <a:fld id="{8E321C08-811B-4BE6-8AD6-789CAF101F0E}" type="slidenum">
              <a:rPr lang="en-US" smtClean="0"/>
              <a:t>2</a:t>
            </a:fld>
            <a:endParaRPr lang="en-US"/>
          </a:p>
        </p:txBody>
      </p:sp>
    </p:spTree>
    <p:extLst>
      <p:ext uri="{BB962C8B-B14F-4D97-AF65-F5344CB8AC3E}">
        <p14:creationId xmlns:p14="http://schemas.microsoft.com/office/powerpoint/2010/main" val="34076377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Slide Image Placeholder 1"/>
          <p:cNvSpPr>
            <a:spLocks noGrp="1" noRot="1" noChangeAspect="1" noTextEdit="1"/>
          </p:cNvSpPr>
          <p:nvPr>
            <p:ph type="sldImg"/>
          </p:nvPr>
        </p:nvSpPr>
        <p:spPr bwMode="auto">
          <a:xfrm>
            <a:off x="409575" y="698500"/>
            <a:ext cx="6203950" cy="34909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37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US" altLang="en-US"/>
          </a:p>
        </p:txBody>
      </p:sp>
      <p:sp>
        <p:nvSpPr>
          <p:cNvPr id="4" name="Slide Number Placeholder 3"/>
          <p:cNvSpPr>
            <a:spLocks noGrp="1"/>
          </p:cNvSpPr>
          <p:nvPr>
            <p:ph type="sldNum" sz="quarter" idx="5"/>
          </p:nvPr>
        </p:nvSpPr>
        <p:spPr/>
        <p:txBody>
          <a:bodyPr/>
          <a:lstStyle/>
          <a:p>
            <a:pPr>
              <a:defRPr/>
            </a:pPr>
            <a:fld id="{3EB982A2-0E8D-477B-AF36-46D0002A448B}" type="slidenum">
              <a:rPr lang="en-US" smtClean="0">
                <a:solidFill>
                  <a:prstClr val="black"/>
                </a:solidFill>
              </a:rPr>
              <a:pPr>
                <a:defRPr/>
              </a:pPr>
              <a:t>3</a:t>
            </a:fld>
            <a:endParaRPr lang="en-US">
              <a:solidFill>
                <a:prstClr val="black"/>
              </a:solidFill>
            </a:endParaRPr>
          </a:p>
        </p:txBody>
      </p:sp>
    </p:spTree>
    <p:extLst>
      <p:ext uri="{BB962C8B-B14F-4D97-AF65-F5344CB8AC3E}">
        <p14:creationId xmlns:p14="http://schemas.microsoft.com/office/powerpoint/2010/main" val="299675295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Let’s begin with an overview of Quality Control Day. QC Day is confirmed for Sept. 23, from 9:00 a.m. to 4:00 p.m. Eastern Time. The primary objective is for District Assessment Coordinators to identify any systemic issues in accountability data before the public release. This improves accuracy and addresses potential data concerns in advance.</a:t>
            </a:r>
            <a:endParaRPr lang="en-US" altLang="en-US"/>
          </a:p>
          <a:p>
            <a:endParaRPr lang="en-US"/>
          </a:p>
        </p:txBody>
      </p:sp>
      <p:sp>
        <p:nvSpPr>
          <p:cNvPr id="4" name="Slide Number Placeholder 3"/>
          <p:cNvSpPr>
            <a:spLocks noGrp="1"/>
          </p:cNvSpPr>
          <p:nvPr>
            <p:ph type="sldNum" sz="quarter" idx="5"/>
          </p:nvPr>
        </p:nvSpPr>
        <p:spPr/>
        <p:txBody>
          <a:bodyPr/>
          <a:lstStyle/>
          <a:p>
            <a:fld id="{9041B365-D8D5-4ED3-A31E-D03B3F7A9AA2}" type="slidenum">
              <a:rPr lang="en-US" smtClean="0"/>
              <a:t>4</a:t>
            </a:fld>
            <a:endParaRPr lang="en-US"/>
          </a:p>
        </p:txBody>
      </p:sp>
    </p:spTree>
    <p:extLst>
      <p:ext uri="{BB962C8B-B14F-4D97-AF65-F5344CB8AC3E}">
        <p14:creationId xmlns:p14="http://schemas.microsoft.com/office/powerpoint/2010/main" val="130893378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a:xfrm>
            <a:off x="289560" y="4400550"/>
            <a:ext cx="6309360" cy="3600450"/>
          </a:xfrm>
        </p:spPr>
        <p:txBody>
          <a:bodyPr/>
          <a:lstStyle/>
          <a:p>
            <a:pPr>
              <a:defRPr/>
            </a:pPr>
            <a:r>
              <a:rPr lang="en-US"/>
              <a:t>On </a:t>
            </a:r>
            <a:r>
              <a:rPr lang="en-US" sz="1000">
                <a:solidFill>
                  <a:srgbClr val="323130"/>
                </a:solidFill>
                <a:effectLst/>
                <a:latin typeface="Segoe UI"/>
                <a:ea typeface="Segoe UI" panose="020B0502040204020203" pitchFamily="34" charset="0"/>
                <a:cs typeface="Segoe UI"/>
              </a:rPr>
              <a:t>Quality Control Day</a:t>
            </a:r>
            <a:r>
              <a:rPr lang="en-US"/>
              <a:t>, the focus is on reviewing accountability data, particularly color ratings, indicator data, and federal classifications. This is the final step in the quality control process before public reporting. </a:t>
            </a:r>
          </a:p>
          <a:p>
            <a:endParaRPr lang="en-US">
              <a:solidFill>
                <a:srgbClr val="000000"/>
              </a:solidFill>
              <a:latin typeface="+mn-lt"/>
              <a:ea typeface="Calibri"/>
              <a:cs typeface="Calibri"/>
            </a:endParaRPr>
          </a:p>
          <a:p>
            <a:pPr>
              <a:spcAft>
                <a:spcPts val="550"/>
              </a:spcAft>
            </a:pPr>
            <a:r>
              <a:rPr lang="en-US" sz="1200">
                <a:solidFill>
                  <a:srgbClr val="323130"/>
                </a:solidFill>
                <a:effectLst/>
                <a:latin typeface="Segoe UI"/>
                <a:ea typeface="Segoe UI" panose="020B0502040204020203" pitchFamily="34" charset="0"/>
                <a:cs typeface="Segoe UI"/>
              </a:rPr>
              <a:t>The purpose of Quality Control Day is to review school and district data prior to public release. District assessment coordinators will first look at their school and district's accountability data to find any </a:t>
            </a:r>
            <a:r>
              <a:rPr lang="en-US" sz="1200">
                <a:solidFill>
                  <a:srgbClr val="323130"/>
                </a:solidFill>
                <a:effectLst/>
                <a:highlight>
                  <a:srgbClr val="FFFF00"/>
                </a:highlight>
                <a:latin typeface="Segoe UI"/>
                <a:ea typeface="Segoe UI" panose="020B0502040204020203" pitchFamily="34" charset="0"/>
                <a:cs typeface="Segoe UI"/>
              </a:rPr>
              <a:t>systemic</a:t>
            </a:r>
            <a:r>
              <a:rPr lang="en-US" sz="1200">
                <a:solidFill>
                  <a:srgbClr val="323130"/>
                </a:solidFill>
                <a:effectLst/>
                <a:latin typeface="Segoe UI"/>
                <a:ea typeface="Segoe UI" panose="020B0502040204020203" pitchFamily="34" charset="0"/>
                <a:cs typeface="Segoe UI"/>
              </a:rPr>
              <a:t> issues. On Quality Control Day, information from other schools, districts, and the state will not be visible. However, DACs will review their school and their </a:t>
            </a:r>
            <a:r>
              <a:rPr lang="en-US" sz="1200">
                <a:solidFill>
                  <a:srgbClr val="323130"/>
                </a:solidFill>
                <a:latin typeface="Segoe UI"/>
                <a:ea typeface="Segoe UI" panose="020B0502040204020203" pitchFamily="34" charset="0"/>
                <a:cs typeface="Segoe UI"/>
              </a:rPr>
              <a:t>own </a:t>
            </a:r>
            <a:r>
              <a:rPr lang="en-US" sz="1200">
                <a:solidFill>
                  <a:srgbClr val="323130"/>
                </a:solidFill>
                <a:effectLst/>
                <a:latin typeface="Segoe UI"/>
                <a:ea typeface="Segoe UI" panose="020B0502040204020203" pitchFamily="34" charset="0"/>
                <a:cs typeface="Segoe UI"/>
              </a:rPr>
              <a:t>district data for big issues that could impact multiple schools.</a:t>
            </a:r>
            <a:endParaRPr lang="en-US" sz="1200">
              <a:effectLst/>
              <a:latin typeface="Segoe UI"/>
              <a:ea typeface="Times New Roman" panose="02020603050405020304" pitchFamily="18" charset="0"/>
              <a:cs typeface="Segoe UI"/>
            </a:endParaRPr>
          </a:p>
          <a:p>
            <a:pPr>
              <a:spcAft>
                <a:spcPts val="550"/>
              </a:spcAft>
            </a:pPr>
            <a:br>
              <a:rPr lang="en-US" sz="1200">
                <a:effectLst/>
                <a:latin typeface="Segoe UI" panose="020B0502040204020203" pitchFamily="34" charset="0"/>
                <a:ea typeface="Segoe UI" panose="020B0502040204020203" pitchFamily="34" charset="0"/>
                <a:cs typeface="Segoe UI"/>
              </a:rPr>
            </a:br>
            <a:r>
              <a:rPr lang="en-US" sz="1200">
                <a:solidFill>
                  <a:srgbClr val="323130"/>
                </a:solidFill>
                <a:effectLst/>
                <a:latin typeface="Segoe UI"/>
                <a:ea typeface="Segoe UI" panose="020B0502040204020203" pitchFamily="34" charset="0"/>
                <a:cs typeface="Segoe UI"/>
              </a:rPr>
              <a:t>Now is not the time to make individual student </a:t>
            </a:r>
            <a:r>
              <a:rPr lang="en-US" sz="1200">
                <a:solidFill>
                  <a:srgbClr val="323130"/>
                </a:solidFill>
                <a:latin typeface="Segoe UI"/>
                <a:ea typeface="Segoe UI" panose="020B0502040204020203" pitchFamily="34" charset="0"/>
                <a:cs typeface="Segoe UI"/>
              </a:rPr>
              <a:t>changes. Those changes </a:t>
            </a:r>
            <a:r>
              <a:rPr lang="en-US" sz="1200">
                <a:solidFill>
                  <a:srgbClr val="323130"/>
                </a:solidFill>
                <a:effectLst/>
                <a:latin typeface="Segoe UI"/>
                <a:ea typeface="Segoe UI" panose="020B0502040204020203" pitchFamily="34" charset="0"/>
                <a:cs typeface="Segoe UI"/>
              </a:rPr>
              <a:t>occurred </a:t>
            </a:r>
            <a:r>
              <a:rPr lang="en-US" sz="1200">
                <a:solidFill>
                  <a:srgbClr val="323130"/>
                </a:solidFill>
                <a:latin typeface="Segoe UI"/>
                <a:ea typeface="Segoe UI" panose="020B0502040204020203" pitchFamily="34" charset="0"/>
                <a:cs typeface="Segoe UI"/>
              </a:rPr>
              <a:t>in August </a:t>
            </a:r>
            <a:r>
              <a:rPr lang="en-US" sz="1200">
                <a:solidFill>
                  <a:srgbClr val="323130"/>
                </a:solidFill>
                <a:effectLst/>
                <a:latin typeface="Segoe UI"/>
                <a:ea typeface="Segoe UI" panose="020B0502040204020203" pitchFamily="34" charset="0"/>
                <a:cs typeface="Segoe UI"/>
              </a:rPr>
              <a:t>during the fall data review. Once </a:t>
            </a:r>
            <a:r>
              <a:rPr lang="en-US" sz="1200">
                <a:solidFill>
                  <a:srgbClr val="323130"/>
                </a:solidFill>
                <a:latin typeface="Segoe UI"/>
                <a:ea typeface="Segoe UI" panose="020B0502040204020203" pitchFamily="34" charset="0"/>
                <a:cs typeface="Segoe UI"/>
              </a:rPr>
              <a:t>the data is released publicly</a:t>
            </a:r>
            <a:r>
              <a:rPr lang="en-US" sz="1200">
                <a:solidFill>
                  <a:srgbClr val="323130"/>
                </a:solidFill>
                <a:effectLst/>
                <a:latin typeface="Segoe UI"/>
                <a:ea typeface="Segoe UI" panose="020B0502040204020203" pitchFamily="34" charset="0"/>
                <a:cs typeface="Segoe UI"/>
              </a:rPr>
              <a:t>, schools and districts will have another opportunity to make individual student changes.</a:t>
            </a:r>
            <a:endParaRPr lang="en-US" sz="1200">
              <a:effectLst/>
              <a:latin typeface="Segoe UI"/>
              <a:ea typeface="Times New Roman" panose="02020603050405020304" pitchFamily="18" charset="0"/>
              <a:cs typeface="Segoe UI"/>
            </a:endParaRPr>
          </a:p>
          <a:p>
            <a:pPr marL="0" marR="0">
              <a:spcBef>
                <a:spcPts val="0"/>
              </a:spcBef>
              <a:spcAft>
                <a:spcPts val="550"/>
              </a:spcAft>
            </a:pPr>
            <a:br>
              <a:rPr lang="en-US" sz="1200">
                <a:effectLst/>
                <a:latin typeface="Segoe UI" panose="020B0502040204020203" pitchFamily="34" charset="0"/>
                <a:ea typeface="Segoe UI" panose="020B0502040204020203" pitchFamily="34" charset="0"/>
                <a:cs typeface="Segoe UI"/>
              </a:rPr>
            </a:br>
            <a:r>
              <a:rPr lang="en-US" sz="1200">
                <a:solidFill>
                  <a:srgbClr val="323130"/>
                </a:solidFill>
                <a:effectLst/>
                <a:latin typeface="Segoe UI"/>
                <a:ea typeface="Segoe UI" panose="020B0502040204020203" pitchFamily="34" charset="0"/>
                <a:cs typeface="Segoe UI"/>
              </a:rPr>
              <a:t>Again, the purpose of Quality Control Day is to improve public reporting and identify big issues that could potentially impact multiple schools or districts. An example from a previous Quality Control Day: there was an error in the programming that excluded all students who participated in the alternate assessment program. </a:t>
            </a:r>
          </a:p>
          <a:p>
            <a:pPr marL="0" marR="0">
              <a:spcBef>
                <a:spcPts val="0"/>
              </a:spcBef>
              <a:spcAft>
                <a:spcPts val="550"/>
              </a:spcAft>
            </a:pPr>
            <a:br>
              <a:rPr lang="en-US" sz="1200">
                <a:effectLst/>
                <a:latin typeface="Segoe UI" panose="020B0502040204020203" pitchFamily="34" charset="0"/>
                <a:ea typeface="Segoe UI" panose="020B0502040204020203" pitchFamily="34" charset="0"/>
                <a:cs typeface="Segoe UI"/>
              </a:rPr>
            </a:br>
            <a:r>
              <a:rPr lang="en-US" sz="1200">
                <a:solidFill>
                  <a:srgbClr val="323130"/>
                </a:solidFill>
                <a:effectLst/>
                <a:latin typeface="Segoe UI"/>
                <a:ea typeface="Segoe UI" panose="020B0502040204020203" pitchFamily="34" charset="0"/>
                <a:cs typeface="Segoe UI"/>
              </a:rPr>
              <a:t>Quality Control Day focuses on accountability data. This will be the first time DACs will get to see their color ratings and federal classifications.</a:t>
            </a:r>
            <a:endParaRPr lang="en-US">
              <a:latin typeface="Segoe UI"/>
              <a:cs typeface="Segoe UI"/>
            </a:endParaRPr>
          </a:p>
          <a:p>
            <a:pPr>
              <a:defRPr/>
            </a:pPr>
            <a:endParaRPr lang="en-US"/>
          </a:p>
        </p:txBody>
      </p:sp>
      <p:sp>
        <p:nvSpPr>
          <p:cNvPr id="4" name="Slide Number Placeholder 3"/>
          <p:cNvSpPr>
            <a:spLocks noGrp="1"/>
          </p:cNvSpPr>
          <p:nvPr>
            <p:ph type="sldNum" sz="quarter" idx="5"/>
          </p:nvPr>
        </p:nvSpPr>
        <p:spPr/>
        <p:txBody>
          <a:bodyPr/>
          <a:lstStyle/>
          <a:p>
            <a:fld id="{9041B365-D8D5-4ED3-A31E-D03B3F7A9AA2}" type="slidenum">
              <a:rPr lang="en-US" smtClean="0"/>
              <a:t>5</a:t>
            </a:fld>
            <a:endParaRPr lang="en-US"/>
          </a:p>
        </p:txBody>
      </p:sp>
    </p:spTree>
    <p:extLst>
      <p:ext uri="{BB962C8B-B14F-4D97-AF65-F5344CB8AC3E}">
        <p14:creationId xmlns:p14="http://schemas.microsoft.com/office/powerpoint/2010/main" val="20919971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As in years past, accountability indicators will be reported using a color-coded system: red, orange, yellow, green, and blue. </a:t>
            </a:r>
          </a:p>
          <a:p>
            <a:endParaRPr lang="en-US"/>
          </a:p>
          <a:p>
            <a:r>
              <a:rPr lang="en-US"/>
              <a:t>These colors represent performance at the school level. </a:t>
            </a:r>
            <a:endParaRPr lang="en-US">
              <a:ea typeface="Calibri"/>
              <a:cs typeface="Calibri"/>
            </a:endParaRPr>
          </a:p>
          <a:p>
            <a:endParaRPr lang="en-US"/>
          </a:p>
          <a:p>
            <a:r>
              <a:rPr lang="en-US"/>
              <a:t>Each indicator includes status and change. Status refers to the current year’s performance on each of the indicators and is reported in levels of very high to very low. Change is the difference between the current and previous year status in all state indicators and is reported in levels of increased significantly to decreased significantly.</a:t>
            </a:r>
            <a:endParaRPr lang="en-US">
              <a:ea typeface="Calibri"/>
              <a:cs typeface="Calibri"/>
            </a:endParaRPr>
          </a:p>
          <a:p>
            <a:endParaRPr lang="en-US" sz="1800">
              <a:solidFill>
                <a:srgbClr val="323130"/>
              </a:solidFill>
              <a:latin typeface="Segoe UI"/>
              <a:ea typeface="Segoe UI" panose="020B0502040204020203" pitchFamily="34" charset="0"/>
              <a:cs typeface="Segoe UI"/>
            </a:endParaRPr>
          </a:p>
          <a:p>
            <a:r>
              <a:rPr lang="en-US" sz="1800">
                <a:solidFill>
                  <a:srgbClr val="323130"/>
                </a:solidFill>
                <a:latin typeface="Segoe UI"/>
                <a:ea typeface="Segoe UI" panose="020B0502040204020203" pitchFamily="34" charset="0"/>
                <a:cs typeface="Segoe UI"/>
              </a:rPr>
              <a:t>QC Day will</a:t>
            </a:r>
            <a:r>
              <a:rPr lang="en-US" sz="1800">
                <a:solidFill>
                  <a:srgbClr val="323130"/>
                </a:solidFill>
                <a:effectLst/>
                <a:latin typeface="Segoe UI"/>
                <a:ea typeface="Segoe UI" panose="020B0502040204020203" pitchFamily="34" charset="0"/>
                <a:cs typeface="Segoe UI"/>
              </a:rPr>
              <a:t> be the first time we see indicator data, which we've discussed in previous trainings on the levels, ratings, colors, and federal classifications. During the quality control day, we'll want to pay particular attention to individual student groups with a federal classification of targeted support and improvement. </a:t>
            </a:r>
            <a:r>
              <a:rPr lang="en-US" sz="1800" strike="noStrike">
                <a:solidFill>
                  <a:srgbClr val="323130"/>
                </a:solidFill>
                <a:effectLst/>
                <a:latin typeface="Segoe UI"/>
                <a:ea typeface="Segoe UI" panose="020B0502040204020203" pitchFamily="34" charset="0"/>
                <a:cs typeface="Segoe UI"/>
              </a:rPr>
              <a:t>OAA has </a:t>
            </a:r>
            <a:r>
              <a:rPr lang="en-US" sz="1800">
                <a:solidFill>
                  <a:srgbClr val="323130"/>
                </a:solidFill>
                <a:effectLst/>
                <a:latin typeface="Segoe UI"/>
                <a:ea typeface="Segoe UI" panose="020B0502040204020203" pitchFamily="34" charset="0"/>
                <a:cs typeface="Segoe UI"/>
              </a:rPr>
              <a:t>released the indicator trainings and the Accountability Overview training for your review. </a:t>
            </a:r>
            <a:r>
              <a:rPr lang="en-US"/>
              <a:t>It is important to review the 2026 Accountability Indicator Trainings, especially the Accountability Overview Training. In the Accountability Overview Training, I go into detail about the State and Federal calculations. </a:t>
            </a:r>
          </a:p>
          <a:p>
            <a:endParaRPr lang="en-US"/>
          </a:p>
        </p:txBody>
      </p:sp>
      <p:sp>
        <p:nvSpPr>
          <p:cNvPr id="4" name="Slide Number Placeholder 3"/>
          <p:cNvSpPr>
            <a:spLocks noGrp="1"/>
          </p:cNvSpPr>
          <p:nvPr>
            <p:ph type="sldNum" sz="quarter" idx="5"/>
          </p:nvPr>
        </p:nvSpPr>
        <p:spPr/>
        <p:txBody>
          <a:bodyPr/>
          <a:lstStyle/>
          <a:p>
            <a:fld id="{9041B365-D8D5-4ED3-A31E-D03B3F7A9AA2}" type="slidenum">
              <a:rPr lang="en-US" smtClean="0"/>
              <a:t>6</a:t>
            </a:fld>
            <a:endParaRPr lang="en-US"/>
          </a:p>
        </p:txBody>
      </p:sp>
    </p:spTree>
    <p:extLst>
      <p:ext uri="{BB962C8B-B14F-4D97-AF65-F5344CB8AC3E}">
        <p14:creationId xmlns:p14="http://schemas.microsoft.com/office/powerpoint/2010/main" val="294682225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55220A-25BA-8013-9A4B-BEEBF17D35B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A6E0C3-F851-33D7-C88C-2DF316BA131B}"/>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B43ECC13-8979-963A-77A4-308F8320B1F5}"/>
              </a:ext>
            </a:extLst>
          </p:cNvPr>
          <p:cNvSpPr>
            <a:spLocks noGrp="1"/>
          </p:cNvSpPr>
          <p:nvPr>
            <p:ph type="body" idx="1"/>
          </p:nvPr>
        </p:nvSpPr>
        <p:spPr>
          <a:xfrm>
            <a:off x="-3193810" y="276225"/>
            <a:ext cx="15927860" cy="3600450"/>
          </a:xfrm>
        </p:spPr>
        <p:txBody>
          <a:bodyPr/>
          <a:lstStyle/>
          <a:p>
            <a:r>
              <a:rPr lang="en-US" sz="1200"/>
              <a:t>As a reminder, last year introduced two distinct calculations for 'change' in performance, as outlined in KRS 158.6455. There are two distinct methods for determining "change" in performance, depending on the context. </a:t>
            </a:r>
          </a:p>
          <a:p>
            <a:endParaRPr lang="en-US" sz="1200"/>
          </a:p>
          <a:p>
            <a:pPr marL="0" indent="0">
              <a:buNone/>
            </a:pPr>
            <a:r>
              <a:rPr lang="en-US" sz="1200"/>
              <a:t>Let’s look closely at the wording of the statute. Status and change shall receive equal weight in determining overall performance. For all students as a group and separately for individual groups, status shall be determined by using the current year’s performance, and change shall be determined by using the difference in performance from the prior year to the current year. </a:t>
            </a:r>
          </a:p>
          <a:p>
            <a:pPr>
              <a:buNone/>
            </a:pPr>
            <a:endParaRPr lang="en-US" sz="2800">
              <a:ea typeface="Calibri"/>
              <a:cs typeface="Calibri"/>
            </a:endParaRPr>
          </a:p>
          <a:p>
            <a:pPr>
              <a:buNone/>
            </a:pPr>
            <a:r>
              <a:rPr lang="en-US" sz="2800"/>
              <a:t>Our accountability system balances two components </a:t>
            </a:r>
            <a:r>
              <a:rPr lang="en-US" sz="2800" b="0"/>
              <a:t>equally: Status, which reflects current year performance, and Change, which measures improvement over time. </a:t>
            </a:r>
            <a:endParaRPr lang="en-US" sz="2800" b="0">
              <a:ea typeface="Calibri"/>
              <a:cs typeface="Calibri"/>
            </a:endParaRPr>
          </a:p>
          <a:p>
            <a:pPr>
              <a:buNone/>
            </a:pPr>
            <a:endParaRPr lang="en-US" sz="1200" b="0"/>
          </a:p>
          <a:p>
            <a:pPr>
              <a:buNone/>
            </a:pPr>
            <a:r>
              <a:rPr lang="en-US" sz="1200" b="0"/>
              <a:t>Senate Bill 158 requires that, to identify these lowest-performing schools, three years of prior data be used to calculate Change.</a:t>
            </a:r>
            <a:endParaRPr lang="en-US" b="0">
              <a:ea typeface="Calibri"/>
              <a:cs typeface="Calibri"/>
            </a:endParaRPr>
          </a:p>
          <a:p>
            <a:endParaRPr lang="en-US" sz="1200"/>
          </a:p>
          <a:p>
            <a:r>
              <a:rPr lang="en-US"/>
              <a:t>To identify the lowest-performing five percent of schools, the change calculation will be based on a three-year trend, comparing the current year to performance over the prior three years. </a:t>
            </a:r>
            <a:r>
              <a:rPr lang="en-US" sz="1200"/>
              <a:t>For CSI, </a:t>
            </a:r>
            <a:r>
              <a:rPr lang="en-US"/>
              <a:t>TSI, and ATSI </a:t>
            </a:r>
            <a:r>
              <a:rPr lang="en-US" sz="1200"/>
              <a:t>identification, Change is based on a three-year average difference in performance, ensuring a more stable, long-term view of progress.</a:t>
            </a:r>
          </a:p>
          <a:p>
            <a:endParaRPr lang="en-US" sz="1200">
              <a:ea typeface="Calibri"/>
              <a:cs typeface="Calibri"/>
            </a:endParaRPr>
          </a:p>
          <a:p>
            <a:r>
              <a:rPr lang="en-US" sz="1200">
                <a:ea typeface="Calibri"/>
                <a:cs typeface="Calibri"/>
              </a:rPr>
              <a:t>A couple of additional reminders: </a:t>
            </a:r>
          </a:p>
          <a:p>
            <a:endParaRPr lang="en-US" sz="1200">
              <a:ea typeface="Calibri"/>
              <a:cs typeface="Calibri"/>
            </a:endParaRPr>
          </a:p>
          <a:p>
            <a:r>
              <a:rPr lang="en-US" sz="1200"/>
              <a:t>It is essential to remember that if</a:t>
            </a:r>
            <a:r>
              <a:rPr lang="en-US" sz="1200" kern="1200">
                <a:solidFill>
                  <a:schemeClr val="tx1"/>
                </a:solidFill>
                <a:effectLst/>
                <a:latin typeface="+mn-lt"/>
                <a:ea typeface="+mn-ea"/>
                <a:cs typeface="+mn-cs"/>
              </a:rPr>
              <a:t> no Change data is available for an indicator, the Federal Indicator Score will be based on Status. In other words, a school may not necessarily have a Federal Change Score for each indicator.</a:t>
            </a:r>
          </a:p>
          <a:p>
            <a:endParaRPr lang="en-US" sz="120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Although schools will receive different Federal and State Change Scores, Indicator Scores, and Overall Scores, the only unique calculation method</a:t>
            </a:r>
            <a:r>
              <a:rPr lang="en-US" sz="1200" b="1" kern="1200">
                <a:solidFill>
                  <a:schemeClr val="tx1"/>
                </a:solidFill>
                <a:effectLst/>
                <a:latin typeface="+mn-lt"/>
                <a:ea typeface="+mn-ea"/>
                <a:cs typeface="+mn-cs"/>
              </a:rPr>
              <a:t> </a:t>
            </a:r>
            <a:r>
              <a:rPr lang="en-US" sz="1200" kern="1200">
                <a:solidFill>
                  <a:schemeClr val="tx1"/>
                </a:solidFill>
                <a:effectLst/>
                <a:latin typeface="+mn-lt"/>
                <a:ea typeface="+mn-ea"/>
                <a:cs typeface="+mn-cs"/>
              </a:rPr>
              <a:t>is the computation of the Federal Change Score.</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Applying two distinct calculations may yield a very different set of State and Federal scores. For example, a school with a very high Change Score in a previous year and a very low Change Score in the current year could have a low State Indicator Score, yet a high Federal Indicator Score. On the other hand, a school with several Indicator Performance Ratings of Green in State reporting could fall into the lowest-performing bottom 5% of schools in Federal reporting, depending on Change Scores in prior years. </a:t>
            </a:r>
          </a:p>
          <a:p>
            <a:endParaRPr lang="en-US" sz="1200">
              <a:ea typeface="Calibri"/>
              <a:cs typeface="Calibri"/>
            </a:endParaRPr>
          </a:p>
          <a:p>
            <a:endParaRPr lang="en-US" sz="1200">
              <a:ea typeface="Calibri"/>
              <a:cs typeface="Calibri"/>
            </a:endParaRPr>
          </a:p>
          <a:p>
            <a:endParaRPr lang="en-US"/>
          </a:p>
        </p:txBody>
      </p:sp>
      <p:sp>
        <p:nvSpPr>
          <p:cNvPr id="4" name="Slide Number Placeholder 3">
            <a:extLst>
              <a:ext uri="{FF2B5EF4-FFF2-40B4-BE49-F238E27FC236}">
                <a16:creationId xmlns:a16="http://schemas.microsoft.com/office/drawing/2014/main" id="{4FF301EF-FF50-0685-5694-5F114F31F128}"/>
              </a:ext>
            </a:extLst>
          </p:cNvPr>
          <p:cNvSpPr>
            <a:spLocks noGrp="1"/>
          </p:cNvSpPr>
          <p:nvPr>
            <p:ph type="sldNum" sz="quarter" idx="5"/>
          </p:nvPr>
        </p:nvSpPr>
        <p:spPr/>
        <p:txBody>
          <a:bodyPr/>
          <a:lstStyle/>
          <a:p>
            <a:fld id="{B9C324DF-C190-43FC-8C04-1AEFE31E6ED5}" type="slidenum">
              <a:rPr lang="en-US" smtClean="0"/>
              <a:t>8</a:t>
            </a:fld>
            <a:endParaRPr lang="en-US"/>
          </a:p>
        </p:txBody>
      </p:sp>
    </p:spTree>
    <p:extLst>
      <p:ext uri="{BB962C8B-B14F-4D97-AF65-F5344CB8AC3E}">
        <p14:creationId xmlns:p14="http://schemas.microsoft.com/office/powerpoint/2010/main" val="35402729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As a reminder, federal classifications are a critical component of our state accountability system and is required under the Every Student Succeeds Act, or ESSA.</a:t>
            </a:r>
          </a:p>
          <a:p>
            <a:endParaRPr lang="en-US"/>
          </a:p>
          <a:p>
            <a:r>
              <a:rPr lang="en-US"/>
              <a:t>TSI identification must occur annually to ensure schools are receiving appropriate support.</a:t>
            </a:r>
            <a:endParaRPr lang="en-US">
              <a:ea typeface="Calibri"/>
              <a:cs typeface="Calibri"/>
            </a:endParaRPr>
          </a:p>
          <a:p>
            <a:endParaRPr lang="en-US"/>
          </a:p>
          <a:p>
            <a:r>
              <a:rPr lang="en-US"/>
              <a:t>CSI I and CSI II are identified on an annual basis.</a:t>
            </a:r>
            <a:endParaRPr lang="en-US">
              <a:ea typeface="Calibri"/>
              <a:cs typeface="Calibri"/>
            </a:endParaRPr>
          </a:p>
        </p:txBody>
      </p:sp>
      <p:sp>
        <p:nvSpPr>
          <p:cNvPr id="4" name="Slide Number Placeholder 3"/>
          <p:cNvSpPr>
            <a:spLocks noGrp="1"/>
          </p:cNvSpPr>
          <p:nvPr>
            <p:ph type="sldNum" sz="quarter" idx="5"/>
          </p:nvPr>
        </p:nvSpPr>
        <p:spPr/>
        <p:txBody>
          <a:bodyPr/>
          <a:lstStyle/>
          <a:p>
            <a:fld id="{9041B365-D8D5-4ED3-A31E-D03B3F7A9AA2}" type="slidenum">
              <a:rPr lang="en-US" smtClean="0"/>
              <a:t>9</a:t>
            </a:fld>
            <a:endParaRPr lang="en-US"/>
          </a:p>
        </p:txBody>
      </p:sp>
    </p:spTree>
    <p:extLst>
      <p:ext uri="{BB962C8B-B14F-4D97-AF65-F5344CB8AC3E}">
        <p14:creationId xmlns:p14="http://schemas.microsoft.com/office/powerpoint/2010/main" val="40480084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defRPr/>
            </a:pPr>
            <a:endParaRPr lang="en-US" altLang="en-US"/>
          </a:p>
        </p:txBody>
      </p:sp>
      <p:sp>
        <p:nvSpPr>
          <p:cNvPr id="4" name="Slide Number Placeholder 3"/>
          <p:cNvSpPr>
            <a:spLocks noGrp="1"/>
          </p:cNvSpPr>
          <p:nvPr>
            <p:ph type="sldNum" sz="quarter" idx="10"/>
          </p:nvPr>
        </p:nvSpPr>
        <p:spPr/>
        <p:txBody>
          <a:bodyPr/>
          <a:lstStyle/>
          <a:p>
            <a:fld id="{8E321C08-811B-4BE6-8AD6-789CAF101F0E}" type="slidenum">
              <a:rPr lang="en-US" smtClean="0"/>
              <a:t>10</a:t>
            </a:fld>
            <a:endParaRPr lang="en-US"/>
          </a:p>
        </p:txBody>
      </p:sp>
    </p:spTree>
    <p:extLst>
      <p:ext uri="{BB962C8B-B14F-4D97-AF65-F5344CB8AC3E}">
        <p14:creationId xmlns:p14="http://schemas.microsoft.com/office/powerpoint/2010/main" val="145090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rtl="0"/>
            <a:endParaRPr lang="en-US"/>
          </a:p>
        </p:txBody>
      </p:sp>
      <p:sp>
        <p:nvSpPr>
          <p:cNvPr id="4" name="Slide Number Placeholder 3"/>
          <p:cNvSpPr>
            <a:spLocks noGrp="1"/>
          </p:cNvSpPr>
          <p:nvPr>
            <p:ph type="sldNum" sz="quarter" idx="10"/>
          </p:nvPr>
        </p:nvSpPr>
        <p:spPr/>
        <p:txBody>
          <a:bodyPr/>
          <a:lstStyle/>
          <a:p>
            <a:fld id="{8E321C08-811B-4BE6-8AD6-789CAF101F0E}" type="slidenum">
              <a:rPr lang="en-US" smtClean="0"/>
              <a:t>11</a:t>
            </a:fld>
            <a:endParaRPr lang="en-US"/>
          </a:p>
        </p:txBody>
      </p:sp>
    </p:spTree>
    <p:extLst>
      <p:ext uri="{BB962C8B-B14F-4D97-AF65-F5344CB8AC3E}">
        <p14:creationId xmlns:p14="http://schemas.microsoft.com/office/powerpoint/2010/main" val="4275468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E321C08-811B-4BE6-8AD6-789CAF101F0E}" type="slidenum">
              <a:rPr lang="en-US" smtClean="0"/>
              <a:t>12</a:t>
            </a:fld>
            <a:endParaRPr lang="en-US"/>
          </a:p>
        </p:txBody>
      </p:sp>
    </p:spTree>
    <p:extLst>
      <p:ext uri="{BB962C8B-B14F-4D97-AF65-F5344CB8AC3E}">
        <p14:creationId xmlns:p14="http://schemas.microsoft.com/office/powerpoint/2010/main" val="209094560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E321C08-811B-4BE6-8AD6-789CAF101F0E}" type="slidenum">
              <a:rPr lang="en-US" smtClean="0"/>
              <a:t>13</a:t>
            </a:fld>
            <a:endParaRPr lang="en-US"/>
          </a:p>
        </p:txBody>
      </p:sp>
    </p:spTree>
    <p:extLst>
      <p:ext uri="{BB962C8B-B14F-4D97-AF65-F5344CB8AC3E}">
        <p14:creationId xmlns:p14="http://schemas.microsoft.com/office/powerpoint/2010/main" val="33752323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a:p>
            <a:r>
              <a:rPr lang="en-US"/>
              <a:t>The second category is school- and district-level data available during QC Day. These results are preliminary and may still change. Because of that, they should only be shared with appropriate school and district leadership, such as superintendents, DACs, principals, BACs and other staff members who have a direct need to review the information. Everyone who views these data must complete a nondisclosure form, and the DAC must maintain those forms. As a reminder, DACs are required to submit an NDA to OAA before you receive your QC Data. </a:t>
            </a:r>
          </a:p>
          <a:p>
            <a:endParaRPr lang="en-US"/>
          </a:p>
          <a:p>
            <a:r>
              <a:rPr lang="en-US"/>
              <a:t>The third category is pre-release data, which becomes available after QC Day but before the public release. These aggregate results remain confidential until the specified release date and time. School and district staff may discuss the data internally and with members of the media who agree to honor the embargo, but the results may not be presented during public meetings or published by the media before the embargo is lifted. A nondisclosure form is also required for everyone who has access to these results.</a:t>
            </a:r>
          </a:p>
          <a:p>
            <a:endParaRPr lang="en-US"/>
          </a:p>
          <a:p>
            <a:r>
              <a:rPr lang="en-US"/>
              <a:t>The key point is that access expands as we move through the reporting process, but the data remain protected until the official public release. Even after public release, individual student-level information remains confidential and is never included in publicly reported data.</a:t>
            </a:r>
          </a:p>
          <a:p>
            <a:endParaRPr lang="en-US"/>
          </a:p>
          <a:p>
            <a:endParaRPr lang="en-US"/>
          </a:p>
        </p:txBody>
      </p:sp>
      <p:sp>
        <p:nvSpPr>
          <p:cNvPr id="5" name="Slide Number Placeholder 4">
            <a:extLst>
              <a:ext uri="{FF2B5EF4-FFF2-40B4-BE49-F238E27FC236}">
                <a16:creationId xmlns:a16="http://schemas.microsoft.com/office/drawing/2014/main" id="{2DF6C606-A8CA-4E6B-B706-085762A83944}"/>
              </a:ext>
            </a:extLst>
          </p:cNvPr>
          <p:cNvSpPr>
            <a:spLocks noGrp="1"/>
          </p:cNvSpPr>
          <p:nvPr>
            <p:ph type="sldNum" sz="quarter" idx="5"/>
          </p:nvPr>
        </p:nvSpPr>
        <p:spPr/>
        <p:txBody>
          <a:bodyPr/>
          <a:lstStyle/>
          <a:p>
            <a:fld id="{CF6FBC72-BEB4-4D5B-8457-4AA14DD44F65}" type="slidenum">
              <a:rPr lang="en-US" smtClean="0"/>
              <a:t>14</a:t>
            </a:fld>
            <a:endParaRPr lang="en-US"/>
          </a:p>
        </p:txBody>
      </p:sp>
    </p:spTree>
    <p:extLst>
      <p:ext uri="{BB962C8B-B14F-4D97-AF65-F5344CB8AC3E}">
        <p14:creationId xmlns:p14="http://schemas.microsoft.com/office/powerpoint/2010/main" val="40801692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41B365-D8D5-4ED3-A31E-D03B3F7A9AA2}" type="slidenum">
              <a:rPr lang="en-US" smtClean="0"/>
              <a:t>15</a:t>
            </a:fld>
            <a:endParaRPr lang="en-US"/>
          </a:p>
        </p:txBody>
      </p:sp>
    </p:spTree>
    <p:extLst>
      <p:ext uri="{BB962C8B-B14F-4D97-AF65-F5344CB8AC3E}">
        <p14:creationId xmlns:p14="http://schemas.microsoft.com/office/powerpoint/2010/main" val="39173542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a:lnSpc>
                <a:spcPct val="107000"/>
              </a:lnSpc>
              <a:spcAft>
                <a:spcPts val="800"/>
              </a:spcAft>
            </a:pPr>
            <a:r>
              <a:rPr lang="en-US" sz="1200"/>
              <a:t>Let’s look at an example of when a change score would cause the indicator to fall above the score range and how it would be reflected in the spreadsheets. </a:t>
            </a:r>
          </a:p>
          <a:p>
            <a:pPr marL="0" marR="0">
              <a:lnSpc>
                <a:spcPct val="107000"/>
              </a:lnSpc>
              <a:spcBef>
                <a:spcPts val="0"/>
              </a:spcBef>
              <a:spcAft>
                <a:spcPts val="800"/>
              </a:spcAft>
            </a:pP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kern="100">
                <a:effectLst/>
                <a:latin typeface="+mn-lt"/>
                <a:ea typeface="Calibri"/>
                <a:cs typeface="Calibri"/>
              </a:rPr>
              <a:t>Subtracting the Prior Year’s Status Score from the Current Year’s Status Score produces a Change Score. </a:t>
            </a:r>
            <a:r>
              <a:rPr lang="en-US" sz="1200" kern="100">
                <a:latin typeface="+mn-lt"/>
                <a:ea typeface="Calibri"/>
                <a:cs typeface="Calibri"/>
              </a:rPr>
              <a:t>In the example on the slide of State Assessment Results in Reading and Math, the Current year status is 120, and the prior year status is 110 to produce a change score of 10. The</a:t>
            </a:r>
            <a:r>
              <a:rPr lang="en-US" sz="1200" kern="100">
                <a:effectLst/>
                <a:latin typeface="+mn-lt"/>
                <a:ea typeface="Calibri"/>
                <a:cs typeface="Calibri"/>
              </a:rPr>
              <a:t> Change Score </a:t>
            </a:r>
            <a:r>
              <a:rPr lang="en-US" sz="1200" kern="100">
                <a:latin typeface="+mn-lt"/>
                <a:ea typeface="Calibri"/>
                <a:cs typeface="Calibri"/>
              </a:rPr>
              <a:t>is</a:t>
            </a:r>
            <a:r>
              <a:rPr lang="en-US" sz="1200" kern="100">
                <a:effectLst/>
                <a:latin typeface="+mn-lt"/>
                <a:ea typeface="Calibri"/>
                <a:cs typeface="Calibri"/>
              </a:rPr>
              <a:t> referred to as the Change Difference in the data </a:t>
            </a:r>
            <a:r>
              <a:rPr lang="en-US" sz="1200" kern="100">
                <a:latin typeface="+mn-lt"/>
                <a:ea typeface="Calibri"/>
                <a:cs typeface="Calibri"/>
              </a:rPr>
              <a:t>spreadsheets. </a:t>
            </a:r>
            <a:endParaRPr lang="en-US" sz="1200" kern="100">
              <a:effectLst/>
              <a:latin typeface="+mn-lt"/>
              <a:ea typeface="Calibri"/>
              <a:cs typeface="Calibri"/>
            </a:endParaRPr>
          </a:p>
          <a:p>
            <a:pPr marL="0" marR="0">
              <a:lnSpc>
                <a:spcPct val="107000"/>
              </a:lnSpc>
              <a:spcBef>
                <a:spcPts val="0"/>
              </a:spcBef>
              <a:spcAft>
                <a:spcPts val="800"/>
              </a:spcAft>
            </a:pP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US" sz="1200" kern="100">
                <a:effectLst/>
                <a:latin typeface="+mn-lt"/>
                <a:ea typeface="Calibri"/>
                <a:cs typeface="Calibri"/>
              </a:rPr>
              <a:t>The Change Score is added to the Current Year Status Score to produce an Indicator Score.</a:t>
            </a:r>
            <a:r>
              <a:rPr lang="en-US" sz="1200" kern="100">
                <a:latin typeface="+mn-lt"/>
                <a:ea typeface="Calibri"/>
                <a:cs typeface="Calibri"/>
              </a:rPr>
              <a:t> In the example, the change score of 10 would be added to the current year status of 120. 10 plus 120 equals 130, which is above the score range (0-125). </a:t>
            </a:r>
            <a:endParaRPr lang="en-US" sz="1200" kern="100">
              <a:effectLst/>
              <a:latin typeface="+mn-lt"/>
              <a:ea typeface="Calibri"/>
              <a:cs typeface="Calibri"/>
            </a:endParaRPr>
          </a:p>
          <a:p>
            <a:pPr marL="0" marR="0">
              <a:lnSpc>
                <a:spcPct val="107000"/>
              </a:lnSpc>
              <a:spcBef>
                <a:spcPts val="0"/>
              </a:spcBef>
              <a:spcAft>
                <a:spcPts val="800"/>
              </a:spcAft>
            </a:pP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kern="100">
                <a:effectLst/>
                <a:latin typeface="+mn-lt"/>
                <a:ea typeface="Calibri"/>
                <a:cs typeface="Calibri"/>
              </a:rPr>
              <a:t>If the Change Score would cause the Indicator Score to fall below or above the range for that indicator, the Change Score will be adjusted to keep the Indicator Score within the range. That adjustment will be reflected in a different Applied Change number. </a:t>
            </a:r>
          </a:p>
          <a:p>
            <a:pPr marL="0" marR="0">
              <a:lnSpc>
                <a:spcPct val="107000"/>
              </a:lnSpc>
              <a:spcBef>
                <a:spcPts val="0"/>
              </a:spcBef>
              <a:spcAft>
                <a:spcPts val="800"/>
              </a:spcAft>
            </a:pP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p>
            <a:pPr marL="0" marR="0" lvl="0" indent="0" algn="l" defTabSz="914400" rtl="0" eaLnBrk="1" fontAlgn="auto" latinLnBrk="0" hangingPunct="1">
              <a:lnSpc>
                <a:spcPct val="107000"/>
              </a:lnSpc>
              <a:spcBef>
                <a:spcPts val="0"/>
              </a:spcBef>
              <a:spcAft>
                <a:spcPts val="800"/>
              </a:spcAft>
              <a:buClrTx/>
              <a:buSzTx/>
              <a:buFontTx/>
              <a:buNone/>
              <a:tabLst/>
              <a:defRPr/>
            </a:pPr>
            <a:r>
              <a:rPr lang="en-US" sz="1200" kern="100">
                <a:effectLst/>
                <a:latin typeface="+mn-lt"/>
                <a:ea typeface="Calibri"/>
                <a:cs typeface="Calibri"/>
              </a:rPr>
              <a:t>In most cases, the Change Difference and Applied Change will be the same number.  In the example, t</a:t>
            </a:r>
            <a:r>
              <a:rPr lang="en-US" sz="1200">
                <a:effectLst/>
                <a:latin typeface="Segoe UI"/>
                <a:cs typeface="Segoe UI"/>
              </a:rPr>
              <a:t>he change difference could not be used because it would exceed 125, so the applied change could be no more than 5 based on the current year status.</a:t>
            </a:r>
            <a:endParaRPr lang="en-US" sz="1200" kern="100">
              <a:effectLst/>
              <a:latin typeface="Segoe UI"/>
              <a:ea typeface="Calibri" panose="020F0502020204030204" pitchFamily="34" charset="0"/>
              <a:cs typeface="Segoe UI"/>
            </a:endParaRPr>
          </a:p>
          <a:p>
            <a:pPr marL="0" marR="0">
              <a:lnSpc>
                <a:spcPct val="107000"/>
              </a:lnSpc>
              <a:spcBef>
                <a:spcPts val="0"/>
              </a:spcBef>
              <a:spcAft>
                <a:spcPts val="800"/>
              </a:spcAft>
            </a:pPr>
            <a:endParaRPr lang="en-US" sz="1200" kern="10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07000"/>
              </a:lnSpc>
              <a:spcBef>
                <a:spcPts val="0"/>
              </a:spcBef>
              <a:spcAft>
                <a:spcPts val="800"/>
              </a:spcAft>
            </a:pPr>
            <a:r>
              <a:rPr lang="en-US" sz="1200" kern="100">
                <a:effectLst/>
                <a:latin typeface="+mn-lt"/>
                <a:ea typeface="Calibri"/>
                <a:cs typeface="Calibri"/>
              </a:rPr>
              <a:t>The Applied Change value is used in calculating the Indicator Score.</a:t>
            </a:r>
          </a:p>
          <a:p>
            <a:endParaRPr lang="en-US"/>
          </a:p>
        </p:txBody>
      </p:sp>
      <p:sp>
        <p:nvSpPr>
          <p:cNvPr id="4" name="Slide Number Placeholder 3"/>
          <p:cNvSpPr>
            <a:spLocks noGrp="1"/>
          </p:cNvSpPr>
          <p:nvPr>
            <p:ph type="sldNum" sz="quarter" idx="5"/>
          </p:nvPr>
        </p:nvSpPr>
        <p:spPr/>
        <p:txBody>
          <a:bodyPr/>
          <a:lstStyle/>
          <a:p>
            <a:fld id="{9041B365-D8D5-4ED3-A31E-D03B3F7A9AA2}" type="slidenum">
              <a:rPr lang="en-US" smtClean="0"/>
              <a:t>16</a:t>
            </a:fld>
            <a:endParaRPr lang="en-US"/>
          </a:p>
        </p:txBody>
      </p:sp>
    </p:spTree>
    <p:extLst>
      <p:ext uri="{BB962C8B-B14F-4D97-AF65-F5344CB8AC3E}">
        <p14:creationId xmlns:p14="http://schemas.microsoft.com/office/powerpoint/2010/main" val="373700644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For accountability data to be included in school calculations, the student group must have a minimum of 30 accountable students at the school level, elementary, middle, and high. This includes data for all demographic groups and ensures that the data is statistically reliable and FERPA-compliant.</a:t>
            </a:r>
          </a:p>
          <a:p>
            <a:endParaRPr lang="en-US">
              <a:solidFill>
                <a:srgbClr val="000000"/>
              </a:solidFill>
            </a:endParaRPr>
          </a:p>
          <a:p>
            <a:r>
              <a:rPr lang="en-US">
                <a:solidFill>
                  <a:srgbClr val="000000"/>
                </a:solidFill>
              </a:rPr>
              <a:t>Student groups will continue to report at 10 per grade. </a:t>
            </a:r>
            <a:endParaRPr lang="en-US">
              <a:solidFill>
                <a:srgbClr val="000000"/>
              </a:solidFill>
              <a:latin typeface="+mn-lt"/>
              <a:ea typeface="Calibri" panose="020F0502020204030204"/>
              <a:cs typeface="Calibri" panose="020F0502020204030204"/>
            </a:endParaRPr>
          </a:p>
          <a:p>
            <a:endParaRPr lang="en-US">
              <a:solidFill>
                <a:srgbClr val="000000"/>
              </a:solidFill>
              <a:latin typeface="+mn-lt"/>
              <a:ea typeface="Calibri" panose="020F0502020204030204"/>
              <a:cs typeface="Calibri" panose="020F0502020204030204"/>
            </a:endParaRPr>
          </a:p>
          <a:p>
            <a:r>
              <a:rPr lang="en-US" sz="1800">
                <a:solidFill>
                  <a:srgbClr val="323130"/>
                </a:solidFill>
                <a:effectLst/>
                <a:latin typeface="Segoe UI"/>
                <a:ea typeface="Segoe UI" panose="020B0502040204020203" pitchFamily="34" charset="0"/>
                <a:cs typeface="Segoe UI"/>
              </a:rPr>
              <a:t>In Kentucky, we follow the US Department of Education's guidance and the FERPA laws, guidelines and best practices for reporting. Therefore, data that does not meet the minimum N-Count will not be made public.</a:t>
            </a:r>
            <a:endParaRPr lang="en-US"/>
          </a:p>
        </p:txBody>
      </p:sp>
      <p:sp>
        <p:nvSpPr>
          <p:cNvPr id="4" name="Slide Number Placeholder 3"/>
          <p:cNvSpPr>
            <a:spLocks noGrp="1"/>
          </p:cNvSpPr>
          <p:nvPr>
            <p:ph type="sldNum" sz="quarter" idx="5"/>
          </p:nvPr>
        </p:nvSpPr>
        <p:spPr/>
        <p:txBody>
          <a:bodyPr/>
          <a:lstStyle/>
          <a:p>
            <a:fld id="{9041B365-D8D5-4ED3-A31E-D03B3F7A9AA2}" type="slidenum">
              <a:rPr lang="en-US" smtClean="0"/>
              <a:t>17</a:t>
            </a:fld>
            <a:endParaRPr lang="en-US"/>
          </a:p>
        </p:txBody>
      </p:sp>
    </p:spTree>
    <p:extLst>
      <p:ext uri="{BB962C8B-B14F-4D97-AF65-F5344CB8AC3E}">
        <p14:creationId xmlns:p14="http://schemas.microsoft.com/office/powerpoint/2010/main" val="266327740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Data suppression helps protect student privacy. For instance, if fewer than three students fall into a particular performance level, the data for that level is suppressed and will not appear in the public report. Schools and districts can view these suppressed data internally for leadership purposes, but the data must remain confidential and is never displayed in public reports.</a:t>
            </a:r>
          </a:p>
          <a:p>
            <a:endParaRPr lang="en-US"/>
          </a:p>
          <a:p>
            <a:r>
              <a:rPr lang="en-US" sz="1200">
                <a:solidFill>
                  <a:srgbClr val="323130"/>
                </a:solidFill>
                <a:effectLst/>
                <a:latin typeface="Segoe UI"/>
                <a:ea typeface="Segoe UI" panose="020B0502040204020203" pitchFamily="34" charset="0"/>
                <a:cs typeface="Segoe UI"/>
              </a:rPr>
              <a:t>Now, let's look at a couple of examples of what will be suppressed in the School Report Card. The first example is if a performance level count is less than three. In this case, all the performance levels will be suppressed at that grade level. </a:t>
            </a:r>
            <a:endParaRPr lang="en-US">
              <a:latin typeface="Segoe UI"/>
              <a:cs typeface="Segoe UI"/>
            </a:endParaRPr>
          </a:p>
          <a:p>
            <a:endParaRPr lang="en-US"/>
          </a:p>
          <a:p>
            <a:r>
              <a:rPr lang="en-US" sz="1200">
                <a:solidFill>
                  <a:srgbClr val="323130"/>
                </a:solidFill>
                <a:latin typeface="Segoe UI"/>
                <a:ea typeface="Segoe UI" panose="020B0502040204020203" pitchFamily="34" charset="0"/>
                <a:cs typeface="Segoe UI"/>
              </a:rPr>
              <a:t>In the school and district spreadsheets, the</a:t>
            </a:r>
            <a:r>
              <a:rPr lang="en-US" sz="1200">
                <a:solidFill>
                  <a:srgbClr val="323130"/>
                </a:solidFill>
                <a:effectLst/>
                <a:latin typeface="Segoe UI"/>
                <a:ea typeface="Segoe UI" panose="020B0502040204020203" pitchFamily="34" charset="0"/>
                <a:cs typeface="Segoe UI"/>
              </a:rPr>
              <a:t> suppressed data will be </a:t>
            </a:r>
            <a:r>
              <a:rPr lang="en-US" sz="1200">
                <a:solidFill>
                  <a:srgbClr val="323130"/>
                </a:solidFill>
                <a:latin typeface="Segoe UI"/>
                <a:ea typeface="Segoe UI" panose="020B0502040204020203" pitchFamily="34" charset="0"/>
                <a:cs typeface="Segoe UI"/>
              </a:rPr>
              <a:t>displayed in</a:t>
            </a:r>
            <a:r>
              <a:rPr lang="en-US" sz="1200">
                <a:solidFill>
                  <a:srgbClr val="323130"/>
                </a:solidFill>
                <a:effectLst/>
                <a:latin typeface="Segoe UI"/>
                <a:ea typeface="Segoe UI" panose="020B0502040204020203" pitchFamily="34" charset="0"/>
                <a:cs typeface="Segoe UI"/>
              </a:rPr>
              <a:t> red </a:t>
            </a:r>
            <a:r>
              <a:rPr lang="en-US" sz="1200">
                <a:solidFill>
                  <a:srgbClr val="323130"/>
                </a:solidFill>
                <a:latin typeface="Segoe UI"/>
                <a:ea typeface="Segoe UI" panose="020B0502040204020203" pitchFamily="34" charset="0"/>
                <a:cs typeface="Segoe UI"/>
              </a:rPr>
              <a:t>font</a:t>
            </a:r>
            <a:r>
              <a:rPr lang="en-US" sz="1200">
                <a:solidFill>
                  <a:srgbClr val="323130"/>
                </a:solidFill>
                <a:effectLst/>
                <a:latin typeface="Segoe UI"/>
                <a:ea typeface="Segoe UI" panose="020B0502040204020203" pitchFamily="34" charset="0"/>
                <a:cs typeface="Segoe UI"/>
              </a:rPr>
              <a:t>, indicating that all data will be available to schools and districts but not publicly available, so the public cannot see or determine students' test scores.</a:t>
            </a:r>
            <a:endParaRPr lang="en-US">
              <a:latin typeface="Segoe UI"/>
              <a:cs typeface="Segoe UI"/>
            </a:endParaRPr>
          </a:p>
          <a:p>
            <a:endParaRPr lang="en-US"/>
          </a:p>
        </p:txBody>
      </p:sp>
      <p:sp>
        <p:nvSpPr>
          <p:cNvPr id="5" name="Slide Number Placeholder 4">
            <a:extLst>
              <a:ext uri="{FF2B5EF4-FFF2-40B4-BE49-F238E27FC236}">
                <a16:creationId xmlns:a16="http://schemas.microsoft.com/office/drawing/2014/main" id="{54EBA4B7-318E-46FA-834E-693E8468BA7D}"/>
              </a:ext>
            </a:extLst>
          </p:cNvPr>
          <p:cNvSpPr>
            <a:spLocks noGrp="1"/>
          </p:cNvSpPr>
          <p:nvPr>
            <p:ph type="sldNum" sz="quarter" idx="5"/>
          </p:nvPr>
        </p:nvSpPr>
        <p:spPr/>
        <p:txBody>
          <a:bodyPr/>
          <a:lstStyle/>
          <a:p>
            <a:fld id="{CF6FBC72-BEB4-4D5B-8457-4AA14DD44F65}" type="slidenum">
              <a:rPr lang="en-US" smtClean="0"/>
              <a:t>18</a:t>
            </a:fld>
            <a:endParaRPr lang="en-US"/>
          </a:p>
        </p:txBody>
      </p:sp>
    </p:spTree>
    <p:extLst>
      <p:ext uri="{BB962C8B-B14F-4D97-AF65-F5344CB8AC3E}">
        <p14:creationId xmlns:p14="http://schemas.microsoft.com/office/powerpoint/2010/main" val="39261145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a:xfrm>
            <a:off x="685800" y="4400550"/>
            <a:ext cx="10134600" cy="3600450"/>
          </a:xfrm>
        </p:spPr>
        <p:txBody>
          <a:bodyPr/>
          <a:lstStyle/>
          <a:p>
            <a:r>
              <a:rPr lang="en-US"/>
              <a:t>Students who are placed in alternative programs for more than 100 days will have their accountability data coded to the district unless they were placed there by court order or a state agency. </a:t>
            </a:r>
          </a:p>
          <a:p>
            <a:endParaRPr lang="en-US" sz="1200">
              <a:solidFill>
                <a:srgbClr val="323130"/>
              </a:solidFill>
              <a:effectLst/>
              <a:latin typeface="Segoe UI" panose="020B0502040204020203" pitchFamily="34" charset="0"/>
              <a:ea typeface="Segoe UI" panose="020B0502040204020203" pitchFamily="34" charset="0"/>
            </a:endParaRPr>
          </a:p>
          <a:p>
            <a:r>
              <a:rPr lang="en-US" sz="1200">
                <a:solidFill>
                  <a:srgbClr val="323130"/>
                </a:solidFill>
                <a:effectLst/>
                <a:latin typeface="Segoe UI" panose="020B0502040204020203" pitchFamily="34" charset="0"/>
                <a:ea typeface="Segoe UI" panose="020B0502040204020203" pitchFamily="34" charset="0"/>
              </a:rPr>
              <a:t>If district placements in alternative schools occur, the student's scores would be coded to the district rather than the school unless the student was court-ordered or a state agency placed the student there. In that instance, the student's scores would then be coded to the state, given that the student has no other A1 enrollment.</a:t>
            </a:r>
          </a:p>
          <a:p>
            <a:endParaRPr lang="en-US" sz="1200">
              <a:solidFill>
                <a:srgbClr val="323130"/>
              </a:solidFill>
              <a:effectLst/>
              <a:latin typeface="Segoe UI" panose="020B0502040204020203" pitchFamily="34" charset="0"/>
            </a:endParaRPr>
          </a:p>
          <a:p>
            <a:pPr marL="0" marR="0">
              <a:spcBef>
                <a:spcPts val="0"/>
              </a:spcBef>
              <a:spcAft>
                <a:spcPts val="550"/>
              </a:spcAft>
            </a:pPr>
            <a:r>
              <a:rPr lang="en-US" sz="1200">
                <a:solidFill>
                  <a:srgbClr val="323130"/>
                </a:solidFill>
                <a:effectLst/>
                <a:latin typeface="Segoe UI" panose="020B0502040204020203" pitchFamily="34" charset="0"/>
                <a:ea typeface="Segoe UI" panose="020B0502040204020203" pitchFamily="34" charset="0"/>
              </a:rPr>
              <a:t>Now, this doesn't exclude the students in Gatton, Craft, KSD and KSB, which track back to their A1 home school.</a:t>
            </a:r>
            <a:endParaRPr lang="en-US" sz="1200">
              <a:effectLst/>
              <a:latin typeface="Times New Roman" panose="02020603050405020304" pitchFamily="18" charset="0"/>
              <a:ea typeface="Times New Roman" panose="02020603050405020304" pitchFamily="18" charset="0"/>
            </a:endParaRPr>
          </a:p>
          <a:p>
            <a:pPr marL="0" marR="0">
              <a:spcBef>
                <a:spcPts val="0"/>
              </a:spcBef>
              <a:spcAft>
                <a:spcPts val="550"/>
              </a:spcAft>
            </a:pPr>
            <a:br>
              <a:rPr lang="en-US" sz="1200">
                <a:solidFill>
                  <a:srgbClr val="323130"/>
                </a:solidFill>
                <a:effectLst/>
                <a:latin typeface="Segoe UI" panose="020B0502040204020203" pitchFamily="34" charset="0"/>
                <a:ea typeface="Segoe UI" panose="020B0502040204020203" pitchFamily="34" charset="0"/>
              </a:rPr>
            </a:br>
            <a:r>
              <a:rPr lang="en-US" sz="1200">
                <a:solidFill>
                  <a:srgbClr val="323130"/>
                </a:solidFill>
                <a:effectLst/>
                <a:latin typeface="Segoe UI" panose="020B0502040204020203" pitchFamily="34" charset="0"/>
                <a:ea typeface="Segoe UI" panose="020B0502040204020203" pitchFamily="34" charset="0"/>
              </a:rPr>
              <a:t>To assist districts with the 100-day rule, we have a wonderful hundred-day tool.  This will assist districts when trying to determine where the students' accountability would ultimately fall.</a:t>
            </a:r>
            <a:endParaRPr lang="en-US" sz="1200">
              <a:effectLst/>
              <a:latin typeface="Times New Roman" panose="02020603050405020304" pitchFamily="18" charset="0"/>
              <a:ea typeface="Times New Roman" panose="02020603050405020304" pitchFamily="18" charset="0"/>
            </a:endParaRPr>
          </a:p>
          <a:p>
            <a:pPr marL="0" marR="0">
              <a:spcBef>
                <a:spcPts val="0"/>
              </a:spcBef>
              <a:spcAft>
                <a:spcPts val="550"/>
              </a:spcAft>
            </a:pPr>
            <a:br>
              <a:rPr lang="en-US" sz="1200">
                <a:solidFill>
                  <a:srgbClr val="323130"/>
                </a:solidFill>
                <a:effectLst/>
                <a:latin typeface="Segoe UI" panose="020B0502040204020203" pitchFamily="34" charset="0"/>
                <a:ea typeface="Segoe UI" panose="020B0502040204020203" pitchFamily="34" charset="0"/>
              </a:rPr>
            </a:br>
            <a:r>
              <a:rPr lang="en-US" sz="1200">
                <a:solidFill>
                  <a:srgbClr val="323130"/>
                </a:solidFill>
                <a:effectLst/>
                <a:latin typeface="Segoe UI" panose="020B0502040204020203" pitchFamily="34" charset="0"/>
                <a:ea typeface="Segoe UI" panose="020B0502040204020203" pitchFamily="34" charset="0"/>
              </a:rPr>
              <a:t>KDE does look at placement practices when looking in Infinite Campus to see where the students have been to determine that hundred-day accountability.</a:t>
            </a:r>
            <a:endParaRPr lang="en-US" sz="1200">
              <a:effectLst/>
              <a:latin typeface="Times New Roman" panose="02020603050405020304" pitchFamily="18" charset="0"/>
              <a:ea typeface="Times New Roman" panose="02020603050405020304" pitchFamily="18" charset="0"/>
            </a:endParaRPr>
          </a:p>
          <a:p>
            <a:endParaRPr lang="en-US"/>
          </a:p>
        </p:txBody>
      </p:sp>
      <p:sp>
        <p:nvSpPr>
          <p:cNvPr id="4" name="Slide Number Placeholder 3"/>
          <p:cNvSpPr>
            <a:spLocks noGrp="1"/>
          </p:cNvSpPr>
          <p:nvPr>
            <p:ph type="sldNum" sz="quarter" idx="10"/>
          </p:nvPr>
        </p:nvSpPr>
        <p:spPr/>
        <p:txBody>
          <a:bodyPr/>
          <a:lstStyle/>
          <a:p>
            <a:fld id="{5B2D9DB7-C648-43F3-A5EF-DC2420F389E1}" type="slidenum">
              <a:rPr lang="en-US" smtClean="0"/>
              <a:t>19</a:t>
            </a:fld>
            <a:endParaRPr lang="en-US"/>
          </a:p>
        </p:txBody>
      </p:sp>
    </p:spTree>
    <p:extLst>
      <p:ext uri="{BB962C8B-B14F-4D97-AF65-F5344CB8AC3E}">
        <p14:creationId xmlns:p14="http://schemas.microsoft.com/office/powerpoint/2010/main" val="108641843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a:xfrm>
            <a:off x="685800" y="4400550"/>
            <a:ext cx="7924800" cy="3600450"/>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Participation rates are an important measure, calculated by dividing the number of students who attempted the assessments by the total number of students enrolled. </a:t>
            </a:r>
            <a:r>
              <a:rPr lang="en-US" sz="1200">
                <a:solidFill>
                  <a:srgbClr val="323130"/>
                </a:solidFill>
                <a:effectLst/>
                <a:latin typeface="Segoe UI" panose="020B0502040204020203" pitchFamily="34" charset="0"/>
                <a:ea typeface="Segoe UI" panose="020B0502040204020203" pitchFamily="34" charset="0"/>
              </a:rPr>
              <a:t>Although the participation rate does not impact accountability, we do have to report it for federal purposes. So, the participation rate includes the students that are in the school, and the calculation is the number of students who attempted the test divided by the number of students enrolled.</a:t>
            </a:r>
            <a:endParaRPr lang="en-US" sz="1200">
              <a:effectLst/>
              <a:latin typeface="Times New Roman" panose="02020603050405020304" pitchFamily="18" charset="0"/>
              <a:ea typeface="Times New Roman" panose="02020603050405020304" pitchFamily="18" charset="0"/>
            </a:endParaRPr>
          </a:p>
          <a:p>
            <a:endParaRPr lang="en-US"/>
          </a:p>
          <a:p>
            <a:endParaRPr lang="en-US"/>
          </a:p>
          <a:p>
            <a:r>
              <a:rPr lang="en-US"/>
              <a:t>First-year English Learners are exempt from accountability, though they remain in the denominator of the participation rate. </a:t>
            </a:r>
            <a:r>
              <a:rPr lang="en-US" sz="1200">
                <a:solidFill>
                  <a:srgbClr val="323130"/>
                </a:solidFill>
                <a:effectLst/>
                <a:latin typeface="Segoe UI" panose="020B0502040204020203" pitchFamily="34" charset="0"/>
                <a:ea typeface="Segoe UI" panose="020B0502040204020203" pitchFamily="34" charset="0"/>
              </a:rPr>
              <a:t>For participation rate purposes, first-year El students are credited with attempting the reading, social studies, ending mechanics, and writing assessments. First-year El students who do not attempt math and science will negatively impact the participation rate, so you want to make sure that you are having your EL students attempt those required assessments.</a:t>
            </a:r>
            <a:endParaRPr lang="en-US"/>
          </a:p>
          <a:p>
            <a:endParaRPr lang="en-US"/>
          </a:p>
          <a:p>
            <a:endParaRPr lang="en-US"/>
          </a:p>
          <a:p>
            <a:r>
              <a:rPr lang="en-US" sz="1200">
                <a:solidFill>
                  <a:srgbClr val="323130"/>
                </a:solidFill>
                <a:effectLst/>
                <a:latin typeface="Segoe UI" panose="020B0502040204020203" pitchFamily="34" charset="0"/>
                <a:ea typeface="Segoe UI" panose="020B0502040204020203" pitchFamily="34" charset="0"/>
              </a:rPr>
              <a:t>The US Department of Education, through the Every Student Succeeds Act, requires that all public schools, even those without tested grades, are included in accountability. </a:t>
            </a:r>
            <a:r>
              <a:rPr lang="en-US"/>
              <a:t>The participation rate affects federal reporting, even though it does not directly impact accountability scores.</a:t>
            </a:r>
          </a:p>
          <a:p>
            <a:endParaRPr lang="en-US"/>
          </a:p>
          <a:p>
            <a:endParaRPr lang="en-US"/>
          </a:p>
          <a:p>
            <a:endParaRPr lang="en-US"/>
          </a:p>
        </p:txBody>
      </p:sp>
      <p:sp>
        <p:nvSpPr>
          <p:cNvPr id="4" name="Slide Number Placeholder 3"/>
          <p:cNvSpPr>
            <a:spLocks noGrp="1"/>
          </p:cNvSpPr>
          <p:nvPr>
            <p:ph type="sldNum" sz="quarter" idx="10"/>
          </p:nvPr>
        </p:nvSpPr>
        <p:spPr/>
        <p:txBody>
          <a:bodyPr/>
          <a:lstStyle/>
          <a:p>
            <a:fld id="{8E321C08-811B-4BE6-8AD6-789CAF101F0E}" type="slidenum">
              <a:rPr lang="en-US" smtClean="0"/>
              <a:t>20</a:t>
            </a:fld>
            <a:endParaRPr lang="en-US"/>
          </a:p>
        </p:txBody>
      </p:sp>
    </p:spTree>
    <p:extLst>
      <p:ext uri="{BB962C8B-B14F-4D97-AF65-F5344CB8AC3E}">
        <p14:creationId xmlns:p14="http://schemas.microsoft.com/office/powerpoint/2010/main" val="38563525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a:xfrm>
            <a:off x="204153" y="4656931"/>
            <a:ext cx="7360920" cy="2795429"/>
          </a:xfrm>
        </p:spPr>
        <p:txBody>
          <a:bodyPr/>
          <a:lstStyle/>
          <a:p>
            <a:pPr marL="0" marR="0">
              <a:spcBef>
                <a:spcPts val="0"/>
              </a:spcBef>
              <a:spcAft>
                <a:spcPts val="550"/>
              </a:spcAft>
            </a:pPr>
            <a:r>
              <a:rPr lang="en-US" sz="1200">
                <a:solidFill>
                  <a:srgbClr val="323130"/>
                </a:solidFill>
                <a:effectLst/>
                <a:latin typeface="Segoe UI" panose="020B0502040204020203" pitchFamily="34" charset="0"/>
                <a:ea typeface="Segoe UI" panose="020B0502040204020203" pitchFamily="34" charset="0"/>
              </a:rPr>
              <a:t>Feeder schools are terms we use for those schools that do not have tested grades, have students in either kindergarten, first or second grade, and that feed to an elementary school. Those feeder schools would then receive the same classification as the schools they feed.</a:t>
            </a:r>
            <a:endParaRPr lang="en-US" sz="1200">
              <a:effectLst/>
              <a:latin typeface="Times New Roman" panose="02020603050405020304" pitchFamily="18" charset="0"/>
              <a:ea typeface="Times New Roman" panose="02020603050405020304" pitchFamily="18" charset="0"/>
            </a:endParaRPr>
          </a:p>
          <a:p>
            <a:pPr marL="0" marR="0">
              <a:spcBef>
                <a:spcPts val="0"/>
              </a:spcBef>
              <a:spcAft>
                <a:spcPts val="550"/>
              </a:spcAft>
            </a:pPr>
            <a:br>
              <a:rPr lang="en-US" sz="1200">
                <a:solidFill>
                  <a:srgbClr val="323130"/>
                </a:solidFill>
                <a:effectLst/>
                <a:latin typeface="Segoe UI" panose="020B0502040204020203" pitchFamily="34" charset="0"/>
                <a:ea typeface="Segoe UI" panose="020B0502040204020203" pitchFamily="34" charset="0"/>
              </a:rPr>
            </a:br>
            <a:r>
              <a:rPr lang="en-US" sz="1200">
                <a:solidFill>
                  <a:srgbClr val="323130"/>
                </a:solidFill>
                <a:effectLst/>
                <a:latin typeface="Segoe UI" panose="020B0502040204020203" pitchFamily="34" charset="0"/>
                <a:ea typeface="Segoe UI" panose="020B0502040204020203" pitchFamily="34" charset="0"/>
              </a:rPr>
              <a:t>For example, a kindergarten, first and second-grade school has only those grades and feeds to an elementary school, which would receive the classification of the school it feeds to. If the elementary school, let's say, 3-5 school, received a green color rating, then the K2 school would receive the green rating as well.</a:t>
            </a:r>
            <a:endParaRPr lang="en-US" sz="1200">
              <a:effectLst/>
              <a:latin typeface="Times New Roman" panose="02020603050405020304" pitchFamily="18" charset="0"/>
              <a:ea typeface="Times New Roman" panose="02020603050405020304" pitchFamily="18" charset="0"/>
            </a:endParaRPr>
          </a:p>
          <a:p>
            <a:endParaRPr lang="en-US"/>
          </a:p>
          <a:p>
            <a:r>
              <a:rPr lang="en-US"/>
              <a:t>Even schools that do not have tested grades must be included in the accountability system. Feeder schools are assigned the classification of the school they feed into, which ensures they are not overlooked in accountability ratings.</a:t>
            </a:r>
          </a:p>
          <a:p>
            <a:endParaRPr lang="en-US"/>
          </a:p>
        </p:txBody>
      </p:sp>
      <p:sp>
        <p:nvSpPr>
          <p:cNvPr id="4" name="Slide Number Placeholder 3"/>
          <p:cNvSpPr>
            <a:spLocks noGrp="1"/>
          </p:cNvSpPr>
          <p:nvPr>
            <p:ph type="sldNum" sz="quarter" idx="5"/>
          </p:nvPr>
        </p:nvSpPr>
        <p:spPr/>
        <p:txBody>
          <a:bodyPr/>
          <a:lstStyle/>
          <a:p>
            <a:fld id="{9041B365-D8D5-4ED3-A31E-D03B3F7A9AA2}" type="slidenum">
              <a:rPr lang="en-US" smtClean="0"/>
              <a:t>21</a:t>
            </a:fld>
            <a:endParaRPr lang="en-US"/>
          </a:p>
        </p:txBody>
      </p:sp>
    </p:spTree>
    <p:extLst>
      <p:ext uri="{BB962C8B-B14F-4D97-AF65-F5344CB8AC3E}">
        <p14:creationId xmlns:p14="http://schemas.microsoft.com/office/powerpoint/2010/main" val="213360181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E321C08-811B-4BE6-8AD6-789CAF101F0E}" type="slidenum">
              <a:rPr lang="en-US" smtClean="0"/>
              <a:t>22</a:t>
            </a:fld>
            <a:endParaRPr lang="en-US"/>
          </a:p>
        </p:txBody>
      </p:sp>
    </p:spTree>
    <p:extLst>
      <p:ext uri="{BB962C8B-B14F-4D97-AF65-F5344CB8AC3E}">
        <p14:creationId xmlns:p14="http://schemas.microsoft.com/office/powerpoint/2010/main" val="10425372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a:xfrm>
            <a:off x="487680" y="4656931"/>
            <a:ext cx="9037320" cy="3600450"/>
          </a:xfrm>
        </p:spPr>
        <p:txBody>
          <a:bodyPr/>
          <a:lstStyle/>
          <a:p>
            <a:pPr marL="0" marR="0">
              <a:spcBef>
                <a:spcPts val="0"/>
              </a:spcBef>
              <a:spcAft>
                <a:spcPts val="550"/>
              </a:spcAft>
            </a:pPr>
            <a:r>
              <a:rPr lang="en-US" sz="1200">
                <a:solidFill>
                  <a:srgbClr val="323130"/>
                </a:solidFill>
                <a:effectLst/>
                <a:latin typeface="Segoe UI" panose="020B0502040204020203" pitchFamily="34" charset="0"/>
                <a:ea typeface="Segoe UI" panose="020B0502040204020203" pitchFamily="34" charset="0"/>
              </a:rPr>
              <a:t>I'm going to walk you through the data that you will have access to on QC Day, and then I will discuss some very important preparations for you for that particular day.</a:t>
            </a:r>
            <a:endParaRPr lang="en-US" sz="1200">
              <a:effectLst/>
              <a:latin typeface="Times New Roman" panose="02020603050405020304" pitchFamily="18" charset="0"/>
              <a:ea typeface="Times New Roman" panose="02020603050405020304" pitchFamily="18" charset="0"/>
            </a:endParaRPr>
          </a:p>
          <a:p>
            <a:pPr marL="0" marR="0">
              <a:spcBef>
                <a:spcPts val="0"/>
              </a:spcBef>
              <a:spcAft>
                <a:spcPts val="550"/>
              </a:spcAft>
            </a:pPr>
            <a:br>
              <a:rPr lang="en-US" sz="1200">
                <a:solidFill>
                  <a:srgbClr val="323130"/>
                </a:solidFill>
                <a:effectLst/>
                <a:latin typeface="Segoe UI" panose="020B0502040204020203" pitchFamily="34" charset="0"/>
                <a:ea typeface="Segoe UI" panose="020B0502040204020203" pitchFamily="34" charset="0"/>
              </a:rPr>
            </a:br>
            <a:r>
              <a:rPr lang="en-US" sz="1200">
                <a:solidFill>
                  <a:srgbClr val="323130"/>
                </a:solidFill>
                <a:effectLst/>
                <a:latin typeface="Segoe UI" panose="020B0502040204020203" pitchFamily="34" charset="0"/>
                <a:ea typeface="Segoe UI" panose="020B0502040204020203" pitchFamily="34" charset="0"/>
              </a:rPr>
              <a:t>I will also talk you through some activities that you may want to ensure are completed prior to QC Day and provide some contact information so that you will know you will be there to support you as you go through your data on QC Day.</a:t>
            </a:r>
          </a:p>
          <a:p>
            <a:pPr marL="0" marR="0">
              <a:spcBef>
                <a:spcPts val="0"/>
              </a:spcBef>
              <a:spcAft>
                <a:spcPts val="550"/>
              </a:spcAft>
            </a:pPr>
            <a:endParaRPr lang="en-US" sz="1200">
              <a:effectLst/>
              <a:latin typeface="Times New Roman" panose="02020603050405020304" pitchFamily="18" charset="0"/>
              <a:ea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t>The focus on QC Day will be reviewing the contents of these spreadsheets. We have two key folders: ‘Accountability’ for validation purposes and ‘Student Data,’ which includes graduate lists, postsecondary readiness data, and test scores. </a:t>
            </a:r>
            <a:r>
              <a:rPr lang="en-US" sz="1200">
                <a:solidFill>
                  <a:srgbClr val="323130"/>
                </a:solidFill>
                <a:effectLst/>
                <a:latin typeface="Segoe UI" panose="020B0502040204020203" pitchFamily="34" charset="0"/>
                <a:ea typeface="Segoe UI" panose="020B0502040204020203" pitchFamily="34" charset="0"/>
              </a:rPr>
              <a:t>This is where you want to begin the validation process and spend the bulk of your time. </a:t>
            </a:r>
            <a:endParaRPr lang="en-US" sz="1200">
              <a:effectLst/>
              <a:latin typeface="Times New Roman" panose="02020603050405020304" pitchFamily="18" charset="0"/>
              <a:ea typeface="Times New Roman" panose="02020603050405020304" pitchFamily="18" charset="0"/>
            </a:endParaRPr>
          </a:p>
          <a:p>
            <a:endParaRPr lang="en-US"/>
          </a:p>
        </p:txBody>
      </p:sp>
      <p:sp>
        <p:nvSpPr>
          <p:cNvPr id="4" name="Slide Number Placeholder 3"/>
          <p:cNvSpPr>
            <a:spLocks noGrp="1"/>
          </p:cNvSpPr>
          <p:nvPr>
            <p:ph type="sldNum" sz="quarter" idx="5"/>
          </p:nvPr>
        </p:nvSpPr>
        <p:spPr/>
        <p:txBody>
          <a:bodyPr/>
          <a:lstStyle/>
          <a:p>
            <a:fld id="{9041B365-D8D5-4ED3-A31E-D03B3F7A9AA2}" type="slidenum">
              <a:rPr lang="en-US" smtClean="0"/>
              <a:t>23</a:t>
            </a:fld>
            <a:endParaRPr lang="en-US"/>
          </a:p>
        </p:txBody>
      </p:sp>
    </p:spTree>
    <p:extLst>
      <p:ext uri="{BB962C8B-B14F-4D97-AF65-F5344CB8AC3E}">
        <p14:creationId xmlns:p14="http://schemas.microsoft.com/office/powerpoint/2010/main" val="26248139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a:t>The Accountability Summary workbook contains aggregate data across several tabs. This workbook allows districts to see summary data related to state indicators like reading, mathematics, and more. The tabs in this workbook include Profile, TSI Groups, and others that break down scores and performance levels.</a:t>
            </a:r>
          </a:p>
          <a:p>
            <a:endParaRPr lang="en-US"/>
          </a:p>
        </p:txBody>
      </p:sp>
      <p:sp>
        <p:nvSpPr>
          <p:cNvPr id="4" name="Slide Number Placeholder 3"/>
          <p:cNvSpPr>
            <a:spLocks noGrp="1"/>
          </p:cNvSpPr>
          <p:nvPr>
            <p:ph type="sldNum" sz="quarter" idx="5"/>
          </p:nvPr>
        </p:nvSpPr>
        <p:spPr/>
        <p:txBody>
          <a:bodyPr/>
          <a:lstStyle/>
          <a:p>
            <a:fld id="{9041B365-D8D5-4ED3-A31E-D03B3F7A9AA2}" type="slidenum">
              <a:rPr lang="en-US" smtClean="0"/>
              <a:t>24</a:t>
            </a:fld>
            <a:endParaRPr lang="en-US"/>
          </a:p>
        </p:txBody>
      </p:sp>
    </p:spTree>
    <p:extLst>
      <p:ext uri="{BB962C8B-B14F-4D97-AF65-F5344CB8AC3E}">
        <p14:creationId xmlns:p14="http://schemas.microsoft.com/office/powerpoint/2010/main" val="46869374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In the following slides, I will cover the accountability summary Excel worksheets. These spreadsheets have been updated this year to include the federal calculations and classifications. </a:t>
            </a:r>
          </a:p>
          <a:p>
            <a:r>
              <a:rPr lang="en-US" sz="1200" kern="1200">
                <a:solidFill>
                  <a:schemeClr val="tx1"/>
                </a:solidFill>
                <a:effectLst/>
                <a:latin typeface="+mn-lt"/>
                <a:ea typeface="+mn-ea"/>
                <a:cs typeface="+mn-cs"/>
              </a:rPr>
              <a:t> </a:t>
            </a:r>
          </a:p>
          <a:p>
            <a:r>
              <a:rPr lang="en-US" sz="1200" kern="1200">
                <a:solidFill>
                  <a:schemeClr val="tx1"/>
                </a:solidFill>
                <a:effectLst/>
                <a:latin typeface="+mn-lt"/>
                <a:ea typeface="+mn-ea"/>
                <a:cs typeface="+mn-cs"/>
              </a:rPr>
              <a:t>It is important to remember that state calculations result in the color rating. The federal calculations result in the classifications. </a:t>
            </a:r>
            <a:endParaRPr lang="en-US"/>
          </a:p>
          <a:p>
            <a:endParaRPr lang="en-US"/>
          </a:p>
        </p:txBody>
      </p:sp>
      <p:sp>
        <p:nvSpPr>
          <p:cNvPr id="4" name="Slide Number Placeholder 3"/>
          <p:cNvSpPr>
            <a:spLocks noGrp="1"/>
          </p:cNvSpPr>
          <p:nvPr>
            <p:ph type="sldNum" sz="quarter" idx="5"/>
          </p:nvPr>
        </p:nvSpPr>
        <p:spPr/>
        <p:txBody>
          <a:bodyPr/>
          <a:lstStyle/>
          <a:p>
            <a:fld id="{9041B365-D8D5-4ED3-A31E-D03B3F7A9AA2}" type="slidenum">
              <a:rPr lang="en-US" smtClean="0"/>
              <a:t>25</a:t>
            </a:fld>
            <a:endParaRPr lang="en-US"/>
          </a:p>
        </p:txBody>
      </p:sp>
    </p:spTree>
    <p:extLst>
      <p:ext uri="{BB962C8B-B14F-4D97-AF65-F5344CB8AC3E}">
        <p14:creationId xmlns:p14="http://schemas.microsoft.com/office/powerpoint/2010/main" val="238364109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C20D48-28D2-CC1D-77F2-60FAA2BF105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9FB462-6A3E-4CEF-B430-6DE20EBAB9B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445C594-6C8B-9162-2354-5934AF319AC0}"/>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4DFA5F5-B550-25E0-17D9-06EA109A2072}"/>
              </a:ext>
            </a:extLst>
          </p:cNvPr>
          <p:cNvSpPr>
            <a:spLocks noGrp="1"/>
          </p:cNvSpPr>
          <p:nvPr>
            <p:ph type="sldNum" sz="quarter" idx="5"/>
          </p:nvPr>
        </p:nvSpPr>
        <p:spPr/>
        <p:txBody>
          <a:bodyPr/>
          <a:lstStyle/>
          <a:p>
            <a:fld id="{9041B365-D8D5-4ED3-A31E-D03B3F7A9AA2}" type="slidenum">
              <a:rPr lang="en-US" smtClean="0"/>
              <a:t>26</a:t>
            </a:fld>
            <a:endParaRPr lang="en-US"/>
          </a:p>
        </p:txBody>
      </p:sp>
    </p:spTree>
    <p:extLst>
      <p:ext uri="{BB962C8B-B14F-4D97-AF65-F5344CB8AC3E}">
        <p14:creationId xmlns:p14="http://schemas.microsoft.com/office/powerpoint/2010/main" val="31571109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21A385-2511-56B3-242D-D5A8E9D4B85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0259430-8341-3B06-A1A7-D0C8AAA595D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D3BA52EE-8607-BB2F-62B5-A81D711BA32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CAB27E7-2603-2A7A-D11D-D0F23D637DBF}"/>
              </a:ext>
            </a:extLst>
          </p:cNvPr>
          <p:cNvSpPr>
            <a:spLocks noGrp="1"/>
          </p:cNvSpPr>
          <p:nvPr>
            <p:ph type="sldNum" sz="quarter" idx="5"/>
          </p:nvPr>
        </p:nvSpPr>
        <p:spPr/>
        <p:txBody>
          <a:bodyPr/>
          <a:lstStyle/>
          <a:p>
            <a:fld id="{9041B365-D8D5-4ED3-A31E-D03B3F7A9AA2}" type="slidenum">
              <a:rPr lang="en-US" smtClean="0"/>
              <a:t>27</a:t>
            </a:fld>
            <a:endParaRPr lang="en-US"/>
          </a:p>
        </p:txBody>
      </p:sp>
    </p:spTree>
    <p:extLst>
      <p:ext uri="{BB962C8B-B14F-4D97-AF65-F5344CB8AC3E}">
        <p14:creationId xmlns:p14="http://schemas.microsoft.com/office/powerpoint/2010/main" val="19627521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1687142-F172-4A10-55C7-ABB4F9D904F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8D7AEB1-EE0A-3FB9-5B78-36E436F308E6}"/>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4807D96-475A-A1FC-7211-38F905B96C0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79F18A8F-2A44-265D-9D52-2AC0D656522D}"/>
              </a:ext>
            </a:extLst>
          </p:cNvPr>
          <p:cNvSpPr>
            <a:spLocks noGrp="1"/>
          </p:cNvSpPr>
          <p:nvPr>
            <p:ph type="sldNum" sz="quarter" idx="5"/>
          </p:nvPr>
        </p:nvSpPr>
        <p:spPr/>
        <p:txBody>
          <a:bodyPr/>
          <a:lstStyle/>
          <a:p>
            <a:fld id="{9041B365-D8D5-4ED3-A31E-D03B3F7A9AA2}" type="slidenum">
              <a:rPr lang="en-US" smtClean="0"/>
              <a:t>28</a:t>
            </a:fld>
            <a:endParaRPr lang="en-US"/>
          </a:p>
        </p:txBody>
      </p:sp>
    </p:spTree>
    <p:extLst>
      <p:ext uri="{BB962C8B-B14F-4D97-AF65-F5344CB8AC3E}">
        <p14:creationId xmlns:p14="http://schemas.microsoft.com/office/powerpoint/2010/main" val="81889914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AB9377F-15E3-D7BE-22C3-CAB20E59EA5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0679FB0-5C10-3C0C-48DE-C664E709128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9902140E-18ED-1D61-D45B-43AF5ED014C4}"/>
              </a:ext>
            </a:extLst>
          </p:cNvPr>
          <p:cNvSpPr>
            <a:spLocks noGrp="1"/>
          </p:cNvSpPr>
          <p:nvPr>
            <p:ph type="body" idx="1"/>
          </p:nvPr>
        </p:nvSpPr>
        <p:spPr/>
        <p:txBody>
          <a:bodyPr/>
          <a:lstStyle/>
          <a:p>
            <a:pPr lvl="0"/>
            <a:r>
              <a:rPr lang="en-US" sz="1200" kern="1200">
                <a:solidFill>
                  <a:schemeClr val="tx1"/>
                </a:solidFill>
                <a:effectLst/>
                <a:latin typeface="+mn-lt"/>
                <a:ea typeface="+mn-ea"/>
                <a:cs typeface="+mn-cs"/>
              </a:rPr>
              <a:t>Once you have your Federal Change Score, you’ll add </a:t>
            </a:r>
            <a:r>
              <a:rPr lang="en-US" sz="1200" b="1" kern="1200">
                <a:solidFill>
                  <a:schemeClr val="tx1"/>
                </a:solidFill>
                <a:effectLst/>
                <a:latin typeface="+mn-lt"/>
                <a:ea typeface="+mn-ea"/>
                <a:cs typeface="+mn-cs"/>
              </a:rPr>
              <a:t>column J-current year status</a:t>
            </a:r>
            <a:r>
              <a:rPr lang="en-US" sz="1200" kern="1200">
                <a:solidFill>
                  <a:schemeClr val="tx1"/>
                </a:solidFill>
                <a:effectLst/>
                <a:latin typeface="+mn-lt"/>
                <a:ea typeface="+mn-ea"/>
                <a:cs typeface="+mn-cs"/>
              </a:rPr>
              <a:t> to </a:t>
            </a:r>
            <a:r>
              <a:rPr lang="en-US" sz="1200" b="1" kern="1200">
                <a:solidFill>
                  <a:schemeClr val="tx1"/>
                </a:solidFill>
                <a:effectLst/>
                <a:latin typeface="+mn-lt"/>
                <a:ea typeface="+mn-ea"/>
                <a:cs typeface="+mn-cs"/>
              </a:rPr>
              <a:t>column P</a:t>
            </a:r>
            <a:r>
              <a:rPr lang="en-US" sz="1200" kern="1200">
                <a:solidFill>
                  <a:schemeClr val="tx1"/>
                </a:solidFill>
                <a:effectLst/>
                <a:latin typeface="+mn-lt"/>
                <a:ea typeface="+mn-ea"/>
                <a:cs typeface="+mn-cs"/>
              </a:rPr>
              <a:t> to calculate the </a:t>
            </a:r>
            <a:r>
              <a:rPr lang="en-US" sz="1200" i="1" kern="1200">
                <a:solidFill>
                  <a:schemeClr val="tx1"/>
                </a:solidFill>
                <a:effectLst/>
                <a:latin typeface="+mn-lt"/>
                <a:ea typeface="+mn-ea"/>
                <a:cs typeface="+mn-cs"/>
              </a:rPr>
              <a:t>Federal Indicator Score.</a:t>
            </a:r>
          </a:p>
          <a:p>
            <a:pPr lvl="0"/>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As a reminder, the change scores are constrained by the range of each indicator, meaning that the applied change is limited to the minimum and maximum values defined for that specific indicator. The applied change scores are used in the federal accountability calculation. This ensures that the scores remain valid and comparable across schools.</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Then, each of the indicator scores is multiplied by its respective weight. Then, they’re all added together to create the </a:t>
            </a:r>
            <a:r>
              <a:rPr lang="en-US" b="1"/>
              <a:t>Overall Federal </a:t>
            </a:r>
            <a:r>
              <a:rPr lang="en-US" sz="1200" b="1" kern="1200">
                <a:solidFill>
                  <a:schemeClr val="tx1"/>
                </a:solidFill>
                <a:effectLst/>
                <a:latin typeface="+mn-lt"/>
                <a:ea typeface="+mn-ea"/>
                <a:cs typeface="+mn-cs"/>
              </a:rPr>
              <a:t>Performance Score</a:t>
            </a:r>
            <a:r>
              <a:rPr lang="en-US"/>
              <a:t>.</a:t>
            </a:r>
          </a:p>
          <a:p>
            <a:endParaRPr lang="en-US"/>
          </a:p>
        </p:txBody>
      </p:sp>
      <p:sp>
        <p:nvSpPr>
          <p:cNvPr id="4" name="Slide Number Placeholder 3">
            <a:extLst>
              <a:ext uri="{FF2B5EF4-FFF2-40B4-BE49-F238E27FC236}">
                <a16:creationId xmlns:a16="http://schemas.microsoft.com/office/drawing/2014/main" id="{5D2EEBC2-D53A-3B76-8E34-8AD1F69F4A6E}"/>
              </a:ext>
            </a:extLst>
          </p:cNvPr>
          <p:cNvSpPr>
            <a:spLocks noGrp="1"/>
          </p:cNvSpPr>
          <p:nvPr>
            <p:ph type="sldNum" sz="quarter" idx="5"/>
          </p:nvPr>
        </p:nvSpPr>
        <p:spPr/>
        <p:txBody>
          <a:bodyPr/>
          <a:lstStyle/>
          <a:p>
            <a:fld id="{9041B365-D8D5-4ED3-A31E-D03B3F7A9AA2}" type="slidenum">
              <a:rPr lang="en-US" smtClean="0"/>
              <a:t>29</a:t>
            </a:fld>
            <a:endParaRPr lang="en-US"/>
          </a:p>
        </p:txBody>
      </p:sp>
    </p:spTree>
    <p:extLst>
      <p:ext uri="{BB962C8B-B14F-4D97-AF65-F5344CB8AC3E}">
        <p14:creationId xmlns:p14="http://schemas.microsoft.com/office/powerpoint/2010/main" val="30047916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614427-5673-05F8-B620-918C9ACFB78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49A9F2-DBEA-8829-95AC-5F939ECD23A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21B310F-826F-3037-13CA-064A083B08FB}"/>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200" kern="1200">
                <a:solidFill>
                  <a:schemeClr val="tx1"/>
                </a:solidFill>
                <a:effectLst/>
                <a:latin typeface="+mn-lt"/>
                <a:ea typeface="+mn-ea"/>
                <a:cs typeface="+mn-cs"/>
              </a:rPr>
              <a:t>As a reminder, the state change score is calculated by subtracting the </a:t>
            </a:r>
            <a:r>
              <a:rPr kumimoji="0" lang="en-US" sz="1200" b="1" i="1" u="none" strike="noStrike" kern="1200" cap="none" spc="0" normalizeH="0" baseline="0" noProof="0">
                <a:ln>
                  <a:noFill/>
                </a:ln>
                <a:solidFill>
                  <a:prstClr val="black"/>
                </a:solidFill>
                <a:effectLst/>
                <a:uLnTx/>
                <a:uFillTx/>
                <a:latin typeface="Franklin Gothic Book" panose="020B0503020102020204" pitchFamily="34" charset="0"/>
                <a:ea typeface="+mn-ea"/>
                <a:cs typeface="+mn-cs"/>
              </a:rPr>
              <a:t>Current Year Status Score from the Prior Year Status Score, equaling the Change Score. </a:t>
            </a:r>
            <a:r>
              <a:rPr lang="en-US"/>
              <a:t>Once you have the State change score, the Current Year Status Score is added to the State Change Score, giving you the State Indicator Score.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a:t>Then, each of the indicator scores is multiplied by its respective weight. Then, they’re all added together to create the </a:t>
            </a:r>
            <a:r>
              <a:rPr lang="en-US" b="1"/>
              <a:t>Overall State Performance Score</a:t>
            </a:r>
            <a:r>
              <a:rPr lang="en-US"/>
              <a:t>.</a:t>
            </a:r>
          </a:p>
          <a:p>
            <a:endParaRPr lang="en-US"/>
          </a:p>
        </p:txBody>
      </p:sp>
      <p:sp>
        <p:nvSpPr>
          <p:cNvPr id="4" name="Slide Number Placeholder 3">
            <a:extLst>
              <a:ext uri="{FF2B5EF4-FFF2-40B4-BE49-F238E27FC236}">
                <a16:creationId xmlns:a16="http://schemas.microsoft.com/office/drawing/2014/main" id="{9A6E6F76-F0A2-80C3-9B65-57927504827E}"/>
              </a:ext>
            </a:extLst>
          </p:cNvPr>
          <p:cNvSpPr>
            <a:spLocks noGrp="1"/>
          </p:cNvSpPr>
          <p:nvPr>
            <p:ph type="sldNum" sz="quarter" idx="5"/>
          </p:nvPr>
        </p:nvSpPr>
        <p:spPr/>
        <p:txBody>
          <a:bodyPr/>
          <a:lstStyle/>
          <a:p>
            <a:fld id="{9041B365-D8D5-4ED3-A31E-D03B3F7A9AA2}" type="slidenum">
              <a:rPr lang="en-US" smtClean="0"/>
              <a:t>30</a:t>
            </a:fld>
            <a:endParaRPr lang="en-US"/>
          </a:p>
        </p:txBody>
      </p:sp>
    </p:spTree>
    <p:extLst>
      <p:ext uri="{BB962C8B-B14F-4D97-AF65-F5344CB8AC3E}">
        <p14:creationId xmlns:p14="http://schemas.microsoft.com/office/powerpoint/2010/main" val="365880216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0"/>
              <a:t>On this slide, we’re looking at the </a:t>
            </a:r>
            <a:r>
              <a:rPr lang="en-US" b="0" i="1"/>
              <a:t>Profile Tab</a:t>
            </a:r>
            <a:r>
              <a:rPr lang="en-US" b="0"/>
              <a:t> within the Accountability Summary spreadsheet. This worksheet is an overview that pulls together the key measures you’ll need at a glance, including the Overall Accountability Score, the Overall Rating, Indicator Scores, and federal classification.</a:t>
            </a:r>
          </a:p>
          <a:p>
            <a:endParaRPr lang="en-US" b="0"/>
          </a:p>
          <a:p>
            <a:r>
              <a:rPr lang="en-US" b="0"/>
              <a:t>This tab really functions as a summary sheet as it is a one-stop view where you can see both state and federal accountability outcomes side by side, making it easier to interpret the data and communicate results at the district and school level</a:t>
            </a:r>
          </a:p>
          <a:p>
            <a:endParaRPr lang="en-US"/>
          </a:p>
          <a:p>
            <a:endParaRPr lang="en-US"/>
          </a:p>
        </p:txBody>
      </p:sp>
      <p:sp>
        <p:nvSpPr>
          <p:cNvPr id="4" name="Slide Number Placeholder 3"/>
          <p:cNvSpPr>
            <a:spLocks noGrp="1"/>
          </p:cNvSpPr>
          <p:nvPr>
            <p:ph type="sldNum" sz="quarter" idx="5"/>
          </p:nvPr>
        </p:nvSpPr>
        <p:spPr/>
        <p:txBody>
          <a:bodyPr/>
          <a:lstStyle/>
          <a:p>
            <a:fld id="{9041B365-D8D5-4ED3-A31E-D03B3F7A9AA2}" type="slidenum">
              <a:rPr lang="en-US" smtClean="0"/>
              <a:t>31</a:t>
            </a:fld>
            <a:endParaRPr lang="en-US"/>
          </a:p>
        </p:txBody>
      </p:sp>
    </p:spTree>
    <p:extLst>
      <p:ext uri="{BB962C8B-B14F-4D97-AF65-F5344CB8AC3E}">
        <p14:creationId xmlns:p14="http://schemas.microsoft.com/office/powerpoint/2010/main" val="209050400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0"/>
              <a:t>On this slide, we’re looking at the Federal Groups Tab in the Accountability Summary. This worksheet provides information on student demographic groups that have been identified for federal classification of TSI across each indicator.</a:t>
            </a:r>
          </a:p>
          <a:p>
            <a:endParaRPr lang="en-US" b="0"/>
          </a:p>
          <a:p>
            <a:r>
              <a:rPr lang="en-US" b="0"/>
              <a:t>As you’ll see, the fields capture essential details, including district and school name, school type and level, demographic group, and the year of federal classification identification. There are also columns for Minimum N, which helps determine whether the group meets the reporting threshold, and the overall federal classification assigned.</a:t>
            </a:r>
          </a:p>
          <a:p>
            <a:endParaRPr lang="en-US" b="0"/>
          </a:p>
          <a:p>
            <a:r>
              <a:rPr lang="en-US" b="0"/>
              <a:t>This tab highlights the federal indicator scores, including Reading and Mathematics, Science, Social Studies, Writing, English Learner Progress, School Climate and Safety, Postsecondary Readiness, and Graduation. </a:t>
            </a:r>
          </a:p>
          <a:p>
            <a:endParaRPr lang="en-US"/>
          </a:p>
        </p:txBody>
      </p:sp>
      <p:sp>
        <p:nvSpPr>
          <p:cNvPr id="4" name="Slide Number Placeholder 3"/>
          <p:cNvSpPr>
            <a:spLocks noGrp="1"/>
          </p:cNvSpPr>
          <p:nvPr>
            <p:ph type="sldNum" sz="quarter" idx="5"/>
          </p:nvPr>
        </p:nvSpPr>
        <p:spPr/>
        <p:txBody>
          <a:bodyPr/>
          <a:lstStyle/>
          <a:p>
            <a:fld id="{9041B365-D8D5-4ED3-A31E-D03B3F7A9AA2}" type="slidenum">
              <a:rPr lang="en-US" smtClean="0"/>
              <a:t>32</a:t>
            </a:fld>
            <a:endParaRPr lang="en-US"/>
          </a:p>
        </p:txBody>
      </p:sp>
    </p:spTree>
    <p:extLst>
      <p:ext uri="{BB962C8B-B14F-4D97-AF65-F5344CB8AC3E}">
        <p14:creationId xmlns:p14="http://schemas.microsoft.com/office/powerpoint/2010/main" val="3037032758"/>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On this slide, we’re looking at the </a:t>
            </a:r>
            <a:r>
              <a:rPr lang="en-US" i="1"/>
              <a:t>RDMA Tab</a:t>
            </a:r>
            <a:r>
              <a:rPr lang="en-US"/>
              <a:t>, which stands for Reading and Mathematics Indicator. This worksheet provides detailed accountability data at both the state and federal levels.</a:t>
            </a:r>
          </a:p>
          <a:p>
            <a:endParaRPr lang="en-US"/>
          </a:p>
          <a:p>
            <a:r>
              <a:rPr lang="en-US"/>
              <a:t>On the state side, it includes the </a:t>
            </a:r>
            <a:r>
              <a:rPr lang="en-US" i="1"/>
              <a:t>Indicator Score, the rating, current and prior year status scores, and the level assigned</a:t>
            </a:r>
            <a:r>
              <a:rPr lang="en-US"/>
              <a:t>. It also tracks the </a:t>
            </a:r>
            <a:r>
              <a:rPr lang="en-US" i="1"/>
              <a:t>change difference </a:t>
            </a:r>
            <a:r>
              <a:rPr lang="en-US"/>
              <a:t>whether performance improved or declined, and the applied change level.</a:t>
            </a:r>
          </a:p>
          <a:p>
            <a:endParaRPr lang="en-US"/>
          </a:p>
          <a:p>
            <a:r>
              <a:rPr lang="en-US"/>
              <a:t>You’ll also notice detailed breakdowns of student performance in </a:t>
            </a:r>
            <a:r>
              <a:rPr lang="en-US" i="1"/>
              <a:t>Reading and Mathematics</a:t>
            </a:r>
            <a:r>
              <a:rPr lang="en-US"/>
              <a:t>. These are separated into performance categories: Novice, Apprentice, Proficient, and Distinguished, along with the index values that are calculated for each.</a:t>
            </a:r>
          </a:p>
          <a:p>
            <a:endParaRPr lang="en-US"/>
          </a:p>
        </p:txBody>
      </p:sp>
      <p:sp>
        <p:nvSpPr>
          <p:cNvPr id="4" name="Slide Number Placeholder 3"/>
          <p:cNvSpPr>
            <a:spLocks noGrp="1"/>
          </p:cNvSpPr>
          <p:nvPr>
            <p:ph type="sldNum" sz="quarter" idx="5"/>
          </p:nvPr>
        </p:nvSpPr>
        <p:spPr/>
        <p:txBody>
          <a:bodyPr/>
          <a:lstStyle/>
          <a:p>
            <a:fld id="{9041B365-D8D5-4ED3-A31E-D03B3F7A9AA2}" type="slidenum">
              <a:rPr lang="en-US" smtClean="0"/>
              <a:t>33</a:t>
            </a:fld>
            <a:endParaRPr lang="en-US"/>
          </a:p>
        </p:txBody>
      </p:sp>
    </p:spTree>
    <p:extLst>
      <p:ext uri="{BB962C8B-B14F-4D97-AF65-F5344CB8AC3E}">
        <p14:creationId xmlns:p14="http://schemas.microsoft.com/office/powerpoint/2010/main" val="33926479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a:t>On this slide, you will want to reference the </a:t>
            </a:r>
            <a:r>
              <a:rPr lang="en-US" i="1"/>
              <a:t>Science, Social Studies, and Writing (SCSSWR) Tab</a:t>
            </a:r>
            <a:r>
              <a:rPr lang="en-US"/>
              <a:t> within the accountability summary.</a:t>
            </a:r>
          </a:p>
          <a:p>
            <a:endParaRPr lang="en-US"/>
          </a:p>
          <a:p>
            <a:r>
              <a:rPr lang="en-US"/>
              <a:t>This tab includes key information such as the Indicator Score, Rating, Current and Prior Year Status Scores, and levels for both status and change. It also provides student performance data, or NAPD, for state assessment results in science, social studies, and writing. In addition, if applicable, it will display any federal classifications.</a:t>
            </a:r>
          </a:p>
          <a:p>
            <a:endParaRPr lang="en-US"/>
          </a:p>
          <a:p>
            <a:r>
              <a:rPr lang="en-US"/>
              <a:t>One important note for writing: student-level scores are provided separately for Editing and Mechanics and for On-Demand Writing. However, at the school level, those components are combined. The Writing component of the state indicator relies on the </a:t>
            </a:r>
            <a:r>
              <a:rPr lang="en-US" i="1"/>
              <a:t>Combined Writing Performance Levels</a:t>
            </a:r>
            <a:r>
              <a:rPr lang="en-US"/>
              <a:t> to determine scores.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fld id="{9041B365-D8D5-4ED3-A31E-D03B3F7A9AA2}" type="slidenum">
              <a:rPr lang="en-US" smtClean="0"/>
              <a:t>34</a:t>
            </a:fld>
            <a:endParaRPr lang="en-US"/>
          </a:p>
        </p:txBody>
      </p:sp>
    </p:spTree>
    <p:extLst>
      <p:ext uri="{BB962C8B-B14F-4D97-AF65-F5344CB8AC3E}">
        <p14:creationId xmlns:p14="http://schemas.microsoft.com/office/powerpoint/2010/main" val="38437824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101DCF-C238-A675-A3B6-0BD5424B099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27C431-72EE-0A8D-8E2F-195494AE5B1E}"/>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0B9B1FEC-0A3F-F609-8F66-620FC43845C6}"/>
              </a:ext>
            </a:extLst>
          </p:cNvPr>
          <p:cNvSpPr>
            <a:spLocks noGrp="1"/>
          </p:cNvSpPr>
          <p:nvPr>
            <p:ph type="body" idx="1"/>
          </p:nvPr>
        </p:nvSpPr>
        <p:spPr/>
        <p:txBody>
          <a:bodyPr/>
          <a:lstStyle/>
          <a:p>
            <a:r>
              <a:rPr lang="en-US" b="0"/>
              <a:t>The English Language Progress indicator (ELP) worksheet tab includes the Indicator Score, Rating, and both Current and Prior Year Status Scores. You’ll also find levels for status and change, along with the percentages of points drawn from the ELP growth value tables.</a:t>
            </a:r>
          </a:p>
          <a:p>
            <a:endParaRPr lang="en-US" b="0"/>
          </a:p>
          <a:p>
            <a:r>
              <a:rPr lang="en-US" b="0"/>
              <a:t>The data here also captures federal classifications.</a:t>
            </a:r>
          </a:p>
          <a:p>
            <a:endParaRPr lang="en-US" b="0"/>
          </a:p>
          <a:p>
            <a:r>
              <a:rPr lang="en-US" b="0"/>
              <a:t>It is important to note that the full ELP growth value tables are available online. You can find them on the English Language Progress indicator page on KDE’s website. That resource will give you even more detail about how the growth tables are constructed and how points are assigned.”</a:t>
            </a:r>
          </a:p>
          <a:p>
            <a:endParaRPr lang="en-US"/>
          </a:p>
        </p:txBody>
      </p:sp>
      <p:sp>
        <p:nvSpPr>
          <p:cNvPr id="4" name="Slide Number Placeholder 3">
            <a:extLst>
              <a:ext uri="{FF2B5EF4-FFF2-40B4-BE49-F238E27FC236}">
                <a16:creationId xmlns:a16="http://schemas.microsoft.com/office/drawing/2014/main" id="{C18C8543-FE1D-D53A-E169-823B6F231F50}"/>
              </a:ext>
            </a:extLst>
          </p:cNvPr>
          <p:cNvSpPr>
            <a:spLocks noGrp="1"/>
          </p:cNvSpPr>
          <p:nvPr>
            <p:ph type="sldNum" sz="quarter" idx="5"/>
          </p:nvPr>
        </p:nvSpPr>
        <p:spPr/>
        <p:txBody>
          <a:bodyPr/>
          <a:lstStyle/>
          <a:p>
            <a:fld id="{9041B365-D8D5-4ED3-A31E-D03B3F7A9AA2}" type="slidenum">
              <a:rPr lang="en-US" smtClean="0"/>
              <a:t>35</a:t>
            </a:fld>
            <a:endParaRPr lang="en-US"/>
          </a:p>
        </p:txBody>
      </p:sp>
    </p:spTree>
    <p:extLst>
      <p:ext uri="{BB962C8B-B14F-4D97-AF65-F5344CB8AC3E}">
        <p14:creationId xmlns:p14="http://schemas.microsoft.com/office/powerpoint/2010/main" val="257910642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0"/>
              <a:t>Here we’re looking at the Quality of School Climate and Safety (QSCS) tab within the accountability summary.</a:t>
            </a:r>
          </a:p>
          <a:p>
            <a:endParaRPr lang="en-US" b="0"/>
          </a:p>
          <a:p>
            <a:r>
              <a:rPr lang="en-US" b="0"/>
              <a:t>This worksheet provides the indicator score, rating, and both current- and prior-year status scores. It also includes levels for both status and change, and any federal classifications if applicable.</a:t>
            </a:r>
          </a:p>
          <a:p>
            <a:endParaRPr lang="en-US" b="0"/>
          </a:p>
          <a:p>
            <a:r>
              <a:rPr lang="en-US" b="0"/>
              <a:t>The QSCS indicator is based on results from the Quality of School Climate and Safety survey. This survey captures students’ perceptions of their school experiences in two key constructs: school climate and school safety.</a:t>
            </a:r>
          </a:p>
          <a:p>
            <a:endParaRPr lang="en-US" b="0"/>
          </a:p>
          <a:p>
            <a:endParaRPr lang="en-US"/>
          </a:p>
        </p:txBody>
      </p:sp>
      <p:sp>
        <p:nvSpPr>
          <p:cNvPr id="4" name="Slide Number Placeholder 3"/>
          <p:cNvSpPr>
            <a:spLocks noGrp="1"/>
          </p:cNvSpPr>
          <p:nvPr>
            <p:ph type="sldNum" sz="quarter" idx="5"/>
          </p:nvPr>
        </p:nvSpPr>
        <p:spPr/>
        <p:txBody>
          <a:bodyPr/>
          <a:lstStyle/>
          <a:p>
            <a:fld id="{9041B365-D8D5-4ED3-A31E-D03B3F7A9AA2}" type="slidenum">
              <a:rPr lang="en-US" smtClean="0"/>
              <a:t>36</a:t>
            </a:fld>
            <a:endParaRPr lang="en-US"/>
          </a:p>
        </p:txBody>
      </p:sp>
    </p:spTree>
    <p:extLst>
      <p:ext uri="{BB962C8B-B14F-4D97-AF65-F5344CB8AC3E}">
        <p14:creationId xmlns:p14="http://schemas.microsoft.com/office/powerpoint/2010/main" val="326213813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85BACB-C4CF-E493-6C46-748F27DD46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1ED7C5D-8C53-40A3-268E-4FA3562DD9B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0385A05-6376-57B9-84B2-D812CEA16FC7}"/>
              </a:ext>
            </a:extLst>
          </p:cNvPr>
          <p:cNvSpPr>
            <a:spLocks noGrp="1"/>
          </p:cNvSpPr>
          <p:nvPr>
            <p:ph type="body" idx="1"/>
          </p:nvPr>
        </p:nvSpPr>
        <p:spPr/>
        <p:txBody>
          <a:bodyPr/>
          <a:lstStyle/>
          <a:p>
            <a:r>
              <a:rPr lang="en-US"/>
              <a:t>This slide highlights the </a:t>
            </a:r>
            <a:r>
              <a:rPr lang="en-US" i="1"/>
              <a:t>Postsecondary Tab (PR) </a:t>
            </a:r>
            <a:r>
              <a:rPr lang="en-US"/>
              <a:t>section of the Accountability Summary.</a:t>
            </a:r>
          </a:p>
          <a:p>
            <a:endParaRPr lang="en-US"/>
          </a:p>
          <a:p>
            <a:r>
              <a:rPr lang="en-US"/>
              <a:t>This worksheet tab provides details about the </a:t>
            </a:r>
            <a:r>
              <a:rPr lang="en-US" i="1"/>
              <a:t>Postsecondary Readiness Indicator</a:t>
            </a:r>
            <a:r>
              <a:rPr lang="en-US"/>
              <a:t>. It includes the Indicator Score and Rating, along with both current and prior year status scores. You’ll also see how levels for status and change are tracked.</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a:t>For questions related to career readiness, please contact </a:t>
            </a:r>
            <a:r>
              <a:rPr lang="en-US" sz="1800" u="sng">
                <a:solidFill>
                  <a:srgbClr val="467886"/>
                </a:solidFill>
                <a:effectLst/>
                <a:latin typeface="Aptos" panose="020B0004020202020204" pitchFamily="34" charset="0"/>
                <a:ea typeface="Aptos" panose="020B0004020202020204" pitchFamily="34" charset="0"/>
                <a:cs typeface="Aptos" panose="020B0004020202020204" pitchFamily="34" charset="0"/>
                <a:hlinkClick r:id="rId3"/>
              </a:rPr>
              <a:t>kdectedataservices@education.ky.gov</a:t>
            </a:r>
            <a:r>
              <a:rPr lang="en-US" sz="1800" u="sng">
                <a:solidFill>
                  <a:srgbClr val="467886"/>
                </a:solidFill>
                <a:effectLst/>
                <a:latin typeface="Aptos" panose="020B0004020202020204" pitchFamily="34" charset="0"/>
                <a:ea typeface="Aptos" panose="020B0004020202020204" pitchFamily="34" charset="0"/>
                <a:cs typeface="Aptos" panose="020B0004020202020204" pitchFamily="34" charset="0"/>
              </a:rPr>
              <a:t>. </a:t>
            </a:r>
            <a:endParaRPr lang="en-US"/>
          </a:p>
          <a:p>
            <a:endParaRPr lang="en-US"/>
          </a:p>
        </p:txBody>
      </p:sp>
      <p:sp>
        <p:nvSpPr>
          <p:cNvPr id="4" name="Slide Number Placeholder 3">
            <a:extLst>
              <a:ext uri="{FF2B5EF4-FFF2-40B4-BE49-F238E27FC236}">
                <a16:creationId xmlns:a16="http://schemas.microsoft.com/office/drawing/2014/main" id="{3A6A7ABF-B684-A3CA-A896-6D965786986C}"/>
              </a:ext>
            </a:extLst>
          </p:cNvPr>
          <p:cNvSpPr>
            <a:spLocks noGrp="1"/>
          </p:cNvSpPr>
          <p:nvPr>
            <p:ph type="sldNum" sz="quarter" idx="5"/>
          </p:nvPr>
        </p:nvSpPr>
        <p:spPr/>
        <p:txBody>
          <a:bodyPr/>
          <a:lstStyle/>
          <a:p>
            <a:fld id="{9041B365-D8D5-4ED3-A31E-D03B3F7A9AA2}" type="slidenum">
              <a:rPr lang="en-US" smtClean="0"/>
              <a:t>37</a:t>
            </a:fld>
            <a:endParaRPr lang="en-US"/>
          </a:p>
        </p:txBody>
      </p:sp>
    </p:spTree>
    <p:extLst>
      <p:ext uri="{BB962C8B-B14F-4D97-AF65-F5344CB8AC3E}">
        <p14:creationId xmlns:p14="http://schemas.microsoft.com/office/powerpoint/2010/main" val="215025868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0E7168-0B94-B895-8286-411910D8679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50932A-F924-F18C-271D-49CE6DA5D43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2CABD17-0069-48AC-4EA8-B8A51CF2D437}"/>
              </a:ext>
            </a:extLst>
          </p:cNvPr>
          <p:cNvSpPr>
            <a:spLocks noGrp="1"/>
          </p:cNvSpPr>
          <p:nvPr>
            <p:ph type="body" idx="1"/>
          </p:nvPr>
        </p:nvSpPr>
        <p:spPr/>
        <p:txBody>
          <a:bodyPr/>
          <a:lstStyle/>
          <a:p>
            <a:r>
              <a:rPr lang="en-US" b="0"/>
              <a:t>On this slide, we are looking at the Graduation Tab within the Accountability Summary, which covers the federal scores. </a:t>
            </a:r>
          </a:p>
          <a:p>
            <a:endParaRPr lang="en-US" b="0"/>
          </a:p>
          <a:p>
            <a:endParaRPr lang="en-US"/>
          </a:p>
        </p:txBody>
      </p:sp>
      <p:sp>
        <p:nvSpPr>
          <p:cNvPr id="4" name="Slide Number Placeholder 3">
            <a:extLst>
              <a:ext uri="{FF2B5EF4-FFF2-40B4-BE49-F238E27FC236}">
                <a16:creationId xmlns:a16="http://schemas.microsoft.com/office/drawing/2014/main" id="{A7C5812A-D212-2F12-C5BD-CCB0A4433D13}"/>
              </a:ext>
            </a:extLst>
          </p:cNvPr>
          <p:cNvSpPr>
            <a:spLocks noGrp="1"/>
          </p:cNvSpPr>
          <p:nvPr>
            <p:ph type="sldNum" sz="quarter" idx="5"/>
          </p:nvPr>
        </p:nvSpPr>
        <p:spPr/>
        <p:txBody>
          <a:bodyPr/>
          <a:lstStyle/>
          <a:p>
            <a:fld id="{9041B365-D8D5-4ED3-A31E-D03B3F7A9AA2}" type="slidenum">
              <a:rPr lang="en-US" smtClean="0"/>
              <a:t>38</a:t>
            </a:fld>
            <a:endParaRPr lang="en-US"/>
          </a:p>
        </p:txBody>
      </p:sp>
    </p:spTree>
    <p:extLst>
      <p:ext uri="{BB962C8B-B14F-4D97-AF65-F5344CB8AC3E}">
        <p14:creationId xmlns:p14="http://schemas.microsoft.com/office/powerpoint/2010/main" val="246982529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100">
                <a:effectLst/>
                <a:latin typeface="Aptos" panose="020B0004020202020204" pitchFamily="34" charset="0"/>
                <a:ea typeface="Aptos" panose="020B0004020202020204" pitchFamily="34" charset="0"/>
                <a:cs typeface="Times New Roman" panose="02020603050405020304" pitchFamily="18" charset="0"/>
              </a:rPr>
              <a:t>We will now transition to the Student Data Folder, which, like the Accountability folder, has different tabs that are important for review. </a:t>
            </a: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The NAPD Level spreadsheet aggregates NAPD performance data for districts and schools, segmented by student demographic groups. These data will be critical for internal review, although suppressed results will not be displayed publicly.</a:t>
            </a:r>
          </a:p>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41B365-D8D5-4ED3-A31E-D03B3F7A9A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55002195"/>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mn-lt"/>
                <a:ea typeface="+mn-ea"/>
                <a:cs typeface="+mn-cs"/>
              </a:rPr>
              <a:t>This spreadsheet contains district- and school-level data for Quality of School Climate and Safety. It helps leadership understand how different demographic groups perceive their school environment.</a:t>
            </a:r>
          </a:p>
          <a:p>
            <a:endParaRPr lang="en-US"/>
          </a:p>
        </p:txBody>
      </p:sp>
      <p:sp>
        <p:nvSpPr>
          <p:cNvPr id="4" name="Slide Number Placeholder 3"/>
          <p:cNvSpPr>
            <a:spLocks noGrp="1"/>
          </p:cNvSpPr>
          <p:nvPr>
            <p:ph type="sldNum" sz="quarter" idx="5"/>
          </p:nvPr>
        </p:nvSpPr>
        <p:spPr/>
        <p:txBody>
          <a:bodyPr/>
          <a:lstStyle/>
          <a:p>
            <a:fld id="{9041B365-D8D5-4ED3-A31E-D03B3F7A9AA2}" type="slidenum">
              <a:rPr lang="en-US" smtClean="0"/>
              <a:t>40</a:t>
            </a:fld>
            <a:endParaRPr lang="en-US"/>
          </a:p>
        </p:txBody>
      </p:sp>
    </p:spTree>
    <p:extLst>
      <p:ext uri="{BB962C8B-B14F-4D97-AF65-F5344CB8AC3E}">
        <p14:creationId xmlns:p14="http://schemas.microsoft.com/office/powerpoint/2010/main" val="173693338"/>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mn-lt"/>
                <a:ea typeface="+mn-ea"/>
                <a:cs typeface="+mn-cs"/>
              </a:rPr>
              <a:t>This sheet provides individual student-level data for the 4-year and 5-year graduation cohorts. This level of detail is important for verifying the accuracy of cohort tracking and graduation rates.</a:t>
            </a:r>
          </a:p>
          <a:p>
            <a:endParaRPr lang="en-US"/>
          </a:p>
        </p:txBody>
      </p:sp>
      <p:sp>
        <p:nvSpPr>
          <p:cNvPr id="4" name="Slide Number Placeholder 3"/>
          <p:cNvSpPr>
            <a:spLocks noGrp="1"/>
          </p:cNvSpPr>
          <p:nvPr>
            <p:ph type="sldNum" sz="quarter" idx="5"/>
          </p:nvPr>
        </p:nvSpPr>
        <p:spPr/>
        <p:txBody>
          <a:bodyPr/>
          <a:lstStyle/>
          <a:p>
            <a:fld id="{9041B365-D8D5-4ED3-A31E-D03B3F7A9AA2}" type="slidenum">
              <a:rPr lang="en-US" smtClean="0"/>
              <a:t>41</a:t>
            </a:fld>
            <a:endParaRPr lang="en-US"/>
          </a:p>
        </p:txBody>
      </p:sp>
    </p:spTree>
    <p:extLst>
      <p:ext uri="{BB962C8B-B14F-4D97-AF65-F5344CB8AC3E}">
        <p14:creationId xmlns:p14="http://schemas.microsoft.com/office/powerpoint/2010/main" val="125156537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mn-lt"/>
                <a:ea typeface="+mn-ea"/>
                <a:cs typeface="+mn-cs"/>
              </a:rPr>
              <a:t>This spreadsheet lists individual student data for academic and career readiness, including bonus counts for industry certifications. These data are vital for understanding how well students are prepared for postsecondary opportunities.</a:t>
            </a:r>
          </a:p>
          <a:p>
            <a:endParaRPr lang="en-US"/>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a:effectLst/>
                <a:latin typeface="Aptos" panose="020B0004020202020204" pitchFamily="34" charset="0"/>
                <a:ea typeface="Aptos" panose="020B0004020202020204" pitchFamily="34" charset="0"/>
                <a:cs typeface="Aptos" panose="020B0004020202020204" pitchFamily="34" charset="0"/>
              </a:rPr>
              <a:t>For question related to career readiness, contact </a:t>
            </a:r>
            <a:r>
              <a:rPr lang="en-US" sz="1800" u="sng">
                <a:solidFill>
                  <a:srgbClr val="467886"/>
                </a:solidFill>
                <a:effectLst/>
                <a:latin typeface="Aptos" panose="020B0004020202020204" pitchFamily="34" charset="0"/>
                <a:ea typeface="Aptos" panose="020B0004020202020204" pitchFamily="34" charset="0"/>
                <a:cs typeface="Aptos" panose="020B0004020202020204" pitchFamily="34" charset="0"/>
                <a:hlinkClick r:id="rId3"/>
              </a:rPr>
              <a:t>kdectedataservices@education.ky.gov</a:t>
            </a:r>
            <a:r>
              <a:rPr lang="en-US" sz="1800">
                <a:effectLst/>
                <a:latin typeface="Aptos" panose="020B0004020202020204" pitchFamily="34" charset="0"/>
                <a:ea typeface="Aptos" panose="020B0004020202020204" pitchFamily="34" charset="0"/>
                <a:cs typeface="Aptos" panose="020B0004020202020204" pitchFamily="34" charset="0"/>
              </a:rPr>
              <a:t> with any questions.</a:t>
            </a:r>
          </a:p>
          <a:p>
            <a:endParaRPr lang="en-US"/>
          </a:p>
        </p:txBody>
      </p:sp>
      <p:sp>
        <p:nvSpPr>
          <p:cNvPr id="4" name="Slide Number Placeholder 3"/>
          <p:cNvSpPr>
            <a:spLocks noGrp="1"/>
          </p:cNvSpPr>
          <p:nvPr>
            <p:ph type="sldNum" sz="quarter" idx="5"/>
          </p:nvPr>
        </p:nvSpPr>
        <p:spPr/>
        <p:txBody>
          <a:bodyPr/>
          <a:lstStyle/>
          <a:p>
            <a:fld id="{9041B365-D8D5-4ED3-A31E-D03B3F7A9AA2}" type="slidenum">
              <a:rPr lang="en-US" smtClean="0"/>
              <a:t>42</a:t>
            </a:fld>
            <a:endParaRPr lang="en-US"/>
          </a:p>
        </p:txBody>
      </p:sp>
    </p:spTree>
    <p:extLst>
      <p:ext uri="{BB962C8B-B14F-4D97-AF65-F5344CB8AC3E}">
        <p14:creationId xmlns:p14="http://schemas.microsoft.com/office/powerpoint/2010/main" val="45595364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mn-lt"/>
                <a:ea typeface="+mn-ea"/>
                <a:cs typeface="+mn-cs"/>
              </a:rPr>
              <a:t>The Content Assessments tab provides detailed student-level data for each test, such as reading, mathematics, and writing. These data help track student performance, non-participation, and percentile rankings.</a:t>
            </a:r>
          </a:p>
          <a:p>
            <a:endParaRPr lang="en-US"/>
          </a:p>
        </p:txBody>
      </p:sp>
      <p:sp>
        <p:nvSpPr>
          <p:cNvPr id="4" name="Slide Number Placeholder 3"/>
          <p:cNvSpPr>
            <a:spLocks noGrp="1"/>
          </p:cNvSpPr>
          <p:nvPr>
            <p:ph type="sldNum" sz="quarter" idx="5"/>
          </p:nvPr>
        </p:nvSpPr>
        <p:spPr/>
        <p:txBody>
          <a:bodyPr/>
          <a:lstStyle/>
          <a:p>
            <a:fld id="{9041B365-D8D5-4ED3-A31E-D03B3F7A9AA2}" type="slidenum">
              <a:rPr lang="en-US" smtClean="0"/>
              <a:t>43</a:t>
            </a:fld>
            <a:endParaRPr lang="en-US"/>
          </a:p>
        </p:txBody>
      </p:sp>
    </p:spTree>
    <p:extLst>
      <p:ext uri="{BB962C8B-B14F-4D97-AF65-F5344CB8AC3E}">
        <p14:creationId xmlns:p14="http://schemas.microsoft.com/office/powerpoint/2010/main" val="223365443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r>
              <a:rPr lang="en-US" b="0"/>
              <a:t>Let’s dive into the Content Assessments Tab for student data. This tab gives us a comprehensive breakdown of individual student performance across multiple subjects.</a:t>
            </a:r>
          </a:p>
          <a:p>
            <a:endParaRPr lang="en-US" b="0"/>
          </a:p>
          <a:p>
            <a:r>
              <a:rPr lang="en-US" b="0"/>
              <a:t>For content tests in Reading, Mathematics, Science, Social Studies, Editing and Mechanics, and On-Demand Writing, you’ll find important data points for each student. This includes:</a:t>
            </a:r>
          </a:p>
          <a:p>
            <a:endParaRPr lang="en-US" b="0"/>
          </a:p>
          <a:p>
            <a:pPr>
              <a:buFont typeface="Arial" panose="020B0604020202020204" pitchFamily="34" charset="0"/>
              <a:buChar char="•"/>
            </a:pPr>
            <a:r>
              <a:rPr lang="en-US" b="0"/>
              <a:t>Scale scores and performance levels, which give us insight into how each student is performing on the assessment.</a:t>
            </a:r>
          </a:p>
          <a:p>
            <a:pPr>
              <a:buFont typeface="Arial" panose="020B0604020202020204" pitchFamily="34" charset="0"/>
              <a:buChar char="•"/>
            </a:pPr>
            <a:r>
              <a:rPr lang="en-US" b="0"/>
              <a:t>Non-participation status, which shows if a student was absent or excused from taking the test.</a:t>
            </a:r>
          </a:p>
          <a:p>
            <a:pPr>
              <a:buFont typeface="Arial" panose="020B0604020202020204" pitchFamily="34" charset="0"/>
              <a:buChar char="•"/>
            </a:pPr>
            <a:r>
              <a:rPr lang="en-US" b="0"/>
              <a:t>Percentiles, which offer a comparison of a student's performance relative to their peers.</a:t>
            </a:r>
          </a:p>
          <a:p>
            <a:endParaRPr lang="en-US" b="0"/>
          </a:p>
          <a:p>
            <a:r>
              <a:rPr lang="en-US" b="0"/>
              <a:t>This tab also provides performance levels and non-participation status specifically for Combined Writing, giving a full picture of a student's writing abilities.</a:t>
            </a:r>
          </a:p>
          <a:p>
            <a:endParaRPr lang="en-US"/>
          </a:p>
        </p:txBody>
      </p:sp>
      <p:sp>
        <p:nvSpPr>
          <p:cNvPr id="4" name="Slide Number Placeholder 3"/>
          <p:cNvSpPr>
            <a:spLocks noGrp="1"/>
          </p:cNvSpPr>
          <p:nvPr>
            <p:ph type="sldNum" sz="quarter" idx="5"/>
          </p:nvPr>
        </p:nvSpPr>
        <p:spPr/>
        <p:txBody>
          <a:bodyPr/>
          <a:lstStyle/>
          <a:p>
            <a:fld id="{9041B365-D8D5-4ED3-A31E-D03B3F7A9AA2}" type="slidenum">
              <a:rPr lang="en-US" smtClean="0"/>
              <a:t>44</a:t>
            </a:fld>
            <a:endParaRPr lang="en-US"/>
          </a:p>
        </p:txBody>
      </p:sp>
    </p:spTree>
    <p:extLst>
      <p:ext uri="{BB962C8B-B14F-4D97-AF65-F5344CB8AC3E}">
        <p14:creationId xmlns:p14="http://schemas.microsoft.com/office/powerpoint/2010/main" val="388823431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mn-lt"/>
                <a:ea typeface="+mn-ea"/>
                <a:cs typeface="+mn-cs"/>
              </a:rPr>
              <a:t>This section highlights any score changes that occurred due to allegations. This is critical for ensuring that any issues are noted and addressed promptly. However, not all allegations may have been processed at this time.</a:t>
            </a:r>
          </a:p>
          <a:p>
            <a:endParaRPr lang="en-US"/>
          </a:p>
        </p:txBody>
      </p:sp>
      <p:sp>
        <p:nvSpPr>
          <p:cNvPr id="4" name="Slide Number Placeholder 3"/>
          <p:cNvSpPr>
            <a:spLocks noGrp="1"/>
          </p:cNvSpPr>
          <p:nvPr>
            <p:ph type="sldNum" sz="quarter" idx="5"/>
          </p:nvPr>
        </p:nvSpPr>
        <p:spPr/>
        <p:txBody>
          <a:bodyPr/>
          <a:lstStyle/>
          <a:p>
            <a:fld id="{9041B365-D8D5-4ED3-A31E-D03B3F7A9AA2}" type="slidenum">
              <a:rPr lang="en-US" smtClean="0"/>
              <a:t>45</a:t>
            </a:fld>
            <a:endParaRPr lang="en-US"/>
          </a:p>
        </p:txBody>
      </p:sp>
    </p:spTree>
    <p:extLst>
      <p:ext uri="{BB962C8B-B14F-4D97-AF65-F5344CB8AC3E}">
        <p14:creationId xmlns:p14="http://schemas.microsoft.com/office/powerpoint/2010/main" val="259112498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41B365-D8D5-4ED3-A31E-D03B3F7A9AA2}" type="slidenum">
              <a:rPr lang="en-US" smtClean="0"/>
              <a:t>46</a:t>
            </a:fld>
            <a:endParaRPr lang="en-US"/>
          </a:p>
        </p:txBody>
      </p:sp>
    </p:spTree>
    <p:extLst>
      <p:ext uri="{BB962C8B-B14F-4D97-AF65-F5344CB8AC3E}">
        <p14:creationId xmlns:p14="http://schemas.microsoft.com/office/powerpoint/2010/main" val="1126689325"/>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mn-lt"/>
                <a:ea typeface="+mn-ea"/>
                <a:cs typeface="+mn-cs"/>
              </a:rPr>
              <a:t>The Accountability Calculator is an optional tool that allows districts to estimate their performance across indicators and overall ratings. This tool can help you explore various scenarios, but the accuracy depends on the data entered.</a:t>
            </a:r>
          </a:p>
          <a:p>
            <a:endParaRPr lang="en-US"/>
          </a:p>
        </p:txBody>
      </p:sp>
      <p:sp>
        <p:nvSpPr>
          <p:cNvPr id="4" name="Slide Number Placeholder 3"/>
          <p:cNvSpPr>
            <a:spLocks noGrp="1"/>
          </p:cNvSpPr>
          <p:nvPr>
            <p:ph type="sldNum" sz="quarter" idx="5"/>
          </p:nvPr>
        </p:nvSpPr>
        <p:spPr/>
        <p:txBody>
          <a:bodyPr/>
          <a:lstStyle/>
          <a:p>
            <a:fld id="{9041B365-D8D5-4ED3-A31E-D03B3F7A9AA2}" type="slidenum">
              <a:rPr lang="en-US" smtClean="0"/>
              <a:t>47</a:t>
            </a:fld>
            <a:endParaRPr lang="en-US"/>
          </a:p>
        </p:txBody>
      </p:sp>
    </p:spTree>
    <p:extLst>
      <p:ext uri="{BB962C8B-B14F-4D97-AF65-F5344CB8AC3E}">
        <p14:creationId xmlns:p14="http://schemas.microsoft.com/office/powerpoint/2010/main" val="312357972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mn-lt"/>
                <a:ea typeface="+mn-ea"/>
                <a:cs typeface="+mn-cs"/>
              </a:rPr>
              <a:t>To prepare for QC Day, I encourage you to review all available resources, including the Accountability Indicator Training materials. Ensure all nondisclosure forms are signed and that you have access to the required data for review.</a:t>
            </a:r>
          </a:p>
          <a:p>
            <a:endParaRPr lang="en-US"/>
          </a:p>
        </p:txBody>
      </p:sp>
      <p:sp>
        <p:nvSpPr>
          <p:cNvPr id="4" name="Slide Number Placeholder 3"/>
          <p:cNvSpPr>
            <a:spLocks noGrp="1"/>
          </p:cNvSpPr>
          <p:nvPr>
            <p:ph type="sldNum" sz="quarter" idx="5"/>
          </p:nvPr>
        </p:nvSpPr>
        <p:spPr/>
        <p:txBody>
          <a:bodyPr/>
          <a:lstStyle/>
          <a:p>
            <a:fld id="{B9C324DF-C190-43FC-8C04-1AEFE31E6ED5}" type="slidenum">
              <a:rPr lang="en-US" smtClean="0"/>
              <a:t>48</a:t>
            </a:fld>
            <a:endParaRPr lang="en-US"/>
          </a:p>
        </p:txBody>
      </p:sp>
    </p:spTree>
    <p:extLst>
      <p:ext uri="{BB962C8B-B14F-4D97-AF65-F5344CB8AC3E}">
        <p14:creationId xmlns:p14="http://schemas.microsoft.com/office/powerpoint/2010/main" val="356973453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mn-lt"/>
                <a:ea typeface="+mn-ea"/>
                <a:cs typeface="+mn-cs"/>
              </a:rPr>
              <a:t>On QC Day, you will need to complete two important tasks: the QC Checklist and the Data Discrepancy Report. These online forms will be password-protected. Submitting the checklist confirms that the review is complete.</a:t>
            </a:r>
          </a:p>
          <a:p>
            <a:endParaRPr lang="en-US"/>
          </a:p>
          <a:p>
            <a:r>
              <a:rPr lang="en-US" b="0" i="0">
                <a:solidFill>
                  <a:srgbClr val="202124"/>
                </a:solidFill>
                <a:effectLst/>
                <a:latin typeface="Roboto" panose="02000000000000000000" pitchFamily="2" charset="0"/>
              </a:rPr>
              <a:t>The QC DAY Checklist focuses on key Quality Control steps. The QC DAY Checklist concludes by confirming that data is reasonable for public reporting or that issues have been submitted.  Once you have completed the steps within the checklist, you will electronically sign and submit the form.</a:t>
            </a:r>
          </a:p>
          <a:p>
            <a:endParaRPr lang="en-US" b="0" i="0">
              <a:solidFill>
                <a:srgbClr val="202124"/>
              </a:solidFill>
              <a:effectLst/>
              <a:latin typeface="Roboto" panose="02000000000000000000" pitchFamily="2" charset="0"/>
            </a:endParaRPr>
          </a:p>
          <a:p>
            <a:r>
              <a:rPr lang="en-US" b="0" i="0">
                <a:solidFill>
                  <a:srgbClr val="202124"/>
                </a:solidFill>
                <a:effectLst/>
                <a:latin typeface="Roboto" panose="02000000000000000000" pitchFamily="2" charset="0"/>
              </a:rPr>
              <a:t>If you should find a systemic data issue, please complete the data discrepancy form. Student-specific issues may be addressed during the 10-day regulatory Data Review, after Public Release.</a:t>
            </a:r>
          </a:p>
          <a:p>
            <a:endParaRPr lang="en-US"/>
          </a:p>
        </p:txBody>
      </p:sp>
      <p:sp>
        <p:nvSpPr>
          <p:cNvPr id="4" name="Slide Number Placeholder 3"/>
          <p:cNvSpPr>
            <a:spLocks noGrp="1"/>
          </p:cNvSpPr>
          <p:nvPr>
            <p:ph type="sldNum" sz="quarter" idx="5"/>
          </p:nvPr>
        </p:nvSpPr>
        <p:spPr/>
        <p:txBody>
          <a:bodyPr/>
          <a:lstStyle/>
          <a:p>
            <a:fld id="{B9C324DF-C190-43FC-8C04-1AEFE31E6ED5}" type="slidenum">
              <a:rPr lang="en-US" smtClean="0"/>
              <a:t>49</a:t>
            </a:fld>
            <a:endParaRPr lang="en-US"/>
          </a:p>
        </p:txBody>
      </p:sp>
    </p:spTree>
    <p:extLst>
      <p:ext uri="{BB962C8B-B14F-4D97-AF65-F5344CB8AC3E}">
        <p14:creationId xmlns:p14="http://schemas.microsoft.com/office/powerpoint/2010/main" val="284119355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Slide Image Placeholder 1"/>
          <p:cNvSpPr>
            <a:spLocks noGrp="1" noRot="1" noChangeAspect="1" noTextEdit="1"/>
          </p:cNvSpPr>
          <p:nvPr>
            <p:ph type="sldImg"/>
          </p:nvPr>
        </p:nvSpPr>
        <p:spPr bwMode="auto">
          <a:xfrm>
            <a:off x="409575" y="698500"/>
            <a:ext cx="6203950" cy="34909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78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mn-lt"/>
                <a:ea typeface="+mn-ea"/>
                <a:cs typeface="+mn-cs"/>
              </a:rPr>
              <a:t>Effective communication with the OAA on QC Day is essential. Submit any data discrepancy reports as soon as possible so they can be processed in order. General inquiries can be directed to OAA staff via email, phone, or Teams.</a:t>
            </a:r>
          </a:p>
          <a:p>
            <a:endParaRPr lang="en-US" altLang="en-US"/>
          </a:p>
        </p:txBody>
      </p:sp>
      <p:sp>
        <p:nvSpPr>
          <p:cNvPr id="4" name="Slide Number Placeholder 3"/>
          <p:cNvSpPr>
            <a:spLocks noGrp="1"/>
          </p:cNvSpPr>
          <p:nvPr>
            <p:ph type="sldNum" sz="quarter" idx="5"/>
          </p:nvPr>
        </p:nvSpPr>
        <p:spPr/>
        <p:txBody>
          <a:bodyPr/>
          <a:lstStyle/>
          <a:p>
            <a:pPr>
              <a:defRPr/>
            </a:pPr>
            <a:fld id="{0BA399A1-77AB-40DA-AFAB-2366D67277E7}" type="slidenum">
              <a:rPr lang="en-US" smtClean="0"/>
              <a:pPr>
                <a:defRPr/>
              </a:pPr>
              <a:t>50</a:t>
            </a:fld>
            <a:endParaRPr lang="en-US"/>
          </a:p>
        </p:txBody>
      </p:sp>
    </p:spTree>
    <p:extLst>
      <p:ext uri="{BB962C8B-B14F-4D97-AF65-F5344CB8AC3E}">
        <p14:creationId xmlns:p14="http://schemas.microsoft.com/office/powerpoint/2010/main" val="1807832356"/>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bwMode="auto">
          <a:xfrm>
            <a:off x="409575" y="698500"/>
            <a:ext cx="6203950" cy="3490913"/>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7680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mn-lt"/>
                <a:ea typeface="+mn-ea"/>
                <a:cs typeface="+mn-cs"/>
              </a:rPr>
              <a:t>For QC Day, materials will be available on the KDE Secure Web Application. This includes summary files, spreadsheets, and online forms such as the QC Checklist and Data Discrepancy Report. If you experience access issues, please contact your district WAAPOC </a:t>
            </a:r>
            <a:r>
              <a:rPr lang="en-US" sz="1200">
                <a:effectLst/>
                <a:latin typeface="Segoe UI" panose="020B0502040204020203" pitchFamily="34" charset="0"/>
              </a:rPr>
              <a:t>(https://applications.education.ky.gov/sdci/Other.aspx), who may contact the KETS Service Desk if needed for support.</a:t>
            </a:r>
          </a:p>
          <a:p>
            <a:endParaRPr lang="en-US" altLang="en-US"/>
          </a:p>
        </p:txBody>
      </p:sp>
      <p:sp>
        <p:nvSpPr>
          <p:cNvPr id="4" name="Slide Number Placeholder 3"/>
          <p:cNvSpPr>
            <a:spLocks noGrp="1"/>
          </p:cNvSpPr>
          <p:nvPr>
            <p:ph type="sldNum" sz="quarter" idx="5"/>
          </p:nvPr>
        </p:nvSpPr>
        <p:spPr/>
        <p:txBody>
          <a:bodyPr/>
          <a:lstStyle/>
          <a:p>
            <a:pPr>
              <a:defRPr/>
            </a:pPr>
            <a:fld id="{F4B2CD8E-6796-4841-9783-6D9D22C79D85}" type="slidenum">
              <a:rPr lang="en-US" smtClean="0"/>
              <a:pPr>
                <a:defRPr/>
              </a:pPr>
              <a:t>51</a:t>
            </a:fld>
            <a:endParaRPr lang="en-US"/>
          </a:p>
        </p:txBody>
      </p:sp>
    </p:spTree>
    <p:extLst>
      <p:ext uri="{BB962C8B-B14F-4D97-AF65-F5344CB8AC3E}">
        <p14:creationId xmlns:p14="http://schemas.microsoft.com/office/powerpoint/2010/main" val="723434106"/>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041B365-D8D5-4ED3-A31E-D03B3F7A9AA2}" type="slidenum">
              <a:rPr lang="en-US" smtClean="0"/>
              <a:t>53</a:t>
            </a:fld>
            <a:endParaRPr lang="en-US"/>
          </a:p>
        </p:txBody>
      </p:sp>
    </p:spTree>
    <p:extLst>
      <p:ext uri="{BB962C8B-B14F-4D97-AF65-F5344CB8AC3E}">
        <p14:creationId xmlns:p14="http://schemas.microsoft.com/office/powerpoint/2010/main" val="31473667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308569-7959-0241-9BB6-EB4CB1A4E314}"/>
              </a:ext>
            </a:extLst>
          </p:cNvPr>
          <p:cNvSpPr>
            <a:spLocks noGrp="1"/>
          </p:cNvSpPr>
          <p:nvPr>
            <p:ph type="ctrTitle"/>
          </p:nvPr>
        </p:nvSpPr>
        <p:spPr>
          <a:xfrm>
            <a:off x="2019300" y="1122363"/>
            <a:ext cx="9629774" cy="2387600"/>
          </a:xfrm>
        </p:spPr>
        <p:txBody>
          <a:bodyPr anchor="b">
            <a:normAutofit/>
          </a:bodyPr>
          <a:lstStyle>
            <a:lvl1pPr algn="r">
              <a:defRPr sz="5400">
                <a:solidFill>
                  <a:srgbClr val="102649"/>
                </a:solidFill>
              </a:defRPr>
            </a:lvl1pPr>
          </a:lstStyle>
          <a:p>
            <a:r>
              <a:rPr lang="en-US"/>
              <a:t>Click to edit Master title style</a:t>
            </a:r>
          </a:p>
        </p:txBody>
      </p:sp>
      <p:sp>
        <p:nvSpPr>
          <p:cNvPr id="3" name="Subtitle 2">
            <a:extLst>
              <a:ext uri="{FF2B5EF4-FFF2-40B4-BE49-F238E27FC236}">
                <a16:creationId xmlns:a16="http://schemas.microsoft.com/office/drawing/2014/main" id="{D0C0594C-E6C1-9547-AD0F-AB6967F2DD52}"/>
              </a:ext>
            </a:extLst>
          </p:cNvPr>
          <p:cNvSpPr>
            <a:spLocks noGrp="1"/>
          </p:cNvSpPr>
          <p:nvPr>
            <p:ph type="subTitle" idx="1"/>
          </p:nvPr>
        </p:nvSpPr>
        <p:spPr>
          <a:xfrm>
            <a:off x="2019299" y="3602038"/>
            <a:ext cx="9629775" cy="1655762"/>
          </a:xfrm>
        </p:spPr>
        <p:txBody>
          <a:bodyPr/>
          <a:lstStyle>
            <a:lvl1pPr marL="0" indent="0" algn="r">
              <a:buNone/>
              <a:defRPr sz="2400">
                <a:solidFill>
                  <a:srgbClr val="00778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Tree>
    <p:extLst>
      <p:ext uri="{BB962C8B-B14F-4D97-AF65-F5344CB8AC3E}">
        <p14:creationId xmlns:p14="http://schemas.microsoft.com/office/powerpoint/2010/main" val="39823621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BB55A3-9192-AA4B-A28B-F665D0BBD9A1}"/>
              </a:ext>
            </a:extLst>
          </p:cNvPr>
          <p:cNvSpPr>
            <a:spLocks noGrp="1"/>
          </p:cNvSpPr>
          <p:nvPr>
            <p:ph type="title"/>
          </p:nvPr>
        </p:nvSpPr>
        <p:spPr>
          <a:xfrm>
            <a:off x="0" y="1"/>
            <a:ext cx="10515600" cy="914400"/>
          </a:xfrm>
        </p:spPr>
        <p:txBody>
          <a:bodyPr/>
          <a:lstStyle>
            <a:lvl1pPr marL="228600" indent="0">
              <a:defRPr/>
            </a:lvl1pPr>
          </a:lstStyle>
          <a:p>
            <a:r>
              <a:rPr lang="en-US"/>
              <a:t>Click to edit Master title style</a:t>
            </a:r>
          </a:p>
        </p:txBody>
      </p:sp>
      <p:sp>
        <p:nvSpPr>
          <p:cNvPr id="3" name="Content Placeholder 2">
            <a:extLst>
              <a:ext uri="{FF2B5EF4-FFF2-40B4-BE49-F238E27FC236}">
                <a16:creationId xmlns:a16="http://schemas.microsoft.com/office/drawing/2014/main" id="{603CF848-C4FD-8E4B-B94D-2FC841DBA2E0}"/>
              </a:ext>
            </a:extLst>
          </p:cNvPr>
          <p:cNvSpPr>
            <a:spLocks noGrp="1"/>
          </p:cNvSpPr>
          <p:nvPr>
            <p:ph idx="1"/>
          </p:nvPr>
        </p:nvSpPr>
        <p:spPr>
          <a:xfrm>
            <a:off x="838200" y="1081088"/>
            <a:ext cx="10515600" cy="40931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466796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2AF73-9A4E-D146-900B-0DCB69024481}"/>
              </a:ext>
            </a:extLst>
          </p:cNvPr>
          <p:cNvSpPr>
            <a:spLocks noGrp="1"/>
          </p:cNvSpPr>
          <p:nvPr>
            <p:ph type="title"/>
          </p:nvPr>
        </p:nvSpPr>
        <p:spPr>
          <a:xfrm>
            <a:off x="831850" y="1824038"/>
            <a:ext cx="10515600" cy="2033587"/>
          </a:xfrm>
        </p:spPr>
        <p:txBody>
          <a:bodyPr anchor="b">
            <a:normAutofit/>
          </a:bodyPr>
          <a:lstStyle>
            <a:lvl1pPr marL="0" indent="0">
              <a:defRPr sz="5400"/>
            </a:lvl1pPr>
          </a:lstStyle>
          <a:p>
            <a:r>
              <a:rPr lang="en-US"/>
              <a:t>Click to edit Master title style</a:t>
            </a:r>
          </a:p>
        </p:txBody>
      </p:sp>
      <p:sp>
        <p:nvSpPr>
          <p:cNvPr id="3" name="Text Placeholder 2">
            <a:extLst>
              <a:ext uri="{FF2B5EF4-FFF2-40B4-BE49-F238E27FC236}">
                <a16:creationId xmlns:a16="http://schemas.microsoft.com/office/drawing/2014/main" id="{1068D449-E993-6C44-BBED-F872FBC174CF}"/>
              </a:ext>
            </a:extLst>
          </p:cNvPr>
          <p:cNvSpPr>
            <a:spLocks noGrp="1"/>
          </p:cNvSpPr>
          <p:nvPr>
            <p:ph type="body" idx="1"/>
          </p:nvPr>
        </p:nvSpPr>
        <p:spPr>
          <a:xfrm>
            <a:off x="831850" y="3857625"/>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838872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7129AE-3E3D-8D40-9357-256A736AB1A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5F97DC4-37E3-C541-8F1C-EC9F203D4EB6}"/>
              </a:ext>
            </a:extLst>
          </p:cNvPr>
          <p:cNvSpPr>
            <a:spLocks noGrp="1"/>
          </p:cNvSpPr>
          <p:nvPr>
            <p:ph sz="half" idx="1"/>
          </p:nvPr>
        </p:nvSpPr>
        <p:spPr>
          <a:xfrm>
            <a:off x="838200" y="1101725"/>
            <a:ext cx="5181600" cy="39941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218A85B-13CF-DC4C-9B51-8C0EC0757430}"/>
              </a:ext>
            </a:extLst>
          </p:cNvPr>
          <p:cNvSpPr>
            <a:spLocks noGrp="1"/>
          </p:cNvSpPr>
          <p:nvPr>
            <p:ph sz="half" idx="2"/>
          </p:nvPr>
        </p:nvSpPr>
        <p:spPr>
          <a:xfrm>
            <a:off x="6172200" y="1101725"/>
            <a:ext cx="5181600" cy="39941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821041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0DC529-84D4-2947-8D87-A9FE98A465CD}"/>
              </a:ext>
            </a:extLst>
          </p:cNvPr>
          <p:cNvSpPr>
            <a:spLocks noGrp="1"/>
          </p:cNvSpPr>
          <p:nvPr>
            <p:ph type="title"/>
          </p:nvPr>
        </p:nvSpPr>
        <p:spPr>
          <a:xfrm>
            <a:off x="0" y="0"/>
            <a:ext cx="10515600" cy="923925"/>
          </a:xfrm>
        </p:spPr>
        <p:txBody>
          <a:bodyPr/>
          <a:lstStyle/>
          <a:p>
            <a:r>
              <a:rPr lang="en-US"/>
              <a:t>Click to edit Master title style</a:t>
            </a:r>
          </a:p>
        </p:txBody>
      </p:sp>
      <p:sp>
        <p:nvSpPr>
          <p:cNvPr id="3" name="Text Placeholder 2">
            <a:extLst>
              <a:ext uri="{FF2B5EF4-FFF2-40B4-BE49-F238E27FC236}">
                <a16:creationId xmlns:a16="http://schemas.microsoft.com/office/drawing/2014/main" id="{B81BF79D-E057-CE44-9D97-934038F08501}"/>
              </a:ext>
            </a:extLst>
          </p:cNvPr>
          <p:cNvSpPr>
            <a:spLocks noGrp="1"/>
          </p:cNvSpPr>
          <p:nvPr>
            <p:ph type="body" idx="1"/>
          </p:nvPr>
        </p:nvSpPr>
        <p:spPr>
          <a:xfrm>
            <a:off x="668338" y="12239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757DC18-B0E2-5D48-BC36-CA6CE055489B}"/>
              </a:ext>
            </a:extLst>
          </p:cNvPr>
          <p:cNvSpPr>
            <a:spLocks noGrp="1"/>
          </p:cNvSpPr>
          <p:nvPr>
            <p:ph sz="half" idx="2"/>
          </p:nvPr>
        </p:nvSpPr>
        <p:spPr>
          <a:xfrm>
            <a:off x="668338" y="20478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6779E1-2F41-084E-B78A-9475EADB33EA}"/>
              </a:ext>
            </a:extLst>
          </p:cNvPr>
          <p:cNvSpPr>
            <a:spLocks noGrp="1"/>
          </p:cNvSpPr>
          <p:nvPr>
            <p:ph type="body" sz="quarter" idx="3"/>
          </p:nvPr>
        </p:nvSpPr>
        <p:spPr>
          <a:xfrm>
            <a:off x="6000750" y="12239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8E98414-52E5-4E4B-BD61-22E50040F5E4}"/>
              </a:ext>
            </a:extLst>
          </p:cNvPr>
          <p:cNvSpPr>
            <a:spLocks noGrp="1"/>
          </p:cNvSpPr>
          <p:nvPr>
            <p:ph sz="quarter" idx="4"/>
          </p:nvPr>
        </p:nvSpPr>
        <p:spPr>
          <a:xfrm>
            <a:off x="6000750" y="20478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4063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95664-CBD9-5B44-AF8D-232A4D4E3EF6}"/>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7429318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2038988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1747C7-D880-DF47-A5AB-551081E93EBC}"/>
              </a:ext>
            </a:extLst>
          </p:cNvPr>
          <p:cNvSpPr>
            <a:spLocks noGrp="1"/>
          </p:cNvSpPr>
          <p:nvPr>
            <p:ph type="title"/>
          </p:nvPr>
        </p:nvSpPr>
        <p:spPr>
          <a:xfrm>
            <a:off x="836612" y="923925"/>
            <a:ext cx="3932237" cy="1133475"/>
          </a:xfrm>
        </p:spPr>
        <p:txBody>
          <a:bodyPr anchor="b"/>
          <a:lstStyle>
            <a:lvl1pPr marL="0" indent="0">
              <a:defRPr sz="3200"/>
            </a:lvl1pPr>
          </a:lstStyle>
          <a:p>
            <a:r>
              <a:rPr lang="en-US"/>
              <a:t>Click to edit Master title style</a:t>
            </a:r>
          </a:p>
        </p:txBody>
      </p:sp>
      <p:sp>
        <p:nvSpPr>
          <p:cNvPr id="3" name="Content Placeholder 2">
            <a:extLst>
              <a:ext uri="{FF2B5EF4-FFF2-40B4-BE49-F238E27FC236}">
                <a16:creationId xmlns:a16="http://schemas.microsoft.com/office/drawing/2014/main" id="{76CD60D4-B40E-F34D-80B5-1FB5C01929C3}"/>
              </a:ext>
            </a:extLst>
          </p:cNvPr>
          <p:cNvSpPr>
            <a:spLocks noGrp="1"/>
          </p:cNvSpPr>
          <p:nvPr>
            <p:ph idx="1"/>
          </p:nvPr>
        </p:nvSpPr>
        <p:spPr>
          <a:xfrm>
            <a:off x="5183188" y="1891430"/>
            <a:ext cx="6172200" cy="396962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06E9781-5FD6-404C-9615-4A709D30119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8327052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9EA58-8F14-9847-A5CC-481304CAC335}"/>
              </a:ext>
            </a:extLst>
          </p:cNvPr>
          <p:cNvSpPr>
            <a:spLocks noGrp="1"/>
          </p:cNvSpPr>
          <p:nvPr>
            <p:ph type="title"/>
          </p:nvPr>
        </p:nvSpPr>
        <p:spPr>
          <a:xfrm>
            <a:off x="839788" y="457200"/>
            <a:ext cx="3932237" cy="1304925"/>
          </a:xfrm>
        </p:spPr>
        <p:txBody>
          <a:bodyPr anchor="b"/>
          <a:lstStyle>
            <a:lvl1pPr marL="0" indent="0">
              <a:defRPr sz="3200"/>
            </a:lvl1pPr>
          </a:lstStyle>
          <a:p>
            <a:r>
              <a:rPr lang="en-US"/>
              <a:t>Click to edit Master title style</a:t>
            </a:r>
          </a:p>
        </p:txBody>
      </p:sp>
      <p:sp>
        <p:nvSpPr>
          <p:cNvPr id="3" name="Picture Placeholder 2">
            <a:extLst>
              <a:ext uri="{FF2B5EF4-FFF2-40B4-BE49-F238E27FC236}">
                <a16:creationId xmlns:a16="http://schemas.microsoft.com/office/drawing/2014/main" id="{E3780811-8AD9-384B-AAE6-7D7355D8347B}"/>
              </a:ext>
            </a:extLst>
          </p:cNvPr>
          <p:cNvSpPr>
            <a:spLocks noGrp="1"/>
          </p:cNvSpPr>
          <p:nvPr>
            <p:ph type="pic" idx="1"/>
          </p:nvPr>
        </p:nvSpPr>
        <p:spPr>
          <a:xfrm>
            <a:off x="5183188" y="987426"/>
            <a:ext cx="6172200" cy="4586288"/>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025E1C3A-9866-3A4D-B8F8-421BAC5017E1}"/>
              </a:ext>
            </a:extLst>
          </p:cNvPr>
          <p:cNvSpPr>
            <a:spLocks noGrp="1"/>
          </p:cNvSpPr>
          <p:nvPr>
            <p:ph type="body" sz="half" idx="2"/>
          </p:nvPr>
        </p:nvSpPr>
        <p:spPr>
          <a:xfrm>
            <a:off x="839788" y="1762125"/>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8636100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AD2CF2-02DF-EB40-9C30-F603922C43E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558DE25A-01D2-3842-897E-9F6C707073D1}"/>
              </a:ext>
            </a:extLst>
          </p:cNvPr>
          <p:cNvSpPr>
            <a:spLocks noGrp="1"/>
          </p:cNvSpPr>
          <p:nvPr>
            <p:ph type="body" orient="vert" idx="1"/>
          </p:nvPr>
        </p:nvSpPr>
        <p:spPr>
          <a:xfrm>
            <a:off x="838200" y="1825625"/>
            <a:ext cx="10515600" cy="379394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0220279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A5D8CEE-7FBA-F449-BE55-F05E99DED94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31F7D7E5-BBC6-C94E-AF43-17FD8D82E176}"/>
              </a:ext>
            </a:extLst>
          </p:cNvPr>
          <p:cNvSpPr>
            <a:spLocks noGrp="1"/>
          </p:cNvSpPr>
          <p:nvPr>
            <p:ph type="body" orient="vert" idx="1"/>
          </p:nvPr>
        </p:nvSpPr>
        <p:spPr>
          <a:xfrm>
            <a:off x="838200" y="365125"/>
            <a:ext cx="7734300" cy="545862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166889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8596668" cy="904875"/>
          </a:xfrm>
        </p:spPr>
        <p:txBody>
          <a:bodyPr/>
          <a:lstStyle/>
          <a:p>
            <a:r>
              <a:rPr lang="en-US"/>
              <a:t>Click to edit Master title style</a:t>
            </a:r>
          </a:p>
        </p:txBody>
      </p:sp>
      <p:sp>
        <p:nvSpPr>
          <p:cNvPr id="5" name="Text Placeholder 4"/>
          <p:cNvSpPr>
            <a:spLocks noGrp="1"/>
          </p:cNvSpPr>
          <p:nvPr>
            <p:ph type="body" sz="quarter" idx="13"/>
          </p:nvPr>
        </p:nvSpPr>
        <p:spPr>
          <a:xfrm>
            <a:off x="812962" y="1240051"/>
            <a:ext cx="9188715" cy="3817724"/>
          </a:xfrm>
        </p:spPr>
        <p:txBody>
          <a:bodyPr/>
          <a:lstStyle>
            <a:lvl5pPr marL="2057349" indent="-228594">
              <a:buFont typeface="Franklin Gothic Medium" panose="020B06030201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296593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cSld name="3_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7017199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24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904875"/>
          </a:xfrm>
        </p:spPr>
        <p:txBody>
          <a:bodyPr/>
          <a:lstStyle/>
          <a:p>
            <a:r>
              <a:rPr lang="en-US"/>
              <a:t>Click to edit Master title style</a:t>
            </a:r>
          </a:p>
        </p:txBody>
      </p:sp>
      <p:sp>
        <p:nvSpPr>
          <p:cNvPr id="5" name="Text Placeholder 4"/>
          <p:cNvSpPr>
            <a:spLocks noGrp="1"/>
          </p:cNvSpPr>
          <p:nvPr>
            <p:ph type="body" sz="quarter" idx="13"/>
          </p:nvPr>
        </p:nvSpPr>
        <p:spPr>
          <a:xfrm>
            <a:off x="574837" y="1158793"/>
            <a:ext cx="10807538" cy="4327607"/>
          </a:xfrm>
        </p:spPr>
        <p:txBody>
          <a:bodyPr/>
          <a:lstStyle>
            <a:lvl5pPr marL="2057349" indent="-228594">
              <a:buFont typeface="Franklin Gothic Medium" panose="020B0603020102020204" pitchFamily="34" charset="0"/>
              <a:buChar cha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304008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KDE Custom Layout">
    <p:bg>
      <p:bgPr>
        <a:solidFill>
          <a:schemeClr val="bg1"/>
        </a:solidFill>
        <a:effectLst/>
      </p:bgPr>
    </p:bg>
    <p:spTree>
      <p:nvGrpSpPr>
        <p:cNvPr id="1" name=""/>
        <p:cNvGrpSpPr/>
        <p:nvPr/>
      </p:nvGrpSpPr>
      <p:grpSpPr>
        <a:xfrm>
          <a:off x="0" y="0"/>
          <a:ext cx="0" cy="0"/>
          <a:chOff x="0" y="0"/>
          <a:chExt cx="0" cy="0"/>
        </a:xfrm>
      </p:grpSpPr>
      <p:pic>
        <p:nvPicPr>
          <p:cNvPr id="3" name="Picture 1"/>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479674" y="-550070"/>
            <a:ext cx="7232651" cy="7958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273859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Content Placeholder 2"/>
          <p:cNvSpPr>
            <a:spLocks noGrp="1"/>
          </p:cNvSpPr>
          <p:nvPr>
            <p:ph sz="half" idx="1"/>
          </p:nvPr>
        </p:nvSpPr>
        <p:spPr>
          <a:xfrm>
            <a:off x="631875" y="1240227"/>
            <a:ext cx="4297680" cy="4694708"/>
          </a:xfrm>
        </p:spPr>
        <p:txBody>
          <a:bodyPr/>
          <a:lstStyle>
            <a:lvl1pPr marL="0" indent="0">
              <a:buNone/>
              <a:defRPr/>
            </a:lvl1pPr>
          </a:lstStyle>
          <a:p>
            <a:pPr lvl="0"/>
            <a:r>
              <a:rPr lang="en-US"/>
              <a:t>Click to edit Master text styles</a:t>
            </a:r>
          </a:p>
        </p:txBody>
      </p:sp>
      <p:sp>
        <p:nvSpPr>
          <p:cNvPr id="5" name="Content Placeholder 3"/>
          <p:cNvSpPr>
            <a:spLocks noGrp="1"/>
          </p:cNvSpPr>
          <p:nvPr>
            <p:ph sz="half" idx="2"/>
          </p:nvPr>
        </p:nvSpPr>
        <p:spPr>
          <a:xfrm>
            <a:off x="5278698" y="1240227"/>
            <a:ext cx="4297680" cy="4694708"/>
          </a:xfrm>
        </p:spPr>
        <p:txBody>
          <a:bodyPr/>
          <a:lstStyle>
            <a:lvl1pPr marL="0" indent="0">
              <a:buNone/>
              <a:defRPr/>
            </a:lvl1pPr>
          </a:lstStyle>
          <a:p>
            <a:pPr lvl="0"/>
            <a:r>
              <a:rPr lang="en-US"/>
              <a:t>Click to edit Master text styles</a:t>
            </a:r>
          </a:p>
        </p:txBody>
      </p:sp>
    </p:spTree>
    <p:extLst>
      <p:ext uri="{BB962C8B-B14F-4D97-AF65-F5344CB8AC3E}">
        <p14:creationId xmlns:p14="http://schemas.microsoft.com/office/powerpoint/2010/main" val="34204657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15412386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9">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CFAA31E-A6D5-0042-9274-104B04F9ADFA}"/>
              </a:ext>
            </a:extLst>
          </p:cNvPr>
          <p:cNvSpPr>
            <a:spLocks noGrp="1"/>
          </p:cNvSpPr>
          <p:nvPr>
            <p:ph type="title"/>
          </p:nvPr>
        </p:nvSpPr>
        <p:spPr>
          <a:xfrm>
            <a:off x="0" y="0"/>
            <a:ext cx="10515600" cy="923925"/>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91896C5-06B0-3147-AB94-8C999EE890FF}"/>
              </a:ext>
            </a:extLst>
          </p:cNvPr>
          <p:cNvSpPr>
            <a:spLocks noGrp="1"/>
          </p:cNvSpPr>
          <p:nvPr>
            <p:ph type="body" idx="1"/>
          </p:nvPr>
        </p:nvSpPr>
        <p:spPr>
          <a:xfrm>
            <a:off x="838200" y="1158875"/>
            <a:ext cx="10515600" cy="3918227"/>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7133968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9" r:id="rId13"/>
    <p:sldLayoutId id="2147483691" r:id="rId14"/>
    <p:sldLayoutId id="2147483692" r:id="rId15"/>
    <p:sldLayoutId id="2147483730" r:id="rId16"/>
    <p:sldLayoutId id="2147483731" r:id="rId17"/>
  </p:sldLayoutIdLst>
  <p:hf hdr="0" ftr="0" dt="0"/>
  <p:txStyles>
    <p:titleStyle>
      <a:lvl1pPr marL="228600" indent="0" algn="l" defTabSz="914400" rtl="0" eaLnBrk="1" latinLnBrk="0" hangingPunct="1">
        <a:lnSpc>
          <a:spcPct val="90000"/>
        </a:lnSpc>
        <a:spcBef>
          <a:spcPct val="0"/>
        </a:spcBef>
        <a:buNone/>
        <a:defRPr sz="4000" kern="1200">
          <a:solidFill>
            <a:srgbClr val="007780"/>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rgbClr val="102649"/>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rgbClr val="102649"/>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rgbClr val="102649"/>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rgbClr val="102649"/>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education.ky.gov/AA/distsupp/Pages/Presentations.aspx" TargetMode="External"/><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hyperlink" Target="https://www.education.ky.gov/AA/distsupp/Documents/Nondisclosure%20Prelim%20Data%20QC.pdf" TargetMode="External"/><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hyperlink" Target="https://www.education.ky.gov/AA/distsupp/Documents/Nondisclosure_Embargoed_Data_Form.pdf"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hyperlink" Target="https://docs.google.com/forms/d/e/1FAIpQLSc9QQs4C44Z33vVpZ8fbzNVZfjjodgSzCPprPS2EPzty_TgyA/viewform" TargetMode="External"/><Relationship Id="rId2" Type="http://schemas.openxmlformats.org/officeDocument/2006/relationships/notesSlide" Target="../notesSlides/notesSlide18.xml"/><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3.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2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0.jpeg"/><Relationship Id="rId7" Type="http://schemas.openxmlformats.org/officeDocument/2006/relationships/diagramColors" Target="../diagrams/colors1.xml"/><Relationship Id="rId2" Type="http://schemas.openxmlformats.org/officeDocument/2006/relationships/notesSlide" Target="../notesSlides/notesSlide25.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10.jpeg"/><Relationship Id="rId7" Type="http://schemas.openxmlformats.org/officeDocument/2006/relationships/diagramColors" Target="../diagrams/colors2.xml"/><Relationship Id="rId2" Type="http://schemas.openxmlformats.org/officeDocument/2006/relationships/notesSlide" Target="../notesSlides/notesSlide26.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8.xml.rels><?xml version="1.0" encoding="UTF-8" standalone="yes"?>
<Relationships xmlns="http://schemas.openxmlformats.org/package/2006/relationships"><Relationship Id="rId8" Type="http://schemas.microsoft.com/office/2007/relationships/diagramDrawing" Target="../diagrams/drawing3.xml"/><Relationship Id="rId3" Type="http://schemas.openxmlformats.org/officeDocument/2006/relationships/image" Target="../media/image10.jpeg"/><Relationship Id="rId7" Type="http://schemas.openxmlformats.org/officeDocument/2006/relationships/diagramColors" Target="../diagrams/colors3.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QuickStyle" Target="../diagrams/quickStyle3.xml"/><Relationship Id="rId5" Type="http://schemas.openxmlformats.org/officeDocument/2006/relationships/diagramLayout" Target="../diagrams/layout3.xml"/><Relationship Id="rId4" Type="http://schemas.openxmlformats.org/officeDocument/2006/relationships/diagramData" Target="../diagrams/data3.xml"/></Relationships>
</file>

<file path=ppt/slides/_rels/slide29.xml.rels><?xml version="1.0" encoding="UTF-8" standalone="yes"?>
<Relationships xmlns="http://schemas.openxmlformats.org/package/2006/relationships"><Relationship Id="rId8" Type="http://schemas.microsoft.com/office/2007/relationships/diagramDrawing" Target="../diagrams/drawing4.xml"/><Relationship Id="rId3" Type="http://schemas.openxmlformats.org/officeDocument/2006/relationships/image" Target="../media/image10.jpeg"/><Relationship Id="rId7" Type="http://schemas.openxmlformats.org/officeDocument/2006/relationships/diagramColors" Target="../diagrams/colors4.xml"/><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diagramQuickStyle" Target="../diagrams/quickStyle4.xml"/><Relationship Id="rId5" Type="http://schemas.openxmlformats.org/officeDocument/2006/relationships/diagramLayout" Target="../diagrams/layout4.xml"/><Relationship Id="rId4" Type="http://schemas.openxmlformats.org/officeDocument/2006/relationships/diagramData" Target="../diagrams/data4.xml"/></Relationships>
</file>

<file path=ppt/slides/_rels/slide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0.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3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2.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3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3.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3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4.xml"/><Relationship Id="rId5" Type="http://schemas.openxmlformats.org/officeDocument/2006/relationships/hyperlink" Target="https://education.ky.gov/AA/Acct/Pages/State-Assessment-Results-Progress-on-English-Language-Proficiency.aspx" TargetMode="External"/><Relationship Id="rId4" Type="http://schemas.openxmlformats.org/officeDocument/2006/relationships/image" Target="../media/image8.png"/></Relationships>
</file>

<file path=ppt/slides/_rels/slide3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5.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3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image" Target="../media/image8.png"/></Relationships>
</file>

<file path=ppt/slides/_rels/slide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image" Target="../media/image7.png"/></Relationships>
</file>

<file path=ppt/slides/_rels/slide39.xml.rels><?xml version="1.0" encoding="UTF-8" standalone="yes"?>
<Relationships xmlns="http://schemas.openxmlformats.org/package/2006/relationships"><Relationship Id="rId8" Type="http://schemas.openxmlformats.org/officeDocument/2006/relationships/diagramQuickStyle" Target="../diagrams/quickStyle5.xml"/><Relationship Id="rId3" Type="http://schemas.openxmlformats.org/officeDocument/2006/relationships/image" Target="../media/image12.png"/><Relationship Id="rId7" Type="http://schemas.openxmlformats.org/officeDocument/2006/relationships/diagramLayout" Target="../diagrams/layout5.xml"/><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diagramData" Target="../diagrams/data5.xml"/><Relationship Id="rId11" Type="http://schemas.openxmlformats.org/officeDocument/2006/relationships/image" Target="../media/image14.png"/><Relationship Id="rId5" Type="http://schemas.openxmlformats.org/officeDocument/2006/relationships/image" Target="../media/image13.png"/><Relationship Id="rId10" Type="http://schemas.microsoft.com/office/2007/relationships/diagramDrawing" Target="../diagrams/drawing5.xml"/><Relationship Id="rId4" Type="http://schemas.openxmlformats.org/officeDocument/2006/relationships/image" Target="../media/image7.png"/><Relationship Id="rId9" Type="http://schemas.openxmlformats.org/officeDocument/2006/relationships/diagramColors" Target="../diagrams/colors5.xml"/></Relationships>
</file>

<file path=ppt/slides/_rels/slide4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7.png"/></Relationships>
</file>

<file path=ppt/slides/_rels/slide4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0.xml"/><Relationship Id="rId1" Type="http://schemas.openxmlformats.org/officeDocument/2006/relationships/slideLayout" Target="../slideLayouts/slideLayout12.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7.png"/></Relationships>
</file>

<file path=ppt/slides/_rels/slide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7.png"/></Relationships>
</file>

<file path=ppt/slides/_rels/slide43.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22.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8.png"/><Relationship Id="rId4" Type="http://schemas.openxmlformats.org/officeDocument/2006/relationships/image" Target="../media/image7.png"/></Relationships>
</file>

<file path=ppt/slides/_rels/slide44.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12.png"/><Relationship Id="rId7" Type="http://schemas.openxmlformats.org/officeDocument/2006/relationships/image" Target="../media/image24.png"/><Relationship Id="rId2" Type="http://schemas.openxmlformats.org/officeDocument/2006/relationships/notesSlide" Target="../notesSlides/notesSlide43.xml"/><Relationship Id="rId1" Type="http://schemas.openxmlformats.org/officeDocument/2006/relationships/slideLayout" Target="../slideLayouts/slideLayout13.xml"/><Relationship Id="rId6" Type="http://schemas.openxmlformats.org/officeDocument/2006/relationships/image" Target="../media/image23.png"/><Relationship Id="rId5" Type="http://schemas.openxmlformats.org/officeDocument/2006/relationships/image" Target="../media/image8.png"/><Relationship Id="rId10" Type="http://schemas.openxmlformats.org/officeDocument/2006/relationships/image" Target="../media/image27.png"/><Relationship Id="rId4" Type="http://schemas.openxmlformats.org/officeDocument/2006/relationships/image" Target="../media/image7.png"/><Relationship Id="rId9" Type="http://schemas.openxmlformats.org/officeDocument/2006/relationships/image" Target="../media/image26.png"/></Relationships>
</file>

<file path=ppt/slides/_rels/slide4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4.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8.png"/><Relationship Id="rId4" Type="http://schemas.openxmlformats.org/officeDocument/2006/relationships/image" Target="../media/image7.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3.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12.xml"/></Relationships>
</file>

<file path=ppt/slides/_rels/slide48.xml.rels><?xml version="1.0" encoding="UTF-8" standalone="yes"?>
<Relationships xmlns="http://schemas.openxmlformats.org/package/2006/relationships"><Relationship Id="rId3" Type="http://schemas.openxmlformats.org/officeDocument/2006/relationships/hyperlink" Target="https://www.education.ky.gov/AA/distsupp/Pages/Presentations.aspx" TargetMode="External"/><Relationship Id="rId7" Type="http://schemas.openxmlformats.org/officeDocument/2006/relationships/hyperlink" Target="https://applications.education.ky.gov/login/" TargetMode="External"/><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hyperlink" Target="https://forms.gle/WRNfb1fKqb7oewBr5" TargetMode="External"/><Relationship Id="rId5" Type="http://schemas.openxmlformats.org/officeDocument/2006/relationships/hyperlink" Target="https://www.education.ky.gov/AA/distsupp/Documents/Nondisclosure%20Prelim%20Data%20QC.pdf" TargetMode="External"/><Relationship Id="rId4" Type="http://schemas.openxmlformats.org/officeDocument/2006/relationships/hyperlink" Target="https://education.ky.gov/AA/distsupp/Documents/Understanding_Kentucky_Minimum_N_School_Accountability.pdf" TargetMode="External"/></Relationships>
</file>

<file path=ppt/slides/_rels/slide49.xml.rels><?xml version="1.0" encoding="UTF-8" standalone="yes"?>
<Relationships xmlns="http://schemas.openxmlformats.org/package/2006/relationships"><Relationship Id="rId3" Type="http://schemas.openxmlformats.org/officeDocument/2006/relationships/hyperlink" Target="https://bit.ly/2025QCDayChecklist" TargetMode="External"/><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hyperlink" Target="https://nam11.safelinks.protection.outlook.com/?url=https%3A%2F%2Fbit.ly%2F2025DiscrepancyReport&amp;data=05%7C02%7Cchris.williams%40education.ky.gov%7C0993474352f84065abf408de05b45959%7C9360c11f90e64706ad0025fcdc9e2ed1%7C0%7C0%7C638954469316646078%7CUnknown%7CTWFpbGZsb3d8eyJFbXB0eU1hcGkiOnRydWUsIlYiOiIwLjAuMDAwMCIsIlAiOiJXaW4zMiIsIkFOIjoiTWFpbCIsIldUIjoyfQ%3D%3D%7C0%7C%7C%7C&amp;sdata=U7iVM38eKpHhCk6W2zCnGWMd%2FpJ6boh3y%2FonxJS0cH4%3D&amp;reserved=0"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mailto:kdeassessment@education.ky.gov" TargetMode="External"/><Relationship Id="rId2" Type="http://schemas.openxmlformats.org/officeDocument/2006/relationships/notesSlide" Target="../notesSlides/notesSlide49.xml"/><Relationship Id="rId1" Type="http://schemas.openxmlformats.org/officeDocument/2006/relationships/slideLayout" Target="../slideLayouts/slideLayout14.xml"/></Relationships>
</file>

<file path=ppt/slides/_rels/slide51.xml.rels><?xml version="1.0" encoding="UTF-8" standalone="yes"?>
<Relationships xmlns="http://schemas.openxmlformats.org/package/2006/relationships"><Relationship Id="rId3" Type="http://schemas.openxmlformats.org/officeDocument/2006/relationships/hyperlink" Target="https://applications.education.ky.gov/login/" TargetMode="External"/><Relationship Id="rId2" Type="http://schemas.openxmlformats.org/officeDocument/2006/relationships/notesSlide" Target="../notesSlides/notesSlide50.xml"/><Relationship Id="rId1" Type="http://schemas.openxmlformats.org/officeDocument/2006/relationships/slideLayout" Target="../slideLayouts/slideLayout16.xml"/><Relationship Id="rId5" Type="http://schemas.openxmlformats.org/officeDocument/2006/relationships/hyperlink" Target="https://docs.google.com/forms/d/e/1FAIpQLSeeh3qlzwHwwL76KpwapEzOs_P17kCKePUFGFejFPUBrxoInQ/viewform" TargetMode="External"/><Relationship Id="rId4" Type="http://schemas.openxmlformats.org/officeDocument/2006/relationships/hyperlink" Target="https://docs.google.com/forms/d/e/1FAIpQLSeCTzNIspbNuJb9H29zJZ1W-k-5tfJC3DpTL1vue4tdQMMmuA/viewform" TargetMode="Externa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2"/>
          <p:cNvSpPr>
            <a:spLocks noGrp="1"/>
          </p:cNvSpPr>
          <p:nvPr>
            <p:ph type="ctrTitle"/>
          </p:nvPr>
        </p:nvSpPr>
        <p:spPr>
          <a:xfrm>
            <a:off x="1745867" y="2017999"/>
            <a:ext cx="10446133" cy="1411001"/>
          </a:xfrm>
        </p:spPr>
        <p:txBody>
          <a:bodyPr>
            <a:normAutofit fontScale="90000"/>
          </a:bodyPr>
          <a:lstStyle/>
          <a:p>
            <a:br>
              <a:rPr lang="en-US" altLang="en-US"/>
            </a:br>
            <a:br>
              <a:rPr lang="en-US" altLang="en-US"/>
            </a:br>
            <a:br>
              <a:rPr lang="en-US" altLang="en-US"/>
            </a:br>
            <a:r>
              <a:rPr lang="en-US" altLang="en-US" sz="5300">
                <a:solidFill>
                  <a:srgbClr val="007780"/>
                </a:solidFill>
              </a:rPr>
              <a:t>Online Data Quality Control (QC) Day</a:t>
            </a:r>
            <a:br>
              <a:rPr lang="en-US" altLang="en-US" sz="5300"/>
            </a:br>
            <a:r>
              <a:rPr lang="en-US" altLang="en-US" sz="5300">
                <a:solidFill>
                  <a:srgbClr val="007780"/>
                </a:solidFill>
              </a:rPr>
              <a:t>Preparation</a:t>
            </a:r>
          </a:p>
        </p:txBody>
      </p:sp>
      <p:sp>
        <p:nvSpPr>
          <p:cNvPr id="8" name="Subtitle 7"/>
          <p:cNvSpPr>
            <a:spLocks noGrp="1"/>
          </p:cNvSpPr>
          <p:nvPr>
            <p:ph type="subTitle" idx="1"/>
          </p:nvPr>
        </p:nvSpPr>
        <p:spPr>
          <a:xfrm>
            <a:off x="3552884" y="3697942"/>
            <a:ext cx="8033657" cy="1920329"/>
          </a:xfrm>
        </p:spPr>
        <p:txBody>
          <a:bodyPr vert="horz" lIns="91440" tIns="45720" rIns="91440" bIns="45720" rtlCol="0" anchor="t">
            <a:noAutofit/>
          </a:bodyPr>
          <a:lstStyle/>
          <a:p>
            <a:pPr>
              <a:lnSpc>
                <a:spcPct val="120000"/>
              </a:lnSpc>
              <a:spcBef>
                <a:spcPts val="0"/>
              </a:spcBef>
            </a:pPr>
            <a:r>
              <a:rPr lang="en-US"/>
              <a:t>Shara Savage</a:t>
            </a:r>
            <a:r>
              <a:rPr lang="en-US" altLang="en-US"/>
              <a:t>, Director</a:t>
            </a:r>
            <a:endParaRPr lang="en-US"/>
          </a:p>
          <a:p>
            <a:pPr algn="r">
              <a:lnSpc>
                <a:spcPct val="120000"/>
              </a:lnSpc>
              <a:spcBef>
                <a:spcPts val="0"/>
              </a:spcBef>
            </a:pPr>
            <a:r>
              <a:rPr lang="en-US" altLang="en-US"/>
              <a:t>Division of Assessment and Accountability Support</a:t>
            </a:r>
            <a:endParaRPr lang="en-US">
              <a:ea typeface="+mn-lt"/>
              <a:cs typeface="+mn-lt"/>
            </a:endParaRPr>
          </a:p>
          <a:p>
            <a:pPr algn="r">
              <a:lnSpc>
                <a:spcPct val="120000"/>
              </a:lnSpc>
              <a:spcBef>
                <a:spcPts val="0"/>
              </a:spcBef>
            </a:pPr>
            <a:r>
              <a:rPr lang="en-US">
                <a:ea typeface="+mn-lt"/>
                <a:cs typeface="+mn-lt"/>
              </a:rPr>
              <a:t>Office of Assessment and Accountability</a:t>
            </a:r>
            <a:endParaRPr lang="en-US"/>
          </a:p>
        </p:txBody>
      </p:sp>
    </p:spTree>
    <p:extLst>
      <p:ext uri="{BB962C8B-B14F-4D97-AF65-F5344CB8AC3E}">
        <p14:creationId xmlns:p14="http://schemas.microsoft.com/office/powerpoint/2010/main" val="26399157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a:xfrm>
            <a:off x="0" y="22578"/>
            <a:ext cx="8780929" cy="918632"/>
          </a:xfrm>
        </p:spPr>
        <p:txBody>
          <a:bodyPr>
            <a:normAutofit/>
          </a:bodyPr>
          <a:lstStyle/>
          <a:p>
            <a:r>
              <a:rPr lang="en-US" altLang="en-US"/>
              <a:t>Quality Control Day Agenda</a:t>
            </a:r>
          </a:p>
        </p:txBody>
      </p:sp>
      <p:sp>
        <p:nvSpPr>
          <p:cNvPr id="6" name="Content Placeholder 5"/>
          <p:cNvSpPr>
            <a:spLocks noGrp="1"/>
          </p:cNvSpPr>
          <p:nvPr>
            <p:ph type="body" sz="quarter" idx="13"/>
          </p:nvPr>
        </p:nvSpPr>
        <p:spPr>
          <a:xfrm>
            <a:off x="621091" y="978338"/>
            <a:ext cx="10949817" cy="4901324"/>
          </a:xfrm>
        </p:spPr>
        <p:txBody>
          <a:bodyPr vert="horz" lIns="121920" tIns="60960" rIns="121920" bIns="60960" rtlCol="0" anchor="t">
            <a:normAutofit/>
          </a:bodyPr>
          <a:lstStyle/>
          <a:p>
            <a:r>
              <a:rPr lang="en-US" sz="3200">
                <a:solidFill>
                  <a:schemeClr val="tx1"/>
                </a:solidFill>
              </a:rPr>
              <a:t>Quality Control (QC) Day Overview</a:t>
            </a:r>
          </a:p>
          <a:p>
            <a:r>
              <a:rPr lang="en-US" sz="3200">
                <a:solidFill>
                  <a:schemeClr val="tx1"/>
                </a:solidFill>
              </a:rPr>
              <a:t>Accountability Cut Scores</a:t>
            </a:r>
          </a:p>
          <a:p>
            <a:r>
              <a:rPr lang="en-US" sz="3200">
                <a:solidFill>
                  <a:schemeClr val="tx1"/>
                </a:solidFill>
              </a:rPr>
              <a:t>State and Federal Calculations</a:t>
            </a:r>
          </a:p>
          <a:p>
            <a:r>
              <a:rPr lang="en-US" sz="3200">
                <a:solidFill>
                  <a:schemeClr val="tx1"/>
                </a:solidFill>
              </a:rPr>
              <a:t>Reporting Timeline</a:t>
            </a:r>
          </a:p>
          <a:p>
            <a:r>
              <a:rPr lang="en-US" sz="3200">
                <a:solidFill>
                  <a:schemeClr val="tx1"/>
                </a:solidFill>
              </a:rPr>
              <a:t>Preliminary Data Cautions and Embargo Status</a:t>
            </a:r>
          </a:p>
          <a:p>
            <a:r>
              <a:rPr lang="en-US" sz="3200">
                <a:solidFill>
                  <a:schemeClr val="tx1"/>
                </a:solidFill>
              </a:rPr>
              <a:t>QC Day Spreadsheets</a:t>
            </a:r>
          </a:p>
          <a:p>
            <a:r>
              <a:rPr lang="en-US" sz="3200">
                <a:solidFill>
                  <a:schemeClr val="tx1"/>
                </a:solidFill>
              </a:rPr>
              <a:t>QC Day Materials and Processes</a:t>
            </a:r>
          </a:p>
        </p:txBody>
      </p:sp>
    </p:spTree>
    <p:extLst>
      <p:ext uri="{BB962C8B-B14F-4D97-AF65-F5344CB8AC3E}">
        <p14:creationId xmlns:p14="http://schemas.microsoft.com/office/powerpoint/2010/main" val="27627936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756355" y="2691357"/>
            <a:ext cx="10679289" cy="1231446"/>
          </a:xfrm>
        </p:spPr>
        <p:txBody>
          <a:bodyPr>
            <a:normAutofit/>
          </a:bodyPr>
          <a:lstStyle/>
          <a:p>
            <a:r>
              <a:rPr lang="en-US" altLang="en-US" sz="4400"/>
              <a:t>Quality Control Day Overview</a:t>
            </a:r>
          </a:p>
        </p:txBody>
      </p:sp>
    </p:spTree>
    <p:extLst>
      <p:ext uri="{BB962C8B-B14F-4D97-AF65-F5344CB8AC3E}">
        <p14:creationId xmlns:p14="http://schemas.microsoft.com/office/powerpoint/2010/main" val="35291121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882E50-374D-FE86-0105-44D06DFBDCB4}"/>
              </a:ext>
            </a:extLst>
          </p:cNvPr>
          <p:cNvSpPr>
            <a:spLocks noGrp="1"/>
          </p:cNvSpPr>
          <p:nvPr>
            <p:ph type="title"/>
          </p:nvPr>
        </p:nvSpPr>
        <p:spPr>
          <a:xfrm>
            <a:off x="0" y="1"/>
            <a:ext cx="10515600" cy="941294"/>
          </a:xfrm>
        </p:spPr>
        <p:txBody>
          <a:bodyPr/>
          <a:lstStyle/>
          <a:p>
            <a:r>
              <a:rPr lang="en-US"/>
              <a:t>Quality Control Day Scheduled</a:t>
            </a:r>
          </a:p>
        </p:txBody>
      </p:sp>
      <p:sp>
        <p:nvSpPr>
          <p:cNvPr id="3" name="Content Placeholder 2">
            <a:extLst>
              <a:ext uri="{FF2B5EF4-FFF2-40B4-BE49-F238E27FC236}">
                <a16:creationId xmlns:a16="http://schemas.microsoft.com/office/drawing/2014/main" id="{E713034C-93CC-F514-F025-6B747DB8A280}"/>
              </a:ext>
            </a:extLst>
          </p:cNvPr>
          <p:cNvSpPr>
            <a:spLocks noGrp="1"/>
          </p:cNvSpPr>
          <p:nvPr>
            <p:ph idx="1"/>
          </p:nvPr>
        </p:nvSpPr>
        <p:spPr>
          <a:xfrm>
            <a:off x="838200" y="1464195"/>
            <a:ext cx="10025744" cy="4163106"/>
          </a:xfrm>
        </p:spPr>
        <p:txBody>
          <a:bodyPr vert="horz" lIns="91440" tIns="45720" rIns="91440" bIns="45720" rtlCol="0" anchor="t">
            <a:normAutofit/>
          </a:bodyPr>
          <a:lstStyle/>
          <a:p>
            <a:r>
              <a:rPr lang="en-US">
                <a:solidFill>
                  <a:schemeClr val="tx1"/>
                </a:solidFill>
              </a:rPr>
              <a:t>QC Day will occur on Sept. 23 from 9 a.m. to 4 p.m. ET. </a:t>
            </a:r>
          </a:p>
          <a:p>
            <a:r>
              <a:rPr lang="en-US">
                <a:solidFill>
                  <a:schemeClr val="tx1"/>
                </a:solidFill>
              </a:rPr>
              <a:t>The purpose of the QC Day is for District Assessment Coordinators (DACs) to identify systemic issues in accountability data prior to any public release. </a:t>
            </a:r>
          </a:p>
          <a:p>
            <a:pPr marL="0" indent="0">
              <a:buNone/>
            </a:pPr>
            <a:endParaRPr lang="en-US" sz="2600"/>
          </a:p>
          <a:p>
            <a:pPr marL="0" indent="0">
              <a:buNone/>
            </a:pPr>
            <a:endParaRPr lang="en-US"/>
          </a:p>
        </p:txBody>
      </p:sp>
    </p:spTree>
    <p:extLst>
      <p:ext uri="{BB962C8B-B14F-4D97-AF65-F5344CB8AC3E}">
        <p14:creationId xmlns:p14="http://schemas.microsoft.com/office/powerpoint/2010/main" val="13652321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957233-9DDE-8C23-E955-EFF872149F43}"/>
              </a:ext>
            </a:extLst>
          </p:cNvPr>
          <p:cNvSpPr>
            <a:spLocks noGrp="1"/>
          </p:cNvSpPr>
          <p:nvPr>
            <p:ph type="title"/>
          </p:nvPr>
        </p:nvSpPr>
        <p:spPr>
          <a:xfrm>
            <a:off x="0" y="1"/>
            <a:ext cx="10876402" cy="927846"/>
          </a:xfrm>
        </p:spPr>
        <p:txBody>
          <a:bodyPr/>
          <a:lstStyle/>
          <a:p>
            <a:r>
              <a:rPr lang="en-US"/>
              <a:t>QC Day Purpose </a:t>
            </a:r>
          </a:p>
        </p:txBody>
      </p:sp>
      <p:sp>
        <p:nvSpPr>
          <p:cNvPr id="3" name="Content Placeholder 2">
            <a:extLst>
              <a:ext uri="{FF2B5EF4-FFF2-40B4-BE49-F238E27FC236}">
                <a16:creationId xmlns:a16="http://schemas.microsoft.com/office/drawing/2014/main" id="{7BC540B8-A846-D63F-41DD-0E486A52F35B}"/>
              </a:ext>
            </a:extLst>
          </p:cNvPr>
          <p:cNvSpPr>
            <a:spLocks noGrp="1"/>
          </p:cNvSpPr>
          <p:nvPr>
            <p:ph idx="1"/>
          </p:nvPr>
        </p:nvSpPr>
        <p:spPr>
          <a:xfrm>
            <a:off x="461789" y="1066535"/>
            <a:ext cx="11559881" cy="4351338"/>
          </a:xfrm>
        </p:spPr>
        <p:txBody>
          <a:bodyPr vert="horz" lIns="91440" tIns="45720" rIns="91440" bIns="45720" rtlCol="0" anchor="t">
            <a:normAutofit fontScale="92500"/>
          </a:bodyPr>
          <a:lstStyle/>
          <a:p>
            <a:pPr fontAlgn="base"/>
            <a:r>
              <a:rPr lang="en-US" sz="3000" b="1">
                <a:solidFill>
                  <a:schemeClr val="tx1"/>
                </a:solidFill>
              </a:rPr>
              <a:t>Purpose​</a:t>
            </a:r>
          </a:p>
          <a:p>
            <a:pPr lvl="1" fontAlgn="base"/>
            <a:r>
              <a:rPr lang="en-US" sz="2600">
                <a:solidFill>
                  <a:schemeClr val="tx1"/>
                </a:solidFill>
              </a:rPr>
              <a:t>Ensure accurate public reporting​.</a:t>
            </a:r>
          </a:p>
          <a:p>
            <a:pPr lvl="1" fontAlgn="base"/>
            <a:r>
              <a:rPr lang="en-US" sz="2600">
                <a:solidFill>
                  <a:schemeClr val="tx1"/>
                </a:solidFill>
              </a:rPr>
              <a:t>Identify statewide systemic data issues that potentially impact multiple schools and districts.</a:t>
            </a:r>
          </a:p>
          <a:p>
            <a:pPr fontAlgn="base"/>
            <a:r>
              <a:rPr lang="en-US" sz="3000" b="1">
                <a:solidFill>
                  <a:schemeClr val="tx1"/>
                </a:solidFill>
              </a:rPr>
              <a:t>Review Data​</a:t>
            </a:r>
          </a:p>
          <a:p>
            <a:pPr lvl="1" fontAlgn="base"/>
            <a:r>
              <a:rPr lang="en-US" sz="2600">
                <a:solidFill>
                  <a:schemeClr val="tx1"/>
                </a:solidFill>
              </a:rPr>
              <a:t>Changes to individual student data were requested in the Student Data Review and Rosters (SDRR) application during QC Data Review. </a:t>
            </a:r>
          </a:p>
          <a:p>
            <a:pPr lvl="1" fontAlgn="base"/>
            <a:r>
              <a:rPr lang="en-US" sz="2600">
                <a:solidFill>
                  <a:schemeClr val="tx1"/>
                </a:solidFill>
              </a:rPr>
              <a:t>Review accountability data, including color ratings, indicator data and federal classifications.</a:t>
            </a:r>
          </a:p>
          <a:p>
            <a:pPr lvl="1" fontAlgn="base"/>
            <a:r>
              <a:rPr lang="en-US" sz="2600">
                <a:solidFill>
                  <a:schemeClr val="tx1"/>
                </a:solidFill>
              </a:rPr>
              <a:t>Conduct a final review of data to ensure data quality for schools and districts.​</a:t>
            </a:r>
          </a:p>
          <a:p>
            <a:pPr lvl="1" fontAlgn="base"/>
            <a:r>
              <a:rPr lang="en-US" sz="2600">
                <a:solidFill>
                  <a:schemeClr val="tx1"/>
                </a:solidFill>
              </a:rPr>
              <a:t>Carefully review individual student groups for federal classification (TSI). </a:t>
            </a:r>
          </a:p>
          <a:p>
            <a:endParaRPr lang="en-US"/>
          </a:p>
        </p:txBody>
      </p:sp>
    </p:spTree>
    <p:extLst>
      <p:ext uri="{BB962C8B-B14F-4D97-AF65-F5344CB8AC3E}">
        <p14:creationId xmlns:p14="http://schemas.microsoft.com/office/powerpoint/2010/main" val="382036715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709470-0A28-02F1-C7AE-43FB0E6B5244}"/>
              </a:ext>
            </a:extLst>
          </p:cNvPr>
          <p:cNvSpPr>
            <a:spLocks noGrp="1"/>
          </p:cNvSpPr>
          <p:nvPr>
            <p:ph type="title"/>
          </p:nvPr>
        </p:nvSpPr>
        <p:spPr>
          <a:xfrm>
            <a:off x="0" y="0"/>
            <a:ext cx="9808698" cy="914400"/>
          </a:xfrm>
        </p:spPr>
        <p:txBody>
          <a:bodyPr>
            <a:normAutofit/>
          </a:bodyPr>
          <a:lstStyle/>
          <a:p>
            <a:r>
              <a:rPr lang="en-US"/>
              <a:t>Accountability Indicators</a:t>
            </a:r>
          </a:p>
        </p:txBody>
      </p:sp>
      <p:sp>
        <p:nvSpPr>
          <p:cNvPr id="3" name="Content Placeholder 2">
            <a:extLst>
              <a:ext uri="{FF2B5EF4-FFF2-40B4-BE49-F238E27FC236}">
                <a16:creationId xmlns:a16="http://schemas.microsoft.com/office/drawing/2014/main" id="{216A3318-3262-9795-CCC6-C026FFE11F23}"/>
              </a:ext>
            </a:extLst>
          </p:cNvPr>
          <p:cNvSpPr>
            <a:spLocks noGrp="1"/>
          </p:cNvSpPr>
          <p:nvPr>
            <p:ph idx="1"/>
          </p:nvPr>
        </p:nvSpPr>
        <p:spPr>
          <a:xfrm>
            <a:off x="338455" y="836023"/>
            <a:ext cx="10515600" cy="4055484"/>
          </a:xfrm>
        </p:spPr>
        <p:txBody>
          <a:bodyPr vert="horz" lIns="91440" tIns="45720" rIns="91440" bIns="45720" rtlCol="0" anchor="t">
            <a:normAutofit fontScale="92500" lnSpcReduction="20000"/>
          </a:bodyPr>
          <a:lstStyle/>
          <a:p>
            <a:pPr>
              <a:lnSpc>
                <a:spcPct val="110000"/>
              </a:lnSpc>
            </a:pPr>
            <a:r>
              <a:rPr lang="en-US" sz="2800">
                <a:solidFill>
                  <a:schemeClr val="tx1"/>
                </a:solidFill>
                <a:ea typeface="Calibri"/>
                <a:cs typeface="Times New Roman"/>
              </a:rPr>
              <a:t>Indicator </a:t>
            </a:r>
            <a:r>
              <a:rPr lang="en-US">
                <a:solidFill>
                  <a:schemeClr val="tx1"/>
                </a:solidFill>
                <a:ea typeface="Calibri"/>
                <a:cs typeface="Times New Roman"/>
              </a:rPr>
              <a:t>ratings</a:t>
            </a:r>
            <a:r>
              <a:rPr lang="en-US" sz="2800">
                <a:solidFill>
                  <a:schemeClr val="tx1"/>
                </a:solidFill>
                <a:ea typeface="Calibri"/>
                <a:cs typeface="Times New Roman"/>
              </a:rPr>
              <a:t> will be reported as red, orange, yellow, green and blue.</a:t>
            </a:r>
          </a:p>
          <a:p>
            <a:pPr>
              <a:lnSpc>
                <a:spcPct val="110000"/>
              </a:lnSpc>
            </a:pPr>
            <a:r>
              <a:rPr lang="en-US">
                <a:solidFill>
                  <a:schemeClr val="tx1"/>
                </a:solidFill>
                <a:ea typeface="Calibri"/>
                <a:cs typeface="Times New Roman"/>
              </a:rPr>
              <a:t>Status</a:t>
            </a:r>
            <a:r>
              <a:rPr lang="en-US" sz="2800">
                <a:solidFill>
                  <a:schemeClr val="tx1"/>
                </a:solidFill>
                <a:ea typeface="Calibri"/>
                <a:cs typeface="Times New Roman"/>
              </a:rPr>
              <a:t> is defined as the annual school-level summary based on student performance. Change is the difference in Status between student performance from one year to the next in the following state indicators:</a:t>
            </a:r>
            <a:endParaRPr lang="en-US">
              <a:solidFill>
                <a:schemeClr val="tx1"/>
              </a:solidFill>
            </a:endParaRPr>
          </a:p>
          <a:p>
            <a:pPr lvl="1">
              <a:lnSpc>
                <a:spcPct val="110000"/>
              </a:lnSpc>
            </a:pPr>
            <a:r>
              <a:rPr lang="en-US">
                <a:solidFill>
                  <a:schemeClr val="tx1"/>
                </a:solidFill>
              </a:rPr>
              <a:t>State Assessment Results in Reading and Mathematics (E/M/H)</a:t>
            </a:r>
          </a:p>
          <a:p>
            <a:pPr lvl="1">
              <a:lnSpc>
                <a:spcPct val="110000"/>
              </a:lnSpc>
            </a:pPr>
            <a:r>
              <a:rPr lang="en-US">
                <a:solidFill>
                  <a:schemeClr val="tx1"/>
                </a:solidFill>
              </a:rPr>
              <a:t>State Assessment Results in Writing, Science and Social Studies (E/M/H)</a:t>
            </a:r>
          </a:p>
          <a:p>
            <a:pPr lvl="1">
              <a:lnSpc>
                <a:spcPct val="110000"/>
              </a:lnSpc>
            </a:pPr>
            <a:r>
              <a:rPr lang="en-US">
                <a:solidFill>
                  <a:schemeClr val="tx1"/>
                </a:solidFill>
              </a:rPr>
              <a:t>Progress on English Language Proficiency (E/M/H)</a:t>
            </a:r>
          </a:p>
          <a:p>
            <a:pPr lvl="1">
              <a:lnSpc>
                <a:spcPct val="110000"/>
              </a:lnSpc>
            </a:pPr>
            <a:r>
              <a:rPr lang="en-US">
                <a:solidFill>
                  <a:schemeClr val="tx1"/>
                </a:solidFill>
              </a:rPr>
              <a:t>Quality of School Climate and Safety Survey (E/M/H)</a:t>
            </a:r>
          </a:p>
          <a:p>
            <a:pPr lvl="1">
              <a:lnSpc>
                <a:spcPct val="110000"/>
              </a:lnSpc>
            </a:pPr>
            <a:r>
              <a:rPr lang="en-US">
                <a:solidFill>
                  <a:schemeClr val="tx1"/>
                </a:solidFill>
              </a:rPr>
              <a:t>Postsecondary Readiness (H)</a:t>
            </a:r>
          </a:p>
          <a:p>
            <a:pPr lvl="1">
              <a:lnSpc>
                <a:spcPct val="110000"/>
              </a:lnSpc>
            </a:pPr>
            <a:r>
              <a:rPr lang="en-US">
                <a:solidFill>
                  <a:schemeClr val="tx1"/>
                </a:solidFill>
              </a:rPr>
              <a:t>Graduation Rate (H)</a:t>
            </a:r>
          </a:p>
        </p:txBody>
      </p:sp>
      <p:sp>
        <p:nvSpPr>
          <p:cNvPr id="6" name="TextBox 5">
            <a:extLst>
              <a:ext uri="{FF2B5EF4-FFF2-40B4-BE49-F238E27FC236}">
                <a16:creationId xmlns:a16="http://schemas.microsoft.com/office/drawing/2014/main" id="{F4CFE2AF-E199-FBAD-BEDB-4ED1E8EEAEC5}"/>
              </a:ext>
            </a:extLst>
          </p:cNvPr>
          <p:cNvSpPr txBox="1"/>
          <p:nvPr/>
        </p:nvSpPr>
        <p:spPr>
          <a:xfrm>
            <a:off x="338455" y="4701403"/>
            <a:ext cx="11429001" cy="646331"/>
          </a:xfrm>
          <a:prstGeom prst="rect">
            <a:avLst/>
          </a:prstGeom>
          <a:noFill/>
        </p:spPr>
        <p:txBody>
          <a:bodyPr wrap="square">
            <a:spAutoFit/>
          </a:bodyPr>
          <a:lstStyle/>
          <a:p>
            <a:r>
              <a:rPr lang="en-US"/>
              <a:t>For more details on the accountability indicators, please review the </a:t>
            </a:r>
            <a:r>
              <a:rPr lang="en-US">
                <a:solidFill>
                  <a:srgbClr val="0070C0"/>
                </a:solidFill>
                <a:hlinkClick r:id="rId3">
                  <a:extLst>
                    <a:ext uri="{A12FA001-AC4F-418D-AE19-62706E023703}">
                      <ahyp:hlinkClr xmlns:ahyp="http://schemas.microsoft.com/office/drawing/2018/hyperlinkcolor" val="tx"/>
                    </a:ext>
                  </a:extLst>
                </a:hlinkClick>
              </a:rPr>
              <a:t>2026 Accountability Indicator Trainings</a:t>
            </a:r>
            <a:endParaRPr lang="en-US">
              <a:solidFill>
                <a:srgbClr val="0070C0"/>
              </a:solidFill>
            </a:endParaRPr>
          </a:p>
          <a:p>
            <a:pPr marL="0" indent="0">
              <a:buNone/>
            </a:pPr>
            <a:r>
              <a:rPr lang="en-US"/>
              <a:t>PowerPoint and the training video,</a:t>
            </a:r>
          </a:p>
        </p:txBody>
      </p:sp>
    </p:spTree>
    <p:extLst>
      <p:ext uri="{BB962C8B-B14F-4D97-AF65-F5344CB8AC3E}">
        <p14:creationId xmlns:p14="http://schemas.microsoft.com/office/powerpoint/2010/main" val="405121791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A414B6F-CB84-D1BE-3311-98855FA6A8EA}"/>
              </a:ext>
            </a:extLst>
          </p:cNvPr>
          <p:cNvSpPr>
            <a:spLocks noGrp="1"/>
          </p:cNvSpPr>
          <p:nvPr>
            <p:ph type="title"/>
          </p:nvPr>
        </p:nvSpPr>
        <p:spPr>
          <a:xfrm>
            <a:off x="844550" y="1824038"/>
            <a:ext cx="10515600" cy="2033587"/>
          </a:xfrm>
        </p:spPr>
        <p:txBody>
          <a:bodyPr>
            <a:normAutofit/>
          </a:bodyPr>
          <a:lstStyle/>
          <a:p>
            <a:r>
              <a:rPr lang="en-US" sz="4400"/>
              <a:t>State and Federal Accountability Overview</a:t>
            </a:r>
          </a:p>
        </p:txBody>
      </p:sp>
      <p:sp>
        <p:nvSpPr>
          <p:cNvPr id="5" name="Text Placeholder 4">
            <a:extLst>
              <a:ext uri="{FF2B5EF4-FFF2-40B4-BE49-F238E27FC236}">
                <a16:creationId xmlns:a16="http://schemas.microsoft.com/office/drawing/2014/main" id="{A646E32A-047E-533A-2A0E-A3F2146D1B7B}"/>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12477661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EF7D55-9457-B717-E28E-7AE86B28FC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E800FBF-32AE-37BE-1AA7-33C698222F8B}"/>
              </a:ext>
            </a:extLst>
          </p:cNvPr>
          <p:cNvSpPr>
            <a:spLocks noGrp="1"/>
          </p:cNvSpPr>
          <p:nvPr>
            <p:ph type="title"/>
          </p:nvPr>
        </p:nvSpPr>
        <p:spPr>
          <a:xfrm>
            <a:off x="0" y="19879"/>
            <a:ext cx="11424976" cy="996122"/>
          </a:xfrm>
        </p:spPr>
        <p:txBody>
          <a:bodyPr/>
          <a:lstStyle/>
          <a:p>
            <a:r>
              <a:rPr lang="en-US"/>
              <a:t>State and Federal Accountability</a:t>
            </a:r>
          </a:p>
        </p:txBody>
      </p:sp>
      <p:sp>
        <p:nvSpPr>
          <p:cNvPr id="5" name="Arrow: Pentagon 4">
            <a:extLst>
              <a:ext uri="{FF2B5EF4-FFF2-40B4-BE49-F238E27FC236}">
                <a16:creationId xmlns:a16="http://schemas.microsoft.com/office/drawing/2014/main" id="{37F0009D-5528-B6F1-8F4B-1280E64C540E}"/>
              </a:ext>
            </a:extLst>
          </p:cNvPr>
          <p:cNvSpPr/>
          <p:nvPr/>
        </p:nvSpPr>
        <p:spPr>
          <a:xfrm>
            <a:off x="280136" y="1351626"/>
            <a:ext cx="1901687" cy="1175583"/>
          </a:xfrm>
          <a:prstGeom prst="homePlate">
            <a:avLst/>
          </a:prstGeom>
          <a:solidFill>
            <a:srgbClr val="7BCFB5"/>
          </a:solidFill>
        </p:spPr>
        <p:style>
          <a:lnRef idx="2">
            <a:schemeClr val="accent3">
              <a:shade val="15000"/>
            </a:schemeClr>
          </a:lnRef>
          <a:fillRef idx="1">
            <a:schemeClr val="accent3"/>
          </a:fillRef>
          <a:effectRef idx="0">
            <a:schemeClr val="accent3"/>
          </a:effectRef>
          <a:fontRef idx="minor">
            <a:schemeClr val="lt1"/>
          </a:fontRef>
        </p:style>
        <p:txBody>
          <a:bodyPr lIns="91440" tIns="45720" rIns="91440" bIns="45720" rtlCol="0" anchor="ctr"/>
          <a:lstStyle/>
          <a:p>
            <a:pPr algn="ctr"/>
            <a:r>
              <a:rPr lang="en-US">
                <a:solidFill>
                  <a:schemeClr val="tx1"/>
                </a:solidFill>
              </a:rPr>
              <a:t>State Accountability</a:t>
            </a:r>
          </a:p>
          <a:p>
            <a:pPr algn="ctr"/>
            <a:r>
              <a:rPr lang="en-US">
                <a:solidFill>
                  <a:schemeClr val="tx1"/>
                </a:solidFill>
              </a:rPr>
              <a:t>Colors</a:t>
            </a:r>
          </a:p>
        </p:txBody>
      </p:sp>
      <p:sp>
        <p:nvSpPr>
          <p:cNvPr id="6" name="Arrow: Pentagon 5">
            <a:extLst>
              <a:ext uri="{FF2B5EF4-FFF2-40B4-BE49-F238E27FC236}">
                <a16:creationId xmlns:a16="http://schemas.microsoft.com/office/drawing/2014/main" id="{34D4DAEE-E1BF-D9D2-A9DC-C76FC180A44E}"/>
              </a:ext>
            </a:extLst>
          </p:cNvPr>
          <p:cNvSpPr/>
          <p:nvPr/>
        </p:nvSpPr>
        <p:spPr>
          <a:xfrm>
            <a:off x="195469" y="3606004"/>
            <a:ext cx="1901687" cy="1175583"/>
          </a:xfrm>
          <a:prstGeom prst="homePlate">
            <a:avLst/>
          </a:prstGeom>
          <a:solidFill>
            <a:srgbClr val="009CA8"/>
          </a:solidFill>
        </p:spPr>
        <p:style>
          <a:lnRef idx="2">
            <a:schemeClr val="accent2">
              <a:shade val="15000"/>
            </a:schemeClr>
          </a:lnRef>
          <a:fillRef idx="1">
            <a:schemeClr val="accent2"/>
          </a:fillRef>
          <a:effectRef idx="0">
            <a:schemeClr val="accent2"/>
          </a:effectRef>
          <a:fontRef idx="minor">
            <a:schemeClr val="lt1"/>
          </a:fontRef>
        </p:style>
        <p:txBody>
          <a:bodyPr lIns="91440" tIns="45720" rIns="91440" bIns="45720" rtlCol="0" anchor="ctr"/>
          <a:lstStyle/>
          <a:p>
            <a:pPr algn="ctr"/>
            <a:r>
              <a:rPr lang="en-US">
                <a:solidFill>
                  <a:schemeClr val="tx1"/>
                </a:solidFill>
              </a:rPr>
              <a:t>Federal Accountability</a:t>
            </a:r>
          </a:p>
          <a:p>
            <a:pPr algn="ctr"/>
            <a:r>
              <a:rPr lang="en-US">
                <a:solidFill>
                  <a:schemeClr val="tx1"/>
                </a:solidFill>
              </a:rPr>
              <a:t>Classifications</a:t>
            </a:r>
          </a:p>
        </p:txBody>
      </p:sp>
      <p:sp>
        <p:nvSpPr>
          <p:cNvPr id="3" name="Text Placeholder 2">
            <a:extLst>
              <a:ext uri="{FF2B5EF4-FFF2-40B4-BE49-F238E27FC236}">
                <a16:creationId xmlns:a16="http://schemas.microsoft.com/office/drawing/2014/main" id="{848E9ED6-E19A-9135-EF5E-66661E537EA8}"/>
              </a:ext>
            </a:extLst>
          </p:cNvPr>
          <p:cNvSpPr>
            <a:spLocks noGrp="1"/>
          </p:cNvSpPr>
          <p:nvPr>
            <p:ph type="body" sz="quarter" idx="13"/>
          </p:nvPr>
        </p:nvSpPr>
        <p:spPr>
          <a:xfrm>
            <a:off x="2345633" y="1230674"/>
            <a:ext cx="9356372" cy="4067485"/>
          </a:xfrm>
        </p:spPr>
        <p:txBody>
          <a:bodyPr>
            <a:noAutofit/>
          </a:bodyPr>
          <a:lstStyle/>
          <a:p>
            <a:pPr marL="0" indent="0">
              <a:buNone/>
            </a:pPr>
            <a:r>
              <a:rPr lang="en-US" sz="2400">
                <a:solidFill>
                  <a:schemeClr val="tx1"/>
                </a:solidFill>
              </a:rPr>
              <a:t>KRS 158.6455</a:t>
            </a:r>
          </a:p>
          <a:p>
            <a:pPr marL="0" indent="0">
              <a:buNone/>
            </a:pPr>
            <a:r>
              <a:rPr lang="en-US" sz="2400">
                <a:solidFill>
                  <a:schemeClr val="tx1"/>
                </a:solidFill>
              </a:rPr>
              <a:t>Status and change shall receive equal weight in determining overall performance. For all students as a group and separately for individual groups, status shall be determined by using the current year performance, and change shall be determined by using the difference in performance from the prior to the current year. </a:t>
            </a:r>
          </a:p>
          <a:p>
            <a:pPr marL="0" indent="0">
              <a:lnSpc>
                <a:spcPct val="120000"/>
              </a:lnSpc>
              <a:spcBef>
                <a:spcPts val="0"/>
              </a:spcBef>
              <a:buNone/>
            </a:pPr>
            <a:endParaRPr lang="en-US" sz="2400">
              <a:solidFill>
                <a:schemeClr val="tx1"/>
              </a:solidFill>
            </a:endParaRPr>
          </a:p>
          <a:p>
            <a:pPr marL="0" indent="0">
              <a:buNone/>
            </a:pPr>
            <a:r>
              <a:rPr lang="en-US" sz="2400" b="1">
                <a:solidFill>
                  <a:schemeClr val="tx1"/>
                </a:solidFill>
              </a:rPr>
              <a:t>Except that change shall be based on the difference in performance </a:t>
            </a:r>
            <a:r>
              <a:rPr lang="en-US" sz="2400" b="1" i="1">
                <a:solidFill>
                  <a:schemeClr val="tx1"/>
                </a:solidFill>
              </a:rPr>
              <a:t>for the prior three (3) years for the purpose of determining the lowest-performing five percent (5%) </a:t>
            </a:r>
            <a:r>
              <a:rPr lang="en-US" sz="2400" b="1">
                <a:solidFill>
                  <a:schemeClr val="tx1"/>
                </a:solidFill>
              </a:rPr>
              <a:t>of schools under subsections (2) and (3) of Section 2 of this Act.</a:t>
            </a:r>
          </a:p>
        </p:txBody>
      </p:sp>
    </p:spTree>
    <p:extLst>
      <p:ext uri="{BB962C8B-B14F-4D97-AF65-F5344CB8AC3E}">
        <p14:creationId xmlns:p14="http://schemas.microsoft.com/office/powerpoint/2010/main" val="22375039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9E28AC-68DF-8257-4860-BEF5067A0039}"/>
              </a:ext>
            </a:extLst>
          </p:cNvPr>
          <p:cNvSpPr>
            <a:spLocks noGrp="1"/>
          </p:cNvSpPr>
          <p:nvPr>
            <p:ph type="title"/>
          </p:nvPr>
        </p:nvSpPr>
        <p:spPr>
          <a:xfrm>
            <a:off x="0" y="0"/>
            <a:ext cx="7792872" cy="1006514"/>
          </a:xfrm>
        </p:spPr>
        <p:txBody>
          <a:bodyPr>
            <a:normAutofit/>
          </a:bodyPr>
          <a:lstStyle/>
          <a:p>
            <a:r>
              <a:rPr lang="en-US"/>
              <a:t>Federal Classification</a:t>
            </a:r>
          </a:p>
        </p:txBody>
      </p:sp>
      <p:sp>
        <p:nvSpPr>
          <p:cNvPr id="3" name="Content Placeholder 2">
            <a:extLst>
              <a:ext uri="{FF2B5EF4-FFF2-40B4-BE49-F238E27FC236}">
                <a16:creationId xmlns:a16="http://schemas.microsoft.com/office/drawing/2014/main" id="{D99F2F24-B5E3-CFDB-73EB-C47DEF25B4E9}"/>
              </a:ext>
            </a:extLst>
          </p:cNvPr>
          <p:cNvSpPr>
            <a:spLocks noGrp="1"/>
          </p:cNvSpPr>
          <p:nvPr>
            <p:ph idx="1"/>
          </p:nvPr>
        </p:nvSpPr>
        <p:spPr>
          <a:xfrm>
            <a:off x="320272" y="1006514"/>
            <a:ext cx="11551455" cy="4833017"/>
          </a:xfrm>
        </p:spPr>
        <p:txBody>
          <a:bodyPr vert="horz" lIns="91440" tIns="45720" rIns="91440" bIns="45720" rtlCol="0" anchor="t">
            <a:normAutofit/>
          </a:bodyPr>
          <a:lstStyle/>
          <a:p>
            <a:r>
              <a:rPr lang="en-US" sz="3200">
                <a:solidFill>
                  <a:schemeClr val="tx1"/>
                </a:solidFill>
              </a:rPr>
              <a:t>Targeted Support and Improvement (TSI) identification is required annually. </a:t>
            </a:r>
            <a:r>
              <a:rPr lang="en-US" sz="3200">
                <a:solidFill>
                  <a:schemeClr val="tx1"/>
                </a:solidFill>
                <a:effectLst/>
              </a:rPr>
              <a:t>Beginning in Fall 2025, Comprehensive Support and Improvement (CSI I and CSI II) schools will be identified annually.</a:t>
            </a:r>
          </a:p>
          <a:p>
            <a:pPr marL="457200" lvl="2" indent="-457200">
              <a:lnSpc>
                <a:spcPct val="110000"/>
              </a:lnSpc>
              <a:spcBef>
                <a:spcPts val="0"/>
              </a:spcBef>
            </a:pPr>
            <a:endParaRPr lang="en-US" sz="3500"/>
          </a:p>
        </p:txBody>
      </p:sp>
    </p:spTree>
    <p:extLst>
      <p:ext uri="{BB962C8B-B14F-4D97-AF65-F5344CB8AC3E}">
        <p14:creationId xmlns:p14="http://schemas.microsoft.com/office/powerpoint/2010/main" val="9584312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altLang="en-US" sz="4400"/>
              <a:t>Public Reporting</a:t>
            </a:r>
          </a:p>
        </p:txBody>
      </p:sp>
    </p:spTree>
    <p:extLst>
      <p:ext uri="{BB962C8B-B14F-4D97-AF65-F5344CB8AC3E}">
        <p14:creationId xmlns:p14="http://schemas.microsoft.com/office/powerpoint/2010/main" val="405152129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idx="4294967295"/>
          </p:nvPr>
        </p:nvSpPr>
        <p:spPr>
          <a:xfrm>
            <a:off x="0" y="0"/>
            <a:ext cx="11187949" cy="1016000"/>
          </a:xfrm>
        </p:spPr>
        <p:txBody>
          <a:bodyPr>
            <a:normAutofit/>
          </a:bodyPr>
          <a:lstStyle/>
          <a:p>
            <a:r>
              <a:rPr lang="en-US"/>
              <a:t>Timeline for 2026 Public Reporting</a:t>
            </a:r>
          </a:p>
        </p:txBody>
      </p:sp>
      <p:sp>
        <p:nvSpPr>
          <p:cNvPr id="2" name="Rounded Rectangle 1" descr="Text in box indicates this is a tentative timeline. "/>
          <p:cNvSpPr/>
          <p:nvPr/>
        </p:nvSpPr>
        <p:spPr>
          <a:xfrm>
            <a:off x="3783208" y="1292244"/>
            <a:ext cx="3454400" cy="609600"/>
          </a:xfrm>
          <a:prstGeom prst="roundRect">
            <a:avLst/>
          </a:prstGeom>
          <a:solidFill>
            <a:srgbClr val="079DA9"/>
          </a:solidFill>
          <a:scene3d>
            <a:camera prst="orthographicFront"/>
            <a:lightRig rig="threePt" dir="t"/>
          </a:scene3d>
          <a:sp3d>
            <a:bevelT w="165100" prst="coolSlant"/>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a:solidFill>
                  <a:schemeClr val="tx1"/>
                </a:solidFill>
              </a:rPr>
              <a:t>TENTATIVE</a:t>
            </a:r>
          </a:p>
        </p:txBody>
      </p:sp>
      <p:sp>
        <p:nvSpPr>
          <p:cNvPr id="4" name="Freeform: Shape 3">
            <a:extLst>
              <a:ext uri="{FF2B5EF4-FFF2-40B4-BE49-F238E27FC236}">
                <a16:creationId xmlns:a16="http://schemas.microsoft.com/office/drawing/2014/main" id="{57603EB8-ABF2-31E0-1492-90FDCCC13CFE}"/>
              </a:ext>
              <a:ext uri="{C183D7F6-B498-43B3-948B-1728B52AA6E4}">
                <adec:decorative xmlns:adec="http://schemas.microsoft.com/office/drawing/2017/decorative" val="0"/>
              </a:ext>
            </a:extLst>
          </p:cNvPr>
          <p:cNvSpPr/>
          <p:nvPr/>
        </p:nvSpPr>
        <p:spPr>
          <a:xfrm>
            <a:off x="108865" y="2451802"/>
            <a:ext cx="3114278" cy="1245711"/>
          </a:xfrm>
          <a:custGeom>
            <a:avLst/>
            <a:gdLst>
              <a:gd name="csX0" fmla="*/ 0 w 3114278"/>
              <a:gd name="csY0" fmla="*/ 0 h 1245711"/>
              <a:gd name="csX1" fmla="*/ 2491423 w 3114278"/>
              <a:gd name="csY1" fmla="*/ 0 h 1245711"/>
              <a:gd name="csX2" fmla="*/ 3114278 w 3114278"/>
              <a:gd name="csY2" fmla="*/ 622856 h 1245711"/>
              <a:gd name="csX3" fmla="*/ 2491423 w 3114278"/>
              <a:gd name="csY3" fmla="*/ 1245711 h 1245711"/>
              <a:gd name="csX4" fmla="*/ 0 w 3114278"/>
              <a:gd name="csY4" fmla="*/ 1245711 h 1245711"/>
              <a:gd name="csX5" fmla="*/ 622856 w 3114278"/>
              <a:gd name="csY5" fmla="*/ 622856 h 1245711"/>
              <a:gd name="csX6" fmla="*/ 0 w 3114278"/>
              <a:gd name="csY6" fmla="*/ 0 h 124571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14278" h="1245711">
                <a:moveTo>
                  <a:pt x="0" y="0"/>
                </a:moveTo>
                <a:lnTo>
                  <a:pt x="2491423" y="0"/>
                </a:lnTo>
                <a:lnTo>
                  <a:pt x="3114278" y="622856"/>
                </a:lnTo>
                <a:lnTo>
                  <a:pt x="2491423" y="1245711"/>
                </a:lnTo>
                <a:lnTo>
                  <a:pt x="0" y="1245711"/>
                </a:lnTo>
                <a:lnTo>
                  <a:pt x="622856" y="622856"/>
                </a:lnTo>
                <a:lnTo>
                  <a:pt x="0" y="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5">
              <a:hueOff val="0"/>
              <a:satOff val="0"/>
              <a:lumOff val="0"/>
              <a:alphaOff val="0"/>
            </a:schemeClr>
          </a:fillRef>
          <a:effectRef idx="2">
            <a:schemeClr val="accent5">
              <a:hueOff val="0"/>
              <a:satOff val="0"/>
              <a:lumOff val="0"/>
              <a:alphaOff val="0"/>
            </a:schemeClr>
          </a:effectRef>
          <a:fontRef idx="minor">
            <a:schemeClr val="lt1"/>
          </a:fontRef>
        </p:style>
        <p:txBody>
          <a:bodyPr spcFirstLastPara="0" vert="horz" wrap="square" lIns="702866" tIns="26670" rIns="649525" bIns="26670" numCol="1" spcCol="1270" anchor="ctr" anchorCtr="0">
            <a:noAutofit/>
          </a:bodyPr>
          <a:lstStyle/>
          <a:p>
            <a:pPr marL="0" lvl="0" indent="0" algn="ctr" defTabSz="889000">
              <a:lnSpc>
                <a:spcPct val="100000"/>
              </a:lnSpc>
              <a:spcBef>
                <a:spcPct val="0"/>
              </a:spcBef>
              <a:spcAft>
                <a:spcPts val="0"/>
              </a:spcAft>
              <a:buNone/>
            </a:pPr>
            <a:r>
              <a:rPr lang="en-US" sz="2000" b="0" kern="1200">
                <a:solidFill>
                  <a:schemeClr val="tx1"/>
                </a:solidFill>
              </a:rPr>
              <a:t>Oct. 13</a:t>
            </a:r>
          </a:p>
        </p:txBody>
      </p:sp>
      <p:sp>
        <p:nvSpPr>
          <p:cNvPr id="6" name="Freeform: Shape 5">
            <a:extLst>
              <a:ext uri="{FF2B5EF4-FFF2-40B4-BE49-F238E27FC236}">
                <a16:creationId xmlns:a16="http://schemas.microsoft.com/office/drawing/2014/main" id="{2523C6BE-3A8E-20D1-A5FD-40D47A760F7B}"/>
              </a:ext>
            </a:extLst>
          </p:cNvPr>
          <p:cNvSpPr/>
          <p:nvPr/>
        </p:nvSpPr>
        <p:spPr>
          <a:xfrm>
            <a:off x="108865" y="3853227"/>
            <a:ext cx="2491422" cy="1555334"/>
          </a:xfrm>
          <a:custGeom>
            <a:avLst/>
            <a:gdLst>
              <a:gd name="csX0" fmla="*/ 0 w 2491422"/>
              <a:gd name="csY0" fmla="*/ 0 h 1555334"/>
              <a:gd name="csX1" fmla="*/ 2491422 w 2491422"/>
              <a:gd name="csY1" fmla="*/ 0 h 1555334"/>
              <a:gd name="csX2" fmla="*/ 2491422 w 2491422"/>
              <a:gd name="csY2" fmla="*/ 1555334 h 1555334"/>
              <a:gd name="csX3" fmla="*/ 0 w 2491422"/>
              <a:gd name="csY3" fmla="*/ 1555334 h 1555334"/>
              <a:gd name="csX4" fmla="*/ 0 w 2491422"/>
              <a:gd name="csY4" fmla="*/ 0 h 1555334"/>
            </a:gdLst>
            <a:ahLst/>
            <a:cxnLst>
              <a:cxn ang="0">
                <a:pos x="csX0" y="csY0"/>
              </a:cxn>
              <a:cxn ang="0">
                <a:pos x="csX1" y="csY1"/>
              </a:cxn>
              <a:cxn ang="0">
                <a:pos x="csX2" y="csY2"/>
              </a:cxn>
              <a:cxn ang="0">
                <a:pos x="csX3" y="csY3"/>
              </a:cxn>
              <a:cxn ang="0">
                <a:pos x="csX4" y="csY4"/>
              </a:cxn>
            </a:cxnLst>
            <a:rect l="l" t="t" r="r" b="b"/>
            <a:pathLst>
              <a:path w="2491422" h="1555334">
                <a:moveTo>
                  <a:pt x="0" y="0"/>
                </a:moveTo>
                <a:lnTo>
                  <a:pt x="2491422" y="0"/>
                </a:lnTo>
                <a:lnTo>
                  <a:pt x="2491422" y="1555334"/>
                </a:lnTo>
                <a:lnTo>
                  <a:pt x="0" y="15553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171450" lvl="1" indent="-171450" algn="l" defTabSz="800100" rtl="0">
              <a:lnSpc>
                <a:spcPct val="100000"/>
              </a:lnSpc>
              <a:spcBef>
                <a:spcPct val="0"/>
              </a:spcBef>
              <a:spcAft>
                <a:spcPts val="0"/>
              </a:spcAft>
              <a:buChar char="•"/>
            </a:pPr>
            <a:r>
              <a:rPr lang="en-US" sz="1800" kern="1200"/>
              <a:t>District Embargo Opens at </a:t>
            </a:r>
            <a:r>
              <a:rPr lang="en-US" sz="1800" b="0" kern="1200">
                <a:solidFill>
                  <a:schemeClr val="tx1"/>
                </a:solidFill>
              </a:rPr>
              <a:t>8:00 a.m. ET </a:t>
            </a:r>
            <a:endParaRPr lang="en-US" sz="1800" kern="1200"/>
          </a:p>
        </p:txBody>
      </p:sp>
      <p:sp>
        <p:nvSpPr>
          <p:cNvPr id="8" name="Freeform: Shape 7">
            <a:extLst>
              <a:ext uri="{FF2B5EF4-FFF2-40B4-BE49-F238E27FC236}">
                <a16:creationId xmlns:a16="http://schemas.microsoft.com/office/drawing/2014/main" id="{AA00E839-D45B-44D2-C52D-52BDBC60FD6F}"/>
              </a:ext>
              <a:ext uri="{C183D7F6-B498-43B3-948B-1728B52AA6E4}">
                <adec:decorative xmlns:adec="http://schemas.microsoft.com/office/drawing/2017/decorative" val="0"/>
              </a:ext>
            </a:extLst>
          </p:cNvPr>
          <p:cNvSpPr/>
          <p:nvPr/>
        </p:nvSpPr>
        <p:spPr>
          <a:xfrm>
            <a:off x="3007143" y="2451802"/>
            <a:ext cx="3114278" cy="1245711"/>
          </a:xfrm>
          <a:custGeom>
            <a:avLst/>
            <a:gdLst>
              <a:gd name="csX0" fmla="*/ 0 w 3114278"/>
              <a:gd name="csY0" fmla="*/ 0 h 1245711"/>
              <a:gd name="csX1" fmla="*/ 2491423 w 3114278"/>
              <a:gd name="csY1" fmla="*/ 0 h 1245711"/>
              <a:gd name="csX2" fmla="*/ 3114278 w 3114278"/>
              <a:gd name="csY2" fmla="*/ 622856 h 1245711"/>
              <a:gd name="csX3" fmla="*/ 2491423 w 3114278"/>
              <a:gd name="csY3" fmla="*/ 1245711 h 1245711"/>
              <a:gd name="csX4" fmla="*/ 0 w 3114278"/>
              <a:gd name="csY4" fmla="*/ 1245711 h 1245711"/>
              <a:gd name="csX5" fmla="*/ 622856 w 3114278"/>
              <a:gd name="csY5" fmla="*/ 622856 h 1245711"/>
              <a:gd name="csX6" fmla="*/ 0 w 3114278"/>
              <a:gd name="csY6" fmla="*/ 0 h 124571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14278" h="1245711">
                <a:moveTo>
                  <a:pt x="0" y="0"/>
                </a:moveTo>
                <a:lnTo>
                  <a:pt x="2491423" y="0"/>
                </a:lnTo>
                <a:lnTo>
                  <a:pt x="3114278" y="622856"/>
                </a:lnTo>
                <a:lnTo>
                  <a:pt x="2491423" y="1245711"/>
                </a:lnTo>
                <a:lnTo>
                  <a:pt x="0" y="1245711"/>
                </a:lnTo>
                <a:lnTo>
                  <a:pt x="622856" y="622856"/>
                </a:lnTo>
                <a:lnTo>
                  <a:pt x="0" y="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5">
              <a:hueOff val="-2252848"/>
              <a:satOff val="-5806"/>
              <a:lumOff val="-3922"/>
              <a:alphaOff val="0"/>
            </a:schemeClr>
          </a:fillRef>
          <a:effectRef idx="2">
            <a:schemeClr val="accent5">
              <a:hueOff val="-2252848"/>
              <a:satOff val="-5806"/>
              <a:lumOff val="-3922"/>
              <a:alphaOff val="0"/>
            </a:schemeClr>
          </a:effectRef>
          <a:fontRef idx="minor">
            <a:schemeClr val="lt1"/>
          </a:fontRef>
        </p:style>
        <p:txBody>
          <a:bodyPr spcFirstLastPara="0" vert="horz" wrap="square" lIns="702866" tIns="26670" rIns="649525" bIns="26670" numCol="1" spcCol="1270" anchor="ctr" anchorCtr="0">
            <a:noAutofit/>
          </a:bodyPr>
          <a:lstStyle/>
          <a:p>
            <a:pPr marL="0" lvl="0" indent="0" algn="ctr" defTabSz="889000">
              <a:lnSpc>
                <a:spcPct val="100000"/>
              </a:lnSpc>
              <a:spcBef>
                <a:spcPct val="0"/>
              </a:spcBef>
              <a:spcAft>
                <a:spcPts val="0"/>
              </a:spcAft>
              <a:buNone/>
            </a:pPr>
            <a:r>
              <a:rPr lang="en-US" sz="2000" b="0" kern="1200">
                <a:solidFill>
                  <a:schemeClr val="tx1"/>
                </a:solidFill>
                <a:latin typeface="Franklin Gothic Medium" panose="020B0603020102020204"/>
              </a:rPr>
              <a:t>Oct. 13</a:t>
            </a:r>
            <a:endParaRPr lang="en-US" sz="2000" kern="1200">
              <a:solidFill>
                <a:schemeClr val="tx1"/>
              </a:solidFill>
            </a:endParaRPr>
          </a:p>
        </p:txBody>
      </p:sp>
      <p:sp>
        <p:nvSpPr>
          <p:cNvPr id="9" name="Freeform: Shape 8" descr="A colored arrow indicating October 30 for Media Embargo Opens -Districts may begin discussing data under embargo privately with media at 12:00 p.m. ET (noon)&#10;  ">
            <a:extLst>
              <a:ext uri="{FF2B5EF4-FFF2-40B4-BE49-F238E27FC236}">
                <a16:creationId xmlns:a16="http://schemas.microsoft.com/office/drawing/2014/main" id="{6FCDD408-F87F-1EE5-8F01-3500EBD05A63}"/>
              </a:ext>
            </a:extLst>
          </p:cNvPr>
          <p:cNvSpPr/>
          <p:nvPr/>
        </p:nvSpPr>
        <p:spPr>
          <a:xfrm>
            <a:off x="3007143" y="3853227"/>
            <a:ext cx="2491422" cy="1555334"/>
          </a:xfrm>
          <a:custGeom>
            <a:avLst/>
            <a:gdLst>
              <a:gd name="csX0" fmla="*/ 0 w 2491422"/>
              <a:gd name="csY0" fmla="*/ 0 h 1555334"/>
              <a:gd name="csX1" fmla="*/ 2491422 w 2491422"/>
              <a:gd name="csY1" fmla="*/ 0 h 1555334"/>
              <a:gd name="csX2" fmla="*/ 2491422 w 2491422"/>
              <a:gd name="csY2" fmla="*/ 1555334 h 1555334"/>
              <a:gd name="csX3" fmla="*/ 0 w 2491422"/>
              <a:gd name="csY3" fmla="*/ 1555334 h 1555334"/>
              <a:gd name="csX4" fmla="*/ 0 w 2491422"/>
              <a:gd name="csY4" fmla="*/ 0 h 1555334"/>
            </a:gdLst>
            <a:ahLst/>
            <a:cxnLst>
              <a:cxn ang="0">
                <a:pos x="csX0" y="csY0"/>
              </a:cxn>
              <a:cxn ang="0">
                <a:pos x="csX1" y="csY1"/>
              </a:cxn>
              <a:cxn ang="0">
                <a:pos x="csX2" y="csY2"/>
              </a:cxn>
              <a:cxn ang="0">
                <a:pos x="csX3" y="csY3"/>
              </a:cxn>
              <a:cxn ang="0">
                <a:pos x="csX4" y="csY4"/>
              </a:cxn>
            </a:cxnLst>
            <a:rect l="l" t="t" r="r" b="b"/>
            <a:pathLst>
              <a:path w="2491422" h="1555334">
                <a:moveTo>
                  <a:pt x="0" y="0"/>
                </a:moveTo>
                <a:lnTo>
                  <a:pt x="2491422" y="0"/>
                </a:lnTo>
                <a:lnTo>
                  <a:pt x="2491422" y="1555334"/>
                </a:lnTo>
                <a:lnTo>
                  <a:pt x="0" y="15553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171450" lvl="1" indent="-171450" algn="l" defTabSz="800100">
              <a:lnSpc>
                <a:spcPct val="100000"/>
              </a:lnSpc>
              <a:spcBef>
                <a:spcPct val="0"/>
              </a:spcBef>
              <a:spcAft>
                <a:spcPts val="0"/>
              </a:spcAft>
              <a:buChar char="•"/>
            </a:pPr>
            <a:r>
              <a:rPr lang="en-US" sz="1800" kern="1200">
                <a:solidFill>
                  <a:schemeClr val="tx1"/>
                </a:solidFill>
                <a:latin typeface="+mn-lt"/>
              </a:rPr>
              <a:t>Media Embargo </a:t>
            </a:r>
            <a:r>
              <a:rPr lang="en-US" sz="1800" b="0" kern="1200">
                <a:solidFill>
                  <a:schemeClr val="tx1"/>
                </a:solidFill>
                <a:latin typeface="+mn-lt"/>
              </a:rPr>
              <a:t>Opens -Districts </a:t>
            </a:r>
            <a:r>
              <a:rPr lang="en-US" sz="1800" kern="1200">
                <a:solidFill>
                  <a:schemeClr val="tx1"/>
                </a:solidFill>
                <a:latin typeface="+mn-lt"/>
              </a:rPr>
              <a:t>may begin discussing data under embargo privately with media at </a:t>
            </a:r>
            <a:r>
              <a:rPr lang="en-US" sz="1800" kern="1200">
                <a:solidFill>
                  <a:schemeClr val="tx1"/>
                </a:solidFill>
              </a:rPr>
              <a:t>1:00 p.m. ET </a:t>
            </a:r>
            <a:endParaRPr lang="en-US" sz="2000" kern="1200">
              <a:solidFill>
                <a:schemeClr val="tx1"/>
              </a:solidFill>
            </a:endParaRPr>
          </a:p>
        </p:txBody>
      </p:sp>
      <p:sp>
        <p:nvSpPr>
          <p:cNvPr id="10" name="Freeform: Shape 9">
            <a:extLst>
              <a:ext uri="{FF2B5EF4-FFF2-40B4-BE49-F238E27FC236}">
                <a16:creationId xmlns:a16="http://schemas.microsoft.com/office/drawing/2014/main" id="{F75595DC-3B30-4099-AF78-3EA3F2FF2F72}"/>
              </a:ext>
              <a:ext uri="{C183D7F6-B498-43B3-948B-1728B52AA6E4}">
                <adec:decorative xmlns:adec="http://schemas.microsoft.com/office/drawing/2017/decorative" val="0"/>
              </a:ext>
            </a:extLst>
          </p:cNvPr>
          <p:cNvSpPr/>
          <p:nvPr/>
        </p:nvSpPr>
        <p:spPr>
          <a:xfrm>
            <a:off x="5905421" y="2451802"/>
            <a:ext cx="3114278" cy="1245711"/>
          </a:xfrm>
          <a:custGeom>
            <a:avLst/>
            <a:gdLst>
              <a:gd name="csX0" fmla="*/ 0 w 3114278"/>
              <a:gd name="csY0" fmla="*/ 0 h 1245711"/>
              <a:gd name="csX1" fmla="*/ 2491423 w 3114278"/>
              <a:gd name="csY1" fmla="*/ 0 h 1245711"/>
              <a:gd name="csX2" fmla="*/ 3114278 w 3114278"/>
              <a:gd name="csY2" fmla="*/ 622856 h 1245711"/>
              <a:gd name="csX3" fmla="*/ 2491423 w 3114278"/>
              <a:gd name="csY3" fmla="*/ 1245711 h 1245711"/>
              <a:gd name="csX4" fmla="*/ 0 w 3114278"/>
              <a:gd name="csY4" fmla="*/ 1245711 h 1245711"/>
              <a:gd name="csX5" fmla="*/ 622856 w 3114278"/>
              <a:gd name="csY5" fmla="*/ 622856 h 1245711"/>
              <a:gd name="csX6" fmla="*/ 0 w 3114278"/>
              <a:gd name="csY6" fmla="*/ 0 h 124571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14278" h="1245711">
                <a:moveTo>
                  <a:pt x="0" y="0"/>
                </a:moveTo>
                <a:lnTo>
                  <a:pt x="2491423" y="0"/>
                </a:lnTo>
                <a:lnTo>
                  <a:pt x="3114278" y="622856"/>
                </a:lnTo>
                <a:lnTo>
                  <a:pt x="2491423" y="1245711"/>
                </a:lnTo>
                <a:lnTo>
                  <a:pt x="0" y="1245711"/>
                </a:lnTo>
                <a:lnTo>
                  <a:pt x="622856" y="622856"/>
                </a:lnTo>
                <a:lnTo>
                  <a:pt x="0" y="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5">
              <a:hueOff val="-4505695"/>
              <a:satOff val="-11613"/>
              <a:lumOff val="-7843"/>
              <a:alphaOff val="0"/>
            </a:schemeClr>
          </a:fillRef>
          <a:effectRef idx="2">
            <a:schemeClr val="accent5">
              <a:hueOff val="-4505695"/>
              <a:satOff val="-11613"/>
              <a:lumOff val="-7843"/>
              <a:alphaOff val="0"/>
            </a:schemeClr>
          </a:effectRef>
          <a:fontRef idx="minor">
            <a:schemeClr val="lt1"/>
          </a:fontRef>
        </p:style>
        <p:txBody>
          <a:bodyPr spcFirstLastPara="0" vert="horz" wrap="square" lIns="702866" tIns="26670" rIns="649525" bIns="26670" numCol="1" spcCol="1270" anchor="ctr" anchorCtr="0">
            <a:noAutofit/>
          </a:bodyPr>
          <a:lstStyle/>
          <a:p>
            <a:pPr marL="0" lvl="0" indent="0" algn="ctr" defTabSz="889000" rtl="0">
              <a:lnSpc>
                <a:spcPct val="100000"/>
              </a:lnSpc>
              <a:spcBef>
                <a:spcPct val="0"/>
              </a:spcBef>
              <a:spcAft>
                <a:spcPts val="0"/>
              </a:spcAft>
              <a:buNone/>
            </a:pPr>
            <a:r>
              <a:rPr lang="en-US" sz="2000" b="1" kern="1200">
                <a:solidFill>
                  <a:schemeClr val="tx1"/>
                </a:solidFill>
              </a:rPr>
              <a:t>Oct. 15</a:t>
            </a:r>
          </a:p>
        </p:txBody>
      </p:sp>
      <p:sp>
        <p:nvSpPr>
          <p:cNvPr id="11" name="Freeform: Shape 10">
            <a:extLst>
              <a:ext uri="{FF2B5EF4-FFF2-40B4-BE49-F238E27FC236}">
                <a16:creationId xmlns:a16="http://schemas.microsoft.com/office/drawing/2014/main" id="{65691570-95D0-CC1B-F5FF-DC8EF4896CF7}"/>
              </a:ext>
            </a:extLst>
          </p:cNvPr>
          <p:cNvSpPr/>
          <p:nvPr/>
        </p:nvSpPr>
        <p:spPr>
          <a:xfrm>
            <a:off x="6093119" y="3839291"/>
            <a:ext cx="2353420" cy="1555334"/>
          </a:xfrm>
          <a:custGeom>
            <a:avLst/>
            <a:gdLst>
              <a:gd name="csX0" fmla="*/ 0 w 2353420"/>
              <a:gd name="csY0" fmla="*/ 0 h 1555334"/>
              <a:gd name="csX1" fmla="*/ 2353420 w 2353420"/>
              <a:gd name="csY1" fmla="*/ 0 h 1555334"/>
              <a:gd name="csX2" fmla="*/ 2353420 w 2353420"/>
              <a:gd name="csY2" fmla="*/ 1555334 h 1555334"/>
              <a:gd name="csX3" fmla="*/ 0 w 2353420"/>
              <a:gd name="csY3" fmla="*/ 1555334 h 1555334"/>
              <a:gd name="csX4" fmla="*/ 0 w 2353420"/>
              <a:gd name="csY4" fmla="*/ 0 h 1555334"/>
            </a:gdLst>
            <a:ahLst/>
            <a:cxnLst>
              <a:cxn ang="0">
                <a:pos x="csX0" y="csY0"/>
              </a:cxn>
              <a:cxn ang="0">
                <a:pos x="csX1" y="csY1"/>
              </a:cxn>
              <a:cxn ang="0">
                <a:pos x="csX2" y="csY2"/>
              </a:cxn>
              <a:cxn ang="0">
                <a:pos x="csX3" y="csY3"/>
              </a:cxn>
              <a:cxn ang="0">
                <a:pos x="csX4" y="csY4"/>
              </a:cxn>
            </a:cxnLst>
            <a:rect l="l" t="t" r="r" b="b"/>
            <a:pathLst>
              <a:path w="2353420" h="1555334">
                <a:moveTo>
                  <a:pt x="0" y="0"/>
                </a:moveTo>
                <a:lnTo>
                  <a:pt x="2353420" y="0"/>
                </a:lnTo>
                <a:lnTo>
                  <a:pt x="2353420" y="1555334"/>
                </a:lnTo>
                <a:lnTo>
                  <a:pt x="0" y="15553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171450" lvl="1" indent="-171450" algn="l" defTabSz="800100">
              <a:lnSpc>
                <a:spcPct val="100000"/>
              </a:lnSpc>
              <a:spcBef>
                <a:spcPct val="0"/>
              </a:spcBef>
              <a:spcAft>
                <a:spcPts val="0"/>
              </a:spcAft>
              <a:buChar char="•"/>
            </a:pPr>
            <a:r>
              <a:rPr lang="en-US" sz="1800" b="0" kern="1200">
                <a:solidFill>
                  <a:schemeClr val="tx1"/>
                </a:solidFill>
                <a:latin typeface="Franklin Gothic Book"/>
              </a:rPr>
              <a:t>Embargo ends</a:t>
            </a:r>
            <a:endParaRPr lang="en-US" sz="1800" kern="1200"/>
          </a:p>
          <a:p>
            <a:pPr marL="171450" lvl="1" indent="-171450" algn="l" defTabSz="800100">
              <a:lnSpc>
                <a:spcPct val="100000"/>
              </a:lnSpc>
              <a:spcBef>
                <a:spcPct val="0"/>
              </a:spcBef>
              <a:spcAft>
                <a:spcPts val="0"/>
              </a:spcAft>
              <a:buChar char="•"/>
            </a:pPr>
            <a:r>
              <a:rPr lang="en-US" sz="1800" kern="1200"/>
              <a:t>Public Release of School Accountability and test results at 12:01 a.m. ET </a:t>
            </a:r>
          </a:p>
        </p:txBody>
      </p:sp>
      <p:sp>
        <p:nvSpPr>
          <p:cNvPr id="12" name="Freeform: Shape 11">
            <a:extLst>
              <a:ext uri="{FF2B5EF4-FFF2-40B4-BE49-F238E27FC236}">
                <a16:creationId xmlns:a16="http://schemas.microsoft.com/office/drawing/2014/main" id="{3F716776-C49A-2000-CBE3-AE6BEE9F64D3}"/>
              </a:ext>
              <a:ext uri="{C183D7F6-B498-43B3-948B-1728B52AA6E4}">
                <adec:decorative xmlns:adec="http://schemas.microsoft.com/office/drawing/2017/decorative" val="0"/>
              </a:ext>
            </a:extLst>
          </p:cNvPr>
          <p:cNvSpPr/>
          <p:nvPr/>
        </p:nvSpPr>
        <p:spPr>
          <a:xfrm>
            <a:off x="8968856" y="2451802"/>
            <a:ext cx="3114278" cy="1245711"/>
          </a:xfrm>
          <a:custGeom>
            <a:avLst/>
            <a:gdLst>
              <a:gd name="csX0" fmla="*/ 0 w 3114278"/>
              <a:gd name="csY0" fmla="*/ 0 h 1245711"/>
              <a:gd name="csX1" fmla="*/ 2491423 w 3114278"/>
              <a:gd name="csY1" fmla="*/ 0 h 1245711"/>
              <a:gd name="csX2" fmla="*/ 3114278 w 3114278"/>
              <a:gd name="csY2" fmla="*/ 622856 h 1245711"/>
              <a:gd name="csX3" fmla="*/ 2491423 w 3114278"/>
              <a:gd name="csY3" fmla="*/ 1245711 h 1245711"/>
              <a:gd name="csX4" fmla="*/ 0 w 3114278"/>
              <a:gd name="csY4" fmla="*/ 1245711 h 1245711"/>
              <a:gd name="csX5" fmla="*/ 622856 w 3114278"/>
              <a:gd name="csY5" fmla="*/ 622856 h 1245711"/>
              <a:gd name="csX6" fmla="*/ 0 w 3114278"/>
              <a:gd name="csY6" fmla="*/ 0 h 1245711"/>
            </a:gdLst>
            <a:ahLst/>
            <a:cxnLst>
              <a:cxn ang="0">
                <a:pos x="csX0" y="csY0"/>
              </a:cxn>
              <a:cxn ang="0">
                <a:pos x="csX1" y="csY1"/>
              </a:cxn>
              <a:cxn ang="0">
                <a:pos x="csX2" y="csY2"/>
              </a:cxn>
              <a:cxn ang="0">
                <a:pos x="csX3" y="csY3"/>
              </a:cxn>
              <a:cxn ang="0">
                <a:pos x="csX4" y="csY4"/>
              </a:cxn>
              <a:cxn ang="0">
                <a:pos x="csX5" y="csY5"/>
              </a:cxn>
              <a:cxn ang="0">
                <a:pos x="csX6" y="csY6"/>
              </a:cxn>
            </a:cxnLst>
            <a:rect l="l" t="t" r="r" b="b"/>
            <a:pathLst>
              <a:path w="3114278" h="1245711">
                <a:moveTo>
                  <a:pt x="0" y="0"/>
                </a:moveTo>
                <a:lnTo>
                  <a:pt x="2491423" y="0"/>
                </a:lnTo>
                <a:lnTo>
                  <a:pt x="3114278" y="622856"/>
                </a:lnTo>
                <a:lnTo>
                  <a:pt x="2491423" y="1245711"/>
                </a:lnTo>
                <a:lnTo>
                  <a:pt x="0" y="1245711"/>
                </a:lnTo>
                <a:lnTo>
                  <a:pt x="622856" y="622856"/>
                </a:lnTo>
                <a:lnTo>
                  <a:pt x="0" y="0"/>
                </a:lnTo>
                <a:close/>
              </a:path>
            </a:pathLst>
          </a:custGeom>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hemeClr val="accent5">
              <a:hueOff val="-6758543"/>
              <a:satOff val="-17419"/>
              <a:lumOff val="-11765"/>
              <a:alphaOff val="0"/>
            </a:schemeClr>
          </a:fillRef>
          <a:effectRef idx="2">
            <a:schemeClr val="accent5">
              <a:hueOff val="-6758543"/>
              <a:satOff val="-17419"/>
              <a:lumOff val="-11765"/>
              <a:alphaOff val="0"/>
            </a:schemeClr>
          </a:effectRef>
          <a:fontRef idx="minor">
            <a:schemeClr val="lt1"/>
          </a:fontRef>
        </p:style>
        <p:txBody>
          <a:bodyPr spcFirstLastPara="0" vert="horz" wrap="square" lIns="702866" tIns="26670" rIns="649525" bIns="26670" numCol="1" spcCol="1270" anchor="ctr" anchorCtr="0">
            <a:noAutofit/>
          </a:bodyPr>
          <a:lstStyle/>
          <a:p>
            <a:pPr marL="0" lvl="0" indent="0" algn="ctr" defTabSz="889000">
              <a:lnSpc>
                <a:spcPct val="100000"/>
              </a:lnSpc>
              <a:spcBef>
                <a:spcPct val="0"/>
              </a:spcBef>
              <a:spcAft>
                <a:spcPts val="0"/>
              </a:spcAft>
              <a:buNone/>
            </a:pPr>
            <a:r>
              <a:rPr lang="en-US" sz="2000" b="0" kern="1200">
                <a:solidFill>
                  <a:prstClr val="black"/>
                </a:solidFill>
                <a:latin typeface="Franklin Gothic Medium" panose="020B0603020102020204"/>
                <a:ea typeface="+mn-ea"/>
                <a:cs typeface="+mn-cs"/>
              </a:rPr>
              <a:t>Oct. 15 - 26</a:t>
            </a:r>
          </a:p>
        </p:txBody>
      </p:sp>
      <p:sp>
        <p:nvSpPr>
          <p:cNvPr id="13" name="Freeform: Shape 12" descr="&#10;">
            <a:extLst>
              <a:ext uri="{FF2B5EF4-FFF2-40B4-BE49-F238E27FC236}">
                <a16:creationId xmlns:a16="http://schemas.microsoft.com/office/drawing/2014/main" id="{FA3A9567-3537-9D04-41E7-6291452A560B}"/>
              </a:ext>
            </a:extLst>
          </p:cNvPr>
          <p:cNvSpPr/>
          <p:nvPr/>
        </p:nvSpPr>
        <p:spPr>
          <a:xfrm>
            <a:off x="8803699" y="3853227"/>
            <a:ext cx="2821735" cy="1555334"/>
          </a:xfrm>
          <a:custGeom>
            <a:avLst/>
            <a:gdLst>
              <a:gd name="csX0" fmla="*/ 0 w 2821735"/>
              <a:gd name="csY0" fmla="*/ 0 h 1555334"/>
              <a:gd name="csX1" fmla="*/ 2821735 w 2821735"/>
              <a:gd name="csY1" fmla="*/ 0 h 1555334"/>
              <a:gd name="csX2" fmla="*/ 2821735 w 2821735"/>
              <a:gd name="csY2" fmla="*/ 1555334 h 1555334"/>
              <a:gd name="csX3" fmla="*/ 0 w 2821735"/>
              <a:gd name="csY3" fmla="*/ 1555334 h 1555334"/>
              <a:gd name="csX4" fmla="*/ 0 w 2821735"/>
              <a:gd name="csY4" fmla="*/ 0 h 1555334"/>
            </a:gdLst>
            <a:ahLst/>
            <a:cxnLst>
              <a:cxn ang="0">
                <a:pos x="csX0" y="csY0"/>
              </a:cxn>
              <a:cxn ang="0">
                <a:pos x="csX1" y="csY1"/>
              </a:cxn>
              <a:cxn ang="0">
                <a:pos x="csX2" y="csY2"/>
              </a:cxn>
              <a:cxn ang="0">
                <a:pos x="csX3" y="csY3"/>
              </a:cxn>
              <a:cxn ang="0">
                <a:pos x="csX4" y="csY4"/>
              </a:cxn>
            </a:cxnLst>
            <a:rect l="l" t="t" r="r" b="b"/>
            <a:pathLst>
              <a:path w="2821735" h="1555334">
                <a:moveTo>
                  <a:pt x="0" y="0"/>
                </a:moveTo>
                <a:lnTo>
                  <a:pt x="2821735" y="0"/>
                </a:lnTo>
                <a:lnTo>
                  <a:pt x="2821735" y="1555334"/>
                </a:lnTo>
                <a:lnTo>
                  <a:pt x="0" y="155533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0" rIns="0" bIns="0" numCol="1" spcCol="1270" anchor="t" anchorCtr="0">
            <a:noAutofit/>
          </a:bodyPr>
          <a:lstStyle/>
          <a:p>
            <a:pPr marL="171450" lvl="1" indent="-171450" algn="l" defTabSz="800100">
              <a:lnSpc>
                <a:spcPct val="100000"/>
              </a:lnSpc>
              <a:spcBef>
                <a:spcPct val="0"/>
              </a:spcBef>
              <a:spcAft>
                <a:spcPts val="0"/>
              </a:spcAft>
              <a:buChar char="•"/>
            </a:pPr>
            <a:r>
              <a:rPr lang="en-US" sz="1800" kern="1200"/>
              <a:t>10-day Regulatory Data Review for new individual student change requests in SDRR begins at 9:00 a.m. ET and closes for new tickets at 5</a:t>
            </a:r>
            <a:r>
              <a:rPr lang="en-US" sz="1800" kern="1200">
                <a:solidFill>
                  <a:schemeClr val="tx1"/>
                </a:solidFill>
              </a:rPr>
              <a:t>:00 p.m. ET </a:t>
            </a:r>
            <a:r>
              <a:rPr lang="en-US" sz="1800" kern="1200"/>
              <a:t> </a:t>
            </a:r>
          </a:p>
        </p:txBody>
      </p:sp>
    </p:spTree>
    <p:extLst>
      <p:ext uri="{BB962C8B-B14F-4D97-AF65-F5344CB8AC3E}">
        <p14:creationId xmlns:p14="http://schemas.microsoft.com/office/powerpoint/2010/main" val="124796106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133320"/>
            <a:ext cx="11353800" cy="2033587"/>
          </a:xfrm>
        </p:spPr>
        <p:txBody>
          <a:bodyPr>
            <a:normAutofit/>
          </a:bodyPr>
          <a:lstStyle/>
          <a:p>
            <a:r>
              <a:rPr lang="en-US" altLang="en-US" sz="4400"/>
              <a:t>Preliminary Data Cautions </a:t>
            </a:r>
            <a:br>
              <a:rPr lang="en-US" altLang="en-US" sz="4400"/>
            </a:br>
            <a:r>
              <a:rPr lang="en-US" altLang="en-US" sz="4400"/>
              <a:t>and Embargo Status</a:t>
            </a:r>
          </a:p>
        </p:txBody>
      </p:sp>
    </p:spTree>
    <p:extLst>
      <p:ext uri="{BB962C8B-B14F-4D97-AF65-F5344CB8AC3E}">
        <p14:creationId xmlns:p14="http://schemas.microsoft.com/office/powerpoint/2010/main" val="183005646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0" y="0"/>
            <a:ext cx="8697686" cy="914400"/>
          </a:xfrm>
        </p:spPr>
        <p:txBody>
          <a:bodyPr>
            <a:normAutofit/>
          </a:bodyPr>
          <a:lstStyle/>
          <a:p>
            <a:r>
              <a:rPr lang="en-US" altLang="en-US"/>
              <a:t>Preliminary Data Security Cautions</a:t>
            </a:r>
          </a:p>
        </p:txBody>
      </p:sp>
      <p:sp>
        <p:nvSpPr>
          <p:cNvPr id="24579" name="Content Placeholder 2"/>
          <p:cNvSpPr>
            <a:spLocks noGrp="1"/>
          </p:cNvSpPr>
          <p:nvPr>
            <p:ph type="body" sz="quarter" idx="13"/>
          </p:nvPr>
        </p:nvSpPr>
        <p:spPr>
          <a:xfrm>
            <a:off x="361244" y="1033103"/>
            <a:ext cx="11469512" cy="4503035"/>
          </a:xfrm>
        </p:spPr>
        <p:txBody>
          <a:bodyPr vert="horz" lIns="121920" tIns="60960" rIns="121920" bIns="60960" rtlCol="0" anchor="t">
            <a:normAutofit/>
          </a:bodyPr>
          <a:lstStyle/>
          <a:p>
            <a:r>
              <a:rPr lang="en-US" altLang="en-US">
                <a:solidFill>
                  <a:schemeClr val="tx1"/>
                </a:solidFill>
              </a:rPr>
              <a:t>Quality Control data are preliminary and may change. </a:t>
            </a:r>
          </a:p>
          <a:p>
            <a:r>
              <a:rPr lang="en-US" altLang="en-US">
                <a:solidFill>
                  <a:schemeClr val="tx1"/>
                </a:solidFill>
              </a:rPr>
              <a:t>At QC Day, appropriate district and school level leadership staff will be able to see their school and district data. It is critical to maintain security of preliminary data. </a:t>
            </a:r>
          </a:p>
          <a:p>
            <a:pPr marL="742508" lvl="1" indent="-285320"/>
            <a:r>
              <a:rPr lang="en-US" altLang="en-US">
                <a:solidFill>
                  <a:schemeClr val="tx1"/>
                </a:solidFill>
              </a:rPr>
              <a:t>Reports may change even if the district does not identify a data issue.</a:t>
            </a:r>
          </a:p>
          <a:p>
            <a:pPr marL="742508" lvl="1" indent="-285320"/>
            <a:r>
              <a:rPr lang="en-US" altLang="en-US">
                <a:solidFill>
                  <a:schemeClr val="tx1"/>
                </a:solidFill>
              </a:rPr>
              <a:t>Avoid print and digital copies; they live forever.</a:t>
            </a:r>
          </a:p>
          <a:p>
            <a:r>
              <a:rPr lang="en-US">
                <a:solidFill>
                  <a:schemeClr val="tx1"/>
                </a:solidFill>
              </a:rPr>
              <a:t>Data are not final and ready for public reporting until the embargo phase when school and district staff may discuss the data internally and with media; however, data cannot be shared in public meetings or by the media.</a:t>
            </a:r>
            <a:r>
              <a:rPr lang="en-US" altLang="en-US">
                <a:solidFill>
                  <a:schemeClr val="tx1"/>
                </a:solidFill>
              </a:rPr>
              <a:t> </a:t>
            </a:r>
          </a:p>
        </p:txBody>
      </p:sp>
    </p:spTree>
    <p:extLst>
      <p:ext uri="{BB962C8B-B14F-4D97-AF65-F5344CB8AC3E}">
        <p14:creationId xmlns:p14="http://schemas.microsoft.com/office/powerpoint/2010/main" val="6422958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2B0C2A-8BCD-461B-920E-DF688FA79686}"/>
              </a:ext>
            </a:extLst>
          </p:cNvPr>
          <p:cNvSpPr>
            <a:spLocks noGrp="1"/>
          </p:cNvSpPr>
          <p:nvPr>
            <p:ph type="title"/>
          </p:nvPr>
        </p:nvSpPr>
        <p:spPr>
          <a:xfrm>
            <a:off x="0" y="-8947"/>
            <a:ext cx="10515600" cy="936793"/>
          </a:xfrm>
        </p:spPr>
        <p:txBody>
          <a:bodyPr>
            <a:normAutofit/>
          </a:bodyPr>
          <a:lstStyle/>
          <a:p>
            <a:r>
              <a:rPr lang="en-US"/>
              <a:t>Embargoed Data Sharing</a:t>
            </a:r>
          </a:p>
        </p:txBody>
      </p:sp>
      <p:sp>
        <p:nvSpPr>
          <p:cNvPr id="5" name="Freeform: Shape 4">
            <a:extLst>
              <a:ext uri="{FF2B5EF4-FFF2-40B4-BE49-F238E27FC236}">
                <a16:creationId xmlns:a16="http://schemas.microsoft.com/office/drawing/2014/main" id="{7D25186F-72C3-9AEA-D5AA-DD9005E6525A}"/>
              </a:ext>
            </a:extLst>
          </p:cNvPr>
          <p:cNvSpPr/>
          <p:nvPr/>
        </p:nvSpPr>
        <p:spPr>
          <a:xfrm>
            <a:off x="0" y="1392339"/>
            <a:ext cx="2968897" cy="556875"/>
          </a:xfrm>
          <a:custGeom>
            <a:avLst/>
            <a:gdLst>
              <a:gd name="csX0" fmla="*/ 0 w 2968897"/>
              <a:gd name="csY0" fmla="*/ 0 h 556875"/>
              <a:gd name="csX1" fmla="*/ 2968897 w 2968897"/>
              <a:gd name="csY1" fmla="*/ 0 h 556875"/>
              <a:gd name="csX2" fmla="*/ 2968897 w 2968897"/>
              <a:gd name="csY2" fmla="*/ 556875 h 556875"/>
              <a:gd name="csX3" fmla="*/ 0 w 2968897"/>
              <a:gd name="csY3" fmla="*/ 556875 h 556875"/>
              <a:gd name="csX4" fmla="*/ 0 w 2968897"/>
              <a:gd name="csY4" fmla="*/ 0 h 556875"/>
            </a:gdLst>
            <a:ahLst/>
            <a:cxnLst>
              <a:cxn ang="0">
                <a:pos x="csX0" y="csY0"/>
              </a:cxn>
              <a:cxn ang="0">
                <a:pos x="csX1" y="csY1"/>
              </a:cxn>
              <a:cxn ang="0">
                <a:pos x="csX2" y="csY2"/>
              </a:cxn>
              <a:cxn ang="0">
                <a:pos x="csX3" y="csY3"/>
              </a:cxn>
              <a:cxn ang="0">
                <a:pos x="csX4" y="csY4"/>
              </a:cxn>
            </a:cxnLst>
            <a:rect l="l" t="t" r="r" b="b"/>
            <a:pathLst>
              <a:path w="2968897" h="556875">
                <a:moveTo>
                  <a:pt x="0" y="0"/>
                </a:moveTo>
                <a:lnTo>
                  <a:pt x="2968897" y="0"/>
                </a:lnTo>
                <a:lnTo>
                  <a:pt x="2968897" y="556875"/>
                </a:lnTo>
                <a:lnTo>
                  <a:pt x="0" y="55687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3792" tIns="40640" rIns="113792" bIns="40640" numCol="1" spcCol="1270" anchor="ctr" anchorCtr="0">
            <a:noAutofit/>
          </a:bodyPr>
          <a:lstStyle/>
          <a:p>
            <a:pPr marL="0" lvl="0" indent="0" algn="r" defTabSz="711200">
              <a:lnSpc>
                <a:spcPct val="90000"/>
              </a:lnSpc>
              <a:spcBef>
                <a:spcPct val="0"/>
              </a:spcBef>
              <a:spcAft>
                <a:spcPct val="35000"/>
              </a:spcAft>
              <a:buNone/>
            </a:pPr>
            <a:r>
              <a:rPr lang="en-US" sz="1600" kern="1200">
                <a:solidFill>
                  <a:schemeClr val="tx1"/>
                </a:solidFill>
              </a:rPr>
              <a:t>Individual Student Level Data </a:t>
            </a:r>
          </a:p>
          <a:p>
            <a:pPr marL="0" lvl="0" indent="0" algn="r" defTabSz="711200">
              <a:lnSpc>
                <a:spcPct val="90000"/>
              </a:lnSpc>
              <a:spcBef>
                <a:spcPct val="0"/>
              </a:spcBef>
              <a:spcAft>
                <a:spcPct val="35000"/>
              </a:spcAft>
              <a:buNone/>
            </a:pPr>
            <a:r>
              <a:rPr lang="en-US" sz="1400" kern="1200">
                <a:solidFill>
                  <a:schemeClr val="tx1"/>
                </a:solidFill>
              </a:rPr>
              <a:t>(Fall Data Review)</a:t>
            </a:r>
          </a:p>
        </p:txBody>
      </p:sp>
      <p:sp>
        <p:nvSpPr>
          <p:cNvPr id="6" name="Left Brace 5">
            <a:extLst>
              <a:ext uri="{FF2B5EF4-FFF2-40B4-BE49-F238E27FC236}">
                <a16:creationId xmlns:a16="http://schemas.microsoft.com/office/drawing/2014/main" id="{C113BF72-1C1E-E724-100B-660916B65E70}"/>
              </a:ext>
              <a:ext uri="{C183D7F6-B498-43B3-948B-1728B52AA6E4}">
                <adec:decorative xmlns:adec="http://schemas.microsoft.com/office/drawing/2017/decorative" val="1"/>
              </a:ext>
            </a:extLst>
          </p:cNvPr>
          <p:cNvSpPr/>
          <p:nvPr/>
        </p:nvSpPr>
        <p:spPr>
          <a:xfrm>
            <a:off x="2968897" y="852866"/>
            <a:ext cx="593779" cy="1635820"/>
          </a:xfrm>
          <a:prstGeom prst="leftBrace">
            <a:avLst>
              <a:gd name="adj1" fmla="val 35000"/>
              <a:gd name="adj2" fmla="val 50000"/>
            </a:avLst>
          </a:prstGeom>
          <a:ln>
            <a:solidFill>
              <a:srgbClr val="079DA9"/>
            </a:solidFill>
          </a:ln>
        </p:spPr>
        <p:style>
          <a:lnRef idx="2">
            <a:scrgbClr r="0" g="0" b="0"/>
          </a:lnRef>
          <a:fillRef idx="0">
            <a:schemeClr val="accent4">
              <a:hueOff val="0"/>
              <a:satOff val="0"/>
              <a:lumOff val="0"/>
              <a:alphaOff val="0"/>
            </a:schemeClr>
          </a:fillRef>
          <a:effectRef idx="0">
            <a:schemeClr val="accent4">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7" name="Freeform: Shape 6">
            <a:extLst>
              <a:ext uri="{FF2B5EF4-FFF2-40B4-BE49-F238E27FC236}">
                <a16:creationId xmlns:a16="http://schemas.microsoft.com/office/drawing/2014/main" id="{9AE58124-3587-E8D8-BBAE-4369601C262C}"/>
              </a:ext>
            </a:extLst>
          </p:cNvPr>
          <p:cNvSpPr/>
          <p:nvPr/>
        </p:nvSpPr>
        <p:spPr>
          <a:xfrm>
            <a:off x="3800189" y="852866"/>
            <a:ext cx="8075402" cy="1635820"/>
          </a:xfrm>
          <a:custGeom>
            <a:avLst/>
            <a:gdLst>
              <a:gd name="csX0" fmla="*/ 0 w 8075402"/>
              <a:gd name="csY0" fmla="*/ 0 h 1635820"/>
              <a:gd name="csX1" fmla="*/ 8075402 w 8075402"/>
              <a:gd name="csY1" fmla="*/ 0 h 1635820"/>
              <a:gd name="csX2" fmla="*/ 8075402 w 8075402"/>
              <a:gd name="csY2" fmla="*/ 1635820 h 1635820"/>
              <a:gd name="csX3" fmla="*/ 0 w 8075402"/>
              <a:gd name="csY3" fmla="*/ 1635820 h 1635820"/>
              <a:gd name="csX4" fmla="*/ 0 w 8075402"/>
              <a:gd name="csY4" fmla="*/ 0 h 1635820"/>
            </a:gdLst>
            <a:ahLst/>
            <a:cxnLst>
              <a:cxn ang="0">
                <a:pos x="csX0" y="csY0"/>
              </a:cxn>
              <a:cxn ang="0">
                <a:pos x="csX1" y="csY1"/>
              </a:cxn>
              <a:cxn ang="0">
                <a:pos x="csX2" y="csY2"/>
              </a:cxn>
              <a:cxn ang="0">
                <a:pos x="csX3" y="csY3"/>
              </a:cxn>
              <a:cxn ang="0">
                <a:pos x="csX4" y="csY4"/>
              </a:cxn>
            </a:cxnLst>
            <a:rect l="l" t="t" r="r" b="b"/>
            <a:pathLst>
              <a:path w="8075402" h="1635820">
                <a:moveTo>
                  <a:pt x="0" y="0"/>
                </a:moveTo>
                <a:lnTo>
                  <a:pt x="8075402" y="0"/>
                </a:lnTo>
                <a:lnTo>
                  <a:pt x="8075402" y="1635820"/>
                </a:lnTo>
                <a:lnTo>
                  <a:pt x="0" y="1635820"/>
                </a:lnTo>
                <a:lnTo>
                  <a:pt x="0" y="0"/>
                </a:lnTo>
                <a:close/>
              </a:path>
            </a:pathLst>
          </a:custGeom>
          <a:solidFill>
            <a:srgbClr val="E7F1F1"/>
          </a:solidFill>
        </p:spPr>
        <p:style>
          <a:lnRef idx="2">
            <a:schemeClr val="lt1">
              <a:hueOff val="0"/>
              <a:satOff val="0"/>
              <a:lumOff val="0"/>
              <a:alphaOff val="0"/>
            </a:schemeClr>
          </a:lnRef>
          <a:fillRef idx="1">
            <a:scrgbClr r="0" g="0" b="0"/>
          </a:fillRef>
          <a:effectRef idx="0">
            <a:schemeClr val="accent4">
              <a:hueOff val="0"/>
              <a:satOff val="0"/>
              <a:lumOff val="0"/>
              <a:alphaOff val="0"/>
            </a:schemeClr>
          </a:effectRef>
          <a:fontRef idx="minor">
            <a:schemeClr val="lt1"/>
          </a:fontRef>
        </p:style>
        <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Char char="•"/>
            </a:pPr>
            <a:r>
              <a:rPr lang="en-US" sz="1800" b="1" i="1" kern="1200">
                <a:solidFill>
                  <a:schemeClr val="tx1"/>
                </a:solidFill>
              </a:rPr>
              <a:t>Scores provided by vendor, not likely to change</a:t>
            </a:r>
          </a:p>
          <a:p>
            <a:pPr marL="171450" lvl="1" indent="-171450" algn="l" defTabSz="800100">
              <a:lnSpc>
                <a:spcPct val="90000"/>
              </a:lnSpc>
              <a:spcBef>
                <a:spcPct val="0"/>
              </a:spcBef>
              <a:spcAft>
                <a:spcPct val="15000"/>
              </a:spcAft>
              <a:buChar char="•"/>
            </a:pPr>
            <a:r>
              <a:rPr lang="en-US" sz="1800" i="0" kern="1200">
                <a:solidFill>
                  <a:schemeClr val="tx1"/>
                </a:solidFill>
              </a:rPr>
              <a:t>Individual student level data </a:t>
            </a:r>
            <a:r>
              <a:rPr lang="en-US" sz="1800" kern="1200">
                <a:solidFill>
                  <a:schemeClr val="tx1"/>
                </a:solidFill>
              </a:rPr>
              <a:t>are appropriate for sharing with school/district leaders </a:t>
            </a:r>
            <a:r>
              <a:rPr lang="en-US" sz="1800" u="none" kern="1200">
                <a:solidFill>
                  <a:schemeClr val="tx1"/>
                </a:solidFill>
              </a:rPr>
              <a:t>and teachers </a:t>
            </a:r>
            <a:r>
              <a:rPr lang="en-US" sz="1800" kern="1200">
                <a:solidFill>
                  <a:schemeClr val="tx1"/>
                </a:solidFill>
              </a:rPr>
              <a:t>who could use it to make instructional decisions. A teacher would only need to see data for students who were or are on his/her own class roster(s).</a:t>
            </a:r>
          </a:p>
          <a:p>
            <a:pPr marL="171450" lvl="1" indent="-171450" algn="l" defTabSz="800100">
              <a:lnSpc>
                <a:spcPct val="90000"/>
              </a:lnSpc>
              <a:spcBef>
                <a:spcPct val="0"/>
              </a:spcBef>
              <a:spcAft>
                <a:spcPct val="15000"/>
              </a:spcAft>
              <a:buChar char="•"/>
            </a:pPr>
            <a:r>
              <a:rPr lang="en-US" sz="1800" kern="1200">
                <a:solidFill>
                  <a:schemeClr val="tx1"/>
                </a:solidFill>
              </a:rPr>
              <a:t>Implement confidentiality rules used locally for students.</a:t>
            </a:r>
          </a:p>
        </p:txBody>
      </p:sp>
      <p:sp>
        <p:nvSpPr>
          <p:cNvPr id="8" name="Freeform: Shape 7">
            <a:extLst>
              <a:ext uri="{FF2B5EF4-FFF2-40B4-BE49-F238E27FC236}">
                <a16:creationId xmlns:a16="http://schemas.microsoft.com/office/drawing/2014/main" id="{E12089AA-5ED3-2F3E-1568-ED6E5D2174CB}"/>
              </a:ext>
            </a:extLst>
          </p:cNvPr>
          <p:cNvSpPr/>
          <p:nvPr/>
        </p:nvSpPr>
        <p:spPr>
          <a:xfrm>
            <a:off x="0" y="2971143"/>
            <a:ext cx="2951484" cy="556875"/>
          </a:xfrm>
          <a:custGeom>
            <a:avLst/>
            <a:gdLst>
              <a:gd name="csX0" fmla="*/ 0 w 2951484"/>
              <a:gd name="csY0" fmla="*/ 0 h 556875"/>
              <a:gd name="csX1" fmla="*/ 2951484 w 2951484"/>
              <a:gd name="csY1" fmla="*/ 0 h 556875"/>
              <a:gd name="csX2" fmla="*/ 2951484 w 2951484"/>
              <a:gd name="csY2" fmla="*/ 556875 h 556875"/>
              <a:gd name="csX3" fmla="*/ 0 w 2951484"/>
              <a:gd name="csY3" fmla="*/ 556875 h 556875"/>
              <a:gd name="csX4" fmla="*/ 0 w 2951484"/>
              <a:gd name="csY4" fmla="*/ 0 h 556875"/>
            </a:gdLst>
            <a:ahLst/>
            <a:cxnLst>
              <a:cxn ang="0">
                <a:pos x="csX0" y="csY0"/>
              </a:cxn>
              <a:cxn ang="0">
                <a:pos x="csX1" y="csY1"/>
              </a:cxn>
              <a:cxn ang="0">
                <a:pos x="csX2" y="csY2"/>
              </a:cxn>
              <a:cxn ang="0">
                <a:pos x="csX3" y="csY3"/>
              </a:cxn>
              <a:cxn ang="0">
                <a:pos x="csX4" y="csY4"/>
              </a:cxn>
            </a:cxnLst>
            <a:rect l="l" t="t" r="r" b="b"/>
            <a:pathLst>
              <a:path w="2951484" h="556875">
                <a:moveTo>
                  <a:pt x="0" y="0"/>
                </a:moveTo>
                <a:lnTo>
                  <a:pt x="2951484" y="0"/>
                </a:lnTo>
                <a:lnTo>
                  <a:pt x="2951484" y="556875"/>
                </a:lnTo>
                <a:lnTo>
                  <a:pt x="0" y="55687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3792" tIns="40640" rIns="113792" bIns="40640" numCol="1" spcCol="1270" anchor="ctr" anchorCtr="0">
            <a:noAutofit/>
          </a:bodyPr>
          <a:lstStyle/>
          <a:p>
            <a:pPr marL="0" lvl="0" indent="0" algn="r" defTabSz="711200">
              <a:lnSpc>
                <a:spcPct val="90000"/>
              </a:lnSpc>
              <a:spcBef>
                <a:spcPct val="0"/>
              </a:spcBef>
              <a:spcAft>
                <a:spcPct val="35000"/>
              </a:spcAft>
              <a:buNone/>
            </a:pPr>
            <a:r>
              <a:rPr lang="en-US" sz="1600" kern="1200">
                <a:solidFill>
                  <a:schemeClr val="tx1"/>
                </a:solidFill>
              </a:rPr>
              <a:t>School/District Data </a:t>
            </a:r>
          </a:p>
          <a:p>
            <a:pPr marL="0" lvl="0" indent="0" algn="r" defTabSz="711200">
              <a:lnSpc>
                <a:spcPct val="90000"/>
              </a:lnSpc>
              <a:spcBef>
                <a:spcPct val="0"/>
              </a:spcBef>
              <a:spcAft>
                <a:spcPct val="35000"/>
              </a:spcAft>
              <a:buNone/>
            </a:pPr>
            <a:r>
              <a:rPr lang="en-US" sz="1400" kern="1200">
                <a:solidFill>
                  <a:schemeClr val="tx1"/>
                </a:solidFill>
              </a:rPr>
              <a:t>(QC Day)</a:t>
            </a:r>
          </a:p>
        </p:txBody>
      </p:sp>
      <p:sp>
        <p:nvSpPr>
          <p:cNvPr id="9" name="Left Brace 8">
            <a:extLst>
              <a:ext uri="{FF2B5EF4-FFF2-40B4-BE49-F238E27FC236}">
                <a16:creationId xmlns:a16="http://schemas.microsoft.com/office/drawing/2014/main" id="{EEA498FE-3E60-F635-23F0-B435294E4BD4}"/>
              </a:ext>
              <a:ext uri="{C183D7F6-B498-43B3-948B-1728B52AA6E4}">
                <adec:decorative xmlns:adec="http://schemas.microsoft.com/office/drawing/2017/decorative" val="1"/>
              </a:ext>
            </a:extLst>
          </p:cNvPr>
          <p:cNvSpPr/>
          <p:nvPr/>
        </p:nvSpPr>
        <p:spPr>
          <a:xfrm>
            <a:off x="2951484" y="2553486"/>
            <a:ext cx="590296" cy="1392187"/>
          </a:xfrm>
          <a:prstGeom prst="leftBrace">
            <a:avLst>
              <a:gd name="adj1" fmla="val 35000"/>
              <a:gd name="adj2" fmla="val 50000"/>
            </a:avLst>
          </a:prstGeom>
          <a:ln>
            <a:solidFill>
              <a:srgbClr val="079DA9"/>
            </a:solidFill>
          </a:ln>
        </p:spPr>
        <p:style>
          <a:lnRef idx="2">
            <a:scrgbClr r="0" g="0" b="0"/>
          </a:lnRef>
          <a:fillRef idx="0">
            <a:schemeClr val="accent4">
              <a:hueOff val="0"/>
              <a:satOff val="0"/>
              <a:lumOff val="0"/>
              <a:alphaOff val="0"/>
            </a:schemeClr>
          </a:fillRef>
          <a:effectRef idx="0">
            <a:schemeClr val="accent4">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0" name="Freeform: Shape 9">
            <a:extLst>
              <a:ext uri="{FF2B5EF4-FFF2-40B4-BE49-F238E27FC236}">
                <a16:creationId xmlns:a16="http://schemas.microsoft.com/office/drawing/2014/main" id="{F5BCD11F-395A-805F-0358-D23A6F5C59D0}"/>
              </a:ext>
            </a:extLst>
          </p:cNvPr>
          <p:cNvSpPr/>
          <p:nvPr/>
        </p:nvSpPr>
        <p:spPr>
          <a:xfrm>
            <a:off x="3786426" y="2539871"/>
            <a:ext cx="8100773" cy="1392187"/>
          </a:xfrm>
          <a:custGeom>
            <a:avLst/>
            <a:gdLst>
              <a:gd name="csX0" fmla="*/ 0 w 8100773"/>
              <a:gd name="csY0" fmla="*/ 0 h 1392187"/>
              <a:gd name="csX1" fmla="*/ 8100773 w 8100773"/>
              <a:gd name="csY1" fmla="*/ 0 h 1392187"/>
              <a:gd name="csX2" fmla="*/ 8100773 w 8100773"/>
              <a:gd name="csY2" fmla="*/ 1392187 h 1392187"/>
              <a:gd name="csX3" fmla="*/ 0 w 8100773"/>
              <a:gd name="csY3" fmla="*/ 1392187 h 1392187"/>
              <a:gd name="csX4" fmla="*/ 0 w 8100773"/>
              <a:gd name="csY4" fmla="*/ 0 h 1392187"/>
            </a:gdLst>
            <a:ahLst/>
            <a:cxnLst>
              <a:cxn ang="0">
                <a:pos x="csX0" y="csY0"/>
              </a:cxn>
              <a:cxn ang="0">
                <a:pos x="csX1" y="csY1"/>
              </a:cxn>
              <a:cxn ang="0">
                <a:pos x="csX2" y="csY2"/>
              </a:cxn>
              <a:cxn ang="0">
                <a:pos x="csX3" y="csY3"/>
              </a:cxn>
              <a:cxn ang="0">
                <a:pos x="csX4" y="csY4"/>
              </a:cxn>
            </a:cxnLst>
            <a:rect l="l" t="t" r="r" b="b"/>
            <a:pathLst>
              <a:path w="8100773" h="1392187">
                <a:moveTo>
                  <a:pt x="0" y="0"/>
                </a:moveTo>
                <a:lnTo>
                  <a:pt x="8100773" y="0"/>
                </a:lnTo>
                <a:lnTo>
                  <a:pt x="8100773" y="1392187"/>
                </a:lnTo>
                <a:lnTo>
                  <a:pt x="0" y="1392187"/>
                </a:lnTo>
                <a:lnTo>
                  <a:pt x="0" y="0"/>
                </a:lnTo>
                <a:close/>
              </a:path>
            </a:pathLst>
          </a:custGeom>
          <a:solidFill>
            <a:srgbClr val="BDD8D9"/>
          </a:solidFill>
        </p:spPr>
        <p:style>
          <a:lnRef idx="2">
            <a:schemeClr val="lt1">
              <a:hueOff val="0"/>
              <a:satOff val="0"/>
              <a:lumOff val="0"/>
              <a:alphaOff val="0"/>
            </a:schemeClr>
          </a:lnRef>
          <a:fillRef idx="1">
            <a:scrgbClr r="0" g="0" b="0"/>
          </a:fillRef>
          <a:effectRef idx="0">
            <a:schemeClr val="accent4">
              <a:hueOff val="4900445"/>
              <a:satOff val="-20388"/>
              <a:lumOff val="4804"/>
              <a:alphaOff val="0"/>
            </a:schemeClr>
          </a:effectRef>
          <a:fontRef idx="minor">
            <a:schemeClr val="lt1"/>
          </a:fontRef>
        </p:style>
        <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Char char="•"/>
            </a:pPr>
            <a:r>
              <a:rPr lang="en-US" sz="1800" b="1" i="1" kern="1200">
                <a:solidFill>
                  <a:schemeClr val="tx1"/>
                </a:solidFill>
              </a:rPr>
              <a:t>Preliminary data that can change, provided in secure KDE Applications site</a:t>
            </a:r>
          </a:p>
          <a:p>
            <a:pPr marL="171450" lvl="1" indent="-171450" algn="l" defTabSz="800100">
              <a:lnSpc>
                <a:spcPct val="90000"/>
              </a:lnSpc>
              <a:spcBef>
                <a:spcPct val="0"/>
              </a:spcBef>
              <a:spcAft>
                <a:spcPct val="15000"/>
              </a:spcAft>
              <a:buFont typeface="Arial" panose="020B0604020202020204" pitchFamily="34" charset="0"/>
              <a:buChar char="•"/>
            </a:pPr>
            <a:r>
              <a:rPr lang="en-US" sz="1800" kern="1200">
                <a:solidFill>
                  <a:schemeClr val="tx1"/>
                </a:solidFill>
              </a:rPr>
              <a:t>Data should only be shared at the school/district leadership level (superintendent, DAC, district level staff with a vested interest, principals, BACs, etc.) until after public release</a:t>
            </a:r>
            <a:r>
              <a:rPr lang="en-US" sz="1800" kern="1200">
                <a:solidFill>
                  <a:schemeClr val="accent3">
                    <a:lumMod val="50000"/>
                  </a:schemeClr>
                </a:solidFill>
              </a:rPr>
              <a:t>. </a:t>
            </a:r>
          </a:p>
          <a:p>
            <a:pPr marL="171450" lvl="1" indent="-171450" algn="l" defTabSz="800100">
              <a:lnSpc>
                <a:spcPct val="90000"/>
              </a:lnSpc>
              <a:spcBef>
                <a:spcPct val="0"/>
              </a:spcBef>
              <a:spcAft>
                <a:spcPct val="15000"/>
              </a:spcAft>
              <a:buFont typeface="Arial" panose="020B0604020202020204" pitchFamily="34" charset="0"/>
              <a:buChar char="•"/>
            </a:pPr>
            <a:r>
              <a:rPr lang="en-US" sz="1800" kern="1200">
                <a:solidFill>
                  <a:schemeClr val="tx1"/>
                </a:solidFill>
                <a:hlinkClick r:id="rId3">
                  <a:extLst>
                    <a:ext uri="{A12FA001-AC4F-418D-AE19-62706E023703}">
                      <ahyp:hlinkClr xmlns:ahyp="http://schemas.microsoft.com/office/drawing/2018/hyperlinkcolor" val="tx"/>
                    </a:ext>
                  </a:extLst>
                </a:hlinkClick>
              </a:rPr>
              <a:t>Nondisclosure form </a:t>
            </a:r>
            <a:r>
              <a:rPr lang="en-US" sz="1800" kern="1200">
                <a:solidFill>
                  <a:schemeClr val="tx1"/>
                </a:solidFill>
              </a:rPr>
              <a:t>must be completed by all viewers and maintained by DAC.</a:t>
            </a:r>
          </a:p>
        </p:txBody>
      </p:sp>
      <p:sp>
        <p:nvSpPr>
          <p:cNvPr id="11" name="Freeform: Shape 10">
            <a:extLst>
              <a:ext uri="{FF2B5EF4-FFF2-40B4-BE49-F238E27FC236}">
                <a16:creationId xmlns:a16="http://schemas.microsoft.com/office/drawing/2014/main" id="{CBA797AD-5490-C3E1-F2E9-AFAFFAE7667A}"/>
              </a:ext>
            </a:extLst>
          </p:cNvPr>
          <p:cNvSpPr/>
          <p:nvPr/>
        </p:nvSpPr>
        <p:spPr>
          <a:xfrm>
            <a:off x="0" y="4567349"/>
            <a:ext cx="2971800" cy="556875"/>
          </a:xfrm>
          <a:custGeom>
            <a:avLst/>
            <a:gdLst>
              <a:gd name="csX0" fmla="*/ 0 w 2971800"/>
              <a:gd name="csY0" fmla="*/ 0 h 556875"/>
              <a:gd name="csX1" fmla="*/ 2971800 w 2971800"/>
              <a:gd name="csY1" fmla="*/ 0 h 556875"/>
              <a:gd name="csX2" fmla="*/ 2971800 w 2971800"/>
              <a:gd name="csY2" fmla="*/ 556875 h 556875"/>
              <a:gd name="csX3" fmla="*/ 0 w 2971800"/>
              <a:gd name="csY3" fmla="*/ 556875 h 556875"/>
              <a:gd name="csX4" fmla="*/ 0 w 2971800"/>
              <a:gd name="csY4" fmla="*/ 0 h 556875"/>
            </a:gdLst>
            <a:ahLst/>
            <a:cxnLst>
              <a:cxn ang="0">
                <a:pos x="csX0" y="csY0"/>
              </a:cxn>
              <a:cxn ang="0">
                <a:pos x="csX1" y="csY1"/>
              </a:cxn>
              <a:cxn ang="0">
                <a:pos x="csX2" y="csY2"/>
              </a:cxn>
              <a:cxn ang="0">
                <a:pos x="csX3" y="csY3"/>
              </a:cxn>
              <a:cxn ang="0">
                <a:pos x="csX4" y="csY4"/>
              </a:cxn>
            </a:cxnLst>
            <a:rect l="l" t="t" r="r" b="b"/>
            <a:pathLst>
              <a:path w="2971800" h="556875">
                <a:moveTo>
                  <a:pt x="0" y="0"/>
                </a:moveTo>
                <a:lnTo>
                  <a:pt x="2971800" y="0"/>
                </a:lnTo>
                <a:lnTo>
                  <a:pt x="2971800" y="556875"/>
                </a:lnTo>
                <a:lnTo>
                  <a:pt x="0" y="55687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13792" tIns="40640" rIns="113792" bIns="40640" numCol="1" spcCol="1270" anchor="ctr" anchorCtr="0">
            <a:noAutofit/>
          </a:bodyPr>
          <a:lstStyle/>
          <a:p>
            <a:pPr marL="0" lvl="0" indent="0" algn="r" defTabSz="711200">
              <a:lnSpc>
                <a:spcPct val="90000"/>
              </a:lnSpc>
              <a:spcBef>
                <a:spcPct val="0"/>
              </a:spcBef>
              <a:spcAft>
                <a:spcPct val="35000"/>
              </a:spcAft>
              <a:buNone/>
            </a:pPr>
            <a:r>
              <a:rPr lang="en-US" sz="1600" kern="1200">
                <a:solidFill>
                  <a:schemeClr val="tx1"/>
                </a:solidFill>
              </a:rPr>
              <a:t>Pre-Release Data</a:t>
            </a:r>
          </a:p>
          <a:p>
            <a:pPr marL="0" lvl="0" indent="0" algn="r" defTabSz="711200">
              <a:lnSpc>
                <a:spcPct val="90000"/>
              </a:lnSpc>
              <a:spcBef>
                <a:spcPct val="0"/>
              </a:spcBef>
              <a:spcAft>
                <a:spcPct val="35000"/>
              </a:spcAft>
              <a:buNone/>
            </a:pPr>
            <a:r>
              <a:rPr lang="en-US" sz="1400" kern="1200">
                <a:solidFill>
                  <a:schemeClr val="tx1"/>
                </a:solidFill>
              </a:rPr>
              <a:t>(post-QC Day/pre-Public Release)</a:t>
            </a:r>
          </a:p>
        </p:txBody>
      </p:sp>
      <p:sp>
        <p:nvSpPr>
          <p:cNvPr id="12" name="Left Brace 11">
            <a:extLst>
              <a:ext uri="{FF2B5EF4-FFF2-40B4-BE49-F238E27FC236}">
                <a16:creationId xmlns:a16="http://schemas.microsoft.com/office/drawing/2014/main" id="{BE6C2D76-84D1-F5B7-C55B-47432C6002EE}"/>
              </a:ext>
              <a:ext uri="{C183D7F6-B498-43B3-948B-1728B52AA6E4}">
                <adec:decorative xmlns:adec="http://schemas.microsoft.com/office/drawing/2017/decorative" val="1"/>
              </a:ext>
            </a:extLst>
          </p:cNvPr>
          <p:cNvSpPr/>
          <p:nvPr/>
        </p:nvSpPr>
        <p:spPr>
          <a:xfrm>
            <a:off x="2971799" y="4010474"/>
            <a:ext cx="594360" cy="1670625"/>
          </a:xfrm>
          <a:prstGeom prst="leftBrace">
            <a:avLst>
              <a:gd name="adj1" fmla="val 35000"/>
              <a:gd name="adj2" fmla="val 50000"/>
            </a:avLst>
          </a:prstGeom>
          <a:ln>
            <a:solidFill>
              <a:srgbClr val="079DA9"/>
            </a:solidFill>
          </a:ln>
        </p:spPr>
        <p:style>
          <a:lnRef idx="2">
            <a:scrgbClr r="0" g="0" b="0"/>
          </a:lnRef>
          <a:fillRef idx="0">
            <a:schemeClr val="accent4">
              <a:hueOff val="0"/>
              <a:satOff val="0"/>
              <a:lumOff val="0"/>
              <a:alphaOff val="0"/>
            </a:schemeClr>
          </a:fillRef>
          <a:effectRef idx="0">
            <a:schemeClr val="accent4">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13" name="Freeform: Shape 12">
            <a:extLst>
              <a:ext uri="{FF2B5EF4-FFF2-40B4-BE49-F238E27FC236}">
                <a16:creationId xmlns:a16="http://schemas.microsoft.com/office/drawing/2014/main" id="{5E72C99A-3A64-1AE0-D2B1-CBFE0474A7C8}"/>
              </a:ext>
            </a:extLst>
          </p:cNvPr>
          <p:cNvSpPr/>
          <p:nvPr/>
        </p:nvSpPr>
        <p:spPr>
          <a:xfrm>
            <a:off x="3803903" y="4010474"/>
            <a:ext cx="8083296" cy="1670625"/>
          </a:xfrm>
          <a:custGeom>
            <a:avLst/>
            <a:gdLst>
              <a:gd name="csX0" fmla="*/ 0 w 8083296"/>
              <a:gd name="csY0" fmla="*/ 0 h 1670625"/>
              <a:gd name="csX1" fmla="*/ 8083296 w 8083296"/>
              <a:gd name="csY1" fmla="*/ 0 h 1670625"/>
              <a:gd name="csX2" fmla="*/ 8083296 w 8083296"/>
              <a:gd name="csY2" fmla="*/ 1670625 h 1670625"/>
              <a:gd name="csX3" fmla="*/ 0 w 8083296"/>
              <a:gd name="csY3" fmla="*/ 1670625 h 1670625"/>
              <a:gd name="csX4" fmla="*/ 0 w 8083296"/>
              <a:gd name="csY4" fmla="*/ 0 h 1670625"/>
            </a:gdLst>
            <a:ahLst/>
            <a:cxnLst>
              <a:cxn ang="0">
                <a:pos x="csX0" y="csY0"/>
              </a:cxn>
              <a:cxn ang="0">
                <a:pos x="csX1" y="csY1"/>
              </a:cxn>
              <a:cxn ang="0">
                <a:pos x="csX2" y="csY2"/>
              </a:cxn>
              <a:cxn ang="0">
                <a:pos x="csX3" y="csY3"/>
              </a:cxn>
              <a:cxn ang="0">
                <a:pos x="csX4" y="csY4"/>
              </a:cxn>
            </a:cxnLst>
            <a:rect l="l" t="t" r="r" b="b"/>
            <a:pathLst>
              <a:path w="8083296" h="1670625">
                <a:moveTo>
                  <a:pt x="0" y="0"/>
                </a:moveTo>
                <a:lnTo>
                  <a:pt x="8083296" y="0"/>
                </a:lnTo>
                <a:lnTo>
                  <a:pt x="8083296" y="1670625"/>
                </a:lnTo>
                <a:lnTo>
                  <a:pt x="0" y="1670625"/>
                </a:lnTo>
                <a:lnTo>
                  <a:pt x="0" y="0"/>
                </a:lnTo>
                <a:close/>
              </a:path>
            </a:pathLst>
          </a:custGeom>
          <a:solidFill>
            <a:srgbClr val="7AB1B4"/>
          </a:solidFill>
        </p:spPr>
        <p:style>
          <a:lnRef idx="2">
            <a:schemeClr val="lt1">
              <a:hueOff val="0"/>
              <a:satOff val="0"/>
              <a:lumOff val="0"/>
              <a:alphaOff val="0"/>
            </a:schemeClr>
          </a:lnRef>
          <a:fillRef idx="1">
            <a:scrgbClr r="0" g="0" b="0"/>
          </a:fillRef>
          <a:effectRef idx="0">
            <a:schemeClr val="accent4">
              <a:hueOff val="9800891"/>
              <a:satOff val="-40777"/>
              <a:lumOff val="9608"/>
              <a:alphaOff val="0"/>
            </a:schemeClr>
          </a:effectRef>
          <a:fontRef idx="minor">
            <a:schemeClr val="lt1"/>
          </a:fontRef>
        </p:style>
        <p:txBody>
          <a:bodyPr spcFirstLastPara="0" vert="horz" wrap="square" lIns="68580" tIns="68580" rIns="68580" bIns="68580" numCol="1" spcCol="1270" anchor="ctr" anchorCtr="0">
            <a:noAutofit/>
          </a:bodyPr>
          <a:lstStyle/>
          <a:p>
            <a:pPr marL="171450" lvl="1" indent="-171450" algn="l" defTabSz="800100">
              <a:lnSpc>
                <a:spcPct val="90000"/>
              </a:lnSpc>
              <a:spcBef>
                <a:spcPct val="0"/>
              </a:spcBef>
              <a:spcAft>
                <a:spcPct val="15000"/>
              </a:spcAft>
              <a:buChar char="•"/>
            </a:pPr>
            <a:r>
              <a:rPr lang="en-US" sz="1800" b="1" i="1" kern="1200">
                <a:solidFill>
                  <a:schemeClr val="tx1"/>
                </a:solidFill>
              </a:rPr>
              <a:t>Aggregate data are confidential until specific date/time</a:t>
            </a:r>
          </a:p>
          <a:p>
            <a:pPr marL="171450" lvl="1" indent="-171450" algn="l" defTabSz="800100">
              <a:lnSpc>
                <a:spcPct val="90000"/>
              </a:lnSpc>
              <a:spcBef>
                <a:spcPct val="0"/>
              </a:spcBef>
              <a:spcAft>
                <a:spcPct val="15000"/>
              </a:spcAft>
              <a:buChar char="•"/>
            </a:pPr>
            <a:r>
              <a:rPr lang="en-US" sz="1800" b="0" i="0" u="none" kern="1200">
                <a:solidFill>
                  <a:schemeClr val="tx1"/>
                </a:solidFill>
              </a:rPr>
              <a:t>School and district staff may discuss the data internally and with media; however, data cannot be shared in public meetings or by the media until embargo is lifted. </a:t>
            </a:r>
            <a:endParaRPr lang="en-US" sz="1800" kern="1200">
              <a:solidFill>
                <a:schemeClr val="tx1"/>
              </a:solidFill>
            </a:endParaRPr>
          </a:p>
          <a:p>
            <a:pPr marL="171450" lvl="1" indent="-171450" algn="l" defTabSz="800100">
              <a:lnSpc>
                <a:spcPct val="90000"/>
              </a:lnSpc>
              <a:spcBef>
                <a:spcPct val="0"/>
              </a:spcBef>
              <a:spcAft>
                <a:spcPct val="15000"/>
              </a:spcAft>
              <a:buChar char="•"/>
            </a:pPr>
            <a:r>
              <a:rPr lang="en-US" sz="1800" b="0" i="0" u="none" kern="1200">
                <a:solidFill>
                  <a:schemeClr val="tx1"/>
                </a:solidFill>
              </a:rPr>
              <a:t>Publicly released data does not include individual student level information.</a:t>
            </a:r>
            <a:endParaRPr lang="en-US" sz="1800" kern="1200">
              <a:solidFill>
                <a:schemeClr val="tx1"/>
              </a:solidFill>
            </a:endParaRPr>
          </a:p>
          <a:p>
            <a:pPr marL="171450" lvl="1" indent="-171450" algn="l" defTabSz="800100">
              <a:lnSpc>
                <a:spcPct val="90000"/>
              </a:lnSpc>
              <a:spcBef>
                <a:spcPct val="0"/>
              </a:spcBef>
              <a:spcAft>
                <a:spcPct val="15000"/>
              </a:spcAft>
              <a:buFont typeface="Arial" panose="020B0604020202020204" pitchFamily="34" charset="0"/>
              <a:buChar char="•"/>
            </a:pPr>
            <a:r>
              <a:rPr lang="en-US" sz="1800" kern="1200">
                <a:solidFill>
                  <a:schemeClr val="tx1"/>
                </a:solidFill>
                <a:hlinkClick r:id="rId4">
                  <a:extLst>
                    <a:ext uri="{A12FA001-AC4F-418D-AE19-62706E023703}">
                      <ahyp:hlinkClr xmlns:ahyp="http://schemas.microsoft.com/office/drawing/2018/hyperlinkcolor" val="tx"/>
                    </a:ext>
                  </a:extLst>
                </a:hlinkClick>
              </a:rPr>
              <a:t>Nondisclosure form </a:t>
            </a:r>
            <a:r>
              <a:rPr lang="en-US" sz="1800" kern="1200">
                <a:solidFill>
                  <a:schemeClr val="tx1"/>
                </a:solidFill>
              </a:rPr>
              <a:t>must be completed by all viewers and maintained by DAC.</a:t>
            </a:r>
          </a:p>
        </p:txBody>
      </p:sp>
    </p:spTree>
    <p:extLst>
      <p:ext uri="{BB962C8B-B14F-4D97-AF65-F5344CB8AC3E}">
        <p14:creationId xmlns:p14="http://schemas.microsoft.com/office/powerpoint/2010/main" val="21786546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9528D95-B14B-2A51-0C65-7EC289902120}"/>
              </a:ext>
            </a:extLst>
          </p:cNvPr>
          <p:cNvSpPr>
            <a:spLocks noGrp="1"/>
          </p:cNvSpPr>
          <p:nvPr>
            <p:ph type="title"/>
          </p:nvPr>
        </p:nvSpPr>
        <p:spPr/>
        <p:txBody>
          <a:bodyPr/>
          <a:lstStyle/>
          <a:p>
            <a:r>
              <a:rPr lang="en-US" sz="5400"/>
              <a:t>Data Details</a:t>
            </a:r>
            <a:endParaRPr lang="en-US"/>
          </a:p>
        </p:txBody>
      </p:sp>
      <p:sp>
        <p:nvSpPr>
          <p:cNvPr id="5" name="Text Placeholder 4">
            <a:extLst>
              <a:ext uri="{FF2B5EF4-FFF2-40B4-BE49-F238E27FC236}">
                <a16:creationId xmlns:a16="http://schemas.microsoft.com/office/drawing/2014/main" id="{05D23CB2-DC45-C627-330A-1F45F3126242}"/>
              </a:ext>
            </a:extLst>
          </p:cNvPr>
          <p:cNvSpPr>
            <a:spLocks noGrp="1"/>
          </p:cNvSpPr>
          <p:nvPr>
            <p:ph type="body" idx="1"/>
          </p:nvPr>
        </p:nvSpPr>
        <p:spPr/>
        <p:txBody>
          <a:bodyPr>
            <a:normAutofit fontScale="85000" lnSpcReduction="20000"/>
          </a:bodyPr>
          <a:lstStyle/>
          <a:p>
            <a:pPr marL="914400" lvl="1" indent="-282575">
              <a:buFont typeface="Arial" panose="020B0604020202020204" pitchFamily="34" charset="0"/>
              <a:buChar char="•"/>
            </a:pPr>
            <a:r>
              <a:rPr lang="en-US" sz="2400">
                <a:solidFill>
                  <a:schemeClr val="tx1"/>
                </a:solidFill>
              </a:rPr>
              <a:t>Minimum N of 30</a:t>
            </a:r>
          </a:p>
          <a:p>
            <a:pPr marL="914400" lvl="1" indent="-282575">
              <a:buFont typeface="Arial" panose="020B0604020202020204" pitchFamily="34" charset="0"/>
              <a:buChar char="•"/>
            </a:pPr>
            <a:r>
              <a:rPr lang="en-US" sz="2400">
                <a:solidFill>
                  <a:schemeClr val="tx1"/>
                </a:solidFill>
              </a:rPr>
              <a:t>Data Suppression</a:t>
            </a:r>
          </a:p>
          <a:p>
            <a:pPr marL="914400" lvl="1" indent="-282575">
              <a:buFont typeface="Arial" panose="020B0604020202020204" pitchFamily="34" charset="0"/>
              <a:buChar char="•"/>
            </a:pPr>
            <a:r>
              <a:rPr lang="en-US" sz="2400">
                <a:solidFill>
                  <a:schemeClr val="tx1"/>
                </a:solidFill>
              </a:rPr>
              <a:t>Alternative School Track Back </a:t>
            </a:r>
          </a:p>
          <a:p>
            <a:pPr marL="914400" lvl="1" indent="-282575">
              <a:buFont typeface="Arial" panose="020B0604020202020204" pitchFamily="34" charset="0"/>
              <a:buChar char="•"/>
            </a:pPr>
            <a:r>
              <a:rPr lang="en-US" sz="2400">
                <a:solidFill>
                  <a:schemeClr val="tx1"/>
                </a:solidFill>
              </a:rPr>
              <a:t>Participation Rate </a:t>
            </a:r>
          </a:p>
          <a:p>
            <a:pPr marL="914400" lvl="1" indent="-282575">
              <a:buFont typeface="Arial" panose="020B0604020202020204" pitchFamily="34" charset="0"/>
              <a:buChar char="•"/>
            </a:pPr>
            <a:r>
              <a:rPr lang="en-US" sz="2400">
                <a:solidFill>
                  <a:schemeClr val="tx1"/>
                </a:solidFill>
              </a:rPr>
              <a:t>Feeder Schools</a:t>
            </a:r>
          </a:p>
          <a:p>
            <a:endParaRPr lang="en-US"/>
          </a:p>
        </p:txBody>
      </p:sp>
    </p:spTree>
    <p:extLst>
      <p:ext uri="{BB962C8B-B14F-4D97-AF65-F5344CB8AC3E}">
        <p14:creationId xmlns:p14="http://schemas.microsoft.com/office/powerpoint/2010/main" val="40543807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1EAA447-551F-289E-AD17-1F6E3142227D}"/>
              </a:ext>
            </a:extLst>
          </p:cNvPr>
          <p:cNvSpPr>
            <a:spLocks noGrp="1"/>
          </p:cNvSpPr>
          <p:nvPr>
            <p:ph type="title"/>
          </p:nvPr>
        </p:nvSpPr>
        <p:spPr>
          <a:xfrm>
            <a:off x="0" y="-1"/>
            <a:ext cx="10515600" cy="927847"/>
          </a:xfrm>
        </p:spPr>
        <p:txBody>
          <a:bodyPr/>
          <a:lstStyle/>
          <a:p>
            <a:r>
              <a:rPr lang="en-US"/>
              <a:t>Limits to Change</a:t>
            </a:r>
          </a:p>
        </p:txBody>
      </p:sp>
      <p:sp>
        <p:nvSpPr>
          <p:cNvPr id="3" name="TextBox 2">
            <a:extLst>
              <a:ext uri="{FF2B5EF4-FFF2-40B4-BE49-F238E27FC236}">
                <a16:creationId xmlns:a16="http://schemas.microsoft.com/office/drawing/2014/main" id="{6E01B849-8585-82DD-4725-BD1AF9FC6B2D}"/>
              </a:ext>
            </a:extLst>
          </p:cNvPr>
          <p:cNvSpPr txBox="1"/>
          <p:nvPr/>
        </p:nvSpPr>
        <p:spPr>
          <a:xfrm>
            <a:off x="672305" y="824466"/>
            <a:ext cx="10812124" cy="2585323"/>
          </a:xfrm>
          <a:prstGeom prst="rect">
            <a:avLst/>
          </a:prstGeom>
          <a:noFill/>
        </p:spPr>
        <p:txBody>
          <a:bodyPr wrap="square" rtlCol="0">
            <a:spAutoFit/>
          </a:bodyPr>
          <a:lstStyle/>
          <a:p>
            <a:r>
              <a:rPr lang="en-US"/>
              <a:t>Example: State Assessment Results on Reading and Mathematics (0-125)</a:t>
            </a:r>
          </a:p>
          <a:p>
            <a:r>
              <a:rPr lang="en-US"/>
              <a:t>Current Year Status: 120</a:t>
            </a:r>
          </a:p>
          <a:p>
            <a:r>
              <a:rPr lang="en-US"/>
              <a:t>Prior Year Status: 110</a:t>
            </a:r>
          </a:p>
          <a:p>
            <a:endParaRPr lang="en-US"/>
          </a:p>
          <a:p>
            <a:r>
              <a:rPr lang="en-US"/>
              <a:t>	</a:t>
            </a:r>
            <a:r>
              <a:rPr lang="en-US" sz="1800" b="1" i="1" u="none" strike="noStrike">
                <a:effectLst/>
              </a:rPr>
              <a:t>Current Year Status Score + Change Score = Indicator Score</a:t>
            </a:r>
          </a:p>
          <a:p>
            <a:endParaRPr lang="en-US"/>
          </a:p>
          <a:p>
            <a:r>
              <a:rPr lang="en-US"/>
              <a:t>Change Difference: 10 (used in determining Indicator Rating on 5X5 Colored Table) </a:t>
            </a:r>
          </a:p>
          <a:p>
            <a:r>
              <a:rPr lang="en-US"/>
              <a:t>Applied Change: 5 </a:t>
            </a:r>
            <a:r>
              <a:rPr lang="en-US" sz="1800">
                <a:effectLst/>
              </a:rPr>
              <a:t>Used to calculate Indicator Score (which is used to calculate Overall Score)</a:t>
            </a:r>
          </a:p>
          <a:p>
            <a:endParaRPr lang="en-US"/>
          </a:p>
        </p:txBody>
      </p:sp>
      <p:pic>
        <p:nvPicPr>
          <p:cNvPr id="6" name="Picture 5" descr="A screenshot of a spreadsheet titled State. Columns from left to right read Indicator Score, Indicator Rating, Current Yr Status, Current Yr Status Level, Prior Yr Status, Change Difference, Change Level, and Applied Change. Columns have dropdowns.">
            <a:extLst>
              <a:ext uri="{FF2B5EF4-FFF2-40B4-BE49-F238E27FC236}">
                <a16:creationId xmlns:a16="http://schemas.microsoft.com/office/drawing/2014/main" id="{BE7506D5-5EA8-7B71-E6E0-CC612B9538B9}"/>
              </a:ext>
            </a:extLst>
          </p:cNvPr>
          <p:cNvPicPr>
            <a:picLocks noChangeAspect="1"/>
          </p:cNvPicPr>
          <p:nvPr/>
        </p:nvPicPr>
        <p:blipFill>
          <a:blip r:embed="rId3"/>
          <a:srcRect t="32224"/>
          <a:stretch>
            <a:fillRect/>
          </a:stretch>
        </p:blipFill>
        <p:spPr>
          <a:xfrm>
            <a:off x="672305" y="3896315"/>
            <a:ext cx="10538619" cy="927848"/>
          </a:xfrm>
          <a:prstGeom prst="rect">
            <a:avLst/>
          </a:prstGeom>
        </p:spPr>
      </p:pic>
      <p:sp>
        <p:nvSpPr>
          <p:cNvPr id="10" name="Arrow: Down 9">
            <a:extLst>
              <a:ext uri="{FF2B5EF4-FFF2-40B4-BE49-F238E27FC236}">
                <a16:creationId xmlns:a16="http://schemas.microsoft.com/office/drawing/2014/main" id="{E7A68013-E37F-B993-03B2-D9A6ECE03A01}"/>
              </a:ext>
              <a:ext uri="{C183D7F6-B498-43B3-948B-1728B52AA6E4}">
                <adec:decorative xmlns:adec="http://schemas.microsoft.com/office/drawing/2017/decorative" val="1"/>
              </a:ext>
            </a:extLst>
          </p:cNvPr>
          <p:cNvSpPr/>
          <p:nvPr/>
        </p:nvSpPr>
        <p:spPr>
          <a:xfrm rot="10800000">
            <a:off x="7514854" y="5104130"/>
            <a:ext cx="186431" cy="523782"/>
          </a:xfrm>
          <a:prstGeom prst="downArrow">
            <a:avLst/>
          </a:prstGeom>
          <a:solidFill>
            <a:srgbClr val="AB3515"/>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7" name="Arrow: Down 6">
            <a:extLst>
              <a:ext uri="{FF2B5EF4-FFF2-40B4-BE49-F238E27FC236}">
                <a16:creationId xmlns:a16="http://schemas.microsoft.com/office/drawing/2014/main" id="{F8C8C846-46C4-AF79-C9A3-65E5002589BB}"/>
              </a:ext>
              <a:ext uri="{C183D7F6-B498-43B3-948B-1728B52AA6E4}">
                <adec:decorative xmlns:adec="http://schemas.microsoft.com/office/drawing/2017/decorative" val="1"/>
              </a:ext>
            </a:extLst>
          </p:cNvPr>
          <p:cNvSpPr/>
          <p:nvPr/>
        </p:nvSpPr>
        <p:spPr>
          <a:xfrm rot="10800000">
            <a:off x="10289560" y="5075475"/>
            <a:ext cx="206750" cy="470428"/>
          </a:xfrm>
          <a:prstGeom prst="downArrow">
            <a:avLst/>
          </a:prstGeom>
          <a:solidFill>
            <a:srgbClr val="AB3515"/>
          </a:solidFill>
        </p:spPr>
        <p:style>
          <a:lnRef idx="2">
            <a:schemeClr val="accent6">
              <a:shade val="15000"/>
            </a:schemeClr>
          </a:lnRef>
          <a:fillRef idx="1">
            <a:schemeClr val="accent6"/>
          </a:fillRef>
          <a:effectRef idx="0">
            <a:schemeClr val="accent6"/>
          </a:effectRef>
          <a:fontRef idx="minor">
            <a:schemeClr val="lt1"/>
          </a:fontRef>
        </p:style>
        <p:txBody>
          <a:bodyPr rtlCol="0" anchor="ctr"/>
          <a:lstStyle/>
          <a:p>
            <a:pPr algn="ctr"/>
            <a:endParaRPr lang="en-US"/>
          </a:p>
        </p:txBody>
      </p:sp>
      <p:sp>
        <p:nvSpPr>
          <p:cNvPr id="9" name="Rectangle: Rounded Corners 8" descr="An box indicating to look at the text stating Reading and Mathematics Change Difference.">
            <a:extLst>
              <a:ext uri="{FF2B5EF4-FFF2-40B4-BE49-F238E27FC236}">
                <a16:creationId xmlns:a16="http://schemas.microsoft.com/office/drawing/2014/main" id="{D5317411-9B9E-9D5E-4034-B1D511A01C18}"/>
              </a:ext>
            </a:extLst>
          </p:cNvPr>
          <p:cNvSpPr/>
          <p:nvPr/>
        </p:nvSpPr>
        <p:spPr>
          <a:xfrm>
            <a:off x="6997691" y="4003572"/>
            <a:ext cx="1220758" cy="950450"/>
          </a:xfrm>
          <a:prstGeom prst="roundRect">
            <a:avLst/>
          </a:prstGeom>
          <a:noFill/>
          <a:ln w="76200">
            <a:solidFill>
              <a:srgbClr val="007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Rounded Corners 10" descr="An box indicating to look at the text stating Reading and Mathematics Applied Change">
            <a:extLst>
              <a:ext uri="{FF2B5EF4-FFF2-40B4-BE49-F238E27FC236}">
                <a16:creationId xmlns:a16="http://schemas.microsoft.com/office/drawing/2014/main" id="{CC033FAE-B448-F231-4249-7B9171B50492}"/>
              </a:ext>
            </a:extLst>
          </p:cNvPr>
          <p:cNvSpPr/>
          <p:nvPr/>
        </p:nvSpPr>
        <p:spPr>
          <a:xfrm>
            <a:off x="9723862" y="4066480"/>
            <a:ext cx="1338147" cy="820935"/>
          </a:xfrm>
          <a:prstGeom prst="roundRect">
            <a:avLst/>
          </a:prstGeom>
          <a:noFill/>
          <a:ln w="76200">
            <a:solidFill>
              <a:srgbClr val="007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7567896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38C5A43-D851-469E-9E13-FDCBBC5A64F9}"/>
              </a:ext>
            </a:extLst>
          </p:cNvPr>
          <p:cNvSpPr>
            <a:spLocks noGrp="1"/>
          </p:cNvSpPr>
          <p:nvPr>
            <p:ph type="title"/>
          </p:nvPr>
        </p:nvSpPr>
        <p:spPr>
          <a:xfrm>
            <a:off x="0" y="0"/>
            <a:ext cx="12048565" cy="1290918"/>
          </a:xfrm>
        </p:spPr>
        <p:txBody>
          <a:bodyPr>
            <a:noAutofit/>
          </a:bodyPr>
          <a:lstStyle/>
          <a:p>
            <a:r>
              <a:rPr lang="en-US"/>
              <a:t>Minimum N-Count of 30 for </a:t>
            </a:r>
            <a:r>
              <a:rPr lang="en-US" b="0" i="0" u="none" strike="noStrike">
                <a:solidFill>
                  <a:srgbClr val="007780"/>
                </a:solidFill>
                <a:effectLst/>
                <a:latin typeface="Franklin Gothic Medium" panose="020B0603020102020204" pitchFamily="34" charset="0"/>
              </a:rPr>
              <a:t>Schools and </a:t>
            </a:r>
            <a:r>
              <a:rPr lang="en-US">
                <a:latin typeface="Franklin Gothic Medium" panose="020B0603020102020204" pitchFamily="34" charset="0"/>
              </a:rPr>
              <a:t>Each </a:t>
            </a:r>
            <a:r>
              <a:rPr lang="en-US" b="0" i="0" u="none" strike="noStrike">
                <a:solidFill>
                  <a:srgbClr val="007780"/>
                </a:solidFill>
                <a:effectLst/>
                <a:latin typeface="Franklin Gothic Medium" panose="020B0603020102020204" pitchFamily="34" charset="0"/>
              </a:rPr>
              <a:t>Student Group</a:t>
            </a:r>
            <a:r>
              <a:rPr lang="en-US" b="0" i="0">
                <a:solidFill>
                  <a:srgbClr val="000000"/>
                </a:solidFill>
                <a:effectLst/>
                <a:latin typeface="Franklin Gothic Medium" panose="020B0603020102020204" pitchFamily="34" charset="0"/>
              </a:rPr>
              <a:t>​</a:t>
            </a:r>
            <a:endParaRPr lang="en-US"/>
          </a:p>
        </p:txBody>
      </p:sp>
      <p:sp>
        <p:nvSpPr>
          <p:cNvPr id="4" name="Content Placeholder 3">
            <a:extLst>
              <a:ext uri="{FF2B5EF4-FFF2-40B4-BE49-F238E27FC236}">
                <a16:creationId xmlns:a16="http://schemas.microsoft.com/office/drawing/2014/main" id="{E8288695-145E-4B81-88D7-C46CEFC21C40}"/>
              </a:ext>
            </a:extLst>
          </p:cNvPr>
          <p:cNvSpPr>
            <a:spLocks noGrp="1"/>
          </p:cNvSpPr>
          <p:nvPr>
            <p:ph idx="1"/>
          </p:nvPr>
        </p:nvSpPr>
        <p:spPr>
          <a:xfrm>
            <a:off x="291461" y="1440287"/>
            <a:ext cx="10450546" cy="4297023"/>
          </a:xfrm>
        </p:spPr>
        <p:txBody>
          <a:bodyPr>
            <a:normAutofit fontScale="92500"/>
          </a:bodyPr>
          <a:lstStyle/>
          <a:p>
            <a:pPr algn="l" rtl="0" fontAlgn="base">
              <a:lnSpc>
                <a:spcPct val="100000"/>
              </a:lnSpc>
              <a:buFont typeface="Arial" panose="020B0604020202020204" pitchFamily="34" charset="0"/>
              <a:buChar char="•"/>
            </a:pPr>
            <a:r>
              <a:rPr lang="en-US">
                <a:solidFill>
                  <a:schemeClr val="tx1"/>
                </a:solidFill>
              </a:rPr>
              <a:t>For all accountable students and each accountable student demographic group, there must be 30 students </a:t>
            </a:r>
            <a:r>
              <a:rPr lang="en-US" b="1" i="1">
                <a:solidFill>
                  <a:schemeClr val="tx1"/>
                </a:solidFill>
              </a:rPr>
              <a:t>per school level </a:t>
            </a:r>
            <a:r>
              <a:rPr lang="en-US">
                <a:solidFill>
                  <a:schemeClr val="tx1"/>
                </a:solidFill>
              </a:rPr>
              <a:t>(elementary, middle, high) </a:t>
            </a:r>
            <a:r>
              <a:rPr lang="en-US" b="1" i="1">
                <a:solidFill>
                  <a:schemeClr val="tx1"/>
                </a:solidFill>
              </a:rPr>
              <a:t>per indicator </a:t>
            </a:r>
            <a:r>
              <a:rPr lang="en-US">
                <a:solidFill>
                  <a:schemeClr val="tx1"/>
                </a:solidFill>
              </a:rPr>
              <a:t>(not per grade level and content area) to be included in school calculations.</a:t>
            </a:r>
          </a:p>
          <a:p>
            <a:pPr fontAlgn="base">
              <a:lnSpc>
                <a:spcPct val="100000"/>
              </a:lnSpc>
            </a:pPr>
            <a:r>
              <a:rPr lang="en-US">
                <a:solidFill>
                  <a:schemeClr val="tx1"/>
                </a:solidFill>
              </a:rPr>
              <a:t>Kentucky reports by level (elementary, middle and high).</a:t>
            </a:r>
          </a:p>
          <a:p>
            <a:pPr algn="l" rtl="0" fontAlgn="base">
              <a:lnSpc>
                <a:spcPct val="100000"/>
              </a:lnSpc>
              <a:buFont typeface="Arial" panose="020B0604020202020204" pitchFamily="34" charset="0"/>
              <a:buChar char="•"/>
            </a:pPr>
            <a:r>
              <a:rPr lang="en-US" b="0" i="0" u="none" strike="noStrike">
                <a:solidFill>
                  <a:schemeClr val="tx1"/>
                </a:solidFill>
                <a:effectLst/>
              </a:rPr>
              <a:t>Continue to report in the School Report Card (SRC) at 10 per grade</a:t>
            </a:r>
            <a:r>
              <a:rPr lang="en-US" b="0" i="0">
                <a:solidFill>
                  <a:schemeClr val="tx1"/>
                </a:solidFill>
                <a:effectLst/>
              </a:rPr>
              <a:t>​.</a:t>
            </a:r>
          </a:p>
          <a:p>
            <a:pPr algn="l" rtl="0" fontAlgn="base">
              <a:lnSpc>
                <a:spcPct val="100000"/>
              </a:lnSpc>
              <a:buFont typeface="Arial" panose="020B0604020202020204" pitchFamily="34" charset="0"/>
              <a:buChar char="•"/>
            </a:pPr>
            <a:r>
              <a:rPr lang="en-US" b="0" i="0" u="none" strike="noStrike">
                <a:solidFill>
                  <a:schemeClr val="tx1"/>
                </a:solidFill>
                <a:effectLst/>
              </a:rPr>
              <a:t>Public reporting will follow US Department of Education (USED) and the Family Educational Rights and Privacy Act (FERPA) guidelines and Best Practices for Reporting.</a:t>
            </a:r>
            <a:endParaRPr lang="en-US" b="0" i="0">
              <a:solidFill>
                <a:schemeClr val="tx1"/>
              </a:solidFill>
              <a:effectLst/>
            </a:endParaRPr>
          </a:p>
          <a:p>
            <a:endParaRPr lang="en-US"/>
          </a:p>
        </p:txBody>
      </p:sp>
    </p:spTree>
    <p:extLst>
      <p:ext uri="{BB962C8B-B14F-4D97-AF65-F5344CB8AC3E}">
        <p14:creationId xmlns:p14="http://schemas.microsoft.com/office/powerpoint/2010/main" val="41060607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55C5CA-E456-44D3-BDEC-8E4A050636AB}"/>
              </a:ext>
            </a:extLst>
          </p:cNvPr>
          <p:cNvSpPr>
            <a:spLocks noGrp="1"/>
          </p:cNvSpPr>
          <p:nvPr>
            <p:ph type="title"/>
          </p:nvPr>
        </p:nvSpPr>
        <p:spPr>
          <a:xfrm>
            <a:off x="0" y="0"/>
            <a:ext cx="7155426" cy="927847"/>
          </a:xfrm>
        </p:spPr>
        <p:txBody>
          <a:bodyPr>
            <a:normAutofit/>
          </a:bodyPr>
          <a:lstStyle/>
          <a:p>
            <a:r>
              <a:rPr lang="en-US"/>
              <a:t>Suppressed Data Definitions</a:t>
            </a:r>
          </a:p>
        </p:txBody>
      </p:sp>
      <p:sp>
        <p:nvSpPr>
          <p:cNvPr id="7" name="Content Placeholder 6">
            <a:extLst>
              <a:ext uri="{FF2B5EF4-FFF2-40B4-BE49-F238E27FC236}">
                <a16:creationId xmlns:a16="http://schemas.microsoft.com/office/drawing/2014/main" id="{11514104-E79B-4F31-8F05-DBE95E217CFD}"/>
              </a:ext>
            </a:extLst>
          </p:cNvPr>
          <p:cNvSpPr>
            <a:spLocks noGrp="1"/>
          </p:cNvSpPr>
          <p:nvPr>
            <p:ph idx="1"/>
          </p:nvPr>
        </p:nvSpPr>
        <p:spPr>
          <a:xfrm>
            <a:off x="226142" y="1306286"/>
            <a:ext cx="11739716" cy="4027215"/>
          </a:xfrm>
        </p:spPr>
        <p:txBody>
          <a:bodyPr vert="horz" lIns="91440" tIns="45720" rIns="91440" bIns="45720" rtlCol="0" anchor="t">
            <a:normAutofit/>
          </a:bodyPr>
          <a:lstStyle/>
          <a:p>
            <a:pPr>
              <a:buClr>
                <a:schemeClr val="tx1"/>
              </a:buClr>
            </a:pPr>
            <a:r>
              <a:rPr lang="en-US">
                <a:solidFill>
                  <a:srgbClr val="C00000"/>
                </a:solidFill>
              </a:rPr>
              <a:t>PL Count &lt;3 </a:t>
            </a:r>
            <a:r>
              <a:rPr lang="en-US">
                <a:solidFill>
                  <a:schemeClr val="tx1"/>
                </a:solidFill>
              </a:rPr>
              <a:t>A performance level (NAPD) has few than 3. In this case, all the performance levels will be suppressed for that grade/level and subject.</a:t>
            </a:r>
          </a:p>
          <a:p>
            <a:pPr>
              <a:buClr>
                <a:schemeClr val="tx1"/>
              </a:buClr>
            </a:pPr>
            <a:r>
              <a:rPr lang="en-US">
                <a:solidFill>
                  <a:srgbClr val="C00000"/>
                </a:solidFill>
              </a:rPr>
              <a:t>NAPD Count &lt;10 </a:t>
            </a:r>
            <a:r>
              <a:rPr lang="en-US">
                <a:solidFill>
                  <a:schemeClr val="tx1"/>
                </a:solidFill>
              </a:rPr>
              <a:t>There are no FERPA issues, but there are fewer than 10 students in the tested population.</a:t>
            </a:r>
          </a:p>
          <a:p>
            <a:pPr>
              <a:buClr>
                <a:schemeClr val="tx1"/>
              </a:buClr>
            </a:pPr>
            <a:r>
              <a:rPr lang="en-US">
                <a:solidFill>
                  <a:schemeClr val="tx1"/>
                </a:solidFill>
              </a:rPr>
              <a:t>Suppressed data are indicated in </a:t>
            </a:r>
            <a:r>
              <a:rPr lang="en-US">
                <a:solidFill>
                  <a:srgbClr val="C00000"/>
                </a:solidFill>
              </a:rPr>
              <a:t>red font </a:t>
            </a:r>
            <a:r>
              <a:rPr lang="en-US">
                <a:solidFill>
                  <a:schemeClr val="tx1"/>
                </a:solidFill>
              </a:rPr>
              <a:t>in the spreadsheets. Suppressed data are available to schools/districts but will not be displayed in the School Report Card and should not be shared in public meetings.</a:t>
            </a:r>
          </a:p>
        </p:txBody>
      </p:sp>
    </p:spTree>
    <p:extLst>
      <p:ext uri="{BB962C8B-B14F-4D97-AF65-F5344CB8AC3E}">
        <p14:creationId xmlns:p14="http://schemas.microsoft.com/office/powerpoint/2010/main" val="294232618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 y="-4471"/>
            <a:ext cx="11235847" cy="945765"/>
          </a:xfrm>
        </p:spPr>
        <p:txBody>
          <a:bodyPr>
            <a:normAutofit/>
          </a:bodyPr>
          <a:lstStyle/>
          <a:p>
            <a:r>
              <a:rPr lang="en-US"/>
              <a:t>Alternative Program/School Track Back</a:t>
            </a:r>
          </a:p>
        </p:txBody>
      </p:sp>
      <p:sp>
        <p:nvSpPr>
          <p:cNvPr id="3" name="Content Placeholder 2"/>
          <p:cNvSpPr>
            <a:spLocks noGrp="1"/>
          </p:cNvSpPr>
          <p:nvPr>
            <p:ph type="body" sz="quarter" idx="13"/>
          </p:nvPr>
        </p:nvSpPr>
        <p:spPr>
          <a:xfrm>
            <a:off x="259449" y="1089696"/>
            <a:ext cx="11112633" cy="4335971"/>
          </a:xfrm>
        </p:spPr>
        <p:txBody>
          <a:bodyPr vert="horz" lIns="121920" tIns="60960" rIns="121920" bIns="60960" rtlCol="0" anchor="t">
            <a:normAutofit/>
          </a:bodyPr>
          <a:lstStyle/>
          <a:p>
            <a:r>
              <a:rPr lang="en-US" sz="2600">
                <a:solidFill>
                  <a:schemeClr val="tx1"/>
                </a:solidFill>
              </a:rPr>
              <a:t>All 100-day rules remain in place.</a:t>
            </a:r>
          </a:p>
          <a:p>
            <a:r>
              <a:rPr lang="en-US" sz="2600">
                <a:solidFill>
                  <a:schemeClr val="tx1"/>
                </a:solidFill>
              </a:rPr>
              <a:t>Direct placements in alternative programs, with over 100 days of enrollment, code to the district rather than school unless court ordered or state agency placed, which code to the state, provided the student has no A1 enrollment during the year (excludes students with secondary enrollment in Gatton Academy, Craft Academy, Kentucky School for the Blind [KSB] and Kentucky School for the Deaf [KSD], which track to the A1 home school).</a:t>
            </a:r>
          </a:p>
          <a:p>
            <a:r>
              <a:rPr lang="en-US" sz="2600">
                <a:solidFill>
                  <a:schemeClr val="tx1"/>
                </a:solidFill>
              </a:rPr>
              <a:t>Use the </a:t>
            </a:r>
            <a:r>
              <a:rPr lang="en-US" sz="2600">
                <a:hlinkClick r:id="rId3"/>
              </a:rPr>
              <a:t>100-Day Tool</a:t>
            </a:r>
            <a:r>
              <a:rPr lang="en-US" sz="2600"/>
              <a:t> </a:t>
            </a:r>
            <a:r>
              <a:rPr lang="en-US" sz="2600">
                <a:solidFill>
                  <a:schemeClr val="tx1"/>
                </a:solidFill>
              </a:rPr>
              <a:t>to assist with determining accountability. </a:t>
            </a:r>
          </a:p>
          <a:p>
            <a:r>
              <a:rPr lang="en-US" sz="2600">
                <a:solidFill>
                  <a:schemeClr val="tx1"/>
                </a:solidFill>
              </a:rPr>
              <a:t>KDE will monitor placement practices. </a:t>
            </a:r>
          </a:p>
        </p:txBody>
      </p:sp>
    </p:spTree>
    <p:extLst>
      <p:ext uri="{BB962C8B-B14F-4D97-AF65-F5344CB8AC3E}">
        <p14:creationId xmlns:p14="http://schemas.microsoft.com/office/powerpoint/2010/main" val="280505013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17518"/>
            <a:ext cx="12192000" cy="923330"/>
          </a:xfrm>
        </p:spPr>
        <p:txBody>
          <a:bodyPr>
            <a:normAutofit/>
          </a:bodyPr>
          <a:lstStyle/>
          <a:p>
            <a:r>
              <a:rPr lang="en-US"/>
              <a:t>Participation Rate</a:t>
            </a:r>
          </a:p>
        </p:txBody>
      </p:sp>
      <p:sp>
        <p:nvSpPr>
          <p:cNvPr id="3" name="Text Placeholder 2"/>
          <p:cNvSpPr>
            <a:spLocks noGrp="1"/>
          </p:cNvSpPr>
          <p:nvPr>
            <p:ph type="body" sz="quarter" idx="13"/>
          </p:nvPr>
        </p:nvSpPr>
        <p:spPr>
          <a:xfrm>
            <a:off x="245500" y="940848"/>
            <a:ext cx="11337624" cy="4713718"/>
          </a:xfrm>
        </p:spPr>
        <p:txBody>
          <a:bodyPr>
            <a:normAutofit/>
          </a:bodyPr>
          <a:lstStyle/>
          <a:p>
            <a:r>
              <a:rPr lang="en-US">
                <a:solidFill>
                  <a:schemeClr val="tx1"/>
                </a:solidFill>
              </a:rPr>
              <a:t>Students with approved medical nonparticipations are exempt from accountability and participation rate.</a:t>
            </a:r>
          </a:p>
          <a:p>
            <a:r>
              <a:rPr lang="en-US">
                <a:solidFill>
                  <a:schemeClr val="tx1"/>
                </a:solidFill>
              </a:rPr>
              <a:t>First-year English Learner (EL) students are exempt from accountability but remain in the denominator of the participation rate calculation.</a:t>
            </a:r>
          </a:p>
          <a:p>
            <a:r>
              <a:rPr lang="en-US">
                <a:solidFill>
                  <a:schemeClr val="tx1"/>
                </a:solidFill>
              </a:rPr>
              <a:t>Participation Rate does not affect accountability. It’s only required for federal reporting.</a:t>
            </a:r>
          </a:p>
          <a:p>
            <a:pPr marL="0" indent="0">
              <a:buNone/>
            </a:pPr>
            <a:endParaRPr lang="en-US" sz="3200"/>
          </a:p>
        </p:txBody>
      </p:sp>
      <p:sp>
        <p:nvSpPr>
          <p:cNvPr id="6" name="Rectangle 5"/>
          <p:cNvSpPr/>
          <p:nvPr/>
        </p:nvSpPr>
        <p:spPr>
          <a:xfrm>
            <a:off x="608876" y="3617027"/>
            <a:ext cx="10974248" cy="1027162"/>
          </a:xfrm>
          <a:prstGeom prst="rect">
            <a:avLst/>
          </a:prstGeom>
          <a:solidFill>
            <a:srgbClr val="62A3A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a:solidFill>
                  <a:schemeClr val="tx1"/>
                </a:solidFill>
              </a:rPr>
              <a:t>Participation Rate = Number of Students Who Attempted Tests ÷ Number of Students Enrolled</a:t>
            </a:r>
          </a:p>
        </p:txBody>
      </p:sp>
      <p:sp>
        <p:nvSpPr>
          <p:cNvPr id="5" name="TextBox 4">
            <a:extLst>
              <a:ext uri="{FF2B5EF4-FFF2-40B4-BE49-F238E27FC236}">
                <a16:creationId xmlns:a16="http://schemas.microsoft.com/office/drawing/2014/main" id="{DE13BBB9-38EF-4E44-8F9B-6CF291A0BEC6}"/>
              </a:ext>
            </a:extLst>
          </p:cNvPr>
          <p:cNvSpPr txBox="1"/>
          <p:nvPr/>
        </p:nvSpPr>
        <p:spPr>
          <a:xfrm>
            <a:off x="245500" y="4731236"/>
            <a:ext cx="11463570" cy="923330"/>
          </a:xfrm>
          <a:prstGeom prst="rect">
            <a:avLst/>
          </a:prstGeom>
          <a:noFill/>
        </p:spPr>
        <p:txBody>
          <a:bodyPr wrap="square" rtlCol="0">
            <a:spAutoFit/>
          </a:bodyPr>
          <a:lstStyle/>
          <a:p>
            <a:r>
              <a:rPr lang="en-US" b="1" i="1"/>
              <a:t>Please note:</a:t>
            </a:r>
            <a:r>
              <a:rPr lang="en-US" i="1"/>
              <a:t> For participation rate purposes, first-year EL students are credited as attempting the reading, social studies, editing and mechanics and writing assessments. First-year EL students who do not attempt mathematics and science tests in grades 4 and 7 will negatively impact the participation rate.</a:t>
            </a:r>
          </a:p>
        </p:txBody>
      </p:sp>
    </p:spTree>
    <p:extLst>
      <p:ext uri="{BB962C8B-B14F-4D97-AF65-F5344CB8AC3E}">
        <p14:creationId xmlns:p14="http://schemas.microsoft.com/office/powerpoint/2010/main" val="23418781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9677"/>
            <a:ext cx="7518400" cy="965200"/>
          </a:xfrm>
        </p:spPr>
        <p:txBody>
          <a:bodyPr/>
          <a:lstStyle/>
          <a:p>
            <a:r>
              <a:rPr lang="en-US"/>
              <a:t>Inclusion of Feeder Schools</a:t>
            </a:r>
          </a:p>
        </p:txBody>
      </p:sp>
      <p:sp>
        <p:nvSpPr>
          <p:cNvPr id="3" name="Text Placeholder 2"/>
          <p:cNvSpPr>
            <a:spLocks noGrp="1"/>
          </p:cNvSpPr>
          <p:nvPr>
            <p:ph type="body" sz="quarter" idx="13"/>
          </p:nvPr>
        </p:nvSpPr>
        <p:spPr>
          <a:xfrm>
            <a:off x="242900" y="974877"/>
            <a:ext cx="11364900" cy="4496776"/>
          </a:xfrm>
        </p:spPr>
        <p:txBody>
          <a:bodyPr>
            <a:normAutofit/>
          </a:bodyPr>
          <a:lstStyle/>
          <a:p>
            <a:r>
              <a:rPr lang="en-US" sz="3200">
                <a:solidFill>
                  <a:schemeClr val="tx1"/>
                </a:solidFill>
                <a:cs typeface="Arial" panose="020B0604020202020204" pitchFamily="34" charset="0"/>
              </a:rPr>
              <a:t>Every Student Succeeds Acts (ESSA) requires an accountability system of annual meaningful differentiation of ALL public schools, even those without tested grades.</a:t>
            </a:r>
          </a:p>
          <a:p>
            <a:r>
              <a:rPr lang="en-US" sz="3200">
                <a:solidFill>
                  <a:schemeClr val="tx1"/>
                </a:solidFill>
                <a:effectLst/>
                <a:cs typeface="Arial" panose="020B0604020202020204" pitchFamily="34" charset="0"/>
              </a:rPr>
              <a:t>Feeder Schools are regular schools that do not have</a:t>
            </a:r>
            <a:r>
              <a:rPr lang="en-US" sz="3200">
                <a:solidFill>
                  <a:schemeClr val="tx1"/>
                </a:solidFill>
                <a:cs typeface="Arial" panose="020B0604020202020204" pitchFamily="34" charset="0"/>
              </a:rPr>
              <a:t> KSA/AKSA</a:t>
            </a:r>
            <a:r>
              <a:rPr lang="en-US" sz="3200">
                <a:solidFill>
                  <a:schemeClr val="tx1"/>
                </a:solidFill>
                <a:effectLst/>
                <a:cs typeface="Arial" panose="020B0604020202020204" pitchFamily="34" charset="0"/>
              </a:rPr>
              <a:t> Assessment data</a:t>
            </a:r>
            <a:r>
              <a:rPr lang="en-US" sz="3200">
                <a:solidFill>
                  <a:schemeClr val="tx1"/>
                </a:solidFill>
                <a:cs typeface="Arial" panose="020B0604020202020204" pitchFamily="34" charset="0"/>
              </a:rPr>
              <a:t> (e.g., K through 2 that feeds an elementary, etc.). </a:t>
            </a:r>
          </a:p>
          <a:p>
            <a:r>
              <a:rPr lang="en-US" sz="3200">
                <a:solidFill>
                  <a:schemeClr val="tx1"/>
                </a:solidFill>
                <a:cs typeface="Arial" panose="020B0604020202020204" pitchFamily="34" charset="0"/>
              </a:rPr>
              <a:t>A feeder school will receive the classification of the school that it feeds.</a:t>
            </a:r>
          </a:p>
        </p:txBody>
      </p:sp>
    </p:spTree>
    <p:extLst>
      <p:ext uri="{BB962C8B-B14F-4D97-AF65-F5344CB8AC3E}">
        <p14:creationId xmlns:p14="http://schemas.microsoft.com/office/powerpoint/2010/main" val="316330541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p:cNvSpPr>
            <a:spLocks noGrp="1"/>
          </p:cNvSpPr>
          <p:nvPr>
            <p:ph type="title"/>
          </p:nvPr>
        </p:nvSpPr>
        <p:spPr>
          <a:xfrm>
            <a:off x="831850" y="2366682"/>
            <a:ext cx="10515600" cy="1490943"/>
          </a:xfrm>
        </p:spPr>
        <p:txBody>
          <a:bodyPr>
            <a:normAutofit/>
          </a:bodyPr>
          <a:lstStyle/>
          <a:p>
            <a:r>
              <a:rPr lang="en-US" altLang="en-US" sz="4400"/>
              <a:t>QC Day Spreadsheets</a:t>
            </a:r>
          </a:p>
        </p:txBody>
      </p:sp>
    </p:spTree>
    <p:extLst>
      <p:ext uri="{BB962C8B-B14F-4D97-AF65-F5344CB8AC3E}">
        <p14:creationId xmlns:p14="http://schemas.microsoft.com/office/powerpoint/2010/main" val="63276602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4B438F-D2BC-83C0-E271-42BAA1F88D82}"/>
              </a:ext>
            </a:extLst>
          </p:cNvPr>
          <p:cNvSpPr>
            <a:spLocks noGrp="1"/>
          </p:cNvSpPr>
          <p:nvPr>
            <p:ph type="title"/>
          </p:nvPr>
        </p:nvSpPr>
        <p:spPr>
          <a:xfrm>
            <a:off x="0" y="1"/>
            <a:ext cx="6858178" cy="923448"/>
          </a:xfrm>
        </p:spPr>
        <p:txBody>
          <a:bodyPr>
            <a:normAutofit/>
          </a:bodyPr>
          <a:lstStyle/>
          <a:p>
            <a:pPr algn="ctr"/>
            <a:r>
              <a:rPr lang="en-US"/>
              <a:t>QC Day Spreadsheet Folders</a:t>
            </a:r>
          </a:p>
        </p:txBody>
      </p:sp>
      <p:sp>
        <p:nvSpPr>
          <p:cNvPr id="7" name="Arrow: Striped Right 6">
            <a:extLst>
              <a:ext uri="{FF2B5EF4-FFF2-40B4-BE49-F238E27FC236}">
                <a16:creationId xmlns:a16="http://schemas.microsoft.com/office/drawing/2014/main" id="{F98039E9-ABA1-4DEA-9518-D076E92F93FD}"/>
              </a:ext>
            </a:extLst>
          </p:cNvPr>
          <p:cNvSpPr/>
          <p:nvPr/>
        </p:nvSpPr>
        <p:spPr>
          <a:xfrm>
            <a:off x="322729" y="1326762"/>
            <a:ext cx="2124636" cy="2044397"/>
          </a:xfrm>
          <a:prstGeom prst="stripedRightArrow">
            <a:avLst/>
          </a:prstGeom>
          <a:solidFill>
            <a:srgbClr val="E7F1F1"/>
          </a:solidFill>
          <a:ln w="57150">
            <a:solidFill>
              <a:srgbClr val="007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000" b="1">
                <a:solidFill>
                  <a:schemeClr val="tx1"/>
                </a:solidFill>
              </a:rPr>
              <a:t>Focus of QC Day Review</a:t>
            </a:r>
          </a:p>
        </p:txBody>
      </p:sp>
      <p:graphicFrame>
        <p:nvGraphicFramePr>
          <p:cNvPr id="5" name="Table 5">
            <a:extLst>
              <a:ext uri="{FF2B5EF4-FFF2-40B4-BE49-F238E27FC236}">
                <a16:creationId xmlns:a16="http://schemas.microsoft.com/office/drawing/2014/main" id="{12917A22-CD3E-E479-3A91-FEB8C551E76E}"/>
              </a:ext>
            </a:extLst>
          </p:cNvPr>
          <p:cNvGraphicFramePr>
            <a:graphicFrameLocks noGrp="1"/>
          </p:cNvGraphicFramePr>
          <p:nvPr>
            <p:ph idx="1"/>
            <p:extLst>
              <p:ext uri="{D42A27DB-BD31-4B8C-83A1-F6EECF244321}">
                <p14:modId xmlns:p14="http://schemas.microsoft.com/office/powerpoint/2010/main" val="2285867268"/>
              </p:ext>
            </p:extLst>
          </p:nvPr>
        </p:nvGraphicFramePr>
        <p:xfrm>
          <a:off x="2651760" y="1044472"/>
          <a:ext cx="8660674" cy="2326687"/>
        </p:xfrm>
        <a:graphic>
          <a:graphicData uri="http://schemas.openxmlformats.org/drawingml/2006/table">
            <a:tbl>
              <a:tblPr firstRow="1" bandRow="1">
                <a:tableStyleId>{0505E3EF-67EA-436B-97B2-0124C06EBD24}</a:tableStyleId>
              </a:tblPr>
              <a:tblGrid>
                <a:gridCol w="4063365">
                  <a:extLst>
                    <a:ext uri="{9D8B030D-6E8A-4147-A177-3AD203B41FA5}">
                      <a16:colId xmlns:a16="http://schemas.microsoft.com/office/drawing/2014/main" val="2683097013"/>
                    </a:ext>
                  </a:extLst>
                </a:gridCol>
                <a:gridCol w="4597309">
                  <a:extLst>
                    <a:ext uri="{9D8B030D-6E8A-4147-A177-3AD203B41FA5}">
                      <a16:colId xmlns:a16="http://schemas.microsoft.com/office/drawing/2014/main" val="2655879922"/>
                    </a:ext>
                  </a:extLst>
                </a:gridCol>
              </a:tblGrid>
              <a:tr h="403778">
                <a:tc>
                  <a:txBody>
                    <a:bodyPr/>
                    <a:lstStyle/>
                    <a:p>
                      <a:pPr algn="ctr"/>
                      <a:r>
                        <a:rPr lang="en-US" b="1"/>
                        <a:t>Folder</a:t>
                      </a:r>
                    </a:p>
                  </a:txBody>
                  <a:tcPr>
                    <a:solidFill>
                      <a:srgbClr val="62A3A6"/>
                    </a:solidFill>
                  </a:tcPr>
                </a:tc>
                <a:tc>
                  <a:txBody>
                    <a:bodyPr/>
                    <a:lstStyle/>
                    <a:p>
                      <a:pPr algn="ctr"/>
                      <a:r>
                        <a:rPr lang="en-US" b="1"/>
                        <a:t>Spreadsheets for Validation of Accountability</a:t>
                      </a:r>
                    </a:p>
                  </a:txBody>
                  <a:tcPr>
                    <a:solidFill>
                      <a:srgbClr val="62A3A6"/>
                    </a:solidFill>
                  </a:tcPr>
                </a:tc>
                <a:extLst>
                  <a:ext uri="{0D108BD9-81ED-4DB2-BD59-A6C34878D82A}">
                    <a16:rowId xmlns:a16="http://schemas.microsoft.com/office/drawing/2014/main" val="2972927389"/>
                  </a:ext>
                </a:extLst>
              </a:tr>
              <a:tr h="968298">
                <a:tc>
                  <a:txBody>
                    <a:bodyPr/>
                    <a:lstStyle/>
                    <a:p>
                      <a:r>
                        <a:rPr lang="en-US" b="0"/>
                        <a:t>Accountability </a:t>
                      </a:r>
                    </a:p>
                  </a:txBody>
                  <a:tcPr/>
                </a:tc>
                <a:tc>
                  <a:txBody>
                    <a:bodyPr/>
                    <a:lstStyle/>
                    <a:p>
                      <a:r>
                        <a:rPr lang="en-US" b="0"/>
                        <a:t>NAPD Level</a:t>
                      </a:r>
                    </a:p>
                    <a:p>
                      <a:pPr defTabSz="914400">
                        <a:tabLst/>
                        <a:defRPr/>
                      </a:pPr>
                      <a:r>
                        <a:rPr lang="en-US" b="0"/>
                        <a:t>Summary</a:t>
                      </a:r>
                    </a:p>
                  </a:txBody>
                  <a:tcPr/>
                </a:tc>
                <a:extLst>
                  <a:ext uri="{0D108BD9-81ED-4DB2-BD59-A6C34878D82A}">
                    <a16:rowId xmlns:a16="http://schemas.microsoft.com/office/drawing/2014/main" val="133726881"/>
                  </a:ext>
                </a:extLst>
              </a:tr>
              <a:tr h="954611">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a:t>Student Data</a:t>
                      </a:r>
                    </a:p>
                    <a:p>
                      <a:r>
                        <a:rPr lang="en-US" b="0"/>
                        <a:t>(used to validate summary data)</a:t>
                      </a:r>
                    </a:p>
                  </a:txBody>
                  <a:tcPr/>
                </a:tc>
                <a:tc>
                  <a:txBody>
                    <a:bodyPr/>
                    <a:lstStyle/>
                    <a:p>
                      <a:r>
                        <a:rPr lang="en-US" b="0"/>
                        <a:t>Graduates</a:t>
                      </a:r>
                    </a:p>
                    <a:p>
                      <a:r>
                        <a:rPr lang="en-US" b="0"/>
                        <a:t>Postsecondary Readiness (PSR)</a:t>
                      </a:r>
                    </a:p>
                    <a:p>
                      <a:r>
                        <a:rPr lang="en-US" b="0"/>
                        <a:t>Tests</a:t>
                      </a:r>
                    </a:p>
                  </a:txBody>
                  <a:tcPr/>
                </a:tc>
                <a:extLst>
                  <a:ext uri="{0D108BD9-81ED-4DB2-BD59-A6C34878D82A}">
                    <a16:rowId xmlns:a16="http://schemas.microsoft.com/office/drawing/2014/main" val="920259864"/>
                  </a:ext>
                </a:extLst>
              </a:tr>
            </a:tbl>
          </a:graphicData>
        </a:graphic>
      </p:graphicFrame>
      <p:sp>
        <p:nvSpPr>
          <p:cNvPr id="8" name="Flowchart: Alternate Process 7" descr="Additional folders provided for informational purposes">
            <a:extLst>
              <a:ext uri="{FF2B5EF4-FFF2-40B4-BE49-F238E27FC236}">
                <a16:creationId xmlns:a16="http://schemas.microsoft.com/office/drawing/2014/main" id="{78B16F41-1FC4-4AE4-AAAC-7E1DFE4F36C2}"/>
              </a:ext>
              <a:ext uri="{C183D7F6-B498-43B3-948B-1728B52AA6E4}">
                <adec:decorative xmlns:adec="http://schemas.microsoft.com/office/drawing/2017/decorative" val="0"/>
              </a:ext>
            </a:extLst>
          </p:cNvPr>
          <p:cNvSpPr/>
          <p:nvPr/>
        </p:nvSpPr>
        <p:spPr>
          <a:xfrm>
            <a:off x="444136" y="3859192"/>
            <a:ext cx="1854926" cy="1672046"/>
          </a:xfrm>
          <a:prstGeom prst="flowChartAlternateProcess">
            <a:avLst/>
          </a:prstGeom>
          <a:solidFill>
            <a:srgbClr val="E7F1F1"/>
          </a:solidFill>
          <a:ln w="28575">
            <a:solidFill>
              <a:srgbClr val="007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solidFill>
                  <a:schemeClr val="tx1"/>
                </a:solidFill>
              </a:rPr>
              <a:t>Additional folders provided for informational purposes</a:t>
            </a:r>
          </a:p>
        </p:txBody>
      </p:sp>
      <p:graphicFrame>
        <p:nvGraphicFramePr>
          <p:cNvPr id="9" name="Table 8">
            <a:extLst>
              <a:ext uri="{FF2B5EF4-FFF2-40B4-BE49-F238E27FC236}">
                <a16:creationId xmlns:a16="http://schemas.microsoft.com/office/drawing/2014/main" id="{4E46E0BE-7931-4C82-9ADF-E87792F5D96E}"/>
              </a:ext>
            </a:extLst>
          </p:cNvPr>
          <p:cNvGraphicFramePr>
            <a:graphicFrameLocks/>
          </p:cNvGraphicFramePr>
          <p:nvPr>
            <p:extLst>
              <p:ext uri="{D42A27DB-BD31-4B8C-83A1-F6EECF244321}">
                <p14:modId xmlns:p14="http://schemas.microsoft.com/office/powerpoint/2010/main" val="2702127906"/>
              </p:ext>
            </p:extLst>
          </p:nvPr>
        </p:nvGraphicFramePr>
        <p:xfrm>
          <a:off x="2651760" y="3371159"/>
          <a:ext cx="8660674" cy="2743200"/>
        </p:xfrm>
        <a:graphic>
          <a:graphicData uri="http://schemas.openxmlformats.org/drawingml/2006/table">
            <a:tbl>
              <a:tblPr firstRow="1" bandRow="1">
                <a:tableStyleId>{0505E3EF-67EA-436B-97B2-0124C06EBD24}</a:tableStyleId>
              </a:tblPr>
              <a:tblGrid>
                <a:gridCol w="4069893">
                  <a:extLst>
                    <a:ext uri="{9D8B030D-6E8A-4147-A177-3AD203B41FA5}">
                      <a16:colId xmlns:a16="http://schemas.microsoft.com/office/drawing/2014/main" val="2683097013"/>
                    </a:ext>
                  </a:extLst>
                </a:gridCol>
                <a:gridCol w="4590781">
                  <a:extLst>
                    <a:ext uri="{9D8B030D-6E8A-4147-A177-3AD203B41FA5}">
                      <a16:colId xmlns:a16="http://schemas.microsoft.com/office/drawing/2014/main" val="3923440972"/>
                    </a:ext>
                  </a:extLst>
                </a:gridCol>
              </a:tblGrid>
              <a:tr h="303746">
                <a:tc>
                  <a:txBody>
                    <a:bodyPr/>
                    <a:lstStyle/>
                    <a:p>
                      <a:pPr algn="ctr"/>
                      <a:r>
                        <a:rPr lang="en-US" sz="1600" b="1"/>
                        <a:t>Folder</a:t>
                      </a:r>
                    </a:p>
                  </a:txBody>
                  <a:tcPr>
                    <a:solidFill>
                      <a:srgbClr val="62A3A6"/>
                    </a:solidFill>
                  </a:tcPr>
                </a:tc>
                <a:tc>
                  <a:txBody>
                    <a:bodyPr/>
                    <a:lstStyle/>
                    <a:p>
                      <a:pPr algn="ctr"/>
                      <a:r>
                        <a:rPr lang="en-US" sz="1600" b="1"/>
                        <a:t>Informational Spreadsheets</a:t>
                      </a:r>
                    </a:p>
                  </a:txBody>
                  <a:tcPr>
                    <a:solidFill>
                      <a:srgbClr val="62A3A6"/>
                    </a:solidFill>
                  </a:tcPr>
                </a:tc>
                <a:extLst>
                  <a:ext uri="{0D108BD9-81ED-4DB2-BD59-A6C34878D82A}">
                    <a16:rowId xmlns:a16="http://schemas.microsoft.com/office/drawing/2014/main" val="2972927389"/>
                  </a:ext>
                </a:extLst>
              </a:tr>
              <a:tr h="3037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a:t>Accountability </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a:t>NAPD Grade</a:t>
                      </a:r>
                    </a:p>
                    <a:p>
                      <a:pPr marL="0" marR="0" lvl="0" indent="0" algn="l">
                        <a:lnSpc>
                          <a:spcPct val="100000"/>
                        </a:lnSpc>
                        <a:spcBef>
                          <a:spcPts val="0"/>
                        </a:spcBef>
                        <a:spcAft>
                          <a:spcPts val="0"/>
                        </a:spcAft>
                        <a:buNone/>
                      </a:pPr>
                      <a:r>
                        <a:rPr lang="en-US" sz="1600" b="0" kern="1200" noProof="0">
                          <a:solidFill>
                            <a:schemeClr val="dk1"/>
                          </a:solidFill>
                          <a:latin typeface="+mn-lt"/>
                          <a:ea typeface="+mn-ea"/>
                          <a:cs typeface="+mn-cs"/>
                        </a:rPr>
                        <a:t>QSCS</a:t>
                      </a:r>
                      <a:endParaRPr lang="en-US" sz="1600" b="0" kern="1200">
                        <a:solidFill>
                          <a:schemeClr val="dk1"/>
                        </a:solidFill>
                        <a:latin typeface="+mn-lt"/>
                        <a:ea typeface="+mn-ea"/>
                        <a:cs typeface="+mn-cs"/>
                      </a:endParaRPr>
                    </a:p>
                  </a:txBody>
                  <a:tcPr/>
                </a:tc>
                <a:extLst>
                  <a:ext uri="{0D108BD9-81ED-4DB2-BD59-A6C34878D82A}">
                    <a16:rowId xmlns:a16="http://schemas.microsoft.com/office/drawing/2014/main" val="366746397"/>
                  </a:ext>
                </a:extLst>
              </a:tr>
              <a:tr h="3037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a:t>Assessed</a:t>
                      </a:r>
                    </a:p>
                  </a:txBody>
                  <a:tcPr/>
                </a:tc>
                <a:tc>
                  <a:txBody>
                    <a:bodyPr/>
                    <a:lstStyle/>
                    <a:p>
                      <a:r>
                        <a:rPr lang="en-US" sz="1600"/>
                        <a:t>NAPD Grade</a:t>
                      </a:r>
                    </a:p>
                    <a:p>
                      <a:r>
                        <a:rPr lang="en-US" sz="1600"/>
                        <a:t>NAPD Level</a:t>
                      </a:r>
                    </a:p>
                  </a:txBody>
                  <a:tcPr/>
                </a:tc>
                <a:extLst>
                  <a:ext uri="{0D108BD9-81ED-4DB2-BD59-A6C34878D82A}">
                    <a16:rowId xmlns:a16="http://schemas.microsoft.com/office/drawing/2014/main" val="3980494912"/>
                  </a:ext>
                </a:extLst>
              </a:tr>
              <a:tr h="303746">
                <a:tc>
                  <a:txBody>
                    <a:bodyPr/>
                    <a:lstStyle/>
                    <a:p>
                      <a:r>
                        <a:rPr lang="en-US" sz="1600" b="0"/>
                        <a:t>Calculator</a:t>
                      </a:r>
                    </a:p>
                  </a:txBody>
                  <a:tcPr/>
                </a:tc>
                <a:tc>
                  <a:txBody>
                    <a:bodyPr/>
                    <a:lstStyle/>
                    <a:p>
                      <a:r>
                        <a:rPr lang="en-US" sz="1600"/>
                        <a:t>Accountability Calculator</a:t>
                      </a:r>
                    </a:p>
                  </a:txBody>
                  <a:tcPr/>
                </a:tc>
                <a:extLst>
                  <a:ext uri="{0D108BD9-81ED-4DB2-BD59-A6C34878D82A}">
                    <a16:rowId xmlns:a16="http://schemas.microsoft.com/office/drawing/2014/main" val="2805729493"/>
                  </a:ext>
                </a:extLst>
              </a:tr>
              <a:tr h="3037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a:t>English Language Proficiency (EL)</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a:t>ACCESS for ELLs</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a:t>EL Attainment</a:t>
                      </a:r>
                    </a:p>
                  </a:txBody>
                  <a:tcPr/>
                </a:tc>
                <a:extLst>
                  <a:ext uri="{0D108BD9-81ED-4DB2-BD59-A6C34878D82A}">
                    <a16:rowId xmlns:a16="http://schemas.microsoft.com/office/drawing/2014/main" val="1976650931"/>
                  </a:ext>
                </a:extLst>
              </a:tr>
              <a:tr h="303746">
                <a:tc>
                  <a:txBody>
                    <a:bodyPr/>
                    <a:lstStyle/>
                    <a:p>
                      <a:r>
                        <a:rPr lang="en-US" sz="1600" b="0"/>
                        <a:t>Graduation Rate</a:t>
                      </a:r>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b="0"/>
                        <a:t>Graduation Rate</a:t>
                      </a:r>
                    </a:p>
                  </a:txBody>
                  <a:tcPr/>
                </a:tc>
                <a:extLst>
                  <a:ext uri="{0D108BD9-81ED-4DB2-BD59-A6C34878D82A}">
                    <a16:rowId xmlns:a16="http://schemas.microsoft.com/office/drawing/2014/main" val="3936993321"/>
                  </a:ext>
                </a:extLst>
              </a:tr>
            </a:tbl>
          </a:graphicData>
        </a:graphic>
      </p:graphicFrame>
    </p:spTree>
    <p:extLst>
      <p:ext uri="{BB962C8B-B14F-4D97-AF65-F5344CB8AC3E}">
        <p14:creationId xmlns:p14="http://schemas.microsoft.com/office/powerpoint/2010/main" val="37083543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3B5916AF-4846-4C0E-9DDA-30D1CC66E967}"/>
              </a:ext>
            </a:extLst>
          </p:cNvPr>
          <p:cNvSpPr>
            <a:spLocks noGrp="1"/>
          </p:cNvSpPr>
          <p:nvPr>
            <p:ph type="title"/>
          </p:nvPr>
        </p:nvSpPr>
        <p:spPr>
          <a:xfrm>
            <a:off x="807002" y="321261"/>
            <a:ext cx="4587958" cy="613440"/>
          </a:xfrm>
          <a:prstGeom prst="rect">
            <a:avLst/>
          </a:prstGeom>
        </p:spPr>
        <p:txBody>
          <a:bodyPr>
            <a:normAutofit fontScale="90000"/>
          </a:bodyPr>
          <a:lstStyle/>
          <a:p>
            <a:r>
              <a:rPr lang="en-US" sz="4400" b="1">
                <a:solidFill>
                  <a:srgbClr val="548235"/>
                </a:solidFill>
              </a:rPr>
              <a:t>Accountability</a:t>
            </a:r>
            <a:br>
              <a:rPr lang="en-US" b="1">
                <a:solidFill>
                  <a:schemeClr val="accent6">
                    <a:lumMod val="50000"/>
                  </a:schemeClr>
                </a:solidFill>
              </a:rPr>
            </a:br>
            <a:endParaRPr lang="en-US" sz="2000" b="1">
              <a:solidFill>
                <a:schemeClr val="accent6">
                  <a:lumMod val="50000"/>
                </a:schemeClr>
              </a:solidFill>
            </a:endParaRPr>
          </a:p>
        </p:txBody>
      </p:sp>
      <p:sp>
        <p:nvSpPr>
          <p:cNvPr id="9" name="TextBox 8">
            <a:extLst>
              <a:ext uri="{FF2B5EF4-FFF2-40B4-BE49-F238E27FC236}">
                <a16:creationId xmlns:a16="http://schemas.microsoft.com/office/drawing/2014/main" id="{9CEE8B3A-53F9-4D01-AFD3-96D616D40A79}"/>
              </a:ext>
            </a:extLst>
          </p:cNvPr>
          <p:cNvSpPr txBox="1"/>
          <p:nvPr/>
        </p:nvSpPr>
        <p:spPr>
          <a:xfrm>
            <a:off x="1459508" y="769235"/>
            <a:ext cx="3935452" cy="584775"/>
          </a:xfrm>
          <a:prstGeom prst="rect">
            <a:avLst/>
          </a:prstGeom>
          <a:noFill/>
        </p:spPr>
        <p:txBody>
          <a:bodyPr wrap="square" rtlCol="0">
            <a:spAutoFit/>
          </a:bodyPr>
          <a:lstStyle/>
          <a:p>
            <a:r>
              <a:rPr lang="en-US" sz="3200" b="1">
                <a:solidFill>
                  <a:srgbClr val="548235"/>
                </a:solidFill>
              </a:rPr>
              <a:t>Summary</a:t>
            </a:r>
            <a:endParaRPr lang="en-US" sz="3200">
              <a:solidFill>
                <a:srgbClr val="548235"/>
              </a:solidFill>
            </a:endParaRPr>
          </a:p>
        </p:txBody>
      </p:sp>
      <p:sp>
        <p:nvSpPr>
          <p:cNvPr id="11" name="TextBox 10">
            <a:extLst>
              <a:ext uri="{FF2B5EF4-FFF2-40B4-BE49-F238E27FC236}">
                <a16:creationId xmlns:a16="http://schemas.microsoft.com/office/drawing/2014/main" id="{23DCF3CF-F632-44D5-B78C-F6669D8C6AAF}"/>
              </a:ext>
            </a:extLst>
          </p:cNvPr>
          <p:cNvSpPr txBox="1"/>
          <p:nvPr/>
        </p:nvSpPr>
        <p:spPr>
          <a:xfrm>
            <a:off x="1744337" y="1394286"/>
            <a:ext cx="4898571" cy="523220"/>
          </a:xfrm>
          <a:prstGeom prst="rect">
            <a:avLst/>
          </a:prstGeom>
          <a:noFill/>
        </p:spPr>
        <p:txBody>
          <a:bodyPr wrap="square" rtlCol="0">
            <a:spAutoFit/>
          </a:bodyPr>
          <a:lstStyle/>
          <a:p>
            <a:r>
              <a:rPr lang="en-US" sz="2800" b="1">
                <a:solidFill>
                  <a:srgbClr val="548235"/>
                </a:solidFill>
              </a:rPr>
              <a:t>Accountability Summary</a:t>
            </a:r>
            <a:endParaRPr lang="en-US" sz="2800">
              <a:solidFill>
                <a:srgbClr val="548235"/>
              </a:solidFill>
            </a:endParaRPr>
          </a:p>
        </p:txBody>
      </p:sp>
      <p:sp>
        <p:nvSpPr>
          <p:cNvPr id="5" name="Rectangle 4">
            <a:extLst>
              <a:ext uri="{FF2B5EF4-FFF2-40B4-BE49-F238E27FC236}">
                <a16:creationId xmlns:a16="http://schemas.microsoft.com/office/drawing/2014/main" id="{4FD7CE1D-4813-4520-A65B-19BEB8EF9104}"/>
              </a:ext>
            </a:extLst>
          </p:cNvPr>
          <p:cNvSpPr/>
          <p:nvPr/>
        </p:nvSpPr>
        <p:spPr>
          <a:xfrm>
            <a:off x="672410" y="1966427"/>
            <a:ext cx="11482124" cy="4524315"/>
          </a:xfrm>
          <a:prstGeom prst="rect">
            <a:avLst/>
          </a:prstGeom>
        </p:spPr>
        <p:txBody>
          <a:bodyPr wrap="square" lIns="91440" tIns="45720" rIns="91440" bIns="45720" anchor="t">
            <a:spAutoFit/>
          </a:bodyPr>
          <a:lstStyle/>
          <a:p>
            <a:r>
              <a:rPr lang="en-US" altLang="en-US" sz="2400" i="1"/>
              <a:t>This Workbook includes aggregate summary data in eight worksheets (tabs): </a:t>
            </a:r>
          </a:p>
          <a:p>
            <a:pPr marL="342900" indent="-342900">
              <a:buFont typeface="Arial" panose="020B0604020202020204" pitchFamily="34" charset="0"/>
              <a:buChar char="•"/>
            </a:pPr>
            <a:r>
              <a:rPr lang="en-US" altLang="en-US" sz="2400" i="1"/>
              <a:t>Profile</a:t>
            </a:r>
          </a:p>
          <a:p>
            <a:pPr marL="342900" indent="-342900">
              <a:buFont typeface="Arial" panose="020B0604020202020204" pitchFamily="34" charset="0"/>
              <a:buChar char="•"/>
            </a:pPr>
            <a:r>
              <a:rPr lang="en-US" altLang="en-US" sz="2400" i="1"/>
              <a:t>Federal Groups</a:t>
            </a:r>
          </a:p>
          <a:p>
            <a:pPr marL="342900" indent="-342900">
              <a:buFont typeface="Arial" panose="020B0604020202020204" pitchFamily="34" charset="0"/>
              <a:buChar char="•"/>
            </a:pPr>
            <a:r>
              <a:rPr lang="en-US" altLang="en-US" sz="2400" i="1"/>
              <a:t>Scores and Labels for each state indicator</a:t>
            </a:r>
          </a:p>
          <a:p>
            <a:pPr marL="800100" lvl="1" indent="-342900">
              <a:buFont typeface="Arial" panose="020B0604020202020204" pitchFamily="34" charset="0"/>
              <a:buChar char="•"/>
            </a:pPr>
            <a:r>
              <a:rPr lang="en-US" altLang="en-US" sz="2400" i="1"/>
              <a:t>State Assessment Results in Reading and Mathematics (RDMA)</a:t>
            </a:r>
          </a:p>
          <a:p>
            <a:pPr marL="800100" lvl="1" indent="-342900">
              <a:buFont typeface="Arial" panose="020B0604020202020204" pitchFamily="34" charset="0"/>
              <a:buChar char="•"/>
            </a:pPr>
            <a:r>
              <a:rPr lang="en-US" altLang="en-US" sz="2400" i="1"/>
              <a:t>State Assessment Results in Science, Social Studies and Writing (SCSSWR)</a:t>
            </a:r>
          </a:p>
          <a:p>
            <a:pPr marL="800100" lvl="1" indent="-342900">
              <a:buFont typeface="Arial" panose="020B0604020202020204" pitchFamily="34" charset="0"/>
              <a:buChar char="•"/>
            </a:pPr>
            <a:r>
              <a:rPr lang="en-US" altLang="en-US" sz="2400" i="1"/>
              <a:t>English Learner Progress (ELP)</a:t>
            </a:r>
          </a:p>
          <a:p>
            <a:pPr marL="800100" lvl="1" indent="-342900">
              <a:buFont typeface="Arial" panose="020B0604020202020204" pitchFamily="34" charset="0"/>
              <a:buChar char="•"/>
            </a:pPr>
            <a:r>
              <a:rPr lang="en-US" altLang="en-US" sz="2400" i="1"/>
              <a:t>Quality of School Climate and Safety (QSCS)</a:t>
            </a:r>
          </a:p>
          <a:p>
            <a:pPr marL="800100" lvl="1" indent="-342900">
              <a:buFont typeface="Arial" panose="020B0604020202020204" pitchFamily="34" charset="0"/>
              <a:buChar char="•"/>
            </a:pPr>
            <a:r>
              <a:rPr lang="en-US" altLang="en-US" sz="2400" i="1"/>
              <a:t>Postsecondary Readiness (PSR)</a:t>
            </a:r>
          </a:p>
          <a:p>
            <a:pPr marL="800100" lvl="1" indent="-342900">
              <a:buFont typeface="Arial" panose="020B0604020202020204" pitchFamily="34" charset="0"/>
              <a:buChar char="•"/>
            </a:pPr>
            <a:r>
              <a:rPr lang="en-US" altLang="en-US" sz="2400" i="1"/>
              <a:t>Graduation </a:t>
            </a:r>
            <a:endParaRPr lang="en-US" sz="2400"/>
          </a:p>
          <a:p>
            <a:r>
              <a:rPr lang="en-US" altLang="en-US" sz="2400" i="1">
                <a:solidFill>
                  <a:srgbClr val="FF0000"/>
                </a:solidFill>
              </a:rPr>
              <a:t>.</a:t>
            </a:r>
            <a:br>
              <a:rPr lang="en-US" sz="2400" u="sng"/>
            </a:br>
            <a:endParaRPr lang="en-US" sz="2400" u="sng"/>
          </a:p>
        </p:txBody>
      </p:sp>
      <p:pic>
        <p:nvPicPr>
          <p:cNvPr id="2" name="Picture 1">
            <a:extLst>
              <a:ext uri="{FF2B5EF4-FFF2-40B4-BE49-F238E27FC236}">
                <a16:creationId xmlns:a16="http://schemas.microsoft.com/office/drawing/2014/main" id="{FE2A77E8-7AEA-A3FE-35F8-8C5FB3AA2E9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96964" y="248643"/>
            <a:ext cx="569659" cy="478623"/>
          </a:xfrm>
          <a:prstGeom prst="rect">
            <a:avLst/>
          </a:prstGeom>
        </p:spPr>
      </p:pic>
      <p:pic>
        <p:nvPicPr>
          <p:cNvPr id="3" name="Picture 2">
            <a:extLst>
              <a:ext uri="{FF2B5EF4-FFF2-40B4-BE49-F238E27FC236}">
                <a16:creationId xmlns:a16="http://schemas.microsoft.com/office/drawing/2014/main" id="{CE02749D-A662-F1BD-FA1A-7DCF88659FE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43364" y="774025"/>
            <a:ext cx="620261" cy="620261"/>
          </a:xfrm>
          <a:prstGeom prst="rect">
            <a:avLst/>
          </a:prstGeom>
        </p:spPr>
      </p:pic>
      <p:pic>
        <p:nvPicPr>
          <p:cNvPr id="4" name="Picture 3">
            <a:extLst>
              <a:ext uri="{FF2B5EF4-FFF2-40B4-BE49-F238E27FC236}">
                <a16:creationId xmlns:a16="http://schemas.microsoft.com/office/drawing/2014/main" id="{647E3836-0CB0-D513-FDF5-D44E25A31EF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1149377" y="1394286"/>
            <a:ext cx="620261" cy="620261"/>
          </a:xfrm>
          <a:prstGeom prst="rect">
            <a:avLst/>
          </a:prstGeom>
        </p:spPr>
      </p:pic>
    </p:spTree>
    <p:extLst>
      <p:ext uri="{BB962C8B-B14F-4D97-AF65-F5344CB8AC3E}">
        <p14:creationId xmlns:p14="http://schemas.microsoft.com/office/powerpoint/2010/main" val="331223996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0CEAF6-61FC-23E3-83F6-119294B4BA2B}"/>
              </a:ext>
            </a:extLst>
          </p:cNvPr>
          <p:cNvSpPr>
            <a:spLocks noGrp="1"/>
          </p:cNvSpPr>
          <p:nvPr>
            <p:ph type="title"/>
          </p:nvPr>
        </p:nvSpPr>
        <p:spPr/>
        <p:txBody>
          <a:bodyPr/>
          <a:lstStyle/>
          <a:p>
            <a:r>
              <a:rPr lang="en-US"/>
              <a:t>Accountability Summary Worksheets</a:t>
            </a:r>
          </a:p>
        </p:txBody>
      </p:sp>
      <p:pic>
        <p:nvPicPr>
          <p:cNvPr id="5" name="Content Placeholder 4" descr="A screenshot of a spreadsheet. Columns A-M with dropdowns left to right read Code, District Name, School Name, Type, Title 1, Level, Feeder, Minimum N, Federal Overall Score, Federal Classification, Year FC Identified, Reason for Federal Classification, State Overall score. The tabs across the bottom read Profile, Federal Groups, RDMA, SCSSWR, ELP, QSCS, Postsecondary. The Profile tab is highlighted.">
            <a:extLst>
              <a:ext uri="{FF2B5EF4-FFF2-40B4-BE49-F238E27FC236}">
                <a16:creationId xmlns:a16="http://schemas.microsoft.com/office/drawing/2014/main" id="{5E778447-AEE6-2D38-C2B1-3D574EFB8899}"/>
              </a:ext>
            </a:extLst>
          </p:cNvPr>
          <p:cNvPicPr>
            <a:picLocks noGrp="1" noChangeAspect="1"/>
          </p:cNvPicPr>
          <p:nvPr>
            <p:ph idx="1"/>
          </p:nvPr>
        </p:nvPicPr>
        <p:blipFill>
          <a:blip r:embed="rId3"/>
          <a:stretch>
            <a:fillRect/>
          </a:stretch>
        </p:blipFill>
        <p:spPr>
          <a:xfrm>
            <a:off x="838200" y="1255386"/>
            <a:ext cx="10515600" cy="3743978"/>
          </a:xfrm>
          <a:prstGeom prst="rect">
            <a:avLst/>
          </a:prstGeom>
        </p:spPr>
      </p:pic>
    </p:spTree>
    <p:extLst>
      <p:ext uri="{BB962C8B-B14F-4D97-AF65-F5344CB8AC3E}">
        <p14:creationId xmlns:p14="http://schemas.microsoft.com/office/powerpoint/2010/main" val="23016776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99505DD-DFEE-ADE6-16DA-A7A44D19DCC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E359FA2-23BE-3135-094D-5A0E5FCD81A5}"/>
              </a:ext>
            </a:extLst>
          </p:cNvPr>
          <p:cNvSpPr>
            <a:spLocks noGrp="1" noRot="1" noMove="1" noResize="1" noEditPoints="1" noAdjustHandles="1" noChangeArrowheads="1" noChangeShapeType="1"/>
          </p:cNvSpPr>
          <p:nvPr>
            <p:ph type="title"/>
          </p:nvPr>
        </p:nvSpPr>
        <p:spPr>
          <a:xfrm>
            <a:off x="0" y="368291"/>
            <a:ext cx="11858625" cy="914400"/>
          </a:xfrm>
        </p:spPr>
        <p:txBody>
          <a:bodyPr>
            <a:normAutofit fontScale="90000"/>
          </a:bodyPr>
          <a:lstStyle/>
          <a:p>
            <a:r>
              <a:rPr lang="en-US"/>
              <a:t>Accountability Indicator Tabs – Federal Section - Change Current Status</a:t>
            </a:r>
            <a:br>
              <a:rPr lang="en-US"/>
            </a:br>
            <a:r>
              <a:rPr lang="en-US"/>
              <a:t> </a:t>
            </a:r>
          </a:p>
        </p:txBody>
      </p:sp>
      <p:pic>
        <p:nvPicPr>
          <p:cNvPr id="1026" name="Picture 2" descr="Spreadsheet section displaying various columns I through Q titled Federal with dropdowns, labeled Indicator Score, Current Year Status, Prior Yr Status, 2 year prior status, 3 year prior status, change current status, change prior status, change difference, applied change. ">
            <a:extLst>
              <a:ext uri="{FF2B5EF4-FFF2-40B4-BE49-F238E27FC236}">
                <a16:creationId xmlns:a16="http://schemas.microsoft.com/office/drawing/2014/main" id="{8B595286-BEFC-A683-4811-08DC536FC624}"/>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99221" y="1203194"/>
            <a:ext cx="10793558" cy="1089109"/>
          </a:xfrm>
          <a:prstGeom prst="rect">
            <a:avLst/>
          </a:prstGeom>
          <a:noFill/>
          <a:extLst>
            <a:ext uri="{909E8E84-426E-40DD-AFC4-6F175D3DCCD1}">
              <a14:hiddenFill xmlns:a14="http://schemas.microsoft.com/office/drawing/2010/main">
                <a:solidFill>
                  <a:srgbClr val="FFFFFF"/>
                </a:solidFill>
              </a14:hiddenFill>
            </a:ext>
          </a:extLst>
        </p:spPr>
      </p:pic>
      <p:grpSp>
        <p:nvGrpSpPr>
          <p:cNvPr id="3" name="Group 2" descr="Graphic showing how to determine the change calculation.  &#10;Current Status - Prior Status = Change">
            <a:extLst>
              <a:ext uri="{FF2B5EF4-FFF2-40B4-BE49-F238E27FC236}">
                <a16:creationId xmlns:a16="http://schemas.microsoft.com/office/drawing/2014/main" id="{58EDAF01-ABB9-1738-12DD-2866458AB11D}"/>
              </a:ext>
            </a:extLst>
          </p:cNvPr>
          <p:cNvGrpSpPr/>
          <p:nvPr/>
        </p:nvGrpSpPr>
        <p:grpSpPr>
          <a:xfrm>
            <a:off x="1719072" y="2331001"/>
            <a:ext cx="3442715" cy="1091029"/>
            <a:chOff x="1719072" y="2331001"/>
            <a:chExt cx="3442715" cy="1091029"/>
          </a:xfrm>
        </p:grpSpPr>
        <p:sp>
          <p:nvSpPr>
            <p:cNvPr id="4" name="Freeform: Shape 3">
              <a:extLst>
                <a:ext uri="{FF2B5EF4-FFF2-40B4-BE49-F238E27FC236}">
                  <a16:creationId xmlns:a16="http://schemas.microsoft.com/office/drawing/2014/main" id="{ED6F4092-5EC9-5391-DC1A-3E5471E11A58}"/>
                </a:ext>
              </a:extLst>
            </p:cNvPr>
            <p:cNvSpPr/>
            <p:nvPr/>
          </p:nvSpPr>
          <p:spPr>
            <a:xfrm>
              <a:off x="2892004" y="2344361"/>
              <a:ext cx="858480" cy="1077669"/>
            </a:xfrm>
            <a:custGeom>
              <a:avLst/>
              <a:gdLst>
                <a:gd name="csX0" fmla="*/ 0 w 858480"/>
                <a:gd name="csY0" fmla="*/ 538835 h 1077669"/>
                <a:gd name="csX1" fmla="*/ 429240 w 858480"/>
                <a:gd name="csY1" fmla="*/ 0 h 1077669"/>
                <a:gd name="csX2" fmla="*/ 858480 w 858480"/>
                <a:gd name="csY2" fmla="*/ 538835 h 1077669"/>
                <a:gd name="csX3" fmla="*/ 429240 w 858480"/>
                <a:gd name="csY3" fmla="*/ 1077670 h 1077669"/>
                <a:gd name="csX4" fmla="*/ 0 w 858480"/>
                <a:gd name="csY4" fmla="*/ 538835 h 1077669"/>
              </a:gdLst>
              <a:ahLst/>
              <a:cxnLst>
                <a:cxn ang="0">
                  <a:pos x="csX0" y="csY0"/>
                </a:cxn>
                <a:cxn ang="0">
                  <a:pos x="csX1" y="csY1"/>
                </a:cxn>
                <a:cxn ang="0">
                  <a:pos x="csX2" y="csY2"/>
                </a:cxn>
                <a:cxn ang="0">
                  <a:pos x="csX3" y="csY3"/>
                </a:cxn>
                <a:cxn ang="0">
                  <a:pos x="csX4" y="csY4"/>
                </a:cxn>
              </a:cxnLst>
              <a:rect l="l" t="t" r="r" b="b"/>
              <a:pathLst>
                <a:path w="858480" h="1077669">
                  <a:moveTo>
                    <a:pt x="0" y="538835"/>
                  </a:moveTo>
                  <a:cubicBezTo>
                    <a:pt x="0" y="241245"/>
                    <a:pt x="192177" y="0"/>
                    <a:pt x="429240" y="0"/>
                  </a:cubicBezTo>
                  <a:cubicBezTo>
                    <a:pt x="666303" y="0"/>
                    <a:pt x="858480" y="241245"/>
                    <a:pt x="858480" y="538835"/>
                  </a:cubicBezTo>
                  <a:cubicBezTo>
                    <a:pt x="858480" y="836425"/>
                    <a:pt x="666303" y="1077670"/>
                    <a:pt x="429240" y="1077670"/>
                  </a:cubicBezTo>
                  <a:cubicBezTo>
                    <a:pt x="192177" y="1077670"/>
                    <a:pt x="0" y="836425"/>
                    <a:pt x="0" y="538835"/>
                  </a:cubicBez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139691" tIns="171791" rIns="139691" bIns="171791" numCol="1" spcCol="1270" anchor="ctr" anchorCtr="0">
              <a:noAutofit/>
            </a:bodyPr>
            <a:lstStyle/>
            <a:p>
              <a:pPr marL="0" lvl="0" indent="0" algn="ctr" defTabSz="488950" rtl="0">
                <a:lnSpc>
                  <a:spcPct val="90000"/>
                </a:lnSpc>
                <a:spcBef>
                  <a:spcPct val="0"/>
                </a:spcBef>
                <a:spcAft>
                  <a:spcPct val="35000"/>
                </a:spcAft>
                <a:buNone/>
              </a:pPr>
              <a:r>
                <a:rPr lang="en-US" sz="1100" kern="1200"/>
                <a:t>Prior Year </a:t>
              </a:r>
              <a:r>
                <a:rPr lang="en-US" sz="1100" kern="1200">
                  <a:latin typeface="Franklin Gothic Medium" panose="020B0603020102020204"/>
                </a:rPr>
                <a:t>(2025) State Status </a:t>
              </a:r>
              <a:r>
                <a:rPr lang="en-US" sz="1100" kern="1200"/>
                <a:t>Score</a:t>
              </a:r>
            </a:p>
          </p:txBody>
        </p:sp>
        <p:sp>
          <p:nvSpPr>
            <p:cNvPr id="5" name="Freeform: Shape 4">
              <a:extLst>
                <a:ext uri="{FF2B5EF4-FFF2-40B4-BE49-F238E27FC236}">
                  <a16:creationId xmlns:a16="http://schemas.microsoft.com/office/drawing/2014/main" id="{5DE31CD5-E036-8D16-47F4-31E7CFDA7D09}"/>
                </a:ext>
              </a:extLst>
            </p:cNvPr>
            <p:cNvSpPr/>
            <p:nvPr/>
          </p:nvSpPr>
          <p:spPr>
            <a:xfrm>
              <a:off x="2542373" y="2629477"/>
              <a:ext cx="308907" cy="462743"/>
            </a:xfrm>
            <a:custGeom>
              <a:avLst/>
              <a:gdLst>
                <a:gd name="csX0" fmla="*/ 40946 w 308907"/>
                <a:gd name="csY0" fmla="*/ 195044 h 462743"/>
                <a:gd name="csX1" fmla="*/ 118126 w 308907"/>
                <a:gd name="csY1" fmla="*/ 195044 h 462743"/>
                <a:gd name="csX2" fmla="*/ 118126 w 308907"/>
                <a:gd name="csY2" fmla="*/ 61337 h 462743"/>
                <a:gd name="csX3" fmla="*/ 190781 w 308907"/>
                <a:gd name="csY3" fmla="*/ 61337 h 462743"/>
                <a:gd name="csX4" fmla="*/ 190781 w 308907"/>
                <a:gd name="csY4" fmla="*/ 195044 h 462743"/>
                <a:gd name="csX5" fmla="*/ 267961 w 308907"/>
                <a:gd name="csY5" fmla="*/ 195044 h 462743"/>
                <a:gd name="csX6" fmla="*/ 267961 w 308907"/>
                <a:gd name="csY6" fmla="*/ 267699 h 462743"/>
                <a:gd name="csX7" fmla="*/ 190781 w 308907"/>
                <a:gd name="csY7" fmla="*/ 267699 h 462743"/>
                <a:gd name="csX8" fmla="*/ 190781 w 308907"/>
                <a:gd name="csY8" fmla="*/ 401406 h 462743"/>
                <a:gd name="csX9" fmla="*/ 118126 w 308907"/>
                <a:gd name="csY9" fmla="*/ 401406 h 462743"/>
                <a:gd name="csX10" fmla="*/ 118126 w 308907"/>
                <a:gd name="csY10" fmla="*/ 267699 h 462743"/>
                <a:gd name="csX11" fmla="*/ 40946 w 308907"/>
                <a:gd name="csY11" fmla="*/ 267699 h 462743"/>
                <a:gd name="csX12" fmla="*/ 40946 w 308907"/>
                <a:gd name="csY12" fmla="*/ 195044 h 4627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08907" h="462743">
                  <a:moveTo>
                    <a:pt x="40946" y="195044"/>
                  </a:moveTo>
                  <a:lnTo>
                    <a:pt x="118126" y="195044"/>
                  </a:lnTo>
                  <a:lnTo>
                    <a:pt x="118126" y="61337"/>
                  </a:lnTo>
                  <a:lnTo>
                    <a:pt x="190781" y="61337"/>
                  </a:lnTo>
                  <a:lnTo>
                    <a:pt x="190781" y="195044"/>
                  </a:lnTo>
                  <a:lnTo>
                    <a:pt x="267961" y="195044"/>
                  </a:lnTo>
                  <a:lnTo>
                    <a:pt x="267961" y="267699"/>
                  </a:lnTo>
                  <a:lnTo>
                    <a:pt x="190781" y="267699"/>
                  </a:lnTo>
                  <a:lnTo>
                    <a:pt x="190781" y="401406"/>
                  </a:lnTo>
                  <a:lnTo>
                    <a:pt x="118126" y="401406"/>
                  </a:lnTo>
                  <a:lnTo>
                    <a:pt x="118126" y="267699"/>
                  </a:lnTo>
                  <a:lnTo>
                    <a:pt x="40946" y="267699"/>
                  </a:lnTo>
                  <a:lnTo>
                    <a:pt x="40946" y="195044"/>
                  </a:lnTo>
                  <a:close/>
                </a:path>
              </a:pathLst>
            </a:custGeom>
          </p:spPr>
          <p:style>
            <a:lnRef idx="0">
              <a:schemeClr val="dk2">
                <a:tint val="60000"/>
                <a:hueOff val="0"/>
                <a:satOff val="0"/>
                <a:lumOff val="0"/>
                <a:alphaOff val="0"/>
              </a:schemeClr>
            </a:lnRef>
            <a:fillRef idx="1">
              <a:schemeClr val="dk2">
                <a:tint val="60000"/>
                <a:hueOff val="0"/>
                <a:satOff val="0"/>
                <a:lumOff val="0"/>
                <a:alphaOff val="0"/>
              </a:schemeClr>
            </a:fillRef>
            <a:effectRef idx="0">
              <a:schemeClr val="dk2">
                <a:tint val="60000"/>
                <a:hueOff val="0"/>
                <a:satOff val="0"/>
                <a:lumOff val="0"/>
                <a:alphaOff val="0"/>
              </a:schemeClr>
            </a:effectRef>
            <a:fontRef idx="minor">
              <a:schemeClr val="lt1"/>
            </a:fontRef>
          </p:style>
          <p:txBody>
            <a:bodyPr spcFirstLastPara="0" vert="horz" wrap="square" lIns="40946" tIns="195044" rIns="40946" bIns="195044" numCol="1" spcCol="1270" anchor="ctr" anchorCtr="0">
              <a:noAutofit/>
            </a:bodyPr>
            <a:lstStyle/>
            <a:p>
              <a:pPr marL="0" lvl="0" indent="0" algn="ctr" defTabSz="222250">
                <a:lnSpc>
                  <a:spcPct val="90000"/>
                </a:lnSpc>
                <a:spcBef>
                  <a:spcPct val="0"/>
                </a:spcBef>
                <a:spcAft>
                  <a:spcPct val="35000"/>
                </a:spcAft>
                <a:buNone/>
              </a:pPr>
              <a:endParaRPr lang="en-US" sz="500" kern="1200"/>
            </a:p>
          </p:txBody>
        </p:sp>
        <p:sp>
          <p:nvSpPr>
            <p:cNvPr id="6" name="Freeform: Shape 5">
              <a:extLst>
                <a:ext uri="{FF2B5EF4-FFF2-40B4-BE49-F238E27FC236}">
                  <a16:creationId xmlns:a16="http://schemas.microsoft.com/office/drawing/2014/main" id="{733F14F7-92A5-8534-B0B0-A8F4704EB69E}"/>
                </a:ext>
              </a:extLst>
            </p:cNvPr>
            <p:cNvSpPr/>
            <p:nvPr/>
          </p:nvSpPr>
          <p:spPr>
            <a:xfrm>
              <a:off x="1719072" y="2331001"/>
              <a:ext cx="795434" cy="1068073"/>
            </a:xfrm>
            <a:custGeom>
              <a:avLst/>
              <a:gdLst>
                <a:gd name="csX0" fmla="*/ 0 w 795434"/>
                <a:gd name="csY0" fmla="*/ 534037 h 1068073"/>
                <a:gd name="csX1" fmla="*/ 397717 w 795434"/>
                <a:gd name="csY1" fmla="*/ 0 h 1068073"/>
                <a:gd name="csX2" fmla="*/ 795434 w 795434"/>
                <a:gd name="csY2" fmla="*/ 534037 h 1068073"/>
                <a:gd name="csX3" fmla="*/ 397717 w 795434"/>
                <a:gd name="csY3" fmla="*/ 1068074 h 1068073"/>
                <a:gd name="csX4" fmla="*/ 0 w 795434"/>
                <a:gd name="csY4" fmla="*/ 534037 h 1068073"/>
              </a:gdLst>
              <a:ahLst/>
              <a:cxnLst>
                <a:cxn ang="0">
                  <a:pos x="csX0" y="csY0"/>
                </a:cxn>
                <a:cxn ang="0">
                  <a:pos x="csX1" y="csY1"/>
                </a:cxn>
                <a:cxn ang="0">
                  <a:pos x="csX2" y="csY2"/>
                </a:cxn>
                <a:cxn ang="0">
                  <a:pos x="csX3" y="csY3"/>
                </a:cxn>
                <a:cxn ang="0">
                  <a:pos x="csX4" y="csY4"/>
                </a:cxn>
              </a:cxnLst>
              <a:rect l="l" t="t" r="r" b="b"/>
              <a:pathLst>
                <a:path w="795434" h="1068073">
                  <a:moveTo>
                    <a:pt x="0" y="534037"/>
                  </a:moveTo>
                  <a:cubicBezTo>
                    <a:pt x="0" y="239097"/>
                    <a:pt x="178064" y="0"/>
                    <a:pt x="397717" y="0"/>
                  </a:cubicBezTo>
                  <a:cubicBezTo>
                    <a:pt x="617370" y="0"/>
                    <a:pt x="795434" y="239097"/>
                    <a:pt x="795434" y="534037"/>
                  </a:cubicBezTo>
                  <a:cubicBezTo>
                    <a:pt x="795434" y="828977"/>
                    <a:pt x="617370" y="1068074"/>
                    <a:pt x="397717" y="1068074"/>
                  </a:cubicBezTo>
                  <a:cubicBezTo>
                    <a:pt x="178064" y="1068074"/>
                    <a:pt x="0" y="828977"/>
                    <a:pt x="0" y="534037"/>
                  </a:cubicBez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130459" tIns="170386" rIns="130459" bIns="170386" numCol="1" spcCol="1270" anchor="ctr" anchorCtr="0">
              <a:noAutofit/>
            </a:bodyPr>
            <a:lstStyle/>
            <a:p>
              <a:pPr marL="0" lvl="0" indent="0" algn="ctr" defTabSz="488950" rtl="0">
                <a:lnSpc>
                  <a:spcPct val="90000"/>
                </a:lnSpc>
                <a:spcBef>
                  <a:spcPct val="0"/>
                </a:spcBef>
                <a:spcAft>
                  <a:spcPct val="35000"/>
                </a:spcAft>
                <a:buNone/>
              </a:pPr>
              <a:r>
                <a:rPr lang="en-US" sz="1100" kern="1200">
                  <a:latin typeface="Franklin Gothic Medium" panose="020B0603020102020204"/>
                </a:rPr>
                <a:t>Current  Year (2026) State Status </a:t>
              </a:r>
              <a:r>
                <a:rPr lang="en-US" sz="1100" kern="1200"/>
                <a:t>Score</a:t>
              </a:r>
              <a:endParaRPr lang="en-US" sz="1100" kern="1200">
                <a:latin typeface="Franklin Gothic Medium" panose="020B0603020102020204"/>
              </a:endParaRPr>
            </a:p>
          </p:txBody>
        </p:sp>
        <p:sp>
          <p:nvSpPr>
            <p:cNvPr id="8" name="Freeform: Shape 7">
              <a:extLst>
                <a:ext uri="{FF2B5EF4-FFF2-40B4-BE49-F238E27FC236}">
                  <a16:creationId xmlns:a16="http://schemas.microsoft.com/office/drawing/2014/main" id="{B901708D-64A8-B8E1-A3F8-10AFE8A3F45E}"/>
                </a:ext>
              </a:extLst>
            </p:cNvPr>
            <p:cNvSpPr/>
            <p:nvPr/>
          </p:nvSpPr>
          <p:spPr>
            <a:xfrm>
              <a:off x="3885907" y="2614875"/>
              <a:ext cx="345725" cy="546403"/>
            </a:xfrm>
            <a:custGeom>
              <a:avLst/>
              <a:gdLst>
                <a:gd name="csX0" fmla="*/ 45826 w 345725"/>
                <a:gd name="csY0" fmla="*/ 232544 h 546403"/>
                <a:gd name="csX1" fmla="*/ 132205 w 345725"/>
                <a:gd name="csY1" fmla="*/ 232544 h 546403"/>
                <a:gd name="csX2" fmla="*/ 132205 w 345725"/>
                <a:gd name="csY2" fmla="*/ 72426 h 546403"/>
                <a:gd name="csX3" fmla="*/ 213520 w 345725"/>
                <a:gd name="csY3" fmla="*/ 72426 h 546403"/>
                <a:gd name="csX4" fmla="*/ 213520 w 345725"/>
                <a:gd name="csY4" fmla="*/ 232544 h 546403"/>
                <a:gd name="csX5" fmla="*/ 299899 w 345725"/>
                <a:gd name="csY5" fmla="*/ 232544 h 546403"/>
                <a:gd name="csX6" fmla="*/ 299899 w 345725"/>
                <a:gd name="csY6" fmla="*/ 313859 h 546403"/>
                <a:gd name="csX7" fmla="*/ 213520 w 345725"/>
                <a:gd name="csY7" fmla="*/ 313859 h 546403"/>
                <a:gd name="csX8" fmla="*/ 213520 w 345725"/>
                <a:gd name="csY8" fmla="*/ 473977 h 546403"/>
                <a:gd name="csX9" fmla="*/ 132205 w 345725"/>
                <a:gd name="csY9" fmla="*/ 473977 h 546403"/>
                <a:gd name="csX10" fmla="*/ 132205 w 345725"/>
                <a:gd name="csY10" fmla="*/ 313859 h 546403"/>
                <a:gd name="csX11" fmla="*/ 45826 w 345725"/>
                <a:gd name="csY11" fmla="*/ 313859 h 546403"/>
                <a:gd name="csX12" fmla="*/ 45826 w 345725"/>
                <a:gd name="csY12" fmla="*/ 232544 h 5464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5725" h="546403">
                  <a:moveTo>
                    <a:pt x="45826" y="232544"/>
                  </a:moveTo>
                  <a:lnTo>
                    <a:pt x="132205" y="232544"/>
                  </a:lnTo>
                  <a:lnTo>
                    <a:pt x="132205" y="72426"/>
                  </a:lnTo>
                  <a:lnTo>
                    <a:pt x="213520" y="72426"/>
                  </a:lnTo>
                  <a:lnTo>
                    <a:pt x="213520" y="232544"/>
                  </a:lnTo>
                  <a:lnTo>
                    <a:pt x="299899" y="232544"/>
                  </a:lnTo>
                  <a:lnTo>
                    <a:pt x="299899" y="313859"/>
                  </a:lnTo>
                  <a:lnTo>
                    <a:pt x="213520" y="313859"/>
                  </a:lnTo>
                  <a:lnTo>
                    <a:pt x="213520" y="473977"/>
                  </a:lnTo>
                  <a:lnTo>
                    <a:pt x="132205" y="473977"/>
                  </a:lnTo>
                  <a:lnTo>
                    <a:pt x="132205" y="313859"/>
                  </a:lnTo>
                  <a:lnTo>
                    <a:pt x="45826" y="313859"/>
                  </a:lnTo>
                  <a:lnTo>
                    <a:pt x="45826" y="232544"/>
                  </a:lnTo>
                  <a:close/>
                </a:path>
              </a:pathLst>
            </a:custGeom>
          </p:spPr>
          <p:style>
            <a:lnRef idx="0">
              <a:schemeClr val="dk2">
                <a:tint val="60000"/>
                <a:hueOff val="0"/>
                <a:satOff val="0"/>
                <a:lumOff val="0"/>
                <a:alphaOff val="0"/>
              </a:schemeClr>
            </a:lnRef>
            <a:fillRef idx="1">
              <a:schemeClr val="dk2">
                <a:tint val="60000"/>
                <a:hueOff val="0"/>
                <a:satOff val="0"/>
                <a:lumOff val="0"/>
                <a:alphaOff val="0"/>
              </a:schemeClr>
            </a:fillRef>
            <a:effectRef idx="0">
              <a:schemeClr val="dk2">
                <a:tint val="60000"/>
                <a:hueOff val="0"/>
                <a:satOff val="0"/>
                <a:lumOff val="0"/>
                <a:alphaOff val="0"/>
              </a:schemeClr>
            </a:effectRef>
            <a:fontRef idx="minor">
              <a:schemeClr val="lt1"/>
            </a:fontRef>
          </p:style>
          <p:txBody>
            <a:bodyPr spcFirstLastPara="0" vert="horz" wrap="square" lIns="45826" tIns="232544" rIns="45826" bIns="232544" numCol="1" spcCol="1270" anchor="ctr" anchorCtr="0">
              <a:noAutofit/>
            </a:bodyPr>
            <a:lstStyle/>
            <a:p>
              <a:pPr marL="0" lvl="0" indent="0" algn="ctr" defTabSz="222250">
                <a:lnSpc>
                  <a:spcPct val="90000"/>
                </a:lnSpc>
                <a:spcBef>
                  <a:spcPct val="0"/>
                </a:spcBef>
                <a:spcAft>
                  <a:spcPct val="35000"/>
                </a:spcAft>
                <a:buNone/>
              </a:pPr>
              <a:endParaRPr lang="en-US" sz="500" kern="1200"/>
            </a:p>
          </p:txBody>
        </p:sp>
        <p:sp>
          <p:nvSpPr>
            <p:cNvPr id="9" name="Freeform: Shape 8">
              <a:extLst>
                <a:ext uri="{FF2B5EF4-FFF2-40B4-BE49-F238E27FC236}">
                  <a16:creationId xmlns:a16="http://schemas.microsoft.com/office/drawing/2014/main" id="{68320269-1737-B450-AC81-501425A548C6}"/>
                </a:ext>
              </a:extLst>
            </p:cNvPr>
            <p:cNvSpPr/>
            <p:nvPr/>
          </p:nvSpPr>
          <p:spPr>
            <a:xfrm>
              <a:off x="4300375" y="2341754"/>
              <a:ext cx="861412" cy="1064558"/>
            </a:xfrm>
            <a:custGeom>
              <a:avLst/>
              <a:gdLst>
                <a:gd name="csX0" fmla="*/ 0 w 861412"/>
                <a:gd name="csY0" fmla="*/ 532279 h 1064558"/>
                <a:gd name="csX1" fmla="*/ 430706 w 861412"/>
                <a:gd name="csY1" fmla="*/ 0 h 1064558"/>
                <a:gd name="csX2" fmla="*/ 861412 w 861412"/>
                <a:gd name="csY2" fmla="*/ 532279 h 1064558"/>
                <a:gd name="csX3" fmla="*/ 430706 w 861412"/>
                <a:gd name="csY3" fmla="*/ 1064558 h 1064558"/>
                <a:gd name="csX4" fmla="*/ 0 w 861412"/>
                <a:gd name="csY4" fmla="*/ 532279 h 1064558"/>
              </a:gdLst>
              <a:ahLst/>
              <a:cxnLst>
                <a:cxn ang="0">
                  <a:pos x="csX0" y="csY0"/>
                </a:cxn>
                <a:cxn ang="0">
                  <a:pos x="csX1" y="csY1"/>
                </a:cxn>
                <a:cxn ang="0">
                  <a:pos x="csX2" y="csY2"/>
                </a:cxn>
                <a:cxn ang="0">
                  <a:pos x="csX3" y="csY3"/>
                </a:cxn>
                <a:cxn ang="0">
                  <a:pos x="csX4" y="csY4"/>
                </a:cxn>
              </a:cxnLst>
              <a:rect l="l" t="t" r="r" b="b"/>
              <a:pathLst>
                <a:path w="861412" h="1064558">
                  <a:moveTo>
                    <a:pt x="0" y="532279"/>
                  </a:moveTo>
                  <a:cubicBezTo>
                    <a:pt x="0" y="238309"/>
                    <a:pt x="192834" y="0"/>
                    <a:pt x="430706" y="0"/>
                  </a:cubicBezTo>
                  <a:cubicBezTo>
                    <a:pt x="668578" y="0"/>
                    <a:pt x="861412" y="238309"/>
                    <a:pt x="861412" y="532279"/>
                  </a:cubicBezTo>
                  <a:cubicBezTo>
                    <a:pt x="861412" y="826249"/>
                    <a:pt x="668578" y="1064558"/>
                    <a:pt x="430706" y="1064558"/>
                  </a:cubicBezTo>
                  <a:cubicBezTo>
                    <a:pt x="192834" y="1064558"/>
                    <a:pt x="0" y="826249"/>
                    <a:pt x="0" y="532279"/>
                  </a:cubicBez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140121" tIns="169871" rIns="140121" bIns="169871" numCol="1" spcCol="1270" anchor="ctr" anchorCtr="0">
              <a:noAutofit/>
            </a:bodyPr>
            <a:lstStyle/>
            <a:p>
              <a:pPr marL="0" lvl="0" indent="0" algn="ctr" defTabSz="488950" rtl="0">
                <a:lnSpc>
                  <a:spcPct val="90000"/>
                </a:lnSpc>
                <a:spcBef>
                  <a:spcPct val="0"/>
                </a:spcBef>
                <a:spcAft>
                  <a:spcPct val="35000"/>
                </a:spcAft>
                <a:buNone/>
              </a:pPr>
              <a:r>
                <a:rPr lang="en-US" sz="1100" kern="1200"/>
                <a:t>Prior Year </a:t>
              </a:r>
              <a:r>
                <a:rPr lang="en-US" sz="1100" kern="1200">
                  <a:latin typeface="Franklin Gothic Medium" panose="020B0603020102020204"/>
                </a:rPr>
                <a:t>(2024) State Status Score</a:t>
              </a:r>
            </a:p>
          </p:txBody>
        </p:sp>
      </p:grpSp>
      <p:cxnSp>
        <p:nvCxnSpPr>
          <p:cNvPr id="14" name="Straight Connector 13" descr="This image of a line is communicating to divide the equation for current status visually. ">
            <a:extLst>
              <a:ext uri="{FF2B5EF4-FFF2-40B4-BE49-F238E27FC236}">
                <a16:creationId xmlns:a16="http://schemas.microsoft.com/office/drawing/2014/main" id="{7277386F-4EBF-1842-8870-F2718CF63387}"/>
              </a:ext>
            </a:extLst>
          </p:cNvPr>
          <p:cNvCxnSpPr>
            <a:cxnSpLocks noGrp="1" noRot="1" noMove="1" noResize="1" noEditPoints="1" noAdjustHandles="1" noChangeArrowheads="1" noChangeShapeType="1"/>
          </p:cNvCxnSpPr>
          <p:nvPr/>
        </p:nvCxnSpPr>
        <p:spPr>
          <a:xfrm>
            <a:off x="1533525" y="3455770"/>
            <a:ext cx="3628263" cy="0"/>
          </a:xfrm>
          <a:prstGeom prst="line">
            <a:avLst/>
          </a:prstGeom>
          <a:ln w="57150">
            <a:solidFill>
              <a:schemeClr val="tx1"/>
            </a:solidFill>
          </a:ln>
        </p:spPr>
        <p:style>
          <a:lnRef idx="3">
            <a:schemeClr val="dk1"/>
          </a:lnRef>
          <a:fillRef idx="0">
            <a:schemeClr val="dk1"/>
          </a:fillRef>
          <a:effectRef idx="2">
            <a:schemeClr val="dk1"/>
          </a:effectRef>
          <a:fontRef idx="minor">
            <a:schemeClr val="tx1"/>
          </a:fontRef>
        </p:style>
      </p:cxnSp>
      <p:sp>
        <p:nvSpPr>
          <p:cNvPr id="20" name="Equals 19" descr="Equal sign">
            <a:extLst>
              <a:ext uri="{FF2B5EF4-FFF2-40B4-BE49-F238E27FC236}">
                <a16:creationId xmlns:a16="http://schemas.microsoft.com/office/drawing/2014/main" id="{A4A91BA8-72F3-92A5-8960-3FCF3A1117D6}"/>
              </a:ext>
            </a:extLst>
          </p:cNvPr>
          <p:cNvSpPr>
            <a:spLocks noGrp="1" noRot="1" noMove="1" noResize="1" noEditPoints="1" noAdjustHandles="1" noChangeArrowheads="1" noChangeShapeType="1"/>
          </p:cNvSpPr>
          <p:nvPr/>
        </p:nvSpPr>
        <p:spPr>
          <a:xfrm>
            <a:off x="5275250" y="3168580"/>
            <a:ext cx="746712" cy="574380"/>
          </a:xfrm>
          <a:prstGeom prst="mathEqual">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aphicFrame>
        <p:nvGraphicFramePr>
          <p:cNvPr id="15" name="Content Placeholder 5" descr="Graphic showing how to determine the change calculation.  &#10;Current Status - Prior Status = Change">
            <a:extLst>
              <a:ext uri="{FF2B5EF4-FFF2-40B4-BE49-F238E27FC236}">
                <a16:creationId xmlns:a16="http://schemas.microsoft.com/office/drawing/2014/main" id="{1BDC4640-00F1-E8D4-05AF-5D9DB9F8CB48}"/>
              </a:ext>
            </a:extLst>
          </p:cNvPr>
          <p:cNvGraphicFramePr>
            <a:graphicFrameLocks noGrp="1" noDrilldown="1" noMove="1" noResize="1"/>
          </p:cNvGraphicFramePr>
          <p:nvPr>
            <p:extLst>
              <p:ext uri="{D42A27DB-BD31-4B8C-83A1-F6EECF244321}">
                <p14:modId xmlns:p14="http://schemas.microsoft.com/office/powerpoint/2010/main" val="1765530436"/>
              </p:ext>
            </p:extLst>
          </p:nvPr>
        </p:nvGraphicFramePr>
        <p:xfrm>
          <a:off x="940341" y="3536923"/>
          <a:ext cx="5000178" cy="116345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7" name="Flowchart: Alternate Process 16" descr="Column N, Change Current Status is emphasized ">
            <a:extLst>
              <a:ext uri="{FF2B5EF4-FFF2-40B4-BE49-F238E27FC236}">
                <a16:creationId xmlns:a16="http://schemas.microsoft.com/office/drawing/2014/main" id="{C539C960-847C-A487-7D18-4171096EDF0B}"/>
              </a:ext>
            </a:extLst>
          </p:cNvPr>
          <p:cNvSpPr>
            <a:spLocks noGrp="1" noRot="1" noMove="1" noResize="1" noEditPoints="1" noAdjustHandles="1" noChangeArrowheads="1" noChangeShapeType="1"/>
          </p:cNvSpPr>
          <p:nvPr/>
        </p:nvSpPr>
        <p:spPr>
          <a:xfrm>
            <a:off x="6501384" y="1203194"/>
            <a:ext cx="1472434" cy="3227072"/>
          </a:xfrm>
          <a:prstGeom prst="flowChartAlternateProcess">
            <a:avLst/>
          </a:prstGeom>
          <a:noFill/>
          <a:ln w="76200">
            <a:solidFill>
              <a:srgbClr val="007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F5E4E341-471C-FF92-14D0-062ACF0D9E2C}"/>
              </a:ext>
            </a:extLst>
          </p:cNvPr>
          <p:cNvSpPr txBox="1">
            <a:spLocks noGrp="1" noRot="1" noMove="1" noResize="1" noEditPoints="1" noAdjustHandles="1" noChangeArrowheads="1" noChangeShapeType="1"/>
          </p:cNvSpPr>
          <p:nvPr/>
        </p:nvSpPr>
        <p:spPr>
          <a:xfrm>
            <a:off x="6677852" y="2967335"/>
            <a:ext cx="1022147" cy="923330"/>
          </a:xfrm>
          <a:prstGeom prst="rect">
            <a:avLst/>
          </a:prstGeom>
          <a:noFill/>
        </p:spPr>
        <p:txBody>
          <a:bodyPr wrap="square">
            <a:spAutoFit/>
          </a:bodyPr>
          <a:lstStyle/>
          <a:p>
            <a:r>
              <a:rPr lang="en-US" sz="1800" b="1" kern="1200">
                <a:solidFill>
                  <a:schemeClr val="tx1"/>
                </a:solidFill>
                <a:effectLst/>
                <a:latin typeface="+mn-lt"/>
                <a:ea typeface="+mn-ea"/>
                <a:cs typeface="+mn-cs"/>
              </a:rPr>
              <a:t>Change </a:t>
            </a:r>
            <a:r>
              <a:rPr lang="en-US" b="1"/>
              <a:t>C</a:t>
            </a:r>
            <a:r>
              <a:rPr lang="en-US" sz="1800" b="1" kern="1200">
                <a:solidFill>
                  <a:schemeClr val="tx1"/>
                </a:solidFill>
                <a:effectLst/>
                <a:latin typeface="+mn-lt"/>
                <a:ea typeface="+mn-ea"/>
                <a:cs typeface="+mn-cs"/>
              </a:rPr>
              <a:t>urrent </a:t>
            </a:r>
            <a:r>
              <a:rPr lang="en-US" b="1"/>
              <a:t>S</a:t>
            </a:r>
            <a:r>
              <a:rPr lang="en-US" sz="1800" b="1" kern="1200">
                <a:solidFill>
                  <a:schemeClr val="tx1"/>
                </a:solidFill>
                <a:effectLst/>
                <a:latin typeface="+mn-lt"/>
                <a:ea typeface="+mn-ea"/>
                <a:cs typeface="+mn-cs"/>
              </a:rPr>
              <a:t>tatus</a:t>
            </a:r>
            <a:endParaRPr lang="en-US"/>
          </a:p>
        </p:txBody>
      </p:sp>
      <p:sp>
        <p:nvSpPr>
          <p:cNvPr id="7" name="TextBox 6">
            <a:extLst>
              <a:ext uri="{FF2B5EF4-FFF2-40B4-BE49-F238E27FC236}">
                <a16:creationId xmlns:a16="http://schemas.microsoft.com/office/drawing/2014/main" id="{5452ECEA-971F-AC6E-C5E2-3DF6F62E0A2F}"/>
              </a:ext>
            </a:extLst>
          </p:cNvPr>
          <p:cNvSpPr txBox="1">
            <a:spLocks noGrp="1" noRot="1" noMove="1" noResize="1" noEditPoints="1" noAdjustHandles="1" noChangeArrowheads="1" noChangeShapeType="1"/>
          </p:cNvSpPr>
          <p:nvPr/>
        </p:nvSpPr>
        <p:spPr>
          <a:xfrm>
            <a:off x="699221" y="5074246"/>
            <a:ext cx="8595360" cy="369332"/>
          </a:xfrm>
          <a:prstGeom prst="rect">
            <a:avLst/>
          </a:prstGeom>
          <a:noFill/>
        </p:spPr>
        <p:txBody>
          <a:bodyPr wrap="square" rtlCol="0">
            <a:spAutoFit/>
          </a:bodyPr>
          <a:lstStyle/>
          <a:p>
            <a:r>
              <a:rPr lang="en-US" b="1" i="1"/>
              <a:t>Please note: </a:t>
            </a:r>
            <a:r>
              <a:rPr lang="en-US" i="1"/>
              <a:t>The federal section above is included in each accountability indicator tab</a:t>
            </a:r>
            <a:r>
              <a:rPr lang="en-US" b="1" i="1">
                <a:solidFill>
                  <a:schemeClr val="tx2"/>
                </a:solidFill>
              </a:rPr>
              <a:t>. </a:t>
            </a:r>
          </a:p>
        </p:txBody>
      </p:sp>
    </p:spTree>
    <p:extLst>
      <p:ext uri="{BB962C8B-B14F-4D97-AF65-F5344CB8AC3E}">
        <p14:creationId xmlns:p14="http://schemas.microsoft.com/office/powerpoint/2010/main" val="383787890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2778AD-5D55-1A48-A230-4DA2F6EC26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BD3B8C4-6131-A819-782E-7916DA269D38}"/>
              </a:ext>
            </a:extLst>
          </p:cNvPr>
          <p:cNvSpPr>
            <a:spLocks noGrp="1" noRot="1" noMove="1" noResize="1" noEditPoints="1" noAdjustHandles="1" noChangeArrowheads="1" noChangeShapeType="1"/>
          </p:cNvSpPr>
          <p:nvPr>
            <p:ph type="title"/>
          </p:nvPr>
        </p:nvSpPr>
        <p:spPr>
          <a:xfrm>
            <a:off x="0" y="1"/>
            <a:ext cx="12096750" cy="914400"/>
          </a:xfrm>
        </p:spPr>
        <p:txBody>
          <a:bodyPr>
            <a:normAutofit fontScale="90000"/>
          </a:bodyPr>
          <a:lstStyle/>
          <a:p>
            <a:r>
              <a:rPr lang="en-US"/>
              <a:t>Accountability Indicator Tabs – Federal Section - Change Prior Status</a:t>
            </a:r>
          </a:p>
        </p:txBody>
      </p:sp>
      <p:pic>
        <p:nvPicPr>
          <p:cNvPr id="1026" name="Picture 2" descr="Spreadsheet section displaying various columns I through Q titled Federal with dropdowns, labeled Indicator Score, Current Year Status, Prior Yr Status, 2 year prior status, 3 year prior status, change current status, change prior status, change difference, applied change. ">
            <a:extLst>
              <a:ext uri="{FF2B5EF4-FFF2-40B4-BE49-F238E27FC236}">
                <a16:creationId xmlns:a16="http://schemas.microsoft.com/office/drawing/2014/main" id="{9A42B8E7-39EE-B6AE-D2DE-FE8D4FCEABAF}"/>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rcRect/>
          <a:stretch>
            <a:fillRect/>
          </a:stretch>
        </p:blipFill>
        <p:spPr bwMode="auto">
          <a:xfrm>
            <a:off x="699221" y="1203194"/>
            <a:ext cx="10793558" cy="1089109"/>
          </a:xfrm>
          <a:prstGeom prst="rect">
            <a:avLst/>
          </a:prstGeom>
          <a:noFill/>
          <a:extLst>
            <a:ext uri="{909E8E84-426E-40DD-AFC4-6F175D3DCCD1}">
              <a14:hiddenFill xmlns:a14="http://schemas.microsoft.com/office/drawing/2010/main">
                <a:solidFill>
                  <a:srgbClr val="FFFFFF"/>
                </a:solidFill>
              </a14:hiddenFill>
            </a:ext>
          </a:extLst>
        </p:spPr>
      </p:pic>
      <p:grpSp>
        <p:nvGrpSpPr>
          <p:cNvPr id="6" name="Group 5" descr="Graphic showing how to determine the change calculation.  &#10;Current Status - Prior Status = Change">
            <a:extLst>
              <a:ext uri="{FF2B5EF4-FFF2-40B4-BE49-F238E27FC236}">
                <a16:creationId xmlns:a16="http://schemas.microsoft.com/office/drawing/2014/main" id="{D13D69C7-8858-E117-9DD1-5A55E38408B9}"/>
              </a:ext>
            </a:extLst>
          </p:cNvPr>
          <p:cNvGrpSpPr/>
          <p:nvPr/>
        </p:nvGrpSpPr>
        <p:grpSpPr>
          <a:xfrm>
            <a:off x="2967697" y="2323189"/>
            <a:ext cx="3442715" cy="1091029"/>
            <a:chOff x="2967697" y="2323189"/>
            <a:chExt cx="3442715" cy="1091029"/>
          </a:xfrm>
        </p:grpSpPr>
        <p:sp>
          <p:nvSpPr>
            <p:cNvPr id="8" name="Freeform: Shape 7">
              <a:extLst>
                <a:ext uri="{FF2B5EF4-FFF2-40B4-BE49-F238E27FC236}">
                  <a16:creationId xmlns:a16="http://schemas.microsoft.com/office/drawing/2014/main" id="{9601C8F9-60D0-C8A5-286D-B19FE0655351}"/>
                </a:ext>
              </a:extLst>
            </p:cNvPr>
            <p:cNvSpPr/>
            <p:nvPr/>
          </p:nvSpPr>
          <p:spPr>
            <a:xfrm>
              <a:off x="4140629" y="2336549"/>
              <a:ext cx="858480" cy="1077669"/>
            </a:xfrm>
            <a:custGeom>
              <a:avLst/>
              <a:gdLst>
                <a:gd name="csX0" fmla="*/ 0 w 858480"/>
                <a:gd name="csY0" fmla="*/ 538835 h 1077669"/>
                <a:gd name="csX1" fmla="*/ 429240 w 858480"/>
                <a:gd name="csY1" fmla="*/ 0 h 1077669"/>
                <a:gd name="csX2" fmla="*/ 858480 w 858480"/>
                <a:gd name="csY2" fmla="*/ 538835 h 1077669"/>
                <a:gd name="csX3" fmla="*/ 429240 w 858480"/>
                <a:gd name="csY3" fmla="*/ 1077670 h 1077669"/>
                <a:gd name="csX4" fmla="*/ 0 w 858480"/>
                <a:gd name="csY4" fmla="*/ 538835 h 1077669"/>
              </a:gdLst>
              <a:ahLst/>
              <a:cxnLst>
                <a:cxn ang="0">
                  <a:pos x="csX0" y="csY0"/>
                </a:cxn>
                <a:cxn ang="0">
                  <a:pos x="csX1" y="csY1"/>
                </a:cxn>
                <a:cxn ang="0">
                  <a:pos x="csX2" y="csY2"/>
                </a:cxn>
                <a:cxn ang="0">
                  <a:pos x="csX3" y="csY3"/>
                </a:cxn>
                <a:cxn ang="0">
                  <a:pos x="csX4" y="csY4"/>
                </a:cxn>
              </a:cxnLst>
              <a:rect l="l" t="t" r="r" b="b"/>
              <a:pathLst>
                <a:path w="858480" h="1077669">
                  <a:moveTo>
                    <a:pt x="0" y="538835"/>
                  </a:moveTo>
                  <a:cubicBezTo>
                    <a:pt x="0" y="241245"/>
                    <a:pt x="192177" y="0"/>
                    <a:pt x="429240" y="0"/>
                  </a:cubicBezTo>
                  <a:cubicBezTo>
                    <a:pt x="666303" y="0"/>
                    <a:pt x="858480" y="241245"/>
                    <a:pt x="858480" y="538835"/>
                  </a:cubicBezTo>
                  <a:cubicBezTo>
                    <a:pt x="858480" y="836425"/>
                    <a:pt x="666303" y="1077670"/>
                    <a:pt x="429240" y="1077670"/>
                  </a:cubicBezTo>
                  <a:cubicBezTo>
                    <a:pt x="192177" y="1077670"/>
                    <a:pt x="0" y="836425"/>
                    <a:pt x="0" y="538835"/>
                  </a:cubicBez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139691" tIns="171791" rIns="139691" bIns="171791" numCol="1" spcCol="1270" anchor="ctr" anchorCtr="0">
              <a:noAutofit/>
            </a:bodyPr>
            <a:lstStyle/>
            <a:p>
              <a:pPr marL="0" lvl="0" indent="0" algn="ctr" defTabSz="488950" rtl="0">
                <a:lnSpc>
                  <a:spcPct val="90000"/>
                </a:lnSpc>
                <a:spcBef>
                  <a:spcPct val="0"/>
                </a:spcBef>
                <a:spcAft>
                  <a:spcPct val="35000"/>
                </a:spcAft>
                <a:buNone/>
              </a:pPr>
              <a:r>
                <a:rPr lang="en-US" sz="1100" kern="1200"/>
                <a:t>Prior Year </a:t>
              </a:r>
              <a:r>
                <a:rPr lang="en-US" sz="1100" kern="1200">
                  <a:latin typeface="Franklin Gothic Medium" panose="020B0603020102020204"/>
                </a:rPr>
                <a:t>(2024) State Status </a:t>
              </a:r>
              <a:r>
                <a:rPr lang="en-US" sz="1100" kern="1200"/>
                <a:t>Score</a:t>
              </a:r>
            </a:p>
          </p:txBody>
        </p:sp>
        <p:sp>
          <p:nvSpPr>
            <p:cNvPr id="9" name="Freeform: Shape 8">
              <a:extLst>
                <a:ext uri="{FF2B5EF4-FFF2-40B4-BE49-F238E27FC236}">
                  <a16:creationId xmlns:a16="http://schemas.microsoft.com/office/drawing/2014/main" id="{E01C42D5-EA60-F4FC-4B37-89FFDB5C92FA}"/>
                </a:ext>
              </a:extLst>
            </p:cNvPr>
            <p:cNvSpPr/>
            <p:nvPr/>
          </p:nvSpPr>
          <p:spPr>
            <a:xfrm>
              <a:off x="3790998" y="2621665"/>
              <a:ext cx="308907" cy="462743"/>
            </a:xfrm>
            <a:custGeom>
              <a:avLst/>
              <a:gdLst>
                <a:gd name="csX0" fmla="*/ 40946 w 308907"/>
                <a:gd name="csY0" fmla="*/ 195044 h 462743"/>
                <a:gd name="csX1" fmla="*/ 118126 w 308907"/>
                <a:gd name="csY1" fmla="*/ 195044 h 462743"/>
                <a:gd name="csX2" fmla="*/ 118126 w 308907"/>
                <a:gd name="csY2" fmla="*/ 61337 h 462743"/>
                <a:gd name="csX3" fmla="*/ 190781 w 308907"/>
                <a:gd name="csY3" fmla="*/ 61337 h 462743"/>
                <a:gd name="csX4" fmla="*/ 190781 w 308907"/>
                <a:gd name="csY4" fmla="*/ 195044 h 462743"/>
                <a:gd name="csX5" fmla="*/ 267961 w 308907"/>
                <a:gd name="csY5" fmla="*/ 195044 h 462743"/>
                <a:gd name="csX6" fmla="*/ 267961 w 308907"/>
                <a:gd name="csY6" fmla="*/ 267699 h 462743"/>
                <a:gd name="csX7" fmla="*/ 190781 w 308907"/>
                <a:gd name="csY7" fmla="*/ 267699 h 462743"/>
                <a:gd name="csX8" fmla="*/ 190781 w 308907"/>
                <a:gd name="csY8" fmla="*/ 401406 h 462743"/>
                <a:gd name="csX9" fmla="*/ 118126 w 308907"/>
                <a:gd name="csY9" fmla="*/ 401406 h 462743"/>
                <a:gd name="csX10" fmla="*/ 118126 w 308907"/>
                <a:gd name="csY10" fmla="*/ 267699 h 462743"/>
                <a:gd name="csX11" fmla="*/ 40946 w 308907"/>
                <a:gd name="csY11" fmla="*/ 267699 h 462743"/>
                <a:gd name="csX12" fmla="*/ 40946 w 308907"/>
                <a:gd name="csY12" fmla="*/ 195044 h 46274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08907" h="462743">
                  <a:moveTo>
                    <a:pt x="40946" y="195044"/>
                  </a:moveTo>
                  <a:lnTo>
                    <a:pt x="118126" y="195044"/>
                  </a:lnTo>
                  <a:lnTo>
                    <a:pt x="118126" y="61337"/>
                  </a:lnTo>
                  <a:lnTo>
                    <a:pt x="190781" y="61337"/>
                  </a:lnTo>
                  <a:lnTo>
                    <a:pt x="190781" y="195044"/>
                  </a:lnTo>
                  <a:lnTo>
                    <a:pt x="267961" y="195044"/>
                  </a:lnTo>
                  <a:lnTo>
                    <a:pt x="267961" y="267699"/>
                  </a:lnTo>
                  <a:lnTo>
                    <a:pt x="190781" y="267699"/>
                  </a:lnTo>
                  <a:lnTo>
                    <a:pt x="190781" y="401406"/>
                  </a:lnTo>
                  <a:lnTo>
                    <a:pt x="118126" y="401406"/>
                  </a:lnTo>
                  <a:lnTo>
                    <a:pt x="118126" y="267699"/>
                  </a:lnTo>
                  <a:lnTo>
                    <a:pt x="40946" y="267699"/>
                  </a:lnTo>
                  <a:lnTo>
                    <a:pt x="40946" y="195044"/>
                  </a:lnTo>
                  <a:close/>
                </a:path>
              </a:pathLst>
            </a:custGeom>
          </p:spPr>
          <p:style>
            <a:lnRef idx="0">
              <a:schemeClr val="dk2">
                <a:tint val="60000"/>
                <a:hueOff val="0"/>
                <a:satOff val="0"/>
                <a:lumOff val="0"/>
                <a:alphaOff val="0"/>
              </a:schemeClr>
            </a:lnRef>
            <a:fillRef idx="1">
              <a:schemeClr val="dk2">
                <a:tint val="60000"/>
                <a:hueOff val="0"/>
                <a:satOff val="0"/>
                <a:lumOff val="0"/>
                <a:alphaOff val="0"/>
              </a:schemeClr>
            </a:fillRef>
            <a:effectRef idx="0">
              <a:schemeClr val="dk2">
                <a:tint val="60000"/>
                <a:hueOff val="0"/>
                <a:satOff val="0"/>
                <a:lumOff val="0"/>
                <a:alphaOff val="0"/>
              </a:schemeClr>
            </a:effectRef>
            <a:fontRef idx="minor">
              <a:schemeClr val="lt1"/>
            </a:fontRef>
          </p:style>
          <p:txBody>
            <a:bodyPr spcFirstLastPara="0" vert="horz" wrap="square" lIns="40946" tIns="195044" rIns="40946" bIns="195044" numCol="1" spcCol="1270" anchor="ctr" anchorCtr="0">
              <a:noAutofit/>
            </a:bodyPr>
            <a:lstStyle/>
            <a:p>
              <a:pPr marL="0" lvl="0" indent="0" algn="ctr" defTabSz="222250">
                <a:lnSpc>
                  <a:spcPct val="90000"/>
                </a:lnSpc>
                <a:spcBef>
                  <a:spcPct val="0"/>
                </a:spcBef>
                <a:spcAft>
                  <a:spcPct val="35000"/>
                </a:spcAft>
                <a:buNone/>
              </a:pPr>
              <a:endParaRPr lang="en-US" sz="500" kern="1200"/>
            </a:p>
          </p:txBody>
        </p:sp>
        <p:sp>
          <p:nvSpPr>
            <p:cNvPr id="11" name="Freeform: Shape 10">
              <a:extLst>
                <a:ext uri="{FF2B5EF4-FFF2-40B4-BE49-F238E27FC236}">
                  <a16:creationId xmlns:a16="http://schemas.microsoft.com/office/drawing/2014/main" id="{F172A9E9-20B8-E561-88FE-8D85E8AE36DF}"/>
                </a:ext>
              </a:extLst>
            </p:cNvPr>
            <p:cNvSpPr/>
            <p:nvPr/>
          </p:nvSpPr>
          <p:spPr>
            <a:xfrm>
              <a:off x="2967697" y="2323189"/>
              <a:ext cx="795434" cy="1068073"/>
            </a:xfrm>
            <a:custGeom>
              <a:avLst/>
              <a:gdLst>
                <a:gd name="csX0" fmla="*/ 0 w 795434"/>
                <a:gd name="csY0" fmla="*/ 534037 h 1068073"/>
                <a:gd name="csX1" fmla="*/ 397717 w 795434"/>
                <a:gd name="csY1" fmla="*/ 0 h 1068073"/>
                <a:gd name="csX2" fmla="*/ 795434 w 795434"/>
                <a:gd name="csY2" fmla="*/ 534037 h 1068073"/>
                <a:gd name="csX3" fmla="*/ 397717 w 795434"/>
                <a:gd name="csY3" fmla="*/ 1068074 h 1068073"/>
                <a:gd name="csX4" fmla="*/ 0 w 795434"/>
                <a:gd name="csY4" fmla="*/ 534037 h 1068073"/>
              </a:gdLst>
              <a:ahLst/>
              <a:cxnLst>
                <a:cxn ang="0">
                  <a:pos x="csX0" y="csY0"/>
                </a:cxn>
                <a:cxn ang="0">
                  <a:pos x="csX1" y="csY1"/>
                </a:cxn>
                <a:cxn ang="0">
                  <a:pos x="csX2" y="csY2"/>
                </a:cxn>
                <a:cxn ang="0">
                  <a:pos x="csX3" y="csY3"/>
                </a:cxn>
                <a:cxn ang="0">
                  <a:pos x="csX4" y="csY4"/>
                </a:cxn>
              </a:cxnLst>
              <a:rect l="l" t="t" r="r" b="b"/>
              <a:pathLst>
                <a:path w="795434" h="1068073">
                  <a:moveTo>
                    <a:pt x="0" y="534037"/>
                  </a:moveTo>
                  <a:cubicBezTo>
                    <a:pt x="0" y="239097"/>
                    <a:pt x="178064" y="0"/>
                    <a:pt x="397717" y="0"/>
                  </a:cubicBezTo>
                  <a:cubicBezTo>
                    <a:pt x="617370" y="0"/>
                    <a:pt x="795434" y="239097"/>
                    <a:pt x="795434" y="534037"/>
                  </a:cubicBezTo>
                  <a:cubicBezTo>
                    <a:pt x="795434" y="828977"/>
                    <a:pt x="617370" y="1068074"/>
                    <a:pt x="397717" y="1068074"/>
                  </a:cubicBezTo>
                  <a:cubicBezTo>
                    <a:pt x="178064" y="1068074"/>
                    <a:pt x="0" y="828977"/>
                    <a:pt x="0" y="534037"/>
                  </a:cubicBez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130459" tIns="170386" rIns="130459" bIns="170386" numCol="1" spcCol="1270" anchor="ctr" anchorCtr="0">
              <a:noAutofit/>
            </a:bodyPr>
            <a:lstStyle/>
            <a:p>
              <a:pPr marL="0" lvl="0" indent="0" algn="ctr" defTabSz="488950" rtl="0">
                <a:lnSpc>
                  <a:spcPct val="90000"/>
                </a:lnSpc>
                <a:spcBef>
                  <a:spcPct val="0"/>
                </a:spcBef>
                <a:spcAft>
                  <a:spcPct val="35000"/>
                </a:spcAft>
                <a:buNone/>
              </a:pPr>
              <a:r>
                <a:rPr lang="en-US" sz="1100" kern="1200"/>
                <a:t>Prior Year </a:t>
              </a:r>
              <a:r>
                <a:rPr lang="en-US" sz="1100" kern="1200">
                  <a:latin typeface="Franklin Gothic Medium" panose="020B0603020102020204"/>
                </a:rPr>
                <a:t>(2025) State Status </a:t>
              </a:r>
              <a:r>
                <a:rPr lang="en-US" sz="1100" kern="1200"/>
                <a:t>Score</a:t>
              </a:r>
              <a:endParaRPr lang="en-US" sz="1100" kern="1200">
                <a:latin typeface="Franklin Gothic Medium" panose="020B0603020102020204"/>
              </a:endParaRPr>
            </a:p>
          </p:txBody>
        </p:sp>
        <p:sp>
          <p:nvSpPr>
            <p:cNvPr id="12" name="Freeform: Shape 11">
              <a:extLst>
                <a:ext uri="{FF2B5EF4-FFF2-40B4-BE49-F238E27FC236}">
                  <a16:creationId xmlns:a16="http://schemas.microsoft.com/office/drawing/2014/main" id="{E950272C-0267-EBB2-854B-6FDD26957CC8}"/>
                </a:ext>
              </a:extLst>
            </p:cNvPr>
            <p:cNvSpPr/>
            <p:nvPr/>
          </p:nvSpPr>
          <p:spPr>
            <a:xfrm>
              <a:off x="5134532" y="2607063"/>
              <a:ext cx="345725" cy="546403"/>
            </a:xfrm>
            <a:custGeom>
              <a:avLst/>
              <a:gdLst>
                <a:gd name="csX0" fmla="*/ 45826 w 345725"/>
                <a:gd name="csY0" fmla="*/ 232544 h 546403"/>
                <a:gd name="csX1" fmla="*/ 132205 w 345725"/>
                <a:gd name="csY1" fmla="*/ 232544 h 546403"/>
                <a:gd name="csX2" fmla="*/ 132205 w 345725"/>
                <a:gd name="csY2" fmla="*/ 72426 h 546403"/>
                <a:gd name="csX3" fmla="*/ 213520 w 345725"/>
                <a:gd name="csY3" fmla="*/ 72426 h 546403"/>
                <a:gd name="csX4" fmla="*/ 213520 w 345725"/>
                <a:gd name="csY4" fmla="*/ 232544 h 546403"/>
                <a:gd name="csX5" fmla="*/ 299899 w 345725"/>
                <a:gd name="csY5" fmla="*/ 232544 h 546403"/>
                <a:gd name="csX6" fmla="*/ 299899 w 345725"/>
                <a:gd name="csY6" fmla="*/ 313859 h 546403"/>
                <a:gd name="csX7" fmla="*/ 213520 w 345725"/>
                <a:gd name="csY7" fmla="*/ 313859 h 546403"/>
                <a:gd name="csX8" fmla="*/ 213520 w 345725"/>
                <a:gd name="csY8" fmla="*/ 473977 h 546403"/>
                <a:gd name="csX9" fmla="*/ 132205 w 345725"/>
                <a:gd name="csY9" fmla="*/ 473977 h 546403"/>
                <a:gd name="csX10" fmla="*/ 132205 w 345725"/>
                <a:gd name="csY10" fmla="*/ 313859 h 546403"/>
                <a:gd name="csX11" fmla="*/ 45826 w 345725"/>
                <a:gd name="csY11" fmla="*/ 313859 h 546403"/>
                <a:gd name="csX12" fmla="*/ 45826 w 345725"/>
                <a:gd name="csY12" fmla="*/ 232544 h 54640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Lst>
              <a:rect l="l" t="t" r="r" b="b"/>
              <a:pathLst>
                <a:path w="345725" h="546403">
                  <a:moveTo>
                    <a:pt x="45826" y="232544"/>
                  </a:moveTo>
                  <a:lnTo>
                    <a:pt x="132205" y="232544"/>
                  </a:lnTo>
                  <a:lnTo>
                    <a:pt x="132205" y="72426"/>
                  </a:lnTo>
                  <a:lnTo>
                    <a:pt x="213520" y="72426"/>
                  </a:lnTo>
                  <a:lnTo>
                    <a:pt x="213520" y="232544"/>
                  </a:lnTo>
                  <a:lnTo>
                    <a:pt x="299899" y="232544"/>
                  </a:lnTo>
                  <a:lnTo>
                    <a:pt x="299899" y="313859"/>
                  </a:lnTo>
                  <a:lnTo>
                    <a:pt x="213520" y="313859"/>
                  </a:lnTo>
                  <a:lnTo>
                    <a:pt x="213520" y="473977"/>
                  </a:lnTo>
                  <a:lnTo>
                    <a:pt x="132205" y="473977"/>
                  </a:lnTo>
                  <a:lnTo>
                    <a:pt x="132205" y="313859"/>
                  </a:lnTo>
                  <a:lnTo>
                    <a:pt x="45826" y="313859"/>
                  </a:lnTo>
                  <a:lnTo>
                    <a:pt x="45826" y="232544"/>
                  </a:lnTo>
                  <a:close/>
                </a:path>
              </a:pathLst>
            </a:custGeom>
          </p:spPr>
          <p:style>
            <a:lnRef idx="0">
              <a:schemeClr val="dk2">
                <a:tint val="60000"/>
                <a:hueOff val="0"/>
                <a:satOff val="0"/>
                <a:lumOff val="0"/>
                <a:alphaOff val="0"/>
              </a:schemeClr>
            </a:lnRef>
            <a:fillRef idx="1">
              <a:schemeClr val="dk2">
                <a:tint val="60000"/>
                <a:hueOff val="0"/>
                <a:satOff val="0"/>
                <a:lumOff val="0"/>
                <a:alphaOff val="0"/>
              </a:schemeClr>
            </a:fillRef>
            <a:effectRef idx="0">
              <a:schemeClr val="dk2">
                <a:tint val="60000"/>
                <a:hueOff val="0"/>
                <a:satOff val="0"/>
                <a:lumOff val="0"/>
                <a:alphaOff val="0"/>
              </a:schemeClr>
            </a:effectRef>
            <a:fontRef idx="minor">
              <a:schemeClr val="lt1"/>
            </a:fontRef>
          </p:style>
          <p:txBody>
            <a:bodyPr spcFirstLastPara="0" vert="horz" wrap="square" lIns="45826" tIns="232544" rIns="45826" bIns="232544" numCol="1" spcCol="1270" anchor="ctr" anchorCtr="0">
              <a:noAutofit/>
            </a:bodyPr>
            <a:lstStyle/>
            <a:p>
              <a:pPr marL="0" lvl="0" indent="0" algn="ctr" defTabSz="222250">
                <a:lnSpc>
                  <a:spcPct val="90000"/>
                </a:lnSpc>
                <a:spcBef>
                  <a:spcPct val="0"/>
                </a:spcBef>
                <a:spcAft>
                  <a:spcPct val="35000"/>
                </a:spcAft>
                <a:buNone/>
              </a:pPr>
              <a:endParaRPr lang="en-US" sz="500" kern="1200"/>
            </a:p>
          </p:txBody>
        </p:sp>
        <p:sp>
          <p:nvSpPr>
            <p:cNvPr id="13" name="Freeform: Shape 12">
              <a:extLst>
                <a:ext uri="{FF2B5EF4-FFF2-40B4-BE49-F238E27FC236}">
                  <a16:creationId xmlns:a16="http://schemas.microsoft.com/office/drawing/2014/main" id="{15FACE52-2177-C2CD-AED3-053A6EAD9FB0}"/>
                </a:ext>
              </a:extLst>
            </p:cNvPr>
            <p:cNvSpPr/>
            <p:nvPr/>
          </p:nvSpPr>
          <p:spPr>
            <a:xfrm>
              <a:off x="5549000" y="2333942"/>
              <a:ext cx="861412" cy="1064558"/>
            </a:xfrm>
            <a:custGeom>
              <a:avLst/>
              <a:gdLst>
                <a:gd name="csX0" fmla="*/ 0 w 861412"/>
                <a:gd name="csY0" fmla="*/ 532279 h 1064558"/>
                <a:gd name="csX1" fmla="*/ 430706 w 861412"/>
                <a:gd name="csY1" fmla="*/ 0 h 1064558"/>
                <a:gd name="csX2" fmla="*/ 861412 w 861412"/>
                <a:gd name="csY2" fmla="*/ 532279 h 1064558"/>
                <a:gd name="csX3" fmla="*/ 430706 w 861412"/>
                <a:gd name="csY3" fmla="*/ 1064558 h 1064558"/>
                <a:gd name="csX4" fmla="*/ 0 w 861412"/>
                <a:gd name="csY4" fmla="*/ 532279 h 1064558"/>
              </a:gdLst>
              <a:ahLst/>
              <a:cxnLst>
                <a:cxn ang="0">
                  <a:pos x="csX0" y="csY0"/>
                </a:cxn>
                <a:cxn ang="0">
                  <a:pos x="csX1" y="csY1"/>
                </a:cxn>
                <a:cxn ang="0">
                  <a:pos x="csX2" y="csY2"/>
                </a:cxn>
                <a:cxn ang="0">
                  <a:pos x="csX3" y="csY3"/>
                </a:cxn>
                <a:cxn ang="0">
                  <a:pos x="csX4" y="csY4"/>
                </a:cxn>
              </a:cxnLst>
              <a:rect l="l" t="t" r="r" b="b"/>
              <a:pathLst>
                <a:path w="861412" h="1064558">
                  <a:moveTo>
                    <a:pt x="0" y="532279"/>
                  </a:moveTo>
                  <a:cubicBezTo>
                    <a:pt x="0" y="238309"/>
                    <a:pt x="192834" y="0"/>
                    <a:pt x="430706" y="0"/>
                  </a:cubicBezTo>
                  <a:cubicBezTo>
                    <a:pt x="668578" y="0"/>
                    <a:pt x="861412" y="238309"/>
                    <a:pt x="861412" y="532279"/>
                  </a:cubicBezTo>
                  <a:cubicBezTo>
                    <a:pt x="861412" y="826249"/>
                    <a:pt x="668578" y="1064558"/>
                    <a:pt x="430706" y="1064558"/>
                  </a:cubicBezTo>
                  <a:cubicBezTo>
                    <a:pt x="192834" y="1064558"/>
                    <a:pt x="0" y="826249"/>
                    <a:pt x="0" y="532279"/>
                  </a:cubicBez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140121" tIns="169871" rIns="140121" bIns="169871" numCol="1" spcCol="1270" anchor="ctr" anchorCtr="0">
              <a:noAutofit/>
            </a:bodyPr>
            <a:lstStyle/>
            <a:p>
              <a:pPr marL="0" lvl="0" indent="0" algn="ctr" defTabSz="488950" rtl="0">
                <a:lnSpc>
                  <a:spcPct val="90000"/>
                </a:lnSpc>
                <a:spcBef>
                  <a:spcPct val="0"/>
                </a:spcBef>
                <a:spcAft>
                  <a:spcPct val="35000"/>
                </a:spcAft>
                <a:buNone/>
              </a:pPr>
              <a:r>
                <a:rPr lang="en-US" sz="1100" kern="1200"/>
                <a:t>Prior Year </a:t>
              </a:r>
              <a:r>
                <a:rPr lang="en-US" sz="1100" kern="1200">
                  <a:latin typeface="Franklin Gothic Medium" panose="020B0603020102020204"/>
                </a:rPr>
                <a:t>(2023) State Status Score</a:t>
              </a:r>
            </a:p>
          </p:txBody>
        </p:sp>
      </p:grpSp>
      <p:cxnSp>
        <p:nvCxnSpPr>
          <p:cNvPr id="14" name="Straight Connector 13" descr="This line indicates division between a numerator and denominator calculating change prior status.">
            <a:extLst>
              <a:ext uri="{FF2B5EF4-FFF2-40B4-BE49-F238E27FC236}">
                <a16:creationId xmlns:a16="http://schemas.microsoft.com/office/drawing/2014/main" id="{2F165C7B-FFBB-CC2E-67C8-89D719B75A04}"/>
              </a:ext>
            </a:extLst>
          </p:cNvPr>
          <p:cNvCxnSpPr>
            <a:cxnSpLocks noGrp="1" noRot="1" noMove="1" noResize="1" noEditPoints="1" noAdjustHandles="1" noChangeArrowheads="1" noChangeShapeType="1"/>
          </p:cNvCxnSpPr>
          <p:nvPr/>
        </p:nvCxnSpPr>
        <p:spPr>
          <a:xfrm>
            <a:off x="2814840" y="3447958"/>
            <a:ext cx="3628263" cy="0"/>
          </a:xfrm>
          <a:prstGeom prst="line">
            <a:avLst/>
          </a:prstGeom>
          <a:ln w="57150">
            <a:solidFill>
              <a:schemeClr val="tx1"/>
            </a:solidFill>
          </a:ln>
        </p:spPr>
        <p:style>
          <a:lnRef idx="3">
            <a:schemeClr val="dk1"/>
          </a:lnRef>
          <a:fillRef idx="0">
            <a:schemeClr val="dk1"/>
          </a:fillRef>
          <a:effectRef idx="2">
            <a:schemeClr val="dk1"/>
          </a:effectRef>
          <a:fontRef idx="minor">
            <a:schemeClr val="tx1"/>
          </a:fontRef>
        </p:style>
      </p:cxnSp>
      <p:sp>
        <p:nvSpPr>
          <p:cNvPr id="20" name="Equals 19" descr="Same as before concerning the equal sign on the previous slide. ">
            <a:extLst>
              <a:ext uri="{FF2B5EF4-FFF2-40B4-BE49-F238E27FC236}">
                <a16:creationId xmlns:a16="http://schemas.microsoft.com/office/drawing/2014/main" id="{109382A0-13DA-92A0-FC66-1A2D9475BED8}"/>
              </a:ext>
            </a:extLst>
          </p:cNvPr>
          <p:cNvSpPr>
            <a:spLocks noGrp="1" noRot="1" noMove="1" noResize="1" noEditPoints="1" noAdjustHandles="1" noChangeArrowheads="1" noChangeShapeType="1"/>
          </p:cNvSpPr>
          <p:nvPr/>
        </p:nvSpPr>
        <p:spPr>
          <a:xfrm>
            <a:off x="6556565" y="3160768"/>
            <a:ext cx="746712" cy="574380"/>
          </a:xfrm>
          <a:prstGeom prst="mathEqual">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aphicFrame>
        <p:nvGraphicFramePr>
          <p:cNvPr id="15" name="Content Placeholder 5" descr="Graphic showing how to determine the change calculation.  &#10;Current Status - Prior Status = Change">
            <a:extLst>
              <a:ext uri="{FF2B5EF4-FFF2-40B4-BE49-F238E27FC236}">
                <a16:creationId xmlns:a16="http://schemas.microsoft.com/office/drawing/2014/main" id="{62172E07-F667-1A7D-6598-D837265B54B7}"/>
              </a:ext>
            </a:extLst>
          </p:cNvPr>
          <p:cNvGraphicFramePr>
            <a:graphicFrameLocks noGrp="1" noDrilldown="1" noMove="1" noResize="1"/>
          </p:cNvGraphicFramePr>
          <p:nvPr>
            <p:extLst>
              <p:ext uri="{D42A27DB-BD31-4B8C-83A1-F6EECF244321}">
                <p14:modId xmlns:p14="http://schemas.microsoft.com/office/powerpoint/2010/main" val="2196833720"/>
              </p:ext>
            </p:extLst>
          </p:nvPr>
        </p:nvGraphicFramePr>
        <p:xfrm>
          <a:off x="2221656" y="3529111"/>
          <a:ext cx="5000178" cy="1163454"/>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7" name="Flowchart: Alternate Process 16" descr="A rounded rectangle highlighting column O, titled Change Prior Status.">
            <a:extLst>
              <a:ext uri="{FF2B5EF4-FFF2-40B4-BE49-F238E27FC236}">
                <a16:creationId xmlns:a16="http://schemas.microsoft.com/office/drawing/2014/main" id="{6D033914-0998-1541-A5B9-EC04289AC9B2}"/>
              </a:ext>
            </a:extLst>
          </p:cNvPr>
          <p:cNvSpPr>
            <a:spLocks noGrp="1" noRot="1" noMove="1" noResize="1" noEditPoints="1" noAdjustHandles="1" noChangeArrowheads="1" noChangeShapeType="1"/>
          </p:cNvSpPr>
          <p:nvPr/>
        </p:nvSpPr>
        <p:spPr>
          <a:xfrm>
            <a:off x="7858125" y="891578"/>
            <a:ext cx="1314450" cy="3156547"/>
          </a:xfrm>
          <a:prstGeom prst="flowChartAlternateProcess">
            <a:avLst/>
          </a:prstGeom>
          <a:noFill/>
          <a:ln w="76200">
            <a:solidFill>
              <a:srgbClr val="007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Box 18">
            <a:extLst>
              <a:ext uri="{FF2B5EF4-FFF2-40B4-BE49-F238E27FC236}">
                <a16:creationId xmlns:a16="http://schemas.microsoft.com/office/drawing/2014/main" id="{358AB8A2-3D64-27AD-AFA9-ACC026E62BB7}"/>
              </a:ext>
            </a:extLst>
          </p:cNvPr>
          <p:cNvSpPr txBox="1">
            <a:spLocks noGrp="1" noRot="1" noMove="1" noResize="1" noEditPoints="1" noAdjustHandles="1" noChangeArrowheads="1" noChangeShapeType="1"/>
          </p:cNvSpPr>
          <p:nvPr/>
        </p:nvSpPr>
        <p:spPr>
          <a:xfrm>
            <a:off x="8004276" y="2581096"/>
            <a:ext cx="1022147" cy="923330"/>
          </a:xfrm>
          <a:prstGeom prst="rect">
            <a:avLst/>
          </a:prstGeom>
          <a:noFill/>
        </p:spPr>
        <p:txBody>
          <a:bodyPr wrap="square">
            <a:spAutoFit/>
          </a:bodyPr>
          <a:lstStyle/>
          <a:p>
            <a:r>
              <a:rPr lang="en-US" sz="1800" b="1" kern="1200">
                <a:solidFill>
                  <a:schemeClr val="tx1"/>
                </a:solidFill>
                <a:effectLst/>
                <a:latin typeface="+mn-lt"/>
                <a:ea typeface="+mn-ea"/>
                <a:cs typeface="+mn-cs"/>
              </a:rPr>
              <a:t>Change </a:t>
            </a:r>
            <a:r>
              <a:rPr lang="en-US" b="1"/>
              <a:t>Prior</a:t>
            </a:r>
            <a:r>
              <a:rPr lang="en-US" sz="1800" b="1" kern="1200">
                <a:solidFill>
                  <a:schemeClr val="tx1"/>
                </a:solidFill>
                <a:effectLst/>
                <a:latin typeface="+mn-lt"/>
                <a:ea typeface="+mn-ea"/>
                <a:cs typeface="+mn-cs"/>
              </a:rPr>
              <a:t> </a:t>
            </a:r>
            <a:r>
              <a:rPr lang="en-US" b="1"/>
              <a:t>S</a:t>
            </a:r>
            <a:r>
              <a:rPr lang="en-US" sz="1800" b="1" kern="1200">
                <a:solidFill>
                  <a:schemeClr val="tx1"/>
                </a:solidFill>
                <a:effectLst/>
                <a:latin typeface="+mn-lt"/>
                <a:ea typeface="+mn-ea"/>
                <a:cs typeface="+mn-cs"/>
              </a:rPr>
              <a:t>tatus</a:t>
            </a:r>
            <a:endParaRPr lang="en-US"/>
          </a:p>
        </p:txBody>
      </p:sp>
      <p:sp>
        <p:nvSpPr>
          <p:cNvPr id="7" name="TextBox 6">
            <a:extLst>
              <a:ext uri="{FF2B5EF4-FFF2-40B4-BE49-F238E27FC236}">
                <a16:creationId xmlns:a16="http://schemas.microsoft.com/office/drawing/2014/main" id="{E503FE21-BBBB-A50B-DDA4-797F99534C9B}"/>
              </a:ext>
            </a:extLst>
          </p:cNvPr>
          <p:cNvSpPr txBox="1"/>
          <p:nvPr/>
        </p:nvSpPr>
        <p:spPr>
          <a:xfrm>
            <a:off x="699221" y="5074246"/>
            <a:ext cx="8595360" cy="369332"/>
          </a:xfrm>
          <a:prstGeom prst="rect">
            <a:avLst/>
          </a:prstGeom>
          <a:noFill/>
        </p:spPr>
        <p:txBody>
          <a:bodyPr wrap="square" rtlCol="0">
            <a:spAutoFit/>
          </a:bodyPr>
          <a:lstStyle/>
          <a:p>
            <a:r>
              <a:rPr lang="en-US" b="1" i="1"/>
              <a:t>Please note: </a:t>
            </a:r>
            <a:r>
              <a:rPr lang="en-US" i="1"/>
              <a:t>The federal section above is included in each accountability indicator tab. </a:t>
            </a:r>
          </a:p>
        </p:txBody>
      </p:sp>
    </p:spTree>
    <p:extLst>
      <p:ext uri="{BB962C8B-B14F-4D97-AF65-F5344CB8AC3E}">
        <p14:creationId xmlns:p14="http://schemas.microsoft.com/office/powerpoint/2010/main" val="16881648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6C341F-79AF-45EC-98AF-905FBD53C9C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4341127-DD00-34D6-39B9-C0B15FD9F7FE}"/>
              </a:ext>
            </a:extLst>
          </p:cNvPr>
          <p:cNvSpPr>
            <a:spLocks noGrp="1"/>
          </p:cNvSpPr>
          <p:nvPr>
            <p:ph type="title"/>
          </p:nvPr>
        </p:nvSpPr>
        <p:spPr>
          <a:xfrm>
            <a:off x="0" y="110398"/>
            <a:ext cx="12192000" cy="914400"/>
          </a:xfrm>
        </p:spPr>
        <p:txBody>
          <a:bodyPr>
            <a:normAutofit fontScale="90000"/>
          </a:bodyPr>
          <a:lstStyle/>
          <a:p>
            <a:r>
              <a:rPr lang="en-US"/>
              <a:t>Accountability Indicator Tabs – Federal Section – Federal Change Score</a:t>
            </a:r>
          </a:p>
        </p:txBody>
      </p:sp>
      <p:pic>
        <p:nvPicPr>
          <p:cNvPr id="1026" name="Picture 2" descr="Spreadsheet section displaying various columns I through Q titled Federal with dropdowns, labeled Indicator Score, Current Year Status, Prior Yr Status, 2 year prior status, 3 year prior status, change current status, change prior status, change difference, applied change. ">
            <a:extLst>
              <a:ext uri="{FF2B5EF4-FFF2-40B4-BE49-F238E27FC236}">
                <a16:creationId xmlns:a16="http://schemas.microsoft.com/office/drawing/2014/main" id="{5C1F20C4-1B33-5113-5591-AC46DDE8197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221" y="1203194"/>
            <a:ext cx="10793558" cy="1089109"/>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10" name="Content Placeholder 5" descr="Graphic showing how to determine the change calculation.  &#10;Current Status - Prior Status = Change">
            <a:extLst>
              <a:ext uri="{FF2B5EF4-FFF2-40B4-BE49-F238E27FC236}">
                <a16:creationId xmlns:a16="http://schemas.microsoft.com/office/drawing/2014/main" id="{DF9A1864-73DA-682D-69CE-0E7C15B8DFB1}"/>
              </a:ext>
            </a:extLst>
          </p:cNvPr>
          <p:cNvGraphicFramePr>
            <a:graphicFrameLocks noGrp="1"/>
          </p:cNvGraphicFramePr>
          <p:nvPr>
            <p:ph idx="1"/>
            <p:extLst>
              <p:ext uri="{D42A27DB-BD31-4B8C-83A1-F6EECF244321}">
                <p14:modId xmlns:p14="http://schemas.microsoft.com/office/powerpoint/2010/main" val="2370399950"/>
              </p:ext>
            </p:extLst>
          </p:nvPr>
        </p:nvGraphicFramePr>
        <p:xfrm>
          <a:off x="6377360" y="2231351"/>
          <a:ext cx="2472993" cy="146499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20" name="Equals 19" descr="Equal sign">
            <a:extLst>
              <a:ext uri="{FF2B5EF4-FFF2-40B4-BE49-F238E27FC236}">
                <a16:creationId xmlns:a16="http://schemas.microsoft.com/office/drawing/2014/main" id="{14C0528E-01A4-4DEB-BB30-73A9E3BE7122}"/>
              </a:ext>
            </a:extLst>
          </p:cNvPr>
          <p:cNvSpPr/>
          <p:nvPr/>
        </p:nvSpPr>
        <p:spPr>
          <a:xfrm>
            <a:off x="8741671" y="2696510"/>
            <a:ext cx="426226" cy="501739"/>
          </a:xfrm>
          <a:prstGeom prst="mathEqual">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7" name="Flowchart: Alternate Process 16" descr="Column P, &quot;Change Difference&quot; is emphasized">
            <a:extLst>
              <a:ext uri="{FF2B5EF4-FFF2-40B4-BE49-F238E27FC236}">
                <a16:creationId xmlns:a16="http://schemas.microsoft.com/office/drawing/2014/main" id="{E9652D92-49F6-AAC6-32FD-8F8DF4095513}"/>
              </a:ext>
            </a:extLst>
          </p:cNvPr>
          <p:cNvSpPr/>
          <p:nvPr/>
        </p:nvSpPr>
        <p:spPr>
          <a:xfrm>
            <a:off x="9026422" y="905947"/>
            <a:ext cx="1237663" cy="3075503"/>
          </a:xfrm>
          <a:prstGeom prst="flowChartAlternateProcess">
            <a:avLst/>
          </a:prstGeom>
          <a:noFill/>
          <a:ln w="76200">
            <a:solidFill>
              <a:srgbClr val="007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9A065B4C-AB61-32FC-4B63-3F2D5D263BB4}"/>
              </a:ext>
            </a:extLst>
          </p:cNvPr>
          <p:cNvSpPr txBox="1"/>
          <p:nvPr/>
        </p:nvSpPr>
        <p:spPr>
          <a:xfrm>
            <a:off x="9107865" y="2550753"/>
            <a:ext cx="980151" cy="953673"/>
          </a:xfrm>
          <a:prstGeom prst="rect">
            <a:avLst/>
          </a:prstGeom>
          <a:noFill/>
        </p:spPr>
        <p:txBody>
          <a:bodyPr wrap="square">
            <a:spAutoFit/>
          </a:bodyPr>
          <a:lstStyle/>
          <a:p>
            <a:r>
              <a:rPr lang="en-US" b="1" i="1"/>
              <a:t>Federal </a:t>
            </a:r>
          </a:p>
          <a:p>
            <a:r>
              <a:rPr lang="en-US" b="1" i="1"/>
              <a:t>Change</a:t>
            </a:r>
          </a:p>
          <a:p>
            <a:r>
              <a:rPr lang="en-US" b="1" i="1"/>
              <a:t>Score</a:t>
            </a:r>
          </a:p>
        </p:txBody>
      </p:sp>
      <p:sp>
        <p:nvSpPr>
          <p:cNvPr id="7" name="TextBox 6">
            <a:extLst>
              <a:ext uri="{FF2B5EF4-FFF2-40B4-BE49-F238E27FC236}">
                <a16:creationId xmlns:a16="http://schemas.microsoft.com/office/drawing/2014/main" id="{03FDA668-5627-3CBA-E58F-B6DA23377EC5}"/>
              </a:ext>
            </a:extLst>
          </p:cNvPr>
          <p:cNvSpPr txBox="1"/>
          <p:nvPr/>
        </p:nvSpPr>
        <p:spPr>
          <a:xfrm>
            <a:off x="699221" y="5074246"/>
            <a:ext cx="8595360" cy="369332"/>
          </a:xfrm>
          <a:prstGeom prst="rect">
            <a:avLst/>
          </a:prstGeom>
          <a:noFill/>
        </p:spPr>
        <p:txBody>
          <a:bodyPr wrap="square" rtlCol="0">
            <a:spAutoFit/>
          </a:bodyPr>
          <a:lstStyle/>
          <a:p>
            <a:r>
              <a:rPr lang="en-US" b="1" i="1"/>
              <a:t>Please note: </a:t>
            </a:r>
            <a:r>
              <a:rPr lang="en-US" i="1"/>
              <a:t>The federal section above is included in each accountability indicator tab. </a:t>
            </a:r>
          </a:p>
        </p:txBody>
      </p:sp>
    </p:spTree>
    <p:extLst>
      <p:ext uri="{BB962C8B-B14F-4D97-AF65-F5344CB8AC3E}">
        <p14:creationId xmlns:p14="http://schemas.microsoft.com/office/powerpoint/2010/main" val="382381006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F4B1B0-644B-D0D1-BDAE-223C9C044B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5B7077-6C85-8BCE-C879-D1D2020D2494}"/>
              </a:ext>
            </a:extLst>
          </p:cNvPr>
          <p:cNvSpPr>
            <a:spLocks noGrp="1"/>
          </p:cNvSpPr>
          <p:nvPr>
            <p:ph type="title"/>
          </p:nvPr>
        </p:nvSpPr>
        <p:spPr>
          <a:xfrm>
            <a:off x="85725" y="154460"/>
            <a:ext cx="11830050" cy="914400"/>
          </a:xfrm>
        </p:spPr>
        <p:txBody>
          <a:bodyPr>
            <a:normAutofit fontScale="90000"/>
          </a:bodyPr>
          <a:lstStyle/>
          <a:p>
            <a:r>
              <a:rPr lang="en-US"/>
              <a:t>Accountability Indicator Tabs – Federal Section – Federal Indicator Score</a:t>
            </a:r>
          </a:p>
        </p:txBody>
      </p:sp>
      <p:pic>
        <p:nvPicPr>
          <p:cNvPr id="1026" name="Picture 2" descr="Spreadsheet section displaying various columns I through Q titled Federal with dropdowns, labeled Indicator Score, Current Year Status, Prior Yr Status, 2 year prior status, 3 year prior status, change current status, change prior status, change difference, applied change. ">
            <a:extLst>
              <a:ext uri="{FF2B5EF4-FFF2-40B4-BE49-F238E27FC236}">
                <a16:creationId xmlns:a16="http://schemas.microsoft.com/office/drawing/2014/main" id="{8528C798-3350-B836-0D88-B5B8D13D8B5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9221" y="1414422"/>
            <a:ext cx="10793558" cy="1089109"/>
          </a:xfrm>
          <a:prstGeom prst="rect">
            <a:avLst/>
          </a:prstGeom>
          <a:noFill/>
          <a:extLst>
            <a:ext uri="{909E8E84-426E-40DD-AFC4-6F175D3DCCD1}">
              <a14:hiddenFill xmlns:a14="http://schemas.microsoft.com/office/drawing/2010/main">
                <a:solidFill>
                  <a:srgbClr val="FFFFFF"/>
                </a:solidFill>
              </a14:hiddenFill>
            </a:ext>
          </a:extLst>
        </p:spPr>
      </p:pic>
      <p:sp>
        <p:nvSpPr>
          <p:cNvPr id="17" name="Flowchart: Alternate Process 16" descr="Column I, &quot;Indicator Score&quot; is emphasized">
            <a:extLst>
              <a:ext uri="{FF2B5EF4-FFF2-40B4-BE49-F238E27FC236}">
                <a16:creationId xmlns:a16="http://schemas.microsoft.com/office/drawing/2014/main" id="{61945FF9-0E37-9955-8DC4-020733BDBF41}"/>
              </a:ext>
            </a:extLst>
          </p:cNvPr>
          <p:cNvSpPr/>
          <p:nvPr/>
        </p:nvSpPr>
        <p:spPr>
          <a:xfrm>
            <a:off x="584562" y="1359332"/>
            <a:ext cx="977179" cy="2644566"/>
          </a:xfrm>
          <a:prstGeom prst="flowChartAlternateProcess">
            <a:avLst/>
          </a:prstGeom>
          <a:noFill/>
          <a:ln w="76200">
            <a:solidFill>
              <a:srgbClr val="007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B50D4A95-2F74-476A-76C9-5D72281E6D30}"/>
              </a:ext>
            </a:extLst>
          </p:cNvPr>
          <p:cNvSpPr txBox="1"/>
          <p:nvPr/>
        </p:nvSpPr>
        <p:spPr>
          <a:xfrm>
            <a:off x="594229" y="2685354"/>
            <a:ext cx="980151" cy="738664"/>
          </a:xfrm>
          <a:prstGeom prst="rect">
            <a:avLst/>
          </a:prstGeom>
          <a:noFill/>
        </p:spPr>
        <p:txBody>
          <a:bodyPr wrap="square">
            <a:spAutoFit/>
          </a:bodyPr>
          <a:lstStyle/>
          <a:p>
            <a:r>
              <a:rPr lang="en-US" sz="1400" b="1" i="1"/>
              <a:t>Federal </a:t>
            </a:r>
          </a:p>
          <a:p>
            <a:r>
              <a:rPr lang="en-US" sz="1400" b="1" i="1"/>
              <a:t>Indicator</a:t>
            </a:r>
          </a:p>
          <a:p>
            <a:r>
              <a:rPr lang="en-US" sz="1400" b="1" i="1"/>
              <a:t>Score</a:t>
            </a:r>
          </a:p>
        </p:txBody>
      </p:sp>
      <p:sp>
        <p:nvSpPr>
          <p:cNvPr id="20" name="Equals 19" descr="Same as the equal sign in slides before. ">
            <a:extLst>
              <a:ext uri="{FF2B5EF4-FFF2-40B4-BE49-F238E27FC236}">
                <a16:creationId xmlns:a16="http://schemas.microsoft.com/office/drawing/2014/main" id="{86803B68-1F50-F585-6E37-DFD54E7604CE}"/>
              </a:ext>
            </a:extLst>
          </p:cNvPr>
          <p:cNvSpPr/>
          <p:nvPr/>
        </p:nvSpPr>
        <p:spPr>
          <a:xfrm>
            <a:off x="1379410" y="2835521"/>
            <a:ext cx="409273" cy="438329"/>
          </a:xfrm>
          <a:prstGeom prst="mathEqual">
            <a:avLst/>
          </a:prstGeom>
          <a:solidFill>
            <a:schemeClr val="bg2">
              <a:lumMod val="9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aphicFrame>
        <p:nvGraphicFramePr>
          <p:cNvPr id="10" name="Content Placeholder 5" descr="Graphic showing how to determine the change calculation.  &#10;Current Status - Prior Status = Change">
            <a:extLst>
              <a:ext uri="{FF2B5EF4-FFF2-40B4-BE49-F238E27FC236}">
                <a16:creationId xmlns:a16="http://schemas.microsoft.com/office/drawing/2014/main" id="{5490470E-7159-3A2D-BC2C-D5E77F864EE6}"/>
              </a:ext>
            </a:extLst>
          </p:cNvPr>
          <p:cNvGraphicFramePr>
            <a:graphicFrameLocks noGrp="1"/>
          </p:cNvGraphicFramePr>
          <p:nvPr>
            <p:ph idx="1"/>
            <p:extLst>
              <p:ext uri="{D42A27DB-BD31-4B8C-83A1-F6EECF244321}">
                <p14:modId xmlns:p14="http://schemas.microsoft.com/office/powerpoint/2010/main" val="254552701"/>
              </p:ext>
            </p:extLst>
          </p:nvPr>
        </p:nvGraphicFramePr>
        <p:xfrm>
          <a:off x="1840120" y="2539939"/>
          <a:ext cx="8675480" cy="108911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7" name="TextBox 6">
            <a:extLst>
              <a:ext uri="{FF2B5EF4-FFF2-40B4-BE49-F238E27FC236}">
                <a16:creationId xmlns:a16="http://schemas.microsoft.com/office/drawing/2014/main" id="{595782A1-B888-BBED-7334-F0535D2DEE6B}"/>
              </a:ext>
            </a:extLst>
          </p:cNvPr>
          <p:cNvSpPr txBox="1"/>
          <p:nvPr/>
        </p:nvSpPr>
        <p:spPr>
          <a:xfrm>
            <a:off x="699221" y="5074246"/>
            <a:ext cx="8595360" cy="369332"/>
          </a:xfrm>
          <a:prstGeom prst="rect">
            <a:avLst/>
          </a:prstGeom>
          <a:noFill/>
        </p:spPr>
        <p:txBody>
          <a:bodyPr wrap="square" rtlCol="0">
            <a:spAutoFit/>
          </a:bodyPr>
          <a:lstStyle/>
          <a:p>
            <a:r>
              <a:rPr lang="en-US" b="1" i="1"/>
              <a:t>Please note: </a:t>
            </a:r>
            <a:r>
              <a:rPr lang="en-US" i="1"/>
              <a:t>The federal section above is included in each accountability indicator tab</a:t>
            </a:r>
            <a:r>
              <a:rPr lang="en-US" i="1">
                <a:solidFill>
                  <a:schemeClr val="tx2"/>
                </a:solidFill>
              </a:rPr>
              <a:t>. </a:t>
            </a:r>
          </a:p>
        </p:txBody>
      </p:sp>
    </p:spTree>
    <p:extLst>
      <p:ext uri="{BB962C8B-B14F-4D97-AF65-F5344CB8AC3E}">
        <p14:creationId xmlns:p14="http://schemas.microsoft.com/office/powerpoint/2010/main" val="9037078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10ED4D-A9B3-A408-DDC1-BA583DEEFDB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D9C1F7-5AC5-9D10-5A00-5FEA4337FE4C}"/>
              </a:ext>
            </a:extLst>
          </p:cNvPr>
          <p:cNvSpPr>
            <a:spLocks noGrp="1"/>
          </p:cNvSpPr>
          <p:nvPr>
            <p:ph type="title"/>
          </p:nvPr>
        </p:nvSpPr>
        <p:spPr/>
        <p:txBody>
          <a:bodyPr/>
          <a:lstStyle/>
          <a:p>
            <a:r>
              <a:rPr lang="en-US"/>
              <a:t>Accountability Indicator Tab – State Section</a:t>
            </a:r>
          </a:p>
        </p:txBody>
      </p:sp>
      <p:sp>
        <p:nvSpPr>
          <p:cNvPr id="7" name="TextBox 6">
            <a:extLst>
              <a:ext uri="{FF2B5EF4-FFF2-40B4-BE49-F238E27FC236}">
                <a16:creationId xmlns:a16="http://schemas.microsoft.com/office/drawing/2014/main" id="{CD858711-3B7D-3F43-D370-AB861A4F5449}"/>
              </a:ext>
            </a:extLst>
          </p:cNvPr>
          <p:cNvSpPr txBox="1"/>
          <p:nvPr/>
        </p:nvSpPr>
        <p:spPr>
          <a:xfrm>
            <a:off x="699221" y="5074246"/>
            <a:ext cx="8595360" cy="369332"/>
          </a:xfrm>
          <a:prstGeom prst="rect">
            <a:avLst/>
          </a:prstGeom>
          <a:noFill/>
        </p:spPr>
        <p:txBody>
          <a:bodyPr wrap="square" rtlCol="0">
            <a:spAutoFit/>
          </a:bodyPr>
          <a:lstStyle/>
          <a:p>
            <a:r>
              <a:rPr lang="en-US" b="1" i="1"/>
              <a:t>Please note: </a:t>
            </a:r>
            <a:r>
              <a:rPr lang="en-US" i="1"/>
              <a:t>The state section above is included in each accountability indicator tab. </a:t>
            </a:r>
          </a:p>
        </p:txBody>
      </p:sp>
      <p:pic>
        <p:nvPicPr>
          <p:cNvPr id="8" name="Picture 7" descr="A screenshot of a spreadsheet with columns R through Y titled State. Columns are dropdowns titled from left to right Indicator score, indicator rating, current year status, current year status level, prior year status, change difference, change level, applied change">
            <a:extLst>
              <a:ext uri="{FF2B5EF4-FFF2-40B4-BE49-F238E27FC236}">
                <a16:creationId xmlns:a16="http://schemas.microsoft.com/office/drawing/2014/main" id="{0CFD9011-9DC4-52D2-AD36-F4DD53F25915}"/>
              </a:ext>
            </a:extLst>
          </p:cNvPr>
          <p:cNvPicPr>
            <a:picLocks noChangeAspect="1"/>
          </p:cNvPicPr>
          <p:nvPr/>
        </p:nvPicPr>
        <p:blipFill>
          <a:blip r:embed="rId3"/>
          <a:srcRect l="763"/>
          <a:stretch>
            <a:fillRect/>
          </a:stretch>
        </p:blipFill>
        <p:spPr>
          <a:xfrm>
            <a:off x="1047750" y="1730001"/>
            <a:ext cx="9467850" cy="1162735"/>
          </a:xfrm>
          <a:prstGeom prst="rect">
            <a:avLst/>
          </a:prstGeom>
        </p:spPr>
      </p:pic>
    </p:spTree>
    <p:extLst>
      <p:ext uri="{BB962C8B-B14F-4D97-AF65-F5344CB8AC3E}">
        <p14:creationId xmlns:p14="http://schemas.microsoft.com/office/powerpoint/2010/main" val="113454508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3BF9F9A9-AA2D-44E2-A995-028C3CC6EA49}"/>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06811" y="158752"/>
            <a:ext cx="569659" cy="478623"/>
          </a:xfrm>
          <a:prstGeom prst="rect">
            <a:avLst/>
          </a:prstGeom>
        </p:spPr>
      </p:pic>
      <p:sp>
        <p:nvSpPr>
          <p:cNvPr id="5" name="Title 1">
            <a:extLst>
              <a:ext uri="{FF2B5EF4-FFF2-40B4-BE49-F238E27FC236}">
                <a16:creationId xmlns:a16="http://schemas.microsoft.com/office/drawing/2014/main" id="{087B5A8A-04B2-4601-B0F0-BF85B2FDD87E}"/>
              </a:ext>
            </a:extLst>
          </p:cNvPr>
          <p:cNvSpPr>
            <a:spLocks noGrp="1"/>
          </p:cNvSpPr>
          <p:nvPr>
            <p:ph type="title"/>
          </p:nvPr>
        </p:nvSpPr>
        <p:spPr>
          <a:xfrm>
            <a:off x="584200" y="108435"/>
            <a:ext cx="10515600" cy="923925"/>
          </a:xfrm>
          <a:prstGeom prst="rect">
            <a:avLst/>
          </a:prstGeom>
        </p:spPr>
        <p:txBody>
          <a:bodyPr>
            <a:normAutofit/>
          </a:bodyPr>
          <a:lstStyle/>
          <a:p>
            <a:r>
              <a:rPr lang="en-US" sz="4000" b="1">
                <a:solidFill>
                  <a:schemeClr val="accent6">
                    <a:lumMod val="75000"/>
                  </a:schemeClr>
                </a:solidFill>
              </a:rPr>
              <a:t>Accountability Summary </a:t>
            </a:r>
            <a:r>
              <a:rPr lang="en-US" sz="4000" b="1">
                <a:solidFill>
                  <a:schemeClr val="bg1"/>
                </a:solidFill>
              </a:rPr>
              <a:t>Profile</a:t>
            </a:r>
            <a:r>
              <a:rPr lang="en-US" sz="4000" b="1" baseline="0">
                <a:solidFill>
                  <a:schemeClr val="bg1"/>
                </a:solidFill>
              </a:rPr>
              <a:t> Tab</a:t>
            </a:r>
            <a:br>
              <a:rPr lang="en-US" b="1">
                <a:solidFill>
                  <a:schemeClr val="accent6">
                    <a:lumMod val="75000"/>
                  </a:schemeClr>
                </a:solidFill>
              </a:rPr>
            </a:br>
            <a:endParaRPr lang="en-US" sz="2000" b="1">
              <a:solidFill>
                <a:schemeClr val="accent6">
                  <a:lumMod val="75000"/>
                </a:schemeClr>
              </a:solidFill>
            </a:endParaRPr>
          </a:p>
        </p:txBody>
      </p:sp>
      <p:sp>
        <p:nvSpPr>
          <p:cNvPr id="30" name="TextBox 29">
            <a:extLst>
              <a:ext uri="{FF2B5EF4-FFF2-40B4-BE49-F238E27FC236}">
                <a16:creationId xmlns:a16="http://schemas.microsoft.com/office/drawing/2014/main" id="{7215C5CE-BB7A-489E-B259-F228C88DF0EB}"/>
              </a:ext>
            </a:extLst>
          </p:cNvPr>
          <p:cNvSpPr txBox="1"/>
          <p:nvPr/>
        </p:nvSpPr>
        <p:spPr>
          <a:xfrm>
            <a:off x="1396732" y="656585"/>
            <a:ext cx="3827418" cy="523220"/>
          </a:xfrm>
          <a:prstGeom prst="rect">
            <a:avLst/>
          </a:prstGeom>
          <a:noFill/>
        </p:spPr>
        <p:txBody>
          <a:bodyPr wrap="square" lIns="91440" tIns="45720" rIns="91440" bIns="45720" rtlCol="0" anchor="t">
            <a:spAutoFit/>
          </a:bodyPr>
          <a:lstStyle/>
          <a:p>
            <a:r>
              <a:rPr lang="en-US" sz="2800" b="1" i="1">
                <a:solidFill>
                  <a:schemeClr val="accent6">
                    <a:lumMod val="75000"/>
                  </a:schemeClr>
                </a:solidFill>
              </a:rPr>
              <a:t>Profile Tab</a:t>
            </a:r>
            <a:endParaRPr lang="en-US" sz="2800" b="1">
              <a:solidFill>
                <a:schemeClr val="accent6">
                  <a:lumMod val="75000"/>
                </a:schemeClr>
              </a:solidFill>
            </a:endParaRPr>
          </a:p>
        </p:txBody>
      </p:sp>
      <p:sp>
        <p:nvSpPr>
          <p:cNvPr id="28" name="Rectangle 1">
            <a:extLst>
              <a:ext uri="{FF2B5EF4-FFF2-40B4-BE49-F238E27FC236}">
                <a16:creationId xmlns:a16="http://schemas.microsoft.com/office/drawing/2014/main" id="{DB4BBD14-2961-294F-059B-C87AC0FCBC30}"/>
              </a:ext>
            </a:extLst>
          </p:cNvPr>
          <p:cNvSpPr>
            <a:spLocks noGrp="1" noChangeArrowheads="1"/>
          </p:cNvSpPr>
          <p:nvPr>
            <p:ph sz="half" idx="1"/>
          </p:nvPr>
        </p:nvSpPr>
        <p:spPr bwMode="auto">
          <a:xfrm>
            <a:off x="584200" y="1580576"/>
            <a:ext cx="5350360"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ts val="600"/>
              </a:spcBef>
              <a:spcAft>
                <a:spcPts val="600"/>
              </a:spcAft>
              <a:buClrTx/>
              <a:buSzTx/>
              <a:buNone/>
              <a:tabLst/>
            </a:pPr>
            <a:r>
              <a:rPr kumimoji="0" lang="en-US" altLang="en-US" sz="2200" b="1" i="0" u="none" strike="noStrike" cap="none" normalizeH="0">
                <a:ln>
                  <a:noFill/>
                </a:ln>
                <a:solidFill>
                  <a:schemeClr val="tx1"/>
                </a:solidFill>
                <a:effectLst/>
              </a:rPr>
              <a:t>Federal indicators include:</a:t>
            </a:r>
          </a:p>
          <a:p>
            <a:pPr marL="457200" lvl="2" indent="0" eaLnBrk="0" fontAlgn="base" hangingPunct="0">
              <a:lnSpc>
                <a:spcPct val="100000"/>
              </a:lnSpc>
              <a:spcBef>
                <a:spcPts val="0"/>
              </a:spcBef>
              <a:buFontTx/>
              <a:buChar char="•"/>
            </a:pPr>
            <a:r>
              <a:rPr kumimoji="0" lang="en-US" altLang="en-US" sz="2200" i="0" u="none" strike="noStrike" cap="none" normalizeH="0">
                <a:ln>
                  <a:noFill/>
                </a:ln>
                <a:solidFill>
                  <a:schemeClr val="tx1"/>
                </a:solidFill>
                <a:effectLst/>
              </a:rPr>
              <a:t>Reading &amp; Mathematics</a:t>
            </a:r>
          </a:p>
          <a:p>
            <a:pPr marL="457200" lvl="2" indent="0" eaLnBrk="0" fontAlgn="base" hangingPunct="0">
              <a:lnSpc>
                <a:spcPct val="100000"/>
              </a:lnSpc>
              <a:spcBef>
                <a:spcPts val="0"/>
              </a:spcBef>
              <a:buFontTx/>
              <a:buChar char="•"/>
            </a:pPr>
            <a:r>
              <a:rPr kumimoji="0" lang="en-US" altLang="en-US" sz="2200" i="0" u="none" strike="noStrike" cap="none" normalizeH="0">
                <a:ln>
                  <a:noFill/>
                </a:ln>
                <a:solidFill>
                  <a:schemeClr val="tx1"/>
                </a:solidFill>
                <a:effectLst/>
              </a:rPr>
              <a:t>Science, Social Studies &amp; Writing</a:t>
            </a:r>
          </a:p>
          <a:p>
            <a:pPr marL="457200" lvl="2" indent="0" eaLnBrk="0" fontAlgn="base" hangingPunct="0">
              <a:lnSpc>
                <a:spcPct val="100000"/>
              </a:lnSpc>
              <a:spcBef>
                <a:spcPts val="0"/>
              </a:spcBef>
              <a:buFontTx/>
              <a:buChar char="•"/>
            </a:pPr>
            <a:r>
              <a:rPr kumimoji="0" lang="en-US" altLang="en-US" sz="2200" i="0" u="none" strike="noStrike" cap="none" normalizeH="0">
                <a:ln>
                  <a:noFill/>
                </a:ln>
                <a:solidFill>
                  <a:schemeClr val="tx1"/>
                </a:solidFill>
                <a:effectLst/>
              </a:rPr>
              <a:t>English Learner Progress</a:t>
            </a:r>
          </a:p>
          <a:p>
            <a:pPr marL="457200" lvl="2" indent="0" eaLnBrk="0" fontAlgn="base" hangingPunct="0">
              <a:lnSpc>
                <a:spcPct val="100000"/>
              </a:lnSpc>
              <a:spcBef>
                <a:spcPts val="0"/>
              </a:spcBef>
              <a:buFontTx/>
              <a:buChar char="•"/>
            </a:pPr>
            <a:r>
              <a:rPr kumimoji="0" lang="en-US" altLang="en-US" sz="2200" i="0" u="none" strike="noStrike" cap="none" normalizeH="0">
                <a:ln>
                  <a:noFill/>
                </a:ln>
                <a:solidFill>
                  <a:schemeClr val="tx1"/>
                </a:solidFill>
                <a:effectLst/>
              </a:rPr>
              <a:t>Quality of School Climate and Safety</a:t>
            </a:r>
          </a:p>
          <a:p>
            <a:pPr marL="457200" lvl="2" indent="0" eaLnBrk="0" fontAlgn="base" hangingPunct="0">
              <a:lnSpc>
                <a:spcPct val="100000"/>
              </a:lnSpc>
              <a:spcBef>
                <a:spcPts val="0"/>
              </a:spcBef>
              <a:buFontTx/>
              <a:buChar char="•"/>
            </a:pPr>
            <a:r>
              <a:rPr kumimoji="0" lang="en-US" altLang="en-US" sz="2200" i="0" u="none" strike="noStrike" cap="none" normalizeH="0">
                <a:ln>
                  <a:noFill/>
                </a:ln>
                <a:solidFill>
                  <a:schemeClr val="tx1"/>
                </a:solidFill>
                <a:effectLst/>
              </a:rPr>
              <a:t>Postsecondary Readiness</a:t>
            </a:r>
          </a:p>
          <a:p>
            <a:pPr marL="457200" lvl="2" indent="0" eaLnBrk="0" fontAlgn="base" hangingPunct="0">
              <a:lnSpc>
                <a:spcPct val="100000"/>
              </a:lnSpc>
              <a:spcBef>
                <a:spcPts val="0"/>
              </a:spcBef>
              <a:buFontTx/>
              <a:buChar char="•"/>
            </a:pPr>
            <a:r>
              <a:rPr kumimoji="0" lang="en-US" altLang="en-US" sz="2200" i="0" u="none" strike="noStrike" cap="none" normalizeH="0">
                <a:ln>
                  <a:noFill/>
                </a:ln>
                <a:solidFill>
                  <a:schemeClr val="tx1"/>
                </a:solidFill>
                <a:effectLst/>
              </a:rPr>
              <a:t>Graduation</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2100" b="0" i="0" u="none" strike="noStrike" cap="none" normalizeH="0" baseline="0">
              <a:ln>
                <a:noFill/>
              </a:ln>
              <a:solidFill>
                <a:schemeClr val="tx1"/>
              </a:solidFill>
              <a:effectLst/>
              <a:latin typeface="Arial" panose="020B0604020202020204" pitchFamily="34" charset="0"/>
            </a:endParaRPr>
          </a:p>
        </p:txBody>
      </p:sp>
      <p:sp>
        <p:nvSpPr>
          <p:cNvPr id="27" name="Content Placeholder 26">
            <a:extLst>
              <a:ext uri="{FF2B5EF4-FFF2-40B4-BE49-F238E27FC236}">
                <a16:creationId xmlns:a16="http://schemas.microsoft.com/office/drawing/2014/main" id="{D98F01D5-0989-8FD6-80BD-1B6934380CB7}"/>
              </a:ext>
            </a:extLst>
          </p:cNvPr>
          <p:cNvSpPr>
            <a:spLocks noGrp="1"/>
          </p:cNvSpPr>
          <p:nvPr>
            <p:ph sz="half" idx="2"/>
          </p:nvPr>
        </p:nvSpPr>
        <p:spPr>
          <a:xfrm>
            <a:off x="6096000" y="1580510"/>
            <a:ext cx="5952282" cy="3387267"/>
          </a:xfrm>
        </p:spPr>
        <p:txBody>
          <a:bodyPr>
            <a:noAutofit/>
          </a:bodyPr>
          <a:lstStyle/>
          <a:p>
            <a:pPr marL="0" indent="0">
              <a:lnSpc>
                <a:spcPct val="100000"/>
              </a:lnSpc>
              <a:spcBef>
                <a:spcPts val="0"/>
              </a:spcBef>
              <a:buNone/>
            </a:pPr>
            <a:r>
              <a:rPr lang="en-US" sz="2200" b="1">
                <a:solidFill>
                  <a:schemeClr val="tx1"/>
                </a:solidFill>
              </a:rPr>
              <a:t>State indicators include:</a:t>
            </a:r>
          </a:p>
          <a:p>
            <a:pPr marL="457200" lvl="2" indent="0">
              <a:lnSpc>
                <a:spcPct val="100000"/>
              </a:lnSpc>
              <a:spcBef>
                <a:spcPts val="0"/>
              </a:spcBef>
            </a:pPr>
            <a:r>
              <a:rPr lang="en-US" sz="2200">
                <a:solidFill>
                  <a:schemeClr val="tx1"/>
                </a:solidFill>
              </a:rPr>
              <a:t>Reading &amp; Mathematics</a:t>
            </a:r>
          </a:p>
          <a:p>
            <a:pPr marL="457200" lvl="2" indent="0">
              <a:lnSpc>
                <a:spcPct val="100000"/>
              </a:lnSpc>
              <a:spcBef>
                <a:spcPts val="0"/>
              </a:spcBef>
            </a:pPr>
            <a:r>
              <a:rPr lang="en-US" sz="2200">
                <a:solidFill>
                  <a:schemeClr val="tx1"/>
                </a:solidFill>
              </a:rPr>
              <a:t>Science, Social Studies &amp; Writing</a:t>
            </a:r>
          </a:p>
          <a:p>
            <a:pPr marL="457200" lvl="2" indent="0">
              <a:lnSpc>
                <a:spcPct val="100000"/>
              </a:lnSpc>
              <a:spcBef>
                <a:spcPts val="0"/>
              </a:spcBef>
            </a:pPr>
            <a:r>
              <a:rPr lang="en-US" sz="2200">
                <a:solidFill>
                  <a:schemeClr val="tx1"/>
                </a:solidFill>
              </a:rPr>
              <a:t>English Learner Progress</a:t>
            </a:r>
          </a:p>
          <a:p>
            <a:pPr marL="457200" lvl="2" indent="0">
              <a:lnSpc>
                <a:spcPct val="100000"/>
              </a:lnSpc>
              <a:spcBef>
                <a:spcPts val="0"/>
              </a:spcBef>
            </a:pPr>
            <a:r>
              <a:rPr lang="en-US" sz="2200">
                <a:solidFill>
                  <a:schemeClr val="tx1"/>
                </a:solidFill>
              </a:rPr>
              <a:t>Quality of School Climate and Safety</a:t>
            </a:r>
          </a:p>
          <a:p>
            <a:pPr marL="457200" lvl="2" indent="0">
              <a:lnSpc>
                <a:spcPct val="100000"/>
              </a:lnSpc>
              <a:spcBef>
                <a:spcPts val="0"/>
              </a:spcBef>
            </a:pPr>
            <a:r>
              <a:rPr lang="en-US" sz="2200">
                <a:solidFill>
                  <a:schemeClr val="tx1"/>
                </a:solidFill>
              </a:rPr>
              <a:t>Postsecondary Readiness</a:t>
            </a:r>
          </a:p>
          <a:p>
            <a:pPr marL="457200" lvl="2" indent="0">
              <a:lnSpc>
                <a:spcPct val="100000"/>
              </a:lnSpc>
              <a:spcBef>
                <a:spcPts val="0"/>
              </a:spcBef>
            </a:pPr>
            <a:r>
              <a:rPr lang="en-US" sz="2200">
                <a:solidFill>
                  <a:schemeClr val="tx1"/>
                </a:solidFill>
              </a:rPr>
              <a:t>Graduation</a:t>
            </a:r>
          </a:p>
          <a:p>
            <a:endParaRPr lang="en-US" sz="2200"/>
          </a:p>
        </p:txBody>
      </p:sp>
      <p:pic>
        <p:nvPicPr>
          <p:cNvPr id="35" name="Picture 34">
            <a:extLst>
              <a:ext uri="{FF2B5EF4-FFF2-40B4-BE49-F238E27FC236}">
                <a16:creationId xmlns:a16="http://schemas.microsoft.com/office/drawing/2014/main" id="{29C188EC-E7DD-4833-AB93-D06FE0B3732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82069" y="656585"/>
            <a:ext cx="620261" cy="620261"/>
          </a:xfrm>
          <a:prstGeom prst="rect">
            <a:avLst/>
          </a:prstGeom>
        </p:spPr>
      </p:pic>
      <p:sp>
        <p:nvSpPr>
          <p:cNvPr id="2" name="TextBox 1">
            <a:extLst>
              <a:ext uri="{FF2B5EF4-FFF2-40B4-BE49-F238E27FC236}">
                <a16:creationId xmlns:a16="http://schemas.microsoft.com/office/drawing/2014/main" id="{9E1E729B-1707-AB5D-EDE9-25C9E5F6F3B2}"/>
              </a:ext>
            </a:extLst>
          </p:cNvPr>
          <p:cNvSpPr txBox="1"/>
          <p:nvPr/>
        </p:nvSpPr>
        <p:spPr>
          <a:xfrm>
            <a:off x="354423" y="4671342"/>
            <a:ext cx="11321715" cy="923330"/>
          </a:xfrm>
          <a:prstGeom prst="rect">
            <a:avLst/>
          </a:prstGeom>
          <a:noFill/>
        </p:spPr>
        <p:txBody>
          <a:bodyPr wrap="square" rtlCol="0">
            <a:spAutoFit/>
          </a:bodyPr>
          <a:lstStyle/>
          <a:p>
            <a:r>
              <a:rPr lang="en-US" b="1">
                <a:solidFill>
                  <a:prstClr val="black"/>
                </a:solidFill>
                <a:latin typeface="Calibri" panose="020F0502020204030204"/>
              </a:rPr>
              <a:t>The Profile tab includes a high-level view of each school or district’s overall accountability score and ratings for the various indicators. This tab provides a key overview of overall performance in state ratings and federal classifications. </a:t>
            </a:r>
          </a:p>
          <a:p>
            <a:endParaRPr lang="en-US"/>
          </a:p>
        </p:txBody>
      </p:sp>
    </p:spTree>
    <p:extLst>
      <p:ext uri="{BB962C8B-B14F-4D97-AF65-F5344CB8AC3E}">
        <p14:creationId xmlns:p14="http://schemas.microsoft.com/office/powerpoint/2010/main" val="20672985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8F10CC2-A8CC-4A14-B730-A52142EC3766}"/>
              </a:ext>
            </a:extLst>
          </p:cNvPr>
          <p:cNvSpPr>
            <a:spLocks noGrp="1"/>
          </p:cNvSpPr>
          <p:nvPr>
            <p:ph type="title"/>
          </p:nvPr>
        </p:nvSpPr>
        <p:spPr>
          <a:xfrm>
            <a:off x="559079" y="153445"/>
            <a:ext cx="8954193" cy="532428"/>
          </a:xfrm>
          <a:prstGeom prst="rect">
            <a:avLst/>
          </a:prstGeom>
        </p:spPr>
        <p:txBody>
          <a:bodyPr>
            <a:normAutofit fontScale="90000"/>
          </a:bodyPr>
          <a:lstStyle/>
          <a:p>
            <a:r>
              <a:rPr lang="en-US" sz="4400" b="1">
                <a:solidFill>
                  <a:schemeClr val="accent6">
                    <a:lumMod val="75000"/>
                  </a:schemeClr>
                </a:solidFill>
              </a:rPr>
              <a:t>Accountability Summary </a:t>
            </a:r>
            <a:r>
              <a:rPr lang="en-US" sz="4000" b="1">
                <a:solidFill>
                  <a:schemeClr val="bg1"/>
                </a:solidFill>
              </a:rPr>
              <a:t>TSI Groups Tab</a:t>
            </a:r>
            <a:endParaRPr lang="en-US" sz="4000" b="1">
              <a:solidFill>
                <a:schemeClr val="bg1"/>
              </a:solidFill>
              <a:highlight>
                <a:srgbClr val="00FFFF"/>
              </a:highlight>
            </a:endParaRPr>
          </a:p>
        </p:txBody>
      </p:sp>
      <p:sp>
        <p:nvSpPr>
          <p:cNvPr id="17" name="TextBox 16">
            <a:extLst>
              <a:ext uri="{FF2B5EF4-FFF2-40B4-BE49-F238E27FC236}">
                <a16:creationId xmlns:a16="http://schemas.microsoft.com/office/drawing/2014/main" id="{32B1B9DB-8284-4475-A3D3-97996C53964B}"/>
              </a:ext>
            </a:extLst>
          </p:cNvPr>
          <p:cNvSpPr txBox="1"/>
          <p:nvPr/>
        </p:nvSpPr>
        <p:spPr>
          <a:xfrm>
            <a:off x="1407427" y="673878"/>
            <a:ext cx="4153092" cy="523220"/>
          </a:xfrm>
          <a:prstGeom prst="rect">
            <a:avLst/>
          </a:prstGeom>
          <a:noFill/>
        </p:spPr>
        <p:txBody>
          <a:bodyPr wrap="square" rtlCol="0">
            <a:spAutoFit/>
          </a:bodyPr>
          <a:lstStyle/>
          <a:p>
            <a:r>
              <a:rPr lang="en-US" sz="2800" b="1" i="1">
                <a:solidFill>
                  <a:schemeClr val="accent6">
                    <a:lumMod val="75000"/>
                  </a:schemeClr>
                </a:solidFill>
              </a:rPr>
              <a:t>Federal Groups Tab</a:t>
            </a:r>
            <a:endParaRPr lang="en-US" sz="2800"/>
          </a:p>
        </p:txBody>
      </p:sp>
      <p:pic>
        <p:nvPicPr>
          <p:cNvPr id="16" name="Picture 15">
            <a:extLst>
              <a:ext uri="{FF2B5EF4-FFF2-40B4-BE49-F238E27FC236}">
                <a16:creationId xmlns:a16="http://schemas.microsoft.com/office/drawing/2014/main" id="{7C2666BF-5E3D-4741-9BE8-C71183162BCE}"/>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42128" y="153445"/>
            <a:ext cx="578274" cy="485862"/>
          </a:xfrm>
          <a:prstGeom prst="rect">
            <a:avLst/>
          </a:prstGeom>
        </p:spPr>
      </p:pic>
      <p:pic>
        <p:nvPicPr>
          <p:cNvPr id="19" name="Picture 18">
            <a:extLst>
              <a:ext uri="{FF2B5EF4-FFF2-40B4-BE49-F238E27FC236}">
                <a16:creationId xmlns:a16="http://schemas.microsoft.com/office/drawing/2014/main" id="{FB342748-9502-4B80-AA3B-54E49502B6ED}"/>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37507" y="650528"/>
            <a:ext cx="569920" cy="569920"/>
          </a:xfrm>
          <a:prstGeom prst="rect">
            <a:avLst/>
          </a:prstGeom>
        </p:spPr>
      </p:pic>
      <p:sp>
        <p:nvSpPr>
          <p:cNvPr id="14" name="TextBox 13">
            <a:extLst>
              <a:ext uri="{FF2B5EF4-FFF2-40B4-BE49-F238E27FC236}">
                <a16:creationId xmlns:a16="http://schemas.microsoft.com/office/drawing/2014/main" id="{19759FA9-3EB8-D7F5-C438-E38F12ED585E}"/>
              </a:ext>
            </a:extLst>
          </p:cNvPr>
          <p:cNvSpPr txBox="1"/>
          <p:nvPr/>
        </p:nvSpPr>
        <p:spPr>
          <a:xfrm>
            <a:off x="559079" y="1520785"/>
            <a:ext cx="8206335" cy="3816429"/>
          </a:xfrm>
          <a:prstGeom prst="rect">
            <a:avLst/>
          </a:prstGeom>
          <a:noFill/>
        </p:spPr>
        <p:txBody>
          <a:bodyPr wrap="square">
            <a:spAutoFit/>
          </a:bodyPr>
          <a:lstStyle/>
          <a:p>
            <a:r>
              <a:rPr lang="en-US" sz="2200" b="1"/>
              <a:t>Federal Groups Worksheet includes:</a:t>
            </a:r>
          </a:p>
          <a:p>
            <a:pPr marL="742950" lvl="1" indent="-285750">
              <a:buFont typeface="Arial" panose="020B0604020202020204" pitchFamily="34" charset="0"/>
              <a:buChar char="•"/>
            </a:pPr>
            <a:r>
              <a:rPr lang="en-US" sz="2000"/>
              <a:t>Year Identified</a:t>
            </a:r>
          </a:p>
          <a:p>
            <a:pPr marL="742950" lvl="1" indent="-285750">
              <a:buFont typeface="Arial" panose="020B0604020202020204" pitchFamily="34" charset="0"/>
              <a:buChar char="•"/>
            </a:pPr>
            <a:r>
              <a:rPr lang="en-US" sz="2000"/>
              <a:t>Minimum N (minimum number of students)</a:t>
            </a:r>
          </a:p>
          <a:p>
            <a:pPr marL="742950" lvl="1" indent="-285750">
              <a:buFont typeface="Arial" panose="020B0604020202020204" pitchFamily="34" charset="0"/>
              <a:buChar char="•"/>
            </a:pPr>
            <a:r>
              <a:rPr lang="en-US" sz="2000"/>
              <a:t>Overall Score</a:t>
            </a:r>
          </a:p>
          <a:p>
            <a:pPr marL="742950" lvl="1" indent="-285750">
              <a:buFont typeface="Arial" panose="020B0604020202020204" pitchFamily="34" charset="0"/>
              <a:buChar char="•"/>
            </a:pPr>
            <a:endParaRPr lang="en-US" sz="2000"/>
          </a:p>
          <a:p>
            <a:r>
              <a:rPr lang="en-US" sz="2000" b="1"/>
              <a:t>Displays federal indicator scores for the following indicator:</a:t>
            </a:r>
          </a:p>
          <a:p>
            <a:pPr marL="742950" lvl="1" indent="-285750">
              <a:buFont typeface="Arial" panose="020B0604020202020204" pitchFamily="34" charset="0"/>
              <a:buChar char="•"/>
            </a:pPr>
            <a:r>
              <a:rPr lang="en-US" sz="2000"/>
              <a:t>Reading &amp; Mathematics</a:t>
            </a:r>
          </a:p>
          <a:p>
            <a:pPr marL="742950" lvl="1" indent="-285750">
              <a:buFont typeface="Arial" panose="020B0604020202020204" pitchFamily="34" charset="0"/>
              <a:buChar char="•"/>
            </a:pPr>
            <a:r>
              <a:rPr lang="en-US" sz="2000"/>
              <a:t>Science, Social Studies &amp; Writing</a:t>
            </a:r>
          </a:p>
          <a:p>
            <a:pPr marL="742950" lvl="1" indent="-285750">
              <a:buFont typeface="Arial" panose="020B0604020202020204" pitchFamily="34" charset="0"/>
              <a:buChar char="•"/>
            </a:pPr>
            <a:r>
              <a:rPr lang="en-US" sz="2000"/>
              <a:t>English Learners Progress</a:t>
            </a:r>
          </a:p>
          <a:p>
            <a:pPr marL="742950" lvl="1" indent="-285750">
              <a:buFont typeface="Arial" panose="020B0604020202020204" pitchFamily="34" charset="0"/>
              <a:buChar char="•"/>
            </a:pPr>
            <a:r>
              <a:rPr lang="en-US" sz="2000"/>
              <a:t>Quality of School Climate and Safety</a:t>
            </a:r>
          </a:p>
          <a:p>
            <a:pPr marL="742950" lvl="1" indent="-285750">
              <a:buFont typeface="Arial" panose="020B0604020202020204" pitchFamily="34" charset="0"/>
              <a:buChar char="•"/>
            </a:pPr>
            <a:r>
              <a:rPr lang="en-US" sz="2000"/>
              <a:t>Postsecondary Readiness</a:t>
            </a:r>
          </a:p>
          <a:p>
            <a:pPr marL="742950" lvl="1" indent="-285750">
              <a:buFont typeface="Arial" panose="020B0604020202020204" pitchFamily="34" charset="0"/>
              <a:buChar char="•"/>
            </a:pPr>
            <a:r>
              <a:rPr lang="en-US" sz="2000"/>
              <a:t>Graduation</a:t>
            </a:r>
          </a:p>
        </p:txBody>
      </p:sp>
    </p:spTree>
    <p:extLst>
      <p:ext uri="{BB962C8B-B14F-4D97-AF65-F5344CB8AC3E}">
        <p14:creationId xmlns:p14="http://schemas.microsoft.com/office/powerpoint/2010/main" val="23951074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4FB692-8091-4DD3-A1DB-5FDBCE5D74B9}"/>
              </a:ext>
            </a:extLst>
          </p:cNvPr>
          <p:cNvSpPr>
            <a:spLocks noGrp="1"/>
          </p:cNvSpPr>
          <p:nvPr>
            <p:ph type="title"/>
          </p:nvPr>
        </p:nvSpPr>
        <p:spPr>
          <a:xfrm>
            <a:off x="728633" y="680729"/>
            <a:ext cx="7818467" cy="126989"/>
          </a:xfrm>
        </p:spPr>
        <p:txBody>
          <a:bodyPr>
            <a:normAutofit fontScale="90000"/>
          </a:bodyPr>
          <a:lstStyle/>
          <a:p>
            <a:br>
              <a:rPr lang="en-US" sz="4400" b="1">
                <a:solidFill>
                  <a:schemeClr val="accent6">
                    <a:lumMod val="75000"/>
                  </a:schemeClr>
                </a:solidFill>
              </a:rPr>
            </a:br>
            <a:r>
              <a:rPr lang="en-US" sz="4400" b="1">
                <a:solidFill>
                  <a:schemeClr val="accent6">
                    <a:lumMod val="75000"/>
                  </a:schemeClr>
                </a:solidFill>
              </a:rPr>
              <a:t>Accountability Summary</a:t>
            </a:r>
            <a:br>
              <a:rPr lang="en-US" sz="4400" b="1">
                <a:solidFill>
                  <a:schemeClr val="accent6">
                    <a:lumMod val="75000"/>
                  </a:schemeClr>
                </a:solidFill>
              </a:rPr>
            </a:br>
            <a:r>
              <a:rPr lang="en-US" sz="4400" b="1">
                <a:solidFill>
                  <a:schemeClr val="accent6">
                    <a:lumMod val="75000"/>
                  </a:schemeClr>
                </a:solidFill>
              </a:rPr>
              <a:t> </a:t>
            </a:r>
            <a:r>
              <a:rPr lang="en-US" sz="4000" b="1">
                <a:solidFill>
                  <a:schemeClr val="bg1"/>
                </a:solidFill>
              </a:rPr>
              <a:t>RDMA Tab</a:t>
            </a:r>
            <a:br>
              <a:rPr lang="en-US" sz="4800" b="1">
                <a:solidFill>
                  <a:schemeClr val="tx1"/>
                </a:solidFill>
                <a:highlight>
                  <a:srgbClr val="FFFF00"/>
                </a:highlight>
              </a:rPr>
            </a:br>
            <a:endParaRPr lang="en-US"/>
          </a:p>
        </p:txBody>
      </p:sp>
      <p:sp>
        <p:nvSpPr>
          <p:cNvPr id="13" name="TextBox 12">
            <a:extLst>
              <a:ext uri="{FF2B5EF4-FFF2-40B4-BE49-F238E27FC236}">
                <a16:creationId xmlns:a16="http://schemas.microsoft.com/office/drawing/2014/main" id="{846A8A4C-B631-4E09-948F-A2DBA14F392B}"/>
              </a:ext>
            </a:extLst>
          </p:cNvPr>
          <p:cNvSpPr txBox="1"/>
          <p:nvPr/>
        </p:nvSpPr>
        <p:spPr>
          <a:xfrm>
            <a:off x="1439333" y="704706"/>
            <a:ext cx="3711098" cy="523220"/>
          </a:xfrm>
          <a:prstGeom prst="rect">
            <a:avLst/>
          </a:prstGeom>
          <a:noFill/>
        </p:spPr>
        <p:txBody>
          <a:bodyPr wrap="square" lIns="91440" tIns="45720" rIns="91440" bIns="45720" rtlCol="0" anchor="t">
            <a:spAutoFit/>
          </a:bodyPr>
          <a:lstStyle/>
          <a:p>
            <a:r>
              <a:rPr lang="en-US" sz="2800" b="1" i="1">
                <a:solidFill>
                  <a:schemeClr val="accent6">
                    <a:lumMod val="75000"/>
                  </a:schemeClr>
                </a:solidFill>
              </a:rPr>
              <a:t>RDMA</a:t>
            </a:r>
            <a:r>
              <a:rPr lang="en-US" sz="2800" b="1">
                <a:solidFill>
                  <a:schemeClr val="accent6">
                    <a:lumMod val="75000"/>
                  </a:schemeClr>
                </a:solidFill>
              </a:rPr>
              <a:t> </a:t>
            </a:r>
            <a:r>
              <a:rPr lang="en-US" sz="2800" b="1" i="1">
                <a:solidFill>
                  <a:schemeClr val="accent6">
                    <a:lumMod val="75000"/>
                  </a:schemeClr>
                </a:solidFill>
              </a:rPr>
              <a:t>Tab</a:t>
            </a:r>
            <a:endParaRPr lang="en-US" sz="2800">
              <a:solidFill>
                <a:schemeClr val="accent6">
                  <a:lumMod val="75000"/>
                </a:schemeClr>
              </a:solidFill>
            </a:endParaRPr>
          </a:p>
        </p:txBody>
      </p:sp>
      <p:pic>
        <p:nvPicPr>
          <p:cNvPr id="12" name="Picture 11">
            <a:extLst>
              <a:ext uri="{FF2B5EF4-FFF2-40B4-BE49-F238E27FC236}">
                <a16:creationId xmlns:a16="http://schemas.microsoft.com/office/drawing/2014/main" id="{9D24C6F7-20FA-4840-AAD7-0EC63E496B7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99494" y="189600"/>
            <a:ext cx="569919" cy="478842"/>
          </a:xfrm>
          <a:prstGeom prst="rect">
            <a:avLst/>
          </a:prstGeom>
        </p:spPr>
      </p:pic>
      <p:pic>
        <p:nvPicPr>
          <p:cNvPr id="14" name="Picture 13">
            <a:extLst>
              <a:ext uri="{FF2B5EF4-FFF2-40B4-BE49-F238E27FC236}">
                <a16:creationId xmlns:a16="http://schemas.microsoft.com/office/drawing/2014/main" id="{C1C772C1-8B93-4FB3-A113-9DD88D15283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69413" y="680729"/>
            <a:ext cx="569920" cy="569920"/>
          </a:xfrm>
          <a:prstGeom prst="rect">
            <a:avLst/>
          </a:prstGeom>
        </p:spPr>
      </p:pic>
      <p:sp>
        <p:nvSpPr>
          <p:cNvPr id="33" name="TextBox 32">
            <a:extLst>
              <a:ext uri="{FF2B5EF4-FFF2-40B4-BE49-F238E27FC236}">
                <a16:creationId xmlns:a16="http://schemas.microsoft.com/office/drawing/2014/main" id="{AB7E2BC1-7B11-E90C-F6AD-7CD7D7EBC356}"/>
              </a:ext>
            </a:extLst>
          </p:cNvPr>
          <p:cNvSpPr txBox="1"/>
          <p:nvPr/>
        </p:nvSpPr>
        <p:spPr>
          <a:xfrm>
            <a:off x="584453" y="1524885"/>
            <a:ext cx="11391900" cy="3508653"/>
          </a:xfrm>
          <a:prstGeom prst="rect">
            <a:avLst/>
          </a:prstGeom>
          <a:noFill/>
        </p:spPr>
        <p:txBody>
          <a:bodyPr wrap="square">
            <a:spAutoFit/>
          </a:bodyPr>
          <a:lstStyle/>
          <a:p>
            <a:pPr>
              <a:buNone/>
            </a:pPr>
            <a:r>
              <a:rPr lang="en-US" sz="2200" b="1"/>
              <a:t>Reading and Mathematics Indicator Worksheet includes :</a:t>
            </a:r>
          </a:p>
          <a:p>
            <a:pPr lvl="1">
              <a:buFont typeface="Arial" panose="020B0604020202020204" pitchFamily="34" charset="0"/>
              <a:buChar char="•"/>
            </a:pPr>
            <a:r>
              <a:rPr lang="en-US" sz="2200"/>
              <a:t>Federal Classification</a:t>
            </a:r>
          </a:p>
          <a:p>
            <a:pPr lvl="1">
              <a:buFont typeface="Arial" panose="020B0604020202020204" pitchFamily="34" charset="0"/>
              <a:buChar char="•"/>
            </a:pPr>
            <a:r>
              <a:rPr lang="en-US" sz="2200"/>
              <a:t>Federal Minimum N</a:t>
            </a:r>
          </a:p>
          <a:p>
            <a:pPr lvl="1">
              <a:buFont typeface="Arial" panose="020B0604020202020204" pitchFamily="34" charset="0"/>
              <a:buChar char="•"/>
            </a:pPr>
            <a:r>
              <a:rPr lang="en-US" sz="2200"/>
              <a:t>Current and Prior Year Status Scores</a:t>
            </a:r>
          </a:p>
          <a:p>
            <a:pPr lvl="1">
              <a:buFont typeface="Arial" panose="020B0604020202020204" pitchFamily="34" charset="0"/>
              <a:buChar char="•"/>
            </a:pPr>
            <a:r>
              <a:rPr lang="en-US" sz="2200"/>
              <a:t>State and Federal Change Score</a:t>
            </a:r>
          </a:p>
          <a:p>
            <a:pPr lvl="1">
              <a:buFont typeface="Arial" panose="020B0604020202020204" pitchFamily="34" charset="0"/>
              <a:buChar char="•"/>
            </a:pPr>
            <a:r>
              <a:rPr lang="en-US" sz="2400"/>
              <a:t>State Indicator Rating</a:t>
            </a:r>
          </a:p>
          <a:p>
            <a:pPr lvl="1"/>
            <a:endParaRPr lang="en-US" sz="2200"/>
          </a:p>
          <a:p>
            <a:pPr marL="0" lvl="1"/>
            <a:r>
              <a:rPr lang="en-US" sz="2200"/>
              <a:t>The spreadsheet includes performance breakdown by Novice, Apprentice, Proficient and Distinguished levels. It also presents an Index value for each subject to summarize performance strength.</a:t>
            </a:r>
          </a:p>
        </p:txBody>
      </p:sp>
    </p:spTree>
    <p:extLst>
      <p:ext uri="{BB962C8B-B14F-4D97-AF65-F5344CB8AC3E}">
        <p14:creationId xmlns:p14="http://schemas.microsoft.com/office/powerpoint/2010/main" val="9368703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Title 1">
            <a:extLst>
              <a:ext uri="{FF2B5EF4-FFF2-40B4-BE49-F238E27FC236}">
                <a16:creationId xmlns:a16="http://schemas.microsoft.com/office/drawing/2014/main" id="{B9D46CF9-F4A9-4EF1-A61D-839708F2DF82}"/>
              </a:ext>
            </a:extLst>
          </p:cNvPr>
          <p:cNvSpPr txBox="1">
            <a:spLocks noGrp="1"/>
          </p:cNvSpPr>
          <p:nvPr>
            <p:ph type="title"/>
          </p:nvPr>
        </p:nvSpPr>
        <p:spPr>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algn="l" defTabSz="914400" rtl="0" eaLnBrk="1" latinLnBrk="0" hangingPunct="1">
              <a:lnSpc>
                <a:spcPct val="90000"/>
              </a:lnSpc>
              <a:spcBef>
                <a:spcPct val="0"/>
              </a:spcBef>
              <a:buNone/>
              <a:defRPr sz="4400" kern="1200">
                <a:solidFill>
                  <a:srgbClr val="007780"/>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1" i="0" u="none" strike="noStrike" kern="1200" cap="none" spc="0" normalizeH="0" baseline="0" noProof="0">
                <a:ln>
                  <a:noFill/>
                </a:ln>
                <a:solidFill>
                  <a:schemeClr val="accent6">
                    <a:lumMod val="75000"/>
                  </a:schemeClr>
                </a:solidFill>
                <a:effectLst/>
                <a:uLnTx/>
                <a:uFillTx/>
                <a:latin typeface="+mj-lt"/>
                <a:ea typeface="+mj-ea"/>
                <a:cs typeface="+mj-cs"/>
              </a:rPr>
              <a:t>	 </a:t>
            </a:r>
            <a:r>
              <a:rPr kumimoji="0" lang="en-US" sz="4000" b="1" i="0" u="none" strike="noStrike" kern="1200" cap="none" spc="0" normalizeH="0" baseline="0" noProof="0">
                <a:ln>
                  <a:noFill/>
                </a:ln>
                <a:solidFill>
                  <a:schemeClr val="accent6">
                    <a:lumMod val="75000"/>
                  </a:schemeClr>
                </a:solidFill>
                <a:effectLst/>
                <a:uLnTx/>
                <a:uFillTx/>
                <a:latin typeface="+mj-lt"/>
                <a:ea typeface="+mj-ea"/>
                <a:cs typeface="+mj-cs"/>
              </a:rPr>
              <a:t>Accountability Summary</a:t>
            </a:r>
            <a:endParaRPr kumimoji="0" lang="en-US" sz="4000" b="0" i="0" u="none" strike="noStrike" kern="1200" cap="none" spc="0" normalizeH="0" baseline="0" noProof="0">
              <a:ln>
                <a:noFill/>
              </a:ln>
              <a:solidFill>
                <a:schemeClr val="accent6">
                  <a:lumMod val="75000"/>
                </a:schemeClr>
              </a:solidFill>
              <a:effectLst/>
              <a:uLnTx/>
              <a:uFillTx/>
              <a:latin typeface="+mj-lt"/>
              <a:ea typeface="+mj-ea"/>
              <a:cs typeface="+mj-cs"/>
            </a:endParaRPr>
          </a:p>
        </p:txBody>
      </p:sp>
      <p:sp>
        <p:nvSpPr>
          <p:cNvPr id="18" name="TextBox 17">
            <a:extLst>
              <a:ext uri="{FF2B5EF4-FFF2-40B4-BE49-F238E27FC236}">
                <a16:creationId xmlns:a16="http://schemas.microsoft.com/office/drawing/2014/main" id="{85C099A6-56C3-4011-BE3C-8CAB92BC8352}"/>
              </a:ext>
            </a:extLst>
          </p:cNvPr>
          <p:cNvSpPr txBox="1"/>
          <p:nvPr/>
        </p:nvSpPr>
        <p:spPr>
          <a:xfrm>
            <a:off x="1582896" y="714775"/>
            <a:ext cx="3631475" cy="523220"/>
          </a:xfrm>
          <a:prstGeom prst="rect">
            <a:avLst/>
          </a:prstGeom>
          <a:noFill/>
        </p:spPr>
        <p:txBody>
          <a:bodyPr wrap="square" lIns="91440" tIns="45720" rIns="91440" bIns="45720" rtlCol="0" anchor="t">
            <a:spAutoFit/>
          </a:bodyPr>
          <a:lstStyle/>
          <a:p>
            <a:r>
              <a:rPr lang="en-US" sz="2800" b="1" i="1">
                <a:solidFill>
                  <a:schemeClr val="accent6">
                    <a:lumMod val="75000"/>
                  </a:schemeClr>
                </a:solidFill>
              </a:rPr>
              <a:t>SCSSWR</a:t>
            </a:r>
            <a:r>
              <a:rPr lang="en-US" sz="2800" b="1">
                <a:solidFill>
                  <a:schemeClr val="accent6">
                    <a:lumMod val="75000"/>
                  </a:schemeClr>
                </a:solidFill>
              </a:rPr>
              <a:t> </a:t>
            </a:r>
            <a:r>
              <a:rPr lang="en-US" sz="2800" b="1" i="1">
                <a:solidFill>
                  <a:schemeClr val="accent6">
                    <a:lumMod val="75000"/>
                  </a:schemeClr>
                </a:solidFill>
              </a:rPr>
              <a:t>Tab</a:t>
            </a:r>
            <a:endParaRPr lang="en-US" sz="2800">
              <a:solidFill>
                <a:schemeClr val="accent6">
                  <a:lumMod val="75000"/>
                </a:schemeClr>
              </a:solidFill>
            </a:endParaRPr>
          </a:p>
        </p:txBody>
      </p:sp>
      <p:sp>
        <p:nvSpPr>
          <p:cNvPr id="23" name="Content Placeholder 22">
            <a:extLst>
              <a:ext uri="{FF2B5EF4-FFF2-40B4-BE49-F238E27FC236}">
                <a16:creationId xmlns:a16="http://schemas.microsoft.com/office/drawing/2014/main" id="{F4FA6281-FDC7-ED65-137C-58B5DB52E309}"/>
              </a:ext>
            </a:extLst>
          </p:cNvPr>
          <p:cNvSpPr>
            <a:spLocks noGrp="1"/>
          </p:cNvSpPr>
          <p:nvPr>
            <p:ph sz="half" idx="1"/>
          </p:nvPr>
        </p:nvSpPr>
        <p:spPr>
          <a:xfrm>
            <a:off x="659290" y="1638700"/>
            <a:ext cx="6060292" cy="2724294"/>
          </a:xfrm>
        </p:spPr>
        <p:txBody>
          <a:bodyPr>
            <a:normAutofit fontScale="77500" lnSpcReduction="20000"/>
          </a:bodyPr>
          <a:lstStyle/>
          <a:p>
            <a:pPr marL="457200" indent="-457200">
              <a:lnSpc>
                <a:spcPct val="110000"/>
              </a:lnSpc>
              <a:spcBef>
                <a:spcPts val="0"/>
              </a:spcBef>
              <a:buNone/>
            </a:pPr>
            <a:r>
              <a:rPr lang="en-US" sz="2600" b="1">
                <a:solidFill>
                  <a:schemeClr val="tx1"/>
                </a:solidFill>
              </a:rPr>
              <a:t>SCSSWR Indicator Worksheet includes:</a:t>
            </a:r>
          </a:p>
          <a:p>
            <a:pPr lvl="1"/>
            <a:r>
              <a:rPr lang="en-US" sz="2800">
                <a:solidFill>
                  <a:schemeClr val="tx1"/>
                </a:solidFill>
              </a:rPr>
              <a:t>Federal Classification</a:t>
            </a:r>
          </a:p>
          <a:p>
            <a:pPr lvl="1"/>
            <a:r>
              <a:rPr lang="en-US" sz="2800">
                <a:solidFill>
                  <a:schemeClr val="tx1"/>
                </a:solidFill>
              </a:rPr>
              <a:t>Federal Minimum N</a:t>
            </a:r>
          </a:p>
          <a:p>
            <a:pPr lvl="1"/>
            <a:r>
              <a:rPr lang="en-US" sz="2800">
                <a:solidFill>
                  <a:schemeClr val="tx1"/>
                </a:solidFill>
              </a:rPr>
              <a:t>Current and Prior Year Status Scores</a:t>
            </a:r>
          </a:p>
          <a:p>
            <a:pPr lvl="1"/>
            <a:r>
              <a:rPr lang="en-US" sz="2800">
                <a:solidFill>
                  <a:schemeClr val="tx1"/>
                </a:solidFill>
              </a:rPr>
              <a:t>State and Federal Change Score</a:t>
            </a:r>
          </a:p>
          <a:p>
            <a:pPr lvl="1"/>
            <a:r>
              <a:rPr lang="en-US" sz="2800">
                <a:solidFill>
                  <a:schemeClr val="tx1"/>
                </a:solidFill>
              </a:rPr>
              <a:t>State Indicator Rating</a:t>
            </a:r>
          </a:p>
          <a:p>
            <a:pPr lvl="1"/>
            <a:r>
              <a:rPr lang="en-US" sz="2900">
                <a:solidFill>
                  <a:schemeClr val="tx1"/>
                </a:solidFill>
              </a:rPr>
              <a:t>Includes performance breakdown by Novice, Apprentice, Proficient and Distinguished levels</a:t>
            </a:r>
          </a:p>
          <a:p>
            <a:pPr lvl="1"/>
            <a:endParaRPr lang="en-US" sz="2800"/>
          </a:p>
          <a:p>
            <a:pPr marL="457200" lvl="1" indent="0">
              <a:lnSpc>
                <a:spcPct val="110000"/>
              </a:lnSpc>
              <a:spcBef>
                <a:spcPts val="0"/>
              </a:spcBef>
              <a:buNone/>
            </a:pPr>
            <a:endParaRPr lang="en-US" altLang="en-US" sz="2600" i="1"/>
          </a:p>
          <a:p>
            <a:endParaRPr lang="en-US"/>
          </a:p>
        </p:txBody>
      </p:sp>
      <p:sp>
        <p:nvSpPr>
          <p:cNvPr id="24" name="Content Placeholder 23">
            <a:extLst>
              <a:ext uri="{FF2B5EF4-FFF2-40B4-BE49-F238E27FC236}">
                <a16:creationId xmlns:a16="http://schemas.microsoft.com/office/drawing/2014/main" id="{FA5BE5F3-224F-249C-D790-B242C592A00E}"/>
              </a:ext>
            </a:extLst>
          </p:cNvPr>
          <p:cNvSpPr>
            <a:spLocks noGrp="1"/>
          </p:cNvSpPr>
          <p:nvPr>
            <p:ph sz="half" idx="2"/>
          </p:nvPr>
        </p:nvSpPr>
        <p:spPr>
          <a:xfrm>
            <a:off x="405290" y="4482435"/>
            <a:ext cx="11684000" cy="1149292"/>
          </a:xfrm>
        </p:spPr>
        <p:txBody>
          <a:bodyPr>
            <a:noAutofit/>
          </a:bodyPr>
          <a:lstStyle/>
          <a:p>
            <a:pPr marL="0" indent="0">
              <a:buNone/>
            </a:pPr>
            <a:r>
              <a:rPr lang="en-US" sz="2000" b="1" i="1">
                <a:solidFill>
                  <a:schemeClr val="tx1"/>
                </a:solidFill>
                <a:ea typeface="+mn-lt"/>
                <a:cs typeface="+mn-lt"/>
              </a:rPr>
              <a:t>Please note: </a:t>
            </a:r>
            <a:r>
              <a:rPr lang="en-US" sz="2000" i="1">
                <a:solidFill>
                  <a:schemeClr val="tx1"/>
                </a:solidFill>
                <a:ea typeface="+mn-lt"/>
                <a:cs typeface="+mn-lt"/>
              </a:rPr>
              <a:t>Student-level scores and performance levels will be provided for Editing and Mechani</a:t>
            </a:r>
            <a:r>
              <a:rPr lang="en-US" sz="2000" i="1">
                <a:solidFill>
                  <a:schemeClr val="tx1"/>
                </a:solidFill>
              </a:rPr>
              <a:t>cs and On-Demand</a:t>
            </a:r>
            <a:r>
              <a:rPr lang="en-US" sz="2000" i="1">
                <a:solidFill>
                  <a:schemeClr val="tx1"/>
                </a:solidFill>
                <a:ea typeface="+mn-lt"/>
                <a:cs typeface="+mn-lt"/>
              </a:rPr>
              <a:t> Writing in the Assessed NAPD spreadsheets. There are no aggregations of Editing and Mechanics and On-Demand Writing scores for the school. </a:t>
            </a:r>
            <a:r>
              <a:rPr lang="en-US" sz="2000" i="1">
                <a:solidFill>
                  <a:schemeClr val="tx1"/>
                </a:solidFill>
              </a:rPr>
              <a:t>The Writing component of the State Assessment Results for Science, Social Studies and Writing indicator uses the Combined Writing.</a:t>
            </a:r>
          </a:p>
          <a:p>
            <a:pPr marL="0" indent="0">
              <a:buNone/>
            </a:pPr>
            <a:endParaRPr lang="en-US" sz="2400"/>
          </a:p>
        </p:txBody>
      </p:sp>
      <p:pic>
        <p:nvPicPr>
          <p:cNvPr id="15" name="Picture 14">
            <a:extLst>
              <a:ext uri="{FF2B5EF4-FFF2-40B4-BE49-F238E27FC236}">
                <a16:creationId xmlns:a16="http://schemas.microsoft.com/office/drawing/2014/main" id="{C342D1AC-715B-4EB6-91AD-B73D90E29C74}"/>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405290" y="220067"/>
            <a:ext cx="588803" cy="494708"/>
          </a:xfrm>
          <a:prstGeom prst="rect">
            <a:avLst/>
          </a:prstGeom>
        </p:spPr>
      </p:pic>
      <p:pic>
        <p:nvPicPr>
          <p:cNvPr id="19" name="Picture 18">
            <a:extLst>
              <a:ext uri="{FF2B5EF4-FFF2-40B4-BE49-F238E27FC236}">
                <a16:creationId xmlns:a16="http://schemas.microsoft.com/office/drawing/2014/main" id="{1C24B840-A297-4BC4-B448-5271B191DFDC}"/>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994093" y="715380"/>
            <a:ext cx="569920" cy="569920"/>
          </a:xfrm>
          <a:prstGeom prst="rect">
            <a:avLst/>
          </a:prstGeom>
        </p:spPr>
      </p:pic>
    </p:spTree>
    <p:extLst>
      <p:ext uri="{BB962C8B-B14F-4D97-AF65-F5344CB8AC3E}">
        <p14:creationId xmlns:p14="http://schemas.microsoft.com/office/powerpoint/2010/main" val="32385344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C10D36-0F98-A5C5-185B-5C7BCE5795D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2BB35CD-7E15-CECD-EF17-651732B389F4}"/>
              </a:ext>
            </a:extLst>
          </p:cNvPr>
          <p:cNvSpPr>
            <a:spLocks noGrp="1"/>
          </p:cNvSpPr>
          <p:nvPr>
            <p:ph type="title"/>
          </p:nvPr>
        </p:nvSpPr>
        <p:spPr>
          <a:xfrm>
            <a:off x="719043" y="0"/>
            <a:ext cx="10515600" cy="923925"/>
          </a:xfrm>
        </p:spPr>
        <p:txBody>
          <a:bodyPr>
            <a:noAutofit/>
          </a:bodyPr>
          <a:lstStyle/>
          <a:p>
            <a:r>
              <a:rPr lang="en-US" b="1">
                <a:solidFill>
                  <a:schemeClr val="accent6">
                    <a:lumMod val="75000"/>
                  </a:schemeClr>
                </a:solidFill>
              </a:rPr>
              <a:t>Accountability Summary </a:t>
            </a:r>
            <a:r>
              <a:rPr lang="en-US" sz="3600" b="1">
                <a:solidFill>
                  <a:schemeClr val="bg1"/>
                </a:solidFill>
              </a:rPr>
              <a:t>ELP Tab</a:t>
            </a:r>
            <a:endParaRPr lang="en-US" sz="3600">
              <a:solidFill>
                <a:schemeClr val="bg1"/>
              </a:solidFill>
            </a:endParaRPr>
          </a:p>
        </p:txBody>
      </p:sp>
      <p:sp>
        <p:nvSpPr>
          <p:cNvPr id="11" name="TextBox 10">
            <a:extLst>
              <a:ext uri="{FF2B5EF4-FFF2-40B4-BE49-F238E27FC236}">
                <a16:creationId xmlns:a16="http://schemas.microsoft.com/office/drawing/2014/main" id="{9DFD7703-336A-EF01-61AB-D583F57EB097}"/>
              </a:ext>
            </a:extLst>
          </p:cNvPr>
          <p:cNvSpPr txBox="1"/>
          <p:nvPr/>
        </p:nvSpPr>
        <p:spPr>
          <a:xfrm>
            <a:off x="1465313" y="744999"/>
            <a:ext cx="3030583" cy="523220"/>
          </a:xfrm>
          <a:prstGeom prst="rect">
            <a:avLst/>
          </a:prstGeom>
          <a:noFill/>
        </p:spPr>
        <p:txBody>
          <a:bodyPr wrap="square" lIns="91440" tIns="45720" rIns="91440" bIns="45720" rtlCol="0" anchor="t">
            <a:spAutoFit/>
          </a:bodyPr>
          <a:lstStyle/>
          <a:p>
            <a:r>
              <a:rPr lang="en-US" sz="2800" b="1" i="1">
                <a:solidFill>
                  <a:schemeClr val="accent6">
                    <a:lumMod val="75000"/>
                  </a:schemeClr>
                </a:solidFill>
              </a:rPr>
              <a:t>ELP</a:t>
            </a:r>
            <a:r>
              <a:rPr lang="en-US" sz="2800" b="1">
                <a:solidFill>
                  <a:schemeClr val="accent6">
                    <a:lumMod val="75000"/>
                  </a:schemeClr>
                </a:solidFill>
              </a:rPr>
              <a:t> </a:t>
            </a:r>
            <a:r>
              <a:rPr lang="en-US" sz="2800" b="1" i="1">
                <a:solidFill>
                  <a:schemeClr val="accent6">
                    <a:lumMod val="75000"/>
                  </a:schemeClr>
                </a:solidFill>
              </a:rPr>
              <a:t>Tab</a:t>
            </a:r>
            <a:endParaRPr lang="en-US" sz="2800">
              <a:solidFill>
                <a:schemeClr val="accent6">
                  <a:lumMod val="75000"/>
                </a:schemeClr>
              </a:solidFill>
            </a:endParaRPr>
          </a:p>
        </p:txBody>
      </p:sp>
      <p:sp>
        <p:nvSpPr>
          <p:cNvPr id="18" name="Content Placeholder 17">
            <a:extLst>
              <a:ext uri="{FF2B5EF4-FFF2-40B4-BE49-F238E27FC236}">
                <a16:creationId xmlns:a16="http://schemas.microsoft.com/office/drawing/2014/main" id="{4947C123-5AA9-F908-BB8A-40A5F3492894}"/>
              </a:ext>
            </a:extLst>
          </p:cNvPr>
          <p:cNvSpPr>
            <a:spLocks noGrp="1"/>
          </p:cNvSpPr>
          <p:nvPr>
            <p:ph sz="half" idx="1"/>
          </p:nvPr>
        </p:nvSpPr>
        <p:spPr>
          <a:xfrm>
            <a:off x="654173" y="1598523"/>
            <a:ext cx="10953382" cy="3548131"/>
          </a:xfrm>
        </p:spPr>
        <p:txBody>
          <a:bodyPr>
            <a:normAutofit fontScale="55000" lnSpcReduction="20000"/>
          </a:bodyPr>
          <a:lstStyle/>
          <a:p>
            <a:pPr marL="0" indent="0">
              <a:buNone/>
            </a:pPr>
            <a:r>
              <a:rPr lang="en-US" sz="4200" b="1">
                <a:solidFill>
                  <a:schemeClr val="tx1"/>
                </a:solidFill>
              </a:rPr>
              <a:t>The ELP Indicator Worksheet includes:</a:t>
            </a:r>
          </a:p>
          <a:p>
            <a:pPr lvl="1"/>
            <a:r>
              <a:rPr lang="en-US" sz="3600">
                <a:solidFill>
                  <a:schemeClr val="tx1"/>
                </a:solidFill>
              </a:rPr>
              <a:t>Federal Classification</a:t>
            </a:r>
          </a:p>
          <a:p>
            <a:pPr lvl="1"/>
            <a:r>
              <a:rPr lang="en-US" sz="3600">
                <a:solidFill>
                  <a:schemeClr val="tx1"/>
                </a:solidFill>
              </a:rPr>
              <a:t>Federal Minimum N</a:t>
            </a:r>
          </a:p>
          <a:p>
            <a:pPr lvl="1"/>
            <a:r>
              <a:rPr lang="en-US" sz="3600">
                <a:solidFill>
                  <a:schemeClr val="tx1"/>
                </a:solidFill>
              </a:rPr>
              <a:t>Current and Prior Year Status Scores</a:t>
            </a:r>
          </a:p>
          <a:p>
            <a:pPr lvl="1"/>
            <a:r>
              <a:rPr lang="en-US" sz="3600">
                <a:solidFill>
                  <a:schemeClr val="tx1"/>
                </a:solidFill>
              </a:rPr>
              <a:t>State and Federal Change Score</a:t>
            </a:r>
          </a:p>
          <a:p>
            <a:pPr lvl="1"/>
            <a:r>
              <a:rPr lang="en-US" sz="3600">
                <a:solidFill>
                  <a:schemeClr val="tx1"/>
                </a:solidFill>
              </a:rPr>
              <a:t>State Indicator Rating</a:t>
            </a:r>
          </a:p>
          <a:p>
            <a:pPr>
              <a:buNone/>
            </a:pPr>
            <a:r>
              <a:rPr lang="en-US" sz="3300">
                <a:solidFill>
                  <a:schemeClr val="tx1"/>
                </a:solidFill>
              </a:rPr>
              <a:t>Shows </a:t>
            </a:r>
            <a:r>
              <a:rPr lang="en-US" sz="3300" b="1">
                <a:solidFill>
                  <a:schemeClr val="tx1"/>
                </a:solidFill>
              </a:rPr>
              <a:t>percentage of students</a:t>
            </a:r>
            <a:r>
              <a:rPr lang="en-US" sz="3300">
                <a:solidFill>
                  <a:schemeClr val="tx1"/>
                </a:solidFill>
              </a:rPr>
              <a:t> achieving specific growth point thresholds:</a:t>
            </a:r>
          </a:p>
          <a:p>
            <a:pPr marL="457200" lvl="1" indent="0">
              <a:lnSpc>
                <a:spcPct val="120000"/>
              </a:lnSpc>
              <a:spcBef>
                <a:spcPts val="0"/>
              </a:spcBef>
            </a:pPr>
            <a:r>
              <a:rPr lang="en-US" sz="3300">
                <a:solidFill>
                  <a:schemeClr val="tx1"/>
                </a:solidFill>
              </a:rPr>
              <a:t>0 points</a:t>
            </a:r>
          </a:p>
          <a:p>
            <a:pPr marL="457200" lvl="1" indent="0">
              <a:lnSpc>
                <a:spcPct val="120000"/>
              </a:lnSpc>
              <a:spcBef>
                <a:spcPts val="0"/>
              </a:spcBef>
            </a:pPr>
            <a:r>
              <a:rPr lang="en-US" sz="3300">
                <a:solidFill>
                  <a:schemeClr val="tx1"/>
                </a:solidFill>
              </a:rPr>
              <a:t>60 points</a:t>
            </a:r>
          </a:p>
          <a:p>
            <a:pPr marL="457200" lvl="1" indent="0">
              <a:lnSpc>
                <a:spcPct val="120000"/>
              </a:lnSpc>
              <a:spcBef>
                <a:spcPts val="0"/>
              </a:spcBef>
            </a:pPr>
            <a:r>
              <a:rPr lang="en-US" sz="3300">
                <a:solidFill>
                  <a:schemeClr val="tx1"/>
                </a:solidFill>
              </a:rPr>
              <a:t>80 points</a:t>
            </a:r>
          </a:p>
          <a:p>
            <a:pPr marL="457200" lvl="1" indent="0">
              <a:lnSpc>
                <a:spcPct val="120000"/>
              </a:lnSpc>
              <a:spcBef>
                <a:spcPts val="0"/>
              </a:spcBef>
            </a:pPr>
            <a:r>
              <a:rPr lang="en-US" sz="3300">
                <a:solidFill>
                  <a:schemeClr val="tx1"/>
                </a:solidFill>
              </a:rPr>
              <a:t>100 points</a:t>
            </a:r>
          </a:p>
          <a:p>
            <a:pPr marL="457200" lvl="1" indent="0">
              <a:lnSpc>
                <a:spcPct val="120000"/>
              </a:lnSpc>
              <a:spcBef>
                <a:spcPts val="0"/>
              </a:spcBef>
            </a:pPr>
            <a:r>
              <a:rPr lang="en-US" sz="3300">
                <a:solidFill>
                  <a:schemeClr val="tx1"/>
                </a:solidFill>
              </a:rPr>
              <a:t>140 points</a:t>
            </a:r>
          </a:p>
          <a:p>
            <a:endParaRPr lang="en-US" sz="2000"/>
          </a:p>
        </p:txBody>
      </p:sp>
      <p:pic>
        <p:nvPicPr>
          <p:cNvPr id="10" name="Picture 9">
            <a:extLst>
              <a:ext uri="{FF2B5EF4-FFF2-40B4-BE49-F238E27FC236}">
                <a16:creationId xmlns:a16="http://schemas.microsoft.com/office/drawing/2014/main" id="{10C9347D-1C10-FC3A-0F98-86FD67401D23}"/>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42804" y="159229"/>
            <a:ext cx="622738" cy="523220"/>
          </a:xfrm>
          <a:prstGeom prst="rect">
            <a:avLst/>
          </a:prstGeom>
        </p:spPr>
      </p:pic>
      <p:pic>
        <p:nvPicPr>
          <p:cNvPr id="12" name="Picture 11">
            <a:extLst>
              <a:ext uri="{FF2B5EF4-FFF2-40B4-BE49-F238E27FC236}">
                <a16:creationId xmlns:a16="http://schemas.microsoft.com/office/drawing/2014/main" id="{A43CDAFC-13BD-F71A-2066-FF47F9F62F03}"/>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95393" y="714346"/>
            <a:ext cx="569920" cy="569920"/>
          </a:xfrm>
          <a:prstGeom prst="rect">
            <a:avLst/>
          </a:prstGeom>
        </p:spPr>
      </p:pic>
      <p:sp>
        <p:nvSpPr>
          <p:cNvPr id="9" name="TextBox 8">
            <a:extLst>
              <a:ext uri="{FF2B5EF4-FFF2-40B4-BE49-F238E27FC236}">
                <a16:creationId xmlns:a16="http://schemas.microsoft.com/office/drawing/2014/main" id="{6D7981F3-B7EA-90AE-8E23-D18EA8684263}"/>
              </a:ext>
            </a:extLst>
          </p:cNvPr>
          <p:cNvSpPr txBox="1"/>
          <p:nvPr/>
        </p:nvSpPr>
        <p:spPr>
          <a:xfrm>
            <a:off x="91887" y="5245804"/>
            <a:ext cx="11769913" cy="369332"/>
          </a:xfrm>
          <a:prstGeom prst="rect">
            <a:avLst/>
          </a:prstGeom>
          <a:noFill/>
        </p:spPr>
        <p:txBody>
          <a:bodyPr wrap="square" rtlCol="0">
            <a:spAutoFit/>
          </a:bodyPr>
          <a:lstStyle/>
          <a:p>
            <a:r>
              <a:rPr lang="en-US" b="1" i="1"/>
              <a:t>Please note: </a:t>
            </a:r>
            <a:r>
              <a:rPr lang="en-US" i="1"/>
              <a:t>The ELP growth value tables are on the </a:t>
            </a:r>
            <a:r>
              <a:rPr lang="en-US" i="1">
                <a:hlinkClick r:id="rId5"/>
              </a:rPr>
              <a:t>English Language Progress indicator page</a:t>
            </a:r>
            <a:r>
              <a:rPr lang="en-US" i="1"/>
              <a:t> on the KDE website.</a:t>
            </a:r>
          </a:p>
        </p:txBody>
      </p:sp>
    </p:spTree>
    <p:extLst>
      <p:ext uri="{BB962C8B-B14F-4D97-AF65-F5344CB8AC3E}">
        <p14:creationId xmlns:p14="http://schemas.microsoft.com/office/powerpoint/2010/main" val="301400640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2">
            <a:extLst>
              <a:ext uri="{FF2B5EF4-FFF2-40B4-BE49-F238E27FC236}">
                <a16:creationId xmlns:a16="http://schemas.microsoft.com/office/drawing/2014/main" id="{A6E66454-2637-4E21-AC8E-8A6B37718DD0}"/>
              </a:ext>
            </a:extLst>
          </p:cNvPr>
          <p:cNvSpPr txBox="1">
            <a:spLocks noGrp="1"/>
          </p:cNvSpPr>
          <p:nvPr>
            <p:ph type="title" idx="4294967295"/>
          </p:nvPr>
        </p:nvSpPr>
        <p:spPr>
          <a:xfrm>
            <a:off x="787873" y="150941"/>
            <a:ext cx="6030616"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chemeClr val="accent6">
                    <a:lumMod val="75000"/>
                  </a:schemeClr>
                </a:solidFill>
                <a:effectLst/>
                <a:uLnTx/>
                <a:uFillTx/>
                <a:latin typeface="+mj-lt"/>
                <a:ea typeface="+mn-ea"/>
                <a:cs typeface="+mn-cs"/>
              </a:rPr>
              <a:t>Accountability Summary</a:t>
            </a:r>
            <a:endParaRPr kumimoji="0" lang="en-US" sz="4000" b="0" i="0" u="none" strike="noStrike" kern="1200" cap="none" spc="0" normalizeH="0" baseline="0" noProof="0">
              <a:ln>
                <a:noFill/>
              </a:ln>
              <a:solidFill>
                <a:schemeClr val="tx1"/>
              </a:solidFill>
              <a:effectLst/>
              <a:uLnTx/>
              <a:uFillTx/>
              <a:latin typeface="+mj-lt"/>
              <a:ea typeface="+mn-ea"/>
              <a:cs typeface="+mn-cs"/>
            </a:endParaRPr>
          </a:p>
        </p:txBody>
      </p:sp>
      <p:sp>
        <p:nvSpPr>
          <p:cNvPr id="11" name="TextBox 10">
            <a:extLst>
              <a:ext uri="{FF2B5EF4-FFF2-40B4-BE49-F238E27FC236}">
                <a16:creationId xmlns:a16="http://schemas.microsoft.com/office/drawing/2014/main" id="{556AA106-B7B0-46B5-B2C1-2A8986E1EE80}"/>
              </a:ext>
            </a:extLst>
          </p:cNvPr>
          <p:cNvSpPr txBox="1"/>
          <p:nvPr/>
        </p:nvSpPr>
        <p:spPr>
          <a:xfrm>
            <a:off x="1357793" y="715380"/>
            <a:ext cx="4323806" cy="523220"/>
          </a:xfrm>
          <a:prstGeom prst="rect">
            <a:avLst/>
          </a:prstGeom>
          <a:noFill/>
        </p:spPr>
        <p:txBody>
          <a:bodyPr wrap="square" lIns="91440" tIns="45720" rIns="91440" bIns="45720" rtlCol="0" anchor="t">
            <a:spAutoFit/>
          </a:bodyPr>
          <a:lstStyle/>
          <a:p>
            <a:r>
              <a:rPr lang="en-US" sz="2800" b="1" i="1">
                <a:solidFill>
                  <a:schemeClr val="accent6">
                    <a:lumMod val="75000"/>
                  </a:schemeClr>
                </a:solidFill>
              </a:rPr>
              <a:t>QSCS Tab</a:t>
            </a:r>
            <a:endParaRPr lang="en-US" sz="2800"/>
          </a:p>
        </p:txBody>
      </p:sp>
      <p:sp>
        <p:nvSpPr>
          <p:cNvPr id="18" name="Content Placeholder 17">
            <a:extLst>
              <a:ext uri="{FF2B5EF4-FFF2-40B4-BE49-F238E27FC236}">
                <a16:creationId xmlns:a16="http://schemas.microsoft.com/office/drawing/2014/main" id="{6E3D0D17-DEFF-9DFF-3F6B-238D60D6981A}"/>
              </a:ext>
            </a:extLst>
          </p:cNvPr>
          <p:cNvSpPr>
            <a:spLocks noGrp="1"/>
          </p:cNvSpPr>
          <p:nvPr>
            <p:ph sz="half" idx="1"/>
          </p:nvPr>
        </p:nvSpPr>
        <p:spPr>
          <a:xfrm>
            <a:off x="512454" y="1621288"/>
            <a:ext cx="11307335" cy="2996880"/>
          </a:xfrm>
        </p:spPr>
        <p:txBody>
          <a:bodyPr>
            <a:normAutofit/>
          </a:bodyPr>
          <a:lstStyle/>
          <a:p>
            <a:pPr marL="0" indent="0">
              <a:buNone/>
            </a:pPr>
            <a:r>
              <a:rPr lang="en-US" sz="2200" b="1">
                <a:solidFill>
                  <a:schemeClr val="tx1"/>
                </a:solidFill>
              </a:rPr>
              <a:t>QSCS Indicator Worksheet includes:</a:t>
            </a:r>
          </a:p>
          <a:p>
            <a:pPr lvl="1"/>
            <a:r>
              <a:rPr lang="en-US">
                <a:solidFill>
                  <a:schemeClr val="tx1"/>
                </a:solidFill>
              </a:rPr>
              <a:t>Federal Classification</a:t>
            </a:r>
          </a:p>
          <a:p>
            <a:pPr lvl="1"/>
            <a:r>
              <a:rPr lang="en-US">
                <a:solidFill>
                  <a:schemeClr val="tx1"/>
                </a:solidFill>
              </a:rPr>
              <a:t>Federal Minimum N</a:t>
            </a:r>
          </a:p>
          <a:p>
            <a:pPr lvl="1"/>
            <a:r>
              <a:rPr lang="en-US">
                <a:solidFill>
                  <a:schemeClr val="tx1"/>
                </a:solidFill>
              </a:rPr>
              <a:t>Current and Prior Year Status Scores</a:t>
            </a:r>
          </a:p>
          <a:p>
            <a:pPr lvl="1"/>
            <a:r>
              <a:rPr lang="en-US">
                <a:solidFill>
                  <a:schemeClr val="tx1"/>
                </a:solidFill>
              </a:rPr>
              <a:t>State and Federal Change Score</a:t>
            </a:r>
          </a:p>
          <a:p>
            <a:pPr lvl="1"/>
            <a:r>
              <a:rPr lang="en-US">
                <a:solidFill>
                  <a:schemeClr val="tx1"/>
                </a:solidFill>
              </a:rPr>
              <a:t>State Indicator Rating</a:t>
            </a:r>
          </a:p>
          <a:p>
            <a:pPr marL="457200" lvl="1" indent="0">
              <a:lnSpc>
                <a:spcPct val="100000"/>
              </a:lnSpc>
              <a:spcBef>
                <a:spcPts val="0"/>
              </a:spcBef>
            </a:pPr>
            <a:r>
              <a:rPr lang="en-US" sz="2200">
                <a:solidFill>
                  <a:schemeClr val="tx1"/>
                </a:solidFill>
              </a:rPr>
              <a:t> </a:t>
            </a:r>
            <a:r>
              <a:rPr lang="en-US">
                <a:solidFill>
                  <a:schemeClr val="tx1"/>
                </a:solidFill>
              </a:rPr>
              <a:t>School climate and school safety constructs</a:t>
            </a:r>
          </a:p>
          <a:p>
            <a:endParaRPr lang="en-US"/>
          </a:p>
        </p:txBody>
      </p:sp>
      <p:sp>
        <p:nvSpPr>
          <p:cNvPr id="19" name="Content Placeholder 18">
            <a:extLst>
              <a:ext uri="{FF2B5EF4-FFF2-40B4-BE49-F238E27FC236}">
                <a16:creationId xmlns:a16="http://schemas.microsoft.com/office/drawing/2014/main" id="{1067F146-81F7-E362-F2BD-E7C3B8B42E6D}"/>
              </a:ext>
            </a:extLst>
          </p:cNvPr>
          <p:cNvSpPr>
            <a:spLocks noGrp="1"/>
          </p:cNvSpPr>
          <p:nvPr>
            <p:ph sz="half" idx="2"/>
          </p:nvPr>
        </p:nvSpPr>
        <p:spPr>
          <a:xfrm>
            <a:off x="301083" y="4558588"/>
            <a:ext cx="11103044" cy="923925"/>
          </a:xfrm>
        </p:spPr>
        <p:txBody>
          <a:bodyPr>
            <a:noAutofit/>
          </a:bodyPr>
          <a:lstStyle/>
          <a:p>
            <a:pPr marL="0" indent="0">
              <a:buNone/>
            </a:pPr>
            <a:r>
              <a:rPr lang="en-US" sz="1600" b="1">
                <a:solidFill>
                  <a:schemeClr val="tx1"/>
                </a:solidFill>
              </a:rPr>
              <a:t>Please note: </a:t>
            </a:r>
            <a:r>
              <a:rPr lang="en-US" sz="1600">
                <a:solidFill>
                  <a:schemeClr val="tx1"/>
                </a:solidFill>
              </a:rPr>
              <a:t>The Quality of School Climate and Safety indicator uses results from the Quality of School Climate and Safety survey. The survey measures students’ perceptions of the school experience in two constructs: school climate and school safety. Results are provided for each construct.</a:t>
            </a:r>
          </a:p>
        </p:txBody>
      </p:sp>
      <p:pic>
        <p:nvPicPr>
          <p:cNvPr id="10" name="Picture 9">
            <a:extLst>
              <a:ext uri="{FF2B5EF4-FFF2-40B4-BE49-F238E27FC236}">
                <a16:creationId xmlns:a16="http://schemas.microsoft.com/office/drawing/2014/main" id="{30386C2A-4206-44C7-A01D-AA2D96619FF8}"/>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237037" y="270933"/>
            <a:ext cx="550835" cy="462808"/>
          </a:xfrm>
          <a:prstGeom prst="rect">
            <a:avLst/>
          </a:prstGeom>
        </p:spPr>
      </p:pic>
      <p:pic>
        <p:nvPicPr>
          <p:cNvPr id="12" name="Picture 11">
            <a:extLst>
              <a:ext uri="{FF2B5EF4-FFF2-40B4-BE49-F238E27FC236}">
                <a16:creationId xmlns:a16="http://schemas.microsoft.com/office/drawing/2014/main" id="{3B142806-9473-4F23-ADF1-5565FA2F39E5}"/>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787872" y="728260"/>
            <a:ext cx="569920" cy="569920"/>
          </a:xfrm>
          <a:prstGeom prst="rect">
            <a:avLst/>
          </a:prstGeom>
        </p:spPr>
      </p:pic>
    </p:spTree>
    <p:extLst>
      <p:ext uri="{BB962C8B-B14F-4D97-AF65-F5344CB8AC3E}">
        <p14:creationId xmlns:p14="http://schemas.microsoft.com/office/powerpoint/2010/main" val="211379700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A8E12E-5046-0FBE-FD3E-EC72465E2BA4}"/>
            </a:ext>
          </a:extLst>
        </p:cNvPr>
        <p:cNvGrpSpPr/>
        <p:nvPr/>
      </p:nvGrpSpPr>
      <p:grpSpPr>
        <a:xfrm>
          <a:off x="0" y="0"/>
          <a:ext cx="0" cy="0"/>
          <a:chOff x="0" y="0"/>
          <a:chExt cx="0" cy="0"/>
        </a:xfrm>
      </p:grpSpPr>
      <p:sp>
        <p:nvSpPr>
          <p:cNvPr id="2" name="Title 12">
            <a:extLst>
              <a:ext uri="{FF2B5EF4-FFF2-40B4-BE49-F238E27FC236}">
                <a16:creationId xmlns:a16="http://schemas.microsoft.com/office/drawing/2014/main" id="{3BCA3908-84B3-4350-A998-51143BD363B9}"/>
              </a:ext>
              <a:ext uri="{C183D7F6-B498-43B3-948B-1728B52AA6E4}">
                <adec:decorative xmlns:adec="http://schemas.microsoft.com/office/drawing/2017/decorative" val="1"/>
              </a:ext>
            </a:extLst>
          </p:cNvPr>
          <p:cNvSpPr txBox="1">
            <a:spLocks noGrp="1"/>
          </p:cNvSpPr>
          <p:nvPr>
            <p:ph type="title" idx="4294967295"/>
          </p:nvPr>
        </p:nvSpPr>
        <p:spPr>
          <a:xfrm>
            <a:off x="419831" y="-1424827"/>
            <a:ext cx="6623520"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marL="228600" indent="0" algn="l" defTabSz="914400" rtl="0" eaLnBrk="1" latinLnBrk="0" hangingPunct="1">
              <a:lnSpc>
                <a:spcPct val="90000"/>
              </a:lnSpc>
              <a:spcBef>
                <a:spcPct val="0"/>
              </a:spcBef>
              <a:buNone/>
              <a:defRPr sz="4000" kern="1200">
                <a:solidFill>
                  <a:srgbClr val="007780"/>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chemeClr val="accent6">
                    <a:lumMod val="75000"/>
                  </a:schemeClr>
                </a:solidFill>
                <a:effectLst/>
                <a:uLnTx/>
                <a:uFillTx/>
                <a:latin typeface="+mj-lt"/>
                <a:ea typeface="+mn-ea"/>
                <a:cs typeface="+mn-cs"/>
              </a:rPr>
              <a:t>Accountability Summary (2)</a:t>
            </a:r>
            <a:endParaRPr kumimoji="0" lang="en-US" sz="4000" b="0" i="0" u="none" strike="noStrike" kern="1200" cap="none" spc="0" normalizeH="0" baseline="0" noProof="0">
              <a:ln>
                <a:noFill/>
              </a:ln>
              <a:solidFill>
                <a:schemeClr val="tx1"/>
              </a:solidFill>
              <a:effectLst/>
              <a:uLnTx/>
              <a:uFillTx/>
              <a:latin typeface="+mj-lt"/>
              <a:ea typeface="+mn-ea"/>
              <a:cs typeface="+mn-cs"/>
            </a:endParaRPr>
          </a:p>
        </p:txBody>
      </p:sp>
      <p:sp>
        <p:nvSpPr>
          <p:cNvPr id="13" name="Title 12">
            <a:extLst>
              <a:ext uri="{FF2B5EF4-FFF2-40B4-BE49-F238E27FC236}">
                <a16:creationId xmlns:a16="http://schemas.microsoft.com/office/drawing/2014/main" id="{557487EC-C17A-7D0A-313C-3AE1EDF29885}"/>
              </a:ext>
              <a:ext uri="{C183D7F6-B498-43B3-948B-1728B52AA6E4}">
                <adec:decorative xmlns:adec="http://schemas.microsoft.com/office/drawing/2017/decorative" val="0"/>
              </a:ext>
            </a:extLst>
          </p:cNvPr>
          <p:cNvSpPr txBox="1">
            <a:spLocks/>
          </p:cNvSpPr>
          <p:nvPr/>
        </p:nvSpPr>
        <p:spPr>
          <a:xfrm>
            <a:off x="895393" y="130603"/>
            <a:ext cx="5752442"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chemeClr val="accent6">
                    <a:lumMod val="75000"/>
                  </a:schemeClr>
                </a:solidFill>
                <a:effectLst/>
                <a:uLnTx/>
                <a:uFillTx/>
                <a:latin typeface="+mj-lt"/>
                <a:ea typeface="+mn-ea"/>
                <a:cs typeface="+mn-cs"/>
              </a:rPr>
              <a:t>Accountability Summary</a:t>
            </a:r>
            <a:endParaRPr kumimoji="0" lang="en-US" sz="4000" b="0" i="0" u="none" strike="noStrike" kern="1200" cap="none" spc="0" normalizeH="0" baseline="0" noProof="0">
              <a:ln>
                <a:noFill/>
              </a:ln>
              <a:solidFill>
                <a:schemeClr val="tx1"/>
              </a:solidFill>
              <a:effectLst/>
              <a:uLnTx/>
              <a:uFillTx/>
              <a:latin typeface="+mj-lt"/>
              <a:ea typeface="+mn-ea"/>
              <a:cs typeface="+mn-cs"/>
            </a:endParaRPr>
          </a:p>
        </p:txBody>
      </p:sp>
      <p:sp>
        <p:nvSpPr>
          <p:cNvPr id="11" name="TextBox 10">
            <a:extLst>
              <a:ext uri="{FF2B5EF4-FFF2-40B4-BE49-F238E27FC236}">
                <a16:creationId xmlns:a16="http://schemas.microsoft.com/office/drawing/2014/main" id="{97A69804-38EF-5CA5-994A-78BAEFBF2E17}"/>
              </a:ext>
            </a:extLst>
          </p:cNvPr>
          <p:cNvSpPr txBox="1"/>
          <p:nvPr/>
        </p:nvSpPr>
        <p:spPr>
          <a:xfrm>
            <a:off x="1465313" y="757894"/>
            <a:ext cx="5467482" cy="523220"/>
          </a:xfrm>
          <a:prstGeom prst="rect">
            <a:avLst/>
          </a:prstGeom>
          <a:noFill/>
        </p:spPr>
        <p:txBody>
          <a:bodyPr wrap="square" lIns="91440" tIns="45720" rIns="91440" bIns="45720" rtlCol="0" anchor="t">
            <a:spAutoFit/>
          </a:bodyPr>
          <a:lstStyle/>
          <a:p>
            <a:r>
              <a:rPr lang="en-US" sz="2800" b="1" i="1">
                <a:solidFill>
                  <a:schemeClr val="accent6">
                    <a:lumMod val="75000"/>
                  </a:schemeClr>
                </a:solidFill>
              </a:rPr>
              <a:t>Postsecondary Tab</a:t>
            </a:r>
            <a:endParaRPr lang="en-US" sz="2800"/>
          </a:p>
        </p:txBody>
      </p:sp>
      <p:sp>
        <p:nvSpPr>
          <p:cNvPr id="14" name="Content Placeholder 13">
            <a:extLst>
              <a:ext uri="{FF2B5EF4-FFF2-40B4-BE49-F238E27FC236}">
                <a16:creationId xmlns:a16="http://schemas.microsoft.com/office/drawing/2014/main" id="{904987BB-A71D-603F-4BC4-CAD3580D1DBB}"/>
              </a:ext>
            </a:extLst>
          </p:cNvPr>
          <p:cNvSpPr>
            <a:spLocks noGrp="1"/>
          </p:cNvSpPr>
          <p:nvPr>
            <p:ph sz="half" idx="1"/>
          </p:nvPr>
        </p:nvSpPr>
        <p:spPr>
          <a:xfrm>
            <a:off x="606333" y="1605438"/>
            <a:ext cx="5379438" cy="2966150"/>
          </a:xfrm>
        </p:spPr>
        <p:txBody>
          <a:bodyPr>
            <a:normAutofit fontScale="77500" lnSpcReduction="20000"/>
          </a:bodyPr>
          <a:lstStyle/>
          <a:p>
            <a:pPr marL="0" indent="0">
              <a:buNone/>
            </a:pPr>
            <a:r>
              <a:rPr lang="en-US" b="1">
                <a:solidFill>
                  <a:schemeClr val="tx1"/>
                </a:solidFill>
              </a:rPr>
              <a:t>Postsecondary Tab Indicator Worksheet includes:</a:t>
            </a:r>
          </a:p>
          <a:p>
            <a:pPr lvl="1"/>
            <a:r>
              <a:rPr lang="en-US" sz="2800">
                <a:solidFill>
                  <a:schemeClr val="tx1"/>
                </a:solidFill>
              </a:rPr>
              <a:t>Federal Classification</a:t>
            </a:r>
          </a:p>
          <a:p>
            <a:pPr lvl="1"/>
            <a:r>
              <a:rPr lang="en-US" sz="2800">
                <a:solidFill>
                  <a:schemeClr val="tx1"/>
                </a:solidFill>
              </a:rPr>
              <a:t>Federal Minimum N</a:t>
            </a:r>
          </a:p>
          <a:p>
            <a:pPr lvl="1"/>
            <a:r>
              <a:rPr lang="en-US" sz="2800">
                <a:solidFill>
                  <a:schemeClr val="tx1"/>
                </a:solidFill>
              </a:rPr>
              <a:t>Current and Prior Year Status Scores</a:t>
            </a:r>
          </a:p>
          <a:p>
            <a:pPr lvl="1"/>
            <a:r>
              <a:rPr lang="en-US" sz="2800">
                <a:solidFill>
                  <a:schemeClr val="tx1"/>
                </a:solidFill>
              </a:rPr>
              <a:t>State and Federal Change Score</a:t>
            </a:r>
          </a:p>
          <a:p>
            <a:pPr lvl="1"/>
            <a:r>
              <a:rPr lang="en-US" sz="2800">
                <a:solidFill>
                  <a:schemeClr val="tx1"/>
                </a:solidFill>
              </a:rPr>
              <a:t>State Indicator Rating</a:t>
            </a:r>
          </a:p>
          <a:p>
            <a:endParaRPr lang="en-US"/>
          </a:p>
        </p:txBody>
      </p:sp>
      <p:sp>
        <p:nvSpPr>
          <p:cNvPr id="15" name="Content Placeholder 14">
            <a:extLst>
              <a:ext uri="{FF2B5EF4-FFF2-40B4-BE49-F238E27FC236}">
                <a16:creationId xmlns:a16="http://schemas.microsoft.com/office/drawing/2014/main" id="{7F59A580-E65A-DB52-9FEF-F33E9FE5B766}"/>
              </a:ext>
            </a:extLst>
          </p:cNvPr>
          <p:cNvSpPr>
            <a:spLocks noGrp="1"/>
          </p:cNvSpPr>
          <p:nvPr>
            <p:ph sz="half" idx="2"/>
          </p:nvPr>
        </p:nvSpPr>
        <p:spPr>
          <a:xfrm>
            <a:off x="6096000" y="1605438"/>
            <a:ext cx="5181600" cy="3994150"/>
          </a:xfrm>
        </p:spPr>
        <p:txBody>
          <a:bodyPr>
            <a:normAutofit fontScale="77500" lnSpcReduction="20000"/>
          </a:bodyPr>
          <a:lstStyle/>
          <a:p>
            <a:pPr marL="0" indent="0">
              <a:buNone/>
            </a:pPr>
            <a:r>
              <a:rPr lang="en-US" b="1">
                <a:solidFill>
                  <a:schemeClr val="tx1"/>
                </a:solidFill>
              </a:rPr>
              <a:t>Postsecondary Tab Indicator Worksheet additionally includes:</a:t>
            </a:r>
          </a:p>
          <a:p>
            <a:r>
              <a:rPr lang="en-US" sz="2600" b="1">
                <a:solidFill>
                  <a:schemeClr val="tx1"/>
                </a:solidFill>
              </a:rPr>
              <a:t>P</a:t>
            </a:r>
            <a:r>
              <a:rPr lang="en-US" sz="2300" b="1">
                <a:solidFill>
                  <a:schemeClr val="tx1"/>
                </a:solidFill>
              </a:rPr>
              <a:t>opulation</a:t>
            </a:r>
            <a:r>
              <a:rPr lang="en-US" sz="2300">
                <a:solidFill>
                  <a:schemeClr val="tx1"/>
                </a:solidFill>
              </a:rPr>
              <a:t> – Total number of students included in the readiness measure</a:t>
            </a:r>
          </a:p>
          <a:p>
            <a:r>
              <a:rPr lang="en-US" sz="2300" b="1">
                <a:solidFill>
                  <a:schemeClr val="tx1"/>
                </a:solidFill>
              </a:rPr>
              <a:t>Academic</a:t>
            </a:r>
            <a:r>
              <a:rPr lang="en-US" sz="2300">
                <a:solidFill>
                  <a:schemeClr val="tx1"/>
                </a:solidFill>
              </a:rPr>
              <a:t> – Number or percentage of students meeting academic readiness benchmarks</a:t>
            </a:r>
          </a:p>
          <a:p>
            <a:r>
              <a:rPr lang="en-US" sz="2300" b="1">
                <a:solidFill>
                  <a:schemeClr val="tx1"/>
                </a:solidFill>
              </a:rPr>
              <a:t>Career</a:t>
            </a:r>
            <a:r>
              <a:rPr lang="en-US" sz="2300">
                <a:solidFill>
                  <a:schemeClr val="tx1"/>
                </a:solidFill>
              </a:rPr>
              <a:t> – Number or percentage of students meeting career readiness benchmarks</a:t>
            </a:r>
          </a:p>
          <a:p>
            <a:r>
              <a:rPr lang="en-US" sz="2300" b="1">
                <a:solidFill>
                  <a:schemeClr val="tx1"/>
                </a:solidFill>
              </a:rPr>
              <a:t>Readiness Count</a:t>
            </a:r>
            <a:r>
              <a:rPr lang="en-US" sz="2300">
                <a:solidFill>
                  <a:schemeClr val="tx1"/>
                </a:solidFill>
              </a:rPr>
              <a:t> – Combined total of students demonstrating academic and/or career readiness</a:t>
            </a:r>
          </a:p>
          <a:p>
            <a:r>
              <a:rPr lang="en-US" sz="2300" b="1">
                <a:solidFill>
                  <a:schemeClr val="tx1"/>
                </a:solidFill>
              </a:rPr>
              <a:t>Rate Without Bonus</a:t>
            </a:r>
            <a:r>
              <a:rPr lang="en-US" sz="2300">
                <a:solidFill>
                  <a:schemeClr val="tx1"/>
                </a:solidFill>
              </a:rPr>
              <a:t> – Readiness rate prior to any bonus calculation applied</a:t>
            </a:r>
          </a:p>
          <a:p>
            <a:r>
              <a:rPr lang="en-US" sz="2300" b="1">
                <a:solidFill>
                  <a:schemeClr val="tx1"/>
                </a:solidFill>
              </a:rPr>
              <a:t>Bonus Count</a:t>
            </a:r>
            <a:r>
              <a:rPr lang="en-US" sz="2300">
                <a:solidFill>
                  <a:schemeClr val="tx1"/>
                </a:solidFill>
              </a:rPr>
              <a:t> – Additional count applied to students earning bonus points toward readiness</a:t>
            </a:r>
          </a:p>
          <a:p>
            <a:endParaRPr lang="en-US"/>
          </a:p>
        </p:txBody>
      </p:sp>
      <p:pic>
        <p:nvPicPr>
          <p:cNvPr id="10" name="Picture 9">
            <a:extLst>
              <a:ext uri="{FF2B5EF4-FFF2-40B4-BE49-F238E27FC236}">
                <a16:creationId xmlns:a16="http://schemas.microsoft.com/office/drawing/2014/main" id="{24313138-76D7-D3E2-5A03-BED23CE1AFF0}"/>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317273" y="272162"/>
            <a:ext cx="578120" cy="485732"/>
          </a:xfrm>
          <a:prstGeom prst="rect">
            <a:avLst/>
          </a:prstGeom>
        </p:spPr>
      </p:pic>
      <p:pic>
        <p:nvPicPr>
          <p:cNvPr id="12" name="Picture 11">
            <a:extLst>
              <a:ext uri="{FF2B5EF4-FFF2-40B4-BE49-F238E27FC236}">
                <a16:creationId xmlns:a16="http://schemas.microsoft.com/office/drawing/2014/main" id="{574FB9A3-BE25-5E0B-1185-CC939B4EC7EB}"/>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95393" y="772750"/>
            <a:ext cx="569920" cy="569920"/>
          </a:xfrm>
          <a:prstGeom prst="rect">
            <a:avLst/>
          </a:prstGeom>
        </p:spPr>
      </p:pic>
    </p:spTree>
    <p:extLst>
      <p:ext uri="{BB962C8B-B14F-4D97-AF65-F5344CB8AC3E}">
        <p14:creationId xmlns:p14="http://schemas.microsoft.com/office/powerpoint/2010/main" val="4960560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1D439A-1817-2051-2F0F-37187985A145}"/>
            </a:ext>
          </a:extLst>
        </p:cNvPr>
        <p:cNvGrpSpPr/>
        <p:nvPr/>
      </p:nvGrpSpPr>
      <p:grpSpPr>
        <a:xfrm>
          <a:off x="0" y="0"/>
          <a:ext cx="0" cy="0"/>
          <a:chOff x="0" y="0"/>
          <a:chExt cx="0" cy="0"/>
        </a:xfrm>
      </p:grpSpPr>
      <p:sp>
        <p:nvSpPr>
          <p:cNvPr id="3" name="Title 14">
            <a:extLst>
              <a:ext uri="{FF2B5EF4-FFF2-40B4-BE49-F238E27FC236}">
                <a16:creationId xmlns:a16="http://schemas.microsoft.com/office/drawing/2014/main" id="{CCFA9E42-180D-4F02-61DE-34D16EA9F4FD}"/>
              </a:ext>
              <a:ext uri="{C183D7F6-B498-43B3-948B-1728B52AA6E4}">
                <adec:decorative xmlns:adec="http://schemas.microsoft.com/office/drawing/2017/decorative" val="1"/>
              </a:ext>
            </a:extLst>
          </p:cNvPr>
          <p:cNvSpPr txBox="1">
            <a:spLocks noGrp="1"/>
          </p:cNvSpPr>
          <p:nvPr>
            <p:ph type="title" idx="4294967295"/>
          </p:nvPr>
        </p:nvSpPr>
        <p:spPr>
          <a:xfrm>
            <a:off x="8446312" y="-1551565"/>
            <a:ext cx="5662576" cy="13234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lvl1pPr marL="228600" indent="0" algn="l" defTabSz="914400" rtl="0" eaLnBrk="1" latinLnBrk="0" hangingPunct="1">
              <a:lnSpc>
                <a:spcPct val="90000"/>
              </a:lnSpc>
              <a:spcBef>
                <a:spcPct val="0"/>
              </a:spcBef>
              <a:buNone/>
              <a:defRPr sz="4000" kern="1200">
                <a:solidFill>
                  <a:srgbClr val="007780"/>
                </a:solidFill>
                <a:latin typeface="+mj-lt"/>
                <a:ea typeface="+mj-ea"/>
                <a:cs typeface="+mj-cs"/>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chemeClr val="accent6">
                    <a:lumMod val="75000"/>
                  </a:schemeClr>
                </a:solidFill>
                <a:effectLst/>
                <a:uLnTx/>
                <a:uFillTx/>
                <a:latin typeface="+mj-lt"/>
                <a:ea typeface="+mn-ea"/>
                <a:cs typeface="+mn-cs"/>
              </a:rPr>
              <a:t>Accountability Summary (4)</a:t>
            </a:r>
            <a:endParaRPr kumimoji="0" lang="en-US" sz="4000" b="0" i="0" u="none" strike="noStrike" kern="1200" cap="none" spc="0" normalizeH="0" baseline="0" noProof="0">
              <a:ln>
                <a:noFill/>
              </a:ln>
              <a:solidFill>
                <a:schemeClr val="tx1"/>
              </a:solidFill>
              <a:effectLst/>
              <a:uLnTx/>
              <a:uFillTx/>
              <a:latin typeface="+mj-lt"/>
              <a:ea typeface="+mn-ea"/>
              <a:cs typeface="+mn-cs"/>
            </a:endParaRPr>
          </a:p>
        </p:txBody>
      </p:sp>
      <p:sp>
        <p:nvSpPr>
          <p:cNvPr id="15" name="Title 14">
            <a:extLst>
              <a:ext uri="{FF2B5EF4-FFF2-40B4-BE49-F238E27FC236}">
                <a16:creationId xmlns:a16="http://schemas.microsoft.com/office/drawing/2014/main" id="{CA508D0C-E321-834F-09C2-EAB5DB831D07}"/>
              </a:ext>
            </a:extLst>
          </p:cNvPr>
          <p:cNvSpPr txBox="1">
            <a:spLocks/>
          </p:cNvSpPr>
          <p:nvPr/>
        </p:nvSpPr>
        <p:spPr>
          <a:xfrm>
            <a:off x="822961" y="169080"/>
            <a:ext cx="5662576" cy="707886"/>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a:ln>
                  <a:noFill/>
                </a:ln>
                <a:solidFill>
                  <a:schemeClr val="accent6">
                    <a:lumMod val="75000"/>
                  </a:schemeClr>
                </a:solidFill>
                <a:effectLst/>
                <a:uLnTx/>
                <a:uFillTx/>
                <a:latin typeface="+mj-lt"/>
                <a:ea typeface="+mn-ea"/>
                <a:cs typeface="+mn-cs"/>
              </a:rPr>
              <a:t>Accountability Summary</a:t>
            </a:r>
            <a:endParaRPr kumimoji="0" lang="en-US" sz="4000" b="0" i="0" u="none" strike="noStrike" kern="1200" cap="none" spc="0" normalizeH="0" baseline="0" noProof="0">
              <a:ln>
                <a:noFill/>
              </a:ln>
              <a:solidFill>
                <a:schemeClr val="accent6">
                  <a:lumMod val="75000"/>
                </a:schemeClr>
              </a:solidFill>
              <a:effectLst/>
              <a:uLnTx/>
              <a:uFillTx/>
              <a:latin typeface="+mj-lt"/>
              <a:ea typeface="+mn-ea"/>
              <a:cs typeface="+mn-cs"/>
            </a:endParaRPr>
          </a:p>
        </p:txBody>
      </p:sp>
      <p:sp>
        <p:nvSpPr>
          <p:cNvPr id="14" name="TextBox 13">
            <a:extLst>
              <a:ext uri="{FF2B5EF4-FFF2-40B4-BE49-F238E27FC236}">
                <a16:creationId xmlns:a16="http://schemas.microsoft.com/office/drawing/2014/main" id="{001B4ACD-2021-A107-A5B8-2CC50257592A}"/>
              </a:ext>
            </a:extLst>
          </p:cNvPr>
          <p:cNvSpPr txBox="1"/>
          <p:nvPr/>
        </p:nvSpPr>
        <p:spPr>
          <a:xfrm>
            <a:off x="1406326" y="804345"/>
            <a:ext cx="4976948" cy="523220"/>
          </a:xfrm>
          <a:prstGeom prst="rect">
            <a:avLst/>
          </a:prstGeom>
          <a:noFill/>
        </p:spPr>
        <p:txBody>
          <a:bodyPr wrap="square" lIns="91440" tIns="45720" rIns="91440" bIns="45720" rtlCol="0" anchor="t">
            <a:spAutoFit/>
          </a:bodyPr>
          <a:lstStyle/>
          <a:p>
            <a:r>
              <a:rPr lang="en-US" sz="2800" b="1" i="1">
                <a:solidFill>
                  <a:schemeClr val="accent6">
                    <a:lumMod val="75000"/>
                  </a:schemeClr>
                </a:solidFill>
              </a:rPr>
              <a:t>Graduation Tab</a:t>
            </a:r>
            <a:endParaRPr lang="en-US" sz="2800" b="1">
              <a:solidFill>
                <a:schemeClr val="accent6">
                  <a:lumMod val="75000"/>
                </a:schemeClr>
              </a:solidFill>
            </a:endParaRPr>
          </a:p>
        </p:txBody>
      </p:sp>
      <p:sp>
        <p:nvSpPr>
          <p:cNvPr id="10" name="Content Placeholder 9">
            <a:extLst>
              <a:ext uri="{FF2B5EF4-FFF2-40B4-BE49-F238E27FC236}">
                <a16:creationId xmlns:a16="http://schemas.microsoft.com/office/drawing/2014/main" id="{AEB06834-9CFB-708D-9430-859683D0EA36}"/>
              </a:ext>
            </a:extLst>
          </p:cNvPr>
          <p:cNvSpPr>
            <a:spLocks noGrp="1"/>
          </p:cNvSpPr>
          <p:nvPr>
            <p:ph sz="half" idx="1"/>
          </p:nvPr>
        </p:nvSpPr>
        <p:spPr>
          <a:xfrm>
            <a:off x="592695" y="1555413"/>
            <a:ext cx="5181600" cy="3994150"/>
          </a:xfrm>
        </p:spPr>
        <p:txBody>
          <a:bodyPr>
            <a:normAutofit/>
          </a:bodyPr>
          <a:lstStyle/>
          <a:p>
            <a:pPr marL="0" indent="0">
              <a:buNone/>
            </a:pPr>
            <a:r>
              <a:rPr lang="en-US" sz="2300" b="1">
                <a:solidFill>
                  <a:schemeClr val="tx1"/>
                </a:solidFill>
              </a:rPr>
              <a:t>Graduation Tab Indicator Worksheet includes:</a:t>
            </a:r>
          </a:p>
          <a:p>
            <a:pPr lvl="1"/>
            <a:r>
              <a:rPr lang="en-US" sz="2000">
                <a:solidFill>
                  <a:schemeClr val="tx1"/>
                </a:solidFill>
              </a:rPr>
              <a:t>Federal Classification</a:t>
            </a:r>
          </a:p>
          <a:p>
            <a:pPr lvl="1"/>
            <a:r>
              <a:rPr lang="en-US" sz="2000">
                <a:solidFill>
                  <a:schemeClr val="tx1"/>
                </a:solidFill>
              </a:rPr>
              <a:t>Federal Minimum N</a:t>
            </a:r>
          </a:p>
          <a:p>
            <a:pPr lvl="1"/>
            <a:r>
              <a:rPr lang="en-US" sz="2000">
                <a:solidFill>
                  <a:schemeClr val="tx1"/>
                </a:solidFill>
              </a:rPr>
              <a:t>Current and Prior Year Status Scores</a:t>
            </a:r>
          </a:p>
          <a:p>
            <a:pPr lvl="1"/>
            <a:r>
              <a:rPr lang="en-US" sz="2000">
                <a:solidFill>
                  <a:schemeClr val="tx1"/>
                </a:solidFill>
              </a:rPr>
              <a:t>State and Federal Change Score</a:t>
            </a:r>
          </a:p>
          <a:p>
            <a:pPr lvl="1"/>
            <a:r>
              <a:rPr lang="en-US" sz="2000">
                <a:solidFill>
                  <a:schemeClr val="tx1"/>
                </a:solidFill>
              </a:rPr>
              <a:t>State Indicator Rating</a:t>
            </a:r>
          </a:p>
          <a:p>
            <a:endParaRPr lang="en-US"/>
          </a:p>
        </p:txBody>
      </p:sp>
      <p:sp>
        <p:nvSpPr>
          <p:cNvPr id="11" name="Content Placeholder 10">
            <a:extLst>
              <a:ext uri="{FF2B5EF4-FFF2-40B4-BE49-F238E27FC236}">
                <a16:creationId xmlns:a16="http://schemas.microsoft.com/office/drawing/2014/main" id="{89FD9D59-E151-033B-3434-B5F7F7515D32}"/>
              </a:ext>
            </a:extLst>
          </p:cNvPr>
          <p:cNvSpPr>
            <a:spLocks noGrp="1"/>
          </p:cNvSpPr>
          <p:nvPr>
            <p:ph sz="half" idx="2"/>
          </p:nvPr>
        </p:nvSpPr>
        <p:spPr>
          <a:xfrm>
            <a:off x="6096000" y="1551701"/>
            <a:ext cx="5181600" cy="3994150"/>
          </a:xfrm>
        </p:spPr>
        <p:txBody>
          <a:bodyPr>
            <a:normAutofit/>
          </a:bodyPr>
          <a:lstStyle/>
          <a:p>
            <a:pPr>
              <a:buNone/>
            </a:pPr>
            <a:r>
              <a:rPr lang="en-US" sz="2400" b="1">
                <a:solidFill>
                  <a:schemeClr val="tx1"/>
                </a:solidFill>
              </a:rPr>
              <a:t>Graduation Data Fields</a:t>
            </a:r>
          </a:p>
          <a:p>
            <a:r>
              <a:rPr lang="en-US" sz="2200" b="1">
                <a:solidFill>
                  <a:schemeClr val="tx1"/>
                </a:solidFill>
              </a:rPr>
              <a:t>4-Year Cohort Graduation</a:t>
            </a:r>
            <a:endParaRPr lang="en-US" sz="2200">
              <a:solidFill>
                <a:schemeClr val="tx1"/>
              </a:solidFill>
            </a:endParaRPr>
          </a:p>
          <a:p>
            <a:pPr marL="742950" lvl="1" indent="-285750"/>
            <a:r>
              <a:rPr lang="en-US" sz="2200">
                <a:solidFill>
                  <a:schemeClr val="tx1"/>
                </a:solidFill>
              </a:rPr>
              <a:t>Numerator</a:t>
            </a:r>
          </a:p>
          <a:p>
            <a:pPr marL="742950" lvl="1" indent="-285750"/>
            <a:r>
              <a:rPr lang="en-US" sz="2200">
                <a:solidFill>
                  <a:schemeClr val="tx1"/>
                </a:solidFill>
              </a:rPr>
              <a:t>Denominator</a:t>
            </a:r>
          </a:p>
          <a:p>
            <a:pPr marL="742950" lvl="1" indent="-285750"/>
            <a:r>
              <a:rPr lang="en-US" sz="2200">
                <a:solidFill>
                  <a:schemeClr val="tx1"/>
                </a:solidFill>
              </a:rPr>
              <a:t>Rate</a:t>
            </a:r>
          </a:p>
          <a:p>
            <a:r>
              <a:rPr lang="en-US" sz="2200" b="1">
                <a:solidFill>
                  <a:schemeClr val="tx1"/>
                </a:solidFill>
              </a:rPr>
              <a:t>5-Year Cohort Graduation</a:t>
            </a:r>
            <a:endParaRPr lang="en-US" sz="2200">
              <a:solidFill>
                <a:schemeClr val="tx1"/>
              </a:solidFill>
            </a:endParaRPr>
          </a:p>
          <a:p>
            <a:pPr marL="742950" lvl="1" indent="-285750"/>
            <a:r>
              <a:rPr lang="en-US" sz="2200">
                <a:solidFill>
                  <a:schemeClr val="tx1"/>
                </a:solidFill>
              </a:rPr>
              <a:t>Numerator</a:t>
            </a:r>
          </a:p>
          <a:p>
            <a:pPr marL="742950" lvl="1" indent="-285750"/>
            <a:r>
              <a:rPr lang="en-US" sz="2200">
                <a:solidFill>
                  <a:schemeClr val="tx1"/>
                </a:solidFill>
              </a:rPr>
              <a:t>Denominator</a:t>
            </a:r>
          </a:p>
          <a:p>
            <a:pPr marL="742950" lvl="1" indent="-285750"/>
            <a:r>
              <a:rPr lang="en-US" sz="2200">
                <a:solidFill>
                  <a:schemeClr val="tx1"/>
                </a:solidFill>
              </a:rPr>
              <a:t>Rate</a:t>
            </a:r>
          </a:p>
        </p:txBody>
      </p:sp>
      <p:pic>
        <p:nvPicPr>
          <p:cNvPr id="13" name="Picture 12">
            <a:extLst>
              <a:ext uri="{FF2B5EF4-FFF2-40B4-BE49-F238E27FC236}">
                <a16:creationId xmlns:a16="http://schemas.microsoft.com/office/drawing/2014/main" id="{B484529D-6693-55A2-4D85-CB22A6F0B01C}"/>
              </a:ext>
              <a:ext uri="{C183D7F6-B498-43B3-948B-1728B52AA6E4}">
                <adec:decorative xmlns:adec="http://schemas.microsoft.com/office/drawing/2017/decorative" val="1"/>
              </a:ext>
            </a:extLst>
          </p:cNvPr>
          <p:cNvPicPr>
            <a:picLocks noChangeAspect="1"/>
          </p:cNvPicPr>
          <p:nvPr/>
        </p:nvPicPr>
        <p:blipFill>
          <a:blip r:embed="rId3"/>
          <a:stretch>
            <a:fillRect/>
          </a:stretch>
        </p:blipFill>
        <p:spPr>
          <a:xfrm>
            <a:off x="822960" y="804345"/>
            <a:ext cx="583366" cy="583366"/>
          </a:xfrm>
          <a:prstGeom prst="rect">
            <a:avLst/>
          </a:prstGeom>
        </p:spPr>
      </p:pic>
      <p:pic>
        <p:nvPicPr>
          <p:cNvPr id="12" name="Picture 11">
            <a:extLst>
              <a:ext uri="{FF2B5EF4-FFF2-40B4-BE49-F238E27FC236}">
                <a16:creationId xmlns:a16="http://schemas.microsoft.com/office/drawing/2014/main" id="{AACD59CA-A7E8-73C6-4E50-9AD128CC3944}"/>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224483" y="248355"/>
            <a:ext cx="598477" cy="476715"/>
          </a:xfrm>
          <a:prstGeom prst="rect">
            <a:avLst/>
          </a:prstGeom>
        </p:spPr>
      </p:pic>
    </p:spTree>
    <p:extLst>
      <p:ext uri="{BB962C8B-B14F-4D97-AF65-F5344CB8AC3E}">
        <p14:creationId xmlns:p14="http://schemas.microsoft.com/office/powerpoint/2010/main" val="2630206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9A2D379-C297-422B-8BB1-3311014CCA0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65" y="99803"/>
            <a:ext cx="680920" cy="753016"/>
          </a:xfrm>
          <a:prstGeom prst="rect">
            <a:avLst/>
          </a:prstGeom>
        </p:spPr>
      </p:pic>
      <p:sp>
        <p:nvSpPr>
          <p:cNvPr id="2" name="Title 1">
            <a:extLst>
              <a:ext uri="{FF2B5EF4-FFF2-40B4-BE49-F238E27FC236}">
                <a16:creationId xmlns:a16="http://schemas.microsoft.com/office/drawing/2014/main" id="{7D985EF9-647A-4444-B239-D24EB9551882}"/>
              </a:ext>
            </a:extLst>
          </p:cNvPr>
          <p:cNvSpPr>
            <a:spLocks noGrp="1"/>
          </p:cNvSpPr>
          <p:nvPr>
            <p:ph type="title"/>
          </p:nvPr>
        </p:nvSpPr>
        <p:spPr>
          <a:xfrm>
            <a:off x="473127" y="194570"/>
            <a:ext cx="5134815" cy="568096"/>
          </a:xfrm>
        </p:spPr>
        <p:txBody>
          <a:bodyPr>
            <a:noAutofit/>
          </a:bodyPr>
          <a:lstStyle/>
          <a:p>
            <a:r>
              <a:rPr lang="en-US" b="1">
                <a:solidFill>
                  <a:schemeClr val="accent6">
                    <a:lumMod val="75000"/>
                  </a:schemeClr>
                </a:solidFill>
              </a:rPr>
              <a:t>Accountability NAPD</a:t>
            </a:r>
            <a:endParaRPr lang="en-US">
              <a:solidFill>
                <a:schemeClr val="accent6">
                  <a:lumMod val="75000"/>
                </a:schemeClr>
              </a:solidFill>
            </a:endParaRPr>
          </a:p>
        </p:txBody>
      </p:sp>
      <p:pic>
        <p:nvPicPr>
          <p:cNvPr id="16" name="Picture 15">
            <a:extLst>
              <a:ext uri="{FF2B5EF4-FFF2-40B4-BE49-F238E27FC236}">
                <a16:creationId xmlns:a16="http://schemas.microsoft.com/office/drawing/2014/main" id="{5B1A95E9-0C0D-4DF2-9D3C-0C79113F484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127" y="816330"/>
            <a:ext cx="518916" cy="573859"/>
          </a:xfrm>
          <a:prstGeom prst="rect">
            <a:avLst/>
          </a:prstGeom>
        </p:spPr>
      </p:pic>
      <p:sp>
        <p:nvSpPr>
          <p:cNvPr id="15" name="TextBox 14">
            <a:extLst>
              <a:ext uri="{FF2B5EF4-FFF2-40B4-BE49-F238E27FC236}">
                <a16:creationId xmlns:a16="http://schemas.microsoft.com/office/drawing/2014/main" id="{25E9307F-ED04-4915-A2FB-E5693CC2EA98}"/>
              </a:ext>
            </a:extLst>
          </p:cNvPr>
          <p:cNvSpPr txBox="1"/>
          <p:nvPr/>
        </p:nvSpPr>
        <p:spPr>
          <a:xfrm>
            <a:off x="992043" y="743858"/>
            <a:ext cx="2605714"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a:ln>
                  <a:noFill/>
                </a:ln>
                <a:solidFill>
                  <a:schemeClr val="accent6">
                    <a:lumMod val="75000"/>
                  </a:schemeClr>
                </a:solidFill>
                <a:effectLst/>
                <a:uLnTx/>
                <a:uFillTx/>
                <a:latin typeface="Franklin Gothic Book" panose="020B0503020102020204"/>
                <a:ea typeface="+mn-ea"/>
                <a:cs typeface="+mn-cs"/>
              </a:rPr>
              <a:t>NAPD Level</a:t>
            </a:r>
            <a:endParaRPr kumimoji="0" lang="en-US" sz="3200" b="0" i="0" u="none" strike="noStrike" kern="1200" cap="none" spc="0" normalizeH="0" baseline="0" noProof="0">
              <a:ln>
                <a:noFill/>
              </a:ln>
              <a:solidFill>
                <a:schemeClr val="accent6">
                  <a:lumMod val="75000"/>
                </a:schemeClr>
              </a:solidFill>
              <a:effectLst/>
              <a:uLnTx/>
              <a:uFillTx/>
              <a:latin typeface="Franklin Gothic Book" panose="020B0503020102020204"/>
              <a:ea typeface="+mn-ea"/>
              <a:cs typeface="+mn-cs"/>
            </a:endParaRPr>
          </a:p>
        </p:txBody>
      </p:sp>
      <p:pic>
        <p:nvPicPr>
          <p:cNvPr id="17" name="Picture 16">
            <a:extLst>
              <a:ext uri="{FF2B5EF4-FFF2-40B4-BE49-F238E27FC236}">
                <a16:creationId xmlns:a16="http://schemas.microsoft.com/office/drawing/2014/main" id="{4CD5341B-43B9-4A4C-B09A-C00438D4018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50886" y="1373796"/>
            <a:ext cx="518916" cy="413341"/>
          </a:xfrm>
          <a:prstGeom prst="rect">
            <a:avLst/>
          </a:prstGeom>
        </p:spPr>
      </p:pic>
      <p:sp>
        <p:nvSpPr>
          <p:cNvPr id="18" name="TextBox 17">
            <a:extLst>
              <a:ext uri="{FF2B5EF4-FFF2-40B4-BE49-F238E27FC236}">
                <a16:creationId xmlns:a16="http://schemas.microsoft.com/office/drawing/2014/main" id="{2C3D72D0-B04C-4B57-BA5C-6B22C73C0AA9}"/>
              </a:ext>
            </a:extLst>
          </p:cNvPr>
          <p:cNvSpPr txBox="1"/>
          <p:nvPr/>
        </p:nvSpPr>
        <p:spPr>
          <a:xfrm>
            <a:off x="1369802" y="1311880"/>
            <a:ext cx="3514156"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a:ln>
                  <a:noFill/>
                </a:ln>
                <a:solidFill>
                  <a:schemeClr val="accent6">
                    <a:lumMod val="75000"/>
                  </a:schemeClr>
                </a:solidFill>
                <a:effectLst/>
                <a:uLnTx/>
                <a:uFillTx/>
                <a:latin typeface="Franklin Gothic Book" panose="020B0503020102020204"/>
                <a:ea typeface="+mn-ea"/>
                <a:cs typeface="+mn-cs"/>
              </a:rPr>
              <a:t>Accountable NAPD</a:t>
            </a:r>
            <a:endParaRPr kumimoji="0" lang="en-US" sz="2800" b="0" i="0" u="none" strike="noStrike" kern="1200" cap="none" spc="0" normalizeH="0" baseline="0" noProof="0">
              <a:ln>
                <a:noFill/>
              </a:ln>
              <a:solidFill>
                <a:schemeClr val="accent6">
                  <a:lumMod val="75000"/>
                </a:schemeClr>
              </a:solidFill>
              <a:effectLst/>
              <a:uLnTx/>
              <a:uFillTx/>
              <a:latin typeface="Franklin Gothic Book" panose="020B0503020102020204"/>
              <a:ea typeface="+mn-ea"/>
              <a:cs typeface="+mn-cs"/>
            </a:endParaRPr>
          </a:p>
        </p:txBody>
      </p:sp>
      <p:sp>
        <p:nvSpPr>
          <p:cNvPr id="7" name="Rectangle 6">
            <a:extLst>
              <a:ext uri="{FF2B5EF4-FFF2-40B4-BE49-F238E27FC236}">
                <a16:creationId xmlns:a16="http://schemas.microsoft.com/office/drawing/2014/main" id="{7AC606FF-5A08-46DB-9F3F-B7D9767A6C08}"/>
              </a:ext>
            </a:extLst>
          </p:cNvPr>
          <p:cNvSpPr/>
          <p:nvPr/>
        </p:nvSpPr>
        <p:spPr>
          <a:xfrm>
            <a:off x="221942" y="1778614"/>
            <a:ext cx="11523214" cy="1015663"/>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effectLst/>
                <a:uLnTx/>
                <a:uFillTx/>
                <a:latin typeface="Franklin Gothic Book" panose="020B0503020102020204"/>
                <a:ea typeface="+mn-ea"/>
                <a:cs typeface="+mn-cs"/>
              </a:rPr>
              <a:t>This spreadsheet contains </a:t>
            </a:r>
            <a:r>
              <a:rPr kumimoji="0" lang="en-US" altLang="en-US" sz="2000" b="0" i="1" u="none" strike="noStrike" kern="1200" cap="none" spc="0" normalizeH="0" baseline="0" noProof="0">
                <a:ln>
                  <a:noFill/>
                </a:ln>
                <a:effectLst/>
                <a:uLnTx/>
                <a:uFillTx/>
                <a:latin typeface="Franklin Gothic Book" panose="020B0503020102020204"/>
                <a:ea typeface="+mn-ea"/>
                <a:cs typeface="+mn-cs"/>
              </a:rPr>
              <a:t>aggregated data for NAPD performance percentages of 100-day students, reported by demographic groups, for the district and all schools, all content areas and all assessed levels (E/M/H).  This spreadsheet also provides the suppressed data. </a:t>
            </a:r>
            <a:endParaRPr kumimoji="0" lang="en-US" sz="2000" b="0" i="0" u="none" strike="sngStrike" kern="1200" cap="none" spc="0" normalizeH="0" baseline="0" noProof="0">
              <a:ln>
                <a:noFill/>
              </a:ln>
              <a:effectLst/>
              <a:uLnTx/>
              <a:uFillTx/>
              <a:latin typeface="Franklin Gothic Book" panose="020B0503020102020204"/>
              <a:ea typeface="+mn-ea"/>
              <a:cs typeface="+mn-cs"/>
            </a:endParaRPr>
          </a:p>
        </p:txBody>
      </p:sp>
      <p:pic>
        <p:nvPicPr>
          <p:cNvPr id="6" name="Picture 5" descr="A screenshot of a spreadsheet titled &quot;Accountability - NAPD Level&quot; from the &quot;Accountable NAPD&quot; tab. The spreadsheet showcases columns labeled from A to Q, with the following visible headers:&#10;&#10;A: Accountable School Code&#10;B: District Name&#10;C: School Name&#10;D: Type&#10;E: Level&#10;F: School&#10;G: Demographic Group&#10;H: Suppression&#10;I: Enrollment&#10;J: NAPD Population&#10;K: NAPD Population % of all students&#10;L: Novice %&#10;M: Apprentice %&#10;N: Proficient %&#10;O: Distinguished %&#10;P: Proficient/ Distinguished %&#10;Q: Index">
            <a:extLst>
              <a:ext uri="{FF2B5EF4-FFF2-40B4-BE49-F238E27FC236}">
                <a16:creationId xmlns:a16="http://schemas.microsoft.com/office/drawing/2014/main" id="{F747B5CC-BD90-7606-2F58-76510501B5DB}"/>
              </a:ext>
            </a:extLst>
          </p:cNvPr>
          <p:cNvPicPr>
            <a:picLocks noChangeAspect="1"/>
          </p:cNvPicPr>
          <p:nvPr/>
        </p:nvPicPr>
        <p:blipFill>
          <a:blip r:embed="rId5"/>
          <a:stretch>
            <a:fillRect/>
          </a:stretch>
        </p:blipFill>
        <p:spPr>
          <a:xfrm>
            <a:off x="100892" y="3088909"/>
            <a:ext cx="11816178" cy="888254"/>
          </a:xfrm>
          <a:prstGeom prst="rect">
            <a:avLst/>
          </a:prstGeom>
        </p:spPr>
      </p:pic>
      <p:sp>
        <p:nvSpPr>
          <p:cNvPr id="3" name="Rectangle: Rounded Corners 2" descr="A red square highlights column E on the spreadsheet, labeled &quot;Level.&quot; ">
            <a:extLst>
              <a:ext uri="{FF2B5EF4-FFF2-40B4-BE49-F238E27FC236}">
                <a16:creationId xmlns:a16="http://schemas.microsoft.com/office/drawing/2014/main" id="{0EB1652A-68A6-3201-D561-D5BBE3B731D2}"/>
              </a:ext>
            </a:extLst>
          </p:cNvPr>
          <p:cNvSpPr/>
          <p:nvPr/>
        </p:nvSpPr>
        <p:spPr>
          <a:xfrm>
            <a:off x="2875625" y="3445990"/>
            <a:ext cx="532661" cy="548163"/>
          </a:xfrm>
          <a:prstGeom prst="roundRect">
            <a:avLst/>
          </a:prstGeom>
          <a:noFill/>
          <a:ln w="76200">
            <a:solidFill>
              <a:srgbClr val="AB351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graphicFrame>
        <p:nvGraphicFramePr>
          <p:cNvPr id="22" name="Diagram 21" descr="Contains text that states: Schools/Districts will receive suppressed accountability data that will not be publicly reported. These data are provided for internal school/district leadership review but should not be shared or discussed in public settings even past the data embargo phase. Suppressed data are indicated in red font in the spreadsheets. &#10;">
            <a:extLst>
              <a:ext uri="{FF2B5EF4-FFF2-40B4-BE49-F238E27FC236}">
                <a16:creationId xmlns:a16="http://schemas.microsoft.com/office/drawing/2014/main" id="{C28D1D96-83F7-8C28-F25E-9ED366353301}"/>
              </a:ext>
            </a:extLst>
          </p:cNvPr>
          <p:cNvGraphicFramePr/>
          <p:nvPr>
            <p:extLst>
              <p:ext uri="{D42A27DB-BD31-4B8C-83A1-F6EECF244321}">
                <p14:modId xmlns:p14="http://schemas.microsoft.com/office/powerpoint/2010/main" val="1027139291"/>
              </p:ext>
            </p:extLst>
          </p:nvPr>
        </p:nvGraphicFramePr>
        <p:xfrm>
          <a:off x="221942" y="3822211"/>
          <a:ext cx="5840028" cy="1460003"/>
        </p:xfrm>
        <a:graphic>
          <a:graphicData uri="http://schemas.openxmlformats.org/drawingml/2006/diagram">
            <dgm:relIds xmlns:dgm="http://schemas.openxmlformats.org/drawingml/2006/diagram" xmlns:r="http://schemas.openxmlformats.org/officeDocument/2006/relationships" r:dm="rId6" r:lo="rId7" r:qs="rId8" r:cs="rId9"/>
          </a:graphicData>
        </a:graphic>
      </p:graphicFrame>
      <p:pic>
        <p:nvPicPr>
          <p:cNvPr id="8" name="Picture 7" descr="A section of a spreadsheet focuses on metrics related to student performance and reasons for data suppression. The columns are labeled from R to X with the following headers:&#10;&#10;R: Suppressed Reason&#10;S: Novice %&#10;T: Apprentice %&#10;U: Proficient %&#10;V: Distinguished %&#10;W: Proficient/ Distinguished %&#10;X: Index">
            <a:extLst>
              <a:ext uri="{FF2B5EF4-FFF2-40B4-BE49-F238E27FC236}">
                <a16:creationId xmlns:a16="http://schemas.microsoft.com/office/drawing/2014/main" id="{46DBF8AF-FC66-71AE-0149-44D53AB7C944}"/>
              </a:ext>
            </a:extLst>
          </p:cNvPr>
          <p:cNvPicPr>
            <a:picLocks noChangeAspect="1"/>
          </p:cNvPicPr>
          <p:nvPr/>
        </p:nvPicPr>
        <p:blipFill>
          <a:blip r:embed="rId11"/>
          <a:stretch>
            <a:fillRect/>
          </a:stretch>
        </p:blipFill>
        <p:spPr>
          <a:xfrm>
            <a:off x="6130032" y="4096969"/>
            <a:ext cx="5840028" cy="1185245"/>
          </a:xfrm>
          <a:prstGeom prst="rect">
            <a:avLst/>
          </a:prstGeom>
        </p:spPr>
      </p:pic>
      <p:sp>
        <p:nvSpPr>
          <p:cNvPr id="21" name="Flowchart: Alternate Process 20" descr="A square emphasizes column R on the spreadsheet, labeled &quot;Suppressed Reason.&quot; ">
            <a:extLst>
              <a:ext uri="{FF2B5EF4-FFF2-40B4-BE49-F238E27FC236}">
                <a16:creationId xmlns:a16="http://schemas.microsoft.com/office/drawing/2014/main" id="{FAE07794-B8F8-130F-39A0-9758DE463188}"/>
              </a:ext>
            </a:extLst>
          </p:cNvPr>
          <p:cNvSpPr/>
          <p:nvPr/>
        </p:nvSpPr>
        <p:spPr>
          <a:xfrm>
            <a:off x="6183020" y="4266079"/>
            <a:ext cx="1123025" cy="1095375"/>
          </a:xfrm>
          <a:prstGeom prst="flowChartAlternateProcess">
            <a:avLst/>
          </a:prstGeom>
          <a:noFill/>
          <a:ln w="76200">
            <a:solidFill>
              <a:srgbClr val="007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Franklin Gothic Book" panose="020B0503020102020204"/>
              <a:ea typeface="+mn-ea"/>
              <a:cs typeface="+mn-cs"/>
            </a:endParaRPr>
          </a:p>
        </p:txBody>
      </p:sp>
      <p:sp>
        <p:nvSpPr>
          <p:cNvPr id="20" name="TextBox 19">
            <a:extLst>
              <a:ext uri="{FF2B5EF4-FFF2-40B4-BE49-F238E27FC236}">
                <a16:creationId xmlns:a16="http://schemas.microsoft.com/office/drawing/2014/main" id="{9A0995CB-A117-0A0A-345C-03D92D8A5DDA}"/>
              </a:ext>
            </a:extLst>
          </p:cNvPr>
          <p:cNvSpPr txBox="1"/>
          <p:nvPr/>
        </p:nvSpPr>
        <p:spPr>
          <a:xfrm>
            <a:off x="1347702" y="5361454"/>
            <a:ext cx="8682361"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a:ln>
                  <a:noFill/>
                </a:ln>
                <a:solidFill>
                  <a:prstClr val="black"/>
                </a:solidFill>
                <a:effectLst/>
                <a:uLnTx/>
                <a:uFillTx/>
                <a:latin typeface="Franklin Gothic Book" panose="020B0503020102020204"/>
                <a:ea typeface="+mn-ea"/>
                <a:cs typeface="+mn-cs"/>
              </a:rPr>
              <a:t>Note:</a:t>
            </a:r>
            <a:r>
              <a:rPr kumimoji="0" lang="en-US" sz="1800" b="0" i="0" u="none" strike="noStrike" kern="1200" cap="none" spc="0" normalizeH="0" baseline="0" noProof="0">
                <a:ln>
                  <a:noFill/>
                </a:ln>
                <a:solidFill>
                  <a:prstClr val="black"/>
                </a:solidFill>
                <a:effectLst/>
                <a:uLnTx/>
                <a:uFillTx/>
                <a:latin typeface="Franklin Gothic Book" panose="020B0503020102020204"/>
                <a:ea typeface="+mn-ea"/>
                <a:cs typeface="+mn-cs"/>
              </a:rPr>
              <a:t> Suppressed Results are also included in other spreadsheets</a:t>
            </a:r>
          </a:p>
        </p:txBody>
      </p:sp>
    </p:spTree>
    <p:extLst>
      <p:ext uri="{BB962C8B-B14F-4D97-AF65-F5344CB8AC3E}">
        <p14:creationId xmlns:p14="http://schemas.microsoft.com/office/powerpoint/2010/main" val="30437970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985EF9-647A-4444-B239-D24EB9551882}"/>
              </a:ext>
            </a:extLst>
          </p:cNvPr>
          <p:cNvSpPr>
            <a:spLocks noGrp="1"/>
          </p:cNvSpPr>
          <p:nvPr>
            <p:ph type="title"/>
          </p:nvPr>
        </p:nvSpPr>
        <p:spPr>
          <a:xfrm>
            <a:off x="473127" y="253377"/>
            <a:ext cx="8235975" cy="568096"/>
          </a:xfrm>
        </p:spPr>
        <p:txBody>
          <a:bodyPr>
            <a:normAutofit fontScale="90000"/>
          </a:bodyPr>
          <a:lstStyle/>
          <a:p>
            <a:r>
              <a:rPr lang="en-US" sz="4400" b="1">
                <a:solidFill>
                  <a:schemeClr val="accent6">
                    <a:lumMod val="75000"/>
                  </a:schemeClr>
                </a:solidFill>
              </a:rPr>
              <a:t>Accountability </a:t>
            </a:r>
            <a:r>
              <a:rPr lang="en-US">
                <a:solidFill>
                  <a:schemeClr val="accent6">
                    <a:lumMod val="75000"/>
                  </a:schemeClr>
                </a:solidFill>
              </a:rPr>
              <a:t>QSCS Survey Aggregate</a:t>
            </a:r>
          </a:p>
        </p:txBody>
      </p:sp>
      <p:sp>
        <p:nvSpPr>
          <p:cNvPr id="15" name="TextBox 14">
            <a:extLst>
              <a:ext uri="{FF2B5EF4-FFF2-40B4-BE49-F238E27FC236}">
                <a16:creationId xmlns:a16="http://schemas.microsoft.com/office/drawing/2014/main" id="{25E9307F-ED04-4915-A2FB-E5693CC2EA98}"/>
              </a:ext>
            </a:extLst>
          </p:cNvPr>
          <p:cNvSpPr txBox="1"/>
          <p:nvPr/>
        </p:nvSpPr>
        <p:spPr>
          <a:xfrm>
            <a:off x="992043" y="707239"/>
            <a:ext cx="2605714" cy="584775"/>
          </a:xfrm>
          <a:prstGeom prst="rect">
            <a:avLst/>
          </a:prstGeom>
          <a:noFill/>
        </p:spPr>
        <p:txBody>
          <a:bodyPr wrap="square" rtlCol="0">
            <a:spAutoFit/>
          </a:bodyPr>
          <a:lstStyle/>
          <a:p>
            <a:r>
              <a:rPr lang="en-US" sz="3200" b="1">
                <a:solidFill>
                  <a:schemeClr val="accent6">
                    <a:lumMod val="75000"/>
                  </a:schemeClr>
                </a:solidFill>
              </a:rPr>
              <a:t>QSCS</a:t>
            </a:r>
          </a:p>
        </p:txBody>
      </p:sp>
      <p:sp>
        <p:nvSpPr>
          <p:cNvPr id="18" name="TextBox 17">
            <a:extLst>
              <a:ext uri="{FF2B5EF4-FFF2-40B4-BE49-F238E27FC236}">
                <a16:creationId xmlns:a16="http://schemas.microsoft.com/office/drawing/2014/main" id="{2C3D72D0-B04C-4B57-BA5C-6B22C73C0AA9}"/>
              </a:ext>
            </a:extLst>
          </p:cNvPr>
          <p:cNvSpPr txBox="1"/>
          <p:nvPr/>
        </p:nvSpPr>
        <p:spPr>
          <a:xfrm>
            <a:off x="1369802" y="1311880"/>
            <a:ext cx="3514156" cy="523220"/>
          </a:xfrm>
          <a:prstGeom prst="rect">
            <a:avLst/>
          </a:prstGeom>
          <a:noFill/>
        </p:spPr>
        <p:txBody>
          <a:bodyPr wrap="square" rtlCol="0">
            <a:spAutoFit/>
          </a:bodyPr>
          <a:lstStyle/>
          <a:p>
            <a:r>
              <a:rPr lang="en-US" sz="2800" b="1">
                <a:solidFill>
                  <a:schemeClr val="accent6">
                    <a:lumMod val="75000"/>
                  </a:schemeClr>
                </a:solidFill>
              </a:rPr>
              <a:t>Survey Aggregate</a:t>
            </a:r>
          </a:p>
        </p:txBody>
      </p:sp>
      <p:sp>
        <p:nvSpPr>
          <p:cNvPr id="7" name="Rectangle 6" descr="The arrow w">
            <a:extLst>
              <a:ext uri="{FF2B5EF4-FFF2-40B4-BE49-F238E27FC236}">
                <a16:creationId xmlns:a16="http://schemas.microsoft.com/office/drawing/2014/main" id="{7AC606FF-5A08-46DB-9F3F-B7D9767A6C08}"/>
              </a:ext>
            </a:extLst>
          </p:cNvPr>
          <p:cNvSpPr/>
          <p:nvPr/>
        </p:nvSpPr>
        <p:spPr>
          <a:xfrm>
            <a:off x="221942" y="1778614"/>
            <a:ext cx="11523214" cy="1015663"/>
          </a:xfrm>
          <a:prstGeom prst="rect">
            <a:avLst/>
          </a:prstGeom>
        </p:spPr>
        <p:txBody>
          <a:bodyPr wrap="square">
            <a:spAutoFit/>
          </a:bodyPr>
          <a:lstStyle/>
          <a:p>
            <a:r>
              <a:rPr lang="en-US" sz="2000"/>
              <a:t>This spreadsheet contains </a:t>
            </a:r>
            <a:r>
              <a:rPr lang="en-US" altLang="en-US" sz="2000" i="1"/>
              <a:t>aggregated data for the Quality of School Climate and Safety for 100-day students, reported by demographic groups, for the district and all schools and all assessed levels (E/M/H).  </a:t>
            </a:r>
            <a:endParaRPr lang="en-US" sz="2000" strike="sngStrike"/>
          </a:p>
        </p:txBody>
      </p:sp>
      <p:pic>
        <p:nvPicPr>
          <p:cNvPr id="5" name="Picture 4">
            <a:extLst>
              <a:ext uri="{FF2B5EF4-FFF2-40B4-BE49-F238E27FC236}">
                <a16:creationId xmlns:a16="http://schemas.microsoft.com/office/drawing/2014/main" id="{09A2D379-C297-422B-8BB1-3311014CCA0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665" y="99803"/>
            <a:ext cx="680920" cy="753016"/>
          </a:xfrm>
          <a:prstGeom prst="rect">
            <a:avLst/>
          </a:prstGeom>
        </p:spPr>
      </p:pic>
      <p:pic>
        <p:nvPicPr>
          <p:cNvPr id="16" name="Picture 15">
            <a:extLst>
              <a:ext uri="{FF2B5EF4-FFF2-40B4-BE49-F238E27FC236}">
                <a16:creationId xmlns:a16="http://schemas.microsoft.com/office/drawing/2014/main" id="{5B1A95E9-0C0D-4DF2-9D3C-0C79113F4841}"/>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127" y="816330"/>
            <a:ext cx="518916" cy="573859"/>
          </a:xfrm>
          <a:prstGeom prst="rect">
            <a:avLst/>
          </a:prstGeom>
        </p:spPr>
      </p:pic>
      <p:pic>
        <p:nvPicPr>
          <p:cNvPr id="17" name="Picture 16">
            <a:extLst>
              <a:ext uri="{FF2B5EF4-FFF2-40B4-BE49-F238E27FC236}">
                <a16:creationId xmlns:a16="http://schemas.microsoft.com/office/drawing/2014/main" id="{4CD5341B-43B9-4A4C-B09A-C00438D40188}"/>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50886" y="1373796"/>
            <a:ext cx="518916" cy="413341"/>
          </a:xfrm>
          <a:prstGeom prst="rect">
            <a:avLst/>
          </a:prstGeom>
        </p:spPr>
      </p:pic>
      <p:pic>
        <p:nvPicPr>
          <p:cNvPr id="10" name="Picture 9" descr="A spreadsheet displaying column headers for data entry. The columns include &quot;Accountable School Co,&quot; &quot;District Name,&quot; &quot;School Name,&quot; &quot;Type,&quot; &quot;Level,&quot; &quot;Demographic Group,&quot; and &quot;Question,&quot; each with dropdown filter options visible beneath the headers. ">
            <a:extLst>
              <a:ext uri="{FF2B5EF4-FFF2-40B4-BE49-F238E27FC236}">
                <a16:creationId xmlns:a16="http://schemas.microsoft.com/office/drawing/2014/main" id="{6EF8E00D-58A3-991F-8216-18E7BCCA6BA0}"/>
              </a:ext>
            </a:extLst>
          </p:cNvPr>
          <p:cNvPicPr>
            <a:picLocks noChangeAspect="1"/>
          </p:cNvPicPr>
          <p:nvPr/>
        </p:nvPicPr>
        <p:blipFill>
          <a:blip r:embed="rId5"/>
          <a:stretch>
            <a:fillRect/>
          </a:stretch>
        </p:blipFill>
        <p:spPr>
          <a:xfrm>
            <a:off x="732585" y="2962545"/>
            <a:ext cx="8363914" cy="844477"/>
          </a:xfrm>
          <a:prstGeom prst="rect">
            <a:avLst/>
          </a:prstGeom>
        </p:spPr>
      </p:pic>
      <p:pic>
        <p:nvPicPr>
          <p:cNvPr id="4" name="Picture 3" descr="Spreadsheet view showing district and school-level data for the Quality of School Climate and Safety Survey. The columns visible include 'Suppression,' 'Participation Rate,' 'Strongly Disagree %,' 'Disagree %,' 'Agree %,' 'Strongly Agree %,' and 'Question Index.' Additionally, there's a section for 'Suppressed Results' highlighting combined percentage metrics labeled 'Strongly Disagree/Disagree %' and 'Agree/Strongly Agree %.' ">
            <a:extLst>
              <a:ext uri="{FF2B5EF4-FFF2-40B4-BE49-F238E27FC236}">
                <a16:creationId xmlns:a16="http://schemas.microsoft.com/office/drawing/2014/main" id="{F84E6D2A-6131-5EFA-3E13-C2FFCF446589}"/>
              </a:ext>
            </a:extLst>
          </p:cNvPr>
          <p:cNvPicPr>
            <a:picLocks noChangeAspect="1"/>
          </p:cNvPicPr>
          <p:nvPr/>
        </p:nvPicPr>
        <p:blipFill>
          <a:blip r:embed="rId6"/>
          <a:stretch>
            <a:fillRect/>
          </a:stretch>
        </p:blipFill>
        <p:spPr>
          <a:xfrm>
            <a:off x="732584" y="4178308"/>
            <a:ext cx="8461111" cy="1032119"/>
          </a:xfrm>
          <a:prstGeom prst="rect">
            <a:avLst/>
          </a:prstGeom>
        </p:spPr>
      </p:pic>
    </p:spTree>
    <p:extLst>
      <p:ext uri="{BB962C8B-B14F-4D97-AF65-F5344CB8AC3E}">
        <p14:creationId xmlns:p14="http://schemas.microsoft.com/office/powerpoint/2010/main" val="114289788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313B7-433F-4BF9-AA9A-CDC2BED3E06A}"/>
              </a:ext>
            </a:extLst>
          </p:cNvPr>
          <p:cNvSpPr>
            <a:spLocks noGrp="1"/>
          </p:cNvSpPr>
          <p:nvPr>
            <p:ph type="title"/>
          </p:nvPr>
        </p:nvSpPr>
        <p:spPr>
          <a:xfrm>
            <a:off x="8279806" y="7479463"/>
            <a:ext cx="3492137" cy="701994"/>
          </a:xfrm>
        </p:spPr>
        <p:txBody>
          <a:bodyPr>
            <a:normAutofit fontScale="90000"/>
          </a:bodyPr>
          <a:lstStyle/>
          <a:p>
            <a:r>
              <a:rPr lang="en-US" sz="2400"/>
              <a:t>Demographics, 4- and 5-year cohort rates </a:t>
            </a:r>
          </a:p>
        </p:txBody>
      </p:sp>
      <p:sp>
        <p:nvSpPr>
          <p:cNvPr id="19" name="TextBox 18">
            <a:extLst>
              <a:ext uri="{FF2B5EF4-FFF2-40B4-BE49-F238E27FC236}">
                <a16:creationId xmlns:a16="http://schemas.microsoft.com/office/drawing/2014/main" id="{5F1C49BE-1864-4029-BCBB-AE0D4E1F8F79}"/>
              </a:ext>
            </a:extLst>
          </p:cNvPr>
          <p:cNvSpPr txBox="1"/>
          <p:nvPr/>
        </p:nvSpPr>
        <p:spPr>
          <a:xfrm>
            <a:off x="796833" y="155598"/>
            <a:ext cx="4030625" cy="707886"/>
          </a:xfrm>
          <a:prstGeom prst="rect">
            <a:avLst/>
          </a:prstGeom>
          <a:noFill/>
        </p:spPr>
        <p:txBody>
          <a:bodyPr wrap="square" rtlCol="0">
            <a:spAutoFit/>
          </a:bodyPr>
          <a:lstStyle/>
          <a:p>
            <a:r>
              <a:rPr lang="en-US" sz="4000" b="1">
                <a:solidFill>
                  <a:srgbClr val="548235"/>
                </a:solidFill>
                <a:latin typeface="+mj-lt"/>
              </a:rPr>
              <a:t>Student Data</a:t>
            </a:r>
            <a:endParaRPr lang="en-US" sz="4000">
              <a:solidFill>
                <a:srgbClr val="548235"/>
              </a:solidFill>
            </a:endParaRPr>
          </a:p>
        </p:txBody>
      </p:sp>
      <p:sp>
        <p:nvSpPr>
          <p:cNvPr id="14" name="TextBox 13">
            <a:extLst>
              <a:ext uri="{FF2B5EF4-FFF2-40B4-BE49-F238E27FC236}">
                <a16:creationId xmlns:a16="http://schemas.microsoft.com/office/drawing/2014/main" id="{CC18F95D-D4EC-4D15-BD0D-FB04B1084134}"/>
              </a:ext>
            </a:extLst>
          </p:cNvPr>
          <p:cNvSpPr txBox="1"/>
          <p:nvPr/>
        </p:nvSpPr>
        <p:spPr>
          <a:xfrm>
            <a:off x="938969" y="741058"/>
            <a:ext cx="2605714" cy="584775"/>
          </a:xfrm>
          <a:prstGeom prst="rect">
            <a:avLst/>
          </a:prstGeom>
          <a:noFill/>
        </p:spPr>
        <p:txBody>
          <a:bodyPr wrap="square" rtlCol="0">
            <a:spAutoFit/>
          </a:bodyPr>
          <a:lstStyle/>
          <a:p>
            <a:r>
              <a:rPr lang="en-US" sz="3200" b="1">
                <a:solidFill>
                  <a:srgbClr val="548235"/>
                </a:solidFill>
              </a:rPr>
              <a:t>Graduates</a:t>
            </a:r>
            <a:endParaRPr lang="en-US" sz="3200">
              <a:solidFill>
                <a:srgbClr val="548235"/>
              </a:solidFill>
            </a:endParaRPr>
          </a:p>
        </p:txBody>
      </p:sp>
      <p:sp>
        <p:nvSpPr>
          <p:cNvPr id="15" name="TextBox 14">
            <a:extLst>
              <a:ext uri="{FF2B5EF4-FFF2-40B4-BE49-F238E27FC236}">
                <a16:creationId xmlns:a16="http://schemas.microsoft.com/office/drawing/2014/main" id="{9FE0EC3C-1D9F-4F6E-B5BF-CABCD01EF833}"/>
              </a:ext>
            </a:extLst>
          </p:cNvPr>
          <p:cNvSpPr txBox="1"/>
          <p:nvPr/>
        </p:nvSpPr>
        <p:spPr>
          <a:xfrm>
            <a:off x="1369802" y="1311880"/>
            <a:ext cx="7042678" cy="523220"/>
          </a:xfrm>
          <a:prstGeom prst="rect">
            <a:avLst/>
          </a:prstGeom>
          <a:noFill/>
        </p:spPr>
        <p:txBody>
          <a:bodyPr wrap="square" rtlCol="0">
            <a:spAutoFit/>
          </a:bodyPr>
          <a:lstStyle/>
          <a:p>
            <a:r>
              <a:rPr lang="en-US" sz="2800" b="1">
                <a:solidFill>
                  <a:srgbClr val="548235"/>
                </a:solidFill>
              </a:rPr>
              <a:t>Graduation Student Listing</a:t>
            </a:r>
            <a:endParaRPr lang="en-US" sz="2800">
              <a:solidFill>
                <a:srgbClr val="548235"/>
              </a:solidFill>
            </a:endParaRPr>
          </a:p>
        </p:txBody>
      </p:sp>
      <p:sp>
        <p:nvSpPr>
          <p:cNvPr id="21" name="Rectangle 20" descr="The arrow w">
            <a:extLst>
              <a:ext uri="{FF2B5EF4-FFF2-40B4-BE49-F238E27FC236}">
                <a16:creationId xmlns:a16="http://schemas.microsoft.com/office/drawing/2014/main" id="{81BCB345-3830-47E2-AB18-BFB01B217640}"/>
              </a:ext>
            </a:extLst>
          </p:cNvPr>
          <p:cNvSpPr/>
          <p:nvPr/>
        </p:nvSpPr>
        <p:spPr>
          <a:xfrm>
            <a:off x="420053" y="2155209"/>
            <a:ext cx="11351890" cy="707886"/>
          </a:xfrm>
          <a:prstGeom prst="rect">
            <a:avLst/>
          </a:prstGeom>
        </p:spPr>
        <p:txBody>
          <a:bodyPr wrap="square">
            <a:spAutoFit/>
          </a:bodyPr>
          <a:lstStyle/>
          <a:p>
            <a:r>
              <a:rPr lang="en-US" sz="2000" i="1"/>
              <a:t>This spreadsheet includes individual student level data for the 4- and 5-year adjusted cohort graduation.  </a:t>
            </a:r>
            <a:endParaRPr lang="en-US" sz="2000" strike="sngStrike">
              <a:highlight>
                <a:srgbClr val="FFFF00"/>
              </a:highlight>
            </a:endParaRPr>
          </a:p>
        </p:txBody>
      </p:sp>
      <p:pic>
        <p:nvPicPr>
          <p:cNvPr id="11" name="Picture 10">
            <a:extLst>
              <a:ext uri="{FF2B5EF4-FFF2-40B4-BE49-F238E27FC236}">
                <a16:creationId xmlns:a16="http://schemas.microsoft.com/office/drawing/2014/main" id="{FC594081-51E3-417E-91E5-D05B9911F51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10" y="51310"/>
            <a:ext cx="740723" cy="819151"/>
          </a:xfrm>
          <a:prstGeom prst="rect">
            <a:avLst/>
          </a:prstGeom>
        </p:spPr>
      </p:pic>
      <p:pic>
        <p:nvPicPr>
          <p:cNvPr id="12" name="Picture 11">
            <a:extLst>
              <a:ext uri="{FF2B5EF4-FFF2-40B4-BE49-F238E27FC236}">
                <a16:creationId xmlns:a16="http://schemas.microsoft.com/office/drawing/2014/main" id="{0270F6E6-F1F0-4B45-8860-5560DF61FEA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0053" y="817590"/>
            <a:ext cx="518916" cy="573859"/>
          </a:xfrm>
          <a:prstGeom prst="rect">
            <a:avLst/>
          </a:prstGeom>
        </p:spPr>
      </p:pic>
      <p:pic>
        <p:nvPicPr>
          <p:cNvPr id="13" name="Picture 12">
            <a:extLst>
              <a:ext uri="{FF2B5EF4-FFF2-40B4-BE49-F238E27FC236}">
                <a16:creationId xmlns:a16="http://schemas.microsoft.com/office/drawing/2014/main" id="{6122D9C5-0AAF-4DD5-B8EF-307CFE115A5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50886" y="1373796"/>
            <a:ext cx="518916" cy="413341"/>
          </a:xfrm>
          <a:prstGeom prst="rect">
            <a:avLst/>
          </a:prstGeom>
        </p:spPr>
      </p:pic>
      <p:pic>
        <p:nvPicPr>
          <p:cNvPr id="5" name="Picture 4" descr="A spreadsheet displaying column headers for student data management. The columns include &quot;Cohort,&quot; &quot;On Time,&quot; &quot;Cohort Status,&quot; &quot;School Code,&quot; &quot;Accountability Code,&quot; &quot;Last Name,&quot; &quot;First Name,&quot; &quot;Middle Name,&quot; &quot;SSID,&quot; &quot;DOB&quot; (Date of Birth), &quot;Grade,&quot; and &quot;End Status.&quot;">
            <a:extLst>
              <a:ext uri="{FF2B5EF4-FFF2-40B4-BE49-F238E27FC236}">
                <a16:creationId xmlns:a16="http://schemas.microsoft.com/office/drawing/2014/main" id="{E718CD0D-62C5-EB6B-E050-3A1E1DD835AF}"/>
              </a:ext>
            </a:extLst>
          </p:cNvPr>
          <p:cNvPicPr>
            <a:picLocks noChangeAspect="1"/>
          </p:cNvPicPr>
          <p:nvPr/>
        </p:nvPicPr>
        <p:blipFill>
          <a:blip r:embed="rId5"/>
          <a:stretch>
            <a:fillRect/>
          </a:stretch>
        </p:blipFill>
        <p:spPr>
          <a:xfrm>
            <a:off x="162774" y="3026656"/>
            <a:ext cx="10928810" cy="819150"/>
          </a:xfrm>
          <a:prstGeom prst="rect">
            <a:avLst/>
          </a:prstGeom>
        </p:spPr>
      </p:pic>
      <p:pic>
        <p:nvPicPr>
          <p:cNvPr id="7" name="Picture 6" descr="A spreadsheet displaying column headers related to student demographics and academic information. The columns include &quot;End status date,&quot; &quot;Diploma Type,&quot; &quot;Gender,&quot; &quot;Ethnicity,&quot; &quot;Lunch,&quot; &quot;English Learners,&quot; and &quot;Disability.&quot; ">
            <a:extLst>
              <a:ext uri="{FF2B5EF4-FFF2-40B4-BE49-F238E27FC236}">
                <a16:creationId xmlns:a16="http://schemas.microsoft.com/office/drawing/2014/main" id="{211D9916-C9C7-940C-F36A-69A907331B6D}"/>
              </a:ext>
            </a:extLst>
          </p:cNvPr>
          <p:cNvPicPr>
            <a:picLocks noChangeAspect="1"/>
          </p:cNvPicPr>
          <p:nvPr/>
        </p:nvPicPr>
        <p:blipFill>
          <a:blip r:embed="rId6"/>
          <a:stretch>
            <a:fillRect/>
          </a:stretch>
        </p:blipFill>
        <p:spPr>
          <a:xfrm>
            <a:off x="3145114" y="4026898"/>
            <a:ext cx="5134692" cy="1048022"/>
          </a:xfrm>
          <a:prstGeom prst="rect">
            <a:avLst/>
          </a:prstGeom>
        </p:spPr>
      </p:pic>
    </p:spTree>
    <p:extLst>
      <p:ext uri="{BB962C8B-B14F-4D97-AF65-F5344CB8AC3E}">
        <p14:creationId xmlns:p14="http://schemas.microsoft.com/office/powerpoint/2010/main" val="9660200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4313B7-433F-4BF9-AA9A-CDC2BED3E06A}"/>
              </a:ext>
            </a:extLst>
          </p:cNvPr>
          <p:cNvSpPr>
            <a:spLocks noGrp="1"/>
          </p:cNvSpPr>
          <p:nvPr>
            <p:ph type="title"/>
          </p:nvPr>
        </p:nvSpPr>
        <p:spPr>
          <a:xfrm>
            <a:off x="7921918" y="7417639"/>
            <a:ext cx="4121925" cy="644011"/>
          </a:xfrm>
        </p:spPr>
        <p:txBody>
          <a:bodyPr>
            <a:noAutofit/>
          </a:bodyPr>
          <a:lstStyle/>
          <a:p>
            <a:r>
              <a:rPr lang="en-US" sz="2400"/>
              <a:t>Demographics, Academic and Career Ready, Postsecondary Ready, Bonus </a:t>
            </a:r>
          </a:p>
        </p:txBody>
      </p:sp>
      <p:sp>
        <p:nvSpPr>
          <p:cNvPr id="19" name="TextBox 18">
            <a:extLst>
              <a:ext uri="{FF2B5EF4-FFF2-40B4-BE49-F238E27FC236}">
                <a16:creationId xmlns:a16="http://schemas.microsoft.com/office/drawing/2014/main" id="{5F1C49BE-1864-4029-BCBB-AE0D4E1F8F79}"/>
              </a:ext>
            </a:extLst>
          </p:cNvPr>
          <p:cNvSpPr txBox="1"/>
          <p:nvPr/>
        </p:nvSpPr>
        <p:spPr>
          <a:xfrm>
            <a:off x="732585" y="178448"/>
            <a:ext cx="4030625" cy="707886"/>
          </a:xfrm>
          <a:prstGeom prst="rect">
            <a:avLst/>
          </a:prstGeom>
          <a:noFill/>
        </p:spPr>
        <p:txBody>
          <a:bodyPr wrap="square" rtlCol="0">
            <a:spAutoFit/>
          </a:bodyPr>
          <a:lstStyle/>
          <a:p>
            <a:r>
              <a:rPr lang="en-US" sz="4000" b="1">
                <a:solidFill>
                  <a:srgbClr val="548235"/>
                </a:solidFill>
                <a:latin typeface="+mj-lt"/>
              </a:rPr>
              <a:t>Student Data</a:t>
            </a:r>
            <a:endParaRPr lang="en-US" sz="4000">
              <a:solidFill>
                <a:srgbClr val="548235"/>
              </a:solidFill>
            </a:endParaRPr>
          </a:p>
        </p:txBody>
      </p:sp>
      <p:sp>
        <p:nvSpPr>
          <p:cNvPr id="14" name="TextBox 13">
            <a:extLst>
              <a:ext uri="{FF2B5EF4-FFF2-40B4-BE49-F238E27FC236}">
                <a16:creationId xmlns:a16="http://schemas.microsoft.com/office/drawing/2014/main" id="{CC18F95D-D4EC-4D15-BD0D-FB04B1084134}"/>
              </a:ext>
            </a:extLst>
          </p:cNvPr>
          <p:cNvSpPr txBox="1"/>
          <p:nvPr/>
        </p:nvSpPr>
        <p:spPr>
          <a:xfrm>
            <a:off x="992043" y="743858"/>
            <a:ext cx="2605714" cy="584775"/>
          </a:xfrm>
          <a:prstGeom prst="rect">
            <a:avLst/>
          </a:prstGeom>
          <a:noFill/>
        </p:spPr>
        <p:txBody>
          <a:bodyPr wrap="square" rtlCol="0">
            <a:spAutoFit/>
          </a:bodyPr>
          <a:lstStyle/>
          <a:p>
            <a:r>
              <a:rPr lang="en-US" sz="3200" b="1">
                <a:solidFill>
                  <a:srgbClr val="548235"/>
                </a:solidFill>
              </a:rPr>
              <a:t>PSR</a:t>
            </a:r>
            <a:endParaRPr lang="en-US" sz="3200">
              <a:solidFill>
                <a:srgbClr val="548235"/>
              </a:solidFill>
            </a:endParaRPr>
          </a:p>
        </p:txBody>
      </p:sp>
      <p:sp>
        <p:nvSpPr>
          <p:cNvPr id="15" name="TextBox 14">
            <a:extLst>
              <a:ext uri="{FF2B5EF4-FFF2-40B4-BE49-F238E27FC236}">
                <a16:creationId xmlns:a16="http://schemas.microsoft.com/office/drawing/2014/main" id="{9FE0EC3C-1D9F-4F6E-B5BF-CABCD01EF833}"/>
              </a:ext>
            </a:extLst>
          </p:cNvPr>
          <p:cNvSpPr txBox="1"/>
          <p:nvPr/>
        </p:nvSpPr>
        <p:spPr>
          <a:xfrm>
            <a:off x="1369802" y="1311880"/>
            <a:ext cx="7042678" cy="523220"/>
          </a:xfrm>
          <a:prstGeom prst="rect">
            <a:avLst/>
          </a:prstGeom>
          <a:noFill/>
        </p:spPr>
        <p:txBody>
          <a:bodyPr wrap="square" rtlCol="0">
            <a:spAutoFit/>
          </a:bodyPr>
          <a:lstStyle/>
          <a:p>
            <a:r>
              <a:rPr lang="en-US" sz="2800" b="1">
                <a:solidFill>
                  <a:srgbClr val="548235"/>
                </a:solidFill>
              </a:rPr>
              <a:t>Postsecondary Ready</a:t>
            </a:r>
            <a:endParaRPr lang="en-US" sz="2800">
              <a:solidFill>
                <a:srgbClr val="548235"/>
              </a:solidFill>
            </a:endParaRPr>
          </a:p>
        </p:txBody>
      </p:sp>
      <p:sp>
        <p:nvSpPr>
          <p:cNvPr id="17" name="Rectangle 16" descr="The arrow w">
            <a:extLst>
              <a:ext uri="{FF2B5EF4-FFF2-40B4-BE49-F238E27FC236}">
                <a16:creationId xmlns:a16="http://schemas.microsoft.com/office/drawing/2014/main" id="{7EB15935-F851-4DAA-BEF6-FD3AC91E1123}"/>
              </a:ext>
            </a:extLst>
          </p:cNvPr>
          <p:cNvSpPr/>
          <p:nvPr/>
        </p:nvSpPr>
        <p:spPr>
          <a:xfrm>
            <a:off x="306977" y="1874678"/>
            <a:ext cx="11351890" cy="707886"/>
          </a:xfrm>
          <a:prstGeom prst="rect">
            <a:avLst/>
          </a:prstGeom>
        </p:spPr>
        <p:txBody>
          <a:bodyPr wrap="square">
            <a:spAutoFit/>
          </a:bodyPr>
          <a:lstStyle/>
          <a:p>
            <a:r>
              <a:rPr lang="en-US" sz="2000" i="1"/>
              <a:t>This spreadsheet includes </a:t>
            </a:r>
            <a:r>
              <a:rPr lang="en-US" altLang="en-US" sz="2000" i="1">
                <a:latin typeface="+mn-lt"/>
              </a:rPr>
              <a:t>individual student level data for Academic and Career Readiness, including Bonus counts for earning industry certification in high-demand sectors.</a:t>
            </a:r>
            <a:endParaRPr lang="en-US" sz="2000" strike="sngStrike">
              <a:highlight>
                <a:srgbClr val="FFFF00"/>
              </a:highlight>
            </a:endParaRPr>
          </a:p>
        </p:txBody>
      </p:sp>
      <p:pic>
        <p:nvPicPr>
          <p:cNvPr id="11" name="Picture 10">
            <a:extLst>
              <a:ext uri="{FF2B5EF4-FFF2-40B4-BE49-F238E27FC236}">
                <a16:creationId xmlns:a16="http://schemas.microsoft.com/office/drawing/2014/main" id="{FC594081-51E3-417E-91E5-D05B9911F51C}"/>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1310"/>
            <a:ext cx="796834" cy="881203"/>
          </a:xfrm>
          <a:prstGeom prst="rect">
            <a:avLst/>
          </a:prstGeom>
        </p:spPr>
      </p:pic>
      <p:pic>
        <p:nvPicPr>
          <p:cNvPr id="12" name="Picture 11">
            <a:extLst>
              <a:ext uri="{FF2B5EF4-FFF2-40B4-BE49-F238E27FC236}">
                <a16:creationId xmlns:a16="http://schemas.microsoft.com/office/drawing/2014/main" id="{0270F6E6-F1F0-4B45-8860-5560DF61FEAF}"/>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127" y="816330"/>
            <a:ext cx="518916" cy="573859"/>
          </a:xfrm>
          <a:prstGeom prst="rect">
            <a:avLst/>
          </a:prstGeom>
        </p:spPr>
      </p:pic>
      <p:pic>
        <p:nvPicPr>
          <p:cNvPr id="13" name="Picture 12">
            <a:extLst>
              <a:ext uri="{FF2B5EF4-FFF2-40B4-BE49-F238E27FC236}">
                <a16:creationId xmlns:a16="http://schemas.microsoft.com/office/drawing/2014/main" id="{6122D9C5-0AAF-4DD5-B8EF-307CFE115A50}"/>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50886" y="1373796"/>
            <a:ext cx="518916" cy="413341"/>
          </a:xfrm>
          <a:prstGeom prst="rect">
            <a:avLst/>
          </a:prstGeom>
        </p:spPr>
      </p:pic>
      <p:pic>
        <p:nvPicPr>
          <p:cNvPr id="7" name="Picture 6" descr="A spreadsheet displaying column headers related to student enrollment and demographic information. The columns include &quot;Accountability (100 days) School Code,&quot; &quot;Where the student's enrollment is associated with,&quot; &quot;Last Name,&quot; &quot;First Name,&quot; &quot;Middle Name,&quot; &quot;SSID,&quot; &quot;Date Of Birth,&quot; &quot;Race/Ethnicity,&quot; and &quot;English Learner.&quot; ">
            <a:extLst>
              <a:ext uri="{FF2B5EF4-FFF2-40B4-BE49-F238E27FC236}">
                <a16:creationId xmlns:a16="http://schemas.microsoft.com/office/drawing/2014/main" id="{036CB6DB-BAA8-2976-592C-482AE2687268}"/>
              </a:ext>
            </a:extLst>
          </p:cNvPr>
          <p:cNvPicPr>
            <a:picLocks noChangeAspect="1"/>
          </p:cNvPicPr>
          <p:nvPr/>
        </p:nvPicPr>
        <p:blipFill>
          <a:blip r:embed="rId5"/>
          <a:stretch>
            <a:fillRect/>
          </a:stretch>
        </p:blipFill>
        <p:spPr>
          <a:xfrm>
            <a:off x="398417" y="2886659"/>
            <a:ext cx="8236117" cy="926782"/>
          </a:xfrm>
          <a:prstGeom prst="rect">
            <a:avLst/>
          </a:prstGeom>
        </p:spPr>
      </p:pic>
      <p:pic>
        <p:nvPicPr>
          <p:cNvPr id="9" name="Picture 8" descr=" A spreadsheet displaying column headers related to student outcomes and assessments. The columns include &quot;Lunch,&quot; &quot;Disability,&quot; &quot;Student Graduated,&quot; &quot;Alternate Assessment Student,&quot; &quot;Match to Scores,&quot; &quot;Postsecondary Ready,&quot; &quot;Academic Ready,&quot; &quot;Career Ready,&quot; and &quot;Career Bonus.&quot; ">
            <a:extLst>
              <a:ext uri="{FF2B5EF4-FFF2-40B4-BE49-F238E27FC236}">
                <a16:creationId xmlns:a16="http://schemas.microsoft.com/office/drawing/2014/main" id="{3EB325E3-24B9-070B-1D98-A9B3BC33B9B4}"/>
              </a:ext>
            </a:extLst>
          </p:cNvPr>
          <p:cNvPicPr>
            <a:picLocks noChangeAspect="1"/>
          </p:cNvPicPr>
          <p:nvPr/>
        </p:nvPicPr>
        <p:blipFill>
          <a:blip r:embed="rId6"/>
          <a:stretch>
            <a:fillRect/>
          </a:stretch>
        </p:blipFill>
        <p:spPr>
          <a:xfrm>
            <a:off x="1759394" y="4117536"/>
            <a:ext cx="7990248" cy="1145660"/>
          </a:xfrm>
          <a:prstGeom prst="rect">
            <a:avLst/>
          </a:prstGeom>
        </p:spPr>
      </p:pic>
    </p:spTree>
    <p:extLst>
      <p:ext uri="{BB962C8B-B14F-4D97-AF65-F5344CB8AC3E}">
        <p14:creationId xmlns:p14="http://schemas.microsoft.com/office/powerpoint/2010/main" val="304925159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Title 30">
            <a:extLst>
              <a:ext uri="{FF2B5EF4-FFF2-40B4-BE49-F238E27FC236}">
                <a16:creationId xmlns:a16="http://schemas.microsoft.com/office/drawing/2014/main" id="{A226B807-314E-40D6-B20E-487B3CDC1FFF}"/>
              </a:ext>
            </a:extLst>
          </p:cNvPr>
          <p:cNvSpPr>
            <a:spLocks noGrp="1"/>
          </p:cNvSpPr>
          <p:nvPr>
            <p:ph type="title"/>
          </p:nvPr>
        </p:nvSpPr>
        <p:spPr>
          <a:xfrm>
            <a:off x="7514271" y="7634577"/>
            <a:ext cx="4418237" cy="1323438"/>
          </a:xfrm>
        </p:spPr>
        <p:txBody>
          <a:bodyPr>
            <a:noAutofit/>
          </a:bodyPr>
          <a:lstStyle/>
          <a:p>
            <a:r>
              <a:rPr lang="en-US" sz="2400">
                <a:solidFill>
                  <a:schemeClr val="bg2"/>
                </a:solidFill>
              </a:rPr>
              <a:t>Content</a:t>
            </a:r>
            <a:r>
              <a:rPr lang="en-US" sz="2400" baseline="0">
                <a:solidFill>
                  <a:schemeClr val="bg2"/>
                </a:solidFill>
              </a:rPr>
              <a:t> Assessments, Allegation Score Changes, Demographics, Indicator Inclusion</a:t>
            </a:r>
            <a:endParaRPr lang="en-US" sz="2800">
              <a:solidFill>
                <a:schemeClr val="bg2"/>
              </a:solidFill>
            </a:endParaRPr>
          </a:p>
        </p:txBody>
      </p:sp>
      <p:sp>
        <p:nvSpPr>
          <p:cNvPr id="32" name="TextBox 31">
            <a:extLst>
              <a:ext uri="{FF2B5EF4-FFF2-40B4-BE49-F238E27FC236}">
                <a16:creationId xmlns:a16="http://schemas.microsoft.com/office/drawing/2014/main" id="{4F87B52C-5BA0-4D13-9D6F-BC6FC2899C61}"/>
              </a:ext>
            </a:extLst>
          </p:cNvPr>
          <p:cNvSpPr txBox="1"/>
          <p:nvPr/>
        </p:nvSpPr>
        <p:spPr>
          <a:xfrm>
            <a:off x="732585" y="114296"/>
            <a:ext cx="4030625" cy="707886"/>
          </a:xfrm>
          <a:prstGeom prst="rect">
            <a:avLst/>
          </a:prstGeom>
          <a:noFill/>
        </p:spPr>
        <p:txBody>
          <a:bodyPr wrap="square" rtlCol="0">
            <a:spAutoFit/>
          </a:bodyPr>
          <a:lstStyle/>
          <a:p>
            <a:r>
              <a:rPr lang="en-US" sz="4000" b="1">
                <a:solidFill>
                  <a:srgbClr val="548235"/>
                </a:solidFill>
                <a:latin typeface="+mj-lt"/>
              </a:rPr>
              <a:t>Student Data</a:t>
            </a:r>
            <a:endParaRPr lang="en-US" sz="4000">
              <a:solidFill>
                <a:srgbClr val="548235"/>
              </a:solidFill>
            </a:endParaRPr>
          </a:p>
        </p:txBody>
      </p:sp>
      <p:sp>
        <p:nvSpPr>
          <p:cNvPr id="23" name="TextBox 22">
            <a:extLst>
              <a:ext uri="{FF2B5EF4-FFF2-40B4-BE49-F238E27FC236}">
                <a16:creationId xmlns:a16="http://schemas.microsoft.com/office/drawing/2014/main" id="{A76D2694-EDB5-4C77-A2A2-C65299E9285A}"/>
              </a:ext>
            </a:extLst>
          </p:cNvPr>
          <p:cNvSpPr txBox="1"/>
          <p:nvPr/>
        </p:nvSpPr>
        <p:spPr>
          <a:xfrm>
            <a:off x="992043" y="773835"/>
            <a:ext cx="2390503" cy="584775"/>
          </a:xfrm>
          <a:prstGeom prst="rect">
            <a:avLst/>
          </a:prstGeom>
          <a:noFill/>
        </p:spPr>
        <p:txBody>
          <a:bodyPr wrap="square" rtlCol="0">
            <a:spAutoFit/>
          </a:bodyPr>
          <a:lstStyle/>
          <a:p>
            <a:r>
              <a:rPr lang="en-US" sz="3200" b="1">
                <a:solidFill>
                  <a:srgbClr val="548235"/>
                </a:solidFill>
              </a:rPr>
              <a:t>Tests</a:t>
            </a:r>
            <a:endParaRPr lang="en-US" sz="3200">
              <a:solidFill>
                <a:srgbClr val="548235"/>
              </a:solidFill>
            </a:endParaRPr>
          </a:p>
        </p:txBody>
      </p:sp>
      <p:sp>
        <p:nvSpPr>
          <p:cNvPr id="24" name="TextBox 23">
            <a:extLst>
              <a:ext uri="{FF2B5EF4-FFF2-40B4-BE49-F238E27FC236}">
                <a16:creationId xmlns:a16="http://schemas.microsoft.com/office/drawing/2014/main" id="{782D59A3-9D06-4A95-994F-332AB407B25D}"/>
              </a:ext>
            </a:extLst>
          </p:cNvPr>
          <p:cNvSpPr txBox="1"/>
          <p:nvPr/>
        </p:nvSpPr>
        <p:spPr>
          <a:xfrm>
            <a:off x="1448665" y="1318932"/>
            <a:ext cx="5287254" cy="523220"/>
          </a:xfrm>
          <a:prstGeom prst="rect">
            <a:avLst/>
          </a:prstGeom>
          <a:noFill/>
        </p:spPr>
        <p:txBody>
          <a:bodyPr wrap="square" rtlCol="0">
            <a:spAutoFit/>
          </a:bodyPr>
          <a:lstStyle/>
          <a:p>
            <a:r>
              <a:rPr kumimoji="0" lang="en-US" sz="2800" b="1" i="0" u="none" strike="noStrike" kern="1200" cap="none" spc="0" normalizeH="0" baseline="0" noProof="0">
                <a:ln>
                  <a:noFill/>
                </a:ln>
                <a:solidFill>
                  <a:srgbClr val="548235"/>
                </a:solidFill>
                <a:effectLst/>
                <a:uLnTx/>
                <a:uFillTx/>
                <a:ea typeface="+mj-ea"/>
                <a:cs typeface="+mj-cs"/>
              </a:rPr>
              <a:t>Student Listings</a:t>
            </a:r>
            <a:endParaRPr lang="en-US" sz="2800">
              <a:solidFill>
                <a:srgbClr val="548235"/>
              </a:solidFill>
            </a:endParaRPr>
          </a:p>
        </p:txBody>
      </p:sp>
      <p:sp>
        <p:nvSpPr>
          <p:cNvPr id="27" name="TextBox 26">
            <a:extLst>
              <a:ext uri="{FF2B5EF4-FFF2-40B4-BE49-F238E27FC236}">
                <a16:creationId xmlns:a16="http://schemas.microsoft.com/office/drawing/2014/main" id="{5982F8FE-8794-46FF-AFF2-84CC39B92633}"/>
              </a:ext>
            </a:extLst>
          </p:cNvPr>
          <p:cNvSpPr txBox="1"/>
          <p:nvPr/>
        </p:nvSpPr>
        <p:spPr>
          <a:xfrm>
            <a:off x="1659086" y="1827981"/>
            <a:ext cx="5579391" cy="461665"/>
          </a:xfrm>
          <a:prstGeom prst="rect">
            <a:avLst/>
          </a:prstGeom>
          <a:noFill/>
        </p:spPr>
        <p:txBody>
          <a:bodyPr wrap="square" rtlCol="0">
            <a:spAutoFit/>
          </a:bodyPr>
          <a:lstStyle/>
          <a:p>
            <a:r>
              <a:rPr kumimoji="0" lang="en-US" sz="2400" b="1" i="1" u="none" strike="noStrike" kern="1200" cap="none" spc="0" normalizeH="0" baseline="0" noProof="0">
                <a:ln>
                  <a:noFill/>
                </a:ln>
                <a:solidFill>
                  <a:srgbClr val="548235"/>
                </a:solidFill>
                <a:effectLst/>
                <a:uLnTx/>
                <a:uFillTx/>
                <a:ea typeface="+mj-ea"/>
                <a:cs typeface="+mj-cs"/>
              </a:rPr>
              <a:t>Content Assessments </a:t>
            </a:r>
            <a:r>
              <a:rPr lang="en-US" sz="2400" b="1" i="1" strike="noStrike">
                <a:solidFill>
                  <a:srgbClr val="548235"/>
                </a:solidFill>
                <a:ea typeface="+mj-ea"/>
                <a:cs typeface="+mj-cs"/>
              </a:rPr>
              <a:t>Tab</a:t>
            </a:r>
            <a:endParaRPr lang="en-US" sz="2400" i="1" strike="sngStrike">
              <a:solidFill>
                <a:srgbClr val="548235"/>
              </a:solidFill>
            </a:endParaRPr>
          </a:p>
        </p:txBody>
      </p:sp>
      <p:sp>
        <p:nvSpPr>
          <p:cNvPr id="6" name="Rectangle 5">
            <a:extLst>
              <a:ext uri="{FF2B5EF4-FFF2-40B4-BE49-F238E27FC236}">
                <a16:creationId xmlns:a16="http://schemas.microsoft.com/office/drawing/2014/main" id="{1C3EC77F-3C70-4310-87B6-9A5A5EA8DE0C}"/>
              </a:ext>
            </a:extLst>
          </p:cNvPr>
          <p:cNvSpPr/>
          <p:nvPr/>
        </p:nvSpPr>
        <p:spPr>
          <a:xfrm>
            <a:off x="0" y="2243292"/>
            <a:ext cx="11771945" cy="923330"/>
          </a:xfrm>
          <a:prstGeom prst="rect">
            <a:avLst/>
          </a:prstGeom>
        </p:spPr>
        <p:txBody>
          <a:bodyPr wrap="square">
            <a:spAutoFit/>
          </a:bodyPr>
          <a:lstStyle/>
          <a:p>
            <a:r>
              <a:rPr lang="en-US" i="1">
                <a:solidFill>
                  <a:schemeClr val="tx1"/>
                </a:solidFill>
              </a:rPr>
              <a:t>This </a:t>
            </a:r>
            <a:r>
              <a:rPr lang="en-US" i="1"/>
              <a:t>worksheet tab</a:t>
            </a:r>
            <a:r>
              <a:rPr lang="en-US" i="1">
                <a:solidFill>
                  <a:schemeClr val="tx1"/>
                </a:solidFill>
              </a:rPr>
              <a:t> includes individual student level data for each content area test (reading, mathematics, science, social studies and writing)</a:t>
            </a:r>
            <a:r>
              <a:rPr lang="en-US" i="1"/>
              <a:t>. The data provide allegation score changes, status of students’ inclusion in each indicator, students’ scale scores, non-participation and performance levels for each assessment and percentile.</a:t>
            </a:r>
            <a:endParaRPr lang="en-US" strike="sngStrike">
              <a:solidFill>
                <a:srgbClr val="FF0000"/>
              </a:solidFill>
            </a:endParaRPr>
          </a:p>
        </p:txBody>
      </p:sp>
      <p:pic>
        <p:nvPicPr>
          <p:cNvPr id="15" name="Picture 14">
            <a:extLst>
              <a:ext uri="{FF2B5EF4-FFF2-40B4-BE49-F238E27FC236}">
                <a16:creationId xmlns:a16="http://schemas.microsoft.com/office/drawing/2014/main" id="{41023E3B-825F-4A84-BD2E-14F27D3BEED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6497" y="23347"/>
            <a:ext cx="719934" cy="804304"/>
          </a:xfrm>
          <a:prstGeom prst="rect">
            <a:avLst/>
          </a:prstGeom>
        </p:spPr>
      </p:pic>
      <p:pic>
        <p:nvPicPr>
          <p:cNvPr id="20" name="Picture 19">
            <a:extLst>
              <a:ext uri="{FF2B5EF4-FFF2-40B4-BE49-F238E27FC236}">
                <a16:creationId xmlns:a16="http://schemas.microsoft.com/office/drawing/2014/main" id="{A9875737-DFB9-4B2A-9EB9-60F5C53A74A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127" y="816330"/>
            <a:ext cx="518916" cy="573859"/>
          </a:xfrm>
          <a:prstGeom prst="rect">
            <a:avLst/>
          </a:prstGeom>
        </p:spPr>
      </p:pic>
      <p:pic>
        <p:nvPicPr>
          <p:cNvPr id="21" name="Picture 20">
            <a:extLst>
              <a:ext uri="{FF2B5EF4-FFF2-40B4-BE49-F238E27FC236}">
                <a16:creationId xmlns:a16="http://schemas.microsoft.com/office/drawing/2014/main" id="{A8A2D007-5897-4EA8-9D7C-8FE9375FDE3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50886" y="1373796"/>
            <a:ext cx="518916" cy="413341"/>
          </a:xfrm>
          <a:prstGeom prst="rect">
            <a:avLst/>
          </a:prstGeom>
        </p:spPr>
      </p:pic>
      <p:pic>
        <p:nvPicPr>
          <p:cNvPr id="22" name="Picture 21">
            <a:extLst>
              <a:ext uri="{FF2B5EF4-FFF2-40B4-BE49-F238E27FC236}">
                <a16:creationId xmlns:a16="http://schemas.microsoft.com/office/drawing/2014/main" id="{5A8B827A-4FCB-49AD-9F1E-A1119AC3914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195955" y="1787789"/>
            <a:ext cx="505420" cy="505420"/>
          </a:xfrm>
          <a:prstGeom prst="rect">
            <a:avLst/>
          </a:prstGeom>
        </p:spPr>
      </p:pic>
      <p:pic>
        <p:nvPicPr>
          <p:cNvPr id="2" name="Picture 1" descr="A spreadsheet with Columns A through M as follows:&#10;&#10;A: 100 Day Entity&#10;B: SSID&#10;C: Last Name&#10;D: First Name&#10;E: Middle Name&#10;F: Grade&#10;G: Allegation Score Change&#10;H: Ethnicity&#10;I: English Learner&#10;J: Lunch&#10;K: Disability&#10;L: Reading and Mathematics&#10;M: Indicator Inclusion for Science, Social Studies, and Combined Writing.">
            <a:extLst>
              <a:ext uri="{FF2B5EF4-FFF2-40B4-BE49-F238E27FC236}">
                <a16:creationId xmlns:a16="http://schemas.microsoft.com/office/drawing/2014/main" id="{C465516F-555C-5CB3-3F15-622AA0F26398}"/>
              </a:ext>
            </a:extLst>
          </p:cNvPr>
          <p:cNvPicPr>
            <a:picLocks noChangeAspect="1"/>
          </p:cNvPicPr>
          <p:nvPr/>
        </p:nvPicPr>
        <p:blipFill>
          <a:blip r:embed="rId6"/>
          <a:stretch>
            <a:fillRect/>
          </a:stretch>
        </p:blipFill>
        <p:spPr>
          <a:xfrm>
            <a:off x="1635435" y="3330560"/>
            <a:ext cx="8921130" cy="967737"/>
          </a:xfrm>
          <a:prstGeom prst="rect">
            <a:avLst/>
          </a:prstGeom>
        </p:spPr>
      </p:pic>
      <p:pic>
        <p:nvPicPr>
          <p:cNvPr id="3" name="Picture 2" descr="Excerpt of an assessment data spreadsheet showing  displayed columns as follows:&#10;&#10;N: Testing School Code&#10;O: Test&#10;P: Non-Participation&#10;Q: Attempted&#10;R: Scale Score&#10;S: Performance Level&#10;T: Percentile&#10;U: Testing School Code&#10;V: Test&#10;W: Non-Participation&#10;X: Attempted&#10;Y: Scale Score&#10;Z: Performance Level&#10;AA: Percentile&#10;AB: Testing School Code&#10;AC: Test&#10;AD: Non-Participation&#10;AE: Attempted&#10;AF: Scale Score.&#10;">
            <a:extLst>
              <a:ext uri="{FF2B5EF4-FFF2-40B4-BE49-F238E27FC236}">
                <a16:creationId xmlns:a16="http://schemas.microsoft.com/office/drawing/2014/main" id="{2ECD7D24-BD56-53A9-1E71-9B92F8EF8CA4}"/>
              </a:ext>
            </a:extLst>
          </p:cNvPr>
          <p:cNvPicPr>
            <a:picLocks noChangeAspect="1"/>
          </p:cNvPicPr>
          <p:nvPr/>
        </p:nvPicPr>
        <p:blipFill>
          <a:blip r:embed="rId7"/>
          <a:stretch>
            <a:fillRect/>
          </a:stretch>
        </p:blipFill>
        <p:spPr>
          <a:xfrm>
            <a:off x="323850" y="4312644"/>
            <a:ext cx="11029950" cy="1123950"/>
          </a:xfrm>
          <a:prstGeom prst="rect">
            <a:avLst/>
          </a:prstGeom>
        </p:spPr>
      </p:pic>
    </p:spTree>
    <p:extLst>
      <p:ext uri="{BB962C8B-B14F-4D97-AF65-F5344CB8AC3E}">
        <p14:creationId xmlns:p14="http://schemas.microsoft.com/office/powerpoint/2010/main" val="807066947"/>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379CEEA-E358-1BA6-2AA0-9E413E21F52B}"/>
              </a:ext>
            </a:extLst>
          </p:cNvPr>
          <p:cNvSpPr>
            <a:spLocks noGrp="1"/>
          </p:cNvSpPr>
          <p:nvPr>
            <p:ph type="title" idx="4294967295"/>
          </p:nvPr>
        </p:nvSpPr>
        <p:spPr>
          <a:xfrm>
            <a:off x="0" y="-934206"/>
            <a:ext cx="10515600" cy="923925"/>
          </a:xfrm>
        </p:spPr>
        <p:txBody>
          <a:bodyPr vert="horz" lIns="91440" tIns="45720" rIns="91440" bIns="45720" rtlCol="0" anchor="b">
            <a:normAutofit/>
          </a:bodyPr>
          <a:lstStyle/>
          <a:p>
            <a:r>
              <a:rPr lang="en-US"/>
              <a:t>Student Data </a:t>
            </a:r>
          </a:p>
        </p:txBody>
      </p:sp>
      <p:sp>
        <p:nvSpPr>
          <p:cNvPr id="26" name="TextBox 25">
            <a:extLst>
              <a:ext uri="{FF2B5EF4-FFF2-40B4-BE49-F238E27FC236}">
                <a16:creationId xmlns:a16="http://schemas.microsoft.com/office/drawing/2014/main" id="{F0BD927F-E71E-4451-A47A-5885FCE8D183}"/>
              </a:ext>
            </a:extLst>
          </p:cNvPr>
          <p:cNvSpPr txBox="1"/>
          <p:nvPr/>
        </p:nvSpPr>
        <p:spPr>
          <a:xfrm>
            <a:off x="718210" y="139990"/>
            <a:ext cx="4030625" cy="707886"/>
          </a:xfrm>
          <a:prstGeom prst="rect">
            <a:avLst/>
          </a:prstGeom>
          <a:noFill/>
        </p:spPr>
        <p:txBody>
          <a:bodyPr wrap="square" rtlCol="0">
            <a:spAutoFit/>
          </a:bodyPr>
          <a:lstStyle/>
          <a:p>
            <a:r>
              <a:rPr lang="en-US" sz="4000" b="1">
                <a:solidFill>
                  <a:schemeClr val="accent6">
                    <a:lumMod val="75000"/>
                  </a:schemeClr>
                </a:solidFill>
                <a:latin typeface="+mj-lt"/>
              </a:rPr>
              <a:t>Student Data </a:t>
            </a:r>
            <a:endParaRPr lang="en-US" sz="4000">
              <a:solidFill>
                <a:schemeClr val="accent6">
                  <a:lumMod val="75000"/>
                </a:schemeClr>
              </a:solidFill>
            </a:endParaRPr>
          </a:p>
        </p:txBody>
      </p:sp>
      <p:sp>
        <p:nvSpPr>
          <p:cNvPr id="23" name="TextBox 22">
            <a:extLst>
              <a:ext uri="{FF2B5EF4-FFF2-40B4-BE49-F238E27FC236}">
                <a16:creationId xmlns:a16="http://schemas.microsoft.com/office/drawing/2014/main" id="{A76D2694-EDB5-4C77-A2A2-C65299E9285A}"/>
              </a:ext>
            </a:extLst>
          </p:cNvPr>
          <p:cNvSpPr txBox="1"/>
          <p:nvPr/>
        </p:nvSpPr>
        <p:spPr>
          <a:xfrm>
            <a:off x="992043" y="773835"/>
            <a:ext cx="2390503" cy="584775"/>
          </a:xfrm>
          <a:prstGeom prst="rect">
            <a:avLst/>
          </a:prstGeom>
          <a:noFill/>
        </p:spPr>
        <p:txBody>
          <a:bodyPr wrap="square" rtlCol="0">
            <a:spAutoFit/>
          </a:bodyPr>
          <a:lstStyle/>
          <a:p>
            <a:r>
              <a:rPr lang="en-US" sz="3200" b="1">
                <a:solidFill>
                  <a:schemeClr val="accent6">
                    <a:lumMod val="75000"/>
                  </a:schemeClr>
                </a:solidFill>
              </a:rPr>
              <a:t>Tests</a:t>
            </a:r>
            <a:endParaRPr lang="en-US" sz="3200">
              <a:solidFill>
                <a:schemeClr val="accent6">
                  <a:lumMod val="75000"/>
                </a:schemeClr>
              </a:solidFill>
            </a:endParaRPr>
          </a:p>
        </p:txBody>
      </p:sp>
      <p:sp>
        <p:nvSpPr>
          <p:cNvPr id="24" name="TextBox 23">
            <a:extLst>
              <a:ext uri="{FF2B5EF4-FFF2-40B4-BE49-F238E27FC236}">
                <a16:creationId xmlns:a16="http://schemas.microsoft.com/office/drawing/2014/main" id="{782D59A3-9D06-4A95-994F-332AB407B25D}"/>
              </a:ext>
            </a:extLst>
          </p:cNvPr>
          <p:cNvSpPr txBox="1"/>
          <p:nvPr/>
        </p:nvSpPr>
        <p:spPr>
          <a:xfrm>
            <a:off x="1448665" y="1318932"/>
            <a:ext cx="5287254" cy="523220"/>
          </a:xfrm>
          <a:prstGeom prst="rect">
            <a:avLst/>
          </a:prstGeom>
          <a:noFill/>
        </p:spPr>
        <p:txBody>
          <a:bodyPr wrap="square" rtlCol="0">
            <a:spAutoFit/>
          </a:bodyPr>
          <a:lstStyle/>
          <a:p>
            <a:r>
              <a:rPr kumimoji="0" lang="en-US" sz="2800" b="1" i="0" u="none" strike="noStrike" kern="1200" cap="none" spc="0" normalizeH="0" baseline="0" noProof="0">
                <a:ln>
                  <a:noFill/>
                </a:ln>
                <a:solidFill>
                  <a:schemeClr val="accent6">
                    <a:lumMod val="75000"/>
                  </a:schemeClr>
                </a:solidFill>
                <a:effectLst/>
                <a:uLnTx/>
                <a:uFillTx/>
                <a:ea typeface="+mj-ea"/>
                <a:cs typeface="+mj-cs"/>
              </a:rPr>
              <a:t>Student Listings</a:t>
            </a:r>
            <a:endParaRPr lang="en-US" sz="2800">
              <a:solidFill>
                <a:schemeClr val="accent6">
                  <a:lumMod val="75000"/>
                </a:schemeClr>
              </a:solidFill>
            </a:endParaRPr>
          </a:p>
        </p:txBody>
      </p:sp>
      <p:sp>
        <p:nvSpPr>
          <p:cNvPr id="27" name="TextBox 26">
            <a:extLst>
              <a:ext uri="{FF2B5EF4-FFF2-40B4-BE49-F238E27FC236}">
                <a16:creationId xmlns:a16="http://schemas.microsoft.com/office/drawing/2014/main" id="{5982F8FE-8794-46FF-AFF2-84CC39B92633}"/>
              </a:ext>
            </a:extLst>
          </p:cNvPr>
          <p:cNvSpPr txBox="1"/>
          <p:nvPr/>
        </p:nvSpPr>
        <p:spPr>
          <a:xfrm>
            <a:off x="1747561" y="1787137"/>
            <a:ext cx="6916725" cy="461665"/>
          </a:xfrm>
          <a:prstGeom prst="rect">
            <a:avLst/>
          </a:prstGeom>
          <a:noFill/>
        </p:spPr>
        <p:txBody>
          <a:bodyPr wrap="square" rtlCol="0">
            <a:spAutoFit/>
          </a:bodyPr>
          <a:lstStyle/>
          <a:p>
            <a:r>
              <a:rPr kumimoji="0" lang="en-US" sz="2400" b="1" i="1" u="none" strike="noStrike" kern="1200" cap="none" spc="0" normalizeH="0" baseline="0" noProof="0">
                <a:ln>
                  <a:noFill/>
                </a:ln>
                <a:solidFill>
                  <a:schemeClr val="accent6">
                    <a:lumMod val="75000"/>
                  </a:schemeClr>
                </a:solidFill>
                <a:effectLst/>
                <a:uLnTx/>
                <a:uFillTx/>
                <a:ea typeface="+mj-ea"/>
                <a:cs typeface="+mj-cs"/>
              </a:rPr>
              <a:t>Content Assessments</a:t>
            </a:r>
            <a:r>
              <a:rPr lang="en-US" sz="2400" b="1" i="1">
                <a:solidFill>
                  <a:schemeClr val="accent6">
                    <a:lumMod val="75000"/>
                  </a:schemeClr>
                </a:solidFill>
                <a:ea typeface="+mj-ea"/>
                <a:cs typeface="+mj-cs"/>
              </a:rPr>
              <a:t> T</a:t>
            </a:r>
            <a:r>
              <a:rPr kumimoji="0" lang="en-US" sz="2400" b="1" i="1" u="none" kern="1200" cap="none" spc="0" normalizeH="0" baseline="0" noProof="0">
                <a:ln>
                  <a:noFill/>
                </a:ln>
                <a:solidFill>
                  <a:schemeClr val="accent6">
                    <a:lumMod val="75000"/>
                  </a:schemeClr>
                </a:solidFill>
                <a:effectLst/>
                <a:uLnTx/>
                <a:uFillTx/>
                <a:ea typeface="+mj-ea"/>
                <a:cs typeface="+mj-cs"/>
              </a:rPr>
              <a:t>ab</a:t>
            </a:r>
            <a:r>
              <a:rPr lang="en-US" sz="2400" b="1" i="1">
                <a:solidFill>
                  <a:schemeClr val="accent6">
                    <a:lumMod val="75000"/>
                  </a:schemeClr>
                </a:solidFill>
                <a:ea typeface="+mj-ea"/>
                <a:cs typeface="+mj-cs"/>
              </a:rPr>
              <a:t>, cont.</a:t>
            </a:r>
            <a:endParaRPr lang="en-US" sz="2400" i="1">
              <a:solidFill>
                <a:schemeClr val="accent6">
                  <a:lumMod val="75000"/>
                </a:schemeClr>
              </a:solidFill>
            </a:endParaRPr>
          </a:p>
        </p:txBody>
      </p:sp>
      <p:sp>
        <p:nvSpPr>
          <p:cNvPr id="14" name="TextBox 13">
            <a:extLst>
              <a:ext uri="{FF2B5EF4-FFF2-40B4-BE49-F238E27FC236}">
                <a16:creationId xmlns:a16="http://schemas.microsoft.com/office/drawing/2014/main" id="{E01F9A8A-8B08-4A69-8422-F119C5950128}"/>
              </a:ext>
            </a:extLst>
          </p:cNvPr>
          <p:cNvSpPr txBox="1"/>
          <p:nvPr/>
        </p:nvSpPr>
        <p:spPr>
          <a:xfrm>
            <a:off x="190005" y="2416351"/>
            <a:ext cx="11555152" cy="923330"/>
          </a:xfrm>
          <a:prstGeom prst="rect">
            <a:avLst/>
          </a:prstGeom>
          <a:noFill/>
        </p:spPr>
        <p:txBody>
          <a:bodyPr wrap="square" lIns="91440" tIns="45720" rIns="91440" bIns="45720" rtlCol="0" anchor="t">
            <a:spAutoFit/>
          </a:bodyPr>
          <a:lstStyle/>
          <a:p>
            <a:r>
              <a:rPr lang="en-US"/>
              <a:t>For content tests in Reading, Mathematics, Science, Social Studies, Editing and Mechanics and On Demand Writing, individual student data provide students’ scale scores and performance levels, non-participation status and percentile. Performance levels and nonparticipation status are also provided for Combined Writing.</a:t>
            </a:r>
          </a:p>
        </p:txBody>
      </p:sp>
      <p:pic>
        <p:nvPicPr>
          <p:cNvPr id="15" name="Picture 14">
            <a:extLst>
              <a:ext uri="{FF2B5EF4-FFF2-40B4-BE49-F238E27FC236}">
                <a16:creationId xmlns:a16="http://schemas.microsoft.com/office/drawing/2014/main" id="{41023E3B-825F-4A84-BD2E-14F27D3BEED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1310"/>
            <a:ext cx="796834" cy="881203"/>
          </a:xfrm>
          <a:prstGeom prst="rect">
            <a:avLst/>
          </a:prstGeom>
        </p:spPr>
      </p:pic>
      <p:pic>
        <p:nvPicPr>
          <p:cNvPr id="20" name="Picture 19">
            <a:extLst>
              <a:ext uri="{FF2B5EF4-FFF2-40B4-BE49-F238E27FC236}">
                <a16:creationId xmlns:a16="http://schemas.microsoft.com/office/drawing/2014/main" id="{A9875737-DFB9-4B2A-9EB9-60F5C53A74A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127" y="816330"/>
            <a:ext cx="518916" cy="573859"/>
          </a:xfrm>
          <a:prstGeom prst="rect">
            <a:avLst/>
          </a:prstGeom>
        </p:spPr>
      </p:pic>
      <p:pic>
        <p:nvPicPr>
          <p:cNvPr id="21" name="Picture 20">
            <a:extLst>
              <a:ext uri="{FF2B5EF4-FFF2-40B4-BE49-F238E27FC236}">
                <a16:creationId xmlns:a16="http://schemas.microsoft.com/office/drawing/2014/main" id="{A8A2D007-5897-4EA8-9D7C-8FE9375FDE3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50886" y="1373796"/>
            <a:ext cx="518916" cy="413341"/>
          </a:xfrm>
          <a:prstGeom prst="rect">
            <a:avLst/>
          </a:prstGeom>
        </p:spPr>
      </p:pic>
      <p:pic>
        <p:nvPicPr>
          <p:cNvPr id="22" name="Picture 21">
            <a:extLst>
              <a:ext uri="{FF2B5EF4-FFF2-40B4-BE49-F238E27FC236}">
                <a16:creationId xmlns:a16="http://schemas.microsoft.com/office/drawing/2014/main" id="{5A8B827A-4FCB-49AD-9F1E-A1119AC3914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195955" y="1787789"/>
            <a:ext cx="505420" cy="505420"/>
          </a:xfrm>
          <a:prstGeom prst="rect">
            <a:avLst/>
          </a:prstGeom>
        </p:spPr>
      </p:pic>
      <p:pic>
        <p:nvPicPr>
          <p:cNvPr id="5" name="Picture 4" descr="A spreadsheet displaying column headers related to student identification, demographic information, and assessment-related data. The columns include &quot;100 Day Entity,&quot; &quot;SSID,&quot; &quot;Last Name,&quot; &quot;First Name,&quot; &quot;Middle Name,&quot; &quot;Grade,&quot; &quot;Allegation Score Change,&quot; &quot;Ethnicity,&quot; &quot;English Learner,&quot; &quot;Lunch,&quot; and &quot;Disability.&quot; The setup suggests that this spreadsheet is used for tracking student details, enrollment, and specific assessment-related concerns, including allegations of score changes.">
            <a:extLst>
              <a:ext uri="{FF2B5EF4-FFF2-40B4-BE49-F238E27FC236}">
                <a16:creationId xmlns:a16="http://schemas.microsoft.com/office/drawing/2014/main" id="{7C5466A0-D0B3-B358-502B-DCDA7390A3B0}"/>
              </a:ext>
            </a:extLst>
          </p:cNvPr>
          <p:cNvPicPr>
            <a:picLocks noChangeAspect="1"/>
          </p:cNvPicPr>
          <p:nvPr/>
        </p:nvPicPr>
        <p:blipFill>
          <a:blip r:embed="rId6"/>
          <a:stretch>
            <a:fillRect/>
          </a:stretch>
        </p:blipFill>
        <p:spPr>
          <a:xfrm>
            <a:off x="224347" y="3614957"/>
            <a:ext cx="6511572" cy="573860"/>
          </a:xfrm>
          <a:prstGeom prst="rect">
            <a:avLst/>
          </a:prstGeom>
        </p:spPr>
      </p:pic>
      <p:pic>
        <p:nvPicPr>
          <p:cNvPr id="7" name="Picture 6" descr="A spreadsheet displaying column headers related to student assessment data. The columns include &quot;Indicator Inclusion: Reading and Mathematics,&quot; &quot;Science, Social Studies, and Combined Writing,&quot; &quot;Testing School Code,&quot; &quot;Test,&quot; &quot;Non-Participation,&quot; &quot;Reading: Attempted,&quot; &quot;Reading: Scale Score,&quot; &quot;Reading: Performance Level,&quot; and &quot;Reading: Percentile.&quot; ">
            <a:extLst>
              <a:ext uri="{FF2B5EF4-FFF2-40B4-BE49-F238E27FC236}">
                <a16:creationId xmlns:a16="http://schemas.microsoft.com/office/drawing/2014/main" id="{9CF14312-21FB-1C03-73D7-EB669DACFC1E}"/>
              </a:ext>
            </a:extLst>
          </p:cNvPr>
          <p:cNvPicPr>
            <a:picLocks noChangeAspect="1"/>
          </p:cNvPicPr>
          <p:nvPr/>
        </p:nvPicPr>
        <p:blipFill>
          <a:blip r:embed="rId7"/>
          <a:stretch>
            <a:fillRect/>
          </a:stretch>
        </p:blipFill>
        <p:spPr>
          <a:xfrm>
            <a:off x="6717252" y="3499428"/>
            <a:ext cx="4957472" cy="737008"/>
          </a:xfrm>
          <a:prstGeom prst="rect">
            <a:avLst/>
          </a:prstGeom>
        </p:spPr>
      </p:pic>
      <p:pic>
        <p:nvPicPr>
          <p:cNvPr id="9" name="Picture 8" descr="A spreadsheet displaying column headers related to student assessment data in Mathematics and Science. The columns under &quot;Mathematics&quot; include &quot;Non-Participation,&quot; &quot;Attempted,&quot; &quot;Scale Score,&quot; &quot;Performance Level,&quot; &quot;Percentile,&quot; &quot;Testing School Code,&quot; and &quot;Test.&quot; Similarly, the columns under &quot;Science&quot; include &quot;Non-Participation,&quot; &quot;Attempted,&quot; &quot;Scale Score,&quot; &quot;Performance Level,&quot; &quot;Percentile,&quot; &quot;Testing School Code,&quot; and &quot;Test.&quot; The layout suggests that this spreadsheet is used for recording and analyzing student performance in Mathematics and Science assessments, including participation status, scores, and performance levels">
            <a:extLst>
              <a:ext uri="{FF2B5EF4-FFF2-40B4-BE49-F238E27FC236}">
                <a16:creationId xmlns:a16="http://schemas.microsoft.com/office/drawing/2014/main" id="{3472D43E-47B9-46AA-4829-4BB97477A917}"/>
              </a:ext>
            </a:extLst>
          </p:cNvPr>
          <p:cNvPicPr>
            <a:picLocks noChangeAspect="1"/>
          </p:cNvPicPr>
          <p:nvPr/>
        </p:nvPicPr>
        <p:blipFill>
          <a:blip r:embed="rId8"/>
          <a:stretch>
            <a:fillRect/>
          </a:stretch>
        </p:blipFill>
        <p:spPr>
          <a:xfrm>
            <a:off x="446843" y="4497259"/>
            <a:ext cx="5496943" cy="851256"/>
          </a:xfrm>
          <a:prstGeom prst="rect">
            <a:avLst/>
          </a:prstGeom>
        </p:spPr>
      </p:pic>
      <p:pic>
        <p:nvPicPr>
          <p:cNvPr id="11" name="Picture 10" descr="A spreadsheet displaying column headers related to student assessment data in Social Studies and Editing and Mechanics. The columns under &quot;Social Studies&quot; include &quot;Testing School Code,&quot; &quot;Test,&quot; &quot;Non-Participation,&quot; &quot;Attempted,&quot; &quot;Scale Score,&quot; &quot;Performance Level,&quot; and &quot;Percentile.&quot; Similarly, the columns under &quot;Editing and Mechanics&quot; include &quot;Testing School Code,&quot; &quot;Test,&quot; &quot;Non-Participation,&quot; &quot;Attempted,&quot; &quot;Scale Score,&quot; &quot;Performance Level,&quot; and &quot;Percentile.&quot; ">
            <a:extLst>
              <a:ext uri="{FF2B5EF4-FFF2-40B4-BE49-F238E27FC236}">
                <a16:creationId xmlns:a16="http://schemas.microsoft.com/office/drawing/2014/main" id="{BBC3B5A5-984A-21B7-B865-0FCDD207B6F0}"/>
              </a:ext>
            </a:extLst>
          </p:cNvPr>
          <p:cNvPicPr>
            <a:picLocks noChangeAspect="1"/>
          </p:cNvPicPr>
          <p:nvPr/>
        </p:nvPicPr>
        <p:blipFill>
          <a:blip r:embed="rId9"/>
          <a:stretch>
            <a:fillRect/>
          </a:stretch>
        </p:blipFill>
        <p:spPr>
          <a:xfrm>
            <a:off x="5943786" y="4528431"/>
            <a:ext cx="6058211" cy="851256"/>
          </a:xfrm>
          <a:prstGeom prst="rect">
            <a:avLst/>
          </a:prstGeom>
        </p:spPr>
      </p:pic>
      <p:pic>
        <p:nvPicPr>
          <p:cNvPr id="16" name="Picture 15" descr="A spreadsheet displaying column headers related to student assessment data in Writing On-demand and Combined Writing. The columns under &quot;Writing On-demand&quot; include &quot;Testing School Code,&quot; &quot;Test,&quot; &quot;Non-Participation,&quot; &quot;Attempted,&quot; &quot;Scale Score,&quot; &quot;Performance Level,&quot; and &quot;Percentile.&quot; Similarly, the columns under &quot;Combined Writing&quot; include &quot;Testing School Code,&quot; &quot;Test,&quot; &quot;Non-Participation,&quot; and &quot;Performance Level.&quot; ">
            <a:extLst>
              <a:ext uri="{FF2B5EF4-FFF2-40B4-BE49-F238E27FC236}">
                <a16:creationId xmlns:a16="http://schemas.microsoft.com/office/drawing/2014/main" id="{BDAAAC5E-AAB2-978E-26DA-5BF96F6E05A3}"/>
              </a:ext>
            </a:extLst>
          </p:cNvPr>
          <p:cNvPicPr>
            <a:picLocks noChangeAspect="1"/>
          </p:cNvPicPr>
          <p:nvPr/>
        </p:nvPicPr>
        <p:blipFill>
          <a:blip r:embed="rId10"/>
          <a:stretch>
            <a:fillRect/>
          </a:stretch>
        </p:blipFill>
        <p:spPr>
          <a:xfrm>
            <a:off x="224347" y="5616042"/>
            <a:ext cx="7753913" cy="851256"/>
          </a:xfrm>
          <a:prstGeom prst="rect">
            <a:avLst/>
          </a:prstGeom>
        </p:spPr>
      </p:pic>
    </p:spTree>
    <p:extLst>
      <p:ext uri="{BB962C8B-B14F-4D97-AF65-F5344CB8AC3E}">
        <p14:creationId xmlns:p14="http://schemas.microsoft.com/office/powerpoint/2010/main" val="161274235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EFB042-A9BE-425F-B294-80F053C9F99B}"/>
              </a:ext>
            </a:extLst>
          </p:cNvPr>
          <p:cNvSpPr>
            <a:spLocks noGrp="1"/>
          </p:cNvSpPr>
          <p:nvPr>
            <p:ph type="title"/>
          </p:nvPr>
        </p:nvSpPr>
        <p:spPr>
          <a:xfrm>
            <a:off x="8530010" y="7003281"/>
            <a:ext cx="3553167" cy="920894"/>
          </a:xfrm>
        </p:spPr>
        <p:txBody>
          <a:bodyPr>
            <a:normAutofit fontScale="90000"/>
          </a:bodyPr>
          <a:lstStyle/>
          <a:p>
            <a:r>
              <a:rPr lang="en-US" sz="2400">
                <a:solidFill>
                  <a:schemeClr val="bg2"/>
                </a:solidFill>
              </a:rPr>
              <a:t>Content Assessments Allegation Score Changes</a:t>
            </a:r>
          </a:p>
        </p:txBody>
      </p:sp>
      <p:sp>
        <p:nvSpPr>
          <p:cNvPr id="19" name="TextBox 18">
            <a:extLst>
              <a:ext uri="{FF2B5EF4-FFF2-40B4-BE49-F238E27FC236}">
                <a16:creationId xmlns:a16="http://schemas.microsoft.com/office/drawing/2014/main" id="{8AD180C3-2C2E-4DFC-B52B-F9AF7BAB25D2}"/>
              </a:ext>
            </a:extLst>
          </p:cNvPr>
          <p:cNvSpPr txBox="1"/>
          <p:nvPr/>
        </p:nvSpPr>
        <p:spPr>
          <a:xfrm>
            <a:off x="732585" y="201803"/>
            <a:ext cx="3840480" cy="707886"/>
          </a:xfrm>
          <a:prstGeom prst="rect">
            <a:avLst/>
          </a:prstGeom>
          <a:noFill/>
        </p:spPr>
        <p:txBody>
          <a:bodyPr wrap="square">
            <a:spAutoFit/>
          </a:bodyPr>
          <a:lstStyle/>
          <a:p>
            <a:r>
              <a:rPr lang="en-US" sz="4000" b="1">
                <a:solidFill>
                  <a:srgbClr val="548235"/>
                </a:solidFill>
                <a:latin typeface="+mj-lt"/>
              </a:rPr>
              <a:t>Student Data</a:t>
            </a:r>
            <a:endParaRPr lang="en-US" sz="4000">
              <a:solidFill>
                <a:srgbClr val="548235"/>
              </a:solidFill>
              <a:highlight>
                <a:srgbClr val="00FFFF"/>
              </a:highlight>
              <a:latin typeface="+mj-lt"/>
            </a:endParaRPr>
          </a:p>
        </p:txBody>
      </p:sp>
      <p:sp>
        <p:nvSpPr>
          <p:cNvPr id="23" name="TextBox 22">
            <a:extLst>
              <a:ext uri="{FF2B5EF4-FFF2-40B4-BE49-F238E27FC236}">
                <a16:creationId xmlns:a16="http://schemas.microsoft.com/office/drawing/2014/main" id="{A76D2694-EDB5-4C77-A2A2-C65299E9285A}"/>
              </a:ext>
            </a:extLst>
          </p:cNvPr>
          <p:cNvSpPr txBox="1"/>
          <p:nvPr/>
        </p:nvSpPr>
        <p:spPr>
          <a:xfrm>
            <a:off x="992043" y="773835"/>
            <a:ext cx="2390503" cy="584775"/>
          </a:xfrm>
          <a:prstGeom prst="rect">
            <a:avLst/>
          </a:prstGeom>
          <a:noFill/>
        </p:spPr>
        <p:txBody>
          <a:bodyPr wrap="square" rtlCol="0">
            <a:spAutoFit/>
          </a:bodyPr>
          <a:lstStyle/>
          <a:p>
            <a:r>
              <a:rPr lang="en-US" sz="3200" b="1">
                <a:solidFill>
                  <a:srgbClr val="548235"/>
                </a:solidFill>
              </a:rPr>
              <a:t>Tests</a:t>
            </a:r>
            <a:endParaRPr lang="en-US" sz="3200">
              <a:solidFill>
                <a:srgbClr val="548235"/>
              </a:solidFill>
            </a:endParaRPr>
          </a:p>
        </p:txBody>
      </p:sp>
      <p:sp>
        <p:nvSpPr>
          <p:cNvPr id="24" name="TextBox 23">
            <a:extLst>
              <a:ext uri="{FF2B5EF4-FFF2-40B4-BE49-F238E27FC236}">
                <a16:creationId xmlns:a16="http://schemas.microsoft.com/office/drawing/2014/main" id="{782D59A3-9D06-4A95-994F-332AB407B25D}"/>
              </a:ext>
            </a:extLst>
          </p:cNvPr>
          <p:cNvSpPr txBox="1"/>
          <p:nvPr/>
        </p:nvSpPr>
        <p:spPr>
          <a:xfrm>
            <a:off x="1448665" y="1318932"/>
            <a:ext cx="5287254" cy="523220"/>
          </a:xfrm>
          <a:prstGeom prst="rect">
            <a:avLst/>
          </a:prstGeom>
          <a:noFill/>
        </p:spPr>
        <p:txBody>
          <a:bodyPr wrap="square" rtlCol="0">
            <a:spAutoFit/>
          </a:bodyPr>
          <a:lstStyle/>
          <a:p>
            <a:r>
              <a:rPr kumimoji="0" lang="en-US" sz="2800" b="1" i="0" u="none" strike="noStrike" kern="1200" cap="none" spc="0" normalizeH="0" baseline="0" noProof="0">
                <a:ln>
                  <a:noFill/>
                </a:ln>
                <a:solidFill>
                  <a:srgbClr val="548235"/>
                </a:solidFill>
                <a:effectLst/>
                <a:uLnTx/>
                <a:uFillTx/>
                <a:ea typeface="+mj-ea"/>
                <a:cs typeface="+mj-cs"/>
              </a:rPr>
              <a:t>Student Listings</a:t>
            </a:r>
            <a:endParaRPr lang="en-US" sz="2800">
              <a:solidFill>
                <a:srgbClr val="548235"/>
              </a:solidFill>
            </a:endParaRPr>
          </a:p>
        </p:txBody>
      </p:sp>
      <p:sp>
        <p:nvSpPr>
          <p:cNvPr id="27" name="TextBox 26">
            <a:extLst>
              <a:ext uri="{FF2B5EF4-FFF2-40B4-BE49-F238E27FC236}">
                <a16:creationId xmlns:a16="http://schemas.microsoft.com/office/drawing/2014/main" id="{5982F8FE-8794-46FF-AFF2-84CC39B92633}"/>
              </a:ext>
            </a:extLst>
          </p:cNvPr>
          <p:cNvSpPr txBox="1"/>
          <p:nvPr/>
        </p:nvSpPr>
        <p:spPr>
          <a:xfrm>
            <a:off x="1729805" y="1787137"/>
            <a:ext cx="6535306" cy="461665"/>
          </a:xfrm>
          <a:prstGeom prst="rect">
            <a:avLst/>
          </a:prstGeom>
          <a:noFill/>
        </p:spPr>
        <p:txBody>
          <a:bodyPr wrap="square" rtlCol="0">
            <a:spAutoFit/>
          </a:bodyPr>
          <a:lstStyle/>
          <a:p>
            <a:r>
              <a:rPr kumimoji="0" lang="en-US" sz="2400" b="1" i="1" u="none" strike="noStrike" kern="1200" cap="none" spc="0" normalizeH="0" baseline="0" noProof="0">
                <a:ln>
                  <a:noFill/>
                </a:ln>
                <a:solidFill>
                  <a:srgbClr val="548235"/>
                </a:solidFill>
                <a:effectLst/>
                <a:uLnTx/>
                <a:uFillTx/>
                <a:ea typeface="+mj-ea"/>
                <a:cs typeface="+mj-cs"/>
              </a:rPr>
              <a:t>Content Assessments</a:t>
            </a:r>
            <a:r>
              <a:rPr lang="en-US" sz="2400" b="1" i="1">
                <a:solidFill>
                  <a:srgbClr val="548235"/>
                </a:solidFill>
                <a:ea typeface="+mj-ea"/>
                <a:cs typeface="+mj-cs"/>
              </a:rPr>
              <a:t> T</a:t>
            </a:r>
            <a:r>
              <a:rPr kumimoji="0" lang="en-US" sz="2400" b="1" i="1" u="none" kern="1200" cap="none" spc="0" normalizeH="0" baseline="0" noProof="0">
                <a:ln>
                  <a:noFill/>
                </a:ln>
                <a:solidFill>
                  <a:srgbClr val="548235"/>
                </a:solidFill>
                <a:effectLst/>
                <a:uLnTx/>
                <a:uFillTx/>
                <a:ea typeface="+mj-ea"/>
                <a:cs typeface="+mj-cs"/>
              </a:rPr>
              <a:t>ab, cont.</a:t>
            </a:r>
            <a:endParaRPr lang="en-US" sz="2400" b="1" i="1">
              <a:solidFill>
                <a:srgbClr val="548235"/>
              </a:solidFill>
            </a:endParaRPr>
          </a:p>
        </p:txBody>
      </p:sp>
      <p:sp>
        <p:nvSpPr>
          <p:cNvPr id="14" name="TextBox 13">
            <a:extLst>
              <a:ext uri="{FF2B5EF4-FFF2-40B4-BE49-F238E27FC236}">
                <a16:creationId xmlns:a16="http://schemas.microsoft.com/office/drawing/2014/main" id="{E01F9A8A-8B08-4A69-8422-F119C5950128}"/>
              </a:ext>
            </a:extLst>
          </p:cNvPr>
          <p:cNvSpPr txBox="1"/>
          <p:nvPr/>
        </p:nvSpPr>
        <p:spPr>
          <a:xfrm>
            <a:off x="3561700" y="2321072"/>
            <a:ext cx="4968310" cy="584775"/>
          </a:xfrm>
          <a:prstGeom prst="rect">
            <a:avLst/>
          </a:prstGeom>
          <a:noFill/>
        </p:spPr>
        <p:txBody>
          <a:bodyPr wrap="square" rtlCol="0">
            <a:spAutoFit/>
          </a:bodyPr>
          <a:lstStyle/>
          <a:p>
            <a:r>
              <a:rPr lang="en-US" sz="3200" b="1" u="sng">
                <a:solidFill>
                  <a:srgbClr val="007780"/>
                </a:solidFill>
              </a:rPr>
              <a:t>Allegation Score Changes</a:t>
            </a:r>
            <a:endParaRPr lang="en-US" sz="3200" u="sng">
              <a:solidFill>
                <a:srgbClr val="007780"/>
              </a:solidFill>
              <a:highlight>
                <a:srgbClr val="00FFFF"/>
              </a:highlight>
            </a:endParaRPr>
          </a:p>
        </p:txBody>
      </p:sp>
      <p:pic>
        <p:nvPicPr>
          <p:cNvPr id="15" name="Picture 14">
            <a:extLst>
              <a:ext uri="{FF2B5EF4-FFF2-40B4-BE49-F238E27FC236}">
                <a16:creationId xmlns:a16="http://schemas.microsoft.com/office/drawing/2014/main" id="{41023E3B-825F-4A84-BD2E-14F27D3BEED7}"/>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51310"/>
            <a:ext cx="796834" cy="881203"/>
          </a:xfrm>
          <a:prstGeom prst="rect">
            <a:avLst/>
          </a:prstGeom>
        </p:spPr>
      </p:pic>
      <p:pic>
        <p:nvPicPr>
          <p:cNvPr id="20" name="Picture 19">
            <a:extLst>
              <a:ext uri="{FF2B5EF4-FFF2-40B4-BE49-F238E27FC236}">
                <a16:creationId xmlns:a16="http://schemas.microsoft.com/office/drawing/2014/main" id="{A9875737-DFB9-4B2A-9EB9-60F5C53A74AA}"/>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73127" y="816330"/>
            <a:ext cx="518916" cy="573859"/>
          </a:xfrm>
          <a:prstGeom prst="rect">
            <a:avLst/>
          </a:prstGeom>
        </p:spPr>
      </p:pic>
      <p:pic>
        <p:nvPicPr>
          <p:cNvPr id="21" name="Picture 20">
            <a:extLst>
              <a:ext uri="{FF2B5EF4-FFF2-40B4-BE49-F238E27FC236}">
                <a16:creationId xmlns:a16="http://schemas.microsoft.com/office/drawing/2014/main" id="{A8A2D007-5897-4EA8-9D7C-8FE9375FDE37}"/>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50886" y="1373796"/>
            <a:ext cx="518916" cy="413341"/>
          </a:xfrm>
          <a:prstGeom prst="rect">
            <a:avLst/>
          </a:prstGeom>
        </p:spPr>
      </p:pic>
      <p:pic>
        <p:nvPicPr>
          <p:cNvPr id="22" name="Picture 21">
            <a:extLst>
              <a:ext uri="{FF2B5EF4-FFF2-40B4-BE49-F238E27FC236}">
                <a16:creationId xmlns:a16="http://schemas.microsoft.com/office/drawing/2014/main" id="{5A8B827A-4FCB-49AD-9F1E-A1119AC39148}"/>
              </a:ext>
              <a:ext uri="{C183D7F6-B498-43B3-948B-1728B52AA6E4}">
                <adec:decorative xmlns:adec="http://schemas.microsoft.com/office/drawing/2017/decorative" val="1"/>
              </a:ext>
            </a:extLst>
          </p:cNvPr>
          <p:cNvPicPr>
            <a:picLocks noChangeAspect="1"/>
          </p:cNvPicPr>
          <p:nvPr/>
        </p:nvPicPr>
        <p:blipFill>
          <a:blip r:embed="rId5"/>
          <a:stretch>
            <a:fillRect/>
          </a:stretch>
        </p:blipFill>
        <p:spPr>
          <a:xfrm>
            <a:off x="1195955" y="1787789"/>
            <a:ext cx="505420" cy="505420"/>
          </a:xfrm>
          <a:prstGeom prst="rect">
            <a:avLst/>
          </a:prstGeom>
        </p:spPr>
      </p:pic>
      <p:pic>
        <p:nvPicPr>
          <p:cNvPr id="3" name="Picture 2" descr="Screenshot of a section of a student data spreadsheet. The section in focus is labeled 'Allegation Score Changes'. The columns shown in the spreadsheet are:&#10;&#10;A: 100 Day Entity&#10;B: SSID&#10;C: Last Name&#10;D: First Name&#10;E: Middle Name&#10;F: Grade&#10;G: Highlighted column labeled 'Allegation Score Change'&#10;H: Ethnicity&#10;I: English Learner&#10;J: Lunch&#10;K: Disability&#10;L: Reading and Mathematics&#10;M: Indicator Inclusion for Science, Social Studies, and Combined Writing.">
            <a:extLst>
              <a:ext uri="{FF2B5EF4-FFF2-40B4-BE49-F238E27FC236}">
                <a16:creationId xmlns:a16="http://schemas.microsoft.com/office/drawing/2014/main" id="{2CF1366D-062A-3E0A-C08E-1EB47C3F67BC}"/>
              </a:ext>
            </a:extLst>
          </p:cNvPr>
          <p:cNvPicPr>
            <a:picLocks noChangeAspect="1"/>
          </p:cNvPicPr>
          <p:nvPr/>
        </p:nvPicPr>
        <p:blipFill>
          <a:blip r:embed="rId6"/>
          <a:stretch>
            <a:fillRect/>
          </a:stretch>
        </p:blipFill>
        <p:spPr>
          <a:xfrm>
            <a:off x="506405" y="2978117"/>
            <a:ext cx="10478184" cy="967737"/>
          </a:xfrm>
          <a:prstGeom prst="rect">
            <a:avLst/>
          </a:prstGeom>
        </p:spPr>
      </p:pic>
      <p:sp>
        <p:nvSpPr>
          <p:cNvPr id="4" name="Rectangle: Rounded Corners 3" descr="Highlight encompassing the column 'G' in the spreadsheet, specifically drawing attention to the header 'Allegation Score Change'. ">
            <a:extLst>
              <a:ext uri="{FF2B5EF4-FFF2-40B4-BE49-F238E27FC236}">
                <a16:creationId xmlns:a16="http://schemas.microsoft.com/office/drawing/2014/main" id="{AD052830-E519-E064-DBBA-4C5BBC579F0F}"/>
              </a:ext>
            </a:extLst>
          </p:cNvPr>
          <p:cNvSpPr/>
          <p:nvPr/>
        </p:nvSpPr>
        <p:spPr>
          <a:xfrm>
            <a:off x="5628443" y="2978997"/>
            <a:ext cx="832038" cy="966858"/>
          </a:xfrm>
          <a:prstGeom prst="roundRect">
            <a:avLst/>
          </a:prstGeom>
          <a:noFill/>
          <a:ln w="76200">
            <a:solidFill>
              <a:srgbClr val="00778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noFill/>
            </a:endParaRPr>
          </a:p>
        </p:txBody>
      </p:sp>
      <p:sp>
        <p:nvSpPr>
          <p:cNvPr id="6" name="TextBox 5">
            <a:extLst>
              <a:ext uri="{FF2B5EF4-FFF2-40B4-BE49-F238E27FC236}">
                <a16:creationId xmlns:a16="http://schemas.microsoft.com/office/drawing/2014/main" id="{4A1D3CF5-3CE6-727F-4433-3C75D88D37AF}"/>
              </a:ext>
            </a:extLst>
          </p:cNvPr>
          <p:cNvSpPr txBox="1"/>
          <p:nvPr/>
        </p:nvSpPr>
        <p:spPr>
          <a:xfrm>
            <a:off x="1110344" y="4461850"/>
            <a:ext cx="6927842" cy="107721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wrap="square">
            <a:spAutoFit/>
          </a:bodyPr>
          <a:lstStyle/>
          <a:p>
            <a:pPr marL="457200" indent="-457200">
              <a:buFont typeface="Arial" panose="020B0604020202020204" pitchFamily="34" charset="0"/>
              <a:buChar char="•"/>
            </a:pPr>
            <a:r>
              <a:rPr lang="en-US" sz="1600"/>
              <a:t>Identifies if a score has been changed due to an allegation. </a:t>
            </a:r>
          </a:p>
          <a:p>
            <a:pPr marL="457200" indent="-457200">
              <a:buFont typeface="Arial" panose="020B0604020202020204" pitchFamily="34" charset="0"/>
              <a:buChar char="•"/>
            </a:pPr>
            <a:r>
              <a:rPr lang="en-US" sz="1600"/>
              <a:t>Allows DACs to quickly notice issues at schools.</a:t>
            </a:r>
          </a:p>
          <a:p>
            <a:pPr marL="457200" indent="-457200">
              <a:buFont typeface="Arial" panose="020B0604020202020204" pitchFamily="34" charset="0"/>
              <a:buChar char="•"/>
            </a:pPr>
            <a:r>
              <a:rPr lang="en-US" sz="1600"/>
              <a:t>Not all allegations have been processed. There is a possibility that additional score changes could impact reporting.</a:t>
            </a:r>
          </a:p>
        </p:txBody>
      </p:sp>
    </p:spTree>
    <p:extLst>
      <p:ext uri="{BB962C8B-B14F-4D97-AF65-F5344CB8AC3E}">
        <p14:creationId xmlns:p14="http://schemas.microsoft.com/office/powerpoint/2010/main" val="41240503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9A8180-942D-43D2-A2A7-CE353917F967}"/>
              </a:ext>
            </a:extLst>
          </p:cNvPr>
          <p:cNvSpPr>
            <a:spLocks noGrp="1"/>
          </p:cNvSpPr>
          <p:nvPr>
            <p:ph type="title"/>
          </p:nvPr>
        </p:nvSpPr>
        <p:spPr>
          <a:xfrm>
            <a:off x="831850" y="1824038"/>
            <a:ext cx="10515600" cy="2033587"/>
          </a:xfrm>
        </p:spPr>
        <p:txBody>
          <a:bodyPr anchor="b">
            <a:normAutofit/>
          </a:bodyPr>
          <a:lstStyle/>
          <a:p>
            <a:r>
              <a:rPr lang="en-US" altLang="en-US" sz="4400"/>
              <a:t>Online QC Day</a:t>
            </a:r>
            <a:br>
              <a:rPr lang="en-US" altLang="en-US" sz="4400"/>
            </a:br>
            <a:r>
              <a:rPr lang="en-US" altLang="en-US" sz="4400"/>
              <a:t>Materials and Procedures</a:t>
            </a:r>
            <a:endParaRPr lang="en-US" sz="4400"/>
          </a:p>
        </p:txBody>
      </p:sp>
    </p:spTree>
    <p:extLst>
      <p:ext uri="{BB962C8B-B14F-4D97-AF65-F5344CB8AC3E}">
        <p14:creationId xmlns:p14="http://schemas.microsoft.com/office/powerpoint/2010/main" val="910597140"/>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24C766-B28A-95F0-1E93-45FCAC815738}"/>
              </a:ext>
            </a:extLst>
          </p:cNvPr>
          <p:cNvSpPr>
            <a:spLocks noGrp="1"/>
          </p:cNvSpPr>
          <p:nvPr>
            <p:ph type="title"/>
          </p:nvPr>
        </p:nvSpPr>
        <p:spPr>
          <a:xfrm>
            <a:off x="-2" y="0"/>
            <a:ext cx="11443063" cy="895666"/>
          </a:xfrm>
        </p:spPr>
        <p:txBody>
          <a:bodyPr>
            <a:normAutofit/>
          </a:bodyPr>
          <a:lstStyle/>
          <a:p>
            <a:r>
              <a:rPr lang="en-US"/>
              <a:t>Additional Resource: Accountability Calculator</a:t>
            </a:r>
          </a:p>
        </p:txBody>
      </p:sp>
      <p:sp>
        <p:nvSpPr>
          <p:cNvPr id="3" name="Text Placeholder 2">
            <a:extLst>
              <a:ext uri="{FF2B5EF4-FFF2-40B4-BE49-F238E27FC236}">
                <a16:creationId xmlns:a16="http://schemas.microsoft.com/office/drawing/2014/main" id="{D28B123A-C53B-1304-201C-87C7B282E455}"/>
              </a:ext>
            </a:extLst>
          </p:cNvPr>
          <p:cNvSpPr>
            <a:spLocks noGrp="1"/>
          </p:cNvSpPr>
          <p:nvPr>
            <p:ph type="body" sz="quarter" idx="13"/>
          </p:nvPr>
        </p:nvSpPr>
        <p:spPr>
          <a:xfrm>
            <a:off x="590893" y="1004523"/>
            <a:ext cx="10261275" cy="4638566"/>
          </a:xfrm>
        </p:spPr>
        <p:txBody>
          <a:bodyPr vert="horz" lIns="91440" tIns="45720" rIns="91440" bIns="45720" rtlCol="0" anchor="t">
            <a:normAutofit lnSpcReduction="10000"/>
          </a:bodyPr>
          <a:lstStyle/>
          <a:p>
            <a:r>
              <a:rPr lang="en-US">
                <a:solidFill>
                  <a:schemeClr val="tx1"/>
                </a:solidFill>
                <a:ea typeface="+mn-lt"/>
                <a:cs typeface="+mn-lt"/>
              </a:rPr>
              <a:t>The Accountability Calculator provides school and district staff with a way to calculate and estimate their performance in each indicator and overall rating. The tool prepopulates indicator and component values. District and school staff can enter various scenario values to estimate accountability results. </a:t>
            </a:r>
          </a:p>
          <a:p>
            <a:r>
              <a:rPr lang="en-US">
                <a:solidFill>
                  <a:schemeClr val="tx1"/>
                </a:solidFill>
                <a:ea typeface="+mn-lt"/>
                <a:cs typeface="+mn-lt"/>
              </a:rPr>
              <a:t>The accuracy of the estimation is based solely on the data input by the district.</a:t>
            </a:r>
            <a:endParaRPr lang="en-US">
              <a:solidFill>
                <a:schemeClr val="tx1"/>
              </a:solidFill>
            </a:endParaRPr>
          </a:p>
          <a:p>
            <a:r>
              <a:rPr lang="en-US">
                <a:solidFill>
                  <a:schemeClr val="tx1"/>
                </a:solidFill>
              </a:rPr>
              <a:t>It can be accessed with other </a:t>
            </a:r>
            <a:r>
              <a:rPr lang="en-US">
                <a:solidFill>
                  <a:schemeClr val="tx1"/>
                </a:solidFill>
                <a:ea typeface="+mn-lt"/>
                <a:cs typeface="+mn-lt"/>
              </a:rPr>
              <a:t>QC Day Spreadsheet Folders.</a:t>
            </a:r>
            <a:endParaRPr lang="en-US">
              <a:solidFill>
                <a:schemeClr val="tx1"/>
              </a:solidFill>
            </a:endParaRPr>
          </a:p>
          <a:p>
            <a:pPr marL="0" indent="0">
              <a:buNone/>
            </a:pPr>
            <a:endParaRPr lang="en-US">
              <a:solidFill>
                <a:schemeClr val="tx1"/>
              </a:solidFill>
            </a:endParaRPr>
          </a:p>
          <a:p>
            <a:pPr marL="0" indent="0">
              <a:buNone/>
            </a:pPr>
            <a:r>
              <a:rPr lang="en-US" b="1" i="1">
                <a:solidFill>
                  <a:schemeClr val="tx1"/>
                </a:solidFill>
              </a:rPr>
              <a:t>Please note: </a:t>
            </a:r>
            <a:r>
              <a:rPr lang="en-US" i="1">
                <a:solidFill>
                  <a:schemeClr val="tx1"/>
                </a:solidFill>
              </a:rPr>
              <a:t>The </a:t>
            </a:r>
            <a:r>
              <a:rPr lang="en-US" i="1">
                <a:solidFill>
                  <a:schemeClr val="tx1"/>
                </a:solidFill>
                <a:ea typeface="+mn-lt"/>
                <a:cs typeface="+mn-lt"/>
              </a:rPr>
              <a:t>Accountability Calculator is </a:t>
            </a:r>
            <a:r>
              <a:rPr lang="en-US" i="1">
                <a:solidFill>
                  <a:schemeClr val="tx1"/>
                </a:solidFill>
              </a:rPr>
              <a:t>not required as part of the QC Day review.</a:t>
            </a:r>
          </a:p>
        </p:txBody>
      </p:sp>
    </p:spTree>
    <p:extLst>
      <p:ext uri="{BB962C8B-B14F-4D97-AF65-F5344CB8AC3E}">
        <p14:creationId xmlns:p14="http://schemas.microsoft.com/office/powerpoint/2010/main" val="98091748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C68E5-F05D-49FA-ACE7-143EEA595F5D}"/>
              </a:ext>
            </a:extLst>
          </p:cNvPr>
          <p:cNvSpPr>
            <a:spLocks noGrp="1"/>
          </p:cNvSpPr>
          <p:nvPr>
            <p:ph type="title"/>
          </p:nvPr>
        </p:nvSpPr>
        <p:spPr>
          <a:xfrm>
            <a:off x="0" y="0"/>
            <a:ext cx="10515600" cy="931655"/>
          </a:xfrm>
        </p:spPr>
        <p:txBody>
          <a:bodyPr/>
          <a:lstStyle/>
          <a:p>
            <a:r>
              <a:rPr lang="en-US"/>
              <a:t>Begin Preparing for QC Day</a:t>
            </a:r>
          </a:p>
        </p:txBody>
      </p:sp>
      <p:sp>
        <p:nvSpPr>
          <p:cNvPr id="3" name="Content Placeholder 2">
            <a:extLst>
              <a:ext uri="{FF2B5EF4-FFF2-40B4-BE49-F238E27FC236}">
                <a16:creationId xmlns:a16="http://schemas.microsoft.com/office/drawing/2014/main" id="{7734BACC-CD74-4114-AE1D-FC3682AB7250}"/>
              </a:ext>
            </a:extLst>
          </p:cNvPr>
          <p:cNvSpPr>
            <a:spLocks noGrp="1"/>
          </p:cNvSpPr>
          <p:nvPr>
            <p:ph idx="1"/>
          </p:nvPr>
        </p:nvSpPr>
        <p:spPr>
          <a:xfrm>
            <a:off x="624656" y="931640"/>
            <a:ext cx="11257368" cy="4840941"/>
          </a:xfrm>
        </p:spPr>
        <p:txBody>
          <a:bodyPr vert="horz" lIns="91440" tIns="45720" rIns="91440" bIns="45720" rtlCol="0" anchor="t">
            <a:normAutofit/>
          </a:bodyPr>
          <a:lstStyle/>
          <a:p>
            <a:pPr marL="0" indent="0" fontAlgn="base">
              <a:buClr>
                <a:schemeClr val="tx1"/>
              </a:buClr>
              <a:buNone/>
            </a:pPr>
            <a:r>
              <a:rPr lang="en-US" sz="2400">
                <a:solidFill>
                  <a:schemeClr val="tx1"/>
                </a:solidFill>
              </a:rPr>
              <a:t>Review these available resources now:</a:t>
            </a:r>
          </a:p>
          <a:p>
            <a:pPr lvl="1" fontAlgn="base">
              <a:buClr>
                <a:schemeClr val="tx1"/>
              </a:buClr>
            </a:pPr>
            <a:r>
              <a:rPr lang="en-US" sz="2000" u="sng">
                <a:solidFill>
                  <a:srgbClr val="007780"/>
                </a:solidFill>
                <a:hlinkClick r:id="rId3"/>
              </a:rPr>
              <a:t>2026 Accountability Indicator Trainings </a:t>
            </a:r>
            <a:r>
              <a:rPr lang="en-US" sz="2000">
                <a:solidFill>
                  <a:schemeClr val="tx1"/>
                </a:solidFill>
              </a:rPr>
              <a:t>(PowerPoints)</a:t>
            </a:r>
          </a:p>
          <a:p>
            <a:pPr lvl="1" fontAlgn="base">
              <a:buClr>
                <a:schemeClr val="tx1"/>
              </a:buClr>
            </a:pPr>
            <a:r>
              <a:rPr lang="en-US" sz="2000" u="sng">
                <a:solidFill>
                  <a:schemeClr val="accent1"/>
                </a:solidFill>
                <a:hlinkClick r:id="rId4">
                  <a:extLst>
                    <a:ext uri="{A12FA001-AC4F-418D-AE19-62706E023703}">
                      <ahyp:hlinkClr xmlns:ahyp="http://schemas.microsoft.com/office/drawing/2018/hyperlinkcolor" val="tx"/>
                    </a:ext>
                  </a:extLst>
                </a:hlinkClick>
              </a:rPr>
              <a:t>Understanding Kentucky’s Minimum N for School Accountability</a:t>
            </a:r>
            <a:endParaRPr lang="en-US" sz="2000" u="sng">
              <a:solidFill>
                <a:schemeClr val="accent1"/>
              </a:solidFill>
            </a:endParaRPr>
          </a:p>
          <a:p>
            <a:pPr lvl="1" fontAlgn="base">
              <a:buClr>
                <a:schemeClr val="tx1"/>
              </a:buClr>
            </a:pPr>
            <a:r>
              <a:rPr lang="en-US" sz="2000" u="sng">
                <a:solidFill>
                  <a:srgbClr val="007780"/>
                </a:solidFill>
                <a:hlinkClick r:id="rId5"/>
              </a:rPr>
              <a:t>QC Day Nondisclosure Agreement</a:t>
            </a:r>
            <a:endParaRPr lang="en-US" sz="2000" u="sng">
              <a:solidFill>
                <a:srgbClr val="007780"/>
              </a:solidFill>
            </a:endParaRPr>
          </a:p>
          <a:p>
            <a:pPr lvl="2" fontAlgn="base">
              <a:buClr>
                <a:schemeClr val="tx1"/>
              </a:buClr>
              <a:buFont typeface="Courier New" panose="02070309020205020404" pitchFamily="49" charset="0"/>
              <a:buChar char="o"/>
            </a:pPr>
            <a:r>
              <a:rPr lang="en-US" u="sng">
                <a:solidFill>
                  <a:schemeClr val="accent1"/>
                </a:solidFill>
                <a:hlinkClick r:id="rId6"/>
              </a:rPr>
              <a:t>DAC Nondisclosure Submission Google Form</a:t>
            </a:r>
            <a:endParaRPr lang="en-US" u="sng">
              <a:solidFill>
                <a:schemeClr val="accent1"/>
              </a:solidFill>
            </a:endParaRPr>
          </a:p>
          <a:p>
            <a:pPr lvl="1" fontAlgn="base">
              <a:buClr>
                <a:schemeClr val="tx1"/>
              </a:buClr>
            </a:pPr>
            <a:r>
              <a:rPr lang="en-US" sz="2000">
                <a:solidFill>
                  <a:schemeClr val="tx1"/>
                </a:solidFill>
              </a:rPr>
              <a:t>Print from Data Review in SDRR</a:t>
            </a:r>
          </a:p>
          <a:p>
            <a:pPr lvl="2" fontAlgn="base">
              <a:buClr>
                <a:schemeClr val="tx1"/>
              </a:buClr>
              <a:buFont typeface="Courier New" panose="02070309020205020404" pitchFamily="49" charset="0"/>
              <a:buChar char="o"/>
            </a:pPr>
            <a:r>
              <a:rPr lang="en-US">
                <a:solidFill>
                  <a:schemeClr val="tx1"/>
                </a:solidFill>
              </a:rPr>
              <a:t>Student Listing and Change Listing</a:t>
            </a:r>
          </a:p>
          <a:p>
            <a:pPr lvl="2" fontAlgn="base">
              <a:buClr>
                <a:schemeClr val="tx1"/>
              </a:buClr>
              <a:buFont typeface="Courier New" panose="02070309020205020404" pitchFamily="49" charset="0"/>
              <a:buChar char="o"/>
            </a:pPr>
            <a:r>
              <a:rPr lang="en-US">
                <a:solidFill>
                  <a:schemeClr val="tx1"/>
                </a:solidFill>
              </a:rPr>
              <a:t>Cohort</a:t>
            </a:r>
          </a:p>
          <a:p>
            <a:pPr lvl="2" fontAlgn="base">
              <a:buClr>
                <a:schemeClr val="tx1"/>
              </a:buClr>
              <a:buFont typeface="Courier New" panose="02070309020205020404" pitchFamily="49" charset="0"/>
              <a:buChar char="o"/>
            </a:pPr>
            <a:r>
              <a:rPr lang="en-US">
                <a:solidFill>
                  <a:schemeClr val="tx1"/>
                </a:solidFill>
              </a:rPr>
              <a:t>Postsecondary Readiness Scores</a:t>
            </a:r>
          </a:p>
          <a:p>
            <a:pPr lvl="1" fontAlgn="base">
              <a:buClr>
                <a:schemeClr val="tx1"/>
              </a:buClr>
            </a:pPr>
            <a:r>
              <a:rPr lang="en-US" sz="2000">
                <a:solidFill>
                  <a:schemeClr val="tx1"/>
                </a:solidFill>
              </a:rPr>
              <a:t>Access to </a:t>
            </a:r>
            <a:r>
              <a:rPr lang="en-US" sz="2000">
                <a:solidFill>
                  <a:schemeClr val="accent1"/>
                </a:solidFill>
                <a:hlinkClick r:id="rId7">
                  <a:extLst>
                    <a:ext uri="{A12FA001-AC4F-418D-AE19-62706E023703}">
                      <ahyp:hlinkClr xmlns:ahyp="http://schemas.microsoft.com/office/drawing/2018/hyperlinkcolor" val="tx"/>
                    </a:ext>
                  </a:extLst>
                </a:hlinkClick>
              </a:rPr>
              <a:t>KDE Secure Web Application</a:t>
            </a:r>
            <a:endParaRPr lang="en-US" sz="2000">
              <a:solidFill>
                <a:schemeClr val="accent1"/>
              </a:solidFill>
            </a:endParaRPr>
          </a:p>
          <a:p>
            <a:pPr lvl="2" fontAlgn="base">
              <a:buClr>
                <a:schemeClr val="tx1"/>
              </a:buClr>
              <a:buFont typeface="Courier New" panose="02070309020205020404" pitchFamily="49" charset="0"/>
              <a:buChar char="o"/>
            </a:pPr>
            <a:r>
              <a:rPr lang="en-US">
                <a:solidFill>
                  <a:schemeClr val="tx1"/>
                </a:solidFill>
              </a:rPr>
              <a:t>Student Detail</a:t>
            </a:r>
          </a:p>
          <a:p>
            <a:pPr marL="0" indent="0">
              <a:buNone/>
            </a:pPr>
            <a:r>
              <a:rPr lang="en-US" sz="2400" b="1" i="1">
                <a:solidFill>
                  <a:schemeClr val="tx1"/>
                </a:solidFill>
              </a:rPr>
              <a:t>Please note: </a:t>
            </a:r>
            <a:r>
              <a:rPr lang="en-US" sz="2400" i="1">
                <a:solidFill>
                  <a:schemeClr val="tx1"/>
                </a:solidFill>
              </a:rPr>
              <a:t>Additional public release resources will be made available the week of Sept. 28. </a:t>
            </a:r>
          </a:p>
        </p:txBody>
      </p:sp>
    </p:spTree>
    <p:extLst>
      <p:ext uri="{BB962C8B-B14F-4D97-AF65-F5344CB8AC3E}">
        <p14:creationId xmlns:p14="http://schemas.microsoft.com/office/powerpoint/2010/main" val="59462551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3290B6-EF7B-42A3-A198-59A3A2FBA45D}"/>
              </a:ext>
            </a:extLst>
          </p:cNvPr>
          <p:cNvSpPr>
            <a:spLocks noGrp="1"/>
          </p:cNvSpPr>
          <p:nvPr>
            <p:ph type="title"/>
          </p:nvPr>
        </p:nvSpPr>
        <p:spPr>
          <a:xfrm>
            <a:off x="0" y="1"/>
            <a:ext cx="10515600" cy="931654"/>
          </a:xfrm>
        </p:spPr>
        <p:txBody>
          <a:bodyPr/>
          <a:lstStyle/>
          <a:p>
            <a:r>
              <a:rPr lang="en-US"/>
              <a:t>Tasks to Complete on QC Day </a:t>
            </a:r>
          </a:p>
        </p:txBody>
      </p:sp>
      <p:sp>
        <p:nvSpPr>
          <p:cNvPr id="3" name="Content Placeholder 2">
            <a:extLst>
              <a:ext uri="{FF2B5EF4-FFF2-40B4-BE49-F238E27FC236}">
                <a16:creationId xmlns:a16="http://schemas.microsoft.com/office/drawing/2014/main" id="{BADB84A4-BFE7-44A8-8549-2C19541A1B3F}"/>
              </a:ext>
            </a:extLst>
          </p:cNvPr>
          <p:cNvSpPr>
            <a:spLocks noGrp="1"/>
          </p:cNvSpPr>
          <p:nvPr>
            <p:ph idx="1"/>
          </p:nvPr>
        </p:nvSpPr>
        <p:spPr>
          <a:xfrm>
            <a:off x="615765" y="1035932"/>
            <a:ext cx="10515600" cy="4093115"/>
          </a:xfrm>
        </p:spPr>
        <p:txBody>
          <a:bodyPr vert="horz" lIns="91440" tIns="45720" rIns="91440" bIns="45720" rtlCol="0" anchor="t">
            <a:normAutofit/>
          </a:bodyPr>
          <a:lstStyle/>
          <a:p>
            <a:pPr fontAlgn="base">
              <a:buClr>
                <a:schemeClr val="tx1"/>
              </a:buClr>
            </a:pPr>
            <a:r>
              <a:rPr lang="en-US" b="1">
                <a:hlinkClick r:id="rId3"/>
              </a:rPr>
              <a:t>Complete the 2026 QC Checklist online</a:t>
            </a:r>
            <a:r>
              <a:rPr lang="en-US"/>
              <a:t>. </a:t>
            </a:r>
            <a:r>
              <a:rPr lang="en-US">
                <a:solidFill>
                  <a:schemeClr val="tx1"/>
                </a:solidFill>
              </a:rPr>
              <a:t>Submitting the QC Checklist indicates to KDE that you have finished your review.​</a:t>
            </a:r>
          </a:p>
          <a:p>
            <a:pPr fontAlgn="base">
              <a:buClr>
                <a:schemeClr val="tx1"/>
              </a:buClr>
            </a:pPr>
            <a:r>
              <a:rPr lang="en-US" b="1">
                <a:hlinkClick r:id="rId4"/>
              </a:rPr>
              <a:t>Complete the 2026 Data Discrepancy Report(s) online</a:t>
            </a:r>
            <a:r>
              <a:rPr lang="en-US" b="1"/>
              <a:t>. </a:t>
            </a:r>
            <a:r>
              <a:rPr lang="en-US">
                <a:solidFill>
                  <a:schemeClr val="tx1"/>
                </a:solidFill>
              </a:rPr>
              <a:t>This form communicates any systemic data issues or concerns to KDE (submit electronically immediately).  ​</a:t>
            </a:r>
          </a:p>
          <a:p>
            <a:pPr fontAlgn="base">
              <a:buClr>
                <a:schemeClr val="tx1"/>
              </a:buClr>
            </a:pPr>
            <a:r>
              <a:rPr lang="en-US">
                <a:solidFill>
                  <a:schemeClr val="tx1"/>
                </a:solidFill>
              </a:rPr>
              <a:t>Both forms are password-protected and will be shared the morning of Sept. 23.</a:t>
            </a:r>
          </a:p>
          <a:p>
            <a:endParaRPr lang="en-US"/>
          </a:p>
        </p:txBody>
      </p:sp>
    </p:spTree>
    <p:extLst>
      <p:ext uri="{BB962C8B-B14F-4D97-AF65-F5344CB8AC3E}">
        <p14:creationId xmlns:p14="http://schemas.microsoft.com/office/powerpoint/2010/main" val="11092990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3"/>
          <p:cNvSpPr>
            <a:spLocks noGrp="1"/>
          </p:cNvSpPr>
          <p:nvPr>
            <p:ph type="title"/>
          </p:nvPr>
        </p:nvSpPr>
        <p:spPr>
          <a:xfrm>
            <a:off x="0" y="0"/>
            <a:ext cx="12192000" cy="941294"/>
          </a:xfrm>
        </p:spPr>
        <p:txBody>
          <a:bodyPr>
            <a:normAutofit/>
          </a:bodyPr>
          <a:lstStyle/>
          <a:p>
            <a:r>
              <a:rPr lang="en-US" altLang="en-US"/>
              <a:t>How to Communicate with OAA on QC Day</a:t>
            </a:r>
          </a:p>
        </p:txBody>
      </p:sp>
      <p:sp>
        <p:nvSpPr>
          <p:cNvPr id="6" name="Content Placeholder 5"/>
          <p:cNvSpPr>
            <a:spLocks noGrp="1"/>
          </p:cNvSpPr>
          <p:nvPr>
            <p:ph type="body" sz="quarter" idx="13"/>
          </p:nvPr>
        </p:nvSpPr>
        <p:spPr>
          <a:xfrm>
            <a:off x="605832" y="1154107"/>
            <a:ext cx="11311847" cy="4253916"/>
          </a:xfrm>
        </p:spPr>
        <p:txBody>
          <a:bodyPr>
            <a:noAutofit/>
          </a:bodyPr>
          <a:lstStyle/>
          <a:p>
            <a:r>
              <a:rPr lang="en-US" sz="3200">
                <a:solidFill>
                  <a:schemeClr val="tx1"/>
                </a:solidFill>
              </a:rPr>
              <a:t>The key to district communication during QC Day is completing and submitting the Data Discrepancy Report.    </a:t>
            </a:r>
          </a:p>
          <a:p>
            <a:r>
              <a:rPr lang="en-US" sz="3200">
                <a:solidFill>
                  <a:schemeClr val="tx1"/>
                </a:solidFill>
              </a:rPr>
              <a:t>Keep in mind staff are researching information submitted on the forms in the order in which the forms are received. It will take time, possibly a few days, to complete this process, but you will receive feedback from </a:t>
            </a:r>
            <a:r>
              <a:rPr lang="en-US" sz="3200">
                <a:hlinkClick r:id="rId3"/>
              </a:rPr>
              <a:t>kdeassessment@education.ky.gov</a:t>
            </a:r>
            <a:r>
              <a:rPr lang="en-US" sz="3200"/>
              <a:t>.</a:t>
            </a:r>
          </a:p>
          <a:p>
            <a:r>
              <a:rPr lang="en-US" sz="3200">
                <a:solidFill>
                  <a:schemeClr val="tx1"/>
                </a:solidFill>
              </a:rPr>
              <a:t>For general questions, contact OAA staff by email, phone or Teams.</a:t>
            </a:r>
          </a:p>
        </p:txBody>
      </p:sp>
    </p:spTree>
    <p:extLst>
      <p:ext uri="{BB962C8B-B14F-4D97-AF65-F5344CB8AC3E}">
        <p14:creationId xmlns:p14="http://schemas.microsoft.com/office/powerpoint/2010/main" val="295676682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3"/>
          <p:cNvSpPr>
            <a:spLocks noGrp="1"/>
          </p:cNvSpPr>
          <p:nvPr>
            <p:ph type="title"/>
          </p:nvPr>
        </p:nvSpPr>
        <p:spPr>
          <a:xfrm>
            <a:off x="0" y="0"/>
            <a:ext cx="7321357" cy="857704"/>
          </a:xfrm>
        </p:spPr>
        <p:txBody>
          <a:bodyPr/>
          <a:lstStyle/>
          <a:p>
            <a:r>
              <a:rPr lang="en-US" altLang="en-US"/>
              <a:t>QC Day Materials</a:t>
            </a:r>
          </a:p>
        </p:txBody>
      </p:sp>
      <p:sp>
        <p:nvSpPr>
          <p:cNvPr id="66563" name="Content Placeholder 4"/>
          <p:cNvSpPr>
            <a:spLocks noGrp="1"/>
          </p:cNvSpPr>
          <p:nvPr>
            <p:ph sz="half" idx="1"/>
          </p:nvPr>
        </p:nvSpPr>
        <p:spPr>
          <a:xfrm>
            <a:off x="457200" y="1013433"/>
            <a:ext cx="10071463" cy="4603596"/>
          </a:xfrm>
        </p:spPr>
        <p:txBody>
          <a:bodyPr vert="horz" lIns="91440" tIns="45720" rIns="91440" bIns="45720" rtlCol="0" anchor="t">
            <a:normAutofit/>
          </a:bodyPr>
          <a:lstStyle/>
          <a:p>
            <a:pPr fontAlgn="base"/>
            <a:r>
              <a:rPr lang="en-US" sz="3200" dirty="0">
                <a:solidFill>
                  <a:schemeClr val="accent1"/>
                </a:solidFill>
                <a:hlinkClick r:id="rId3">
                  <a:extLst>
                    <a:ext uri="{A12FA001-AC4F-418D-AE19-62706E023703}">
                      <ahyp:hlinkClr xmlns:ahyp="http://schemas.microsoft.com/office/drawing/2018/hyperlinkcolor" val="tx"/>
                    </a:ext>
                  </a:extLst>
                </a:hlinkClick>
              </a:rPr>
              <a:t>KDE Secure Web Application</a:t>
            </a:r>
            <a:endParaRPr lang="en-US" sz="3200" dirty="0">
              <a:solidFill>
                <a:schemeClr val="accent1"/>
              </a:solidFill>
            </a:endParaRPr>
          </a:p>
          <a:p>
            <a:pPr marL="457200" indent="-457200">
              <a:buClr>
                <a:schemeClr val="tx1"/>
              </a:buClr>
              <a:buFont typeface="Arial" panose="020B0604020202020204" pitchFamily="34" charset="0"/>
              <a:buChar char="•"/>
            </a:pPr>
            <a:r>
              <a:rPr lang="en-US" altLang="en-US" sz="3200" dirty="0">
                <a:solidFill>
                  <a:schemeClr val="tx1"/>
                </a:solidFill>
              </a:rPr>
              <a:t>Summary files and spreadsheets (organized in folders under Student Data Detail). </a:t>
            </a:r>
          </a:p>
          <a:p>
            <a:pPr marL="457200" indent="-457200">
              <a:buClr>
                <a:schemeClr val="tx1"/>
              </a:buClr>
              <a:buFont typeface="Arial" panose="020B0604020202020204" pitchFamily="34" charset="0"/>
              <a:buChar char="•"/>
            </a:pPr>
            <a:r>
              <a:rPr lang="en-US" altLang="en-US" sz="3200" dirty="0">
                <a:solidFill>
                  <a:schemeClr val="accent1"/>
                </a:solidFill>
                <a:hlinkClick r:id="rId4">
                  <a:extLst>
                    <a:ext uri="{A12FA001-AC4F-418D-AE19-62706E023703}">
                      <ahyp:hlinkClr xmlns:ahyp="http://schemas.microsoft.com/office/drawing/2018/hyperlinkcolor" val="tx"/>
                    </a:ext>
                  </a:extLst>
                </a:hlinkClick>
              </a:rPr>
              <a:t>Online Quality Control Checklist</a:t>
            </a:r>
            <a:r>
              <a:rPr lang="en-US" altLang="en-US" sz="3200" dirty="0">
                <a:solidFill>
                  <a:schemeClr val="accent1"/>
                </a:solidFill>
              </a:rPr>
              <a:t> </a:t>
            </a:r>
            <a:r>
              <a:rPr lang="en-US" altLang="en-US" sz="3200" dirty="0">
                <a:solidFill>
                  <a:schemeClr val="tx1"/>
                </a:solidFill>
              </a:rPr>
              <a:t>(online forms)</a:t>
            </a:r>
          </a:p>
          <a:p>
            <a:pPr marL="457200" indent="-457200">
              <a:buClr>
                <a:schemeClr val="tx1"/>
              </a:buClr>
              <a:buFont typeface="Arial" panose="020B0604020202020204" pitchFamily="34" charset="0"/>
              <a:buChar char="•"/>
            </a:pPr>
            <a:r>
              <a:rPr lang="en-US" altLang="en-US" sz="3200" dirty="0">
                <a:solidFill>
                  <a:schemeClr val="accent1"/>
                </a:solidFill>
                <a:hlinkClick r:id="rId5">
                  <a:extLst>
                    <a:ext uri="{A12FA001-AC4F-418D-AE19-62706E023703}">
                      <ahyp:hlinkClr xmlns:ahyp="http://schemas.microsoft.com/office/drawing/2018/hyperlinkcolor" val="tx"/>
                    </a:ext>
                  </a:extLst>
                </a:hlinkClick>
              </a:rPr>
              <a:t>Data Discrepancy Report</a:t>
            </a:r>
            <a:r>
              <a:rPr lang="en-US" altLang="en-US" sz="3200" dirty="0">
                <a:solidFill>
                  <a:schemeClr val="accent1"/>
                </a:solidFill>
              </a:rPr>
              <a:t> </a:t>
            </a:r>
            <a:r>
              <a:rPr lang="en-US" altLang="en-US" sz="3200" dirty="0">
                <a:solidFill>
                  <a:schemeClr val="tx1"/>
                </a:solidFill>
              </a:rPr>
              <a:t>(online forms) </a:t>
            </a:r>
          </a:p>
          <a:p>
            <a:pPr marL="457200" indent="-457200" fontAlgn="base">
              <a:buClr>
                <a:schemeClr val="tx1"/>
              </a:buClr>
              <a:buFont typeface="Arial" panose="020B0604020202020204" pitchFamily="34" charset="0"/>
              <a:buChar char="•"/>
            </a:pPr>
            <a:r>
              <a:rPr lang="en-US" sz="3200" dirty="0">
                <a:solidFill>
                  <a:schemeClr val="tx1"/>
                </a:solidFill>
              </a:rPr>
              <a:t>SDRR Files (can be downloaded prior to Sept. 23)</a:t>
            </a:r>
          </a:p>
          <a:p>
            <a:pPr lvl="1" fontAlgn="base">
              <a:buClr>
                <a:schemeClr val="tx1"/>
              </a:buClr>
            </a:pPr>
            <a:r>
              <a:rPr lang="en-US" dirty="0">
                <a:solidFill>
                  <a:schemeClr val="tx1"/>
                </a:solidFill>
              </a:rPr>
              <a:t>Student Listing and Change Listing</a:t>
            </a:r>
          </a:p>
          <a:p>
            <a:pPr lvl="1" fontAlgn="base">
              <a:buClr>
                <a:schemeClr val="tx1"/>
              </a:buClr>
            </a:pPr>
            <a:r>
              <a:rPr lang="en-US" dirty="0">
                <a:solidFill>
                  <a:schemeClr val="tx1"/>
                </a:solidFill>
              </a:rPr>
              <a:t>Cohort</a:t>
            </a:r>
          </a:p>
          <a:p>
            <a:pPr lvl="1" fontAlgn="base">
              <a:buClr>
                <a:schemeClr val="tx1"/>
              </a:buClr>
            </a:pPr>
            <a:r>
              <a:rPr lang="en-US" dirty="0">
                <a:solidFill>
                  <a:schemeClr val="tx1"/>
                </a:solidFill>
              </a:rPr>
              <a:t>Postsecondary Readiness Scores</a:t>
            </a:r>
          </a:p>
          <a:p>
            <a:pPr>
              <a:lnSpc>
                <a:spcPct val="120000"/>
              </a:lnSpc>
              <a:spcBef>
                <a:spcPts val="0"/>
              </a:spcBef>
            </a:pPr>
            <a:endParaRPr lang="en-US" sz="3333" dirty="0">
              <a:solidFill>
                <a:srgbClr val="FF0000"/>
              </a:solidFill>
            </a:endParaRPr>
          </a:p>
        </p:txBody>
      </p:sp>
    </p:spTree>
    <p:extLst>
      <p:ext uri="{BB962C8B-B14F-4D97-AF65-F5344CB8AC3E}">
        <p14:creationId xmlns:p14="http://schemas.microsoft.com/office/powerpoint/2010/main" val="317830795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1A80D29-693A-C295-A211-3D19B4CF5B81}"/>
              </a:ext>
            </a:extLst>
          </p:cNvPr>
          <p:cNvSpPr>
            <a:spLocks noGrp="1"/>
          </p:cNvSpPr>
          <p:nvPr>
            <p:ph type="title"/>
          </p:nvPr>
        </p:nvSpPr>
        <p:spPr/>
        <p:txBody>
          <a:bodyPr/>
          <a:lstStyle/>
          <a:p>
            <a:r>
              <a:rPr lang="en-US"/>
              <a:t>OAA Contacts for QC Day</a:t>
            </a:r>
          </a:p>
        </p:txBody>
      </p:sp>
      <p:sp>
        <p:nvSpPr>
          <p:cNvPr id="3" name="TextBox 2">
            <a:extLst>
              <a:ext uri="{FF2B5EF4-FFF2-40B4-BE49-F238E27FC236}">
                <a16:creationId xmlns:a16="http://schemas.microsoft.com/office/drawing/2014/main" id="{7CF3CB61-D061-3832-7A4E-F1B6CBE71899}"/>
              </a:ext>
            </a:extLst>
          </p:cNvPr>
          <p:cNvSpPr txBox="1"/>
          <p:nvPr/>
        </p:nvSpPr>
        <p:spPr>
          <a:xfrm>
            <a:off x="579120" y="1187779"/>
            <a:ext cx="10442318" cy="646331"/>
          </a:xfrm>
          <a:prstGeom prst="rect">
            <a:avLst/>
          </a:prstGeom>
          <a:noFill/>
        </p:spPr>
        <p:txBody>
          <a:bodyPr wrap="square" rtlCol="0">
            <a:spAutoFit/>
          </a:bodyPr>
          <a:lstStyle/>
          <a:p>
            <a:r>
              <a:rPr lang="en-US"/>
              <a:t>Find your district range, then contact the assigned OAA staff member.</a:t>
            </a:r>
          </a:p>
          <a:p>
            <a:endParaRPr lang="en-US"/>
          </a:p>
        </p:txBody>
      </p:sp>
      <p:graphicFrame>
        <p:nvGraphicFramePr>
          <p:cNvPr id="17" name="OAA contact assignments: ADAIR CO. TO GRAVES CO."/>
          <p:cNvGraphicFramePr/>
          <p:nvPr>
            <p:extLst>
              <p:ext uri="{D42A27DB-BD31-4B8C-83A1-F6EECF244321}">
                <p14:modId xmlns:p14="http://schemas.microsoft.com/office/powerpoint/2010/main" val="1663684509"/>
              </p:ext>
            </p:extLst>
          </p:nvPr>
        </p:nvGraphicFramePr>
        <p:xfrm>
          <a:off x="579120" y="1853159"/>
          <a:ext cx="3535680" cy="3264106"/>
        </p:xfrm>
        <a:graphic>
          <a:graphicData uri="http://schemas.openxmlformats.org/drawingml/2006/table">
            <a:tbl>
              <a:tblPr firstRow="1" bandRow="1"/>
              <a:tblGrid>
                <a:gridCol w="2413242">
                  <a:extLst>
                    <a:ext uri="{9D8B030D-6E8A-4147-A177-3AD203B41FA5}">
                      <a16:colId xmlns:a16="http://schemas.microsoft.com/office/drawing/2014/main" val="20000"/>
                    </a:ext>
                  </a:extLst>
                </a:gridCol>
                <a:gridCol w="1122438">
                  <a:extLst>
                    <a:ext uri="{9D8B030D-6E8A-4147-A177-3AD203B41FA5}">
                      <a16:colId xmlns:a16="http://schemas.microsoft.com/office/drawing/2014/main" val="20001"/>
                    </a:ext>
                  </a:extLst>
                </a:gridCol>
              </a:tblGrid>
              <a:tr h="685942">
                <a:tc>
                  <a:txBody>
                    <a:bodyPr/>
                    <a:lstStyle/>
                    <a:p>
                      <a:r>
                        <a:rPr sz="1200" b="0" dirty="0">
                          <a:solidFill>
                            <a:srgbClr val="FFFFFF"/>
                          </a:solidFill>
                        </a:rPr>
                        <a:t>District range</a:t>
                      </a:r>
                      <a:r>
                        <a:rPr lang="en-US" sz="1200" b="0" dirty="0">
                          <a:solidFill>
                            <a:srgbClr val="FFFFFF"/>
                          </a:solidFill>
                        </a:rPr>
                        <a:t>: Adair – Estill Co. &amp; </a:t>
                      </a:r>
                      <a:r>
                        <a:rPr lang="en-US" sz="1200" dirty="0">
                          <a:solidFill>
                            <a:schemeClr val="bg1"/>
                          </a:solidFill>
                        </a:rPr>
                        <a:t>Kentucky National Guard Youth ChalleNGe Academies </a:t>
                      </a:r>
                      <a:endParaRPr lang="en-US" sz="1200" b="0" dirty="0">
                        <a:solidFill>
                          <a:schemeClr val="bg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chemeClr val="bg1"/>
                          </a:solidFill>
                        </a:rPr>
                        <a:t>District support: (502) 564-2256</a:t>
                      </a:r>
                    </a:p>
                  </a:txBody>
                  <a:tcPr marR="76200" marT="60960" marB="60960" anchor="ctr">
                    <a:solidFill>
                      <a:srgbClr val="17365D"/>
                    </a:solidFill>
                  </a:tcPr>
                </a:tc>
                <a:tc>
                  <a:txBody>
                    <a:bodyPr/>
                    <a:lstStyle/>
                    <a:p>
                      <a:r>
                        <a:rPr sz="1200" b="0">
                          <a:solidFill>
                            <a:srgbClr val="FFFFFF"/>
                          </a:solidFill>
                        </a:rPr>
                        <a:t>OAA staff</a:t>
                      </a:r>
                    </a:p>
                  </a:txBody>
                  <a:tcPr marR="76200" marT="60960" marB="60960" anchor="ctr">
                    <a:solidFill>
                      <a:srgbClr val="17365D"/>
                    </a:solidFill>
                  </a:tcPr>
                </a:tc>
                <a:extLst>
                  <a:ext uri="{0D108BD9-81ED-4DB2-BD59-A6C34878D82A}">
                    <a16:rowId xmlns:a16="http://schemas.microsoft.com/office/drawing/2014/main" val="10000"/>
                  </a:ext>
                </a:extLst>
              </a:tr>
              <a:tr h="584609">
                <a:tc>
                  <a:txBody>
                    <a:bodyPr/>
                    <a:lstStyle/>
                    <a:p>
                      <a:r>
                        <a:rPr sz="1200" dirty="0">
                          <a:solidFill>
                            <a:schemeClr val="tx1"/>
                          </a:solidFill>
                        </a:rPr>
                        <a:t>Adair – </a:t>
                      </a:r>
                      <a:r>
                        <a:rPr lang="en-US" sz="1200" dirty="0">
                          <a:solidFill>
                            <a:schemeClr val="tx1"/>
                          </a:solidFill>
                        </a:rPr>
                        <a:t>Bellevue Ind.</a:t>
                      </a:r>
                      <a:endParaRPr sz="1200" dirty="0">
                        <a:solidFill>
                          <a:schemeClr val="tx1"/>
                        </a:solidFill>
                      </a:endParaRPr>
                    </a:p>
                  </a:txBody>
                  <a:tcPr marR="76200" marT="60960" marB="60960" anchor="ctr"/>
                </a:tc>
                <a:tc>
                  <a:txBody>
                    <a:bodyPr/>
                    <a:lstStyle/>
                    <a:p>
                      <a:r>
                        <a:rPr sz="1200" dirty="0">
                          <a:solidFill>
                            <a:schemeClr val="tx1"/>
                          </a:solidFill>
                        </a:rPr>
                        <a:t>Tony Igwe</a:t>
                      </a:r>
                    </a:p>
                  </a:txBody>
                  <a:tcPr marR="76200" marT="60960" marB="60960" anchor="ctr"/>
                </a:tc>
                <a:extLst>
                  <a:ext uri="{0D108BD9-81ED-4DB2-BD59-A6C34878D82A}">
                    <a16:rowId xmlns:a16="http://schemas.microsoft.com/office/drawing/2014/main" val="10001"/>
                  </a:ext>
                </a:extLst>
              </a:tr>
              <a:tr h="568615">
                <a:tc>
                  <a:txBody>
                    <a:bodyPr/>
                    <a:lstStyle/>
                    <a:p>
                      <a:r>
                        <a:rPr lang="en-US" sz="1200" dirty="0">
                          <a:solidFill>
                            <a:schemeClr val="tx1"/>
                          </a:solidFill>
                        </a:rPr>
                        <a:t>Berea Ind.</a:t>
                      </a:r>
                      <a:r>
                        <a:rPr sz="1200" dirty="0">
                          <a:solidFill>
                            <a:schemeClr val="tx1"/>
                          </a:solidFill>
                        </a:rPr>
                        <a:t>– </a:t>
                      </a:r>
                      <a:r>
                        <a:rPr lang="en-US" sz="1200" dirty="0">
                          <a:solidFill>
                            <a:schemeClr val="tx1"/>
                          </a:solidFill>
                        </a:rPr>
                        <a:t>Calloway</a:t>
                      </a:r>
                      <a:endParaRPr sz="1200" dirty="0">
                        <a:solidFill>
                          <a:schemeClr val="tx1"/>
                        </a:solidFill>
                      </a:endParaRPr>
                    </a:p>
                  </a:txBody>
                  <a:tcPr marR="76200" marT="60960" marB="60960" anchor="ctr"/>
                </a:tc>
                <a:tc>
                  <a:txBody>
                    <a:bodyPr/>
                    <a:lstStyle/>
                    <a:p>
                      <a:r>
                        <a:rPr sz="1200">
                          <a:solidFill>
                            <a:schemeClr val="tx1"/>
                          </a:solidFill>
                        </a:rPr>
                        <a:t>WookJoong Kim</a:t>
                      </a:r>
                    </a:p>
                  </a:txBody>
                  <a:tcPr marR="76200" marT="60960" marB="60960" anchor="ctr"/>
                </a:tc>
                <a:extLst>
                  <a:ext uri="{0D108BD9-81ED-4DB2-BD59-A6C34878D82A}">
                    <a16:rowId xmlns:a16="http://schemas.microsoft.com/office/drawing/2014/main" val="10002"/>
                  </a:ext>
                </a:extLst>
              </a:tr>
              <a:tr h="571500">
                <a:tc>
                  <a:txBody>
                    <a:bodyPr/>
                    <a:lstStyle/>
                    <a:p>
                      <a:r>
                        <a:rPr lang="en-US" sz="1200" dirty="0">
                          <a:solidFill>
                            <a:schemeClr val="tx1"/>
                          </a:solidFill>
                        </a:rPr>
                        <a:t>Campbell – Corbin</a:t>
                      </a:r>
                      <a:endParaRPr sz="1200" dirty="0">
                        <a:solidFill>
                          <a:schemeClr val="tx1"/>
                        </a:solidFill>
                      </a:endParaRPr>
                    </a:p>
                  </a:txBody>
                  <a:tcPr marR="76200" marT="60960" marB="60960" anchor="ctr"/>
                </a:tc>
                <a:tc>
                  <a:txBody>
                    <a:bodyPr/>
                    <a:lstStyle/>
                    <a:p>
                      <a:r>
                        <a:rPr lang="en-US" sz="1200" dirty="0">
                          <a:solidFill>
                            <a:schemeClr val="tx1"/>
                          </a:solidFill>
                        </a:rPr>
                        <a:t>Oliver Ackermann</a:t>
                      </a:r>
                      <a:endParaRPr sz="1200" dirty="0">
                        <a:solidFill>
                          <a:schemeClr val="tx1"/>
                        </a:solidFill>
                      </a:endParaRPr>
                    </a:p>
                  </a:txBody>
                  <a:tcPr marR="76200" marT="60960" marB="60960" anchor="ctr"/>
                </a:tc>
                <a:extLst>
                  <a:ext uri="{0D108BD9-81ED-4DB2-BD59-A6C34878D82A}">
                    <a16:rowId xmlns:a16="http://schemas.microsoft.com/office/drawing/2014/main" val="10004"/>
                  </a:ext>
                </a:extLst>
              </a:tr>
              <a:tr h="685942">
                <a:tc>
                  <a:txBody>
                    <a:bodyPr/>
                    <a:lstStyle/>
                    <a:p>
                      <a:r>
                        <a:rPr lang="en-US" sz="1200" dirty="0">
                          <a:solidFill>
                            <a:schemeClr val="tx1"/>
                          </a:solidFill>
                        </a:rPr>
                        <a:t>Covington Ind. – Estill and Kentucky National Guard Youth ChalleNGe Academies </a:t>
                      </a:r>
                    </a:p>
                  </a:txBody>
                  <a:tcPr marR="76200" marT="60960" marB="60960" anchor="ctr"/>
                </a:tc>
                <a:tc>
                  <a:txBody>
                    <a:bodyPr/>
                    <a:lstStyle/>
                    <a:p>
                      <a:r>
                        <a:rPr lang="en-US" sz="1200" dirty="0">
                          <a:solidFill>
                            <a:schemeClr val="tx1"/>
                          </a:solidFill>
                        </a:rPr>
                        <a:t>Ben Riley </a:t>
                      </a:r>
                      <a:endParaRPr sz="1200" dirty="0">
                        <a:solidFill>
                          <a:schemeClr val="tx1"/>
                        </a:solidFill>
                      </a:endParaRPr>
                    </a:p>
                  </a:txBody>
                  <a:tcPr marR="76200" marT="60960" marB="60960" anchor="ctr"/>
                </a:tc>
                <a:extLst>
                  <a:ext uri="{0D108BD9-81ED-4DB2-BD59-A6C34878D82A}">
                    <a16:rowId xmlns:a16="http://schemas.microsoft.com/office/drawing/2014/main" val="10005"/>
                  </a:ext>
                </a:extLst>
              </a:tr>
            </a:tbl>
          </a:graphicData>
        </a:graphic>
      </p:graphicFrame>
      <p:graphicFrame>
        <p:nvGraphicFramePr>
          <p:cNvPr id="20" name="OAA contact assignments: GRAYSON CO. TO POWELL CO."/>
          <p:cNvGraphicFramePr/>
          <p:nvPr>
            <p:extLst>
              <p:ext uri="{D42A27DB-BD31-4B8C-83A1-F6EECF244321}">
                <p14:modId xmlns:p14="http://schemas.microsoft.com/office/powerpoint/2010/main" val="2231303835"/>
              </p:ext>
            </p:extLst>
          </p:nvPr>
        </p:nvGraphicFramePr>
        <p:xfrm>
          <a:off x="4328160" y="1844127"/>
          <a:ext cx="3535680" cy="3264204"/>
        </p:xfrm>
        <a:graphic>
          <a:graphicData uri="http://schemas.openxmlformats.org/drawingml/2006/table">
            <a:tbl>
              <a:tblPr firstRow="1" bandRow="1"/>
              <a:tblGrid>
                <a:gridCol w="2413242">
                  <a:extLst>
                    <a:ext uri="{9D8B030D-6E8A-4147-A177-3AD203B41FA5}">
                      <a16:colId xmlns:a16="http://schemas.microsoft.com/office/drawing/2014/main" val="20000"/>
                    </a:ext>
                  </a:extLst>
                </a:gridCol>
                <a:gridCol w="1122438">
                  <a:extLst>
                    <a:ext uri="{9D8B030D-6E8A-4147-A177-3AD203B41FA5}">
                      <a16:colId xmlns:a16="http://schemas.microsoft.com/office/drawing/2014/main" val="20001"/>
                    </a:ext>
                  </a:extLst>
                </a:gridCol>
              </a:tblGrid>
              <a:tr h="666658">
                <a:tc>
                  <a:txBody>
                    <a:bodyPr/>
                    <a:lstStyle/>
                    <a:p>
                      <a:r>
                        <a:rPr sz="1200" b="0" dirty="0">
                          <a:solidFill>
                            <a:srgbClr val="FFFFFF"/>
                          </a:solidFill>
                        </a:rPr>
                        <a:t>District range</a:t>
                      </a:r>
                      <a:r>
                        <a:rPr lang="en-US" sz="1200" b="0" dirty="0">
                          <a:solidFill>
                            <a:srgbClr val="FFFFFF"/>
                          </a:solidFill>
                        </a:rPr>
                        <a:t>: Fairview Ind. - Oldham</a:t>
                      </a:r>
                    </a:p>
                    <a:p>
                      <a:r>
                        <a:rPr lang="en-US" sz="1200" b="0" dirty="0">
                          <a:solidFill>
                            <a:srgbClr val="FFFFFF"/>
                          </a:solidFill>
                        </a:rPr>
                        <a:t>District support: (502) 564-4394</a:t>
                      </a:r>
                      <a:endParaRPr sz="1200" b="0" dirty="0">
                        <a:solidFill>
                          <a:srgbClr val="FFFFFF"/>
                        </a:solidFill>
                      </a:endParaRPr>
                    </a:p>
                  </a:txBody>
                  <a:tcPr marR="76200" marT="60960" marB="60960" anchor="ctr">
                    <a:solidFill>
                      <a:srgbClr val="17365D"/>
                    </a:solidFill>
                  </a:tcPr>
                </a:tc>
                <a:tc>
                  <a:txBody>
                    <a:bodyPr/>
                    <a:lstStyle/>
                    <a:p>
                      <a:r>
                        <a:rPr sz="1200" b="0">
                          <a:solidFill>
                            <a:srgbClr val="FFFFFF"/>
                          </a:solidFill>
                        </a:rPr>
                        <a:t>OAA staff</a:t>
                      </a:r>
                    </a:p>
                  </a:txBody>
                  <a:tcPr marR="76200" marT="60960" marB="60960" anchor="ctr">
                    <a:solidFill>
                      <a:srgbClr val="17365D"/>
                    </a:solidFill>
                  </a:tcPr>
                </a:tc>
                <a:extLst>
                  <a:ext uri="{0D108BD9-81ED-4DB2-BD59-A6C34878D82A}">
                    <a16:rowId xmlns:a16="http://schemas.microsoft.com/office/drawing/2014/main" val="10000"/>
                  </a:ext>
                </a:extLst>
              </a:tr>
              <a:tr h="559783">
                <a:tc>
                  <a:txBody>
                    <a:bodyPr/>
                    <a:lstStyle/>
                    <a:p>
                      <a:r>
                        <a:rPr lang="en-US" sz="1200" dirty="0">
                          <a:solidFill>
                            <a:schemeClr val="tx1"/>
                          </a:solidFill>
                        </a:rPr>
                        <a:t>Fairview Ind. – Green </a:t>
                      </a:r>
                      <a:endParaRPr sz="1200" dirty="0">
                        <a:solidFill>
                          <a:schemeClr val="tx1"/>
                        </a:solidFill>
                      </a:endParaRPr>
                    </a:p>
                  </a:txBody>
                  <a:tcPr marR="76200" marT="60960" marB="60960" anchor="ctr"/>
                </a:tc>
                <a:tc>
                  <a:txBody>
                    <a:bodyPr/>
                    <a:lstStyle/>
                    <a:p>
                      <a:r>
                        <a:rPr sz="1200">
                          <a:solidFill>
                            <a:schemeClr val="tx1"/>
                          </a:solidFill>
                        </a:rPr>
                        <a:t>Christen Roseberry</a:t>
                      </a:r>
                    </a:p>
                  </a:txBody>
                  <a:tcPr marR="76200" marT="60960" marB="60960" anchor="ctr"/>
                </a:tc>
                <a:extLst>
                  <a:ext uri="{0D108BD9-81ED-4DB2-BD59-A6C34878D82A}">
                    <a16:rowId xmlns:a16="http://schemas.microsoft.com/office/drawing/2014/main" val="10001"/>
                  </a:ext>
                </a:extLst>
              </a:tr>
              <a:tr h="477622">
                <a:tc>
                  <a:txBody>
                    <a:bodyPr/>
                    <a:lstStyle/>
                    <a:p>
                      <a:r>
                        <a:rPr lang="en-US" sz="1200" dirty="0">
                          <a:solidFill>
                            <a:schemeClr val="tx1"/>
                          </a:solidFill>
                        </a:rPr>
                        <a:t>Greenup – Jenkins Ind. </a:t>
                      </a:r>
                      <a:endParaRPr sz="1200" dirty="0">
                        <a:solidFill>
                          <a:schemeClr val="tx1"/>
                        </a:solidFill>
                      </a:endParaRPr>
                    </a:p>
                  </a:txBody>
                  <a:tcPr marR="76200" marT="60960" marB="60960" anchor="ctr"/>
                </a:tc>
                <a:tc>
                  <a:txBody>
                    <a:bodyPr/>
                    <a:lstStyle/>
                    <a:p>
                      <a:r>
                        <a:rPr sz="1200">
                          <a:solidFill>
                            <a:schemeClr val="tx1"/>
                          </a:solidFill>
                        </a:rPr>
                        <a:t>Devon Avery</a:t>
                      </a:r>
                    </a:p>
                  </a:txBody>
                  <a:tcPr marR="76200" marT="60960" marB="60960" anchor="ctr"/>
                </a:tc>
                <a:extLst>
                  <a:ext uri="{0D108BD9-81ED-4DB2-BD59-A6C34878D82A}">
                    <a16:rowId xmlns:a16="http://schemas.microsoft.com/office/drawing/2014/main" val="10002"/>
                  </a:ext>
                </a:extLst>
              </a:tr>
              <a:tr h="484842">
                <a:tc>
                  <a:txBody>
                    <a:bodyPr/>
                    <a:lstStyle/>
                    <a:p>
                      <a:r>
                        <a:rPr lang="en-US" sz="1200" dirty="0">
                          <a:solidFill>
                            <a:schemeClr val="tx1"/>
                          </a:solidFill>
                        </a:rPr>
                        <a:t>Jessamine – Lincoln </a:t>
                      </a:r>
                      <a:endParaRPr sz="1200" dirty="0">
                        <a:solidFill>
                          <a:schemeClr val="tx1"/>
                        </a:solidFill>
                      </a:endParaRPr>
                    </a:p>
                  </a:txBody>
                  <a:tcPr marR="76200" marT="60960" marB="60960" anchor="ctr"/>
                </a:tc>
                <a:tc>
                  <a:txBody>
                    <a:bodyPr/>
                    <a:lstStyle/>
                    <a:p>
                      <a:r>
                        <a:rPr sz="1200">
                          <a:solidFill>
                            <a:schemeClr val="tx1"/>
                          </a:solidFill>
                        </a:rPr>
                        <a:t>Melissa Chandler</a:t>
                      </a:r>
                    </a:p>
                  </a:txBody>
                  <a:tcPr marR="76200" marT="60960" marB="60960" anchor="ctr"/>
                </a:tc>
                <a:extLst>
                  <a:ext uri="{0D108BD9-81ED-4DB2-BD59-A6C34878D82A}">
                    <a16:rowId xmlns:a16="http://schemas.microsoft.com/office/drawing/2014/main" val="10003"/>
                  </a:ext>
                </a:extLst>
              </a:tr>
              <a:tr h="523436">
                <a:tc>
                  <a:txBody>
                    <a:bodyPr/>
                    <a:lstStyle/>
                    <a:p>
                      <a:r>
                        <a:rPr lang="en-US" sz="1200" dirty="0">
                          <a:solidFill>
                            <a:schemeClr val="tx1"/>
                          </a:solidFill>
                        </a:rPr>
                        <a:t>Livingston – Meade </a:t>
                      </a:r>
                      <a:endParaRPr sz="1200" dirty="0">
                        <a:solidFill>
                          <a:schemeClr val="tx1"/>
                        </a:solidFill>
                      </a:endParaRPr>
                    </a:p>
                  </a:txBody>
                  <a:tcPr marR="76200" marT="60960" marB="60960" anchor="ctr"/>
                </a:tc>
                <a:tc>
                  <a:txBody>
                    <a:bodyPr/>
                    <a:lstStyle/>
                    <a:p>
                      <a:r>
                        <a:rPr sz="1200">
                          <a:solidFill>
                            <a:schemeClr val="tx1"/>
                          </a:solidFill>
                        </a:rPr>
                        <a:t>Krista Mullins</a:t>
                      </a:r>
                    </a:p>
                  </a:txBody>
                  <a:tcPr marR="76200" marT="60960" marB="60960" anchor="ctr"/>
                </a:tc>
                <a:extLst>
                  <a:ext uri="{0D108BD9-81ED-4DB2-BD59-A6C34878D82A}">
                    <a16:rowId xmlns:a16="http://schemas.microsoft.com/office/drawing/2014/main" val="10004"/>
                  </a:ext>
                </a:extLst>
              </a:tr>
              <a:tr h="545123">
                <a:tc>
                  <a:txBody>
                    <a:bodyPr/>
                    <a:lstStyle/>
                    <a:p>
                      <a:r>
                        <a:rPr lang="en-US" sz="1200" dirty="0">
                          <a:solidFill>
                            <a:schemeClr val="tx1"/>
                          </a:solidFill>
                        </a:rPr>
                        <a:t>Menifee – Oldham </a:t>
                      </a:r>
                      <a:endParaRPr sz="1200" dirty="0">
                        <a:solidFill>
                          <a:schemeClr val="tx1"/>
                        </a:solidFill>
                      </a:endParaRPr>
                    </a:p>
                  </a:txBody>
                  <a:tcPr marR="76200" marT="60960" marB="60960" anchor="ctr"/>
                </a:tc>
                <a:tc>
                  <a:txBody>
                    <a:bodyPr/>
                    <a:lstStyle/>
                    <a:p>
                      <a:r>
                        <a:rPr lang="en-US" sz="1200" dirty="0">
                          <a:solidFill>
                            <a:schemeClr val="tx1"/>
                          </a:solidFill>
                        </a:rPr>
                        <a:t>Jessica Brumley</a:t>
                      </a:r>
                      <a:endParaRPr sz="1200" dirty="0">
                        <a:solidFill>
                          <a:schemeClr val="tx1"/>
                        </a:solidFill>
                      </a:endParaRPr>
                    </a:p>
                  </a:txBody>
                  <a:tcPr marR="76200" marT="60960" marB="60960" anchor="ctr"/>
                </a:tc>
                <a:extLst>
                  <a:ext uri="{0D108BD9-81ED-4DB2-BD59-A6C34878D82A}">
                    <a16:rowId xmlns:a16="http://schemas.microsoft.com/office/drawing/2014/main" val="10005"/>
                  </a:ext>
                </a:extLst>
              </a:tr>
            </a:tbl>
          </a:graphicData>
        </a:graphic>
      </p:graphicFrame>
      <p:graphicFrame>
        <p:nvGraphicFramePr>
          <p:cNvPr id="23" name="OAA contact assignments: PULASKI CO. TO WOODFORD CO."/>
          <p:cNvGraphicFramePr/>
          <p:nvPr>
            <p:extLst>
              <p:ext uri="{D42A27DB-BD31-4B8C-83A1-F6EECF244321}">
                <p14:modId xmlns:p14="http://schemas.microsoft.com/office/powerpoint/2010/main" val="1671487666"/>
              </p:ext>
            </p:extLst>
          </p:nvPr>
        </p:nvGraphicFramePr>
        <p:xfrm>
          <a:off x="8077200" y="1853161"/>
          <a:ext cx="3535680" cy="3239241"/>
        </p:xfrm>
        <a:graphic>
          <a:graphicData uri="http://schemas.openxmlformats.org/drawingml/2006/table">
            <a:tbl>
              <a:tblPr firstRow="1" bandRow="1"/>
              <a:tblGrid>
                <a:gridCol w="2413242">
                  <a:extLst>
                    <a:ext uri="{9D8B030D-6E8A-4147-A177-3AD203B41FA5}">
                      <a16:colId xmlns:a16="http://schemas.microsoft.com/office/drawing/2014/main" val="20000"/>
                    </a:ext>
                  </a:extLst>
                </a:gridCol>
                <a:gridCol w="1122438">
                  <a:extLst>
                    <a:ext uri="{9D8B030D-6E8A-4147-A177-3AD203B41FA5}">
                      <a16:colId xmlns:a16="http://schemas.microsoft.com/office/drawing/2014/main" val="20001"/>
                    </a:ext>
                  </a:extLst>
                </a:gridCol>
              </a:tblGrid>
              <a:tr h="63045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sz="1200" b="0" dirty="0">
                          <a:solidFill>
                            <a:schemeClr val="bg1"/>
                          </a:solidFill>
                        </a:rPr>
                        <a:t>District range</a:t>
                      </a:r>
                      <a:r>
                        <a:rPr lang="en-US" sz="1200" b="0" dirty="0">
                          <a:solidFill>
                            <a:schemeClr val="bg1"/>
                          </a:solidFill>
                        </a:rPr>
                        <a:t>: Owen – Woodford &amp; Fayette and Jefferson</a:t>
                      </a:r>
                      <a:endParaRPr lang="en-US" sz="1200" b="0" dirty="0">
                        <a:solidFill>
                          <a:srgbClr val="FFFFFF"/>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dirty="0">
                          <a:solidFill>
                            <a:srgbClr val="FFFFFF"/>
                          </a:solidFill>
                        </a:rPr>
                        <a:t>District support: (502) 564-4394</a:t>
                      </a:r>
                    </a:p>
                  </a:txBody>
                  <a:tcPr marR="76200" marT="60960" marB="60960" anchor="ctr">
                    <a:solidFill>
                      <a:srgbClr val="17365D"/>
                    </a:solidFill>
                  </a:tcPr>
                </a:tc>
                <a:tc>
                  <a:txBody>
                    <a:bodyPr/>
                    <a:lstStyle/>
                    <a:p>
                      <a:r>
                        <a:rPr sz="1200" b="0">
                          <a:solidFill>
                            <a:srgbClr val="FFFFFF"/>
                          </a:solidFill>
                        </a:rPr>
                        <a:t>OAA staff</a:t>
                      </a:r>
                    </a:p>
                  </a:txBody>
                  <a:tcPr marR="76200" marT="60960" marB="60960" anchor="ctr">
                    <a:solidFill>
                      <a:srgbClr val="17365D"/>
                    </a:solidFill>
                  </a:tcPr>
                </a:tc>
                <a:extLst>
                  <a:ext uri="{0D108BD9-81ED-4DB2-BD59-A6C34878D82A}">
                    <a16:rowId xmlns:a16="http://schemas.microsoft.com/office/drawing/2014/main" val="10000"/>
                  </a:ext>
                </a:extLst>
              </a:tr>
              <a:tr h="615133">
                <a:tc>
                  <a:txBody>
                    <a:bodyPr/>
                    <a:lstStyle/>
                    <a:p>
                      <a:r>
                        <a:rPr lang="en-US" sz="1200" dirty="0">
                          <a:solidFill>
                            <a:schemeClr val="tx1"/>
                          </a:solidFill>
                        </a:rPr>
                        <a:t>Owen – Powell </a:t>
                      </a:r>
                      <a:endParaRPr sz="1200" dirty="0">
                        <a:solidFill>
                          <a:schemeClr val="tx1"/>
                        </a:solidFill>
                      </a:endParaRPr>
                    </a:p>
                  </a:txBody>
                  <a:tcPr marR="76200" marT="60960" marB="60960" anchor="ctr"/>
                </a:tc>
                <a:tc>
                  <a:txBody>
                    <a:bodyPr/>
                    <a:lstStyle/>
                    <a:p>
                      <a:r>
                        <a:rPr sz="1200">
                          <a:solidFill>
                            <a:schemeClr val="tx1"/>
                          </a:solidFill>
                        </a:rPr>
                        <a:t>Cindy VanAtter</a:t>
                      </a:r>
                    </a:p>
                  </a:txBody>
                  <a:tcPr marR="76200" marT="60960" marB="60960" anchor="ctr"/>
                </a:tc>
                <a:extLst>
                  <a:ext uri="{0D108BD9-81ED-4DB2-BD59-A6C34878D82A}">
                    <a16:rowId xmlns:a16="http://schemas.microsoft.com/office/drawing/2014/main" val="10001"/>
                  </a:ext>
                </a:extLst>
              </a:tr>
              <a:tr h="668215">
                <a:tc>
                  <a:txBody>
                    <a:bodyPr/>
                    <a:lstStyle/>
                    <a:p>
                      <a:r>
                        <a:rPr lang="en-US" sz="1200" dirty="0">
                          <a:solidFill>
                            <a:schemeClr val="tx1"/>
                          </a:solidFill>
                        </a:rPr>
                        <a:t>Pulaski – Spencer </a:t>
                      </a:r>
                      <a:endParaRPr sz="1200" dirty="0">
                        <a:solidFill>
                          <a:schemeClr val="tx1"/>
                        </a:solidFill>
                      </a:endParaRPr>
                    </a:p>
                  </a:txBody>
                  <a:tcPr marR="76200" marT="60960" marB="60960" anchor="ctr"/>
                </a:tc>
                <a:tc>
                  <a:txBody>
                    <a:bodyPr/>
                    <a:lstStyle/>
                    <a:p>
                      <a:r>
                        <a:rPr sz="1200">
                          <a:solidFill>
                            <a:schemeClr val="tx1"/>
                          </a:solidFill>
                        </a:rPr>
                        <a:t>Tiffany Christopher</a:t>
                      </a:r>
                    </a:p>
                  </a:txBody>
                  <a:tcPr marR="76200" marT="60960" marB="60960" anchor="ctr"/>
                </a:tc>
                <a:extLst>
                  <a:ext uri="{0D108BD9-81ED-4DB2-BD59-A6C34878D82A}">
                    <a16:rowId xmlns:a16="http://schemas.microsoft.com/office/drawing/2014/main" val="10002"/>
                  </a:ext>
                </a:extLst>
              </a:tr>
              <a:tr h="633046">
                <a:tc>
                  <a:txBody>
                    <a:bodyPr/>
                    <a:lstStyle/>
                    <a:p>
                      <a:r>
                        <a:rPr lang="en-US" sz="1200" dirty="0">
                          <a:solidFill>
                            <a:schemeClr val="tx1"/>
                          </a:solidFill>
                        </a:rPr>
                        <a:t>Taylor – Woodford </a:t>
                      </a:r>
                      <a:endParaRPr sz="1200" dirty="0">
                        <a:solidFill>
                          <a:schemeClr val="tx1"/>
                        </a:solidFill>
                      </a:endParaRPr>
                    </a:p>
                  </a:txBody>
                  <a:tcPr marR="76200" marT="60960" marB="60960" anchor="ctr"/>
                </a:tc>
                <a:tc>
                  <a:txBody>
                    <a:bodyPr/>
                    <a:lstStyle/>
                    <a:p>
                      <a:r>
                        <a:rPr lang="en-US" sz="1200" dirty="0">
                          <a:solidFill>
                            <a:schemeClr val="tx1"/>
                          </a:solidFill>
                        </a:rPr>
                        <a:t>Chris Williams </a:t>
                      </a:r>
                      <a:endParaRPr sz="1200" dirty="0">
                        <a:solidFill>
                          <a:schemeClr val="tx1"/>
                        </a:solidFill>
                      </a:endParaRPr>
                    </a:p>
                  </a:txBody>
                  <a:tcPr marR="76200" marT="60960" marB="60960" anchor="ctr"/>
                </a:tc>
                <a:extLst>
                  <a:ext uri="{0D108BD9-81ED-4DB2-BD59-A6C34878D82A}">
                    <a16:rowId xmlns:a16="http://schemas.microsoft.com/office/drawing/2014/main" val="718641389"/>
                  </a:ext>
                </a:extLst>
              </a:tr>
              <a:tr h="652287">
                <a:tc>
                  <a:txBody>
                    <a:bodyPr/>
                    <a:lstStyle/>
                    <a:p>
                      <a:r>
                        <a:rPr sz="1200" dirty="0">
                          <a:solidFill>
                            <a:schemeClr val="tx1"/>
                          </a:solidFill>
                        </a:rPr>
                        <a:t>Fayette and Jefferson</a:t>
                      </a:r>
                    </a:p>
                  </a:txBody>
                  <a:tcPr marR="76200" marT="60960" marB="60960" anchor="ctr"/>
                </a:tc>
                <a:tc>
                  <a:txBody>
                    <a:bodyPr/>
                    <a:lstStyle/>
                    <a:p>
                      <a:r>
                        <a:rPr sz="1200" dirty="0">
                          <a:solidFill>
                            <a:schemeClr val="tx1"/>
                          </a:solidFill>
                        </a:rPr>
                        <a:t>Helen Jones</a:t>
                      </a:r>
                    </a:p>
                  </a:txBody>
                  <a:tcPr marR="76200" marT="60960" marB="60960" anchor="ctr"/>
                </a:tc>
                <a:extLst>
                  <a:ext uri="{0D108BD9-81ED-4DB2-BD59-A6C34878D82A}">
                    <a16:rowId xmlns:a16="http://schemas.microsoft.com/office/drawing/2014/main" val="426115896"/>
                  </a:ext>
                </a:extLst>
              </a:tr>
            </a:tbl>
          </a:graphicData>
        </a:graphic>
      </p:graphicFrame>
    </p:spTree>
    <p:extLst>
      <p:ext uri="{BB962C8B-B14F-4D97-AF65-F5344CB8AC3E}">
        <p14:creationId xmlns:p14="http://schemas.microsoft.com/office/powerpoint/2010/main" val="123661618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90B36CC-5E9C-4C79-A9BE-E629AE6519E2}"/>
              </a:ext>
            </a:extLst>
          </p:cNvPr>
          <p:cNvSpPr>
            <a:spLocks noGrp="1"/>
          </p:cNvSpPr>
          <p:nvPr>
            <p:ph type="title"/>
          </p:nvPr>
        </p:nvSpPr>
        <p:spPr>
          <a:xfrm>
            <a:off x="84221" y="-437314"/>
            <a:ext cx="4979126" cy="365125"/>
          </a:xfrm>
        </p:spPr>
        <p:txBody>
          <a:bodyPr>
            <a:normAutofit fontScale="90000"/>
          </a:bodyPr>
          <a:lstStyle/>
          <a:p>
            <a:r>
              <a:rPr lang="en-US">
                <a:solidFill>
                  <a:schemeClr val="bg2"/>
                </a:solidFill>
              </a:rPr>
              <a:t>QC DAY 2023</a:t>
            </a:r>
          </a:p>
        </p:txBody>
      </p:sp>
      <p:pic>
        <p:nvPicPr>
          <p:cNvPr id="4" name="Picture 4" descr="The image is the KDE Logo.">
            <a:extLst>
              <a:ext uri="{FF2B5EF4-FFF2-40B4-BE49-F238E27FC236}">
                <a16:creationId xmlns:a16="http://schemas.microsoft.com/office/drawing/2014/main" id="{80BD9CE8-67B6-8C1E-1D9D-F784B7BBE6C6}"/>
              </a:ext>
            </a:extLst>
          </p:cNvPr>
          <p:cNvPicPr>
            <a:picLocks noChangeAspect="1"/>
          </p:cNvPicPr>
          <p:nvPr/>
        </p:nvPicPr>
        <p:blipFill>
          <a:blip r:embed="rId3"/>
          <a:stretch>
            <a:fillRect/>
          </a:stretch>
        </p:blipFill>
        <p:spPr>
          <a:xfrm>
            <a:off x="1046886" y="572621"/>
            <a:ext cx="5712758" cy="5712758"/>
          </a:xfrm>
          <a:prstGeom prst="rect">
            <a:avLst/>
          </a:prstGeom>
        </p:spPr>
      </p:pic>
    </p:spTree>
    <p:extLst>
      <p:ext uri="{BB962C8B-B14F-4D97-AF65-F5344CB8AC3E}">
        <p14:creationId xmlns:p14="http://schemas.microsoft.com/office/powerpoint/2010/main" val="35035767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Franklin Gothic">
      <a:majorFont>
        <a:latin typeface="Franklin Gothic Medium" panose="020B0603020102020204"/>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panose="020B0503020102020204"/>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 id="{9FCA05B1-E313-6D46-8EEA-D906E14B24AB}" vid="{B7719CA3-B6BF-1B46-93F3-629B5464271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SharedWithUsers xmlns="3a62de7d-ba57-4f43-9dae-9623ba637be0">
      <UserInfo>
        <DisplayName>Stafford, Jennifer - KDE Division Director</DisplayName>
        <AccountId>12</AccountId>
        <AccountType/>
      </UserInfo>
      <UserInfo>
        <DisplayName>Rome, Nathan -  Division of Accountability Data and Analysis</DisplayName>
        <AccountId>81</AccountId>
        <AccountType/>
      </UserInfo>
    </SharedWithUsers>
    <Accessibility_x0020_Office xmlns="3a62de7d-ba57-4f43-9dae-9623ba637be0">OAA - Office of Assessment and Accountability</Accessibility_x0020_Office>
    <Accessibility_x0020_Audit_x0020_Status xmlns="3a62de7d-ba57-4f43-9dae-9623ba637be0" xsi:nil="true"/>
    <Accessibility_x0020_Audience xmlns="3a62de7d-ba57-4f43-9dae-9623ba637be0">District</Accessibility_x0020_Audience>
    <Accessibility_x0020_Status xmlns="3a62de7d-ba57-4f43-9dae-9623ba637be0">Accessible</Accessibility_x0020_Status>
    <Application_x0020_Type xmlns="3a62de7d-ba57-4f43-9dae-9623ba637be0" xsi:nil="true"/>
    <Application_x0020_Date xmlns="3a62de7d-ba57-4f43-9dae-9623ba637be0" xsi:nil="true"/>
    <Accessibility_x0020_Target_x0020_Date xmlns="3a62de7d-ba57-4f43-9dae-9623ba637be0" xsi:nil="true"/>
    <Application_x0020_Status xmlns="3a62de7d-ba57-4f43-9dae-9623ba637be0" xsi:nil="true"/>
    <Accessibility_x0020_Audit_x0020_Date xmlns="3a62de7d-ba57-4f43-9dae-9623ba637be0" xsi:nil="true"/>
    <RoutingRuleDescription xmlns="http://schemas.microsoft.com/sharepoint/v3" xsi:nil="true"/>
    <PublishingExpirationDate xmlns="http://schemas.microsoft.com/sharepoint/v3" xsi:nil="true"/>
    <PublishingStartDate xmlns="http://schemas.microsoft.com/sharepoint/v3" xsi:nil="true"/>
    <Publication_x0020_Date xmlns="3a62de7d-ba57-4f43-9dae-9623ba637be0">2024-09-16T12:35:04+00:00</Publication_x0020_Date>
    <Audience1 xmlns="3a62de7d-ba57-4f43-9dae-9623ba637be0"/>
    <_dlc_DocId xmlns="3a62de7d-ba57-4f43-9dae-9623ba637be0">KYED-14-1904</_dlc_DocId>
    <_dlc_DocIdUrl xmlns="3a62de7d-ba57-4f43-9dae-9623ba637be0">
      <Url>https://education-edit.ky.gov/AA/distsupp/_layouts/15/DocIdRedir.aspx?ID=KYED-14-1904</Url>
      <Description>KYED-14-1904</Description>
    </_dlc_DocIdUrl>
    <Content_x0020_Review_x0020_Status xmlns="3a62de7d-ba57-4f43-9dae-9623ba637be0" xsi:nil="true"/>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4.xml><?xml version="1.0" encoding="utf-8"?>
<ct:contentTypeSchema xmlns:ct="http://schemas.microsoft.com/office/2006/metadata/contentType" xmlns:ma="http://schemas.microsoft.com/office/2006/metadata/properties/metaAttributes" ct:_="" ma:_="" ma:contentTypeName="KDE Document" ma:contentTypeID="0x0101001BEB557DBE01834EAB47A683706DCD5B008DF4EFBC6697154B9CE5CD9A6A2577BF" ma:contentTypeVersion="28" ma:contentTypeDescription="" ma:contentTypeScope="" ma:versionID="ae77851edb02d56725173df26e15d056">
  <xsd:schema xmlns:xsd="http://www.w3.org/2001/XMLSchema" xmlns:xs="http://www.w3.org/2001/XMLSchema" xmlns:p="http://schemas.microsoft.com/office/2006/metadata/properties" xmlns:ns1="http://schemas.microsoft.com/sharepoint/v3" xmlns:ns2="3a62de7d-ba57-4f43-9dae-9623ba637be0" targetNamespace="http://schemas.microsoft.com/office/2006/metadata/properties" ma:root="true" ma:fieldsID="cc7173c6cc043fdfba33aa37cc0b2b29" ns1:_="" ns2:_="">
    <xsd:import namespace="http://schemas.microsoft.com/sharepoint/v3"/>
    <xsd:import namespace="3a62de7d-ba57-4f43-9dae-9623ba637be0"/>
    <xsd:element name="properties">
      <xsd:complexType>
        <xsd:sequence>
          <xsd:element name="documentManagement">
            <xsd:complexType>
              <xsd:all>
                <xsd:element ref="ns2:Accessibility_x0020_Office" minOccurs="0"/>
                <xsd:element ref="ns2:Accessibility_x0020_Audience" minOccurs="0"/>
                <xsd:element ref="ns2:Accessibility_x0020_Audit_x0020_Date" minOccurs="0"/>
                <xsd:element ref="ns2:Accessibility_x0020_Audit_x0020_Status" minOccurs="0"/>
                <xsd:element ref="ns2:Accessibility_x0020_Target_x0020_Date" minOccurs="0"/>
                <xsd:element ref="ns2:Accessibility_x0020_Status" minOccurs="0"/>
                <xsd:element ref="ns2:Application_x0020_Status" minOccurs="0"/>
                <xsd:element ref="ns2:Application_x0020_Type" minOccurs="0"/>
                <xsd:element ref="ns1:RoutingRuleDescription" minOccurs="0"/>
                <xsd:element ref="ns2:Audience1" minOccurs="0"/>
                <xsd:element ref="ns2:Publication_x0020_Date"/>
                <xsd:element ref="ns1:PublishingStartDate" minOccurs="0"/>
                <xsd:element ref="ns1:PublishingExpirationDate" minOccurs="0"/>
                <xsd:element ref="ns2:Application_x0020_Date" minOccurs="0"/>
                <xsd:element ref="ns2:_dlc_DocId" minOccurs="0"/>
                <xsd:element ref="ns2:_dlc_DocIdUrl" minOccurs="0"/>
                <xsd:element ref="ns2:_dlc_DocIdPersistId" minOccurs="0"/>
                <xsd:element ref="ns2:SharedWithUsers" minOccurs="0"/>
                <xsd:element ref="ns2:Content_x0020_Review_x0020_Statu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RoutingRuleDescription" ma:index="10" nillable="true" ma:displayName="Description" ma:internalName="RoutingRuleDescription" ma:readOnly="false">
      <xsd:simpleType>
        <xsd:restriction base="dms:Text">
          <xsd:maxLength value="255"/>
        </xsd:restriction>
      </xsd:simpleType>
    </xsd:element>
    <xsd:element name="PublishingStartDate" ma:index="13" nillable="true" ma:displayName="Scheduling Start Date" ma:description="" ma:hidden="true" ma:internalName="PublishingStartDate">
      <xsd:simpleType>
        <xsd:restriction base="dms:Unknown"/>
      </xsd:simpleType>
    </xsd:element>
    <xsd:element name="PublishingExpirationDate" ma:index="14" nillable="true" ma:displayName="Scheduling End Date" ma:description="" ma:hidden="true" ma:internalName="PublishingExpirationDat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3a62de7d-ba57-4f43-9dae-9623ba637be0" elementFormDefault="qualified">
    <xsd:import namespace="http://schemas.microsoft.com/office/2006/documentManagement/types"/>
    <xsd:import namespace="http://schemas.microsoft.com/office/infopath/2007/PartnerControls"/>
    <xsd:element name="Accessibility_x0020_Office" ma:index="2" nillable="true" ma:displayName="Accessibility Office" ma:format="Dropdown" ma:internalName="Accessibility_x0020_Office">
      <xsd:simpleType>
        <xsd:restriction base="dms:Choice">
          <xsd:enumeration value="Commissioner's Office"/>
          <xsd:enumeration value="OAA - Office of Assessment and Accountability"/>
          <xsd:enumeration value="OCIS - Office of Continuous Improvement and Support"/>
          <xsd:enumeration value="OCTE - Career and Technical Education"/>
          <xsd:enumeration value="OELE- Office of Educator Licensure and Effectiveness"/>
          <xsd:enumeration value="OET - Office of Education Technology"/>
          <xsd:enumeration value="OFO - Office of Finance and Operations"/>
          <xsd:enumeration value="OLS - Office of Legal Services"/>
          <xsd:enumeration value="OSEEL - Office of Special Education and Early Learning"/>
          <xsd:enumeration value="OTL - Office of Teaching and Learning"/>
        </xsd:restriction>
      </xsd:simpleType>
    </xsd:element>
    <xsd:element name="Accessibility_x0020_Audience" ma:index="3" nillable="true" ma:displayName="Accessibility Audience" ma:format="Dropdown" ma:internalName="Accessibility_x0020_Audience">
      <xsd:simpleType>
        <xsd:restriction base="dms:Choice">
          <xsd:enumeration value="Public"/>
          <xsd:enumeration value="District"/>
        </xsd:restriction>
      </xsd:simpleType>
    </xsd:element>
    <xsd:element name="Accessibility_x0020_Audit_x0020_Date" ma:index="4" nillable="true" ma:displayName="Accessibility Audit Date" ma:format="DateOnly" ma:internalName="Accessibility_x0020_Audit_x0020_Date">
      <xsd:simpleType>
        <xsd:restriction base="dms:DateTime"/>
      </xsd:simpleType>
    </xsd:element>
    <xsd:element name="Accessibility_x0020_Audit_x0020_Status" ma:index="5" nillable="true" ma:displayName="Accessibility Audit Status" ma:format="Dropdown" ma:internalName="Accessibility_x0020_Audit_x0020_Status">
      <xsd:simpleType>
        <xsd:restriction base="dms:Choice">
          <xsd:enumeration value="OK"/>
          <xsd:enumeration value="Minor"/>
          <xsd:enumeration value="Major"/>
        </xsd:restriction>
      </xsd:simpleType>
    </xsd:element>
    <xsd:element name="Accessibility_x0020_Target_x0020_Date" ma:index="6" nillable="true" ma:displayName="Accessibility Target Date" ma:format="DateOnly" ma:internalName="Accessibility_x0020_Target_x0020_Date">
      <xsd:simpleType>
        <xsd:restriction base="dms:DateTime"/>
      </xsd:simpleType>
    </xsd:element>
    <xsd:element name="Accessibility_x0020_Status" ma:index="7" nillable="true" ma:displayName="Accessibility Status" ma:format="Dropdown" ma:internalName="Accessibility_x0020_Status1" ma:readOnly="false">
      <xsd:simpleType>
        <xsd:restriction base="dms:Choice">
          <xsd:enumeration value="Remove"/>
          <xsd:enumeration value="Remediate"/>
          <xsd:enumeration value="Update"/>
          <xsd:enumeration value="Accessible"/>
          <xsd:enumeration value="Undue Burden"/>
          <xsd:enumeration value="Not KDE Owned"/>
        </xsd:restriction>
      </xsd:simpleType>
    </xsd:element>
    <xsd:element name="Application_x0020_Status" ma:index="8" nillable="true" ma:displayName="Application Status" ma:format="Dropdown" ma:internalName="Application_x0020_Status">
      <xsd:simpleType>
        <xsd:restriction base="dms:Choice">
          <xsd:enumeration value="Approved"/>
          <xsd:enumeration value="Denied"/>
        </xsd:restriction>
      </xsd:simpleType>
    </xsd:element>
    <xsd:element name="Application_x0020_Type" ma:index="9" nillable="true" ma:displayName="Application Type" ma:format="Dropdown" ma:internalName="Application_x0020_Type">
      <xsd:simpleType>
        <xsd:restriction base="dms:Choice">
          <xsd:enumeration value="Original"/>
          <xsd:enumeration value="Amendment"/>
          <xsd:enumeration value="Year 3 Budget"/>
          <xsd:enumeration value="Addendum"/>
          <xsd:enumeration value="Budget Update"/>
        </xsd:restriction>
      </xsd:simpleType>
    </xsd:element>
    <xsd:element name="Audience1" ma:index="11" nillable="true" ma:displayName="Audience" ma:list="{9f2d68f0-dc6b-4e06-b19d-b8792e70efe6}" ma:internalName="Audience1" ma:showField="Title" ma:web="3a62de7d-ba57-4f43-9dae-9623ba637be0">
      <xsd:complexType>
        <xsd:complexContent>
          <xsd:extension base="dms:MultiChoiceLookup">
            <xsd:sequence>
              <xsd:element name="Value" type="dms:Lookup" maxOccurs="unbounded" minOccurs="0" nillable="true"/>
            </xsd:sequence>
          </xsd:extension>
        </xsd:complexContent>
      </xsd:complexType>
    </xsd:element>
    <xsd:element name="Publication_x0020_Date" ma:index="12" ma:displayName="Publication Date" ma:default="[today]" ma:format="DateOnly" ma:internalName="Publication_x0020_Date" ma:readOnly="false">
      <xsd:simpleType>
        <xsd:restriction base="dms:DateTime"/>
      </xsd:simpleType>
    </xsd:element>
    <xsd:element name="Application_x0020_Date" ma:index="15" nillable="true" ma:displayName="Application Date" ma:format="DateOnly" ma:internalName="Application_x0020_Date">
      <xsd:simpleType>
        <xsd:restriction base="dms:DateTime"/>
      </xsd:simpleType>
    </xsd:element>
    <xsd:element name="_dlc_DocId" ma:index="21" nillable="true" ma:displayName="Document ID Value" ma:description="The value of the document ID assigned to this item." ma:internalName="_dlc_DocId" ma:readOnly="true">
      <xsd:simpleType>
        <xsd:restriction base="dms:Text"/>
      </xsd:simpleType>
    </xsd:element>
    <xsd:element name="_dlc_DocIdUrl" ma:index="22"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23" nillable="true" ma:displayName="Persist ID" ma:description="Keep ID on add." ma:hidden="true" ma:internalName="_dlc_DocIdPersistId" ma:readOnly="true">
      <xsd:simpleType>
        <xsd:restriction base="dms:Boolean"/>
      </xsd:simpleType>
    </xsd:element>
    <xsd:element name="SharedWithUsers" ma:index="2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Content_x0020_Review_x0020_Status" ma:index="26" nillable="true" ma:displayName="Content Review Status" ma:description="- Verified: Periodically checked and confirmed to still be accurate and relevant.&#10;- Revise: Identified issues require updates or factual corrections.&#10;- Obsolete: No longer relevant; delete or move to internal archive." ma:format="RadioButtons" ma:internalName="Content_x0020_Review_x0020_Status">
      <xsd:simpleType>
        <xsd:restriction base="dms:Choice">
          <xsd:enumeration value="Verified"/>
          <xsd:enumeration value="Revise"/>
          <xsd:enumeration value="Obsolete"/>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4"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AE43AF4-C9DA-4948-8B48-B657A868B766}">
  <ds:schemaRefs>
    <ds:schemaRef ds:uri="http://schemas.microsoft.com/sharepoint/v3/contenttype/forms"/>
  </ds:schemaRefs>
</ds:datastoreItem>
</file>

<file path=customXml/itemProps2.xml><?xml version="1.0" encoding="utf-8"?>
<ds:datastoreItem xmlns:ds="http://schemas.openxmlformats.org/officeDocument/2006/customXml" ds:itemID="{C70D4522-EDD2-4326-BD38-D65ABD3DF72F}">
  <ds:schemaRefs>
    <ds:schemaRef ds:uri="3a62de7d-ba57-4f43-9dae-9623ba637be0"/>
    <ds:schemaRef ds:uri="http://www.w3.org/XML/1998/namespace"/>
    <ds:schemaRef ds:uri="http://purl.org/dc/dcmitype/"/>
    <ds:schemaRef ds:uri="http://schemas.openxmlformats.org/package/2006/metadata/core-properties"/>
    <ds:schemaRef ds:uri="http://purl.org/dc/elements/1.1/"/>
    <ds:schemaRef ds:uri="http://purl.org/dc/terms/"/>
    <ds:schemaRef ds:uri="http://schemas.microsoft.com/office/2006/documentManagement/types"/>
    <ds:schemaRef ds:uri="http://schemas.microsoft.com/office/infopath/2007/PartnerControls"/>
    <ds:schemaRef ds:uri="http://schemas.microsoft.com/sharepoint/v3"/>
    <ds:schemaRef ds:uri="http://schemas.microsoft.com/office/2006/metadata/properties"/>
  </ds:schemaRefs>
</ds:datastoreItem>
</file>

<file path=customXml/itemProps3.xml><?xml version="1.0" encoding="utf-8"?>
<ds:datastoreItem xmlns:ds="http://schemas.openxmlformats.org/officeDocument/2006/customXml" ds:itemID="{26D7981C-36B0-4991-B8FA-7BAF6345D442}">
  <ds:schemaRefs>
    <ds:schemaRef ds:uri="http://schemas.microsoft.com/sharepoint/events"/>
  </ds:schemaRefs>
</ds:datastoreItem>
</file>

<file path=customXml/itemProps4.xml><?xml version="1.0" encoding="utf-8"?>
<ds:datastoreItem xmlns:ds="http://schemas.openxmlformats.org/officeDocument/2006/customXml" ds:itemID="{81B46B91-EDBD-4811-A448-421AEB9B1CD3}">
  <ds:schemaRefs>
    <ds:schemaRef ds:uri="3a62de7d-ba57-4f43-9dae-9623ba637be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microsoft.com/sharepoint/v3"/>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
  <TotalTime>11</TotalTime>
  <Words>7848</Words>
  <Application>Microsoft Office PowerPoint</Application>
  <PresentationFormat>Widescreen</PresentationFormat>
  <Paragraphs>636</Paragraphs>
  <Slides>53</Slides>
  <Notes>52</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53</vt:i4>
      </vt:variant>
    </vt:vector>
  </HeadingPairs>
  <TitlesOfParts>
    <vt:vector size="63" baseType="lpstr">
      <vt:lpstr>Aptos</vt:lpstr>
      <vt:lpstr>Arial</vt:lpstr>
      <vt:lpstr>Calibri</vt:lpstr>
      <vt:lpstr>Courier New</vt:lpstr>
      <vt:lpstr>Franklin Gothic Book</vt:lpstr>
      <vt:lpstr>Franklin Gothic Medium</vt:lpstr>
      <vt:lpstr>Roboto</vt:lpstr>
      <vt:lpstr>Segoe UI</vt:lpstr>
      <vt:lpstr>Times New Roman</vt:lpstr>
      <vt:lpstr>Office Theme</vt:lpstr>
      <vt:lpstr>   Online Data Quality Control (QC) Day Preparation</vt:lpstr>
      <vt:lpstr>Quality Control Day Agenda</vt:lpstr>
      <vt:lpstr>Quality Control Day Overview</vt:lpstr>
      <vt:lpstr>Quality Control Day Scheduled</vt:lpstr>
      <vt:lpstr>QC Day Purpose </vt:lpstr>
      <vt:lpstr>Accountability Indicators</vt:lpstr>
      <vt:lpstr>State and Federal Accountability Overview</vt:lpstr>
      <vt:lpstr>State and Federal Accountability</vt:lpstr>
      <vt:lpstr>Federal Classification</vt:lpstr>
      <vt:lpstr>Public Reporting</vt:lpstr>
      <vt:lpstr>Timeline for 2026 Public Reporting</vt:lpstr>
      <vt:lpstr>Preliminary Data Cautions  and Embargo Status</vt:lpstr>
      <vt:lpstr>Preliminary Data Security Cautions</vt:lpstr>
      <vt:lpstr>Embargoed Data Sharing</vt:lpstr>
      <vt:lpstr>Data Details</vt:lpstr>
      <vt:lpstr>Limits to Change</vt:lpstr>
      <vt:lpstr>Minimum N-Count of 30 for Schools and Each Student Group​</vt:lpstr>
      <vt:lpstr>Suppressed Data Definitions</vt:lpstr>
      <vt:lpstr>Alternative Program/School Track Back</vt:lpstr>
      <vt:lpstr>Participation Rate</vt:lpstr>
      <vt:lpstr>Inclusion of Feeder Schools</vt:lpstr>
      <vt:lpstr>QC Day Spreadsheets</vt:lpstr>
      <vt:lpstr>QC Day Spreadsheet Folders</vt:lpstr>
      <vt:lpstr>Accountability </vt:lpstr>
      <vt:lpstr>Accountability Summary Worksheets</vt:lpstr>
      <vt:lpstr>Accountability Indicator Tabs – Federal Section - Change Current Status  </vt:lpstr>
      <vt:lpstr>Accountability Indicator Tabs – Federal Section - Change Prior Status</vt:lpstr>
      <vt:lpstr>Accountability Indicator Tabs – Federal Section – Federal Change Score</vt:lpstr>
      <vt:lpstr>Accountability Indicator Tabs – Federal Section – Federal Indicator Score</vt:lpstr>
      <vt:lpstr>Accountability Indicator Tab – State Section</vt:lpstr>
      <vt:lpstr>Accountability Summary Profile Tab </vt:lpstr>
      <vt:lpstr>Accountability Summary TSI Groups Tab</vt:lpstr>
      <vt:lpstr> Accountability Summary  RDMA Tab </vt:lpstr>
      <vt:lpstr>  Accountability Summary</vt:lpstr>
      <vt:lpstr>Accountability Summary ELP Tab</vt:lpstr>
      <vt:lpstr>Accountability Summary</vt:lpstr>
      <vt:lpstr>Accountability Summary (2)</vt:lpstr>
      <vt:lpstr>Accountability Summary (4)</vt:lpstr>
      <vt:lpstr>Accountability NAPD</vt:lpstr>
      <vt:lpstr>Accountability QSCS Survey Aggregate</vt:lpstr>
      <vt:lpstr>Demographics, 4- and 5-year cohort rates </vt:lpstr>
      <vt:lpstr>Demographics, Academic and Career Ready, Postsecondary Ready, Bonus </vt:lpstr>
      <vt:lpstr>Content Assessments, Allegation Score Changes, Demographics, Indicator Inclusion</vt:lpstr>
      <vt:lpstr>Student Data </vt:lpstr>
      <vt:lpstr>Content Assessments Allegation Score Changes</vt:lpstr>
      <vt:lpstr>Online QC Day Materials and Procedures</vt:lpstr>
      <vt:lpstr>Additional Resource: Accountability Calculator</vt:lpstr>
      <vt:lpstr>Begin Preparing for QC Day</vt:lpstr>
      <vt:lpstr>Tasks to Complete on QC Day </vt:lpstr>
      <vt:lpstr>How to Communicate with OAA on QC Day</vt:lpstr>
      <vt:lpstr>QC Day Materials</vt:lpstr>
      <vt:lpstr>OAA Contacts for QC Day</vt:lpstr>
      <vt:lpstr>QC DAY 2023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2026 QC Day Training</dc:title>
  <dc:creator>Shara.Savage@education.ky.gov</dc:creator>
  <cp:keywords>Quality Control, Data Review, QC Day</cp:keywords>
  <cp:lastModifiedBy>Avery, Devon - Division of Assessment and Accountability Support</cp:lastModifiedBy>
  <cp:revision>2</cp:revision>
  <dcterms:created xsi:type="dcterms:W3CDTF">2021-08-26T18:21:30Z</dcterms:created>
  <dcterms:modified xsi:type="dcterms:W3CDTF">2026-09-16T13:41:03Z</dcterms:modified>
  <cp:category>For questions, contact dacinfo@education.ky,gov</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0x0101001BEB557DBE01834EAB47A683706DCD5B008DF4EFBC6697154B9CE5CD9A6A2577BF</vt:lpwstr>
  </property>
  <property fmtid="{D5CDD505-2E9C-101B-9397-08002B2CF9AE}" pid="3" name="_dlc_DocIdItemGuid">
    <vt:lpwstr>213cba4d-590e-47c8-873e-27b4dbe0e46c</vt:lpwstr>
  </property>
  <property fmtid="{D5CDD505-2E9C-101B-9397-08002B2CF9AE}" pid="4" name="MSIP_Label_eb544694-0027-44fa-bee4-2648c0363f9d_Enabled">
    <vt:lpwstr>true</vt:lpwstr>
  </property>
  <property fmtid="{D5CDD505-2E9C-101B-9397-08002B2CF9AE}" pid="5" name="MSIP_Label_eb544694-0027-44fa-bee4-2648c0363f9d_SetDate">
    <vt:lpwstr>2024-08-12T16:06:59Z</vt:lpwstr>
  </property>
  <property fmtid="{D5CDD505-2E9C-101B-9397-08002B2CF9AE}" pid="6" name="MSIP_Label_eb544694-0027-44fa-bee4-2648c0363f9d_Method">
    <vt:lpwstr>Standard</vt:lpwstr>
  </property>
  <property fmtid="{D5CDD505-2E9C-101B-9397-08002B2CF9AE}" pid="7" name="MSIP_Label_eb544694-0027-44fa-bee4-2648c0363f9d_Name">
    <vt:lpwstr>defa4170-0d19-0005-0004-bc88714345d2</vt:lpwstr>
  </property>
  <property fmtid="{D5CDD505-2E9C-101B-9397-08002B2CF9AE}" pid="8" name="MSIP_Label_eb544694-0027-44fa-bee4-2648c0363f9d_SiteId">
    <vt:lpwstr>9360c11f-90e6-4706-ad00-25fcdc9e2ed1</vt:lpwstr>
  </property>
  <property fmtid="{D5CDD505-2E9C-101B-9397-08002B2CF9AE}" pid="9" name="MSIP_Label_eb544694-0027-44fa-bee4-2648c0363f9d_ActionId">
    <vt:lpwstr>9074f9d8-7e37-48c7-b597-db924cbc7561</vt:lpwstr>
  </property>
  <property fmtid="{D5CDD505-2E9C-101B-9397-08002B2CF9AE}" pid="10" name="MSIP_Label_eb544694-0027-44fa-bee4-2648c0363f9d_ContentBits">
    <vt:lpwstr>0</vt:lpwstr>
  </property>
  <property fmtid="{D5CDD505-2E9C-101B-9397-08002B2CF9AE}" pid="11" name="MediaServiceImageTags">
    <vt:lpwstr/>
  </property>
</Properties>
</file>