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modernComment_109_CF48CF9D.xml" ContentType="application/vnd.ms-powerpoint.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modernComment_119_644506A.xml" ContentType="application/vnd.ms-powerpoint.comments+xml"/>
  <Override PartName="/ppt/notesSlides/notesSlide4.xml" ContentType="application/vnd.openxmlformats-officedocument.presentationml.notesSlide+xml"/>
  <Override PartName="/ppt/comments/modernComment_12D_0.xml" ContentType="application/vnd.ms-powerpoint.comments+xml"/>
  <Override PartName="/ppt/notesSlides/notesSlide5.xml" ContentType="application/vnd.openxmlformats-officedocument.presentationml.notesSlide+xml"/>
  <Override PartName="/ppt/comments/modernComment_11A_5FAACE5E.xml" ContentType="application/vnd.ms-powerpoint.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modernComment_137_38C7DCB0.xml" ContentType="application/vnd.ms-powerpoint.comments+xml"/>
  <Override PartName="/ppt/notesSlides/notesSlide8.xml" ContentType="application/vnd.openxmlformats-officedocument.presentationml.notesSlide+xml"/>
  <Override PartName="/ppt/comments/modernComment_11B_3635A0.xml" ContentType="application/vnd.ms-powerpoint.comments+xml"/>
  <Override PartName="/ppt/notesSlides/notesSlide9.xml" ContentType="application/vnd.openxmlformats-officedocument.presentationml.notesSlide+xml"/>
  <Override PartName="/ppt/comments/modernComment_113_B01DD6BC.xml" ContentType="application/vnd.ms-powerpoint.comments+xml"/>
  <Override PartName="/ppt/notesSlides/notesSlide10.xml" ContentType="application/vnd.openxmlformats-officedocument.presentationml.notesSlide+xml"/>
  <Override PartName="/ppt/comments/modernComment_10F_506AF1E6.xml" ContentType="application/vnd.ms-powerpoint.comments+xml"/>
  <Override PartName="/ppt/notesSlides/notesSlide11.xml" ContentType="application/vnd.openxmlformats-officedocument.presentationml.notesSlide+xml"/>
  <Override PartName="/ppt/comments/modernComment_13F_CC031637.xml" ContentType="application/vnd.ms-powerpoint.comments+xml"/>
  <Override PartName="/ppt/notesSlides/notesSlide12.xml" ContentType="application/vnd.openxmlformats-officedocument.presentationml.notesSlide+xml"/>
  <Override PartName="/ppt/comments/modernComment_12E_5D361C27.xml" ContentType="application/vnd.ms-powerpoint.comments+xml"/>
  <Override PartName="/ppt/notesSlides/notesSlide13.xml" ContentType="application/vnd.openxmlformats-officedocument.presentationml.notesSlide+xml"/>
  <Override PartName="/ppt/comments/modernComment_131_78935283.xml" ContentType="application/vnd.ms-powerpoint.comment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omments/modernComment_11E_55E0761.xml" ContentType="application/vnd.ms-powerpoint.comment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omments/modernComment_124_1B14DAD5.xml" ContentType="application/vnd.ms-powerpoint.comment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omments/modernComment_13D_8B84666A.xml" ContentType="application/vnd.ms-powerpoint.comments+xml"/>
  <Override PartName="/ppt/notesSlides/notesSlide21.xml" ContentType="application/vnd.openxmlformats-officedocument.presentationml.notesSlide+xml"/>
  <Override PartName="/ppt/comments/modernComment_132_66386571.xml" ContentType="application/vnd.ms-powerpoint.comment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omments/modernComment_141_6891ED5.xml" ContentType="application/vnd.ms-powerpoint.comments+xml"/>
  <Override PartName="/ppt/notesSlides/notesSlide24.xml" ContentType="application/vnd.openxmlformats-officedocument.presentationml.notesSlide+xml"/>
  <Override PartName="/ppt/comments/modernComment_130_289FED3D.xml" ContentType="application/vnd.ms-powerpoint.comment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revisionInfo.xml" ContentType="application/vnd.ms-powerpoint.revisioninfo+xml"/>
  <Override PartName="/ppt/authors.xml" ContentType="application/vnd.ms-powerpoint.author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31"/>
  </p:notesMasterIdLst>
  <p:sldIdLst>
    <p:sldId id="265" r:id="rId5"/>
    <p:sldId id="300" r:id="rId6"/>
    <p:sldId id="281" r:id="rId7"/>
    <p:sldId id="301" r:id="rId8"/>
    <p:sldId id="282" r:id="rId9"/>
    <p:sldId id="309" r:id="rId10"/>
    <p:sldId id="311" r:id="rId11"/>
    <p:sldId id="283" r:id="rId12"/>
    <p:sldId id="275" r:id="rId13"/>
    <p:sldId id="271" r:id="rId14"/>
    <p:sldId id="319" r:id="rId15"/>
    <p:sldId id="302" r:id="rId16"/>
    <p:sldId id="305" r:id="rId17"/>
    <p:sldId id="315" r:id="rId18"/>
    <p:sldId id="316" r:id="rId19"/>
    <p:sldId id="286" r:id="rId20"/>
    <p:sldId id="293" r:id="rId21"/>
    <p:sldId id="292" r:id="rId22"/>
    <p:sldId id="318" r:id="rId23"/>
    <p:sldId id="317" r:id="rId24"/>
    <p:sldId id="306" r:id="rId25"/>
    <p:sldId id="313" r:id="rId26"/>
    <p:sldId id="321" r:id="rId27"/>
    <p:sldId id="304" r:id="rId28"/>
    <p:sldId id="320" r:id="rId29"/>
    <p:sldId id="299"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89BDD03-6500-141E-5C73-C5F7B6F6E863}" name="Williams, Chris - Division of Assessment and Accountability Support" initials="WS" userId="S::chris.williams@education.ky.gov::2f156fa2-a309-475c-82f3-62ae8d0ba8a4" providerId="AD"/>
  <p188:author id="{9B822606-89CE-37F5-0354-C7C7B03AE384}" name="Chandler, Melissa - Division of Assessment and Accountability Support" initials="MC" userId="S::melissa.chandler@education.ky.gov::c7c40c5a-5db2-409e-9ac5-b3fa8556cae3" providerId="AD"/>
  <p188:author id="{A878E930-1FA4-23FE-ABDF-DAF3E302D92D}" name="Christopher, Tiffany - Division of Assessment and Accountability Support" initials="CS" userId="S::tiffany.christopher@education.ky.gov::0ee15d78-e0f3-4aff-9248-a7fe4c8bb4fc" providerId="AD"/>
  <p188:author id="{1E4E6431-253D-8B78-5DC8-7D0759D92E89}" name="Norman, Jacqueline M." initials="JN" userId="S::jmnorm2@uky.edu::e177dfdb-201b-4962-9cb5-466ec8c3c7c8" providerId="AD"/>
  <p188:author id="{EEAF063B-8BCB-A246-0486-9A5ACA2B8CA4}" name="Roseberry, Christen - Division of Assessment and Accountability Support" initials="CR" userId="S::christen.roseberry@education.ky.gov::64f073a6-c0e0-4356-b5dd-074214d6d82f" providerId="AD"/>
  <p188:author id="{0C431B50-E267-7ED8-372B-1A1B808F8997}" name="Jones, Helen - Division of Assessment and Accountability Support" initials="HJ" userId="S::helen.jones@education.ky.gov::b7d6fb4f-88fd-4227-920b-6a3119e5e7a1" providerId="AD"/>
  <p188:author id="{52F57052-0FAD-5FD0-5873-4C8768666379}" name="Avery, Devon - Division of Assessment and Accountability Support" initials="DA" userId="S::devon.avery@education.ky.gov::ea78a75c-c17e-4901-bc17-b64bcd9c9f6d" providerId="AD"/>
  <p188:author id="{436EC786-CEC7-8901-61CA-4BDABF115B31}" name="Savage, Shara - Division of Assessment and Accountability Support" initials="SS" userId="S::Shara.Savage@education.ky.gov::71eadb16-699f-453e-81d8-c9ac7aaf2dd6" providerId="AD"/>
  <p188:author id="{4E37AEA2-9003-7A2B-581B-AF4837220C73}" name="Riley, Ben - Division of Assessment and Accountability Support" initials="BR" userId="S::ben.riley@education.ky.gov::4cd6cdff-1273-49fa-8860-d0f5fa3fb9f7" providerId="AD"/>
  <p188:author id="{A1968ECB-9F01-7E4F-5C5C-2236753EF084}" name="Mullins, Krista" initials="KMM" userId="Mullins, Krista" providerId="None"/>
  <p188:author id="{550826CC-A154-F442-C9D8-18FF18135304}" name="Guettler, Karen M." initials="KG" userId="S::kmguet2@uky.edu::67ab762d-eda0-4307-b20a-0aee28934f6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7780"/>
    <a:srgbClr val="A7CBCD"/>
    <a:srgbClr val="AAD6B8"/>
    <a:srgbClr val="AFD1B0"/>
    <a:srgbClr val="102649"/>
    <a:srgbClr val="0077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974898-6C06-49B9-9192-C901C6646BBE}" v="25" dt="2024-10-18T16:28:19.369"/>
    <p1510:client id="{B082D567-8164-49F3-B2CD-2DF7A48E7B69}" v="2" dt="2024-10-18T12:20:26.68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809" autoAdjust="0"/>
  </p:normalViewPr>
  <p:slideViewPr>
    <p:cSldViewPr snapToGrid="0">
      <p:cViewPr varScale="1">
        <p:scale>
          <a:sx n="51" d="100"/>
          <a:sy n="51" d="100"/>
        </p:scale>
        <p:origin x="1232"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customXml" Target="../customXml/item4.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s>
</file>

<file path=ppt/comments/modernComment_109_CF48CF9D.xml><?xml version="1.0" encoding="utf-8"?>
<p188:cmLst xmlns:a="http://schemas.openxmlformats.org/drawingml/2006/main" xmlns:r="http://schemas.openxmlformats.org/officeDocument/2006/relationships" xmlns:p188="http://schemas.microsoft.com/office/powerpoint/2018/8/main">
  <p188:cm id="{E24D41E4-0B24-4459-8B0F-36BF698C1A94}" authorId="{4E37AEA2-9003-7A2B-581B-AF4837220C73}" status="resolved" created="2024-10-07T17:44:58.345" complete="100000">
    <pc:sldMkLst xmlns:pc="http://schemas.microsoft.com/office/powerpoint/2013/main/command">
      <pc:docMk/>
      <pc:sldMk cId="3477655453" sldId="265"/>
    </pc:sldMkLst>
    <p188:txBody>
      <a:bodyPr/>
      <a:lstStyle/>
      <a:p>
        <a:r>
          <a:rPr lang="en-US"/>
          <a:t>This is not the correct template. This is a template that was in use prior to 2021. Please update to the correct template. I can provide another copy of the template for you if needed. </a:t>
        </a:r>
      </a:p>
    </p188:txBody>
  </p188:cm>
  <p188:cm id="{2B3C169D-A263-45CE-9DC1-56C564E8E0FA}" authorId="{A1968ECB-9F01-7E4F-5C5C-2236753EF084}" status="resolved" created="2024-10-07T19:06:55.341" complete="100000">
    <ac:txMkLst xmlns:ac="http://schemas.microsoft.com/office/drawing/2013/main/command">
      <pc:docMk xmlns:pc="http://schemas.microsoft.com/office/powerpoint/2013/main/command"/>
      <pc:sldMk xmlns:pc="http://schemas.microsoft.com/office/powerpoint/2013/main/command" cId="3477655453" sldId="265"/>
      <ac:spMk id="12" creationId="{00000000-0000-0000-0000-000000000000}"/>
      <ac:txMk cp="0" len="25">
        <ac:context len="26" hash="3951920402"/>
      </ac:txMk>
    </ac:txMkLst>
    <p188:pos x="8642064" y="216229"/>
    <p188:txBody>
      <a:bodyPr/>
      <a:lstStyle/>
      <a:p>
        <a:r>
          <a:rPr lang="en-US"/>
          <a:t>If more screen shots can be used I think it will be helpful for the teachers/DACs reviewing the trainings.</a:t>
        </a:r>
      </a:p>
    </p188:txBody>
  </p188:cm>
</p188:cmLst>
</file>

<file path=ppt/comments/modernComment_10F_506AF1E6.xml><?xml version="1.0" encoding="utf-8"?>
<p188:cmLst xmlns:a="http://schemas.openxmlformats.org/drawingml/2006/main" xmlns:r="http://schemas.openxmlformats.org/officeDocument/2006/relationships" xmlns:p188="http://schemas.microsoft.com/office/powerpoint/2018/8/main">
  <p188:cm id="{EF3B9133-FA35-41CF-B09C-D82131A96EC8}" authorId="{A1968ECB-9F01-7E4F-5C5C-2236753EF084}" status="resolved" created="2024-10-07T18:51:59.310" complete="100000">
    <ac:txMkLst xmlns:ac="http://schemas.microsoft.com/office/drawing/2013/main/command">
      <pc:docMk xmlns:pc="http://schemas.microsoft.com/office/powerpoint/2013/main/command"/>
      <pc:sldMk xmlns:pc="http://schemas.microsoft.com/office/powerpoint/2013/main/command" cId="1349186022" sldId="271"/>
      <ac:spMk id="3" creationId="{00000000-0000-0000-0000-000000000000}"/>
      <ac:txMk cp="80">
        <ac:context len="378" hash="2721139206"/>
      </ac:txMk>
    </ac:txMkLst>
    <p188:pos x="1611681" y="800416"/>
    <p188:txBody>
      <a:bodyPr/>
      <a:lstStyle/>
      <a:p>
        <a:r>
          <a:rPr lang="en-US"/>
          <a:t>What does this stand for?</a:t>
        </a:r>
      </a:p>
    </p188:txBody>
  </p188:cm>
  <p188:cm id="{B3DEC8E5-2DC6-46C8-BFE4-64A8811EAB63}" authorId="{A1968ECB-9F01-7E4F-5C5C-2236753EF084}" status="resolved" created="2024-10-07T18:52:32.893" complete="100000">
    <ac:txMkLst xmlns:ac="http://schemas.microsoft.com/office/drawing/2013/main/command">
      <pc:docMk xmlns:pc="http://schemas.microsoft.com/office/powerpoint/2013/main/command"/>
      <pc:sldMk xmlns:pc="http://schemas.microsoft.com/office/powerpoint/2013/main/command" cId="1349186022" sldId="271"/>
      <ac:spMk id="3" creationId="{00000000-0000-0000-0000-000000000000}"/>
      <ac:txMk cp="125">
        <ac:context len="378" hash="2721139206"/>
      </ac:txMk>
    </ac:txMkLst>
    <p188:pos x="8997789" y="1146637"/>
    <p188:replyLst>
      <p188:reply id="{7BB5E337-0E56-42A8-AE52-00C54CE2BDED}" authorId="{1E4E6431-253D-8B78-5DC8-7D0759D92E89}" created="2024-10-13T15:06:38.689">
        <p188:txBody>
          <a:bodyPr/>
          <a:lstStyle/>
          <a:p>
            <a:r>
              <a:rPr lang="en-US"/>
              <a:t>This is a link title - spelled it out after</a:t>
            </a:r>
          </a:p>
        </p188:txBody>
      </p188:reply>
    </p188:replyLst>
    <p188:txBody>
      <a:bodyPr/>
      <a:lstStyle/>
      <a:p>
        <a:r>
          <a:rPr lang="en-US"/>
          <a:t>Spell this out since it is the first time being used.</a:t>
        </a:r>
      </a:p>
    </p188:txBody>
  </p188:cm>
  <p188:cm id="{69C605FD-1845-4805-8645-225D476891CD}" authorId="{989BDD03-6500-141E-5C73-C5F7B6F6E863}" status="resolved" created="2024-10-08T14:10:10.748" complete="100000">
    <ac:txMkLst xmlns:ac="http://schemas.microsoft.com/office/drawing/2013/main/command">
      <pc:docMk xmlns:pc="http://schemas.microsoft.com/office/powerpoint/2013/main/command"/>
      <pc:sldMk xmlns:pc="http://schemas.microsoft.com/office/powerpoint/2013/main/command" cId="1349186022" sldId="271"/>
      <ac:spMk id="3" creationId="{00000000-0000-0000-0000-000000000000}"/>
      <ac:txMk cp="224">
        <ac:context len="378" hash="2721139206"/>
      </ac:txMk>
    </ac:txMkLst>
    <p188:pos x="1459734" y="3194891"/>
    <p188:replyLst>
      <p188:reply id="{FD363751-DB03-4902-AAE8-40536219766F}" authorId="{1E4E6431-253D-8B78-5DC8-7D0759D92E89}" created="2024-10-13T15:05:58.660">
        <p188:txBody>
          <a:bodyPr/>
          <a:lstStyle/>
          <a:p>
            <a:r>
              <a:rPr lang="en-US"/>
              <a:t>Previously presented and these are links</a:t>
            </a:r>
          </a:p>
        </p188:txBody>
      </p188:reply>
    </p188:replyLst>
    <p188:txBody>
      <a:bodyPr/>
      <a:lstStyle/>
      <a:p>
        <a:r>
          <a:rPr lang="en-US"/>
          <a:t>Spell out ESAR and CWEC</a:t>
        </a:r>
      </a:p>
    </p188:txBody>
  </p188:cm>
</p188:cmLst>
</file>

<file path=ppt/comments/modernComment_113_B01DD6BC.xml><?xml version="1.0" encoding="utf-8"?>
<p188:cmLst xmlns:a="http://schemas.openxmlformats.org/drawingml/2006/main" xmlns:r="http://schemas.openxmlformats.org/officeDocument/2006/relationships" xmlns:p188="http://schemas.microsoft.com/office/powerpoint/2018/8/main">
  <p188:cm id="{FF6927E4-3175-4757-9CC9-D04B1A43CC5F}" authorId="{A1968ECB-9F01-7E4F-5C5C-2236753EF084}" status="resolved" created="2024-10-07T18:50:18.371" complete="100000">
    <ac:txMkLst xmlns:ac="http://schemas.microsoft.com/office/drawing/2013/main/command">
      <pc:docMk xmlns:pc="http://schemas.microsoft.com/office/powerpoint/2013/main/command"/>
      <pc:sldMk xmlns:pc="http://schemas.microsoft.com/office/powerpoint/2013/main/command" cId="2954745532" sldId="275"/>
      <ac:spMk id="3" creationId="{00000000-0000-0000-0000-000000000000}"/>
      <ac:txMk cp="67">
        <ac:context len="237" hash="2442894563"/>
      </ac:txMk>
    </ac:txMkLst>
    <p188:pos x="2063236" y="1281322"/>
    <p188:txBody>
      <a:bodyPr/>
      <a:lstStyle/>
      <a:p>
        <a:r>
          <a:rPr lang="en-US"/>
          <a:t>“As a DAC”</a:t>
        </a:r>
      </a:p>
    </p188:txBody>
  </p188:cm>
  <p188:cm id="{051F091A-D65E-4CB4-8EA3-1F7C4EAE13BD}" authorId="{A1968ECB-9F01-7E4F-5C5C-2236753EF084}" status="resolved" created="2024-10-07T18:50:55.650" complete="100000">
    <ac:txMkLst xmlns:ac="http://schemas.microsoft.com/office/drawing/2013/main/command">
      <pc:docMk xmlns:pc="http://schemas.microsoft.com/office/powerpoint/2013/main/command"/>
      <pc:sldMk xmlns:pc="http://schemas.microsoft.com/office/powerpoint/2013/main/command" cId="2954745532" sldId="275"/>
      <ac:spMk id="3" creationId="{00000000-0000-0000-0000-000000000000}"/>
      <ac:txMk cp="67" len="13">
        <ac:context len="237" hash="2442894563"/>
      </ac:txMk>
    </ac:txMkLst>
    <p188:pos x="2853458" y="2263456"/>
    <p188:txBody>
      <a:bodyPr/>
      <a:lstStyle/>
      <a:p>
        <a:r>
          <a:rPr lang="en-US"/>
          <a:t>“As a teacher”, change “TEACHER” to lowercase and use bold/italics or a different color.</a:t>
        </a:r>
      </a:p>
    </p188:txBody>
  </p188:cm>
  <p188:cm id="{93B6DAD5-523D-4FBE-BE51-A2A494EE1B7A}" authorId="{A1968ECB-9F01-7E4F-5C5C-2236753EF084}" status="resolved" created="2024-10-07T18:51:24.127" complete="100000">
    <ac:txMkLst xmlns:ac="http://schemas.microsoft.com/office/drawing/2013/main/command">
      <pc:docMk xmlns:pc="http://schemas.microsoft.com/office/powerpoint/2013/main/command"/>
      <pc:sldMk xmlns:pc="http://schemas.microsoft.com/office/powerpoint/2013/main/command" cId="2954745532" sldId="275"/>
      <ac:spMk id="3" creationId="{00000000-0000-0000-0000-000000000000}"/>
      <ac:txMk cp="186" len="5">
        <ac:context len="237" hash="2442894563"/>
      </ac:txMk>
    </ac:txMkLst>
    <p188:pos x="7267414" y="3245589"/>
    <p188:replyLst>
      <p188:reply id="{F5B999ED-A539-4B31-97A7-4BE22727D1CF}" authorId="{1E4E6431-253D-8B78-5DC8-7D0759D92E89}" created="2024-10-13T15:03:35.748">
        <p188:txBody>
          <a:bodyPr/>
          <a:lstStyle/>
          <a:p>
            <a:r>
              <a:rPr lang="en-US"/>
              <a:t>See notes on slide 7</a:t>
            </a:r>
          </a:p>
        </p188:txBody>
      </p188:reply>
    </p188:replyLst>
    <p188:txBody>
      <a:bodyPr/>
      <a:lstStyle/>
      <a:p>
        <a:r>
          <a:rPr lang="en-US"/>
          <a:t>How are they qualified?</a:t>
        </a:r>
      </a:p>
    </p188:txBody>
  </p188:cm>
  <p188:cm id="{8BC42C25-703C-40DD-9B0C-E026ED634A9D}" authorId="{989BDD03-6500-141E-5C73-C5F7B6F6E863}" status="resolved" created="2024-10-08T14:34:09.105" complete="100000">
    <ac:txMkLst xmlns:ac="http://schemas.microsoft.com/office/drawing/2013/main/command">
      <pc:docMk xmlns:pc="http://schemas.microsoft.com/office/powerpoint/2013/main/command"/>
      <pc:sldMk xmlns:pc="http://schemas.microsoft.com/office/powerpoint/2013/main/command" cId="2954745532" sldId="275"/>
      <ac:spMk id="3" creationId="{00000000-0000-0000-0000-000000000000}"/>
      <ac:txMk cp="158" len="78">
        <ac:context len="237" hash="2442894563"/>
      </ac:txMk>
    </ac:txMkLst>
    <p188:pos x="9143999" y="3690650"/>
    <p188:replyLst>
      <p188:reply id="{C90F872D-9EA2-4038-B4F4-AD4ECF30F8DE}" authorId="{1E4E6431-253D-8B78-5DC8-7D0759D92E89}" created="2024-10-13T15:04:17.308">
        <p188:txBody>
          <a:bodyPr/>
          <a:lstStyle/>
          <a:p>
            <a:r>
              <a:rPr lang="en-US"/>
              <a:t>See notes on slide 7</a:t>
            </a:r>
          </a:p>
        </p188:txBody>
      </p188:reply>
    </p188:replyLst>
    <p188:txBody>
      <a:bodyPr/>
      <a:lstStyle/>
      <a:p>
        <a:r>
          <a:rPr lang="en-US"/>
          <a:t>Qualified CWEC Administrators (QCAs)   this is in the guide but not in the training? Teachers must be Qualified ESAR Administrators (QEAs) and Qualified CWEC Administrators (QCAs) to access the CRD. 
teachers must successfully complete the Employability Skills Attainment Record quiz and the Career Work Experience quiz to become Qualified ESAR Administrators (QEAs) and Qualified CWEC Administrators (QCAs). Teachers must be QEAs and QCAs to gain access to the Student Roster.</a:t>
        </a:r>
      </a:p>
    </p188:txBody>
  </p188:cm>
  <p188:cm id="{672B8966-4AD6-4A5E-9D29-1AE9B169E4AC}" authorId="{0C431B50-E267-7ED8-372B-1A1B808F8997}" status="resolved" created="2024-10-14T16:56:21.853" complete="100000">
    <ac:deMkLst xmlns:ac="http://schemas.microsoft.com/office/drawing/2013/main/command">
      <pc:docMk xmlns:pc="http://schemas.microsoft.com/office/powerpoint/2013/main/command"/>
      <pc:sldMk xmlns:pc="http://schemas.microsoft.com/office/powerpoint/2013/main/command" cId="2954745532" sldId="275"/>
      <ac:spMk id="3" creationId="{00000000-0000-0000-0000-000000000000}"/>
    </ac:deMkLst>
    <p188:replyLst>
      <p188:reply id="{25BC9552-06A7-4F6D-A3AA-A9D9E9421A50}" authorId="{1E4E6431-253D-8B78-5DC8-7D0759D92E89}" created="2024-10-16T00:55:30.646">
        <p188:txBody>
          <a:bodyPr/>
          <a:lstStyle/>
          <a:p>
            <a:r>
              <a:rPr lang="en-US"/>
              <a:t>QEA is defined on slide 5 and again in the notes on page 7. I moved them up to the slide on 7</a:t>
            </a:r>
          </a:p>
        </p188:txBody>
      </p188:reply>
    </p188:replyLst>
    <p188:txBody>
      <a:bodyPr/>
      <a:lstStyle/>
      <a:p>
        <a:r>
          <a:rPr lang="en-US"/>
          <a:t>QEA and QCA acronyms should be defined.</a:t>
        </a:r>
      </a:p>
    </p188:txBody>
  </p188:cm>
</p188:cmLst>
</file>

<file path=ppt/comments/modernComment_119_644506A.xml><?xml version="1.0" encoding="utf-8"?>
<p188:cmLst xmlns:a="http://schemas.openxmlformats.org/drawingml/2006/main" xmlns:r="http://schemas.openxmlformats.org/officeDocument/2006/relationships" xmlns:p188="http://schemas.microsoft.com/office/powerpoint/2018/8/main">
  <p188:cm id="{3AB6E6F2-25D9-43CA-9049-5DAF626BB6B6}" authorId="{4E37AEA2-9003-7A2B-581B-AF4837220C73}" status="resolved" created="2024-10-07T18:10:38.467" complete="100000">
    <pc:sldMkLst xmlns:pc="http://schemas.microsoft.com/office/powerpoint/2013/main/command">
      <pc:docMk/>
      <pc:sldMk cId="105140330" sldId="281"/>
    </pc:sldMkLst>
    <p188:txBody>
      <a:bodyPr/>
      <a:lstStyle/>
      <a:p>
        <a:r>
          <a:rPr lang="en-US"/>
          <a:t>Slide does not read in order for screen reader please correct. </a:t>
        </a:r>
      </a:p>
    </p188:txBody>
  </p188:cm>
  <p188:cm id="{AE6990C3-C10E-430B-9DD2-82890B3CC0CA}" authorId="{A1968ECB-9F01-7E4F-5C5C-2236753EF084}" status="resolved" created="2024-10-07T18:45:40.094" complete="100000">
    <ac:txMkLst xmlns:ac="http://schemas.microsoft.com/office/drawing/2013/main/command">
      <pc:docMk xmlns:pc="http://schemas.microsoft.com/office/powerpoint/2013/main/command"/>
      <pc:sldMk xmlns:pc="http://schemas.microsoft.com/office/powerpoint/2013/main/command" cId="105140330" sldId="281"/>
      <ac:spMk id="14" creationId="{00000000-0000-0000-0000-000000000000}"/>
      <ac:txMk cp="220">
        <ac:context len="416" hash="3150135825"/>
      </ac:txMk>
    </ac:txMkLst>
    <p188:pos x="7898188" y="1533690"/>
    <p188:txBody>
      <a:bodyPr/>
      <a:lstStyle/>
      <a:p>
        <a:r>
          <a:rPr lang="en-US"/>
          <a:t>KAAP</a:t>
        </a:r>
      </a:p>
    </p188:txBody>
  </p188:cm>
  <p188:cm id="{F0D56E0D-F068-473D-A521-D1C18FE3406D}" authorId="{9B822606-89CE-37F5-0354-C7C7B03AE384}" status="resolved" created="2024-10-15T16:23:54.681" complete="100000">
    <ac:deMkLst xmlns:ac="http://schemas.microsoft.com/office/drawing/2013/main/command">
      <pc:docMk xmlns:pc="http://schemas.microsoft.com/office/powerpoint/2013/main/command"/>
      <pc:sldMk xmlns:pc="http://schemas.microsoft.com/office/powerpoint/2013/main/command" cId="105140330" sldId="281"/>
      <ac:spMk id="16" creationId="{00000000-0000-0000-0000-000000000000}"/>
    </ac:deMkLst>
    <p188:txBody>
      <a:bodyPr/>
      <a:lstStyle/>
      <a:p>
        <a:r>
          <a:rPr lang="en-US"/>
          <a:t>Several slides have double page numbers.</a:t>
        </a:r>
      </a:p>
    </p188:txBody>
  </p188:cm>
</p188:cmLst>
</file>

<file path=ppt/comments/modernComment_11A_5FAACE5E.xml><?xml version="1.0" encoding="utf-8"?>
<p188:cmLst xmlns:a="http://schemas.openxmlformats.org/drawingml/2006/main" xmlns:r="http://schemas.openxmlformats.org/officeDocument/2006/relationships" xmlns:p188="http://schemas.microsoft.com/office/powerpoint/2018/8/main">
  <p188:cm id="{74EF5A18-92E2-4520-B86F-BA8EFAC67791}" authorId="{4E37AEA2-9003-7A2B-581B-AF4837220C73}" status="resolved" created="2024-10-07T18:11:10.180" complete="100000">
    <pc:sldMkLst xmlns:pc="http://schemas.microsoft.com/office/powerpoint/2013/main/command">
      <pc:docMk/>
      <pc:sldMk cId="1605029470" sldId="282"/>
    </pc:sldMkLst>
    <p188:txBody>
      <a:bodyPr/>
      <a:lstStyle/>
      <a:p>
        <a:r>
          <a:rPr lang="en-US"/>
          <a:t>Slides does not read in order for screen reader please correct. </a:t>
        </a:r>
      </a:p>
    </p188:txBody>
  </p188:cm>
  <p188:cm id="{24757E88-04D3-4DEE-B7BC-38699637EE18}" authorId="{A1968ECB-9F01-7E4F-5C5C-2236753EF084}" status="resolved" created="2024-10-07T18:46:56.393" complete="100000">
    <ac:txMkLst xmlns:ac="http://schemas.microsoft.com/office/drawing/2013/main/command">
      <pc:docMk xmlns:pc="http://schemas.microsoft.com/office/powerpoint/2013/main/command"/>
      <pc:sldMk xmlns:pc="http://schemas.microsoft.com/office/powerpoint/2013/main/command" cId="1605029470" sldId="282"/>
      <ac:spMk id="3" creationId="{00000000-0000-0000-0000-000000000000}"/>
      <ac:txMk cp="126" len="5">
        <ac:context len="260" hash="3491798282"/>
      </ac:txMk>
    </ac:txMkLst>
    <p188:pos x="3203414" y="1951882"/>
    <p188:txBody>
      <a:bodyPr/>
      <a:lstStyle/>
      <a:p>
        <a:r>
          <a:rPr lang="en-US"/>
          <a:t>Since this is used for the first time, please write what it stands for.</a:t>
        </a:r>
      </a:p>
    </p188:txBody>
  </p188:cm>
  <p188:cm id="{838932BF-7ED9-4A4A-A7B7-0811B95A6100}" authorId="{A1968ECB-9F01-7E4F-5C5C-2236753EF084}" status="resolved" created="2024-10-07T18:47:06.096" complete="100000">
    <ac:txMkLst xmlns:ac="http://schemas.microsoft.com/office/drawing/2013/main/command">
      <pc:docMk xmlns:pc="http://schemas.microsoft.com/office/powerpoint/2013/main/command"/>
      <pc:sldMk xmlns:pc="http://schemas.microsoft.com/office/powerpoint/2013/main/command" cId="1605029470" sldId="282"/>
      <ac:spMk id="3" creationId="{00000000-0000-0000-0000-000000000000}"/>
      <ac:txMk cp="288">
        <ac:context len="365" hash="3959854674"/>
      </ac:txMk>
    </ac:txMkLst>
    <p188:pos x="2447058" y="3182371"/>
    <p188:txBody>
      <a:bodyPr/>
      <a:lstStyle/>
      <a:p>
        <a:r>
          <a:rPr lang="en-US"/>
          <a:t>Change to lowercase and use bold/italics or a different color.</a:t>
        </a:r>
      </a:p>
    </p188:txBody>
  </p188:cm>
  <p188:cm id="{C4474082-ADFC-43B3-A039-BAC1A86D0B4A}" authorId="{A1968ECB-9F01-7E4F-5C5C-2236753EF084}" status="resolved" created="2024-10-07T18:47:59.755" complete="100000">
    <pc:sldMkLst xmlns:pc="http://schemas.microsoft.com/office/powerpoint/2013/main/command">
      <pc:docMk/>
      <pc:sldMk cId="1605029470" sldId="282"/>
    </pc:sldMkLst>
    <p188:txBody>
      <a:bodyPr/>
      <a:lstStyle/>
      <a:p>
        <a:r>
          <a:rPr lang="en-US"/>
          <a:t>Does the SRD need to be mentioned here in the notes?</a:t>
        </a:r>
      </a:p>
    </p188:txBody>
  </p188:cm>
  <p188:cm id="{8343302A-B451-4B6E-B821-7817603D9F11}" authorId="{A1968ECB-9F01-7E4F-5C5C-2236753EF084}" status="resolved" created="2024-10-07T18:48:48.988" complete="100000">
    <pc:sldMkLst xmlns:pc="http://schemas.microsoft.com/office/powerpoint/2013/main/command">
      <pc:docMk/>
      <pc:sldMk cId="1605029470" sldId="282"/>
    </pc:sldMkLst>
    <p188:txBody>
      <a:bodyPr/>
      <a:lstStyle/>
      <a:p>
        <a:r>
          <a:rPr lang="en-US"/>
          <a:t>Since this is the CRD training, I don’t think we need to mention the SRD.</a:t>
        </a:r>
      </a:p>
    </p188:txBody>
  </p188:cm>
  <p188:cm id="{1E29F1CD-F9B2-43E8-B467-64369EB23C56}" authorId="{52F57052-0FAD-5FD0-5873-4C8768666379}" status="resolved" created="2024-10-14T19:17:45.443" complete="100000">
    <ac:txMkLst xmlns:ac="http://schemas.microsoft.com/office/drawing/2013/main/command">
      <pc:docMk xmlns:pc="http://schemas.microsoft.com/office/powerpoint/2013/main/command"/>
      <pc:sldMk xmlns:pc="http://schemas.microsoft.com/office/powerpoint/2013/main/command" cId="1605029470" sldId="282"/>
      <ac:spMk id="3" creationId="{00000000-0000-0000-0000-000000000000}"/>
      <ac:txMk cp="201" len="5">
        <ac:context len="260" hash="3491798282"/>
      </ac:txMk>
    </ac:txMkLst>
    <p188:pos x="1920714" y="2007367"/>
    <p188:txBody>
      <a:bodyPr/>
      <a:lstStyle/>
      <a:p>
        <a:r>
          <a:rPr lang="en-US"/>
          <a:t>Remove underline since this is not a link</a:t>
        </a:r>
      </a:p>
    </p188:txBody>
  </p188:cm>
</p188:cmLst>
</file>

<file path=ppt/comments/modernComment_11B_3635A0.xml><?xml version="1.0" encoding="utf-8"?>
<p188:cmLst xmlns:a="http://schemas.openxmlformats.org/drawingml/2006/main" xmlns:r="http://schemas.openxmlformats.org/officeDocument/2006/relationships" xmlns:p188="http://schemas.microsoft.com/office/powerpoint/2018/8/main">
  <p188:cm id="{54A4D804-39DF-4C9C-B77C-778C32A72F6F}" authorId="{A1968ECB-9F01-7E4F-5C5C-2236753EF084}" status="resolved" created="2024-10-07T18:49:54.555" complete="100000">
    <ac:txMkLst xmlns:ac="http://schemas.microsoft.com/office/drawing/2013/main/command">
      <pc:docMk xmlns:pc="http://schemas.microsoft.com/office/powerpoint/2013/main/command"/>
      <pc:sldMk xmlns:pc="http://schemas.microsoft.com/office/powerpoint/2013/main/command" cId="3552672" sldId="283"/>
      <ac:spMk id="2" creationId="{00000000-0000-0000-0000-000000000000}"/>
      <ac:txMk cp="0" len="1">
        <ac:context len="14" hash="447135450"/>
      </ac:txMk>
    </ac:txMkLst>
    <p188:pos x="4004925" y="318708"/>
    <p188:txBody>
      <a:bodyPr/>
      <a:lstStyle/>
      <a:p>
        <a:r>
          <a:rPr lang="en-US"/>
          <a:t>A screenshot would be helpful here</a:t>
        </a:r>
      </a:p>
    </p188:txBody>
  </p188:cm>
  <p188:cm id="{DFB730E3-4B4C-47E2-A732-400E8CF4C954}" authorId="{989BDD03-6500-141E-5C73-C5F7B6F6E863}" status="resolved" created="2024-10-08T14:47:30.365" complete="100000">
    <ac:txMkLst xmlns:ac="http://schemas.microsoft.com/office/drawing/2013/main/command">
      <pc:docMk xmlns:pc="http://schemas.microsoft.com/office/powerpoint/2013/main/command"/>
      <pc:sldMk xmlns:pc="http://schemas.microsoft.com/office/powerpoint/2013/main/command" cId="3552672" sldId="283"/>
      <ac:spMk id="3" creationId="{00000000-0000-0000-0000-000000000000}"/>
      <ac:txMk cp="172" len="14">
        <ac:context len="189" hash="205039858"/>
      </ac:txMk>
    </ac:txMkLst>
    <p188:txBody>
      <a:bodyPr/>
      <a:lstStyle/>
      <a:p>
        <a:r>
          <a:rPr lang="en-US"/>
          <a:t>Is there a screenshot or directions for this task?</a:t>
        </a:r>
      </a:p>
    </p188:txBody>
  </p188:cm>
  <p188:cm id="{075120AB-5A2E-477B-8443-A9ABD186E30F}" authorId="{989BDD03-6500-141E-5C73-C5F7B6F6E863}" status="resolved" created="2024-10-08T14:48:28.775" complete="100000">
    <ac:txMkLst xmlns:ac="http://schemas.microsoft.com/office/drawing/2013/main/command">
      <pc:docMk xmlns:pc="http://schemas.microsoft.com/office/powerpoint/2013/main/command"/>
      <pc:sldMk xmlns:pc="http://schemas.microsoft.com/office/powerpoint/2013/main/command" cId="3552672" sldId="283"/>
      <ac:spMk id="3" creationId="{00000000-0000-0000-0000-000000000000}"/>
      <ac:txMk cp="149" len="7">
        <ac:context len="189" hash="205039858"/>
      </ac:txMk>
    </ac:txMkLst>
    <p188:replyLst>
      <p188:reply id="{7BA66BB6-D2A9-4A45-B516-68D1A0A455A9}" authorId="{1E4E6431-253D-8B78-5DC8-7D0759D92E89}" created="2024-10-13T11:35:48.840">
        <p188:txBody>
          <a:bodyPr/>
          <a:lstStyle/>
          <a:p>
            <a:r>
              <a:rPr lang="en-US"/>
              <a:t>See reports screen below</a:t>
            </a:r>
          </a:p>
        </p188:txBody>
      </p188:reply>
    </p188:replyLst>
    <p188:txBody>
      <a:bodyPr/>
      <a:lstStyle/>
      <a:p>
        <a:r>
          <a:rPr lang="en-US"/>
          <a:t>What reports are available for CRD and what can the staff locate?</a:t>
        </a:r>
      </a:p>
    </p188:txBody>
  </p188:cm>
  <p188:cm id="{7F722CEF-3B93-494B-979B-B738B5A132B8}" authorId="{EEAF063B-8BCB-A246-0486-9A5ACA2B8CA4}" status="resolved" created="2024-10-15T15:03:43.372" complete="100000">
    <pc:sldMkLst xmlns:pc="http://schemas.microsoft.com/office/powerpoint/2013/main/command">
      <pc:docMk/>
      <pc:sldMk cId="3552672" sldId="283"/>
    </pc:sldMkLst>
    <p188:txBody>
      <a:bodyPr/>
      <a:lstStyle/>
      <a:p>
        <a:r>
          <a:rPr lang="en-US"/>
          <a:t>Consider using a slide with a white background on slides where the pictures overlap</a:t>
        </a:r>
      </a:p>
    </p188:txBody>
  </p188:cm>
</p188:cmLst>
</file>

<file path=ppt/comments/modernComment_11E_55E0761.xml><?xml version="1.0" encoding="utf-8"?>
<p188:cmLst xmlns:a="http://schemas.openxmlformats.org/drawingml/2006/main" xmlns:r="http://schemas.openxmlformats.org/officeDocument/2006/relationships" xmlns:p188="http://schemas.microsoft.com/office/powerpoint/2018/8/main">
  <p188:cm id="{EDB32144-7D53-49E1-A160-AA61426CCE29}" authorId="{0C431B50-E267-7ED8-372B-1A1B808F8997}" status="resolved" created="2024-10-14T16:59:09.523" complete="100000">
    <pc:sldMkLst xmlns:pc="http://schemas.microsoft.com/office/powerpoint/2013/main/command">
      <pc:docMk/>
      <pc:sldMk cId="90048353" sldId="286"/>
    </pc:sldMkLst>
    <p188:txBody>
      <a:bodyPr/>
      <a:lstStyle/>
      <a:p>
        <a:r>
          <a:rPr lang="en-US"/>
          <a:t>Consider including screen shot here.</a:t>
        </a:r>
      </a:p>
    </p188:txBody>
  </p188:cm>
  <p188:cm id="{993AB4DC-7E8F-4CF4-AB14-A7CCA3FD23EC}" authorId="{52F57052-0FAD-5FD0-5873-4C8768666379}" status="resolved" created="2024-10-14T19:31:25.064" complete="100000">
    <pc:sldMkLst xmlns:pc="http://schemas.microsoft.com/office/powerpoint/2013/main/command">
      <pc:docMk/>
      <pc:sldMk cId="90048353" sldId="286"/>
    </pc:sldMkLst>
    <p188:replyLst>
      <p188:reply id="{C763233D-1CDC-498D-8612-929EB862E8B9}" authorId="{436EC786-CEC7-8901-61CA-4BDABF115B31}" created="2024-10-15T15:30:38.989">
        <p188:txBody>
          <a:bodyPr/>
          <a:lstStyle/>
          <a:p>
            <a:r>
              <a:rPr lang="en-US"/>
              <a:t>Yes! </a:t>
            </a:r>
          </a:p>
        </p188:txBody>
      </p188:reply>
    </p188:replyLst>
    <p188:txBody>
      <a:bodyPr/>
      <a:lstStyle/>
      <a:p>
        <a:r>
          <a:rPr lang="en-US"/>
          <a:t>Use bold or italics for emphasis instead of underline</a:t>
        </a:r>
      </a:p>
    </p188:txBody>
  </p188:cm>
</p188:cmLst>
</file>

<file path=ppt/comments/modernComment_124_1B14DAD5.xml><?xml version="1.0" encoding="utf-8"?>
<p188:cmLst xmlns:a="http://schemas.openxmlformats.org/drawingml/2006/main" xmlns:r="http://schemas.openxmlformats.org/officeDocument/2006/relationships" xmlns:p188="http://schemas.microsoft.com/office/powerpoint/2018/8/main">
  <p188:cm id="{34713394-949E-4709-917E-6E52215661C0}" authorId="{52F57052-0FAD-5FD0-5873-4C8768666379}" status="resolved" created="2024-10-07T19:47:03.107" complete="100000">
    <pc:sldMkLst xmlns:pc="http://schemas.microsoft.com/office/powerpoint/2013/main/command">
      <pc:docMk/>
      <pc:sldMk cId="454351573" sldId="292"/>
    </pc:sldMkLst>
    <p188:txBody>
      <a:bodyPr/>
      <a:lstStyle/>
      <a:p>
        <a:r>
          <a:rPr lang="en-US"/>
          <a:t>Screenshot of what this looks like?</a:t>
        </a:r>
      </a:p>
    </p188:txBody>
  </p188:cm>
  <p188:cm id="{02CAC727-FFAA-4AB3-875A-38D1962D3698}" authorId="{989BDD03-6500-141E-5C73-C5F7B6F6E863}" status="resolved" created="2024-10-08T14:22:32.301" complete="100000">
    <ac:txMkLst xmlns:ac="http://schemas.microsoft.com/office/drawing/2013/main/command">
      <pc:docMk xmlns:pc="http://schemas.microsoft.com/office/powerpoint/2013/main/command"/>
      <pc:sldMk xmlns:pc="http://schemas.microsoft.com/office/powerpoint/2013/main/command" cId="454351573" sldId="292"/>
      <ac:spMk id="2" creationId="{00000000-0000-0000-0000-000000000000}"/>
      <ac:txMk cp="0" len="43">
        <ac:context len="44" hash="1415426081"/>
      </ac:txMk>
    </ac:txMkLst>
    <p188:pos x="4461831" y="862987"/>
    <p188:txBody>
      <a:bodyPr/>
      <a:lstStyle/>
      <a:p>
        <a:r>
          <a:rPr lang="en-US"/>
          <a:t>It might be nice to explain what CWEC is and why students do it? before explaining how to enter the data? The same previously for ESAR?</a:t>
        </a:r>
      </a:p>
    </p188:txBody>
  </p188:cm>
</p188:cmLst>
</file>

<file path=ppt/comments/modernComment_12D_0.xml><?xml version="1.0" encoding="utf-8"?>
<p188:cmLst xmlns:a="http://schemas.openxmlformats.org/drawingml/2006/main" xmlns:r="http://schemas.openxmlformats.org/officeDocument/2006/relationships" xmlns:p188="http://schemas.microsoft.com/office/powerpoint/2018/8/main">
  <p188:cm id="{992ADACB-54D0-4E62-9EB9-11336F1848A7}" authorId="{A1968ECB-9F01-7E4F-5C5C-2236753EF084}" status="resolved" created="2024-10-07T18:49:28.531" complete="100000">
    <ac:txMkLst xmlns:ac="http://schemas.microsoft.com/office/drawing/2013/main/command">
      <pc:docMk xmlns:pc="http://schemas.microsoft.com/office/powerpoint/2013/main/command"/>
      <pc:sldMk xmlns:pc="http://schemas.microsoft.com/office/powerpoint/2013/main/command" cId="0" sldId="301"/>
      <ac:spMk id="14" creationId="{00000000-0000-0000-0000-000000000000}"/>
      <ac:txMk cp="101">
        <ac:context len="104" hash="2093183464"/>
      </ac:txMk>
    </ac:txMkLst>
    <p188:pos x="8598100" y="2086846"/>
    <p188:txBody>
      <a:bodyPr/>
      <a:lstStyle/>
      <a:p>
        <a:r>
          <a:rPr lang="en-US"/>
          <a:t>A screenshot would be helpful here.</a:t>
        </a:r>
      </a:p>
    </p188:txBody>
  </p188:cm>
</p188:cmLst>
</file>

<file path=ppt/comments/modernComment_12E_5D361C27.xml><?xml version="1.0" encoding="utf-8"?>
<p188:cmLst xmlns:a="http://schemas.openxmlformats.org/drawingml/2006/main" xmlns:r="http://schemas.openxmlformats.org/officeDocument/2006/relationships" xmlns:p188="http://schemas.microsoft.com/office/powerpoint/2018/8/main">
  <p188:cm id="{057B1077-A695-4F12-86D9-AD5533160FA7}" authorId="{4E37AEA2-9003-7A2B-581B-AF4837220C73}" status="resolved" created="2024-10-07T18:09:18.184" complete="100000">
    <ac:deMkLst xmlns:ac="http://schemas.microsoft.com/office/drawing/2013/main/command">
      <pc:docMk xmlns:pc="http://schemas.microsoft.com/office/powerpoint/2013/main/command"/>
      <pc:sldMk xmlns:pc="http://schemas.microsoft.com/office/powerpoint/2013/main/command" cId="1563827239" sldId="302"/>
      <ac:picMk id="6" creationId="{00000000-0000-0000-0000-000000000000}"/>
    </ac:deMkLst>
    <p188:txBody>
      <a:bodyPr/>
      <a:lstStyle/>
      <a:p>
        <a:r>
          <a:rPr lang="en-US"/>
          <a:t>Missing Alt text</a:t>
        </a:r>
      </a:p>
    </p188:txBody>
  </p188:cm>
</p188:cmLst>
</file>

<file path=ppt/comments/modernComment_130_289FED3D.xml><?xml version="1.0" encoding="utf-8"?>
<p188:cmLst xmlns:a="http://schemas.openxmlformats.org/drawingml/2006/main" xmlns:r="http://schemas.openxmlformats.org/officeDocument/2006/relationships" xmlns:p188="http://schemas.microsoft.com/office/powerpoint/2018/8/main">
  <p188:cm id="{348C5668-6F34-4AE5-960D-2B2CCD302BEE}" authorId="{989BDD03-6500-141E-5C73-C5F7B6F6E863}" status="resolved" created="2024-10-08T14:12:01.396" complete="100000">
    <ac:deMkLst xmlns:ac="http://schemas.microsoft.com/office/drawing/2013/main/command">
      <pc:docMk xmlns:pc="http://schemas.microsoft.com/office/powerpoint/2013/main/command"/>
      <pc:sldMk xmlns:pc="http://schemas.microsoft.com/office/powerpoint/2013/main/command" cId="681569597" sldId="304"/>
      <ac:picMk id="5" creationId="{582CDF2B-2AB8-9298-CE0E-F6BD0F6672B5}"/>
    </ac:deMkLst>
    <p188:txBody>
      <a:bodyPr/>
      <a:lstStyle/>
      <a:p>
        <a:r>
          <a:rPr lang="en-US"/>
          <a:t>What is Presuing Career Readines&gt; Is this pursuing in the screenshot?</a:t>
        </a:r>
      </a:p>
    </p188:txBody>
  </p188:cm>
</p188:cmLst>
</file>

<file path=ppt/comments/modernComment_131_78935283.xml><?xml version="1.0" encoding="utf-8"?>
<p188:cmLst xmlns:a="http://schemas.openxmlformats.org/drawingml/2006/main" xmlns:r="http://schemas.openxmlformats.org/officeDocument/2006/relationships" xmlns:p188="http://schemas.microsoft.com/office/powerpoint/2018/8/main">
  <p188:cm id="{6991500A-70A9-4D99-A0EE-3DD0A89A5CD0}" authorId="{4E37AEA2-9003-7A2B-581B-AF4837220C73}" status="resolved" created="2024-10-07T18:09:28.165" complete="100000">
    <ac:deMkLst xmlns:ac="http://schemas.microsoft.com/office/drawing/2013/main/command">
      <pc:docMk xmlns:pc="http://schemas.microsoft.com/office/powerpoint/2013/main/command"/>
      <pc:sldMk xmlns:pc="http://schemas.microsoft.com/office/powerpoint/2013/main/command" cId="2022920835" sldId="305"/>
      <ac:grpSpMk id="8" creationId="{E7C4978F-9770-3FC8-3B95-F5CC53C1ED81}"/>
    </ac:deMkLst>
    <p188:txBody>
      <a:bodyPr/>
      <a:lstStyle/>
      <a:p>
        <a:r>
          <a:rPr lang="en-US"/>
          <a:t>Missing Alt text</a:t>
        </a:r>
      </a:p>
    </p188:txBody>
  </p188:cm>
  <p188:cm id="{47ACCD14-AAE8-416C-8F62-4C096FC1B38D}" authorId="{A1968ECB-9F01-7E4F-5C5C-2236753EF084}" status="resolved" created="2024-10-15T18:59:20.319" complete="100000">
    <ac:deMkLst xmlns:ac="http://schemas.microsoft.com/office/drawing/2013/main/command">
      <pc:docMk xmlns:pc="http://schemas.microsoft.com/office/powerpoint/2013/main/command"/>
      <pc:sldMk xmlns:pc="http://schemas.microsoft.com/office/powerpoint/2013/main/command" cId="2022920835" sldId="305"/>
      <ac:cxnSpMk id="19" creationId="{A4A48812-C40F-EA07-7484-8A2DB6822580}"/>
    </ac:deMkLst>
    <p188:replyLst>
      <p188:reply id="{2B3268FB-D289-49AD-A889-8BCF994960CB}" authorId="{1E4E6431-253D-8B78-5DC8-7D0759D92E89}" created="2024-10-16T01:01:47.406">
        <p188:txBody>
          <a:bodyPr/>
          <a:lstStyle/>
          <a:p>
            <a:endParaRPr lang="en-US"/>
          </a:p>
        </p188:txBody>
      </p188:reply>
    </p188:replyLst>
    <p188:txBody>
      <a:bodyPr/>
      <a:lstStyle/>
      <a:p>
        <a:r>
          <a:rPr lang="en-US"/>
          <a:t>Arrow is missing alt text</a:t>
        </a:r>
      </a:p>
    </p188:txBody>
  </p188:cm>
</p188:cmLst>
</file>

<file path=ppt/comments/modernComment_132_66386571.xml><?xml version="1.0" encoding="utf-8"?>
<p188:cmLst xmlns:a="http://schemas.openxmlformats.org/drawingml/2006/main" xmlns:r="http://schemas.openxmlformats.org/officeDocument/2006/relationships" xmlns:p188="http://schemas.microsoft.com/office/powerpoint/2018/8/main">
  <p188:cm id="{A888CC8C-2883-44D8-BA54-6D481E33C342}" authorId="{52F57052-0FAD-5FD0-5873-4C8768666379}" status="resolved" created="2024-10-14T19:47:58.284" complete="100000">
    <pc:sldMkLst xmlns:pc="http://schemas.microsoft.com/office/powerpoint/2013/main/command">
      <pc:docMk/>
      <pc:sldMk cId="1714972017" sldId="306"/>
    </pc:sldMkLst>
    <p188:txBody>
      <a:bodyPr/>
      <a:lstStyle/>
      <a:p>
        <a:r>
          <a:rPr lang="en-US"/>
          <a:t>Remove underlines </a:t>
        </a:r>
      </a:p>
    </p188:txBody>
  </p188:cm>
  <p188:cm id="{07895D7D-B399-43D6-BB80-67A60CE9AA92}" authorId="{A1968ECB-9F01-7E4F-5C5C-2236753EF084}" status="resolved" created="2024-10-15T19:31:05.621" complete="100000">
    <ac:txMkLst xmlns:ac="http://schemas.microsoft.com/office/drawing/2013/main/command">
      <pc:docMk xmlns:pc="http://schemas.microsoft.com/office/powerpoint/2013/main/command"/>
      <pc:sldMk xmlns:pc="http://schemas.microsoft.com/office/powerpoint/2013/main/command" cId="1714972017" sldId="306"/>
      <ac:spMk id="3" creationId="{00000000-0000-0000-0000-000000000000}"/>
      <ac:txMk cp="165" len="21">
        <ac:context len="207" hash="2599804656"/>
      </ac:txMk>
    </ac:txMkLst>
    <p188:pos x="6430230" y="2213333"/>
    <p188:txBody>
      <a:bodyPr/>
      <a:lstStyle/>
      <a:p>
        <a:r>
          <a:rPr lang="en-US"/>
          <a:t>Reword to say “when data entered is saved and submitted”.</a:t>
        </a:r>
      </a:p>
    </p188:txBody>
  </p188:cm>
</p188:cmLst>
</file>

<file path=ppt/comments/modernComment_137_38C7DCB0.xml><?xml version="1.0" encoding="utf-8"?>
<p188:cmLst xmlns:a="http://schemas.openxmlformats.org/drawingml/2006/main" xmlns:r="http://schemas.openxmlformats.org/officeDocument/2006/relationships" xmlns:p188="http://schemas.microsoft.com/office/powerpoint/2018/8/main">
  <p188:cm id="{4B98FC62-442C-419C-A735-4F2002FFDF00}" authorId="{A1968ECB-9F01-7E4F-5C5C-2236753EF084}" status="resolved" created="2024-10-07T14:53:57.651">
    <ac:txMkLst xmlns:ac="http://schemas.microsoft.com/office/drawing/2013/main/command">
      <pc:docMk xmlns:pc="http://schemas.microsoft.com/office/powerpoint/2013/main/command"/>
      <pc:sldMk xmlns:pc="http://schemas.microsoft.com/office/powerpoint/2013/main/command" cId="952622256" sldId="311"/>
      <ac:spMk id="14" creationId="{00000000-0000-0000-0000-000000000000}"/>
      <ac:txMk cp="32" len="4">
        <ac:context len="458" hash="3425549222"/>
      </ac:txMk>
    </ac:txMkLst>
    <p188:pos x="7666003" y="1552912"/>
    <p188:txBody>
      <a:bodyPr/>
      <a:lstStyle/>
      <a:p>
        <a:r>
          <a:rPr lang="en-US"/>
          <a:t>KAAP</a:t>
        </a:r>
      </a:p>
    </p188:txBody>
  </p188:cm>
  <p188:cm id="{65ADBCC5-F587-4A9D-BCF6-FC1D9A5B765A}" authorId="{A1968ECB-9F01-7E4F-5C5C-2236753EF084}" status="resolved" created="2024-10-07T14:54:31.613">
    <ac:txMkLst xmlns:ac="http://schemas.microsoft.com/office/drawing/2013/main/command">
      <pc:docMk xmlns:pc="http://schemas.microsoft.com/office/powerpoint/2013/main/command"/>
      <pc:sldMk xmlns:pc="http://schemas.microsoft.com/office/powerpoint/2013/main/command" cId="952622256" sldId="311"/>
      <ac:spMk id="14" creationId="{00000000-0000-0000-0000-000000000000}"/>
      <ac:txMk cp="36" len="5">
        <ac:context len="458" hash="3425549222"/>
      </ac:txMk>
    </ac:txMkLst>
    <p188:pos x="6232620" y="2108966"/>
    <p188:txBody>
      <a:bodyPr/>
      <a:lstStyle/>
      <a:p>
        <a:r>
          <a:rPr lang="en-US"/>
          <a:t>Consider adding the link to the OTS here.</a:t>
        </a:r>
      </a:p>
    </p188:txBody>
  </p188:cm>
  <p188:cm id="{19403CC6-9997-4C93-A542-7DFC93CD4A44}" authorId="{9B822606-89CE-37F5-0354-C7C7B03AE384}" status="resolved" created="2024-10-07T15:16:28.723" complete="100000">
    <ac:txMkLst xmlns:ac="http://schemas.microsoft.com/office/drawing/2013/main/command">
      <pc:docMk xmlns:pc="http://schemas.microsoft.com/office/powerpoint/2013/main/command"/>
      <pc:sldMk xmlns:pc="http://schemas.microsoft.com/office/powerpoint/2013/main/command" cId="952622256" sldId="311"/>
      <ac:spMk id="13" creationId="{00000000-0000-0000-0000-000000000000}"/>
      <ac:txMk cp="0" len="22">
        <ac:context len="23" hash="1450329979"/>
      </ac:txMk>
    </ac:txMkLst>
    <p188:pos x="2829965" y="336099"/>
    <p188:txBody>
      <a:bodyPr/>
      <a:lstStyle/>
      <a:p>
        <a:r>
          <a:rPr lang="en-US"/>
          <a:t>I think titles need to be Franklin Gothic Medium (throughout the presentation).</a:t>
        </a:r>
      </a:p>
    </p188:txBody>
  </p188:cm>
  <p188:cm id="{4182E621-4D1D-4187-8910-5F3B5BE2049A}" authorId="{9B822606-89CE-37F5-0354-C7C7B03AE384}" status="resolved" created="2024-10-07T15:17:53.094">
    <ac:txMkLst xmlns:ac="http://schemas.microsoft.com/office/drawing/2013/main/command">
      <pc:docMk xmlns:pc="http://schemas.microsoft.com/office/powerpoint/2013/main/command"/>
      <pc:sldMk xmlns:pc="http://schemas.microsoft.com/office/powerpoint/2013/main/command" cId="952622256" sldId="311"/>
      <ac:spMk id="14" creationId="{00000000-0000-0000-0000-000000000000}"/>
      <ac:txMk cp="0" len="213">
        <ac:context len="458" hash="3425549222"/>
      </ac:txMk>
    </ac:txMkLst>
    <p188:pos x="8951106" y="885647"/>
    <p188:txBody>
      <a:bodyPr/>
      <a:lstStyle/>
      <a:p>
        <a:r>
          <a:rPr lang="en-US"/>
          <a:t>Text font for the body should be Franklin Gothic Book.</a:t>
        </a:r>
      </a:p>
    </p188:txBody>
  </p188:cm>
  <p188:cm id="{2D336BA9-46AE-4C33-87C6-8DD84261A53B}" authorId="{9B822606-89CE-37F5-0354-C7C7B03AE384}" status="resolved" created="2024-10-07T15:19:13.670">
    <ac:deMkLst xmlns:ac="http://schemas.microsoft.com/office/drawing/2013/main/command">
      <pc:docMk xmlns:pc="http://schemas.microsoft.com/office/powerpoint/2013/main/command"/>
      <pc:sldMk xmlns:pc="http://schemas.microsoft.com/office/powerpoint/2013/main/command" cId="105140330" sldId="281"/>
      <ac:spMk id="2" creationId="{2C5E5EB9-4DD7-336E-49E5-00F42F4448E1}"/>
    </ac:deMkLst>
    <p188:txBody>
      <a:bodyPr/>
      <a:lstStyle/>
      <a:p>
        <a:r>
          <a:rPr lang="en-US"/>
          <a:t>KDE doesn’t include footers anymore in presentations. Maybe this presentation is different since it’s from UK? If the footers remain, they need to be checked. The dates on some slides are from 2016. </a:t>
        </a:r>
      </a:p>
    </p188:txBody>
  </p188:cm>
  <p188:cm id="{B9003C86-1EB2-461D-ABBC-DE0C57ECF1CF}" authorId="{989BDD03-6500-141E-5C73-C5F7B6F6E863}" status="resolved" created="2024-10-07T17:06:15.635">
    <pc:sldMkLst xmlns:pc="http://schemas.microsoft.com/office/powerpoint/2013/main/command">
      <pc:docMk/>
      <pc:sldMk cId="105140330" sldId="281"/>
    </pc:sldMkLst>
    <p188:replyLst/>
    <p188:txBody>
      <a:bodyPr/>
      <a:lstStyle/>
      <a:p>
        <a:r>
          <a:rPr lang="en-US"/>
          <a:t>Is there an agenda?</a:t>
        </a:r>
      </a:p>
    </p188:txBody>
  </p188:cm>
  <p188:cm id="{66BA779F-95E2-42A9-A26E-1B83576FCB08}" authorId="{4E37AEA2-9003-7A2B-581B-AF4837220C73}" status="resolved" created="2024-10-07T18:29:55.581">
    <pc:sldMkLst xmlns:pc="http://schemas.microsoft.com/office/powerpoint/2013/main/command">
      <pc:docMk/>
      <pc:sldMk cId="105140330" sldId="281"/>
    </pc:sldMkLst>
    <p188:replyLst/>
    <p188:txBody>
      <a:bodyPr/>
      <a:lstStyle/>
      <a:p>
        <a:r>
          <a:rPr lang="en-US"/>
          <a:t>Reading order on slides 2-19 needs to be checked they will not read correctly for screen readers or visually impaired individuals. </a:t>
        </a:r>
      </a:p>
    </p188:txBody>
  </p188:cm>
  <p188:cm id="{57AD0E19-61CB-49AA-B448-9F709ACD12E0}" authorId="{989BDD03-6500-141E-5C73-C5F7B6F6E863}" status="resolved" created="2024-10-08T14:43:49.826">
    <pc:sldMkLst xmlns:pc="http://schemas.microsoft.com/office/powerpoint/2013/main/command">
      <pc:docMk/>
      <pc:sldMk cId="105140330" sldId="281"/>
    </pc:sldMkLst>
    <p188:txBody>
      <a:bodyPr/>
      <a:lstStyle/>
      <a:p>
        <a:r>
          <a:rPr lang="en-US"/>
          <a:t>Are there any quizzes to take to enter data in the SRD?</a:t>
        </a:r>
      </a:p>
    </p188:txBody>
  </p188:cm>
  <p188:cm id="{F74A8C78-3CDA-45F4-BF81-897D8260DAB5}" authorId="{989BDD03-6500-141E-5C73-C5F7B6F6E863}" status="resolved" created="2024-10-08T15:03:44.197" complete="100000">
    <pc:sldMkLst xmlns:pc="http://schemas.microsoft.com/office/powerpoint/2013/main/command">
      <pc:docMk/>
      <pc:sldMk cId="105140330" sldId="281"/>
    </pc:sldMkLst>
    <p188:txBody>
      <a:bodyPr/>
      <a:lstStyle/>
      <a:p>
        <a:r>
          <a:rPr lang="en-US"/>
          <a:t>There is no mention of what to do for Grade 12/14 students in the ppt. ?</a:t>
        </a:r>
      </a:p>
    </p188:txBody>
  </p188:cm>
</p188:cmLst>
</file>

<file path=ppt/comments/modernComment_13D_8B84666A.xml><?xml version="1.0" encoding="utf-8"?>
<p188:cmLst xmlns:a="http://schemas.openxmlformats.org/drawingml/2006/main" xmlns:r="http://schemas.openxmlformats.org/officeDocument/2006/relationships" xmlns:p188="http://schemas.microsoft.com/office/powerpoint/2018/8/main">
  <p188:cm id="{3874B4AC-3468-4148-A396-61C22867454C}" authorId="{9B822606-89CE-37F5-0354-C7C7B03AE384}" status="resolved" created="2024-10-15T16:25:54.077" complete="100000">
    <pc:sldMkLst xmlns:pc="http://schemas.microsoft.com/office/powerpoint/2013/main/command">
      <pc:docMk/>
      <pc:sldMk cId="2340709994" sldId="317"/>
    </pc:sldMkLst>
    <p188:replyLst>
      <p188:reply id="{95A032DC-4F73-41A8-BAF6-CE81C23F46E5}" authorId="{1E4E6431-253D-8B78-5DC8-7D0759D92E89}" created="2024-10-16T01:18:07.381">
        <p188:txBody>
          <a:bodyPr/>
          <a:lstStyle/>
          <a:p>
            <a:r>
              <a:rPr lang="en-US"/>
              <a:t>I did not make this change. I have reverted slide</a:t>
            </a:r>
          </a:p>
        </p188:txBody>
      </p188:reply>
    </p188:replyLst>
    <p188:txBody>
      <a:bodyPr/>
      <a:lstStyle/>
      <a:p>
        <a:r>
          <a:rPr lang="en-US"/>
          <a:t>Consider using the same slide layout as the others for consistency and to make the title font larger.</a:t>
        </a:r>
      </a:p>
    </p188:txBody>
  </p188:cm>
</p188:cmLst>
</file>

<file path=ppt/comments/modernComment_13F_CC031637.xml><?xml version="1.0" encoding="utf-8"?>
<p188:cmLst xmlns:a="http://schemas.openxmlformats.org/drawingml/2006/main" xmlns:r="http://schemas.openxmlformats.org/officeDocument/2006/relationships" xmlns:p188="http://schemas.microsoft.com/office/powerpoint/2018/8/main">
  <p188:cm id="{A29AC284-70E2-422A-B002-C61EF63C2DA5}" authorId="{A1968ECB-9F01-7E4F-5C5C-2236753EF084}" status="resolved" created="2024-10-15T19:28:34.382" complete="100000">
    <ac:txMkLst xmlns:ac="http://schemas.microsoft.com/office/drawing/2013/main/command">
      <pc:docMk xmlns:pc="http://schemas.microsoft.com/office/powerpoint/2013/main/command"/>
      <pc:sldMk xmlns:pc="http://schemas.microsoft.com/office/powerpoint/2013/main/command" cId="3422754359" sldId="319"/>
      <ac:spMk id="3" creationId="{D3BF495C-3359-2641-FD53-2ED6AE258D6E}"/>
      <ac:txMk cp="48" len="181">
        <ac:context len="231" hash="3273111371"/>
      </ac:txMk>
    </ac:txMkLst>
    <p188:pos x="9002742" y="713717"/>
    <p188:txBody>
      <a:bodyPr/>
      <a:lstStyle/>
      <a:p>
        <a:r>
          <a:rPr lang="en-US"/>
          <a:t>Should this be sub-bullets since it is an example of the top bullet? </a:t>
        </a:r>
      </a:p>
    </p188:txBody>
  </p188:cm>
</p188:cmLst>
</file>

<file path=ppt/comments/modernComment_141_6891ED5.xml><?xml version="1.0" encoding="utf-8"?>
<p188:cmLst xmlns:a="http://schemas.openxmlformats.org/drawingml/2006/main" xmlns:r="http://schemas.openxmlformats.org/officeDocument/2006/relationships" xmlns:p188="http://schemas.microsoft.com/office/powerpoint/2018/8/main">
  <p188:cm id="{57961459-7866-8744-A2D2-23AD0FDB272A}" authorId="{A1968ECB-9F01-7E4F-5C5C-2236753EF084}" status="resolved" created="2024-10-07T18:50:18.371">
    <ac:txMkLst xmlns:ac="http://schemas.microsoft.com/office/drawing/2013/main/command">
      <pc:docMk xmlns:pc="http://schemas.microsoft.com/office/powerpoint/2013/main/command"/>
      <pc:sldMk xmlns:pc="http://schemas.microsoft.com/office/powerpoint/2013/main/command" cId="109649621" sldId="321"/>
      <ac:spMk id="3" creationId="{DEADB10E-26E7-B0C1-9C7C-479319C6CEA1}"/>
      <ac:txMk cp="67">
        <ac:context len="167" hash="2898400785"/>
      </ac:txMk>
    </ac:txMkLst>
    <p188:pos x="2063236" y="1281322"/>
    <p188:txBody>
      <a:bodyPr/>
      <a:lstStyle/>
      <a:p>
        <a:r>
          <a:rPr lang="en-US"/>
          <a:t>“As a DAC”</a:t>
        </a:r>
      </a:p>
    </p188:txBody>
  </p188:cm>
  <p188:cm id="{3AE53B71-4365-3642-8930-D590CB6D6024}" authorId="{A1968ECB-9F01-7E4F-5C5C-2236753EF084}" status="resolved" created="2024-10-07T18:50:55.650">
    <ac:txMkLst xmlns:ac="http://schemas.microsoft.com/office/drawing/2013/main/command">
      <pc:docMk xmlns:pc="http://schemas.microsoft.com/office/powerpoint/2013/main/command"/>
      <pc:sldMk xmlns:pc="http://schemas.microsoft.com/office/powerpoint/2013/main/command" cId="109649621" sldId="321"/>
      <ac:spMk id="3" creationId="{DEADB10E-26E7-B0C1-9C7C-479319C6CEA1}"/>
      <ac:txMk cp="67" len="9">
        <ac:context len="167" hash="2898400785"/>
      </ac:txMk>
    </ac:txMkLst>
    <p188:pos x="2853458" y="2263456"/>
    <p188:txBody>
      <a:bodyPr/>
      <a:lstStyle/>
      <a:p>
        <a:r>
          <a:rPr lang="en-US"/>
          <a:t>“As a teacher”, change “TEACHER” to lowercase and use bold/italics or a different color.</a:t>
        </a:r>
      </a:p>
    </p188:txBody>
  </p188:cm>
  <p188:cm id="{F2407D48-775A-7E4F-8E14-D4B5A8AAE4CF}" authorId="{A1968ECB-9F01-7E4F-5C5C-2236753EF084}" status="resolved" created="2024-10-07T18:51:24.127">
    <ac:txMkLst xmlns:ac="http://schemas.microsoft.com/office/drawing/2013/main/command">
      <pc:docMk xmlns:pc="http://schemas.microsoft.com/office/powerpoint/2013/main/command"/>
      <pc:sldMk xmlns:pc="http://schemas.microsoft.com/office/powerpoint/2013/main/command" cId="109649621" sldId="321"/>
      <ac:spMk id="3" creationId="{DEADB10E-26E7-B0C1-9C7C-479319C6CEA1}"/>
      <ac:txMk cp="195" len="5">
        <ac:context len="246" hash="2907107174"/>
      </ac:txMk>
    </ac:txMkLst>
    <p188:pos x="7267414" y="3245589"/>
    <p188:replyLst>
      <p188:reply id="{F5B999ED-A539-4B31-97A7-4BE22727D1CF}" authorId="{1E4E6431-253D-8B78-5DC8-7D0759D92E89}" created="2024-10-13T15:03:35.748">
        <p188:txBody>
          <a:bodyPr/>
          <a:lstStyle/>
          <a:p>
            <a:r>
              <a:rPr lang="en-US"/>
              <a:t>See notes on slide 7</a:t>
            </a:r>
          </a:p>
        </p188:txBody>
      </p188:reply>
    </p188:replyLst>
    <p188:txBody>
      <a:bodyPr/>
      <a:lstStyle/>
      <a:p>
        <a:r>
          <a:rPr lang="en-US"/>
          <a:t>How are they qualified?</a:t>
        </a:r>
      </a:p>
    </p188:txBody>
  </p188:cm>
  <p188:cm id="{7E9CD7AF-A98B-6D4C-98F0-224BF2C3F62B}" authorId="{989BDD03-6500-141E-5C73-C5F7B6F6E863}" status="resolved" created="2024-10-08T14:34:09.105">
    <ac:txMkLst xmlns:ac="http://schemas.microsoft.com/office/drawing/2013/main/command">
      <pc:docMk xmlns:pc="http://schemas.microsoft.com/office/powerpoint/2013/main/command"/>
      <pc:sldMk xmlns:pc="http://schemas.microsoft.com/office/powerpoint/2013/main/command" cId="109649621" sldId="321"/>
      <ac:spMk id="3" creationId="{DEADB10E-26E7-B0C1-9C7C-479319C6CEA1}"/>
      <ac:txMk cp="167">
        <ac:context len="168" hash="1141846257"/>
      </ac:txMk>
    </ac:txMkLst>
    <p188:pos x="9143999" y="3690650"/>
    <p188:replyLst>
      <p188:reply id="{C90F872D-9EA2-4038-B4F4-AD4ECF30F8DE}" authorId="{1E4E6431-253D-8B78-5DC8-7D0759D92E89}" created="2024-10-13T15:04:17.308">
        <p188:txBody>
          <a:bodyPr/>
          <a:lstStyle/>
          <a:p>
            <a:r>
              <a:rPr lang="en-US"/>
              <a:t>See notes on slide 7</a:t>
            </a:r>
          </a:p>
        </p188:txBody>
      </p188:reply>
    </p188:replyLst>
    <p188:txBody>
      <a:bodyPr/>
      <a:lstStyle/>
      <a:p>
        <a:r>
          <a:rPr lang="en-US"/>
          <a:t>Qualified CWEC Administrators (QCAs)   this is in the guide but not in the training? Teachers must be Qualified ESAR Administrators (QEAs) and Qualified CWEC Administrators (QCAs) to access the CRD. 
teachers must successfully complete the Employability Skills Attainment Record quiz and the Career Work Experience quiz to become Qualified ESAR Administrators (QEAs) and Qualified CWEC Administrators (QCAs). Teachers must be QEAs and QCAs to gain access to the Student Roster.</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2C9033-769B-4EFD-B4BC-E28CD2D40FD3}" type="datetimeFigureOut">
              <a:rPr lang="en-US" smtClean="0"/>
              <a:t>10/18/2024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41B365-D8D5-4ED3-A31E-D03B3F7A9AA2}" type="slidenum">
              <a:rPr lang="en-US" smtClean="0"/>
              <a:t>‹#›</a:t>
            </a:fld>
            <a:endParaRPr lang="en-US"/>
          </a:p>
        </p:txBody>
      </p:sp>
    </p:spTree>
    <p:extLst>
      <p:ext uri="{BB962C8B-B14F-4D97-AF65-F5344CB8AC3E}">
        <p14:creationId xmlns:p14="http://schemas.microsoft.com/office/powerpoint/2010/main" val="34612832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Welcome to the Career Readiness Database (CRD) training for Kentucky’s Alternate Assessment Program. The CRD houses data for both the Employability Skills Attainment Record (ESAR) and the Career Work Experience Certificate (CWEC).</a:t>
            </a:r>
          </a:p>
        </p:txBody>
      </p:sp>
      <p:sp>
        <p:nvSpPr>
          <p:cNvPr id="4" name="Slide Number Placeholder 3"/>
          <p:cNvSpPr>
            <a:spLocks noGrp="1"/>
          </p:cNvSpPr>
          <p:nvPr>
            <p:ph type="sldNum" sz="quarter" idx="5"/>
          </p:nvPr>
        </p:nvSpPr>
        <p:spPr/>
        <p:txBody>
          <a:bodyPr/>
          <a:lstStyle/>
          <a:p>
            <a:fld id="{C1E2BC98-6EA0-4EE7-A97F-558F26662BCA}" type="slidenum">
              <a:rPr lang="en-US" smtClean="0"/>
              <a:t>1</a:t>
            </a:fld>
            <a:endParaRPr lang="en-US"/>
          </a:p>
        </p:txBody>
      </p:sp>
    </p:spTree>
    <p:extLst>
      <p:ext uri="{BB962C8B-B14F-4D97-AF65-F5344CB8AC3E}">
        <p14:creationId xmlns:p14="http://schemas.microsoft.com/office/powerpoint/2010/main" val="14406631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On the student roster page, QEAs will have access to their student’s information. For each student, the following information is available; the student’s</a:t>
            </a:r>
            <a:r>
              <a:rPr lang="en-US" sz="1200"/>
              <a:t> Career Readiness Database Identifier (CRDID), a unique identifier generated in the CRD, their state student identifier (</a:t>
            </a:r>
            <a:r>
              <a:rPr lang="en-US"/>
              <a:t>SSID) number, their demographic information (e.g., name, grade, gender), and links to both their ESAR rating interface and their CWEC verification page.</a:t>
            </a:r>
          </a:p>
        </p:txBody>
      </p:sp>
      <p:sp>
        <p:nvSpPr>
          <p:cNvPr id="4" name="Slide Number Placeholder 3"/>
          <p:cNvSpPr>
            <a:spLocks noGrp="1"/>
          </p:cNvSpPr>
          <p:nvPr>
            <p:ph type="sldNum" sz="quarter" idx="5"/>
          </p:nvPr>
        </p:nvSpPr>
        <p:spPr/>
        <p:txBody>
          <a:bodyPr/>
          <a:lstStyle/>
          <a:p>
            <a:fld id="{C1E2BC98-6EA0-4EE7-A97F-558F26662BCA}" type="slidenum">
              <a:rPr lang="en-US" smtClean="0"/>
              <a:t>10</a:t>
            </a:fld>
            <a:endParaRPr lang="en-US"/>
          </a:p>
        </p:txBody>
      </p:sp>
    </p:spTree>
    <p:extLst>
      <p:ext uri="{BB962C8B-B14F-4D97-AF65-F5344CB8AC3E}">
        <p14:creationId xmlns:p14="http://schemas.microsoft.com/office/powerpoint/2010/main" val="13420686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11</a:t>
            </a:fld>
            <a:endParaRPr lang="en-US"/>
          </a:p>
        </p:txBody>
      </p:sp>
    </p:spTree>
    <p:extLst>
      <p:ext uri="{BB962C8B-B14F-4D97-AF65-F5344CB8AC3E}">
        <p14:creationId xmlns:p14="http://schemas.microsoft.com/office/powerpoint/2010/main" val="13545344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On the student roster page, the teacher’s list of students is presented. </a:t>
            </a:r>
            <a:r>
              <a:rPr lang="en-US" b="1"/>
              <a:t>If any students expected to be on this list are missing, teachers should contact their DAC to have the students manually added. </a:t>
            </a:r>
            <a:r>
              <a:rPr lang="en-US"/>
              <a:t>As described above, the students’ information is listed in the student roster with both the ESAR and CWEC links at the end of the student line. You must locate the student in the list to access data entry for that specific student. The links are color coded. Grey indicates the student is not required to complete the component. Red means the component is not started, Orange means the component has been started but is incomplete and Green indicates that the component is complete.</a:t>
            </a:r>
          </a:p>
        </p:txBody>
      </p:sp>
      <p:sp>
        <p:nvSpPr>
          <p:cNvPr id="4" name="Slide Number Placeholder 3"/>
          <p:cNvSpPr>
            <a:spLocks noGrp="1"/>
          </p:cNvSpPr>
          <p:nvPr>
            <p:ph type="sldNum" sz="quarter" idx="5"/>
          </p:nvPr>
        </p:nvSpPr>
        <p:spPr/>
        <p:txBody>
          <a:bodyPr/>
          <a:lstStyle/>
          <a:p>
            <a:fld id="{C1E2BC98-6EA0-4EE7-A97F-558F26662BCA}" type="slidenum">
              <a:rPr lang="en-US" smtClean="0"/>
              <a:t>12</a:t>
            </a:fld>
            <a:endParaRPr lang="en-US"/>
          </a:p>
        </p:txBody>
      </p:sp>
    </p:spTree>
    <p:extLst>
      <p:ext uri="{BB962C8B-B14F-4D97-AF65-F5344CB8AC3E}">
        <p14:creationId xmlns:p14="http://schemas.microsoft.com/office/powerpoint/2010/main" val="34945168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Click on the ESAR link to access the first page of the ESAR skills which is Personal Qualities and People Skills . There are three categories in the ESAR, and each domain is listed across the top of the interface (screen). For every question, there are radio buttons for response options of 0, 1, or 2. Users may click the links save or save and submit located in the bottom left-hand corner of the page for the data entered on each each page.</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NOTE:  it is possible to navigate from one page (category) to another at any point in time. Using the category titles across the top of the page, users may navigate between pages. Users may complete the data process in any order they choose. </a:t>
            </a:r>
          </a:p>
          <a:p>
            <a:endParaRPr lang="en-US"/>
          </a:p>
        </p:txBody>
      </p:sp>
      <p:sp>
        <p:nvSpPr>
          <p:cNvPr id="4" name="Slide Number Placeholder 3"/>
          <p:cNvSpPr>
            <a:spLocks noGrp="1"/>
          </p:cNvSpPr>
          <p:nvPr>
            <p:ph type="sldNum" sz="quarter" idx="5"/>
          </p:nvPr>
        </p:nvSpPr>
        <p:spPr/>
        <p:txBody>
          <a:bodyPr/>
          <a:lstStyle/>
          <a:p>
            <a:fld id="{C1E2BC98-6EA0-4EE7-A97F-558F26662BCA}" type="slidenum">
              <a:rPr lang="en-US" smtClean="0"/>
              <a:t>13</a:t>
            </a:fld>
            <a:endParaRPr lang="en-US"/>
          </a:p>
        </p:txBody>
      </p:sp>
    </p:spTree>
    <p:extLst>
      <p:ext uri="{BB962C8B-B14F-4D97-AF65-F5344CB8AC3E}">
        <p14:creationId xmlns:p14="http://schemas.microsoft.com/office/powerpoint/2010/main" val="8647685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a:t>Save will retain the data but does not finalize it in the system. Responses that users have selected on a page (i.e. Personal Qualities and People Skills) will be saved in the CRD, but </a:t>
            </a:r>
            <a:r>
              <a:rPr lang="en-US" b="1">
                <a:solidFill>
                  <a:srgbClr val="C00000"/>
                </a:solidFill>
              </a:rPr>
              <a:t>not submitted</a:t>
            </a:r>
            <a:r>
              <a:rPr lang="en-US"/>
              <a:t>. Users can navigate to the other pages using the linked category title (blue link at the top of the score entry field).</a:t>
            </a:r>
          </a:p>
          <a:p>
            <a:pPr marL="0" indent="0">
              <a:buNone/>
            </a:pPr>
            <a:endParaRPr lang="en-US"/>
          </a:p>
          <a:p>
            <a:pPr marL="0" indent="0">
              <a:buNone/>
            </a:pPr>
            <a:r>
              <a:rPr lang="en-US"/>
              <a:t>Users will receive an alert indicating that scores have been saved but not submitted. Click OK to save the data. *Note: If data has been saved, but not submitted users may continue to add data.</a:t>
            </a:r>
          </a:p>
        </p:txBody>
      </p:sp>
      <p:sp>
        <p:nvSpPr>
          <p:cNvPr id="4" name="Slide Number Placeholder 3"/>
          <p:cNvSpPr>
            <a:spLocks noGrp="1"/>
          </p:cNvSpPr>
          <p:nvPr>
            <p:ph type="sldNum" sz="quarter" idx="5"/>
          </p:nvPr>
        </p:nvSpPr>
        <p:spPr/>
        <p:txBody>
          <a:bodyPr/>
          <a:lstStyle/>
          <a:p>
            <a:fld id="{9041B365-D8D5-4ED3-A31E-D03B3F7A9AA2}" type="slidenum">
              <a:rPr lang="en-US" smtClean="0"/>
              <a:t>14</a:t>
            </a:fld>
            <a:endParaRPr lang="en-US"/>
          </a:p>
        </p:txBody>
      </p:sp>
    </p:spTree>
    <p:extLst>
      <p:ext uri="{BB962C8B-B14F-4D97-AF65-F5344CB8AC3E}">
        <p14:creationId xmlns:p14="http://schemas.microsoft.com/office/powerpoint/2010/main" val="28096138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a:t>Data is not submitted to KDE until it is saved and submitted. If users select </a:t>
            </a:r>
            <a:r>
              <a:rPr lang="en-US" b="1">
                <a:solidFill>
                  <a:srgbClr val="C00000"/>
                </a:solidFill>
              </a:rPr>
              <a:t>save and submit </a:t>
            </a:r>
            <a:r>
              <a:rPr lang="en-US"/>
              <a:t>: Responses entered on a page (e.g., Personal Qualities and People Skills) will be saved in the CRD </a:t>
            </a:r>
            <a:r>
              <a:rPr lang="en-US" b="1">
                <a:solidFill>
                  <a:srgbClr val="C00000"/>
                </a:solidFill>
              </a:rPr>
              <a:t>permanently </a:t>
            </a:r>
            <a:r>
              <a:rPr lang="en-US">
                <a:solidFill>
                  <a:schemeClr val="tx1"/>
                </a:solidFill>
              </a:rPr>
              <a:t>and </a:t>
            </a:r>
            <a:r>
              <a:rPr lang="en-US"/>
              <a:t>submitted to KDE. </a:t>
            </a:r>
            <a:r>
              <a:rPr lang="en-US" b="1">
                <a:solidFill>
                  <a:srgbClr val="C00000"/>
                </a:solidFill>
              </a:rPr>
              <a:t>Any item </a:t>
            </a:r>
            <a:r>
              <a:rPr lang="en-US"/>
              <a:t>that does not have a selection (no response selected) will </a:t>
            </a:r>
            <a:r>
              <a:rPr lang="en-US" b="1">
                <a:solidFill>
                  <a:srgbClr val="C00000"/>
                </a:solidFill>
              </a:rPr>
              <a:t>default to 0</a:t>
            </a:r>
            <a:r>
              <a:rPr lang="en-US"/>
              <a:t>.</a:t>
            </a:r>
          </a:p>
          <a:p>
            <a:pPr marL="0" indent="0">
              <a:buNone/>
            </a:pPr>
            <a:endParaRPr lang="en-US"/>
          </a:p>
          <a:p>
            <a:pPr marL="0" indent="0">
              <a:buNone/>
            </a:pPr>
            <a:r>
              <a:rPr lang="en-US"/>
              <a:t>Users will get an alert indicating that if the save and submit button is selected, the data will be permanently entered and submitted to KDE. Click Yes, save and submit the responses to submit the data and No, cancel submission to cancel the data. Once data is submitted, the system will take the user to the next ESAR category (e.g., Functional Academic Skills) until all three categories have been saved and submitted.</a:t>
            </a:r>
          </a:p>
        </p:txBody>
      </p:sp>
      <p:sp>
        <p:nvSpPr>
          <p:cNvPr id="4" name="Slide Number Placeholder 3"/>
          <p:cNvSpPr>
            <a:spLocks noGrp="1"/>
          </p:cNvSpPr>
          <p:nvPr>
            <p:ph type="sldNum" sz="quarter" idx="5"/>
          </p:nvPr>
        </p:nvSpPr>
        <p:spPr/>
        <p:txBody>
          <a:bodyPr/>
          <a:lstStyle/>
          <a:p>
            <a:fld id="{9041B365-D8D5-4ED3-A31E-D03B3F7A9AA2}" type="slidenum">
              <a:rPr lang="en-US" smtClean="0"/>
              <a:t>15</a:t>
            </a:fld>
            <a:endParaRPr lang="en-US"/>
          </a:p>
        </p:txBody>
      </p:sp>
    </p:spTree>
    <p:extLst>
      <p:ext uri="{BB962C8B-B14F-4D97-AF65-F5344CB8AC3E}">
        <p14:creationId xmlns:p14="http://schemas.microsoft.com/office/powerpoint/2010/main" val="8735233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Until all three categories have been saved and submitted, the ESAR link will appear ORANGE. Once all three categories have been submitted, the link will appear GREEN.</a:t>
            </a:r>
          </a:p>
        </p:txBody>
      </p:sp>
      <p:sp>
        <p:nvSpPr>
          <p:cNvPr id="4" name="Slide Number Placeholder 3"/>
          <p:cNvSpPr>
            <a:spLocks noGrp="1"/>
          </p:cNvSpPr>
          <p:nvPr>
            <p:ph type="sldNum" sz="quarter" idx="5"/>
          </p:nvPr>
        </p:nvSpPr>
        <p:spPr/>
        <p:txBody>
          <a:bodyPr/>
          <a:lstStyle/>
          <a:p>
            <a:fld id="{C1E2BC98-6EA0-4EE7-A97F-558F26662BCA}" type="slidenum">
              <a:rPr lang="en-US" smtClean="0"/>
              <a:t>16</a:t>
            </a:fld>
            <a:endParaRPr lang="en-US"/>
          </a:p>
        </p:txBody>
      </p:sp>
    </p:spTree>
    <p:extLst>
      <p:ext uri="{BB962C8B-B14F-4D97-AF65-F5344CB8AC3E}">
        <p14:creationId xmlns:p14="http://schemas.microsoft.com/office/powerpoint/2010/main" val="4692401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Once a record is complete (all 30 responses have been entered) and the link is green, the record is no longer accessible via the student roster link. System alert messaging will provide support contact information. Click the return to student roster link to exit the alert.</a:t>
            </a:r>
          </a:p>
          <a:p>
            <a:endParaRPr lang="en-US"/>
          </a:p>
        </p:txBody>
      </p:sp>
      <p:sp>
        <p:nvSpPr>
          <p:cNvPr id="4" name="Slide Number Placeholder 3"/>
          <p:cNvSpPr>
            <a:spLocks noGrp="1"/>
          </p:cNvSpPr>
          <p:nvPr>
            <p:ph type="sldNum" sz="quarter" idx="5"/>
          </p:nvPr>
        </p:nvSpPr>
        <p:spPr/>
        <p:txBody>
          <a:bodyPr/>
          <a:lstStyle/>
          <a:p>
            <a:fld id="{C1E2BC98-6EA0-4EE7-A97F-558F26662BCA}" type="slidenum">
              <a:rPr lang="en-US" smtClean="0"/>
              <a:t>17</a:t>
            </a:fld>
            <a:endParaRPr lang="en-US"/>
          </a:p>
        </p:txBody>
      </p:sp>
    </p:spTree>
    <p:extLst>
      <p:ext uri="{BB962C8B-B14F-4D97-AF65-F5344CB8AC3E}">
        <p14:creationId xmlns:p14="http://schemas.microsoft.com/office/powerpoint/2010/main" val="39567569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41B365-D8D5-4ED3-A31E-D03B3F7A9AA2}" type="slidenum">
              <a:rPr lang="en-US" smtClean="0"/>
              <a:t>18</a:t>
            </a:fld>
            <a:endParaRPr lang="en-US"/>
          </a:p>
        </p:txBody>
      </p:sp>
    </p:spTree>
    <p:extLst>
      <p:ext uri="{BB962C8B-B14F-4D97-AF65-F5344CB8AC3E}">
        <p14:creationId xmlns:p14="http://schemas.microsoft.com/office/powerpoint/2010/main" val="3992138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There are now five fields a user must include in the CWEC Certification Screen. First, has the student completed the CWEC and Work-based Learning (WBL) requirements? This is a yes or no question. Then, the certification requires the number of WBL Hours that have been completed and what type of hours (Face-to-Face, Virtual or a combination of both) have been completed. Then the user must identify the number of hours for each Face-to-Face and Virtual CWEC hours. To submit the data, click Save and Submit in the bottom left-hand corner of the screen.</a:t>
            </a:r>
          </a:p>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19</a:t>
            </a:fld>
            <a:endParaRPr lang="en-US"/>
          </a:p>
        </p:txBody>
      </p:sp>
    </p:spTree>
    <p:extLst>
      <p:ext uri="{BB962C8B-B14F-4D97-AF65-F5344CB8AC3E}">
        <p14:creationId xmlns:p14="http://schemas.microsoft.com/office/powerpoint/2010/main" val="33241626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agenda for today’s training is to provide an overview of the CRD to include access and login information. This training is broken down into two sections, the first for teachers where we will discuss Teacher access and use features of the teacher tools, the Employability Skills Attainment Record (ESAR) rating scale interface and the Career Work Certificate (CWEC) coursework certification. The second part will focus on District Assessment Coordinator (DAC)  access and use to include the DAC tools, student registration and teacher rosters.</a:t>
            </a:r>
          </a:p>
        </p:txBody>
      </p:sp>
      <p:sp>
        <p:nvSpPr>
          <p:cNvPr id="4" name="Slide Number Placeholder 3"/>
          <p:cNvSpPr>
            <a:spLocks noGrp="1"/>
          </p:cNvSpPr>
          <p:nvPr>
            <p:ph type="sldNum" sz="quarter" idx="5"/>
          </p:nvPr>
        </p:nvSpPr>
        <p:spPr/>
        <p:txBody>
          <a:bodyPr/>
          <a:lstStyle/>
          <a:p>
            <a:fld id="{9041B365-D8D5-4ED3-A31E-D03B3F7A9AA2}" type="slidenum">
              <a:rPr lang="en-US" smtClean="0"/>
              <a:t>2</a:t>
            </a:fld>
            <a:endParaRPr lang="en-US"/>
          </a:p>
        </p:txBody>
      </p:sp>
    </p:spTree>
    <p:extLst>
      <p:ext uri="{BB962C8B-B14F-4D97-AF65-F5344CB8AC3E}">
        <p14:creationId xmlns:p14="http://schemas.microsoft.com/office/powerpoint/2010/main" val="31564087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with the ESAR, once the CWEC Certification is entered, saved and submitted the responses cannot be edited. Users will receive a prompt to either cancel the submission or to save and submit the responses. Select No, cancel submission to edit responses. Click Yes, save and submit the responses to permanently submit data to KDE.</a:t>
            </a:r>
          </a:p>
          <a:p>
            <a:endParaRPr lang="en-US" dirty="0"/>
          </a:p>
        </p:txBody>
      </p:sp>
      <p:sp>
        <p:nvSpPr>
          <p:cNvPr id="4" name="Slide Number Placeholder 3"/>
          <p:cNvSpPr>
            <a:spLocks noGrp="1"/>
          </p:cNvSpPr>
          <p:nvPr>
            <p:ph type="sldNum" sz="quarter" idx="5"/>
          </p:nvPr>
        </p:nvSpPr>
        <p:spPr/>
        <p:txBody>
          <a:bodyPr/>
          <a:lstStyle/>
          <a:p>
            <a:fld id="{9041B365-D8D5-4ED3-A31E-D03B3F7A9AA2}" type="slidenum">
              <a:rPr lang="en-US" smtClean="0"/>
              <a:t>20</a:t>
            </a:fld>
            <a:endParaRPr lang="en-US"/>
          </a:p>
        </p:txBody>
      </p:sp>
    </p:spTree>
    <p:extLst>
      <p:ext uri="{BB962C8B-B14F-4D97-AF65-F5344CB8AC3E}">
        <p14:creationId xmlns:p14="http://schemas.microsoft.com/office/powerpoint/2010/main" val="35748342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Again, as with the ESAR, incomplete records or records that have not been saved will have a CWEC link that appears Orange. Once the responses are entered, saved and submitted the link will appear Green.</a:t>
            </a:r>
          </a:p>
        </p:txBody>
      </p:sp>
      <p:sp>
        <p:nvSpPr>
          <p:cNvPr id="4" name="Slide Number Placeholder 3"/>
          <p:cNvSpPr>
            <a:spLocks noGrp="1"/>
          </p:cNvSpPr>
          <p:nvPr>
            <p:ph type="sldNum" sz="quarter" idx="5"/>
          </p:nvPr>
        </p:nvSpPr>
        <p:spPr/>
        <p:txBody>
          <a:bodyPr/>
          <a:lstStyle/>
          <a:p>
            <a:fld id="{C1E2BC98-6EA0-4EE7-A97F-558F26662BCA}" type="slidenum">
              <a:rPr lang="en-US" smtClean="0"/>
              <a:t>21</a:t>
            </a:fld>
            <a:endParaRPr lang="en-US"/>
          </a:p>
        </p:txBody>
      </p:sp>
    </p:spTree>
    <p:extLst>
      <p:ext uri="{BB962C8B-B14F-4D97-AF65-F5344CB8AC3E}">
        <p14:creationId xmlns:p14="http://schemas.microsoft.com/office/powerpoint/2010/main" val="17856913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t>DACs registered in the OTS will automatically have access to the CRD. DACs will have access to everything described in the teacher section and all interfaces will work in the same fashion. Along the left side of the screen on the welcome screen, DAC users will note DAC tools with navigation links labeled: Home, Student Roster, Student Registration, Teacher Roster, CRD User Guide, Printable ESAR. As with the teacher tools, clicking any link in the tool menu will take the user to the interface named in the link. The Welcome page is also the home page. The resources links, CWEC Administration Guide, ESAR Administration Guide and the District CWEC Checklist are links that take the user to the Kentucky Department of Education’s (KDE) website and the resources for the post-secondary career readiness components. For specific information about the CWEC and ESAR, users should activate these links.</a:t>
            </a:r>
            <a:endParaRPr lang="en-US" altLang="en-US"/>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Medium" panose="020B0603020102020204" pitchFamily="34" charset="0"/>
              </a:defRPr>
            </a:lvl1pPr>
            <a:lvl2pPr marL="757066" indent="-291179">
              <a:defRPr>
                <a:solidFill>
                  <a:schemeClr val="tx1"/>
                </a:solidFill>
                <a:latin typeface="Franklin Gothic Medium" panose="020B0603020102020204" pitchFamily="34" charset="0"/>
              </a:defRPr>
            </a:lvl2pPr>
            <a:lvl3pPr marL="1164717" indent="-232943">
              <a:defRPr>
                <a:solidFill>
                  <a:schemeClr val="tx1"/>
                </a:solidFill>
                <a:latin typeface="Franklin Gothic Medium" panose="020B0603020102020204" pitchFamily="34" charset="0"/>
              </a:defRPr>
            </a:lvl3pPr>
            <a:lvl4pPr marL="1630604" indent="-232943">
              <a:defRPr>
                <a:solidFill>
                  <a:schemeClr val="tx1"/>
                </a:solidFill>
                <a:latin typeface="Franklin Gothic Medium" panose="020B0603020102020204" pitchFamily="34" charset="0"/>
              </a:defRPr>
            </a:lvl4pPr>
            <a:lvl5pPr marL="2096491" indent="-232943">
              <a:defRPr>
                <a:solidFill>
                  <a:schemeClr val="tx1"/>
                </a:solidFill>
                <a:latin typeface="Franklin Gothic Medium" panose="020B0603020102020204" pitchFamily="34" charset="0"/>
              </a:defRPr>
            </a:lvl5pPr>
            <a:lvl6pPr marL="2562377" indent="-232943" eaLnBrk="0" fontAlgn="base" hangingPunct="0">
              <a:spcBef>
                <a:spcPct val="0"/>
              </a:spcBef>
              <a:spcAft>
                <a:spcPct val="0"/>
              </a:spcAft>
              <a:defRPr>
                <a:solidFill>
                  <a:schemeClr val="tx1"/>
                </a:solidFill>
                <a:latin typeface="Franklin Gothic Medium" panose="020B0603020102020204" pitchFamily="34" charset="0"/>
              </a:defRPr>
            </a:lvl6pPr>
            <a:lvl7pPr marL="3028264" indent="-232943" eaLnBrk="0" fontAlgn="base" hangingPunct="0">
              <a:spcBef>
                <a:spcPct val="0"/>
              </a:spcBef>
              <a:spcAft>
                <a:spcPct val="0"/>
              </a:spcAft>
              <a:defRPr>
                <a:solidFill>
                  <a:schemeClr val="tx1"/>
                </a:solidFill>
                <a:latin typeface="Franklin Gothic Medium" panose="020B0603020102020204" pitchFamily="34" charset="0"/>
              </a:defRPr>
            </a:lvl7pPr>
            <a:lvl8pPr marL="3494151" indent="-232943" eaLnBrk="0" fontAlgn="base" hangingPunct="0">
              <a:spcBef>
                <a:spcPct val="0"/>
              </a:spcBef>
              <a:spcAft>
                <a:spcPct val="0"/>
              </a:spcAft>
              <a:defRPr>
                <a:solidFill>
                  <a:schemeClr val="tx1"/>
                </a:solidFill>
                <a:latin typeface="Franklin Gothic Medium" panose="020B0603020102020204" pitchFamily="34" charset="0"/>
              </a:defRPr>
            </a:lvl8pPr>
            <a:lvl9pPr marL="3960038" indent="-232943" eaLnBrk="0" fontAlgn="base" hangingPunct="0">
              <a:spcBef>
                <a:spcPct val="0"/>
              </a:spcBef>
              <a:spcAft>
                <a:spcPct val="0"/>
              </a:spcAft>
              <a:defRPr>
                <a:solidFill>
                  <a:schemeClr val="tx1"/>
                </a:solidFill>
                <a:latin typeface="Franklin Gothic Medium" panose="020B0603020102020204" pitchFamily="34" charset="0"/>
              </a:defRPr>
            </a:lvl9pPr>
          </a:lstStyle>
          <a:p>
            <a:pPr fontAlgn="base">
              <a:spcBef>
                <a:spcPct val="0"/>
              </a:spcBef>
              <a:spcAft>
                <a:spcPct val="0"/>
              </a:spcAft>
            </a:pPr>
            <a:fld id="{D00104DF-B6EE-46A6-A3D3-1E101D6CF203}" type="slidenum">
              <a:rPr lang="en-US" altLang="en-US" smtClean="0">
                <a:latin typeface="Calibri" panose="020F0502020204030204" pitchFamily="34" charset="0"/>
              </a:rPr>
              <a:pPr fontAlgn="base">
                <a:spcBef>
                  <a:spcPct val="0"/>
                </a:spcBef>
                <a:spcAft>
                  <a:spcPct val="0"/>
                </a:spcAft>
              </a:pPr>
              <a:t>22</a:t>
            </a:fld>
            <a:endParaRPr lang="en-US" altLang="en-US">
              <a:latin typeface="Calibri" panose="020F0502020204030204" pitchFamily="34" charset="0"/>
            </a:endParaRPr>
          </a:p>
        </p:txBody>
      </p:sp>
    </p:spTree>
    <p:extLst>
      <p:ext uri="{BB962C8B-B14F-4D97-AF65-F5344CB8AC3E}">
        <p14:creationId xmlns:p14="http://schemas.microsoft.com/office/powerpoint/2010/main" val="15159644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AFB171-E881-546B-AABE-A433482632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A58390-DC82-AFAE-1E70-A137FC57F91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4F9EAC6-7349-3489-731B-AA3A73077645}"/>
              </a:ext>
            </a:extLst>
          </p:cNvPr>
          <p:cNvSpPr>
            <a:spLocks noGrp="1"/>
          </p:cNvSpPr>
          <p:nvPr>
            <p:ph type="body" idx="1"/>
          </p:nvPr>
        </p:nvSpPr>
        <p:spPr/>
        <p:txBody>
          <a:bodyPr/>
          <a:lstStyle/>
          <a:p>
            <a:r>
              <a:rPr lang="en-US"/>
              <a:t>DACs will have access to teacher rosters for all schools in their districts. Student rosters are based on the students enrolled at grade 12 (or earlier when meeting criteria) at the schools in the district.</a:t>
            </a:r>
          </a:p>
        </p:txBody>
      </p:sp>
      <p:sp>
        <p:nvSpPr>
          <p:cNvPr id="4" name="Slide Number Placeholder 3">
            <a:extLst>
              <a:ext uri="{FF2B5EF4-FFF2-40B4-BE49-F238E27FC236}">
                <a16:creationId xmlns:a16="http://schemas.microsoft.com/office/drawing/2014/main" id="{EDA1517E-FAED-C3BD-D403-1C9D3192EEB6}"/>
              </a:ext>
            </a:extLst>
          </p:cNvPr>
          <p:cNvSpPr>
            <a:spLocks noGrp="1"/>
          </p:cNvSpPr>
          <p:nvPr>
            <p:ph type="sldNum" sz="quarter" idx="5"/>
          </p:nvPr>
        </p:nvSpPr>
        <p:spPr/>
        <p:txBody>
          <a:bodyPr/>
          <a:lstStyle/>
          <a:p>
            <a:fld id="{C1E2BC98-6EA0-4EE7-A97F-558F26662BCA}" type="slidenum">
              <a:rPr lang="en-US" smtClean="0"/>
              <a:t>23</a:t>
            </a:fld>
            <a:endParaRPr lang="en-US"/>
          </a:p>
        </p:txBody>
      </p:sp>
    </p:spTree>
    <p:extLst>
      <p:ext uri="{BB962C8B-B14F-4D97-AF65-F5344CB8AC3E}">
        <p14:creationId xmlns:p14="http://schemas.microsoft.com/office/powerpoint/2010/main" val="4448215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DACs may add students to the CRD. Please ensure all fields are completed. Per the ESAR Administration Guidelines, grade 11 students may be added early to the CRD if they have completed the first two courses leading to the CWEC and are on schedule to complete the remaining two courses before graduation. In order for any student to be added to the CRD, they must be pursuing career readiness.</a:t>
            </a:r>
          </a:p>
        </p:txBody>
      </p:sp>
      <p:sp>
        <p:nvSpPr>
          <p:cNvPr id="4" name="Slide Number Placeholder 3"/>
          <p:cNvSpPr>
            <a:spLocks noGrp="1"/>
          </p:cNvSpPr>
          <p:nvPr>
            <p:ph type="sldNum" sz="quarter" idx="10"/>
          </p:nvPr>
        </p:nvSpPr>
        <p:spPr/>
        <p:txBody>
          <a:bodyPr/>
          <a:lstStyle/>
          <a:p>
            <a:fld id="{C1E2BC98-6EA0-4EE7-A97F-558F26662BCA}" type="slidenum">
              <a:rPr lang="en-US" smtClean="0"/>
              <a:t>24</a:t>
            </a:fld>
            <a:endParaRPr lang="en-US"/>
          </a:p>
        </p:txBody>
      </p:sp>
    </p:spTree>
    <p:extLst>
      <p:ext uri="{BB962C8B-B14F-4D97-AF65-F5344CB8AC3E}">
        <p14:creationId xmlns:p14="http://schemas.microsoft.com/office/powerpoint/2010/main" val="7002365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All the district’s teachers who have students participating in the post-secondary career readiness component of the KAAP, will appear in the teacher roster. If the teacher has passed the required quizzes, prior to DAC teacher certification in the Student Registration Database (SRD) for the academic components of the KAAP, then teachers will be automatically activated in the CRD. In the screenshot presented all three teachers have been activated and therefore their Activate link is greyed out, or unavailable. There is also a Delete link that the DAC can use to delete any teachers who should not be listed in the CRD. This includes teachers who have moved out of district, or retired, as well as teachers who do not have students identified as pursuing the career readiness component. </a:t>
            </a:r>
          </a:p>
        </p:txBody>
      </p:sp>
      <p:sp>
        <p:nvSpPr>
          <p:cNvPr id="4" name="Slide Number Placeholder 3"/>
          <p:cNvSpPr>
            <a:spLocks noGrp="1"/>
          </p:cNvSpPr>
          <p:nvPr>
            <p:ph type="sldNum" sz="quarter" idx="5"/>
          </p:nvPr>
        </p:nvSpPr>
        <p:spPr/>
        <p:txBody>
          <a:bodyPr/>
          <a:lstStyle/>
          <a:p>
            <a:fld id="{9041B365-D8D5-4ED3-A31E-D03B3F7A9AA2}" type="slidenum">
              <a:rPr lang="en-US" smtClean="0"/>
              <a:t>25</a:t>
            </a:fld>
            <a:endParaRPr lang="en-US"/>
          </a:p>
        </p:txBody>
      </p:sp>
    </p:spTree>
    <p:extLst>
      <p:ext uri="{BB962C8B-B14F-4D97-AF65-F5344CB8AC3E}">
        <p14:creationId xmlns:p14="http://schemas.microsoft.com/office/powerpoint/2010/main" val="9279625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If users have specific questions about the ESAR administration of CWEC verification, they should contact Sherri Craig, a systems consultant in the KDE’s Office of Career and Technical Education via email at sherri.craig@education.ky.gov. CRD system support questions should be directed to Darrell Mattingly, a computer specialist at the University of Kentucky and system administrator via email at Darrell.Mattingly@uky.edu.</a:t>
            </a:r>
          </a:p>
        </p:txBody>
      </p:sp>
      <p:sp>
        <p:nvSpPr>
          <p:cNvPr id="4" name="Slide Number Placeholder 3"/>
          <p:cNvSpPr>
            <a:spLocks noGrp="1"/>
          </p:cNvSpPr>
          <p:nvPr>
            <p:ph type="sldNum" sz="quarter" idx="5"/>
          </p:nvPr>
        </p:nvSpPr>
        <p:spPr/>
        <p:txBody>
          <a:bodyPr/>
          <a:lstStyle/>
          <a:p>
            <a:fld id="{9041B365-D8D5-4ED3-A31E-D03B3F7A9AA2}" type="slidenum">
              <a:rPr lang="en-US" smtClean="0"/>
              <a:t>26</a:t>
            </a:fld>
            <a:endParaRPr lang="en-US"/>
          </a:p>
        </p:txBody>
      </p:sp>
    </p:spTree>
    <p:extLst>
      <p:ext uri="{BB962C8B-B14F-4D97-AF65-F5344CB8AC3E}">
        <p14:creationId xmlns:p14="http://schemas.microsoft.com/office/powerpoint/2010/main" val="335943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There are two components in the Kentucky Alternate Assessment Program’s (KAAP) Post-secondary Career Readiness: the ESAR and the CWEC.</a:t>
            </a:r>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Medium" panose="020B0603020102020204" pitchFamily="34" charset="0"/>
              </a:defRPr>
            </a:lvl1pPr>
            <a:lvl2pPr marL="742950" indent="-285750">
              <a:defRPr>
                <a:solidFill>
                  <a:schemeClr val="tx1"/>
                </a:solidFill>
                <a:latin typeface="Franklin Gothic Medium" panose="020B0603020102020204" pitchFamily="34" charset="0"/>
              </a:defRPr>
            </a:lvl2pPr>
            <a:lvl3pPr marL="1143000" indent="-228600">
              <a:defRPr>
                <a:solidFill>
                  <a:schemeClr val="tx1"/>
                </a:solidFill>
                <a:latin typeface="Franklin Gothic Medium" panose="020B0603020102020204" pitchFamily="34" charset="0"/>
              </a:defRPr>
            </a:lvl3pPr>
            <a:lvl4pPr marL="1600200" indent="-228600">
              <a:defRPr>
                <a:solidFill>
                  <a:schemeClr val="tx1"/>
                </a:solidFill>
                <a:latin typeface="Franklin Gothic Medium" panose="020B0603020102020204" pitchFamily="34" charset="0"/>
              </a:defRPr>
            </a:lvl4pPr>
            <a:lvl5pPr marL="2057400" indent="-228600">
              <a:defRPr>
                <a:solidFill>
                  <a:schemeClr val="tx1"/>
                </a:solidFill>
                <a:latin typeface="Franklin Gothic Medium" panose="020B0603020102020204" pitchFamily="34" charset="0"/>
              </a:defRPr>
            </a:lvl5pPr>
            <a:lvl6pPr marL="2514600" indent="-228600" eaLnBrk="0" fontAlgn="base" hangingPunct="0">
              <a:spcBef>
                <a:spcPct val="0"/>
              </a:spcBef>
              <a:spcAft>
                <a:spcPct val="0"/>
              </a:spcAft>
              <a:defRPr>
                <a:solidFill>
                  <a:schemeClr val="tx1"/>
                </a:solidFill>
                <a:latin typeface="Franklin Gothic Medium" panose="020B0603020102020204" pitchFamily="34" charset="0"/>
              </a:defRPr>
            </a:lvl6pPr>
            <a:lvl7pPr marL="2971800" indent="-228600" eaLnBrk="0" fontAlgn="base" hangingPunct="0">
              <a:spcBef>
                <a:spcPct val="0"/>
              </a:spcBef>
              <a:spcAft>
                <a:spcPct val="0"/>
              </a:spcAft>
              <a:defRPr>
                <a:solidFill>
                  <a:schemeClr val="tx1"/>
                </a:solidFill>
                <a:latin typeface="Franklin Gothic Medium" panose="020B0603020102020204" pitchFamily="34" charset="0"/>
              </a:defRPr>
            </a:lvl7pPr>
            <a:lvl8pPr marL="3429000" indent="-228600" eaLnBrk="0" fontAlgn="base" hangingPunct="0">
              <a:spcBef>
                <a:spcPct val="0"/>
              </a:spcBef>
              <a:spcAft>
                <a:spcPct val="0"/>
              </a:spcAft>
              <a:defRPr>
                <a:solidFill>
                  <a:schemeClr val="tx1"/>
                </a:solidFill>
                <a:latin typeface="Franklin Gothic Medium" panose="020B0603020102020204" pitchFamily="34" charset="0"/>
              </a:defRPr>
            </a:lvl8pPr>
            <a:lvl9pPr marL="3886200" indent="-228600" eaLnBrk="0" fontAlgn="base" hangingPunct="0">
              <a:spcBef>
                <a:spcPct val="0"/>
              </a:spcBef>
              <a:spcAft>
                <a:spcPct val="0"/>
              </a:spcAft>
              <a:defRPr>
                <a:solidFill>
                  <a:schemeClr val="tx1"/>
                </a:solidFill>
                <a:latin typeface="Franklin Gothic Medium" panose="020B0603020102020204" pitchFamily="34" charset="0"/>
              </a:defRPr>
            </a:lvl9pPr>
          </a:lstStyle>
          <a:p>
            <a:pPr fontAlgn="base">
              <a:spcBef>
                <a:spcPct val="0"/>
              </a:spcBef>
              <a:spcAft>
                <a:spcPct val="0"/>
              </a:spcAft>
            </a:pPr>
            <a:fld id="{D00104DF-B6EE-46A6-A3D3-1E101D6CF203}" type="slidenum">
              <a:rPr lang="en-US" altLang="en-US" smtClean="0">
                <a:latin typeface="Calibri" panose="020F0502020204030204" pitchFamily="34" charset="0"/>
              </a:rPr>
              <a:pPr fontAlgn="base">
                <a:spcBef>
                  <a:spcPct val="0"/>
                </a:spcBef>
                <a:spcAft>
                  <a:spcPct val="0"/>
                </a:spcAft>
              </a:pPr>
              <a:t>3</a:t>
            </a:fld>
            <a:endParaRPr lang="en-US" altLang="en-US">
              <a:latin typeface="Calibri" panose="020F0502020204030204" pitchFamily="34" charset="0"/>
            </a:endParaRPr>
          </a:p>
        </p:txBody>
      </p:sp>
    </p:spTree>
    <p:extLst>
      <p:ext uri="{BB962C8B-B14F-4D97-AF65-F5344CB8AC3E}">
        <p14:creationId xmlns:p14="http://schemas.microsoft.com/office/powerpoint/2010/main" val="3145221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Once users are enrolled in the OTS,  and the CRD has been opened for data entry, users may click the link on this slide to access the CRD [or] Click the CRD link under systems.</a:t>
            </a:r>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Medium" panose="020B0603020102020204" pitchFamily="34" charset="0"/>
              </a:defRPr>
            </a:lvl1pPr>
            <a:lvl2pPr marL="742950" indent="-285750">
              <a:defRPr>
                <a:solidFill>
                  <a:schemeClr val="tx1"/>
                </a:solidFill>
                <a:latin typeface="Franklin Gothic Medium" panose="020B0603020102020204" pitchFamily="34" charset="0"/>
              </a:defRPr>
            </a:lvl2pPr>
            <a:lvl3pPr marL="1143000" indent="-228600">
              <a:defRPr>
                <a:solidFill>
                  <a:schemeClr val="tx1"/>
                </a:solidFill>
                <a:latin typeface="Franklin Gothic Medium" panose="020B0603020102020204" pitchFamily="34" charset="0"/>
              </a:defRPr>
            </a:lvl3pPr>
            <a:lvl4pPr marL="1600200" indent="-228600">
              <a:defRPr>
                <a:solidFill>
                  <a:schemeClr val="tx1"/>
                </a:solidFill>
                <a:latin typeface="Franklin Gothic Medium" panose="020B0603020102020204" pitchFamily="34" charset="0"/>
              </a:defRPr>
            </a:lvl4pPr>
            <a:lvl5pPr marL="2057400" indent="-228600">
              <a:defRPr>
                <a:solidFill>
                  <a:schemeClr val="tx1"/>
                </a:solidFill>
                <a:latin typeface="Franklin Gothic Medium" panose="020B0603020102020204" pitchFamily="34" charset="0"/>
              </a:defRPr>
            </a:lvl5pPr>
            <a:lvl6pPr marL="2514600" indent="-228600" eaLnBrk="0" fontAlgn="base" hangingPunct="0">
              <a:spcBef>
                <a:spcPct val="0"/>
              </a:spcBef>
              <a:spcAft>
                <a:spcPct val="0"/>
              </a:spcAft>
              <a:defRPr>
                <a:solidFill>
                  <a:schemeClr val="tx1"/>
                </a:solidFill>
                <a:latin typeface="Franklin Gothic Medium" panose="020B0603020102020204" pitchFamily="34" charset="0"/>
              </a:defRPr>
            </a:lvl6pPr>
            <a:lvl7pPr marL="2971800" indent="-228600" eaLnBrk="0" fontAlgn="base" hangingPunct="0">
              <a:spcBef>
                <a:spcPct val="0"/>
              </a:spcBef>
              <a:spcAft>
                <a:spcPct val="0"/>
              </a:spcAft>
              <a:defRPr>
                <a:solidFill>
                  <a:schemeClr val="tx1"/>
                </a:solidFill>
                <a:latin typeface="Franklin Gothic Medium" panose="020B0603020102020204" pitchFamily="34" charset="0"/>
              </a:defRPr>
            </a:lvl7pPr>
            <a:lvl8pPr marL="3429000" indent="-228600" eaLnBrk="0" fontAlgn="base" hangingPunct="0">
              <a:spcBef>
                <a:spcPct val="0"/>
              </a:spcBef>
              <a:spcAft>
                <a:spcPct val="0"/>
              </a:spcAft>
              <a:defRPr>
                <a:solidFill>
                  <a:schemeClr val="tx1"/>
                </a:solidFill>
                <a:latin typeface="Franklin Gothic Medium" panose="020B0603020102020204" pitchFamily="34" charset="0"/>
              </a:defRPr>
            </a:lvl8pPr>
            <a:lvl9pPr marL="3886200" indent="-228600" eaLnBrk="0" fontAlgn="base" hangingPunct="0">
              <a:spcBef>
                <a:spcPct val="0"/>
              </a:spcBef>
              <a:spcAft>
                <a:spcPct val="0"/>
              </a:spcAft>
              <a:defRPr>
                <a:solidFill>
                  <a:schemeClr val="tx1"/>
                </a:solidFill>
                <a:latin typeface="Franklin Gothic Medium" panose="020B0603020102020204" pitchFamily="34" charset="0"/>
              </a:defRPr>
            </a:lvl9pPr>
          </a:lstStyle>
          <a:p>
            <a:pPr fontAlgn="base">
              <a:spcBef>
                <a:spcPct val="0"/>
              </a:spcBef>
              <a:spcAft>
                <a:spcPct val="0"/>
              </a:spcAft>
            </a:pPr>
            <a:fld id="{D00104DF-B6EE-46A6-A3D3-1E101D6CF203}" type="slidenum">
              <a:rPr lang="en-US" altLang="en-US" smtClean="0">
                <a:latin typeface="Calibri" panose="020F0502020204030204" pitchFamily="34" charset="0"/>
              </a:rPr>
              <a:pPr fontAlgn="base">
                <a:spcBef>
                  <a:spcPct val="0"/>
                </a:spcBef>
                <a:spcAft>
                  <a:spcPct val="0"/>
                </a:spcAft>
              </a:pPr>
              <a:t>4</a:t>
            </a:fld>
            <a:endParaRPr lang="en-US" altLang="en-US">
              <a:latin typeface="Calibri" panose="020F0502020204030204" pitchFamily="34" charset="0"/>
            </a:endParaRPr>
          </a:p>
        </p:txBody>
      </p:sp>
    </p:spTree>
    <p:extLst>
      <p:ext uri="{BB962C8B-B14F-4D97-AF65-F5344CB8AC3E}">
        <p14:creationId xmlns:p14="http://schemas.microsoft.com/office/powerpoint/2010/main" val="15546335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The user log-in credentials are synced between the OTS and the CRD. The teacher or Qualified ESAR Administrator’s (QEA) information is transferred from the OTS to the CRD. The </a:t>
            </a:r>
            <a:r>
              <a:rPr lang="en-US" b="1" u="sng"/>
              <a:t>same</a:t>
            </a:r>
            <a:r>
              <a:rPr lang="en-US"/>
              <a:t> username and password is used to access both systems.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C1E2BC98-6EA0-4EE7-A97F-558F26662BCA}" type="slidenum">
              <a:rPr lang="en-US" smtClean="0"/>
              <a:t>5</a:t>
            </a:fld>
            <a:endParaRPr lang="en-US"/>
          </a:p>
        </p:txBody>
      </p:sp>
    </p:spTree>
    <p:extLst>
      <p:ext uri="{BB962C8B-B14F-4D97-AF65-F5344CB8AC3E}">
        <p14:creationId xmlns:p14="http://schemas.microsoft.com/office/powerpoint/2010/main" val="11451013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Remember, the </a:t>
            </a:r>
            <a:r>
              <a:rPr lang="en-US" b="1" u="sng" dirty="0"/>
              <a:t>same</a:t>
            </a:r>
            <a:r>
              <a:rPr lang="en-US" dirty="0"/>
              <a:t> username and password is used to access both the OTS and the CRD. Enter the user email and password and then click Login. Under the Login button are links to the CRD User Guide, Forgot Password and New Teacher Registration links. Users must be registered in the KAAP OTS to be granted access to the CRD. If users click on the New Teacher Registration link, it will take users to the Registration Page of the OTS. Users will complete the information on the registration page and click the Register link. This creates a user profile in the OTS, which is transfer to the CRD.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9041B365-D8D5-4ED3-A31E-D03B3F7A9AA2}" type="slidenum">
              <a:rPr lang="en-US" smtClean="0"/>
              <a:t>6</a:t>
            </a:fld>
            <a:endParaRPr lang="en-US"/>
          </a:p>
        </p:txBody>
      </p:sp>
    </p:spTree>
    <p:extLst>
      <p:ext uri="{BB962C8B-B14F-4D97-AF65-F5344CB8AC3E}">
        <p14:creationId xmlns:p14="http://schemas.microsoft.com/office/powerpoint/2010/main" val="28876180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a:lnSpc>
                <a:spcPct val="115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In order to gain access to the CRD, users must first be registered in the OTS. If users are having difficulty registering for the OTS, please contact Darrell Mattingly via email at Darrell.Mattingly@uky.edu. Before teachers will be able to log into the CRD, they must first successfully complete the ESAR and CWEC quizzes. Teachers who pass the ESAR quiz are Qualified ESAR Administrators (QEA) and those who pass the CWEC quiz are Qualified CWEC Administrators (QCA). </a:t>
            </a:r>
          </a:p>
          <a:p>
            <a:pPr marL="0" marR="0">
              <a:lnSpc>
                <a:spcPct val="115000"/>
              </a:lnSpc>
              <a:spcBef>
                <a:spcPts val="0"/>
              </a:spcBef>
              <a:spcAft>
                <a:spcPts val="800"/>
              </a:spcAf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Bef>
                <a:spcPts val="0"/>
              </a:spcBef>
              <a:spcAft>
                <a:spcPts val="800"/>
              </a:spcAft>
            </a:pPr>
            <a:r>
              <a:rPr lang="en-US" sz="1800" dirty="0">
                <a:effectLst/>
                <a:latin typeface="Helvetica" panose="020B0604020202020204" pitchFamily="34" charset="0"/>
                <a:ea typeface="Aptos" panose="020B0004020202020204" pitchFamily="34" charset="0"/>
                <a:cs typeface="Times New Roman" panose="02020603050405020304" pitchFamily="18" charset="0"/>
              </a:rPr>
              <a:t>Before activation, the DAC or district CRD Administrator confirms that a teacher has successfully completed the ESAR and CWEC quizzes. The Student Registration Database (SRD) is the system interface for data entry of the KAAP academic components. The SRD requires that the DAC, or district administrator, certify teachers so they can enter data. If a teacher has successfully completed both the ESAR and CWEC quizzes </a:t>
            </a:r>
            <a:r>
              <a:rPr lang="en-US" sz="1800" b="1" u="sng" dirty="0">
                <a:effectLst/>
                <a:latin typeface="Helvetica" panose="020B0604020202020204" pitchFamily="34" charset="0"/>
                <a:ea typeface="Aptos" panose="020B0004020202020204" pitchFamily="34" charset="0"/>
                <a:cs typeface="Times New Roman" panose="02020603050405020304" pitchFamily="18" charset="0"/>
              </a:rPr>
              <a:t>prior to being certified in the SRD</a:t>
            </a:r>
            <a:r>
              <a:rPr lang="en-US" sz="1800" dirty="0">
                <a:effectLst/>
                <a:latin typeface="Helvetica" panose="020B0604020202020204" pitchFamily="34" charset="0"/>
                <a:ea typeface="Aptos" panose="020B0004020202020204" pitchFamily="34" charset="0"/>
                <a:cs typeface="Times New Roman" panose="02020603050405020304" pitchFamily="18" charset="0"/>
              </a:rPr>
              <a:t>, the teacher will automatically be activated in the CRD with their SRD certification; otherwise, the DAC will need to manually activate the user in the CRD. Teachers who do not need access to the SRD will also need to be manually activated in the CRD.</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Medium" panose="020B0603020102020204" pitchFamily="34" charset="0"/>
              </a:defRPr>
            </a:lvl1pPr>
            <a:lvl2pPr marL="757066" indent="-291179">
              <a:defRPr>
                <a:solidFill>
                  <a:schemeClr val="tx1"/>
                </a:solidFill>
                <a:latin typeface="Franklin Gothic Medium" panose="020B0603020102020204" pitchFamily="34" charset="0"/>
              </a:defRPr>
            </a:lvl2pPr>
            <a:lvl3pPr marL="1164717" indent="-232943">
              <a:defRPr>
                <a:solidFill>
                  <a:schemeClr val="tx1"/>
                </a:solidFill>
                <a:latin typeface="Franklin Gothic Medium" panose="020B0603020102020204" pitchFamily="34" charset="0"/>
              </a:defRPr>
            </a:lvl3pPr>
            <a:lvl4pPr marL="1630604" indent="-232943">
              <a:defRPr>
                <a:solidFill>
                  <a:schemeClr val="tx1"/>
                </a:solidFill>
                <a:latin typeface="Franklin Gothic Medium" panose="020B0603020102020204" pitchFamily="34" charset="0"/>
              </a:defRPr>
            </a:lvl4pPr>
            <a:lvl5pPr marL="2096491" indent="-232943">
              <a:defRPr>
                <a:solidFill>
                  <a:schemeClr val="tx1"/>
                </a:solidFill>
                <a:latin typeface="Franklin Gothic Medium" panose="020B0603020102020204" pitchFamily="34" charset="0"/>
              </a:defRPr>
            </a:lvl5pPr>
            <a:lvl6pPr marL="2562377" indent="-232943" eaLnBrk="0" fontAlgn="base" hangingPunct="0">
              <a:spcBef>
                <a:spcPct val="0"/>
              </a:spcBef>
              <a:spcAft>
                <a:spcPct val="0"/>
              </a:spcAft>
              <a:defRPr>
                <a:solidFill>
                  <a:schemeClr val="tx1"/>
                </a:solidFill>
                <a:latin typeface="Franklin Gothic Medium" panose="020B0603020102020204" pitchFamily="34" charset="0"/>
              </a:defRPr>
            </a:lvl6pPr>
            <a:lvl7pPr marL="3028264" indent="-232943" eaLnBrk="0" fontAlgn="base" hangingPunct="0">
              <a:spcBef>
                <a:spcPct val="0"/>
              </a:spcBef>
              <a:spcAft>
                <a:spcPct val="0"/>
              </a:spcAft>
              <a:defRPr>
                <a:solidFill>
                  <a:schemeClr val="tx1"/>
                </a:solidFill>
                <a:latin typeface="Franklin Gothic Medium" panose="020B0603020102020204" pitchFamily="34" charset="0"/>
              </a:defRPr>
            </a:lvl7pPr>
            <a:lvl8pPr marL="3494151" indent="-232943" eaLnBrk="0" fontAlgn="base" hangingPunct="0">
              <a:spcBef>
                <a:spcPct val="0"/>
              </a:spcBef>
              <a:spcAft>
                <a:spcPct val="0"/>
              </a:spcAft>
              <a:defRPr>
                <a:solidFill>
                  <a:schemeClr val="tx1"/>
                </a:solidFill>
                <a:latin typeface="Franklin Gothic Medium" panose="020B0603020102020204" pitchFamily="34" charset="0"/>
              </a:defRPr>
            </a:lvl8pPr>
            <a:lvl9pPr marL="3960038" indent="-232943" eaLnBrk="0" fontAlgn="base" hangingPunct="0">
              <a:spcBef>
                <a:spcPct val="0"/>
              </a:spcBef>
              <a:spcAft>
                <a:spcPct val="0"/>
              </a:spcAft>
              <a:defRPr>
                <a:solidFill>
                  <a:schemeClr val="tx1"/>
                </a:solidFill>
                <a:latin typeface="Franklin Gothic Medium" panose="020B0603020102020204" pitchFamily="34" charset="0"/>
              </a:defRPr>
            </a:lvl9pPr>
          </a:lstStyle>
          <a:p>
            <a:pPr fontAlgn="base">
              <a:spcBef>
                <a:spcPct val="0"/>
              </a:spcBef>
              <a:spcAft>
                <a:spcPct val="0"/>
              </a:spcAft>
            </a:pPr>
            <a:fld id="{D00104DF-B6EE-46A6-A3D3-1E101D6CF203}" type="slidenum">
              <a:rPr lang="en-US" altLang="en-US" smtClean="0">
                <a:latin typeface="Calibri" panose="020F0502020204030204" pitchFamily="34" charset="0"/>
              </a:rPr>
              <a:pPr fontAlgn="base">
                <a:spcBef>
                  <a:spcPct val="0"/>
                </a:spcBef>
                <a:spcAft>
                  <a:spcPct val="0"/>
                </a:spcAft>
              </a:pPr>
              <a:t>7</a:t>
            </a:fld>
            <a:endParaRPr lang="en-US" altLang="en-US">
              <a:latin typeface="Calibri" panose="020F0502020204030204" pitchFamily="34" charset="0"/>
            </a:endParaRPr>
          </a:p>
        </p:txBody>
      </p:sp>
    </p:spTree>
    <p:extLst>
      <p:ext uri="{BB962C8B-B14F-4D97-AF65-F5344CB8AC3E}">
        <p14:creationId xmlns:p14="http://schemas.microsoft.com/office/powerpoint/2010/main" val="31452210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After logging into the CRD, users are taken to the Welcome page. Along the left side of the screen on the Welcome page, users will note navigation links labeled: Home, Student Roster, CRD User Guide and Printable ESAR.  Clicking any link in the tool menu will take the user to the interface named in the link. The Welcome page is also the home page. The Logout link remains in the top-right corner of each page. If a user clicks the Logout link, a system alert asks if they want to logout. To logout, click Logout or click Cancel to cancel the request. The resources links, CWEC Administration Guide, ESAR Administration Guide and the District CWEC Checklist are links that take the user to the Kentucky Department of Education’s (KDE) website and the resources for the post-secondary career readiness components. For specific information about the CWEC and ESAR, users should activate these links.</a:t>
            </a:r>
          </a:p>
        </p:txBody>
      </p:sp>
      <p:sp>
        <p:nvSpPr>
          <p:cNvPr id="4" name="Slide Number Placeholder 3"/>
          <p:cNvSpPr>
            <a:spLocks noGrp="1"/>
          </p:cNvSpPr>
          <p:nvPr>
            <p:ph type="sldNum" sz="quarter" idx="5"/>
          </p:nvPr>
        </p:nvSpPr>
        <p:spPr/>
        <p:txBody>
          <a:bodyPr/>
          <a:lstStyle/>
          <a:p>
            <a:fld id="{C1E2BC98-6EA0-4EE7-A97F-558F26662BCA}" type="slidenum">
              <a:rPr lang="en-US" smtClean="0"/>
              <a:t>8</a:t>
            </a:fld>
            <a:endParaRPr lang="en-US"/>
          </a:p>
        </p:txBody>
      </p:sp>
    </p:spTree>
    <p:extLst>
      <p:ext uri="{BB962C8B-B14F-4D97-AF65-F5344CB8AC3E}">
        <p14:creationId xmlns:p14="http://schemas.microsoft.com/office/powerpoint/2010/main" val="8321363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Only teachers who have passed the required quizzes and are QEAs and QCAs will have access to student rosters. Student rosters are based on the students enrolled at grade 12 (or earlier when meeting criteria) at the teacher’s school.</a:t>
            </a:r>
          </a:p>
        </p:txBody>
      </p:sp>
      <p:sp>
        <p:nvSpPr>
          <p:cNvPr id="4" name="Slide Number Placeholder 3"/>
          <p:cNvSpPr>
            <a:spLocks noGrp="1"/>
          </p:cNvSpPr>
          <p:nvPr>
            <p:ph type="sldNum" sz="quarter" idx="5"/>
          </p:nvPr>
        </p:nvSpPr>
        <p:spPr/>
        <p:txBody>
          <a:bodyPr/>
          <a:lstStyle/>
          <a:p>
            <a:fld id="{C1E2BC98-6EA0-4EE7-A97F-558F26662BCA}" type="slidenum">
              <a:rPr lang="en-US" smtClean="0"/>
              <a:t>9</a:t>
            </a:fld>
            <a:endParaRPr lang="en-US"/>
          </a:p>
        </p:txBody>
      </p:sp>
    </p:spTree>
    <p:extLst>
      <p:ext uri="{BB962C8B-B14F-4D97-AF65-F5344CB8AC3E}">
        <p14:creationId xmlns:p14="http://schemas.microsoft.com/office/powerpoint/2010/main" val="5193034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08569-7959-0241-9BB6-EB4CB1A4E314}"/>
              </a:ext>
            </a:extLst>
          </p:cNvPr>
          <p:cNvSpPr>
            <a:spLocks noGrp="1"/>
          </p:cNvSpPr>
          <p:nvPr>
            <p:ph type="ctrTitle"/>
          </p:nvPr>
        </p:nvSpPr>
        <p:spPr>
          <a:xfrm>
            <a:off x="1524000" y="1122363"/>
            <a:ext cx="9144000" cy="2387600"/>
          </a:xfrm>
        </p:spPr>
        <p:txBody>
          <a:bodyPr anchor="b"/>
          <a:lstStyle>
            <a:lvl1pPr algn="ctr">
              <a:defRPr sz="6000">
                <a:solidFill>
                  <a:srgbClr val="102649"/>
                </a:solidFill>
              </a:defRPr>
            </a:lvl1pPr>
          </a:lstStyle>
          <a:p>
            <a:r>
              <a:rPr lang="en-US"/>
              <a:t>Click to edit Master title style</a:t>
            </a:r>
          </a:p>
        </p:txBody>
      </p:sp>
      <p:sp>
        <p:nvSpPr>
          <p:cNvPr id="3" name="Subtitle 2">
            <a:extLst>
              <a:ext uri="{FF2B5EF4-FFF2-40B4-BE49-F238E27FC236}">
                <a16:creationId xmlns:a16="http://schemas.microsoft.com/office/drawing/2014/main" id="{D0C0594C-E6C1-9547-AD0F-AB6967F2DD52}"/>
              </a:ext>
            </a:extLst>
          </p:cNvPr>
          <p:cNvSpPr>
            <a:spLocks noGrp="1"/>
          </p:cNvSpPr>
          <p:nvPr>
            <p:ph type="subTitle" idx="1"/>
          </p:nvPr>
        </p:nvSpPr>
        <p:spPr>
          <a:xfrm>
            <a:off x="1524000" y="3602038"/>
            <a:ext cx="9144000" cy="1655762"/>
          </a:xfrm>
        </p:spPr>
        <p:txBody>
          <a:bodyPr/>
          <a:lstStyle>
            <a:lvl1pPr marL="0" indent="0" algn="ctr">
              <a:buNone/>
              <a:defRPr sz="2400">
                <a:solidFill>
                  <a:srgbClr val="00778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1EC3B05B-48C7-544E-97E6-CC2AA1DB1D6D}"/>
              </a:ext>
            </a:extLst>
          </p:cNvPr>
          <p:cNvSpPr>
            <a:spLocks noGrp="1"/>
          </p:cNvSpPr>
          <p:nvPr>
            <p:ph type="ftr" sz="quarter" idx="11"/>
          </p:nvPr>
        </p:nvSpPr>
        <p:spPr/>
        <p:txBody>
          <a:bodyPr/>
          <a:lstStyle>
            <a:lvl1pPr>
              <a:defRPr>
                <a:solidFill>
                  <a:srgbClr val="007780"/>
                </a:solidFill>
              </a:defRPr>
            </a:lvl1pPr>
          </a:lstStyle>
          <a:p>
            <a:r>
              <a:rPr lang="en-US"/>
              <a:t>KDE: OAA: DAAS: Presentation Name</a:t>
            </a:r>
          </a:p>
          <a:p>
            <a:endParaRPr lang="en-US"/>
          </a:p>
        </p:txBody>
      </p:sp>
    </p:spTree>
    <p:extLst>
      <p:ext uri="{BB962C8B-B14F-4D97-AF65-F5344CB8AC3E}">
        <p14:creationId xmlns:p14="http://schemas.microsoft.com/office/powerpoint/2010/main" val="398236219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9EA58-8F14-9847-A5CC-481304CAC3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780811-8AD9-384B-AAE6-7D7355D834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25E1C3A-9866-3A4D-B8F8-421BAC5017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B2BAE837-F714-D749-8672-F5ACD89ABDA3}"/>
              </a:ext>
            </a:extLst>
          </p:cNvPr>
          <p:cNvSpPr>
            <a:spLocks noGrp="1"/>
          </p:cNvSpPr>
          <p:nvPr>
            <p:ph type="ftr" sz="quarter" idx="11"/>
          </p:nvPr>
        </p:nvSpPr>
        <p:spPr>
          <a:xfrm>
            <a:off x="0" y="6492813"/>
            <a:ext cx="3564699" cy="365125"/>
          </a:xfrm>
        </p:spPr>
        <p:txBody>
          <a:bodyPr/>
          <a:lstStyle/>
          <a:p>
            <a:r>
              <a:rPr lang="en-US"/>
              <a:t>KDE: OAA: DAAS: Presentation Name </a:t>
            </a:r>
          </a:p>
        </p:txBody>
      </p:sp>
    </p:spTree>
    <p:extLst>
      <p:ext uri="{BB962C8B-B14F-4D97-AF65-F5344CB8AC3E}">
        <p14:creationId xmlns:p14="http://schemas.microsoft.com/office/powerpoint/2010/main" val="18636100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D2CF2-02DF-EB40-9C30-F603922C43E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8DE25A-01D2-3842-897E-9F6C707073D1}"/>
              </a:ext>
            </a:extLst>
          </p:cNvPr>
          <p:cNvSpPr>
            <a:spLocks noGrp="1"/>
          </p:cNvSpPr>
          <p:nvPr>
            <p:ph type="body" orient="vert" idx="1"/>
          </p:nvPr>
        </p:nvSpPr>
        <p:spPr>
          <a:xfrm>
            <a:off x="838200" y="1825625"/>
            <a:ext cx="10515600" cy="379394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50D7C0FF-A49D-F241-8819-70F0A0CC272D}"/>
              </a:ext>
            </a:extLst>
          </p:cNvPr>
          <p:cNvSpPr>
            <a:spLocks noGrp="1"/>
          </p:cNvSpPr>
          <p:nvPr>
            <p:ph type="ftr" sz="quarter" idx="11"/>
          </p:nvPr>
        </p:nvSpPr>
        <p:spPr>
          <a:xfrm>
            <a:off x="0" y="6492875"/>
            <a:ext cx="3564699" cy="365125"/>
          </a:xfrm>
        </p:spPr>
        <p:txBody>
          <a:bodyPr/>
          <a:lstStyle/>
          <a:p>
            <a:r>
              <a:rPr lang="en-US"/>
              <a:t>KDE: OAA: DAAS: Presentation Name </a:t>
            </a:r>
          </a:p>
        </p:txBody>
      </p:sp>
    </p:spTree>
    <p:extLst>
      <p:ext uri="{BB962C8B-B14F-4D97-AF65-F5344CB8AC3E}">
        <p14:creationId xmlns:p14="http://schemas.microsoft.com/office/powerpoint/2010/main" val="302202790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5D8CEE-7FBA-F449-BE55-F05E99DED94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F7D7E5-BBC6-C94E-AF43-17FD8D82E176}"/>
              </a:ext>
            </a:extLst>
          </p:cNvPr>
          <p:cNvSpPr>
            <a:spLocks noGrp="1"/>
          </p:cNvSpPr>
          <p:nvPr>
            <p:ph type="body" orient="vert" idx="1"/>
          </p:nvPr>
        </p:nvSpPr>
        <p:spPr>
          <a:xfrm>
            <a:off x="838200" y="365125"/>
            <a:ext cx="7734300" cy="545862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09E9A9C6-28A1-0644-81AA-16813709755C}"/>
              </a:ext>
            </a:extLst>
          </p:cNvPr>
          <p:cNvSpPr>
            <a:spLocks noGrp="1"/>
          </p:cNvSpPr>
          <p:nvPr>
            <p:ph type="ftr" sz="quarter" idx="11"/>
          </p:nvPr>
        </p:nvSpPr>
        <p:spPr>
          <a:xfrm>
            <a:off x="0" y="6483936"/>
            <a:ext cx="3564699" cy="365125"/>
          </a:xfrm>
        </p:spPr>
        <p:txBody>
          <a:bodyPr/>
          <a:lstStyle/>
          <a:p>
            <a:r>
              <a:rPr lang="en-US"/>
              <a:t>KDE: OAA: DAAS: Presentation Name </a:t>
            </a:r>
          </a:p>
        </p:txBody>
      </p:sp>
    </p:spTree>
    <p:extLst>
      <p:ext uri="{BB962C8B-B14F-4D97-AF65-F5344CB8AC3E}">
        <p14:creationId xmlns:p14="http://schemas.microsoft.com/office/powerpoint/2010/main" val="241668892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6AB04-BAE8-AEBA-FE89-3D8EF7B28167}"/>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98885C77-5065-5A73-D275-7612A290832A}"/>
              </a:ext>
            </a:extLst>
          </p:cNvPr>
          <p:cNvSpPr>
            <a:spLocks noGrp="1"/>
          </p:cNvSpPr>
          <p:nvPr>
            <p:ph type="ftr" sz="quarter" idx="10"/>
          </p:nvPr>
        </p:nvSpPr>
        <p:spPr/>
        <p:txBody>
          <a:bodyPr/>
          <a:lstStyle/>
          <a:p>
            <a:r>
              <a:rPr lang="en-US"/>
              <a:t>KDE: OAA: DAAS: Presentation Name </a:t>
            </a:r>
          </a:p>
        </p:txBody>
      </p:sp>
      <p:sp>
        <p:nvSpPr>
          <p:cNvPr id="4" name="Slide Number Placeholder 3">
            <a:extLst>
              <a:ext uri="{FF2B5EF4-FFF2-40B4-BE49-F238E27FC236}">
                <a16:creationId xmlns:a16="http://schemas.microsoft.com/office/drawing/2014/main" id="{5106859B-EE9D-D9E8-711B-A81841C55995}"/>
              </a:ext>
            </a:extLst>
          </p:cNvPr>
          <p:cNvSpPr>
            <a:spLocks noGrp="1"/>
          </p:cNvSpPr>
          <p:nvPr>
            <p:ph type="sldNum" sz="quarter" idx="11"/>
          </p:nvPr>
        </p:nvSpPr>
        <p:spPr/>
        <p:txBody>
          <a:bodyPr/>
          <a:lstStyle>
            <a:lvl1pPr>
              <a:defRPr>
                <a:solidFill>
                  <a:schemeClr val="tx1"/>
                </a:solidFill>
              </a:defRPr>
            </a:lvl1pPr>
          </a:lstStyle>
          <a:p>
            <a:fld id="{266DC644-B50C-4938-9019-C0DFB5CBD5BB}" type="slidenum">
              <a:rPr lang="en-US" smtClean="0"/>
              <a:pPr/>
              <a:t>‹#›</a:t>
            </a:fld>
            <a:endParaRPr lang="en-US"/>
          </a:p>
        </p:txBody>
      </p:sp>
    </p:spTree>
    <p:extLst>
      <p:ext uri="{BB962C8B-B14F-4D97-AF65-F5344CB8AC3E}">
        <p14:creationId xmlns:p14="http://schemas.microsoft.com/office/powerpoint/2010/main" val="292410767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55786" y="257025"/>
            <a:ext cx="8596668" cy="1320800"/>
          </a:xfrm>
        </p:spPr>
        <p:txBody>
          <a:bodyPr/>
          <a:lstStyle/>
          <a:p>
            <a:r>
              <a:rPr lang="en-US"/>
              <a:t>Click to edit Master title style</a:t>
            </a:r>
          </a:p>
        </p:txBody>
      </p:sp>
      <p:sp>
        <p:nvSpPr>
          <p:cNvPr id="5" name="Text Placeholder 4"/>
          <p:cNvSpPr>
            <a:spLocks noGrp="1"/>
          </p:cNvSpPr>
          <p:nvPr>
            <p:ph type="body" sz="quarter" idx="13"/>
          </p:nvPr>
        </p:nvSpPr>
        <p:spPr>
          <a:xfrm>
            <a:off x="555786" y="1773451"/>
            <a:ext cx="9188715" cy="4901324"/>
          </a:xfrm>
        </p:spPr>
        <p:txBody>
          <a:bodyPr/>
          <a:lstStyle>
            <a:lvl5pPr marL="2057400" indent="-228600">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1030413" y="6314034"/>
            <a:ext cx="683339" cy="365125"/>
          </a:xfrm>
        </p:spPr>
        <p:txBody>
          <a:bodyPr/>
          <a:lstStyle/>
          <a:p>
            <a:fld id="{91BD7323-49BF-4C97-8773-5EC64C492009}" type="slidenum">
              <a:rPr lang="en-US" smtClean="0"/>
              <a:t>‹#›</a:t>
            </a:fld>
            <a:endParaRPr lang="en-US"/>
          </a:p>
        </p:txBody>
      </p:sp>
      <p:sp>
        <p:nvSpPr>
          <p:cNvPr id="7" name="Footer Placeholder 3"/>
          <p:cNvSpPr>
            <a:spLocks noGrp="1"/>
          </p:cNvSpPr>
          <p:nvPr>
            <p:ph type="ftr" sz="quarter" idx="3"/>
          </p:nvPr>
        </p:nvSpPr>
        <p:spPr>
          <a:xfrm>
            <a:off x="489456" y="6461464"/>
            <a:ext cx="4114800" cy="365125"/>
          </a:xfrm>
          <a:prstGeom prst="rect">
            <a:avLst/>
          </a:prstGeom>
        </p:spPr>
        <p:txBody>
          <a:bodyPr vert="horz" lIns="91440" tIns="45720" rIns="91440" bIns="45720" rtlCol="0" anchor="ctr"/>
          <a:lstStyle>
            <a:lvl1pPr algn="l">
              <a:defRPr sz="1400">
                <a:solidFill>
                  <a:schemeClr val="accent2">
                    <a:lumMod val="50000"/>
                  </a:schemeClr>
                </a:solidFill>
              </a:defRPr>
            </a:lvl1pPr>
          </a:lstStyle>
          <a:p>
            <a:r>
              <a:rPr lang="en-US"/>
              <a:t>KDE:OAA:DAS:ko: 10/17/2016</a:t>
            </a:r>
          </a:p>
        </p:txBody>
      </p:sp>
    </p:spTree>
    <p:extLst>
      <p:ext uri="{BB962C8B-B14F-4D97-AF65-F5344CB8AC3E}">
        <p14:creationId xmlns:p14="http://schemas.microsoft.com/office/powerpoint/2010/main" val="21529355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633" y="311380"/>
            <a:ext cx="8944503" cy="1320800"/>
          </a:xfrm>
        </p:spPr>
        <p:txBody>
          <a:bodyPr/>
          <a:lstStyle/>
          <a:p>
            <a:r>
              <a:rPr lang="en-US"/>
              <a:t>Click to edit Master title style</a:t>
            </a:r>
          </a:p>
        </p:txBody>
      </p:sp>
      <p:sp>
        <p:nvSpPr>
          <p:cNvPr id="7" name="Slide Number Placeholder 6"/>
          <p:cNvSpPr>
            <a:spLocks noGrp="1"/>
          </p:cNvSpPr>
          <p:nvPr>
            <p:ph type="sldNum" sz="quarter" idx="12"/>
          </p:nvPr>
        </p:nvSpPr>
        <p:spPr/>
        <p:txBody>
          <a:bodyPr/>
          <a:lstStyle/>
          <a:p>
            <a:fld id="{91BD7323-49BF-4C97-8773-5EC64C492009}" type="slidenum">
              <a:rPr lang="en-US" smtClean="0"/>
              <a:t>‹#›</a:t>
            </a:fld>
            <a:endParaRPr lang="en-US"/>
          </a:p>
        </p:txBody>
      </p:sp>
      <p:sp>
        <p:nvSpPr>
          <p:cNvPr id="6" name="Text Placeholder 5"/>
          <p:cNvSpPr>
            <a:spLocks noGrp="1"/>
          </p:cNvSpPr>
          <p:nvPr>
            <p:ph type="body" sz="quarter" idx="13"/>
          </p:nvPr>
        </p:nvSpPr>
        <p:spPr>
          <a:xfrm>
            <a:off x="581633" y="1801625"/>
            <a:ext cx="4297680" cy="4694708"/>
          </a:xfrm>
        </p:spPr>
        <p:txBody>
          <a:bodyPr/>
          <a:lstStyle>
            <a:lvl5pPr marL="2057400" indent="-228600">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5"/>
          <p:cNvSpPr>
            <a:spLocks noGrp="1"/>
          </p:cNvSpPr>
          <p:nvPr>
            <p:ph type="body" sz="quarter" idx="14"/>
          </p:nvPr>
        </p:nvSpPr>
        <p:spPr>
          <a:xfrm>
            <a:off x="5228456" y="1801625"/>
            <a:ext cx="4297680" cy="4694708"/>
          </a:xfrm>
        </p:spPr>
        <p:txBody>
          <a:bodyPr/>
          <a:lstStyle>
            <a:lvl5pPr marL="2057400" indent="-228600">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3"/>
          <p:cNvSpPr>
            <a:spLocks noGrp="1"/>
          </p:cNvSpPr>
          <p:nvPr>
            <p:ph type="ftr" sz="quarter" idx="3"/>
          </p:nvPr>
        </p:nvSpPr>
        <p:spPr>
          <a:xfrm>
            <a:off x="489456" y="6461464"/>
            <a:ext cx="4114800" cy="365125"/>
          </a:xfrm>
          <a:prstGeom prst="rect">
            <a:avLst/>
          </a:prstGeom>
        </p:spPr>
        <p:txBody>
          <a:bodyPr vert="horz" lIns="91440" tIns="45720" rIns="91440" bIns="45720" rtlCol="0" anchor="ctr"/>
          <a:lstStyle>
            <a:lvl1pPr algn="l">
              <a:defRPr sz="1400">
                <a:solidFill>
                  <a:schemeClr val="accent2">
                    <a:lumMod val="50000"/>
                  </a:schemeClr>
                </a:solidFill>
              </a:defRPr>
            </a:lvl1pPr>
          </a:lstStyle>
          <a:p>
            <a:r>
              <a:rPr lang="en-US"/>
              <a:t>KDE:OAA:DAS:ko: 10/17/2016</a:t>
            </a:r>
          </a:p>
        </p:txBody>
      </p:sp>
    </p:spTree>
    <p:extLst>
      <p:ext uri="{BB962C8B-B14F-4D97-AF65-F5344CB8AC3E}">
        <p14:creationId xmlns:p14="http://schemas.microsoft.com/office/powerpoint/2010/main" val="2116436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BCC9B-D981-5810-AD5E-47A5DBD968E0}"/>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E7802407-BCB9-9A01-D592-B08270C010DA}"/>
              </a:ext>
            </a:extLst>
          </p:cNvPr>
          <p:cNvSpPr>
            <a:spLocks noGrp="1"/>
          </p:cNvSpPr>
          <p:nvPr>
            <p:ph type="ftr" sz="quarter" idx="10"/>
          </p:nvPr>
        </p:nvSpPr>
        <p:spPr/>
        <p:txBody>
          <a:bodyPr/>
          <a:lstStyle/>
          <a:p>
            <a:r>
              <a:rPr lang="en-US"/>
              <a:t>KDE: OAA: DAAS: Presentation Name </a:t>
            </a:r>
          </a:p>
        </p:txBody>
      </p:sp>
      <p:sp>
        <p:nvSpPr>
          <p:cNvPr id="4" name="Slide Number Placeholder 3">
            <a:extLst>
              <a:ext uri="{FF2B5EF4-FFF2-40B4-BE49-F238E27FC236}">
                <a16:creationId xmlns:a16="http://schemas.microsoft.com/office/drawing/2014/main" id="{B999A69B-2BE4-9107-A10F-46999206FF80}"/>
              </a:ext>
            </a:extLst>
          </p:cNvPr>
          <p:cNvSpPr>
            <a:spLocks noGrp="1"/>
          </p:cNvSpPr>
          <p:nvPr>
            <p:ph type="sldNum" sz="quarter" idx="11"/>
          </p:nvPr>
        </p:nvSpPr>
        <p:spPr/>
        <p:txBody>
          <a:bodyPr/>
          <a:lstStyle/>
          <a:p>
            <a:fld id="{266DC644-B50C-4938-9019-C0DFB5CBD5BB}" type="slidenum">
              <a:rPr lang="en-US" smtClean="0"/>
              <a:t>‹#›</a:t>
            </a:fld>
            <a:endParaRPr lang="en-US"/>
          </a:p>
        </p:txBody>
      </p:sp>
    </p:spTree>
    <p:extLst>
      <p:ext uri="{BB962C8B-B14F-4D97-AF65-F5344CB8AC3E}">
        <p14:creationId xmlns:p14="http://schemas.microsoft.com/office/powerpoint/2010/main" val="260978696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B55A3-9192-AA4B-A28B-F665D0BBD9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3CF848-C4FD-8E4B-B94D-2FC841DBA2E0}"/>
              </a:ext>
            </a:extLst>
          </p:cNvPr>
          <p:cNvSpPr>
            <a:spLocks noGrp="1"/>
          </p:cNvSpPr>
          <p:nvPr>
            <p:ph idx="1"/>
          </p:nvPr>
        </p:nvSpPr>
        <p:spPr>
          <a:xfrm>
            <a:off x="836762" y="1690688"/>
            <a:ext cx="10515600" cy="4093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A3F54B59-D8EC-434F-A166-20C80AE0AC7C}"/>
              </a:ext>
            </a:extLst>
          </p:cNvPr>
          <p:cNvSpPr>
            <a:spLocks noGrp="1"/>
          </p:cNvSpPr>
          <p:nvPr>
            <p:ph type="ftr" sz="quarter" idx="11"/>
          </p:nvPr>
        </p:nvSpPr>
        <p:spPr>
          <a:xfrm>
            <a:off x="0" y="6356350"/>
            <a:ext cx="3564699" cy="365125"/>
          </a:xfrm>
        </p:spPr>
        <p:txBody>
          <a:bodyPr/>
          <a:lstStyle/>
          <a:p>
            <a:r>
              <a:rPr lang="en-US"/>
              <a:t>KDE: OAA: DAAS: Presentation Name </a:t>
            </a:r>
          </a:p>
        </p:txBody>
      </p:sp>
    </p:spTree>
    <p:extLst>
      <p:ext uri="{BB962C8B-B14F-4D97-AF65-F5344CB8AC3E}">
        <p14:creationId xmlns:p14="http://schemas.microsoft.com/office/powerpoint/2010/main" val="114667962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2AF73-9A4E-D146-900B-0DCB6902448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068D449-E993-6C44-BBED-F872FBC174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A39392A0-E4A1-8D48-AC5B-1687A954FC93}"/>
              </a:ext>
            </a:extLst>
          </p:cNvPr>
          <p:cNvSpPr>
            <a:spLocks noGrp="1"/>
          </p:cNvSpPr>
          <p:nvPr>
            <p:ph type="ftr" sz="quarter" idx="11"/>
          </p:nvPr>
        </p:nvSpPr>
        <p:spPr>
          <a:xfrm>
            <a:off x="0" y="6457303"/>
            <a:ext cx="4078266" cy="365125"/>
          </a:xfrm>
        </p:spPr>
        <p:txBody>
          <a:bodyPr/>
          <a:lstStyle>
            <a:lvl1pPr>
              <a:defRPr>
                <a:solidFill>
                  <a:srgbClr val="102649"/>
                </a:solidFill>
              </a:defRPr>
            </a:lvl1pPr>
          </a:lstStyle>
          <a:p>
            <a:r>
              <a:rPr lang="en-US"/>
              <a:t>KDE: OAA: DAAS: Presentation Name </a:t>
            </a:r>
          </a:p>
        </p:txBody>
      </p:sp>
      <p:sp>
        <p:nvSpPr>
          <p:cNvPr id="6" name="Slide Number Placeholder 5">
            <a:extLst>
              <a:ext uri="{FF2B5EF4-FFF2-40B4-BE49-F238E27FC236}">
                <a16:creationId xmlns:a16="http://schemas.microsoft.com/office/drawing/2014/main" id="{DC31426B-CAD7-A248-9D25-832FA2DA8EAC}"/>
              </a:ext>
            </a:extLst>
          </p:cNvPr>
          <p:cNvSpPr>
            <a:spLocks noGrp="1"/>
          </p:cNvSpPr>
          <p:nvPr>
            <p:ph type="sldNum" sz="quarter" idx="12"/>
          </p:nvPr>
        </p:nvSpPr>
        <p:spPr>
          <a:xfrm>
            <a:off x="8610600" y="6356350"/>
            <a:ext cx="2743200" cy="365125"/>
          </a:xfrm>
          <a:prstGeom prst="rect">
            <a:avLst/>
          </a:prstGeom>
        </p:spPr>
        <p:txBody>
          <a:bodyPr/>
          <a:lstStyle>
            <a:lvl1pPr>
              <a:defRPr>
                <a:solidFill>
                  <a:srgbClr val="102649"/>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8388721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129AE-3E3D-8D40-9357-256A736AB1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F97DC4-37E3-C541-8F1C-EC9F203D4EB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18A85B-13CF-DC4C-9B51-8C0EC0757430}"/>
              </a:ext>
            </a:extLst>
          </p:cNvPr>
          <p:cNvSpPr>
            <a:spLocks noGrp="1"/>
          </p:cNvSpPr>
          <p:nvPr>
            <p:ph sz="half" idx="2"/>
          </p:nvPr>
        </p:nvSpPr>
        <p:spPr>
          <a:xfrm>
            <a:off x="6172200" y="1825625"/>
            <a:ext cx="5181600" cy="36696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23010285-C8F1-CC49-B417-CA5C71B95526}"/>
              </a:ext>
            </a:extLst>
          </p:cNvPr>
          <p:cNvSpPr>
            <a:spLocks noGrp="1"/>
          </p:cNvSpPr>
          <p:nvPr>
            <p:ph type="ftr" sz="quarter" idx="11"/>
          </p:nvPr>
        </p:nvSpPr>
        <p:spPr>
          <a:xfrm>
            <a:off x="0" y="6483936"/>
            <a:ext cx="3564699" cy="365125"/>
          </a:xfrm>
        </p:spPr>
        <p:txBody>
          <a:bodyPr/>
          <a:lstStyle/>
          <a:p>
            <a:r>
              <a:rPr lang="en-US"/>
              <a:t>KDE: OAA: DAAS: Presentation Name </a:t>
            </a:r>
          </a:p>
        </p:txBody>
      </p:sp>
    </p:spTree>
    <p:extLst>
      <p:ext uri="{BB962C8B-B14F-4D97-AF65-F5344CB8AC3E}">
        <p14:creationId xmlns:p14="http://schemas.microsoft.com/office/powerpoint/2010/main" val="258210417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DC529-84D4-2947-8D87-A9FE98A465C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81BF79D-E057-CE44-9D97-934038F085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57DC18-B0E2-5D48-BC36-CA6CE055489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6779E1-2F41-084E-B78A-9475EADB33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E98414-52E5-4E4B-BD61-22E50040F5E4}"/>
              </a:ext>
            </a:extLst>
          </p:cNvPr>
          <p:cNvSpPr>
            <a:spLocks noGrp="1"/>
          </p:cNvSpPr>
          <p:nvPr>
            <p:ph sz="quarter" idx="4"/>
          </p:nvPr>
        </p:nvSpPr>
        <p:spPr>
          <a:xfrm>
            <a:off x="6172200" y="2505075"/>
            <a:ext cx="5183188" cy="30079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69B81514-1649-6142-AC73-F89804C2EA4E}"/>
              </a:ext>
            </a:extLst>
          </p:cNvPr>
          <p:cNvSpPr>
            <a:spLocks noGrp="1"/>
          </p:cNvSpPr>
          <p:nvPr>
            <p:ph type="ftr" sz="quarter" idx="11"/>
          </p:nvPr>
        </p:nvSpPr>
        <p:spPr>
          <a:xfrm>
            <a:off x="0" y="6492875"/>
            <a:ext cx="3564699" cy="365125"/>
          </a:xfrm>
        </p:spPr>
        <p:txBody>
          <a:bodyPr/>
          <a:lstStyle/>
          <a:p>
            <a:r>
              <a:rPr lang="en-US"/>
              <a:t>KDE: OAA: DAAS: Presentation Name </a:t>
            </a:r>
          </a:p>
        </p:txBody>
      </p:sp>
    </p:spTree>
    <p:extLst>
      <p:ext uri="{BB962C8B-B14F-4D97-AF65-F5344CB8AC3E}">
        <p14:creationId xmlns:p14="http://schemas.microsoft.com/office/powerpoint/2010/main" val="296406312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95664-CBD9-5B44-AF8D-232A4D4E3EF6}"/>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E5737E07-BDE7-EE4F-A7D2-BCC968B7D3B9}"/>
              </a:ext>
            </a:extLst>
          </p:cNvPr>
          <p:cNvSpPr>
            <a:spLocks noGrp="1"/>
          </p:cNvSpPr>
          <p:nvPr>
            <p:ph type="ftr" sz="quarter" idx="11"/>
          </p:nvPr>
        </p:nvSpPr>
        <p:spPr>
          <a:xfrm>
            <a:off x="221202" y="6374044"/>
            <a:ext cx="3564699" cy="365125"/>
          </a:xfrm>
        </p:spPr>
        <p:txBody>
          <a:bodyPr/>
          <a:lstStyle>
            <a:lvl1pPr>
              <a:defRPr>
                <a:solidFill>
                  <a:srgbClr val="102649"/>
                </a:solidFill>
              </a:defRPr>
            </a:lvl1pPr>
          </a:lstStyle>
          <a:p>
            <a:r>
              <a:rPr lang="en-US"/>
              <a:t>KDE: OAA: DAAS: Presentation Name </a:t>
            </a:r>
          </a:p>
        </p:txBody>
      </p:sp>
    </p:spTree>
    <p:extLst>
      <p:ext uri="{BB962C8B-B14F-4D97-AF65-F5344CB8AC3E}">
        <p14:creationId xmlns:p14="http://schemas.microsoft.com/office/powerpoint/2010/main" val="327429318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363B547-38B5-CE45-9D41-AB9885E10534}"/>
              </a:ext>
            </a:extLst>
          </p:cNvPr>
          <p:cNvSpPr>
            <a:spLocks noGrp="1"/>
          </p:cNvSpPr>
          <p:nvPr>
            <p:ph type="ftr" sz="quarter" idx="11"/>
          </p:nvPr>
        </p:nvSpPr>
        <p:spPr>
          <a:xfrm>
            <a:off x="0" y="6492875"/>
            <a:ext cx="3564699" cy="365125"/>
          </a:xfrm>
        </p:spPr>
        <p:txBody>
          <a:bodyPr/>
          <a:lstStyle>
            <a:lvl1pPr>
              <a:defRPr>
                <a:solidFill>
                  <a:srgbClr val="102649"/>
                </a:solidFill>
              </a:defRPr>
            </a:lvl1pPr>
          </a:lstStyle>
          <a:p>
            <a:r>
              <a:rPr lang="en-US"/>
              <a:t>KDE: OAA: DAAS: Presentation Name </a:t>
            </a:r>
          </a:p>
        </p:txBody>
      </p:sp>
    </p:spTree>
    <p:extLst>
      <p:ext uri="{BB962C8B-B14F-4D97-AF65-F5344CB8AC3E}">
        <p14:creationId xmlns:p14="http://schemas.microsoft.com/office/powerpoint/2010/main" val="120389882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747C7-D880-DF47-A5AB-551081E93E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CD60D4-B40E-F34D-80B5-1FB5C01929C3}"/>
              </a:ext>
            </a:extLst>
          </p:cNvPr>
          <p:cNvSpPr>
            <a:spLocks noGrp="1"/>
          </p:cNvSpPr>
          <p:nvPr>
            <p:ph idx="1"/>
          </p:nvPr>
        </p:nvSpPr>
        <p:spPr>
          <a:xfrm>
            <a:off x="5183188" y="1891430"/>
            <a:ext cx="6172200" cy="396962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6E9781-5FD6-404C-9615-4A709D3011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B023D8E5-FB74-B545-B35C-110FA0DCFD66}"/>
              </a:ext>
            </a:extLst>
          </p:cNvPr>
          <p:cNvSpPr>
            <a:spLocks noGrp="1"/>
          </p:cNvSpPr>
          <p:nvPr>
            <p:ph type="ftr" sz="quarter" idx="11"/>
          </p:nvPr>
        </p:nvSpPr>
        <p:spPr>
          <a:xfrm>
            <a:off x="-2088" y="6492875"/>
            <a:ext cx="4040688" cy="365125"/>
          </a:xfrm>
        </p:spPr>
        <p:txBody>
          <a:bodyPr/>
          <a:lstStyle>
            <a:lvl1pPr>
              <a:defRPr>
                <a:solidFill>
                  <a:srgbClr val="102649"/>
                </a:solidFill>
              </a:defRPr>
            </a:lvl1pPr>
          </a:lstStyle>
          <a:p>
            <a:r>
              <a:rPr lang="en-US"/>
              <a:t>KDE: OAA: DAAS: Presentation Name </a:t>
            </a:r>
          </a:p>
        </p:txBody>
      </p:sp>
      <p:sp>
        <p:nvSpPr>
          <p:cNvPr id="7" name="Slide Number Placeholder 6">
            <a:extLst>
              <a:ext uri="{FF2B5EF4-FFF2-40B4-BE49-F238E27FC236}">
                <a16:creationId xmlns:a16="http://schemas.microsoft.com/office/drawing/2014/main" id="{2BAA720A-FAFC-0B47-B836-6026134BEC69}"/>
              </a:ext>
            </a:extLst>
          </p:cNvPr>
          <p:cNvSpPr>
            <a:spLocks noGrp="1"/>
          </p:cNvSpPr>
          <p:nvPr>
            <p:ph type="sldNum" sz="quarter" idx="12"/>
          </p:nvPr>
        </p:nvSpPr>
        <p:spPr>
          <a:xfrm>
            <a:off x="9089995" y="6475058"/>
            <a:ext cx="2743200" cy="365125"/>
          </a:xfrm>
          <a:prstGeom prst="rect">
            <a:avLst/>
          </a:prstGeom>
        </p:spPr>
        <p:txBody>
          <a:bodyPr/>
          <a:lstStyle>
            <a:lvl1pPr>
              <a:defRPr>
                <a:solidFill>
                  <a:srgbClr val="102649"/>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283270526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FAA31E-A6D5-0042-9274-104B04F9AD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91896C5-06B0-3147-AB94-8C999EE890FF}"/>
              </a:ext>
            </a:extLst>
          </p:cNvPr>
          <p:cNvSpPr>
            <a:spLocks noGrp="1"/>
          </p:cNvSpPr>
          <p:nvPr>
            <p:ph type="body" idx="1"/>
          </p:nvPr>
        </p:nvSpPr>
        <p:spPr>
          <a:xfrm>
            <a:off x="838200" y="1825625"/>
            <a:ext cx="10515600" cy="39182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CC268BD-BE55-F341-B9D2-8E463FCF8391}"/>
              </a:ext>
            </a:extLst>
          </p:cNvPr>
          <p:cNvSpPr>
            <a:spLocks noGrp="1"/>
          </p:cNvSpPr>
          <p:nvPr>
            <p:ph type="ftr" sz="quarter" idx="3"/>
          </p:nvPr>
        </p:nvSpPr>
        <p:spPr>
          <a:xfrm>
            <a:off x="0" y="6475058"/>
            <a:ext cx="3564699" cy="365125"/>
          </a:xfrm>
          <a:prstGeom prst="rect">
            <a:avLst/>
          </a:prstGeom>
        </p:spPr>
        <p:txBody>
          <a:bodyPr vert="horz" lIns="91440" tIns="45720" rIns="91440" bIns="45720" rtlCol="0" anchor="ctr"/>
          <a:lstStyle>
            <a:lvl1pPr algn="ctr">
              <a:defRPr sz="1200">
                <a:solidFill>
                  <a:schemeClr val="bg1"/>
                </a:solidFill>
              </a:defRPr>
            </a:lvl1pPr>
          </a:lstStyle>
          <a:p>
            <a:r>
              <a:rPr lang="en-US"/>
              <a:t>KDE: OAA: DAAS: Presentation Name </a:t>
            </a:r>
          </a:p>
        </p:txBody>
      </p:sp>
      <p:sp>
        <p:nvSpPr>
          <p:cNvPr id="4" name="Slide Number Placeholder 3">
            <a:extLst>
              <a:ext uri="{FF2B5EF4-FFF2-40B4-BE49-F238E27FC236}">
                <a16:creationId xmlns:a16="http://schemas.microsoft.com/office/drawing/2014/main" id="{5602FD1A-9D5A-45EB-8859-B0BA34934DC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6DC644-B50C-4938-9019-C0DFB5CBD5BB}" type="slidenum">
              <a:rPr lang="en-US" smtClean="0"/>
              <a:t>‹#›</a:t>
            </a:fld>
            <a:endParaRPr lang="en-US"/>
          </a:p>
        </p:txBody>
      </p:sp>
      <p:sp>
        <p:nvSpPr>
          <p:cNvPr id="7" name="TextBox 6">
            <a:extLst>
              <a:ext uri="{FF2B5EF4-FFF2-40B4-BE49-F238E27FC236}">
                <a16:creationId xmlns:a16="http://schemas.microsoft.com/office/drawing/2014/main" id="{4F3C4621-AF60-48FB-909A-2D36D0C2BE71}"/>
              </a:ext>
            </a:extLst>
          </p:cNvPr>
          <p:cNvSpPr txBox="1"/>
          <p:nvPr userDrawn="1"/>
        </p:nvSpPr>
        <p:spPr>
          <a:xfrm>
            <a:off x="7096665" y="6492875"/>
            <a:ext cx="503208" cy="276999"/>
          </a:xfrm>
          <a:prstGeom prst="rect">
            <a:avLst/>
          </a:prstGeom>
          <a:noFill/>
        </p:spPr>
        <p:txBody>
          <a:bodyPr wrap="square" rtlCol="0">
            <a:spAutoFit/>
          </a:bodyPr>
          <a:lstStyle/>
          <a:p>
            <a:fld id="{EE2B8DAB-7F15-4A3A-B4B6-3E2ED231A141}" type="slidenum">
              <a:rPr lang="en-US" sz="1200" smtClean="0">
                <a:solidFill>
                  <a:schemeClr val="bg1"/>
                </a:solidFill>
              </a:rPr>
              <a:t>‹#›</a:t>
            </a:fld>
            <a:endParaRPr lang="en-US" sz="1200">
              <a:solidFill>
                <a:schemeClr val="bg1"/>
              </a:solidFill>
            </a:endParaRPr>
          </a:p>
        </p:txBody>
      </p:sp>
    </p:spTree>
    <p:extLst>
      <p:ext uri="{BB962C8B-B14F-4D97-AF65-F5344CB8AC3E}">
        <p14:creationId xmlns:p14="http://schemas.microsoft.com/office/powerpoint/2010/main" val="2271339680"/>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2" r:id="rId14"/>
    <p:sldLayoutId id="2147483663" r:id="rId15"/>
  </p:sldLayoutIdLst>
  <p:hf hdr="0" ftr="0" dt="0"/>
  <p:txStyles>
    <p:title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microsoft.com/office/2018/10/relationships/comments" Target="../comments/modernComment_109_CF48CF9D.xm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18/10/relationships/comments" Target="../comments/modernComment_10F_506AF1E6.xml"/><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microsoft.com/office/2018/10/relationships/comments" Target="../comments/modernComment_13F_CC031637.xml"/><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microsoft.com/office/2018/10/relationships/comments" Target="../comments/modernComment_12E_5D361C27.xml"/><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microsoft.com/office/2018/10/relationships/comments" Target="../comments/modernComment_131_78935283.xml"/><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microsoft.com/office/2018/10/relationships/comments" Target="../comments/modernComment_11E_55E0761.xml"/><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microsoft.com/office/2018/10/relationships/comments" Target="../comments/modernComment_124_1B14DAD5.xml"/><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microsoft.com/office/2018/10/relationships/comments" Target="../comments/modernComment_13D_8B84666A.xml"/><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microsoft.com/office/2018/10/relationships/comments" Target="../comments/modernComment_132_66386571.xml"/><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microsoft.com/office/2018/10/relationships/comments" Target="../comments/modernComment_141_6891ED5.xml"/><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microsoft.com/office/2018/10/relationships/comments" Target="../comments/modernComment_130_289FED3D.xml"/><Relationship Id="rId2" Type="http://schemas.openxmlformats.org/officeDocument/2006/relationships/notesSlide" Target="../notesSlides/notesSlide24.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hyperlink" Target="mailto:dacinfo@education.ky.gov" TargetMode="External"/><Relationship Id="rId2" Type="http://schemas.openxmlformats.org/officeDocument/2006/relationships/notesSlide" Target="../notesSlides/notesSlide26.xml"/><Relationship Id="rId1" Type="http://schemas.openxmlformats.org/officeDocument/2006/relationships/slideLayout" Target="../slideLayouts/slideLayout3.xml"/><Relationship Id="rId5" Type="http://schemas.openxmlformats.org/officeDocument/2006/relationships/hyperlink" Target="mailto:arrell.Mattingly@uky.edu" TargetMode="External"/><Relationship Id="rId4" Type="http://schemas.openxmlformats.org/officeDocument/2006/relationships/hyperlink" Target="mailto:Sherri.craig@education.ky.gov" TargetMode="External"/></Relationships>
</file>

<file path=ppt/slides/_rels/slide3.xml.rels><?xml version="1.0" encoding="UTF-8" standalone="yes"?>
<Relationships xmlns="http://schemas.openxmlformats.org/package/2006/relationships"><Relationship Id="rId3" Type="http://schemas.microsoft.com/office/2018/10/relationships/comments" Target="../comments/modernComment_119_644506A.xml"/><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microsoft.com/office/2018/10/relationships/comments" Target="../comments/modernComment_12D_0.xml"/><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5.png"/><Relationship Id="rId4" Type="http://schemas.openxmlformats.org/officeDocument/2006/relationships/hyperlink" Target="https://kapp-crd.azurewebsites.net/Login.aspx" TargetMode="External"/></Relationships>
</file>

<file path=ppt/slides/_rels/slide5.xml.rels><?xml version="1.0" encoding="UTF-8" standalone="yes"?>
<Relationships xmlns="http://schemas.openxmlformats.org/package/2006/relationships"><Relationship Id="rId3" Type="http://schemas.microsoft.com/office/2018/10/relationships/comments" Target="../comments/modernComment_11A_5FAACE5E.xml"/><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microsoft.com/office/2018/10/relationships/comments" Target="../comments/modernComment_137_38C7DCB0.xml"/><Relationship Id="rId2" Type="http://schemas.openxmlformats.org/officeDocument/2006/relationships/notesSlide" Target="../notesSlides/notesSlide7.xml"/><Relationship Id="rId1" Type="http://schemas.openxmlformats.org/officeDocument/2006/relationships/slideLayout" Target="../slideLayouts/slideLayout14.xml"/><Relationship Id="rId5" Type="http://schemas.openxmlformats.org/officeDocument/2006/relationships/hyperlink" Target="mailto:darrell.mattingly@uky.edu" TargetMode="External"/><Relationship Id="rId4" Type="http://schemas.openxmlformats.org/officeDocument/2006/relationships/hyperlink" Target="https://kaap-main.azurewebsites.net/OTS/MemberTools/Login.aspx" TargetMode="External"/></Relationships>
</file>

<file path=ppt/slides/_rels/slide8.xml.rels><?xml version="1.0" encoding="UTF-8" standalone="yes"?>
<Relationships xmlns="http://schemas.openxmlformats.org/package/2006/relationships"><Relationship Id="rId3" Type="http://schemas.microsoft.com/office/2018/10/relationships/comments" Target="../comments/modernComment_11B_3635A0.xm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microsoft.com/office/2018/10/relationships/comments" Target="../comments/modernComment_113_B01DD6BC.xml"/><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ctrTitle"/>
          </p:nvPr>
        </p:nvSpPr>
        <p:spPr/>
        <p:txBody>
          <a:bodyPr/>
          <a:lstStyle/>
          <a:p>
            <a:pPr algn="ctr"/>
            <a:r>
              <a:rPr lang="en-US"/>
              <a:t>Career Readiness Database</a:t>
            </a:r>
          </a:p>
        </p:txBody>
      </p:sp>
      <p:sp>
        <p:nvSpPr>
          <p:cNvPr id="13" name="Subtitle 12"/>
          <p:cNvSpPr>
            <a:spLocks noGrp="1"/>
          </p:cNvSpPr>
          <p:nvPr>
            <p:ph type="subTitle" idx="1"/>
          </p:nvPr>
        </p:nvSpPr>
        <p:spPr>
          <a:xfrm>
            <a:off x="3116818" y="3708746"/>
            <a:ext cx="5958364" cy="1632188"/>
          </a:xfrm>
        </p:spPr>
        <p:txBody>
          <a:bodyPr>
            <a:normAutofit/>
          </a:bodyPr>
          <a:lstStyle/>
          <a:p>
            <a:r>
              <a:rPr lang="en-US"/>
              <a:t>Fall 2024</a:t>
            </a:r>
          </a:p>
        </p:txBody>
      </p:sp>
      <p:sp>
        <p:nvSpPr>
          <p:cNvPr id="14" name="Slide Number Placeholder 13">
            <a:extLst>
              <a:ext uri="{C183D7F6-B498-43B3-948B-1728B52AA6E4}">
                <adec:decorative xmlns:adec="http://schemas.microsoft.com/office/drawing/2017/decorative" val="1"/>
              </a:ext>
            </a:extLst>
          </p:cNvPr>
          <p:cNvSpPr>
            <a:spLocks noGrp="1"/>
          </p:cNvSpPr>
          <p:nvPr>
            <p:ph type="sldNum" sz="quarter" idx="12"/>
          </p:nvPr>
        </p:nvSpPr>
        <p:spPr>
          <a:xfrm>
            <a:off x="11030413" y="6314034"/>
            <a:ext cx="683339" cy="365125"/>
          </a:xfrm>
          <a:prstGeom prst="rect">
            <a:avLst/>
          </a:prstGeom>
        </p:spPr>
        <p:txBody>
          <a:bodyPr vert="horz" lIns="91440" tIns="45720" rIns="91440" bIns="45720" rtlCol="0" anchor="ctr"/>
          <a:lstStyle>
            <a:defPPr>
              <a:defRPr lang="en-US"/>
            </a:defPPr>
            <a:lvl1pPr marL="0" algn="r" defTabSz="914400" rtl="0" eaLnBrk="1" latinLnBrk="0" hangingPunct="1">
              <a:defRPr sz="1800" kern="1200">
                <a:solidFill>
                  <a:schemeClr val="bg1"/>
                </a:solidFill>
                <a:latin typeface="Franklin Gothic Medium" panose="020B06030201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1BD7323-49BF-4C97-8773-5EC64C492009}" type="slidenum">
              <a:rPr lang="en-US" smtClean="0"/>
              <a:pPr/>
              <a:t>1</a:t>
            </a:fld>
            <a:endParaRPr lang="en-US"/>
          </a:p>
        </p:txBody>
      </p:sp>
    </p:spTree>
    <p:extLst>
      <p:ext uri="{BB962C8B-B14F-4D97-AF65-F5344CB8AC3E}">
        <p14:creationId xmlns:p14="http://schemas.microsoft.com/office/powerpoint/2010/main" val="3477655453"/>
      </p:ext>
    </p:extLst>
  </p:cSld>
  <p:clrMapOvr>
    <a:masterClrMapping/>
  </p:clrMapOvr>
  <p:extLst>
    <p:ext uri="{6950BFC3-D8DA-4A85-94F7-54DA5524770B}">
      <p188:commentRel xmlns:p188="http://schemas.microsoft.com/office/powerpoint/2018/8/main" r:id="rId3"/>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786" y="0"/>
            <a:ext cx="8596668" cy="1320800"/>
          </a:xfrm>
        </p:spPr>
        <p:txBody>
          <a:bodyPr>
            <a:normAutofit/>
          </a:bodyPr>
          <a:lstStyle/>
          <a:p>
            <a:r>
              <a:rPr lang="en-US"/>
              <a:t>Student Roster Interface</a:t>
            </a:r>
          </a:p>
        </p:txBody>
      </p:sp>
      <p:sp>
        <p:nvSpPr>
          <p:cNvPr id="3" name="Text Placeholder 2"/>
          <p:cNvSpPr>
            <a:spLocks noGrp="1"/>
          </p:cNvSpPr>
          <p:nvPr>
            <p:ph type="body" sz="quarter" idx="13"/>
          </p:nvPr>
        </p:nvSpPr>
        <p:spPr>
          <a:xfrm>
            <a:off x="555786" y="1173385"/>
            <a:ext cx="10474627" cy="4511230"/>
          </a:xfrm>
        </p:spPr>
        <p:txBody>
          <a:bodyPr>
            <a:normAutofit fontScale="92500" lnSpcReduction="10000"/>
          </a:bodyPr>
          <a:lstStyle/>
          <a:p>
            <a:pPr marL="0" indent="0">
              <a:buNone/>
            </a:pPr>
            <a:r>
              <a:rPr lang="en-US" sz="3200" dirty="0">
                <a:solidFill>
                  <a:schemeClr val="tx1"/>
                </a:solidFill>
              </a:rPr>
              <a:t>The Student roster contains the following for each student on a teacher’s roster:</a:t>
            </a:r>
          </a:p>
          <a:p>
            <a:r>
              <a:rPr lang="en-US" sz="3200" dirty="0"/>
              <a:t>CRDID - Career Readiness Database Identifier</a:t>
            </a:r>
          </a:p>
          <a:p>
            <a:r>
              <a:rPr lang="en-US" sz="3200" dirty="0"/>
              <a:t>SSID - state student identifier</a:t>
            </a:r>
          </a:p>
          <a:p>
            <a:r>
              <a:rPr lang="en-US" sz="3200" dirty="0">
                <a:solidFill>
                  <a:schemeClr val="tx1"/>
                </a:solidFill>
              </a:rPr>
              <a:t>First Name, Middle Name, Last Name, Grade, Gender - Student’s demographic information </a:t>
            </a:r>
          </a:p>
          <a:p>
            <a:r>
              <a:rPr lang="en-US" sz="3200" dirty="0"/>
              <a:t>ESAR - active link to access the student’s ESAR rating interface</a:t>
            </a:r>
          </a:p>
          <a:p>
            <a:r>
              <a:rPr lang="en-US" sz="3200" dirty="0"/>
              <a:t>CWEC - active link to access the student’s CWEC verification page</a:t>
            </a:r>
          </a:p>
          <a:p>
            <a:pPr marL="0" indent="0">
              <a:buNone/>
            </a:pPr>
            <a:endParaRPr lang="en-US" dirty="0"/>
          </a:p>
        </p:txBody>
      </p:sp>
    </p:spTree>
    <p:extLst>
      <p:ext uri="{BB962C8B-B14F-4D97-AF65-F5344CB8AC3E}">
        <p14:creationId xmlns:p14="http://schemas.microsoft.com/office/powerpoint/2010/main" val="1349186022"/>
      </p:ext>
    </p:extLst>
  </p:cSld>
  <p:clrMapOvr>
    <a:masterClrMapping/>
  </p:clrMapOvr>
  <p:extLst>
    <p:ext uri="{6950BFC3-D8DA-4A85-94F7-54DA5524770B}">
      <p188:commentRel xmlns:p188="http://schemas.microsoft.com/office/powerpoint/2018/8/main" r:id="rId3"/>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AE608-43A8-CFD0-22A4-C790A6E3176B}"/>
              </a:ext>
            </a:extLst>
          </p:cNvPr>
          <p:cNvSpPr>
            <a:spLocks noGrp="1"/>
          </p:cNvSpPr>
          <p:nvPr>
            <p:ph type="title"/>
          </p:nvPr>
        </p:nvSpPr>
        <p:spPr/>
        <p:txBody>
          <a:bodyPr/>
          <a:lstStyle/>
          <a:p>
            <a:r>
              <a:rPr lang="en-US"/>
              <a:t>CRD User Guide and Printable ESAR</a:t>
            </a:r>
          </a:p>
        </p:txBody>
      </p:sp>
      <p:sp>
        <p:nvSpPr>
          <p:cNvPr id="3" name="Text Placeholder 2">
            <a:extLst>
              <a:ext uri="{FF2B5EF4-FFF2-40B4-BE49-F238E27FC236}">
                <a16:creationId xmlns:a16="http://schemas.microsoft.com/office/drawing/2014/main" id="{D3BF495C-3359-2641-FD53-2ED6AE258D6E}"/>
              </a:ext>
            </a:extLst>
          </p:cNvPr>
          <p:cNvSpPr>
            <a:spLocks noGrp="1"/>
          </p:cNvSpPr>
          <p:nvPr>
            <p:ph type="body" sz="quarter" idx="13"/>
          </p:nvPr>
        </p:nvSpPr>
        <p:spPr>
          <a:xfrm>
            <a:off x="555786" y="1773451"/>
            <a:ext cx="9151885" cy="3675371"/>
          </a:xfrm>
        </p:spPr>
        <p:txBody>
          <a:bodyPr/>
          <a:lstStyle/>
          <a:p>
            <a:r>
              <a:rPr lang="en-US" sz="3200" dirty="0"/>
              <a:t>The last two links under teacher tools are the:</a:t>
            </a:r>
          </a:p>
          <a:p>
            <a:pPr lvl="1"/>
            <a:r>
              <a:rPr lang="en-US" sz="2800" dirty="0"/>
              <a:t>CRD User Guide, click this link to download a PDF copy of the CRD User Guide.</a:t>
            </a:r>
          </a:p>
          <a:p>
            <a:pPr lvl="1"/>
            <a:r>
              <a:rPr lang="en-US" sz="2800" dirty="0"/>
              <a:t>Printable ESAR, click this link to download a PDF copy of the ESAR to administer the ESAR rating scale.</a:t>
            </a:r>
          </a:p>
          <a:p>
            <a:endParaRPr lang="en-US" dirty="0"/>
          </a:p>
        </p:txBody>
      </p:sp>
    </p:spTree>
    <p:extLst>
      <p:ext uri="{BB962C8B-B14F-4D97-AF65-F5344CB8AC3E}">
        <p14:creationId xmlns:p14="http://schemas.microsoft.com/office/powerpoint/2010/main" val="3422754359"/>
      </p:ext>
    </p:extLst>
  </p:cSld>
  <p:clrMapOvr>
    <a:masterClrMapping/>
  </p:clrMapOvr>
  <p:extLst>
    <p:ext uri="{6950BFC3-D8DA-4A85-94F7-54DA5524770B}">
      <p188:commentRel xmlns:p188="http://schemas.microsoft.com/office/powerpoint/2018/8/main" r:id="rId3"/>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nchor="ctr">
            <a:normAutofit/>
          </a:bodyPr>
          <a:lstStyle/>
          <a:p>
            <a:r>
              <a:rPr lang="en-US"/>
              <a:t>List of Students</a:t>
            </a:r>
          </a:p>
        </p:txBody>
      </p:sp>
      <p:sp>
        <p:nvSpPr>
          <p:cNvPr id="3" name="Text Placeholder 2"/>
          <p:cNvSpPr>
            <a:spLocks noGrp="1"/>
          </p:cNvSpPr>
          <p:nvPr>
            <p:ph sz="half" idx="2"/>
          </p:nvPr>
        </p:nvSpPr>
        <p:spPr>
          <a:xfrm>
            <a:off x="566168" y="1503687"/>
            <a:ext cx="5181600" cy="3669653"/>
          </a:xfrm>
        </p:spPr>
        <p:txBody>
          <a:bodyPr>
            <a:normAutofit/>
          </a:bodyPr>
          <a:lstStyle/>
          <a:p>
            <a:r>
              <a:rPr lang="en-US"/>
              <a:t>The link to the student’s ESAR will be color-coded according to the key:</a:t>
            </a:r>
          </a:p>
        </p:txBody>
      </p:sp>
      <p:sp>
        <p:nvSpPr>
          <p:cNvPr id="4" name="Slide Number Placeholder 3" hidden="1">
            <a:extLst>
              <a:ext uri="{C183D7F6-B498-43B3-948B-1728B52AA6E4}">
                <adec:decorative xmlns:adec="http://schemas.microsoft.com/office/drawing/2017/decorative" val="1"/>
              </a:ext>
            </a:extLst>
          </p:cNvPr>
          <p:cNvSpPr>
            <a:spLocks noGrp="1"/>
          </p:cNvSpPr>
          <p:nvPr>
            <p:ph type="sldNum" sz="quarter" idx="4294967295"/>
          </p:nvPr>
        </p:nvSpPr>
        <p:spPr>
          <a:xfrm>
            <a:off x="11030413" y="6314034"/>
            <a:ext cx="683339" cy="365125"/>
          </a:xfrm>
        </p:spPr>
        <p:txBody>
          <a:bodyPr/>
          <a:lstStyle/>
          <a:p>
            <a:pPr>
              <a:spcAft>
                <a:spcPts val="600"/>
              </a:spcAft>
            </a:pPr>
            <a:fld id="{91BD7323-49BF-4C97-8773-5EC64C492009}" type="slidenum">
              <a:rPr lang="en-US" smtClean="0"/>
              <a:pPr>
                <a:spcAft>
                  <a:spcPts val="600"/>
                </a:spcAft>
              </a:pPr>
              <a:t>12</a:t>
            </a:fld>
            <a:endParaRPr lang="en-US"/>
          </a:p>
        </p:txBody>
      </p:sp>
      <p:pic>
        <p:nvPicPr>
          <p:cNvPr id="11" name="Picture 10" descr="A screenshot of the teacher's student roster">
            <a:extLst>
              <a:ext uri="{FF2B5EF4-FFF2-40B4-BE49-F238E27FC236}">
                <a16:creationId xmlns:a16="http://schemas.microsoft.com/office/drawing/2014/main" id="{764BD717-2178-42B8-ED49-713CED4C314E}"/>
              </a:ext>
            </a:extLst>
          </p:cNvPr>
          <p:cNvPicPr>
            <a:picLocks noChangeAspect="1"/>
          </p:cNvPicPr>
          <p:nvPr/>
        </p:nvPicPr>
        <p:blipFill>
          <a:blip r:embed="rId4"/>
          <a:stretch>
            <a:fillRect/>
          </a:stretch>
        </p:blipFill>
        <p:spPr>
          <a:xfrm>
            <a:off x="5747768" y="928606"/>
            <a:ext cx="6131190" cy="4423509"/>
          </a:xfrm>
          <a:prstGeom prst="rect">
            <a:avLst/>
          </a:prstGeom>
        </p:spPr>
      </p:pic>
    </p:spTree>
    <p:extLst>
      <p:ext uri="{BB962C8B-B14F-4D97-AF65-F5344CB8AC3E}">
        <p14:creationId xmlns:p14="http://schemas.microsoft.com/office/powerpoint/2010/main" val="1563827239"/>
      </p:ext>
    </p:extLst>
  </p:cSld>
  <p:clrMapOvr>
    <a:masterClrMapping/>
  </p:clrMapOvr>
  <p:extLst>
    <p:ext uri="{6950BFC3-D8DA-4A85-94F7-54DA5524770B}">
      <p188:commentRel xmlns:p188="http://schemas.microsoft.com/office/powerpoint/2018/8/main" r:id="rId3"/>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346" y="49490"/>
            <a:ext cx="10515600" cy="1325563"/>
          </a:xfrm>
        </p:spPr>
        <p:txBody>
          <a:bodyPr/>
          <a:lstStyle/>
          <a:p>
            <a:r>
              <a:rPr lang="en-US"/>
              <a:t>ESAR Response Entry Interface</a:t>
            </a:r>
          </a:p>
        </p:txBody>
      </p:sp>
      <p:sp>
        <p:nvSpPr>
          <p:cNvPr id="3" name="Text Placeholder 2"/>
          <p:cNvSpPr>
            <a:spLocks noGrp="1"/>
          </p:cNvSpPr>
          <p:nvPr>
            <p:ph sz="half" idx="1"/>
          </p:nvPr>
        </p:nvSpPr>
        <p:spPr>
          <a:xfrm>
            <a:off x="310852" y="1126737"/>
            <a:ext cx="4144013" cy="4291424"/>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a:t>The active page will be highlighted.</a:t>
            </a:r>
          </a:p>
        </p:txBody>
      </p:sp>
      <p:pic>
        <p:nvPicPr>
          <p:cNvPr id="5" name="Picture 4" descr="A screenshot of the ESAR data entry interface">
            <a:extLst>
              <a:ext uri="{FF2B5EF4-FFF2-40B4-BE49-F238E27FC236}">
                <a16:creationId xmlns:a16="http://schemas.microsoft.com/office/drawing/2014/main" id="{1FC7AA19-9934-F2AF-EE1F-2BC2C3B055A0}"/>
              </a:ext>
            </a:extLst>
          </p:cNvPr>
          <p:cNvPicPr>
            <a:picLocks noChangeAspect="1"/>
          </p:cNvPicPr>
          <p:nvPr/>
        </p:nvPicPr>
        <p:blipFill>
          <a:blip r:embed="rId4"/>
          <a:srcRect l="2470" t="6530" r="5113" b="2108"/>
          <a:stretch/>
        </p:blipFill>
        <p:spPr>
          <a:xfrm>
            <a:off x="4306252" y="1114710"/>
            <a:ext cx="7342954" cy="4616553"/>
          </a:xfrm>
          <a:prstGeom prst="rect">
            <a:avLst/>
          </a:prstGeom>
        </p:spPr>
      </p:pic>
    </p:spTree>
    <p:extLst>
      <p:ext uri="{BB962C8B-B14F-4D97-AF65-F5344CB8AC3E}">
        <p14:creationId xmlns:p14="http://schemas.microsoft.com/office/powerpoint/2010/main" val="2022920835"/>
      </p:ext>
    </p:extLst>
  </p:cSld>
  <p:clrMapOvr>
    <a:masterClrMapping/>
  </p:clrMapOvr>
  <p:extLst>
    <p:ext uri="{6950BFC3-D8DA-4A85-94F7-54DA5524770B}">
      <p188:commentRel xmlns:p188="http://schemas.microsoft.com/office/powerpoint/2018/8/main" r:id="rId3"/>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9A985-E4B2-AA05-8F41-F4EA1B269520}"/>
              </a:ext>
            </a:extLst>
          </p:cNvPr>
          <p:cNvSpPr>
            <a:spLocks noGrp="1"/>
          </p:cNvSpPr>
          <p:nvPr>
            <p:ph type="title"/>
          </p:nvPr>
        </p:nvSpPr>
        <p:spPr>
          <a:xfrm>
            <a:off x="838200" y="365125"/>
            <a:ext cx="10515600" cy="1325563"/>
          </a:xfrm>
        </p:spPr>
        <p:txBody>
          <a:bodyPr anchor="ctr">
            <a:normAutofit/>
          </a:bodyPr>
          <a:lstStyle/>
          <a:p>
            <a:r>
              <a:rPr lang="en-US"/>
              <a:t>ESAR Save Feature</a:t>
            </a:r>
          </a:p>
        </p:txBody>
      </p:sp>
      <p:pic>
        <p:nvPicPr>
          <p:cNvPr id="9" name="Picture 8" descr="A screenshot of the system alert for the ESAR save feature">
            <a:extLst>
              <a:ext uri="{FF2B5EF4-FFF2-40B4-BE49-F238E27FC236}">
                <a16:creationId xmlns:a16="http://schemas.microsoft.com/office/drawing/2014/main" id="{F6E8F724-4EE1-2F94-F3A8-564C6485C97B}"/>
              </a:ext>
            </a:extLst>
          </p:cNvPr>
          <p:cNvPicPr>
            <a:picLocks noChangeAspect="1"/>
          </p:cNvPicPr>
          <p:nvPr/>
        </p:nvPicPr>
        <p:blipFill>
          <a:blip r:embed="rId3"/>
          <a:stretch>
            <a:fillRect/>
          </a:stretch>
        </p:blipFill>
        <p:spPr>
          <a:xfrm>
            <a:off x="836762" y="2015316"/>
            <a:ext cx="10515600" cy="3443858"/>
          </a:xfrm>
          <a:prstGeom prst="rect">
            <a:avLst/>
          </a:prstGeom>
          <a:noFill/>
        </p:spPr>
      </p:pic>
      <p:sp>
        <p:nvSpPr>
          <p:cNvPr id="4" name="Slide Number Placeholder 3" hidden="1">
            <a:extLst>
              <a:ext uri="{FF2B5EF4-FFF2-40B4-BE49-F238E27FC236}">
                <a16:creationId xmlns:a16="http://schemas.microsoft.com/office/drawing/2014/main" id="{D1BC3E0C-F432-09DF-5DAF-42D1A3F116A3}"/>
              </a:ext>
              <a:ext uri="{C183D7F6-B498-43B3-948B-1728B52AA6E4}">
                <adec:decorative xmlns:adec="http://schemas.microsoft.com/office/drawing/2017/decorative" val="1"/>
              </a:ext>
            </a:extLst>
          </p:cNvPr>
          <p:cNvSpPr>
            <a:spLocks noGrp="1"/>
          </p:cNvSpPr>
          <p:nvPr>
            <p:ph type="sldNum" sz="quarter" idx="4294967295"/>
          </p:nvPr>
        </p:nvSpPr>
        <p:spPr>
          <a:xfrm>
            <a:off x="11507788" y="6313488"/>
            <a:ext cx="684212" cy="365125"/>
          </a:xfrm>
        </p:spPr>
        <p:txBody>
          <a:bodyPr/>
          <a:lstStyle/>
          <a:p>
            <a:pPr>
              <a:spcAft>
                <a:spcPts val="600"/>
              </a:spcAft>
            </a:pPr>
            <a:fld id="{91BD7323-49BF-4C97-8773-5EC64C492009}" type="slidenum">
              <a:rPr lang="en-US" smtClean="0"/>
              <a:pPr>
                <a:spcAft>
                  <a:spcPts val="600"/>
                </a:spcAft>
              </a:pPr>
              <a:t>14</a:t>
            </a:fld>
            <a:endParaRPr lang="en-US"/>
          </a:p>
        </p:txBody>
      </p:sp>
    </p:spTree>
    <p:extLst>
      <p:ext uri="{BB962C8B-B14F-4D97-AF65-F5344CB8AC3E}">
        <p14:creationId xmlns:p14="http://schemas.microsoft.com/office/powerpoint/2010/main" val="26891780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C39E2-6682-D16F-F7CD-82A25820ACAC}"/>
              </a:ext>
            </a:extLst>
          </p:cNvPr>
          <p:cNvSpPr>
            <a:spLocks noGrp="1"/>
          </p:cNvSpPr>
          <p:nvPr>
            <p:ph type="title"/>
          </p:nvPr>
        </p:nvSpPr>
        <p:spPr>
          <a:xfrm>
            <a:off x="838200" y="365125"/>
            <a:ext cx="10515600" cy="1325563"/>
          </a:xfrm>
        </p:spPr>
        <p:txBody>
          <a:bodyPr anchor="ctr">
            <a:normAutofit/>
          </a:bodyPr>
          <a:lstStyle/>
          <a:p>
            <a:r>
              <a:rPr lang="en-US"/>
              <a:t>ESAR Save and Submit Feature</a:t>
            </a:r>
          </a:p>
        </p:txBody>
      </p:sp>
      <p:pic>
        <p:nvPicPr>
          <p:cNvPr id="8" name="Picture 7" descr="A screenshot of the system alert for the ESAR  save and submit feature">
            <a:extLst>
              <a:ext uri="{FF2B5EF4-FFF2-40B4-BE49-F238E27FC236}">
                <a16:creationId xmlns:a16="http://schemas.microsoft.com/office/drawing/2014/main" id="{6DFDB7CF-3A40-7AF7-E179-238727116C86}"/>
              </a:ext>
            </a:extLst>
          </p:cNvPr>
          <p:cNvPicPr>
            <a:picLocks noChangeAspect="1"/>
          </p:cNvPicPr>
          <p:nvPr/>
        </p:nvPicPr>
        <p:blipFill>
          <a:blip r:embed="rId3"/>
          <a:stretch>
            <a:fillRect/>
          </a:stretch>
        </p:blipFill>
        <p:spPr>
          <a:xfrm>
            <a:off x="836762" y="1949593"/>
            <a:ext cx="10515600" cy="3575304"/>
          </a:xfrm>
          <a:prstGeom prst="rect">
            <a:avLst/>
          </a:prstGeom>
          <a:noFill/>
        </p:spPr>
      </p:pic>
      <p:sp>
        <p:nvSpPr>
          <p:cNvPr id="4" name="Slide Number Placeholder 3" hidden="1">
            <a:extLst>
              <a:ext uri="{FF2B5EF4-FFF2-40B4-BE49-F238E27FC236}">
                <a16:creationId xmlns:a16="http://schemas.microsoft.com/office/drawing/2014/main" id="{C248DEC9-B81F-C55E-86AD-8DCD10580DA7}"/>
              </a:ext>
              <a:ext uri="{C183D7F6-B498-43B3-948B-1728B52AA6E4}">
                <adec:decorative xmlns:adec="http://schemas.microsoft.com/office/drawing/2017/decorative" val="1"/>
              </a:ext>
            </a:extLst>
          </p:cNvPr>
          <p:cNvSpPr>
            <a:spLocks noGrp="1"/>
          </p:cNvSpPr>
          <p:nvPr>
            <p:ph type="sldNum" sz="quarter" idx="4294967295"/>
          </p:nvPr>
        </p:nvSpPr>
        <p:spPr>
          <a:xfrm>
            <a:off x="11030413" y="6314034"/>
            <a:ext cx="683339" cy="365125"/>
          </a:xfrm>
        </p:spPr>
        <p:txBody>
          <a:bodyPr/>
          <a:lstStyle/>
          <a:p>
            <a:pPr>
              <a:spcAft>
                <a:spcPts val="600"/>
              </a:spcAft>
            </a:pPr>
            <a:fld id="{91BD7323-49BF-4C97-8773-5EC64C492009}" type="slidenum">
              <a:rPr lang="en-US" smtClean="0"/>
              <a:pPr>
                <a:spcAft>
                  <a:spcPts val="600"/>
                </a:spcAft>
              </a:pPr>
              <a:t>15</a:t>
            </a:fld>
            <a:endParaRPr lang="en-US"/>
          </a:p>
        </p:txBody>
      </p:sp>
    </p:spTree>
    <p:extLst>
      <p:ext uri="{BB962C8B-B14F-4D97-AF65-F5344CB8AC3E}">
        <p14:creationId xmlns:p14="http://schemas.microsoft.com/office/powerpoint/2010/main" val="20900129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nchor="ctr">
            <a:normAutofit/>
          </a:bodyPr>
          <a:lstStyle/>
          <a:p>
            <a:r>
              <a:rPr lang="en-US"/>
              <a:t>ESAR Orange and Green Link</a:t>
            </a:r>
          </a:p>
        </p:txBody>
      </p:sp>
      <p:sp>
        <p:nvSpPr>
          <p:cNvPr id="3" name="Text Placeholder 2"/>
          <p:cNvSpPr>
            <a:spLocks noGrp="1"/>
          </p:cNvSpPr>
          <p:nvPr>
            <p:ph sz="half" idx="1"/>
          </p:nvPr>
        </p:nvSpPr>
        <p:spPr>
          <a:xfrm>
            <a:off x="838200" y="1625209"/>
            <a:ext cx="5181600" cy="4351338"/>
          </a:xfrm>
        </p:spPr>
        <p:txBody>
          <a:bodyPr>
            <a:normAutofit/>
          </a:bodyPr>
          <a:lstStyle/>
          <a:p>
            <a:r>
              <a:rPr lang="en-US" dirty="0"/>
              <a:t>When any data in a student record has been </a:t>
            </a:r>
            <a:r>
              <a:rPr lang="en-US" b="1" dirty="0"/>
              <a:t>saved</a:t>
            </a:r>
            <a:r>
              <a:rPr lang="en-US" dirty="0"/>
              <a:t>, the ESAR link will appear in orange in the student roster.</a:t>
            </a:r>
          </a:p>
          <a:p>
            <a:r>
              <a:rPr lang="en-US" dirty="0"/>
              <a:t>When data in a student record have been </a:t>
            </a:r>
            <a:r>
              <a:rPr lang="en-US" b="1" dirty="0"/>
              <a:t>saved and submitted</a:t>
            </a:r>
            <a:r>
              <a:rPr lang="en-US" dirty="0"/>
              <a:t> for one or two pages (categories), the ESAR link will appear in orange in the student roster.</a:t>
            </a:r>
          </a:p>
        </p:txBody>
      </p:sp>
      <p:pic>
        <p:nvPicPr>
          <p:cNvPr id="5" name="Picture 4" descr="A screenshot of the student roster list with an arrow pointing to an orange ESAR link">
            <a:extLst>
              <a:ext uri="{FF2B5EF4-FFF2-40B4-BE49-F238E27FC236}">
                <a16:creationId xmlns:a16="http://schemas.microsoft.com/office/drawing/2014/main" id="{EFEAB91E-708A-962E-2635-53472622CB85}"/>
              </a:ext>
            </a:extLst>
          </p:cNvPr>
          <p:cNvPicPr>
            <a:picLocks noChangeAspect="1"/>
          </p:cNvPicPr>
          <p:nvPr/>
        </p:nvPicPr>
        <p:blipFill>
          <a:blip r:embed="rId4"/>
          <a:stretch>
            <a:fillRect/>
          </a:stretch>
        </p:blipFill>
        <p:spPr>
          <a:xfrm>
            <a:off x="6172199" y="2727764"/>
            <a:ext cx="5749181" cy="2069704"/>
          </a:xfrm>
          <a:prstGeom prst="rect">
            <a:avLst/>
          </a:prstGeom>
          <a:noFill/>
        </p:spPr>
      </p:pic>
    </p:spTree>
    <p:extLst>
      <p:ext uri="{BB962C8B-B14F-4D97-AF65-F5344CB8AC3E}">
        <p14:creationId xmlns:p14="http://schemas.microsoft.com/office/powerpoint/2010/main" val="90048353"/>
      </p:ext>
    </p:extLst>
  </p:cSld>
  <p:clrMapOvr>
    <a:masterClrMapping/>
  </p:clrMapOvr>
  <p:extLst>
    <p:ext uri="{6950BFC3-D8DA-4A85-94F7-54DA5524770B}">
      <p188:commentRel xmlns:p188="http://schemas.microsoft.com/office/powerpoint/2018/8/main" r:id="rId3"/>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Caution:</a:t>
            </a:r>
          </a:p>
        </p:txBody>
      </p:sp>
      <p:sp>
        <p:nvSpPr>
          <p:cNvPr id="3" name="Text Placeholder 2"/>
          <p:cNvSpPr>
            <a:spLocks noGrp="1"/>
          </p:cNvSpPr>
          <p:nvPr>
            <p:ph type="body" sz="quarter" idx="13"/>
          </p:nvPr>
        </p:nvSpPr>
        <p:spPr>
          <a:xfrm>
            <a:off x="555786" y="1412710"/>
            <a:ext cx="9188715" cy="4901324"/>
          </a:xfrm>
        </p:spPr>
        <p:txBody>
          <a:bodyPr/>
          <a:lstStyle/>
          <a:p>
            <a:r>
              <a:rPr lang="en-US"/>
              <a:t>Student records with </a:t>
            </a:r>
            <a:r>
              <a:rPr lang="en-US">
                <a:solidFill>
                  <a:srgbClr val="C00000"/>
                </a:solidFill>
              </a:rPr>
              <a:t>complete</a:t>
            </a:r>
            <a:r>
              <a:rPr lang="en-US"/>
              <a:t> response submission (green link) cannot be accessed through the student roster.</a:t>
            </a:r>
          </a:p>
        </p:txBody>
      </p:sp>
      <p:grpSp>
        <p:nvGrpSpPr>
          <p:cNvPr id="8" name="Group 7" descr="A screenshot of the alert for trying to access a complete ESAR record">
            <a:extLst>
              <a:ext uri="{FF2B5EF4-FFF2-40B4-BE49-F238E27FC236}">
                <a16:creationId xmlns:a16="http://schemas.microsoft.com/office/drawing/2014/main" id="{D42CA25E-44B5-946B-615E-65B2FADD68BE}"/>
              </a:ext>
            </a:extLst>
          </p:cNvPr>
          <p:cNvGrpSpPr/>
          <p:nvPr/>
        </p:nvGrpSpPr>
        <p:grpSpPr>
          <a:xfrm>
            <a:off x="1934797" y="2341109"/>
            <a:ext cx="9437285" cy="3209640"/>
            <a:chOff x="1123173" y="3600592"/>
            <a:chExt cx="8621328" cy="2896004"/>
          </a:xfrm>
        </p:grpSpPr>
        <p:pic>
          <p:nvPicPr>
            <p:cNvPr id="6" name="Picture 5">
              <a:extLst>
                <a:ext uri="{FF2B5EF4-FFF2-40B4-BE49-F238E27FC236}">
                  <a16:creationId xmlns:a16="http://schemas.microsoft.com/office/drawing/2014/main" id="{B62295A3-65ED-60DE-A647-77D08BA4B8C5}"/>
                </a:ext>
              </a:extLst>
            </p:cNvPr>
            <p:cNvPicPr>
              <a:picLocks noChangeAspect="1"/>
            </p:cNvPicPr>
            <p:nvPr/>
          </p:nvPicPr>
          <p:blipFill>
            <a:blip r:embed="rId3"/>
            <a:stretch>
              <a:fillRect/>
            </a:stretch>
          </p:blipFill>
          <p:spPr>
            <a:xfrm>
              <a:off x="1123173" y="3600592"/>
              <a:ext cx="8621328" cy="2896004"/>
            </a:xfrm>
            <a:prstGeom prst="rect">
              <a:avLst/>
            </a:prstGeom>
          </p:spPr>
        </p:pic>
        <p:sp>
          <p:nvSpPr>
            <p:cNvPr id="7" name="Rectangle 6">
              <a:extLst>
                <a:ext uri="{FF2B5EF4-FFF2-40B4-BE49-F238E27FC236}">
                  <a16:creationId xmlns:a16="http://schemas.microsoft.com/office/drawing/2014/main" id="{070CE30C-896D-360A-EA22-F52D0CEEDCA5}"/>
                </a:ext>
              </a:extLst>
            </p:cNvPr>
            <p:cNvSpPr/>
            <p:nvPr/>
          </p:nvSpPr>
          <p:spPr>
            <a:xfrm>
              <a:off x="3546764" y="4807527"/>
              <a:ext cx="1551709" cy="318655"/>
            </a:xfrm>
            <a:prstGeom prst="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317173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Career Work Experience Certification (CWEC)</a:t>
            </a:r>
          </a:p>
        </p:txBody>
      </p:sp>
      <p:sp>
        <p:nvSpPr>
          <p:cNvPr id="3" name="Text Placeholder 2"/>
          <p:cNvSpPr>
            <a:spLocks noGrp="1"/>
          </p:cNvSpPr>
          <p:nvPr>
            <p:ph sz="half" idx="1"/>
          </p:nvPr>
        </p:nvSpPr>
        <p:spPr>
          <a:xfrm>
            <a:off x="838200" y="1825625"/>
            <a:ext cx="4311142" cy="3246438"/>
          </a:xfrm>
        </p:spPr>
        <p:txBody>
          <a:bodyPr/>
          <a:lstStyle/>
          <a:p>
            <a:r>
              <a:rPr lang="en-US"/>
              <a:t>The CWEC link is red when the student has not been certified. The user can access the certification by clicking on the red link.</a:t>
            </a:r>
          </a:p>
          <a:p>
            <a:pPr marL="0" indent="0">
              <a:buNone/>
            </a:pPr>
            <a:endParaRPr lang="en-US"/>
          </a:p>
        </p:txBody>
      </p:sp>
      <p:pic>
        <p:nvPicPr>
          <p:cNvPr id="5" name="Picture 4" descr="A screenshot of the student roster with an arrow pointing to the red CWEC link">
            <a:extLst>
              <a:ext uri="{FF2B5EF4-FFF2-40B4-BE49-F238E27FC236}">
                <a16:creationId xmlns:a16="http://schemas.microsoft.com/office/drawing/2014/main" id="{9831B8D1-BEB1-2B6F-0120-43BCD11A6906}"/>
              </a:ext>
            </a:extLst>
          </p:cNvPr>
          <p:cNvPicPr>
            <a:picLocks noChangeAspect="1"/>
          </p:cNvPicPr>
          <p:nvPr/>
        </p:nvPicPr>
        <p:blipFill>
          <a:blip r:embed="rId4"/>
          <a:srcRect l="6091" t="6941"/>
          <a:stretch/>
        </p:blipFill>
        <p:spPr>
          <a:xfrm>
            <a:off x="5511452" y="1465545"/>
            <a:ext cx="6203254" cy="3782860"/>
          </a:xfrm>
          <a:prstGeom prst="rect">
            <a:avLst/>
          </a:prstGeom>
        </p:spPr>
      </p:pic>
    </p:spTree>
    <p:extLst>
      <p:ext uri="{BB962C8B-B14F-4D97-AF65-F5344CB8AC3E}">
        <p14:creationId xmlns:p14="http://schemas.microsoft.com/office/powerpoint/2010/main" val="454351573"/>
      </p:ext>
    </p:extLst>
  </p:cSld>
  <p:clrMapOvr>
    <a:masterClrMapping/>
  </p:clrMapOvr>
  <p:extLst>
    <p:ext uri="{6950BFC3-D8DA-4A85-94F7-54DA5524770B}">
      <p188:commentRel xmlns:p188="http://schemas.microsoft.com/office/powerpoint/2018/8/main" r:id="rId3"/>
    </p:ext>
  </p:extLs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96A86-751F-4D23-2AB1-EF32238D8E24}"/>
              </a:ext>
            </a:extLst>
          </p:cNvPr>
          <p:cNvSpPr>
            <a:spLocks noGrp="1"/>
          </p:cNvSpPr>
          <p:nvPr>
            <p:ph type="title"/>
          </p:nvPr>
        </p:nvSpPr>
        <p:spPr/>
        <p:txBody>
          <a:bodyPr/>
          <a:lstStyle/>
          <a:p>
            <a:r>
              <a:rPr lang="en-US"/>
              <a:t>CWEC Certification Validation</a:t>
            </a:r>
          </a:p>
        </p:txBody>
      </p:sp>
      <p:grpSp>
        <p:nvGrpSpPr>
          <p:cNvPr id="12" name="Group 11" descr="A screenshot of the CWEC validation page">
            <a:extLst>
              <a:ext uri="{FF2B5EF4-FFF2-40B4-BE49-F238E27FC236}">
                <a16:creationId xmlns:a16="http://schemas.microsoft.com/office/drawing/2014/main" id="{8B458FF8-73C7-4FDC-43AE-01A7A66DFA56}"/>
              </a:ext>
            </a:extLst>
          </p:cNvPr>
          <p:cNvGrpSpPr/>
          <p:nvPr/>
        </p:nvGrpSpPr>
        <p:grpSpPr>
          <a:xfrm>
            <a:off x="857215" y="1405720"/>
            <a:ext cx="10279357" cy="4026089"/>
            <a:chOff x="857217" y="2565779"/>
            <a:chExt cx="5407106" cy="3913370"/>
          </a:xfrm>
        </p:grpSpPr>
        <p:pic>
          <p:nvPicPr>
            <p:cNvPr id="6" name="Picture 5">
              <a:extLst>
                <a:ext uri="{FF2B5EF4-FFF2-40B4-BE49-F238E27FC236}">
                  <a16:creationId xmlns:a16="http://schemas.microsoft.com/office/drawing/2014/main" id="{93CDF354-3C97-B108-760F-E9B23969AB9D}"/>
                </a:ext>
              </a:extLst>
            </p:cNvPr>
            <p:cNvPicPr>
              <a:picLocks noChangeAspect="1"/>
            </p:cNvPicPr>
            <p:nvPr/>
          </p:nvPicPr>
          <p:blipFill>
            <a:blip r:embed="rId3"/>
            <a:srcRect t="20157"/>
            <a:stretch/>
          </p:blipFill>
          <p:spPr>
            <a:xfrm>
              <a:off x="857217" y="2565779"/>
              <a:ext cx="5407106" cy="3913370"/>
            </a:xfrm>
            <a:prstGeom prst="rect">
              <a:avLst/>
            </a:prstGeom>
          </p:spPr>
        </p:pic>
        <p:sp>
          <p:nvSpPr>
            <p:cNvPr id="7" name="Rectangle 6">
              <a:extLst>
                <a:ext uri="{FF2B5EF4-FFF2-40B4-BE49-F238E27FC236}">
                  <a16:creationId xmlns:a16="http://schemas.microsoft.com/office/drawing/2014/main" id="{BC82F07C-8F73-C380-FD96-B9276B9DA5E0}"/>
                </a:ext>
              </a:extLst>
            </p:cNvPr>
            <p:cNvSpPr/>
            <p:nvPr/>
          </p:nvSpPr>
          <p:spPr>
            <a:xfrm>
              <a:off x="1858111" y="2666460"/>
              <a:ext cx="888344" cy="139811"/>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E10B190-66D7-A7CD-B37E-CE3FE5C3B59C}"/>
                </a:ext>
              </a:extLst>
            </p:cNvPr>
            <p:cNvSpPr/>
            <p:nvPr/>
          </p:nvSpPr>
          <p:spPr>
            <a:xfrm>
              <a:off x="2238261" y="2900462"/>
              <a:ext cx="888344" cy="139811"/>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48EB6CE-23D8-44AB-E63D-24F076106889}"/>
                </a:ext>
              </a:extLst>
            </p:cNvPr>
            <p:cNvSpPr/>
            <p:nvPr/>
          </p:nvSpPr>
          <p:spPr>
            <a:xfrm>
              <a:off x="3843991" y="2664833"/>
              <a:ext cx="888344" cy="139811"/>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833374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7995D2F-8A45-2A90-9077-4CC75D0A82F6}"/>
              </a:ext>
            </a:extLst>
          </p:cNvPr>
          <p:cNvSpPr>
            <a:spLocks noGrp="1"/>
          </p:cNvSpPr>
          <p:nvPr>
            <p:ph type="title"/>
          </p:nvPr>
        </p:nvSpPr>
        <p:spPr/>
        <p:txBody>
          <a:bodyPr/>
          <a:lstStyle/>
          <a:p>
            <a:r>
              <a:rPr lang="en-US"/>
              <a:t>Agenda</a:t>
            </a:r>
          </a:p>
        </p:txBody>
      </p:sp>
      <p:sp>
        <p:nvSpPr>
          <p:cNvPr id="8" name="Content Placeholder 7">
            <a:extLst>
              <a:ext uri="{FF2B5EF4-FFF2-40B4-BE49-F238E27FC236}">
                <a16:creationId xmlns:a16="http://schemas.microsoft.com/office/drawing/2014/main" id="{8CEED6DD-3855-9301-056D-6775A485FF48}"/>
              </a:ext>
            </a:extLst>
          </p:cNvPr>
          <p:cNvSpPr>
            <a:spLocks noGrp="1"/>
          </p:cNvSpPr>
          <p:nvPr>
            <p:ph idx="1"/>
          </p:nvPr>
        </p:nvSpPr>
        <p:spPr/>
        <p:txBody>
          <a:bodyPr>
            <a:normAutofit lnSpcReduction="10000"/>
          </a:bodyPr>
          <a:lstStyle/>
          <a:p>
            <a:r>
              <a:rPr lang="en-US"/>
              <a:t>Overview of Career Readiness Database (CRD)</a:t>
            </a:r>
          </a:p>
          <a:p>
            <a:r>
              <a:rPr lang="en-US"/>
              <a:t>CRD Access and Login </a:t>
            </a:r>
          </a:p>
          <a:p>
            <a:r>
              <a:rPr lang="en-US"/>
              <a:t>Teacher Access and Use</a:t>
            </a:r>
          </a:p>
          <a:p>
            <a:pPr lvl="1"/>
            <a:r>
              <a:rPr lang="en-US" sz="2400"/>
              <a:t>Teacher Tools</a:t>
            </a:r>
          </a:p>
          <a:p>
            <a:pPr lvl="1"/>
            <a:r>
              <a:rPr lang="en-US" sz="2400"/>
              <a:t>Employability Skills Attainment Record (ESAR) Rating Scale Interface</a:t>
            </a:r>
          </a:p>
          <a:p>
            <a:pPr lvl="1"/>
            <a:r>
              <a:rPr lang="en-US" sz="2400"/>
              <a:t>The Career Work Experience Certificate (CWEC) coursework certification</a:t>
            </a:r>
            <a:endParaRPr lang="en-US"/>
          </a:p>
          <a:p>
            <a:r>
              <a:rPr lang="en-US"/>
              <a:t>District Assessment Coordinator (DAC) Access and Use</a:t>
            </a:r>
          </a:p>
          <a:p>
            <a:pPr lvl="1"/>
            <a:r>
              <a:rPr lang="en-US"/>
              <a:t>DAC Tools</a:t>
            </a:r>
          </a:p>
          <a:p>
            <a:pPr lvl="1"/>
            <a:r>
              <a:rPr lang="en-US"/>
              <a:t>Student Registration</a:t>
            </a:r>
          </a:p>
          <a:p>
            <a:pPr lvl="1"/>
            <a:r>
              <a:rPr lang="en-US"/>
              <a:t>Teacher Roster</a:t>
            </a:r>
          </a:p>
        </p:txBody>
      </p:sp>
    </p:spTree>
    <p:extLst>
      <p:ext uri="{BB962C8B-B14F-4D97-AF65-F5344CB8AC3E}">
        <p14:creationId xmlns:p14="http://schemas.microsoft.com/office/powerpoint/2010/main" val="24533280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F0A2EC88-2953-1C5D-599A-334EC4AD0EDF}"/>
              </a:ext>
            </a:extLst>
          </p:cNvPr>
          <p:cNvSpPr>
            <a:spLocks noGrp="1"/>
          </p:cNvSpPr>
          <p:nvPr>
            <p:ph type="title"/>
          </p:nvPr>
        </p:nvSpPr>
        <p:spPr>
          <a:xfrm>
            <a:off x="838200" y="365125"/>
            <a:ext cx="10515600" cy="1325563"/>
          </a:xfrm>
        </p:spPr>
        <p:txBody>
          <a:bodyPr anchor="ctr">
            <a:normAutofit/>
          </a:bodyPr>
          <a:lstStyle/>
          <a:p>
            <a:r>
              <a:rPr lang="en-US"/>
              <a:t>CWEC Data Submission</a:t>
            </a:r>
          </a:p>
        </p:txBody>
      </p:sp>
      <p:sp>
        <p:nvSpPr>
          <p:cNvPr id="3" name="Text Placeholder 2">
            <a:extLst>
              <a:ext uri="{FF2B5EF4-FFF2-40B4-BE49-F238E27FC236}">
                <a16:creationId xmlns:a16="http://schemas.microsoft.com/office/drawing/2014/main" id="{B95AF28D-3994-AB13-70E2-5A1FAFB279F3}"/>
              </a:ext>
            </a:extLst>
          </p:cNvPr>
          <p:cNvSpPr>
            <a:spLocks noGrp="1"/>
          </p:cNvSpPr>
          <p:nvPr>
            <p:ph sz="half" idx="1"/>
          </p:nvPr>
        </p:nvSpPr>
        <p:spPr>
          <a:xfrm>
            <a:off x="838199" y="1825625"/>
            <a:ext cx="9783871" cy="1017783"/>
          </a:xfrm>
        </p:spPr>
        <p:txBody>
          <a:bodyPr>
            <a:normAutofit/>
          </a:bodyPr>
          <a:lstStyle/>
          <a:p>
            <a:pPr marL="457200" indent="-457200">
              <a:buFont typeface="Arial" panose="020B0604020202020204" pitchFamily="34" charset="0"/>
              <a:buChar char="•"/>
            </a:pPr>
            <a:r>
              <a:rPr lang="en-US" dirty="0"/>
              <a:t>Responses that have been saved and submitted cannot be changed.</a:t>
            </a:r>
          </a:p>
          <a:p>
            <a:pPr marL="0" indent="0">
              <a:buNone/>
            </a:pPr>
            <a:endParaRPr lang="en-US" dirty="0"/>
          </a:p>
        </p:txBody>
      </p:sp>
      <p:pic>
        <p:nvPicPr>
          <p:cNvPr id="8" name="Picture 7" descr="A screenshot of the system alert for the CWEC save and submit feature">
            <a:extLst>
              <a:ext uri="{FF2B5EF4-FFF2-40B4-BE49-F238E27FC236}">
                <a16:creationId xmlns:a16="http://schemas.microsoft.com/office/drawing/2014/main" id="{7463511C-26DA-5432-4F28-E14C2CF29793}"/>
              </a:ext>
            </a:extLst>
          </p:cNvPr>
          <p:cNvPicPr>
            <a:picLocks noChangeAspect="1"/>
          </p:cNvPicPr>
          <p:nvPr/>
        </p:nvPicPr>
        <p:blipFill>
          <a:blip r:embed="rId4"/>
          <a:stretch>
            <a:fillRect/>
          </a:stretch>
        </p:blipFill>
        <p:spPr>
          <a:xfrm>
            <a:off x="1413138" y="2715298"/>
            <a:ext cx="9574749" cy="2896361"/>
          </a:xfrm>
          <a:prstGeom prst="rect">
            <a:avLst/>
          </a:prstGeom>
          <a:noFill/>
        </p:spPr>
      </p:pic>
      <p:sp>
        <p:nvSpPr>
          <p:cNvPr id="4" name="Slide Number Placeholder 3" hidden="1">
            <a:extLst>
              <a:ext uri="{FF2B5EF4-FFF2-40B4-BE49-F238E27FC236}">
                <a16:creationId xmlns:a16="http://schemas.microsoft.com/office/drawing/2014/main" id="{BFD54153-CD39-9DE2-9EA5-E47F8FD8448F}"/>
              </a:ext>
              <a:ext uri="{C183D7F6-B498-43B3-948B-1728B52AA6E4}">
                <adec:decorative xmlns:adec="http://schemas.microsoft.com/office/drawing/2017/decorative" val="1"/>
              </a:ext>
            </a:extLst>
          </p:cNvPr>
          <p:cNvSpPr>
            <a:spLocks noGrp="1"/>
          </p:cNvSpPr>
          <p:nvPr>
            <p:ph type="sldNum" sz="quarter" idx="4294967295"/>
          </p:nvPr>
        </p:nvSpPr>
        <p:spPr>
          <a:xfrm>
            <a:off x="9448800" y="6475413"/>
            <a:ext cx="2743200" cy="365125"/>
          </a:xfrm>
        </p:spPr>
        <p:txBody>
          <a:bodyPr anchor="ctr">
            <a:normAutofit/>
          </a:bodyPr>
          <a:lstStyle/>
          <a:p>
            <a:pPr>
              <a:spcAft>
                <a:spcPts val="600"/>
              </a:spcAft>
            </a:pPr>
            <a:fld id="{91BD7323-49BF-4C97-8773-5EC64C492009}" type="slidenum">
              <a:rPr lang="en-US" smtClean="0"/>
              <a:pPr>
                <a:spcAft>
                  <a:spcPts val="600"/>
                </a:spcAft>
              </a:pPr>
              <a:t>20</a:t>
            </a:fld>
            <a:endParaRPr lang="en-US"/>
          </a:p>
        </p:txBody>
      </p:sp>
    </p:spTree>
    <p:extLst>
      <p:ext uri="{BB962C8B-B14F-4D97-AF65-F5344CB8AC3E}">
        <p14:creationId xmlns:p14="http://schemas.microsoft.com/office/powerpoint/2010/main" val="2340709994"/>
      </p:ext>
    </p:extLst>
  </p:cSld>
  <p:clrMapOvr>
    <a:masterClrMapping/>
  </p:clrMapOvr>
  <p:extLst>
    <p:ext uri="{6950BFC3-D8DA-4A85-94F7-54DA5524770B}">
      <p188:commentRel xmlns:p188="http://schemas.microsoft.com/office/powerpoint/2018/8/main" r:id="rId3"/>
    </p:ext>
  </p:extLs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CWEC Orange and Green Link</a:t>
            </a:r>
          </a:p>
        </p:txBody>
      </p:sp>
      <p:sp>
        <p:nvSpPr>
          <p:cNvPr id="3" name="Text Placeholder 2">
            <a:extLst>
              <a:ext uri="{C183D7F6-B498-43B3-948B-1728B52AA6E4}">
                <adec:decorative xmlns:adec="http://schemas.microsoft.com/office/drawing/2017/decorative" val="0"/>
              </a:ext>
            </a:extLst>
          </p:cNvPr>
          <p:cNvSpPr>
            <a:spLocks noGrp="1"/>
          </p:cNvSpPr>
          <p:nvPr>
            <p:ph type="body" sz="quarter" idx="13"/>
          </p:nvPr>
        </p:nvSpPr>
        <p:spPr/>
        <p:txBody>
          <a:bodyPr>
            <a:normAutofit/>
          </a:bodyPr>
          <a:lstStyle/>
          <a:p>
            <a:r>
              <a:rPr lang="en-US" sz="3200" dirty="0"/>
              <a:t>The CWEC link in the student list will appear orange when there are data entered and saved but </a:t>
            </a:r>
            <a:r>
              <a:rPr lang="en-US" sz="3200" b="1" dirty="0"/>
              <a:t>not submitted</a:t>
            </a:r>
            <a:r>
              <a:rPr lang="en-US" sz="3200" dirty="0"/>
              <a:t>.</a:t>
            </a:r>
          </a:p>
          <a:p>
            <a:r>
              <a:rPr lang="en-US" sz="3200" dirty="0"/>
              <a:t>The CWEC link in the student list will appear in green when data entered is </a:t>
            </a:r>
            <a:r>
              <a:rPr lang="en-US" sz="3200" b="1" dirty="0"/>
              <a:t>saved and submitted</a:t>
            </a:r>
            <a:r>
              <a:rPr lang="en-US" sz="3200" dirty="0"/>
              <a:t>.</a:t>
            </a:r>
          </a:p>
        </p:txBody>
      </p:sp>
    </p:spTree>
    <p:extLst>
      <p:ext uri="{BB962C8B-B14F-4D97-AF65-F5344CB8AC3E}">
        <p14:creationId xmlns:p14="http://schemas.microsoft.com/office/powerpoint/2010/main" val="1714972017"/>
      </p:ext>
    </p:extLst>
  </p:cSld>
  <p:clrMapOvr>
    <a:masterClrMapping/>
  </p:clrMapOvr>
  <p:extLst>
    <p:ext uri="{6950BFC3-D8DA-4A85-94F7-54DA5524770B}">
      <p188:commentRel xmlns:p188="http://schemas.microsoft.com/office/powerpoint/2018/8/main" r:id="rId3"/>
    </p:ext>
  </p:extLs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96755" y="119465"/>
            <a:ext cx="10515600" cy="1325563"/>
          </a:xfrm>
        </p:spPr>
        <p:txBody>
          <a:bodyPr anchor="ctr">
            <a:normAutofit/>
          </a:bodyPr>
          <a:lstStyle/>
          <a:p>
            <a:r>
              <a:rPr lang="en-US"/>
              <a:t>DAC Use and Access</a:t>
            </a:r>
          </a:p>
        </p:txBody>
      </p:sp>
      <p:pic>
        <p:nvPicPr>
          <p:cNvPr id="8" name="Picture 7" descr="A screenshot of the DAC Welcome/Home screen">
            <a:extLst>
              <a:ext uri="{FF2B5EF4-FFF2-40B4-BE49-F238E27FC236}">
                <a16:creationId xmlns:a16="http://schemas.microsoft.com/office/drawing/2014/main" id="{2F597A79-7614-8E44-EB84-D55F3D7B4CA4}"/>
              </a:ext>
            </a:extLst>
          </p:cNvPr>
          <p:cNvPicPr>
            <a:picLocks noChangeAspect="1"/>
          </p:cNvPicPr>
          <p:nvPr/>
        </p:nvPicPr>
        <p:blipFill>
          <a:blip r:embed="rId3"/>
          <a:stretch>
            <a:fillRect/>
          </a:stretch>
        </p:blipFill>
        <p:spPr>
          <a:xfrm>
            <a:off x="657754" y="1281256"/>
            <a:ext cx="10192216" cy="4093115"/>
          </a:xfrm>
          <a:prstGeom prst="rect">
            <a:avLst/>
          </a:prstGeom>
          <a:noFill/>
        </p:spPr>
      </p:pic>
      <p:sp>
        <p:nvSpPr>
          <p:cNvPr id="16" name="Slide Number Placeholder 15" hidden="1">
            <a:extLst>
              <a:ext uri="{C183D7F6-B498-43B3-948B-1728B52AA6E4}">
                <adec:decorative xmlns:adec="http://schemas.microsoft.com/office/drawing/2017/decorative" val="1"/>
              </a:ext>
            </a:extLst>
          </p:cNvPr>
          <p:cNvSpPr>
            <a:spLocks noGrp="1"/>
          </p:cNvSpPr>
          <p:nvPr>
            <p:ph type="sldNum" sz="quarter" idx="4294967295"/>
          </p:nvPr>
        </p:nvSpPr>
        <p:spPr>
          <a:xfrm>
            <a:off x="11030413" y="6314034"/>
            <a:ext cx="683339" cy="365125"/>
          </a:xfrm>
        </p:spPr>
        <p:txBody>
          <a:bodyPr/>
          <a:lstStyle/>
          <a:p>
            <a:pPr>
              <a:spcAft>
                <a:spcPts val="600"/>
              </a:spcAft>
            </a:pPr>
            <a:fld id="{91BD7323-49BF-4C97-8773-5EC64C492009}" type="slidenum">
              <a:rPr lang="en-US" smtClean="0"/>
              <a:pPr>
                <a:spcAft>
                  <a:spcPts val="600"/>
                </a:spcAft>
              </a:pPr>
              <a:t>22</a:t>
            </a:fld>
            <a:endParaRPr lang="en-US"/>
          </a:p>
        </p:txBody>
      </p:sp>
    </p:spTree>
    <p:extLst>
      <p:ext uri="{BB962C8B-B14F-4D97-AF65-F5344CB8AC3E}">
        <p14:creationId xmlns:p14="http://schemas.microsoft.com/office/powerpoint/2010/main" val="14915483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6904C1-E380-480E-76CE-AD5F6DB7225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817F992-0835-BD88-2F13-677EF95F2BB0}"/>
              </a:ext>
            </a:extLst>
          </p:cNvPr>
          <p:cNvSpPr>
            <a:spLocks noGrp="1"/>
          </p:cNvSpPr>
          <p:nvPr>
            <p:ph type="title"/>
          </p:nvPr>
        </p:nvSpPr>
        <p:spPr/>
        <p:txBody>
          <a:bodyPr/>
          <a:lstStyle/>
          <a:p>
            <a:r>
              <a:rPr lang="en-US"/>
              <a:t>Student Rosters (DAC)</a:t>
            </a:r>
          </a:p>
        </p:txBody>
      </p:sp>
      <p:sp>
        <p:nvSpPr>
          <p:cNvPr id="3" name="Text Placeholder 2">
            <a:extLst>
              <a:ext uri="{FF2B5EF4-FFF2-40B4-BE49-F238E27FC236}">
                <a16:creationId xmlns:a16="http://schemas.microsoft.com/office/drawing/2014/main" id="{DEADB10E-26E7-B0C1-9C7C-479319C6CEA1}"/>
              </a:ext>
            </a:extLst>
          </p:cNvPr>
          <p:cNvSpPr>
            <a:spLocks noGrp="1"/>
          </p:cNvSpPr>
          <p:nvPr>
            <p:ph type="body" sz="quarter" idx="13"/>
          </p:nvPr>
        </p:nvSpPr>
        <p:spPr>
          <a:xfrm>
            <a:off x="555786" y="1595272"/>
            <a:ext cx="9188715" cy="4901324"/>
          </a:xfrm>
        </p:spPr>
        <p:txBody>
          <a:bodyPr>
            <a:normAutofit/>
          </a:bodyPr>
          <a:lstStyle/>
          <a:p>
            <a:r>
              <a:rPr lang="en-US" sz="3200" dirty="0"/>
              <a:t>Student lists can be located by selecting the Student Roster link.</a:t>
            </a:r>
          </a:p>
          <a:p>
            <a:pPr lvl="1"/>
            <a:r>
              <a:rPr lang="en-US" sz="2800" dirty="0"/>
              <a:t>As a DAC, participating students enrolled at all schools in the DAC’s district will be available.  </a:t>
            </a:r>
          </a:p>
        </p:txBody>
      </p:sp>
    </p:spTree>
    <p:extLst>
      <p:ext uri="{BB962C8B-B14F-4D97-AF65-F5344CB8AC3E}">
        <p14:creationId xmlns:p14="http://schemas.microsoft.com/office/powerpoint/2010/main" val="109649621"/>
      </p:ext>
    </p:extLst>
  </p:cSld>
  <p:clrMapOvr>
    <a:masterClrMapping/>
  </p:clrMapOvr>
  <p:extLst>
    <p:ext uri="{6950BFC3-D8DA-4A85-94F7-54DA5524770B}">
      <p188:commentRel xmlns:p188="http://schemas.microsoft.com/office/powerpoint/2018/8/main" r:id="rId3"/>
    </p:ext>
  </p:extLs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8200" y="365125"/>
            <a:ext cx="10515600" cy="1325563"/>
          </a:xfrm>
        </p:spPr>
        <p:txBody>
          <a:bodyPr anchor="ctr">
            <a:normAutofit/>
          </a:bodyPr>
          <a:lstStyle/>
          <a:p>
            <a:r>
              <a:rPr lang="en-US"/>
              <a:t>Student Registration (DAC Only)</a:t>
            </a:r>
          </a:p>
        </p:txBody>
      </p:sp>
      <p:sp>
        <p:nvSpPr>
          <p:cNvPr id="7" name="Text Placeholder 6"/>
          <p:cNvSpPr>
            <a:spLocks noGrp="1"/>
          </p:cNvSpPr>
          <p:nvPr>
            <p:ph sz="half" idx="1"/>
          </p:nvPr>
        </p:nvSpPr>
        <p:spPr>
          <a:xfrm>
            <a:off x="838200" y="1825625"/>
            <a:ext cx="5181600" cy="4351338"/>
          </a:xfrm>
        </p:spPr>
        <p:txBody>
          <a:bodyPr vert="horz" lIns="91440" tIns="45720" rIns="91440" bIns="45720" rtlCol="0" anchor="t">
            <a:normAutofit/>
          </a:bodyPr>
          <a:lstStyle/>
          <a:p>
            <a:r>
              <a:rPr lang="en-US"/>
              <a:t>DACs may add students to the CRD student roster, click on the Student Registration Link</a:t>
            </a:r>
          </a:p>
          <a:p>
            <a:r>
              <a:rPr lang="en-US"/>
              <a:t>Enter all relevant information</a:t>
            </a:r>
          </a:p>
          <a:p>
            <a:r>
              <a:rPr lang="en-US"/>
              <a:t>All fields </a:t>
            </a:r>
            <a:r>
              <a:rPr lang="en-US" b="1" i="1" dirty="0"/>
              <a:t>must</a:t>
            </a:r>
            <a:r>
              <a:rPr lang="en-US"/>
              <a:t> be completed</a:t>
            </a:r>
          </a:p>
          <a:p>
            <a:endParaRPr lang="en-US"/>
          </a:p>
        </p:txBody>
      </p:sp>
      <p:pic>
        <p:nvPicPr>
          <p:cNvPr id="3" name="Picture 2" descr="A screenshot of the student registration interface">
            <a:extLst>
              <a:ext uri="{FF2B5EF4-FFF2-40B4-BE49-F238E27FC236}">
                <a16:creationId xmlns:a16="http://schemas.microsoft.com/office/drawing/2014/main" id="{DD5169EC-672E-DE54-071A-2FBA061B8698}"/>
              </a:ext>
            </a:extLst>
          </p:cNvPr>
          <p:cNvPicPr>
            <a:picLocks noChangeAspect="1"/>
          </p:cNvPicPr>
          <p:nvPr/>
        </p:nvPicPr>
        <p:blipFill>
          <a:blip r:embed="rId4"/>
          <a:stretch>
            <a:fillRect/>
          </a:stretch>
        </p:blipFill>
        <p:spPr>
          <a:xfrm>
            <a:off x="6403093" y="1433015"/>
            <a:ext cx="5181599" cy="4109266"/>
          </a:xfrm>
          <a:prstGeom prst="rect">
            <a:avLst/>
          </a:prstGeom>
          <a:noFill/>
        </p:spPr>
      </p:pic>
      <p:sp>
        <p:nvSpPr>
          <p:cNvPr id="4" name="Slide Number Placeholder 3" hidden="1">
            <a:extLst>
              <a:ext uri="{C183D7F6-B498-43B3-948B-1728B52AA6E4}">
                <adec:decorative xmlns:adec="http://schemas.microsoft.com/office/drawing/2017/decorative" val="1"/>
              </a:ext>
            </a:extLst>
          </p:cNvPr>
          <p:cNvSpPr>
            <a:spLocks noGrp="1"/>
          </p:cNvSpPr>
          <p:nvPr>
            <p:ph type="sldNum" sz="quarter" idx="4294967295"/>
          </p:nvPr>
        </p:nvSpPr>
        <p:spPr>
          <a:xfrm>
            <a:off x="8610600" y="6356350"/>
            <a:ext cx="2743200" cy="365125"/>
          </a:xfrm>
        </p:spPr>
        <p:txBody>
          <a:bodyPr/>
          <a:lstStyle/>
          <a:p>
            <a:pPr>
              <a:spcAft>
                <a:spcPts val="600"/>
              </a:spcAft>
            </a:pPr>
            <a:fld id="{91BD7323-49BF-4C97-8773-5EC64C492009}" type="slidenum">
              <a:rPr lang="en-US" smtClean="0"/>
              <a:pPr>
                <a:spcAft>
                  <a:spcPts val="600"/>
                </a:spcAft>
              </a:pPr>
              <a:t>24</a:t>
            </a:fld>
            <a:endParaRPr lang="en-US"/>
          </a:p>
        </p:txBody>
      </p:sp>
    </p:spTree>
    <p:extLst>
      <p:ext uri="{BB962C8B-B14F-4D97-AF65-F5344CB8AC3E}">
        <p14:creationId xmlns:p14="http://schemas.microsoft.com/office/powerpoint/2010/main" val="681569597"/>
      </p:ext>
    </p:extLst>
  </p:cSld>
  <p:clrMapOvr>
    <a:masterClrMapping/>
  </p:clrMapOvr>
  <p:extLst>
    <p:ext uri="{6950BFC3-D8DA-4A85-94F7-54DA5524770B}">
      <p188:commentRel xmlns:p188="http://schemas.microsoft.com/office/powerpoint/2018/8/main" r:id="rId3"/>
    </p:ext>
  </p:extLs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1816D-D3F1-A5F5-677A-339B330C563D}"/>
              </a:ext>
            </a:extLst>
          </p:cNvPr>
          <p:cNvSpPr>
            <a:spLocks noGrp="1"/>
          </p:cNvSpPr>
          <p:nvPr>
            <p:ph type="title"/>
          </p:nvPr>
        </p:nvSpPr>
        <p:spPr/>
        <p:txBody>
          <a:bodyPr/>
          <a:lstStyle/>
          <a:p>
            <a:r>
              <a:rPr lang="en-US"/>
              <a:t>Teacher Rosters (DAC only)</a:t>
            </a:r>
          </a:p>
        </p:txBody>
      </p:sp>
      <p:pic>
        <p:nvPicPr>
          <p:cNvPr id="6" name="Picture 5" descr="A screenshot of the DACs teacher roster">
            <a:extLst>
              <a:ext uri="{FF2B5EF4-FFF2-40B4-BE49-F238E27FC236}">
                <a16:creationId xmlns:a16="http://schemas.microsoft.com/office/drawing/2014/main" id="{270C0541-78E7-76CA-AF2D-A1B32A767EBD}"/>
              </a:ext>
            </a:extLst>
          </p:cNvPr>
          <p:cNvPicPr>
            <a:picLocks noChangeAspect="1"/>
          </p:cNvPicPr>
          <p:nvPr/>
        </p:nvPicPr>
        <p:blipFill>
          <a:blip r:embed="rId3"/>
          <a:stretch>
            <a:fillRect/>
          </a:stretch>
        </p:blipFill>
        <p:spPr>
          <a:xfrm>
            <a:off x="19445" y="2141951"/>
            <a:ext cx="11892807" cy="2518962"/>
          </a:xfrm>
          <a:prstGeom prst="rect">
            <a:avLst/>
          </a:prstGeom>
        </p:spPr>
      </p:pic>
    </p:spTree>
    <p:extLst>
      <p:ext uri="{BB962C8B-B14F-4D97-AF65-F5344CB8AC3E}">
        <p14:creationId xmlns:p14="http://schemas.microsoft.com/office/powerpoint/2010/main" val="38452700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11C893B3-73F2-4068-9286-0015FB25B9A9}"/>
              </a:ext>
            </a:extLst>
          </p:cNvPr>
          <p:cNvSpPr>
            <a:spLocks noGrp="1"/>
          </p:cNvSpPr>
          <p:nvPr>
            <p:ph type="title"/>
          </p:nvPr>
        </p:nvSpPr>
        <p:spPr>
          <a:xfrm>
            <a:off x="0" y="-4046"/>
            <a:ext cx="12192000" cy="1325563"/>
          </a:xfrm>
          <a:prstGeom prst="rect">
            <a:avLst/>
          </a:prstGeom>
        </p:spPr>
        <p:txBody>
          <a:bodyPr>
            <a:normAutofit/>
          </a:bodyPr>
          <a:lstStyle/>
          <a:p>
            <a:r>
              <a:rPr lang="en-US" sz="4000"/>
              <a:t>Division of Assessment and Accountability Support</a:t>
            </a:r>
          </a:p>
        </p:txBody>
      </p:sp>
      <p:sp>
        <p:nvSpPr>
          <p:cNvPr id="6" name="Rectangle: Rounded Corners 5">
            <a:extLst>
              <a:ext uri="{FF2B5EF4-FFF2-40B4-BE49-F238E27FC236}">
                <a16:creationId xmlns:a16="http://schemas.microsoft.com/office/drawing/2014/main" id="{B90D9DA2-C37A-4EC2-9DD5-C3DCF061A585}"/>
              </a:ext>
            </a:extLst>
          </p:cNvPr>
          <p:cNvSpPr/>
          <p:nvPr/>
        </p:nvSpPr>
        <p:spPr>
          <a:xfrm>
            <a:off x="410817" y="1626704"/>
            <a:ext cx="3856383" cy="3604592"/>
          </a:xfrm>
          <a:prstGeom prst="roundRect">
            <a:avLst/>
          </a:prstGeom>
          <a:solidFill>
            <a:srgbClr val="A7CBC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400">
                <a:solidFill>
                  <a:schemeClr val="tx1"/>
                </a:solidFill>
              </a:rPr>
              <a:t>OAA/DAAS </a:t>
            </a:r>
            <a:br>
              <a:rPr lang="en-US" sz="2800">
                <a:solidFill>
                  <a:schemeClr val="tx1"/>
                </a:solidFill>
              </a:rPr>
            </a:br>
            <a:r>
              <a:rPr lang="en-US" sz="2800">
                <a:solidFill>
                  <a:schemeClr val="tx1"/>
                </a:solidFill>
              </a:rPr>
              <a:t>(502) 564-4394 </a:t>
            </a:r>
            <a:br>
              <a:rPr lang="en-US" sz="2800">
                <a:solidFill>
                  <a:schemeClr val="tx1"/>
                </a:solidFill>
              </a:rPr>
            </a:br>
            <a:r>
              <a:rPr lang="en-US" sz="1800">
                <a:hlinkClick r:id="rId3"/>
              </a:rPr>
              <a:t>dacinfo@education.ky.gov</a:t>
            </a:r>
            <a:endParaRPr lang="en-US">
              <a:solidFill>
                <a:schemeClr val="tx1"/>
              </a:solidFill>
            </a:endParaRPr>
          </a:p>
        </p:txBody>
      </p:sp>
      <p:sp>
        <p:nvSpPr>
          <p:cNvPr id="7" name="Rectangle: Rounded Corners 6">
            <a:extLst>
              <a:ext uri="{FF2B5EF4-FFF2-40B4-BE49-F238E27FC236}">
                <a16:creationId xmlns:a16="http://schemas.microsoft.com/office/drawing/2014/main" id="{27CC5510-07A2-4BCD-9A13-9559C66A3657}"/>
              </a:ext>
            </a:extLst>
          </p:cNvPr>
          <p:cNvSpPr/>
          <p:nvPr/>
        </p:nvSpPr>
        <p:spPr>
          <a:xfrm>
            <a:off x="4452729" y="1298713"/>
            <a:ext cx="6546197" cy="4227444"/>
          </a:xfrm>
          <a:prstGeom prst="roundRect">
            <a:avLst/>
          </a:prstGeom>
          <a:solidFill>
            <a:srgbClr val="05778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lvl="1"/>
            <a:r>
              <a:rPr lang="en-US" sz="2400" dirty="0">
                <a:solidFill>
                  <a:schemeClr val="bg1"/>
                </a:solidFill>
              </a:rPr>
              <a:t>For ESAR and CWEC Questions:</a:t>
            </a:r>
          </a:p>
          <a:p>
            <a:pPr lvl="1"/>
            <a:r>
              <a:rPr lang="en-US" sz="2400" dirty="0">
                <a:solidFill>
                  <a:schemeClr val="bg1"/>
                </a:solidFill>
              </a:rPr>
              <a:t>Sherri Craig, Systems Consultant, Office of Career and Technical Education</a:t>
            </a:r>
          </a:p>
          <a:p>
            <a:pPr lvl="1"/>
            <a:r>
              <a:rPr lang="en-US" sz="2400" dirty="0">
                <a:solidFill>
                  <a:schemeClr val="bg1"/>
                </a:solidFill>
                <a:hlinkClick r:id="rId4">
                  <a:extLst>
                    <a:ext uri="{A12FA001-AC4F-418D-AE19-62706E023703}">
                      <ahyp:hlinkClr xmlns:ahyp="http://schemas.microsoft.com/office/drawing/2018/hyperlinkcolor" val="tx"/>
                    </a:ext>
                  </a:extLst>
                </a:hlinkClick>
              </a:rPr>
              <a:t>sherri.craig@education.ky.gov</a:t>
            </a:r>
            <a:endParaRPr lang="en-US" sz="2400" dirty="0">
              <a:solidFill>
                <a:schemeClr val="bg1"/>
              </a:solidFill>
            </a:endParaRPr>
          </a:p>
          <a:p>
            <a:pPr lvl="1"/>
            <a:endParaRPr lang="en-US" sz="2400" dirty="0">
              <a:solidFill>
                <a:schemeClr val="bg1"/>
              </a:solidFill>
            </a:endParaRPr>
          </a:p>
          <a:p>
            <a:pPr lvl="1"/>
            <a:r>
              <a:rPr lang="en-US" sz="2400" dirty="0">
                <a:solidFill>
                  <a:schemeClr val="bg1"/>
                </a:solidFill>
              </a:rPr>
              <a:t>For CRD Support:</a:t>
            </a:r>
          </a:p>
          <a:p>
            <a:pPr lvl="1"/>
            <a:r>
              <a:rPr lang="en-US" sz="2400" dirty="0">
                <a:solidFill>
                  <a:schemeClr val="bg1"/>
                </a:solidFill>
              </a:rPr>
              <a:t>Darrell Mattingly, Computer Specialist II</a:t>
            </a:r>
          </a:p>
          <a:p>
            <a:pPr lvl="1"/>
            <a:r>
              <a:rPr lang="en-US" sz="2400" dirty="0">
                <a:solidFill>
                  <a:schemeClr val="bg1"/>
                </a:solidFill>
              </a:rPr>
              <a:t>University of Kentucky, HDI, D</a:t>
            </a:r>
            <a:r>
              <a:rPr lang="en-US" sz="2400" dirty="0">
                <a:solidFill>
                  <a:schemeClr val="bg1"/>
                </a:solidFill>
                <a:hlinkClick r:id="rId5">
                  <a:extLst>
                    <a:ext uri="{A12FA001-AC4F-418D-AE19-62706E023703}">
                      <ahyp:hlinkClr xmlns:ahyp="http://schemas.microsoft.com/office/drawing/2018/hyperlinkcolor" val="tx"/>
                    </a:ext>
                  </a:extLst>
                </a:hlinkClick>
              </a:rPr>
              <a:t>arrell.Mattingly@uky.edu</a:t>
            </a:r>
            <a:endParaRPr lang="en-US" sz="2400" dirty="0">
              <a:solidFill>
                <a:schemeClr val="bg1"/>
              </a:solidFill>
            </a:endParaRPr>
          </a:p>
        </p:txBody>
      </p:sp>
    </p:spTree>
    <p:extLst>
      <p:ext uri="{BB962C8B-B14F-4D97-AF65-F5344CB8AC3E}">
        <p14:creationId xmlns:p14="http://schemas.microsoft.com/office/powerpoint/2010/main" val="16749908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555786" y="257025"/>
            <a:ext cx="9734626" cy="1320800"/>
          </a:xfrm>
        </p:spPr>
        <p:txBody>
          <a:bodyPr/>
          <a:lstStyle/>
          <a:p>
            <a:r>
              <a:rPr lang="en-US"/>
              <a:t>Career Readiness General Information</a:t>
            </a:r>
          </a:p>
        </p:txBody>
      </p:sp>
      <p:sp>
        <p:nvSpPr>
          <p:cNvPr id="14" name="Text Placeholder 13">
            <a:extLst>
              <a:ext uri="{C183D7F6-B498-43B3-948B-1728B52AA6E4}">
                <adec:decorative xmlns:adec="http://schemas.microsoft.com/office/drawing/2017/decorative" val="0"/>
              </a:ext>
            </a:extLst>
          </p:cNvPr>
          <p:cNvSpPr>
            <a:spLocks noGrp="1"/>
          </p:cNvSpPr>
          <p:nvPr>
            <p:ph type="body" sz="quarter" idx="13"/>
          </p:nvPr>
        </p:nvSpPr>
        <p:spPr>
          <a:xfrm>
            <a:off x="489456" y="1577824"/>
            <a:ext cx="9188715" cy="4004109"/>
          </a:xfrm>
        </p:spPr>
        <p:txBody>
          <a:bodyPr>
            <a:normAutofit lnSpcReduction="10000"/>
          </a:bodyPr>
          <a:lstStyle/>
          <a:p>
            <a:r>
              <a:rPr lang="en-US" sz="3200"/>
              <a:t>The CRD is the forward-facing interface that collects student data of the students participating in the Kentucky Alternate Assessment Program’s (KAAP) Post-secondary Career Readiness components.</a:t>
            </a:r>
          </a:p>
          <a:p>
            <a:pPr lvl="1"/>
            <a:r>
              <a:rPr lang="en-US" sz="2800"/>
              <a:t>The ESAR is a performance rating scale based on the Employability and Foundational Academic Standards – Alternate Assessment.</a:t>
            </a:r>
          </a:p>
          <a:p>
            <a:pPr lvl="1"/>
            <a:r>
              <a:rPr lang="en-US" sz="2800"/>
              <a:t>The CWEC certification verifies the required coursework and work-based learning opportunities.</a:t>
            </a:r>
          </a:p>
        </p:txBody>
      </p:sp>
    </p:spTree>
    <p:extLst>
      <p:ext uri="{BB962C8B-B14F-4D97-AF65-F5344CB8AC3E}">
        <p14:creationId xmlns:p14="http://schemas.microsoft.com/office/powerpoint/2010/main" val="105140330"/>
      </p:ext>
    </p:extLst>
  </p:cSld>
  <p:clrMapOvr>
    <a:masterClrMapping/>
  </p:clrMapOvr>
  <p:extLst>
    <p:ext uri="{6950BFC3-D8DA-4A85-94F7-54DA5524770B}">
      <p188:commentRel xmlns:p188="http://schemas.microsoft.com/office/powerpoint/2018/8/main" r:id="rId3"/>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224051" y="139419"/>
            <a:ext cx="10515600" cy="1325563"/>
          </a:xfrm>
        </p:spPr>
        <p:txBody>
          <a:bodyPr anchor="ctr">
            <a:normAutofit/>
          </a:bodyPr>
          <a:lstStyle/>
          <a:p>
            <a:r>
              <a:rPr lang="en-US" dirty="0"/>
              <a:t>CRD Access</a:t>
            </a:r>
          </a:p>
        </p:txBody>
      </p:sp>
      <p:sp>
        <p:nvSpPr>
          <p:cNvPr id="14" name="Text Placeholder 13"/>
          <p:cNvSpPr>
            <a:spLocks noGrp="1"/>
          </p:cNvSpPr>
          <p:nvPr>
            <p:ph sz="half" idx="1"/>
          </p:nvPr>
        </p:nvSpPr>
        <p:spPr>
          <a:xfrm>
            <a:off x="838200" y="1825625"/>
            <a:ext cx="5181600" cy="4351338"/>
          </a:xfrm>
        </p:spPr>
        <p:txBody>
          <a:bodyPr>
            <a:normAutofit/>
          </a:bodyPr>
          <a:lstStyle/>
          <a:p>
            <a:r>
              <a:rPr lang="en-US" dirty="0"/>
              <a:t>Users may access the </a:t>
            </a:r>
            <a:r>
              <a:rPr lang="en-US" dirty="0">
                <a:hlinkClick r:id="rId4"/>
              </a:rPr>
              <a:t>CRD</a:t>
            </a:r>
            <a:r>
              <a:rPr lang="en-US" dirty="0"/>
              <a:t> directly or via the KAAP Online Training System (OTS), listed under Systems</a:t>
            </a:r>
          </a:p>
          <a:p>
            <a:pPr marL="0" indent="0">
              <a:buNone/>
            </a:pPr>
            <a:r>
              <a:rPr lang="en-US" dirty="0"/>
              <a:t>	</a:t>
            </a:r>
          </a:p>
          <a:p>
            <a:endParaRPr lang="en-US" dirty="0"/>
          </a:p>
        </p:txBody>
      </p:sp>
      <p:sp>
        <p:nvSpPr>
          <p:cNvPr id="16" name="Slide Number Placeholder 15" hidden="1">
            <a:extLst>
              <a:ext uri="{C183D7F6-B498-43B3-948B-1728B52AA6E4}">
                <adec:decorative xmlns:adec="http://schemas.microsoft.com/office/drawing/2017/decorative" val="1"/>
              </a:ext>
            </a:extLst>
          </p:cNvPr>
          <p:cNvSpPr>
            <a:spLocks noGrp="1"/>
          </p:cNvSpPr>
          <p:nvPr>
            <p:ph type="sldNum" sz="quarter" idx="4294967295"/>
          </p:nvPr>
        </p:nvSpPr>
        <p:spPr>
          <a:xfrm>
            <a:off x="11030413" y="6314034"/>
            <a:ext cx="683339" cy="365125"/>
          </a:xfrm>
        </p:spPr>
        <p:txBody>
          <a:bodyPr/>
          <a:lstStyle/>
          <a:p>
            <a:pPr>
              <a:spcAft>
                <a:spcPts val="600"/>
              </a:spcAft>
            </a:pPr>
            <a:fld id="{91BD7323-49BF-4C97-8773-5EC64C492009}" type="slidenum">
              <a:rPr lang="en-US" smtClean="0"/>
              <a:pPr>
                <a:spcAft>
                  <a:spcPts val="600"/>
                </a:spcAft>
              </a:pPr>
              <a:t>4</a:t>
            </a:fld>
            <a:endParaRPr lang="en-US"/>
          </a:p>
        </p:txBody>
      </p:sp>
      <p:pic>
        <p:nvPicPr>
          <p:cNvPr id="5" name="Picture 4" descr="A screenshot of the OTS homepage with an arrow pointing at the CRD access link">
            <a:extLst>
              <a:ext uri="{FF2B5EF4-FFF2-40B4-BE49-F238E27FC236}">
                <a16:creationId xmlns:a16="http://schemas.microsoft.com/office/drawing/2014/main" id="{6FB96EF2-06B6-5EF3-16DA-7640CD017C40}"/>
              </a:ext>
            </a:extLst>
          </p:cNvPr>
          <p:cNvPicPr>
            <a:picLocks noChangeAspect="1"/>
          </p:cNvPicPr>
          <p:nvPr/>
        </p:nvPicPr>
        <p:blipFill>
          <a:blip r:embed="rId5"/>
          <a:stretch>
            <a:fillRect/>
          </a:stretch>
        </p:blipFill>
        <p:spPr>
          <a:xfrm>
            <a:off x="6172202" y="1030435"/>
            <a:ext cx="5253695" cy="4045567"/>
          </a:xfrm>
          <a:prstGeom prst="rect">
            <a:avLst/>
          </a:prstGeom>
        </p:spPr>
      </p:pic>
    </p:spTree>
  </p:cSld>
  <p:clrMapOvr>
    <a:masterClrMapping/>
  </p:clrMapOvr>
  <p:extLst>
    <p:ext uri="{6950BFC3-D8DA-4A85-94F7-54DA5524770B}">
      <p188:commentRel xmlns:p188="http://schemas.microsoft.com/office/powerpoint/2018/8/main" r:id="rId3"/>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Login Credentials</a:t>
            </a:r>
          </a:p>
        </p:txBody>
      </p:sp>
      <p:sp>
        <p:nvSpPr>
          <p:cNvPr id="3" name="Text Placeholder 2">
            <a:extLst>
              <a:ext uri="{C183D7F6-B498-43B3-948B-1728B52AA6E4}">
                <adec:decorative xmlns:adec="http://schemas.microsoft.com/office/drawing/2017/decorative" val="0"/>
              </a:ext>
            </a:extLst>
          </p:cNvPr>
          <p:cNvSpPr>
            <a:spLocks noGrp="1"/>
          </p:cNvSpPr>
          <p:nvPr>
            <p:ph type="body" sz="quarter" idx="13"/>
          </p:nvPr>
        </p:nvSpPr>
        <p:spPr>
          <a:xfrm>
            <a:off x="555786" y="1574033"/>
            <a:ext cx="9636428" cy="4092301"/>
          </a:xfrm>
        </p:spPr>
        <p:txBody>
          <a:bodyPr vert="horz" lIns="91440" tIns="45720" rIns="91440" bIns="45720" rtlCol="0" anchor="t">
            <a:normAutofit/>
          </a:bodyPr>
          <a:lstStyle/>
          <a:p>
            <a:r>
              <a:rPr lang="en-US" dirty="0"/>
              <a:t>Log in credentials are synced between the Online Training System (OTS) and the CRD.</a:t>
            </a:r>
          </a:p>
          <a:p>
            <a:r>
              <a:rPr lang="en-US" dirty="0"/>
              <a:t>Teacher (or Qualified ESAR Administrator [QEA]) profile information will be transferred from the OTS to the CRD.</a:t>
            </a:r>
          </a:p>
          <a:p>
            <a:r>
              <a:rPr lang="en-US" dirty="0"/>
              <a:t>The </a:t>
            </a:r>
            <a:r>
              <a:rPr lang="en-US" b="1" dirty="0"/>
              <a:t>same</a:t>
            </a:r>
            <a:r>
              <a:rPr lang="en-US" dirty="0"/>
              <a:t> username and password is used to access both systems.</a:t>
            </a:r>
          </a:p>
        </p:txBody>
      </p:sp>
    </p:spTree>
    <p:extLst>
      <p:ext uri="{BB962C8B-B14F-4D97-AF65-F5344CB8AC3E}">
        <p14:creationId xmlns:p14="http://schemas.microsoft.com/office/powerpoint/2010/main" val="1605029470"/>
      </p:ext>
    </p:extLst>
  </p:cSld>
  <p:clrMapOvr>
    <a:masterClrMapping/>
  </p:clrMapOvr>
  <p:extLst>
    <p:ext uri="{6950BFC3-D8DA-4A85-94F7-54DA5524770B}">
      <p188:commentRel xmlns:p188="http://schemas.microsoft.com/office/powerpoint/2018/8/main" r:id="rId3"/>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70803-5893-7809-52A6-EE39E38A6625}"/>
              </a:ext>
            </a:extLst>
          </p:cNvPr>
          <p:cNvSpPr>
            <a:spLocks noGrp="1"/>
          </p:cNvSpPr>
          <p:nvPr>
            <p:ph type="title"/>
          </p:nvPr>
        </p:nvSpPr>
        <p:spPr>
          <a:xfrm>
            <a:off x="183107" y="0"/>
            <a:ext cx="10515600" cy="1325563"/>
          </a:xfrm>
        </p:spPr>
        <p:txBody>
          <a:bodyPr anchor="ctr">
            <a:normAutofit/>
          </a:bodyPr>
          <a:lstStyle/>
          <a:p>
            <a:r>
              <a:rPr lang="en-US"/>
              <a:t>CRD Login Page</a:t>
            </a:r>
          </a:p>
        </p:txBody>
      </p:sp>
      <p:pic>
        <p:nvPicPr>
          <p:cNvPr id="6" name="Picture 5" descr="A screenshot of the CRD Login screen">
            <a:extLst>
              <a:ext uri="{FF2B5EF4-FFF2-40B4-BE49-F238E27FC236}">
                <a16:creationId xmlns:a16="http://schemas.microsoft.com/office/drawing/2014/main" id="{95443040-3DCD-0191-3967-7294CC6065A7}"/>
              </a:ext>
            </a:extLst>
          </p:cNvPr>
          <p:cNvPicPr>
            <a:picLocks noChangeAspect="1"/>
          </p:cNvPicPr>
          <p:nvPr/>
        </p:nvPicPr>
        <p:blipFill>
          <a:blip r:embed="rId3"/>
          <a:srcRect r="15234" b="16204"/>
          <a:stretch/>
        </p:blipFill>
        <p:spPr>
          <a:xfrm>
            <a:off x="593668" y="1199879"/>
            <a:ext cx="8686810" cy="4509545"/>
          </a:xfrm>
          <a:prstGeom prst="rect">
            <a:avLst/>
          </a:prstGeom>
          <a:noFill/>
        </p:spPr>
      </p:pic>
      <p:sp>
        <p:nvSpPr>
          <p:cNvPr id="4" name="Slide Number Placeholder 3" hidden="1">
            <a:extLst>
              <a:ext uri="{FF2B5EF4-FFF2-40B4-BE49-F238E27FC236}">
                <a16:creationId xmlns:a16="http://schemas.microsoft.com/office/drawing/2014/main" id="{4383AC48-F6B3-0C4F-F45E-4919E448D6C4}"/>
              </a:ext>
              <a:ext uri="{C183D7F6-B498-43B3-948B-1728B52AA6E4}">
                <adec:decorative xmlns:adec="http://schemas.microsoft.com/office/drawing/2017/decorative" val="1"/>
              </a:ext>
            </a:extLst>
          </p:cNvPr>
          <p:cNvSpPr>
            <a:spLocks noGrp="1"/>
          </p:cNvSpPr>
          <p:nvPr>
            <p:ph type="sldNum" sz="quarter" idx="4294967295"/>
          </p:nvPr>
        </p:nvSpPr>
        <p:spPr>
          <a:xfrm>
            <a:off x="11030413" y="6314034"/>
            <a:ext cx="683339" cy="365125"/>
          </a:xfrm>
        </p:spPr>
        <p:txBody>
          <a:bodyPr/>
          <a:lstStyle/>
          <a:p>
            <a:pPr>
              <a:spcAft>
                <a:spcPts val="600"/>
              </a:spcAft>
            </a:pPr>
            <a:fld id="{91BD7323-49BF-4C97-8773-5EC64C492009}" type="slidenum">
              <a:rPr lang="en-US" smtClean="0"/>
              <a:pPr>
                <a:spcAft>
                  <a:spcPts val="600"/>
                </a:spcAft>
              </a:pPr>
              <a:t>6</a:t>
            </a:fld>
            <a:endParaRPr lang="en-US"/>
          </a:p>
        </p:txBody>
      </p:sp>
    </p:spTree>
    <p:extLst>
      <p:ext uri="{BB962C8B-B14F-4D97-AF65-F5344CB8AC3E}">
        <p14:creationId xmlns:p14="http://schemas.microsoft.com/office/powerpoint/2010/main" val="33300063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Teacher Use and Access</a:t>
            </a:r>
          </a:p>
        </p:txBody>
      </p:sp>
      <p:sp>
        <p:nvSpPr>
          <p:cNvPr id="14" name="Text Placeholder 13"/>
          <p:cNvSpPr>
            <a:spLocks noGrp="1"/>
          </p:cNvSpPr>
          <p:nvPr>
            <p:ph type="body" sz="quarter" idx="13"/>
          </p:nvPr>
        </p:nvSpPr>
        <p:spPr>
          <a:xfrm>
            <a:off x="489456" y="1412710"/>
            <a:ext cx="9188715" cy="4276890"/>
          </a:xfrm>
        </p:spPr>
        <p:txBody>
          <a:bodyPr vert="horz" lIns="91440" tIns="45720" rIns="91440" bIns="45720" rtlCol="0" anchor="t">
            <a:normAutofit/>
          </a:bodyPr>
          <a:lstStyle/>
          <a:p>
            <a:r>
              <a:rPr lang="en-US" dirty="0"/>
              <a:t>Users must be registered in the KAAP </a:t>
            </a:r>
            <a:r>
              <a:rPr lang="en-US" dirty="0">
                <a:hlinkClick r:id="rId4"/>
              </a:rPr>
              <a:t>OTS </a:t>
            </a:r>
            <a:r>
              <a:rPr lang="en-US" dirty="0"/>
              <a:t>to be granted access to the CRD.</a:t>
            </a:r>
          </a:p>
          <a:p>
            <a:pPr lvl="1"/>
            <a:r>
              <a:rPr lang="en-US" sz="2600" dirty="0"/>
              <a:t>Users who are having difficulty registering in the OTS should contact Darrell Mattingly at </a:t>
            </a:r>
            <a:r>
              <a:rPr lang="en-US" sz="2600" dirty="0">
                <a:hlinkClick r:id="rId5"/>
              </a:rPr>
              <a:t>darrell.mattingly@uky.edu</a:t>
            </a:r>
            <a:r>
              <a:rPr lang="en-US" sz="2600" dirty="0"/>
              <a:t> for access to the OTS.</a:t>
            </a:r>
          </a:p>
          <a:p>
            <a:r>
              <a:rPr lang="en-US" dirty="0"/>
              <a:t>Prior to gaining access to the CRD, users must successfully complete the ESAR and CWEC quizzes.</a:t>
            </a:r>
          </a:p>
          <a:p>
            <a:pPr lvl="1"/>
            <a:r>
              <a:rPr lang="en-US" sz="2400" kern="100" dirty="0">
                <a:effectLst/>
                <a:latin typeface="Aptos" panose="020B0004020202020204" pitchFamily="34" charset="0"/>
                <a:ea typeface="Aptos" panose="020B0004020202020204" pitchFamily="34" charset="0"/>
                <a:cs typeface="Times New Roman" panose="02020603050405020304" pitchFamily="18" charset="0"/>
              </a:rPr>
              <a:t>Teachers who pass the ESAR quiz are Qualified ESAR Administrators (QEA) and those who pass the CWEC quiz are Qualified CWEC Administrators (QCA). </a:t>
            </a:r>
          </a:p>
          <a:p>
            <a:pPr marL="457200" lvl="1" indent="0">
              <a:buNone/>
            </a:pPr>
            <a:endParaRPr lang="en-US" dirty="0"/>
          </a:p>
        </p:txBody>
      </p:sp>
    </p:spTree>
    <p:extLst>
      <p:ext uri="{BB962C8B-B14F-4D97-AF65-F5344CB8AC3E}">
        <p14:creationId xmlns:p14="http://schemas.microsoft.com/office/powerpoint/2010/main" val="952622256"/>
      </p:ext>
    </p:extLst>
  </p:cSld>
  <p:clrMapOvr>
    <a:masterClrMapping/>
  </p:clrMapOvr>
  <p:extLst>
    <p:ext uri="{6950BFC3-D8DA-4A85-94F7-54DA5524770B}">
      <p188:commentRel xmlns:p188="http://schemas.microsoft.com/office/powerpoint/2018/8/main" r:id="rId3"/>
    </p:ext>
  </p:extLs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2164" y="146761"/>
            <a:ext cx="10515600" cy="1325563"/>
          </a:xfrm>
        </p:spPr>
        <p:txBody>
          <a:bodyPr anchor="ctr">
            <a:normAutofit/>
          </a:bodyPr>
          <a:lstStyle/>
          <a:p>
            <a:r>
              <a:rPr lang="en-US"/>
              <a:t>Teacher Tools</a:t>
            </a:r>
          </a:p>
        </p:txBody>
      </p:sp>
      <p:pic>
        <p:nvPicPr>
          <p:cNvPr id="5" name="Picture 4" descr="A screenshot of the teacher Welcome/Home screen">
            <a:extLst>
              <a:ext uri="{FF2B5EF4-FFF2-40B4-BE49-F238E27FC236}">
                <a16:creationId xmlns:a16="http://schemas.microsoft.com/office/drawing/2014/main" id="{3B3F960B-CEF4-8ED2-DCCF-1DCA7450A8BD}"/>
              </a:ext>
            </a:extLst>
          </p:cNvPr>
          <p:cNvPicPr>
            <a:picLocks noChangeAspect="1"/>
          </p:cNvPicPr>
          <p:nvPr/>
        </p:nvPicPr>
        <p:blipFill>
          <a:blip r:embed="rId4"/>
          <a:stretch>
            <a:fillRect/>
          </a:stretch>
        </p:blipFill>
        <p:spPr>
          <a:xfrm>
            <a:off x="68741" y="1604221"/>
            <a:ext cx="11981095" cy="5107018"/>
          </a:xfrm>
          <a:prstGeom prst="rect">
            <a:avLst/>
          </a:prstGeom>
          <a:noFill/>
        </p:spPr>
      </p:pic>
      <p:sp>
        <p:nvSpPr>
          <p:cNvPr id="4" name="Slide Number Placeholder 3" hidden="1">
            <a:extLst>
              <a:ext uri="{C183D7F6-B498-43B3-948B-1728B52AA6E4}">
                <adec:decorative xmlns:adec="http://schemas.microsoft.com/office/drawing/2017/decorative" val="1"/>
              </a:ext>
            </a:extLst>
          </p:cNvPr>
          <p:cNvSpPr>
            <a:spLocks noGrp="1"/>
          </p:cNvSpPr>
          <p:nvPr>
            <p:ph type="sldNum" sz="quarter" idx="4294967295"/>
          </p:nvPr>
        </p:nvSpPr>
        <p:spPr>
          <a:xfrm>
            <a:off x="11030413" y="6314034"/>
            <a:ext cx="683339" cy="365125"/>
          </a:xfrm>
        </p:spPr>
        <p:txBody>
          <a:bodyPr/>
          <a:lstStyle/>
          <a:p>
            <a:pPr>
              <a:spcAft>
                <a:spcPts val="600"/>
              </a:spcAft>
            </a:pPr>
            <a:fld id="{91BD7323-49BF-4C97-8773-5EC64C492009}" type="slidenum">
              <a:rPr lang="en-US" smtClean="0"/>
              <a:pPr>
                <a:spcAft>
                  <a:spcPts val="600"/>
                </a:spcAft>
              </a:pPr>
              <a:t>8</a:t>
            </a:fld>
            <a:endParaRPr lang="en-US"/>
          </a:p>
        </p:txBody>
      </p:sp>
    </p:spTree>
    <p:extLst>
      <p:ext uri="{BB962C8B-B14F-4D97-AF65-F5344CB8AC3E}">
        <p14:creationId xmlns:p14="http://schemas.microsoft.com/office/powerpoint/2010/main" val="3552672"/>
      </p:ext>
    </p:extLst>
  </p:cSld>
  <p:clrMapOvr>
    <a:masterClrMapping/>
  </p:clrMapOvr>
  <p:extLst>
    <p:ext uri="{6950BFC3-D8DA-4A85-94F7-54DA5524770B}">
      <p188:commentRel xmlns:p188="http://schemas.microsoft.com/office/powerpoint/2018/8/main" r:id="rId3"/>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Student Rosters (Teacher)</a:t>
            </a:r>
          </a:p>
        </p:txBody>
      </p:sp>
      <p:sp>
        <p:nvSpPr>
          <p:cNvPr id="3" name="Text Placeholder 2"/>
          <p:cNvSpPr>
            <a:spLocks noGrp="1"/>
          </p:cNvSpPr>
          <p:nvPr>
            <p:ph type="body" sz="quarter" idx="13"/>
          </p:nvPr>
        </p:nvSpPr>
        <p:spPr>
          <a:xfrm>
            <a:off x="555786" y="1595272"/>
            <a:ext cx="9188715" cy="4901324"/>
          </a:xfrm>
        </p:spPr>
        <p:txBody>
          <a:bodyPr>
            <a:normAutofit/>
          </a:bodyPr>
          <a:lstStyle/>
          <a:p>
            <a:r>
              <a:rPr lang="en-US" sz="3200"/>
              <a:t>Student lists can be located by selecting the Student Roster link.</a:t>
            </a:r>
          </a:p>
          <a:p>
            <a:pPr lvl="1"/>
            <a:r>
              <a:rPr lang="en-US" sz="2800"/>
              <a:t>As a Teacher participating students enrolled at the teacher’s school will be available.  </a:t>
            </a:r>
          </a:p>
          <a:p>
            <a:pPr marL="914400" lvl="2" indent="0">
              <a:buNone/>
            </a:pPr>
            <a:r>
              <a:rPr lang="en-US" sz="2400"/>
              <a:t>*Note, only teachers who are QEAs and QCAs will be permitted to access the CRD.</a:t>
            </a:r>
          </a:p>
        </p:txBody>
      </p:sp>
    </p:spTree>
    <p:extLst>
      <p:ext uri="{BB962C8B-B14F-4D97-AF65-F5344CB8AC3E}">
        <p14:creationId xmlns:p14="http://schemas.microsoft.com/office/powerpoint/2010/main" val="2954745532"/>
      </p:ext>
    </p:extLst>
  </p:cSld>
  <p:clrMapOvr>
    <a:masterClrMapping/>
  </p:clrMapOvr>
  <p:extLst>
    <p:ext uri="{6950BFC3-D8DA-4A85-94F7-54DA5524770B}">
      <p188:commentRel xmlns:p188="http://schemas.microsoft.com/office/powerpoint/2018/8/main" r:id="rId3"/>
    </p:ext>
  </p:extLs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9FCA05B1-E313-6D46-8EEA-D906E14B24AB}" vid="{B7719CA3-B6BF-1B46-93F3-629B546427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Accessibility_x0020_Office xmlns="3a62de7d-ba57-4f43-9dae-9623ba637be0">OCTE - Career and Technical Education</Accessibility_x0020_Office>
    <Program_x0020_Area_x002d_Res xmlns="b8264b14-77b1-4c89-a3a5-32b53593adf6" xsi:nil="true"/>
    <Accessibility_x0020_Audit_x0020_Status xmlns="3a62de7d-ba57-4f43-9dae-9623ba637be0">OK</Accessibility_x0020_Audit_x0020_Status>
    <Accessibility_x0020_Audience xmlns="3a62de7d-ba57-4f43-9dae-9623ba637be0">District</Accessibility_x0020_Audience>
    <Accessibility_x0020_Status xmlns="3a62de7d-ba57-4f43-9dae-9623ba637be0">Accessible</Accessibility_x0020_Status>
    <Application_x0020_Type xmlns="3a62de7d-ba57-4f43-9dae-9623ba637be0" xsi:nil="true"/>
    <Application_x0020_Date xmlns="3a62de7d-ba57-4f43-9dae-9623ba637be0" xsi:nil="true"/>
    <Accessibility_x0020_Target_x0020_Date xmlns="3a62de7d-ba57-4f43-9dae-9623ba637be0" xsi:nil="true"/>
    <Application_x0020_Status xmlns="3a62de7d-ba57-4f43-9dae-9623ba637be0" xsi:nil="true"/>
    <Accessibility_x0020_Audit_x0020_Date xmlns="3a62de7d-ba57-4f43-9dae-9623ba637be0">2024-10-21T04:00:00+00:00</Accessibility_x0020_Audit_x0020_Date>
    <RoutingRuleDescription xmlns="http://schemas.microsoft.com/sharepoint/v3" xsi:nil="true"/>
    <PublishingExpirationDate xmlns="http://schemas.microsoft.com/sharepoint/v3" xsi:nil="true"/>
    <PublishingStartDate xmlns="http://schemas.microsoft.com/sharepoint/v3" xsi:nil="true"/>
    <Publication_x0020_Date xmlns="3a62de7d-ba57-4f43-9dae-9623ba637be0">2024-10-21T04:00:00+00:00</Publication_x0020_Date>
    <Audience1 xmlns="3a62de7d-ba57-4f43-9dae-9623ba637be0"/>
    <_dlc_DocId xmlns="3a62de7d-ba57-4f43-9dae-9623ba637be0">KYED-423-425</_dlc_DocId>
    <_dlc_DocIdUrl xmlns="3a62de7d-ba57-4f43-9dae-9623ba637be0">
      <Url>https://education-edit.ky.gov/CTE/cter/_layouts/15/DocIdRedir.aspx?ID=KYED-423-425</Url>
      <Description>KYED-423-425</Description>
    </_dlc_DocIdUr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KDE Document" ma:contentTypeID="0x0101001BEB557DBE01834EAB47A683706DCD5B0095C29C1A193BD24D9E82CA3AC3FABFCC" ma:contentTypeVersion="28" ma:contentTypeDescription="" ma:contentTypeScope="" ma:versionID="3b0dd2501dc912c20036418cbdc67394">
  <xsd:schema xmlns:xsd="http://www.w3.org/2001/XMLSchema" xmlns:xs="http://www.w3.org/2001/XMLSchema" xmlns:p="http://schemas.microsoft.com/office/2006/metadata/properties" xmlns:ns1="http://schemas.microsoft.com/sharepoint/v3" xmlns:ns2="3a62de7d-ba57-4f43-9dae-9623ba637be0" xmlns:ns3="b8264b14-77b1-4c89-a3a5-32b53593adf6" targetNamespace="http://schemas.microsoft.com/office/2006/metadata/properties" ma:root="true" ma:fieldsID="ed50760edb496d9e43751b599dabecef" ns1:_="" ns2:_="" ns3:_="">
    <xsd:import namespace="http://schemas.microsoft.com/sharepoint/v3"/>
    <xsd:import namespace="3a62de7d-ba57-4f43-9dae-9623ba637be0"/>
    <xsd:import namespace="b8264b14-77b1-4c89-a3a5-32b53593adf6"/>
    <xsd:element name="properties">
      <xsd:complexType>
        <xsd:sequence>
          <xsd:element name="documentManagement">
            <xsd:complexType>
              <xsd:all>
                <xsd:element ref="ns2:Accessibility_x0020_Office" minOccurs="0"/>
                <xsd:element ref="ns2:Accessibility_x0020_Audience" minOccurs="0"/>
                <xsd:element ref="ns2:Accessibility_x0020_Audit_x0020_Date" minOccurs="0"/>
                <xsd:element ref="ns2:Accessibility_x0020_Audit_x0020_Status" minOccurs="0"/>
                <xsd:element ref="ns2:Accessibility_x0020_Target_x0020_Date" minOccurs="0"/>
                <xsd:element ref="ns2:Accessibility_x0020_Status" minOccurs="0"/>
                <xsd:element ref="ns2:Application_x0020_Status" minOccurs="0"/>
                <xsd:element ref="ns2:Application_x0020_Type" minOccurs="0"/>
                <xsd:element ref="ns1:RoutingRuleDescription" minOccurs="0"/>
                <xsd:element ref="ns2:Audience1" minOccurs="0"/>
                <xsd:element ref="ns2:Publication_x0020_Date"/>
                <xsd:element ref="ns1:PublishingStartDate" minOccurs="0"/>
                <xsd:element ref="ns1:PublishingExpirationDate" minOccurs="0"/>
                <xsd:element ref="ns2:Application_x0020_Date" minOccurs="0"/>
                <xsd:element ref="ns2:_dlc_DocId" minOccurs="0"/>
                <xsd:element ref="ns2:_dlc_DocIdUrl" minOccurs="0"/>
                <xsd:element ref="ns2:_dlc_DocIdPersistId" minOccurs="0"/>
                <xsd:element ref="ns3:Program_x0020_Area_x002d_Res"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10" nillable="true" ma:displayName="Description" ma:internalName="RoutingRuleDescription" ma:readOnly="false">
      <xsd:simpleType>
        <xsd:restriction base="dms:Text">
          <xsd:maxLength value="255"/>
        </xsd:restriction>
      </xsd:simpleType>
    </xsd:element>
    <xsd:element name="PublishingStartDate" ma:index="13" nillable="true" ma:displayName="Scheduling Start Date" ma:description="" ma:hidden="true" ma:internalName="PublishingStartDate">
      <xsd:simpleType>
        <xsd:restriction base="dms:Unknown"/>
      </xsd:simpleType>
    </xsd:element>
    <xsd:element name="PublishingExpirationDate" ma:index="14"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62de7d-ba57-4f43-9dae-9623ba637be0" elementFormDefault="qualified">
    <xsd:import namespace="http://schemas.microsoft.com/office/2006/documentManagement/types"/>
    <xsd:import namespace="http://schemas.microsoft.com/office/infopath/2007/PartnerControls"/>
    <xsd:element name="Accessibility_x0020_Office" ma:index="2" nillable="true" ma:displayName="Accessibility Office" ma:format="Dropdown" ma:internalName="Accessibility_x0020_Office">
      <xsd:simpleType>
        <xsd:restriction base="dms:Choice">
          <xsd:enumeration value="Commissioner's Office"/>
          <xsd:enumeration value="OAA - Office of Assessment and Accountability"/>
          <xsd:enumeration value="OCIS - Office of Continuous Improvement and Support"/>
          <xsd:enumeration value="OCTE - Career and Technical Education"/>
          <xsd:enumeration value="OELE- Office of Educator Licensure and Effectiveness"/>
          <xsd:enumeration value="OET - Office of Education Technology"/>
          <xsd:enumeration value="OFO - Office of Finance and Operations"/>
          <xsd:enumeration value="OLS - Office of Legal Services"/>
          <xsd:enumeration value="OSEEL - Office of Special Education and Early Learning"/>
          <xsd:enumeration value="OTL - Office of Teaching and Learning"/>
        </xsd:restriction>
      </xsd:simpleType>
    </xsd:element>
    <xsd:element name="Accessibility_x0020_Audience" ma:index="3" nillable="true" ma:displayName="Accessibility Audience" ma:format="Dropdown" ma:internalName="Accessibility_x0020_Audience">
      <xsd:simpleType>
        <xsd:restriction base="dms:Choice">
          <xsd:enumeration value="Public"/>
          <xsd:enumeration value="District"/>
        </xsd:restriction>
      </xsd:simpleType>
    </xsd:element>
    <xsd:element name="Accessibility_x0020_Audit_x0020_Date" ma:index="4" nillable="true" ma:displayName="Accessibility Audit Date" ma:format="DateOnly" ma:internalName="Accessibility_x0020_Audit_x0020_Date">
      <xsd:simpleType>
        <xsd:restriction base="dms:DateTime"/>
      </xsd:simpleType>
    </xsd:element>
    <xsd:element name="Accessibility_x0020_Audit_x0020_Status" ma:index="5" nillable="true" ma:displayName="Accessibility Audit Status" ma:format="Dropdown" ma:internalName="Accessibility_x0020_Audit_x0020_Status">
      <xsd:simpleType>
        <xsd:restriction base="dms:Choice">
          <xsd:enumeration value="OK"/>
          <xsd:enumeration value="Minor"/>
          <xsd:enumeration value="Major"/>
        </xsd:restriction>
      </xsd:simpleType>
    </xsd:element>
    <xsd:element name="Accessibility_x0020_Target_x0020_Date" ma:index="6" nillable="true" ma:displayName="Accessibility Target Date" ma:format="DateOnly" ma:internalName="Accessibility_x0020_Target_x0020_Date">
      <xsd:simpleType>
        <xsd:restriction base="dms:DateTime"/>
      </xsd:simpleType>
    </xsd:element>
    <xsd:element name="Accessibility_x0020_Status" ma:index="7" nillable="true" ma:displayName="Accessibility Status" ma:format="Dropdown" ma:internalName="Accessibility_x0020_Status1" ma:readOnly="false">
      <xsd:simpleType>
        <xsd:restriction base="dms:Choice">
          <xsd:enumeration value="Remove"/>
          <xsd:enumeration value="Remediate"/>
          <xsd:enumeration value="Update"/>
          <xsd:enumeration value="Accessible"/>
          <xsd:enumeration value="Undue Burden"/>
          <xsd:enumeration value="Not KDE Owned"/>
        </xsd:restriction>
      </xsd:simpleType>
    </xsd:element>
    <xsd:element name="Application_x0020_Status" ma:index="8" nillable="true" ma:displayName="Application Status" ma:format="Dropdown" ma:internalName="Application_x0020_Status">
      <xsd:simpleType>
        <xsd:restriction base="dms:Choice">
          <xsd:enumeration value="Approved"/>
          <xsd:enumeration value="Denied"/>
        </xsd:restriction>
      </xsd:simpleType>
    </xsd:element>
    <xsd:element name="Application_x0020_Type" ma:index="9" nillable="true" ma:displayName="Application Type" ma:format="Dropdown" ma:internalName="Application_x0020_Type">
      <xsd:simpleType>
        <xsd:restriction base="dms:Choice">
          <xsd:enumeration value="Original"/>
          <xsd:enumeration value="Amendment"/>
          <xsd:enumeration value="Year 3 Budget"/>
          <xsd:enumeration value="Addendum"/>
          <xsd:enumeration value="Budget Update"/>
        </xsd:restriction>
      </xsd:simpleType>
    </xsd:element>
    <xsd:element name="Audience1" ma:index="11" nillable="true" ma:displayName="Audience" ma:list="{9f2d68f0-dc6b-4e06-b19d-b8792e70efe6}" ma:internalName="Audience1" ma:showField="Title" ma:web="3a62de7d-ba57-4f43-9dae-9623ba637be0">
      <xsd:complexType>
        <xsd:complexContent>
          <xsd:extension base="dms:MultiChoiceLookup">
            <xsd:sequence>
              <xsd:element name="Value" type="dms:Lookup" maxOccurs="unbounded" minOccurs="0" nillable="true"/>
            </xsd:sequence>
          </xsd:extension>
        </xsd:complexContent>
      </xsd:complexType>
    </xsd:element>
    <xsd:element name="Publication_x0020_Date" ma:index="12" ma:displayName="Publication Date" ma:default="[today]" ma:format="DateOnly" ma:internalName="Publication_x0020_Date" ma:readOnly="false">
      <xsd:simpleType>
        <xsd:restriction base="dms:DateTime"/>
      </xsd:simpleType>
    </xsd:element>
    <xsd:element name="Application_x0020_Date" ma:index="15" nillable="true" ma:displayName="Application Date" ma:format="DateOnly" ma:internalName="Application_x0020_Date">
      <xsd:simpleType>
        <xsd:restriction base="dms:DateTime"/>
      </xsd:simpleType>
    </xsd:element>
    <xsd:element name="_dlc_DocId" ma:index="21" nillable="true" ma:displayName="Document ID Value" ma:description="The value of the document ID assigned to this item."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element name="SharedWithUsers" ma:index="2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b8264b14-77b1-4c89-a3a5-32b53593adf6" elementFormDefault="qualified">
    <xsd:import namespace="http://schemas.microsoft.com/office/2006/documentManagement/types"/>
    <xsd:import namespace="http://schemas.microsoft.com/office/infopath/2007/PartnerControls"/>
    <xsd:element name="Program_x0020_Area_x002d_Res" ma:index="25" nillable="true" ma:displayName="Program Area-Res" ma:format="Dropdown" ma:internalName="Program_x0020_Area_x002d_Res">
      <xsd:simpleType>
        <xsd:restriction base="dms:Choice">
          <xsd:enumeration value="Agriculture Education"/>
          <xsd:enumeration value="Business and Marketing Education"/>
          <xsd:enumeration value="Construction Technology"/>
          <xsd:enumeration value="Engineering and Technology Education"/>
          <xsd:enumeration value="Family and Consumer Sciences"/>
          <xsd:enumeration value="Health Sciences"/>
          <xsd:enumeration value="Information Technology"/>
          <xsd:enumeration value="Junior Reserve Officer Training Corps (JROTC)"/>
          <xsd:enumeration value="Law and Public Safety"/>
          <xsd:enumeration value="Manufacturing Technology Education"/>
          <xsd:enumeration value="Print Arts"/>
          <xsd:enumeration value="Print Technology"/>
          <xsd:enumeration value="Program Area"/>
          <xsd:enumeration value="Transportation Education"/>
          <xsd:enumeration value="Visual and Performing Arts Education"/>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C70D4522-EDD2-4326-BD38-D65ABD3DF72F}">
  <ds:schemaRefs>
    <ds:schemaRef ds:uri="http://purl.org/dc/elements/1.1/"/>
    <ds:schemaRef ds:uri="b6326e7c-a0c5-4c27-953d-864197b61f49"/>
    <ds:schemaRef ds:uri="http://purl.org/dc/terms/"/>
    <ds:schemaRef ds:uri="http://schemas.openxmlformats.org/package/2006/metadata/core-properties"/>
    <ds:schemaRef ds:uri="http://schemas.microsoft.com/office/2006/documentManagement/types"/>
    <ds:schemaRef ds:uri="http://www.w3.org/XML/1998/namespace"/>
    <ds:schemaRef ds:uri="http://schemas.microsoft.com/office/2006/metadata/properties"/>
    <ds:schemaRef ds:uri="http://schemas.microsoft.com/office/infopath/2007/PartnerControls"/>
    <ds:schemaRef ds:uri="http://purl.org/dc/dcmitype/"/>
  </ds:schemaRefs>
</ds:datastoreItem>
</file>

<file path=customXml/itemProps2.xml><?xml version="1.0" encoding="utf-8"?>
<ds:datastoreItem xmlns:ds="http://schemas.openxmlformats.org/officeDocument/2006/customXml" ds:itemID="{2AE43AF4-C9DA-4948-8B48-B657A868B766}">
  <ds:schemaRefs>
    <ds:schemaRef ds:uri="http://schemas.microsoft.com/sharepoint/v3/contenttype/forms"/>
  </ds:schemaRefs>
</ds:datastoreItem>
</file>

<file path=customXml/itemProps3.xml><?xml version="1.0" encoding="utf-8"?>
<ds:datastoreItem xmlns:ds="http://schemas.openxmlformats.org/officeDocument/2006/customXml" ds:itemID="{7019D191-2933-4E1B-A892-16D9ECC33C86}"/>
</file>

<file path=customXml/itemProps4.xml><?xml version="1.0" encoding="utf-8"?>
<ds:datastoreItem xmlns:ds="http://schemas.openxmlformats.org/officeDocument/2006/customXml" ds:itemID="{835F7E2B-62BD-433A-B593-3E91EDC146E2}"/>
</file>

<file path=docProps/app.xml><?xml version="1.0" encoding="utf-8"?>
<Properties xmlns="http://schemas.openxmlformats.org/officeDocument/2006/extended-properties" xmlns:vt="http://schemas.openxmlformats.org/officeDocument/2006/docPropsVTypes">
  <Template>KDE PowerPoint Template 2021</Template>
  <TotalTime>88</TotalTime>
  <Words>3054</Words>
  <Application>Microsoft Office PowerPoint</Application>
  <PresentationFormat>Widescreen</PresentationFormat>
  <Paragraphs>151</Paragraphs>
  <Slides>26</Slides>
  <Notes>26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Aptos</vt:lpstr>
      <vt:lpstr>Arial</vt:lpstr>
      <vt:lpstr>Calibri</vt:lpstr>
      <vt:lpstr>Franklin Gothic Book</vt:lpstr>
      <vt:lpstr>Franklin Gothic Medium</vt:lpstr>
      <vt:lpstr>Helvetica</vt:lpstr>
      <vt:lpstr>Office Theme</vt:lpstr>
      <vt:lpstr>Career Readiness Database</vt:lpstr>
      <vt:lpstr>Agenda</vt:lpstr>
      <vt:lpstr>Career Readiness General Information</vt:lpstr>
      <vt:lpstr>CRD Access</vt:lpstr>
      <vt:lpstr>Login Credentials</vt:lpstr>
      <vt:lpstr>CRD Login Page</vt:lpstr>
      <vt:lpstr>Teacher Use and Access</vt:lpstr>
      <vt:lpstr>Teacher Tools</vt:lpstr>
      <vt:lpstr>Student Rosters (Teacher)</vt:lpstr>
      <vt:lpstr>Student Roster Interface</vt:lpstr>
      <vt:lpstr>CRD User Guide and Printable ESAR</vt:lpstr>
      <vt:lpstr>List of Students</vt:lpstr>
      <vt:lpstr>ESAR Response Entry Interface</vt:lpstr>
      <vt:lpstr>ESAR Save Feature</vt:lpstr>
      <vt:lpstr>ESAR Save and Submit Feature</vt:lpstr>
      <vt:lpstr>ESAR Orange and Green Link</vt:lpstr>
      <vt:lpstr>Caution:</vt:lpstr>
      <vt:lpstr>Career Work Experience Certification (CWEC)</vt:lpstr>
      <vt:lpstr>CWEC Certification Validation</vt:lpstr>
      <vt:lpstr>CWEC Data Submission</vt:lpstr>
      <vt:lpstr>CWEC Orange and Green Link</vt:lpstr>
      <vt:lpstr>DAC Use and Access</vt:lpstr>
      <vt:lpstr>Student Rosters (DAC)</vt:lpstr>
      <vt:lpstr>Student Registration (DAC Only)</vt:lpstr>
      <vt:lpstr>Teacher Rosters (DAC only)</vt:lpstr>
      <vt:lpstr>Division of Assessment and Accountability Support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Career Readiness Database (CRD) Training</dc:title>
  <dc:creator>Hackworth, Michael - Office of Assessment and Accountability</dc:creator>
  <cp:lastModifiedBy>Norman, Jacqueline M.</cp:lastModifiedBy>
  <cp:revision>30</cp:revision>
  <dcterms:created xsi:type="dcterms:W3CDTF">2021-08-26T18:21:30Z</dcterms:created>
  <dcterms:modified xsi:type="dcterms:W3CDTF">2024-10-18T16:28:31Z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0x0101001BEB557DBE01834EAB47A683706DCD5B0095C29C1A193BD24D9E82CA3AC3FABFCC</vt:lpwstr>
  </property>
  <property fmtid="{D5CDD505-2E9C-101B-9397-08002B2CF9AE}" pid="3" name="MSIP_Label_eb544694-0027-44fa-bee4-2648c0363f9d_Enabled">
    <vt:lpwstr>true</vt:lpwstr>
  </property>
  <property fmtid="{D5CDD505-2E9C-101B-9397-08002B2CF9AE}" pid="4" name="MSIP_Label_eb544694-0027-44fa-bee4-2648c0363f9d_SetDate">
    <vt:lpwstr>2024-10-14T13:49:19Z</vt:lpwstr>
  </property>
  <property fmtid="{D5CDD505-2E9C-101B-9397-08002B2CF9AE}" pid="5" name="MSIP_Label_eb544694-0027-44fa-bee4-2648c0363f9d_Method">
    <vt:lpwstr>Standard</vt:lpwstr>
  </property>
  <property fmtid="{D5CDD505-2E9C-101B-9397-08002B2CF9AE}" pid="6" name="MSIP_Label_eb544694-0027-44fa-bee4-2648c0363f9d_Name">
    <vt:lpwstr>defa4170-0d19-0005-0004-bc88714345d2</vt:lpwstr>
  </property>
  <property fmtid="{D5CDD505-2E9C-101B-9397-08002B2CF9AE}" pid="7" name="MSIP_Label_eb544694-0027-44fa-bee4-2648c0363f9d_SiteId">
    <vt:lpwstr>9360c11f-90e6-4706-ad00-25fcdc9e2ed1</vt:lpwstr>
  </property>
  <property fmtid="{D5CDD505-2E9C-101B-9397-08002B2CF9AE}" pid="8" name="MSIP_Label_eb544694-0027-44fa-bee4-2648c0363f9d_ActionId">
    <vt:lpwstr>bf3ed4f1-e24d-4047-8c8d-830bfec1f9af</vt:lpwstr>
  </property>
  <property fmtid="{D5CDD505-2E9C-101B-9397-08002B2CF9AE}" pid="9" name="MSIP_Label_eb544694-0027-44fa-bee4-2648c0363f9d_ContentBits">
    <vt:lpwstr>0</vt:lpwstr>
  </property>
  <property fmtid="{D5CDD505-2E9C-101B-9397-08002B2CF9AE}" pid="10" name="_dlc_DocIdItemGuid">
    <vt:lpwstr>681b0f2f-eb57-401c-aad4-b1de2d2cb3d0</vt:lpwstr>
  </property>
</Properties>
</file>