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Masters/slideMaster2.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sldIdLst>
    <p:sldId id="271" r:id="rId6"/>
    <p:sldId id="257" r:id="rId7"/>
    <p:sldId id="258" r:id="rId8"/>
    <p:sldId id="259" r:id="rId9"/>
    <p:sldId id="260" r:id="rId10"/>
    <p:sldId id="263" r:id="rId11"/>
    <p:sldId id="275" r:id="rId12"/>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B766D3-97B1-45DB-BEB5-5E5349AA451E}" v="7" dt="2025-04-16T17:31:20.81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4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openxmlformats.org/officeDocument/2006/relationships/customXml" Target="../customXml/item4.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100" b="0" i="0">
                <a:solidFill>
                  <a:srgbClr val="05ACC1"/>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850" b="1" i="1">
                <a:solidFill>
                  <a:srgbClr val="3477B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88423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05ACC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50" b="1" i="1">
                <a:solidFill>
                  <a:srgbClr val="3477B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05ACC1"/>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05ACC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59170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08359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3547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682276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224947" y="-50736"/>
            <a:ext cx="10831830" cy="985519"/>
          </a:xfrm>
          <a:prstGeom prst="rect">
            <a:avLst/>
          </a:prstGeom>
        </p:spPr>
        <p:txBody>
          <a:bodyPr wrap="square" lIns="0" tIns="0" rIns="0" bIns="0">
            <a:spAutoFit/>
          </a:bodyPr>
          <a:lstStyle>
            <a:lvl1pPr>
              <a:defRPr sz="3100" b="0" i="0">
                <a:solidFill>
                  <a:srgbClr val="05ACC1"/>
                </a:solidFill>
                <a:latin typeface="Arial"/>
                <a:cs typeface="Arial"/>
              </a:defRPr>
            </a:lvl1pPr>
          </a:lstStyle>
          <a:p>
            <a:endParaRPr/>
          </a:p>
        </p:txBody>
      </p:sp>
      <p:sp>
        <p:nvSpPr>
          <p:cNvPr id="3" name="Holder 3"/>
          <p:cNvSpPr>
            <a:spLocks noGrp="1"/>
          </p:cNvSpPr>
          <p:nvPr>
            <p:ph type="body" idx="1"/>
          </p:nvPr>
        </p:nvSpPr>
        <p:spPr>
          <a:xfrm>
            <a:off x="4279143" y="2189258"/>
            <a:ext cx="9357360" cy="4771390"/>
          </a:xfrm>
          <a:prstGeom prst="rect">
            <a:avLst/>
          </a:prstGeom>
        </p:spPr>
        <p:txBody>
          <a:bodyPr wrap="square" lIns="0" tIns="0" rIns="0" bIns="0">
            <a:spAutoFit/>
          </a:bodyPr>
          <a:lstStyle>
            <a:lvl1pPr>
              <a:defRPr sz="2850" b="1" i="1">
                <a:solidFill>
                  <a:srgbClr val="3477B6"/>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4604502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desmos.com/fourfunction"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www.desmos.com/fourfuncti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www.desmos.com/fourfunction"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education.ky.gov/curriculum/conpro/Pages/family_math_gam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9C34A77-F1AF-E01E-707E-17952973E30D}"/>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Broken Calculator - Introduction</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Broken Calculator</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556000"/>
            <a:ext cx="16611600" cy="270843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Recommended for Grades </a:t>
            </a:r>
            <a:r>
              <a:rPr lang="en-US" sz="3200" b="1">
                <a:solidFill>
                  <a:srgbClr val="102649"/>
                </a:solidFill>
                <a:latin typeface="Calibri"/>
              </a:rPr>
              <a:t>2-3</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This game will help your student use place value, addition and subtraction to create solutions to math challenges with various restrictions. </a:t>
            </a: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a:ln>
                  <a:noFill/>
                </a:ln>
                <a:solidFill>
                  <a:srgbClr val="102649"/>
                </a:solidFill>
                <a:effectLst/>
                <a:uLnTx/>
                <a:uFillTx/>
                <a:latin typeface="Calibri"/>
              </a:rPr>
              <a:t>Kentucky Academic Standards for Mathematics</a:t>
            </a:r>
            <a:r>
              <a:rPr kumimoji="0" lang="en-US" sz="3200" b="0" i="0" u="none" strike="noStrike" kern="0" cap="none" spc="0" normalizeH="0" baseline="0" noProof="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800100" y="6415345"/>
            <a:ext cx="8229600" cy="2123658"/>
          </a:xfrm>
          <a:prstGeom prst="rect">
            <a:avLst/>
          </a:prstGeom>
          <a:noFill/>
        </p:spPr>
        <p:txBody>
          <a:bodyPr wrap="square" rtlCol="0">
            <a:spAutoFit/>
          </a:bodyPr>
          <a:lstStyle/>
          <a:p>
            <a:pPr algn="l"/>
            <a:r>
              <a:rPr lang="en-US" sz="2400" b="1" i="0" u="none" strike="noStrike" baseline="0">
                <a:solidFill>
                  <a:srgbClr val="102649"/>
                </a:solidFill>
                <a:latin typeface="+mj-lt"/>
              </a:rPr>
              <a:t>Second grade Number and Operations in Base Ten</a:t>
            </a:r>
          </a:p>
          <a:p>
            <a:pPr marR="0" algn="l"/>
            <a:r>
              <a:rPr lang="en-US" sz="2400" b="1" i="0" u="sng" strike="noStrike" baseline="0">
                <a:solidFill>
                  <a:srgbClr val="102649"/>
                </a:solidFill>
                <a:latin typeface="+mj-lt"/>
              </a:rPr>
              <a:t>KY.2.NBT.5 </a:t>
            </a:r>
            <a:r>
              <a:rPr lang="en-US" sz="2400" b="0" i="0" u="none" strike="noStrike" baseline="0">
                <a:solidFill>
                  <a:srgbClr val="102649"/>
                </a:solidFill>
                <a:latin typeface="+mj-lt"/>
              </a:rPr>
              <a:t>Fluently add and subtract within 100 using strategies based on place value, properties of operations and/or the relationship between addition and subtraction. </a:t>
            </a:r>
            <a:endParaRPr kumimoji="0" lang="en-US" sz="2400" b="0" i="0" u="none" strike="noStrike" kern="0" cap="none" spc="0" normalizeH="0" baseline="0" noProof="0">
              <a:ln>
                <a:noFill/>
              </a:ln>
              <a:solidFill>
                <a:srgbClr val="102649"/>
              </a:solidFill>
              <a:effectLst/>
              <a:uLnTx/>
              <a:uFillTx/>
              <a:latin typeface="+mj-lt"/>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TextBox 8">
            <a:extLst>
              <a:ext uri="{FF2B5EF4-FFF2-40B4-BE49-F238E27FC236}">
                <a16:creationId xmlns:a16="http://schemas.microsoft.com/office/drawing/2014/main" id="{D66C093D-60E2-C0B7-C863-82201C41EC60}"/>
              </a:ext>
            </a:extLst>
          </p:cNvPr>
          <p:cNvSpPr txBox="1"/>
          <p:nvPr/>
        </p:nvSpPr>
        <p:spPr>
          <a:xfrm>
            <a:off x="9134007" y="6415345"/>
            <a:ext cx="8229600" cy="2492990"/>
          </a:xfrm>
          <a:prstGeom prst="rect">
            <a:avLst/>
          </a:prstGeom>
          <a:noFill/>
        </p:spPr>
        <p:txBody>
          <a:bodyPr wrap="square" rtlCol="0">
            <a:spAutoFit/>
          </a:bodyPr>
          <a:lstStyle/>
          <a:p>
            <a:pPr algn="l"/>
            <a:r>
              <a:rPr lang="en-US" sz="2400" b="1" i="0" u="none" strike="noStrike" baseline="0">
                <a:solidFill>
                  <a:srgbClr val="102649"/>
                </a:solidFill>
                <a:latin typeface="+mj-lt"/>
              </a:rPr>
              <a:t>Third grade Number and Operations in Base Ten</a:t>
            </a:r>
          </a:p>
          <a:p>
            <a:pPr algn="l"/>
            <a:r>
              <a:rPr lang="en-US" sz="2400" b="1" i="0" u="sng" strike="noStrike" baseline="0">
                <a:solidFill>
                  <a:srgbClr val="102649"/>
                </a:solidFill>
                <a:latin typeface="+mj-lt"/>
              </a:rPr>
              <a:t>KY.3.NBT.2 </a:t>
            </a:r>
            <a:r>
              <a:rPr lang="en-US" sz="2400" b="0" i="0" u="none" strike="noStrike" baseline="0">
                <a:solidFill>
                  <a:srgbClr val="102649"/>
                </a:solidFill>
                <a:latin typeface="+mj-lt"/>
              </a:rPr>
              <a:t>Fluently add and subtract within 1000 using strategies and algorithms based on place value, properties of operations and/or the relationship between addition and subtraction. </a:t>
            </a:r>
            <a:endParaRPr kumimoji="0" lang="en-US" sz="2400" b="0" i="0" u="none" strike="noStrike" kern="0" cap="none" spc="0" normalizeH="0" baseline="0" noProof="0">
              <a:ln>
                <a:noFill/>
              </a:ln>
              <a:solidFill>
                <a:srgbClr val="102649"/>
              </a:solidFill>
              <a:effectLst/>
              <a:uLnTx/>
              <a:uFillTx/>
              <a:latin typeface="+mj-lt"/>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5895507" y="8624669"/>
            <a:ext cx="6477000" cy="1292662"/>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rgbClr val="102649"/>
                </a:solidFill>
                <a:effectLst/>
                <a:uLnTx/>
                <a:uFillTx/>
                <a:latin typeface="Calibri"/>
              </a:rPr>
              <a:t>Standards for Mathematical Practice: </a:t>
            </a:r>
          </a:p>
          <a:p>
            <a:pPr marL="0" marR="0" lvl="0" indent="0" defTabSz="914400" eaLnBrk="1" fontAlgn="auto" latinLnBrk="0" hangingPunct="1">
              <a:lnSpc>
                <a:spcPct val="100000"/>
              </a:lnSpc>
              <a:spcBef>
                <a:spcPts val="0"/>
              </a:spcBef>
              <a:spcAft>
                <a:spcPts val="0"/>
              </a:spcAft>
              <a:buClrTx/>
              <a:buSzTx/>
              <a:buFontTx/>
              <a:buNone/>
              <a:tabLst/>
              <a:defRPr/>
            </a:pPr>
            <a:r>
              <a:rPr lang="en-US" sz="1800" b="1" i="0" u="none" strike="noStrike" baseline="0">
                <a:solidFill>
                  <a:srgbClr val="102649"/>
                </a:solidFill>
                <a:latin typeface="Arial" panose="020B0604020202020204" pitchFamily="34" charset="0"/>
              </a:rPr>
              <a:t>MP.1 </a:t>
            </a:r>
            <a:r>
              <a:rPr lang="en-US" sz="1800" b="0" i="0" u="none" strike="noStrike" baseline="0">
                <a:solidFill>
                  <a:srgbClr val="102649"/>
                </a:solidFill>
                <a:latin typeface="Arial" panose="020B0604020202020204" pitchFamily="34" charset="0"/>
              </a:rPr>
              <a:t>Make sense of problems and persevere in solving them. </a:t>
            </a:r>
          </a:p>
          <a:p>
            <a:pPr marL="0" marR="0" lvl="0" indent="0" defTabSz="914400" eaLnBrk="1" fontAlgn="auto" latinLnBrk="0" hangingPunct="1">
              <a:lnSpc>
                <a:spcPct val="100000"/>
              </a:lnSpc>
              <a:spcBef>
                <a:spcPts val="0"/>
              </a:spcBef>
              <a:spcAft>
                <a:spcPts val="0"/>
              </a:spcAft>
              <a:buClrTx/>
              <a:buSzTx/>
              <a:buFontTx/>
              <a:buNone/>
              <a:tabLst/>
              <a:defRPr/>
            </a:pPr>
            <a:r>
              <a:rPr lang="en-US" sz="1800" b="1" i="0" u="none" strike="noStrike" baseline="0">
                <a:solidFill>
                  <a:srgbClr val="102649"/>
                </a:solidFill>
                <a:latin typeface="Arial" panose="020B0604020202020204" pitchFamily="34" charset="0"/>
              </a:rPr>
              <a:t>MP.2 </a:t>
            </a:r>
            <a:r>
              <a:rPr lang="en-US" sz="1800" b="0" i="0" u="none" strike="noStrike" baseline="0">
                <a:solidFill>
                  <a:srgbClr val="102649"/>
                </a:solidFill>
                <a:latin typeface="Arial" panose="020B0604020202020204" pitchFamily="34" charset="0"/>
              </a:rPr>
              <a:t>Reason abstractly and quantitatively. </a:t>
            </a:r>
          </a:p>
          <a:p>
            <a:pPr marL="0" marR="0" lvl="0" indent="0" defTabSz="914400" eaLnBrk="1" fontAlgn="auto" latinLnBrk="0" hangingPunct="1">
              <a:lnSpc>
                <a:spcPct val="100000"/>
              </a:lnSpc>
              <a:spcBef>
                <a:spcPts val="0"/>
              </a:spcBef>
              <a:spcAft>
                <a:spcPts val="0"/>
              </a:spcAft>
              <a:buClrTx/>
              <a:buSzTx/>
              <a:buFontTx/>
              <a:buNone/>
              <a:tabLst/>
              <a:defRPr/>
            </a:pPr>
            <a:r>
              <a:rPr lang="en-US" sz="1800" b="1" i="0" u="none" strike="noStrike" baseline="0">
                <a:solidFill>
                  <a:srgbClr val="102649"/>
                </a:solidFill>
                <a:latin typeface="Arial" panose="020B0604020202020204" pitchFamily="34" charset="0"/>
              </a:rPr>
              <a:t>MP.8 </a:t>
            </a:r>
            <a:r>
              <a:rPr lang="en-US" sz="1800" b="0" i="0" u="none" strike="noStrike" baseline="0">
                <a:solidFill>
                  <a:srgbClr val="102649"/>
                </a:solidFill>
                <a:latin typeface="Arial" panose="020B0604020202020204" pitchFamily="34" charset="0"/>
              </a:rPr>
              <a:t>Look for and express regularity in repeated reasoning. </a:t>
            </a:r>
            <a:endParaRPr kumimoji="0" lang="en-US" sz="2400" b="0" i="0" u="none" strike="noStrike" kern="0" cap="none" spc="0" normalizeH="0" baseline="0" noProof="0">
              <a:ln>
                <a:noFill/>
              </a:ln>
              <a:solidFill>
                <a:srgbClr val="102649"/>
              </a:solidFill>
              <a:effectLst/>
              <a:uLnTx/>
              <a:uFillTx/>
              <a:latin typeface="Calibri"/>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FE7030-095E-AC61-5CF3-E49F38344826}"/>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Broken Calculator - Instructions</a:t>
            </a:r>
          </a:p>
        </p:txBody>
      </p:sp>
      <p:sp>
        <p:nvSpPr>
          <p:cNvPr id="5" name="object 22" descr="KY Family Math Night- Number and Operations in Base Ten Activity 3b: Broken Calculator&#10;&#10;&#10;">
            <a:extLst>
              <a:ext uri="{FF2B5EF4-FFF2-40B4-BE49-F238E27FC236}">
                <a16:creationId xmlns:a16="http://schemas.microsoft.com/office/drawing/2014/main" id="{7A04C9CB-0807-8F8B-10BE-E72D9EB3F594}"/>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Broken</a:t>
            </a:r>
            <a:r>
              <a:rPr lang="en-US" sz="3350" spc="-120">
                <a:solidFill>
                  <a:schemeClr val="bg1"/>
                </a:solidFill>
              </a:rPr>
              <a:t> </a:t>
            </a:r>
            <a:r>
              <a:rPr lang="en-US" sz="3350" spc="70">
                <a:solidFill>
                  <a:schemeClr val="bg1"/>
                </a:solidFill>
              </a:rPr>
              <a:t>Calculator – Instructions</a:t>
            </a:r>
          </a:p>
          <a:p>
            <a:pPr marL="642620" marR="5080" indent="-630555" algn="ctr">
              <a:lnSpc>
                <a:spcPts val="3820"/>
              </a:lnSpc>
              <a:spcBef>
                <a:spcPts val="409"/>
              </a:spcBef>
            </a:pP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3AB9B8B-1E25-7127-6F52-8607719BA173}"/>
              </a:ext>
            </a:extLst>
          </p:cNvPr>
          <p:cNvSpPr txBox="1"/>
          <p:nvPr/>
        </p:nvSpPr>
        <p:spPr>
          <a:xfrm>
            <a:off x="1333500" y="1174243"/>
            <a:ext cx="16154400" cy="1200329"/>
          </a:xfrm>
          <a:prstGeom prst="rect">
            <a:avLst/>
          </a:prstGeom>
          <a:noFill/>
        </p:spPr>
        <p:txBody>
          <a:bodyPr wrap="square">
            <a:spAutoFit/>
          </a:bodyPr>
          <a:lstStyle/>
          <a:p>
            <a:pPr algn="ctr"/>
            <a:r>
              <a:rPr lang="en-US" sz="2400" b="1">
                <a:solidFill>
                  <a:srgbClr val="102649"/>
                </a:solidFill>
                <a:latin typeface="+mn-lt"/>
              </a:rPr>
              <a:t>Players: </a:t>
            </a:r>
            <a:r>
              <a:rPr lang="en-US" sz="2400">
                <a:solidFill>
                  <a:srgbClr val="102649"/>
                </a:solidFill>
                <a:latin typeface="+mn-lt"/>
              </a:rPr>
              <a:t>One or more</a:t>
            </a:r>
          </a:p>
          <a:p>
            <a:pPr algn="ctr"/>
            <a:endParaRPr lang="en-US" sz="2400">
              <a:solidFill>
                <a:srgbClr val="102649"/>
              </a:solidFill>
              <a:latin typeface="+mn-lt"/>
            </a:endParaRPr>
          </a:p>
          <a:p>
            <a:pPr algn="ctr"/>
            <a:r>
              <a:rPr lang="en-US" sz="2400" b="1">
                <a:solidFill>
                  <a:srgbClr val="102649"/>
                </a:solidFill>
                <a:latin typeface="+mn-lt"/>
              </a:rPr>
              <a:t>Goal: </a:t>
            </a:r>
            <a:r>
              <a:rPr lang="en-US" sz="2400">
                <a:solidFill>
                  <a:srgbClr val="000000"/>
                </a:solidFill>
                <a:latin typeface="+mn-lt"/>
              </a:rPr>
              <a:t>U</a:t>
            </a:r>
            <a:r>
              <a:rPr lang="en-US" sz="2400" b="0" i="0" u="none" strike="noStrike" baseline="0">
                <a:solidFill>
                  <a:srgbClr val="000000"/>
                </a:solidFill>
                <a:latin typeface="+mn-lt"/>
              </a:rPr>
              <a:t>se place value, addition, and subtraction to create solutions to math challenges with various restrictions on a calculator. </a:t>
            </a:r>
            <a:endParaRPr lang="en-US" sz="2400" b="1">
              <a:solidFill>
                <a:srgbClr val="102649"/>
              </a:solidFill>
              <a:latin typeface="+mn-lt"/>
            </a:endParaRPr>
          </a:p>
        </p:txBody>
      </p:sp>
      <p:pic>
        <p:nvPicPr>
          <p:cNvPr id="7" name="Picture 6" descr="Activity Instructions&#10;In this game, you try to reach the goal number while pretending that  certain keys on the calculator don't work.&#10; Why didn't we provide answers? Because there are so many! Plus, once you get one answer, you'll see that you were correct or incorrect immediately on the calculator. If by some chance you didn't find one correct path, then try again-that's why you have a calculator!&#10;">
            <a:extLst>
              <a:ext uri="{FF2B5EF4-FFF2-40B4-BE49-F238E27FC236}">
                <a16:creationId xmlns:a16="http://schemas.microsoft.com/office/drawing/2014/main" id="{42BF9C68-1E71-63A4-FCAC-BC1BBD7ED183}"/>
              </a:ext>
            </a:extLst>
          </p:cNvPr>
          <p:cNvPicPr>
            <a:picLocks noChangeAspect="1"/>
          </p:cNvPicPr>
          <p:nvPr/>
        </p:nvPicPr>
        <p:blipFill>
          <a:blip r:embed="rId2"/>
          <a:stretch>
            <a:fillRect/>
          </a:stretch>
        </p:blipFill>
        <p:spPr>
          <a:xfrm>
            <a:off x="3351608" y="2489200"/>
            <a:ext cx="11356183" cy="3101530"/>
          </a:xfrm>
          <a:prstGeom prst="rect">
            <a:avLst/>
          </a:prstGeom>
        </p:spPr>
      </p:pic>
      <p:pic>
        <p:nvPicPr>
          <p:cNvPr id="2" name="object 2" descr="A calculator with numbers&#10;&#10;"/>
          <p:cNvPicPr/>
          <p:nvPr/>
        </p:nvPicPr>
        <p:blipFill>
          <a:blip r:embed="rId3" cstate="print"/>
          <a:stretch>
            <a:fillRect/>
          </a:stretch>
        </p:blipFill>
        <p:spPr>
          <a:xfrm>
            <a:off x="7730584" y="5884227"/>
            <a:ext cx="2483466" cy="31015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E99412-C06C-F9EA-43F3-51A9441CB658}"/>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Broken Calculator – Family Prompts</a:t>
            </a:r>
          </a:p>
        </p:txBody>
      </p:sp>
      <p:sp>
        <p:nvSpPr>
          <p:cNvPr id="10" name="object 22" descr="KY Family Math Night- Number and Operations in Base Ten Activity 3b: Broken Calculator&#10;&#10;&#10;">
            <a:extLst>
              <a:ext uri="{FF2B5EF4-FFF2-40B4-BE49-F238E27FC236}">
                <a16:creationId xmlns:a16="http://schemas.microsoft.com/office/drawing/2014/main" id="{AC7697EF-AE72-2353-2DC7-63170EEEC8F5}"/>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Broken</a:t>
            </a:r>
            <a:r>
              <a:rPr lang="en-US" sz="3350" spc="-120">
                <a:solidFill>
                  <a:schemeClr val="bg1"/>
                </a:solidFill>
              </a:rPr>
              <a:t> </a:t>
            </a:r>
            <a:r>
              <a:rPr lang="en-US" sz="3350" spc="70">
                <a:solidFill>
                  <a:schemeClr val="bg1"/>
                </a:solidFill>
              </a:rPr>
              <a:t>Calculator – Family Prompts</a:t>
            </a:r>
          </a:p>
          <a:p>
            <a:pPr marL="642620" marR="5080" indent="-630555" algn="ctr">
              <a:lnSpc>
                <a:spcPts val="3820"/>
              </a:lnSpc>
              <a:spcBef>
                <a:spcPts val="409"/>
              </a:spcBef>
            </a:pPr>
            <a:endParaRPr lang="en-US" sz="3350" spc="70">
              <a:solidFill>
                <a:schemeClr val="bg1"/>
              </a:solidFill>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4502670" y="1712739"/>
            <a:ext cx="9054058" cy="523220"/>
          </a:xfrm>
          <a:prstGeom prst="rect">
            <a:avLst/>
          </a:prstGeom>
          <a:noFill/>
        </p:spPr>
        <p:txBody>
          <a:bodyPr wrap="square">
            <a:spAutoFit/>
          </a:bodyPr>
          <a:lstStyle>
            <a:defPPr>
              <a:defRPr kern="0"/>
            </a:defPPr>
          </a:lstStyle>
          <a:p>
            <a:pPr algn="ctr"/>
            <a:r>
              <a:rPr lang="en-US" sz="2800">
                <a:solidFill>
                  <a:srgbClr val="102649"/>
                </a:solidFill>
                <a:latin typeface="+mn-lt"/>
              </a:rPr>
              <a:t>Ask any of the following questions as you play the game.</a:t>
            </a:r>
          </a:p>
        </p:txBody>
      </p:sp>
      <p:pic>
        <p:nvPicPr>
          <p:cNvPr id="7" name="Picture 6" descr="Family Prompts&#10;Try different options and be patient with your children and yourself if you don't get to the goal number quickly.&#10;Ask your children to share their solutions and then ask the questions in the game.&#10;Ask them if they can do it another way.&#10;If your child reaches a solution quickly, try to display another family member's birth year (e.g., aunt, uncle, grandparent).&#10;">
            <a:extLst>
              <a:ext uri="{FF2B5EF4-FFF2-40B4-BE49-F238E27FC236}">
                <a16:creationId xmlns:a16="http://schemas.microsoft.com/office/drawing/2014/main" id="{23EFC50F-0B26-3B0A-1017-391960255EEF}"/>
              </a:ext>
            </a:extLst>
          </p:cNvPr>
          <p:cNvPicPr>
            <a:picLocks noChangeAspect="1"/>
          </p:cNvPicPr>
          <p:nvPr/>
        </p:nvPicPr>
        <p:blipFill>
          <a:blip r:embed="rId2"/>
          <a:stretch>
            <a:fillRect/>
          </a:stretch>
        </p:blipFill>
        <p:spPr>
          <a:xfrm>
            <a:off x="2900063" y="2870200"/>
            <a:ext cx="12259273" cy="4419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A466C-41EB-3F54-710C-D8C9576DC382}"/>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Broken Calculator Desmos Online Calculator</a:t>
            </a:r>
          </a:p>
        </p:txBody>
      </p:sp>
      <p:sp>
        <p:nvSpPr>
          <p:cNvPr id="21" name="object 22" descr="KY Family Math Night- Number and Operations in Base Ten Activity 3b: Broken Calculator&#10;&#10;&#10;">
            <a:extLst>
              <a:ext uri="{FF2B5EF4-FFF2-40B4-BE49-F238E27FC236}">
                <a16:creationId xmlns:a16="http://schemas.microsoft.com/office/drawing/2014/main" id="{3C2AB34B-5207-89A8-2DE9-FDC0ACF18DEB}"/>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Broken</a:t>
            </a:r>
            <a:r>
              <a:rPr lang="en-US" sz="3350" spc="-120">
                <a:solidFill>
                  <a:schemeClr val="bg1"/>
                </a:solidFill>
              </a:rPr>
              <a:t> </a:t>
            </a:r>
            <a:r>
              <a:rPr lang="en-US" sz="3350" spc="70">
                <a:solidFill>
                  <a:schemeClr val="bg1"/>
                </a:solidFill>
              </a:rPr>
              <a:t>Calculator – Desmos online calculator</a:t>
            </a:r>
          </a:p>
          <a:p>
            <a:pPr marL="642620" marR="5080" indent="-630555" algn="ctr">
              <a:lnSpc>
                <a:spcPts val="3820"/>
              </a:lnSpc>
              <a:spcBef>
                <a:spcPts val="409"/>
              </a:spcBef>
            </a:pPr>
            <a:endParaRPr lang="en-US" sz="3350" spc="70">
              <a:solidFill>
                <a:schemeClr val="bg1"/>
              </a:solidFill>
            </a:endParaRPr>
          </a:p>
        </p:txBody>
      </p:sp>
      <p:pic>
        <p:nvPicPr>
          <p:cNvPr id="23" name="Picture 22" descr="A screenshot of a computer showing the Desmos site calculator choices. ">
            <a:extLst>
              <a:ext uri="{FF2B5EF4-FFF2-40B4-BE49-F238E27FC236}">
                <a16:creationId xmlns:a16="http://schemas.microsoft.com/office/drawing/2014/main" id="{CBE176AB-A900-7BDC-BBAA-63292E75A262}"/>
              </a:ext>
            </a:extLst>
          </p:cNvPr>
          <p:cNvPicPr>
            <a:picLocks noChangeAspect="1"/>
          </p:cNvPicPr>
          <p:nvPr/>
        </p:nvPicPr>
        <p:blipFill>
          <a:blip r:embed="rId2"/>
          <a:stretch>
            <a:fillRect/>
          </a:stretch>
        </p:blipFill>
        <p:spPr>
          <a:xfrm>
            <a:off x="4076700" y="2448659"/>
            <a:ext cx="9753600" cy="4517989"/>
          </a:xfrm>
          <a:prstGeom prst="rect">
            <a:avLst/>
          </a:prstGeom>
        </p:spPr>
      </p:pic>
      <p:sp>
        <p:nvSpPr>
          <p:cNvPr id="18" name="object 18"/>
          <p:cNvSpPr txBox="1"/>
          <p:nvPr/>
        </p:nvSpPr>
        <p:spPr>
          <a:xfrm>
            <a:off x="5789950" y="7364856"/>
            <a:ext cx="7293609" cy="1074011"/>
          </a:xfrm>
          <a:prstGeom prst="rect">
            <a:avLst/>
          </a:prstGeom>
        </p:spPr>
        <p:txBody>
          <a:bodyPr vert="horz" wrap="square" lIns="0" tIns="14604" rIns="0" bIns="0" rtlCol="0">
            <a:spAutoFit/>
          </a:bodyPr>
          <a:lstStyle/>
          <a:p>
            <a:pPr marL="12700">
              <a:spcBef>
                <a:spcPts val="114"/>
              </a:spcBef>
            </a:pPr>
            <a:r>
              <a:rPr lang="en-US" sz="3400" b="1" spc="-140">
                <a:solidFill>
                  <a:srgbClr val="414448"/>
                </a:solidFill>
                <a:latin typeface="Arial"/>
                <a:cs typeface="Arial"/>
                <a:hlinkClick r:id="rId3"/>
              </a:rPr>
              <a:t>www</a:t>
            </a:r>
            <a:r>
              <a:rPr lang="en-US" sz="3400" b="1" spc="-140">
                <a:solidFill>
                  <a:srgbClr val="59545B"/>
                </a:solidFill>
                <a:latin typeface="Arial"/>
                <a:cs typeface="Arial"/>
                <a:hlinkClick r:id="rId3"/>
              </a:rPr>
              <a:t>.</a:t>
            </a:r>
            <a:r>
              <a:rPr lang="en-US" sz="3400" b="1" spc="-140">
                <a:solidFill>
                  <a:srgbClr val="414448"/>
                </a:solidFill>
                <a:latin typeface="Arial"/>
                <a:cs typeface="Arial"/>
                <a:hlinkClick r:id="rId3"/>
              </a:rPr>
              <a:t>desmos</a:t>
            </a:r>
            <a:r>
              <a:rPr lang="en-US" sz="3400" b="1" spc="-140">
                <a:solidFill>
                  <a:srgbClr val="59545B"/>
                </a:solidFill>
                <a:latin typeface="Arial"/>
                <a:cs typeface="Arial"/>
                <a:hlinkClick r:id="rId3"/>
              </a:rPr>
              <a:t>.</a:t>
            </a:r>
            <a:r>
              <a:rPr lang="en-US" sz="3400" b="1" spc="-140">
                <a:solidFill>
                  <a:srgbClr val="414448"/>
                </a:solidFill>
                <a:latin typeface="Arial"/>
                <a:cs typeface="Arial"/>
                <a:hlinkClick r:id="rId3"/>
              </a:rPr>
              <a:t>com/fourfunction</a:t>
            </a:r>
            <a:endParaRPr lang="en-US" sz="3400">
              <a:latin typeface="Arial"/>
              <a:cs typeface="Arial"/>
            </a:endParaRPr>
          </a:p>
          <a:p>
            <a:pPr marL="12700">
              <a:lnSpc>
                <a:spcPct val="100000"/>
              </a:lnSpc>
              <a:spcBef>
                <a:spcPts val="114"/>
              </a:spcBef>
            </a:pPr>
            <a:r>
              <a:rPr lang="en-US" sz="3400">
                <a:latin typeface="Arial"/>
                <a:cs typeface="Arial"/>
              </a:rPr>
              <a:t> </a:t>
            </a:r>
            <a:endParaRPr sz="34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8427EB-8EBC-CB3F-61B0-BF24D0BA324B}"/>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Broken Calculator – Year of Birth </a:t>
            </a:r>
          </a:p>
        </p:txBody>
      </p:sp>
      <p:sp>
        <p:nvSpPr>
          <p:cNvPr id="8" name="object 22" descr="KY Family Math Night- Number and Operations in Base Ten Activity 3b: Broken Calculator&#10;&#10;&#10;">
            <a:extLst>
              <a:ext uri="{FF2B5EF4-FFF2-40B4-BE49-F238E27FC236}">
                <a16:creationId xmlns:a16="http://schemas.microsoft.com/office/drawing/2014/main" id="{6694BBB9-6227-94C2-334C-29920CB78F8B}"/>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Broken</a:t>
            </a:r>
            <a:r>
              <a:rPr lang="en-US" sz="3350" spc="-120">
                <a:solidFill>
                  <a:schemeClr val="bg1"/>
                </a:solidFill>
              </a:rPr>
              <a:t> </a:t>
            </a:r>
            <a:r>
              <a:rPr lang="en-US" sz="3350" spc="70">
                <a:solidFill>
                  <a:schemeClr val="bg1"/>
                </a:solidFill>
              </a:rPr>
              <a:t>Calculator – Year of birth</a:t>
            </a:r>
          </a:p>
          <a:p>
            <a:pPr marL="642620" marR="5080" indent="-630555" algn="ctr">
              <a:lnSpc>
                <a:spcPts val="3820"/>
              </a:lnSpc>
              <a:spcBef>
                <a:spcPts val="409"/>
              </a:spcBef>
            </a:pPr>
            <a:endParaRPr lang="en-US" sz="3350" spc="70">
              <a:solidFill>
                <a:schemeClr val="bg1"/>
              </a:solidFill>
            </a:endParaRPr>
          </a:p>
        </p:txBody>
      </p:sp>
      <p:pic>
        <p:nvPicPr>
          <p:cNvPr id="17" name="Picture 16" descr="Year of birth&#10;Restriction: The only keys that work are 1, 0, +, - , =. Goal: Can you get the display to show the four digityearofyourbirth? (e.g., 1990, 2011)&#10;&#10;Explain your strategy.&#10;How many moves did it take you?&#10;Can you do it in fewer moves? More?&#10; Can you get the display to show your parents' year of birth?&#10;Explain your strategy.&#10;Did you use the same strategy or a different one?&#10;How many moves did it take you?&#10;Can you do it in fewer moves? More?&#10;">
            <a:extLst>
              <a:ext uri="{FF2B5EF4-FFF2-40B4-BE49-F238E27FC236}">
                <a16:creationId xmlns:a16="http://schemas.microsoft.com/office/drawing/2014/main" id="{C5FB841D-0EDD-8FDD-28FF-9E1A08DF6CBE}"/>
              </a:ext>
            </a:extLst>
          </p:cNvPr>
          <p:cNvPicPr>
            <a:picLocks noChangeAspect="1"/>
          </p:cNvPicPr>
          <p:nvPr/>
        </p:nvPicPr>
        <p:blipFill>
          <a:blip r:embed="rId2"/>
          <a:stretch>
            <a:fillRect/>
          </a:stretch>
        </p:blipFill>
        <p:spPr>
          <a:xfrm>
            <a:off x="2324100" y="1262805"/>
            <a:ext cx="10058400" cy="7395319"/>
          </a:xfrm>
          <a:prstGeom prst="rect">
            <a:avLst/>
          </a:prstGeom>
        </p:spPr>
      </p:pic>
      <p:sp>
        <p:nvSpPr>
          <p:cNvPr id="3" name="TextBox 2">
            <a:extLst>
              <a:ext uri="{FF2B5EF4-FFF2-40B4-BE49-F238E27FC236}">
                <a16:creationId xmlns:a16="http://schemas.microsoft.com/office/drawing/2014/main" id="{4B53BC1F-0092-6120-BDCD-70E71934CF09}"/>
              </a:ext>
            </a:extLst>
          </p:cNvPr>
          <p:cNvSpPr txBox="1"/>
          <p:nvPr/>
        </p:nvSpPr>
        <p:spPr>
          <a:xfrm>
            <a:off x="10246790" y="9118600"/>
            <a:ext cx="7784503" cy="954107"/>
          </a:xfrm>
          <a:prstGeom prst="rect">
            <a:avLst/>
          </a:prstGeom>
          <a:noFill/>
        </p:spPr>
        <p:txBody>
          <a:bodyPr wrap="none" rtlCol="0">
            <a:spAutoFit/>
          </a:bodyPr>
          <a:lstStyle/>
          <a:p>
            <a:pPr algn="ctr"/>
            <a:r>
              <a:rPr lang="en-US" sz="2800" b="1">
                <a:solidFill>
                  <a:srgbClr val="102649"/>
                </a:solidFill>
              </a:rPr>
              <a:t>Family Prompts</a:t>
            </a:r>
          </a:p>
          <a:p>
            <a:r>
              <a:rPr lang="en-US" sz="2800">
                <a:solidFill>
                  <a:srgbClr val="102649"/>
                </a:solidFill>
              </a:rPr>
              <a:t>Can you do another family members birth year?</a:t>
            </a:r>
          </a:p>
        </p:txBody>
      </p:sp>
      <p:pic>
        <p:nvPicPr>
          <p:cNvPr id="2" name="object 2" descr="A screenshot of a calculator with only buttons 0, 1, minus, plus and equal."/>
          <p:cNvPicPr/>
          <p:nvPr/>
        </p:nvPicPr>
        <p:blipFill>
          <a:blip r:embed="rId3" cstate="print"/>
          <a:stretch>
            <a:fillRect/>
          </a:stretch>
        </p:blipFill>
        <p:spPr>
          <a:xfrm>
            <a:off x="11813172" y="2946400"/>
            <a:ext cx="2398128" cy="3200400"/>
          </a:xfrm>
          <a:prstGeom prst="rect">
            <a:avLst/>
          </a:prstGeom>
        </p:spPr>
      </p:pic>
      <p:sp>
        <p:nvSpPr>
          <p:cNvPr id="19" name="TextBox 18">
            <a:extLst>
              <a:ext uri="{FF2B5EF4-FFF2-40B4-BE49-F238E27FC236}">
                <a16:creationId xmlns:a16="http://schemas.microsoft.com/office/drawing/2014/main" id="{3672ED2B-638A-CF0D-49EB-0F02A9687179}"/>
              </a:ext>
            </a:extLst>
          </p:cNvPr>
          <p:cNvSpPr txBox="1"/>
          <p:nvPr/>
        </p:nvSpPr>
        <p:spPr>
          <a:xfrm>
            <a:off x="5524500" y="8254440"/>
            <a:ext cx="9027884" cy="523220"/>
          </a:xfrm>
          <a:prstGeom prst="rect">
            <a:avLst/>
          </a:prstGeom>
          <a:noFill/>
        </p:spPr>
        <p:txBody>
          <a:bodyPr wrap="square">
            <a:spAutoFit/>
          </a:bodyPr>
          <a:lstStyle/>
          <a:p>
            <a:pPr marL="12700">
              <a:spcBef>
                <a:spcPts val="114"/>
              </a:spcBef>
            </a:pPr>
            <a:r>
              <a:rPr lang="en-US" sz="2800" b="1" spc="-140">
                <a:solidFill>
                  <a:srgbClr val="414448"/>
                </a:solidFill>
                <a:latin typeface="Arial"/>
                <a:cs typeface="Arial"/>
                <a:hlinkClick r:id="rId4"/>
              </a:rPr>
              <a:t>www</a:t>
            </a:r>
            <a:r>
              <a:rPr lang="en-US" sz="2800" b="1" spc="-140">
                <a:solidFill>
                  <a:srgbClr val="59545B"/>
                </a:solidFill>
                <a:latin typeface="Arial"/>
                <a:cs typeface="Arial"/>
                <a:hlinkClick r:id="rId4"/>
              </a:rPr>
              <a:t>.</a:t>
            </a:r>
            <a:r>
              <a:rPr lang="en-US" sz="2800" b="1" spc="-140">
                <a:solidFill>
                  <a:srgbClr val="414448"/>
                </a:solidFill>
                <a:latin typeface="Arial"/>
                <a:cs typeface="Arial"/>
                <a:hlinkClick r:id="rId4"/>
              </a:rPr>
              <a:t>desmos</a:t>
            </a:r>
            <a:r>
              <a:rPr lang="en-US" sz="2800" b="1" spc="-140">
                <a:solidFill>
                  <a:srgbClr val="59545B"/>
                </a:solidFill>
                <a:latin typeface="Arial"/>
                <a:cs typeface="Arial"/>
                <a:hlinkClick r:id="rId4"/>
              </a:rPr>
              <a:t>.</a:t>
            </a:r>
            <a:r>
              <a:rPr lang="en-US" sz="2800" b="1" spc="-140">
                <a:solidFill>
                  <a:srgbClr val="414448"/>
                </a:solidFill>
                <a:latin typeface="Arial"/>
                <a:cs typeface="Arial"/>
                <a:hlinkClick r:id="rId4"/>
              </a:rPr>
              <a:t>com/fourfunction</a:t>
            </a:r>
            <a:endParaRPr lang="en-US" sz="28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00CAC5-7A5A-E4AF-6726-33880DC72C9D}"/>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Broken Calculator – Where’s the 1</a:t>
            </a:r>
          </a:p>
        </p:txBody>
      </p:sp>
      <p:sp>
        <p:nvSpPr>
          <p:cNvPr id="12" name="object 22" descr="KY Family Math Night- Number and Operations in Base Ten Activity 3b: Broken Calculator&#10;&#10;&#10;">
            <a:extLst>
              <a:ext uri="{FF2B5EF4-FFF2-40B4-BE49-F238E27FC236}">
                <a16:creationId xmlns:a16="http://schemas.microsoft.com/office/drawing/2014/main" id="{95336EEB-5FC4-19C1-E942-D585AA8FD9F4}"/>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Broken</a:t>
            </a:r>
            <a:r>
              <a:rPr lang="en-US" sz="3350" spc="-120">
                <a:solidFill>
                  <a:schemeClr val="bg1"/>
                </a:solidFill>
              </a:rPr>
              <a:t> </a:t>
            </a:r>
            <a:r>
              <a:rPr lang="en-US" sz="3350" spc="70">
                <a:solidFill>
                  <a:schemeClr val="bg1"/>
                </a:solidFill>
              </a:rPr>
              <a:t>Calculator – Where’s the 1?</a:t>
            </a:r>
          </a:p>
          <a:p>
            <a:pPr marL="642620" marR="5080" indent="-630555" algn="ctr">
              <a:lnSpc>
                <a:spcPts val="3820"/>
              </a:lnSpc>
              <a:spcBef>
                <a:spcPts val="409"/>
              </a:spcBef>
            </a:pPr>
            <a:endParaRPr lang="en-US" sz="3350" spc="70">
              <a:solidFill>
                <a:schemeClr val="bg1"/>
              </a:solidFill>
            </a:endParaRPr>
          </a:p>
        </p:txBody>
      </p:sp>
      <p:pic>
        <p:nvPicPr>
          <p:cNvPr id="7" name="Picture 6" descr="Where's the 1?&#10;Restriction: The #1 key is broken!&#10;Goal: We need to make the number 1,111 &#10;show up on the callculator screen.&#10;1. Explain your strategy.&#10;How many moves did it take you?&#10;Can you do it in fewer moves? More?&#10;Is there a different operation you can use?&#10;">
            <a:extLst>
              <a:ext uri="{FF2B5EF4-FFF2-40B4-BE49-F238E27FC236}">
                <a16:creationId xmlns:a16="http://schemas.microsoft.com/office/drawing/2014/main" id="{DE8C17F0-C9FE-C48D-2E41-AB2A1D9A9DC0}"/>
              </a:ext>
            </a:extLst>
          </p:cNvPr>
          <p:cNvPicPr>
            <a:picLocks noChangeAspect="1"/>
          </p:cNvPicPr>
          <p:nvPr/>
        </p:nvPicPr>
        <p:blipFill>
          <a:blip r:embed="rId2"/>
          <a:stretch>
            <a:fillRect/>
          </a:stretch>
        </p:blipFill>
        <p:spPr>
          <a:xfrm>
            <a:off x="3162300" y="2175256"/>
            <a:ext cx="9417028" cy="5334000"/>
          </a:xfrm>
          <a:prstGeom prst="rect">
            <a:avLst/>
          </a:prstGeom>
        </p:spPr>
      </p:pic>
      <p:sp>
        <p:nvSpPr>
          <p:cNvPr id="3" name="TextBox 2">
            <a:extLst>
              <a:ext uri="{FF2B5EF4-FFF2-40B4-BE49-F238E27FC236}">
                <a16:creationId xmlns:a16="http://schemas.microsoft.com/office/drawing/2014/main" id="{99BEF953-17BE-2FBC-AE04-95C214C6F2D1}"/>
              </a:ext>
            </a:extLst>
          </p:cNvPr>
          <p:cNvSpPr txBox="1"/>
          <p:nvPr/>
        </p:nvSpPr>
        <p:spPr>
          <a:xfrm>
            <a:off x="8118858" y="9098746"/>
            <a:ext cx="9940542" cy="954107"/>
          </a:xfrm>
          <a:prstGeom prst="rect">
            <a:avLst/>
          </a:prstGeom>
          <a:noFill/>
        </p:spPr>
        <p:txBody>
          <a:bodyPr wrap="none" rtlCol="0">
            <a:spAutoFit/>
          </a:bodyPr>
          <a:lstStyle/>
          <a:p>
            <a:pPr algn="ctr"/>
            <a:r>
              <a:rPr lang="en-US" sz="2800" b="1">
                <a:solidFill>
                  <a:srgbClr val="102649"/>
                </a:solidFill>
              </a:rPr>
              <a:t>Family Prompts</a:t>
            </a:r>
          </a:p>
          <a:p>
            <a:r>
              <a:rPr lang="en-US" sz="2800">
                <a:solidFill>
                  <a:srgbClr val="102649"/>
                </a:solidFill>
              </a:rPr>
              <a:t>Can you get your answer in a different way? In fewer moves?</a:t>
            </a:r>
          </a:p>
        </p:txBody>
      </p:sp>
      <p:pic>
        <p:nvPicPr>
          <p:cNvPr id="2" name="object 2" descr="A screenshot of a calculator with a broken &quot;1&quot; button."/>
          <p:cNvPicPr/>
          <p:nvPr/>
        </p:nvPicPr>
        <p:blipFill>
          <a:blip r:embed="rId3" cstate="print"/>
          <a:stretch>
            <a:fillRect/>
          </a:stretch>
        </p:blipFill>
        <p:spPr>
          <a:xfrm>
            <a:off x="12610170" y="2489200"/>
            <a:ext cx="2896529" cy="3276600"/>
          </a:xfrm>
          <a:prstGeom prst="rect">
            <a:avLst/>
          </a:prstGeom>
        </p:spPr>
      </p:pic>
      <p:sp>
        <p:nvSpPr>
          <p:cNvPr id="9" name="TextBox 8">
            <a:extLst>
              <a:ext uri="{FF2B5EF4-FFF2-40B4-BE49-F238E27FC236}">
                <a16:creationId xmlns:a16="http://schemas.microsoft.com/office/drawing/2014/main" id="{257ED216-1EE2-1862-EDF4-FF5797F5D071}"/>
              </a:ext>
            </a:extLst>
          </p:cNvPr>
          <p:cNvSpPr txBox="1"/>
          <p:nvPr/>
        </p:nvSpPr>
        <p:spPr>
          <a:xfrm>
            <a:off x="6458858" y="7409190"/>
            <a:ext cx="9027884" cy="523220"/>
          </a:xfrm>
          <a:prstGeom prst="rect">
            <a:avLst/>
          </a:prstGeom>
          <a:noFill/>
        </p:spPr>
        <p:txBody>
          <a:bodyPr wrap="square">
            <a:spAutoFit/>
          </a:bodyPr>
          <a:lstStyle/>
          <a:p>
            <a:pPr marL="12700">
              <a:spcBef>
                <a:spcPts val="114"/>
              </a:spcBef>
            </a:pPr>
            <a:r>
              <a:rPr lang="en-US" sz="2800" b="1" spc="-140">
                <a:solidFill>
                  <a:srgbClr val="414448"/>
                </a:solidFill>
                <a:latin typeface="Arial"/>
                <a:cs typeface="Arial"/>
                <a:hlinkClick r:id="rId4"/>
              </a:rPr>
              <a:t>www</a:t>
            </a:r>
            <a:r>
              <a:rPr lang="en-US" sz="2800" b="1" spc="-140">
                <a:solidFill>
                  <a:srgbClr val="59545B"/>
                </a:solidFill>
                <a:latin typeface="Arial"/>
                <a:cs typeface="Arial"/>
                <a:hlinkClick r:id="rId4"/>
              </a:rPr>
              <a:t>.</a:t>
            </a:r>
            <a:r>
              <a:rPr lang="en-US" sz="2800" b="1" spc="-140">
                <a:solidFill>
                  <a:srgbClr val="414448"/>
                </a:solidFill>
                <a:latin typeface="Arial"/>
                <a:cs typeface="Arial"/>
                <a:hlinkClick r:id="rId4"/>
              </a:rPr>
              <a:t>desmos</a:t>
            </a:r>
            <a:r>
              <a:rPr lang="en-US" sz="2800" b="1" spc="-140">
                <a:solidFill>
                  <a:srgbClr val="59545B"/>
                </a:solidFill>
                <a:latin typeface="Arial"/>
                <a:cs typeface="Arial"/>
                <a:hlinkClick r:id="rId4"/>
              </a:rPr>
              <a:t>.</a:t>
            </a:r>
            <a:r>
              <a:rPr lang="en-US" sz="2800" b="1" spc="-140">
                <a:solidFill>
                  <a:srgbClr val="414448"/>
                </a:solidFill>
                <a:latin typeface="Arial"/>
                <a:cs typeface="Arial"/>
                <a:hlinkClick r:id="rId4"/>
              </a:rPr>
              <a:t>com/fourfunction</a:t>
            </a:r>
            <a:endParaRPr lang="en-US" sz="28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70BB099-AD70-8E8B-1587-631591C444F4}"/>
              </a:ext>
            </a:extLst>
          </p:cNvPr>
          <p:cNvSpPr>
            <a:spLocks noGrp="1"/>
          </p:cNvSpPr>
          <p:nvPr>
            <p:ph type="ctrTitle"/>
          </p:nvPr>
        </p:nvSpPr>
        <p:spPr>
          <a:xfrm>
            <a:off x="5381573" y="-1031051"/>
            <a:ext cx="6093110" cy="1031051"/>
          </a:xfrm>
        </p:spPr>
        <p:txBody>
          <a:bodyPr wrap="square" lIns="0" tIns="0" rIns="0" bIns="0" anchor="b">
            <a:spAutoFit/>
          </a:bodyPr>
          <a:lstStyle/>
          <a:p>
            <a:r>
              <a:rPr lang="en-US">
                <a:solidFill>
                  <a:schemeClr val="bg2"/>
                </a:solidFill>
              </a:rPr>
              <a:t>Broken Calculator – Closing Slide</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Broken Calculator</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hlinkClick r:id="rId2"/>
              </a:rPr>
              <a:t>https://www.education.ky.gov/curriculum/conpro/Pages/family_math_games.aspx</a:t>
            </a:r>
            <a:endParaRPr lang="en-US" sz="5400">
              <a:solidFill>
                <a:srgbClr val="102649"/>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400" b="0" i="0" u="none" strike="noStrike" kern="0" cap="none" spc="0" normalizeH="0" baseline="0" noProof="0">
              <a:ln>
                <a:noFill/>
              </a:ln>
              <a:solidFill>
                <a:srgbClr val="102649"/>
              </a:solidFill>
              <a:effectLst/>
              <a:uLnTx/>
              <a:uFillTx/>
              <a:latin typeface="Calibri"/>
            </a:endParaRP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 xsi:nil="true"/>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KYED-497-198</_dlc_DocId>
    <_dlc_DocIdUrl xmlns="3a62de7d-ba57-4f43-9dae-9623ba637be0">
      <Url>https://www.education.ky.gov/curriculum/conpro/_layouts/15/DocIdRedir.aspx?ID=KYED-497-198</Url>
      <Description>KYED-497-198</Description>
    </_dlc_DocIdUrl>
    <Content_x0020_Review_x0020_Status xmlns="3a62de7d-ba57-4f43-9dae-9623ba637b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F015D90-58C7-411B-BD8C-8FF9D8EA7ABB}">
  <ds:schemaRefs>
    <ds:schemaRef ds:uri="29be550e-5ac2-4cd5-b5b7-8a250a579b24"/>
    <ds:schemaRef ds:uri="5bc9d522-2386-425a-9f2a-a617cf877ec0"/>
    <ds:schemaRef ds:uri="cd1a358b-61e7-4e2c-963a-bbcfb053c0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4B2A063-70C8-4242-876D-7E56B83881CF}">
  <ds:schemaRefs>
    <ds:schemaRef ds:uri="http://schemas.microsoft.com/sharepoint/v3/contenttype/forms"/>
  </ds:schemaRefs>
</ds:datastoreItem>
</file>

<file path=customXml/itemProps3.xml><?xml version="1.0" encoding="utf-8"?>
<ds:datastoreItem xmlns:ds="http://schemas.openxmlformats.org/officeDocument/2006/customXml" ds:itemID="{67FA9C64-D6DB-4287-BB17-0C7128B793DD}"/>
</file>

<file path=customXml/itemProps4.xml><?xml version="1.0" encoding="utf-8"?>
<ds:datastoreItem xmlns:ds="http://schemas.openxmlformats.org/officeDocument/2006/customXml" ds:itemID="{5CF4AB69-E763-4423-9B84-2F1CB0B159AE}"/>
</file>

<file path=docProps/app.xml><?xml version="1.0" encoding="utf-8"?>
<Properties xmlns="http://schemas.openxmlformats.org/officeDocument/2006/extended-properties" xmlns:vt="http://schemas.openxmlformats.org/officeDocument/2006/docPropsVTypes">
  <Template/>
  <TotalTime>0</TotalTime>
  <Words>360</Words>
  <Application>Microsoft Office PowerPoint</Application>
  <PresentationFormat>Custom</PresentationFormat>
  <Paragraphs>46</Paragraphs>
  <Slides>7</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7</vt:i4>
      </vt:variant>
    </vt:vector>
  </HeadingPairs>
  <TitlesOfParts>
    <vt:vector size="11" baseType="lpstr">
      <vt:lpstr>Arial</vt:lpstr>
      <vt:lpstr>Calibri</vt:lpstr>
      <vt:lpstr>Office Theme</vt:lpstr>
      <vt:lpstr>1_Office Theme</vt:lpstr>
      <vt:lpstr>Broken Calculator - Introduction</vt:lpstr>
      <vt:lpstr>Broken Calculator - Instructions</vt:lpstr>
      <vt:lpstr>Broken Calculator – Family Prompts</vt:lpstr>
      <vt:lpstr>Broken Calculator Desmos Online Calculator</vt:lpstr>
      <vt:lpstr>Broken Calculator – Year of Birth </vt:lpstr>
      <vt:lpstr>Broken Calculator – Where’s the 1</vt:lpstr>
      <vt:lpstr>Broken Calculator – Closing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Broken Calculator KFMN</dc:title>
  <dc:creator>Waggoner, Debbie - Division of Academic Program Standards</dc:creator>
  <cp:lastModifiedBy>Doyle, Maggie - Division of Academic Program Standards</cp:lastModifiedBy>
  <cp:revision>2</cp:revision>
  <dcterms:created xsi:type="dcterms:W3CDTF">2024-12-24T16:27:45Z</dcterms:created>
  <dcterms:modified xsi:type="dcterms:W3CDTF">2025-04-17T13:01:04Z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2024-12-29T00:23:00Z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e908cf56-e81d-4c20-9546-e8494e12986c</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f835f77e-1da5-4bb7-9a96-a0108967626a</vt:lpwstr>
  </property>
</Properties>
</file>