
<file path=[Content_Types].xml><?xml version="1.0" encoding="utf-8"?>
<Types xmlns="http://schemas.openxmlformats.org/package/2006/content-types">
  <Default Extension="svg" ContentType="image/svg+xml"/>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slides/slide52.xml" ContentType="application/vnd.openxmlformats-officedocument.presentationml.slide+xml"/>
  <Override PartName="/ppt/slides/slide53.xml" ContentType="application/vnd.openxmlformats-officedocument.presentationml.slide+xml"/>
  <Override PartName="/ppt/presentation.xml" ContentType="application/vnd.openxmlformats-officedocument.presentationml.presentation.main+xml"/>
  <Override PartName="/ppt/slides/slide5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9.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8.xml" ContentType="application/vnd.openxmlformats-officedocument.presentationml.slideLayout+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58"/>
  </p:notesMasterIdLst>
  <p:handoutMasterIdLst>
    <p:handoutMasterId r:id="rId59"/>
  </p:handoutMasterIdLst>
  <p:sldIdLst>
    <p:sldId id="312" r:id="rId5"/>
    <p:sldId id="938" r:id="rId6"/>
    <p:sldId id="939" r:id="rId7"/>
    <p:sldId id="689" r:id="rId8"/>
    <p:sldId id="707" r:id="rId9"/>
    <p:sldId id="738" r:id="rId10"/>
    <p:sldId id="783" r:id="rId11"/>
    <p:sldId id="940" r:id="rId12"/>
    <p:sldId id="941" r:id="rId13"/>
    <p:sldId id="843" r:id="rId14"/>
    <p:sldId id="890" r:id="rId15"/>
    <p:sldId id="963" r:id="rId16"/>
    <p:sldId id="964" r:id="rId17"/>
    <p:sldId id="944" r:id="rId18"/>
    <p:sldId id="965" r:id="rId19"/>
    <p:sldId id="945" r:id="rId20"/>
    <p:sldId id="967" r:id="rId21"/>
    <p:sldId id="946" r:id="rId22"/>
    <p:sldId id="968" r:id="rId23"/>
    <p:sldId id="947" r:id="rId24"/>
    <p:sldId id="969" r:id="rId25"/>
    <p:sldId id="948" r:id="rId26"/>
    <p:sldId id="970" r:id="rId27"/>
    <p:sldId id="949" r:id="rId28"/>
    <p:sldId id="950" r:id="rId29"/>
    <p:sldId id="889" r:id="rId30"/>
    <p:sldId id="951" r:id="rId31"/>
    <p:sldId id="952" r:id="rId32"/>
    <p:sldId id="1000" r:id="rId33"/>
    <p:sldId id="1013" r:id="rId34"/>
    <p:sldId id="953" r:id="rId35"/>
    <p:sldId id="973" r:id="rId36"/>
    <p:sldId id="1014" r:id="rId37"/>
    <p:sldId id="954" r:id="rId38"/>
    <p:sldId id="974" r:id="rId39"/>
    <p:sldId id="1015" r:id="rId40"/>
    <p:sldId id="983" r:id="rId41"/>
    <p:sldId id="975" r:id="rId42"/>
    <p:sldId id="999" r:id="rId43"/>
    <p:sldId id="1016" r:id="rId44"/>
    <p:sldId id="1009" r:id="rId45"/>
    <p:sldId id="1012" r:id="rId46"/>
    <p:sldId id="976" r:id="rId47"/>
    <p:sldId id="986" r:id="rId48"/>
    <p:sldId id="995" r:id="rId49"/>
    <p:sldId id="993" r:id="rId50"/>
    <p:sldId id="990" r:id="rId51"/>
    <p:sldId id="991" r:id="rId52"/>
    <p:sldId id="980" r:id="rId53"/>
    <p:sldId id="936" r:id="rId54"/>
    <p:sldId id="962" r:id="rId55"/>
    <p:sldId id="1017" r:id="rId56"/>
    <p:sldId id="73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acy Duncan" initials="TD" lastIdx="27" clrIdx="6">
    <p:extLst/>
  </p:cmAuthor>
  <p:cmAuthor id="1" name="Chelsea Talakoub" initials="CT" lastIdx="246" clrIdx="0">
    <p:extLst/>
  </p:cmAuthor>
  <p:cmAuthor id="8" name="Chelsea Talakoub" initials="CT [2]" lastIdx="9" clrIdx="7">
    <p:extLst/>
  </p:cmAuthor>
  <p:cmAuthor id="2" name="Christina Johnson" initials="COJ" lastIdx="30" clrIdx="1">
    <p:extLst/>
  </p:cmAuthor>
  <p:cmAuthor id="9" name="Hamilton, Whitney - Division of Academic Program Standards" initials="HW-DoAPS" lastIdx="2" clrIdx="8">
    <p:extLst/>
  </p:cmAuthor>
  <p:cmAuthor id="3" name="Jessica Arnold" initials="JA" lastIdx="398" clrIdx="2">
    <p:extLst/>
  </p:cmAuthor>
  <p:cmAuthor id="4" name="Bryan Hemberg" initials="BH" lastIdx="95"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A"/>
    <a:srgbClr val="4A609A"/>
    <a:srgbClr val="CDA728"/>
    <a:srgbClr val="D1A929"/>
    <a:srgbClr val="D0A828"/>
    <a:srgbClr val="D0A728"/>
    <a:srgbClr val="D2BD28"/>
    <a:srgbClr val="5AA2AE"/>
    <a:srgbClr val="6F81AC"/>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4" autoAdjust="0"/>
    <p:restoredTop sz="32967" autoAdjust="0"/>
  </p:normalViewPr>
  <p:slideViewPr>
    <p:cSldViewPr snapToGrid="0">
      <p:cViewPr varScale="1">
        <p:scale>
          <a:sx n="37" d="100"/>
          <a:sy n="37" d="100"/>
        </p:scale>
        <p:origin x="920" y="184"/>
      </p:cViewPr>
      <p:guideLst/>
    </p:cSldViewPr>
  </p:slideViewPr>
  <p:outlineViewPr>
    <p:cViewPr>
      <p:scale>
        <a:sx n="33" d="100"/>
        <a:sy n="33" d="100"/>
      </p:scale>
      <p:origin x="0" y="-4216"/>
    </p:cViewPr>
  </p:outlineViewPr>
  <p:notesTextViewPr>
    <p:cViewPr>
      <p:scale>
        <a:sx n="140" d="100"/>
        <a:sy n="140" d="100"/>
      </p:scale>
      <p:origin x="0" y="0"/>
    </p:cViewPr>
  </p:notesTextViewPr>
  <p:notesViewPr>
    <p:cSldViewPr snapToGrid="0">
      <p:cViewPr>
        <p:scale>
          <a:sx n="1" d="2"/>
          <a:sy n="1" d="2"/>
        </p:scale>
        <p:origin x="4440" y="8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63" Type="http://schemas.openxmlformats.org/officeDocument/2006/relationships/theme" Target="theme/theme1.xml"/><Relationship Id="rId50" Type="http://schemas.openxmlformats.org/officeDocument/2006/relationships/slide" Target="slides/slide46.xml"/><Relationship Id="rId55" Type="http://schemas.openxmlformats.org/officeDocument/2006/relationships/slide" Target="slides/slide51.xml"/><Relationship Id="rId42" Type="http://schemas.openxmlformats.org/officeDocument/2006/relationships/slide" Target="slides/slide38.xml"/><Relationship Id="rId47" Type="http://schemas.openxmlformats.org/officeDocument/2006/relationships/slide" Target="slides/slide43.xml"/><Relationship Id="rId34" Type="http://schemas.openxmlformats.org/officeDocument/2006/relationships/slide" Target="slides/slide30.xml"/><Relationship Id="rId21" Type="http://schemas.openxmlformats.org/officeDocument/2006/relationships/slide" Target="slides/slide17.xml"/><Relationship Id="rId7" Type="http://schemas.openxmlformats.org/officeDocument/2006/relationships/slide" Target="slides/slide3.xml"/><Relationship Id="rId16"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slide" Target="slides/slide25.xml"/><Relationship Id="rId53" Type="http://schemas.openxmlformats.org/officeDocument/2006/relationships/slide" Target="slides/slide49.xml"/><Relationship Id="rId58" Type="http://schemas.openxmlformats.org/officeDocument/2006/relationships/notesMaster" Target="notesMasters/notesMaster1.xml"/><Relationship Id="rId40" Type="http://schemas.openxmlformats.org/officeDocument/2006/relationships/slide" Target="slides/slide36.xml"/><Relationship Id="rId45" Type="http://schemas.openxmlformats.org/officeDocument/2006/relationships/slide" Target="slides/slide41.xml"/><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64" Type="http://schemas.openxmlformats.org/officeDocument/2006/relationships/tableStyles" Target="tableStyles.xml"/><Relationship Id="rId56" Type="http://schemas.openxmlformats.org/officeDocument/2006/relationships/slide" Target="slides/slide52.xml"/><Relationship Id="rId43" Type="http://schemas.openxmlformats.org/officeDocument/2006/relationships/slide" Target="slides/slide39.xml"/><Relationship Id="rId48" Type="http://schemas.openxmlformats.org/officeDocument/2006/relationships/slide" Target="slides/slide44.xml"/><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51" Type="http://schemas.openxmlformats.org/officeDocument/2006/relationships/slide" Target="slides/slide47.xml"/><Relationship Id="rId8" Type="http://schemas.openxmlformats.org/officeDocument/2006/relationships/slide" Target="slides/slide4.xml"/><Relationship Id="rId3" Type="http://schemas.openxmlformats.org/officeDocument/2006/relationships/customXml" Target="../customXml/item3.xml"/><Relationship Id="rId17" Type="http://schemas.openxmlformats.org/officeDocument/2006/relationships/slide" Target="slides/slide13.xml"/><Relationship Id="rId59" Type="http://schemas.openxmlformats.org/officeDocument/2006/relationships/handoutMaster" Target="handoutMasters/handoutMaster1.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54" Type="http://schemas.openxmlformats.org/officeDocument/2006/relationships/slide" Target="slides/slide50.xml"/><Relationship Id="rId41" Type="http://schemas.openxmlformats.org/officeDocument/2006/relationships/slide" Target="slides/slide37.xml"/><Relationship Id="rId20" Type="http://schemas.openxmlformats.org/officeDocument/2006/relationships/slide" Target="slides/slide1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57" Type="http://schemas.openxmlformats.org/officeDocument/2006/relationships/slide" Target="slides/slide53.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2" Type="http://schemas.openxmlformats.org/officeDocument/2006/relationships/slide" Target="slides/slide48.xml"/><Relationship Id="rId44" Type="http://schemas.openxmlformats.org/officeDocument/2006/relationships/slide" Target="slides/slide40.xml"/><Relationship Id="rId31" Type="http://schemas.openxmlformats.org/officeDocument/2006/relationships/slide" Target="slides/slide27.xml"/><Relationship Id="rId60" Type="http://schemas.openxmlformats.org/officeDocument/2006/relationships/commentAuthors" Target="commentAuthors.xml"/><Relationship Id="rId10" Type="http://schemas.openxmlformats.org/officeDocument/2006/relationships/slide" Target="slides/slide6.xml"/><Relationship Id="rId65"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3/17/21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3/17/21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28670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Note to facilitators:</a:t>
            </a:r>
            <a:r>
              <a:rPr lang="en-US" sz="2400" dirty="0"/>
              <a:t> Participants may wish to reference the Taking Pedagogical Action in the Formative Assessment Process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students and teachers interpret meaningful evidence of student learning to get a clear picture of the current status of learning in relationship to the Learning Goals and Success Criteria. This information is used to inform teacher and student actions that respond to the evidence to help students take the next step in their learning. Effective decision making about appropriate and effective pedagogical action requires a strong understanding of student learning progressions. </a:t>
            </a:r>
          </a:p>
          <a:p>
            <a:endParaRPr lang="en-US" sz="2400" dirty="0"/>
          </a:p>
          <a:p>
            <a:r>
              <a:rPr lang="en-US" sz="2400" dirty="0"/>
              <a:t>Teachers are already using the strategies we will discuss, but our focus today is on deepening teacher capacity to use these strategies intentionally and strategically to move student learning forward. These individual actions may work in tandem with each other, but they should be deployed to achieve particular learning outcomes in response to a specific learning need. Each individual action is not intended to be used as a blanket teaching or instructional method.</a:t>
            </a:r>
          </a:p>
          <a:p>
            <a:endParaRPr lang="en-US" sz="2400" dirty="0"/>
          </a:p>
          <a:p>
            <a:r>
              <a:rPr lang="en-US" sz="2400" dirty="0"/>
              <a:t>Pedagogical action can take a variety of forms and may happen in the moment or in a learning period that follows, but the action should be grounded in where students are in their learning, focused on the next steps in student learning and take place during learning. </a:t>
            </a:r>
          </a:p>
          <a:p>
            <a:endParaRPr lang="en-US" sz="2400" dirty="0"/>
          </a:p>
          <a:p>
            <a:r>
              <a:rPr lang="en-US" sz="2400" dirty="0"/>
              <a:t>In the slides that follow, we will discuss some different strategies for pedagogical action.</a:t>
            </a:r>
            <a:endParaRPr lang="en-US" sz="2400" dirty="0">
              <a:cs typeface="Calibri"/>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7459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telling</a:t>
            </a:r>
            <a:r>
              <a:rPr lang="en-US" sz="2400" dirty="0"/>
              <a:t> as a pedagogical action. Facilitators should draw attention to the “When to use it” section, emphasizing that </a:t>
            </a:r>
            <a:r>
              <a:rPr lang="en-US" sz="2400" i="1" dirty="0"/>
              <a:t>telling</a:t>
            </a:r>
            <a:r>
              <a:rPr lang="en-US" sz="2400" dirty="0"/>
              <a:t> should be used strategically only when students are stuck and providing specific information directly will eliminate a barrier and allow students to keep moving forward. </a:t>
            </a:r>
            <a:r>
              <a:rPr lang="en-US" sz="2400" i="1" dirty="0"/>
              <a:t>Telling</a:t>
            </a:r>
            <a:r>
              <a:rPr lang="en-US" sz="2400" dirty="0"/>
              <a:t> is not simply standing in front of a classroom and lecturing and shouldn’t be used to get in the way of productive struggle but to keep students from spinning their wheels.</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16728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this slide offer situations when using the strategy of </a:t>
            </a:r>
            <a:r>
              <a:rPr lang="en-US" sz="2400" i="1" dirty="0"/>
              <a:t>telling </a:t>
            </a:r>
            <a:r>
              <a:rPr lang="en-US" sz="2400" dirty="0"/>
              <a:t>could be effective in eliminating barriers that surface in evidence of student learning. These examples reflect students who may be struggling to decode phonemes or are stuck because they don’t have specific prior knowledge. Keep in mind that, as emphasized on the previous slide, using </a:t>
            </a:r>
            <a:r>
              <a:rPr lang="en-US" sz="2400" i="1" dirty="0"/>
              <a:t>telling </a:t>
            </a:r>
            <a:r>
              <a:rPr lang="en-US" sz="2400" dirty="0"/>
              <a:t>as a strategy requires professional judgement to ensure that this action supports student learning.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“telling”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264017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Walk participants through the information on the slide about </a:t>
            </a:r>
            <a:r>
              <a:rPr lang="en-US" sz="2400" i="1" dirty="0"/>
              <a:t>directing</a:t>
            </a:r>
            <a:r>
              <a:rPr lang="en-US" sz="2400" dirty="0"/>
              <a:t> as a pedagogical action. </a:t>
            </a:r>
            <a:r>
              <a:rPr lang="en-US" sz="2400" i="1" dirty="0"/>
              <a:t>Directing</a:t>
            </a:r>
            <a:r>
              <a:rPr lang="en-US" sz="2400" dirty="0"/>
              <a:t> is a strategy that is useful when students need to know specifically what to do. </a:t>
            </a:r>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236205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providing students with specific directions about what to do next may keep them moving forward toward their Learning Goals.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“directing”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91834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Walk participants through the information on the slide about </a:t>
            </a:r>
            <a:r>
              <a:rPr lang="en-US" sz="2400" i="1" dirty="0"/>
              <a:t>explaining</a:t>
            </a:r>
            <a:r>
              <a:rPr lang="en-US" sz="2400" dirty="0"/>
              <a:t> as a pedagogical action. </a:t>
            </a:r>
            <a:r>
              <a:rPr lang="en-US" sz="2400" i="1" dirty="0"/>
              <a:t>Explaining</a:t>
            </a:r>
            <a:r>
              <a:rPr lang="en-US" sz="2400" dirty="0"/>
              <a:t> is similar to </a:t>
            </a:r>
            <a:r>
              <a:rPr lang="en-US" sz="2400" i="1" dirty="0"/>
              <a:t>telling</a:t>
            </a:r>
            <a:r>
              <a:rPr lang="en-US" sz="2400" dirty="0"/>
              <a:t> in that it is providing information directly to students, but this action is focused on helping students develop their own understanding of something so that they can apply it to their learning. In contrast, </a:t>
            </a:r>
            <a:r>
              <a:rPr lang="en-US" sz="2400" i="1" dirty="0"/>
              <a:t>telling </a:t>
            </a:r>
            <a:r>
              <a:rPr lang="en-US" sz="2400" dirty="0"/>
              <a:t>should be used strategically only when students are stuck and providing them with specific information will eliminate a barrier and allow students to keep moving forward.</a:t>
            </a:r>
            <a:endParaRPr lang="en-US" sz="2400" i="1"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Explaining </a:t>
            </a:r>
            <a:r>
              <a:rPr lang="en-US" sz="2400" dirty="0"/>
              <a:t>can be effective when introducing an unfamiliar concept, clearing up misconceptions, describing a process or clarifying the steps of a specific learning strategy (such as note-taking).</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3699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providing an explanation to students may help them build their understanding so that they can apply it to their own learning.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“explaining” strategy in the classroom. If time is a consideration, hold all discussion until slide 25.</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67320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prompting</a:t>
            </a:r>
            <a:r>
              <a:rPr lang="en-US" sz="2400" dirty="0"/>
              <a:t> as a pedagogical action. Facilitators should note that </a:t>
            </a:r>
            <a:r>
              <a:rPr lang="en-US" sz="2400" i="1" dirty="0"/>
              <a:t>prompting</a:t>
            </a:r>
            <a:r>
              <a:rPr lang="en-US" sz="2400" dirty="0"/>
              <a:t> is most effective when the teacher has a clear picture of the current status of the individual student’s learning. </a:t>
            </a:r>
            <a:r>
              <a:rPr lang="en-US" sz="2400" i="1" dirty="0"/>
              <a:t>Prompting</a:t>
            </a:r>
            <a:r>
              <a:rPr lang="en-US" sz="2400" dirty="0"/>
              <a:t> should not take the learning away from the student but should be used in a way that allows the student to successfully bridge to new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286543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providing students with prompts to activate and help apply prior knowledge may assist them to move forward in their learning. </a:t>
            </a:r>
            <a:r>
              <a:rPr lang="en-US" sz="2400" i="1" dirty="0"/>
              <a:t>Prompting</a:t>
            </a:r>
            <a:r>
              <a:rPr lang="en-US" sz="2400" dirty="0"/>
              <a:t> may take the form of a strong hint, a clue or question, and it should always be followed by adequate wait time.</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“prompting”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71161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As you have seen in Modules 1–5, understanding where we, as learners, are heading and how we will know if we are successful is essential for teaching and learning and is a key aspect of quality assessment practices. </a:t>
            </a:r>
          </a:p>
          <a:p>
            <a:pPr lvl="0"/>
            <a:endParaRPr lang="en-US"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At the end of this presentation, you should understand:</a:t>
            </a:r>
          </a:p>
          <a:p>
            <a:pPr marL="274320" lvl="0" indent="-274320">
              <a:buFont typeface="Arial" panose="020B0604020202020204" pitchFamily="34" charset="0"/>
              <a:buChar char="•"/>
            </a:pPr>
            <a:r>
              <a:rPr lang="en-US" sz="2400" dirty="0"/>
              <a:t>Strategies to take pedagogical action based on evidence of student learning</a:t>
            </a:r>
          </a:p>
          <a:p>
            <a:pPr marL="274320" lvl="0" indent="-274320">
              <a:buFont typeface="Arial" panose="020B0604020202020204" pitchFamily="34" charset="0"/>
              <a:buChar char="•"/>
            </a:pPr>
            <a:r>
              <a:rPr lang="en-US" sz="2400" dirty="0"/>
              <a:t>Characteristics of effective feedback</a:t>
            </a:r>
          </a:p>
          <a:p>
            <a:pPr marL="274320" lvl="0" indent="-274320">
              <a:buFont typeface="Arial" panose="020B0604020202020204" pitchFamily="34" charset="0"/>
              <a:buChar char="•"/>
            </a:pPr>
            <a:r>
              <a:rPr lang="en-US" sz="2400" dirty="0"/>
              <a:t>How to use formative assessment to strengthen teaching practice</a:t>
            </a: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158168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modeling</a:t>
            </a:r>
            <a:r>
              <a:rPr lang="en-US" sz="2400" dirty="0"/>
              <a:t> as a pedagogical action. </a:t>
            </a:r>
            <a:r>
              <a:rPr lang="en-US" sz="2400" i="1" dirty="0"/>
              <a:t>Modeling </a:t>
            </a:r>
            <a:r>
              <a:rPr lang="en-US" sz="2400" dirty="0"/>
              <a:t>is a good strategy to support students to understand how to do something so they can apply it to their own practice. </a:t>
            </a: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173784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showing students what it looks like to apply a skill or process will help them move forward in their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“modeling”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395691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Walk participants through the information on the slide about </a:t>
            </a:r>
            <a:r>
              <a:rPr lang="en-US" sz="2400" i="1" dirty="0"/>
              <a:t>questioning</a:t>
            </a:r>
            <a:r>
              <a:rPr lang="en-US" sz="2400" dirty="0"/>
              <a:t> as a pedagogical action. Facilitators should note that </a:t>
            </a:r>
            <a:r>
              <a:rPr lang="en-US" sz="2400" i="1" dirty="0"/>
              <a:t>questioning</a:t>
            </a:r>
            <a:r>
              <a:rPr lang="en-US" sz="2400" dirty="0"/>
              <a:t> as an effective strategy involves probing questions and exploration of ideas to uncover student thinking, not simply asking a question and moving on. </a:t>
            </a: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630955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examples on the slide offer situations when </a:t>
            </a:r>
            <a:r>
              <a:rPr lang="en-US" sz="2400" i="1" dirty="0"/>
              <a:t>questioning</a:t>
            </a:r>
            <a:r>
              <a:rPr lang="en-US" sz="2400" dirty="0"/>
              <a:t> may help surface student learning and keep students moving forward toward their Learning Goals.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brainstorm examples of how they currently use the “questioning” strategy in the classroom. If time is a consideration, hold all discussion until slide 25. </a:t>
            </a: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106009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Walk participants through the information presented on the slide about </a:t>
            </a:r>
            <a:r>
              <a:rPr lang="en-US" sz="2400" i="1" dirty="0"/>
              <a:t>feedback</a:t>
            </a:r>
            <a:r>
              <a:rPr lang="en-US" sz="2400" dirty="0"/>
              <a:t> as a pedagogical action. </a:t>
            </a:r>
            <a:r>
              <a:rPr lang="en-US" sz="2400" b="0" kern="1200" dirty="0">
                <a:solidFill>
                  <a:schemeClr val="tx1"/>
                </a:solidFill>
                <a:effectLst/>
                <a:latin typeface="+mn-lt"/>
                <a:ea typeface="+mn-ea"/>
                <a:cs typeface="+mn-cs"/>
              </a:rPr>
              <a:t>Tell participants that </a:t>
            </a:r>
            <a:r>
              <a:rPr lang="en-US" sz="2400" b="0" i="1" kern="1200" dirty="0">
                <a:solidFill>
                  <a:schemeClr val="tx1"/>
                </a:solidFill>
                <a:effectLst/>
                <a:latin typeface="+mn-lt"/>
                <a:ea typeface="+mn-ea"/>
                <a:cs typeface="+mn-cs"/>
              </a:rPr>
              <a:t>feedback</a:t>
            </a:r>
            <a:r>
              <a:rPr lang="en-US" sz="2400" b="0" kern="1200" dirty="0">
                <a:solidFill>
                  <a:schemeClr val="tx1"/>
                </a:solidFill>
                <a:effectLst/>
                <a:latin typeface="+mn-lt"/>
                <a:ea typeface="+mn-ea"/>
                <a:cs typeface="+mn-cs"/>
              </a:rPr>
              <a:t>, both teacher-directed feedback and student feedback, is such a central element of the formative assessment process that we will explore this pedagogical action in greater depth later in the presentation. </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1822419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b="1" dirty="0"/>
              <a:t>Note to facilitators:</a:t>
            </a:r>
            <a:r>
              <a:rPr lang="en-US" sz="2400" dirty="0"/>
              <a:t> Participants may wish to reference the Taking Pedagogical Action in the Formative Assessment Process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Facilitate a discussion in which participants reflect on the strategies for pedagogical action presented on the previous slides in the context of their own practice. Note that we will be discussing feedback in depth in the next section of this module.</a:t>
            </a:r>
          </a:p>
          <a:p>
            <a:endParaRPr lang="en-US" sz="2400" dirty="0"/>
          </a:p>
          <a:p>
            <a:r>
              <a:rPr lang="en-US" sz="2400" dirty="0"/>
              <a:t>Facilitators may want to consider some of the following questions:</a:t>
            </a:r>
          </a:p>
          <a:p>
            <a:pPr marL="274320" indent="-274320">
              <a:buFont typeface="Arial" panose="020B0604020202020204" pitchFamily="34" charset="0"/>
              <a:buChar char="•"/>
            </a:pPr>
            <a:r>
              <a:rPr lang="en-US" sz="2400" dirty="0"/>
              <a:t>Which strategies do you rely on most?</a:t>
            </a:r>
          </a:p>
          <a:p>
            <a:pPr marL="274320" indent="-274320">
              <a:buFont typeface="Arial" panose="020B0604020202020204" pitchFamily="34" charset="0"/>
              <a:buChar char="•"/>
            </a:pPr>
            <a:r>
              <a:rPr lang="en-US" sz="2400" dirty="0"/>
              <a:t>How do you decide which strategy to use in specific instances?</a:t>
            </a:r>
          </a:p>
          <a:p>
            <a:pPr marL="274320" indent="-274320">
              <a:buFont typeface="Arial" panose="020B0604020202020204" pitchFamily="34" charset="0"/>
              <a:buChar char="•"/>
            </a:pPr>
            <a:r>
              <a:rPr lang="en-US" sz="2400" dirty="0"/>
              <a:t>Which strategies are well-suited to the content and the students you teach?</a:t>
            </a:r>
          </a:p>
          <a:p>
            <a:pPr marL="274320" indent="-274320">
              <a:buFont typeface="Arial" panose="020B0604020202020204" pitchFamily="34" charset="0"/>
              <a:buChar char="•"/>
            </a:pPr>
            <a:r>
              <a:rPr lang="en-US" sz="2400" dirty="0"/>
              <a:t>Which strategies would you like to try to engage in more?</a:t>
            </a:r>
          </a:p>
          <a:p>
            <a:pPr marL="274320" indent="-274320">
              <a:buFont typeface="Arial" panose="020B0604020202020204" pitchFamily="34" charset="0"/>
              <a:buChar char="•"/>
            </a:pPr>
            <a:r>
              <a:rPr lang="en-US" sz="2400" dirty="0"/>
              <a:t>What challenges do you find with any of these strategies?</a:t>
            </a:r>
          </a:p>
          <a:p>
            <a:pPr marL="274320" indent="-274320">
              <a:buFont typeface="Arial" panose="020B0604020202020204" pitchFamily="34" charset="0"/>
              <a:buChar char="•"/>
            </a:pPr>
            <a:r>
              <a:rPr lang="en-US" sz="2400" dirty="0"/>
              <a:t>How have you engaged in these different pedagogical actions in a remote context?</a:t>
            </a:r>
          </a:p>
          <a:p>
            <a:pPr marL="274320" indent="-274320">
              <a:buFont typeface="Arial" panose="020B0604020202020204" pitchFamily="34" charset="0"/>
              <a:buChar char="•"/>
            </a:pPr>
            <a:r>
              <a:rPr lang="en-US" sz="2400" dirty="0"/>
              <a:t>Which of these pedagogical actions are well-suited for a remote learning context, and which are more challenging in a remote learning context?</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3583543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574011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the formative assessment process, </a:t>
            </a:r>
            <a:r>
              <a:rPr lang="en-US" sz="2400" i="1" dirty="0"/>
              <a:t>feedback</a:t>
            </a:r>
            <a:r>
              <a:rPr lang="en-US" sz="2400" dirty="0"/>
              <a:t> is designed to empower students to make decisions about where to go next in their progress toward their Learning Goals. </a:t>
            </a:r>
          </a:p>
          <a:p>
            <a:endParaRPr lang="en-US" sz="2400" dirty="0"/>
          </a:p>
          <a:p>
            <a:r>
              <a:rPr lang="en-US" sz="2400" dirty="0"/>
              <a:t>This requires thoughtful feedback that:</a:t>
            </a:r>
          </a:p>
          <a:p>
            <a:pPr marL="274320" indent="-274320">
              <a:buFont typeface="Arial" panose="020B0604020202020204" pitchFamily="34" charset="0"/>
              <a:buChar char="•"/>
            </a:pPr>
            <a:r>
              <a:rPr lang="en-US" sz="2400" dirty="0"/>
              <a:t>Relates to student Learning Goals and Success Criteria </a:t>
            </a:r>
          </a:p>
          <a:p>
            <a:pPr marL="274320" indent="-274320">
              <a:buFont typeface="Arial" panose="020B0604020202020204" pitchFamily="34" charset="0"/>
              <a:buChar char="•"/>
            </a:pPr>
            <a:r>
              <a:rPr lang="en-US" sz="2400" dirty="0"/>
              <a:t>Is actionable</a:t>
            </a:r>
          </a:p>
          <a:p>
            <a:pPr marL="274320" indent="-274320">
              <a:buFont typeface="Arial" panose="020B0604020202020204" pitchFamily="34" charset="0"/>
              <a:buChar char="•"/>
            </a:pPr>
            <a:r>
              <a:rPr lang="en-US" sz="2400" dirty="0"/>
              <a:t>Is specific to the learner</a:t>
            </a:r>
          </a:p>
          <a:p>
            <a:pPr marL="274320" indent="-274320">
              <a:buFont typeface="Arial" panose="020B0604020202020204" pitchFamily="34" charset="0"/>
              <a:buChar char="•"/>
            </a:pPr>
            <a:r>
              <a:rPr lang="en-US" sz="2400" dirty="0"/>
              <a:t>Helps students manage their own learning</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We will explore each of these attributes of meaningful feedback in the following slides. </a:t>
            </a:r>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4226703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The primary purpose of feedback in the formative assessment process is to help students understand where they are in their learning relative to where they are going. </a:t>
            </a:r>
          </a:p>
          <a:p>
            <a:endParaRPr lang="en-US" sz="2400" dirty="0"/>
          </a:p>
          <a:p>
            <a:r>
              <a:rPr lang="en-US" sz="2400" dirty="0"/>
              <a:t>This means that in order to engage fully in applying feedback to their learning, students must have a clear understanding of their Learning Goals and Success Criteria.</a:t>
            </a:r>
          </a:p>
          <a:p>
            <a:endParaRPr lang="en-US" sz="2400" dirty="0"/>
          </a:p>
          <a:p>
            <a:r>
              <a:rPr lang="en-US" sz="2400" dirty="0"/>
              <a:t>It also requires the teacher to have a strong understanding of the learning pathway that leads students toward the Learning Goals and Success Criteria so that they can offer feedback that clarifies next steps in learning for the students. </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750447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Learning Goal and question posed on the slide. The Learning Goal listed is taken from the example given in Modules 3, 4 and 5. Then ask them to consider</a:t>
            </a:r>
            <a:r>
              <a:rPr lang="en-US" sz="2400" dirty="0"/>
              <a:t> which example of feedback presented on the</a:t>
            </a:r>
            <a:r>
              <a:rPr lang="en-US" sz="2400" b="0" kern="1200" dirty="0">
                <a:solidFill>
                  <a:schemeClr val="tx1"/>
                </a:solidFill>
                <a:effectLst/>
                <a:latin typeface="+mn-lt"/>
                <a:ea typeface="+mn-ea"/>
                <a:cs typeface="+mn-cs"/>
              </a:rPr>
              <a:t> </a:t>
            </a:r>
            <a:r>
              <a:rPr lang="en-US" sz="2400" dirty="0"/>
              <a:t>slide is</a:t>
            </a:r>
            <a:r>
              <a:rPr lang="en-US" sz="2400" b="0" kern="1200" dirty="0">
                <a:solidFill>
                  <a:schemeClr val="tx1"/>
                </a:solidFill>
                <a:effectLst/>
                <a:latin typeface="+mn-lt"/>
                <a:ea typeface="+mn-ea"/>
                <a:cs typeface="+mn-cs"/>
              </a:rPr>
              <a:t> more related to learning goals and which is less related to learning goals.</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feedback examples are more aligned to the Learning Goal.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What feedback is more likely to help a student move toward this learning goal?</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213224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At the end of this learning sequence (including this module and the teacher collaboration activity), you should be able to:</a:t>
            </a:r>
            <a:endParaRPr lang="en-US" sz="2400" dirty="0"/>
          </a:p>
          <a:p>
            <a:pPr marL="274320" indent="-274320">
              <a:buFont typeface="Arial" panose="020B0604020202020204" pitchFamily="34" charset="0"/>
              <a:buChar char="•"/>
            </a:pPr>
            <a:r>
              <a:rPr lang="en-US" sz="2400" dirty="0"/>
              <a:t>Reflect on and improve the use of descriptive feedback that moves students toward Learning Goals</a:t>
            </a:r>
          </a:p>
          <a:p>
            <a:pPr marL="274320" indent="-274320">
              <a:buFont typeface="Arial" panose="020B0604020202020204" pitchFamily="34" charset="0"/>
              <a:buChar char="•"/>
            </a:pPr>
            <a:r>
              <a:rPr lang="en-US" sz="2400" dirty="0"/>
              <a:t>Reflect on teaching practice through the use of formative assessment strategies</a:t>
            </a:r>
          </a:p>
          <a:p>
            <a:endParaRPr lang="en-US" sz="2400" dirty="0"/>
          </a:p>
          <a:p>
            <a:r>
              <a:rPr lang="en-US" sz="2400" dirty="0"/>
              <a:t>Facilitators may want to note that the terms </a:t>
            </a:r>
            <a:r>
              <a:rPr lang="en-US" sz="2400" i="1" dirty="0"/>
              <a:t>classroom </a:t>
            </a:r>
            <a:r>
              <a:rPr lang="en-US" sz="2400" dirty="0"/>
              <a:t>and </a:t>
            </a:r>
            <a:r>
              <a:rPr lang="en-US" sz="2400" i="1" dirty="0"/>
              <a:t>classroom setting </a:t>
            </a:r>
            <a:r>
              <a:rPr lang="en-US" sz="2400" dirty="0"/>
              <a:t>are used throughout this presentation and can refer to both physical classrooms and distance learning environments.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2732486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Possible examples of feedback that is less helpful and more helpful in moving students toward their Learning Goals are included on this slide. Participants may have other examples that they feel are well aligned to Learning Goals and Success Criteria. Facilitators may want to state explicitly that the point is not that feedback must never attend to any learning beyond the stated Learning Goals and Success Criteria for the lesson. Instead, the point is that teachers should be strategic about their feedback, focusing on the most important aspects of student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target their feedback to student Learning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tx1"/>
                </a:solidFill>
                <a:effectLst/>
                <a:latin typeface="+mn-lt"/>
                <a:ea typeface="+mn-ea"/>
                <a:cs typeface="+mn-cs"/>
              </a:rPr>
              <a:t>Facilitators may consider using some of the following questions to support the discussion:</a:t>
            </a:r>
            <a:endParaRPr lang="en-US" sz="2400" b="1" kern="1200" dirty="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prioritize what to focus on when giving feedback to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the Learning Goals and Success Criteria inform your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Are there general areas of feedback you always focus on regardless of the Learning Goals?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What do you notice about how your students relate your feedback to their Learning Goals?</a:t>
            </a:r>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4179586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Feedback is effective if it creates a shift in student thinking that allows them to move their own learning forward. </a:t>
            </a:r>
          </a:p>
          <a:p>
            <a:pPr marL="274320" indent="-274320">
              <a:buFont typeface="Arial" panose="020B0604020202020204" pitchFamily="34" charset="0"/>
              <a:buChar char="•"/>
            </a:pPr>
            <a:r>
              <a:rPr lang="en-US" sz="2400" dirty="0"/>
              <a:t>Provide clear, descriptive language that can signal to students where they currently are in their learning and what they can do to make progress toward the Learning Goals. </a:t>
            </a:r>
          </a:p>
          <a:p>
            <a:pPr marL="274320" indent="-274320">
              <a:buFont typeface="Arial" panose="020B0604020202020204" pitchFamily="34" charset="0"/>
              <a:buChar char="•"/>
            </a:pPr>
            <a:r>
              <a:rPr lang="en-US" sz="2400" dirty="0"/>
              <a:t>Feedback should focus on what students are doing well and how they can improve. Feedback is most actionable when students can apply it not only to their current learning but to develop an understanding of how to apply it to new contexts as well. </a:t>
            </a:r>
          </a:p>
          <a:p>
            <a:pPr marL="274320" indent="-274320">
              <a:buFont typeface="Arial" panose="020B0604020202020204" pitchFamily="34" charset="0"/>
              <a:buChar char="•"/>
            </a:pPr>
            <a:r>
              <a:rPr lang="en-US" sz="2400" dirty="0"/>
              <a:t>Students need time during their learning to process feedback, ask clarifying questions and apply or plan to apply it to their next steps in learning. Without structured opportunities to make sense of feedback and translate it to their learning, feedback will not support students in meeting their Learning Goals. </a:t>
            </a:r>
          </a:p>
          <a:p>
            <a:pPr marL="274320" indent="-274320">
              <a:buFont typeface="Arial" panose="020B0604020202020204" pitchFamily="34" charset="0"/>
              <a:buChar char="•"/>
            </a:pPr>
            <a:r>
              <a:rPr lang="en-US" sz="2400" dirty="0"/>
              <a:t>Summative comments and corrections may provide students with the information needed to understand where they are in relation to the Learning Goals and specifically what to do next to improve, provided they allow time for supported reflection and application. Often, a letter grade does not offer students the opportunity to reflect and respond in a way that allows them to take the next steps to reach their intended learning outcome. </a:t>
            </a: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216774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question on the slide or read it to them. Then ask them to consider which </a:t>
            </a:r>
            <a:r>
              <a:rPr lang="en-US" sz="2400" dirty="0"/>
              <a:t>examples of feedback</a:t>
            </a:r>
            <a:r>
              <a:rPr lang="en-US" sz="2400" b="0" kern="1200" dirty="0">
                <a:solidFill>
                  <a:schemeClr val="tx1"/>
                </a:solidFill>
                <a:effectLst/>
                <a:latin typeface="+mn-lt"/>
                <a:ea typeface="+mn-ea"/>
                <a:cs typeface="+mn-cs"/>
              </a:rPr>
              <a:t> presented on the slide are more </a:t>
            </a:r>
            <a:r>
              <a:rPr lang="en-US" sz="2400" dirty="0"/>
              <a:t>actionable </a:t>
            </a:r>
            <a:r>
              <a:rPr lang="en-US" sz="2400" b="0" kern="1200" dirty="0">
                <a:solidFill>
                  <a:schemeClr val="tx1"/>
                </a:solidFill>
                <a:effectLst/>
                <a:latin typeface="+mn-lt"/>
                <a:ea typeface="+mn-ea"/>
                <a:cs typeface="+mn-cs"/>
              </a:rPr>
              <a:t>and which are less </a:t>
            </a:r>
            <a:r>
              <a:rPr lang="en-US" sz="2400" dirty="0"/>
              <a:t>actionable.</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of the feedback examples on the slide provide actionable information for students.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Which feedback is more actionable for a student?</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2981727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read the examples on the slide or read it to them. Participants may have other examples that they feel are more actionable for students. These examples are merely intended to support discussion and prompt participant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can ensure their feedback actionable for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students have trouble applying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know if your feedback feels actionable to your students?</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578043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There is no one-size-fits-all when it comes to feedback. Students are individuals and are in different places in their learning; they bring different assets, experiences and prior knowledge, and they have different communication styles. Effective feedback considers the needs of the specific learner and what will help them make progress in their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Consider:</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What prior knowledge, personal experience, language and cultural strengths does this student have that can serve as a bridge to my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can I offer feedback in ways that will keep this student motivated?</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What volume of feedback will this student be best able to process and apply?</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will I know if my feedback makes sense to the student?</a:t>
            </a:r>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697717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examples on the slide or read it to them. Then ask them to consider which </a:t>
            </a:r>
            <a:r>
              <a:rPr lang="en-US" sz="2400" dirty="0"/>
              <a:t>examples of</a:t>
            </a:r>
            <a:r>
              <a:rPr lang="en-US" sz="2400" b="0" kern="1200" dirty="0">
                <a:solidFill>
                  <a:schemeClr val="tx1"/>
                </a:solidFill>
                <a:effectLst/>
                <a:latin typeface="+mn-lt"/>
                <a:ea typeface="+mn-ea"/>
                <a:cs typeface="+mn-cs"/>
              </a:rPr>
              <a:t> feedback presented on the slide are more specific to the learner and which are less specific to the learner.</a:t>
            </a:r>
            <a:r>
              <a:rPr lang="en-US" sz="2400" dirty="0"/>
              <a:t> </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acknowledge that the general examples on this slide may not fully capture the work of targeting feedback to actual students in a classroom but are intended to help support thinking about what that process looks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of the feedback examples on the slide might be more specific to a learner.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Which feedback may be more specific or targeted toward a learner?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dirty="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2027911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read the examples on the slide or read it to them. Participants may have other examples that are targeted to their own learners. These are just examples to help prompt participant thinking about what feedback will work for their own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can make their feedback targeted to specific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determine what kind of feedback would work best for specific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have you used your knowledge of your students to frame your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your feedback has helped students stay engaged and motivated?</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your feedback didn’t resonate with your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can you ensure feedback is specific to the learner in the future?</a:t>
            </a:r>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224966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latin typeface="+mn-lt"/>
            </a:endParaRPr>
          </a:p>
          <a:p>
            <a:r>
              <a:rPr lang="en-US" sz="2400" dirty="0">
                <a:latin typeface="+mn-lt"/>
              </a:rPr>
              <a:t>Feedback is effective when it helps students build their own capacity as self-directed learners. </a:t>
            </a:r>
          </a:p>
          <a:p>
            <a:pPr marL="274320" indent="-274320">
              <a:buFont typeface="Arial" panose="020B0604020202020204" pitchFamily="34" charset="0"/>
              <a:buChar char="•"/>
            </a:pPr>
            <a:r>
              <a:rPr lang="en-US" sz="2400" dirty="0">
                <a:latin typeface="+mn-lt"/>
              </a:rPr>
              <a:t>This demands feedback that doesn’t do the work for students but helps students clarify where they are in their own learning as well as understand and plan for actions they can take to move ahead in their learning.</a:t>
            </a:r>
          </a:p>
          <a:p>
            <a:pPr marL="274320" indent="-274320">
              <a:buFont typeface="Arial" panose="020B0604020202020204" pitchFamily="34" charset="0"/>
              <a:buChar char="•"/>
            </a:pPr>
            <a:r>
              <a:rPr lang="en-US" sz="2400" dirty="0">
                <a:latin typeface="+mn-lt"/>
              </a:rPr>
              <a:t>When students share evidence of their learning that shows they are on track, they still need descriptive information to understand what they are doing well so that they can build on that success. Telling students things like, “good job,” or “I love this paragraph,” doesn’t position students to understand what they did well and apply it to new contexts in the future. </a:t>
            </a:r>
          </a:p>
          <a:p>
            <a:pPr marL="274320" indent="-274320">
              <a:buFont typeface="Arial" panose="020B0604020202020204" pitchFamily="34" charset="0"/>
              <a:buChar char="•"/>
            </a:pPr>
            <a:r>
              <a:rPr lang="en-US" sz="2400" dirty="0">
                <a:latin typeface="+mn-lt"/>
              </a:rPr>
              <a:t>Teachers also need to make time to review student work and monitor student progress toward Learning Goals in order to focus and prepare to give meaningful feedback that will allow students to manage their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Student voice should be used to evaluate the effectiveness of and make improvements to feedback. Questions like, “Are you clear on what you need to do next?” or “Can you tell me what you are going to do next?” can help the teacher determine if feedback was effective and intervene if it wasn’t. It can also inform the teacher’s overall practice, helping develop a sense of the kind of feedback that is most effective for specific students and in general.</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u="none" strike="noStrike" kern="1200" dirty="0">
                <a:solidFill>
                  <a:schemeClr val="tx1"/>
                </a:solidFill>
                <a:effectLst/>
                <a:latin typeface="+mn-lt"/>
                <a:ea typeface="+mn-ea"/>
                <a:cs typeface="+mn-cs"/>
              </a:rPr>
              <a:t>Additionally, A Family’s Guide to Understanding Student Assessment was developed to help families understand how assessment can support student learning. </a:t>
            </a:r>
            <a:r>
              <a:rPr lang="en-US" sz="2400" b="0" i="0" u="none" strike="noStrike" baseline="0" dirty="0">
                <a:solidFill>
                  <a:srgbClr val="0184A8"/>
                </a:solidFill>
                <a:latin typeface="+mn-lt"/>
              </a:rPr>
              <a:t>This guide includes questions that families can ask students and their teachers to help families support learning at home. </a:t>
            </a:r>
            <a:r>
              <a:rPr lang="en-US" sz="2400" b="0" i="0" u="none" strike="noStrike" kern="1200" dirty="0">
                <a:solidFill>
                  <a:schemeClr val="tx1"/>
                </a:solidFill>
                <a:effectLst/>
                <a:latin typeface="+mn-lt"/>
                <a:ea typeface="+mn-ea"/>
                <a:cs typeface="+mn-cs"/>
              </a:rPr>
              <a:t>This guide can be found at this website: https://</a:t>
            </a:r>
            <a:r>
              <a:rPr lang="en-US" sz="2400" b="0" i="0" u="none" strike="noStrike" kern="1200" dirty="0" err="1">
                <a:solidFill>
                  <a:schemeClr val="tx1"/>
                </a:solidFill>
                <a:effectLst/>
                <a:latin typeface="+mn-lt"/>
                <a:ea typeface="+mn-ea"/>
                <a:cs typeface="+mn-cs"/>
              </a:rPr>
              <a:t>education.ky.gov</a:t>
            </a:r>
            <a:r>
              <a:rPr lang="en-US" sz="2400" b="0" i="0" u="none" strike="noStrike" kern="1200" dirty="0">
                <a:solidFill>
                  <a:schemeClr val="tx1"/>
                </a:solidFill>
                <a:effectLst/>
                <a:latin typeface="+mn-lt"/>
                <a:ea typeface="+mn-ea"/>
                <a:cs typeface="+mn-cs"/>
              </a:rPr>
              <a:t>/curriculum/standards/</a:t>
            </a:r>
            <a:r>
              <a:rPr lang="en-US" sz="2400" b="0" i="0" u="none" strike="noStrike" kern="1200" dirty="0" err="1">
                <a:solidFill>
                  <a:schemeClr val="tx1"/>
                </a:solidFill>
                <a:effectLst/>
                <a:latin typeface="+mn-lt"/>
                <a:ea typeface="+mn-ea"/>
                <a:cs typeface="+mn-cs"/>
              </a:rPr>
              <a:t>kyacadstand</a:t>
            </a:r>
            <a:r>
              <a:rPr lang="en-US" sz="2400" b="0" i="0" u="none" strike="noStrike" kern="1200" dirty="0">
                <a:solidFill>
                  <a:schemeClr val="tx1"/>
                </a:solidFill>
                <a:effectLst/>
                <a:latin typeface="+mn-lt"/>
                <a:ea typeface="+mn-ea"/>
                <a:cs typeface="+mn-cs"/>
              </a:rPr>
              <a:t>/Documents/</a:t>
            </a:r>
            <a:r>
              <a:rPr lang="en-US" sz="2400" b="0" i="0" u="none" strike="noStrike" kern="1200" dirty="0" err="1">
                <a:solidFill>
                  <a:schemeClr val="tx1"/>
                </a:solidFill>
                <a:effectLst/>
                <a:latin typeface="+mn-lt"/>
                <a:ea typeface="+mn-ea"/>
                <a:cs typeface="+mn-cs"/>
              </a:rPr>
              <a:t>A_Family's_Guide_to_Student_Assessment.pdf</a:t>
            </a:r>
            <a:endParaRPr lang="en-US" sz="2400" b="0" i="0" u="none" strike="noStrike" kern="1200" dirty="0">
              <a:solidFill>
                <a:schemeClr val="tx1"/>
              </a:solidFill>
              <a:effectLst/>
              <a:latin typeface="+mn-lt"/>
              <a:ea typeface="+mn-ea"/>
              <a:cs typeface="+mn-cs"/>
            </a:endParaRP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latin typeface="+mn-lt"/>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86241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Self-directed learners know how to take feedback and generalize it to novel learning contexts. Teachers can help students become self-directed learners by helping them develop the metacognitive skills that allow them to get better and know how to use feedback. This can take the form of providing not only time but also scaffolds to help them unpack feedback and plan their next steps in learning. It can involve providing structured support for students to think about how they could use the feedback in different situations, like upcoming activities or in other subject areas. </a:t>
            </a: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419072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Ask participants to read the examples on the slide or read it to them. Then ask them to consider which </a:t>
            </a:r>
            <a:r>
              <a:rPr lang="en-US" sz="2400" dirty="0"/>
              <a:t>examples of feedback</a:t>
            </a:r>
            <a:r>
              <a:rPr lang="en-US" sz="2400" b="0" kern="1200" dirty="0">
                <a:solidFill>
                  <a:schemeClr val="tx1"/>
                </a:solidFill>
                <a:effectLst/>
                <a:latin typeface="+mn-lt"/>
                <a:ea typeface="+mn-ea"/>
                <a:cs typeface="+mn-cs"/>
              </a:rPr>
              <a:t> presented on the slide are more helpful for managing learning and which are less helpful for managing learning.</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give participants the opportunity to discuss which of the feedback examples on the slide may better support students to manage their own learning.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dirty="0">
                <a:solidFill>
                  <a:schemeClr val="tx1"/>
                </a:solidFill>
                <a:effectLst/>
                <a:latin typeface="+mn-lt"/>
                <a:ea typeface="+mn-ea"/>
                <a:cs typeface="+mn-cs"/>
              </a:rPr>
              <a:t>Which feedback may be better suited to helping students apply feedback to manage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66904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019459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read the examples on the slide or read it to them. Participants may have other examples that they feel would better support their own students to manage their own learning. These examples are intended to help prompt participant thinking about what feedback practices in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short discussion where participants think about how they can make their feedback actionable for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have you supported your students to clarify and apply feedback?</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How do you support students to use feedback to set goals?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Are there situations in which you have struggled to provide feedback that illustrates what to do next without doing the work for students?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When have you noticed that students were able to apply feedback in new contexts? What helped them to do that?</a:t>
            </a:r>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3605093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kern="1200" dirty="0">
                <a:solidFill>
                  <a:schemeClr val="tx1"/>
                </a:solidFill>
                <a:effectLst/>
                <a:latin typeface="+mn-lt"/>
                <a:ea typeface="+mn-ea"/>
                <a:cs typeface="+mn-cs"/>
              </a:rPr>
              <a:t>Feedback is most effective when it is given during teaching and learning so that students can integrate it into their progress toward their Learning Goals. Therefore, teachers need to plan ahead to give students effective feedback. </a:t>
            </a:r>
          </a:p>
          <a:p>
            <a:pPr marL="274320" indent="-274320">
              <a:buFont typeface="Arial" panose="020B0604020202020204" pitchFamily="34" charset="0"/>
              <a:buChar char="•"/>
            </a:pPr>
            <a:r>
              <a:rPr lang="en-US" sz="2400" kern="1200" dirty="0">
                <a:solidFill>
                  <a:schemeClr val="tx1"/>
                </a:solidFill>
                <a:effectLst/>
                <a:latin typeface="+mn-lt"/>
                <a:ea typeface="+mn-ea"/>
                <a:cs typeface="+mn-cs"/>
              </a:rPr>
              <a:t>This means building in specific times and strategies for feedback in the lesson design as well as noticing opportunities for in-the-moment feedback during the lesson. It also means building in time for students to process feedback, ask questions that clarify the meaning of the feedback and apply or plan to apply feedback to their own learning. </a:t>
            </a:r>
          </a:p>
          <a:p>
            <a:pPr marL="274320" indent="-274320">
              <a:buFont typeface="Arial" panose="020B0604020202020204" pitchFamily="34" charset="0"/>
              <a:buChar char="•"/>
            </a:pPr>
            <a:r>
              <a:rPr lang="en-US" sz="2400" kern="1200" dirty="0">
                <a:solidFill>
                  <a:schemeClr val="tx1"/>
                </a:solidFill>
                <a:effectLst/>
                <a:latin typeface="+mn-lt"/>
                <a:ea typeface="+mn-ea"/>
                <a:cs typeface="+mn-cs"/>
              </a:rPr>
              <a:t>Planning for feedback means being thoughtful and strategic about the specific feedback that will support students to manage their next steps in learning. On an earlier slide, we discussed ensuring that feedback is appropriate for the specific learner, but different feedback is also appropriate at different points in a lesson. </a:t>
            </a:r>
            <a:r>
              <a:rPr lang="en-US" sz="2400" b="0" i="0" u="none" strike="noStrike" kern="1200" dirty="0">
                <a:solidFill>
                  <a:schemeClr val="tx1"/>
                </a:solidFill>
                <a:effectLst/>
                <a:latin typeface="+mn-lt"/>
                <a:ea typeface="+mn-ea"/>
                <a:cs typeface="+mn-cs"/>
              </a:rPr>
              <a:t>For example, towards the start of a lesson, when students are beginning a learning task, early feedback may be appropriate to head off an initial misconception. Later in the lesson, feedback that pushes students to reflect on the effectiveness of their learning strategies might be appropriate.</a:t>
            </a:r>
          </a:p>
          <a:p>
            <a:pPr marL="0" indent="0">
              <a:buFont typeface="Arial" panose="020B0604020202020204" pitchFamily="34" charset="0"/>
              <a:buNone/>
            </a:pPr>
            <a:endParaRPr lang="en-US" sz="24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1379570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274320" indent="-274320">
              <a:buFont typeface="Arial" panose="020B0604020202020204" pitchFamily="34" charset="0"/>
              <a:buChar char="•"/>
            </a:pPr>
            <a:r>
              <a:rPr lang="en-US" sz="2400" kern="1200" dirty="0">
                <a:solidFill>
                  <a:schemeClr val="tx1"/>
                </a:solidFill>
                <a:effectLst/>
                <a:latin typeface="+mn-lt"/>
                <a:ea typeface="+mn-ea"/>
                <a:cs typeface="+mn-cs"/>
              </a:rPr>
              <a:t>Teachers often need to review evidence of student learning in between class periods. However, for the feedback to support students to manage their own learning toward the Learning Goals, the feedback must be timely. There are several strategies that teachers can employ to ensure that feedback is tightly focused to the specific learning areas of the lesson. This slide presents some examples, but participants may have more strategies of their own to share. </a:t>
            </a:r>
          </a:p>
          <a:p>
            <a:pPr marL="0" indent="0">
              <a:buFont typeface="Arial" panose="020B0604020202020204" pitchFamily="34" charset="0"/>
              <a:buNone/>
            </a:pPr>
            <a:endParaRPr lang="en-US" sz="2400" b="0" i="0" u="none" strike="noStrike" kern="1200" dirty="0">
              <a:solidFill>
                <a:schemeClr val="tx1"/>
              </a:solidFill>
              <a:effectLst/>
              <a:latin typeface="+mn-lt"/>
              <a:ea typeface="+mn-ea"/>
              <a:cs typeface="+mn-cs"/>
            </a:endParaRPr>
          </a:p>
          <a:p>
            <a:pPr algn="l"/>
            <a:r>
              <a:rPr lang="en-US" sz="2400" b="0" i="0" u="none" strike="noStrike" kern="1200" dirty="0">
                <a:solidFill>
                  <a:schemeClr val="tx1"/>
                </a:solidFill>
                <a:effectLst/>
                <a:latin typeface="+mn-lt"/>
                <a:ea typeface="+mn-ea"/>
                <a:cs typeface="+mn-cs"/>
              </a:rPr>
              <a:t>Additionally, A Family’s Guide to Understanding Student Assessment was developed to help families understand how assessment can support student learning. </a:t>
            </a:r>
            <a:r>
              <a:rPr lang="en-US" sz="2400" b="0" i="0" u="none" strike="noStrike" baseline="0" dirty="0">
                <a:solidFill>
                  <a:srgbClr val="0184A8"/>
                </a:solidFill>
                <a:latin typeface="+mn-lt"/>
              </a:rPr>
              <a:t>This guide includes questions that families can ask students and their teachers to help families support learning at home. </a:t>
            </a:r>
            <a:r>
              <a:rPr lang="en-US" sz="2400" b="0" i="0" u="none" strike="noStrike" kern="1200" dirty="0">
                <a:solidFill>
                  <a:schemeClr val="tx1"/>
                </a:solidFill>
                <a:effectLst/>
                <a:latin typeface="+mn-lt"/>
                <a:ea typeface="+mn-ea"/>
                <a:cs typeface="+mn-cs"/>
              </a:rPr>
              <a:t>This guide can be found at this website: https://education.ky.gov/curriculum/standards/kyacadstand/Documents/A_Family's_Guide_to_Student_Assessment.pdf</a:t>
            </a:r>
          </a:p>
          <a:p>
            <a:pPr marL="0" indent="0">
              <a:buFont typeface="Arial" panose="020B0604020202020204" pitchFamily="34" charset="0"/>
              <a:buNone/>
            </a:pPr>
            <a:endParaRPr lang="en-US" sz="24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2400" b="1" i="0" u="none" strike="noStrike" kern="1200" dirty="0">
                <a:solidFill>
                  <a:schemeClr val="tx1"/>
                </a:solidFill>
                <a:effectLst/>
                <a:latin typeface="+mn-lt"/>
                <a:ea typeface="+mn-ea"/>
                <a:cs typeface="+mn-cs"/>
              </a:rPr>
              <a:t>Next, facilitate a conversation in which participants reflect on how they plan for effective feedback in their classroom. </a:t>
            </a:r>
            <a:endParaRPr lang="en-US" sz="24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2400" b="0" i="0" u="none" strike="noStrike" kern="1200" dirty="0">
                <a:solidFill>
                  <a:schemeClr val="tx1"/>
                </a:solidFill>
                <a:effectLst/>
                <a:latin typeface="+mn-lt"/>
                <a:ea typeface="+mn-ea"/>
                <a:cs typeface="+mn-cs"/>
              </a:rPr>
              <a:t>Facilitators may consider using some of the following questions to support the discussion:</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How do you address feedback in your lesson planning?</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What strategies do you use to ensure that students have an opportunity to process and apply feedback?</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What strategies do you use to help you provide effective, targeted and timely feedback for work you review outside of class time?</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What strategies have you employed to provide effective feedback in a remote learning context?</a:t>
            </a:r>
          </a:p>
          <a:p>
            <a:pPr marL="274320" indent="-274320">
              <a:buFont typeface="Arial" panose="020B0604020202020204" pitchFamily="34" charset="0"/>
              <a:buChar char="•"/>
            </a:pPr>
            <a:r>
              <a:rPr lang="en-US" sz="2400" b="0" i="0" u="none" strike="noStrike" kern="1200" dirty="0">
                <a:solidFill>
                  <a:schemeClr val="tx1"/>
                </a:solidFill>
                <a:effectLst/>
                <a:latin typeface="+mn-lt"/>
                <a:ea typeface="+mn-ea"/>
                <a:cs typeface="+mn-cs"/>
              </a:rPr>
              <a:t>How do you plan for feedback at different points in a lesson?</a:t>
            </a:r>
            <a:endParaRPr lang="en-US" sz="2400" b="0" i="0" kern="1200" dirty="0">
              <a:solidFill>
                <a:schemeClr val="tx1"/>
              </a:solidFill>
              <a:effectLst/>
              <a:latin typeface="+mn-lt"/>
              <a:ea typeface="+mn-ea"/>
              <a:cs typeface="+mn-cs"/>
            </a:endParaRP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Adapted from: Six Insights About Feedback, WestEd Formative Assessment Insights (</a:t>
            </a:r>
            <a:r>
              <a:rPr lang="en-US" sz="2400" dirty="0"/>
              <a:t>https://wested.box.com/s/fwiy1abigrllotguxprywoqy48hy58cd)</a:t>
            </a:r>
          </a:p>
        </p:txBody>
      </p:sp>
      <p:sp>
        <p:nvSpPr>
          <p:cNvPr id="4" name="Slide Number Placeholder 3"/>
          <p:cNvSpPr>
            <a:spLocks noGrp="1"/>
          </p:cNvSpPr>
          <p:nvPr>
            <p:ph type="sldNum" sz="quarter" idx="5"/>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1353721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Sometimes the value of the formative assessment process for teachers and teaching practice gets lost—professional learning communities (PLCs) can create dedicated time for colleagues to </a:t>
            </a:r>
            <a:r>
              <a:rPr lang="en-US" sz="2400" b="0" i="0" kern="1200" dirty="0">
                <a:solidFill>
                  <a:schemeClr val="tx1"/>
                </a:solidFill>
                <a:effectLst/>
                <a:latin typeface="+mn-lt"/>
                <a:ea typeface="+mn-ea"/>
                <a:cs typeface="+mn-cs"/>
              </a:rPr>
              <a:t>collaboratively identify common learning goals, develop assessments linked to those goals, conduct the assessments across student subgroups and process the results together to determine next steps</a:t>
            </a:r>
            <a:r>
              <a:rPr lang="en-GB" sz="2400" kern="1200" dirty="0">
                <a:solidFill>
                  <a:schemeClr val="tx1"/>
                </a:solidFill>
                <a:effectLst/>
                <a:latin typeface="+mn-lt"/>
                <a:ea typeface="+mn-ea"/>
                <a:cs typeface="+mn-cs"/>
              </a:rPr>
              <a:t>. </a:t>
            </a:r>
            <a:r>
              <a:rPr lang="en-US" sz="2400" b="0" i="0" kern="1200" dirty="0">
                <a:solidFill>
                  <a:schemeClr val="tx1"/>
                </a:solidFill>
                <a:effectLst/>
                <a:latin typeface="+mn-lt"/>
                <a:ea typeface="+mn-ea"/>
                <a:cs typeface="+mn-cs"/>
              </a:rPr>
              <a:t>A critical element in planning for future learning opportunities for students is the integration of strategies to gather evidence of student learning </a:t>
            </a:r>
            <a:r>
              <a:rPr lang="en-US" sz="2400" b="0" i="1" kern="1200" dirty="0">
                <a:solidFill>
                  <a:schemeClr val="tx1"/>
                </a:solidFill>
                <a:effectLst/>
                <a:latin typeface="+mn-lt"/>
                <a:ea typeface="+mn-ea"/>
                <a:cs typeface="+mn-cs"/>
              </a:rPr>
              <a:t>during</a:t>
            </a:r>
            <a:r>
              <a:rPr lang="en-US" sz="2400" b="0" i="0" kern="1200" dirty="0">
                <a:solidFill>
                  <a:schemeClr val="tx1"/>
                </a:solidFill>
                <a:effectLst/>
                <a:latin typeface="+mn-lt"/>
                <a:ea typeface="+mn-ea"/>
                <a:cs typeface="+mn-cs"/>
              </a:rPr>
              <a:t> the learning, and then having the essential tools and strategies at your fingertips to interpret and act on that evidence (</a:t>
            </a:r>
            <a:r>
              <a:rPr lang="en-US" sz="2400" b="0" i="0" kern="1200" dirty="0" err="1">
                <a:solidFill>
                  <a:schemeClr val="tx1"/>
                </a:solidFill>
                <a:effectLst/>
                <a:latin typeface="+mn-lt"/>
                <a:ea typeface="+mn-ea"/>
                <a:cs typeface="+mn-cs"/>
              </a:rPr>
              <a:t>WestEd</a:t>
            </a:r>
            <a:r>
              <a:rPr lang="en-US" sz="2400" b="0" i="0" kern="1200" dirty="0">
                <a:solidFill>
                  <a:schemeClr val="tx1"/>
                </a:solidFill>
                <a:effectLst/>
                <a:latin typeface="+mn-lt"/>
                <a:ea typeface="+mn-ea"/>
                <a:cs typeface="+mn-cs"/>
              </a:rPr>
              <a:t>, 2020). When teachers begin to see that students are making progress as a result of the pedagogical actions they are taking in their classrooms and the strategic decisions made within PLCs, they are more apt to believe that all students can learn (Bailey &amp; </a:t>
            </a:r>
            <a:r>
              <a:rPr lang="en-US" sz="2400" b="0" i="0" kern="1200" dirty="0" err="1">
                <a:solidFill>
                  <a:schemeClr val="tx1"/>
                </a:solidFill>
                <a:effectLst/>
                <a:latin typeface="+mn-lt"/>
                <a:ea typeface="+mn-ea"/>
                <a:cs typeface="+mn-cs"/>
              </a:rPr>
              <a:t>Jakicic</a:t>
            </a:r>
            <a:r>
              <a:rPr lang="en-US" sz="2400" b="0" i="0" kern="1200" dirty="0">
                <a:solidFill>
                  <a:schemeClr val="tx1"/>
                </a:solidFill>
                <a:effectLst/>
                <a:latin typeface="+mn-lt"/>
                <a:ea typeface="+mn-ea"/>
                <a:cs typeface="+mn-cs"/>
              </a:rPr>
              <a:t>, 2012) and begin to see value in the formative assessment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3438885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Read to participants the Cowie and Bell definition of formative assessment or ask participants to read it to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Next, facilitate a discussion that prepares participants to explore how noticing learning can help them not only respond to the needs of specific learners in their classrooms but also improve their teaching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What does it mean to notice, recognize and respond to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How might noticing and recognizing learning be different than ways you might observe what happens in a classroom?</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What kind of information might you gain through noticing, recognizing and responding to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How do you currently reflect on student learning and plan to apply new ideas to your practice?</a:t>
            </a:r>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3035323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this section, we will focus on three different areas of teaching practice that can be improved through the attention to learning that is at the heart of the formative assessment process. </a:t>
            </a:r>
          </a:p>
          <a:p>
            <a:endParaRPr lang="en-US" sz="2400" dirty="0"/>
          </a:p>
          <a:p>
            <a:r>
              <a:rPr lang="en-US" sz="2400" dirty="0"/>
              <a:t>Focused attention to learning can help improve teaching practice related to:</a:t>
            </a:r>
          </a:p>
          <a:p>
            <a:pPr marL="274320" indent="-274320">
              <a:buFont typeface="Arial" panose="020B0604020202020204" pitchFamily="34" charset="0"/>
              <a:buChar char="•"/>
            </a:pPr>
            <a:r>
              <a:rPr lang="en-US" sz="2400" dirty="0"/>
              <a:t>How students learn in the discipline</a:t>
            </a:r>
          </a:p>
          <a:p>
            <a:pPr marL="274320" indent="-274320">
              <a:buFont typeface="Arial" panose="020B0604020202020204" pitchFamily="34" charset="0"/>
              <a:buChar char="•"/>
            </a:pPr>
            <a:r>
              <a:rPr lang="en-US" sz="2400" dirty="0"/>
              <a:t>How to meet the needs of specific learners you teach</a:t>
            </a:r>
          </a:p>
          <a:p>
            <a:pPr marL="274320" indent="-274320">
              <a:buFont typeface="Arial" panose="020B0604020202020204" pitchFamily="34" charset="0"/>
              <a:buChar char="•"/>
            </a:pPr>
            <a:r>
              <a:rPr lang="en-US" sz="2400" dirty="0"/>
              <a:t>How to build a classroom environment that fosters learning for all students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But using observations about student learning to improve practice requires more than just noting learning when it happens. Teachers must reflect on what happened with learning and why, and then use that information to make and try out changes in practice. This kind of iterative, reflective practice can be supported by PLCs that are anchored in inquiry about teaching practice. But, even without formal structures like PLCs, teachers can invest time in reflection on their practice by themselves and with colleagues in order to adjust their practice based on what they notice. </a:t>
            </a:r>
          </a:p>
          <a:p>
            <a:endParaRPr lang="en-US" sz="2400" dirty="0"/>
          </a:p>
          <a:p>
            <a:r>
              <a:rPr lang="en-US" sz="2400" dirty="0"/>
              <a:t>In the next few slides, we will explore these areas and the kinds of observations about learning that can help inform teaching practice. </a:t>
            </a: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451558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Noticing disciplinary learning and using it to improve practice requires teachers to anchor their observations in their knowledge of the discipline and how students learn to become expert readers and writers.</a:t>
            </a:r>
          </a:p>
          <a:p>
            <a:endParaRPr lang="en-US" sz="2400" dirty="0"/>
          </a:p>
          <a:p>
            <a:r>
              <a:rPr lang="en-US" sz="2400" dirty="0"/>
              <a:t>Noticing disciplinary learning can shed light on questions about:</a:t>
            </a:r>
          </a:p>
          <a:p>
            <a:pPr marL="274320" indent="-274320">
              <a:buFont typeface="Arial" panose="020B0604020202020204" pitchFamily="34" charset="0"/>
              <a:buChar char="•"/>
            </a:pPr>
            <a:r>
              <a:rPr lang="en-US" sz="2400" dirty="0"/>
              <a:t>How students learn and improve as readers and as writers</a:t>
            </a:r>
          </a:p>
          <a:p>
            <a:pPr marL="274320" indent="-274320">
              <a:buFont typeface="Arial" panose="020B0604020202020204" pitchFamily="34" charset="0"/>
              <a:buChar char="•"/>
            </a:pPr>
            <a:r>
              <a:rPr lang="en-US" sz="2400" dirty="0"/>
              <a:t>What learning progressions for specific skills might look like for diverse learners and what strategies can help support students to keep moving forward along that progression.</a:t>
            </a:r>
          </a:p>
          <a:p>
            <a:pPr marL="274320" indent="-274320">
              <a:buFont typeface="Arial" panose="020B0604020202020204" pitchFamily="34" charset="0"/>
              <a:buChar char="•"/>
            </a:pPr>
            <a:r>
              <a:rPr lang="en-US" sz="2400" dirty="0"/>
              <a:t>How students interact with the local curriculum aligned to the Kentucky Academic Standards, instructional resources and materials, and what adjustments teachers can make to support student learning</a:t>
            </a:r>
          </a:p>
          <a:p>
            <a:pPr marL="274320" indent="-274320">
              <a:buFont typeface="Arial" panose="020B0604020202020204" pitchFamily="34" charset="0"/>
              <a:buChar char="•"/>
            </a:pPr>
            <a:r>
              <a:rPr lang="en-US" sz="2400" dirty="0"/>
              <a:t>What teachers can do differently to help students meet their disciplinary Learning Goals and become self-directed learners who know how to learn and grow as readers and writers. </a:t>
            </a:r>
          </a:p>
          <a:p>
            <a:endParaRPr lang="en-US" sz="2400" dirty="0"/>
          </a:p>
          <a:p>
            <a:r>
              <a:rPr lang="en-US" sz="2400" b="1" dirty="0"/>
              <a:t>Next, facilitate a short discussion in which participants share what they have noticed about disciplinary learning and how they have used it to improve their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indent="-274320">
              <a:buFont typeface="Arial" panose="020B0604020202020204" pitchFamily="34" charset="0"/>
              <a:buChar char="•"/>
            </a:pPr>
            <a:r>
              <a:rPr lang="en-US" sz="2400" dirty="0"/>
              <a:t>What observations about learning have helped you expand your understanding of student learning progressions?</a:t>
            </a:r>
          </a:p>
          <a:p>
            <a:pPr marL="274320" indent="-274320">
              <a:buFont typeface="Arial" panose="020B0604020202020204" pitchFamily="34" charset="0"/>
              <a:buChar char="•"/>
            </a:pPr>
            <a:r>
              <a:rPr lang="en-US" sz="2400" dirty="0"/>
              <a:t>How have your observations about local curriculum, resources and materials changed the way you use them with students?</a:t>
            </a:r>
          </a:p>
          <a:p>
            <a:pPr marL="274320" indent="-274320">
              <a:buFont typeface="Arial" panose="020B0604020202020204" pitchFamily="34" charset="0"/>
              <a:buChar char="•"/>
            </a:pPr>
            <a:r>
              <a:rPr lang="en-US" sz="2400" dirty="0"/>
              <a:t>What have you noticed about learning that has changed the way you teach?</a:t>
            </a:r>
          </a:p>
          <a:p>
            <a:pPr marL="274320" indent="-274320">
              <a:buFont typeface="Arial" panose="020B0604020202020204" pitchFamily="34" charset="0"/>
              <a:buChar char="•"/>
            </a:pPr>
            <a:r>
              <a:rPr lang="en-US" sz="2400" dirty="0"/>
              <a:t>What teacher actions and practices have you tried based on things you have noticed about student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3873945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Noticing student learning and using what is noticed to improve the capacity to meet the learning needs of students requires teachers to focus on and respond to both how the specific students in their class learn as well as </a:t>
            </a:r>
            <a:r>
              <a:rPr lang="en-US" sz="2400" b="0" i="0" dirty="0"/>
              <a:t>teacher actions and practices that best support learning about students as learners. </a:t>
            </a:r>
          </a:p>
          <a:p>
            <a:endParaRPr lang="en-US" sz="2400" b="0" i="0" dirty="0"/>
          </a:p>
          <a:p>
            <a:r>
              <a:rPr lang="en-US" sz="2400" b="0" i="0" dirty="0"/>
              <a:t>Noticing learning and reflecting on what it says about meeting the needs of individual learners can help inform practice related to:</a:t>
            </a:r>
          </a:p>
          <a:p>
            <a:pPr marL="274320" indent="-274320">
              <a:buFont typeface="Arial" panose="020B0604020202020204" pitchFamily="34" charset="0"/>
              <a:buChar char="•"/>
            </a:pPr>
            <a:r>
              <a:rPr lang="en-US" sz="2400" b="0" i="0" dirty="0"/>
              <a:t>Connecting with the strengths, identities and experiences of specific students and using it to inform teaching of those students in future instruction.</a:t>
            </a:r>
          </a:p>
          <a:p>
            <a:pPr marL="274320" indent="-274320">
              <a:buFont typeface="Arial" panose="020B0604020202020204" pitchFamily="34" charset="0"/>
              <a:buChar char="•"/>
            </a:pPr>
            <a:r>
              <a:rPr lang="en-US" sz="2400" b="0" i="0" dirty="0"/>
              <a:t>Understanding the needs and preferences of individual students and planning instruction that takes those things into account. While </a:t>
            </a:r>
            <a:r>
              <a:rPr lang="en-US" sz="2400" b="0" i="1" dirty="0"/>
              <a:t>needs</a:t>
            </a:r>
            <a:r>
              <a:rPr lang="en-US" sz="2400" b="0" i="0" dirty="0"/>
              <a:t> may be specific accommodations outlined in an IEP or 504 plan, needs can also be other supports and scaffolds that teachers and families have identified that will allow students to be successful in their learning (e.g., a student may have trouble staying in their seat for the duration of class, but if they can move around, they can better attend to their learning). Student preferences relate to how students learn and share their learning best (e.g., some students may prefer to share their ideas verbally, while others would prefer to take some time and write things down). </a:t>
            </a:r>
          </a:p>
          <a:p>
            <a:pPr marL="274320" indent="-274320">
              <a:buFont typeface="Arial" panose="020B0604020202020204" pitchFamily="34" charset="0"/>
              <a:buChar char="•"/>
            </a:pPr>
            <a:r>
              <a:rPr lang="en-US" sz="2400" b="0" i="0" dirty="0"/>
              <a:t>Reflecting on practices that invite students to bring their identities, experiences and funds of knowledge into learning and how to use that information to engage students and support their learning.</a:t>
            </a:r>
          </a:p>
          <a:p>
            <a:pPr marL="274320" indent="-274320">
              <a:buFont typeface="Arial" panose="020B0604020202020204" pitchFamily="34" charset="0"/>
              <a:buChar char="•"/>
            </a:pPr>
            <a:r>
              <a:rPr lang="en-US" sz="2400" b="0" i="0" dirty="0"/>
              <a:t>Reflecting on strategies to understand student needs and preferences and identifying pedagogical actions that can be most effective for different types of learners.</a:t>
            </a:r>
          </a:p>
          <a:p>
            <a:endParaRPr lang="en-US" sz="2400" dirty="0"/>
          </a:p>
          <a:p>
            <a:r>
              <a:rPr lang="en-US" sz="2400" b="1" dirty="0"/>
              <a:t>Next, facilitate a short discussion in which participants share what they have noticed about understanding and responding to students as learners and how they have used it to improve their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indent="-274320">
              <a:buFont typeface="Arial" panose="020B0604020202020204" pitchFamily="34" charset="0"/>
              <a:buChar char="•"/>
            </a:pPr>
            <a:r>
              <a:rPr lang="en-US" sz="2400" dirty="0"/>
              <a:t>What kinds of observations about learning have helped you understand the learners in your class better?</a:t>
            </a:r>
          </a:p>
          <a:p>
            <a:pPr marL="274320" indent="-274320">
              <a:buFont typeface="Arial" panose="020B0604020202020204" pitchFamily="34" charset="0"/>
              <a:buChar char="•"/>
            </a:pPr>
            <a:r>
              <a:rPr lang="en-US" sz="2400" dirty="0"/>
              <a:t>How do you use what you know about your students to improve your practice?</a:t>
            </a:r>
          </a:p>
          <a:p>
            <a:pPr marL="274320" indent="-274320">
              <a:buFont typeface="Arial" panose="020B0604020202020204" pitchFamily="34" charset="0"/>
              <a:buChar char="•"/>
            </a:pPr>
            <a:r>
              <a:rPr lang="en-US" sz="2400" dirty="0"/>
              <a:t>What teacher actions and practices have helped you learn about your students and respond to what you learn in your teaching?</a:t>
            </a:r>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687480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Module 2 of this series includes an exploration of the essential role that classroom culture plays in learning and the role of classroom culture as a foundation for effective formative assessment practice. Building and improving a classroom culture that sustains learning is an important aspect of teaching practice. By noticing factors that support and inhibit learning, teachers can investigate and respond to questions about the extent to which teachers are engaging in actions and practices that do the following: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Create a safe environment in which students can share their ideas, take risks and learn from mistakes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Support students in setting goals and identifying next steps, taking ownership of their learning and in becoming self-directed learners</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Foster student engagement in and motivation about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schemeClr val="tx1"/>
                </a:solidFill>
                <a:effectLst/>
                <a:latin typeface="+mn-lt"/>
                <a:ea typeface="+mn-ea"/>
                <a:cs typeface="+mn-cs"/>
              </a:rPr>
              <a:t>Signal a shared responsibility for learning that can support meaningful collaboration that is essential for peer- and self-assessment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b="1" dirty="0"/>
              <a:t>Next, facilitate a short discussion in which participants share what they have noticed about learning and classroom culture and how they have used those observations to improve their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Facilitators may want to consider using some of the following questions to support the discussion:</a:t>
            </a:r>
          </a:p>
          <a:p>
            <a:pPr marL="274320" indent="-274320">
              <a:buFont typeface="Arial" panose="020B0604020202020204" pitchFamily="34" charset="0"/>
              <a:buChar char="•"/>
            </a:pPr>
            <a:r>
              <a:rPr lang="en-US" sz="2400" dirty="0"/>
              <a:t>When have you noticed that aspects of your classroom culture have supported student engagement and learning?</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When have you noticed that your classroom culture isn’t supporting learning, and what changes did you make?</a:t>
            </a:r>
          </a:p>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What do you look for in learning to give you information about how your classroom culture is influencing student learning?</a:t>
            </a:r>
          </a:p>
          <a:p>
            <a:pPr marL="274320" indent="-274320">
              <a:buFont typeface="Arial" panose="020B0604020202020204" pitchFamily="34" charset="0"/>
              <a:buChar char="•"/>
            </a:pPr>
            <a:r>
              <a:rPr lang="en-US" sz="2400" dirty="0"/>
              <a:t>What kinds of observations about learning have informed your classroom culture?</a:t>
            </a:r>
          </a:p>
          <a:p>
            <a:pPr marL="274320" indent="-274320">
              <a:buFont typeface="Arial" panose="020B0604020202020204" pitchFamily="34" charset="0"/>
              <a:buChar char="•"/>
            </a:pPr>
            <a:r>
              <a:rPr lang="en-US" sz="2400" dirty="0"/>
              <a:t>What teacher actions and practices have you changed in order to create a community of learners?</a:t>
            </a:r>
          </a:p>
        </p:txBody>
      </p:sp>
      <p:sp>
        <p:nvSpPr>
          <p:cNvPr id="4" name="Slide Number Placeholder 3"/>
          <p:cNvSpPr>
            <a:spLocks noGrp="1"/>
          </p:cNvSpPr>
          <p:nvPr>
            <p:ph type="sldNum" sz="quarter" idx="5"/>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2551406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Now, facilitate a discussion in which participants reflect on how to not only notice learning but how to use it to improve their practices. </a:t>
            </a:r>
          </a:p>
          <a:p>
            <a:endParaRPr lang="en-US" sz="2400" b="1" dirty="0"/>
          </a:p>
          <a:p>
            <a:r>
              <a:rPr lang="en-US" sz="2400" b="0" dirty="0"/>
              <a:t>When facilitators know that participants are engaged in a PLC, they can directly connect the discussion to how the PLC can provide structure to put noticing about learning into practice. </a:t>
            </a:r>
          </a:p>
          <a:p>
            <a:endParaRPr lang="en-US" sz="2400" b="0" dirty="0"/>
          </a:p>
          <a:p>
            <a:r>
              <a:rPr lang="en-US" sz="2400" b="0" dirty="0"/>
              <a:t>If participants are not generally involved in PLCs, facilitators can focus the discussion on informal ways that teachers can build in opportunities for individual reflection and collaborative sense-making with peers. </a:t>
            </a:r>
          </a:p>
        </p:txBody>
      </p:sp>
      <p:sp>
        <p:nvSpPr>
          <p:cNvPr id="4" name="Slide Number Placeholder 3"/>
          <p:cNvSpPr>
            <a:spLocks noGrp="1"/>
          </p:cNvSpPr>
          <p:nvPr>
            <p:ph type="sldNum" sz="quarter" idx="5"/>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112994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dirty="0"/>
              <a:t>This definition of formative assessment comes from the Council of Chief State School Officers (CCSSO). If participants engaged in Modules 2, 3, 4 and 5, facilitators may want to acknowledge that they have seen this definition in previous modules. </a:t>
            </a:r>
          </a:p>
          <a:p>
            <a:endParaRPr lang="en-US" sz="2400" dirty="0"/>
          </a:p>
          <a:p>
            <a:r>
              <a:rPr lang="en-US" sz="2400" kern="1200" dirty="0">
                <a:solidFill>
                  <a:schemeClr val="tx1"/>
                </a:solidFill>
                <a:effectLst/>
                <a:latin typeface="+mn-lt"/>
                <a:ea typeface="+mn-ea"/>
                <a:cs typeface="+mn-cs"/>
              </a:rPr>
              <a:t>Ask participants to read and reflect on this definition.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consider this definition in the context of what it says about acting on evidence of student learning in the formative assessment process. </a:t>
            </a:r>
            <a:endParaRPr lang="en-US" sz="2400" b="0" kern="1200" dirty="0">
              <a:solidFill>
                <a:schemeClr val="tx1"/>
              </a:solidFill>
              <a:effectLst/>
              <a:latin typeface="+mn-lt"/>
              <a:ea typeface="+mn-ea"/>
              <a:cs typeface="+mn-cs"/>
            </a:endParaRPr>
          </a:p>
          <a:p>
            <a:pPr rtl="0" fontAlgn="base"/>
            <a:r>
              <a:rPr lang="en-US" sz="2400" b="0" i="0" u="none" strike="noStrike" kern="1200" dirty="0">
                <a:solidFill>
                  <a:schemeClr val="tx1"/>
                </a:solidFill>
                <a:effectLst/>
                <a:latin typeface="+mn-lt"/>
                <a:ea typeface="+mn-ea"/>
                <a:cs typeface="+mn-cs"/>
              </a:rPr>
              <a:t>Consider using some of the following questions to support the discussion. </a:t>
            </a:r>
            <a:r>
              <a:rPr lang="en-US" sz="2400" b="0" i="0" kern="1200" dirty="0">
                <a:solidFill>
                  <a:schemeClr val="tx1"/>
                </a:solidFill>
                <a:effectLst/>
                <a:latin typeface="+mn-lt"/>
                <a:ea typeface="+mn-ea"/>
                <a:cs typeface="+mn-cs"/>
              </a:rPr>
              <a:t>​</a:t>
            </a: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words or phrases in this definition address acting on evidence of student learning in the formative assessment process?</a:t>
            </a:r>
            <a:r>
              <a:rPr lang="en-US" sz="2400" b="0" i="0" kern="1200" dirty="0">
                <a:solidFill>
                  <a:schemeClr val="tx1"/>
                </a:solidFill>
                <a:effectLst/>
                <a:latin typeface="+mn-lt"/>
                <a:ea typeface="+mn-ea"/>
                <a:cs typeface="+mn-cs"/>
              </a:rPr>
              <a:t>​</a:t>
            </a: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does this definition, taken as a whole, tell you about acting on evidence of student learning in the formative assessment process?</a:t>
            </a:r>
            <a:r>
              <a:rPr lang="en-US" sz="2400" b="0" i="0" kern="1200" dirty="0">
                <a:solidFill>
                  <a:schemeClr val="tx1"/>
                </a:solidFill>
                <a:effectLst/>
                <a:latin typeface="+mn-lt"/>
                <a:ea typeface="+mn-ea"/>
                <a:cs typeface="+mn-cs"/>
              </a:rPr>
              <a:t>​</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Some key things to notice might be the following:</a:t>
            </a:r>
            <a:endParaRPr lang="en-US" sz="2400" b="0" i="0" kern="1200" dirty="0">
              <a:solidFill>
                <a:schemeClr val="tx1"/>
              </a:solidFill>
              <a:effectLst/>
              <a:latin typeface="+mn-lt"/>
              <a:ea typeface="+mn-ea"/>
              <a:cs typeface="+mn-cs"/>
            </a:endParaRPr>
          </a:p>
          <a:p>
            <a:pPr marL="274320" indent="-274320" rtl="0" fontAlgn="base">
              <a:buFont typeface="Arial" panose="020B0604020202020204" pitchFamily="34" charset="0"/>
              <a:buChar char="•"/>
            </a:pPr>
            <a:r>
              <a:rPr lang="en-US" sz="2400" b="0" i="0" kern="1200" dirty="0">
                <a:solidFill>
                  <a:schemeClr val="tx1"/>
                </a:solidFill>
                <a:effectLst/>
                <a:latin typeface="+mn-lt"/>
                <a:ea typeface="+mn-ea"/>
                <a:cs typeface="+mn-cs"/>
              </a:rPr>
              <a:t>This definition flags </a:t>
            </a:r>
            <a:r>
              <a:rPr lang="en-US" sz="2400" b="1" i="0" kern="1200" dirty="0">
                <a:solidFill>
                  <a:schemeClr val="tx1"/>
                </a:solidFill>
                <a:effectLst/>
                <a:latin typeface="+mn-lt"/>
                <a:ea typeface="+mn-ea"/>
                <a:cs typeface="+mn-cs"/>
              </a:rPr>
              <a:t>using</a:t>
            </a:r>
            <a:r>
              <a:rPr lang="en-US" sz="2400" b="0" i="0" kern="1200" dirty="0">
                <a:solidFill>
                  <a:schemeClr val="tx1"/>
                </a:solidFill>
                <a:effectLst/>
                <a:latin typeface="+mn-lt"/>
                <a:ea typeface="+mn-ea"/>
                <a:cs typeface="+mn-cs"/>
              </a:rPr>
              <a:t> evidence to improve student understanding for two purposes, </a:t>
            </a:r>
            <a:r>
              <a:rPr lang="en-US" sz="2400" b="1" i="0" kern="1200" dirty="0">
                <a:solidFill>
                  <a:schemeClr val="tx1"/>
                </a:solidFill>
                <a:effectLst/>
                <a:latin typeface="+mn-lt"/>
                <a:ea typeface="+mn-ea"/>
                <a:cs typeface="+mn-cs"/>
              </a:rPr>
              <a:t>disciplinary learning and becoming self-directed learners</a:t>
            </a:r>
            <a:r>
              <a:rPr lang="en-US" sz="2400" b="0" i="0" kern="1200" dirty="0">
                <a:solidFill>
                  <a:schemeClr val="tx1"/>
                </a:solidFill>
                <a:effectLst/>
                <a:latin typeface="+mn-lt"/>
                <a:ea typeface="+mn-ea"/>
                <a:cs typeface="+mn-cs"/>
              </a:rPr>
              <a:t>. </a:t>
            </a:r>
            <a:endParaRPr lang="en-US" sz="2400" b="0" i="0" u="none" strike="noStrike" kern="1200" dirty="0">
              <a:solidFill>
                <a:schemeClr val="tx1"/>
              </a:solidFill>
              <a:effectLst/>
              <a:latin typeface="+mn-lt"/>
              <a:ea typeface="+mn-ea"/>
              <a:cs typeface="+mn-cs"/>
            </a:endParaRP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formative assessment is </a:t>
            </a:r>
            <a:r>
              <a:rPr lang="en-US" sz="2400" b="1" i="0" u="none" strike="noStrike" kern="1200" dirty="0">
                <a:solidFill>
                  <a:schemeClr val="tx1"/>
                </a:solidFill>
                <a:effectLst/>
                <a:latin typeface="+mn-lt"/>
                <a:ea typeface="+mn-ea"/>
                <a:cs typeface="+mn-cs"/>
              </a:rPr>
              <a:t>planned and ongoing</a:t>
            </a:r>
            <a:r>
              <a:rPr lang="en-US" sz="2400" b="0" i="0" u="none" strike="noStrike" kern="1200" dirty="0">
                <a:solidFill>
                  <a:schemeClr val="tx1"/>
                </a:solidFill>
                <a:effectLst/>
                <a:latin typeface="+mn-lt"/>
                <a:ea typeface="+mn-ea"/>
                <a:cs typeface="+mn-cs"/>
              </a:rPr>
              <a:t> and acting on evidence of learning isn’t something that happens primarily by accident or spontaneous inspiration.</a:t>
            </a:r>
            <a:r>
              <a:rPr lang="en-US" sz="2400" b="0" i="0" kern="1200" dirty="0">
                <a:solidFill>
                  <a:schemeClr val="tx1"/>
                </a:solidFill>
                <a:effectLst/>
                <a:latin typeface="+mn-lt"/>
                <a:ea typeface="+mn-ea"/>
                <a:cs typeface="+mn-cs"/>
              </a:rPr>
              <a:t>​</a:t>
            </a:r>
            <a:endParaRPr lang="en-US" sz="2400" b="0" i="0" u="none" strike="noStrike" kern="1200" dirty="0">
              <a:solidFill>
                <a:schemeClr val="tx1"/>
              </a:solidFill>
              <a:effectLst/>
              <a:latin typeface="+mn-lt"/>
              <a:ea typeface="+mn-ea"/>
              <a:cs typeface="+mn-cs"/>
            </a:endParaRPr>
          </a:p>
          <a:p>
            <a:pPr marL="274320" indent="-27432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a:t>
            </a:r>
            <a:r>
              <a:rPr lang="en-US" sz="2400" b="1" i="0" u="none" strike="noStrike" kern="1200" dirty="0">
                <a:solidFill>
                  <a:schemeClr val="tx1"/>
                </a:solidFill>
                <a:effectLst/>
                <a:latin typeface="+mn-lt"/>
                <a:ea typeface="+mn-ea"/>
                <a:cs typeface="+mn-cs"/>
              </a:rPr>
              <a:t>students and teachers </a:t>
            </a:r>
            <a:r>
              <a:rPr lang="en-US" sz="2400" b="0" i="0" u="none" strike="noStrike" kern="1200" dirty="0">
                <a:solidFill>
                  <a:schemeClr val="tx1"/>
                </a:solidFill>
                <a:effectLst/>
                <a:latin typeface="+mn-lt"/>
                <a:ea typeface="+mn-ea"/>
                <a:cs typeface="+mn-cs"/>
              </a:rPr>
              <a:t>both elicit and use evidence of student learning. </a:t>
            </a:r>
            <a:r>
              <a:rPr lang="en-US" sz="2400" b="0" i="0" kern="1200" dirty="0">
                <a:solidFill>
                  <a:schemeClr val="tx1"/>
                </a:solidFill>
                <a:effectLst/>
                <a:latin typeface="+mn-lt"/>
                <a:ea typeface="+mn-ea"/>
                <a:cs typeface="+mn-cs"/>
              </a:rPr>
              <a:t>​Acting on evidence is not just for teachers. </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For more information on this definition, including the reasoning behind it, refer to this document: https://ccsso.org/resource-library/revising-definition-formative-assessment</a:t>
            </a:r>
            <a:r>
              <a:rPr lang="en-US" sz="24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3983262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807146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Facilitate a discussion that allows participants to reflect on their own practices for gathering evidence of student learning. </a:t>
            </a:r>
          </a:p>
          <a:p>
            <a:r>
              <a:rPr lang="en-US" sz="2400" b="0" dirty="0"/>
              <a:t>Facilitators can use the questions on the slide or may wish to include their own questions. </a:t>
            </a:r>
          </a:p>
        </p:txBody>
      </p:sp>
      <p:sp>
        <p:nvSpPr>
          <p:cNvPr id="4" name="Slide Number Placeholder 3"/>
          <p:cNvSpPr>
            <a:spLocks noGrp="1"/>
          </p:cNvSpPr>
          <p:nvPr>
            <p:ph type="sldNum" sz="quarter" idx="5"/>
          </p:nvPr>
        </p:nvSpPr>
        <p:spPr/>
        <p:txBody>
          <a:bodyPr/>
          <a:lstStyle/>
          <a:p>
            <a:fld id="{C1E2BC98-6EA0-4EE7-A97F-558F26662BCA}" type="slidenum">
              <a:rPr lang="en-US" smtClean="0"/>
              <a:t>51</a:t>
            </a:fld>
            <a:endParaRPr lang="en-US"/>
          </a:p>
        </p:txBody>
      </p:sp>
    </p:spTree>
    <p:extLst>
      <p:ext uri="{BB962C8B-B14F-4D97-AF65-F5344CB8AC3E}">
        <p14:creationId xmlns:p14="http://schemas.microsoft.com/office/powerpoint/2010/main" val="3279577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t>Survey link: https://</a:t>
            </a:r>
            <a:r>
              <a:rPr lang="en-US" sz="2400" b="0" dirty="0" err="1" smtClean="0"/>
              <a:t>docs.google.com</a:t>
            </a:r>
            <a:r>
              <a:rPr lang="en-US" sz="2400" b="0" dirty="0" smtClean="0"/>
              <a:t>/forms/d/e/1FAIpQLSc2PKmsmIcjvyxaRiVIgF74HzVO_2C7uiwvjFlhr2yTabNChw/</a:t>
            </a:r>
            <a:r>
              <a:rPr lang="en-US" sz="2400" b="0" smtClean="0"/>
              <a:t>viewform</a:t>
            </a:r>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52</a:t>
            </a:fld>
            <a:endParaRPr lang="en-US"/>
          </a:p>
        </p:txBody>
      </p:sp>
    </p:spTree>
    <p:extLst>
      <p:ext uri="{BB962C8B-B14F-4D97-AF65-F5344CB8AC3E}">
        <p14:creationId xmlns:p14="http://schemas.microsoft.com/office/powerpoint/2010/main" val="202767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This slide takes a closer look at the cycle of assessment in the specific context of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Learning Expectations:</a:t>
            </a:r>
            <a:endParaRPr lang="en-US" sz="2400" b="1" dirty="0"/>
          </a:p>
          <a:p>
            <a:r>
              <a:rPr lang="en-US" sz="2400" dirty="0"/>
              <a:t>Establishing Learning Goals and Success Criteria is an essential entry point for the formative assessment process. </a:t>
            </a:r>
          </a:p>
          <a:p>
            <a:endParaRPr lang="en-US" sz="2400" dirty="0"/>
          </a:p>
          <a:p>
            <a:r>
              <a:rPr lang="en-US" sz="2400" dirty="0"/>
              <a:t>Learning Goals describe what students will learn in a learning period (like a lesson or unit) and success criteria describe what specifically students will do to demonstrate that they have met the Learning Goals. Students should have a strong understanding both of what they are supposed to learn and how they will know and show when they are successful. Learning Goals and Success Criteria should be aligned to the learning expectations or standards associated with learning progressions.</a:t>
            </a:r>
          </a:p>
          <a:p>
            <a:endParaRPr lang="en-US" sz="2400" dirty="0"/>
          </a:p>
          <a:p>
            <a:r>
              <a:rPr lang="en-US" sz="2400" b="1" dirty="0"/>
              <a:t>Eliciting Evidence: </a:t>
            </a:r>
          </a:p>
          <a:p>
            <a:r>
              <a:rPr lang="en-US" sz="2400" dirty="0"/>
              <a:t>These Learning Goals and Success Criteria should guide the design of strategies to elicit evidence of student learning, often in a variety of ways over the course of a learning period. This may include a wide-range of tasks like populating a graphic organizer and using math manipulatives to represent their thinking, observation, discussion and questioning. </a:t>
            </a:r>
          </a:p>
          <a:p>
            <a:endParaRPr lang="en-US" sz="2400" dirty="0"/>
          </a:p>
          <a:p>
            <a:r>
              <a:rPr lang="en-US" sz="2400" b="1" dirty="0"/>
              <a:t>Interpreting Evidence:</a:t>
            </a:r>
          </a:p>
          <a:p>
            <a:r>
              <a:rPr lang="en-US" sz="2400" dirty="0"/>
              <a:t>To support you in making decisions about useful, real-time pedagogical action, it helps to anticipate common potential student responses in advance and, based on the learning progression, have pedagogical actions aligned to these responses at the ready. </a:t>
            </a:r>
          </a:p>
          <a:p>
            <a:endParaRPr lang="en-US" sz="2400" dirty="0"/>
          </a:p>
          <a:p>
            <a:r>
              <a:rPr lang="en-US" sz="2400" b="1" dirty="0"/>
              <a:t>Acting on Evidence: </a:t>
            </a:r>
          </a:p>
          <a:p>
            <a:r>
              <a:rPr lang="en-US" sz="2400" b="0" dirty="0"/>
              <a:t>Formative assessment is ultimately about what comes next for students to move toward their Learning Goals. Students and teachers need to work together so that they all understand their next steps.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1931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 discussed in previous modules, self-directed learners need to understand what they are learning and how to get there. Learning Goals and Success Criteria work in tandem to help students understand where they are going with their learning so that they can actively manage their own learning</a:t>
            </a:r>
            <a:r>
              <a:rPr lang="en-US" sz="2400" b="1" kern="1200" dirty="0">
                <a:solidFill>
                  <a:schemeClr val="tx1"/>
                </a:solidFill>
                <a:effectLst/>
                <a:latin typeface="+mn-lt"/>
                <a:ea typeface="+mn-ea"/>
                <a:cs typeface="+mn-cs"/>
              </a:rPr>
              <a:t>. </a:t>
            </a:r>
            <a:r>
              <a:rPr lang="en-US" sz="2400" b="0" kern="1200" dirty="0">
                <a:solidFill>
                  <a:schemeClr val="tx1"/>
                </a:solidFill>
                <a:effectLst/>
                <a:latin typeface="+mn-lt"/>
                <a:ea typeface="+mn-ea"/>
                <a:cs typeface="+mn-cs"/>
              </a:rPr>
              <a:t>If a lesson is a journey that students and teachers take together, Learning Goals represent to students the destination of their journey, signaling clearly what they are learning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Success Criteria demonstrate to students what it looks like to be successful in achieving the Learning Goals. Success Criteria represent the check points along the route, giving students specific information to understand their progress and make adjustments to move their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Learning Goals and Success Criteria are essential tools for students to understand where they are in their learning so that they can become self-directed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 we consider how to take pedagogical action based on evidence of student learning, Learning Goals and Success Criteria serve as a critical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For more information on Learning Goals and Success Criteria, see Module 3 in this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Facilitators may want to note for the purposes of this presentation, the word “lesson” may refer to the learning plan for a single class period or could reflect a learning plan that covers several days. It’s a coherent set of learning opportunities focused on the same content and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3249295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As discussed in previous modules, evidence of student learning informs student and teacher decisions about next steps to move students toward their Learning Goals. A critical element of lesson planning is integrating strategies to gather evidence of student learning during the learning and then having the requisite tools and strategies at your fingertips to interpret and act on the evidence. </a:t>
            </a:r>
          </a:p>
          <a:p>
            <a:endParaRPr lang="en-US" sz="2400" dirty="0"/>
          </a:p>
          <a:p>
            <a:r>
              <a:rPr lang="en-US" sz="2400" dirty="0"/>
              <a:t>Taking appropriate pedagogical action is dependent on eliciting meaningful evidence of student learning that is aligned to the Learning Goals and Success Criteria. </a:t>
            </a:r>
          </a:p>
          <a:p>
            <a:endParaRPr lang="en-US" sz="2400" dirty="0"/>
          </a:p>
          <a:p>
            <a:r>
              <a:rPr lang="en-US" sz="2400" dirty="0"/>
              <a:t>For more information on eliciting meaningful evidence of student learning, see Module 4 in this series.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9212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the final module of this series, Acting on Evidence of Student Learning, we will focus on the third question in this cycle, “Where to next?”</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In the formative assessment process, students and teachers establish answers to the questions, “Where am I going?” and “Where am I now?” But the formative assessment process doesn’t stop with understanding where students are in their learning. Formative assessment is ultimately about using that information to answer the question, “Where to next?” so that students can move toward their Learning Goals. </a:t>
            </a:r>
          </a:p>
          <a:p>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You may notice the dashed line that connects “act on evidence” to “elicit evidence of learning.” This reflects the iterative nature of formative assessment. After taking pedagogical action, it is important to elicit further evidence to determine if the action taken successfully moved student learning forward and to inform what comes next to help students progress toward their Learning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305808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xmlns=""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xmlns=""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xmlns=""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xmlns=""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a16="http://schemas.microsoft.com/office/drawing/2014/main" xmlns=""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a16="http://schemas.microsoft.com/office/drawing/2014/main" xmlns=""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xmlns=""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xmlns=""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a16="http://schemas.microsoft.com/office/drawing/2014/main" xmlns=""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a16="http://schemas.microsoft.com/office/drawing/2014/main" xmlns=""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a16="http://schemas.microsoft.com/office/drawing/2014/main" xmlns=""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xmlns=""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xmlns=""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xmlns=""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xmlns=""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xmlns=""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xmlns=""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a16="http://schemas.microsoft.com/office/drawing/2014/main" xmlns=""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xmlns=""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xmlns=""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33" r:id="rId8"/>
    <p:sldLayoutId id="2147483732" r:id="rId9"/>
    <p:sldLayoutId id="2147483664" r:id="rId10"/>
    <p:sldLayoutId id="2147483680" r:id="rId11"/>
    <p:sldLayoutId id="2147483679" r:id="rId12"/>
    <p:sldLayoutId id="2147483734" r:id="rId13"/>
    <p:sldLayoutId id="2147483736" r:id="rId14"/>
    <p:sldLayoutId id="2147483738" r:id="rId15"/>
    <p:sldLayoutId id="2147483737" r:id="rId16"/>
    <p:sldLayoutId id="2147483747" r:id="rId17"/>
    <p:sldLayoutId id="2147483744" r:id="rId18"/>
    <p:sldLayoutId id="2147483735" r:id="rId19"/>
    <p:sldLayoutId id="2147483665" r:id="rId20"/>
    <p:sldLayoutId id="2147483668" r:id="rId21"/>
    <p:sldLayoutId id="2147483669" r:id="rId22"/>
    <p:sldLayoutId id="2147483671" r:id="rId23"/>
    <p:sldLayoutId id="2147483739" r:id="rId24"/>
    <p:sldLayoutId id="2147483741" r:id="rId25"/>
    <p:sldLayoutId id="2147483742" r:id="rId2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csaa.wested.org/wp-content/uploads/2020/01/Taking_Pedagogical_Actio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csaa.wested.org/wp-content/uploads/2020/01/Taking_Pedagogical_Actio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csaa.wested.org/wp-content/uploads/2020/01/Taking_Pedagogical_Action.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csaa.wested.org/wp-content/uploads/2020/01/Taking_Pedagogical_Action.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csaa.wested.org/wp-content/uploads/2020/01/Taking_Pedagogical_Action.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csaa.wested.org/wp-content/uploads/2020/01/Taking_Pedagogical_Actio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csaa.wested.org/wp-content/uploads/2020/01/Taking_Pedagogical_Action.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13.png"/><Relationship Id="rId6" Type="http://schemas.openxmlformats.org/officeDocument/2006/relationships/image" Target="../media/image18.svg"/><Relationship Id="rId7" Type="http://schemas.openxmlformats.org/officeDocument/2006/relationships/image" Target="../media/image14.png"/><Relationship Id="rId8" Type="http://schemas.openxmlformats.org/officeDocument/2006/relationships/image" Target="../media/image20.svg"/><Relationship Id="rId9" Type="http://schemas.openxmlformats.org/officeDocument/2006/relationships/image" Target="../media/image11.png"/><Relationship Id="rId10" Type="http://schemas.openxmlformats.org/officeDocument/2006/relationships/image" Target="../media/image15.svg"/><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svg"/><Relationship Id="rId5" Type="http://schemas.openxmlformats.org/officeDocument/2006/relationships/image" Target="../media/image16.png"/><Relationship Id="rId6" Type="http://schemas.openxmlformats.org/officeDocument/2006/relationships/image" Target="../media/image13.sv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5.svg"/><Relationship Id="rId5" Type="http://schemas.openxmlformats.org/officeDocument/2006/relationships/image" Target="../media/image18.png"/><Relationship Id="rId6" Type="http://schemas.openxmlformats.org/officeDocument/2006/relationships/image" Target="../media/image15.svg"/><Relationship Id="rId7" Type="http://schemas.openxmlformats.org/officeDocument/2006/relationships/image" Target="../media/image19.png"/><Relationship Id="rId8" Type="http://schemas.openxmlformats.org/officeDocument/2006/relationships/image" Target="../media/image28.svg"/><Relationship Id="rId1" Type="http://schemas.openxmlformats.org/officeDocument/2006/relationships/slideLayout" Target="../slideLayouts/slideLayout1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hyperlink" Target="https://docs.google.com/forms/d/e/1FAIpQLSc2PKmsmIcjvyxaRiVIgF74HzVO_2C7uiwvjFlhr2yTabNChw/viewfor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9.png"/><Relationship Id="rId6" Type="http://schemas.openxmlformats.org/officeDocument/2006/relationships/image" Target="../media/image11.svg"/><Relationship Id="rId7" Type="http://schemas.openxmlformats.org/officeDocument/2006/relationships/image" Target="../media/image10.png"/><Relationship Id="rId8" Type="http://schemas.openxmlformats.org/officeDocument/2006/relationships/image" Target="../media/image13.svg"/><Relationship Id="rId9" Type="http://schemas.openxmlformats.org/officeDocument/2006/relationships/image" Target="../media/image11.png"/><Relationship Id="rId10" Type="http://schemas.openxmlformats.org/officeDocument/2006/relationships/image" Target="../media/image15.sv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590B9C-C68F-6045-91B1-08412529B914}"/>
              </a:ext>
            </a:extLst>
          </p:cNvPr>
          <p:cNvSpPr>
            <a:spLocks noGrp="1"/>
          </p:cNvSpPr>
          <p:nvPr>
            <p:ph type="ctrTitle"/>
          </p:nvPr>
        </p:nvSpPr>
        <p:spPr>
          <a:xfrm>
            <a:off x="625084" y="2971735"/>
            <a:ext cx="9848949" cy="1646302"/>
          </a:xfrm>
        </p:spPr>
        <p:txBody>
          <a:bodyPr/>
          <a:lstStyle/>
          <a:p>
            <a:r>
              <a:rPr lang="en-US" dirty="0"/>
              <a:t>Module 6: Acting on Evidence of Student Learning</a:t>
            </a:r>
            <a:br>
              <a:rPr lang="en-US" dirty="0"/>
            </a:br>
            <a:r>
              <a:rPr lang="en-US" sz="4800" b="1" dirty="0"/>
              <a:t>Reading and Writing</a:t>
            </a:r>
            <a:endParaRPr lang="en-US" b="1" dirty="0"/>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285102" y="4692469"/>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Taking Pedagogical Action</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10</a:t>
            </a:fld>
            <a:endParaRPr lang="en-US" dirty="0"/>
          </a:p>
        </p:txBody>
      </p:sp>
    </p:spTree>
    <p:extLst>
      <p:ext uri="{BB962C8B-B14F-4D97-AF65-F5344CB8AC3E}">
        <p14:creationId xmlns:p14="http://schemas.microsoft.com/office/powerpoint/2010/main" val="205043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8F41C23-CE40-BE4F-B76E-1F1E23C3EB31}"/>
              </a:ext>
            </a:extLst>
          </p:cNvPr>
          <p:cNvSpPr>
            <a:spLocks noGrp="1"/>
          </p:cNvSpPr>
          <p:nvPr>
            <p:ph type="title"/>
          </p:nvPr>
        </p:nvSpPr>
        <p:spPr>
          <a:xfrm>
            <a:off x="1137677" y="292842"/>
            <a:ext cx="8582793" cy="1320800"/>
          </a:xfrm>
        </p:spPr>
        <p:txBody>
          <a:bodyPr/>
          <a:lstStyle/>
          <a:p>
            <a:r>
              <a:rPr lang="en-US" dirty="0"/>
              <a:t>Pedagogical Action: </a:t>
            </a:r>
            <a:br>
              <a:rPr lang="en-US" dirty="0"/>
            </a:br>
            <a:r>
              <a:rPr lang="en-US" dirty="0"/>
              <a:t>Where to next?</a:t>
            </a:r>
          </a:p>
        </p:txBody>
      </p:sp>
      <p:sp>
        <p:nvSpPr>
          <p:cNvPr id="6" name="Content Placeholder 5">
            <a:extLst>
              <a:ext uri="{FF2B5EF4-FFF2-40B4-BE49-F238E27FC236}">
                <a16:creationId xmlns:a16="http://schemas.microsoft.com/office/drawing/2014/main" xmlns="" id="{69AE657C-A242-3946-BA7B-023407D01828}"/>
              </a:ext>
            </a:extLst>
          </p:cNvPr>
          <p:cNvSpPr>
            <a:spLocks noGrp="1"/>
          </p:cNvSpPr>
          <p:nvPr>
            <p:ph sz="quarter" idx="12"/>
          </p:nvPr>
        </p:nvSpPr>
        <p:spPr>
          <a:xfrm>
            <a:off x="533528" y="2330795"/>
            <a:ext cx="9702601" cy="4878388"/>
          </a:xfrm>
        </p:spPr>
        <p:txBody>
          <a:bodyPr/>
          <a:lstStyle/>
          <a:p>
            <a:r>
              <a:rPr lang="en-US" dirty="0"/>
              <a:t>Decisions about pedagogical actions should be:</a:t>
            </a:r>
          </a:p>
          <a:p>
            <a:pPr marL="347472" indent="-347472">
              <a:buFont typeface="Arial" panose="020B0604020202020204" pitchFamily="34" charset="0"/>
              <a:buChar char="•"/>
            </a:pPr>
            <a:r>
              <a:rPr lang="en-US" sz="3200" dirty="0"/>
              <a:t>Informed by a detailed knowledge of the student’s current level of understanding</a:t>
            </a:r>
          </a:p>
          <a:p>
            <a:pPr marL="347472" indent="-347472">
              <a:buFont typeface="Arial" panose="020B0604020202020204" pitchFamily="34" charset="0"/>
              <a:buChar char="•"/>
            </a:pPr>
            <a:r>
              <a:rPr lang="en-US" sz="3200" dirty="0"/>
              <a:t>Grounded in learning progressions</a:t>
            </a:r>
          </a:p>
          <a:p>
            <a:pPr marL="347472" indent="-347472">
              <a:buFont typeface="Arial" panose="020B0604020202020204" pitchFamily="34" charset="0"/>
              <a:buChar char="•"/>
            </a:pPr>
            <a:r>
              <a:rPr lang="en-US" sz="3200" dirty="0"/>
              <a:t>Guided by what comes next in the progression of learning</a:t>
            </a:r>
          </a:p>
          <a:p>
            <a:pPr marL="347472" indent="-347472">
              <a:buFont typeface="Arial" panose="020B0604020202020204" pitchFamily="34" charset="0"/>
              <a:buChar char="•"/>
            </a:pPr>
            <a:r>
              <a:rPr lang="en-US" sz="3200" dirty="0"/>
              <a:t>Embedded in learning</a:t>
            </a:r>
          </a:p>
          <a:p>
            <a:pPr marL="571500" indent="-571500">
              <a:buFont typeface="Arial" panose="020B0604020202020204" pitchFamily="34" charset="0"/>
              <a:buChar char="•"/>
            </a:pPr>
            <a:endParaRPr lang="en-US" sz="3200" dirty="0"/>
          </a:p>
        </p:txBody>
      </p:sp>
      <p:sp>
        <p:nvSpPr>
          <p:cNvPr id="3" name="Slide Number Placeholder 2">
            <a:extLst>
              <a:ext uri="{FF2B5EF4-FFF2-40B4-BE49-F238E27FC236}">
                <a16:creationId xmlns:a16="http://schemas.microsoft.com/office/drawing/2014/main" xmlns="" id="{5B75FDEC-5886-8642-B7E8-2C7B756FCC97}"/>
              </a:ext>
            </a:extLst>
          </p:cNvPr>
          <p:cNvSpPr>
            <a:spLocks noGrp="1"/>
          </p:cNvSpPr>
          <p:nvPr>
            <p:ph type="sldNum" sz="quarter" idx="10"/>
          </p:nvPr>
        </p:nvSpPr>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107955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7808F-B538-F947-89E1-22B12F2DB731}"/>
              </a:ext>
            </a:extLst>
          </p:cNvPr>
          <p:cNvSpPr>
            <a:spLocks noGrp="1"/>
          </p:cNvSpPr>
          <p:nvPr>
            <p:ph type="title"/>
          </p:nvPr>
        </p:nvSpPr>
        <p:spPr/>
        <p:txBody>
          <a:bodyPr/>
          <a:lstStyle/>
          <a:p>
            <a:r>
              <a:rPr lang="en-US" dirty="0"/>
              <a:t>Pedagogical Action: </a:t>
            </a:r>
            <a:br>
              <a:rPr lang="en-US" dirty="0"/>
            </a:br>
            <a:r>
              <a:rPr lang="en-US" dirty="0"/>
              <a:t>Telling</a:t>
            </a:r>
          </a:p>
        </p:txBody>
      </p:sp>
      <p:sp>
        <p:nvSpPr>
          <p:cNvPr id="4" name="Content Placeholder 3">
            <a:extLst>
              <a:ext uri="{FF2B5EF4-FFF2-40B4-BE49-F238E27FC236}">
                <a16:creationId xmlns:a16="http://schemas.microsoft.com/office/drawing/2014/main" xmlns="" id="{32A285C2-2E96-6042-81A7-85F7C2AA2714}"/>
              </a:ext>
            </a:extLst>
          </p:cNvPr>
          <p:cNvSpPr>
            <a:spLocks noGrp="1"/>
          </p:cNvSpPr>
          <p:nvPr>
            <p:ph sz="quarter" idx="12"/>
          </p:nvPr>
        </p:nvSpPr>
        <p:spPr>
          <a:xfrm>
            <a:off x="1137677" y="2141621"/>
            <a:ext cx="8662306" cy="4990354"/>
          </a:xfrm>
        </p:spPr>
        <p:txBody>
          <a:bodyPr lIns="91440" tIns="45720" rIns="91440" bIns="45720" anchor="t"/>
          <a:lstStyle/>
          <a:p>
            <a:r>
              <a:rPr lang="en-US" sz="2800" b="1" dirty="0">
                <a:ea typeface="+mn-lt"/>
                <a:cs typeface="+mn-lt"/>
              </a:rPr>
              <a:t>What it is</a:t>
            </a:r>
            <a:r>
              <a:rPr lang="en-US" sz="2800" dirty="0">
                <a:ea typeface="+mn-lt"/>
                <a:cs typeface="+mn-lt"/>
              </a:rPr>
              <a:t>: providing students what they need in the moment (e.g., an unknown word or the steps to complete a task) to help them maintain momentum in the learning process.</a:t>
            </a:r>
          </a:p>
          <a:p>
            <a:r>
              <a:rPr lang="en-US" sz="2800" b="1" dirty="0">
                <a:ea typeface="+mn-lt"/>
                <a:cs typeface="+mn-lt"/>
              </a:rPr>
              <a:t>Use it when</a:t>
            </a:r>
            <a:r>
              <a:rPr lang="en-US" sz="2800" dirty="0">
                <a:ea typeface="+mn-lt"/>
                <a:cs typeface="+mn-lt"/>
              </a:rPr>
              <a:t>: students need specific information that will remove temporary obstacles to learning. Use professional judgement to ensure that </a:t>
            </a:r>
            <a:r>
              <a:rPr lang="en-US" sz="2800" i="1" dirty="0">
                <a:ea typeface="+mn-lt"/>
                <a:cs typeface="+mn-lt"/>
              </a:rPr>
              <a:t>telling</a:t>
            </a:r>
            <a:r>
              <a:rPr lang="en-US" sz="2800" dirty="0">
                <a:ea typeface="+mn-lt"/>
                <a:cs typeface="+mn-lt"/>
              </a:rPr>
              <a:t> supports learning and does not get in the way of productive struggle.</a:t>
            </a:r>
          </a:p>
          <a:p>
            <a:endParaRPr lang="en-US" sz="1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a:p>
            <a:r>
              <a:rPr lang="en-US" sz="2400" dirty="0"/>
              <a:t> </a:t>
            </a:r>
          </a:p>
        </p:txBody>
      </p:sp>
      <p:sp>
        <p:nvSpPr>
          <p:cNvPr id="3" name="Slide Number Placeholder 2">
            <a:extLst>
              <a:ext uri="{FF2B5EF4-FFF2-40B4-BE49-F238E27FC236}">
                <a16:creationId xmlns:a16="http://schemas.microsoft.com/office/drawing/2014/main" xmlns="" id="{EF55DE44-FD41-554C-B3F4-FAB9D688B9F3}"/>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360356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Telling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8" y="2117557"/>
            <a:ext cx="8403888" cy="4557217"/>
          </a:xfrm>
        </p:spPr>
        <p:txBody>
          <a:bodyPr/>
          <a:lstStyle/>
          <a:p>
            <a:r>
              <a:rPr lang="en-US" sz="3200" dirty="0"/>
              <a:t>Sometimes telling can be helpful when students are confused:</a:t>
            </a:r>
          </a:p>
          <a:p>
            <a:pPr marL="347472" indent="-347472">
              <a:buFont typeface="Arial" panose="020B0604020202020204" pitchFamily="34" charset="0"/>
              <a:buChar char="•"/>
            </a:pPr>
            <a:r>
              <a:rPr lang="en-US" sz="2800" dirty="0"/>
              <a:t>“The blend </a:t>
            </a:r>
            <a:r>
              <a:rPr lang="en-US" sz="2800" i="1" dirty="0"/>
              <a:t>oi</a:t>
            </a:r>
            <a:r>
              <a:rPr lang="en-US" sz="2800" dirty="0"/>
              <a:t> makes an oy sound like in </a:t>
            </a:r>
            <a:r>
              <a:rPr lang="en-US" sz="2800" i="1" dirty="0"/>
              <a:t>coin</a:t>
            </a:r>
            <a:r>
              <a:rPr lang="en-US" sz="2800" dirty="0"/>
              <a:t> and </a:t>
            </a:r>
            <a:r>
              <a:rPr lang="en-US" sz="2800" i="1" dirty="0"/>
              <a:t>soil</a:t>
            </a:r>
            <a:r>
              <a:rPr lang="en-US" sz="2800" dirty="0"/>
              <a:t>. So, this word is </a:t>
            </a:r>
            <a:r>
              <a:rPr lang="en-US" sz="2800" i="1" dirty="0"/>
              <a:t>coil.</a:t>
            </a:r>
            <a:r>
              <a:rPr lang="en-US" sz="2800" dirty="0"/>
              <a:t>”</a:t>
            </a:r>
          </a:p>
          <a:p>
            <a:pPr marL="347472" indent="-347472">
              <a:buFont typeface="Arial" panose="020B0604020202020204" pitchFamily="34" charset="0"/>
              <a:buChar char="•"/>
            </a:pPr>
            <a:r>
              <a:rPr lang="en-US" sz="2800" dirty="0"/>
              <a:t>“This character is called </a:t>
            </a:r>
            <a:r>
              <a:rPr lang="en-US" sz="2800" i="1" dirty="0"/>
              <a:t>abuela</a:t>
            </a:r>
            <a:r>
              <a:rPr lang="en-US" sz="2800" dirty="0"/>
              <a:t>, this is the Spanish word for Grandmother.”</a:t>
            </a:r>
          </a:p>
          <a:p>
            <a:pPr marL="347472" indent="-347472">
              <a:buFont typeface="Arial" panose="020B0604020202020204" pitchFamily="34" charset="0"/>
              <a:buChar char="•"/>
            </a:pPr>
            <a:r>
              <a:rPr lang="en-US" sz="2800" dirty="0"/>
              <a:t>“The word ‘</a:t>
            </a:r>
            <a:r>
              <a:rPr lang="en-US" sz="2800" i="1" dirty="0"/>
              <a:t>except</a:t>
            </a:r>
            <a:r>
              <a:rPr lang="en-US" sz="2800" dirty="0"/>
              <a:t>’ tells you that the thing that follows isn’t included; it is a different word from ‘</a:t>
            </a:r>
            <a:r>
              <a:rPr lang="en-US" sz="2800" i="1" dirty="0"/>
              <a:t>accept’</a:t>
            </a:r>
            <a:r>
              <a:rPr lang="en-US" sz="2800" dirty="0"/>
              <a: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52607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7808F-B538-F947-89E1-22B12F2DB731}"/>
              </a:ext>
            </a:extLst>
          </p:cNvPr>
          <p:cNvSpPr>
            <a:spLocks noGrp="1"/>
          </p:cNvSpPr>
          <p:nvPr>
            <p:ph type="title"/>
          </p:nvPr>
        </p:nvSpPr>
        <p:spPr/>
        <p:txBody>
          <a:bodyPr/>
          <a:lstStyle/>
          <a:p>
            <a:r>
              <a:rPr lang="en-US" dirty="0"/>
              <a:t>Pedagogical Action: Directing</a:t>
            </a:r>
          </a:p>
        </p:txBody>
      </p:sp>
      <p:sp>
        <p:nvSpPr>
          <p:cNvPr id="4" name="Content Placeholder 3">
            <a:extLst>
              <a:ext uri="{FF2B5EF4-FFF2-40B4-BE49-F238E27FC236}">
                <a16:creationId xmlns:a16="http://schemas.microsoft.com/office/drawing/2014/main" xmlns="" id="{32A285C2-2E96-6042-81A7-85F7C2AA2714}"/>
              </a:ext>
            </a:extLst>
          </p:cNvPr>
          <p:cNvSpPr>
            <a:spLocks noGrp="1"/>
          </p:cNvSpPr>
          <p:nvPr>
            <p:ph sz="quarter" idx="12"/>
          </p:nvPr>
        </p:nvSpPr>
        <p:spPr>
          <a:xfrm>
            <a:off x="1137677" y="2249424"/>
            <a:ext cx="8582793" cy="4608576"/>
          </a:xfrm>
        </p:spPr>
        <p:txBody>
          <a:bodyPr lIns="91440" tIns="45720" rIns="91440" bIns="45720" anchor="t"/>
          <a:lstStyle/>
          <a:p>
            <a:r>
              <a:rPr lang="en-US" sz="2800" b="1" dirty="0">
                <a:ea typeface="+mn-lt"/>
                <a:cs typeface="+mn-lt"/>
              </a:rPr>
              <a:t>What it is</a:t>
            </a:r>
            <a:r>
              <a:rPr lang="en-US" sz="2800" dirty="0">
                <a:ea typeface="+mn-lt"/>
                <a:cs typeface="+mn-lt"/>
              </a:rPr>
              <a:t>: giving a specific instruction to let learners know what they are supposed to do.</a:t>
            </a:r>
          </a:p>
          <a:p>
            <a:r>
              <a:rPr lang="en-US" sz="2800" b="1" dirty="0">
                <a:ea typeface="+mn-lt"/>
                <a:cs typeface="+mn-lt"/>
              </a:rPr>
              <a:t>Use it when</a:t>
            </a:r>
            <a:r>
              <a:rPr lang="en-US" sz="2800" dirty="0">
                <a:ea typeface="+mn-lt"/>
                <a:cs typeface="+mn-lt"/>
              </a:rPr>
              <a:t>: students need to know specifically what to do so they can move forward.</a:t>
            </a:r>
            <a:r>
              <a:rPr lang="en-US" sz="2800" b="1" dirty="0">
                <a:ea typeface="+mn-lt"/>
                <a:cs typeface="+mn-lt"/>
              </a:rPr>
              <a:t> </a:t>
            </a:r>
            <a:endParaRPr lang="en-US" sz="2800" dirty="0">
              <a:ea typeface="+mn-lt"/>
              <a:cs typeface="+mn-lt"/>
            </a:endParaRPr>
          </a:p>
          <a:p>
            <a:endParaRPr lang="en-US" sz="2800" b="1" dirty="0">
              <a:ea typeface="+mn-lt"/>
              <a:cs typeface="+mn-lt"/>
            </a:endParaRPr>
          </a:p>
          <a:p>
            <a:endParaRPr lang="en-US" sz="2800" b="1" dirty="0">
              <a:ea typeface="+mn-lt"/>
              <a:cs typeface="+mn-lt"/>
            </a:endParaRPr>
          </a:p>
          <a:p>
            <a:endParaRPr lang="en-US" sz="2800" b="1" dirty="0">
              <a:ea typeface="+mn-lt"/>
              <a:cs typeface="+mn-lt"/>
            </a:endParaRPr>
          </a:p>
          <a:p>
            <a:endParaRPr lang="en-US" sz="14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b="1" dirty="0">
              <a:ea typeface="+mn-lt"/>
              <a:cs typeface="+mn-lt"/>
            </a:endParaRPr>
          </a:p>
          <a:p>
            <a:r>
              <a:rPr lang="en-US" sz="2800" dirty="0"/>
              <a:t> </a:t>
            </a:r>
          </a:p>
          <a:p>
            <a:r>
              <a:rPr lang="en-US" sz="2800" dirty="0"/>
              <a:t> </a:t>
            </a:r>
          </a:p>
        </p:txBody>
      </p:sp>
      <p:sp>
        <p:nvSpPr>
          <p:cNvPr id="3" name="Slide Number Placeholder 2">
            <a:extLst>
              <a:ext uri="{FF2B5EF4-FFF2-40B4-BE49-F238E27FC236}">
                <a16:creationId xmlns:a16="http://schemas.microsoft.com/office/drawing/2014/main" xmlns="" id="{EF55DE44-FD41-554C-B3F4-FAB9D688B9F3}"/>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75352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Directing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496653" cy="4557217"/>
          </a:xfrm>
        </p:spPr>
        <p:txBody>
          <a:bodyPr/>
          <a:lstStyle/>
          <a:p>
            <a:r>
              <a:rPr lang="en-US" sz="3200" dirty="0"/>
              <a:t>Directing can help when students need to know specifically what to do:</a:t>
            </a:r>
          </a:p>
          <a:p>
            <a:pPr marL="347472" indent="-347472">
              <a:buFont typeface="Arial" panose="020B0604020202020204" pitchFamily="34" charset="0"/>
              <a:buChar char="•"/>
            </a:pPr>
            <a:r>
              <a:rPr lang="en-US" sz="2800" dirty="0"/>
              <a:t>“Reread this paragraph out loud and listen for errors you can revise before we publish.”</a:t>
            </a:r>
          </a:p>
          <a:p>
            <a:pPr marL="347472" indent="-347472">
              <a:buFont typeface="Arial" panose="020B0604020202020204" pitchFamily="34" charset="0"/>
              <a:buChar char="•"/>
            </a:pPr>
            <a:r>
              <a:rPr lang="en-US" sz="2800" dirty="0"/>
              <a:t>“Try reading this word again and make sure to pay attention to all the letters.” </a:t>
            </a:r>
          </a:p>
          <a:p>
            <a:pPr marL="347472" indent="-347472">
              <a:buFont typeface="Arial" panose="020B0604020202020204" pitchFamily="34" charset="0"/>
              <a:buChar char="•"/>
            </a:pPr>
            <a:r>
              <a:rPr lang="en-US" sz="2800" dirty="0"/>
              <a:t> “Use your reference sheet to help you review all your citations and make sure they are in MLA format.”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80118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7808F-B538-F947-89E1-22B12F2DB731}"/>
              </a:ext>
            </a:extLst>
          </p:cNvPr>
          <p:cNvSpPr>
            <a:spLocks noGrp="1"/>
          </p:cNvSpPr>
          <p:nvPr>
            <p:ph type="title"/>
          </p:nvPr>
        </p:nvSpPr>
        <p:spPr/>
        <p:txBody>
          <a:bodyPr/>
          <a:lstStyle/>
          <a:p>
            <a:r>
              <a:rPr lang="en-US" dirty="0"/>
              <a:t>Pedagogical Action:  </a:t>
            </a:r>
            <a:br>
              <a:rPr lang="en-US" dirty="0"/>
            </a:br>
            <a:r>
              <a:rPr lang="en-US" dirty="0"/>
              <a:t>Explaining</a:t>
            </a:r>
          </a:p>
        </p:txBody>
      </p:sp>
      <p:sp>
        <p:nvSpPr>
          <p:cNvPr id="4" name="Content Placeholder 3">
            <a:extLst>
              <a:ext uri="{FF2B5EF4-FFF2-40B4-BE49-F238E27FC236}">
                <a16:creationId xmlns:a16="http://schemas.microsoft.com/office/drawing/2014/main" xmlns="" id="{32A285C2-2E96-6042-81A7-85F7C2AA2714}"/>
              </a:ext>
            </a:extLst>
          </p:cNvPr>
          <p:cNvSpPr>
            <a:spLocks noGrp="1"/>
          </p:cNvSpPr>
          <p:nvPr>
            <p:ph sz="quarter" idx="12"/>
          </p:nvPr>
        </p:nvSpPr>
        <p:spPr>
          <a:xfrm>
            <a:off x="1137677" y="2249424"/>
            <a:ext cx="8642427" cy="4608576"/>
          </a:xfrm>
        </p:spPr>
        <p:txBody>
          <a:bodyPr lIns="91440" tIns="45720" rIns="91440" bIns="45720" anchor="t"/>
          <a:lstStyle/>
          <a:p>
            <a:r>
              <a:rPr lang="en-US" sz="2800" b="1" dirty="0">
                <a:ea typeface="+mn-lt"/>
                <a:cs typeface="+mn-lt"/>
              </a:rPr>
              <a:t>What it is: </a:t>
            </a:r>
            <a:r>
              <a:rPr lang="en-US" sz="2800" dirty="0">
                <a:ea typeface="+mn-lt"/>
                <a:cs typeface="+mn-lt"/>
              </a:rPr>
              <a:t>providing a verbal explanation, tailored to individual student needs and intended to help students develop their own understanding.</a:t>
            </a:r>
          </a:p>
          <a:p>
            <a:r>
              <a:rPr lang="en-US" sz="2800" b="1" dirty="0">
                <a:ea typeface="+mn-lt"/>
                <a:cs typeface="+mn-lt"/>
              </a:rPr>
              <a:t>Use it when</a:t>
            </a:r>
            <a:r>
              <a:rPr lang="en-US" sz="2800" dirty="0">
                <a:ea typeface="+mn-lt"/>
                <a:cs typeface="+mn-lt"/>
              </a:rPr>
              <a:t>: students need to develop an understanding of something so they can apply it to their own learning.</a:t>
            </a:r>
          </a:p>
          <a:p>
            <a:endParaRPr lang="en-US" sz="2800" dirty="0">
              <a:ea typeface="+mn-lt"/>
              <a:cs typeface="+mn-lt"/>
            </a:endParaRPr>
          </a:p>
          <a:p>
            <a:endParaRPr lang="en-US" sz="28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p:txBody>
      </p:sp>
      <p:sp>
        <p:nvSpPr>
          <p:cNvPr id="3" name="Slide Number Placeholder 2">
            <a:extLst>
              <a:ext uri="{FF2B5EF4-FFF2-40B4-BE49-F238E27FC236}">
                <a16:creationId xmlns:a16="http://schemas.microsoft.com/office/drawing/2014/main" xmlns="" id="{EF55DE44-FD41-554C-B3F4-FAB9D688B9F3}"/>
              </a:ext>
            </a:extLst>
          </p:cNvPr>
          <p:cNvSpPr>
            <a:spLocks noGrp="1"/>
          </p:cNvSpPr>
          <p:nvPr>
            <p:ph type="sldNum" sz="quarter" idx="10"/>
          </p:nvPr>
        </p:nvSpPr>
        <p:spPr/>
        <p:txBody>
          <a:bodyPr/>
          <a:lstStyle/>
          <a:p>
            <a:fld id="{91BD7323-49BF-4C97-8773-5EC64C492009}" type="slidenum">
              <a:rPr lang="en-US" smtClean="0"/>
              <a:pPr/>
              <a:t>16</a:t>
            </a:fld>
            <a:endParaRPr lang="en-US"/>
          </a:p>
        </p:txBody>
      </p:sp>
    </p:spTree>
    <p:extLst>
      <p:ext uri="{BB962C8B-B14F-4D97-AF65-F5344CB8AC3E}">
        <p14:creationId xmlns:p14="http://schemas.microsoft.com/office/powerpoint/2010/main" val="319025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Explaining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589419" cy="4557217"/>
          </a:xfrm>
        </p:spPr>
        <p:txBody>
          <a:bodyPr/>
          <a:lstStyle/>
          <a:p>
            <a:r>
              <a:rPr lang="en-US" sz="2800" dirty="0"/>
              <a:t>Explaining to help students build their understanding and apply it to their learning:</a:t>
            </a:r>
          </a:p>
          <a:p>
            <a:pPr marL="347472" indent="-347472">
              <a:buFont typeface="Arial" panose="020B0604020202020204" pitchFamily="34" charset="0"/>
              <a:buChar char="•"/>
            </a:pPr>
            <a:r>
              <a:rPr lang="en-US" sz="2400" dirty="0"/>
              <a:t>“A run-on sentence is when complete sentences are squashed together without a good connector like a conjunction or punctuation. Let’s look at an example.”</a:t>
            </a:r>
          </a:p>
          <a:p>
            <a:pPr marL="347472" indent="-347472">
              <a:buFont typeface="Arial" panose="020B0604020202020204" pitchFamily="34" charset="0"/>
              <a:buChar char="•"/>
            </a:pPr>
            <a:r>
              <a:rPr lang="en-US" sz="2400" dirty="0"/>
              <a:t>”Even when we use our own words to paraphrase information from a source, we must cite where the information came from, like this…”</a:t>
            </a:r>
          </a:p>
          <a:p>
            <a:pPr marL="347472" indent="-347472">
              <a:buFont typeface="Arial" panose="020B0604020202020204" pitchFamily="34" charset="0"/>
              <a:buChar char="•"/>
            </a:pPr>
            <a:r>
              <a:rPr lang="en-US" sz="2400" dirty="0"/>
              <a:t>“A theme is a big idea or central message in a story; it is different than the subject of a story or the plot.”</a:t>
            </a:r>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17</a:t>
            </a:fld>
            <a:endParaRPr lang="en-US"/>
          </a:p>
        </p:txBody>
      </p:sp>
    </p:spTree>
    <p:extLst>
      <p:ext uri="{BB962C8B-B14F-4D97-AF65-F5344CB8AC3E}">
        <p14:creationId xmlns:p14="http://schemas.microsoft.com/office/powerpoint/2010/main" val="335487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D5D0-4E1E-7049-A65F-69DF364D11CD}"/>
              </a:ext>
            </a:extLst>
          </p:cNvPr>
          <p:cNvSpPr>
            <a:spLocks noGrp="1"/>
          </p:cNvSpPr>
          <p:nvPr>
            <p:ph type="title"/>
          </p:nvPr>
        </p:nvSpPr>
        <p:spPr/>
        <p:txBody>
          <a:bodyPr/>
          <a:lstStyle/>
          <a:p>
            <a:r>
              <a:rPr lang="en-US" dirty="0"/>
              <a:t>Pedagogical Action: </a:t>
            </a:r>
            <a:br>
              <a:rPr lang="en-US" dirty="0"/>
            </a:br>
            <a:r>
              <a:rPr lang="en-US" dirty="0"/>
              <a:t>Prompting</a:t>
            </a:r>
          </a:p>
        </p:txBody>
      </p:sp>
      <p:sp>
        <p:nvSpPr>
          <p:cNvPr id="4" name="Content Placeholder 3">
            <a:extLst>
              <a:ext uri="{FF2B5EF4-FFF2-40B4-BE49-F238E27FC236}">
                <a16:creationId xmlns:a16="http://schemas.microsoft.com/office/drawing/2014/main" xmlns="" id="{9C0B902D-A4B8-A34E-85B6-DBA44CD0FF3E}"/>
              </a:ext>
            </a:extLst>
          </p:cNvPr>
          <p:cNvSpPr>
            <a:spLocks noGrp="1"/>
          </p:cNvSpPr>
          <p:nvPr>
            <p:ph sz="quarter" idx="12"/>
          </p:nvPr>
        </p:nvSpPr>
        <p:spPr>
          <a:xfrm>
            <a:off x="1137678" y="2249424"/>
            <a:ext cx="8562914" cy="4608576"/>
          </a:xfrm>
        </p:spPr>
        <p:txBody>
          <a:bodyPr lIns="91440" tIns="45720" rIns="91440" bIns="45720" anchor="t"/>
          <a:lstStyle/>
          <a:p>
            <a:r>
              <a:rPr lang="en-US" sz="2800" b="1" dirty="0">
                <a:ea typeface="+mn-lt"/>
                <a:cs typeface="+mn-lt"/>
              </a:rPr>
              <a:t>What it is</a:t>
            </a:r>
            <a:r>
              <a:rPr lang="en-US" sz="2800" dirty="0">
                <a:ea typeface="+mn-lt"/>
                <a:cs typeface="+mn-lt"/>
              </a:rPr>
              <a:t>: providing students with a verbal cue that helps them draw on prior knowledge. Prompting sometimes takes the form of a reminder, a strong hint, a clue, or a question, and it should always be followed by adequate wait time.</a:t>
            </a:r>
          </a:p>
          <a:p>
            <a:r>
              <a:rPr lang="en-US" sz="2800" b="1" dirty="0">
                <a:ea typeface="+mn-lt"/>
                <a:cs typeface="+mn-lt"/>
              </a:rPr>
              <a:t>Use it when</a:t>
            </a:r>
            <a:r>
              <a:rPr lang="en-US" sz="2800" dirty="0">
                <a:ea typeface="+mn-lt"/>
                <a:cs typeface="+mn-lt"/>
              </a:rPr>
              <a:t>: students need help to access and apply prior learning as a bridge to new learning.</a:t>
            </a:r>
          </a:p>
          <a:p>
            <a:endParaRPr lang="en-US" sz="2800" dirty="0">
              <a:ea typeface="+mn-lt"/>
              <a:cs typeface="+mn-lt"/>
            </a:endParaRPr>
          </a:p>
          <a:p>
            <a:endParaRPr lang="en-US" sz="14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p:txBody>
      </p:sp>
      <p:sp>
        <p:nvSpPr>
          <p:cNvPr id="3" name="Slide Number Placeholder 2">
            <a:extLst>
              <a:ext uri="{FF2B5EF4-FFF2-40B4-BE49-F238E27FC236}">
                <a16:creationId xmlns:a16="http://schemas.microsoft.com/office/drawing/2014/main" xmlns="" id="{8213BEDD-E803-B94A-BB83-53FFA08BD8CD}"/>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401928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Prompting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470149" cy="4557217"/>
          </a:xfrm>
        </p:spPr>
        <p:txBody>
          <a:bodyPr/>
          <a:lstStyle/>
          <a:p>
            <a:r>
              <a:rPr lang="en-US" sz="3200" dirty="0"/>
              <a:t>Prompting when students need help to access and use prior knowledge:</a:t>
            </a:r>
          </a:p>
          <a:p>
            <a:pPr marL="347472" indent="-347472">
              <a:buFont typeface="Arial" panose="020B0604020202020204" pitchFamily="34" charset="0"/>
              <a:buChar char="•"/>
            </a:pPr>
            <a:r>
              <a:rPr lang="en-US" sz="2800" dirty="0"/>
              <a:t>“What do you know about Birmingham in 1963 that might explain what Kenny’s dad means?”</a:t>
            </a:r>
          </a:p>
          <a:p>
            <a:pPr marL="347472" indent="-347472">
              <a:buFont typeface="Arial" panose="020B0604020202020204" pitchFamily="34" charset="0"/>
              <a:buChar char="•"/>
            </a:pPr>
            <a:r>
              <a:rPr lang="en-US" sz="2800" dirty="0"/>
              <a:t>“Remember what we noticed in the illustration?”</a:t>
            </a:r>
          </a:p>
          <a:p>
            <a:pPr marL="347472" indent="-347472">
              <a:buFont typeface="Arial" panose="020B0604020202020204" pitchFamily="34" charset="0"/>
              <a:buChar char="•"/>
            </a:pPr>
            <a:r>
              <a:rPr lang="en-US" sz="2800" dirty="0"/>
              <a:t>“How could one of the transition words on the anchor chart help you?”</a:t>
            </a:r>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19</a:t>
            </a:fld>
            <a:endParaRPr lang="en-US"/>
          </a:p>
        </p:txBody>
      </p:sp>
    </p:spTree>
    <p:extLst>
      <p:ext uri="{BB962C8B-B14F-4D97-AF65-F5344CB8AC3E}">
        <p14:creationId xmlns:p14="http://schemas.microsoft.com/office/powerpoint/2010/main" val="270804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47833" y="374619"/>
            <a:ext cx="8596668" cy="1320800"/>
          </a:xfrm>
        </p:spPr>
        <p:txBody>
          <a:bodyPr/>
          <a:lstStyle/>
          <a:p>
            <a:r>
              <a:rPr lang="en-US" dirty="0"/>
              <a:t>Learning Goals</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1147834" y="1777835"/>
            <a:ext cx="8596668" cy="4901324"/>
          </a:xfrm>
        </p:spPr>
        <p:txBody>
          <a:bodyPr/>
          <a:lstStyle/>
          <a:p>
            <a:pPr marL="0" indent="0">
              <a:buNone/>
            </a:pPr>
            <a:r>
              <a:rPr lang="en-US" dirty="0"/>
              <a:t>Participants will understand:</a:t>
            </a:r>
          </a:p>
          <a:p>
            <a:r>
              <a:rPr lang="en-US" sz="3200" dirty="0"/>
              <a:t>Strategies to take pedagogical action based on evidence of student learning</a:t>
            </a:r>
          </a:p>
          <a:p>
            <a:r>
              <a:rPr lang="en-US" sz="3200" dirty="0"/>
              <a:t>Characteristics of effective feedback</a:t>
            </a:r>
          </a:p>
          <a:p>
            <a:r>
              <a:rPr lang="en-US" sz="3200" dirty="0"/>
              <a:t>How to use formative assessment to strengthen teaching practice</a:t>
            </a:r>
          </a:p>
          <a:p>
            <a:endParaRPr lang="en-US" dirty="0"/>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302593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D5D0-4E1E-7049-A65F-69DF364D11CD}"/>
              </a:ext>
            </a:extLst>
          </p:cNvPr>
          <p:cNvSpPr>
            <a:spLocks noGrp="1"/>
          </p:cNvSpPr>
          <p:nvPr>
            <p:ph type="title"/>
          </p:nvPr>
        </p:nvSpPr>
        <p:spPr/>
        <p:txBody>
          <a:bodyPr/>
          <a:lstStyle/>
          <a:p>
            <a:r>
              <a:rPr lang="en-US" dirty="0"/>
              <a:t>Pedagogical Action: </a:t>
            </a:r>
            <a:br>
              <a:rPr lang="en-US" dirty="0"/>
            </a:br>
            <a:r>
              <a:rPr lang="en-US" dirty="0"/>
              <a:t>Modeling</a:t>
            </a:r>
          </a:p>
        </p:txBody>
      </p:sp>
      <p:sp>
        <p:nvSpPr>
          <p:cNvPr id="4" name="Content Placeholder 3">
            <a:extLst>
              <a:ext uri="{FF2B5EF4-FFF2-40B4-BE49-F238E27FC236}">
                <a16:creationId xmlns:a16="http://schemas.microsoft.com/office/drawing/2014/main" xmlns="" id="{9C0B902D-A4B8-A34E-85B6-DBA44CD0FF3E}"/>
              </a:ext>
            </a:extLst>
          </p:cNvPr>
          <p:cNvSpPr>
            <a:spLocks noGrp="1"/>
          </p:cNvSpPr>
          <p:nvPr>
            <p:ph sz="quarter" idx="12"/>
          </p:nvPr>
        </p:nvSpPr>
        <p:spPr>
          <a:xfrm>
            <a:off x="1137677" y="2249424"/>
            <a:ext cx="8845943" cy="4608576"/>
          </a:xfrm>
        </p:spPr>
        <p:txBody>
          <a:bodyPr lIns="91440" tIns="45720" rIns="91440" bIns="45720" anchor="t"/>
          <a:lstStyle/>
          <a:p>
            <a:r>
              <a:rPr lang="en-US" sz="2800" b="1" dirty="0">
                <a:ea typeface="+mn-lt"/>
                <a:cs typeface="+mn-lt"/>
              </a:rPr>
              <a:t>What it is:</a:t>
            </a:r>
            <a:r>
              <a:rPr lang="en-US" sz="2800" dirty="0">
                <a:ea typeface="+mn-lt"/>
                <a:cs typeface="+mn-lt"/>
              </a:rPr>
              <a:t> making learning “visible” by verbalizing (i.e., explicitly narrating their thinking) or showing reasoning (i.e., writing or demonstrating).</a:t>
            </a:r>
          </a:p>
          <a:p>
            <a:r>
              <a:rPr lang="en-US" sz="2800" b="1" dirty="0">
                <a:ea typeface="+mn-lt"/>
                <a:cs typeface="+mn-lt"/>
              </a:rPr>
              <a:t>Use it when:</a:t>
            </a:r>
            <a:r>
              <a:rPr lang="en-US" sz="2800" dirty="0">
                <a:ea typeface="+mn-lt"/>
                <a:cs typeface="+mn-lt"/>
              </a:rPr>
              <a:t> students need to see what a process, strategy, or a specific skill can look like in practice so they understand how they can apply it in their own learning.</a:t>
            </a:r>
          </a:p>
          <a:p>
            <a:endParaRPr lang="en-US" sz="2800" dirty="0">
              <a:ea typeface="+mn-lt"/>
              <a:cs typeface="+mn-lt"/>
            </a:endParaRPr>
          </a:p>
          <a:p>
            <a:endParaRPr lang="en-US" sz="1400" dirty="0">
              <a:ea typeface="+mn-lt"/>
              <a:cs typeface="+mn-lt"/>
            </a:endParaRP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dirty="0">
              <a:ea typeface="+mn-lt"/>
              <a:cs typeface="+mn-lt"/>
            </a:endParaRPr>
          </a:p>
          <a:p>
            <a:endParaRPr lang="en-US" sz="4800" dirty="0"/>
          </a:p>
        </p:txBody>
      </p:sp>
      <p:sp>
        <p:nvSpPr>
          <p:cNvPr id="3" name="Slide Number Placeholder 2">
            <a:extLst>
              <a:ext uri="{FF2B5EF4-FFF2-40B4-BE49-F238E27FC236}">
                <a16:creationId xmlns:a16="http://schemas.microsoft.com/office/drawing/2014/main" xmlns="" id="{8213BEDD-E803-B94A-BB83-53FFA08BD8CD}"/>
              </a:ext>
            </a:extLst>
          </p:cNvPr>
          <p:cNvSpPr>
            <a:spLocks noGrp="1"/>
          </p:cNvSpPr>
          <p:nvPr>
            <p:ph type="sldNum" sz="quarter" idx="10"/>
          </p:nvPr>
        </p:nvSpPr>
        <p:spPr/>
        <p:txBody>
          <a:bodyPr/>
          <a:lstStyle/>
          <a:p>
            <a:fld id="{91BD7323-49BF-4C97-8773-5EC64C492009}" type="slidenum">
              <a:rPr lang="en-US" smtClean="0"/>
              <a:pPr/>
              <a:t>20</a:t>
            </a:fld>
            <a:endParaRPr lang="en-US"/>
          </a:p>
        </p:txBody>
      </p:sp>
    </p:spTree>
    <p:extLst>
      <p:ext uri="{BB962C8B-B14F-4D97-AF65-F5344CB8AC3E}">
        <p14:creationId xmlns:p14="http://schemas.microsoft.com/office/powerpoint/2010/main" val="744071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Modeling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7" y="2117557"/>
            <a:ext cx="8695639" cy="4557217"/>
          </a:xfrm>
        </p:spPr>
        <p:txBody>
          <a:bodyPr/>
          <a:lstStyle/>
          <a:p>
            <a:r>
              <a:rPr lang="en-US" sz="2800" dirty="0"/>
              <a:t>Modeling when students need to visualize what it looks like to apply something to their learning:</a:t>
            </a:r>
          </a:p>
          <a:p>
            <a:pPr marL="347472" indent="-347472">
              <a:buFont typeface="Arial" panose="020B0604020202020204" pitchFamily="34" charset="0"/>
              <a:buChar char="•"/>
            </a:pPr>
            <a:r>
              <a:rPr lang="en-US" sz="2400" dirty="0"/>
              <a:t>I don’t know the word ‘adapt’, but based on the context in the sentence ‘He needed to adapt to survive in this new city’ I can infer that adapt might mean to do something differently, to change.”</a:t>
            </a:r>
          </a:p>
          <a:p>
            <a:pPr marL="347472" indent="-347472">
              <a:buFont typeface="Arial" panose="020B0604020202020204" pitchFamily="34" charset="0"/>
              <a:buChar char="•"/>
            </a:pPr>
            <a:r>
              <a:rPr lang="en-US" sz="2400" dirty="0"/>
              <a:t>”I wrote, ‘I was happy,’ but I think I can revise so that I’m showing not telling. What about, ‘I felt like I did when I scored the winning goal in my soccer game.’?</a:t>
            </a:r>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280405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2D5D0-4E1E-7049-A65F-69DF364D11CD}"/>
              </a:ext>
            </a:extLst>
          </p:cNvPr>
          <p:cNvSpPr>
            <a:spLocks noGrp="1"/>
          </p:cNvSpPr>
          <p:nvPr>
            <p:ph type="title"/>
          </p:nvPr>
        </p:nvSpPr>
        <p:spPr/>
        <p:txBody>
          <a:bodyPr/>
          <a:lstStyle/>
          <a:p>
            <a:r>
              <a:rPr lang="en-US" dirty="0"/>
              <a:t>Pedagogical Action: </a:t>
            </a:r>
            <a:br>
              <a:rPr lang="en-US" dirty="0"/>
            </a:br>
            <a:r>
              <a:rPr lang="en-US" dirty="0"/>
              <a:t>Questioning</a:t>
            </a:r>
          </a:p>
        </p:txBody>
      </p:sp>
      <p:sp>
        <p:nvSpPr>
          <p:cNvPr id="4" name="Content Placeholder 3">
            <a:extLst>
              <a:ext uri="{FF2B5EF4-FFF2-40B4-BE49-F238E27FC236}">
                <a16:creationId xmlns:a16="http://schemas.microsoft.com/office/drawing/2014/main" xmlns="" id="{9C0B902D-A4B8-A34E-85B6-DBA44CD0FF3E}"/>
              </a:ext>
            </a:extLst>
          </p:cNvPr>
          <p:cNvSpPr>
            <a:spLocks noGrp="1"/>
          </p:cNvSpPr>
          <p:nvPr>
            <p:ph sz="quarter" idx="12"/>
          </p:nvPr>
        </p:nvSpPr>
        <p:spPr>
          <a:xfrm>
            <a:off x="1137678" y="2249424"/>
            <a:ext cx="8642426" cy="4608576"/>
          </a:xfrm>
        </p:spPr>
        <p:txBody>
          <a:bodyPr lIns="91440" tIns="45720" rIns="91440" bIns="45720" anchor="t"/>
          <a:lstStyle/>
          <a:p>
            <a:r>
              <a:rPr lang="en-US" sz="2800" b="1" dirty="0">
                <a:ea typeface="+mn-lt"/>
                <a:cs typeface="+mn-lt"/>
              </a:rPr>
              <a:t>What it is:</a:t>
            </a:r>
            <a:r>
              <a:rPr lang="en-US" sz="2800" dirty="0">
                <a:ea typeface="+mn-lt"/>
                <a:cs typeface="+mn-lt"/>
              </a:rPr>
              <a:t> asking well-designed and deliberate questions, including follow-up questions, to probe answers to provide information about current understanding and to help students uncover answers for themselves about their own learning and next steps.</a:t>
            </a:r>
          </a:p>
          <a:p>
            <a:r>
              <a:rPr lang="en-US" sz="2800" b="1" dirty="0">
                <a:ea typeface="+mn-lt"/>
                <a:cs typeface="+mn-lt"/>
              </a:rPr>
              <a:t>Use it when</a:t>
            </a:r>
            <a:r>
              <a:rPr lang="en-US" sz="2800" dirty="0">
                <a:ea typeface="+mn-lt"/>
                <a:cs typeface="+mn-lt"/>
              </a:rPr>
              <a:t>: students need an opportunity to share and develop their understanding through discussion and exploration.</a:t>
            </a:r>
          </a:p>
          <a:p>
            <a:r>
              <a:rPr lang="en-US" sz="1400" dirty="0"/>
              <a:t>Taking Pedagogical Action. (n.d.). Retrieved February 27, 2021, from </a:t>
            </a:r>
            <a:r>
              <a:rPr lang="en-US" sz="1400" dirty="0">
                <a:hlinkClick r:id="rId3"/>
              </a:rPr>
              <a:t>https://csaa.wested.org/wp-content/uploads/2020/01/Taking_Pedagogical_Action.pdf</a:t>
            </a:r>
            <a:endParaRPr lang="en-US" sz="1400" dirty="0"/>
          </a:p>
          <a:p>
            <a:endParaRPr lang="en-US" sz="2800" dirty="0">
              <a:ea typeface="+mn-lt"/>
              <a:cs typeface="+mn-lt"/>
            </a:endParaRPr>
          </a:p>
        </p:txBody>
      </p:sp>
      <p:sp>
        <p:nvSpPr>
          <p:cNvPr id="3" name="Slide Number Placeholder 2">
            <a:extLst>
              <a:ext uri="{FF2B5EF4-FFF2-40B4-BE49-F238E27FC236}">
                <a16:creationId xmlns:a16="http://schemas.microsoft.com/office/drawing/2014/main" xmlns="" id="{8213BEDD-E803-B94A-BB83-53FFA08BD8CD}"/>
              </a:ext>
            </a:extLst>
          </p:cNvPr>
          <p:cNvSpPr>
            <a:spLocks noGrp="1"/>
          </p:cNvSpPr>
          <p:nvPr>
            <p:ph type="sldNum" sz="quarter" idx="10"/>
          </p:nvPr>
        </p:nvSpPr>
        <p:spPr/>
        <p:txBody>
          <a:bodyPr/>
          <a:lstStyle/>
          <a:p>
            <a:fld id="{91BD7323-49BF-4C97-8773-5EC64C492009}" type="slidenum">
              <a:rPr lang="en-US" smtClean="0"/>
              <a:pPr/>
              <a:t>22</a:t>
            </a:fld>
            <a:endParaRPr lang="en-US"/>
          </a:p>
        </p:txBody>
      </p:sp>
    </p:spTree>
    <p:extLst>
      <p:ext uri="{BB962C8B-B14F-4D97-AF65-F5344CB8AC3E}">
        <p14:creationId xmlns:p14="http://schemas.microsoft.com/office/powerpoint/2010/main" val="243244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5AF44-2EAF-4242-960F-AA47C69D01D7}"/>
              </a:ext>
            </a:extLst>
          </p:cNvPr>
          <p:cNvSpPr>
            <a:spLocks noGrp="1"/>
          </p:cNvSpPr>
          <p:nvPr>
            <p:ph type="title"/>
          </p:nvPr>
        </p:nvSpPr>
        <p:spPr/>
        <p:txBody>
          <a:bodyPr/>
          <a:lstStyle/>
          <a:p>
            <a:r>
              <a:rPr lang="en-US" dirty="0"/>
              <a:t>Questioning in Action: </a:t>
            </a:r>
            <a:br>
              <a:rPr lang="en-US" dirty="0"/>
            </a:br>
            <a:r>
              <a:rPr lang="en-US" dirty="0"/>
              <a:t>Reading and Writing</a:t>
            </a:r>
          </a:p>
        </p:txBody>
      </p:sp>
      <p:sp>
        <p:nvSpPr>
          <p:cNvPr id="4" name="Content Placeholder 3">
            <a:extLst>
              <a:ext uri="{FF2B5EF4-FFF2-40B4-BE49-F238E27FC236}">
                <a16:creationId xmlns:a16="http://schemas.microsoft.com/office/drawing/2014/main" xmlns="" id="{AACDEFDF-DDD2-2540-AAA6-208216D957EB}"/>
              </a:ext>
            </a:extLst>
          </p:cNvPr>
          <p:cNvSpPr>
            <a:spLocks noGrp="1"/>
          </p:cNvSpPr>
          <p:nvPr>
            <p:ph sz="quarter" idx="12"/>
          </p:nvPr>
        </p:nvSpPr>
        <p:spPr>
          <a:xfrm>
            <a:off x="1137678" y="2117557"/>
            <a:ext cx="8400217" cy="4557217"/>
          </a:xfrm>
        </p:spPr>
        <p:txBody>
          <a:bodyPr/>
          <a:lstStyle/>
          <a:p>
            <a:r>
              <a:rPr lang="en-US" sz="3200" dirty="0"/>
              <a:t>Questioning to surface student thinking:</a:t>
            </a:r>
          </a:p>
          <a:p>
            <a:pPr marL="347472" indent="-347472">
              <a:buFont typeface="Arial" panose="020B0604020202020204" pitchFamily="34" charset="0"/>
              <a:buChar char="•"/>
            </a:pPr>
            <a:r>
              <a:rPr lang="en-US" sz="2800" dirty="0"/>
              <a:t>“What information is conveyed in the table and how does it connect the information provided in the text?”</a:t>
            </a:r>
          </a:p>
          <a:p>
            <a:pPr marL="347472" indent="-347472">
              <a:buFont typeface="Arial" panose="020B0604020202020204" pitchFamily="34" charset="0"/>
              <a:buChar char="•"/>
            </a:pPr>
            <a:r>
              <a:rPr lang="en-US" sz="2800" dirty="0"/>
              <a:t>“How might someone counter your argument? What evidence would help you respond to that counter-argument?”</a:t>
            </a:r>
          </a:p>
          <a:p>
            <a:pPr marL="347472" indent="-347472">
              <a:buFont typeface="Arial" panose="020B0604020202020204" pitchFamily="34" charset="0"/>
              <a:buChar char="•"/>
            </a:pPr>
            <a:r>
              <a:rPr lang="en-US" sz="2800" dirty="0"/>
              <a:t>“What are some of Opal’s character traits? Where in the text do you find evidence to support that?”</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58DF6447-8587-3F45-B429-04544BFBAE9F}"/>
              </a:ext>
            </a:extLst>
          </p:cNvPr>
          <p:cNvSpPr>
            <a:spLocks noGrp="1"/>
          </p:cNvSpPr>
          <p:nvPr>
            <p:ph type="sldNum" sz="quarter" idx="10"/>
          </p:nvPr>
        </p:nvSpPr>
        <p:spPr/>
        <p:txBody>
          <a:bodyPr/>
          <a:lstStyle/>
          <a:p>
            <a:fld id="{91BD7323-49BF-4C97-8773-5EC64C492009}" type="slidenum">
              <a:rPr lang="en-US" smtClean="0"/>
              <a:pPr/>
              <a:t>23</a:t>
            </a:fld>
            <a:endParaRPr lang="en-US"/>
          </a:p>
        </p:txBody>
      </p:sp>
    </p:spTree>
    <p:extLst>
      <p:ext uri="{BB962C8B-B14F-4D97-AF65-F5344CB8AC3E}">
        <p14:creationId xmlns:p14="http://schemas.microsoft.com/office/powerpoint/2010/main" val="362065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8D067-F830-4045-9DB1-5D16DA5CE4E7}"/>
              </a:ext>
            </a:extLst>
          </p:cNvPr>
          <p:cNvSpPr>
            <a:spLocks noGrp="1"/>
          </p:cNvSpPr>
          <p:nvPr>
            <p:ph type="title"/>
          </p:nvPr>
        </p:nvSpPr>
        <p:spPr>
          <a:xfrm>
            <a:off x="1137677" y="113183"/>
            <a:ext cx="8992572" cy="1320800"/>
          </a:xfrm>
        </p:spPr>
        <p:txBody>
          <a:bodyPr/>
          <a:lstStyle/>
          <a:p>
            <a:r>
              <a:rPr lang="en-US" dirty="0"/>
              <a:t>Pedagogical Action: Feedback</a:t>
            </a:r>
          </a:p>
        </p:txBody>
      </p:sp>
      <p:sp>
        <p:nvSpPr>
          <p:cNvPr id="4" name="Content Placeholder 3">
            <a:extLst>
              <a:ext uri="{FF2B5EF4-FFF2-40B4-BE49-F238E27FC236}">
                <a16:creationId xmlns:a16="http://schemas.microsoft.com/office/drawing/2014/main" xmlns="" id="{65B6CBFF-446B-2544-B4D4-F874F6618F7A}"/>
              </a:ext>
            </a:extLst>
          </p:cNvPr>
          <p:cNvSpPr>
            <a:spLocks noGrp="1"/>
          </p:cNvSpPr>
          <p:nvPr>
            <p:ph sz="quarter" idx="12"/>
          </p:nvPr>
        </p:nvSpPr>
        <p:spPr>
          <a:xfrm>
            <a:off x="1137678" y="1756628"/>
            <a:ext cx="8543036" cy="4816396"/>
          </a:xfrm>
        </p:spPr>
        <p:txBody>
          <a:bodyPr lIns="91440" tIns="45720" rIns="91440" bIns="45720" anchor="t"/>
          <a:lstStyle/>
          <a:p>
            <a:r>
              <a:rPr lang="en-US" sz="2600" b="1" dirty="0">
                <a:ea typeface="+mn-lt"/>
                <a:cs typeface="+mn-lt"/>
              </a:rPr>
              <a:t>What it is:</a:t>
            </a:r>
            <a:r>
              <a:rPr lang="en-US" sz="2600" dirty="0">
                <a:ea typeface="+mn-lt"/>
                <a:cs typeface="+mn-lt"/>
              </a:rPr>
              <a:t> providing students with information about their learning that allows them to reflect on and plan next steps. Feedback should not be focused on whether students are right or wrong, but instead should offer information about what students did well and suggestions to improve in order to assist students in building a repertoire of learning strategies.</a:t>
            </a:r>
          </a:p>
          <a:p>
            <a:r>
              <a:rPr lang="en-US" sz="2600" b="1" dirty="0">
                <a:ea typeface="+mn-lt"/>
                <a:cs typeface="+mn-lt"/>
              </a:rPr>
              <a:t>Use it when</a:t>
            </a:r>
            <a:r>
              <a:rPr lang="en-US" sz="2600" dirty="0">
                <a:ea typeface="+mn-lt"/>
                <a:cs typeface="+mn-lt"/>
              </a:rPr>
              <a:t>: students need specific information about what they did well and what they can do to improve, in order to help them move their learning forward toward their Learning Goals.</a:t>
            </a:r>
          </a:p>
          <a:p>
            <a:r>
              <a:rPr lang="en-US" sz="1400" dirty="0">
                <a:ea typeface="+mn-lt"/>
                <a:cs typeface="+mn-lt"/>
              </a:rPr>
              <a:t>Taking Pedagogical Action. (n.d.). Retrieved February 27, 2021, from </a:t>
            </a:r>
            <a:r>
              <a:rPr lang="en-US" sz="1400" dirty="0">
                <a:ea typeface="+mn-lt"/>
                <a:cs typeface="+mn-lt"/>
                <a:hlinkClick r:id="rId3"/>
              </a:rPr>
              <a:t>https://csaa.wested.org/wp-content/uploads/2020/01/Taking_Pedagogical_Action.pdf</a:t>
            </a:r>
            <a:endParaRPr lang="en-US" sz="1400" dirty="0">
              <a:ea typeface="+mn-lt"/>
              <a:cs typeface="+mn-lt"/>
            </a:endParaRPr>
          </a:p>
          <a:p>
            <a:endParaRPr lang="en-US" dirty="0">
              <a:ea typeface="+mn-lt"/>
              <a:cs typeface="+mn-lt"/>
            </a:endParaRPr>
          </a:p>
          <a:p>
            <a:endParaRPr lang="en-US" sz="4000" dirty="0"/>
          </a:p>
        </p:txBody>
      </p:sp>
      <p:sp>
        <p:nvSpPr>
          <p:cNvPr id="3" name="Slide Number Placeholder 2">
            <a:extLst>
              <a:ext uri="{FF2B5EF4-FFF2-40B4-BE49-F238E27FC236}">
                <a16:creationId xmlns:a16="http://schemas.microsoft.com/office/drawing/2014/main" xmlns="" id="{04A19F88-1965-524E-A0AE-A5930BBF1007}"/>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265733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8C969-67EB-CA4B-987A-934967B767BF}"/>
              </a:ext>
            </a:extLst>
          </p:cNvPr>
          <p:cNvSpPr>
            <a:spLocks noGrp="1"/>
          </p:cNvSpPr>
          <p:nvPr>
            <p:ph type="title"/>
          </p:nvPr>
        </p:nvSpPr>
        <p:spPr/>
        <p:txBody>
          <a:bodyPr/>
          <a:lstStyle/>
          <a:p>
            <a:r>
              <a:rPr lang="en-US" dirty="0"/>
              <a:t>Reflecting on Pedagogical Action</a:t>
            </a:r>
          </a:p>
        </p:txBody>
      </p:sp>
      <p:sp>
        <p:nvSpPr>
          <p:cNvPr id="4" name="Content Placeholder 3">
            <a:extLst>
              <a:ext uri="{FF2B5EF4-FFF2-40B4-BE49-F238E27FC236}">
                <a16:creationId xmlns:a16="http://schemas.microsoft.com/office/drawing/2014/main" xmlns="" id="{AE485C18-B9F2-3E41-B00F-7BDD355557F1}"/>
              </a:ext>
            </a:extLst>
          </p:cNvPr>
          <p:cNvSpPr>
            <a:spLocks noGrp="1"/>
          </p:cNvSpPr>
          <p:nvPr>
            <p:ph sz="half" idx="1"/>
          </p:nvPr>
        </p:nvSpPr>
        <p:spPr>
          <a:xfrm>
            <a:off x="1149553" y="2057433"/>
            <a:ext cx="8992572" cy="1310104"/>
          </a:xfrm>
        </p:spPr>
        <p:txBody>
          <a:bodyPr/>
          <a:lstStyle/>
          <a:p>
            <a:r>
              <a:rPr lang="en-US" dirty="0"/>
              <a:t>Consider the different strategies we just discussed in the context of your own practice:</a:t>
            </a:r>
          </a:p>
          <a:p>
            <a:endParaRPr lang="en-US" dirty="0"/>
          </a:p>
        </p:txBody>
      </p:sp>
      <p:sp>
        <p:nvSpPr>
          <p:cNvPr id="6" name="Content Placeholder 5">
            <a:extLst>
              <a:ext uri="{FF2B5EF4-FFF2-40B4-BE49-F238E27FC236}">
                <a16:creationId xmlns:a16="http://schemas.microsoft.com/office/drawing/2014/main" xmlns="" id="{0763F625-CC5D-B741-A16D-14805708CB5E}"/>
              </a:ext>
            </a:extLst>
          </p:cNvPr>
          <p:cNvSpPr>
            <a:spLocks noGrp="1"/>
          </p:cNvSpPr>
          <p:nvPr>
            <p:ph sz="half" idx="2"/>
          </p:nvPr>
        </p:nvSpPr>
        <p:spPr>
          <a:xfrm>
            <a:off x="1149552" y="3848268"/>
            <a:ext cx="8980697" cy="2421002"/>
          </a:xfrm>
        </p:spPr>
        <p:txBody>
          <a:bodyPr numCol="2"/>
          <a:lstStyle/>
          <a:p>
            <a:pPr marL="571500" indent="-571500">
              <a:buFont typeface="Arial" panose="020B0604020202020204" pitchFamily="34" charset="0"/>
              <a:buChar char="•"/>
            </a:pPr>
            <a:r>
              <a:rPr lang="en-US" sz="3200" dirty="0"/>
              <a:t>Telling</a:t>
            </a:r>
          </a:p>
          <a:p>
            <a:pPr marL="571500" indent="-571500">
              <a:buFont typeface="Arial" panose="020B0604020202020204" pitchFamily="34" charset="0"/>
              <a:buChar char="•"/>
            </a:pPr>
            <a:r>
              <a:rPr lang="en-US" sz="3200" dirty="0"/>
              <a:t>Directing</a:t>
            </a:r>
          </a:p>
          <a:p>
            <a:pPr marL="571500" indent="-571500">
              <a:buFont typeface="Arial" panose="020B0604020202020204" pitchFamily="34" charset="0"/>
              <a:buChar char="•"/>
            </a:pPr>
            <a:r>
              <a:rPr lang="en-US" sz="3200" dirty="0"/>
              <a:t>Explaining</a:t>
            </a:r>
          </a:p>
          <a:p>
            <a:pPr marL="571500" indent="-571500">
              <a:buFont typeface="Arial" panose="020B0604020202020204" pitchFamily="34" charset="0"/>
              <a:buChar char="•"/>
            </a:pPr>
            <a:r>
              <a:rPr lang="en-US" sz="3200" dirty="0"/>
              <a:t>Prompting</a:t>
            </a:r>
          </a:p>
          <a:p>
            <a:pPr marL="571500" indent="-571500">
              <a:buFont typeface="Arial" panose="020B0604020202020204" pitchFamily="34" charset="0"/>
              <a:buChar char="•"/>
            </a:pPr>
            <a:r>
              <a:rPr lang="en-US" sz="3200" dirty="0"/>
              <a:t>Modeling</a:t>
            </a:r>
          </a:p>
          <a:p>
            <a:pPr marL="571500" indent="-571500">
              <a:buFont typeface="Arial" panose="020B0604020202020204" pitchFamily="34" charset="0"/>
              <a:buChar char="•"/>
            </a:pPr>
            <a:r>
              <a:rPr lang="en-US" sz="3200" dirty="0"/>
              <a:t>Questioning</a:t>
            </a:r>
          </a:p>
          <a:p>
            <a:pPr marL="571500" indent="-571500">
              <a:buFont typeface="Arial" panose="020B0604020202020204" pitchFamily="34" charset="0"/>
              <a:buChar char="•"/>
            </a:pPr>
            <a:r>
              <a:rPr lang="en-US" sz="3200" dirty="0"/>
              <a:t>Feedback</a:t>
            </a:r>
            <a:endParaRPr lang="en-US" dirty="0"/>
          </a:p>
        </p:txBody>
      </p:sp>
      <p:sp>
        <p:nvSpPr>
          <p:cNvPr id="3" name="Slide Number Placeholder 2">
            <a:extLst>
              <a:ext uri="{FF2B5EF4-FFF2-40B4-BE49-F238E27FC236}">
                <a16:creationId xmlns:a16="http://schemas.microsoft.com/office/drawing/2014/main" xmlns="" id="{A5D40F27-1E69-8E4C-A72B-3D138267D5DE}"/>
              </a:ext>
            </a:extLst>
          </p:cNvPr>
          <p:cNvSpPr>
            <a:spLocks noGrp="1"/>
          </p:cNvSpPr>
          <p:nvPr>
            <p:ph type="sldNum" sz="quarter" idx="10"/>
          </p:nvPr>
        </p:nvSpPr>
        <p:spPr/>
        <p:txBody>
          <a:bodyPr/>
          <a:lstStyle/>
          <a:p>
            <a:fld id="{91BD7323-49BF-4C97-8773-5EC64C492009}" type="slidenum">
              <a:rPr lang="en-US" smtClean="0"/>
              <a:pPr/>
              <a:t>25</a:t>
            </a:fld>
            <a:endParaRPr lang="en-US"/>
          </a:p>
        </p:txBody>
      </p:sp>
    </p:spTree>
    <p:extLst>
      <p:ext uri="{BB962C8B-B14F-4D97-AF65-F5344CB8AC3E}">
        <p14:creationId xmlns:p14="http://schemas.microsoft.com/office/powerpoint/2010/main" val="400018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Characteristics of Effective Feedback</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26</a:t>
            </a:fld>
            <a:endParaRPr lang="en-US" dirty="0"/>
          </a:p>
        </p:txBody>
      </p:sp>
    </p:spTree>
    <p:extLst>
      <p:ext uri="{BB962C8B-B14F-4D97-AF65-F5344CB8AC3E}">
        <p14:creationId xmlns:p14="http://schemas.microsoft.com/office/powerpoint/2010/main" val="257281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C76009-9968-4E4A-B3E7-147264151D24}"/>
              </a:ext>
            </a:extLst>
          </p:cNvPr>
          <p:cNvSpPr>
            <a:spLocks noGrp="1"/>
          </p:cNvSpPr>
          <p:nvPr>
            <p:ph type="title"/>
          </p:nvPr>
        </p:nvSpPr>
        <p:spPr/>
        <p:txBody>
          <a:bodyPr>
            <a:normAutofit/>
          </a:bodyPr>
          <a:lstStyle/>
          <a:p>
            <a:r>
              <a:rPr lang="en-US" dirty="0"/>
              <a:t>Effective Feedback</a:t>
            </a:r>
          </a:p>
        </p:txBody>
      </p:sp>
      <p:pic>
        <p:nvPicPr>
          <p:cNvPr id="16" name="Content Placeholder 15" descr="Checkmark with solid fill">
            <a:extLst>
              <a:ext uri="{FF2B5EF4-FFF2-40B4-BE49-F238E27FC236}">
                <a16:creationId xmlns:a16="http://schemas.microsoft.com/office/drawing/2014/main" xmlns="" id="{C98842A8-19CE-CF4F-9BB3-FC154CE34EF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34197" y="1369219"/>
            <a:ext cx="914400" cy="914400"/>
          </a:xfrm>
        </p:spPr>
      </p:pic>
      <p:sp>
        <p:nvSpPr>
          <p:cNvPr id="5" name="Content Placeholder 4">
            <a:extLst>
              <a:ext uri="{FF2B5EF4-FFF2-40B4-BE49-F238E27FC236}">
                <a16:creationId xmlns:a16="http://schemas.microsoft.com/office/drawing/2014/main" xmlns="" id="{E72AD9BD-5B09-5E45-AD46-C6A57A47C010}"/>
              </a:ext>
            </a:extLst>
          </p:cNvPr>
          <p:cNvSpPr>
            <a:spLocks noGrp="1"/>
          </p:cNvSpPr>
          <p:nvPr>
            <p:ph sz="half" idx="11"/>
          </p:nvPr>
        </p:nvSpPr>
        <p:spPr>
          <a:xfrm>
            <a:off x="2233242" y="1372067"/>
            <a:ext cx="7016941" cy="914400"/>
          </a:xfrm>
          <a:prstGeom prst="roundRect">
            <a:avLst/>
          </a:prstGeom>
          <a:solidFill>
            <a:srgbClr val="FEF0CA"/>
          </a:solidFill>
        </p:spPr>
        <p:txBody>
          <a:bodyPr anchor="ctr"/>
          <a:lstStyle/>
          <a:p>
            <a:r>
              <a:rPr lang="en-US" sz="2400" dirty="0"/>
              <a:t>Relates to student Learning Goals and Success Criteria</a:t>
            </a:r>
          </a:p>
        </p:txBody>
      </p:sp>
      <p:pic>
        <p:nvPicPr>
          <p:cNvPr id="20" name="Content Placeholder 19" descr="Route (Two Pins With A Path) with solid fill">
            <a:extLst>
              <a:ext uri="{FF2B5EF4-FFF2-40B4-BE49-F238E27FC236}">
                <a16:creationId xmlns:a16="http://schemas.microsoft.com/office/drawing/2014/main" xmlns="" id="{A060EB8E-71E3-814F-ACA0-4F94DAD50D17}"/>
              </a:ext>
            </a:extLst>
          </p:cNvPr>
          <p:cNvPicPr>
            <a:picLocks noGrp="1" noChangeAspect="1"/>
          </p:cNvPicPr>
          <p:nvPr>
            <p:ph sz="half" idx="16"/>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49550" y="2514600"/>
            <a:ext cx="914400" cy="914400"/>
          </a:xfrm>
        </p:spPr>
      </p:pic>
      <p:sp>
        <p:nvSpPr>
          <p:cNvPr id="8" name="Content Placeholder 7">
            <a:extLst>
              <a:ext uri="{FF2B5EF4-FFF2-40B4-BE49-F238E27FC236}">
                <a16:creationId xmlns:a16="http://schemas.microsoft.com/office/drawing/2014/main" xmlns="" id="{76DCC8A6-3549-A24E-B525-EF04BB1622C2}"/>
              </a:ext>
            </a:extLst>
          </p:cNvPr>
          <p:cNvSpPr>
            <a:spLocks noGrp="1"/>
          </p:cNvSpPr>
          <p:nvPr>
            <p:ph sz="half" idx="14"/>
          </p:nvPr>
        </p:nvSpPr>
        <p:spPr>
          <a:xfrm>
            <a:off x="2233242" y="2514600"/>
            <a:ext cx="7016941" cy="914400"/>
          </a:xfrm>
          <a:prstGeom prst="roundRect">
            <a:avLst/>
          </a:prstGeom>
          <a:solidFill>
            <a:srgbClr val="FEF0CA"/>
          </a:solidFill>
        </p:spPr>
        <p:txBody>
          <a:bodyPr anchor="ctr"/>
          <a:lstStyle/>
          <a:p>
            <a:r>
              <a:rPr lang="en-US" sz="2400" dirty="0"/>
              <a:t>Actionable for the student</a:t>
            </a:r>
          </a:p>
        </p:txBody>
      </p:sp>
      <p:pic>
        <p:nvPicPr>
          <p:cNvPr id="26" name="Content Placeholder 25" descr="Target Audience with solid fill">
            <a:extLst>
              <a:ext uri="{FF2B5EF4-FFF2-40B4-BE49-F238E27FC236}">
                <a16:creationId xmlns:a16="http://schemas.microsoft.com/office/drawing/2014/main" xmlns="" id="{0C212836-8088-6C42-AB9B-15552D124241}"/>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51965" y="3920260"/>
            <a:ext cx="914400" cy="914400"/>
          </a:xfrm>
        </p:spPr>
      </p:pic>
      <p:sp>
        <p:nvSpPr>
          <p:cNvPr id="9" name="Content Placeholder 8">
            <a:extLst>
              <a:ext uri="{FF2B5EF4-FFF2-40B4-BE49-F238E27FC236}">
                <a16:creationId xmlns:a16="http://schemas.microsoft.com/office/drawing/2014/main" xmlns="" id="{417194F0-8AFD-C443-AEEA-267BC65ADF07}"/>
              </a:ext>
            </a:extLst>
          </p:cNvPr>
          <p:cNvSpPr>
            <a:spLocks noGrp="1"/>
          </p:cNvSpPr>
          <p:nvPr>
            <p:ph sz="half" idx="15"/>
          </p:nvPr>
        </p:nvSpPr>
        <p:spPr>
          <a:xfrm>
            <a:off x="2148597" y="3920260"/>
            <a:ext cx="7101586" cy="914401"/>
          </a:xfrm>
          <a:prstGeom prst="roundRect">
            <a:avLst/>
          </a:prstGeom>
          <a:solidFill>
            <a:srgbClr val="FEF0CA"/>
          </a:solidFill>
        </p:spPr>
        <p:txBody>
          <a:bodyPr anchor="ctr"/>
          <a:lstStyle/>
          <a:p>
            <a:r>
              <a:rPr lang="en-US" sz="2400" dirty="0"/>
              <a:t>Specific to the learner</a:t>
            </a:r>
          </a:p>
        </p:txBody>
      </p:sp>
      <p:pic>
        <p:nvPicPr>
          <p:cNvPr id="22" name="Content Placeholder 21" descr="Head with gears with solid fill">
            <a:extLst>
              <a:ext uri="{FF2B5EF4-FFF2-40B4-BE49-F238E27FC236}">
                <a16:creationId xmlns:a16="http://schemas.microsoft.com/office/drawing/2014/main" xmlns="" id="{6F0214D0-32E9-F847-8998-7C9714B320B4}"/>
              </a:ext>
            </a:extLst>
          </p:cNvPr>
          <p:cNvPicPr>
            <a:picLocks noGrp="1" noChangeAspect="1"/>
          </p:cNvPicPr>
          <p:nvPr>
            <p:ph sz="half" idx="13"/>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34197" y="5325920"/>
            <a:ext cx="914400" cy="914400"/>
          </a:xfrm>
        </p:spPr>
      </p:pic>
      <p:sp>
        <p:nvSpPr>
          <p:cNvPr id="11" name="Content Placeholder 10">
            <a:extLst>
              <a:ext uri="{FF2B5EF4-FFF2-40B4-BE49-F238E27FC236}">
                <a16:creationId xmlns:a16="http://schemas.microsoft.com/office/drawing/2014/main" xmlns="" id="{D83998B3-1FA1-4142-AA50-9E6405D5DD73}"/>
              </a:ext>
            </a:extLst>
          </p:cNvPr>
          <p:cNvSpPr>
            <a:spLocks noGrp="1"/>
          </p:cNvSpPr>
          <p:nvPr>
            <p:ph sz="half" idx="17"/>
          </p:nvPr>
        </p:nvSpPr>
        <p:spPr>
          <a:xfrm>
            <a:off x="2233242" y="5325919"/>
            <a:ext cx="7016941" cy="914401"/>
          </a:xfrm>
          <a:prstGeom prst="roundRect">
            <a:avLst/>
          </a:prstGeom>
          <a:solidFill>
            <a:srgbClr val="FEF0CA"/>
          </a:solidFill>
        </p:spPr>
        <p:txBody>
          <a:bodyPr anchor="ctr"/>
          <a:lstStyle/>
          <a:p>
            <a:r>
              <a:rPr lang="en-US" sz="2400" dirty="0"/>
              <a:t>Helps students manage their own progress toward Learning Goals</a:t>
            </a:r>
          </a:p>
        </p:txBody>
      </p:sp>
      <p:sp>
        <p:nvSpPr>
          <p:cNvPr id="12" name="Slide Number Placeholder 2">
            <a:extLst>
              <a:ext uri="{FF2B5EF4-FFF2-40B4-BE49-F238E27FC236}">
                <a16:creationId xmlns:a16="http://schemas.microsoft.com/office/drawing/2014/main" xmlns="" id="{354D47CB-C72D-4B52-9F3B-664FEC364FDC}"/>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27</a:t>
            </a:fld>
            <a:endParaRPr lang="en-US" dirty="0"/>
          </a:p>
        </p:txBody>
      </p:sp>
    </p:spTree>
    <p:extLst>
      <p:ext uri="{BB962C8B-B14F-4D97-AF65-F5344CB8AC3E}">
        <p14:creationId xmlns:p14="http://schemas.microsoft.com/office/powerpoint/2010/main" val="149892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B55D86F-0708-F145-ACF1-6EBD6C5C28C0}"/>
              </a:ext>
            </a:extLst>
          </p:cNvPr>
          <p:cNvSpPr>
            <a:spLocks noGrp="1"/>
          </p:cNvSpPr>
          <p:nvPr>
            <p:ph type="title"/>
          </p:nvPr>
        </p:nvSpPr>
        <p:spPr/>
        <p:txBody>
          <a:bodyPr anchor="t">
            <a:noAutofit/>
          </a:bodyPr>
          <a:lstStyle/>
          <a:p>
            <a:r>
              <a:rPr lang="en-US" dirty="0"/>
              <a:t>Related to Learning Goals and Success Criteria </a:t>
            </a:r>
          </a:p>
        </p:txBody>
      </p:sp>
      <p:pic>
        <p:nvPicPr>
          <p:cNvPr id="10" name="Content Placeholder 9" descr="Graduation cap with solid fill">
            <a:extLst>
              <a:ext uri="{FF2B5EF4-FFF2-40B4-BE49-F238E27FC236}">
                <a16:creationId xmlns:a16="http://schemas.microsoft.com/office/drawing/2014/main" xmlns="" id="{CA23BF4F-9488-444B-9100-7F955F967C8D}"/>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04316" y="2254704"/>
            <a:ext cx="1828800" cy="1828800"/>
          </a:xfrm>
        </p:spPr>
      </p:pic>
      <p:sp>
        <p:nvSpPr>
          <p:cNvPr id="4" name="Content Placeholder 3">
            <a:extLst>
              <a:ext uri="{FF2B5EF4-FFF2-40B4-BE49-F238E27FC236}">
                <a16:creationId xmlns:a16="http://schemas.microsoft.com/office/drawing/2014/main" xmlns="" id="{E24B5606-8AD0-7A45-B57B-45027EB7D2CB}"/>
              </a:ext>
            </a:extLst>
          </p:cNvPr>
          <p:cNvSpPr>
            <a:spLocks noGrp="1"/>
          </p:cNvSpPr>
          <p:nvPr>
            <p:ph sz="half" idx="11"/>
          </p:nvPr>
        </p:nvSpPr>
        <p:spPr>
          <a:xfrm>
            <a:off x="1149552" y="4083504"/>
            <a:ext cx="3541718" cy="2176039"/>
          </a:xfrm>
          <a:prstGeom prst="round2DiagRect">
            <a:avLst/>
          </a:prstGeom>
          <a:solidFill>
            <a:srgbClr val="FEF0CA"/>
          </a:solidFill>
        </p:spPr>
        <p:txBody>
          <a:bodyPr anchor="ctr"/>
          <a:lstStyle/>
          <a:p>
            <a:pPr algn="ctr"/>
            <a:r>
              <a:rPr lang="en-US" sz="2400" dirty="0"/>
              <a:t>Students: clarity about Learning Goals and Success Criteria</a:t>
            </a:r>
          </a:p>
        </p:txBody>
      </p:sp>
      <p:pic>
        <p:nvPicPr>
          <p:cNvPr id="13" name="Content Placeholder 12" descr="Classroom with solid fill">
            <a:extLst>
              <a:ext uri="{FF2B5EF4-FFF2-40B4-BE49-F238E27FC236}">
                <a16:creationId xmlns:a16="http://schemas.microsoft.com/office/drawing/2014/main" xmlns="" id="{17B0E740-967F-2C45-8FA0-9807CF3A0F6B}"/>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402493" y="2254704"/>
            <a:ext cx="1828800" cy="1828800"/>
          </a:xfrm>
        </p:spPr>
      </p:pic>
      <p:sp>
        <p:nvSpPr>
          <p:cNvPr id="5" name="Content Placeholder 4">
            <a:extLst>
              <a:ext uri="{FF2B5EF4-FFF2-40B4-BE49-F238E27FC236}">
                <a16:creationId xmlns:a16="http://schemas.microsoft.com/office/drawing/2014/main" xmlns="" id="{01056B2A-6961-EF4D-8504-80060C05FD58}"/>
              </a:ext>
            </a:extLst>
          </p:cNvPr>
          <p:cNvSpPr>
            <a:spLocks noGrp="1"/>
          </p:cNvSpPr>
          <p:nvPr>
            <p:ph sz="half" idx="12"/>
          </p:nvPr>
        </p:nvSpPr>
        <p:spPr>
          <a:xfrm>
            <a:off x="5546034" y="4083504"/>
            <a:ext cx="3541718" cy="2176040"/>
          </a:xfrm>
          <a:prstGeom prst="round2DiagRect">
            <a:avLst/>
          </a:prstGeom>
          <a:solidFill>
            <a:srgbClr val="FEF0CA"/>
          </a:solidFill>
        </p:spPr>
        <p:txBody>
          <a:bodyPr anchor="ctr"/>
          <a:lstStyle/>
          <a:p>
            <a:r>
              <a:rPr lang="en-US" sz="2400" dirty="0"/>
              <a:t>Teacher: understanding of the progression of learning that leads toward Learning Goals and Success Criteria</a:t>
            </a:r>
          </a:p>
        </p:txBody>
      </p:sp>
      <p:sp>
        <p:nvSpPr>
          <p:cNvPr id="7" name="Slide Number Placeholder 2">
            <a:extLst>
              <a:ext uri="{FF2B5EF4-FFF2-40B4-BE49-F238E27FC236}">
                <a16:creationId xmlns:a16="http://schemas.microsoft.com/office/drawing/2014/main" xmlns="" id="{2B7A81CE-AFC6-1E49-8F4E-2FA069980D3D}"/>
              </a:ext>
            </a:extLst>
          </p:cNvPr>
          <p:cNvSpPr>
            <a:spLocks noGrp="1"/>
          </p:cNvSpPr>
          <p:nvPr>
            <p:ph type="sldNum" sz="quarter" idx="10"/>
          </p:nvPr>
        </p:nvSpPr>
        <p:spPr>
          <a:xfrm>
            <a:off x="11016766" y="6309650"/>
            <a:ext cx="683339" cy="365125"/>
          </a:xfrm>
        </p:spPr>
        <p:txBody>
          <a:bodyPr/>
          <a:lstStyle/>
          <a:p>
            <a:pPr>
              <a:spcAft>
                <a:spcPts val="600"/>
              </a:spcAft>
            </a:pPr>
            <a:fld id="{91BD7323-49BF-4C97-8773-5EC64C492009}" type="slidenum">
              <a:rPr lang="en-US" smtClean="0"/>
              <a:pPr>
                <a:spcAft>
                  <a:spcPts val="600"/>
                </a:spcAft>
              </a:pPr>
              <a:t>28</a:t>
            </a:fld>
            <a:endParaRPr lang="en-US" dirty="0"/>
          </a:p>
        </p:txBody>
      </p:sp>
    </p:spTree>
    <p:extLst>
      <p:ext uri="{BB962C8B-B14F-4D97-AF65-F5344CB8AC3E}">
        <p14:creationId xmlns:p14="http://schemas.microsoft.com/office/powerpoint/2010/main" val="305311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p:txBody>
          <a:bodyPr/>
          <a:lstStyle/>
          <a:p>
            <a:r>
              <a:rPr lang="en-US" dirty="0"/>
              <a:t>Feedback: Related to Learning Goals</a:t>
            </a:r>
          </a:p>
        </p:txBody>
      </p:sp>
      <p:sp>
        <p:nvSpPr>
          <p:cNvPr id="5" name="Content Placeholder 4">
            <a:extLst>
              <a:ext uri="{FF2B5EF4-FFF2-40B4-BE49-F238E27FC236}">
                <a16:creationId xmlns:a16="http://schemas.microsoft.com/office/drawing/2014/main" xmlns="" id="{043C024D-719C-E740-93E9-8D55FAF63A98}"/>
              </a:ext>
            </a:extLst>
          </p:cNvPr>
          <p:cNvSpPr>
            <a:spLocks noGrp="1"/>
          </p:cNvSpPr>
          <p:nvPr>
            <p:ph sz="half" idx="1"/>
          </p:nvPr>
        </p:nvSpPr>
        <p:spPr>
          <a:xfrm>
            <a:off x="1149550" y="1986186"/>
            <a:ext cx="8414175" cy="816974"/>
          </a:xfrm>
          <a:solidFill>
            <a:srgbClr val="FEF0CA"/>
          </a:solidFill>
        </p:spPr>
        <p:txBody>
          <a:bodyPr/>
          <a:lstStyle/>
          <a:p>
            <a:r>
              <a:rPr lang="en-US" sz="2400" b="1" dirty="0"/>
              <a:t>Learning Goal: </a:t>
            </a:r>
            <a:r>
              <a:rPr lang="en-US" sz="2400" dirty="0"/>
              <a:t>Identify relevant evidence from different texts to support a claim.</a:t>
            </a:r>
          </a:p>
        </p:txBody>
      </p:sp>
      <p:sp>
        <p:nvSpPr>
          <p:cNvPr id="6" name="Content Placeholder 5">
            <a:extLst>
              <a:ext uri="{FF2B5EF4-FFF2-40B4-BE49-F238E27FC236}">
                <a16:creationId xmlns:a16="http://schemas.microsoft.com/office/drawing/2014/main" xmlns="" id="{434F7EA9-874A-2147-8BF5-5F22761B5748}"/>
              </a:ext>
            </a:extLst>
          </p:cNvPr>
          <p:cNvSpPr>
            <a:spLocks noGrp="1"/>
          </p:cNvSpPr>
          <p:nvPr>
            <p:ph sz="half" idx="2"/>
          </p:nvPr>
        </p:nvSpPr>
        <p:spPr>
          <a:xfrm>
            <a:off x="1149550" y="2907885"/>
            <a:ext cx="9037493" cy="954107"/>
          </a:xfrm>
        </p:spPr>
        <p:txBody>
          <a:bodyPr/>
          <a:lstStyle/>
          <a:p>
            <a:r>
              <a:rPr lang="en-US" sz="2800" b="1" dirty="0"/>
              <a:t>What feedback is more likely to help a student identify relevant evidence to support a claim?</a:t>
            </a:r>
          </a:p>
        </p:txBody>
      </p:sp>
      <p:sp>
        <p:nvSpPr>
          <p:cNvPr id="9" name="Content Placeholder 8">
            <a:extLst>
              <a:ext uri="{FF2B5EF4-FFF2-40B4-BE49-F238E27FC236}">
                <a16:creationId xmlns:a16="http://schemas.microsoft.com/office/drawing/2014/main" xmlns="" id="{2BE62B0F-6FBC-1D40-AF6E-3D68A41E9165}"/>
              </a:ext>
            </a:extLst>
          </p:cNvPr>
          <p:cNvSpPr>
            <a:spLocks noGrp="1"/>
          </p:cNvSpPr>
          <p:nvPr>
            <p:ph sz="half" idx="11"/>
          </p:nvPr>
        </p:nvSpPr>
        <p:spPr>
          <a:xfrm>
            <a:off x="1149550" y="3950115"/>
            <a:ext cx="8414175" cy="2907885"/>
          </a:xfrm>
        </p:spPr>
        <p:txBody>
          <a:bodyPr/>
          <a:lstStyle/>
          <a:p>
            <a:pPr marL="285750" indent="-285750">
              <a:buFont typeface="Arial" panose="020B0604020202020204" pitchFamily="34" charset="0"/>
              <a:buChar char="•"/>
            </a:pPr>
            <a:r>
              <a:rPr lang="en-US" sz="2400" dirty="0"/>
              <a:t>Please review more carefully for grammar errors that interfere with your meaning and distract from your point.”</a:t>
            </a:r>
          </a:p>
          <a:p>
            <a:pPr marL="285750" indent="-285750">
              <a:buFont typeface="Arial" panose="020B0604020202020204" pitchFamily="34" charset="0"/>
              <a:buChar char="•"/>
            </a:pPr>
            <a:r>
              <a:rPr lang="en-US" sz="2400" dirty="0"/>
              <a:t>“I don’t see a strong connection between this evidence and your claim. What additional evidence can directly support your ideas? What reasoning can you add to strengthen your argument?”</a:t>
            </a:r>
          </a:p>
          <a:p>
            <a:endParaRPr lang="en-US" sz="2800" dirty="0"/>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29</a:t>
            </a:fld>
            <a:endParaRPr lang="en-US"/>
          </a:p>
        </p:txBody>
      </p:sp>
    </p:spTree>
    <p:extLst>
      <p:ext uri="{BB962C8B-B14F-4D97-AF65-F5344CB8AC3E}">
        <p14:creationId xmlns:p14="http://schemas.microsoft.com/office/powerpoint/2010/main" val="294968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a:xfrm>
            <a:off x="1147833" y="374619"/>
            <a:ext cx="8596668" cy="1320800"/>
          </a:xfrm>
        </p:spPr>
        <p:txBody>
          <a:bodyPr/>
          <a:lstStyle/>
          <a:p>
            <a:r>
              <a:rPr lang="en-US" dirty="0"/>
              <a:t>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type="body" sz="quarter" idx="13"/>
          </p:nvPr>
        </p:nvSpPr>
        <p:spPr>
          <a:xfrm>
            <a:off x="1147833" y="1777835"/>
            <a:ext cx="9188715" cy="4901324"/>
          </a:xfrm>
        </p:spPr>
        <p:txBody>
          <a:bodyPr/>
          <a:lstStyle/>
          <a:p>
            <a:pPr marL="0" indent="0">
              <a:buNone/>
            </a:pPr>
            <a:r>
              <a:rPr lang="en-US" dirty="0"/>
              <a:t>Participants will be able to:</a:t>
            </a:r>
          </a:p>
          <a:p>
            <a:r>
              <a:rPr lang="en-US" sz="3200" dirty="0"/>
              <a:t>Reflect on and improve the use of descriptive feedback that moves students toward Learning Goals</a:t>
            </a:r>
          </a:p>
          <a:p>
            <a:r>
              <a:rPr lang="en-US" sz="3200" dirty="0"/>
              <a:t>Reflect on teaching practice through the use of formative assessment strategies</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927864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p:txBody>
          <a:bodyPr/>
          <a:lstStyle/>
          <a:p>
            <a:r>
              <a:rPr lang="en-US" dirty="0"/>
              <a:t>Examples: Learning Goals</a:t>
            </a:r>
          </a:p>
        </p:txBody>
      </p:sp>
      <p:sp>
        <p:nvSpPr>
          <p:cNvPr id="4" name="Content Placeholder 3">
            <a:extLst>
              <a:ext uri="{FF2B5EF4-FFF2-40B4-BE49-F238E27FC236}">
                <a16:creationId xmlns:a16="http://schemas.microsoft.com/office/drawing/2014/main" xmlns="" id="{51A15C01-F5FE-A946-9166-605F8585EBF3}"/>
              </a:ext>
            </a:extLst>
          </p:cNvPr>
          <p:cNvSpPr>
            <a:spLocks noGrp="1"/>
          </p:cNvSpPr>
          <p:nvPr>
            <p:ph sz="half" idx="1"/>
          </p:nvPr>
        </p:nvSpPr>
        <p:spPr>
          <a:xfrm>
            <a:off x="911016" y="1197194"/>
            <a:ext cx="8511280" cy="965574"/>
          </a:xfrm>
          <a:solidFill>
            <a:srgbClr val="FEF0CA"/>
          </a:solidFill>
        </p:spPr>
        <p:txBody>
          <a:bodyPr/>
          <a:lstStyle/>
          <a:p>
            <a:r>
              <a:rPr lang="en-US" sz="2700" b="1" dirty="0"/>
              <a:t>Learning Goal: </a:t>
            </a:r>
            <a:r>
              <a:rPr lang="en-US" sz="2700" dirty="0"/>
              <a:t>Identify relevant evidence from different texts to support a claim.</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11015" y="2270584"/>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701143" y="3205942"/>
            <a:ext cx="4288301" cy="365760"/>
          </a:xfrm>
          <a:solidFill>
            <a:srgbClr val="4A609A"/>
          </a:solidFill>
        </p:spPr>
        <p:txBody>
          <a:bodyPr anchor="ctr"/>
          <a:lstStyle/>
          <a:p>
            <a:r>
              <a:rPr lang="en-US" sz="2400" dirty="0">
                <a:solidFill>
                  <a:schemeClr val="bg1"/>
                </a:solidFill>
              </a:rPr>
              <a:t>Less Related to Learning Goals</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701143" y="3571702"/>
            <a:ext cx="3795235" cy="1893963"/>
          </a:xfrm>
        </p:spPr>
        <p:txBody>
          <a:bodyPr/>
          <a:lstStyle/>
          <a:p>
            <a:pPr marL="347472" indent="-283464">
              <a:buFont typeface="Arial" panose="020B0604020202020204" pitchFamily="34" charset="0"/>
              <a:buChar char="•"/>
            </a:pPr>
            <a:r>
              <a:rPr lang="en-US" sz="2400" dirty="0"/>
              <a:t>“Please review more carefully for grammar errors that interfere with your meaning and distract from your point.”</a:t>
            </a:r>
          </a:p>
          <a:p>
            <a:endParaRPr lang="en-US" sz="2400" dirty="0"/>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285924" y="3205942"/>
            <a:ext cx="4410237" cy="365760"/>
          </a:xfrm>
          <a:solidFill>
            <a:srgbClr val="4A609A"/>
          </a:solidFill>
        </p:spPr>
        <p:txBody>
          <a:bodyPr anchor="ctr"/>
          <a:lstStyle/>
          <a:p>
            <a:r>
              <a:rPr lang="en-US" sz="2400" dirty="0">
                <a:solidFill>
                  <a:schemeClr val="bg1"/>
                </a:solidFill>
              </a:rPr>
              <a:t>More Related to Learning Goals</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290352" y="3571702"/>
            <a:ext cx="4131942" cy="1893963"/>
          </a:xfrm>
        </p:spPr>
        <p:txBody>
          <a:bodyPr/>
          <a:lstStyle/>
          <a:p>
            <a:pPr marL="347472" indent="-347472">
              <a:buFont typeface="Arial" panose="020B0604020202020204" pitchFamily="34" charset="0"/>
              <a:buChar char="•"/>
            </a:pPr>
            <a:r>
              <a:rPr lang="en-US" sz="2400" dirty="0"/>
              <a:t>“I don’t see a strong connection between this evidence and your claim. What additional evidence can directly support your ideas? What reasoning can you add to strengthen your argument?”</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30</a:t>
            </a:fld>
            <a:endParaRPr lang="en-US" dirty="0"/>
          </a:p>
        </p:txBody>
      </p:sp>
    </p:spTree>
    <p:extLst>
      <p:ext uri="{BB962C8B-B14F-4D97-AF65-F5344CB8AC3E}">
        <p14:creationId xmlns:p14="http://schemas.microsoft.com/office/powerpoint/2010/main" val="142658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006ADBF-38EF-AC4B-A49C-8CC556AABE48}"/>
              </a:ext>
            </a:extLst>
          </p:cNvPr>
          <p:cNvSpPr>
            <a:spLocks noGrp="1"/>
          </p:cNvSpPr>
          <p:nvPr>
            <p:ph type="title"/>
          </p:nvPr>
        </p:nvSpPr>
        <p:spPr/>
        <p:txBody>
          <a:bodyPr/>
          <a:lstStyle/>
          <a:p>
            <a:r>
              <a:rPr lang="en-US" dirty="0"/>
              <a:t>Actionable</a:t>
            </a:r>
          </a:p>
        </p:txBody>
      </p:sp>
      <p:sp>
        <p:nvSpPr>
          <p:cNvPr id="4" name="Content Placeholder 3">
            <a:extLst>
              <a:ext uri="{FF2B5EF4-FFF2-40B4-BE49-F238E27FC236}">
                <a16:creationId xmlns:a16="http://schemas.microsoft.com/office/drawing/2014/main" xmlns="" id="{F756C451-687B-684D-B7E6-7CB0E1FFCC45}"/>
              </a:ext>
            </a:extLst>
          </p:cNvPr>
          <p:cNvSpPr>
            <a:spLocks noGrp="1"/>
          </p:cNvSpPr>
          <p:nvPr>
            <p:ph sz="quarter" idx="12"/>
          </p:nvPr>
        </p:nvSpPr>
        <p:spPr>
          <a:xfrm>
            <a:off x="879263" y="1796387"/>
            <a:ext cx="8992571" cy="4878388"/>
          </a:xfrm>
        </p:spPr>
        <p:txBody>
          <a:bodyPr/>
          <a:lstStyle/>
          <a:p>
            <a:pPr marL="347472" indent="-347472">
              <a:buFont typeface="Arial" panose="020B0604020202020204" pitchFamily="34" charset="0"/>
              <a:buChar char="•"/>
            </a:pPr>
            <a:r>
              <a:rPr lang="en-US" sz="3200" dirty="0"/>
              <a:t>Clarifies for the student where their learning is in relation to the Learning Goal</a:t>
            </a:r>
          </a:p>
          <a:p>
            <a:pPr marL="347472" indent="-347472">
              <a:buFont typeface="Arial" panose="020B0604020202020204" pitchFamily="34" charset="0"/>
              <a:buChar char="•"/>
            </a:pPr>
            <a:r>
              <a:rPr lang="en-US" sz="3200" dirty="0"/>
              <a:t>Communicates strengths and next steps</a:t>
            </a:r>
          </a:p>
          <a:p>
            <a:pPr marL="347472" indent="-347472">
              <a:buFont typeface="Arial" panose="020B0604020202020204" pitchFamily="34" charset="0"/>
              <a:buChar char="•"/>
            </a:pPr>
            <a:r>
              <a:rPr lang="en-US" sz="3200" dirty="0"/>
              <a:t>Is followed by time for supported reflection and application</a:t>
            </a:r>
          </a:p>
        </p:txBody>
      </p:sp>
      <p:sp>
        <p:nvSpPr>
          <p:cNvPr id="5" name="Slide Number Placeholder 2">
            <a:extLst>
              <a:ext uri="{FF2B5EF4-FFF2-40B4-BE49-F238E27FC236}">
                <a16:creationId xmlns:a16="http://schemas.microsoft.com/office/drawing/2014/main" xmlns="" id="{46E3FB91-98A2-BD41-A5B2-C87186261AF6}"/>
              </a:ext>
            </a:extLst>
          </p:cNvPr>
          <p:cNvSpPr txBox="1">
            <a:spLocks/>
          </p:cNvSpPr>
          <p:nvPr/>
        </p:nvSpPr>
        <p:spPr>
          <a:xfrm>
            <a:off x="11016766" y="6309650"/>
            <a:ext cx="683339" cy="365125"/>
          </a:xfrm>
          <a:prstGeom prst="rect">
            <a:avLst/>
          </a:prstGeom>
        </p:spPr>
        <p:txBody>
          <a:bodyPr/>
          <a:lstStyle>
            <a:lvl1pPr marL="0" indent="0" algn="l" defTabSz="457200" rtl="0" eaLnBrk="1" latinLnBrk="0" hangingPunct="1">
              <a:spcBef>
                <a:spcPts val="1000"/>
              </a:spcBef>
              <a:spcAft>
                <a:spcPts val="0"/>
              </a:spcAft>
              <a:buClr>
                <a:srgbClr val="D2BD24"/>
              </a:buClr>
              <a:buSzPct val="100000"/>
              <a:buFont typeface="Wingdings 3" panose="05040102010807070707" pitchFamily="18" charset="2"/>
              <a:buNone/>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a:fld id="{91BD7323-49BF-4C97-8773-5EC64C492009}" type="slidenum">
              <a:rPr lang="en-US" sz="1800" smtClean="0">
                <a:solidFill>
                  <a:schemeClr val="bg1"/>
                </a:solidFill>
              </a:rPr>
              <a:pPr algn="r"/>
              <a:t>31</a:t>
            </a:fld>
            <a:endParaRPr lang="en-US" sz="1800" dirty="0">
              <a:solidFill>
                <a:schemeClr val="bg1"/>
              </a:solidFill>
            </a:endParaRPr>
          </a:p>
        </p:txBody>
      </p:sp>
    </p:spTree>
    <p:extLst>
      <p:ext uri="{BB962C8B-B14F-4D97-AF65-F5344CB8AC3E}">
        <p14:creationId xmlns:p14="http://schemas.microsoft.com/office/powerpoint/2010/main" val="214383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DA6C4-AD4C-8F4A-A4EC-6ECC44DA1AE2}"/>
              </a:ext>
            </a:extLst>
          </p:cNvPr>
          <p:cNvSpPr>
            <a:spLocks noGrp="1"/>
          </p:cNvSpPr>
          <p:nvPr>
            <p:ph type="title"/>
          </p:nvPr>
        </p:nvSpPr>
        <p:spPr/>
        <p:txBody>
          <a:bodyPr/>
          <a:lstStyle/>
          <a:p>
            <a:r>
              <a:rPr lang="en-US" dirty="0"/>
              <a:t>What is actionable?</a:t>
            </a:r>
          </a:p>
        </p:txBody>
      </p:sp>
      <p:sp>
        <p:nvSpPr>
          <p:cNvPr id="7" name="TextBox 6">
            <a:extLst>
              <a:ext uri="{FF2B5EF4-FFF2-40B4-BE49-F238E27FC236}">
                <a16:creationId xmlns:a16="http://schemas.microsoft.com/office/drawing/2014/main" xmlns="" id="{371BA4E0-4BB7-0544-A79B-4A67B40BA90E}"/>
              </a:ext>
            </a:extLst>
          </p:cNvPr>
          <p:cNvSpPr txBox="1"/>
          <p:nvPr/>
        </p:nvSpPr>
        <p:spPr>
          <a:xfrm>
            <a:off x="1149553" y="1309850"/>
            <a:ext cx="8444614" cy="954107"/>
          </a:xfrm>
          <a:prstGeom prst="rect">
            <a:avLst/>
          </a:prstGeom>
          <a:noFill/>
        </p:spPr>
        <p:txBody>
          <a:bodyPr wrap="square" rtlCol="0">
            <a:spAutoFit/>
          </a:bodyPr>
          <a:lstStyle/>
          <a:p>
            <a:r>
              <a:rPr lang="en-US" sz="2800" b="1" dirty="0">
                <a:solidFill>
                  <a:schemeClr val="tx1">
                    <a:lumMod val="75000"/>
                    <a:lumOff val="25000"/>
                  </a:schemeClr>
                </a:solidFill>
              </a:rPr>
              <a:t>What feedback is more likely to help a student improve their learning?</a:t>
            </a:r>
          </a:p>
        </p:txBody>
      </p:sp>
      <p:sp>
        <p:nvSpPr>
          <p:cNvPr id="4" name="TextBox 3">
            <a:extLst>
              <a:ext uri="{FF2B5EF4-FFF2-40B4-BE49-F238E27FC236}">
                <a16:creationId xmlns:a16="http://schemas.microsoft.com/office/drawing/2014/main" xmlns="" id="{E056F695-C4A2-4548-8F5A-7D1A5F77A38B}"/>
              </a:ext>
            </a:extLst>
          </p:cNvPr>
          <p:cNvSpPr txBox="1"/>
          <p:nvPr/>
        </p:nvSpPr>
        <p:spPr>
          <a:xfrm>
            <a:off x="1149552" y="2263957"/>
            <a:ext cx="8614922" cy="4093428"/>
          </a:xfrm>
          <a:prstGeom prst="rect">
            <a:avLst/>
          </a:prstGeom>
          <a:noFill/>
        </p:spPr>
        <p:txBody>
          <a:bodyPr wrap="square" rtlCol="0">
            <a:spAutoFit/>
          </a:bodyPr>
          <a:lstStyle/>
          <a:p>
            <a:pPr marL="342900" indent="-342900">
              <a:buClr>
                <a:srgbClr val="CDA728"/>
              </a:buClr>
              <a:buFont typeface="Arial" panose="020B0604020202020204" pitchFamily="34" charset="0"/>
              <a:buChar char="•"/>
            </a:pPr>
            <a:r>
              <a:rPr lang="en-US" sz="2400" dirty="0">
                <a:solidFill>
                  <a:schemeClr val="tx1">
                    <a:lumMod val="75000"/>
                    <a:lumOff val="25000"/>
                  </a:schemeClr>
                </a:solidFill>
              </a:rPr>
              <a:t>“Keep up the good work!”</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ea typeface="+mn-lt"/>
                <a:cs typeface="+mn-lt"/>
              </a:rPr>
              <a:t>"You laid out all your points and supported them with evidence but need to tie everything together in a conclusion. Let’s look at the anchor chart for what to include in a strong conclusion to help you plan.”</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rPr>
              <a:t>“B-”</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rPr>
              <a:t>“Please put in more effort next time.” </a:t>
            </a:r>
            <a:endParaRPr lang="en-US" sz="2400" dirty="0">
              <a:solidFill>
                <a:schemeClr val="tx1">
                  <a:lumMod val="75000"/>
                  <a:lumOff val="25000"/>
                </a:schemeClr>
              </a:solidFill>
              <a:ea typeface="+mn-lt"/>
              <a:cs typeface="+mn-lt"/>
            </a:endParaRPr>
          </a:p>
          <a:p>
            <a:pPr marL="342900" indent="-342900">
              <a:buClr>
                <a:srgbClr val="CDA728"/>
              </a:buClr>
              <a:buFont typeface="Arial" panose="020B0604020202020204" pitchFamily="34" charset="0"/>
              <a:buChar char="•"/>
            </a:pPr>
            <a:r>
              <a:rPr lang="en-US" sz="2400" dirty="0">
                <a:solidFill>
                  <a:schemeClr val="tx1">
                    <a:lumMod val="75000"/>
                    <a:lumOff val="25000"/>
                  </a:schemeClr>
                </a:solidFill>
                <a:ea typeface="+mn-lt"/>
                <a:cs typeface="+mn-lt"/>
              </a:rPr>
              <a:t>“What evidence can you add to support your point in paragraphs two and three?”</a:t>
            </a:r>
            <a:r>
              <a:rPr lang="en-US" sz="2400" dirty="0">
                <a:solidFill>
                  <a:schemeClr val="tx1">
                    <a:lumMod val="75000"/>
                    <a:lumOff val="25000"/>
                  </a:schemeClr>
                </a:solidFill>
              </a:rPr>
              <a:t> </a:t>
            </a:r>
          </a:p>
          <a:p>
            <a:pPr marL="342900" indent="-342900">
              <a:buClr>
                <a:srgbClr val="CDA728"/>
              </a:buClr>
              <a:buFont typeface="Arial" panose="020B0604020202020204" pitchFamily="34" charset="0"/>
              <a:buChar char="•"/>
            </a:pPr>
            <a:r>
              <a:rPr lang="en-US" sz="2400" dirty="0">
                <a:solidFill>
                  <a:schemeClr val="tx1">
                    <a:lumMod val="75000"/>
                    <a:lumOff val="25000"/>
                  </a:schemeClr>
                </a:solidFill>
              </a:rPr>
              <a:t>“Your argument is not well supported by evidence.”</a:t>
            </a:r>
          </a:p>
        </p:txBody>
      </p:sp>
      <p:sp>
        <p:nvSpPr>
          <p:cNvPr id="3" name="Slide Number Placeholder 2">
            <a:extLst>
              <a:ext uri="{FF2B5EF4-FFF2-40B4-BE49-F238E27FC236}">
                <a16:creationId xmlns:a16="http://schemas.microsoft.com/office/drawing/2014/main" xmlns="" id="{863FC145-9424-E84E-8E34-F00E77814AAD}"/>
              </a:ext>
            </a:extLst>
          </p:cNvPr>
          <p:cNvSpPr>
            <a:spLocks noGrp="1"/>
          </p:cNvSpPr>
          <p:nvPr>
            <p:ph type="sldNum" sz="quarter" idx="10"/>
          </p:nvPr>
        </p:nvSpPr>
        <p:spPr/>
        <p:txBody>
          <a:bodyPr/>
          <a:lstStyle/>
          <a:p>
            <a:fld id="{91BD7323-49BF-4C97-8773-5EC64C492009}" type="slidenum">
              <a:rPr lang="en-US" smtClean="0"/>
              <a:pPr/>
              <a:t>32</a:t>
            </a:fld>
            <a:endParaRPr lang="en-US"/>
          </a:p>
        </p:txBody>
      </p:sp>
    </p:spTree>
    <p:extLst>
      <p:ext uri="{BB962C8B-B14F-4D97-AF65-F5344CB8AC3E}">
        <p14:creationId xmlns:p14="http://schemas.microsoft.com/office/powerpoint/2010/main" val="4160180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a:xfrm>
            <a:off x="941732" y="245340"/>
            <a:ext cx="8992572" cy="1320800"/>
          </a:xfrm>
        </p:spPr>
        <p:txBody>
          <a:bodyPr/>
          <a:lstStyle/>
          <a:p>
            <a:r>
              <a:rPr lang="en-US" sz="4800" dirty="0"/>
              <a:t>Actionable Feedback Examples</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14182" y="1222588"/>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808941" y="2241262"/>
            <a:ext cx="4288301" cy="365760"/>
          </a:xfrm>
          <a:solidFill>
            <a:srgbClr val="4A609A"/>
          </a:solidFill>
        </p:spPr>
        <p:txBody>
          <a:bodyPr anchor="ctr"/>
          <a:lstStyle/>
          <a:p>
            <a:r>
              <a:rPr lang="en-US" sz="2400" dirty="0">
                <a:solidFill>
                  <a:schemeClr val="bg1"/>
                </a:solidFill>
              </a:rPr>
              <a:t>Less Actionable</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808940" y="2607022"/>
            <a:ext cx="4288301" cy="1893963"/>
          </a:xfrm>
        </p:spPr>
        <p:txBody>
          <a:bodyPr/>
          <a:lstStyle/>
          <a:p>
            <a:pPr marL="347472" indent="-347472">
              <a:buFont typeface="Arial" panose="020B0604020202020204" pitchFamily="34" charset="0"/>
              <a:buChar char="•"/>
            </a:pPr>
            <a:r>
              <a:rPr lang="en-US" sz="2400" dirty="0"/>
              <a:t>“Keep up the good work!”</a:t>
            </a:r>
          </a:p>
          <a:p>
            <a:pPr marL="347472" indent="-347472">
              <a:buFont typeface="Arial" panose="020B0604020202020204" pitchFamily="34" charset="0"/>
              <a:buChar char="•"/>
            </a:pPr>
            <a:r>
              <a:rPr lang="en-US" sz="2400" dirty="0"/>
              <a:t>“B-”</a:t>
            </a:r>
          </a:p>
          <a:p>
            <a:pPr marL="347472" indent="-347472">
              <a:buFont typeface="Arial" panose="020B0604020202020204" pitchFamily="34" charset="0"/>
              <a:buChar char="•"/>
            </a:pPr>
            <a:r>
              <a:rPr lang="en-US" sz="2400" dirty="0"/>
              <a:t>“Please put in more effort next time.” </a:t>
            </a:r>
          </a:p>
          <a:p>
            <a:pPr marL="347472" indent="-347472">
              <a:buFont typeface="Arial" panose="020B0604020202020204" pitchFamily="34" charset="0"/>
              <a:buChar char="•"/>
            </a:pPr>
            <a:r>
              <a:rPr lang="en-US" sz="2400" dirty="0"/>
              <a:t>“Your argument is not well supported by evidence.” </a:t>
            </a:r>
          </a:p>
          <a:p>
            <a:endParaRPr lang="en-US" sz="2400" dirty="0"/>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313326" y="2234365"/>
            <a:ext cx="4410237" cy="365760"/>
          </a:xfrm>
          <a:solidFill>
            <a:srgbClr val="4A609A"/>
          </a:solidFill>
        </p:spPr>
        <p:txBody>
          <a:bodyPr anchor="ctr"/>
          <a:lstStyle/>
          <a:p>
            <a:r>
              <a:rPr lang="en-US" sz="2400" dirty="0">
                <a:solidFill>
                  <a:schemeClr val="bg1"/>
                </a:solidFill>
              </a:rPr>
              <a:t>More Actionable</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334107" y="2646328"/>
            <a:ext cx="4327109" cy="1893963"/>
          </a:xfrm>
        </p:spPr>
        <p:txBody>
          <a:bodyPr/>
          <a:lstStyle/>
          <a:p>
            <a:pPr marL="347472" indent="-347472">
              <a:buFont typeface="Arial" panose="05040102010807070707" pitchFamily="18" charset="2"/>
              <a:buChar char="•"/>
            </a:pPr>
            <a:r>
              <a:rPr lang="en-US" sz="2200" dirty="0">
                <a:ea typeface="+mn-lt"/>
                <a:cs typeface="+mn-lt"/>
              </a:rPr>
              <a:t>"You laid out all your points and supported them with evidence but need to tie everything together in a conclusion. Let’s look at the anchor chart for what to include in a strong conclusion to help you plan.”</a:t>
            </a:r>
          </a:p>
          <a:p>
            <a:pPr marL="347472" indent="-347472">
              <a:buFont typeface="Arial" panose="05040102010807070707" pitchFamily="18" charset="2"/>
              <a:buChar char="•"/>
            </a:pPr>
            <a:r>
              <a:rPr lang="en-US" sz="2200" dirty="0">
                <a:ea typeface="+mn-lt"/>
                <a:cs typeface="+mn-lt"/>
              </a:rPr>
              <a:t>“What evidence can you add to support your point in paragraphs two and three?”</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33</a:t>
            </a:fld>
            <a:endParaRPr lang="en-US" dirty="0"/>
          </a:p>
        </p:txBody>
      </p:sp>
    </p:spTree>
    <p:extLst>
      <p:ext uri="{BB962C8B-B14F-4D97-AF65-F5344CB8AC3E}">
        <p14:creationId xmlns:p14="http://schemas.microsoft.com/office/powerpoint/2010/main" val="3256843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E7B4F0B-67DF-8F4A-877E-7A9BEBB24503}"/>
              </a:ext>
            </a:extLst>
          </p:cNvPr>
          <p:cNvSpPr>
            <a:spLocks noGrp="1"/>
          </p:cNvSpPr>
          <p:nvPr>
            <p:ph type="title"/>
          </p:nvPr>
        </p:nvSpPr>
        <p:spPr/>
        <p:txBody>
          <a:bodyPr/>
          <a:lstStyle/>
          <a:p>
            <a:r>
              <a:rPr lang="en-US" dirty="0"/>
              <a:t>Specific to the Learner</a:t>
            </a:r>
          </a:p>
        </p:txBody>
      </p:sp>
      <p:sp>
        <p:nvSpPr>
          <p:cNvPr id="4" name="Content Placeholder 3">
            <a:extLst>
              <a:ext uri="{FF2B5EF4-FFF2-40B4-BE49-F238E27FC236}">
                <a16:creationId xmlns:a16="http://schemas.microsoft.com/office/drawing/2014/main" xmlns="" id="{81352438-1410-D043-8F7F-C367D48FF3FD}"/>
              </a:ext>
            </a:extLst>
          </p:cNvPr>
          <p:cNvSpPr>
            <a:spLocks noGrp="1"/>
          </p:cNvSpPr>
          <p:nvPr>
            <p:ph sz="quarter" idx="12"/>
          </p:nvPr>
        </p:nvSpPr>
        <p:spPr>
          <a:xfrm>
            <a:off x="1137677" y="1336431"/>
            <a:ext cx="8453795" cy="5338344"/>
          </a:xfrm>
        </p:spPr>
        <p:txBody>
          <a:bodyPr/>
          <a:lstStyle/>
          <a:p>
            <a:pPr lvl="0" defTabSz="914400">
              <a:spcBef>
                <a:spcPts val="0"/>
              </a:spcBef>
              <a:buClrTx/>
              <a:buSzTx/>
              <a:defRPr/>
            </a:pPr>
            <a:r>
              <a:rPr lang="en-US" sz="3200" dirty="0"/>
              <a:t>Effective feedback considers the learning needs of the individual student:</a:t>
            </a:r>
          </a:p>
          <a:p>
            <a:pPr marL="347472" lvl="0" indent="-347472" defTabSz="914400">
              <a:spcBef>
                <a:spcPts val="0"/>
              </a:spcBef>
              <a:buClr>
                <a:srgbClr val="CDA728"/>
              </a:buClr>
              <a:buSzTx/>
              <a:buFont typeface="Arial" panose="020B0604020202020204" pitchFamily="34" charset="0"/>
              <a:buChar char="•"/>
              <a:defRPr/>
            </a:pPr>
            <a:r>
              <a:rPr lang="en-US" sz="2800" dirty="0"/>
              <a:t>What prior knowledge, personal experience, language and cultural strengths does this student have that can serve as a bridge to my feedback?</a:t>
            </a:r>
          </a:p>
          <a:p>
            <a:pPr marL="347472" lvl="0" indent="-347472" defTabSz="914400">
              <a:spcBef>
                <a:spcPts val="0"/>
              </a:spcBef>
              <a:buClr>
                <a:srgbClr val="CDA728"/>
              </a:buClr>
              <a:buSzTx/>
              <a:buFont typeface="Arial" panose="020B0604020202020204" pitchFamily="34" charset="0"/>
              <a:buChar char="•"/>
              <a:defRPr/>
            </a:pPr>
            <a:r>
              <a:rPr lang="en-US" sz="2800" dirty="0"/>
              <a:t>How can I offer feedback in ways that will keep this student motivated?</a:t>
            </a:r>
          </a:p>
          <a:p>
            <a:pPr marL="347472" lvl="0" indent="-347472" defTabSz="914400">
              <a:spcBef>
                <a:spcPts val="0"/>
              </a:spcBef>
              <a:buClr>
                <a:srgbClr val="CDA728"/>
              </a:buClr>
              <a:buSzTx/>
              <a:buFont typeface="Arial" panose="020B0604020202020204" pitchFamily="34" charset="0"/>
              <a:buChar char="•"/>
              <a:defRPr/>
            </a:pPr>
            <a:r>
              <a:rPr lang="en-US" sz="2800" dirty="0"/>
              <a:t>What volume of feedback will this student be best able to process and apply?</a:t>
            </a:r>
          </a:p>
          <a:p>
            <a:pPr marL="347472" lvl="0" indent="-347472" defTabSz="914400">
              <a:spcBef>
                <a:spcPts val="0"/>
              </a:spcBef>
              <a:buClr>
                <a:srgbClr val="CDA728"/>
              </a:buClr>
              <a:buSzTx/>
              <a:buFont typeface="Arial" panose="020B0604020202020204" pitchFamily="34" charset="0"/>
              <a:buChar char="•"/>
              <a:defRPr/>
            </a:pPr>
            <a:r>
              <a:rPr lang="en-US" sz="2800" dirty="0"/>
              <a:t>How will I know if my feedback makes sense to the student?</a:t>
            </a:r>
          </a:p>
        </p:txBody>
      </p:sp>
      <p:sp>
        <p:nvSpPr>
          <p:cNvPr id="5" name="Slide Number Placeholder 2">
            <a:extLst>
              <a:ext uri="{FF2B5EF4-FFF2-40B4-BE49-F238E27FC236}">
                <a16:creationId xmlns:a16="http://schemas.microsoft.com/office/drawing/2014/main" xmlns="" id="{0904C446-CE97-5745-AFC6-C1FF783C7884}"/>
              </a:ext>
            </a:extLst>
          </p:cNvPr>
          <p:cNvSpPr txBox="1">
            <a:spLocks/>
          </p:cNvSpPr>
          <p:nvPr/>
        </p:nvSpPr>
        <p:spPr>
          <a:xfrm>
            <a:off x="11016766" y="6309650"/>
            <a:ext cx="683339" cy="365125"/>
          </a:xfrm>
          <a:prstGeom prst="rect">
            <a:avLst/>
          </a:prstGeom>
        </p:spPr>
        <p:txBody>
          <a:bodyPr/>
          <a:lstStyle>
            <a:lvl1pPr marL="0" indent="0" algn="l" defTabSz="457200" rtl="0" eaLnBrk="1" latinLnBrk="0" hangingPunct="1">
              <a:spcBef>
                <a:spcPts val="1000"/>
              </a:spcBef>
              <a:spcAft>
                <a:spcPts val="0"/>
              </a:spcAft>
              <a:buClr>
                <a:srgbClr val="D2BD24"/>
              </a:buClr>
              <a:buSzPct val="100000"/>
              <a:buFont typeface="Wingdings 3" panose="05040102010807070707" pitchFamily="18" charset="2"/>
              <a:buNone/>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a:fld id="{91BD7323-49BF-4C97-8773-5EC64C492009}" type="slidenum">
              <a:rPr lang="en-US" sz="1800" smtClean="0">
                <a:solidFill>
                  <a:schemeClr val="bg1"/>
                </a:solidFill>
              </a:rPr>
              <a:pPr algn="r"/>
              <a:t>34</a:t>
            </a:fld>
            <a:endParaRPr lang="en-US" sz="1800" dirty="0">
              <a:solidFill>
                <a:schemeClr val="bg1"/>
              </a:solidFill>
            </a:endParaRPr>
          </a:p>
        </p:txBody>
      </p:sp>
    </p:spTree>
    <p:extLst>
      <p:ext uri="{BB962C8B-B14F-4D97-AF65-F5344CB8AC3E}">
        <p14:creationId xmlns:p14="http://schemas.microsoft.com/office/powerpoint/2010/main" val="3295659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5B5FC-DE35-9849-AC6A-D3D023AD86EA}"/>
              </a:ext>
            </a:extLst>
          </p:cNvPr>
          <p:cNvSpPr>
            <a:spLocks noGrp="1"/>
          </p:cNvSpPr>
          <p:nvPr>
            <p:ph type="title"/>
          </p:nvPr>
        </p:nvSpPr>
        <p:spPr/>
        <p:txBody>
          <a:bodyPr/>
          <a:lstStyle/>
          <a:p>
            <a:r>
              <a:rPr lang="en-US" dirty="0"/>
              <a:t>What is specific to the learner?</a:t>
            </a:r>
          </a:p>
        </p:txBody>
      </p:sp>
      <p:sp>
        <p:nvSpPr>
          <p:cNvPr id="5" name="TextBox 4">
            <a:extLst>
              <a:ext uri="{FF2B5EF4-FFF2-40B4-BE49-F238E27FC236}">
                <a16:creationId xmlns:a16="http://schemas.microsoft.com/office/drawing/2014/main" xmlns="" id="{9355E7F0-2A6A-A248-93B2-C78BF3A39302}"/>
              </a:ext>
            </a:extLst>
          </p:cNvPr>
          <p:cNvSpPr txBox="1"/>
          <p:nvPr/>
        </p:nvSpPr>
        <p:spPr>
          <a:xfrm>
            <a:off x="1290918" y="2026346"/>
            <a:ext cx="8992572" cy="954107"/>
          </a:xfrm>
          <a:prstGeom prst="rect">
            <a:avLst/>
          </a:prstGeom>
          <a:noFill/>
        </p:spPr>
        <p:txBody>
          <a:bodyPr wrap="square" rtlCol="0">
            <a:spAutoFit/>
          </a:bodyPr>
          <a:lstStyle/>
          <a:p>
            <a:r>
              <a:rPr lang="en-US" sz="2800" b="1" dirty="0">
                <a:solidFill>
                  <a:schemeClr val="tx1">
                    <a:lumMod val="75000"/>
                    <a:lumOff val="25000"/>
                  </a:schemeClr>
                </a:solidFill>
              </a:rPr>
              <a:t>What feedback below takes into consideration the learning needs of individual students?</a:t>
            </a:r>
          </a:p>
        </p:txBody>
      </p:sp>
      <p:sp>
        <p:nvSpPr>
          <p:cNvPr id="4" name="TextBox 3">
            <a:extLst>
              <a:ext uri="{FF2B5EF4-FFF2-40B4-BE49-F238E27FC236}">
                <a16:creationId xmlns:a16="http://schemas.microsoft.com/office/drawing/2014/main" xmlns="" id="{9E6521E0-4B13-2548-986A-D6FA982DCCD6}"/>
              </a:ext>
            </a:extLst>
          </p:cNvPr>
          <p:cNvSpPr txBox="1"/>
          <p:nvPr/>
        </p:nvSpPr>
        <p:spPr>
          <a:xfrm>
            <a:off x="1290918" y="2980453"/>
            <a:ext cx="8247529" cy="3785652"/>
          </a:xfrm>
          <a:prstGeom prst="rect">
            <a:avLst/>
          </a:prstGeom>
          <a:noFill/>
        </p:spPr>
        <p:txBody>
          <a:bodyPr wrap="square" rtlCol="0">
            <a:spAutoFit/>
          </a:bodyPr>
          <a:lstStyle/>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”What descriptive words can you incorporate to enhance your writing?”</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"Today you have the class period to edit your essays. I'll be at my desk if you have questions."</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"Everyone did a great job on that quiz!”</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"To help you think about what else to write about and what kinds of sources to look for, why don't you write down some questions you have about the author you chose to research." </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"We all need to spend more time on our assignments."</a:t>
            </a:r>
          </a:p>
        </p:txBody>
      </p:sp>
      <p:sp>
        <p:nvSpPr>
          <p:cNvPr id="3" name="Slide Number Placeholder 2">
            <a:extLst>
              <a:ext uri="{FF2B5EF4-FFF2-40B4-BE49-F238E27FC236}">
                <a16:creationId xmlns:a16="http://schemas.microsoft.com/office/drawing/2014/main" xmlns="" id="{1389EA9A-572C-E842-A42C-9B20AACCB88C}"/>
              </a:ext>
            </a:extLst>
          </p:cNvPr>
          <p:cNvSpPr>
            <a:spLocks noGrp="1"/>
          </p:cNvSpPr>
          <p:nvPr>
            <p:ph type="sldNum" sz="quarter" idx="10"/>
          </p:nvPr>
        </p:nvSpPr>
        <p:spPr/>
        <p:txBody>
          <a:bodyPr/>
          <a:lstStyle/>
          <a:p>
            <a:fld id="{91BD7323-49BF-4C97-8773-5EC64C492009}" type="slidenum">
              <a:rPr lang="en-US" smtClean="0"/>
              <a:pPr/>
              <a:t>35</a:t>
            </a:fld>
            <a:endParaRPr lang="en-US"/>
          </a:p>
        </p:txBody>
      </p:sp>
    </p:spTree>
    <p:extLst>
      <p:ext uri="{BB962C8B-B14F-4D97-AF65-F5344CB8AC3E}">
        <p14:creationId xmlns:p14="http://schemas.microsoft.com/office/powerpoint/2010/main" val="2116512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a:xfrm>
            <a:off x="1211896" y="296959"/>
            <a:ext cx="8992572" cy="1320800"/>
          </a:xfrm>
        </p:spPr>
        <p:txBody>
          <a:bodyPr/>
          <a:lstStyle/>
          <a:p>
            <a:r>
              <a:rPr lang="en-US" sz="4800" dirty="0"/>
              <a:t>Specific to the Learner Examples</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41732" y="1822228"/>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814638" y="2735848"/>
            <a:ext cx="4288301" cy="365760"/>
          </a:xfrm>
          <a:solidFill>
            <a:srgbClr val="4A609A"/>
          </a:solidFill>
        </p:spPr>
        <p:txBody>
          <a:bodyPr anchor="ctr"/>
          <a:lstStyle/>
          <a:p>
            <a:r>
              <a:rPr lang="en-US" sz="2400" dirty="0">
                <a:solidFill>
                  <a:schemeClr val="bg1"/>
                </a:solidFill>
              </a:rPr>
              <a:t>Less Specific to Learner</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814638" y="3101608"/>
            <a:ext cx="4288301" cy="1893963"/>
          </a:xfrm>
        </p:spPr>
        <p:txBody>
          <a:bodyPr/>
          <a:lstStyle/>
          <a:p>
            <a:pPr marL="347472" indent="-347472">
              <a:buFont typeface="Arial" panose="05040102010807070707" pitchFamily="18" charset="2"/>
              <a:buChar char="•"/>
            </a:pPr>
            <a:r>
              <a:rPr lang="en-US" sz="2400" dirty="0"/>
              <a:t>"We all need to spend more time on our assignments."</a:t>
            </a:r>
          </a:p>
          <a:p>
            <a:pPr marL="347472" indent="-347472">
              <a:buFont typeface="Arial" panose="05040102010807070707" pitchFamily="18" charset="2"/>
              <a:buChar char="•"/>
            </a:pPr>
            <a:r>
              <a:rPr lang="en-US" sz="2400" dirty="0"/>
              <a:t>"Today you have the class period to edit your essays. I'll be at my desk if you have questions."</a:t>
            </a:r>
          </a:p>
          <a:p>
            <a:pPr marL="347472" indent="-347472">
              <a:buFont typeface="Arial" panose="05040102010807070707" pitchFamily="18" charset="2"/>
              <a:buChar char="•"/>
            </a:pPr>
            <a:r>
              <a:rPr lang="en-US" sz="2400" dirty="0"/>
              <a:t>"Everyone did a great job on that quiz!"</a:t>
            </a:r>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396454" y="2737606"/>
            <a:ext cx="4410237" cy="365760"/>
          </a:xfrm>
          <a:solidFill>
            <a:srgbClr val="4A609A"/>
          </a:solidFill>
        </p:spPr>
        <p:txBody>
          <a:bodyPr anchor="ctr"/>
          <a:lstStyle/>
          <a:p>
            <a:r>
              <a:rPr lang="en-US" sz="2400" dirty="0">
                <a:solidFill>
                  <a:schemeClr val="bg1"/>
                </a:solidFill>
              </a:rPr>
              <a:t>More Specific to Learner</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438018" y="3103366"/>
            <a:ext cx="4014994" cy="1893963"/>
          </a:xfrm>
        </p:spPr>
        <p:txBody>
          <a:bodyPr/>
          <a:lstStyle/>
          <a:p>
            <a:pPr marL="347472" indent="-347472">
              <a:buFont typeface="Arial" panose="05040102010807070707" pitchFamily="18" charset="2"/>
              <a:buChar char="•"/>
            </a:pPr>
            <a:r>
              <a:rPr lang="en-US" sz="2200" dirty="0"/>
              <a:t>”What descriptive words can you incorporate to enhance your writing?"</a:t>
            </a:r>
          </a:p>
          <a:p>
            <a:pPr marL="347472" indent="-347472">
              <a:buFont typeface="Arial" panose="05040102010807070707" pitchFamily="18" charset="2"/>
              <a:buChar char="•"/>
            </a:pPr>
            <a:r>
              <a:rPr lang="en-US" sz="2200" dirty="0"/>
              <a:t>"To help you think about what else to write about and what kinds of sources to look for, why don't you write down some questions you have about the author you chose to research." </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36</a:t>
            </a:fld>
            <a:endParaRPr lang="en-US" dirty="0"/>
          </a:p>
        </p:txBody>
      </p:sp>
    </p:spTree>
    <p:extLst>
      <p:ext uri="{BB962C8B-B14F-4D97-AF65-F5344CB8AC3E}">
        <p14:creationId xmlns:p14="http://schemas.microsoft.com/office/powerpoint/2010/main" val="2988717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CF6D4-1D7C-CA43-8369-915517FAFF65}"/>
              </a:ext>
            </a:extLst>
          </p:cNvPr>
          <p:cNvSpPr>
            <a:spLocks noGrp="1"/>
          </p:cNvSpPr>
          <p:nvPr>
            <p:ph type="title"/>
          </p:nvPr>
        </p:nvSpPr>
        <p:spPr>
          <a:xfrm>
            <a:off x="1011626" y="292100"/>
            <a:ext cx="8991600" cy="1320800"/>
          </a:xfrm>
        </p:spPr>
        <p:txBody>
          <a:bodyPr/>
          <a:lstStyle/>
          <a:p>
            <a:r>
              <a:rPr lang="en-US" sz="5000" dirty="0"/>
              <a:t>Managing Learning Progress: Applying Feedback</a:t>
            </a:r>
          </a:p>
        </p:txBody>
      </p:sp>
      <p:sp>
        <p:nvSpPr>
          <p:cNvPr id="4" name="Content Placeholder 3">
            <a:extLst>
              <a:ext uri="{FF2B5EF4-FFF2-40B4-BE49-F238E27FC236}">
                <a16:creationId xmlns:a16="http://schemas.microsoft.com/office/drawing/2014/main" xmlns="" id="{D21A0DE2-D95F-914A-AD32-2E5CAB9716DC}"/>
              </a:ext>
            </a:extLst>
          </p:cNvPr>
          <p:cNvSpPr>
            <a:spLocks noGrp="1"/>
          </p:cNvSpPr>
          <p:nvPr>
            <p:ph sz="quarter" idx="12"/>
          </p:nvPr>
        </p:nvSpPr>
        <p:spPr>
          <a:xfrm>
            <a:off x="1138238" y="1979612"/>
            <a:ext cx="8301184" cy="4878388"/>
          </a:xfrm>
        </p:spPr>
        <p:txBody>
          <a:bodyPr/>
          <a:lstStyle/>
          <a:p>
            <a:r>
              <a:rPr lang="en-US" sz="2800" dirty="0"/>
              <a:t>Feedback is only useful if students apply it to their own learning. </a:t>
            </a:r>
          </a:p>
          <a:p>
            <a:pPr marL="571500" indent="-571500">
              <a:buFont typeface="Arial" panose="020B0604020202020204" pitchFamily="34" charset="0"/>
              <a:buChar char="•"/>
            </a:pPr>
            <a:r>
              <a:rPr lang="en-US" sz="2400" dirty="0"/>
              <a:t>Avoid feedback that does the work for students; feedback shouldn’t be more work for the giver than for the recipient.</a:t>
            </a:r>
          </a:p>
          <a:p>
            <a:pPr marL="571500" indent="-571500">
              <a:buFont typeface="Arial" panose="020B0604020202020204" pitchFamily="34" charset="0"/>
              <a:buChar char="•"/>
            </a:pPr>
            <a:r>
              <a:rPr lang="en-US" sz="2400" dirty="0"/>
              <a:t>Allocate class time for students to clarify and apply feedback. </a:t>
            </a:r>
          </a:p>
          <a:p>
            <a:pPr marL="571500" indent="-571500">
              <a:buFont typeface="Arial" panose="020B0604020202020204" pitchFamily="34" charset="0"/>
              <a:buChar char="•"/>
            </a:pPr>
            <a:r>
              <a:rPr lang="en-US" sz="2400" dirty="0"/>
              <a:t>Make time, as a teacher, to review work and monitor progress toward learning goals.</a:t>
            </a:r>
          </a:p>
          <a:p>
            <a:pPr marL="571500" indent="-571500">
              <a:buFont typeface="Arial" panose="020B0604020202020204" pitchFamily="34" charset="0"/>
              <a:buChar char="•"/>
            </a:pPr>
            <a:r>
              <a:rPr lang="en-US" sz="2400" dirty="0"/>
              <a:t>Let students tell you if feedback was effective and provide additional feedback, as necessary.</a:t>
            </a:r>
          </a:p>
          <a:p>
            <a:endParaRPr lang="en-US" dirty="0"/>
          </a:p>
        </p:txBody>
      </p:sp>
      <p:sp>
        <p:nvSpPr>
          <p:cNvPr id="3" name="Slide Number Placeholder 2">
            <a:extLst>
              <a:ext uri="{FF2B5EF4-FFF2-40B4-BE49-F238E27FC236}">
                <a16:creationId xmlns:a16="http://schemas.microsoft.com/office/drawing/2014/main" xmlns="" id="{27E8BB5A-4967-EF4F-9120-20A569AB7A1A}"/>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37</a:t>
            </a:fld>
            <a:endParaRPr lang="en-US"/>
          </a:p>
        </p:txBody>
      </p:sp>
    </p:spTree>
    <p:extLst>
      <p:ext uri="{BB962C8B-B14F-4D97-AF65-F5344CB8AC3E}">
        <p14:creationId xmlns:p14="http://schemas.microsoft.com/office/powerpoint/2010/main" val="2021884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3E0C2-2E6D-ED4B-8E72-409D76658B95}"/>
              </a:ext>
            </a:extLst>
          </p:cNvPr>
          <p:cNvSpPr>
            <a:spLocks noGrp="1"/>
          </p:cNvSpPr>
          <p:nvPr>
            <p:ph type="title"/>
          </p:nvPr>
        </p:nvSpPr>
        <p:spPr>
          <a:xfrm>
            <a:off x="1001492" y="292842"/>
            <a:ext cx="8992572" cy="1320800"/>
          </a:xfrm>
        </p:spPr>
        <p:txBody>
          <a:bodyPr/>
          <a:lstStyle/>
          <a:p>
            <a:r>
              <a:rPr lang="en-US" sz="5000" dirty="0"/>
              <a:t>Managing Learning Progress: Self-Directed Learners</a:t>
            </a:r>
          </a:p>
        </p:txBody>
      </p:sp>
      <p:sp>
        <p:nvSpPr>
          <p:cNvPr id="4" name="Content Placeholder 3">
            <a:extLst>
              <a:ext uri="{FF2B5EF4-FFF2-40B4-BE49-F238E27FC236}">
                <a16:creationId xmlns:a16="http://schemas.microsoft.com/office/drawing/2014/main" xmlns="" id="{D38B9CC2-678C-5040-9448-3230F41A9288}"/>
              </a:ext>
            </a:extLst>
          </p:cNvPr>
          <p:cNvSpPr>
            <a:spLocks noGrp="1"/>
          </p:cNvSpPr>
          <p:nvPr>
            <p:ph sz="quarter" idx="12"/>
          </p:nvPr>
        </p:nvSpPr>
        <p:spPr>
          <a:xfrm>
            <a:off x="1137677" y="2187124"/>
            <a:ext cx="8856387" cy="4670876"/>
          </a:xfrm>
        </p:spPr>
        <p:txBody>
          <a:bodyPr/>
          <a:lstStyle/>
          <a:p>
            <a:r>
              <a:rPr lang="en-US" sz="3200" dirty="0"/>
              <a:t>Applying feedback can help students develop the skills of self-directed learning.</a:t>
            </a:r>
          </a:p>
          <a:p>
            <a:pPr marL="347472" indent="-347472">
              <a:buFont typeface="Arial" panose="020B0604020202020204" pitchFamily="34" charset="0"/>
              <a:buChar char="•"/>
            </a:pPr>
            <a:r>
              <a:rPr lang="en-US" sz="2800" dirty="0"/>
              <a:t>Provide structured opportunities that help students develop the metacognitive skills of using feedback to set goals and planning next steps.</a:t>
            </a:r>
          </a:p>
          <a:p>
            <a:pPr marL="347472" indent="-347472">
              <a:buFont typeface="Arial" panose="020B0604020202020204" pitchFamily="34" charset="0"/>
              <a:buChar char="•"/>
            </a:pPr>
            <a:r>
              <a:rPr lang="en-US" sz="2800" dirty="0"/>
              <a:t>Help students understand broader implications of feedback so that they can apply it to new contexts.</a:t>
            </a:r>
          </a:p>
          <a:p>
            <a:pPr marL="571500" indent="-571500">
              <a:buFont typeface="Arial" panose="020B0604020202020204" pitchFamily="34" charset="0"/>
              <a:buChar char="•"/>
            </a:pPr>
            <a:endParaRPr lang="en-US" sz="3200" dirty="0"/>
          </a:p>
        </p:txBody>
      </p:sp>
      <p:sp>
        <p:nvSpPr>
          <p:cNvPr id="3" name="Slide Number Placeholder 2">
            <a:extLst>
              <a:ext uri="{FF2B5EF4-FFF2-40B4-BE49-F238E27FC236}">
                <a16:creationId xmlns:a16="http://schemas.microsoft.com/office/drawing/2014/main" xmlns="" id="{888A7416-6B22-E949-A526-0DAA7D0A5842}"/>
              </a:ext>
            </a:extLst>
          </p:cNvPr>
          <p:cNvSpPr>
            <a:spLocks noGrp="1"/>
          </p:cNvSpPr>
          <p:nvPr>
            <p:ph type="sldNum" sz="quarter" idx="10"/>
          </p:nvPr>
        </p:nvSpPr>
        <p:spPr/>
        <p:txBody>
          <a:bodyPr/>
          <a:lstStyle/>
          <a:p>
            <a:fld id="{91BD7323-49BF-4C97-8773-5EC64C492009}" type="slidenum">
              <a:rPr lang="en-US" smtClean="0"/>
              <a:pPr/>
              <a:t>38</a:t>
            </a:fld>
            <a:endParaRPr lang="en-US"/>
          </a:p>
        </p:txBody>
      </p:sp>
    </p:spTree>
    <p:extLst>
      <p:ext uri="{BB962C8B-B14F-4D97-AF65-F5344CB8AC3E}">
        <p14:creationId xmlns:p14="http://schemas.microsoft.com/office/powerpoint/2010/main" val="2793442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5B5FC-DE35-9849-AC6A-D3D023AD86EA}"/>
              </a:ext>
            </a:extLst>
          </p:cNvPr>
          <p:cNvSpPr>
            <a:spLocks noGrp="1"/>
          </p:cNvSpPr>
          <p:nvPr>
            <p:ph type="title"/>
          </p:nvPr>
        </p:nvSpPr>
        <p:spPr>
          <a:xfrm>
            <a:off x="1149552" y="245340"/>
            <a:ext cx="8651246" cy="1320800"/>
          </a:xfrm>
        </p:spPr>
        <p:txBody>
          <a:bodyPr/>
          <a:lstStyle/>
          <a:p>
            <a:r>
              <a:rPr lang="en-US" sz="4800" dirty="0"/>
              <a:t>What </a:t>
            </a:r>
            <a:r>
              <a:rPr lang="en-US" sz="4800"/>
              <a:t>is feedback that supports managing </a:t>
            </a:r>
            <a:r>
              <a:rPr lang="en-US" sz="4800" dirty="0"/>
              <a:t>l</a:t>
            </a:r>
            <a:r>
              <a:rPr lang="en-US" sz="4800"/>
              <a:t>earning</a:t>
            </a:r>
            <a:r>
              <a:rPr lang="en-US" sz="4800" dirty="0"/>
              <a:t>?</a:t>
            </a:r>
          </a:p>
        </p:txBody>
      </p:sp>
      <p:sp>
        <p:nvSpPr>
          <p:cNvPr id="5" name="TextBox 4">
            <a:extLst>
              <a:ext uri="{FF2B5EF4-FFF2-40B4-BE49-F238E27FC236}">
                <a16:creationId xmlns:a16="http://schemas.microsoft.com/office/drawing/2014/main" xmlns="" id="{9355E7F0-2A6A-A248-93B2-C78BF3A39302}"/>
              </a:ext>
            </a:extLst>
          </p:cNvPr>
          <p:cNvSpPr txBox="1"/>
          <p:nvPr/>
        </p:nvSpPr>
        <p:spPr>
          <a:xfrm>
            <a:off x="1149552" y="2145813"/>
            <a:ext cx="8651247" cy="954107"/>
          </a:xfrm>
          <a:prstGeom prst="rect">
            <a:avLst/>
          </a:prstGeom>
          <a:noFill/>
        </p:spPr>
        <p:txBody>
          <a:bodyPr wrap="square" rtlCol="0">
            <a:spAutoFit/>
          </a:bodyPr>
          <a:lstStyle/>
          <a:p>
            <a:r>
              <a:rPr lang="en-US" sz="2800" b="1" dirty="0">
                <a:solidFill>
                  <a:schemeClr val="tx1">
                    <a:lumMod val="75000"/>
                    <a:lumOff val="25000"/>
                  </a:schemeClr>
                </a:solidFill>
              </a:rPr>
              <a:t>What feedback below could best help students manage their own learning?</a:t>
            </a:r>
          </a:p>
        </p:txBody>
      </p:sp>
      <p:sp>
        <p:nvSpPr>
          <p:cNvPr id="6" name="Rectangle 5">
            <a:extLst>
              <a:ext uri="{FF2B5EF4-FFF2-40B4-BE49-F238E27FC236}">
                <a16:creationId xmlns:a16="http://schemas.microsoft.com/office/drawing/2014/main" xmlns="" id="{0AEB1215-5417-0947-91C7-1F47405D35E0}"/>
              </a:ext>
            </a:extLst>
          </p:cNvPr>
          <p:cNvSpPr/>
          <p:nvPr/>
        </p:nvSpPr>
        <p:spPr>
          <a:xfrm>
            <a:off x="1149551" y="3217928"/>
            <a:ext cx="8289871" cy="3046988"/>
          </a:xfrm>
          <a:prstGeom prst="rect">
            <a:avLst/>
          </a:prstGeom>
        </p:spPr>
        <p:txBody>
          <a:bodyPr wrap="square">
            <a:spAutoFit/>
          </a:bodyPr>
          <a:lstStyle/>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"While you are writing, remember what we have learned this year so far.”</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“How will you know you have mastered this concept?”</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"Pick a partner and edit each other's essays.”</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“How can you use what we learned last week about evidence to improve this draft?”</a:t>
            </a:r>
          </a:p>
          <a:p>
            <a:pPr marL="347472" indent="-347472">
              <a:buClr>
                <a:srgbClr val="CDA728"/>
              </a:buClr>
              <a:buFont typeface="Arial" panose="05040102010807070707" pitchFamily="18" charset="2"/>
              <a:buChar char="•"/>
            </a:pPr>
            <a:r>
              <a:rPr lang="en-US" sz="2400" dirty="0">
                <a:solidFill>
                  <a:schemeClr val="tx1">
                    <a:lumMod val="75000"/>
                    <a:lumOff val="25000"/>
                  </a:schemeClr>
                </a:solidFill>
              </a:rPr>
              <a:t>“What steps will you take to address the written comments?”</a:t>
            </a:r>
          </a:p>
        </p:txBody>
      </p:sp>
      <p:sp>
        <p:nvSpPr>
          <p:cNvPr id="3" name="Slide Number Placeholder 2">
            <a:extLst>
              <a:ext uri="{FF2B5EF4-FFF2-40B4-BE49-F238E27FC236}">
                <a16:creationId xmlns:a16="http://schemas.microsoft.com/office/drawing/2014/main" xmlns="" id="{1389EA9A-572C-E842-A42C-9B20AACCB88C}"/>
              </a:ext>
            </a:extLst>
          </p:cNvPr>
          <p:cNvSpPr>
            <a:spLocks noGrp="1"/>
          </p:cNvSpPr>
          <p:nvPr>
            <p:ph type="sldNum" sz="quarter" idx="10"/>
          </p:nvPr>
        </p:nvSpPr>
        <p:spPr/>
        <p:txBody>
          <a:bodyPr/>
          <a:lstStyle/>
          <a:p>
            <a:fld id="{91BD7323-49BF-4C97-8773-5EC64C492009}" type="slidenum">
              <a:rPr lang="en-US" smtClean="0"/>
              <a:pPr/>
              <a:t>39</a:t>
            </a:fld>
            <a:endParaRPr lang="en-US"/>
          </a:p>
        </p:txBody>
      </p:sp>
    </p:spTree>
    <p:extLst>
      <p:ext uri="{BB962C8B-B14F-4D97-AF65-F5344CB8AC3E}">
        <p14:creationId xmlns:p14="http://schemas.microsoft.com/office/powerpoint/2010/main" val="53485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Review: Formative Assessment Process</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dirty="0"/>
          </a:p>
        </p:txBody>
      </p:sp>
    </p:spTree>
    <p:extLst>
      <p:ext uri="{BB962C8B-B14F-4D97-AF65-F5344CB8AC3E}">
        <p14:creationId xmlns:p14="http://schemas.microsoft.com/office/powerpoint/2010/main" val="4042647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DE924-3634-4646-80B3-9B1C08B76048}"/>
              </a:ext>
            </a:extLst>
          </p:cNvPr>
          <p:cNvSpPr>
            <a:spLocks noGrp="1"/>
          </p:cNvSpPr>
          <p:nvPr>
            <p:ph type="title"/>
          </p:nvPr>
        </p:nvSpPr>
        <p:spPr>
          <a:xfrm>
            <a:off x="983296" y="245340"/>
            <a:ext cx="8992572" cy="1320800"/>
          </a:xfrm>
        </p:spPr>
        <p:txBody>
          <a:bodyPr/>
          <a:lstStyle/>
          <a:p>
            <a:r>
              <a:rPr lang="en-US" sz="4800" dirty="0"/>
              <a:t>Managing Learning Examples</a:t>
            </a:r>
          </a:p>
        </p:txBody>
      </p:sp>
      <p:sp>
        <p:nvSpPr>
          <p:cNvPr id="5" name="Text Placeholder 4">
            <a:extLst>
              <a:ext uri="{FF2B5EF4-FFF2-40B4-BE49-F238E27FC236}">
                <a16:creationId xmlns:a16="http://schemas.microsoft.com/office/drawing/2014/main" xmlns="" id="{DC4F2341-F638-A94F-A174-1ABB4FAEED75}"/>
              </a:ext>
            </a:extLst>
          </p:cNvPr>
          <p:cNvSpPr>
            <a:spLocks noGrp="1"/>
          </p:cNvSpPr>
          <p:nvPr>
            <p:ph sz="half" idx="2"/>
          </p:nvPr>
        </p:nvSpPr>
        <p:spPr>
          <a:xfrm>
            <a:off x="941732" y="1285542"/>
            <a:ext cx="8511279" cy="965574"/>
          </a:xfrm>
        </p:spPr>
        <p:txBody>
          <a:bodyPr/>
          <a:lstStyle/>
          <a:p>
            <a:r>
              <a:rPr lang="en-US" sz="2400" b="1" dirty="0"/>
              <a:t>What feedback is more likely to help a student identify relevant evidence to support a claim?</a:t>
            </a:r>
          </a:p>
          <a:p>
            <a:endParaRPr lang="en-US" sz="2400" b="1" dirty="0"/>
          </a:p>
        </p:txBody>
      </p:sp>
      <p:sp>
        <p:nvSpPr>
          <p:cNvPr id="6" name="Content Placeholder 5">
            <a:extLst>
              <a:ext uri="{FF2B5EF4-FFF2-40B4-BE49-F238E27FC236}">
                <a16:creationId xmlns:a16="http://schemas.microsoft.com/office/drawing/2014/main" xmlns="" id="{C7BE7DFF-729D-FA4C-809E-94BFAB832620}"/>
              </a:ext>
            </a:extLst>
          </p:cNvPr>
          <p:cNvSpPr>
            <a:spLocks noGrp="1"/>
          </p:cNvSpPr>
          <p:nvPr>
            <p:ph sz="half" idx="11"/>
          </p:nvPr>
        </p:nvSpPr>
        <p:spPr>
          <a:xfrm>
            <a:off x="814637" y="2311698"/>
            <a:ext cx="4288301" cy="731520"/>
          </a:xfrm>
          <a:solidFill>
            <a:srgbClr val="4A609A"/>
          </a:solidFill>
        </p:spPr>
        <p:txBody>
          <a:bodyPr anchor="ctr"/>
          <a:lstStyle/>
          <a:p>
            <a:r>
              <a:rPr lang="en-US" sz="2400" dirty="0">
                <a:solidFill>
                  <a:schemeClr val="bg1"/>
                </a:solidFill>
              </a:rPr>
              <a:t>Less Helpful for Managing Learning</a:t>
            </a:r>
          </a:p>
        </p:txBody>
      </p:sp>
      <p:sp>
        <p:nvSpPr>
          <p:cNvPr id="7" name="Content Placeholder 6">
            <a:extLst>
              <a:ext uri="{FF2B5EF4-FFF2-40B4-BE49-F238E27FC236}">
                <a16:creationId xmlns:a16="http://schemas.microsoft.com/office/drawing/2014/main" xmlns="" id="{90F5653F-771D-F644-BB56-4AC0B6C13116}"/>
              </a:ext>
            </a:extLst>
          </p:cNvPr>
          <p:cNvSpPr>
            <a:spLocks noGrp="1"/>
          </p:cNvSpPr>
          <p:nvPr>
            <p:ph sz="half" idx="14"/>
          </p:nvPr>
        </p:nvSpPr>
        <p:spPr>
          <a:xfrm>
            <a:off x="814637" y="3043218"/>
            <a:ext cx="4288301" cy="1893963"/>
          </a:xfrm>
        </p:spPr>
        <p:txBody>
          <a:bodyPr/>
          <a:lstStyle/>
          <a:p>
            <a:pPr marL="347472" indent="-347472">
              <a:buFont typeface="Arial" panose="05040102010807070707" pitchFamily="18" charset="2"/>
              <a:buChar char="•"/>
            </a:pPr>
            <a:r>
              <a:rPr lang="en-US" sz="2400" dirty="0"/>
              <a:t>"We all need to spend more time on our assignments."</a:t>
            </a:r>
          </a:p>
          <a:p>
            <a:pPr marL="347472" indent="-347472">
              <a:buFont typeface="Arial" panose="05040102010807070707" pitchFamily="18" charset="2"/>
              <a:buChar char="•"/>
            </a:pPr>
            <a:r>
              <a:rPr lang="en-US" sz="2400" dirty="0"/>
              <a:t>"Today you have the class period to edit your essays. I'll be at my desk if you have questions."</a:t>
            </a:r>
          </a:p>
          <a:p>
            <a:pPr marL="347472" indent="-347472">
              <a:buFont typeface="Arial" panose="05040102010807070707" pitchFamily="18" charset="2"/>
              <a:buChar char="•"/>
            </a:pPr>
            <a:r>
              <a:rPr lang="en-US" sz="2400" dirty="0"/>
              <a:t>"Everyone did a great job on that quiz!"</a:t>
            </a:r>
          </a:p>
        </p:txBody>
      </p:sp>
      <p:sp>
        <p:nvSpPr>
          <p:cNvPr id="9" name="Content Placeholder 8">
            <a:extLst>
              <a:ext uri="{FF2B5EF4-FFF2-40B4-BE49-F238E27FC236}">
                <a16:creationId xmlns:a16="http://schemas.microsoft.com/office/drawing/2014/main" xmlns="" id="{D0FF9F0B-7EE4-7247-B9FC-33586C66335D}"/>
              </a:ext>
            </a:extLst>
          </p:cNvPr>
          <p:cNvSpPr>
            <a:spLocks noGrp="1"/>
          </p:cNvSpPr>
          <p:nvPr>
            <p:ph sz="half" idx="13"/>
          </p:nvPr>
        </p:nvSpPr>
        <p:spPr>
          <a:xfrm>
            <a:off x="5340127" y="2311698"/>
            <a:ext cx="4288302" cy="731520"/>
          </a:xfrm>
          <a:solidFill>
            <a:srgbClr val="4A609A"/>
          </a:solidFill>
        </p:spPr>
        <p:txBody>
          <a:bodyPr anchor="ctr"/>
          <a:lstStyle/>
          <a:p>
            <a:r>
              <a:rPr lang="en-US" sz="2400" dirty="0">
                <a:solidFill>
                  <a:schemeClr val="bg1"/>
                </a:solidFill>
              </a:rPr>
              <a:t>More Helpful for Managing Learning</a:t>
            </a:r>
          </a:p>
        </p:txBody>
      </p:sp>
      <p:sp>
        <p:nvSpPr>
          <p:cNvPr id="8" name="Content Placeholder 7">
            <a:extLst>
              <a:ext uri="{FF2B5EF4-FFF2-40B4-BE49-F238E27FC236}">
                <a16:creationId xmlns:a16="http://schemas.microsoft.com/office/drawing/2014/main" xmlns="" id="{003DFC28-2102-3E41-A4BE-0993BF875BEE}"/>
              </a:ext>
            </a:extLst>
          </p:cNvPr>
          <p:cNvSpPr>
            <a:spLocks noGrp="1"/>
          </p:cNvSpPr>
          <p:nvPr>
            <p:ph sz="half" idx="15"/>
          </p:nvPr>
        </p:nvSpPr>
        <p:spPr>
          <a:xfrm>
            <a:off x="5340126" y="3043218"/>
            <a:ext cx="4288301" cy="3108200"/>
          </a:xfrm>
        </p:spPr>
        <p:txBody>
          <a:bodyPr/>
          <a:lstStyle/>
          <a:p>
            <a:pPr marL="347472" indent="-347472">
              <a:buFont typeface="Arial" panose="05040102010807070707" pitchFamily="18" charset="2"/>
              <a:buChar char="•"/>
            </a:pPr>
            <a:r>
              <a:rPr lang="en-US" sz="2400" dirty="0"/>
              <a:t>“How can you use what we learned last week about evidence to improve this draft?”</a:t>
            </a:r>
          </a:p>
          <a:p>
            <a:pPr marL="347472" indent="-347472">
              <a:buFont typeface="Arial" panose="05040102010807070707" pitchFamily="18" charset="2"/>
              <a:buChar char="•"/>
            </a:pPr>
            <a:r>
              <a:rPr lang="en-US" sz="2400" dirty="0"/>
              <a:t>“How will you know you have mastered this concept?”</a:t>
            </a:r>
          </a:p>
          <a:p>
            <a:pPr marL="347472" indent="-347472">
              <a:buFont typeface="Arial" panose="05040102010807070707" pitchFamily="18" charset="2"/>
              <a:buChar char="•"/>
            </a:pPr>
            <a:r>
              <a:rPr lang="en-US" sz="2400" dirty="0"/>
              <a:t>“What steps will you take to address the written comments?”</a:t>
            </a:r>
          </a:p>
        </p:txBody>
      </p:sp>
      <p:sp>
        <p:nvSpPr>
          <p:cNvPr id="3" name="Slide Number Placeholder 2">
            <a:extLst>
              <a:ext uri="{FF2B5EF4-FFF2-40B4-BE49-F238E27FC236}">
                <a16:creationId xmlns:a16="http://schemas.microsoft.com/office/drawing/2014/main" xmlns="" id="{271C813D-9B77-B941-B7CD-BCAA4517178C}"/>
              </a:ext>
            </a:extLst>
          </p:cNvPr>
          <p:cNvSpPr>
            <a:spLocks noGrp="1"/>
          </p:cNvSpPr>
          <p:nvPr>
            <p:ph type="sldNum" sz="quarter" idx="10"/>
          </p:nvPr>
        </p:nvSpPr>
        <p:spPr/>
        <p:txBody>
          <a:bodyPr/>
          <a:lstStyle/>
          <a:p>
            <a:fld id="{91BD7323-49BF-4C97-8773-5EC64C492009}" type="slidenum">
              <a:rPr lang="en-US" smtClean="0"/>
              <a:pPr/>
              <a:t>40</a:t>
            </a:fld>
            <a:endParaRPr lang="en-US" dirty="0"/>
          </a:p>
        </p:txBody>
      </p:sp>
    </p:spTree>
    <p:extLst>
      <p:ext uri="{BB962C8B-B14F-4D97-AF65-F5344CB8AC3E}">
        <p14:creationId xmlns:p14="http://schemas.microsoft.com/office/powerpoint/2010/main" val="28988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8493D-1E52-244D-8163-2F0315E88E6A}"/>
              </a:ext>
            </a:extLst>
          </p:cNvPr>
          <p:cNvSpPr>
            <a:spLocks noGrp="1"/>
          </p:cNvSpPr>
          <p:nvPr>
            <p:ph type="title"/>
          </p:nvPr>
        </p:nvSpPr>
        <p:spPr/>
        <p:txBody>
          <a:bodyPr/>
          <a:lstStyle/>
          <a:p>
            <a:r>
              <a:rPr lang="en-US" dirty="0"/>
              <a:t>Plan Ahead for Effective Feedback (1)</a:t>
            </a:r>
          </a:p>
        </p:txBody>
      </p:sp>
      <p:sp>
        <p:nvSpPr>
          <p:cNvPr id="4" name="Content Placeholder 3">
            <a:extLst>
              <a:ext uri="{FF2B5EF4-FFF2-40B4-BE49-F238E27FC236}">
                <a16:creationId xmlns:a16="http://schemas.microsoft.com/office/drawing/2014/main" xmlns="" id="{89250FC0-8D36-9845-8977-489DAACE1C4C}"/>
              </a:ext>
            </a:extLst>
          </p:cNvPr>
          <p:cNvSpPr>
            <a:spLocks noGrp="1"/>
          </p:cNvSpPr>
          <p:nvPr>
            <p:ph sz="quarter" idx="12"/>
          </p:nvPr>
        </p:nvSpPr>
        <p:spPr>
          <a:xfrm>
            <a:off x="1137677" y="2415177"/>
            <a:ext cx="8324375" cy="2982733"/>
          </a:xfrm>
        </p:spPr>
        <p:txBody>
          <a:bodyPr/>
          <a:lstStyle/>
          <a:p>
            <a:pPr marL="347472" indent="-347472">
              <a:buFont typeface="Arial" panose="020B0604020202020204" pitchFamily="34" charset="0"/>
              <a:buChar char="•"/>
            </a:pPr>
            <a:r>
              <a:rPr lang="en-US" sz="2300" dirty="0"/>
              <a:t>Build time for </a:t>
            </a:r>
            <a:r>
              <a:rPr lang="en-US" sz="2300" b="1" dirty="0"/>
              <a:t>in-process feedback </a:t>
            </a:r>
            <a:r>
              <a:rPr lang="en-US" sz="2300" dirty="0"/>
              <a:t>(including time for students to process and apply) into the lesson</a:t>
            </a:r>
          </a:p>
          <a:p>
            <a:pPr marL="347472" indent="-347472">
              <a:buFont typeface="Arial" panose="020B0604020202020204" pitchFamily="34" charset="0"/>
              <a:buChar char="•"/>
            </a:pPr>
            <a:r>
              <a:rPr lang="en-US" sz="2300" dirty="0"/>
              <a:t>Match the feedback to the learning purpose at each stage in the lesson</a:t>
            </a:r>
          </a:p>
        </p:txBody>
      </p:sp>
      <p:sp>
        <p:nvSpPr>
          <p:cNvPr id="3" name="Slide Number Placeholder 2">
            <a:extLst>
              <a:ext uri="{FF2B5EF4-FFF2-40B4-BE49-F238E27FC236}">
                <a16:creationId xmlns:a16="http://schemas.microsoft.com/office/drawing/2014/main" xmlns="" id="{442C8092-F2B5-A343-8BDB-F6C1ABD99DFE}"/>
              </a:ext>
            </a:extLst>
          </p:cNvPr>
          <p:cNvSpPr>
            <a:spLocks noGrp="1"/>
          </p:cNvSpPr>
          <p:nvPr>
            <p:ph type="sldNum" sz="quarter" idx="10"/>
          </p:nvPr>
        </p:nvSpPr>
        <p:spPr/>
        <p:txBody>
          <a:bodyPr/>
          <a:lstStyle/>
          <a:p>
            <a:fld id="{91BD7323-49BF-4C97-8773-5EC64C492009}" type="slidenum">
              <a:rPr lang="en-US" dirty="0" smtClean="0"/>
              <a:pPr/>
              <a:t>41</a:t>
            </a:fld>
            <a:endParaRPr lang="en-US" dirty="0"/>
          </a:p>
        </p:txBody>
      </p:sp>
    </p:spTree>
    <p:extLst>
      <p:ext uri="{BB962C8B-B14F-4D97-AF65-F5344CB8AC3E}">
        <p14:creationId xmlns:p14="http://schemas.microsoft.com/office/powerpoint/2010/main" val="685693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8493D-1E52-244D-8163-2F0315E88E6A}"/>
              </a:ext>
            </a:extLst>
          </p:cNvPr>
          <p:cNvSpPr>
            <a:spLocks noGrp="1"/>
          </p:cNvSpPr>
          <p:nvPr>
            <p:ph type="title"/>
          </p:nvPr>
        </p:nvSpPr>
        <p:spPr/>
        <p:txBody>
          <a:bodyPr/>
          <a:lstStyle/>
          <a:p>
            <a:r>
              <a:rPr lang="en-US" dirty="0"/>
              <a:t>Plan Ahead for Effective Feedback (2)</a:t>
            </a:r>
          </a:p>
        </p:txBody>
      </p:sp>
      <p:sp>
        <p:nvSpPr>
          <p:cNvPr id="4" name="Content Placeholder 3">
            <a:extLst>
              <a:ext uri="{FF2B5EF4-FFF2-40B4-BE49-F238E27FC236}">
                <a16:creationId xmlns:a16="http://schemas.microsoft.com/office/drawing/2014/main" xmlns="" id="{89250FC0-8D36-9845-8977-489DAACE1C4C}"/>
              </a:ext>
            </a:extLst>
          </p:cNvPr>
          <p:cNvSpPr>
            <a:spLocks noGrp="1"/>
          </p:cNvSpPr>
          <p:nvPr>
            <p:ph sz="quarter" idx="12"/>
          </p:nvPr>
        </p:nvSpPr>
        <p:spPr>
          <a:xfrm>
            <a:off x="1137677" y="1913732"/>
            <a:ext cx="8324375" cy="5061133"/>
          </a:xfrm>
        </p:spPr>
        <p:txBody>
          <a:bodyPr/>
          <a:lstStyle/>
          <a:p>
            <a:pPr marL="347472" indent="-347472">
              <a:buFont typeface="Arial" panose="020B0604020202020204" pitchFamily="34" charset="0"/>
              <a:buChar char="•"/>
            </a:pPr>
            <a:r>
              <a:rPr lang="en-US" sz="2300" dirty="0"/>
              <a:t>Use strategies to support </a:t>
            </a:r>
            <a:r>
              <a:rPr lang="en-US" sz="2300" b="1" dirty="0"/>
              <a:t>timely feedback on work reviewed between class periods</a:t>
            </a:r>
            <a:r>
              <a:rPr lang="en-US" sz="2300" dirty="0"/>
              <a:t>:</a:t>
            </a:r>
          </a:p>
          <a:p>
            <a:pPr marL="694944" lvl="1" indent="-347472">
              <a:buFont typeface="Arial" panose="020B0604020202020204" pitchFamily="34" charset="0"/>
              <a:buChar char="•"/>
            </a:pPr>
            <a:r>
              <a:rPr lang="en-US" sz="2300" dirty="0"/>
              <a:t>Target response to the specific focus of the Learning Goals and Success Criteria</a:t>
            </a:r>
          </a:p>
          <a:p>
            <a:pPr marL="694944" lvl="1" indent="-347472">
              <a:buFont typeface="Arial" panose="020B0604020202020204" pitchFamily="34" charset="0"/>
              <a:buChar char="•"/>
            </a:pPr>
            <a:r>
              <a:rPr lang="en-US" sz="2300" dirty="0"/>
              <a:t>Annotate student work with symbols aligned to descriptive feedback for specific focus areas </a:t>
            </a:r>
          </a:p>
          <a:p>
            <a:pPr marL="694944" lvl="1" indent="-347472">
              <a:buFont typeface="Arial" panose="020B0604020202020204" pitchFamily="34" charset="0"/>
              <a:buChar char="•"/>
            </a:pPr>
            <a:r>
              <a:rPr lang="en-US" sz="2300" dirty="0"/>
              <a:t>Use simple feedback organizers focused on specific focus areas </a:t>
            </a:r>
          </a:p>
        </p:txBody>
      </p:sp>
      <p:sp>
        <p:nvSpPr>
          <p:cNvPr id="3" name="Slide Number Placeholder 2">
            <a:extLst>
              <a:ext uri="{FF2B5EF4-FFF2-40B4-BE49-F238E27FC236}">
                <a16:creationId xmlns:a16="http://schemas.microsoft.com/office/drawing/2014/main" xmlns="" id="{442C8092-F2B5-A343-8BDB-F6C1ABD99DFE}"/>
              </a:ext>
            </a:extLst>
          </p:cNvPr>
          <p:cNvSpPr>
            <a:spLocks noGrp="1"/>
          </p:cNvSpPr>
          <p:nvPr>
            <p:ph type="sldNum" sz="quarter" idx="10"/>
          </p:nvPr>
        </p:nvSpPr>
        <p:spPr/>
        <p:txBody>
          <a:bodyPr/>
          <a:lstStyle/>
          <a:p>
            <a:fld id="{91BD7323-49BF-4C97-8773-5EC64C492009}" type="slidenum">
              <a:rPr lang="en-US" dirty="0" smtClean="0"/>
              <a:pPr/>
              <a:t>42</a:t>
            </a:fld>
            <a:endParaRPr lang="en-US" dirty="0"/>
          </a:p>
        </p:txBody>
      </p:sp>
    </p:spTree>
    <p:extLst>
      <p:ext uri="{BB962C8B-B14F-4D97-AF65-F5344CB8AC3E}">
        <p14:creationId xmlns:p14="http://schemas.microsoft.com/office/powerpoint/2010/main" val="1564748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C8A5111-A53A-D54F-8C6B-C3213B08A9D3}"/>
              </a:ext>
            </a:extLst>
          </p:cNvPr>
          <p:cNvSpPr>
            <a:spLocks noGrp="1"/>
          </p:cNvSpPr>
          <p:nvPr>
            <p:ph type="title"/>
          </p:nvPr>
        </p:nvSpPr>
        <p:spPr>
          <a:xfrm>
            <a:off x="710164" y="3273549"/>
            <a:ext cx="9523333" cy="1320800"/>
          </a:xfrm>
        </p:spPr>
        <p:txBody>
          <a:bodyPr/>
          <a:lstStyle/>
          <a:p>
            <a:r>
              <a:rPr lang="en-US" sz="5400" dirty="0"/>
              <a:t>Formative Assessment Process and Teaching Practice</a:t>
            </a:r>
          </a:p>
        </p:txBody>
      </p:sp>
      <p:sp>
        <p:nvSpPr>
          <p:cNvPr id="3" name="Slide Number Placeholder 2">
            <a:extLst>
              <a:ext uri="{FF2B5EF4-FFF2-40B4-BE49-F238E27FC236}">
                <a16:creationId xmlns:a16="http://schemas.microsoft.com/office/drawing/2014/main" xmlns="" id="{FFB15E10-BB93-6F4F-9186-D90816FAA833}"/>
              </a:ext>
            </a:extLst>
          </p:cNvPr>
          <p:cNvSpPr>
            <a:spLocks noGrp="1"/>
          </p:cNvSpPr>
          <p:nvPr>
            <p:ph type="sldNum" sz="quarter" idx="10"/>
          </p:nvPr>
        </p:nvSpPr>
        <p:spPr/>
        <p:txBody>
          <a:bodyPr/>
          <a:lstStyle/>
          <a:p>
            <a:fld id="{91BD7323-49BF-4C97-8773-5EC64C492009}" type="slidenum">
              <a:rPr lang="en-US" smtClean="0"/>
              <a:pPr/>
              <a:t>43</a:t>
            </a:fld>
            <a:endParaRPr lang="en-US"/>
          </a:p>
        </p:txBody>
      </p:sp>
    </p:spTree>
    <p:extLst>
      <p:ext uri="{BB962C8B-B14F-4D97-AF65-F5344CB8AC3E}">
        <p14:creationId xmlns:p14="http://schemas.microsoft.com/office/powerpoint/2010/main" val="25462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0EBAA2-2EFD-C546-8A12-3E419C6AEAE0}"/>
              </a:ext>
            </a:extLst>
          </p:cNvPr>
          <p:cNvSpPr>
            <a:spLocks noGrp="1"/>
          </p:cNvSpPr>
          <p:nvPr>
            <p:ph type="title"/>
          </p:nvPr>
        </p:nvSpPr>
        <p:spPr/>
        <p:txBody>
          <a:bodyPr/>
          <a:lstStyle/>
          <a:p>
            <a:r>
              <a:rPr lang="en-US" dirty="0"/>
              <a:t>Formative Assessment and Noticing Learning</a:t>
            </a:r>
          </a:p>
        </p:txBody>
      </p:sp>
      <p:sp>
        <p:nvSpPr>
          <p:cNvPr id="4" name="Content Placeholder 3">
            <a:extLst>
              <a:ext uri="{FF2B5EF4-FFF2-40B4-BE49-F238E27FC236}">
                <a16:creationId xmlns:a16="http://schemas.microsoft.com/office/drawing/2014/main" xmlns="" id="{BFE01947-1D29-964B-89D1-512D34738D45}"/>
              </a:ext>
            </a:extLst>
          </p:cNvPr>
          <p:cNvSpPr>
            <a:spLocks noGrp="1"/>
          </p:cNvSpPr>
          <p:nvPr>
            <p:ph sz="quarter" idx="12"/>
          </p:nvPr>
        </p:nvSpPr>
        <p:spPr>
          <a:xfrm>
            <a:off x="1137677" y="2265217"/>
            <a:ext cx="8733687" cy="4409557"/>
          </a:xfrm>
        </p:spPr>
        <p:txBody>
          <a:bodyPr/>
          <a:lstStyle/>
          <a:p>
            <a:r>
              <a:rPr lang="en-US" sz="3200" dirty="0"/>
              <a:t>Cowie and Bell (1999) describe formative assessment as “the process of </a:t>
            </a:r>
            <a:r>
              <a:rPr lang="en-US" sz="3200" b="1" dirty="0"/>
              <a:t>noticing</a:t>
            </a:r>
            <a:r>
              <a:rPr lang="en-US" sz="3200" dirty="0"/>
              <a:t>, </a:t>
            </a:r>
            <a:r>
              <a:rPr lang="en-US" sz="3200" b="1" dirty="0"/>
              <a:t>recognizing</a:t>
            </a:r>
            <a:r>
              <a:rPr lang="en-US" sz="3200" dirty="0"/>
              <a:t>, and </a:t>
            </a:r>
            <a:r>
              <a:rPr lang="en-US" sz="3200" b="1" dirty="0"/>
              <a:t>responding</a:t>
            </a:r>
            <a:r>
              <a:rPr lang="en-US" sz="3200" dirty="0"/>
              <a:t> to student learning in order to enhance that learning, during the learning.”</a:t>
            </a:r>
          </a:p>
          <a:p>
            <a:pPr marL="571500" indent="-571500">
              <a:buFont typeface="Arial" panose="020B0604020202020204" pitchFamily="34" charset="0"/>
              <a:buChar char="•"/>
            </a:pPr>
            <a:endParaRPr lang="en-US" sz="3200" dirty="0"/>
          </a:p>
          <a:p>
            <a:endParaRPr lang="en-US" sz="3200" dirty="0"/>
          </a:p>
          <a:p>
            <a:pPr marL="571500" indent="-571500">
              <a:buFont typeface="Arial" panose="020B0604020202020204" pitchFamily="34" charset="0"/>
              <a:buChar char="•"/>
            </a:pPr>
            <a:endParaRPr lang="en-US" sz="3200" dirty="0"/>
          </a:p>
        </p:txBody>
      </p:sp>
      <p:sp>
        <p:nvSpPr>
          <p:cNvPr id="3" name="Slide Number Placeholder 2">
            <a:extLst>
              <a:ext uri="{FF2B5EF4-FFF2-40B4-BE49-F238E27FC236}">
                <a16:creationId xmlns:a16="http://schemas.microsoft.com/office/drawing/2014/main" xmlns="" id="{A68D2CA5-A058-1244-82AB-BF6B2AF7B2B9}"/>
              </a:ext>
            </a:extLst>
          </p:cNvPr>
          <p:cNvSpPr>
            <a:spLocks noGrp="1"/>
          </p:cNvSpPr>
          <p:nvPr>
            <p:ph type="sldNum" sz="quarter" idx="10"/>
          </p:nvPr>
        </p:nvSpPr>
        <p:spPr/>
        <p:txBody>
          <a:bodyPr/>
          <a:lstStyle/>
          <a:p>
            <a:fld id="{91BD7323-49BF-4C97-8773-5EC64C492009}" type="slidenum">
              <a:rPr lang="en-US" smtClean="0"/>
              <a:pPr/>
              <a:t>44</a:t>
            </a:fld>
            <a:endParaRPr lang="en-US"/>
          </a:p>
        </p:txBody>
      </p:sp>
    </p:spTree>
    <p:extLst>
      <p:ext uri="{BB962C8B-B14F-4D97-AF65-F5344CB8AC3E}">
        <p14:creationId xmlns:p14="http://schemas.microsoft.com/office/powerpoint/2010/main" val="327719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7FBBE9F-6191-7046-9CB4-3D1953404AB8}"/>
              </a:ext>
            </a:extLst>
          </p:cNvPr>
          <p:cNvSpPr>
            <a:spLocks noGrp="1"/>
          </p:cNvSpPr>
          <p:nvPr>
            <p:ph type="title"/>
          </p:nvPr>
        </p:nvSpPr>
        <p:spPr/>
        <p:txBody>
          <a:bodyPr/>
          <a:lstStyle/>
          <a:p>
            <a:r>
              <a:rPr lang="en-US" dirty="0"/>
              <a:t>Reflecting on Practice</a:t>
            </a:r>
          </a:p>
        </p:txBody>
      </p:sp>
      <p:sp>
        <p:nvSpPr>
          <p:cNvPr id="9" name="Content Placeholder 8">
            <a:extLst>
              <a:ext uri="{FF2B5EF4-FFF2-40B4-BE49-F238E27FC236}">
                <a16:creationId xmlns:a16="http://schemas.microsoft.com/office/drawing/2014/main" xmlns="" id="{78988189-8829-6F4E-A788-069C523A51CC}"/>
              </a:ext>
            </a:extLst>
          </p:cNvPr>
          <p:cNvSpPr>
            <a:spLocks noGrp="1"/>
          </p:cNvSpPr>
          <p:nvPr>
            <p:ph sz="half" idx="13"/>
          </p:nvPr>
        </p:nvSpPr>
        <p:spPr>
          <a:xfrm>
            <a:off x="1149552" y="1566140"/>
            <a:ext cx="8441489" cy="206615"/>
          </a:xfrm>
        </p:spPr>
        <p:txBody>
          <a:bodyPr/>
          <a:lstStyle/>
          <a:p>
            <a:r>
              <a:rPr lang="en-US" sz="3200" dirty="0"/>
              <a:t>How can you focus your noticing to improve teaching practice?</a:t>
            </a:r>
          </a:p>
        </p:txBody>
      </p:sp>
      <p:pic>
        <p:nvPicPr>
          <p:cNvPr id="15" name="Content Placeholder 14" descr="Stack of books icon ">
            <a:extLst>
              <a:ext uri="{FF2B5EF4-FFF2-40B4-BE49-F238E27FC236}">
                <a16:creationId xmlns:a16="http://schemas.microsoft.com/office/drawing/2014/main" xmlns="" id="{7E51E810-3A59-F84D-A1ED-AC39F2B9C4F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40689" y="3169100"/>
            <a:ext cx="1097280" cy="1097280"/>
          </a:xfrm>
        </p:spPr>
      </p:pic>
      <p:sp>
        <p:nvSpPr>
          <p:cNvPr id="8" name="Content Placeholder 7">
            <a:extLst>
              <a:ext uri="{FF2B5EF4-FFF2-40B4-BE49-F238E27FC236}">
                <a16:creationId xmlns:a16="http://schemas.microsoft.com/office/drawing/2014/main" xmlns="" id="{3B325A51-5CA0-3149-84E8-9E52765F1224}"/>
              </a:ext>
            </a:extLst>
          </p:cNvPr>
          <p:cNvSpPr>
            <a:spLocks noGrp="1"/>
          </p:cNvSpPr>
          <p:nvPr>
            <p:ph sz="half" idx="11"/>
          </p:nvPr>
        </p:nvSpPr>
        <p:spPr>
          <a:xfrm>
            <a:off x="609600" y="4083502"/>
            <a:ext cx="2976578" cy="1893963"/>
          </a:xfrm>
        </p:spPr>
        <p:txBody>
          <a:bodyPr/>
          <a:lstStyle/>
          <a:p>
            <a:pPr algn="ctr"/>
            <a:r>
              <a:rPr lang="en-US" sz="2400" dirty="0"/>
              <a:t>Supporting Disciplinary Learning</a:t>
            </a:r>
          </a:p>
        </p:txBody>
      </p:sp>
      <p:pic>
        <p:nvPicPr>
          <p:cNvPr id="17" name="Content Placeholder 16" descr="Head with gears icon">
            <a:extLst>
              <a:ext uri="{FF2B5EF4-FFF2-40B4-BE49-F238E27FC236}">
                <a16:creationId xmlns:a16="http://schemas.microsoft.com/office/drawing/2014/main" xmlns="" id="{202D3269-911B-D148-BCDD-31A35979A79C}"/>
              </a:ext>
            </a:extLst>
          </p:cNvPr>
          <p:cNvPicPr>
            <a:picLocks noGrp="1" noChangeAspect="1"/>
          </p:cNvPicPr>
          <p:nvPr>
            <p:ph sz="half" idx="16"/>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674978" y="3169100"/>
            <a:ext cx="1097280" cy="1097280"/>
          </a:xfrm>
        </p:spPr>
      </p:pic>
      <p:sp>
        <p:nvSpPr>
          <p:cNvPr id="10" name="Content Placeholder 9">
            <a:extLst>
              <a:ext uri="{FF2B5EF4-FFF2-40B4-BE49-F238E27FC236}">
                <a16:creationId xmlns:a16="http://schemas.microsoft.com/office/drawing/2014/main" xmlns="" id="{1C170EFF-6BE1-7943-9065-4164B83AD105}"/>
              </a:ext>
            </a:extLst>
          </p:cNvPr>
          <p:cNvSpPr>
            <a:spLocks noGrp="1"/>
          </p:cNvSpPr>
          <p:nvPr>
            <p:ph sz="half" idx="14"/>
          </p:nvPr>
        </p:nvSpPr>
        <p:spPr>
          <a:xfrm>
            <a:off x="3703194" y="4083500"/>
            <a:ext cx="2998895" cy="1893963"/>
          </a:xfrm>
        </p:spPr>
        <p:txBody>
          <a:bodyPr/>
          <a:lstStyle/>
          <a:p>
            <a:pPr algn="ctr"/>
            <a:r>
              <a:rPr lang="en-US" sz="2400" dirty="0"/>
              <a:t>Supporting Students as Learners</a:t>
            </a:r>
          </a:p>
        </p:txBody>
      </p:sp>
      <p:pic>
        <p:nvPicPr>
          <p:cNvPr id="19" name="Content Placeholder 18" descr="Teacher presenting a lesson icon">
            <a:extLst>
              <a:ext uri="{FF2B5EF4-FFF2-40B4-BE49-F238E27FC236}">
                <a16:creationId xmlns:a16="http://schemas.microsoft.com/office/drawing/2014/main" xmlns="" id="{A6A69167-3602-7941-A073-D2E2EB562DED}"/>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709267" y="3169101"/>
            <a:ext cx="1097280" cy="1097280"/>
          </a:xfrm>
        </p:spPr>
      </p:pic>
      <p:sp>
        <p:nvSpPr>
          <p:cNvPr id="11" name="Content Placeholder 10">
            <a:extLst>
              <a:ext uri="{FF2B5EF4-FFF2-40B4-BE49-F238E27FC236}">
                <a16:creationId xmlns:a16="http://schemas.microsoft.com/office/drawing/2014/main" xmlns="" id="{84A0A12A-D5D1-F747-988E-26A1A4FFD3C4}"/>
              </a:ext>
            </a:extLst>
          </p:cNvPr>
          <p:cNvSpPr>
            <a:spLocks noGrp="1"/>
          </p:cNvSpPr>
          <p:nvPr>
            <p:ph sz="half" idx="15"/>
          </p:nvPr>
        </p:nvSpPr>
        <p:spPr>
          <a:xfrm>
            <a:off x="6819106" y="4083501"/>
            <a:ext cx="2998896" cy="1893963"/>
          </a:xfrm>
        </p:spPr>
        <p:txBody>
          <a:bodyPr/>
          <a:lstStyle/>
          <a:p>
            <a:pPr algn="ctr"/>
            <a:r>
              <a:rPr lang="en-US" sz="2400" dirty="0"/>
              <a:t>Creating Classroom Culture to Support Learning</a:t>
            </a:r>
          </a:p>
        </p:txBody>
      </p:sp>
      <p:sp>
        <p:nvSpPr>
          <p:cNvPr id="3" name="Slide Number Placeholder 2">
            <a:extLst>
              <a:ext uri="{FF2B5EF4-FFF2-40B4-BE49-F238E27FC236}">
                <a16:creationId xmlns:a16="http://schemas.microsoft.com/office/drawing/2014/main" xmlns="" id="{B4C401EE-0749-7347-8A6E-1CF814A9CE16}"/>
              </a:ext>
            </a:extLst>
          </p:cNvPr>
          <p:cNvSpPr>
            <a:spLocks noGrp="1"/>
          </p:cNvSpPr>
          <p:nvPr>
            <p:ph type="sldNum" sz="quarter" idx="10"/>
          </p:nvPr>
        </p:nvSpPr>
        <p:spPr/>
        <p:txBody>
          <a:bodyPr/>
          <a:lstStyle/>
          <a:p>
            <a:fld id="{91BD7323-49BF-4C97-8773-5EC64C492009}" type="slidenum">
              <a:rPr lang="en-US" smtClean="0"/>
              <a:pPr/>
              <a:t>45</a:t>
            </a:fld>
            <a:endParaRPr lang="en-US"/>
          </a:p>
        </p:txBody>
      </p:sp>
    </p:spTree>
    <p:extLst>
      <p:ext uri="{BB962C8B-B14F-4D97-AF65-F5344CB8AC3E}">
        <p14:creationId xmlns:p14="http://schemas.microsoft.com/office/powerpoint/2010/main" val="1771179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C1384-F511-B647-A5C7-8A7DF4E3EAC3}"/>
              </a:ext>
            </a:extLst>
          </p:cNvPr>
          <p:cNvSpPr>
            <a:spLocks noGrp="1"/>
          </p:cNvSpPr>
          <p:nvPr>
            <p:ph type="title"/>
          </p:nvPr>
        </p:nvSpPr>
        <p:spPr/>
        <p:txBody>
          <a:bodyPr/>
          <a:lstStyle/>
          <a:p>
            <a:r>
              <a:rPr lang="en-US" dirty="0"/>
              <a:t>Noticing Disciplinary Learning</a:t>
            </a:r>
          </a:p>
        </p:txBody>
      </p:sp>
      <p:sp>
        <p:nvSpPr>
          <p:cNvPr id="4" name="Content Placeholder 3">
            <a:extLst>
              <a:ext uri="{FF2B5EF4-FFF2-40B4-BE49-F238E27FC236}">
                <a16:creationId xmlns:a16="http://schemas.microsoft.com/office/drawing/2014/main" xmlns="" id="{A6FE8CBE-7089-0F4A-BEC1-CAF3D1AEB0DE}"/>
              </a:ext>
            </a:extLst>
          </p:cNvPr>
          <p:cNvSpPr>
            <a:spLocks noGrp="1"/>
          </p:cNvSpPr>
          <p:nvPr>
            <p:ph sz="quarter" idx="12"/>
          </p:nvPr>
        </p:nvSpPr>
        <p:spPr>
          <a:xfrm>
            <a:off x="1137677" y="1968800"/>
            <a:ext cx="8278697" cy="5351301"/>
          </a:xfrm>
        </p:spPr>
        <p:txBody>
          <a:bodyPr/>
          <a:lstStyle/>
          <a:p>
            <a:r>
              <a:rPr lang="en-US" sz="3200" dirty="0"/>
              <a:t>How can you use what you notice about learning to improve your practice?</a:t>
            </a:r>
          </a:p>
          <a:p>
            <a:pPr marL="347472" indent="-347472">
              <a:buFont typeface="Arial" panose="020B0604020202020204" pitchFamily="34" charset="0"/>
              <a:buChar char="•"/>
            </a:pPr>
            <a:r>
              <a:rPr lang="en-US" sz="2800" dirty="0"/>
              <a:t>How students learn to be strong readers and writers</a:t>
            </a:r>
          </a:p>
          <a:p>
            <a:pPr marL="347472" indent="-347472">
              <a:buFont typeface="Arial" panose="020B0604020202020204" pitchFamily="34" charset="0"/>
              <a:buChar char="•"/>
            </a:pPr>
            <a:r>
              <a:rPr lang="en-US" sz="2800" dirty="0"/>
              <a:t>What student learning progressions look like</a:t>
            </a:r>
          </a:p>
          <a:p>
            <a:pPr marL="347472" indent="-347472">
              <a:buFont typeface="Arial" panose="020B0604020202020204" pitchFamily="34" charset="0"/>
              <a:buChar char="•"/>
            </a:pPr>
            <a:r>
              <a:rPr lang="en-US" sz="2800" dirty="0"/>
              <a:t>How standards, local curriculum, and instructional resources  impact student learning</a:t>
            </a:r>
          </a:p>
          <a:p>
            <a:pPr marL="347472" indent="-347472">
              <a:buFont typeface="Arial" panose="020B0604020202020204" pitchFamily="34" charset="0"/>
              <a:buChar char="•"/>
            </a:pPr>
            <a:r>
              <a:rPr lang="en-US" sz="2800" dirty="0"/>
              <a:t>How teacher actions and practices impact disciplinary learning</a:t>
            </a:r>
          </a:p>
        </p:txBody>
      </p:sp>
      <p:sp>
        <p:nvSpPr>
          <p:cNvPr id="3" name="Slide Number Placeholder 2">
            <a:extLst>
              <a:ext uri="{FF2B5EF4-FFF2-40B4-BE49-F238E27FC236}">
                <a16:creationId xmlns:a16="http://schemas.microsoft.com/office/drawing/2014/main" xmlns="" id="{EB64F699-5269-AF46-99B3-796AD9932A3C}"/>
              </a:ext>
            </a:extLst>
          </p:cNvPr>
          <p:cNvSpPr>
            <a:spLocks noGrp="1"/>
          </p:cNvSpPr>
          <p:nvPr>
            <p:ph type="sldNum" sz="quarter" idx="10"/>
          </p:nvPr>
        </p:nvSpPr>
        <p:spPr/>
        <p:txBody>
          <a:bodyPr/>
          <a:lstStyle/>
          <a:p>
            <a:fld id="{91BD7323-49BF-4C97-8773-5EC64C492009}" type="slidenum">
              <a:rPr lang="en-US" smtClean="0"/>
              <a:pPr/>
              <a:t>46</a:t>
            </a:fld>
            <a:endParaRPr lang="en-US"/>
          </a:p>
        </p:txBody>
      </p:sp>
    </p:spTree>
    <p:extLst>
      <p:ext uri="{BB962C8B-B14F-4D97-AF65-F5344CB8AC3E}">
        <p14:creationId xmlns:p14="http://schemas.microsoft.com/office/powerpoint/2010/main" val="3273551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A7387-C164-C745-B425-A9EE870648D0}"/>
              </a:ext>
            </a:extLst>
          </p:cNvPr>
          <p:cNvSpPr>
            <a:spLocks noGrp="1"/>
          </p:cNvSpPr>
          <p:nvPr>
            <p:ph type="title"/>
          </p:nvPr>
        </p:nvSpPr>
        <p:spPr/>
        <p:txBody>
          <a:bodyPr/>
          <a:lstStyle/>
          <a:p>
            <a:r>
              <a:rPr lang="en-US" dirty="0"/>
              <a:t>Noticing Students as Learners</a:t>
            </a:r>
          </a:p>
        </p:txBody>
      </p:sp>
      <p:sp>
        <p:nvSpPr>
          <p:cNvPr id="4" name="Content Placeholder 3">
            <a:extLst>
              <a:ext uri="{FF2B5EF4-FFF2-40B4-BE49-F238E27FC236}">
                <a16:creationId xmlns:a16="http://schemas.microsoft.com/office/drawing/2014/main" xmlns="" id="{999B5881-C5AE-8144-91C9-837409D55241}"/>
              </a:ext>
            </a:extLst>
          </p:cNvPr>
          <p:cNvSpPr>
            <a:spLocks noGrp="1"/>
          </p:cNvSpPr>
          <p:nvPr>
            <p:ph sz="quarter" idx="12"/>
          </p:nvPr>
        </p:nvSpPr>
        <p:spPr>
          <a:xfrm>
            <a:off x="1137677" y="2189747"/>
            <a:ext cx="8615923" cy="4485028"/>
          </a:xfrm>
        </p:spPr>
        <p:txBody>
          <a:bodyPr/>
          <a:lstStyle/>
          <a:p>
            <a:r>
              <a:rPr lang="en-US" sz="3200" dirty="0"/>
              <a:t>What can you notice that helps you support specific student learners?</a:t>
            </a:r>
          </a:p>
          <a:p>
            <a:pPr marL="342900" indent="-342900">
              <a:buFont typeface="Arial" panose="020B0604020202020204" pitchFamily="34" charset="0"/>
              <a:buChar char="•"/>
            </a:pPr>
            <a:r>
              <a:rPr lang="en-US" sz="2800" dirty="0"/>
              <a:t>Student identities, experiences and funds of knowledge</a:t>
            </a:r>
          </a:p>
          <a:p>
            <a:pPr marL="342900" indent="-342900">
              <a:buFont typeface="Arial" panose="020B0604020202020204" pitchFamily="34" charset="0"/>
              <a:buChar char="•"/>
            </a:pPr>
            <a:r>
              <a:rPr lang="en-US" sz="2800" dirty="0"/>
              <a:t>Student needs and preferences</a:t>
            </a:r>
          </a:p>
          <a:p>
            <a:pPr marL="342900" indent="-342900">
              <a:buFont typeface="Arial" panose="020B0604020202020204" pitchFamily="34" charset="0"/>
              <a:buChar char="•"/>
            </a:pPr>
            <a:r>
              <a:rPr lang="en-US" sz="2800" dirty="0"/>
              <a:t>Teacher actions and practices support learning about, connecting with, and responding to students’ full identities</a:t>
            </a:r>
          </a:p>
        </p:txBody>
      </p:sp>
      <p:sp>
        <p:nvSpPr>
          <p:cNvPr id="3" name="Slide Number Placeholder 2">
            <a:extLst>
              <a:ext uri="{FF2B5EF4-FFF2-40B4-BE49-F238E27FC236}">
                <a16:creationId xmlns:a16="http://schemas.microsoft.com/office/drawing/2014/main" xmlns="" id="{E544A5DA-1957-3849-A8BD-E323299B8EFA}"/>
              </a:ext>
            </a:extLst>
          </p:cNvPr>
          <p:cNvSpPr>
            <a:spLocks noGrp="1"/>
          </p:cNvSpPr>
          <p:nvPr>
            <p:ph type="sldNum" sz="quarter" idx="10"/>
          </p:nvPr>
        </p:nvSpPr>
        <p:spPr/>
        <p:txBody>
          <a:bodyPr/>
          <a:lstStyle/>
          <a:p>
            <a:fld id="{91BD7323-49BF-4C97-8773-5EC64C492009}" type="slidenum">
              <a:rPr lang="en-US" smtClean="0"/>
              <a:pPr/>
              <a:t>47</a:t>
            </a:fld>
            <a:endParaRPr lang="en-US"/>
          </a:p>
        </p:txBody>
      </p:sp>
    </p:spTree>
    <p:extLst>
      <p:ext uri="{BB962C8B-B14F-4D97-AF65-F5344CB8AC3E}">
        <p14:creationId xmlns:p14="http://schemas.microsoft.com/office/powerpoint/2010/main" val="314881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2169E-A8ED-964F-A722-D1536B7C9F01}"/>
              </a:ext>
            </a:extLst>
          </p:cNvPr>
          <p:cNvSpPr>
            <a:spLocks noGrp="1"/>
          </p:cNvSpPr>
          <p:nvPr>
            <p:ph type="title"/>
          </p:nvPr>
        </p:nvSpPr>
        <p:spPr>
          <a:xfrm>
            <a:off x="975117" y="292842"/>
            <a:ext cx="8992572" cy="1320800"/>
          </a:xfrm>
        </p:spPr>
        <p:txBody>
          <a:bodyPr/>
          <a:lstStyle/>
          <a:p>
            <a:r>
              <a:rPr lang="en-US" dirty="0"/>
              <a:t>Noticing Classroom Culture</a:t>
            </a:r>
          </a:p>
        </p:txBody>
      </p:sp>
      <p:sp>
        <p:nvSpPr>
          <p:cNvPr id="4" name="Content Placeholder 3">
            <a:extLst>
              <a:ext uri="{FF2B5EF4-FFF2-40B4-BE49-F238E27FC236}">
                <a16:creationId xmlns:a16="http://schemas.microsoft.com/office/drawing/2014/main" xmlns="" id="{1A7930D1-077D-AA47-9B65-DFE82119CB47}"/>
              </a:ext>
            </a:extLst>
          </p:cNvPr>
          <p:cNvSpPr>
            <a:spLocks noGrp="1"/>
          </p:cNvSpPr>
          <p:nvPr>
            <p:ph sz="quarter" idx="12"/>
          </p:nvPr>
        </p:nvSpPr>
        <p:spPr>
          <a:xfrm>
            <a:off x="1137677" y="1796387"/>
            <a:ext cx="8676883" cy="4878388"/>
          </a:xfrm>
        </p:spPr>
        <p:txBody>
          <a:bodyPr/>
          <a:lstStyle/>
          <a:p>
            <a:r>
              <a:rPr lang="en-US" sz="3200" dirty="0"/>
              <a:t>What do you notice about student learning that can help strengthen the community of learning in your classroom?</a:t>
            </a:r>
          </a:p>
          <a:p>
            <a:pPr marL="347472" indent="-347472">
              <a:buFont typeface="Arial" panose="020B0604020202020204" pitchFamily="34" charset="0"/>
              <a:buChar char="•"/>
            </a:pPr>
            <a:r>
              <a:rPr lang="en-US" sz="2800" dirty="0"/>
              <a:t>Supportive, respectful environment</a:t>
            </a:r>
          </a:p>
          <a:p>
            <a:pPr marL="347472" indent="-347472">
              <a:buFont typeface="Arial" panose="020B0604020202020204" pitchFamily="34" charset="0"/>
              <a:buChar char="•"/>
            </a:pPr>
            <a:r>
              <a:rPr lang="en-US" sz="2800" dirty="0"/>
              <a:t>Student ownership and self-directed learning</a:t>
            </a:r>
          </a:p>
          <a:p>
            <a:pPr marL="347472" indent="-347472">
              <a:buFont typeface="Arial" panose="020B0604020202020204" pitchFamily="34" charset="0"/>
              <a:buChar char="•"/>
            </a:pPr>
            <a:r>
              <a:rPr lang="en-US" sz="2800" dirty="0"/>
              <a:t>Engagement and motivation</a:t>
            </a:r>
          </a:p>
          <a:p>
            <a:pPr marL="347472" indent="-347472">
              <a:buFont typeface="Arial" panose="020B0604020202020204" pitchFamily="34" charset="0"/>
              <a:buChar char="•"/>
            </a:pPr>
            <a:r>
              <a:rPr lang="en-US" sz="2800" dirty="0"/>
              <a:t>Shared responsibility for learning</a:t>
            </a:r>
          </a:p>
          <a:p>
            <a:pPr marL="347472" indent="-347472">
              <a:buFont typeface="Arial" panose="020B0604020202020204" pitchFamily="34" charset="0"/>
              <a:buChar char="•"/>
            </a:pPr>
            <a:r>
              <a:rPr lang="en-US" sz="2800" dirty="0"/>
              <a:t>Teacher actions and practices that support a healthy community of learners</a:t>
            </a:r>
          </a:p>
        </p:txBody>
      </p:sp>
      <p:sp>
        <p:nvSpPr>
          <p:cNvPr id="3" name="Slide Number Placeholder 2">
            <a:extLst>
              <a:ext uri="{FF2B5EF4-FFF2-40B4-BE49-F238E27FC236}">
                <a16:creationId xmlns:a16="http://schemas.microsoft.com/office/drawing/2014/main" xmlns="" id="{6ED94FBF-3FA5-0440-B282-5DA1CDAD7505}"/>
              </a:ext>
            </a:extLst>
          </p:cNvPr>
          <p:cNvSpPr>
            <a:spLocks noGrp="1"/>
          </p:cNvSpPr>
          <p:nvPr>
            <p:ph type="sldNum" sz="quarter" idx="10"/>
          </p:nvPr>
        </p:nvSpPr>
        <p:spPr/>
        <p:txBody>
          <a:bodyPr/>
          <a:lstStyle/>
          <a:p>
            <a:fld id="{91BD7323-49BF-4C97-8773-5EC64C492009}" type="slidenum">
              <a:rPr lang="en-US" smtClean="0"/>
              <a:pPr/>
              <a:t>48</a:t>
            </a:fld>
            <a:endParaRPr lang="en-US"/>
          </a:p>
        </p:txBody>
      </p:sp>
    </p:spTree>
    <p:extLst>
      <p:ext uri="{BB962C8B-B14F-4D97-AF65-F5344CB8AC3E}">
        <p14:creationId xmlns:p14="http://schemas.microsoft.com/office/powerpoint/2010/main" val="3907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8F994-6C4E-7647-A94F-09B48B39AA60}"/>
              </a:ext>
            </a:extLst>
          </p:cNvPr>
          <p:cNvSpPr>
            <a:spLocks noGrp="1"/>
          </p:cNvSpPr>
          <p:nvPr>
            <p:ph type="title"/>
          </p:nvPr>
        </p:nvSpPr>
        <p:spPr>
          <a:xfrm>
            <a:off x="1137677" y="292842"/>
            <a:ext cx="8676884" cy="1320800"/>
          </a:xfrm>
        </p:spPr>
        <p:txBody>
          <a:bodyPr/>
          <a:lstStyle/>
          <a:p>
            <a:r>
              <a:rPr lang="en-US" dirty="0"/>
              <a:t>Putting Noticing Into Practice</a:t>
            </a:r>
          </a:p>
        </p:txBody>
      </p:sp>
      <p:sp>
        <p:nvSpPr>
          <p:cNvPr id="4" name="Content Placeholder 3">
            <a:extLst>
              <a:ext uri="{FF2B5EF4-FFF2-40B4-BE49-F238E27FC236}">
                <a16:creationId xmlns:a16="http://schemas.microsoft.com/office/drawing/2014/main" xmlns="" id="{C98E93F0-63A6-A94B-9A34-7E9BA20F7C55}"/>
              </a:ext>
            </a:extLst>
          </p:cNvPr>
          <p:cNvSpPr>
            <a:spLocks noGrp="1"/>
          </p:cNvSpPr>
          <p:nvPr>
            <p:ph sz="quarter" idx="12"/>
          </p:nvPr>
        </p:nvSpPr>
        <p:spPr>
          <a:xfrm>
            <a:off x="931106" y="2385667"/>
            <a:ext cx="9090025" cy="4878388"/>
          </a:xfrm>
        </p:spPr>
        <p:txBody>
          <a:bodyPr/>
          <a:lstStyle/>
          <a:p>
            <a:pPr marL="347472" indent="-347472">
              <a:buFont typeface="Arial" panose="020B0604020202020204" pitchFamily="34" charset="0"/>
              <a:buChar char="•"/>
            </a:pPr>
            <a:r>
              <a:rPr lang="en-US" sz="2800" dirty="0"/>
              <a:t>How do you currently reflect on what you notice about student learning and apply it to your practice?</a:t>
            </a:r>
          </a:p>
          <a:p>
            <a:pPr marL="347472" indent="-347472">
              <a:buFont typeface="Arial" panose="020B0604020202020204" pitchFamily="34" charset="0"/>
              <a:buChar char="•"/>
            </a:pPr>
            <a:r>
              <a:rPr lang="en-US" sz="2800" dirty="0"/>
              <a:t>How do you collaborate with colleagues, make sense of and respond to your observations about student learning?</a:t>
            </a:r>
          </a:p>
          <a:p>
            <a:pPr marL="347472" indent="-347472">
              <a:buFont typeface="Arial" panose="020B0604020202020204" pitchFamily="34" charset="0"/>
              <a:buChar char="•"/>
            </a:pPr>
            <a:r>
              <a:rPr lang="en-US" sz="2800" dirty="0"/>
              <a:t>What structures, routines and practices could support you to put what you notice into practice?</a:t>
            </a:r>
          </a:p>
        </p:txBody>
      </p:sp>
      <p:sp>
        <p:nvSpPr>
          <p:cNvPr id="3" name="Slide Number Placeholder 2">
            <a:extLst>
              <a:ext uri="{FF2B5EF4-FFF2-40B4-BE49-F238E27FC236}">
                <a16:creationId xmlns:a16="http://schemas.microsoft.com/office/drawing/2014/main" xmlns="" id="{CD99B0F9-E586-2A49-86FD-27F884B143AD}"/>
              </a:ext>
            </a:extLst>
          </p:cNvPr>
          <p:cNvSpPr>
            <a:spLocks noGrp="1"/>
          </p:cNvSpPr>
          <p:nvPr>
            <p:ph type="sldNum" sz="quarter" idx="10"/>
          </p:nvPr>
        </p:nvSpPr>
        <p:spPr/>
        <p:txBody>
          <a:bodyPr/>
          <a:lstStyle/>
          <a:p>
            <a:fld id="{91BD7323-49BF-4C97-8773-5EC64C492009}" type="slidenum">
              <a:rPr lang="en-US" smtClean="0"/>
              <a:pPr/>
              <a:t>49</a:t>
            </a:fld>
            <a:endParaRPr lang="en-US"/>
          </a:p>
        </p:txBody>
      </p:sp>
    </p:spTree>
    <p:extLst>
      <p:ext uri="{BB962C8B-B14F-4D97-AF65-F5344CB8AC3E}">
        <p14:creationId xmlns:p14="http://schemas.microsoft.com/office/powerpoint/2010/main" val="5625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1FAD29E-292D-5C4C-9EC8-8938AF27833F}"/>
              </a:ext>
            </a:extLst>
          </p:cNvPr>
          <p:cNvSpPr>
            <a:spLocks noGrp="1"/>
          </p:cNvSpPr>
          <p:nvPr>
            <p:ph type="title"/>
          </p:nvPr>
        </p:nvSpPr>
        <p:spPr/>
        <p:txBody>
          <a:bodyPr/>
          <a:lstStyle/>
          <a:p>
            <a:r>
              <a:rPr lang="en-US" dirty="0"/>
              <a:t>Formative Assessment: </a:t>
            </a:r>
            <a:br>
              <a:rPr lang="en-US" dirty="0"/>
            </a:br>
            <a:r>
              <a:rPr lang="en-US" dirty="0"/>
              <a:t>A Definition</a:t>
            </a:r>
          </a:p>
        </p:txBody>
      </p:sp>
      <p:sp>
        <p:nvSpPr>
          <p:cNvPr id="2" name="Content Placeholder 1">
            <a:extLst>
              <a:ext uri="{FF2B5EF4-FFF2-40B4-BE49-F238E27FC236}">
                <a16:creationId xmlns:a16="http://schemas.microsoft.com/office/drawing/2014/main" xmlns="" id="{BF0E909E-F770-F940-8545-C438F7974C6E}"/>
              </a:ext>
            </a:extLst>
          </p:cNvPr>
          <p:cNvSpPr>
            <a:spLocks noGrp="1"/>
          </p:cNvSpPr>
          <p:nvPr>
            <p:ph sz="quarter" idx="12"/>
          </p:nvPr>
        </p:nvSpPr>
        <p:spPr>
          <a:xfrm>
            <a:off x="1137677" y="2284067"/>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
        <p:nvSpPr>
          <p:cNvPr id="5" name="Slide Number Placeholder 5">
            <a:extLst>
              <a:ext uri="{FF2B5EF4-FFF2-40B4-BE49-F238E27FC236}">
                <a16:creationId xmlns:a16="http://schemas.microsoft.com/office/drawing/2014/main" xmlns="" id="{49D03A0B-E3FA-994E-9659-3DE18474E42C}"/>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5</a:t>
            </a:fld>
            <a:endParaRPr lang="en-US" dirty="0"/>
          </a:p>
        </p:txBody>
      </p:sp>
    </p:spTree>
    <p:extLst>
      <p:ext uri="{BB962C8B-B14F-4D97-AF65-F5344CB8AC3E}">
        <p14:creationId xmlns:p14="http://schemas.microsoft.com/office/powerpoint/2010/main" val="700718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Tying It All Together</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50</a:t>
            </a:fld>
            <a:endParaRPr lang="en-US" dirty="0"/>
          </a:p>
        </p:txBody>
      </p:sp>
    </p:spTree>
    <p:extLst>
      <p:ext uri="{BB962C8B-B14F-4D97-AF65-F5344CB8AC3E}">
        <p14:creationId xmlns:p14="http://schemas.microsoft.com/office/powerpoint/2010/main" val="3769594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4FAAE087-E057-8A45-B698-CD1895C2430E}"/>
              </a:ext>
            </a:extLst>
          </p:cNvPr>
          <p:cNvSpPr>
            <a:spLocks noGrp="1"/>
          </p:cNvSpPr>
          <p:nvPr>
            <p:ph type="title"/>
          </p:nvPr>
        </p:nvSpPr>
        <p:spPr/>
        <p:txBody>
          <a:bodyPr/>
          <a:lstStyle/>
          <a:p>
            <a:r>
              <a:rPr lang="en-US" dirty="0"/>
              <a:t>Reflection: 3-2-1 </a:t>
            </a:r>
          </a:p>
        </p:txBody>
      </p:sp>
      <p:sp>
        <p:nvSpPr>
          <p:cNvPr id="9" name="Content Placeholder 8">
            <a:extLst>
              <a:ext uri="{FF2B5EF4-FFF2-40B4-BE49-F238E27FC236}">
                <a16:creationId xmlns:a16="http://schemas.microsoft.com/office/drawing/2014/main" xmlns="" id="{2ADCBE6E-8BC6-F641-B55F-FDD280B8A0C7}"/>
              </a:ext>
            </a:extLst>
          </p:cNvPr>
          <p:cNvSpPr>
            <a:spLocks noGrp="1"/>
          </p:cNvSpPr>
          <p:nvPr>
            <p:ph sz="quarter" idx="12"/>
          </p:nvPr>
        </p:nvSpPr>
        <p:spPr>
          <a:xfrm>
            <a:off x="1137678" y="1796387"/>
            <a:ext cx="8562914" cy="4878388"/>
          </a:xfrm>
        </p:spPr>
        <p:txBody>
          <a:bodyPr/>
          <a:lstStyle/>
          <a:p>
            <a:pPr marL="347472" indent="-347472">
              <a:buFont typeface="Arial" panose="020B0604020202020204" pitchFamily="34" charset="0"/>
              <a:buChar char="•"/>
            </a:pPr>
            <a:r>
              <a:rPr lang="en-US" sz="3200" dirty="0"/>
              <a:t>What are three things you learned about acting on evidence of student learning?</a:t>
            </a:r>
          </a:p>
          <a:p>
            <a:pPr marL="347472" indent="-347472">
              <a:buFont typeface="Arial" panose="020B0604020202020204" pitchFamily="34" charset="0"/>
              <a:buChar char="•"/>
            </a:pPr>
            <a:r>
              <a:rPr lang="en-US" sz="3200" dirty="0"/>
              <a:t>What are two questions you still have about acting on evidence of student learning? </a:t>
            </a:r>
          </a:p>
          <a:p>
            <a:pPr marL="347472" indent="-347472">
              <a:buFont typeface="Arial" panose="020B0604020202020204" pitchFamily="34" charset="0"/>
              <a:buChar char="•"/>
            </a:pPr>
            <a:r>
              <a:rPr lang="en-US" sz="3200" dirty="0"/>
              <a:t>What is one action you will take in your teaching practice based on the information you learned from this module?</a:t>
            </a:r>
          </a:p>
        </p:txBody>
      </p:sp>
      <p:sp>
        <p:nvSpPr>
          <p:cNvPr id="3" name="Slide Number Placeholder 2">
            <a:extLst>
              <a:ext uri="{FF2B5EF4-FFF2-40B4-BE49-F238E27FC236}">
                <a16:creationId xmlns:a16="http://schemas.microsoft.com/office/drawing/2014/main" xmlns="" id="{D914C913-A36F-E646-BB87-D9701EE7AA33}"/>
              </a:ext>
            </a:extLst>
          </p:cNvPr>
          <p:cNvSpPr>
            <a:spLocks noGrp="1"/>
          </p:cNvSpPr>
          <p:nvPr>
            <p:ph type="sldNum" sz="quarter" idx="10"/>
          </p:nvPr>
        </p:nvSpPr>
        <p:spPr/>
        <p:txBody>
          <a:bodyPr/>
          <a:lstStyle/>
          <a:p>
            <a:fld id="{91BD7323-49BF-4C97-8773-5EC64C492009}" type="slidenum">
              <a:rPr lang="en-US" smtClean="0"/>
              <a:pPr/>
              <a:t>51</a:t>
            </a:fld>
            <a:endParaRPr lang="en-US"/>
          </a:p>
        </p:txBody>
      </p:sp>
    </p:spTree>
    <p:extLst>
      <p:ext uri="{BB962C8B-B14F-4D97-AF65-F5344CB8AC3E}">
        <p14:creationId xmlns:p14="http://schemas.microsoft.com/office/powerpoint/2010/main" val="3495316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4FAAE087-E057-8A45-B698-CD1895C2430E}"/>
              </a:ext>
            </a:extLst>
          </p:cNvPr>
          <p:cNvSpPr>
            <a:spLocks noGrp="1"/>
          </p:cNvSpPr>
          <p:nvPr>
            <p:ph type="title"/>
          </p:nvPr>
        </p:nvSpPr>
        <p:spPr/>
        <p:txBody>
          <a:bodyPr/>
          <a:lstStyle/>
          <a:p>
            <a:r>
              <a:rPr lang="en-US" dirty="0" smtClean="0"/>
              <a:t>Feedback</a:t>
            </a:r>
            <a:endParaRPr lang="en-US" dirty="0"/>
          </a:p>
        </p:txBody>
      </p:sp>
      <p:sp>
        <p:nvSpPr>
          <p:cNvPr id="9" name="Content Placeholder 8">
            <a:extLst>
              <a:ext uri="{FF2B5EF4-FFF2-40B4-BE49-F238E27FC236}">
                <a16:creationId xmlns="" xmlns:a16="http://schemas.microsoft.com/office/drawing/2014/main" id="{2ADCBE6E-8BC6-F641-B55F-FDD280B8A0C7}"/>
              </a:ext>
            </a:extLst>
          </p:cNvPr>
          <p:cNvSpPr>
            <a:spLocks noGrp="1"/>
          </p:cNvSpPr>
          <p:nvPr>
            <p:ph sz="quarter" idx="12"/>
          </p:nvPr>
        </p:nvSpPr>
        <p:spPr>
          <a:xfrm>
            <a:off x="1137678" y="1796387"/>
            <a:ext cx="8562914" cy="4878388"/>
          </a:xfrm>
        </p:spPr>
        <p:txBody>
          <a:bodyPr/>
          <a:lstStyle/>
          <a:p>
            <a:pPr marL="347472" indent="-347472">
              <a:buFont typeface="Arial" panose="020B0604020202020204" pitchFamily="34" charset="0"/>
              <a:buChar char="•"/>
            </a:pPr>
            <a:r>
              <a:rPr lang="en-US" sz="3200" dirty="0" smtClean="0"/>
              <a:t>Your feedback is important to us! Please take a moment to fill out </a:t>
            </a:r>
            <a:r>
              <a:rPr lang="en-US" sz="3200" dirty="0" smtClean="0">
                <a:hlinkClick r:id="rId3"/>
              </a:rPr>
              <a:t>this survey</a:t>
            </a:r>
            <a:r>
              <a:rPr lang="en-US" sz="3200" dirty="0" smtClean="0"/>
              <a:t>.</a:t>
            </a:r>
            <a:endParaRPr lang="en-US" sz="3200" dirty="0"/>
          </a:p>
        </p:txBody>
      </p:sp>
      <p:sp>
        <p:nvSpPr>
          <p:cNvPr id="3" name="Slide Number Placeholder 2">
            <a:extLst>
              <a:ext uri="{FF2B5EF4-FFF2-40B4-BE49-F238E27FC236}">
                <a16:creationId xmlns="" xmlns:a16="http://schemas.microsoft.com/office/drawing/2014/main" id="{D914C913-A36F-E646-BB87-D9701EE7AA33}"/>
              </a:ext>
            </a:extLst>
          </p:cNvPr>
          <p:cNvSpPr>
            <a:spLocks noGrp="1"/>
          </p:cNvSpPr>
          <p:nvPr>
            <p:ph type="sldNum" sz="quarter" idx="10"/>
          </p:nvPr>
        </p:nvSpPr>
        <p:spPr/>
        <p:txBody>
          <a:bodyPr/>
          <a:lstStyle/>
          <a:p>
            <a:fld id="{91BD7323-49BF-4C97-8773-5EC64C492009}" type="slidenum">
              <a:rPr lang="en-US" smtClean="0"/>
              <a:pPr/>
              <a:t>52</a:t>
            </a:fld>
            <a:endParaRPr lang="en-US"/>
          </a:p>
        </p:txBody>
      </p:sp>
    </p:spTree>
    <p:extLst>
      <p:ext uri="{BB962C8B-B14F-4D97-AF65-F5344CB8AC3E}">
        <p14:creationId xmlns:p14="http://schemas.microsoft.com/office/powerpoint/2010/main" val="280454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644C5D-566B-5E4B-AB57-35F84AA51E13}"/>
              </a:ext>
            </a:extLst>
          </p:cNvPr>
          <p:cNvSpPr>
            <a:spLocks noGrp="1"/>
          </p:cNvSpPr>
          <p:nvPr>
            <p:ph type="title"/>
          </p:nvPr>
        </p:nvSpPr>
        <p:spPr>
          <a:xfrm>
            <a:off x="1149551" y="245340"/>
            <a:ext cx="9740121" cy="1320800"/>
          </a:xfrm>
        </p:spPr>
        <p:txBody>
          <a:bodyPr/>
          <a:lstStyle/>
          <a:p>
            <a:r>
              <a:rPr lang="en-US" dirty="0"/>
              <a:t>Cycle of Formative Assessment</a:t>
            </a:r>
          </a:p>
        </p:txBody>
      </p:sp>
      <p:pic>
        <p:nvPicPr>
          <p:cNvPr id="14" name="Content Placeholder 13" descr="An image of the formative assessment cycle that shows the progressions of the process as it continually moves from learning expectations to eliciting evidence to interpretting evidence to acting on evidence. The cycle continues to repeat and progress in that same order.">
            <a:extLst>
              <a:ext uri="{FF2B5EF4-FFF2-40B4-BE49-F238E27FC236}">
                <a16:creationId xmlns:a16="http://schemas.microsoft.com/office/drawing/2014/main" xmlns="" id="{FDC9C438-09B5-414C-8533-CF76EF28D8E0}"/>
              </a:ext>
              <a:ext uri="{C183D7F6-B498-43B3-948B-1728B52AA6E4}">
                <adec:decorative xmlns:adec="http://schemas.microsoft.com/office/drawing/2017/decorative" xmlns="" val="0"/>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a:stretch/>
        </p:blipFill>
        <p:spPr>
          <a:xfrm>
            <a:off x="481749" y="1748539"/>
            <a:ext cx="11228502" cy="1991305"/>
          </a:xfrm>
        </p:spPr>
      </p:pic>
      <p:sp>
        <p:nvSpPr>
          <p:cNvPr id="5" name="Content Placeholder 4">
            <a:extLst>
              <a:ext uri="{FF2B5EF4-FFF2-40B4-BE49-F238E27FC236}">
                <a16:creationId xmlns:a16="http://schemas.microsoft.com/office/drawing/2014/main" xmlns="" id="{9C649AB5-6817-614C-8888-4C10BA50F5E4}"/>
              </a:ext>
            </a:extLst>
          </p:cNvPr>
          <p:cNvSpPr>
            <a:spLocks noGrp="1"/>
          </p:cNvSpPr>
          <p:nvPr>
            <p:ph sz="half" idx="1"/>
          </p:nvPr>
        </p:nvSpPr>
        <p:spPr>
          <a:xfrm>
            <a:off x="1071687" y="4113808"/>
            <a:ext cx="2836833" cy="2195842"/>
          </a:xfrm>
        </p:spPr>
        <p:txBody>
          <a:bodyPr/>
          <a:lstStyle/>
          <a:p>
            <a:r>
              <a:rPr lang="en-US" sz="2400" dirty="0"/>
              <a:t>Learning Expectations</a:t>
            </a:r>
          </a:p>
          <a:p>
            <a:pPr marL="342900" lvl="0" indent="-342900">
              <a:lnSpc>
                <a:spcPct val="100000"/>
              </a:lnSpc>
              <a:spcBef>
                <a:spcPts val="0"/>
              </a:spcBef>
              <a:buFont typeface="Arial" panose="020B0604020202020204" pitchFamily="34" charset="0"/>
              <a:buChar char="•"/>
            </a:pPr>
            <a:r>
              <a:rPr lang="en-US" sz="1800" dirty="0"/>
              <a:t>Learning Goals</a:t>
            </a:r>
          </a:p>
          <a:p>
            <a:pPr marL="342900" lvl="0" indent="-342900">
              <a:lnSpc>
                <a:spcPct val="100000"/>
              </a:lnSpc>
              <a:spcBef>
                <a:spcPts val="0"/>
              </a:spcBef>
              <a:buFont typeface="Arial" panose="020B0604020202020204" pitchFamily="34" charset="0"/>
              <a:buChar char="•"/>
            </a:pPr>
            <a:r>
              <a:rPr lang="en-US" sz="1800" dirty="0"/>
              <a:t>Success Criteria</a:t>
            </a:r>
          </a:p>
          <a:p>
            <a:pPr marL="342900" lvl="0" indent="-342900">
              <a:lnSpc>
                <a:spcPct val="100000"/>
              </a:lnSpc>
              <a:spcBef>
                <a:spcPts val="0"/>
              </a:spcBef>
              <a:buFont typeface="Arial" panose="020B0604020202020204" pitchFamily="34" charset="0"/>
              <a:buChar char="•"/>
            </a:pPr>
            <a:r>
              <a:rPr lang="en-US" sz="1800" dirty="0"/>
              <a:t>Learning progressions</a:t>
            </a:r>
          </a:p>
          <a:p>
            <a:endParaRPr lang="en-US" dirty="0"/>
          </a:p>
        </p:txBody>
      </p:sp>
      <p:sp>
        <p:nvSpPr>
          <p:cNvPr id="6" name="Content Placeholder 5">
            <a:extLst>
              <a:ext uri="{FF2B5EF4-FFF2-40B4-BE49-F238E27FC236}">
                <a16:creationId xmlns:a16="http://schemas.microsoft.com/office/drawing/2014/main" xmlns="" id="{A2243C02-AD7A-604E-B932-3A949BFF2271}"/>
              </a:ext>
            </a:extLst>
          </p:cNvPr>
          <p:cNvSpPr>
            <a:spLocks noGrp="1"/>
          </p:cNvSpPr>
          <p:nvPr>
            <p:ph sz="half" idx="11"/>
          </p:nvPr>
        </p:nvSpPr>
        <p:spPr>
          <a:xfrm>
            <a:off x="3908521" y="4113808"/>
            <a:ext cx="2614987" cy="1893963"/>
          </a:xfrm>
        </p:spPr>
        <p:txBody>
          <a:bodyPr/>
          <a:lstStyle/>
          <a:p>
            <a:r>
              <a:rPr lang="en-US" sz="2400" dirty="0"/>
              <a:t>Elicit Evidence</a:t>
            </a:r>
          </a:p>
          <a:p>
            <a:pPr marL="285750" lvl="0" indent="-285750">
              <a:lnSpc>
                <a:spcPct val="100000"/>
              </a:lnSpc>
              <a:spcBef>
                <a:spcPts val="0"/>
              </a:spcBef>
              <a:buFont typeface="Arial" panose="020B0604020202020204" pitchFamily="34" charset="0"/>
              <a:buChar char="•"/>
            </a:pPr>
            <a:r>
              <a:rPr lang="en-US" sz="1800" dirty="0"/>
              <a:t>Strategy</a:t>
            </a:r>
          </a:p>
          <a:p>
            <a:pPr marL="285750" lvl="0" indent="-285750">
              <a:lnSpc>
                <a:spcPct val="100000"/>
              </a:lnSpc>
              <a:spcBef>
                <a:spcPts val="0"/>
              </a:spcBef>
              <a:buFont typeface="Arial" panose="020B0604020202020204" pitchFamily="34" charset="0"/>
              <a:buChar char="•"/>
            </a:pPr>
            <a:r>
              <a:rPr lang="en-US" sz="1800" dirty="0"/>
              <a:t>Anticipate responses</a:t>
            </a:r>
          </a:p>
          <a:p>
            <a:pPr marL="285750" lvl="0" indent="-285750">
              <a:lnSpc>
                <a:spcPct val="100000"/>
              </a:lnSpc>
              <a:spcBef>
                <a:spcPts val="0"/>
              </a:spcBef>
              <a:buFont typeface="Arial" panose="020B0604020202020204" pitchFamily="34" charset="0"/>
              <a:buChar char="•"/>
            </a:pPr>
            <a:r>
              <a:rPr lang="en-US" sz="1800" dirty="0"/>
              <a:t>Embed in teaching and learning</a:t>
            </a:r>
          </a:p>
          <a:p>
            <a:endParaRPr lang="en-US" dirty="0"/>
          </a:p>
        </p:txBody>
      </p:sp>
      <p:sp>
        <p:nvSpPr>
          <p:cNvPr id="7" name="Content Placeholder 6">
            <a:extLst>
              <a:ext uri="{FF2B5EF4-FFF2-40B4-BE49-F238E27FC236}">
                <a16:creationId xmlns:a16="http://schemas.microsoft.com/office/drawing/2014/main" xmlns="" id="{3A47B275-31CC-8E46-9A80-E2FFC24CBAD6}"/>
              </a:ext>
            </a:extLst>
          </p:cNvPr>
          <p:cNvSpPr>
            <a:spLocks noGrp="1"/>
          </p:cNvSpPr>
          <p:nvPr>
            <p:ph sz="half" idx="12"/>
          </p:nvPr>
        </p:nvSpPr>
        <p:spPr>
          <a:xfrm>
            <a:off x="6523508" y="4113807"/>
            <a:ext cx="2614986" cy="1893963"/>
          </a:xfrm>
        </p:spPr>
        <p:txBody>
          <a:bodyPr/>
          <a:lstStyle/>
          <a:p>
            <a:r>
              <a:rPr lang="en-US" sz="2400" dirty="0"/>
              <a:t>Interpret Evidence</a:t>
            </a:r>
          </a:p>
          <a:p>
            <a:pPr marL="342900" lvl="0" indent="-342900">
              <a:lnSpc>
                <a:spcPct val="100000"/>
              </a:lnSpc>
              <a:spcBef>
                <a:spcPts val="0"/>
              </a:spcBef>
              <a:buFont typeface="Arial" panose="020B0604020202020204" pitchFamily="34" charset="0"/>
              <a:buChar char="•"/>
            </a:pPr>
            <a:r>
              <a:rPr lang="en-US" sz="1800" dirty="0"/>
              <a:t>Peer- and self-assessment</a:t>
            </a:r>
          </a:p>
          <a:p>
            <a:pPr marL="342900" lvl="0" indent="-342900">
              <a:lnSpc>
                <a:spcPct val="100000"/>
              </a:lnSpc>
              <a:spcBef>
                <a:spcPts val="0"/>
              </a:spcBef>
              <a:buFont typeface="Arial" panose="020B0604020202020204" pitchFamily="34" charset="0"/>
              <a:buChar char="•"/>
            </a:pPr>
            <a:r>
              <a:rPr lang="en-US" sz="1800" dirty="0"/>
              <a:t>Individuals and patterns</a:t>
            </a:r>
          </a:p>
          <a:p>
            <a:endParaRPr lang="en-US" dirty="0"/>
          </a:p>
        </p:txBody>
      </p:sp>
      <p:sp>
        <p:nvSpPr>
          <p:cNvPr id="8" name="Content Placeholder 7">
            <a:extLst>
              <a:ext uri="{FF2B5EF4-FFF2-40B4-BE49-F238E27FC236}">
                <a16:creationId xmlns:a16="http://schemas.microsoft.com/office/drawing/2014/main" xmlns="" id="{BCA72905-B4FF-7045-8C7F-4CE7D46467F9}"/>
              </a:ext>
            </a:extLst>
          </p:cNvPr>
          <p:cNvSpPr>
            <a:spLocks noGrp="1"/>
          </p:cNvSpPr>
          <p:nvPr>
            <p:ph sz="half" idx="13"/>
          </p:nvPr>
        </p:nvSpPr>
        <p:spPr>
          <a:xfrm>
            <a:off x="9360341" y="4113806"/>
            <a:ext cx="2614986" cy="1893963"/>
          </a:xfrm>
        </p:spPr>
        <p:txBody>
          <a:bodyPr/>
          <a:lstStyle/>
          <a:p>
            <a:r>
              <a:rPr lang="en-US" sz="2400" dirty="0"/>
              <a:t>Act on Evidence</a:t>
            </a:r>
          </a:p>
          <a:p>
            <a:pPr marL="342900" lvl="0" indent="-342900">
              <a:lnSpc>
                <a:spcPct val="100000"/>
              </a:lnSpc>
              <a:spcBef>
                <a:spcPts val="0"/>
              </a:spcBef>
              <a:buFont typeface="Arial" panose="020B0604020202020204" pitchFamily="34" charset="0"/>
              <a:buChar char="•"/>
            </a:pPr>
            <a:r>
              <a:rPr lang="en-US" sz="1800" dirty="0"/>
              <a:t>Actionable</a:t>
            </a:r>
            <a:r>
              <a:rPr lang="en-US" sz="1800" b="1" dirty="0"/>
              <a:t> </a:t>
            </a:r>
            <a:r>
              <a:rPr lang="en-US" sz="1800" dirty="0"/>
              <a:t>feedback</a:t>
            </a:r>
          </a:p>
          <a:p>
            <a:pPr marL="342900" lvl="0" indent="-342900">
              <a:lnSpc>
                <a:spcPct val="100000"/>
              </a:lnSpc>
              <a:spcBef>
                <a:spcPts val="0"/>
              </a:spcBef>
              <a:buFont typeface="Arial" panose="020B0604020202020204" pitchFamily="34" charset="0"/>
              <a:buChar char="•"/>
            </a:pPr>
            <a:r>
              <a:rPr lang="en-US" sz="1800" dirty="0"/>
              <a:t>Using evidence and feedback to move learning</a:t>
            </a:r>
          </a:p>
          <a:p>
            <a:endParaRPr lang="en-US" dirty="0"/>
          </a:p>
        </p:txBody>
      </p:sp>
      <p:sp>
        <p:nvSpPr>
          <p:cNvPr id="2" name="Slide Number Placeholder 1">
            <a:extLst>
              <a:ext uri="{FF2B5EF4-FFF2-40B4-BE49-F238E27FC236}">
                <a16:creationId xmlns:a16="http://schemas.microsoft.com/office/drawing/2014/main" xmlns="" id="{6EAD87E9-16EF-DF4A-8DD2-CBF8A937CE7B}"/>
              </a:ext>
            </a:extLst>
          </p:cNvPr>
          <p:cNvSpPr>
            <a:spLocks noGrp="1"/>
          </p:cNvSpPr>
          <p:nvPr>
            <p:ph type="sldNum" sz="quarter" idx="10"/>
          </p:nvPr>
        </p:nvSpPr>
        <p:spPr/>
        <p:txBody>
          <a:bodyPr/>
          <a:lstStyle/>
          <a:p>
            <a:fld id="{91BD7323-49BF-4C97-8773-5EC64C492009}" type="slidenum">
              <a:rPr lang="en-US" smtClean="0">
                <a:solidFill>
                  <a:srgbClr val="4A609A"/>
                </a:solidFill>
              </a:rPr>
              <a:pPr/>
              <a:t>6</a:t>
            </a:fld>
            <a:endParaRPr lang="en-US" dirty="0">
              <a:solidFill>
                <a:srgbClr val="4A609A"/>
              </a:solidFill>
            </a:endParaRPr>
          </a:p>
        </p:txBody>
      </p:sp>
    </p:spTree>
    <p:extLst>
      <p:ext uri="{BB962C8B-B14F-4D97-AF65-F5344CB8AC3E}">
        <p14:creationId xmlns:p14="http://schemas.microsoft.com/office/powerpoint/2010/main" val="263649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xmlns="" id="{510AD8FD-ECC3-4E7A-87C4-98F64D14F9A9}"/>
              </a:ext>
            </a:extLst>
          </p:cNvPr>
          <p:cNvSpPr>
            <a:spLocks noGrp="1"/>
          </p:cNvSpPr>
          <p:nvPr>
            <p:ph type="title"/>
          </p:nvPr>
        </p:nvSpPr>
        <p:spPr>
          <a:xfrm>
            <a:off x="1137677" y="292842"/>
            <a:ext cx="8992572" cy="1320800"/>
          </a:xfrm>
        </p:spPr>
        <p:txBody>
          <a:bodyPr>
            <a:normAutofit/>
          </a:bodyPr>
          <a:lstStyle/>
          <a:p>
            <a:r>
              <a:rPr lang="en-US" dirty="0"/>
              <a:t>Mapping Student Learning</a:t>
            </a:r>
          </a:p>
        </p:txBody>
      </p:sp>
      <p:pic>
        <p:nvPicPr>
          <p:cNvPr id="8" name="Content Placeholder 6" descr="An image representing a map of student learning showing learning goals as a destination and the success criteria as a check point.">
            <a:extLst>
              <a:ext uri="{FF2B5EF4-FFF2-40B4-BE49-F238E27FC236}">
                <a16:creationId xmlns:a16="http://schemas.microsoft.com/office/drawing/2014/main" xmlns="" id="{6FD173C9-B94C-6942-96E2-35E0AF14C39D}"/>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1143000" y="1797844"/>
            <a:ext cx="9080500" cy="4876800"/>
          </a:xfrm>
        </p:spPr>
      </p:pic>
      <p:sp>
        <p:nvSpPr>
          <p:cNvPr id="3" name="Slide Number Placeholder 2">
            <a:extLst>
              <a:ext uri="{FF2B5EF4-FFF2-40B4-BE49-F238E27FC236}">
                <a16:creationId xmlns:a16="http://schemas.microsoft.com/office/drawing/2014/main" xmlns="" id="{2D224AE8-5ED2-434B-A386-7ABEE6036C0C}"/>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7</a:t>
            </a:fld>
            <a:endParaRPr lang="en-US"/>
          </a:p>
        </p:txBody>
      </p:sp>
    </p:spTree>
    <p:extLst>
      <p:ext uri="{BB962C8B-B14F-4D97-AF65-F5344CB8AC3E}">
        <p14:creationId xmlns:p14="http://schemas.microsoft.com/office/powerpoint/2010/main" val="254834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4F86C-74ED-0146-B08D-CAA962B97402}"/>
              </a:ext>
            </a:extLst>
          </p:cNvPr>
          <p:cNvSpPr>
            <a:spLocks noGrp="1"/>
          </p:cNvSpPr>
          <p:nvPr>
            <p:ph type="title"/>
          </p:nvPr>
        </p:nvSpPr>
        <p:spPr>
          <a:xfrm>
            <a:off x="930894" y="245340"/>
            <a:ext cx="8908848" cy="1320800"/>
          </a:xfrm>
        </p:spPr>
        <p:txBody>
          <a:bodyPr>
            <a:noAutofit/>
          </a:bodyPr>
          <a:lstStyle/>
          <a:p>
            <a:pPr>
              <a:lnSpc>
                <a:spcPct val="90000"/>
              </a:lnSpc>
            </a:pPr>
            <a:r>
              <a:rPr lang="en-US" sz="5200" dirty="0"/>
              <a:t>Key Considerations for Evidence of Student Learning</a:t>
            </a:r>
          </a:p>
        </p:txBody>
      </p:sp>
      <p:pic>
        <p:nvPicPr>
          <p:cNvPr id="17" name="Content Placeholder 16" descr="Checkmark">
            <a:extLst>
              <a:ext uri="{FF2B5EF4-FFF2-40B4-BE49-F238E27FC236}">
                <a16:creationId xmlns:a16="http://schemas.microsoft.com/office/drawing/2014/main" xmlns="" id="{B8E9676C-E1E5-BE4C-BA55-CAC627DB53F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5476" y="2057429"/>
            <a:ext cx="914400" cy="914400"/>
          </a:xfrm>
        </p:spPr>
      </p:pic>
      <p:pic>
        <p:nvPicPr>
          <p:cNvPr id="19" name="Content Placeholder 18" descr="Eye">
            <a:extLst>
              <a:ext uri="{FF2B5EF4-FFF2-40B4-BE49-F238E27FC236}">
                <a16:creationId xmlns:a16="http://schemas.microsoft.com/office/drawing/2014/main" xmlns="" id="{75D8127F-5EC0-1A49-8B46-D6AF812913C8}"/>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5476" y="3245010"/>
            <a:ext cx="914400" cy="914400"/>
          </a:xfrm>
        </p:spPr>
      </p:pic>
      <p:pic>
        <p:nvPicPr>
          <p:cNvPr id="21" name="Content Placeholder 20" descr="Classroom">
            <a:extLst>
              <a:ext uri="{FF2B5EF4-FFF2-40B4-BE49-F238E27FC236}">
                <a16:creationId xmlns:a16="http://schemas.microsoft.com/office/drawing/2014/main" xmlns="" id="{F69BA843-F78E-3A4F-BCE8-0D7E226C0A52}"/>
              </a:ext>
            </a:extLst>
          </p:cNvPr>
          <p:cNvPicPr>
            <a:picLocks noGrp="1" noChangeAspect="1"/>
          </p:cNvPicPr>
          <p:nvPr>
            <p:ph sz="half" idx="11"/>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49552" y="4411411"/>
            <a:ext cx="914400" cy="914400"/>
          </a:xfrm>
        </p:spPr>
      </p:pic>
      <p:sp>
        <p:nvSpPr>
          <p:cNvPr id="10" name="Content Placeholder 9">
            <a:extLst>
              <a:ext uri="{FF2B5EF4-FFF2-40B4-BE49-F238E27FC236}">
                <a16:creationId xmlns:a16="http://schemas.microsoft.com/office/drawing/2014/main" xmlns="" id="{736823ED-77E0-F844-A2CA-9BC105EA5B70}"/>
              </a:ext>
            </a:extLst>
          </p:cNvPr>
          <p:cNvSpPr>
            <a:spLocks noGrp="1"/>
          </p:cNvSpPr>
          <p:nvPr>
            <p:ph sz="half" idx="13"/>
          </p:nvPr>
        </p:nvSpPr>
        <p:spPr>
          <a:xfrm>
            <a:off x="2461404" y="3222071"/>
            <a:ext cx="6754347" cy="749274"/>
          </a:xfrm>
        </p:spPr>
        <p:txBody>
          <a:bodyPr anchor="ctr"/>
          <a:lstStyle/>
          <a:p>
            <a:r>
              <a:rPr lang="en-US" sz="2800" dirty="0"/>
              <a:t>Make student learning visible</a:t>
            </a:r>
          </a:p>
        </p:txBody>
      </p:sp>
      <p:sp>
        <p:nvSpPr>
          <p:cNvPr id="12" name="Content Placeholder 11">
            <a:extLst>
              <a:ext uri="{FF2B5EF4-FFF2-40B4-BE49-F238E27FC236}">
                <a16:creationId xmlns:a16="http://schemas.microsoft.com/office/drawing/2014/main" xmlns="" id="{37008E9C-888C-AC4D-8936-150AFC8CAEDB}"/>
              </a:ext>
            </a:extLst>
          </p:cNvPr>
          <p:cNvSpPr>
            <a:spLocks noGrp="1"/>
          </p:cNvSpPr>
          <p:nvPr>
            <p:ph sz="half" idx="14"/>
          </p:nvPr>
        </p:nvSpPr>
        <p:spPr>
          <a:xfrm>
            <a:off x="2461404" y="4411411"/>
            <a:ext cx="7896098" cy="975776"/>
          </a:xfrm>
        </p:spPr>
        <p:txBody>
          <a:bodyPr anchor="ctr"/>
          <a:lstStyle/>
          <a:p>
            <a:r>
              <a:rPr lang="en-US" sz="2800" dirty="0"/>
              <a:t>Inform students and teachers about next steps</a:t>
            </a:r>
          </a:p>
        </p:txBody>
      </p:sp>
      <p:pic>
        <p:nvPicPr>
          <p:cNvPr id="23" name="Content Placeholder 22" descr="Head with gears">
            <a:extLst>
              <a:ext uri="{FF2B5EF4-FFF2-40B4-BE49-F238E27FC236}">
                <a16:creationId xmlns:a16="http://schemas.microsoft.com/office/drawing/2014/main" xmlns="" id="{EF09FC70-4079-9A47-AC0B-3AC913FA970F}"/>
              </a:ext>
            </a:extLst>
          </p:cNvPr>
          <p:cNvPicPr>
            <a:picLocks noGrp="1" noChangeAspect="1"/>
          </p:cNvPicPr>
          <p:nvPr>
            <p:ph sz="half" idx="15"/>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49552" y="5577812"/>
            <a:ext cx="914400" cy="914400"/>
          </a:xfrm>
        </p:spPr>
      </p:pic>
      <p:sp>
        <p:nvSpPr>
          <p:cNvPr id="14" name="Content Placeholder 13">
            <a:extLst>
              <a:ext uri="{FF2B5EF4-FFF2-40B4-BE49-F238E27FC236}">
                <a16:creationId xmlns:a16="http://schemas.microsoft.com/office/drawing/2014/main" xmlns="" id="{41C844EE-6D05-1142-8981-5FC1C8E6B331}"/>
              </a:ext>
            </a:extLst>
          </p:cNvPr>
          <p:cNvSpPr>
            <a:spLocks noGrp="1"/>
          </p:cNvSpPr>
          <p:nvPr>
            <p:ph sz="half" idx="16"/>
          </p:nvPr>
        </p:nvSpPr>
        <p:spPr>
          <a:xfrm>
            <a:off x="2461404" y="2139992"/>
            <a:ext cx="7103386" cy="749274"/>
          </a:xfrm>
        </p:spPr>
        <p:txBody>
          <a:bodyPr anchor="ctr"/>
          <a:lstStyle/>
          <a:p>
            <a:r>
              <a:rPr lang="en-US" sz="2800" dirty="0"/>
              <a:t>Intentionally design and implement</a:t>
            </a:r>
          </a:p>
        </p:txBody>
      </p:sp>
      <p:sp>
        <p:nvSpPr>
          <p:cNvPr id="15" name="Content Placeholder 14">
            <a:extLst>
              <a:ext uri="{FF2B5EF4-FFF2-40B4-BE49-F238E27FC236}">
                <a16:creationId xmlns:a16="http://schemas.microsoft.com/office/drawing/2014/main" xmlns="" id="{C8121D70-014E-B641-AC90-D42F0147B5FC}"/>
              </a:ext>
            </a:extLst>
          </p:cNvPr>
          <p:cNvSpPr>
            <a:spLocks noGrp="1"/>
          </p:cNvSpPr>
          <p:nvPr>
            <p:ph sz="half" idx="17"/>
          </p:nvPr>
        </p:nvSpPr>
        <p:spPr>
          <a:xfrm>
            <a:off x="2461404" y="5660374"/>
            <a:ext cx="6754346" cy="749275"/>
          </a:xfrm>
        </p:spPr>
        <p:txBody>
          <a:bodyPr anchor="ctr"/>
          <a:lstStyle/>
          <a:p>
            <a:r>
              <a:rPr lang="en-US" sz="2800" dirty="0"/>
              <a:t>Integrate into learning</a:t>
            </a:r>
          </a:p>
        </p:txBody>
      </p:sp>
      <p:sp>
        <p:nvSpPr>
          <p:cNvPr id="11" name="Slide Number Placeholder 2">
            <a:extLst>
              <a:ext uri="{FF2B5EF4-FFF2-40B4-BE49-F238E27FC236}">
                <a16:creationId xmlns:a16="http://schemas.microsoft.com/office/drawing/2014/main" xmlns="" id="{A7A24168-AC91-45DF-8508-969FF3BA8A2D}"/>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8</a:t>
            </a:fld>
            <a:endParaRPr lang="en-US"/>
          </a:p>
        </p:txBody>
      </p:sp>
    </p:spTree>
    <p:extLst>
      <p:ext uri="{BB962C8B-B14F-4D97-AF65-F5344CB8AC3E}">
        <p14:creationId xmlns:p14="http://schemas.microsoft.com/office/powerpoint/2010/main" val="353764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DFE3F-992B-BA45-9A33-0463F3251C91}"/>
              </a:ext>
            </a:extLst>
          </p:cNvPr>
          <p:cNvSpPr>
            <a:spLocks noGrp="1"/>
          </p:cNvSpPr>
          <p:nvPr>
            <p:ph type="title"/>
          </p:nvPr>
        </p:nvSpPr>
        <p:spPr/>
        <p:txBody>
          <a:bodyPr/>
          <a:lstStyle/>
          <a:p>
            <a:r>
              <a:rPr lang="en-US" dirty="0"/>
              <a:t>Where to next?</a:t>
            </a:r>
          </a:p>
        </p:txBody>
      </p:sp>
      <p:sp>
        <p:nvSpPr>
          <p:cNvPr id="7" name="Content Placeholder 4">
            <a:extLst>
              <a:ext uri="{FF2B5EF4-FFF2-40B4-BE49-F238E27FC236}">
                <a16:creationId xmlns:a16="http://schemas.microsoft.com/office/drawing/2014/main" xmlns="" id="{B53FE7B7-7F26-C740-ABBE-A58627E03D4B}"/>
              </a:ext>
            </a:extLst>
          </p:cNvPr>
          <p:cNvSpPr txBox="1">
            <a:spLocks/>
          </p:cNvSpPr>
          <p:nvPr/>
        </p:nvSpPr>
        <p:spPr>
          <a:xfrm>
            <a:off x="2662899" y="6492212"/>
            <a:ext cx="5965878" cy="649745"/>
          </a:xfrm>
          <a:prstGeom prst="rect">
            <a:avLst/>
          </a:prstGeom>
        </p:spPr>
        <p:txBody>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800" dirty="0"/>
              <a:t>Adapted from Formative Assessment Insights (WestEd)</a:t>
            </a:r>
          </a:p>
          <a:p>
            <a:endParaRPr lang="en-US" dirty="0"/>
          </a:p>
        </p:txBody>
      </p:sp>
      <p:pic>
        <p:nvPicPr>
          <p:cNvPr id="6" name="Picture 5" descr="Graphic representing the formative assessment cycle and specifically focused on the where to next question. &quot;Where to next?&quot; focuses on acting on evidence.">
            <a:extLst>
              <a:ext uri="{FF2B5EF4-FFF2-40B4-BE49-F238E27FC236}">
                <a16:creationId xmlns:a16="http://schemas.microsoft.com/office/drawing/2014/main" xmlns="" id="{CCE267F9-5FD9-C84E-887B-4BAE8A3C5917}"/>
              </a:ext>
            </a:extLst>
          </p:cNvPr>
          <p:cNvPicPr>
            <a:picLocks noChangeAspect="1"/>
          </p:cNvPicPr>
          <p:nvPr/>
        </p:nvPicPr>
        <p:blipFill>
          <a:blip r:embed="rId3"/>
          <a:stretch>
            <a:fillRect/>
          </a:stretch>
        </p:blipFill>
        <p:spPr>
          <a:xfrm>
            <a:off x="2480438" y="1253304"/>
            <a:ext cx="6307049" cy="5311854"/>
          </a:xfrm>
          <a:prstGeom prst="rect">
            <a:avLst/>
          </a:prstGeom>
        </p:spPr>
      </p:pic>
      <p:sp>
        <p:nvSpPr>
          <p:cNvPr id="3" name="Slide Number Placeholder 2">
            <a:extLst>
              <a:ext uri="{FF2B5EF4-FFF2-40B4-BE49-F238E27FC236}">
                <a16:creationId xmlns:a16="http://schemas.microsoft.com/office/drawing/2014/main" xmlns="" id="{CF4143F9-F913-FC49-8CBD-7954D0FA5C86}"/>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987713158"/>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2021-03-17T04:00:00+00:00</Publication_x0020_Date>
    <Audience1 xmlns="3a62de7d-ba57-4f43-9dae-9623ba637be0"/>
    <_dlc_DocId xmlns="3a62de7d-ba57-4f43-9dae-9623ba637be0">KYED-536-1263</_dlc_DocId>
    <_dlc_DocIdUrl xmlns="3a62de7d-ba57-4f43-9dae-9623ba637be0">
      <Url>https://www.education.ky.gov/curriculum/standards/kyacadstand/_layouts/15/DocIdRedir.aspx?ID=KYED-536-1263</Url>
      <Description>KYED-536-1263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C23E9A-708A-4488-BC53-5F393D41DE67}">
  <ds:schemaRefs>
    <ds:schemaRef ds:uri="http://purl.org/dc/terms/"/>
    <ds:schemaRef ds:uri="http://schemas.openxmlformats.org/package/2006/metadata/core-properties"/>
    <ds:schemaRef ds:uri="http://schemas.microsoft.com/office/2006/documentManagement/types"/>
    <ds:schemaRef ds:uri="fda1fd82-63c9-4dcd-a1e2-7654a27dcd0b"/>
    <ds:schemaRef ds:uri="cf3aa28c-8d44-408c-a5ca-996a87f6cd59"/>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F086CD8-306F-42E3-99F7-198D7732FD08}"/>
</file>

<file path=customXml/itemProps4.xml><?xml version="1.0" encoding="utf-8"?>
<ds:datastoreItem xmlns:ds="http://schemas.openxmlformats.org/officeDocument/2006/customXml" ds:itemID="{736FF036-3576-4755-A9A4-E2C94E138DC7}"/>
</file>

<file path=docProps/app.xml><?xml version="1.0" encoding="utf-8"?>
<Properties xmlns="http://schemas.openxmlformats.org/officeDocument/2006/extended-properties" xmlns:vt="http://schemas.openxmlformats.org/officeDocument/2006/docPropsVTypes">
  <TotalTime>8317</TotalTime>
  <Words>8618</Words>
  <Application>Microsoft Macintosh PowerPoint</Application>
  <PresentationFormat>Widescreen</PresentationFormat>
  <Paragraphs>685</Paragraphs>
  <Slides>53</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Calibri</vt:lpstr>
      <vt:lpstr>Franklin Gothic Medium</vt:lpstr>
      <vt:lpstr>Georgia</vt:lpstr>
      <vt:lpstr>Helvetica</vt:lpstr>
      <vt:lpstr>System Font Regular</vt:lpstr>
      <vt:lpstr>Wingdings</vt:lpstr>
      <vt:lpstr>Wingdings 2</vt:lpstr>
      <vt:lpstr>Wingdings 3</vt:lpstr>
      <vt:lpstr>Arial</vt:lpstr>
      <vt:lpstr>3_Theme1</vt:lpstr>
      <vt:lpstr>Module 6: Acting on Evidence of Student Learning Reading and Writing</vt:lpstr>
      <vt:lpstr>Learning Goals</vt:lpstr>
      <vt:lpstr>Success Criteria</vt:lpstr>
      <vt:lpstr>Review: Formative Assessment Process</vt:lpstr>
      <vt:lpstr>Formative Assessment:  A Definition</vt:lpstr>
      <vt:lpstr>Cycle of Formative Assessment</vt:lpstr>
      <vt:lpstr>Mapping Student Learning</vt:lpstr>
      <vt:lpstr>Key Considerations for Evidence of Student Learning</vt:lpstr>
      <vt:lpstr>Where to next?</vt:lpstr>
      <vt:lpstr>Taking Pedagogical Action</vt:lpstr>
      <vt:lpstr>Pedagogical Action:  Where to next?</vt:lpstr>
      <vt:lpstr>Pedagogical Action:  Telling</vt:lpstr>
      <vt:lpstr>Telling in Action:  Reading and Writing</vt:lpstr>
      <vt:lpstr>Pedagogical Action: Directing</vt:lpstr>
      <vt:lpstr>Directing in Action:  Reading and Writing</vt:lpstr>
      <vt:lpstr>Pedagogical Action:   Explaining</vt:lpstr>
      <vt:lpstr>Explaining in Action:  Reading and Writing</vt:lpstr>
      <vt:lpstr>Pedagogical Action:  Prompting</vt:lpstr>
      <vt:lpstr>Prompting in Action:  Reading and Writing</vt:lpstr>
      <vt:lpstr>Pedagogical Action:  Modeling</vt:lpstr>
      <vt:lpstr>Modeling in Action:  Reading and Writing</vt:lpstr>
      <vt:lpstr>Pedagogical Action:  Questioning</vt:lpstr>
      <vt:lpstr>Questioning in Action:  Reading and Writing</vt:lpstr>
      <vt:lpstr>Pedagogical Action: Feedback</vt:lpstr>
      <vt:lpstr>Reflecting on Pedagogical Action</vt:lpstr>
      <vt:lpstr>Characteristics of Effective Feedback</vt:lpstr>
      <vt:lpstr>Effective Feedback</vt:lpstr>
      <vt:lpstr>Related to Learning Goals and Success Criteria </vt:lpstr>
      <vt:lpstr>Feedback: Related to Learning Goals</vt:lpstr>
      <vt:lpstr>Examples: Learning Goals</vt:lpstr>
      <vt:lpstr>Actionable</vt:lpstr>
      <vt:lpstr>What is actionable?</vt:lpstr>
      <vt:lpstr>Actionable Feedback Examples</vt:lpstr>
      <vt:lpstr>Specific to the Learner</vt:lpstr>
      <vt:lpstr>What is specific to the learner?</vt:lpstr>
      <vt:lpstr>Specific to the Learner Examples</vt:lpstr>
      <vt:lpstr>Managing Learning Progress: Applying Feedback</vt:lpstr>
      <vt:lpstr>Managing Learning Progress: Self-Directed Learners</vt:lpstr>
      <vt:lpstr>What is feedback that supports managing learning?</vt:lpstr>
      <vt:lpstr>Managing Learning Examples</vt:lpstr>
      <vt:lpstr>Plan Ahead for Effective Feedback (1)</vt:lpstr>
      <vt:lpstr>Plan Ahead for Effective Feedback (2)</vt:lpstr>
      <vt:lpstr>Formative Assessment Process and Teaching Practice</vt:lpstr>
      <vt:lpstr>Formative Assessment and Noticing Learning</vt:lpstr>
      <vt:lpstr>Reflecting on Practice</vt:lpstr>
      <vt:lpstr>Noticing Disciplinary Learning</vt:lpstr>
      <vt:lpstr>Noticing Students as Learners</vt:lpstr>
      <vt:lpstr>Noticing Classroom Culture</vt:lpstr>
      <vt:lpstr>Putting Noticing Into Practice</vt:lpstr>
      <vt:lpstr>Tying It All Together</vt:lpstr>
      <vt:lpstr>Reflection: 3-2-1 </vt:lpstr>
      <vt:lpstr>Feedback</vt:lpstr>
      <vt:lpstr>PowerPoint Presentation</vt:lpstr>
    </vt:vector>
  </TitlesOfParts>
  <Manager/>
  <Company>Kentucky Departmet of Education</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Facilitator Guide Acting on Evidence of Student Learning (Kentucky Department of Education)</dc:title>
  <dc:subject>This facilitation guide accompanies the Module 6: Acting on Evidence of Student Learning presentation and provides information to those facilitating the module</dc:subject>
  <dc:creator>WestEd</dc:creator>
  <cp:keywords>acting on evidence, student learning, formative assessment</cp:keywords>
  <dc:description/>
  <cp:lastModifiedBy>Davidson, Caryn - Division of Academic Program Standards</cp:lastModifiedBy>
  <cp:revision>473</cp:revision>
  <dcterms:created xsi:type="dcterms:W3CDTF">2020-12-17T06:07:37Z</dcterms:created>
  <dcterms:modified xsi:type="dcterms:W3CDTF">2021-03-17T17:52:34Z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04f3d511-c063-4627-9705-ae461af46664</vt:lpwstr>
  </property>
</Properties>
</file>