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4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5.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43.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4"/>
    <p:sldMasterId id="2147483673" r:id="rId5"/>
  </p:sldMasterIdLst>
  <p:notesMasterIdLst>
    <p:notesMasterId r:id="rId69"/>
  </p:notesMasterIdLst>
  <p:sldIdLst>
    <p:sldId id="256" r:id="rId6"/>
    <p:sldId id="338" r:id="rId7"/>
    <p:sldId id="339" r:id="rId8"/>
    <p:sldId id="340" r:id="rId9"/>
    <p:sldId id="341" r:id="rId10"/>
    <p:sldId id="342" r:id="rId11"/>
    <p:sldId id="343" r:id="rId12"/>
    <p:sldId id="344" r:id="rId13"/>
    <p:sldId id="345" r:id="rId14"/>
    <p:sldId id="346" r:id="rId15"/>
    <p:sldId id="347" r:id="rId16"/>
    <p:sldId id="348" r:id="rId17"/>
    <p:sldId id="349" r:id="rId18"/>
    <p:sldId id="264" r:id="rId19"/>
    <p:sldId id="265" r:id="rId20"/>
    <p:sldId id="266" r:id="rId21"/>
    <p:sldId id="267" r:id="rId22"/>
    <p:sldId id="268" r:id="rId23"/>
    <p:sldId id="269" r:id="rId24"/>
    <p:sldId id="272" r:id="rId25"/>
    <p:sldId id="273" r:id="rId26"/>
    <p:sldId id="274" r:id="rId27"/>
    <p:sldId id="275" r:id="rId28"/>
    <p:sldId id="276" r:id="rId29"/>
    <p:sldId id="277" r:id="rId30"/>
    <p:sldId id="278" r:id="rId31"/>
    <p:sldId id="279" r:id="rId32"/>
    <p:sldId id="280" r:id="rId33"/>
    <p:sldId id="282" r:id="rId34"/>
    <p:sldId id="283" r:id="rId35"/>
    <p:sldId id="284" r:id="rId36"/>
    <p:sldId id="285"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50" r:id="rId68"/>
  </p:sldIdLst>
  <p:sldSz cx="9144000" cy="5143500" type="screen16x9"/>
  <p:notesSz cx="6858000" cy="9144000"/>
  <p:embeddedFontLst>
    <p:embeddedFont>
      <p:font typeface="Century Gothic" panose="020B0502020202020204" pitchFamily="34" charset="0"/>
      <p:regular r:id="rId70"/>
      <p:bold r:id="rId71"/>
      <p:italic r:id="rId72"/>
      <p:boldItalic r:id="rId73"/>
    </p:embeddedFont>
    <p:embeddedFont>
      <p:font typeface="Franklin Gothic" panose="020B0604020202020204" charset="0"/>
      <p:bold r:id="rId74"/>
    </p:embeddedFont>
    <p:embeddedFont>
      <p:font typeface="Libre Franklin" pitchFamily="2" charset="0"/>
      <p:regular r:id="rId75"/>
      <p:bold r:id="rId76"/>
      <p:italic r:id="rId77"/>
      <p:boldItalic r:id="rId78"/>
    </p:embeddedFont>
    <p:embeddedFont>
      <p:font typeface="Libre Franklin Medium" pitchFamily="2" charset="0"/>
      <p:regular r:id="rId79"/>
      <p:bold r:id="rId80"/>
      <p:italic r:id="rId81"/>
      <p:boldItalic r:id="rId82"/>
    </p:embeddedFont>
    <p:embeddedFont>
      <p:font typeface="Merriweather" panose="00000500000000000000" pitchFamily="2" charset="0"/>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F90AD1A-19ED-4A28-B887-AB490F6EC5FD}">
  <a:tblStyle styleId="{0F90AD1A-19ED-4A28-B887-AB490F6EC5F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55F08E1-693A-4500-BDD1-EAA7A00C4642}" styleName="Table_1">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8A60A1E-BF94-412E-A449-16BFC641359F}"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338" autoAdjust="0"/>
  </p:normalViewPr>
  <p:slideViewPr>
    <p:cSldViewPr snapToGrid="0">
      <p:cViewPr varScale="1">
        <p:scale>
          <a:sx n="77" d="100"/>
          <a:sy n="77" d="100"/>
        </p:scale>
        <p:origin x="1218" y="3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15.fntdata"/><Relationship Id="rId89" Type="http://schemas.openxmlformats.org/officeDocument/2006/relationships/theme" Target="theme/theme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Master" Target="slideMasters/slideMaster2.xml"/><Relationship Id="rId90" Type="http://schemas.openxmlformats.org/officeDocument/2006/relationships/tableStyles" Target="tableStyles.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font" Target="fonts/font16.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viewProps" Target="viewProps.xml"/><Relationship Id="rId91"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font" Target="fonts/font17.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7.fntdata"/><Relationship Id="rId7" Type="http://schemas.openxmlformats.org/officeDocument/2006/relationships/slide" Target="slides/slide2.xml"/><Relationship Id="rId71" Type="http://schemas.openxmlformats.org/officeDocument/2006/relationships/font" Target="fonts/font2.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font" Target="fonts/font13.fntdata"/><Relationship Id="rId19"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ELATeam@education.ky.gov"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education.ky.gov/curriculum/standards/kyacadstand/Documents/Reading_and_Writing_Instructional_Resources_Consumer_Guide.pdf"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education.ky.gov/curriculum/standards/kyacadstand/Documents/Kentucky%E2%80%99s_Interdisciplinary_Literacy_Practices_in_Action_Participant_Guide.docx" TargetMode="External"/><Relationship Id="rId4" Type="http://schemas.openxmlformats.org/officeDocument/2006/relationships/hyperlink" Target="mailto:ELATeam@education.ky.gov"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achievethecore.org/page/2725/text-complexity"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achievethecore.org/page/2725/text-complexity"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achievethecore.org/page/3369/text-analysis-toolkit"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ducation.ky.gov/curriculum/standards/kyacadstand/Documents/Reading_and_Writing_Instructional_Resources_Consumer_Guide.pdf"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mailto:ELATeam@education.ky.gov"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keystoliteracy.com/the-writing-rope-by-joan-sedita/"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ies.ed.gov/ncee/wwc/Docs/PracticeGuide/WWC-practice-guide-reading-intervention-full-text.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6e4f29117a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6e4f29117a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rtl="0" fontAlgn="base">
              <a:buNone/>
            </a:pPr>
            <a:r>
              <a:rPr lang="en-US" b="1" i="0" u="sng" dirty="0">
                <a:solidFill>
                  <a:srgbClr val="000000"/>
                </a:solidFill>
                <a:effectLst/>
                <a:latin typeface="Helvetica Neue"/>
              </a:rPr>
              <a:t>Guiding Notes:</a:t>
            </a:r>
            <a:r>
              <a:rPr lang="en-US" b="0" i="0" u="sng" dirty="0">
                <a:solidFill>
                  <a:srgbClr val="444444"/>
                </a:solidFill>
                <a:effectLst/>
                <a:latin typeface="Helvetica Neue"/>
              </a:rPr>
              <a:t>​</a:t>
            </a:r>
            <a:endParaRPr lang="en-US" b="0" i="0" u="sng" strike="noStrike" dirty="0">
              <a:solidFill>
                <a:srgbClr val="444444"/>
              </a:solidFill>
              <a:effectLst/>
              <a:latin typeface="Calibri" panose="020F0502020204030204" pitchFamily="34" charset="0"/>
            </a:endParaRPr>
          </a:p>
          <a:p>
            <a:pPr marL="158750" indent="0" algn="l" rtl="0" fontAlgn="base">
              <a:buNone/>
            </a:pPr>
            <a:r>
              <a:rPr lang="en-US" b="0" i="0" u="none" strike="noStrike" dirty="0">
                <a:solidFill>
                  <a:srgbClr val="000000"/>
                </a:solidFill>
                <a:effectLst/>
                <a:latin typeface="Helvetica Neue"/>
              </a:rPr>
              <a:t>Welcome! Please see the Notes section of slides 2 and 3 for extensive planning and facilitation considerations:</a:t>
            </a:r>
            <a:r>
              <a:rPr lang="en-US" b="0" i="0" dirty="0">
                <a:solidFill>
                  <a:srgbClr val="444444"/>
                </a:solidFill>
                <a:effectLst/>
                <a:latin typeface="Helvetica Neue"/>
              </a:rPr>
              <a:t>​</a:t>
            </a:r>
            <a:endParaRPr lang="en-US" b="0" i="0" dirty="0">
              <a:solidFill>
                <a:srgbClr val="444444"/>
              </a:solidFill>
              <a:effectLst/>
              <a:latin typeface="Calibri" panose="020F0502020204030204" pitchFamily="34" charset="0"/>
            </a:endParaRPr>
          </a:p>
          <a:p>
            <a:pPr lvl="1" algn="l" rtl="0" fontAlgn="base">
              <a:buFont typeface="Arial" panose="020B0604020202020204" pitchFamily="34" charset="0"/>
              <a:buChar char="•"/>
            </a:pPr>
            <a:r>
              <a:rPr lang="en-US" sz="1800" b="0" i="0" u="none" strike="noStrike" dirty="0">
                <a:solidFill>
                  <a:srgbClr val="000000"/>
                </a:solidFill>
                <a:effectLst/>
                <a:latin typeface="Helvetica Neue"/>
              </a:rPr>
              <a:t>Slide 2: A Note to Facilitators Leading a Group</a:t>
            </a:r>
            <a:r>
              <a:rPr lang="en-US" sz="1800" b="0" i="0" dirty="0">
                <a:solidFill>
                  <a:srgbClr val="444444"/>
                </a:solidFill>
                <a:effectLst/>
                <a:latin typeface="Helvetica Neue"/>
              </a:rPr>
              <a:t>​</a:t>
            </a:r>
            <a:endParaRPr lang="en-US" sz="1800" b="0" i="0" dirty="0">
              <a:solidFill>
                <a:srgbClr val="444444"/>
              </a:solidFill>
              <a:effectLst/>
              <a:latin typeface="Arial" panose="020B0604020202020204" pitchFamily="34" charset="0"/>
            </a:endParaRPr>
          </a:p>
          <a:p>
            <a:pPr lvl="1" algn="l" rtl="0" fontAlgn="base">
              <a:buFont typeface="Arial" panose="020B0604020202020204" pitchFamily="34" charset="0"/>
              <a:buChar char="•"/>
            </a:pPr>
            <a:r>
              <a:rPr lang="en-US" sz="1800" b="0" i="0" u="none" strike="noStrike" dirty="0">
                <a:solidFill>
                  <a:srgbClr val="000000"/>
                </a:solidFill>
                <a:effectLst/>
                <a:latin typeface="Helvetica Neue"/>
              </a:rPr>
              <a:t>Slide 3: A Note to Individuals Completing This Series</a:t>
            </a:r>
            <a:r>
              <a:rPr lang="en-US" sz="1800" b="0" i="0" dirty="0">
                <a:solidFill>
                  <a:srgbClr val="444444"/>
                </a:solidFill>
                <a:effectLst/>
                <a:latin typeface="Helvetica Neue"/>
              </a:rPr>
              <a:t>​</a:t>
            </a:r>
            <a:endParaRPr lang="en-US" sz="1800" b="0" i="0" dirty="0">
              <a:solidFill>
                <a:srgbClr val="444444"/>
              </a:solidFill>
              <a:effectLst/>
              <a:latin typeface="Arial" panose="020B0604020202020204" pitchFamily="34" charset="0"/>
            </a:endParaRPr>
          </a:p>
          <a:p>
            <a:pPr marL="158750" indent="0" algn="l" rtl="0" fontAlgn="base">
              <a:buNone/>
            </a:pPr>
            <a:endParaRPr lang="en-US" b="0" i="0" u="none" strike="noStrike" dirty="0">
              <a:solidFill>
                <a:srgbClr val="444444"/>
              </a:solidFill>
              <a:effectLst/>
              <a:latin typeface="Helvetica Neue"/>
            </a:endParaRPr>
          </a:p>
          <a:p>
            <a:pPr marL="158750" indent="0" algn="l" rtl="0" fontAlgn="base">
              <a:buNone/>
            </a:pPr>
            <a:r>
              <a:rPr lang="en-US" b="0" i="0" u="none" strike="noStrike" dirty="0">
                <a:solidFill>
                  <a:srgbClr val="000000"/>
                </a:solidFill>
                <a:effectLst/>
                <a:latin typeface="Helvetica Neue"/>
              </a:rPr>
              <a:t>Please contact </a:t>
            </a:r>
            <a:r>
              <a:rPr lang="en-US" b="0" i="0" u="sng" strike="noStrike" dirty="0">
                <a:solidFill>
                  <a:srgbClr val="0563C1"/>
                </a:solidFill>
                <a:effectLst/>
                <a:latin typeface="Helvetica Neue"/>
                <a:hlinkClick r:id="rId3"/>
              </a:rPr>
              <a:t>ELATeam@education.ky.gov</a:t>
            </a:r>
            <a:r>
              <a:rPr lang="en-US" b="0" i="0" u="none" strike="noStrike" dirty="0">
                <a:solidFill>
                  <a:srgbClr val="000000"/>
                </a:solidFill>
                <a:effectLst/>
                <a:latin typeface="Helvetica Neue"/>
              </a:rPr>
              <a:t> with any questions. </a:t>
            </a:r>
            <a:r>
              <a:rPr lang="en-US" b="0" i="0" dirty="0">
                <a:solidFill>
                  <a:srgbClr val="444444"/>
                </a:solidFill>
                <a:effectLst/>
                <a:latin typeface="Helvetica Neue"/>
              </a:rPr>
              <a:t>​</a:t>
            </a:r>
            <a:endParaRPr lang="en-US" b="0" i="0" dirty="0">
              <a:solidFill>
                <a:srgbClr val="444444"/>
              </a:solidFill>
              <a:effectLst/>
              <a:latin typeface="Calibri" panose="020F0502020204030204" pitchFamily="34" charset="0"/>
            </a:endParaRP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f9f55917e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f9f55917e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b="1" u="sng" dirty="0"/>
              <a:t>Guiding Notes:</a:t>
            </a:r>
            <a:r>
              <a:rPr lang="en-US" u="sng" dirty="0"/>
              <a:t> </a:t>
            </a:r>
            <a:endParaRPr lang="en-US" dirty="0"/>
          </a:p>
          <a:p>
            <a:pPr marL="0" indent="0">
              <a:buNone/>
            </a:pPr>
            <a:r>
              <a:rPr lang="en-US" dirty="0"/>
              <a:t>For groups working through this series together, these are recommended learning agreements for collaboration. These may be modified to suit local needs and expectations. </a:t>
            </a:r>
          </a:p>
          <a:p>
            <a:pPr marL="0" lvl="0" indent="0" algn="l">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f9f55917ed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f9f55917ed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90000"/>
              </a:lnSpc>
              <a:spcBef>
                <a:spcPts val="800"/>
              </a:spcBef>
              <a:buNone/>
            </a:pPr>
            <a:r>
              <a:rPr lang="en-US" b="1" u="sng" dirty="0">
                <a:solidFill>
                  <a:schemeClr val="dk1"/>
                </a:solidFill>
                <a:sym typeface="Franklin Gothic"/>
              </a:rPr>
              <a:t>Guiding Notes:</a:t>
            </a:r>
            <a:r>
              <a:rPr lang="en-US" u="sng" dirty="0">
                <a:solidFill>
                  <a:schemeClr val="dk1"/>
                </a:solidFill>
                <a:sym typeface="Franklin Gothic"/>
              </a:rPr>
              <a:t> </a:t>
            </a:r>
            <a:endParaRPr lang="en-US" dirty="0">
              <a:solidFill>
                <a:schemeClr val="dk1"/>
              </a:solidFill>
              <a:sym typeface="Franklin Gothic"/>
            </a:endParaRPr>
          </a:p>
          <a:p>
            <a:pPr marL="0" indent="0">
              <a:lnSpc>
                <a:spcPct val="90000"/>
              </a:lnSpc>
              <a:spcBef>
                <a:spcPts val="800"/>
              </a:spcBef>
              <a:buNone/>
            </a:pPr>
            <a:r>
              <a:rPr lang="en" dirty="0">
                <a:solidFill>
                  <a:schemeClr val="dk1"/>
                </a:solidFill>
                <a:sym typeface="Franklin Gothic"/>
              </a:rPr>
              <a:t>The text for this series is available free online and can be printed for individuals to access and study for each session. </a:t>
            </a:r>
            <a:endParaRPr lang="en-US" dirty="0">
              <a:solidFill>
                <a:schemeClr val="dk1"/>
              </a:solidFill>
              <a:sym typeface="Franklin Gothic"/>
            </a:endParaRPr>
          </a:p>
          <a:p>
            <a:pPr marL="0" lvl="0" indent="0" algn="l">
              <a:lnSpc>
                <a:spcPct val="90000"/>
              </a:lnSpc>
              <a:spcBef>
                <a:spcPts val="800"/>
              </a:spcBef>
              <a:spcAft>
                <a:spcPts val="0"/>
              </a:spcAft>
              <a:buNone/>
            </a:pPr>
            <a:endParaRPr lang="en" dirty="0">
              <a:solidFill>
                <a:schemeClr val="dk1"/>
              </a:solidFill>
              <a:latin typeface="Franklin Gothic"/>
              <a:ea typeface="Franklin Gothic"/>
              <a:cs typeface="Franklin Gothic"/>
            </a:endParaRPr>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ea3c86734d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ea3c86734d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US" sz="900" b="1" i="0" u="sng" dirty="0">
                <a:solidFill>
                  <a:srgbClr val="000000"/>
                </a:solidFill>
                <a:effectLst/>
                <a:latin typeface="Helvetica Neue"/>
              </a:rPr>
              <a:t>Guiding Notes:</a:t>
            </a:r>
            <a:r>
              <a:rPr lang="en-US" sz="900" b="0" i="0" u="sng" dirty="0">
                <a:solidFill>
                  <a:srgbClr val="444444"/>
                </a:solidFill>
                <a:effectLst/>
                <a:latin typeface="Helvetica Neue"/>
              </a:rPr>
              <a:t>​</a:t>
            </a:r>
            <a:endParaRPr lang="en-US" sz="900" b="0" i="0" u="sng" strike="noStrike" dirty="0">
              <a:solidFill>
                <a:srgbClr val="444444"/>
              </a:solidFill>
              <a:effectLst/>
              <a:latin typeface="Calibri" panose="020F0502020204030204" pitchFamily="34" charset="0"/>
            </a:endParaRPr>
          </a:p>
          <a:p>
            <a:pPr marL="0" lvl="0" indent="0" algn="l" rtl="0">
              <a:lnSpc>
                <a:spcPct val="90000"/>
              </a:lnSpc>
              <a:spcBef>
                <a:spcPts val="800"/>
              </a:spcBef>
              <a:spcAft>
                <a:spcPts val="0"/>
              </a:spcAft>
              <a:buNone/>
            </a:pPr>
            <a:r>
              <a:rPr lang="en-US" sz="900" dirty="0"/>
              <a:t>This slide outlines the recommendations provided in the IES Practice Guide. This series will address each of these recommendations. </a:t>
            </a:r>
            <a:endParaRPr sz="9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6C1E1A4B-4ABC-5068-A30D-25DC7CFAD5B9}"/>
            </a:ext>
          </a:extLst>
        </p:cNvPr>
        <p:cNvGrpSpPr/>
        <p:nvPr/>
      </p:nvGrpSpPr>
      <p:grpSpPr>
        <a:xfrm>
          <a:off x="0" y="0"/>
          <a:ext cx="0" cy="0"/>
          <a:chOff x="0" y="0"/>
          <a:chExt cx="0" cy="0"/>
        </a:xfrm>
      </p:grpSpPr>
      <p:sp>
        <p:nvSpPr>
          <p:cNvPr id="123" name="Google Shape;123;g2b8bb76a674_1_72:notes">
            <a:extLst>
              <a:ext uri="{FF2B5EF4-FFF2-40B4-BE49-F238E27FC236}">
                <a16:creationId xmlns:a16="http://schemas.microsoft.com/office/drawing/2014/main" id="{40334331-2BB2-791C-13E6-7E6CCC80D74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b8bb76a674_1_72:notes">
            <a:extLst>
              <a:ext uri="{FF2B5EF4-FFF2-40B4-BE49-F238E27FC236}">
                <a16:creationId xmlns:a16="http://schemas.microsoft.com/office/drawing/2014/main" id="{6381B88B-E85F-B560-D1C5-46549B1A7DB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 </a:t>
            </a:r>
          </a:p>
          <a:p>
            <a:pPr marL="0" lvl="0" indent="0" algn="l" rtl="0">
              <a:spcBef>
                <a:spcPts val="0"/>
              </a:spcBef>
              <a:spcAft>
                <a:spcPts val="0"/>
              </a:spcAft>
              <a:buNone/>
            </a:pPr>
            <a:r>
              <a:rPr lang="en-US" b="0" u="none" dirty="0"/>
              <a:t>This section provides highlights from major takeaways from the last five sessions of this series.</a:t>
            </a:r>
            <a:endParaRPr b="0" u="none"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621982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6e4f29117a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6e4f29117a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solidFill>
                  <a:schemeClr val="dk1"/>
                </a:solidFill>
              </a:rPr>
              <a:t>Guiding Notes:</a:t>
            </a:r>
            <a:endParaRPr lang="en-US" b="0" u="sng" dirty="0">
              <a:solidFill>
                <a:schemeClr val="dk1"/>
              </a:solidFill>
            </a:endParaRPr>
          </a:p>
          <a:p>
            <a:pPr marL="0" lvl="0" indent="0" algn="l" rtl="0">
              <a:spcBef>
                <a:spcPts val="0"/>
              </a:spcBef>
              <a:spcAft>
                <a:spcPts val="0"/>
              </a:spcAft>
              <a:buClr>
                <a:schemeClr val="dk1"/>
              </a:buClr>
              <a:buSzPts val="1100"/>
              <a:buFont typeface="Arial"/>
              <a:buNone/>
            </a:pPr>
            <a:r>
              <a:rPr lang="en-US" b="0" u="none" dirty="0">
                <a:solidFill>
                  <a:schemeClr val="dk1"/>
                </a:solidFill>
              </a:rPr>
              <a:t>Participants may recall these theoretical models from Session 1. The facilitator may choose to ask participants to share what they recall from each of these models. </a:t>
            </a:r>
          </a:p>
          <a:p>
            <a:pPr marL="628650" lvl="1" indent="-171450" algn="l" rtl="0">
              <a:spcBef>
                <a:spcPts val="0"/>
              </a:spcBef>
              <a:spcAft>
                <a:spcPts val="0"/>
              </a:spcAft>
              <a:buClr>
                <a:schemeClr val="dk1"/>
              </a:buClr>
              <a:buSzPts val="1100"/>
            </a:pPr>
            <a:r>
              <a:rPr lang="en-US" b="1" u="none" dirty="0">
                <a:solidFill>
                  <a:schemeClr val="dk1"/>
                </a:solidFill>
              </a:rPr>
              <a:t>The Five Pillars of Early Literacy (National Reading Panel, 2000): </a:t>
            </a:r>
            <a:r>
              <a:rPr lang="en-US" b="0" u="none" dirty="0">
                <a:solidFill>
                  <a:schemeClr val="dk1"/>
                </a:solidFill>
              </a:rPr>
              <a:t>The five pillars of early literacy are phonemic awareness, phonics, fluency, vocabulary and comprehension. These concepts are core to reading instruction in the early grades. </a:t>
            </a:r>
          </a:p>
          <a:p>
            <a:pPr marL="628650" lvl="1" indent="-171450" algn="l" rtl="0">
              <a:spcBef>
                <a:spcPts val="0"/>
              </a:spcBef>
              <a:spcAft>
                <a:spcPts val="0"/>
              </a:spcAft>
              <a:buClr>
                <a:schemeClr val="dk1"/>
              </a:buClr>
              <a:buSzPts val="1100"/>
            </a:pPr>
            <a:r>
              <a:rPr lang="en-US" b="1" u="none" dirty="0">
                <a:solidFill>
                  <a:schemeClr val="dk1"/>
                </a:solidFill>
              </a:rPr>
              <a:t>The Simple View of Reading (Gough &amp; </a:t>
            </a:r>
            <a:r>
              <a:rPr lang="en-US" b="1" u="none" dirty="0" err="1">
                <a:solidFill>
                  <a:schemeClr val="dk1"/>
                </a:solidFill>
              </a:rPr>
              <a:t>Tunmer</a:t>
            </a:r>
            <a:r>
              <a:rPr lang="en-US" b="1" u="none" dirty="0">
                <a:solidFill>
                  <a:schemeClr val="dk1"/>
                </a:solidFill>
              </a:rPr>
              <a:t>, 1986): </a:t>
            </a:r>
            <a:r>
              <a:rPr lang="en-US" b="0" u="none" dirty="0">
                <a:solidFill>
                  <a:schemeClr val="dk1"/>
                </a:solidFill>
              </a:rPr>
              <a:t>This model is represented by an equation that states that reading comprehension can be predicted by a student’s ability to recognize (or decode) words times (X) a student’s ability to understand language. While reading itself is far from simple, this model indicates that students must have skills in both areas in order to comprehend text.</a:t>
            </a:r>
          </a:p>
          <a:p>
            <a:pPr marL="628650" lvl="1" indent="-171450" algn="l" rtl="0">
              <a:spcBef>
                <a:spcPts val="0"/>
              </a:spcBef>
              <a:spcAft>
                <a:spcPts val="0"/>
              </a:spcAft>
              <a:buClr>
                <a:schemeClr val="dk1"/>
              </a:buClr>
              <a:buSzPts val="1100"/>
            </a:pPr>
            <a:r>
              <a:rPr lang="en-US" b="1" u="none" dirty="0">
                <a:solidFill>
                  <a:schemeClr val="dk1"/>
                </a:solidFill>
              </a:rPr>
              <a:t>Scarborough’s Reading Rope (Scarborough, 2001): </a:t>
            </a:r>
            <a:r>
              <a:rPr lang="en-US" b="0" u="none" dirty="0">
                <a:solidFill>
                  <a:schemeClr val="dk1"/>
                </a:solidFill>
              </a:rPr>
              <a:t>The Reading Rope demonstrates that there are many components of skilled reading. Word recognition consists of phonological awareness, decoding (and spelling) and sight recognition of words. These skills become more accurate and automatic as students become more skilled readers. Language comprehension consists of background knowledge, vocabulary knowledge, language structures, verbal reasoning and literacy knowledge. These components of the rope may vary based on student, text or task, and teachers can support students in becoming increasingly strategic with these skills.  </a:t>
            </a:r>
            <a:endParaRPr lang="en-US" b="1" u="none" dirty="0">
              <a:solidFill>
                <a:schemeClr val="dk1"/>
              </a:solidFill>
            </a:endParaRPr>
          </a:p>
          <a:p>
            <a:pPr marL="628650" lvl="1" indent="-171450" algn="l" rtl="0">
              <a:spcBef>
                <a:spcPts val="0"/>
              </a:spcBef>
              <a:spcAft>
                <a:spcPts val="0"/>
              </a:spcAft>
              <a:buClr>
                <a:schemeClr val="dk1"/>
              </a:buClr>
              <a:buSzPts val="1100"/>
            </a:pPr>
            <a:r>
              <a:rPr lang="en-US" b="1" u="none" dirty="0">
                <a:solidFill>
                  <a:schemeClr val="dk1"/>
                </a:solidFill>
              </a:rPr>
              <a:t>The Reading Brain (graphic provided courtesy of </a:t>
            </a:r>
            <a:r>
              <a:rPr lang="en-US" b="1" u="none" dirty="0" err="1">
                <a:solidFill>
                  <a:schemeClr val="dk1"/>
                </a:solidFill>
              </a:rPr>
              <a:t>Sedita</a:t>
            </a:r>
            <a:r>
              <a:rPr lang="en-US" b="1" u="none" dirty="0">
                <a:solidFill>
                  <a:schemeClr val="dk1"/>
                </a:solidFill>
              </a:rPr>
              <a:t>, 2020):</a:t>
            </a:r>
            <a:r>
              <a:rPr lang="en-US" b="0" u="none" dirty="0">
                <a:solidFill>
                  <a:schemeClr val="dk1"/>
                </a:solidFill>
              </a:rPr>
              <a:t> This graphic emphasizes that reading is not a visual skill as many researchers once believed, but it is a cognitive skill that engages many areas of the brain. Participants may recall that, in typical development, children first begin learning </a:t>
            </a:r>
            <a:r>
              <a:rPr lang="en-US" b="0" i="1" u="none" dirty="0">
                <a:solidFill>
                  <a:schemeClr val="dk1"/>
                </a:solidFill>
              </a:rPr>
              <a:t>phonology</a:t>
            </a:r>
            <a:r>
              <a:rPr lang="en-US" b="0" i="0" u="none" dirty="0">
                <a:solidFill>
                  <a:schemeClr val="dk1"/>
                </a:solidFill>
              </a:rPr>
              <a:t>, or the speech sounds of English. Explicit, systematic, sequential instruction in the early grades helps students </a:t>
            </a:r>
            <a:r>
              <a:rPr lang="en-US" b="0" i="1" u="none" dirty="0">
                <a:solidFill>
                  <a:schemeClr val="dk1"/>
                </a:solidFill>
              </a:rPr>
              <a:t>orthographically map</a:t>
            </a:r>
            <a:r>
              <a:rPr lang="en-US" b="0" i="0" u="none" dirty="0">
                <a:solidFill>
                  <a:schemeClr val="dk1"/>
                </a:solidFill>
              </a:rPr>
              <a:t> words. Orthographic mapping is the mental process used to store words for immediate and effortless retrieval. Students also make sense of language based on context and their knowledge of the world and words. The Reading Brain serves to remind educators that students need strong reading instruction that accounts for multiple regions of the brain. </a:t>
            </a:r>
            <a:endParaRPr b="1" u="none"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6e4f29117a_0_7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6e4f29117a_0_7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solidFill>
                  <a:schemeClr val="dk1"/>
                </a:solidFill>
              </a:rPr>
              <a:t>Guiding Notes:</a:t>
            </a:r>
          </a:p>
          <a:p>
            <a:pPr marL="0" lvl="0" indent="0" algn="l" rtl="0">
              <a:spcBef>
                <a:spcPts val="0"/>
              </a:spcBef>
              <a:spcAft>
                <a:spcPts val="0"/>
              </a:spcAft>
              <a:buClr>
                <a:schemeClr val="dk1"/>
              </a:buClr>
              <a:buSzPts val="1100"/>
              <a:buFont typeface="Arial"/>
              <a:buNone/>
            </a:pPr>
            <a:r>
              <a:rPr lang="en-US" b="0" u="none" dirty="0">
                <a:solidFill>
                  <a:schemeClr val="dk1"/>
                </a:solidFill>
              </a:rPr>
              <a:t>Participants may recall that the National Reading Panel Report (2000) indicated that the 5 Pillars of Early Literacy are phonemic awareness, phonics, fluency, vocabulary and comprehension. While these are essential for students first learning to read, adolescent students require different instruction in </a:t>
            </a:r>
            <a:r>
              <a:rPr lang="en-US" b="0" i="1" u="none" dirty="0">
                <a:solidFill>
                  <a:schemeClr val="dk1"/>
                </a:solidFill>
              </a:rPr>
              <a:t>ALL</a:t>
            </a:r>
            <a:r>
              <a:rPr lang="en-US" b="0" i="0" u="none" dirty="0">
                <a:solidFill>
                  <a:schemeClr val="dk1"/>
                </a:solidFill>
              </a:rPr>
              <a:t> content area instruction to become skilled readers across their lifespans. The National Institute for Literacy Report (2006) cites the following as essential for students reading across all disciplines: advanced decoding (of multisyllabic words), morphology, fluency, vocabulary, comprehension, composition and motivation. </a:t>
            </a:r>
            <a:r>
              <a:rPr lang="en-US" b="1" i="0" u="sng" dirty="0">
                <a:solidFill>
                  <a:schemeClr val="dk1"/>
                </a:solidFill>
              </a:rPr>
              <a:t>The report indicates that these components can support reading instruction in Tier 1 instruction across all content areas. </a:t>
            </a:r>
            <a:endParaRPr lang="en-US" b="0" u="none" dirty="0">
              <a:solidFill>
                <a:schemeClr val="dk1"/>
              </a:solidFill>
            </a:endParaRPr>
          </a:p>
          <a:p>
            <a:pPr marL="0" lvl="0" indent="0" algn="l" rtl="0">
              <a:spcBef>
                <a:spcPts val="0"/>
              </a:spcBef>
              <a:spcAft>
                <a:spcPts val="0"/>
              </a:spcAft>
              <a:buClr>
                <a:schemeClr val="dk1"/>
              </a:buClr>
              <a:buSzPts val="1100"/>
              <a:buFont typeface="Arial"/>
              <a:buNone/>
            </a:pPr>
            <a:endParaRPr b="0" u="none"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6e4f29117a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6e4f29117a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solidFill>
                  <a:schemeClr val="dk1"/>
                </a:solidFill>
              </a:rPr>
              <a:t>Guiding Notes:</a:t>
            </a:r>
            <a:endParaRPr lang="en-US" b="0" u="sng" dirty="0">
              <a:solidFill>
                <a:schemeClr val="dk1"/>
              </a:solidFill>
            </a:endParaRPr>
          </a:p>
          <a:p>
            <a:pPr marL="0" lvl="0" indent="0" algn="l" rtl="0">
              <a:spcBef>
                <a:spcPts val="0"/>
              </a:spcBef>
              <a:spcAft>
                <a:spcPts val="0"/>
              </a:spcAft>
              <a:buClr>
                <a:schemeClr val="dk1"/>
              </a:buClr>
              <a:buSzPts val="1100"/>
              <a:buFont typeface="Arial"/>
              <a:buNone/>
            </a:pPr>
            <a:r>
              <a:rPr lang="en-US" b="0" u="none" dirty="0">
                <a:solidFill>
                  <a:schemeClr val="dk1"/>
                </a:solidFill>
              </a:rPr>
              <a:t>Participants may recall from Session 2 that readers use knowledge of phonics and morphology to decode and make meaning from unknown words. This session provided participants with recommendations for supporting students with making sense of multisyllabic words using grade-appropriate morphology. </a:t>
            </a:r>
            <a:endParaRPr b="1" u="none"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6e4f29117a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6e4f29117a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solidFill>
                  <a:schemeClr val="dk1"/>
                </a:solidFill>
              </a:rPr>
              <a:t>Guiding Notes:</a:t>
            </a:r>
            <a:endParaRPr lang="en-US" b="0" u="sng" dirty="0">
              <a:solidFill>
                <a:schemeClr val="dk1"/>
              </a:solidFill>
            </a:endParaRPr>
          </a:p>
          <a:p>
            <a:pPr marL="0" lvl="0" indent="0" algn="l" rtl="0">
              <a:spcBef>
                <a:spcPts val="0"/>
              </a:spcBef>
              <a:spcAft>
                <a:spcPts val="0"/>
              </a:spcAft>
              <a:buClr>
                <a:schemeClr val="dk1"/>
              </a:buClr>
              <a:buSzPts val="1100"/>
              <a:buFont typeface="Arial"/>
              <a:buNone/>
            </a:pPr>
            <a:r>
              <a:rPr lang="en-US" b="0" u="none" dirty="0">
                <a:solidFill>
                  <a:schemeClr val="dk1"/>
                </a:solidFill>
              </a:rPr>
              <a:t>Participants may recall that session 3 was about how fluency is the bridge between decoding and comprehension. The session covers recommendations for supporting students with becoming more fluent readers with purposeful, choral or paired partner readings. </a:t>
            </a:r>
            <a:endParaRPr b="1" u="none"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6e4f29117a_0_7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6e4f29117a_0_7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solidFill>
                  <a:schemeClr val="dk1"/>
                </a:solidFill>
              </a:rPr>
              <a:t>Guiding Notes:</a:t>
            </a:r>
          </a:p>
          <a:p>
            <a:pPr marL="0" lvl="0" indent="0" algn="l" rtl="0">
              <a:spcBef>
                <a:spcPts val="0"/>
              </a:spcBef>
              <a:spcAft>
                <a:spcPts val="0"/>
              </a:spcAft>
              <a:buClr>
                <a:schemeClr val="dk1"/>
              </a:buClr>
              <a:buSzPts val="1100"/>
              <a:buFont typeface="Arial"/>
              <a:buNone/>
            </a:pPr>
            <a:r>
              <a:rPr lang="en-US" b="0" u="none" dirty="0">
                <a:solidFill>
                  <a:schemeClr val="dk1"/>
                </a:solidFill>
              </a:rPr>
              <a:t>Session 4 covers the steps for explicit vocabulary instruction. The Vocabulary Tiers image comes from Isabel Beck and Margaret McKeown’s work on selecting words to teach. Participants may recall that Tier 1 words are words that many students already know, and Tier 3 words are so domain-specific or infrequently occurring that they only need a brief definition before moving on. Tier 2 words are intentionally selected to teach explicitly because they are high frequency and are conceptually central to understanding the text studied.</a:t>
            </a:r>
          </a:p>
          <a:p>
            <a:pPr marL="0" lvl="0" indent="0" algn="l" rtl="0">
              <a:spcBef>
                <a:spcPts val="0"/>
              </a:spcBef>
              <a:spcAft>
                <a:spcPts val="0"/>
              </a:spcAft>
              <a:buClr>
                <a:schemeClr val="dk1"/>
              </a:buClr>
              <a:buSzPts val="1100"/>
              <a:buFont typeface="Arial"/>
              <a:buNone/>
            </a:pPr>
            <a:endParaRPr lang="en-US" b="0" u="none" dirty="0">
              <a:solidFill>
                <a:schemeClr val="dk1"/>
              </a:solidFill>
            </a:endParaRPr>
          </a:p>
          <a:p>
            <a:pPr marL="0" lvl="0" indent="0" algn="l" rtl="0">
              <a:spcBef>
                <a:spcPts val="0"/>
              </a:spcBef>
              <a:spcAft>
                <a:spcPts val="0"/>
              </a:spcAft>
              <a:buClr>
                <a:schemeClr val="dk1"/>
              </a:buClr>
              <a:buSzPts val="1100"/>
              <a:buFont typeface="Arial"/>
              <a:buNone/>
            </a:pPr>
            <a:endParaRPr b="1" u="none"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6e4f29117a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6e4f29117a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u="sng" dirty="0">
                <a:solidFill>
                  <a:schemeClr val="dk1"/>
                </a:solidFill>
                <a:latin typeface="Libre Franklin Medium"/>
                <a:ea typeface="Libre Franklin Medium"/>
                <a:cs typeface="Libre Franklin Medium"/>
                <a:sym typeface="Libre Franklin Medium"/>
              </a:rPr>
              <a:t>Guiding Notes:</a:t>
            </a:r>
            <a:endParaRPr sz="1200" b="1" u="sng" dirty="0">
              <a:solidFill>
                <a:schemeClr val="dk1"/>
              </a:solidFill>
              <a:latin typeface="Libre Franklin Medium"/>
              <a:ea typeface="Libre Franklin Medium"/>
              <a:cs typeface="Libre Franklin Medium"/>
              <a:sym typeface="Libre Franklin Medium"/>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Libre Franklin Medium"/>
                <a:ea typeface="Libre Franklin Medium"/>
                <a:cs typeface="Libre Franklin Medium"/>
                <a:sym typeface="Libre Franklin Medium"/>
              </a:rPr>
              <a:t>Session 5 discusses the importance of background knowledge AND comprehension strategies. Despite the overwhelming evidence for the importance of background knowledge and vocabulary to support comprehension,  multiple studies from the National Reading Panel Report (2000) still support some comprehension strategy instruction for fluent decoders. </a:t>
            </a:r>
            <a:endParaRPr sz="1200" dirty="0">
              <a:solidFill>
                <a:schemeClr val="dk1"/>
              </a:solidFill>
              <a:latin typeface="Libre Franklin Medium"/>
              <a:ea typeface="Libre Franklin Medium"/>
              <a:cs typeface="Libre Franklin Medium"/>
              <a:sym typeface="Libre Franklin Medium"/>
            </a:endParaRPr>
          </a:p>
          <a:p>
            <a:pPr marL="0" lvl="0" indent="0" algn="l" rtl="0">
              <a:spcBef>
                <a:spcPts val="0"/>
              </a:spcBef>
              <a:spcAft>
                <a:spcPts val="0"/>
              </a:spcAft>
              <a:buClr>
                <a:schemeClr val="dk1"/>
              </a:buClr>
              <a:buSzPts val="1100"/>
              <a:buFont typeface="Arial"/>
              <a:buNone/>
            </a:pPr>
            <a:endParaRPr sz="1200" dirty="0">
              <a:solidFill>
                <a:schemeClr val="dk1"/>
              </a:solidFill>
              <a:latin typeface="Libre Franklin Medium"/>
              <a:ea typeface="Libre Franklin Medium"/>
              <a:cs typeface="Libre Franklin Medium"/>
              <a:sym typeface="Libre Franklin Medium"/>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Libre Franklin Medium"/>
                <a:ea typeface="Libre Franklin Medium"/>
                <a:cs typeface="Libre Franklin Medium"/>
                <a:sym typeface="Libre Franklin Medium"/>
              </a:rPr>
              <a:t>We also discussed the importance of not only treating comprehension as a product of skilled reading but also as a process. </a:t>
            </a:r>
            <a:endParaRPr sz="1200" dirty="0">
              <a:solidFill>
                <a:schemeClr val="dk1"/>
              </a:solidFill>
              <a:latin typeface="Libre Franklin Medium"/>
              <a:ea typeface="Libre Franklin Medium"/>
              <a:cs typeface="Libre Franklin Medium"/>
              <a:sym typeface="Libre Franklin Medium"/>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Libre Franklin Medium"/>
                <a:ea typeface="Libre Franklin Medium"/>
                <a:cs typeface="Libre Franklin Medium"/>
                <a:sym typeface="Libre Franklin Medium"/>
              </a:rPr>
              <a:t>Note that this chart highlights the differences between various internal processes that are just as essential to student reading as the </a:t>
            </a:r>
            <a:endParaRPr sz="1200" dirty="0">
              <a:solidFill>
                <a:schemeClr val="dk1"/>
              </a:solidFill>
              <a:latin typeface="Libre Franklin Medium"/>
              <a:ea typeface="Libre Franklin Medium"/>
              <a:cs typeface="Libre Franklin Medium"/>
              <a:sym typeface="Libre Franklin Medium"/>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Libre Franklin Medium"/>
                <a:ea typeface="Libre Franklin Medium"/>
                <a:cs typeface="Libre Franklin Medium"/>
                <a:sym typeface="Libre Franklin Medium"/>
              </a:rPr>
              <a:t>products we tend to emphasize in education. </a:t>
            </a:r>
            <a:endParaRPr sz="1200" dirty="0">
              <a:solidFill>
                <a:schemeClr val="dk1"/>
              </a:solidFill>
              <a:latin typeface="Libre Franklin Medium"/>
              <a:ea typeface="Libre Franklin Medium"/>
              <a:cs typeface="Libre Franklin Medium"/>
              <a:sym typeface="Libre Franklin Medium"/>
            </a:endParaRPr>
          </a:p>
          <a:p>
            <a:pPr marL="0" lvl="0" indent="0" algn="l" rtl="0">
              <a:spcBef>
                <a:spcPts val="0"/>
              </a:spcBef>
              <a:spcAft>
                <a:spcPts val="0"/>
              </a:spcAft>
              <a:buClr>
                <a:schemeClr val="dk1"/>
              </a:buClr>
              <a:buSzPts val="1100"/>
              <a:buFont typeface="Arial"/>
              <a:buNone/>
            </a:pPr>
            <a:endParaRPr sz="1200" dirty="0">
              <a:solidFill>
                <a:schemeClr val="dk1"/>
              </a:solidFill>
              <a:latin typeface="Libre Franklin Medium"/>
              <a:ea typeface="Libre Franklin Medium"/>
              <a:cs typeface="Libre Franklin Medium"/>
              <a:sym typeface="Libre Franklin Medium"/>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Libre Franklin Medium"/>
                <a:ea typeface="Libre Franklin Medium"/>
                <a:cs typeface="Libre Franklin Medium"/>
                <a:sym typeface="Libre Franklin Medium"/>
              </a:rPr>
              <a:t>Finally, we also discussed syntactic analysis and various ways to use language instruction to support comprehension of complex texts. </a:t>
            </a:r>
            <a:endParaRPr sz="1200" dirty="0">
              <a:solidFill>
                <a:schemeClr val="dk1"/>
              </a:solidFill>
              <a:latin typeface="Libre Franklin Medium"/>
              <a:ea typeface="Libre Franklin Medium"/>
              <a:cs typeface="Libre Franklin Medium"/>
              <a:sym typeface="Libre Franklin Medium"/>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4ac5b7085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4ac5b708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Series Overview:</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i="1" dirty="0">
                <a:solidFill>
                  <a:schemeClr val="dk1"/>
                </a:solidFill>
                <a:latin typeface="Helvetica Neue"/>
                <a:ea typeface="Helvetica Neue"/>
                <a:cs typeface="Helvetica Neue"/>
                <a:sym typeface="Helvetica Neue"/>
              </a:rPr>
              <a:t>This slide is purposefully hidden from participants.</a:t>
            </a:r>
            <a:endParaRPr sz="1200" i="1"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dirty="0">
                <a:solidFill>
                  <a:schemeClr val="dk1"/>
                </a:solidFill>
                <a:latin typeface="Helvetica Neue"/>
                <a:ea typeface="Helvetica Neue"/>
                <a:cs typeface="Helvetica Neue"/>
                <a:sym typeface="Helvetica Neue"/>
              </a:rPr>
              <a:t>The purpose of this series is to provide Kentucky 6-12 educators with declarative knowledge of how the brain learns to read, including ways to support all students in middle and high school access complex, grade-level text and skills through decoding multisyllabic words, fluency building, knowledge building, vocabulary building, comprehension and skilled writing. </a:t>
            </a:r>
          </a:p>
          <a:p>
            <a:pPr marL="0" indent="0">
              <a:lnSpc>
                <a:spcPct val="115000"/>
              </a:lnSpc>
              <a:buClr>
                <a:schemeClr val="dk1"/>
              </a:buClr>
              <a:buNone/>
            </a:pPr>
            <a:endParaRPr lang="en" sz="1200" b="1" i="1" dirty="0">
              <a:solidFill>
                <a:schemeClr val="dk1"/>
              </a:solidFill>
              <a:latin typeface="Helvetica Neue"/>
              <a:ea typeface="Helvetica Neue"/>
              <a:cs typeface="Helvetica Neue"/>
            </a:endParaRPr>
          </a:p>
          <a:p>
            <a:pPr marL="0" lvl="0" indent="0" algn="l" rtl="0">
              <a:lnSpc>
                <a:spcPct val="115000"/>
              </a:lnSpc>
              <a:spcBef>
                <a:spcPts val="0"/>
              </a:spcBef>
              <a:spcAft>
                <a:spcPts val="0"/>
              </a:spcAft>
              <a:buClr>
                <a:schemeClr val="dk1"/>
              </a:buClr>
              <a:buSzPts val="1100"/>
              <a:buFont typeface="Arial"/>
              <a:buNone/>
            </a:pPr>
            <a:r>
              <a:rPr lang="en" sz="1200" b="1" i="1" dirty="0">
                <a:solidFill>
                  <a:schemeClr val="dk1"/>
                </a:solidFill>
                <a:latin typeface="Helvetica Neue"/>
                <a:ea typeface="Helvetica Neue"/>
                <a:cs typeface="Helvetica Neue"/>
                <a:sym typeface="Helvetica Neue"/>
              </a:rPr>
              <a:t>The Developing Skilled Middle and High School Readers Webinar Series </a:t>
            </a:r>
            <a:r>
              <a:rPr lang="en" sz="1200" dirty="0">
                <a:solidFill>
                  <a:schemeClr val="dk1"/>
                </a:solidFill>
                <a:latin typeface="Helvetica Neue"/>
                <a:ea typeface="Helvetica Neue"/>
                <a:cs typeface="Helvetica Neue"/>
                <a:sym typeface="Helvetica Neue"/>
              </a:rPr>
              <a:t>is intended to support classroom teachers across the state in engaging students in grade-level reading across subject areas; however, some content may be relevant for instructional leaders wishing to build their own knowledge of adolescent learners and their literacy needs. The sessions are designed to provide flexibility for districts and schools and, as such, can be viewed as stand-alone lessons or within the progression of the series as provided. You are supported in engaging with this series individually, if desired.</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b="1" dirty="0">
                <a:solidFill>
                  <a:schemeClr val="dk1"/>
                </a:solidFill>
                <a:latin typeface="Helvetica Neue"/>
                <a:ea typeface="Helvetica Neue"/>
                <a:cs typeface="Helvetica Neue"/>
                <a:sym typeface="Helvetica Neue"/>
              </a:rPr>
              <a:t>This entire series is six sessions and will take approximately 9 total hours to complete. We recommend accessing one session monthly; however, adaptations may be made to accommodate for more or less time. Each individual session is 1.5 hours.</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Materials Needed:</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The session slides with Guiding Notes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The Series Participant Guide</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Access to the participants’ high-quality instructional resource (HQIR)</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A Note about HQIRs:</a:t>
            </a:r>
            <a:endParaRPr sz="1200" u="sng" dirty="0">
              <a:solidFill>
                <a:schemeClr val="dk1"/>
              </a:solidFill>
              <a:latin typeface="Helvetica Neue"/>
              <a:ea typeface="Helvetica Neue"/>
              <a:cs typeface="Helvetica Neue"/>
              <a:sym typeface="Helvetica Neue"/>
            </a:endParaRPr>
          </a:p>
          <a:p>
            <a:pPr marL="0" indent="0">
              <a:lnSpc>
                <a:spcPct val="115000"/>
              </a:lnSpc>
              <a:buNone/>
            </a:pPr>
            <a:r>
              <a:rPr lang="en" sz="1200" u="sng" dirty="0">
                <a:solidFill>
                  <a:schemeClr val="hlink"/>
                </a:solidFill>
                <a:latin typeface="Helvetica Neue"/>
                <a:ea typeface="Helvetica Neue"/>
                <a:cs typeface="Helvetica Neue"/>
                <a:sym typeface="Helvetica Neue"/>
                <a:hlinkClick r:id="rId3"/>
              </a:rPr>
              <a:t>The Reading and Writing HQIR Consumer Guide</a:t>
            </a:r>
            <a:r>
              <a:rPr lang="en" sz="1200" dirty="0">
                <a:solidFill>
                  <a:schemeClr val="dk1"/>
                </a:solidFill>
                <a:latin typeface="Helvetica Neue"/>
                <a:ea typeface="Helvetica Neue"/>
                <a:cs typeface="Helvetica Neue"/>
                <a:sym typeface="Helvetica Neue"/>
              </a:rPr>
              <a:t> points districts to the markers of high-quality literacy instruction for Kentucky. Note that HQIRs are grounded in research and written by experts. While these resources do engage students in strategies that support reading, many students may need more targeted supports in Tier 1 instruction. As such, it is recommended that facilitators continually ground discussions in the texts, tasks and protocols provided in the district-adopted HQIR and prompt participants to make connections between this learning and their upcoming lessons or units. </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Guiding notes are provided in the Notes section of the PowerPoint to support your learning. The Notes section includes additional information and directions for the activities on the slide. It is critical that you read the material presented in the Notes section to ensure that you are acquiring the important knowledge, skills and understanding required when engaging with this series.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Virtual Training Note:</a:t>
            </a:r>
            <a:endParaRPr sz="1200" b="1" u="sng"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dirty="0">
                <a:solidFill>
                  <a:schemeClr val="dk1"/>
                </a:solidFill>
                <a:latin typeface="Helvetica Neue"/>
                <a:ea typeface="Helvetica Neue"/>
                <a:cs typeface="Helvetica Neue"/>
                <a:sym typeface="Helvetica Neue"/>
              </a:rPr>
              <a:t>If you plan to engage with this series virtually as a group, consider directing participants to </a:t>
            </a:r>
            <a:r>
              <a:rPr lang="en" sz="1200" dirty="0">
                <a:solidFill>
                  <a:schemeClr val="dk1"/>
                </a:solidFill>
                <a:highlight>
                  <a:srgbClr val="FFFF00"/>
                </a:highlight>
                <a:latin typeface="Helvetica Neue"/>
                <a:ea typeface="Helvetica Neue"/>
                <a:cs typeface="Helvetica Neue"/>
                <a:sym typeface="Helvetica Neue"/>
              </a:rPr>
              <a:t>the</a:t>
            </a:r>
            <a:r>
              <a:rPr lang="en" sz="1200" i="1" dirty="0">
                <a:solidFill>
                  <a:schemeClr val="dk1"/>
                </a:solidFill>
                <a:highlight>
                  <a:srgbClr val="FFFF00"/>
                </a:highlight>
                <a:latin typeface="Helvetica Neue"/>
                <a:ea typeface="Helvetica Neue"/>
                <a:cs typeface="Helvetica Neue"/>
                <a:sym typeface="Helvetica Neue"/>
              </a:rPr>
              <a:t> </a:t>
            </a:r>
            <a:r>
              <a:rPr lang="en-US" sz="1200" b="1" i="1" dirty="0">
                <a:solidFill>
                  <a:schemeClr val="dk1"/>
                </a:solidFill>
                <a:highlight>
                  <a:srgbClr val="FFFF00"/>
                </a:highlight>
                <a:latin typeface="Helvetica Neue"/>
                <a:ea typeface="Helvetica Neue"/>
                <a:cs typeface="Helvetica Neue"/>
                <a:sym typeface="Helvetica Neue"/>
              </a:rPr>
              <a:t>Developing Skilled Middle and High School Readers</a:t>
            </a:r>
            <a:r>
              <a:rPr lang="en-US" sz="1200" b="0" i="1" dirty="0">
                <a:solidFill>
                  <a:schemeClr val="dk1"/>
                </a:solidFill>
                <a:highlight>
                  <a:srgbClr val="FFFF00"/>
                </a:highlight>
                <a:latin typeface="Helvetica Neue"/>
                <a:ea typeface="Helvetica Neue"/>
                <a:cs typeface="Helvetica Neue"/>
                <a:sym typeface="Helvetica Neue"/>
              </a:rPr>
              <a:t> landing page</a:t>
            </a:r>
            <a:r>
              <a:rPr lang="en-US" sz="1200" b="0" i="1" dirty="0">
                <a:solidFill>
                  <a:schemeClr val="dk1"/>
                </a:solidFill>
                <a:latin typeface="Helvetica Neue"/>
                <a:ea typeface="Helvetica Neue"/>
                <a:cs typeface="Helvetica Neue"/>
                <a:sym typeface="Helvetica Neue"/>
              </a:rPr>
              <a:t>: </a:t>
            </a:r>
            <a:endParaRPr b="1" dirty="0">
              <a:solidFill>
                <a:schemeClr val="dk1"/>
              </a:solidFill>
              <a:latin typeface="Libre Franklin"/>
              <a:ea typeface="Libre Franklin"/>
              <a:cs typeface="Libre Franklin"/>
              <a:sym typeface="Libre Franklin"/>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Libre Franklin"/>
              <a:ea typeface="Libre Franklin"/>
              <a:cs typeface="Libre Franklin"/>
              <a:sym typeface="Libre Franklin"/>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Intended Audiences: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Participants</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Series participants may include, but are not limited to, district leadership, school administrators, instructional specialists/coaches, intervention specialists, department chairs, special educators and classroom teachers.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Facilitators</a:t>
            </a:r>
            <a:endParaRPr sz="1200" b="1"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dirty="0">
                <a:solidFill>
                  <a:schemeClr val="dk1"/>
                </a:solidFill>
                <a:latin typeface="Helvetica Neue"/>
                <a:ea typeface="Helvetica Neue"/>
                <a:cs typeface="Helvetica Neue"/>
                <a:sym typeface="Helvetica Neue"/>
              </a:rPr>
              <a:t>While this series is designed for a teacher to engage with it individually, it may be implemented with a group of educators led by a facilitator. If this series is being completed as a group, facilitators may include, but are not limited to, cooperative staff, district leaders, school administrators, instructional specialists/coaches, intervention specialists, department chairs, special educators, and classroom teachers. Facilitators may need to revise specific tasks in order to meet the needs of the participants or to be respectful of the time planned within the work session. </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Helpful Hint for Facilitators: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The learning that will take place in this series may cause Kentucky educators to face changes in instructional practices amidst this transition. It is important to realize that while you are the facilitator of these work sessions, you may not have all the answers to the questions asked by participants, which is part of the learning process for all educators at all levels. Throughout the series, participants may have questions that will be addressed in future work sessions. When that happens, reflect on this quote from Graham Fletcher, “Every teachable moment doesn’t need to be a teachable moment in that moment.” Use these moments to encourage participants to attend future work sessions where those questions will be addressed. If participants ask questions you are not prepared to answer, offer to follow up on that during the next work session. Please contact </a:t>
            </a:r>
            <a:r>
              <a:rPr lang="en" sz="1200" u="sng" dirty="0">
                <a:solidFill>
                  <a:schemeClr val="hlink"/>
                </a:solidFill>
                <a:latin typeface="Helvetica Neue"/>
                <a:ea typeface="Helvetica Neue"/>
                <a:cs typeface="Helvetica Neue"/>
                <a:sym typeface="Helvetica Neue"/>
                <a:hlinkClick r:id="rId4"/>
              </a:rPr>
              <a:t>ELATeam@education.ky.gov</a:t>
            </a:r>
            <a:r>
              <a:rPr lang="en" sz="1200" dirty="0">
                <a:solidFill>
                  <a:schemeClr val="dk1"/>
                </a:solidFill>
                <a:latin typeface="Helvetica Neue"/>
                <a:ea typeface="Helvetica Neue"/>
                <a:cs typeface="Helvetica Neue"/>
                <a:sym typeface="Helvetica Neue"/>
              </a:rPr>
              <a:t> if you have questions or comments.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Planning Ahead for Facilitators:</a:t>
            </a:r>
            <a:endParaRPr sz="1200" b="1" u="sng"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Determine which stakeholders to invite as participants. In the invitation, describe how the work sessions will benefit them.</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 few days before the meeting, you may want to remind participants to be prepared to have their Participant Guide available during the meeting. You may also choose to print these for participants.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Reserve adequate space and equipment. Tables or desks should be set up to support small-group discussion. If conducting this series virtually, ensure that your technology platform can support break out rooms to support small group collaboration.</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Ensure that participants have access to the Internet.</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Preparation</a:t>
            </a:r>
            <a:endParaRPr sz="1200" b="1" u="sng"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b="1" dirty="0">
                <a:solidFill>
                  <a:schemeClr val="dk1"/>
                </a:solidFill>
                <a:latin typeface="Helvetica Neue"/>
                <a:ea typeface="Helvetica Neue"/>
                <a:cs typeface="Helvetica Neue"/>
                <a:sym typeface="Helvetica Neue"/>
              </a:rPr>
              <a:t> </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Participant Documents Needed:</a:t>
            </a:r>
            <a:endParaRPr sz="1200" b="1"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highlight>
                  <a:srgbClr val="FFFF00"/>
                </a:highlight>
                <a:latin typeface="Helvetica Neue"/>
                <a:ea typeface="Helvetica Neue"/>
                <a:cs typeface="Helvetica Neue"/>
                <a:sym typeface="Helvetica Neue"/>
                <a:hlinkClick r:id="rId5"/>
              </a:rPr>
              <a:t>Participant Guide</a:t>
            </a:r>
            <a:endParaRPr sz="1200" dirty="0">
              <a:solidFill>
                <a:schemeClr val="dk1"/>
              </a:solidFill>
              <a:highlight>
                <a:srgbClr val="FFFF00"/>
              </a:highlight>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Access to upcoming lessons or units within their district-adopted curriculum supported by an HQIR</a:t>
            </a:r>
            <a:endParaRPr sz="1200" dirty="0">
              <a:solidFill>
                <a:schemeClr val="dk1"/>
              </a:solidFill>
              <a:latin typeface="Helvetica Neue"/>
              <a:ea typeface="Helvetica Neue"/>
              <a:cs typeface="Helvetica Neue"/>
              <a:sym typeface="Helvetica Neue"/>
            </a:endParaRPr>
          </a:p>
          <a:p>
            <a:pPr marL="45720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Supplies Needed:</a:t>
            </a:r>
            <a:endParaRPr sz="1200" b="1"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These slides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Technology with projection and sound capability if in person. Technology platform where presenters have sharing ability and breakout room options if virtual.</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Participant Guides printed or available virtually</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Parking Lot for questions - If completing as a group, you may consider providing a poster on which participants can write or post questions, or you may prefer to have a digital parking lot where participants can access a Google document, for example, to post questions and that you can modify as the participants work through the sections of the series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Self-Sticking Notes (optional)</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Poster paper (optional)</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Highlighters and/or colored pens/markers (optional)</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Building a Community:</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Building a community is important for any group that will work together, especially if participants have not worked together before. The concept is the same as building a safe, respectful, productive classroom climate. Incorporating community-building into each session builds trust, shows participants that they are valuable as individuals and engages them in the learning process. It is also useful for creating a professional learning network where participants can be supported in their work. Community-building can be as simple as allowing participants to introduce themselves and their role in the school/district, developing or refining group norms, allowing for questions, and/or the sharing of answers to reflection questions or individual discovery task items that are included in this series. Again, time allotted for community-building will allow participants to have a voice and be engaged as active contributors and learners in the sessions.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b="1" dirty="0">
                <a:solidFill>
                  <a:schemeClr val="dk1"/>
                </a:solidFill>
                <a:latin typeface="Helvetica Neue"/>
                <a:ea typeface="Helvetica Neue"/>
                <a:cs typeface="Helvetica Neue"/>
                <a:sym typeface="Helvetica Neue"/>
              </a:rPr>
              <a:t>Virtual Training Options:</a:t>
            </a:r>
            <a:r>
              <a:rPr lang="en" sz="1200" dirty="0">
                <a:solidFill>
                  <a:schemeClr val="dk1"/>
                </a:solidFill>
                <a:latin typeface="Helvetica Neue"/>
                <a:ea typeface="Helvetica Neue"/>
                <a:cs typeface="Helvetica Neue"/>
                <a:sym typeface="Helvetica Neue"/>
              </a:rPr>
              <a:t> Be sure to conduct continual check-ins throughout the presentation. Build Google documents to continue to collect feedback, such as questions, hopes, and/or concerns to which participants may continually add.</a:t>
            </a:r>
            <a:endParaRPr sz="1200" b="1" u="sng"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6e8748024f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6e8748024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t>Guiding Notes:</a:t>
            </a:r>
            <a:endParaRPr lang="en-US" b="0" u="sng" dirty="0"/>
          </a:p>
          <a:p>
            <a:pPr marL="0" lvl="0" indent="0" algn="l" rtl="0">
              <a:spcBef>
                <a:spcPts val="0"/>
              </a:spcBef>
              <a:spcAft>
                <a:spcPts val="0"/>
              </a:spcAft>
              <a:buClr>
                <a:schemeClr val="dk1"/>
              </a:buClr>
              <a:buSzPts val="1100"/>
              <a:buFont typeface="Arial"/>
              <a:buNone/>
            </a:pPr>
            <a:r>
              <a:rPr lang="en-US" b="0" u="none" dirty="0"/>
              <a:t>The linked texts on this slide represent evidence-based, reputable sources for addressing writing instruction across a variety of contexts. </a:t>
            </a:r>
            <a:endParaRPr b="1" u="none"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6e8748024f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6e8748024f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none"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u="none" dirty="0"/>
              <a:t>This section discusses Recommendation 4 of the IES Guide: </a:t>
            </a:r>
            <a:r>
              <a:rPr lang="en-US" sz="1100" dirty="0">
                <a:latin typeface="Franklin Gothic"/>
                <a:ea typeface="Franklin Gothic"/>
                <a:cs typeface="Franklin Gothic"/>
                <a:sym typeface="Franklin Gothic"/>
              </a:rPr>
              <a:t>Practice with more challenging “</a:t>
            </a:r>
            <a:r>
              <a:rPr lang="en-US" sz="1100" u="sng" dirty="0">
                <a:latin typeface="Franklin Gothic"/>
                <a:ea typeface="Franklin Gothic"/>
                <a:cs typeface="Franklin Gothic"/>
                <a:sym typeface="Franklin Gothic"/>
              </a:rPr>
              <a:t>stretch texts</a:t>
            </a:r>
            <a:r>
              <a:rPr lang="en-US" sz="1100" dirty="0">
                <a:latin typeface="Franklin Gothic"/>
                <a:ea typeface="Franklin Gothic"/>
                <a:cs typeface="Franklin Gothic"/>
                <a:sym typeface="Franklin Gothic"/>
              </a:rPr>
              <a:t>” to introduce more </a:t>
            </a:r>
            <a:r>
              <a:rPr lang="en-US" sz="1100" u="sng" dirty="0">
                <a:latin typeface="Franklin Gothic"/>
                <a:ea typeface="Franklin Gothic"/>
                <a:cs typeface="Franklin Gothic"/>
                <a:sym typeface="Franklin Gothic"/>
              </a:rPr>
              <a:t>complex </a:t>
            </a:r>
            <a:r>
              <a:rPr lang="en-US" sz="1100" dirty="0">
                <a:latin typeface="Franklin Gothic"/>
                <a:ea typeface="Franklin Gothic"/>
                <a:cs typeface="Franklin Gothic"/>
                <a:sym typeface="Franklin Gothic"/>
              </a:rPr>
              <a:t>information.</a:t>
            </a:r>
          </a:p>
          <a:p>
            <a:pPr marL="0" lvl="0" indent="0" algn="l" rtl="0">
              <a:spcBef>
                <a:spcPts val="0"/>
              </a:spcBef>
              <a:spcAft>
                <a:spcPts val="0"/>
              </a:spcAft>
              <a:buNone/>
            </a:pPr>
            <a:endParaRPr b="1" u="sng"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6e8748024f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26e8748024f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solidFill>
                  <a:schemeClr val="dk1"/>
                </a:solidFill>
              </a:rPr>
              <a:t>Guiding Notes:</a:t>
            </a:r>
          </a:p>
          <a:p>
            <a:pPr marL="0" lvl="0" indent="0" algn="l" rtl="0">
              <a:spcBef>
                <a:spcPts val="0"/>
              </a:spcBef>
              <a:spcAft>
                <a:spcPts val="0"/>
              </a:spcAft>
              <a:buClr>
                <a:schemeClr val="dk1"/>
              </a:buClr>
              <a:buSzPts val="1100"/>
              <a:buFont typeface="Arial"/>
              <a:buNone/>
            </a:pPr>
            <a:r>
              <a:rPr lang="en-US" b="0" u="none" dirty="0">
                <a:solidFill>
                  <a:schemeClr val="dk1"/>
                </a:solidFill>
              </a:rPr>
              <a:t>While it may seem counterintuitive to some to give striving readers challenging texts, the IES Guide affirms that students who have supported exposure to grade-level texts </a:t>
            </a:r>
            <a:r>
              <a:rPr lang="en" sz="1100" b="1" u="sng" dirty="0">
                <a:solidFill>
                  <a:srgbClr val="102649"/>
                </a:solidFill>
                <a:latin typeface="Franklin Gothic"/>
                <a:ea typeface="Franklin Gothic"/>
                <a:cs typeface="Franklin Gothic"/>
                <a:sym typeface="Franklin Gothic"/>
              </a:rPr>
              <a:t>develop confidence, deeper knowledge, and richer perspectives on the texts they read in the future.</a:t>
            </a:r>
            <a:endParaRPr lang="en-US" b="0" u="none"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6e8748024f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26e8748024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Clr>
                <a:schemeClr val="dk1"/>
              </a:buClr>
              <a:buSzPts val="1100"/>
              <a:buFont typeface="Arial"/>
              <a:buNone/>
            </a:pPr>
            <a:r>
              <a:rPr lang="en-US" sz="900" b="1" u="sng" dirty="0"/>
              <a:t>Guiding Notes:</a:t>
            </a:r>
          </a:p>
          <a:p>
            <a:pPr marL="0" lvl="0" indent="0" algn="l" rtl="0">
              <a:lnSpc>
                <a:spcPct val="90000"/>
              </a:lnSpc>
              <a:spcBef>
                <a:spcPts val="800"/>
              </a:spcBef>
              <a:spcAft>
                <a:spcPts val="0"/>
              </a:spcAft>
              <a:buClr>
                <a:schemeClr val="dk1"/>
              </a:buClr>
              <a:buSzPts val="1100"/>
              <a:buFont typeface="Arial"/>
              <a:buNone/>
            </a:pPr>
            <a:r>
              <a:rPr lang="en-US" sz="900" b="0" u="none" dirty="0"/>
              <a:t>The New Teacher Project (TNTP) conducted a large study that examined tens of thousands of assignments from around the United States. This study, known as The Opportunity Myth, shed light on a difficult reality of American schools: Students succeeded on 71% of their assignments. However, of those assignments, only 17% required students to do grade-level work. Even though most students are meeting the demands of their assignments--and many are earning As and Bs--they're not prepared for college-level work.</a:t>
            </a:r>
            <a:endParaRPr sz="900" b="0" u="none"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6e8748024f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6e8748024f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solidFill>
                  <a:schemeClr val="dk1"/>
                </a:solidFill>
              </a:rPr>
              <a:t>Guiding Notes: </a:t>
            </a:r>
          </a:p>
          <a:p>
            <a:pPr marL="0" lvl="0" indent="0" algn="l" rtl="0">
              <a:spcBef>
                <a:spcPts val="0"/>
              </a:spcBef>
              <a:spcAft>
                <a:spcPts val="0"/>
              </a:spcAft>
              <a:buClr>
                <a:schemeClr val="dk1"/>
              </a:buClr>
              <a:buSzPts val="1100"/>
              <a:buFont typeface="Arial"/>
              <a:buNone/>
            </a:pPr>
            <a:r>
              <a:rPr lang="en-US" b="0" u="none" dirty="0">
                <a:solidFill>
                  <a:schemeClr val="dk1"/>
                </a:solidFill>
              </a:rPr>
              <a:t>Because students do deserve opportunities to have access to grade-level work and expectations, the IES Guide provides clear recommendations to support teachers and students with this moral imperative. Note that this particular recommendation mentions teachers selecting texts, which may vary within each district. Note that if a district has adopted an HQIR, it is recommended to implement the resource as intended and/or in consultation with the district. </a:t>
            </a:r>
          </a:p>
          <a:p>
            <a:pPr marL="0" lvl="0" indent="0" algn="l" rtl="0">
              <a:spcBef>
                <a:spcPts val="0"/>
              </a:spcBef>
              <a:spcAft>
                <a:spcPts val="0"/>
              </a:spcAft>
              <a:buClr>
                <a:schemeClr val="dk1"/>
              </a:buClr>
              <a:buSzPts val="1100"/>
              <a:buFont typeface="Arial"/>
              <a:buNone/>
            </a:pPr>
            <a:endParaRPr lang="en-US" b="0" u="none" dirty="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6e8748024f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6e8748024f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none" dirty="0">
                <a:solidFill>
                  <a:schemeClr val="dk1"/>
                </a:solidFill>
                <a:hlinkClick r:id="rId3">
                  <a:extLst>
                    <a:ext uri="{A12FA001-AC4F-418D-AE19-62706E023703}">
                      <ahyp:hlinkClr xmlns:ahyp="http://schemas.microsoft.com/office/drawing/2018/hyperlinkcolor" val="tx"/>
                    </a:ext>
                  </a:extLst>
                </a:hlinkClick>
              </a:rPr>
              <a:t>Guiding Notes:</a:t>
            </a:r>
            <a:endParaRPr lang="en" b="0" u="none" dirty="0">
              <a:solidFill>
                <a:schemeClr val="dk1"/>
              </a:solidFill>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u="none" dirty="0">
                <a:solidFill>
                  <a:schemeClr val="dk1"/>
                </a:solidFill>
              </a:rPr>
              <a:t>Many factors contribute to a text’s complexity. There is often a temptation to reduce text complexity to quantitative complexity alone, meaning only looking at measures such as Lexile, which only measure sentence or word length. In reality, qualitative factors such as </a:t>
            </a:r>
            <a:r>
              <a:rPr lang="en" sz="1100" dirty="0">
                <a:solidFill>
                  <a:srgbClr val="102649"/>
                </a:solidFill>
                <a:latin typeface="Franklin Gothic"/>
                <a:ea typeface="Franklin Gothic"/>
                <a:cs typeface="Franklin Gothic"/>
                <a:sym typeface="Franklin Gothic"/>
              </a:rPr>
              <a:t>text structure, language features, meaning and knowledge demands also contribute to the complexity of a text. Finally, when determining the complexity of a text, educators may also consider factors related to the reader and/or text such as attention, memory, critical thinking, comprehension, interest and motivation, topic, vocabulary, genre, language, developmental appropriateness, complexity of questions and assignments.</a:t>
            </a:r>
            <a:endParaRPr lang="en-US" b="0" u="none" dirty="0">
              <a:solidFill>
                <a:schemeClr val="dk1"/>
              </a:solidFill>
            </a:endParaRPr>
          </a:p>
          <a:p>
            <a:pPr marL="0" lvl="0" indent="0" algn="l" rtl="0">
              <a:spcBef>
                <a:spcPts val="0"/>
              </a:spcBef>
              <a:spcAft>
                <a:spcPts val="0"/>
              </a:spcAft>
              <a:buNone/>
            </a:pPr>
            <a:endParaRPr lang="en" b="0" u="none" dirty="0">
              <a:solidFill>
                <a:schemeClr val="dk1"/>
              </a:solidFill>
              <a:hlinkClick r:id="rId3">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endParaRPr lang="en" b="0" u="none" dirty="0">
              <a:solidFill>
                <a:schemeClr val="dk1"/>
              </a:solidFill>
              <a:hlinkClick r:id="rId3">
                <a:extLst>
                  <a:ext uri="{A12FA001-AC4F-418D-AE19-62706E023703}">
                    <ahyp:hlinkClr xmlns:ahyp="http://schemas.microsoft.com/office/drawing/2018/hyperlinkcolor" val="tx"/>
                  </a:ext>
                </a:extLst>
              </a:hlinkClick>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6e8748024f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26e8748024f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none" dirty="0">
                <a:solidFill>
                  <a:schemeClr val="dk1"/>
                </a:solidFill>
                <a:hlinkClick r:id="rId3">
                  <a:extLst>
                    <a:ext uri="{A12FA001-AC4F-418D-AE19-62706E023703}">
                      <ahyp:hlinkClr xmlns:ahyp="http://schemas.microsoft.com/office/drawing/2018/hyperlinkcolor" val="tx"/>
                    </a:ext>
                  </a:extLst>
                </a:hlinkClick>
              </a:rPr>
              <a:t>Guiding Notes:</a:t>
            </a:r>
            <a:endParaRPr lang="en" b="0" u="none" dirty="0">
              <a:solidFill>
                <a:schemeClr val="dk1"/>
              </a:solidFill>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u="none" dirty="0">
                <a:solidFill>
                  <a:schemeClr val="dk1"/>
                </a:solidFill>
              </a:rPr>
              <a:t>Though the triangle on the previous slide has long represented the components of text complexity, in 2022, Student Achievement Partners updated their graphic to more accurately represent a dynamic process that places students at the center, includes cultural relevance and requires meaningful and relevant reading tasks. </a:t>
            </a:r>
            <a:endParaRPr lang="en" u="sng" dirty="0">
              <a:solidFill>
                <a:schemeClr val="hlink"/>
              </a:solidFill>
              <a:hlinkClick r:id="rId4"/>
            </a:endParaRPr>
          </a:p>
          <a:p>
            <a:pPr marL="0" lvl="0" indent="0" algn="l" rtl="0">
              <a:spcBef>
                <a:spcPts val="0"/>
              </a:spcBef>
              <a:spcAft>
                <a:spcPts val="0"/>
              </a:spcAft>
              <a:buClr>
                <a:schemeClr val="dk1"/>
              </a:buClr>
              <a:buSzPts val="1100"/>
              <a:buFont typeface="Arial"/>
              <a:buNone/>
            </a:pPr>
            <a:r>
              <a:rPr lang="en" u="sng" dirty="0">
                <a:solidFill>
                  <a:schemeClr val="hlink"/>
                </a:solidFill>
                <a:hlinkClick r:id="rId4"/>
              </a:rPr>
              <a:t>Student Achievement Partners Text Complexity Toolkit</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32f40f4fd6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32f40f4fd6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500"/>
              </a:spcBef>
              <a:spcAft>
                <a:spcPts val="0"/>
              </a:spcAft>
              <a:buNone/>
            </a:pPr>
            <a:r>
              <a:rPr lang="en-US" b="1" u="sng" dirty="0"/>
              <a:t>Guiding Notes:</a:t>
            </a:r>
            <a:endParaRPr lang="en-US" b="0" u="sng" dirty="0"/>
          </a:p>
          <a:p>
            <a:pPr marL="0" lvl="0" indent="0" algn="l" rtl="0">
              <a:spcBef>
                <a:spcPts val="1500"/>
              </a:spcBef>
              <a:spcAft>
                <a:spcPts val="0"/>
              </a:spcAft>
              <a:buNone/>
            </a:pPr>
            <a:r>
              <a:rPr lang="en-US" b="0" u="none" dirty="0"/>
              <a:t>This slide includes a resource that may support participants who may wish to learn more about text complexity. KyStandards.org includes a short module called “Quantitative and Qualitative Analysis.” This module includes direct instruction as well as application/practice to support understanding of what makes text complex as well as considerations for supporting students with complex text.</a:t>
            </a:r>
            <a:endParaRPr b="1" u="none"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2ca15be9eb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32ca15be9eb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500"/>
              </a:spcBef>
              <a:spcAft>
                <a:spcPts val="0"/>
              </a:spcAft>
              <a:buNone/>
            </a:pPr>
            <a:r>
              <a:rPr lang="en-US" b="1" u="sng" dirty="0"/>
              <a:t>Guiding Notes:</a:t>
            </a:r>
            <a:endParaRPr lang="en-US" b="0" u="sng" dirty="0"/>
          </a:p>
          <a:p>
            <a:pPr marL="0" lvl="0" indent="0" algn="l" rtl="0">
              <a:spcBef>
                <a:spcPts val="1500"/>
              </a:spcBef>
              <a:spcAft>
                <a:spcPts val="0"/>
              </a:spcAft>
              <a:buNone/>
            </a:pPr>
            <a:r>
              <a:rPr lang="en-US" b="0" u="none" dirty="0"/>
              <a:t>This slide includes a resource that may support participants who may wish to work individually or with their PLC to closely read and analyze a text’s complexity. This Text Talk Protocol is designed to facilitate a “text talk” that peels back multiple layers of meaning within an instructional text. </a:t>
            </a:r>
            <a:endParaRPr lang="en-US" b="1" u="none" dirty="0"/>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6e8748024f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26e8748024f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p>
          <a:p>
            <a:pPr marL="0" lvl="0" indent="0" algn="l" rtl="0">
              <a:spcBef>
                <a:spcPts val="0"/>
              </a:spcBef>
              <a:spcAft>
                <a:spcPts val="0"/>
              </a:spcAft>
              <a:buNone/>
            </a:pPr>
            <a:r>
              <a:rPr lang="en-US" b="0" u="none" dirty="0"/>
              <a:t>There are limitations to using quantitative measure as the only indicator of text complexity. A text may be relatively simplistic to decode, but the topics or language within the text may present difficulties for students or even require substantial support for analysis despite having a lower Lexile level. For this reason, many high-quality instructional resources (HQIRs) may include quantitatively “simplistic” texts that may have more complex ideas or language for students to grapple with despite the simplistic words or sentences. Some examples on the slide include:</a:t>
            </a:r>
          </a:p>
          <a:p>
            <a:pPr marL="628650" lvl="1" indent="-171450" algn="l" rtl="0">
              <a:spcBef>
                <a:spcPts val="0"/>
              </a:spcBef>
              <a:spcAft>
                <a:spcPts val="0"/>
              </a:spcAft>
            </a:pPr>
            <a:r>
              <a:rPr lang="en-US" b="1" u="none" dirty="0"/>
              <a:t>From </a:t>
            </a:r>
            <a:r>
              <a:rPr lang="en-US" b="1" i="1" u="none" dirty="0"/>
              <a:t>EL Education:</a:t>
            </a:r>
            <a:r>
              <a:rPr lang="en-US" b="1" i="0" u="none" dirty="0"/>
              <a:t> </a:t>
            </a:r>
            <a:r>
              <a:rPr lang="en-US" b="1" i="1" u="none" dirty="0"/>
              <a:t>A Long Walk to Water</a:t>
            </a:r>
            <a:r>
              <a:rPr lang="en-US" b="1" i="0" u="none" dirty="0"/>
              <a:t> by Linda Sue Park:</a:t>
            </a:r>
            <a:r>
              <a:rPr lang="en-US" b="0" i="0" u="none" dirty="0"/>
              <a:t> While this text is considered a grade 4-5 text by Lexile level, it is structurally complex because it contains 2 parallel narratives: one of a Sudanese Lost Boy immigrating to the US in the 1990s and one of a young woman living in modern day Sudan. In addition to the structure of the novel, the material covered requires students to have geopolitical knowledge of the Sudan, knowledge of the immigration process, and knowledge of life in African villages.</a:t>
            </a:r>
          </a:p>
          <a:p>
            <a:pPr marL="628650" lvl="1" indent="-171450" algn="l" rtl="0">
              <a:spcBef>
                <a:spcPts val="0"/>
              </a:spcBef>
              <a:spcAft>
                <a:spcPts val="0"/>
              </a:spcAft>
            </a:pPr>
            <a:r>
              <a:rPr lang="en-US" b="1" i="0" u="none" dirty="0"/>
              <a:t>From </a:t>
            </a:r>
            <a:r>
              <a:rPr lang="en-US" b="1" i="1" u="none" dirty="0" err="1"/>
              <a:t>myPerspectives</a:t>
            </a:r>
            <a:r>
              <a:rPr lang="en-US" b="1" i="1" u="none" dirty="0"/>
              <a:t>: </a:t>
            </a:r>
            <a:r>
              <a:rPr lang="en-US" b="1" i="0" u="none" dirty="0"/>
              <a:t>“There Will Come Soft Rains” by Ray Bradbury: </a:t>
            </a:r>
            <a:r>
              <a:rPr lang="en-US" b="0" i="0" u="none" dirty="0"/>
              <a:t>This short story slowly reveals the results of nuclear war where all that is left in a community is a house and its gadgets. Because of the high percentage of literary ambiguity, the text requires substantial inference-making and interpretation as well as knowledge of nuclear warfare.</a:t>
            </a:r>
          </a:p>
          <a:p>
            <a:pPr marL="628650" lvl="1" indent="-171450" algn="l" rtl="0">
              <a:spcBef>
                <a:spcPts val="0"/>
              </a:spcBef>
              <a:spcAft>
                <a:spcPts val="0"/>
              </a:spcAft>
            </a:pPr>
            <a:r>
              <a:rPr lang="en-US" b="1" u="none" dirty="0"/>
              <a:t>From </a:t>
            </a:r>
            <a:r>
              <a:rPr lang="en-US" b="1" i="1" u="none" dirty="0" err="1"/>
              <a:t>StudySync</a:t>
            </a:r>
            <a:r>
              <a:rPr lang="en-US" b="1" i="0" u="none" dirty="0"/>
              <a:t>: </a:t>
            </a:r>
            <a:r>
              <a:rPr lang="en-US" b="1" i="1" u="none" dirty="0"/>
              <a:t>The Woman Warrior</a:t>
            </a:r>
            <a:r>
              <a:rPr lang="en-US" b="1" i="0" u="none" dirty="0"/>
              <a:t> by Maxine Hong Kingston:</a:t>
            </a:r>
            <a:r>
              <a:rPr lang="en-US" b="0" i="0" u="none" dirty="0"/>
              <a:t> While this text is technically non-fiction, it weaves together multiple narratives from ancient Chinese lore with stories from the author’s family. Though the words and sentences are relatively simplistic, the text itself deals with challenging themes such as grief, intergenerational trauma and the challenges of a minoritized community. </a:t>
            </a:r>
            <a:endParaRPr b="1" u="none"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ba8cbc537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ba8cbc537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Series Overview:</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i="1" dirty="0">
                <a:solidFill>
                  <a:schemeClr val="dk1"/>
                </a:solidFill>
                <a:latin typeface="Helvetica Neue"/>
                <a:ea typeface="Helvetica Neue"/>
                <a:cs typeface="Helvetica Neue"/>
                <a:sym typeface="Helvetica Neue"/>
              </a:rPr>
              <a:t>This slide is purposefully hidden from participants.</a:t>
            </a:r>
            <a:endParaRPr sz="1200"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US" sz="1200" dirty="0">
                <a:solidFill>
                  <a:schemeClr val="dk1"/>
                </a:solidFill>
                <a:latin typeface="Helvetica Neue"/>
                <a:ea typeface="Helvetica Neue"/>
                <a:cs typeface="Helvetica Neue"/>
                <a:sym typeface="Helvetica Neue"/>
              </a:rPr>
              <a:t>The purpose of this series is to provide Kentucky 6-12 educators with declarative knowledge of how the brain learns to read, including ways to support all students in middle and high school access complex, grade-level text and skills through decoding multisyllabic words, fluency building, knowledge building, vocabulary building, comprehension and skilled writing. </a:t>
            </a:r>
          </a:p>
          <a:p>
            <a:pPr marL="0" indent="0">
              <a:lnSpc>
                <a:spcPct val="115000"/>
              </a:lnSpc>
              <a:buClr>
                <a:schemeClr val="dk1"/>
              </a:buClr>
              <a:buNone/>
            </a:pPr>
            <a:endParaRPr lang="en-US" sz="1200" b="1" i="1" dirty="0">
              <a:solidFill>
                <a:schemeClr val="dk1"/>
              </a:solidFill>
              <a:latin typeface="Helvetica Neue"/>
              <a:ea typeface="Helvetica Neue"/>
              <a:cs typeface="Helvetica Neue"/>
            </a:endParaRPr>
          </a:p>
          <a:p>
            <a:pPr marL="0" lvl="0" indent="0" algn="l" rtl="0">
              <a:lnSpc>
                <a:spcPct val="115000"/>
              </a:lnSpc>
              <a:spcBef>
                <a:spcPts val="0"/>
              </a:spcBef>
              <a:spcAft>
                <a:spcPts val="0"/>
              </a:spcAft>
              <a:buClr>
                <a:schemeClr val="dk1"/>
              </a:buClr>
              <a:buSzPts val="1100"/>
              <a:buFont typeface="Arial"/>
              <a:buNone/>
            </a:pPr>
            <a:r>
              <a:rPr lang="en-US" sz="1200" b="1" i="1" dirty="0">
                <a:solidFill>
                  <a:schemeClr val="dk1"/>
                </a:solidFill>
                <a:latin typeface="Helvetica Neue"/>
                <a:ea typeface="Helvetica Neue"/>
                <a:cs typeface="Helvetica Neue"/>
                <a:sym typeface="Helvetica Neue"/>
              </a:rPr>
              <a:t>The Developing Skilled Middle and High School Readers Webinar Series </a:t>
            </a:r>
            <a:r>
              <a:rPr lang="en-US" sz="1200" dirty="0">
                <a:solidFill>
                  <a:schemeClr val="dk1"/>
                </a:solidFill>
                <a:latin typeface="Helvetica Neue"/>
                <a:ea typeface="Helvetica Neue"/>
                <a:cs typeface="Helvetica Neue"/>
                <a:sym typeface="Helvetica Neue"/>
              </a:rPr>
              <a:t>is intended to support classroom teachers across the state in engaging students in grade-level reading across subject areas; however, some content may be relevant for instructional leaders wishing to build their own knowledge of adolescent learners and their literacy needs. The sessions are designed to provide flexibility for districts and schools and, as such, can be viewed as stand-alone lessons or within the progression of the series as provided. You are supported in engaging with this series individually, if desired.</a:t>
            </a:r>
          </a:p>
          <a:p>
            <a:pPr marL="0" lvl="0" indent="0" algn="l" rtl="0">
              <a:lnSpc>
                <a:spcPct val="115000"/>
              </a:lnSpc>
              <a:spcBef>
                <a:spcPts val="0"/>
              </a:spcBef>
              <a:spcAft>
                <a:spcPts val="0"/>
              </a:spcAft>
              <a:buNone/>
            </a:pPr>
            <a:endParaRPr lang="en-US"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1200" b="1" dirty="0">
                <a:solidFill>
                  <a:schemeClr val="dk1"/>
                </a:solidFill>
                <a:latin typeface="Helvetica Neue"/>
                <a:ea typeface="Helvetica Neue"/>
                <a:cs typeface="Helvetica Neue"/>
                <a:sym typeface="Helvetica Neue"/>
              </a:rPr>
              <a:t>This entire series is six sessions and will take approximately 9 total hours to complete. We recommend accessing one session monthly; however, adaptations may be made to accommodate for more or less time. Each individual session is 1.5 hours.</a:t>
            </a:r>
          </a:p>
          <a:p>
            <a:pPr marL="0" lvl="0" indent="0" algn="l" rtl="0">
              <a:lnSpc>
                <a:spcPct val="115000"/>
              </a:lnSpc>
              <a:spcBef>
                <a:spcPts val="0"/>
              </a:spcBef>
              <a:spcAft>
                <a:spcPts val="0"/>
              </a:spcAft>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US" sz="1200" b="1" u="sng" dirty="0">
                <a:solidFill>
                  <a:schemeClr val="dk1"/>
                </a:solidFill>
                <a:latin typeface="Helvetica Neue"/>
                <a:ea typeface="Helvetica Neue"/>
                <a:cs typeface="Helvetica Neue"/>
                <a:sym typeface="Helvetica Neue"/>
              </a:rPr>
              <a:t>Materials Needed:</a:t>
            </a:r>
            <a:endParaRPr lang="en-US"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US" sz="1200" dirty="0">
                <a:solidFill>
                  <a:schemeClr val="dk1"/>
                </a:solidFill>
                <a:latin typeface="Helvetica Neue"/>
                <a:ea typeface="Helvetica Neue"/>
                <a:cs typeface="Helvetica Neue"/>
                <a:sym typeface="Helvetica Neue"/>
              </a:rPr>
              <a:t>The session slides with Guiding Notes</a:t>
            </a:r>
          </a:p>
          <a:p>
            <a:pPr marL="457200" lvl="0" indent="-304800" algn="l" rtl="0">
              <a:lnSpc>
                <a:spcPct val="115000"/>
              </a:lnSpc>
              <a:spcBef>
                <a:spcPts val="0"/>
              </a:spcBef>
              <a:spcAft>
                <a:spcPts val="0"/>
              </a:spcAft>
              <a:buClr>
                <a:schemeClr val="dk1"/>
              </a:buClr>
              <a:buSzPts val="1200"/>
              <a:buFont typeface="Helvetica Neue"/>
              <a:buChar char="●"/>
            </a:pPr>
            <a:r>
              <a:rPr lang="en-US" sz="1200" dirty="0">
                <a:solidFill>
                  <a:schemeClr val="dk1"/>
                </a:solidFill>
                <a:latin typeface="Helvetica Neue"/>
                <a:ea typeface="Helvetica Neue"/>
                <a:cs typeface="Helvetica Neue"/>
                <a:sym typeface="Helvetica Neue"/>
              </a:rPr>
              <a:t>The Series Participant Guide</a:t>
            </a:r>
          </a:p>
          <a:p>
            <a:pPr marL="457200" lvl="0" indent="-304800" algn="l" rtl="0">
              <a:lnSpc>
                <a:spcPct val="115000"/>
              </a:lnSpc>
              <a:spcBef>
                <a:spcPts val="0"/>
              </a:spcBef>
              <a:spcAft>
                <a:spcPts val="0"/>
              </a:spcAft>
              <a:buClr>
                <a:schemeClr val="dk1"/>
              </a:buClr>
              <a:buSzPts val="1200"/>
              <a:buFont typeface="Helvetica Neue"/>
              <a:buChar char="●"/>
            </a:pPr>
            <a:r>
              <a:rPr lang="en-US" sz="1200" dirty="0">
                <a:solidFill>
                  <a:schemeClr val="dk1"/>
                </a:solidFill>
                <a:latin typeface="Helvetica Neue"/>
                <a:ea typeface="Helvetica Neue"/>
                <a:cs typeface="Helvetica Neue"/>
                <a:sym typeface="Helvetica Neue"/>
              </a:rPr>
              <a:t>Access to the participants’ high-quality instructional resource (HQIR)</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US" sz="1200" b="1" u="sng" dirty="0">
                <a:solidFill>
                  <a:schemeClr val="dk1"/>
                </a:solidFill>
                <a:latin typeface="Helvetica Neue"/>
                <a:ea typeface="Helvetica Neue"/>
                <a:cs typeface="Helvetica Neue"/>
                <a:sym typeface="Helvetica Neue"/>
              </a:rPr>
              <a:t>A Note about HQIRs:</a:t>
            </a:r>
            <a:endParaRPr lang="en-US" sz="1200" u="sng" dirty="0">
              <a:solidFill>
                <a:schemeClr val="dk1"/>
              </a:solidFill>
              <a:latin typeface="Helvetica Neue"/>
              <a:ea typeface="Helvetica Neue"/>
              <a:cs typeface="Helvetica Neue"/>
              <a:sym typeface="Helvetica Neue"/>
            </a:endParaRPr>
          </a:p>
          <a:p>
            <a:pPr marL="0" indent="0">
              <a:lnSpc>
                <a:spcPct val="115000"/>
              </a:lnSpc>
              <a:buNone/>
            </a:pPr>
            <a:r>
              <a:rPr lang="en-US" sz="1200" u="sng" dirty="0">
                <a:solidFill>
                  <a:schemeClr val="hlink"/>
                </a:solidFill>
                <a:latin typeface="Helvetica Neue"/>
                <a:ea typeface="Helvetica Neue"/>
                <a:cs typeface="Helvetica Neue"/>
                <a:sym typeface="Helvetica Neue"/>
                <a:hlinkClick r:id="rId3"/>
              </a:rPr>
              <a:t>The Reading and Writing HQIR Consumer Guide</a:t>
            </a:r>
            <a:r>
              <a:rPr lang="en-US" sz="1200" dirty="0">
                <a:solidFill>
                  <a:schemeClr val="dk1"/>
                </a:solidFill>
                <a:latin typeface="Helvetica Neue"/>
                <a:ea typeface="Helvetica Neue"/>
                <a:cs typeface="Helvetica Neue"/>
                <a:sym typeface="Helvetica Neue"/>
              </a:rPr>
              <a:t> points districts to the markers of high-quality literacy instruction for Kentucky. Note that HQIRs are grounded in research and written by experts. While these resources do engage students in strategies that support reading, many students may need more targeted supports in Tier 1 instruction. As such, it is recommended that facilitators continually ground discussions in the texts, tasks and protocols provided in the district-adopted HQIR and prompt participants to make connections between this learning and their upcoming lessons or units. </a:t>
            </a: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Guiding notes are provided in the Notes section of the PowerPoint to support your learning. The Notes section includes additional information and directions for the activities on the slide. It is critical that you read the material presented in the Notes section to ensure that you are acquiring the important knowledge, skills and understanding required when engaging with this series.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Intended Audiences: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Participants</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Series participants may include, but are not limited to, district leadership, school administrators, instructional specialists/coaches, intervention specialists, department chairs, special educators and classroom teachers.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Facilitators</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While this series is designed for a teacher to engage with it individually, it may be implemented with a group of educators led by a facilitator. If this series is being completed as a group, facilitators may include, but are not limited to, cooperative staff, district leaders, school administrators, instructional specialists/coaches, intervention specialists, department chairs, special educators, and classroom teachers. Facilitators may need to revise specific tasks in order to meet the needs of the participants or to be respectful of the time planned within the work session. </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Helpful Hint for Completing this Series Individually:</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Throughout the series, you may have questions that you would like to discuss with colleagues or leadership at your school. When that happens, make a note to share or discuss this resource with others. The creators of this series are also available should you have questions or want to discuss the content of the videos. Please contact </a:t>
            </a:r>
            <a:r>
              <a:rPr lang="en" sz="1200" u="sng" dirty="0">
                <a:solidFill>
                  <a:schemeClr val="hlink"/>
                </a:solidFill>
                <a:latin typeface="Helvetica Neue"/>
                <a:ea typeface="Helvetica Neue"/>
                <a:cs typeface="Helvetica Neue"/>
                <a:sym typeface="Helvetica Neue"/>
                <a:hlinkClick r:id="rId4"/>
              </a:rPr>
              <a:t>ELATeam@education.ky.gov</a:t>
            </a:r>
            <a:r>
              <a:rPr lang="en" sz="1200" dirty="0">
                <a:solidFill>
                  <a:schemeClr val="dk1"/>
                </a:solidFill>
                <a:latin typeface="Helvetica Neue"/>
                <a:ea typeface="Helvetica Neue"/>
                <a:cs typeface="Helvetica Neue"/>
                <a:sym typeface="Helvetica Neue"/>
              </a:rPr>
              <a:t> if you have questions or comments.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Preparation</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 </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Participant Documents Needed:</a:t>
            </a:r>
            <a:endParaRPr sz="1200" b="1"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Participant Guide</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Access to upcoming lessons or units within your district-adopted curriculum supported by an HQIR</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ccad9aa4b7_1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2ccad9aa4b7_1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solidFill>
                  <a:schemeClr val="dk1"/>
                </a:solidFill>
              </a:rPr>
              <a:t>Guiding Notes: </a:t>
            </a:r>
          </a:p>
          <a:p>
            <a:pPr marL="0" lvl="0" indent="0" algn="l" rtl="0">
              <a:spcBef>
                <a:spcPts val="0"/>
              </a:spcBef>
              <a:spcAft>
                <a:spcPts val="0"/>
              </a:spcAft>
              <a:buClr>
                <a:schemeClr val="dk1"/>
              </a:buClr>
              <a:buSzPts val="1100"/>
              <a:buFont typeface="Arial"/>
              <a:buNone/>
            </a:pPr>
            <a:r>
              <a:rPr lang="en-US" b="0" u="none" dirty="0">
                <a:solidFill>
                  <a:schemeClr val="dk1"/>
                </a:solidFill>
              </a:rPr>
              <a:t>Because students do deserve opportunities to have access to grade-level work and expectations, the IES Guide provides clear recommendations to support teachers and students with this moral imperative. As part of this recommendation, the Guide recommends providing substantial support to students as they encounter the complex ideas. This series has been built around ways to support any student with any text in any classroom. </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ccad9aa4b7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2ccad9aa4b7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solidFill>
                  <a:schemeClr val="dk1"/>
                </a:solidFill>
              </a:rPr>
              <a:t>Guiding Notes:</a:t>
            </a:r>
          </a:p>
          <a:p>
            <a:pPr marL="0" lvl="0" indent="0" algn="l" rtl="0">
              <a:spcBef>
                <a:spcPts val="0"/>
              </a:spcBef>
              <a:spcAft>
                <a:spcPts val="0"/>
              </a:spcAft>
              <a:buClr>
                <a:schemeClr val="dk1"/>
              </a:buClr>
              <a:buSzPts val="1100"/>
              <a:buFont typeface="Arial"/>
              <a:buNone/>
            </a:pPr>
            <a:r>
              <a:rPr lang="en-US" b="0" u="none" dirty="0">
                <a:solidFill>
                  <a:schemeClr val="dk1"/>
                </a:solidFill>
              </a:rPr>
              <a:t>As educators who want to support students with accessing complex, grade-level text, it is important to keep in mind that merely assigning a text or a writing assignment is not the same as teaching a student to access the text or write about it. Participants may want to take a few moments to reflect on what it means to assign vs. to teach.</a:t>
            </a:r>
            <a:endParaRPr b="0" u="none" dirty="0">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ccad9aa4b7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ccad9aa4b7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solidFill>
                  <a:schemeClr val="dk1"/>
                </a:solidFill>
              </a:rPr>
              <a:t>Guiding Notes:</a:t>
            </a:r>
            <a:endParaRPr lang="en-US" b="0" u="sng" dirty="0">
              <a:solidFill>
                <a:schemeClr val="dk1"/>
              </a:solidFill>
            </a:endParaRPr>
          </a:p>
          <a:p>
            <a:pPr marL="0" lvl="0" indent="0" algn="l" rtl="0">
              <a:spcBef>
                <a:spcPts val="0"/>
              </a:spcBef>
              <a:spcAft>
                <a:spcPts val="0"/>
              </a:spcAft>
              <a:buClr>
                <a:schemeClr val="dk1"/>
              </a:buClr>
              <a:buSzPts val="1100"/>
              <a:buFont typeface="Arial"/>
              <a:buNone/>
            </a:pPr>
            <a:r>
              <a:rPr lang="en-US" b="0" u="none" dirty="0">
                <a:solidFill>
                  <a:schemeClr val="dk1"/>
                </a:solidFill>
              </a:rPr>
              <a:t>This slide creates space for participants to work in grade-level teams or PLCs to consider a complex text students will be reading in the next few weeks. Participants may wish to access p. 71 of the IES Practice Guide or the Series Overview (both linked on the slide). These resources may support participants in planning how they might support </a:t>
            </a:r>
            <a:r>
              <a:rPr lang="en-US" b="1" u="sng" dirty="0">
                <a:solidFill>
                  <a:schemeClr val="dk1"/>
                </a:solidFill>
              </a:rPr>
              <a:t>all</a:t>
            </a:r>
            <a:r>
              <a:rPr lang="en-US" b="0" u="none" dirty="0">
                <a:solidFill>
                  <a:schemeClr val="dk1"/>
                </a:solidFill>
              </a:rPr>
              <a:t> students with complex, grade-level texts.</a:t>
            </a:r>
            <a:endParaRPr b="1" u="none" dirty="0">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ccad9aa4b7_1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2ccad9aa4b7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none" dirty="0"/>
          </a:p>
          <a:p>
            <a:pPr marL="0" lvl="0" indent="0" algn="l" rtl="0">
              <a:spcBef>
                <a:spcPts val="0"/>
              </a:spcBef>
              <a:spcAft>
                <a:spcPts val="0"/>
              </a:spcAft>
              <a:buNone/>
            </a:pPr>
            <a:r>
              <a:rPr lang="en-US" b="0" u="none" dirty="0"/>
              <a:t>This section begins the discussion of evidence-based writing practices.</a:t>
            </a:r>
            <a:endParaRPr b="1" u="sng"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ccad9aa4b7_1_17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g2ccad9aa4b7_1_178: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spcBef>
                <a:spcPts val="0"/>
              </a:spcBef>
              <a:spcAft>
                <a:spcPts val="0"/>
              </a:spcAft>
              <a:buClr>
                <a:schemeClr val="dk1"/>
              </a:buClr>
              <a:buFont typeface="Arial"/>
              <a:buNone/>
            </a:pPr>
            <a:r>
              <a:rPr lang="en" sz="1200" b="1" u="sng" dirty="0">
                <a:solidFill>
                  <a:srgbClr val="002060"/>
                </a:solidFill>
                <a:latin typeface="Libre Franklin"/>
                <a:ea typeface="Libre Franklin"/>
                <a:cs typeface="Libre Franklin"/>
                <a:sym typeface="Libre Franklin"/>
              </a:rPr>
              <a:t>Guiding Notes:</a:t>
            </a:r>
            <a:endParaRPr lang="en" sz="1200" b="0" u="none" dirty="0">
              <a:solidFill>
                <a:srgbClr val="002060"/>
              </a:solidFill>
              <a:latin typeface="Libre Franklin"/>
              <a:ea typeface="Libre Franklin"/>
              <a:cs typeface="Libre Franklin"/>
              <a:sym typeface="Libre Franklin"/>
            </a:endParaRPr>
          </a:p>
          <a:p>
            <a:pPr marL="0" lvl="0" indent="0" algn="l" rtl="0">
              <a:spcBef>
                <a:spcPts val="0"/>
              </a:spcBef>
              <a:spcAft>
                <a:spcPts val="0"/>
              </a:spcAft>
              <a:buClr>
                <a:schemeClr val="dk1"/>
              </a:buClr>
              <a:buFont typeface="Arial"/>
              <a:buNone/>
            </a:pPr>
            <a:r>
              <a:rPr lang="en" sz="1200" b="0" u="none" dirty="0">
                <a:solidFill>
                  <a:srgbClr val="002060"/>
                </a:solidFill>
                <a:latin typeface="Libre Franklin"/>
                <a:ea typeface="Libre Franklin"/>
                <a:cs typeface="Libre Franklin"/>
                <a:sym typeface="Libre Franklin"/>
              </a:rPr>
              <a:t>The purpose of this exercise is to reinforce participants’ understandings of the difficulty of writing. Writing is a cognitive and motor skill that requires attention to the technical skill of transcribing and the mental process of composing ideas. Allow space for participants to reflect on this exercise and what might be the implications for students in their classrooms. </a:t>
            </a:r>
            <a:endParaRPr sz="1200" b="1" u="sng" dirty="0">
              <a:solidFill>
                <a:srgbClr val="002060"/>
              </a:solidFill>
              <a:latin typeface="Libre Franklin"/>
              <a:ea typeface="Libre Franklin"/>
              <a:cs typeface="Libre Franklin"/>
              <a:sym typeface="Libre Franklin"/>
            </a:endParaRPr>
          </a:p>
        </p:txBody>
      </p:sp>
      <p:sp>
        <p:nvSpPr>
          <p:cNvPr id="416" name="Google Shape;416;g2ccad9aa4b7_1_178: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32f0fd575cd_0_14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g32f0fd575cd_0_145: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spcBef>
                <a:spcPts val="0"/>
              </a:spcBef>
              <a:spcAft>
                <a:spcPts val="0"/>
              </a:spcAft>
              <a:buClr>
                <a:schemeClr val="dk1"/>
              </a:buClr>
              <a:buFont typeface="Arial"/>
              <a:buNone/>
            </a:pPr>
            <a:r>
              <a:rPr lang="en-US" sz="1200" b="1" u="sng" dirty="0">
                <a:solidFill>
                  <a:srgbClr val="002060"/>
                </a:solidFill>
                <a:latin typeface="Libre Franklin"/>
                <a:ea typeface="Libre Franklin"/>
                <a:cs typeface="Libre Franklin"/>
                <a:sym typeface="Libre Franklin"/>
              </a:rPr>
              <a:t>Guiding Notes:</a:t>
            </a:r>
          </a:p>
          <a:p>
            <a:pPr marL="0" lvl="0" indent="0" algn="l" rtl="0">
              <a:spcBef>
                <a:spcPts val="0"/>
              </a:spcBef>
              <a:spcAft>
                <a:spcPts val="0"/>
              </a:spcAft>
              <a:buClr>
                <a:schemeClr val="dk1"/>
              </a:buClr>
              <a:buFont typeface="Arial"/>
              <a:buNone/>
            </a:pPr>
            <a:r>
              <a:rPr lang="en-US" sz="1200" b="0" u="none" dirty="0">
                <a:solidFill>
                  <a:srgbClr val="002060"/>
                </a:solidFill>
                <a:latin typeface="Libre Franklin"/>
                <a:ea typeface="Libre Franklin"/>
                <a:cs typeface="Libre Franklin"/>
                <a:sym typeface="Libre Franklin"/>
              </a:rPr>
              <a:t>Participants may recall that the Simple View of Reading explains the relationship between word recognition skills and language comprehension skills for skilled reading. </a:t>
            </a:r>
            <a:endParaRPr sz="1200" b="0" u="none" dirty="0">
              <a:solidFill>
                <a:srgbClr val="002060"/>
              </a:solidFill>
              <a:latin typeface="Libre Franklin"/>
              <a:ea typeface="Libre Franklin"/>
              <a:cs typeface="Libre Franklin"/>
              <a:sym typeface="Libre Franklin"/>
            </a:endParaRPr>
          </a:p>
        </p:txBody>
      </p:sp>
      <p:sp>
        <p:nvSpPr>
          <p:cNvPr id="425" name="Google Shape;425;g32f0fd575cd_0_145: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ccad9aa4b7_1_8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g2ccad9aa4b7_1_82: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spcBef>
                <a:spcPts val="0"/>
              </a:spcBef>
              <a:spcAft>
                <a:spcPts val="0"/>
              </a:spcAft>
              <a:buClr>
                <a:schemeClr val="dk1"/>
              </a:buClr>
              <a:buFont typeface="Arial"/>
              <a:buNone/>
            </a:pPr>
            <a:r>
              <a:rPr lang="en-US" sz="1200" b="1" u="sng" dirty="0">
                <a:solidFill>
                  <a:srgbClr val="002060"/>
                </a:solidFill>
                <a:latin typeface="Libre Franklin"/>
                <a:ea typeface="Libre Franklin"/>
                <a:cs typeface="Libre Franklin"/>
                <a:sym typeface="Libre Franklin"/>
              </a:rPr>
              <a:t>Guiding Notes:</a:t>
            </a:r>
          </a:p>
          <a:p>
            <a:pPr marL="0" lvl="0" indent="0" algn="l" rtl="0">
              <a:spcBef>
                <a:spcPts val="0"/>
              </a:spcBef>
              <a:spcAft>
                <a:spcPts val="0"/>
              </a:spcAft>
              <a:buClr>
                <a:schemeClr val="dk1"/>
              </a:buClr>
              <a:buFont typeface="Arial"/>
              <a:buNone/>
            </a:pPr>
            <a:r>
              <a:rPr lang="en-US" sz="1200" b="0" u="none" dirty="0">
                <a:solidFill>
                  <a:srgbClr val="002060"/>
                </a:solidFill>
                <a:latin typeface="Libre Franklin"/>
                <a:ea typeface="Libre Franklin"/>
                <a:cs typeface="Libre Franklin"/>
                <a:sym typeface="Libre Franklin"/>
              </a:rPr>
              <a:t>The Simple View of Writing has a similar function. It expresses the relationship between foundational writing skills and composition skills to be a skilled writer. Note that knowledge is key not only for reading but also for having something to say in writing. </a:t>
            </a:r>
          </a:p>
          <a:p>
            <a:pPr marL="0" lvl="0" indent="0" algn="l" rtl="0">
              <a:spcBef>
                <a:spcPts val="0"/>
              </a:spcBef>
              <a:spcAft>
                <a:spcPts val="0"/>
              </a:spcAft>
              <a:buClr>
                <a:schemeClr val="dk1"/>
              </a:buClr>
              <a:buFont typeface="Arial"/>
              <a:buNone/>
            </a:pPr>
            <a:endParaRPr sz="1200" dirty="0">
              <a:solidFill>
                <a:srgbClr val="002060"/>
              </a:solidFill>
              <a:latin typeface="Libre Franklin"/>
              <a:ea typeface="Libre Franklin"/>
              <a:cs typeface="Libre Franklin"/>
              <a:sym typeface="Libre Franklin"/>
            </a:endParaRPr>
          </a:p>
        </p:txBody>
      </p:sp>
      <p:sp>
        <p:nvSpPr>
          <p:cNvPr id="451" name="Google Shape;451;g2ccad9aa4b7_1_82: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ccad9aa4b7_1_20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g2ccad9aa4b7_1_204: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spcBef>
                <a:spcPts val="0"/>
              </a:spcBef>
              <a:spcAft>
                <a:spcPts val="0"/>
              </a:spcAft>
              <a:buClr>
                <a:schemeClr val="dk1"/>
              </a:buClr>
              <a:buFont typeface="Arial"/>
              <a:buNone/>
            </a:pPr>
            <a:r>
              <a:rPr lang="en-US" b="1" u="sng" dirty="0"/>
              <a:t>Guiding Notes:</a:t>
            </a:r>
            <a:endParaRPr b="1" u="sng" dirty="0"/>
          </a:p>
          <a:p>
            <a:pPr marL="0" lvl="0" indent="0" algn="l" rtl="0">
              <a:spcBef>
                <a:spcPts val="0"/>
              </a:spcBef>
              <a:spcAft>
                <a:spcPts val="0"/>
              </a:spcAft>
              <a:buClr>
                <a:schemeClr val="dk1"/>
              </a:buClr>
              <a:buFont typeface="Arial"/>
              <a:buNone/>
            </a:pPr>
            <a:r>
              <a:rPr lang="en" u="sng" dirty="0">
                <a:solidFill>
                  <a:schemeClr val="hlink"/>
                </a:solidFill>
                <a:hlinkClick r:id="rId3"/>
              </a:rPr>
              <a:t>The Writing Rope</a:t>
            </a:r>
            <a:r>
              <a:rPr lang="en" dirty="0"/>
              <a:t> is also a book by Joan Sedita that provides an explanation of the skills that comprise writing. Allow participants time to examine how complex the writing process can be. </a:t>
            </a:r>
            <a:endParaRPr sz="1200" dirty="0">
              <a:solidFill>
                <a:srgbClr val="002060"/>
              </a:solidFill>
              <a:latin typeface="Libre Franklin"/>
              <a:ea typeface="Libre Franklin"/>
              <a:cs typeface="Libre Franklin"/>
              <a:sym typeface="Libre Franklin"/>
            </a:endParaRPr>
          </a:p>
        </p:txBody>
      </p:sp>
      <p:sp>
        <p:nvSpPr>
          <p:cNvPr id="477" name="Google Shape;477;g2ccad9aa4b7_1_204: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ccad9aa4b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2ccad9aa4b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sng" dirty="0"/>
          </a:p>
          <a:p>
            <a:pPr marL="0" lvl="0" indent="0" algn="l" rtl="0">
              <a:spcBef>
                <a:spcPts val="0"/>
              </a:spcBef>
              <a:spcAft>
                <a:spcPts val="0"/>
              </a:spcAft>
              <a:buNone/>
            </a:pPr>
            <a:r>
              <a:rPr lang="en-US" b="0" u="none" dirty="0"/>
              <a:t>This section explains what skills students learn in grades K-5. The purpose of this section is to provide participants with a cursory understanding of the skills middle and high school students should be learning in elementary school. </a:t>
            </a:r>
            <a:endParaRPr b="1" u="none" dirty="0"/>
          </a:p>
          <a:p>
            <a:pPr marL="0" lvl="0" indent="0" algn="l" rtl="0">
              <a:spcBef>
                <a:spcPts val="0"/>
              </a:spcBef>
              <a:spcAft>
                <a:spcPts val="0"/>
              </a:spcAft>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ccad9aa4b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2ccad9aa4b7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b="1" u="sng" dirty="0"/>
          </a:p>
          <a:p>
            <a:pPr marL="0" lvl="0" indent="0" algn="l" rtl="0">
              <a:spcBef>
                <a:spcPts val="0"/>
              </a:spcBef>
              <a:spcAft>
                <a:spcPts val="0"/>
              </a:spcAft>
              <a:buNone/>
            </a:pPr>
            <a:r>
              <a:rPr lang="en" dirty="0"/>
              <a:t>The </a:t>
            </a:r>
            <a:r>
              <a:rPr lang="en" i="1" dirty="0"/>
              <a:t>Kentucky Academic Standards for Reading and Writing </a:t>
            </a:r>
            <a:r>
              <a:rPr lang="en" i="0" dirty="0"/>
              <a:t>provide the details for what students should be learning in grades K-5. Note that the standards require students to compose, publish, research and engage in text-dependent tasks K-5.</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7da9d10564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7da9d10564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dirty="0">
                <a:solidFill>
                  <a:schemeClr val="dk1"/>
                </a:solidFill>
                <a:latin typeface="Helvetica Neue"/>
                <a:ea typeface="Helvetica Neue"/>
                <a:cs typeface="Helvetica Neue"/>
                <a:sym typeface="Helvetica Neue"/>
              </a:rPr>
              <a:t>This slide provides an overview of this series. It is recommended to complete one session per month to allow time for implementation of practices between sessions. </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b="1" u="sng"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2ccad9aa4b7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2ccad9aa4b7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none" dirty="0"/>
          </a:p>
          <a:p>
            <a:pPr marL="0" lvl="0" indent="0" algn="l" rtl="0">
              <a:spcBef>
                <a:spcPts val="0"/>
              </a:spcBef>
              <a:spcAft>
                <a:spcPts val="0"/>
              </a:spcAft>
              <a:buNone/>
            </a:pPr>
            <a:r>
              <a:rPr lang="en-US" b="0" u="none" dirty="0"/>
              <a:t>This chart demonstrates what kinds of sentences students might compose at each grade level. </a:t>
            </a:r>
            <a:endParaRPr b="1" u="sng"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2ccad9aa4b7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2ccad9aa4b7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sng" dirty="0"/>
          </a:p>
          <a:p>
            <a:pPr marL="0" lvl="0" indent="0" algn="l" rtl="0">
              <a:spcBef>
                <a:spcPts val="0"/>
              </a:spcBef>
              <a:spcAft>
                <a:spcPts val="0"/>
              </a:spcAft>
              <a:buNone/>
            </a:pPr>
            <a:r>
              <a:rPr lang="en-US" b="0" u="none" dirty="0"/>
              <a:t>Just as knowledge building is an essential component of reading comprehension, knowledge also gives students something to say when they write. </a:t>
            </a:r>
            <a:endParaRPr b="1" u="none"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2ccad9aa4b7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2ccad9aa4b7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p>
          <a:p>
            <a:pPr marL="0" lvl="0" indent="0" algn="l" rtl="0">
              <a:spcBef>
                <a:spcPts val="0"/>
              </a:spcBef>
              <a:spcAft>
                <a:spcPts val="0"/>
              </a:spcAft>
              <a:buNone/>
            </a:pPr>
            <a:r>
              <a:rPr lang="en-US" b="0" u="none" dirty="0"/>
              <a:t>This section introduces participants to the concept of “text-based” writing in the </a:t>
            </a:r>
            <a:r>
              <a:rPr lang="en-US" b="0" i="1" u="none" dirty="0"/>
              <a:t>Kentucky Academic Standards for Reading and Writing.</a:t>
            </a:r>
            <a:r>
              <a:rPr lang="en-US" b="0" i="0" u="none" dirty="0"/>
              <a:t> </a:t>
            </a: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2ccad9aa4b7_1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2ccad9aa4b7_1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i="0" u="sng" dirty="0"/>
              <a:t>Guiding Notes:</a:t>
            </a:r>
          </a:p>
          <a:p>
            <a:pPr marL="0" lvl="0" indent="0" algn="l" rtl="0">
              <a:spcBef>
                <a:spcPts val="0"/>
              </a:spcBef>
              <a:spcAft>
                <a:spcPts val="0"/>
              </a:spcAft>
              <a:buNone/>
            </a:pPr>
            <a:r>
              <a:rPr lang="en-US" b="0" i="0" u="none" dirty="0"/>
              <a:t>This slide quotes the grade-level overviews for middle and high school composition within the </a:t>
            </a:r>
            <a:r>
              <a:rPr lang="en-US" b="0" i="1" u="none" dirty="0"/>
              <a:t>Kentucky Academic Standards for Reading and Writing. </a:t>
            </a:r>
            <a:r>
              <a:rPr lang="en-US" b="0" i="0" u="none" dirty="0"/>
              <a:t>While these do not represent the standards themselves, the overviews do provide an overarching vision of how the standards might be implemented within a local curriculum. </a:t>
            </a:r>
          </a:p>
          <a:p>
            <a:pPr marL="0" lvl="0" indent="0" algn="l" rtl="0">
              <a:spcBef>
                <a:spcPts val="0"/>
              </a:spcBef>
              <a:spcAft>
                <a:spcPts val="0"/>
              </a:spcAft>
              <a:buNone/>
            </a:pPr>
            <a:endParaRPr lang="en-US" b="0" i="0" u="none" dirty="0"/>
          </a:p>
          <a:p>
            <a:pPr marL="0" lvl="0" indent="0" algn="l" rtl="0">
              <a:spcBef>
                <a:spcPts val="0"/>
              </a:spcBef>
              <a:spcAft>
                <a:spcPts val="0"/>
              </a:spcAft>
              <a:buNone/>
            </a:pPr>
            <a:r>
              <a:rPr lang="en-US" b="0" i="0" u="none" dirty="0"/>
              <a:t>On this slide, point out that text-based writing simply means making opportunities for students to write about what they are reading.</a:t>
            </a:r>
            <a:endParaRPr b="0" i="0" u="none"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ccad9aa4b7_1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2ccad9aa4b7_1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i="0" u="sng" dirty="0"/>
              <a:t>Guiding Notes:</a:t>
            </a:r>
          </a:p>
          <a:p>
            <a:pPr marL="0" lvl="0" indent="0" algn="l" rtl="0">
              <a:spcBef>
                <a:spcPts val="0"/>
              </a:spcBef>
              <a:spcAft>
                <a:spcPts val="0"/>
              </a:spcAft>
              <a:buNone/>
            </a:pPr>
            <a:r>
              <a:rPr lang="en-US" b="0" i="0" u="none" dirty="0"/>
              <a:t>This slide quotes the grade-level overviews for middle and high school composition within the </a:t>
            </a:r>
            <a:r>
              <a:rPr lang="en-US" b="0" i="1" u="none" dirty="0"/>
              <a:t>Kentucky Academic Standards for Reading and Writing. </a:t>
            </a:r>
            <a:r>
              <a:rPr lang="en-US" b="0" i="0" u="none" dirty="0"/>
              <a:t>While these do not represent the standards themselves, the overviews do provide an overarching vision of how the standards might be implemented within a local curriculum. </a:t>
            </a:r>
          </a:p>
          <a:p>
            <a:pPr marL="0" lvl="0" indent="0" algn="l" rtl="0">
              <a:spcBef>
                <a:spcPts val="0"/>
              </a:spcBef>
              <a:spcAft>
                <a:spcPts val="0"/>
              </a:spcAft>
              <a:buNone/>
            </a:pPr>
            <a:endParaRPr lang="en-US" b="0" i="0" u="none" dirty="0"/>
          </a:p>
          <a:p>
            <a:pPr marL="0" lvl="0" indent="0" algn="l" rtl="0">
              <a:spcBef>
                <a:spcPts val="0"/>
              </a:spcBef>
              <a:spcAft>
                <a:spcPts val="0"/>
              </a:spcAft>
              <a:buNone/>
            </a:pPr>
            <a:r>
              <a:rPr lang="en-US" b="0" i="0" u="none" dirty="0"/>
              <a:t>On this slide, point out that reading and writing should go hand-in-hand during instruction. Students should have opportunities to read and write about what they read daily.</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ccad9aa4b7_1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2ccad9aa4b7_1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i="0" u="sng" dirty="0"/>
              <a:t>Guiding Notes:</a:t>
            </a:r>
          </a:p>
          <a:p>
            <a:pPr marL="0" lvl="0" indent="0" algn="l" rtl="0">
              <a:spcBef>
                <a:spcPts val="0"/>
              </a:spcBef>
              <a:spcAft>
                <a:spcPts val="0"/>
              </a:spcAft>
              <a:buNone/>
            </a:pPr>
            <a:r>
              <a:rPr lang="en-US" b="0" i="0" u="none" dirty="0"/>
              <a:t>This slide quotes the grade-level overviews for middle and high school composition within the </a:t>
            </a:r>
            <a:r>
              <a:rPr lang="en-US" b="0" i="1" u="none" dirty="0"/>
              <a:t>Kentucky Academic Standards for Reading and Writing. </a:t>
            </a:r>
            <a:r>
              <a:rPr lang="en-US" b="0" i="0" u="none" dirty="0"/>
              <a:t>While these do not represent the standards themselves, the overviews do provide an overarching vision of how the standards might be implemented within a local curriculum. </a:t>
            </a:r>
          </a:p>
          <a:p>
            <a:pPr marL="0" lvl="0" indent="0" algn="l" rtl="0">
              <a:spcBef>
                <a:spcPts val="0"/>
              </a:spcBef>
              <a:spcAft>
                <a:spcPts val="0"/>
              </a:spcAft>
              <a:buNone/>
            </a:pPr>
            <a:endParaRPr lang="en-US" b="0" i="0" u="none" dirty="0"/>
          </a:p>
          <a:p>
            <a:pPr marL="0" lvl="0" indent="0" algn="l" rtl="0">
              <a:spcBef>
                <a:spcPts val="0"/>
              </a:spcBef>
              <a:spcAft>
                <a:spcPts val="0"/>
              </a:spcAft>
              <a:buNone/>
            </a:pPr>
            <a:r>
              <a:rPr lang="en-US" b="0" i="0" u="none" dirty="0"/>
              <a:t>On this slide, point out that students should be writing for a variety of purposes and audiences and in both short and extended time frames.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ccad9aa4b7_1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2ccad9aa4b7_1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t>Guiding Notes:</a:t>
            </a:r>
            <a:endParaRPr lang="en-US" b="0" u="none" dirty="0"/>
          </a:p>
          <a:p>
            <a:pPr marL="0" lvl="0" indent="0" algn="l" rtl="0">
              <a:spcBef>
                <a:spcPts val="0"/>
              </a:spcBef>
              <a:spcAft>
                <a:spcPts val="0"/>
              </a:spcAft>
              <a:buClr>
                <a:schemeClr val="dk1"/>
              </a:buClr>
              <a:buSzPts val="1100"/>
              <a:buFont typeface="Arial"/>
              <a:buNone/>
            </a:pPr>
            <a:r>
              <a:rPr lang="en-US" b="0" u="none" dirty="0"/>
              <a:t>Not only do the </a:t>
            </a:r>
            <a:r>
              <a:rPr lang="en-US" b="0" i="1" u="none" dirty="0"/>
              <a:t>Kentucky Academic Standards for Reading and Writing</a:t>
            </a:r>
            <a:r>
              <a:rPr lang="en-US" b="0" i="0" u="none" dirty="0"/>
              <a:t> emphasize the reading-writing connection, so does the evidence. This meta-analysis examined over 100 studies about the reading-writing connection and found that 93% of the studies showed considerable evidence for the importance of writing daily about what is read in class. </a:t>
            </a:r>
            <a:endParaRPr b="1" u="sng"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2ccad9aa4b7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2ccad9aa4b7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p>
          <a:p>
            <a:pPr marL="0" lvl="0" indent="0" algn="l" rtl="0">
              <a:spcBef>
                <a:spcPts val="0"/>
              </a:spcBef>
              <a:spcAft>
                <a:spcPts val="0"/>
              </a:spcAft>
              <a:buNone/>
            </a:pPr>
            <a:r>
              <a:rPr lang="en-US" b="0" u="none" dirty="0"/>
              <a:t>This section provides more details about what is meant by “text-based” writing in the </a:t>
            </a:r>
            <a:r>
              <a:rPr lang="en-US" b="0" i="1" u="none" dirty="0"/>
              <a:t>Kentucky Academic Standards for Reading and Writing.</a:t>
            </a:r>
            <a:r>
              <a:rPr lang="en-US" b="0" i="0" u="none" dirty="0"/>
              <a:t> Note that many of the slides in this section are purposefully hidden to make time to discuss Sentence Expansion and Sentence Combining. However, many participants may benefit from a discussion of the content in this section, which includes definitions and examples for Writing to Learn, Writing to Demonstrate Learning and Writing for Publication. </a:t>
            </a:r>
            <a:endParaRPr b="0" u="none"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2ccad9aa4b7_1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2ccad9aa4b7_1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solidFill>
                  <a:schemeClr val="dk1"/>
                </a:solidFill>
              </a:rPr>
              <a:t>Guiding Notes:</a:t>
            </a:r>
            <a:endParaRPr lang="en-US" b="0" u="sng" dirty="0">
              <a:solidFill>
                <a:schemeClr val="dk1"/>
              </a:solidFill>
            </a:endParaRPr>
          </a:p>
          <a:p>
            <a:pPr marL="0" lvl="0" indent="0" algn="l" rtl="0">
              <a:spcBef>
                <a:spcPts val="0"/>
              </a:spcBef>
              <a:spcAft>
                <a:spcPts val="0"/>
              </a:spcAft>
              <a:buClr>
                <a:schemeClr val="dk1"/>
              </a:buClr>
              <a:buSzPts val="1100"/>
              <a:buFont typeface="Arial"/>
              <a:buNone/>
            </a:pPr>
            <a:r>
              <a:rPr lang="en-US" b="0" u="none" dirty="0">
                <a:solidFill>
                  <a:schemeClr val="dk1"/>
                </a:solidFill>
              </a:rPr>
              <a:t>This slide is intended to serve as a reference for participants to return to after the session and should not be read aloud to participants. The facilitator may wish to facilitate a discussion using questions such as:</a:t>
            </a:r>
          </a:p>
          <a:p>
            <a:pPr marL="171450" lvl="0" indent="-171450" algn="l" rtl="0">
              <a:spcBef>
                <a:spcPts val="0"/>
              </a:spcBef>
              <a:spcAft>
                <a:spcPts val="0"/>
              </a:spcAft>
              <a:buClr>
                <a:schemeClr val="dk1"/>
              </a:buClr>
              <a:buSzPts val="1100"/>
              <a:buFontTx/>
              <a:buChar char="-"/>
            </a:pPr>
            <a:r>
              <a:rPr lang="en-US" b="0" u="none" dirty="0">
                <a:solidFill>
                  <a:schemeClr val="dk1"/>
                </a:solidFill>
              </a:rPr>
              <a:t>Which of these types of writing do you use most frequently in your classroom?</a:t>
            </a:r>
          </a:p>
          <a:p>
            <a:pPr marL="171450" lvl="0" indent="-171450" algn="l" rtl="0">
              <a:spcBef>
                <a:spcPts val="0"/>
              </a:spcBef>
              <a:spcAft>
                <a:spcPts val="0"/>
              </a:spcAft>
              <a:buClr>
                <a:schemeClr val="dk1"/>
              </a:buClr>
              <a:buSzPts val="1100"/>
              <a:buFontTx/>
              <a:buChar char="-"/>
            </a:pPr>
            <a:r>
              <a:rPr lang="en-US" b="0" u="none" dirty="0">
                <a:solidFill>
                  <a:schemeClr val="dk1"/>
                </a:solidFill>
              </a:rPr>
              <a:t>Which of these types of writing do you use lease frequently in your classroom?</a:t>
            </a:r>
          </a:p>
          <a:p>
            <a:pPr marL="171450" lvl="0" indent="-171450" algn="l" rtl="0">
              <a:spcBef>
                <a:spcPts val="0"/>
              </a:spcBef>
              <a:spcAft>
                <a:spcPts val="0"/>
              </a:spcAft>
              <a:buClr>
                <a:schemeClr val="dk1"/>
              </a:buClr>
              <a:buSzPts val="1100"/>
              <a:buFontTx/>
              <a:buChar char="-"/>
            </a:pPr>
            <a:r>
              <a:rPr lang="en-US" b="0" u="none" dirty="0">
                <a:solidFill>
                  <a:schemeClr val="dk1"/>
                </a:solidFill>
              </a:rPr>
              <a:t>How do you see your adopted high-quality instructional resource (HQIR) engaging students in each of these types of writing?</a:t>
            </a:r>
          </a:p>
          <a:p>
            <a:pPr marL="171450" lvl="0" indent="-171450" algn="l" rtl="0">
              <a:spcBef>
                <a:spcPts val="0"/>
              </a:spcBef>
              <a:spcAft>
                <a:spcPts val="0"/>
              </a:spcAft>
              <a:buClr>
                <a:schemeClr val="dk1"/>
              </a:buClr>
              <a:buSzPts val="1100"/>
              <a:buFontTx/>
              <a:buChar char="-"/>
            </a:pPr>
            <a:r>
              <a:rPr lang="en-US" b="0" u="none" dirty="0">
                <a:solidFill>
                  <a:schemeClr val="dk1"/>
                </a:solidFill>
              </a:rPr>
              <a:t>What are the benefits of giving students an opportunity to engage in all three types of writing?</a:t>
            </a:r>
            <a:endParaRPr b="1" u="none"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ccad9aa4b7_1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2ccad9aa4b7_1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solidFill>
                  <a:schemeClr val="dk1"/>
                </a:solidFill>
              </a:rPr>
              <a:t>Guiding Notes:</a:t>
            </a:r>
            <a:endParaRPr lang="en-US" b="0" u="sng" dirty="0">
              <a:solidFill>
                <a:schemeClr val="dk1"/>
              </a:solidFill>
            </a:endParaRPr>
          </a:p>
          <a:p>
            <a:pPr marL="0" lvl="0" indent="0" algn="l" rtl="0">
              <a:spcBef>
                <a:spcPts val="0"/>
              </a:spcBef>
              <a:spcAft>
                <a:spcPts val="0"/>
              </a:spcAft>
              <a:buClr>
                <a:schemeClr val="dk1"/>
              </a:buClr>
              <a:buSzPts val="1100"/>
              <a:buFont typeface="Arial"/>
              <a:buNone/>
            </a:pPr>
            <a:r>
              <a:rPr lang="en-US" b="0" u="none" dirty="0">
                <a:solidFill>
                  <a:schemeClr val="dk1"/>
                </a:solidFill>
              </a:rPr>
              <a:t>Allow participants to read the definition of Writing to Learn, emphasizing that Writing to Learn tasks are informal, frequent writing tasks that are often ungraded and serve only to give students a space to think. This slide features an example of Writing to Learn from Amplify ELA, a green-rated high-quality instructional resource (HQIR).</a:t>
            </a:r>
            <a:endParaRPr b="0" u="none"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93349b634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93349b634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u="sng" dirty="0">
                <a:solidFill>
                  <a:srgbClr val="000000"/>
                </a:solidFill>
                <a:effectLst/>
                <a:latin typeface="Helvetica Neue"/>
              </a:rPr>
              <a:t>Guiding Notes:</a:t>
            </a:r>
            <a:r>
              <a:rPr lang="en-US" b="0" i="0" u="sng" dirty="0">
                <a:solidFill>
                  <a:srgbClr val="444444"/>
                </a:solidFill>
                <a:effectLst/>
                <a:latin typeface="Helvetica Neue"/>
              </a:rPr>
              <a:t>​</a:t>
            </a:r>
            <a:endParaRPr lang="en" dirty="0"/>
          </a:p>
          <a:p>
            <a:pPr marL="0" lvl="0" indent="0" algn="l" rtl="0">
              <a:spcBef>
                <a:spcPts val="0"/>
              </a:spcBef>
              <a:spcAft>
                <a:spcPts val="0"/>
              </a:spcAft>
              <a:buNone/>
            </a:pPr>
            <a:r>
              <a:rPr lang="en" dirty="0"/>
              <a:t>This series may address the needs of educators in a variety of roles in districts. The primary goal is to support middle and high school readers with complex, grade-level texts in tier 1, universal instruction. While some secondary students may need intervention to build foundational skills, this series intends to strengthen Tier 1 instruction using evidence-based practices.  </a:t>
            </a: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ccad9aa4b7_1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2ccad9aa4b7_1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solidFill>
                  <a:schemeClr val="dk1"/>
                </a:solidFill>
              </a:rPr>
              <a:t>Guiding Notes:</a:t>
            </a:r>
            <a:endParaRPr lang="en-US" b="0" u="sng" dirty="0">
              <a:solidFill>
                <a:schemeClr val="dk1"/>
              </a:solidFill>
            </a:endParaRPr>
          </a:p>
          <a:p>
            <a:pPr marL="0" lvl="0" indent="0" algn="l" rtl="0">
              <a:spcBef>
                <a:spcPts val="0"/>
              </a:spcBef>
              <a:spcAft>
                <a:spcPts val="0"/>
              </a:spcAft>
              <a:buClr>
                <a:schemeClr val="dk1"/>
              </a:buClr>
              <a:buSzPts val="1100"/>
              <a:buFont typeface="Arial"/>
              <a:buNone/>
            </a:pPr>
            <a:r>
              <a:rPr lang="en-US" b="0" u="none" dirty="0">
                <a:solidFill>
                  <a:schemeClr val="dk1"/>
                </a:solidFill>
              </a:rPr>
              <a:t>The purpose of this slide is for participants to reflect on how they or their instructional resource leverage Writing to Learn. If time permits, allow space for participants to share their thinking or collaborate with PLC members to consider what Writing to Learn might look like in their classrooms. </a:t>
            </a:r>
            <a:endParaRPr b="1" u="none" dirty="0">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2ccad9aa4b7_1_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2ccad9aa4b7_1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solidFill>
                  <a:schemeClr val="dk1"/>
                </a:solidFill>
              </a:rPr>
              <a:t>Guiding Notes:</a:t>
            </a:r>
            <a:endParaRPr lang="en-US" b="0" u="sng" dirty="0">
              <a:solidFill>
                <a:schemeClr val="dk1"/>
              </a:solidFill>
            </a:endParaRPr>
          </a:p>
          <a:p>
            <a:pPr marL="0" lvl="0" indent="0" algn="l" rtl="0">
              <a:spcBef>
                <a:spcPts val="0"/>
              </a:spcBef>
              <a:spcAft>
                <a:spcPts val="0"/>
              </a:spcAft>
              <a:buClr>
                <a:schemeClr val="dk1"/>
              </a:buClr>
              <a:buSzPts val="1100"/>
              <a:buFont typeface="Arial"/>
              <a:buNone/>
            </a:pPr>
            <a:r>
              <a:rPr lang="en-US" b="0" u="none" dirty="0">
                <a:solidFill>
                  <a:schemeClr val="dk1"/>
                </a:solidFill>
              </a:rPr>
              <a:t>Allow participants to read the definition of Writing to Demonstrate Learning, emphasizing that Writing to Demonstrate Learning tasks are often graded and serve as formative assessments to communicate mastery and feedback towards mastery between the teacher and student. This slide features an example of Writing to Demonstrate Learning from Amplify ELA, a green-rated high-quality instructional resource (HQIR).</a:t>
            </a: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2ccad9aa4b7_1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2ccad9aa4b7_1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solidFill>
                  <a:schemeClr val="dk1"/>
                </a:solidFill>
              </a:rPr>
              <a:t>Guiding Notes:</a:t>
            </a:r>
            <a:endParaRPr lang="en-US" b="0" u="sng" dirty="0">
              <a:solidFill>
                <a:schemeClr val="dk1"/>
              </a:solidFill>
            </a:endParaRPr>
          </a:p>
          <a:p>
            <a:pPr marL="0" lvl="0" indent="0" algn="l" rtl="0">
              <a:spcBef>
                <a:spcPts val="0"/>
              </a:spcBef>
              <a:spcAft>
                <a:spcPts val="0"/>
              </a:spcAft>
              <a:buClr>
                <a:schemeClr val="dk1"/>
              </a:buClr>
              <a:buSzPts val="1100"/>
              <a:buFont typeface="Arial"/>
              <a:buNone/>
            </a:pPr>
            <a:r>
              <a:rPr lang="en-US" b="0" u="none" dirty="0">
                <a:solidFill>
                  <a:schemeClr val="dk1"/>
                </a:solidFill>
              </a:rPr>
              <a:t>The purpose of this slide is for participants to reflect on how they or their instructional resource leverage Writing to Demonstrate Learning. If time permits, allow space for participants to share their thinking or collaborate with PLC members to consider what Writing to Demonstrate Learning might look like in their classrooms. </a:t>
            </a:r>
            <a:endParaRPr lang="en-US" b="1" u="none"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2ccad9aa4b7_1_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2ccad9aa4b7_1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solidFill>
                  <a:schemeClr val="dk1"/>
                </a:solidFill>
              </a:rPr>
              <a:t>Guiding Notes:</a:t>
            </a:r>
            <a:endParaRPr lang="en-US" b="0" u="sng" dirty="0">
              <a:solidFill>
                <a:schemeClr val="dk1"/>
              </a:solidFill>
            </a:endParaRPr>
          </a:p>
          <a:p>
            <a:pPr marL="0" lvl="0" indent="0" algn="l" rtl="0">
              <a:spcBef>
                <a:spcPts val="0"/>
              </a:spcBef>
              <a:spcAft>
                <a:spcPts val="0"/>
              </a:spcAft>
              <a:buClr>
                <a:schemeClr val="dk1"/>
              </a:buClr>
              <a:buSzPts val="1100"/>
              <a:buFont typeface="Arial"/>
              <a:buNone/>
            </a:pPr>
            <a:r>
              <a:rPr lang="en-US" b="0" u="none" dirty="0">
                <a:solidFill>
                  <a:schemeClr val="dk1"/>
                </a:solidFill>
              </a:rPr>
              <a:t>Allow participants to read the definition of Writing for Publication, emphasizing that Writing for Publication tasks represent vibrant student experiences that engage students in communication skills beyond the classroom.. This slide features an example of Writing for Publication from Amplify ELA, a green-rated high-quality instructional resource (HQIR).</a:t>
            </a: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32f0fd575cd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32f0fd575cd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p>
          <a:p>
            <a:pPr marL="0" lvl="0" indent="0" algn="l" rtl="0">
              <a:spcBef>
                <a:spcPts val="0"/>
              </a:spcBef>
              <a:spcAft>
                <a:spcPts val="0"/>
              </a:spcAft>
              <a:buNone/>
            </a:pPr>
            <a:r>
              <a:rPr lang="en-US" b="0" u="none" dirty="0"/>
              <a:t>This section provides details about what is meant in sentence expansion and combining grounded in complex, grade-level text.</a:t>
            </a:r>
            <a:endParaRPr b="0" u="none"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2ccad9aa4b7_1_4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2ccad9aa4b7_1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sng" dirty="0"/>
          </a:p>
          <a:p>
            <a:pPr marL="0" lvl="0" indent="0" algn="l" rtl="0">
              <a:spcBef>
                <a:spcPts val="0"/>
              </a:spcBef>
              <a:spcAft>
                <a:spcPts val="0"/>
              </a:spcAft>
              <a:buNone/>
            </a:pPr>
            <a:r>
              <a:rPr lang="en-US" b="0" u="none" dirty="0"/>
              <a:t>Many high-quality instructional resources (HQIRs) such as EL Education include instructional routines related to sentence expansion or combining. This Sentence Variety Anchor Chart represents a tool that educators might use to support students in improving writing using texts studied in class. </a:t>
            </a:r>
            <a:endParaRPr b="1" u="none"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32f5d81a18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32f5d81a187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none" dirty="0"/>
          </a:p>
          <a:p>
            <a:pPr marL="0" lvl="0" indent="0" algn="l" rtl="0">
              <a:spcBef>
                <a:spcPts val="0"/>
              </a:spcBef>
              <a:spcAft>
                <a:spcPts val="0"/>
              </a:spcAft>
              <a:buNone/>
            </a:pPr>
            <a:r>
              <a:rPr lang="en-US" b="0" u="none" dirty="0"/>
              <a:t>This slide builds on the previous slide with a specific example of how an HQIR might engage students in sentence expansion using the texts studied in class. Note that this exercise includes 5 simple sentences from the student text for students to expand upon. </a:t>
            </a: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32f0fd575cd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32f0fd575cd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none" dirty="0"/>
          </a:p>
          <a:p>
            <a:pPr marL="0" lvl="0" indent="0" algn="l" rtl="0">
              <a:spcBef>
                <a:spcPts val="0"/>
              </a:spcBef>
              <a:spcAft>
                <a:spcPts val="0"/>
              </a:spcAft>
              <a:buNone/>
            </a:pPr>
            <a:r>
              <a:rPr lang="en-US" b="0" u="none" dirty="0"/>
              <a:t>This slide contains an example from the Hochman Method (i.e., </a:t>
            </a:r>
            <a:r>
              <a:rPr lang="en-US" b="0" i="1" u="none" dirty="0"/>
              <a:t>The Writing Revolution</a:t>
            </a:r>
            <a:r>
              <a:rPr lang="en-US" b="0" i="0" u="none" dirty="0"/>
              <a:t>) that teachers may consider using in the absence of a green-rated high-quality instructional resource. </a:t>
            </a:r>
            <a:endParaRPr b="1" u="sng"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32d793de70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32d793de70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none" dirty="0"/>
          </a:p>
          <a:p>
            <a:pPr marL="0" lvl="0" indent="0" algn="l" rtl="0">
              <a:spcBef>
                <a:spcPts val="0"/>
              </a:spcBef>
              <a:spcAft>
                <a:spcPts val="0"/>
              </a:spcAft>
              <a:buNone/>
            </a:pPr>
            <a:r>
              <a:rPr lang="en-US" b="0" u="none" dirty="0"/>
              <a:t>Participants have an opportunity to practice the Hochman Method using this material. Note that the “who” is somewhat ambiguous, so participants may choose to identify the writer as “a young person,” “a young American Indian,” or simply “the writer.” The “what,” “when,” and “why” may have a variety of answers based on what the participants choose to focus on in their reading. While this step takes some time during the facilitation of this session, providing participants time to experience a strategy as a student might creates space for planning and instructional implications. </a:t>
            </a:r>
            <a:endParaRPr b="0" u="none"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32f5d81a18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32f5d81a18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p>
          <a:p>
            <a:pPr marL="0" lvl="0" indent="0" algn="l" rtl="0">
              <a:spcBef>
                <a:spcPts val="0"/>
              </a:spcBef>
              <a:spcAft>
                <a:spcPts val="0"/>
              </a:spcAft>
              <a:buNone/>
            </a:pPr>
            <a:r>
              <a:rPr lang="en-US" b="0" u="none" dirty="0"/>
              <a:t>This chart appears in Bruce Saddler’s work as a guide for when and why to teach specific sentence combining skills. This chart represents a way teachers might support students and does not represent curricular requirements. Teachers may wish to consult with adopted resources within the local curriculum and their PLCs to consider inclusion of practices or materials.</a:t>
            </a:r>
            <a:endParaRPr b="0" u="none"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956e5b6452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956e5b6452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a:lnSpc>
                <a:spcPct val="100000"/>
              </a:lnSpc>
              <a:spcBef>
                <a:spcPts val="0"/>
              </a:spcBef>
              <a:spcAft>
                <a:spcPts val="0"/>
              </a:spcAft>
              <a:buNone/>
              <a:tabLst/>
              <a:defRPr/>
            </a:pPr>
            <a:r>
              <a:rPr lang="en-US" sz="2400" b="1" i="0" u="sng" strike="noStrike" dirty="0">
                <a:solidFill>
                  <a:srgbClr val="444444"/>
                </a:solidFill>
                <a:effectLst/>
                <a:latin typeface="Calibri" panose="020F0502020204030204" pitchFamily="34" charset="0"/>
              </a:rPr>
              <a:t>Guiding Notes:</a:t>
            </a:r>
          </a:p>
          <a:p>
            <a:pPr marL="0" marR="0" lvl="0" indent="0" algn="l" defTabSz="914400">
              <a:lnSpc>
                <a:spcPct val="100000"/>
              </a:lnSpc>
              <a:spcBef>
                <a:spcPts val="0"/>
              </a:spcBef>
              <a:spcAft>
                <a:spcPts val="0"/>
              </a:spcAft>
              <a:buNone/>
              <a:tabLst/>
              <a:defRPr/>
            </a:pPr>
            <a:r>
              <a:rPr lang="en-US" sz="2400" b="0" i="0" u="none" strike="noStrike" dirty="0">
                <a:solidFill>
                  <a:srgbClr val="444444"/>
                </a:solidFill>
                <a:effectLst/>
                <a:latin typeface="Calibri" panose="020F0502020204030204" pitchFamily="34" charset="0"/>
              </a:rPr>
              <a:t>This series represents the start of larger systemic shifts to support adolescent reading improvement within districts.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32dcf6dc19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32dcf6dc19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sng" dirty="0"/>
          </a:p>
          <a:p>
            <a:pPr marL="0" lvl="0" indent="0" algn="l" rtl="0">
              <a:spcBef>
                <a:spcPts val="0"/>
              </a:spcBef>
              <a:spcAft>
                <a:spcPts val="0"/>
              </a:spcAft>
              <a:buNone/>
            </a:pPr>
            <a:r>
              <a:rPr lang="en-US" b="0" u="none" dirty="0"/>
              <a:t>This example comes from a green-rated high-quality instructional resource (HQIR), HMH’s </a:t>
            </a:r>
            <a:r>
              <a:rPr lang="en-US" b="0" i="1" u="none" dirty="0"/>
              <a:t>Into Literature</a:t>
            </a:r>
            <a:r>
              <a:rPr lang="en-US" b="0" i="0" u="none" dirty="0"/>
              <a:t> for Grade 12. Note that many HQIRs may contain language components to support composition skills for shorter and longer texts. In this example, students examine how the writer of “Hamlet’s Dull Revenge” combined or could have combined sentences. Next, students have an opportunity to use the examples to revise a piece of their own writing. </a:t>
            </a:r>
            <a:endParaRPr b="0" u="none"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32d793de70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32d793de70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sng" dirty="0"/>
          </a:p>
          <a:p>
            <a:pPr marL="0" lvl="0" indent="0" algn="l" rtl="0">
              <a:spcBef>
                <a:spcPts val="0"/>
              </a:spcBef>
              <a:spcAft>
                <a:spcPts val="0"/>
              </a:spcAft>
              <a:buNone/>
            </a:pPr>
            <a:r>
              <a:rPr lang="en-US" b="0" u="none" dirty="0"/>
              <a:t>The exercise on this slide relies on the work of Bruce Saddler’s sentence combining using the texts students are studying. This exercise is based on a text students are studying, “Hamlet’s Dull Revenge” and includes 6 simple statements that restate the content of the text. Students are given an opportunity to deepen their understanding of the relationships between the ideas in the text as well as sharpen their composition skills. Providing simple sentences based on the knowledge acquired from the text creates more cognitive desk space for students to engage in the challenging task of composing. </a:t>
            </a:r>
            <a:endParaRPr b="1" u="none"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32f0fd575cd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32f0fd575cd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p>
          <a:p>
            <a:pPr marL="0" lvl="0" indent="0" algn="l" rtl="0">
              <a:spcBef>
                <a:spcPts val="0"/>
              </a:spcBef>
              <a:spcAft>
                <a:spcPts val="0"/>
              </a:spcAft>
              <a:buNone/>
            </a:pPr>
            <a:r>
              <a:rPr lang="en-US" b="0" u="none" dirty="0"/>
              <a:t>This quote comes from the IES Practice Guide “Teaching Secondary Students to Write Effectively.” This concept asks schools to consider how writing might be leveraged in all subjects and grade levels to deepen student critical thinking. </a:t>
            </a:r>
            <a:endParaRPr b="0" u="none"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2257fe1f3f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32257fe1f3f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none" dirty="0"/>
          </a:p>
          <a:p>
            <a:pPr marL="0" lvl="0" indent="0" algn="l" rtl="0">
              <a:spcBef>
                <a:spcPts val="0"/>
              </a:spcBef>
              <a:spcAft>
                <a:spcPts val="0"/>
              </a:spcAft>
              <a:buNone/>
            </a:pPr>
            <a:r>
              <a:rPr lang="en-US" b="0" u="none" dirty="0"/>
              <a:t>Use this time for teachers or PLCs to meet to discuss how learning from this session may impact upcoming instruction. Teachers or PLCs may also consider systemic routines or structures that may support more evidence-based instruction. </a:t>
            </a:r>
            <a:endParaRPr b="1" u="sng"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956e5b64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956e5b64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u="sng" dirty="0">
                <a:solidFill>
                  <a:srgbClr val="000000"/>
                </a:solidFill>
                <a:effectLst/>
                <a:latin typeface="Helvetica Neue"/>
              </a:rPr>
              <a:t>Guiding Notes:</a:t>
            </a:r>
            <a:r>
              <a:rPr lang="en-US" b="0" i="0" u="sng" dirty="0">
                <a:solidFill>
                  <a:srgbClr val="444444"/>
                </a:solidFill>
                <a:effectLst/>
                <a:latin typeface="Helvetica Neue"/>
              </a:rPr>
              <a:t>​</a:t>
            </a:r>
            <a:endParaRPr lang="en-US" dirty="0"/>
          </a:p>
          <a:p>
            <a:pPr marL="0" lvl="0" indent="0" algn="l" rtl="0">
              <a:spcBef>
                <a:spcPts val="0"/>
              </a:spcBef>
              <a:spcAft>
                <a:spcPts val="0"/>
              </a:spcAft>
              <a:buNone/>
            </a:pPr>
            <a:r>
              <a:rPr lang="en-US" dirty="0"/>
              <a:t>Use this Learning Plan to monitor learning throughout the series.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b8bb76a674_1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b8bb76a674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sng" dirty="0"/>
          </a:p>
          <a:p>
            <a:pPr marL="0" lvl="0" indent="0" algn="l" rtl="0">
              <a:spcBef>
                <a:spcPts val="0"/>
              </a:spcBef>
              <a:spcAft>
                <a:spcPts val="0"/>
              </a:spcAft>
              <a:buNone/>
            </a:pPr>
            <a:r>
              <a:rPr lang="en-US" b="0" u="none" dirty="0"/>
              <a:t>Remind participants that this is the sixth session in the series. This session will conclude the study of the IES Practice Guide </a:t>
            </a:r>
            <a:r>
              <a:rPr lang="en-US" b="0" i="1" u="none" dirty="0"/>
              <a:t>Providing Reading Interventions for Students in Grades 4-9 </a:t>
            </a:r>
            <a:r>
              <a:rPr lang="en-US" b="0" u="none" dirty="0"/>
              <a:t>and incorporates research about connecting skilled reading to skilled writing. </a:t>
            </a:r>
          </a:p>
          <a:p>
            <a:pPr marL="0" lvl="0" indent="0" algn="l" rtl="0">
              <a:spcBef>
                <a:spcPts val="0"/>
              </a:spcBef>
              <a:spcAft>
                <a:spcPts val="0"/>
              </a:spcAft>
              <a:buNone/>
            </a:pPr>
            <a:endParaRPr lang="en-US" b="0" u="none" dirty="0"/>
          </a:p>
          <a:p>
            <a:pPr marL="0" lvl="0" indent="0" algn="l" rtl="0">
              <a:spcBef>
                <a:spcPts val="0"/>
              </a:spcBef>
              <a:spcAft>
                <a:spcPts val="0"/>
              </a:spcAft>
              <a:buNone/>
            </a:pPr>
            <a:r>
              <a:rPr lang="en-US" dirty="0">
                <a:hlinkClick r:id="rId3"/>
              </a:rPr>
              <a:t>https://ies.ed.gov/ncee/wwc/Docs/PracticeGuide/WWC-practice-guide-reading-intervention-full-text.pdf</a:t>
            </a:r>
            <a:endParaRPr b="1" u="none"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6439951f4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6439951f4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b="1" u="sng" dirty="0"/>
              <a:t>Guiding Notes:</a:t>
            </a:r>
            <a:endParaRPr lang="en-US" u="sng" dirty="0"/>
          </a:p>
          <a:p>
            <a:pPr>
              <a:buNone/>
            </a:pPr>
            <a:r>
              <a:rPr lang="en-US" dirty="0"/>
              <a:t>This session provides participants with an understanding of the importance of giving students access to complex, grade level text. Next, the session will model evidence-based instructional practices to connect skilled reading to skilled writing.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007780"/>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7" name="Google Shape;57;p14"/>
          <p:cNvSpPr txBox="1">
            <a:spLocks noGrp="1"/>
          </p:cNvSpPr>
          <p:nvPr>
            <p:ph type="body" idx="1"/>
          </p:nvPr>
        </p:nvSpPr>
        <p:spPr>
          <a:xfrm>
            <a:off x="628650" y="1369219"/>
            <a:ext cx="7886700" cy="28620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102649"/>
              </a:buClr>
              <a:buSzPts val="1400"/>
              <a:buChar char="•"/>
              <a:defRPr/>
            </a:lvl1pPr>
            <a:lvl2pPr marL="914400" lvl="1" indent="-317500" algn="l" rtl="0">
              <a:lnSpc>
                <a:spcPct val="90000"/>
              </a:lnSpc>
              <a:spcBef>
                <a:spcPts val="400"/>
              </a:spcBef>
              <a:spcAft>
                <a:spcPts val="0"/>
              </a:spcAft>
              <a:buClr>
                <a:srgbClr val="102649"/>
              </a:buClr>
              <a:buSzPts val="1400"/>
              <a:buChar char="•"/>
              <a:defRPr/>
            </a:lvl2pPr>
            <a:lvl3pPr marL="1371600" lvl="2" indent="-317500" algn="l" rtl="0">
              <a:lnSpc>
                <a:spcPct val="90000"/>
              </a:lnSpc>
              <a:spcBef>
                <a:spcPts val="400"/>
              </a:spcBef>
              <a:spcAft>
                <a:spcPts val="0"/>
              </a:spcAft>
              <a:buClr>
                <a:srgbClr val="102649"/>
              </a:buClr>
              <a:buSzPts val="1400"/>
              <a:buChar char="•"/>
              <a:defRPr/>
            </a:lvl3pPr>
            <a:lvl4pPr marL="1828800" lvl="3" indent="-317500" algn="l" rtl="0">
              <a:lnSpc>
                <a:spcPct val="90000"/>
              </a:lnSpc>
              <a:spcBef>
                <a:spcPts val="400"/>
              </a:spcBef>
              <a:spcAft>
                <a:spcPts val="0"/>
              </a:spcAft>
              <a:buClr>
                <a:srgbClr val="102649"/>
              </a:buClr>
              <a:buSzPts val="1400"/>
              <a:buChar char="•"/>
              <a:defRPr/>
            </a:lvl4pPr>
            <a:lvl5pPr marL="2286000" lvl="4" indent="-317500" algn="l" rtl="0">
              <a:lnSpc>
                <a:spcPct val="90000"/>
              </a:lnSpc>
              <a:spcBef>
                <a:spcPts val="400"/>
              </a:spcBef>
              <a:spcAft>
                <a:spcPts val="0"/>
              </a:spcAft>
              <a:buClr>
                <a:srgbClr val="102649"/>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8" name="Google Shape;58;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9" name="Google Shape;59;p14"/>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007780"/>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2" name="Google Shape;62;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rgbClr val="102649"/>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3" name="Google Shape;63;p15"/>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solidFill>
                  <a:srgbClr val="102649"/>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007780"/>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6" name="Google Shape;66;p16"/>
          <p:cNvSpPr txBox="1">
            <a:spLocks noGrp="1"/>
          </p:cNvSpPr>
          <p:nvPr>
            <p:ph type="body" idx="1"/>
          </p:nvPr>
        </p:nvSpPr>
        <p:spPr>
          <a:xfrm>
            <a:off x="628650" y="1369219"/>
            <a:ext cx="3886200" cy="28491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102649"/>
              </a:buClr>
              <a:buSzPts val="1400"/>
              <a:buChar char="•"/>
              <a:defRPr/>
            </a:lvl1pPr>
            <a:lvl2pPr marL="914400" lvl="1" indent="-317500" algn="l" rtl="0">
              <a:lnSpc>
                <a:spcPct val="90000"/>
              </a:lnSpc>
              <a:spcBef>
                <a:spcPts val="400"/>
              </a:spcBef>
              <a:spcAft>
                <a:spcPts val="0"/>
              </a:spcAft>
              <a:buClr>
                <a:srgbClr val="102649"/>
              </a:buClr>
              <a:buSzPts val="1400"/>
              <a:buChar char="•"/>
              <a:defRPr/>
            </a:lvl2pPr>
            <a:lvl3pPr marL="1371600" lvl="2" indent="-317500" algn="l" rtl="0">
              <a:lnSpc>
                <a:spcPct val="90000"/>
              </a:lnSpc>
              <a:spcBef>
                <a:spcPts val="400"/>
              </a:spcBef>
              <a:spcAft>
                <a:spcPts val="0"/>
              </a:spcAft>
              <a:buClr>
                <a:srgbClr val="102649"/>
              </a:buClr>
              <a:buSzPts val="1400"/>
              <a:buChar char="•"/>
              <a:defRPr/>
            </a:lvl3pPr>
            <a:lvl4pPr marL="1828800" lvl="3" indent="-317500" algn="l" rtl="0">
              <a:lnSpc>
                <a:spcPct val="90000"/>
              </a:lnSpc>
              <a:spcBef>
                <a:spcPts val="400"/>
              </a:spcBef>
              <a:spcAft>
                <a:spcPts val="0"/>
              </a:spcAft>
              <a:buClr>
                <a:srgbClr val="102649"/>
              </a:buClr>
              <a:buSzPts val="1400"/>
              <a:buChar char="•"/>
              <a:defRPr/>
            </a:lvl4pPr>
            <a:lvl5pPr marL="2286000" lvl="4" indent="-317500" algn="l" rtl="0">
              <a:lnSpc>
                <a:spcPct val="90000"/>
              </a:lnSpc>
              <a:spcBef>
                <a:spcPts val="400"/>
              </a:spcBef>
              <a:spcAft>
                <a:spcPts val="0"/>
              </a:spcAft>
              <a:buClr>
                <a:srgbClr val="102649"/>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7" name="Google Shape;67;p16"/>
          <p:cNvSpPr txBox="1">
            <a:spLocks noGrp="1"/>
          </p:cNvSpPr>
          <p:nvPr>
            <p:ph type="body" idx="2"/>
          </p:nvPr>
        </p:nvSpPr>
        <p:spPr>
          <a:xfrm>
            <a:off x="4629150" y="1369219"/>
            <a:ext cx="3886200" cy="28491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102649"/>
              </a:buClr>
              <a:buSzPts val="1400"/>
              <a:buChar char="•"/>
              <a:defRPr/>
            </a:lvl1pPr>
            <a:lvl2pPr marL="914400" lvl="1" indent="-317500" algn="l" rtl="0">
              <a:lnSpc>
                <a:spcPct val="90000"/>
              </a:lnSpc>
              <a:spcBef>
                <a:spcPts val="400"/>
              </a:spcBef>
              <a:spcAft>
                <a:spcPts val="0"/>
              </a:spcAft>
              <a:buClr>
                <a:srgbClr val="102649"/>
              </a:buClr>
              <a:buSzPts val="1400"/>
              <a:buChar char="•"/>
              <a:defRPr/>
            </a:lvl2pPr>
            <a:lvl3pPr marL="1371600" lvl="2" indent="-317500" algn="l" rtl="0">
              <a:lnSpc>
                <a:spcPct val="90000"/>
              </a:lnSpc>
              <a:spcBef>
                <a:spcPts val="400"/>
              </a:spcBef>
              <a:spcAft>
                <a:spcPts val="0"/>
              </a:spcAft>
              <a:buClr>
                <a:srgbClr val="102649"/>
              </a:buClr>
              <a:buSzPts val="1400"/>
              <a:buChar char="•"/>
              <a:defRPr/>
            </a:lvl3pPr>
            <a:lvl4pPr marL="1828800" lvl="3" indent="-317500" algn="l" rtl="0">
              <a:lnSpc>
                <a:spcPct val="90000"/>
              </a:lnSpc>
              <a:spcBef>
                <a:spcPts val="400"/>
              </a:spcBef>
              <a:spcAft>
                <a:spcPts val="0"/>
              </a:spcAft>
              <a:buClr>
                <a:srgbClr val="102649"/>
              </a:buClr>
              <a:buSzPts val="1400"/>
              <a:buChar char="•"/>
              <a:defRPr/>
            </a:lvl4pPr>
            <a:lvl5pPr marL="2286000" lvl="4" indent="-317500" algn="l" rtl="0">
              <a:lnSpc>
                <a:spcPct val="90000"/>
              </a:lnSpc>
              <a:spcBef>
                <a:spcPts val="400"/>
              </a:spcBef>
              <a:spcAft>
                <a:spcPts val="0"/>
              </a:spcAft>
              <a:buClr>
                <a:srgbClr val="102649"/>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8" name="Google Shape;68;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9" name="Google Shape;69;p16"/>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ctrTitle"/>
          </p:nvPr>
        </p:nvSpPr>
        <p:spPr>
          <a:xfrm>
            <a:off x="3329319" y="781050"/>
            <a:ext cx="56259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rgbClr val="102649"/>
              </a:buClr>
              <a:buSzPts val="4500"/>
              <a:buFont typeface="Libre Franklin Medium"/>
              <a:buNone/>
              <a:defRPr sz="4500">
                <a:solidFill>
                  <a:srgbClr val="102649"/>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2" name="Google Shape;72;p17"/>
          <p:cNvSpPr txBox="1">
            <a:spLocks noGrp="1"/>
          </p:cNvSpPr>
          <p:nvPr>
            <p:ph type="subTitle" idx="1"/>
          </p:nvPr>
        </p:nvSpPr>
        <p:spPr>
          <a:xfrm>
            <a:off x="3329319" y="2692206"/>
            <a:ext cx="56259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rgbClr val="007780"/>
              </a:buClr>
              <a:buSzPts val="1800"/>
              <a:buNone/>
              <a:defRPr sz="1800">
                <a:solidFill>
                  <a:srgbClr val="007780"/>
                </a:solidFill>
              </a:defRPr>
            </a:lvl1pPr>
            <a:lvl2pPr lvl="1" algn="ctr" rtl="0">
              <a:lnSpc>
                <a:spcPct val="90000"/>
              </a:lnSpc>
              <a:spcBef>
                <a:spcPts val="400"/>
              </a:spcBef>
              <a:spcAft>
                <a:spcPts val="0"/>
              </a:spcAft>
              <a:buClr>
                <a:srgbClr val="102649"/>
              </a:buClr>
              <a:buSzPts val="1500"/>
              <a:buNone/>
              <a:defRPr sz="1500"/>
            </a:lvl2pPr>
            <a:lvl3pPr lvl="2" algn="ctr" rtl="0">
              <a:lnSpc>
                <a:spcPct val="90000"/>
              </a:lnSpc>
              <a:spcBef>
                <a:spcPts val="400"/>
              </a:spcBef>
              <a:spcAft>
                <a:spcPts val="0"/>
              </a:spcAft>
              <a:buClr>
                <a:srgbClr val="102649"/>
              </a:buClr>
              <a:buSzPts val="1400"/>
              <a:buNone/>
              <a:defRPr sz="1400"/>
            </a:lvl3pPr>
            <a:lvl4pPr lvl="3" algn="ctr" rtl="0">
              <a:lnSpc>
                <a:spcPct val="90000"/>
              </a:lnSpc>
              <a:spcBef>
                <a:spcPts val="400"/>
              </a:spcBef>
              <a:spcAft>
                <a:spcPts val="0"/>
              </a:spcAft>
              <a:buClr>
                <a:srgbClr val="102649"/>
              </a:buClr>
              <a:buSzPts val="1200"/>
              <a:buNone/>
              <a:defRPr sz="1200"/>
            </a:lvl4pPr>
            <a:lvl5pPr lvl="4" algn="ctr" rtl="0">
              <a:lnSpc>
                <a:spcPct val="90000"/>
              </a:lnSpc>
              <a:spcBef>
                <a:spcPts val="400"/>
              </a:spcBef>
              <a:spcAft>
                <a:spcPts val="0"/>
              </a:spcAft>
              <a:buClr>
                <a:srgbClr val="102649"/>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73" name="Google Shape;73;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4" name="Google Shape;74;p17"/>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solidFill>
                  <a:srgbClr val="007780"/>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5" name="Google Shape;75;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007780"/>
                </a:solidFill>
                <a:latin typeface="Libre Franklin"/>
                <a:ea typeface="Libre Franklin"/>
                <a:cs typeface="Libre Franklin"/>
                <a:sym typeface="Libre Franklin"/>
              </a:defRPr>
            </a:lvl1pPr>
            <a:lvl2pPr marL="0" marR="0" lvl="1" indent="0" algn="l" rtl="0">
              <a:spcBef>
                <a:spcPts val="0"/>
              </a:spcBef>
              <a:buNone/>
              <a:defRPr sz="1400">
                <a:solidFill>
                  <a:srgbClr val="007780"/>
                </a:solidFill>
                <a:latin typeface="Libre Franklin"/>
                <a:ea typeface="Libre Franklin"/>
                <a:cs typeface="Libre Franklin"/>
                <a:sym typeface="Libre Franklin"/>
              </a:defRPr>
            </a:lvl2pPr>
            <a:lvl3pPr marL="0" marR="0" lvl="2" indent="0" algn="l" rtl="0">
              <a:spcBef>
                <a:spcPts val="0"/>
              </a:spcBef>
              <a:buNone/>
              <a:defRPr sz="1400">
                <a:solidFill>
                  <a:srgbClr val="007780"/>
                </a:solidFill>
                <a:latin typeface="Libre Franklin"/>
                <a:ea typeface="Libre Franklin"/>
                <a:cs typeface="Libre Franklin"/>
                <a:sym typeface="Libre Franklin"/>
              </a:defRPr>
            </a:lvl3pPr>
            <a:lvl4pPr marL="0" marR="0" lvl="3" indent="0" algn="l" rtl="0">
              <a:spcBef>
                <a:spcPts val="0"/>
              </a:spcBef>
              <a:buNone/>
              <a:defRPr sz="1400">
                <a:solidFill>
                  <a:srgbClr val="007780"/>
                </a:solidFill>
                <a:latin typeface="Libre Franklin"/>
                <a:ea typeface="Libre Franklin"/>
                <a:cs typeface="Libre Franklin"/>
                <a:sym typeface="Libre Franklin"/>
              </a:defRPr>
            </a:lvl4pPr>
            <a:lvl5pPr marL="0" marR="0" lvl="4" indent="0" algn="l" rtl="0">
              <a:spcBef>
                <a:spcPts val="0"/>
              </a:spcBef>
              <a:buNone/>
              <a:defRPr sz="1400">
                <a:solidFill>
                  <a:srgbClr val="007780"/>
                </a:solidFill>
                <a:latin typeface="Libre Franklin"/>
                <a:ea typeface="Libre Franklin"/>
                <a:cs typeface="Libre Franklin"/>
                <a:sym typeface="Libre Franklin"/>
              </a:defRPr>
            </a:lvl5pPr>
            <a:lvl6pPr marL="0" marR="0" lvl="5" indent="0" algn="l" rtl="0">
              <a:spcBef>
                <a:spcPts val="0"/>
              </a:spcBef>
              <a:buNone/>
              <a:defRPr sz="1400">
                <a:solidFill>
                  <a:srgbClr val="007780"/>
                </a:solidFill>
                <a:latin typeface="Libre Franklin"/>
                <a:ea typeface="Libre Franklin"/>
                <a:cs typeface="Libre Franklin"/>
                <a:sym typeface="Libre Franklin"/>
              </a:defRPr>
            </a:lvl6pPr>
            <a:lvl7pPr marL="0" marR="0" lvl="6" indent="0" algn="l" rtl="0">
              <a:spcBef>
                <a:spcPts val="0"/>
              </a:spcBef>
              <a:buNone/>
              <a:defRPr sz="1400">
                <a:solidFill>
                  <a:srgbClr val="007780"/>
                </a:solidFill>
                <a:latin typeface="Libre Franklin"/>
                <a:ea typeface="Libre Franklin"/>
                <a:cs typeface="Libre Franklin"/>
                <a:sym typeface="Libre Franklin"/>
              </a:defRPr>
            </a:lvl7pPr>
            <a:lvl8pPr marL="0" marR="0" lvl="7" indent="0" algn="l" rtl="0">
              <a:spcBef>
                <a:spcPts val="0"/>
              </a:spcBef>
              <a:buNone/>
              <a:defRPr sz="1400">
                <a:solidFill>
                  <a:srgbClr val="007780"/>
                </a:solidFill>
                <a:latin typeface="Libre Franklin"/>
                <a:ea typeface="Libre Franklin"/>
                <a:cs typeface="Libre Franklin"/>
                <a:sym typeface="Libre Franklin"/>
              </a:defRPr>
            </a:lvl8pPr>
            <a:lvl9pPr marL="0" marR="0" lvl="8" indent="0" algn="l" rtl="0">
              <a:spcBef>
                <a:spcPts val="0"/>
              </a:spcBef>
              <a:buNone/>
              <a:defRPr sz="1400">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392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76"/>
        <p:cNvGrpSpPr/>
        <p:nvPr/>
      </p:nvGrpSpPr>
      <p:grpSpPr>
        <a:xfrm>
          <a:off x="0" y="0"/>
          <a:ext cx="0" cy="0"/>
          <a:chOff x="0" y="0"/>
          <a:chExt cx="0" cy="0"/>
        </a:xfrm>
      </p:grpSpPr>
      <p:sp>
        <p:nvSpPr>
          <p:cNvPr id="77" name="Google Shape;77;p18"/>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Clr>
                <a:srgbClr val="007780"/>
              </a:buClr>
              <a:buSzPts val="4500"/>
              <a:buFont typeface="Libre Franklin Medium"/>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8" name="Google Shape;78;p18"/>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rmAutofit/>
          </a:bodyPr>
          <a:lstStyle>
            <a:lvl1pPr marL="457200" lvl="0" indent="-228600" algn="ctr"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9" name="Google Shape;79;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rgbClr val="102649"/>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0" name="Google Shape;80;p18"/>
          <p:cNvSpPr txBox="1">
            <a:spLocks noGrp="1"/>
          </p:cNvSpPr>
          <p:nvPr>
            <p:ph type="ftr" idx="11"/>
          </p:nvPr>
        </p:nvSpPr>
        <p:spPr>
          <a:xfrm>
            <a:off x="3028950" y="4767263"/>
            <a:ext cx="30588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solidFill>
                  <a:srgbClr val="102649"/>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1" name="Google Shape;81;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102649"/>
                </a:solidFill>
                <a:latin typeface="Libre Franklin"/>
                <a:ea typeface="Libre Franklin"/>
                <a:cs typeface="Libre Franklin"/>
                <a:sym typeface="Libre Franklin"/>
              </a:defRPr>
            </a:lvl1pPr>
            <a:lvl2pPr marL="0" marR="0" lvl="1" indent="0" algn="l" rtl="0">
              <a:spcBef>
                <a:spcPts val="0"/>
              </a:spcBef>
              <a:buNone/>
              <a:defRPr sz="1400">
                <a:solidFill>
                  <a:srgbClr val="102649"/>
                </a:solidFill>
                <a:latin typeface="Libre Franklin"/>
                <a:ea typeface="Libre Franklin"/>
                <a:cs typeface="Libre Franklin"/>
                <a:sym typeface="Libre Franklin"/>
              </a:defRPr>
            </a:lvl2pPr>
            <a:lvl3pPr marL="0" marR="0" lvl="2" indent="0" algn="l" rtl="0">
              <a:spcBef>
                <a:spcPts val="0"/>
              </a:spcBef>
              <a:buNone/>
              <a:defRPr sz="1400">
                <a:solidFill>
                  <a:srgbClr val="102649"/>
                </a:solidFill>
                <a:latin typeface="Libre Franklin"/>
                <a:ea typeface="Libre Franklin"/>
                <a:cs typeface="Libre Franklin"/>
                <a:sym typeface="Libre Franklin"/>
              </a:defRPr>
            </a:lvl3pPr>
            <a:lvl4pPr marL="0" marR="0" lvl="3" indent="0" algn="l" rtl="0">
              <a:spcBef>
                <a:spcPts val="0"/>
              </a:spcBef>
              <a:buNone/>
              <a:defRPr sz="1400">
                <a:solidFill>
                  <a:srgbClr val="102649"/>
                </a:solidFill>
                <a:latin typeface="Libre Franklin"/>
                <a:ea typeface="Libre Franklin"/>
                <a:cs typeface="Libre Franklin"/>
                <a:sym typeface="Libre Franklin"/>
              </a:defRPr>
            </a:lvl4pPr>
            <a:lvl5pPr marL="0" marR="0" lvl="4" indent="0" algn="l" rtl="0">
              <a:spcBef>
                <a:spcPts val="0"/>
              </a:spcBef>
              <a:buNone/>
              <a:defRPr sz="1400">
                <a:solidFill>
                  <a:srgbClr val="102649"/>
                </a:solidFill>
                <a:latin typeface="Libre Franklin"/>
                <a:ea typeface="Libre Franklin"/>
                <a:cs typeface="Libre Franklin"/>
                <a:sym typeface="Libre Franklin"/>
              </a:defRPr>
            </a:lvl5pPr>
            <a:lvl6pPr marL="0" marR="0" lvl="5" indent="0" algn="l" rtl="0">
              <a:spcBef>
                <a:spcPts val="0"/>
              </a:spcBef>
              <a:buNone/>
              <a:defRPr sz="1400">
                <a:solidFill>
                  <a:srgbClr val="102649"/>
                </a:solidFill>
                <a:latin typeface="Libre Franklin"/>
                <a:ea typeface="Libre Franklin"/>
                <a:cs typeface="Libre Franklin"/>
                <a:sym typeface="Libre Franklin"/>
              </a:defRPr>
            </a:lvl6pPr>
            <a:lvl7pPr marL="0" marR="0" lvl="6" indent="0" algn="l" rtl="0">
              <a:spcBef>
                <a:spcPts val="0"/>
              </a:spcBef>
              <a:buNone/>
              <a:defRPr sz="1400">
                <a:solidFill>
                  <a:srgbClr val="102649"/>
                </a:solidFill>
                <a:latin typeface="Libre Franklin"/>
                <a:ea typeface="Libre Franklin"/>
                <a:cs typeface="Libre Franklin"/>
                <a:sym typeface="Libre Franklin"/>
              </a:defRPr>
            </a:lvl7pPr>
            <a:lvl8pPr marL="0" marR="0" lvl="7" indent="0" algn="l" rtl="0">
              <a:spcBef>
                <a:spcPts val="0"/>
              </a:spcBef>
              <a:buNone/>
              <a:defRPr sz="1400">
                <a:solidFill>
                  <a:srgbClr val="102649"/>
                </a:solidFill>
                <a:latin typeface="Libre Franklin"/>
                <a:ea typeface="Libre Franklin"/>
                <a:cs typeface="Libre Franklin"/>
                <a:sym typeface="Libre Franklin"/>
              </a:defRPr>
            </a:lvl8pPr>
            <a:lvl9pPr marL="0" marR="0" lvl="8" indent="0" algn="l" rtl="0">
              <a:spcBef>
                <a:spcPts val="0"/>
              </a:spcBef>
              <a:buNone/>
              <a:defRPr sz="14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007780"/>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4" name="Google Shape;84;p19"/>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rgbClr val="102649"/>
              </a:buClr>
              <a:buSzPts val="1800"/>
              <a:buNone/>
              <a:defRPr sz="1800" b="1"/>
            </a:lvl1pPr>
            <a:lvl2pPr marL="914400" lvl="1" indent="-228600" algn="l" rtl="0">
              <a:lnSpc>
                <a:spcPct val="90000"/>
              </a:lnSpc>
              <a:spcBef>
                <a:spcPts val="400"/>
              </a:spcBef>
              <a:spcAft>
                <a:spcPts val="0"/>
              </a:spcAft>
              <a:buClr>
                <a:srgbClr val="102649"/>
              </a:buClr>
              <a:buSzPts val="1500"/>
              <a:buNone/>
              <a:defRPr sz="1500" b="1"/>
            </a:lvl2pPr>
            <a:lvl3pPr marL="1371600" lvl="2" indent="-228600" algn="l" rtl="0">
              <a:lnSpc>
                <a:spcPct val="90000"/>
              </a:lnSpc>
              <a:spcBef>
                <a:spcPts val="400"/>
              </a:spcBef>
              <a:spcAft>
                <a:spcPts val="0"/>
              </a:spcAft>
              <a:buClr>
                <a:srgbClr val="102649"/>
              </a:buClr>
              <a:buSzPts val="1400"/>
              <a:buNone/>
              <a:defRPr sz="1400" b="1"/>
            </a:lvl3pPr>
            <a:lvl4pPr marL="1828800" lvl="3" indent="-228600" algn="l" rtl="0">
              <a:lnSpc>
                <a:spcPct val="90000"/>
              </a:lnSpc>
              <a:spcBef>
                <a:spcPts val="400"/>
              </a:spcBef>
              <a:spcAft>
                <a:spcPts val="0"/>
              </a:spcAft>
              <a:buClr>
                <a:srgbClr val="102649"/>
              </a:buClr>
              <a:buSzPts val="1200"/>
              <a:buNone/>
              <a:defRPr sz="1200" b="1"/>
            </a:lvl4pPr>
            <a:lvl5pPr marL="2286000" lvl="4" indent="-228600" algn="l" rtl="0">
              <a:lnSpc>
                <a:spcPct val="90000"/>
              </a:lnSpc>
              <a:spcBef>
                <a:spcPts val="400"/>
              </a:spcBef>
              <a:spcAft>
                <a:spcPts val="0"/>
              </a:spcAft>
              <a:buClr>
                <a:srgbClr val="102649"/>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85" name="Google Shape;85;p19"/>
          <p:cNvSpPr txBox="1">
            <a:spLocks noGrp="1"/>
          </p:cNvSpPr>
          <p:nvPr>
            <p:ph type="body" idx="2"/>
          </p:nvPr>
        </p:nvSpPr>
        <p:spPr>
          <a:xfrm>
            <a:off x="629841" y="1878806"/>
            <a:ext cx="3868200" cy="23460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102649"/>
              </a:buClr>
              <a:buSzPts val="1400"/>
              <a:buChar char="•"/>
              <a:defRPr/>
            </a:lvl1pPr>
            <a:lvl2pPr marL="914400" lvl="1" indent="-317500" algn="l" rtl="0">
              <a:lnSpc>
                <a:spcPct val="90000"/>
              </a:lnSpc>
              <a:spcBef>
                <a:spcPts val="400"/>
              </a:spcBef>
              <a:spcAft>
                <a:spcPts val="0"/>
              </a:spcAft>
              <a:buClr>
                <a:srgbClr val="102649"/>
              </a:buClr>
              <a:buSzPts val="1400"/>
              <a:buChar char="•"/>
              <a:defRPr/>
            </a:lvl2pPr>
            <a:lvl3pPr marL="1371600" lvl="2" indent="-317500" algn="l" rtl="0">
              <a:lnSpc>
                <a:spcPct val="90000"/>
              </a:lnSpc>
              <a:spcBef>
                <a:spcPts val="400"/>
              </a:spcBef>
              <a:spcAft>
                <a:spcPts val="0"/>
              </a:spcAft>
              <a:buClr>
                <a:srgbClr val="102649"/>
              </a:buClr>
              <a:buSzPts val="1400"/>
              <a:buChar char="•"/>
              <a:defRPr/>
            </a:lvl3pPr>
            <a:lvl4pPr marL="1828800" lvl="3" indent="-317500" algn="l" rtl="0">
              <a:lnSpc>
                <a:spcPct val="90000"/>
              </a:lnSpc>
              <a:spcBef>
                <a:spcPts val="400"/>
              </a:spcBef>
              <a:spcAft>
                <a:spcPts val="0"/>
              </a:spcAft>
              <a:buClr>
                <a:srgbClr val="102649"/>
              </a:buClr>
              <a:buSzPts val="1400"/>
              <a:buChar char="•"/>
              <a:defRPr/>
            </a:lvl4pPr>
            <a:lvl5pPr marL="2286000" lvl="4" indent="-317500" algn="l" rtl="0">
              <a:lnSpc>
                <a:spcPct val="90000"/>
              </a:lnSpc>
              <a:spcBef>
                <a:spcPts val="400"/>
              </a:spcBef>
              <a:spcAft>
                <a:spcPts val="0"/>
              </a:spcAft>
              <a:buClr>
                <a:srgbClr val="102649"/>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6" name="Google Shape;86;p19"/>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rgbClr val="102649"/>
              </a:buClr>
              <a:buSzPts val="1800"/>
              <a:buNone/>
              <a:defRPr sz="1800" b="1"/>
            </a:lvl1pPr>
            <a:lvl2pPr marL="914400" lvl="1" indent="-228600" algn="l" rtl="0">
              <a:lnSpc>
                <a:spcPct val="90000"/>
              </a:lnSpc>
              <a:spcBef>
                <a:spcPts val="400"/>
              </a:spcBef>
              <a:spcAft>
                <a:spcPts val="0"/>
              </a:spcAft>
              <a:buClr>
                <a:srgbClr val="102649"/>
              </a:buClr>
              <a:buSzPts val="1500"/>
              <a:buNone/>
              <a:defRPr sz="1500" b="1"/>
            </a:lvl2pPr>
            <a:lvl3pPr marL="1371600" lvl="2" indent="-228600" algn="l" rtl="0">
              <a:lnSpc>
                <a:spcPct val="90000"/>
              </a:lnSpc>
              <a:spcBef>
                <a:spcPts val="400"/>
              </a:spcBef>
              <a:spcAft>
                <a:spcPts val="0"/>
              </a:spcAft>
              <a:buClr>
                <a:srgbClr val="102649"/>
              </a:buClr>
              <a:buSzPts val="1400"/>
              <a:buNone/>
              <a:defRPr sz="1400" b="1"/>
            </a:lvl3pPr>
            <a:lvl4pPr marL="1828800" lvl="3" indent="-228600" algn="l" rtl="0">
              <a:lnSpc>
                <a:spcPct val="90000"/>
              </a:lnSpc>
              <a:spcBef>
                <a:spcPts val="400"/>
              </a:spcBef>
              <a:spcAft>
                <a:spcPts val="0"/>
              </a:spcAft>
              <a:buClr>
                <a:srgbClr val="102649"/>
              </a:buClr>
              <a:buSzPts val="1200"/>
              <a:buNone/>
              <a:defRPr sz="1200" b="1"/>
            </a:lvl4pPr>
            <a:lvl5pPr marL="2286000" lvl="4" indent="-228600" algn="l" rtl="0">
              <a:lnSpc>
                <a:spcPct val="90000"/>
              </a:lnSpc>
              <a:spcBef>
                <a:spcPts val="400"/>
              </a:spcBef>
              <a:spcAft>
                <a:spcPts val="0"/>
              </a:spcAft>
              <a:buClr>
                <a:srgbClr val="102649"/>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87" name="Google Shape;87;p19"/>
          <p:cNvSpPr txBox="1">
            <a:spLocks noGrp="1"/>
          </p:cNvSpPr>
          <p:nvPr>
            <p:ph type="body" idx="4"/>
          </p:nvPr>
        </p:nvSpPr>
        <p:spPr>
          <a:xfrm>
            <a:off x="4629150" y="1878806"/>
            <a:ext cx="3887400" cy="23460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102649"/>
              </a:buClr>
              <a:buSzPts val="1400"/>
              <a:buChar char="•"/>
              <a:defRPr/>
            </a:lvl1pPr>
            <a:lvl2pPr marL="914400" lvl="1" indent="-317500" algn="l" rtl="0">
              <a:lnSpc>
                <a:spcPct val="90000"/>
              </a:lnSpc>
              <a:spcBef>
                <a:spcPts val="400"/>
              </a:spcBef>
              <a:spcAft>
                <a:spcPts val="0"/>
              </a:spcAft>
              <a:buClr>
                <a:srgbClr val="102649"/>
              </a:buClr>
              <a:buSzPts val="1400"/>
              <a:buChar char="•"/>
              <a:defRPr/>
            </a:lvl2pPr>
            <a:lvl3pPr marL="1371600" lvl="2" indent="-317500" algn="l" rtl="0">
              <a:lnSpc>
                <a:spcPct val="90000"/>
              </a:lnSpc>
              <a:spcBef>
                <a:spcPts val="400"/>
              </a:spcBef>
              <a:spcAft>
                <a:spcPts val="0"/>
              </a:spcAft>
              <a:buClr>
                <a:srgbClr val="102649"/>
              </a:buClr>
              <a:buSzPts val="1400"/>
              <a:buChar char="•"/>
              <a:defRPr/>
            </a:lvl3pPr>
            <a:lvl4pPr marL="1828800" lvl="3" indent="-317500" algn="l" rtl="0">
              <a:lnSpc>
                <a:spcPct val="90000"/>
              </a:lnSpc>
              <a:spcBef>
                <a:spcPts val="400"/>
              </a:spcBef>
              <a:spcAft>
                <a:spcPts val="0"/>
              </a:spcAft>
              <a:buClr>
                <a:srgbClr val="102649"/>
              </a:buClr>
              <a:buSzPts val="1400"/>
              <a:buChar char="•"/>
              <a:defRPr/>
            </a:lvl4pPr>
            <a:lvl5pPr marL="2286000" lvl="4" indent="-317500" algn="l" rtl="0">
              <a:lnSpc>
                <a:spcPct val="90000"/>
              </a:lnSpc>
              <a:spcBef>
                <a:spcPts val="400"/>
              </a:spcBef>
              <a:spcAft>
                <a:spcPts val="0"/>
              </a:spcAft>
              <a:buClr>
                <a:srgbClr val="102649"/>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8" name="Google Shape;88;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9" name="Google Shape;89;p19"/>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90"/>
        <p:cNvGrpSpPr/>
        <p:nvPr/>
      </p:nvGrpSpPr>
      <p:grpSpPr>
        <a:xfrm>
          <a:off x="0" y="0"/>
          <a:ext cx="0" cy="0"/>
          <a:chOff x="0" y="0"/>
          <a:chExt cx="0" cy="0"/>
        </a:xfrm>
      </p:grpSpPr>
      <p:sp>
        <p:nvSpPr>
          <p:cNvPr id="91" name="Google Shape;91;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rgbClr val="102649"/>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2" name="Google Shape;92;p20"/>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solidFill>
                  <a:srgbClr val="102649"/>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21"/>
          <p:cNvSpPr txBox="1">
            <a:spLocks noGrp="1"/>
          </p:cNvSpPr>
          <p:nvPr>
            <p:ph type="title"/>
          </p:nvPr>
        </p:nvSpPr>
        <p:spPr>
          <a:xfrm>
            <a:off x="629841" y="741759"/>
            <a:ext cx="2949300" cy="801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007780"/>
              </a:buClr>
              <a:buSzPts val="2400"/>
              <a:buFont typeface="Libre Franklin Medium"/>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5" name="Google Shape;95;p21"/>
          <p:cNvSpPr txBox="1">
            <a:spLocks noGrp="1"/>
          </p:cNvSpPr>
          <p:nvPr>
            <p:ph type="body" idx="1"/>
          </p:nvPr>
        </p:nvSpPr>
        <p:spPr>
          <a:xfrm>
            <a:off x="3887391" y="1418573"/>
            <a:ext cx="4629000" cy="2977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rgbClr val="102649"/>
              </a:buClr>
              <a:buSzPts val="2400"/>
              <a:buChar char="•"/>
              <a:defRPr sz="2400"/>
            </a:lvl1pPr>
            <a:lvl2pPr marL="914400" lvl="1" indent="-361950" algn="l" rtl="0">
              <a:lnSpc>
                <a:spcPct val="90000"/>
              </a:lnSpc>
              <a:spcBef>
                <a:spcPts val="400"/>
              </a:spcBef>
              <a:spcAft>
                <a:spcPts val="0"/>
              </a:spcAft>
              <a:buClr>
                <a:srgbClr val="102649"/>
              </a:buClr>
              <a:buSzPts val="2100"/>
              <a:buChar char="•"/>
              <a:defRPr sz="2100"/>
            </a:lvl2pPr>
            <a:lvl3pPr marL="1371600" lvl="2" indent="-342900" algn="l" rtl="0">
              <a:lnSpc>
                <a:spcPct val="90000"/>
              </a:lnSpc>
              <a:spcBef>
                <a:spcPts val="400"/>
              </a:spcBef>
              <a:spcAft>
                <a:spcPts val="0"/>
              </a:spcAft>
              <a:buClr>
                <a:srgbClr val="102649"/>
              </a:buClr>
              <a:buSzPts val="1800"/>
              <a:buChar char="•"/>
              <a:defRPr sz="1800"/>
            </a:lvl3pPr>
            <a:lvl4pPr marL="1828800" lvl="3" indent="-323850" algn="l" rtl="0">
              <a:lnSpc>
                <a:spcPct val="90000"/>
              </a:lnSpc>
              <a:spcBef>
                <a:spcPts val="400"/>
              </a:spcBef>
              <a:spcAft>
                <a:spcPts val="0"/>
              </a:spcAft>
              <a:buClr>
                <a:srgbClr val="102649"/>
              </a:buClr>
              <a:buSzPts val="1500"/>
              <a:buChar char="•"/>
              <a:defRPr sz="1500"/>
            </a:lvl4pPr>
            <a:lvl5pPr marL="2286000" lvl="4" indent="-323850" algn="l" rtl="0">
              <a:lnSpc>
                <a:spcPct val="90000"/>
              </a:lnSpc>
              <a:spcBef>
                <a:spcPts val="400"/>
              </a:spcBef>
              <a:spcAft>
                <a:spcPts val="0"/>
              </a:spcAft>
              <a:buClr>
                <a:srgbClr val="102649"/>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96" name="Google Shape;96;p21"/>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102649"/>
              </a:buClr>
              <a:buSzPts val="1200"/>
              <a:buNone/>
              <a:defRPr sz="1200"/>
            </a:lvl1pPr>
            <a:lvl2pPr marL="914400" lvl="1" indent="-228600" algn="l" rtl="0">
              <a:lnSpc>
                <a:spcPct val="90000"/>
              </a:lnSpc>
              <a:spcBef>
                <a:spcPts val="400"/>
              </a:spcBef>
              <a:spcAft>
                <a:spcPts val="0"/>
              </a:spcAft>
              <a:buClr>
                <a:srgbClr val="102649"/>
              </a:buClr>
              <a:buSzPts val="1100"/>
              <a:buNone/>
              <a:defRPr sz="1100"/>
            </a:lvl2pPr>
            <a:lvl3pPr marL="1371600" lvl="2" indent="-228600" algn="l" rtl="0">
              <a:lnSpc>
                <a:spcPct val="90000"/>
              </a:lnSpc>
              <a:spcBef>
                <a:spcPts val="400"/>
              </a:spcBef>
              <a:spcAft>
                <a:spcPts val="0"/>
              </a:spcAft>
              <a:buClr>
                <a:srgbClr val="102649"/>
              </a:buClr>
              <a:buSzPts val="900"/>
              <a:buNone/>
              <a:defRPr sz="900"/>
            </a:lvl3pPr>
            <a:lvl4pPr marL="1828800" lvl="3" indent="-228600" algn="l" rtl="0">
              <a:lnSpc>
                <a:spcPct val="90000"/>
              </a:lnSpc>
              <a:spcBef>
                <a:spcPts val="400"/>
              </a:spcBef>
              <a:spcAft>
                <a:spcPts val="0"/>
              </a:spcAft>
              <a:buClr>
                <a:srgbClr val="102649"/>
              </a:buClr>
              <a:buSzPts val="800"/>
              <a:buNone/>
              <a:defRPr sz="800"/>
            </a:lvl4pPr>
            <a:lvl5pPr marL="2286000" lvl="4" indent="-228600" algn="l" rtl="0">
              <a:lnSpc>
                <a:spcPct val="90000"/>
              </a:lnSpc>
              <a:spcBef>
                <a:spcPts val="400"/>
              </a:spcBef>
              <a:spcAft>
                <a:spcPts val="0"/>
              </a:spcAft>
              <a:buClr>
                <a:srgbClr val="102649"/>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97" name="Google Shape;97;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rgbClr val="102649"/>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8" name="Google Shape;98;p21"/>
          <p:cNvSpPr txBox="1">
            <a:spLocks noGrp="1"/>
          </p:cNvSpPr>
          <p:nvPr>
            <p:ph type="ftr" idx="11"/>
          </p:nvPr>
        </p:nvSpPr>
        <p:spPr>
          <a:xfrm>
            <a:off x="3028950" y="4767263"/>
            <a:ext cx="30306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solidFill>
                  <a:srgbClr val="102649"/>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9" name="Google Shape;99;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102649"/>
                </a:solidFill>
                <a:latin typeface="Libre Franklin"/>
                <a:ea typeface="Libre Franklin"/>
                <a:cs typeface="Libre Franklin"/>
                <a:sym typeface="Libre Franklin"/>
              </a:defRPr>
            </a:lvl1pPr>
            <a:lvl2pPr marL="0" marR="0" lvl="1" indent="0" algn="l" rtl="0">
              <a:spcBef>
                <a:spcPts val="0"/>
              </a:spcBef>
              <a:buNone/>
              <a:defRPr sz="1400">
                <a:solidFill>
                  <a:srgbClr val="102649"/>
                </a:solidFill>
                <a:latin typeface="Libre Franklin"/>
                <a:ea typeface="Libre Franklin"/>
                <a:cs typeface="Libre Franklin"/>
                <a:sym typeface="Libre Franklin"/>
              </a:defRPr>
            </a:lvl2pPr>
            <a:lvl3pPr marL="0" marR="0" lvl="2" indent="0" algn="l" rtl="0">
              <a:spcBef>
                <a:spcPts val="0"/>
              </a:spcBef>
              <a:buNone/>
              <a:defRPr sz="1400">
                <a:solidFill>
                  <a:srgbClr val="102649"/>
                </a:solidFill>
                <a:latin typeface="Libre Franklin"/>
                <a:ea typeface="Libre Franklin"/>
                <a:cs typeface="Libre Franklin"/>
                <a:sym typeface="Libre Franklin"/>
              </a:defRPr>
            </a:lvl3pPr>
            <a:lvl4pPr marL="0" marR="0" lvl="3" indent="0" algn="l" rtl="0">
              <a:spcBef>
                <a:spcPts val="0"/>
              </a:spcBef>
              <a:buNone/>
              <a:defRPr sz="1400">
                <a:solidFill>
                  <a:srgbClr val="102649"/>
                </a:solidFill>
                <a:latin typeface="Libre Franklin"/>
                <a:ea typeface="Libre Franklin"/>
                <a:cs typeface="Libre Franklin"/>
                <a:sym typeface="Libre Franklin"/>
              </a:defRPr>
            </a:lvl4pPr>
            <a:lvl5pPr marL="0" marR="0" lvl="4" indent="0" algn="l" rtl="0">
              <a:spcBef>
                <a:spcPts val="0"/>
              </a:spcBef>
              <a:buNone/>
              <a:defRPr sz="1400">
                <a:solidFill>
                  <a:srgbClr val="102649"/>
                </a:solidFill>
                <a:latin typeface="Libre Franklin"/>
                <a:ea typeface="Libre Franklin"/>
                <a:cs typeface="Libre Franklin"/>
                <a:sym typeface="Libre Franklin"/>
              </a:defRPr>
            </a:lvl5pPr>
            <a:lvl6pPr marL="0" marR="0" lvl="5" indent="0" algn="l" rtl="0">
              <a:spcBef>
                <a:spcPts val="0"/>
              </a:spcBef>
              <a:buNone/>
              <a:defRPr sz="1400">
                <a:solidFill>
                  <a:srgbClr val="102649"/>
                </a:solidFill>
                <a:latin typeface="Libre Franklin"/>
                <a:ea typeface="Libre Franklin"/>
                <a:cs typeface="Libre Franklin"/>
                <a:sym typeface="Libre Franklin"/>
              </a:defRPr>
            </a:lvl6pPr>
            <a:lvl7pPr marL="0" marR="0" lvl="6" indent="0" algn="l" rtl="0">
              <a:spcBef>
                <a:spcPts val="0"/>
              </a:spcBef>
              <a:buNone/>
              <a:defRPr sz="1400">
                <a:solidFill>
                  <a:srgbClr val="102649"/>
                </a:solidFill>
                <a:latin typeface="Libre Franklin"/>
                <a:ea typeface="Libre Franklin"/>
                <a:cs typeface="Libre Franklin"/>
                <a:sym typeface="Libre Franklin"/>
              </a:defRPr>
            </a:lvl7pPr>
            <a:lvl8pPr marL="0" marR="0" lvl="7" indent="0" algn="l" rtl="0">
              <a:spcBef>
                <a:spcPts val="0"/>
              </a:spcBef>
              <a:buNone/>
              <a:defRPr sz="1400">
                <a:solidFill>
                  <a:srgbClr val="102649"/>
                </a:solidFill>
                <a:latin typeface="Libre Franklin"/>
                <a:ea typeface="Libre Franklin"/>
                <a:cs typeface="Libre Franklin"/>
                <a:sym typeface="Libre Franklin"/>
              </a:defRPr>
            </a:lvl8pPr>
            <a:lvl9pPr marL="0" marR="0" lvl="8" indent="0" algn="l" rtl="0">
              <a:spcBef>
                <a:spcPts val="0"/>
              </a:spcBef>
              <a:buNone/>
              <a:defRPr sz="14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0"/>
        <p:cNvGrpSpPr/>
        <p:nvPr/>
      </p:nvGrpSpPr>
      <p:grpSpPr>
        <a:xfrm>
          <a:off x="0" y="0"/>
          <a:ext cx="0" cy="0"/>
          <a:chOff x="0" y="0"/>
          <a:chExt cx="0" cy="0"/>
        </a:xfrm>
      </p:grpSpPr>
      <p:sp>
        <p:nvSpPr>
          <p:cNvPr id="101" name="Google Shape;101;p22"/>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007780"/>
              </a:buClr>
              <a:buSzPts val="2400"/>
              <a:buFont typeface="Libre Franklin Medium"/>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2" name="Google Shape;102;p22"/>
          <p:cNvSpPr>
            <a:spLocks noGrp="1"/>
          </p:cNvSpPr>
          <p:nvPr>
            <p:ph type="pic" idx="2"/>
          </p:nvPr>
        </p:nvSpPr>
        <p:spPr>
          <a:xfrm>
            <a:off x="3887391" y="740569"/>
            <a:ext cx="4629000" cy="3477600"/>
          </a:xfrm>
          <a:prstGeom prst="rect">
            <a:avLst/>
          </a:prstGeom>
          <a:noFill/>
          <a:ln>
            <a:noFill/>
          </a:ln>
        </p:spPr>
      </p:sp>
      <p:sp>
        <p:nvSpPr>
          <p:cNvPr id="103" name="Google Shape;103;p22"/>
          <p:cNvSpPr txBox="1">
            <a:spLocks noGrp="1"/>
          </p:cNvSpPr>
          <p:nvPr>
            <p:ph type="body" idx="1"/>
          </p:nvPr>
        </p:nvSpPr>
        <p:spPr>
          <a:xfrm>
            <a:off x="629841" y="1543049"/>
            <a:ext cx="2949300" cy="26754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102649"/>
              </a:buClr>
              <a:buSzPts val="1200"/>
              <a:buNone/>
              <a:defRPr sz="1200"/>
            </a:lvl1pPr>
            <a:lvl2pPr marL="914400" lvl="1" indent="-228600" algn="l" rtl="0">
              <a:lnSpc>
                <a:spcPct val="90000"/>
              </a:lnSpc>
              <a:spcBef>
                <a:spcPts val="400"/>
              </a:spcBef>
              <a:spcAft>
                <a:spcPts val="0"/>
              </a:spcAft>
              <a:buClr>
                <a:srgbClr val="102649"/>
              </a:buClr>
              <a:buSzPts val="1100"/>
              <a:buNone/>
              <a:defRPr sz="1100"/>
            </a:lvl2pPr>
            <a:lvl3pPr marL="1371600" lvl="2" indent="-228600" algn="l" rtl="0">
              <a:lnSpc>
                <a:spcPct val="90000"/>
              </a:lnSpc>
              <a:spcBef>
                <a:spcPts val="400"/>
              </a:spcBef>
              <a:spcAft>
                <a:spcPts val="0"/>
              </a:spcAft>
              <a:buClr>
                <a:srgbClr val="102649"/>
              </a:buClr>
              <a:buSzPts val="900"/>
              <a:buNone/>
              <a:defRPr sz="900"/>
            </a:lvl3pPr>
            <a:lvl4pPr marL="1828800" lvl="3" indent="-228600" algn="l" rtl="0">
              <a:lnSpc>
                <a:spcPct val="90000"/>
              </a:lnSpc>
              <a:spcBef>
                <a:spcPts val="400"/>
              </a:spcBef>
              <a:spcAft>
                <a:spcPts val="0"/>
              </a:spcAft>
              <a:buClr>
                <a:srgbClr val="102649"/>
              </a:buClr>
              <a:buSzPts val="800"/>
              <a:buNone/>
              <a:defRPr sz="800"/>
            </a:lvl4pPr>
            <a:lvl5pPr marL="2286000" lvl="4" indent="-228600" algn="l" rtl="0">
              <a:lnSpc>
                <a:spcPct val="90000"/>
              </a:lnSpc>
              <a:spcBef>
                <a:spcPts val="400"/>
              </a:spcBef>
              <a:spcAft>
                <a:spcPts val="0"/>
              </a:spcAft>
              <a:buClr>
                <a:srgbClr val="102649"/>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04" name="Google Shape;104;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5" name="Google Shape;105;p22"/>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6"/>
        <p:cNvGrpSpPr/>
        <p:nvPr/>
      </p:nvGrpSpPr>
      <p:grpSpPr>
        <a:xfrm>
          <a:off x="0" y="0"/>
          <a:ext cx="0" cy="0"/>
          <a:chOff x="0" y="0"/>
          <a:chExt cx="0" cy="0"/>
        </a:xfrm>
      </p:grpSpPr>
      <p:sp>
        <p:nvSpPr>
          <p:cNvPr id="107" name="Google Shape;107;p2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007780"/>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8" name="Google Shape;108;p23"/>
          <p:cNvSpPr txBox="1">
            <a:spLocks noGrp="1"/>
          </p:cNvSpPr>
          <p:nvPr>
            <p:ph type="body" idx="1"/>
          </p:nvPr>
        </p:nvSpPr>
        <p:spPr>
          <a:xfrm rot="5400000">
            <a:off x="3141000" y="-1143131"/>
            <a:ext cx="28620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102649"/>
              </a:buClr>
              <a:buSzPts val="1400"/>
              <a:buChar char="•"/>
              <a:defRPr/>
            </a:lvl1pPr>
            <a:lvl2pPr marL="914400" lvl="1" indent="-317500" algn="l" rtl="0">
              <a:lnSpc>
                <a:spcPct val="90000"/>
              </a:lnSpc>
              <a:spcBef>
                <a:spcPts val="400"/>
              </a:spcBef>
              <a:spcAft>
                <a:spcPts val="0"/>
              </a:spcAft>
              <a:buClr>
                <a:srgbClr val="102649"/>
              </a:buClr>
              <a:buSzPts val="1400"/>
              <a:buChar char="•"/>
              <a:defRPr/>
            </a:lvl2pPr>
            <a:lvl3pPr marL="1371600" lvl="2" indent="-317500" algn="l" rtl="0">
              <a:lnSpc>
                <a:spcPct val="90000"/>
              </a:lnSpc>
              <a:spcBef>
                <a:spcPts val="400"/>
              </a:spcBef>
              <a:spcAft>
                <a:spcPts val="0"/>
              </a:spcAft>
              <a:buClr>
                <a:srgbClr val="102649"/>
              </a:buClr>
              <a:buSzPts val="1400"/>
              <a:buChar char="•"/>
              <a:defRPr/>
            </a:lvl3pPr>
            <a:lvl4pPr marL="1828800" lvl="3" indent="-317500" algn="l" rtl="0">
              <a:lnSpc>
                <a:spcPct val="90000"/>
              </a:lnSpc>
              <a:spcBef>
                <a:spcPts val="400"/>
              </a:spcBef>
              <a:spcAft>
                <a:spcPts val="0"/>
              </a:spcAft>
              <a:buClr>
                <a:srgbClr val="102649"/>
              </a:buClr>
              <a:buSzPts val="1400"/>
              <a:buChar char="•"/>
              <a:defRPr/>
            </a:lvl4pPr>
            <a:lvl5pPr marL="2286000" lvl="4" indent="-317500" algn="l" rtl="0">
              <a:lnSpc>
                <a:spcPct val="90000"/>
              </a:lnSpc>
              <a:spcBef>
                <a:spcPts val="400"/>
              </a:spcBef>
              <a:spcAft>
                <a:spcPts val="0"/>
              </a:spcAft>
              <a:buClr>
                <a:srgbClr val="102649"/>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9" name="Google Shape;109;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0" name="Google Shape;110;p23"/>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1"/>
        <p:cNvGrpSpPr/>
        <p:nvPr/>
      </p:nvGrpSpPr>
      <p:grpSpPr>
        <a:xfrm>
          <a:off x="0" y="0"/>
          <a:ext cx="0" cy="0"/>
          <a:chOff x="0" y="0"/>
          <a:chExt cx="0" cy="0"/>
        </a:xfrm>
      </p:grpSpPr>
      <p:sp>
        <p:nvSpPr>
          <p:cNvPr id="112" name="Google Shape;112;p24"/>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007780"/>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3" name="Google Shape;113;p24"/>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102649"/>
              </a:buClr>
              <a:buSzPts val="1400"/>
              <a:buChar char="•"/>
              <a:defRPr/>
            </a:lvl1pPr>
            <a:lvl2pPr marL="914400" lvl="1" indent="-317500" algn="l" rtl="0">
              <a:lnSpc>
                <a:spcPct val="90000"/>
              </a:lnSpc>
              <a:spcBef>
                <a:spcPts val="400"/>
              </a:spcBef>
              <a:spcAft>
                <a:spcPts val="0"/>
              </a:spcAft>
              <a:buClr>
                <a:srgbClr val="102649"/>
              </a:buClr>
              <a:buSzPts val="1400"/>
              <a:buChar char="•"/>
              <a:defRPr/>
            </a:lvl2pPr>
            <a:lvl3pPr marL="1371600" lvl="2" indent="-317500" algn="l" rtl="0">
              <a:lnSpc>
                <a:spcPct val="90000"/>
              </a:lnSpc>
              <a:spcBef>
                <a:spcPts val="400"/>
              </a:spcBef>
              <a:spcAft>
                <a:spcPts val="0"/>
              </a:spcAft>
              <a:buClr>
                <a:srgbClr val="102649"/>
              </a:buClr>
              <a:buSzPts val="1400"/>
              <a:buChar char="•"/>
              <a:defRPr/>
            </a:lvl3pPr>
            <a:lvl4pPr marL="1828800" lvl="3" indent="-317500" algn="l" rtl="0">
              <a:lnSpc>
                <a:spcPct val="90000"/>
              </a:lnSpc>
              <a:spcBef>
                <a:spcPts val="400"/>
              </a:spcBef>
              <a:spcAft>
                <a:spcPts val="0"/>
              </a:spcAft>
              <a:buClr>
                <a:srgbClr val="102649"/>
              </a:buClr>
              <a:buSzPts val="1400"/>
              <a:buChar char="•"/>
              <a:defRPr/>
            </a:lvl4pPr>
            <a:lvl5pPr marL="2286000" lvl="4" indent="-317500" algn="l" rtl="0">
              <a:lnSpc>
                <a:spcPct val="90000"/>
              </a:lnSpc>
              <a:spcBef>
                <a:spcPts val="400"/>
              </a:spcBef>
              <a:spcAft>
                <a:spcPts val="0"/>
              </a:spcAft>
              <a:buClr>
                <a:srgbClr val="102649"/>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4" name="Google Shape;114;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5" name="Google Shape;115;p24"/>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lain White">
  <p:cSld name="TITLE_1">
    <p:spTree>
      <p:nvGrpSpPr>
        <p:cNvPr id="1" name="Shape 116"/>
        <p:cNvGrpSpPr/>
        <p:nvPr/>
      </p:nvGrpSpPr>
      <p:grpSpPr>
        <a:xfrm>
          <a:off x="0" y="0"/>
          <a:ext cx="0" cy="0"/>
          <a:chOff x="0" y="0"/>
          <a:chExt cx="0" cy="0"/>
        </a:xfrm>
      </p:grpSpPr>
      <p:sp>
        <p:nvSpPr>
          <p:cNvPr id="117" name="Google Shape;117;p25"/>
          <p:cNvSpPr/>
          <p:nvPr/>
        </p:nvSpPr>
        <p:spPr>
          <a:xfrm>
            <a:off x="0" y="2571750"/>
            <a:ext cx="9144967" cy="2578341"/>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118" name="Google Shape;118;p25" descr="A picture containing object&#10;&#10;Description generated with high confidence"/>
          <p:cNvPicPr preferRelativeResize="0"/>
          <p:nvPr/>
        </p:nvPicPr>
        <p:blipFill rotWithShape="1">
          <a:blip r:embed="rId2">
            <a:alphaModFix/>
          </a:blip>
          <a:srcRect/>
          <a:stretch/>
        </p:blipFill>
        <p:spPr>
          <a:xfrm>
            <a:off x="154000" y="4748081"/>
            <a:ext cx="1332769" cy="315863"/>
          </a:xfrm>
          <a:prstGeom prst="rect">
            <a:avLst/>
          </a:prstGeom>
          <a:noFill/>
          <a:ln>
            <a:noFill/>
          </a:ln>
        </p:spPr>
      </p:pic>
      <p:sp>
        <p:nvSpPr>
          <p:cNvPr id="119" name="Google Shape;119;p25"/>
          <p:cNvSpPr txBox="1">
            <a:spLocks noGrp="1"/>
          </p:cNvSpPr>
          <p:nvPr>
            <p:ph type="title"/>
          </p:nvPr>
        </p:nvSpPr>
        <p:spPr>
          <a:xfrm>
            <a:off x="339635" y="225188"/>
            <a:ext cx="8490600" cy="5718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3600"/>
              <a:buFont typeface="Century Gothic"/>
              <a:buNone/>
              <a:defRPr sz="3600" b="0" i="0" u="none" strike="noStrike" cap="none">
                <a:latin typeface="Century Gothic"/>
                <a:ea typeface="Century Gothic"/>
                <a:cs typeface="Century Gothic"/>
                <a:sym typeface="Century Gothic"/>
              </a:defRPr>
            </a:lvl1pPr>
            <a:lvl2pPr lvl="1" rtl="0">
              <a:spcBef>
                <a:spcPts val="0"/>
              </a:spcBef>
              <a:spcAft>
                <a:spcPts val="0"/>
              </a:spcAft>
              <a:buSzPts val="1100"/>
              <a:buNone/>
              <a:defRPr sz="1800"/>
            </a:lvl2pPr>
            <a:lvl3pPr lvl="2" rtl="0">
              <a:spcBef>
                <a:spcPts val="0"/>
              </a:spcBef>
              <a:spcAft>
                <a:spcPts val="0"/>
              </a:spcAft>
              <a:buSzPts val="1100"/>
              <a:buNone/>
              <a:defRPr sz="1800"/>
            </a:lvl3pPr>
            <a:lvl4pPr lvl="3" rtl="0">
              <a:spcBef>
                <a:spcPts val="0"/>
              </a:spcBef>
              <a:spcAft>
                <a:spcPts val="0"/>
              </a:spcAft>
              <a:buSzPts val="1100"/>
              <a:buNone/>
              <a:defRPr sz="1800"/>
            </a:lvl4pPr>
            <a:lvl5pPr lvl="4" rtl="0">
              <a:spcBef>
                <a:spcPts val="0"/>
              </a:spcBef>
              <a:spcAft>
                <a:spcPts val="0"/>
              </a:spcAft>
              <a:buSzPts val="1100"/>
              <a:buNone/>
              <a:defRPr sz="1800"/>
            </a:lvl5pPr>
            <a:lvl6pPr lvl="5" rtl="0">
              <a:spcBef>
                <a:spcPts val="0"/>
              </a:spcBef>
              <a:spcAft>
                <a:spcPts val="0"/>
              </a:spcAft>
              <a:buSzPts val="1100"/>
              <a:buNone/>
              <a:defRPr sz="1800"/>
            </a:lvl6pPr>
            <a:lvl7pPr lvl="6" rtl="0">
              <a:spcBef>
                <a:spcPts val="0"/>
              </a:spcBef>
              <a:spcAft>
                <a:spcPts val="0"/>
              </a:spcAft>
              <a:buSzPts val="1100"/>
              <a:buNone/>
              <a:defRPr sz="1800"/>
            </a:lvl7pPr>
            <a:lvl8pPr lvl="7" rtl="0">
              <a:spcBef>
                <a:spcPts val="0"/>
              </a:spcBef>
              <a:spcAft>
                <a:spcPts val="0"/>
              </a:spcAft>
              <a:buSzPts val="1100"/>
              <a:buNone/>
              <a:defRPr sz="1800"/>
            </a:lvl8pPr>
            <a:lvl9pPr lvl="8" rtl="0">
              <a:spcBef>
                <a:spcPts val="0"/>
              </a:spcBef>
              <a:spcAft>
                <a:spcPts val="0"/>
              </a:spcAft>
              <a:buSzPts val="1100"/>
              <a:buNone/>
              <a:defRPr sz="1800"/>
            </a:lvl9pPr>
          </a:lstStyle>
          <a:p>
            <a:endParaRPr/>
          </a:p>
        </p:txBody>
      </p:sp>
      <p:sp>
        <p:nvSpPr>
          <p:cNvPr id="120" name="Google Shape;120;p25"/>
          <p:cNvSpPr txBox="1">
            <a:spLocks noGrp="1"/>
          </p:cNvSpPr>
          <p:nvPr>
            <p:ph type="body" idx="1"/>
          </p:nvPr>
        </p:nvSpPr>
        <p:spPr>
          <a:xfrm>
            <a:off x="339634" y="1369219"/>
            <a:ext cx="84906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SzPts val="2800"/>
              <a:buFont typeface="Century Gothic"/>
              <a:buNone/>
              <a:defRPr sz="2800" b="0" i="0" u="none" strike="noStrike" cap="none">
                <a:latin typeface="Century Gothic"/>
                <a:ea typeface="Century Gothic"/>
                <a:cs typeface="Century Gothic"/>
                <a:sym typeface="Century Gothic"/>
              </a:defRPr>
            </a:lvl1pPr>
            <a:lvl2pPr marL="914400" marR="0" lvl="1" indent="-381000" algn="l" rtl="0">
              <a:lnSpc>
                <a:spcPct val="90000"/>
              </a:lnSpc>
              <a:spcBef>
                <a:spcPts val="500"/>
              </a:spcBef>
              <a:spcAft>
                <a:spcPts val="0"/>
              </a:spcAft>
              <a:buSzPts val="2400"/>
              <a:buFont typeface="Arial"/>
              <a:buChar char="•"/>
              <a:defRPr sz="2400" b="0" i="0" u="none" strike="noStrike" cap="none">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SzPts val="2000"/>
              <a:buFont typeface="Arial"/>
              <a:buChar char="•"/>
              <a:defRPr sz="2000" b="0" i="0" u="none" strike="noStrike" cap="none">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9pPr>
          </a:lstStyle>
          <a:p>
            <a:endParaRPr/>
          </a:p>
        </p:txBody>
      </p:sp>
      <p:sp>
        <p:nvSpPr>
          <p:cNvPr id="121" name="Google Shape;121;p2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rtl="0">
              <a:buNone/>
              <a:defRPr sz="1300">
                <a:solidFill>
                  <a:srgbClr val="000000"/>
                </a:solidFill>
              </a:defRPr>
            </a:lvl1pPr>
            <a:lvl2pPr lvl="1" rtl="0">
              <a:buNone/>
              <a:defRPr sz="1300">
                <a:solidFill>
                  <a:srgbClr val="000000"/>
                </a:solidFill>
              </a:defRPr>
            </a:lvl2pPr>
            <a:lvl3pPr lvl="2" rtl="0">
              <a:buNone/>
              <a:defRPr sz="1300">
                <a:solidFill>
                  <a:srgbClr val="000000"/>
                </a:solidFill>
              </a:defRPr>
            </a:lvl3pPr>
            <a:lvl4pPr lvl="3" rtl="0">
              <a:buNone/>
              <a:defRPr sz="1300">
                <a:solidFill>
                  <a:srgbClr val="000000"/>
                </a:solidFill>
              </a:defRPr>
            </a:lvl4pPr>
            <a:lvl5pPr lvl="4" rtl="0">
              <a:buNone/>
              <a:defRPr sz="1300">
                <a:solidFill>
                  <a:srgbClr val="000000"/>
                </a:solidFill>
              </a:defRPr>
            </a:lvl5pPr>
            <a:lvl6pPr lvl="5" rtl="0">
              <a:buNone/>
              <a:defRPr sz="1300">
                <a:solidFill>
                  <a:srgbClr val="000000"/>
                </a:solidFill>
              </a:defRPr>
            </a:lvl6pPr>
            <a:lvl7pPr lvl="6" rtl="0">
              <a:buNone/>
              <a:defRPr sz="1300">
                <a:solidFill>
                  <a:srgbClr val="000000"/>
                </a:solidFill>
              </a:defRPr>
            </a:lvl7pPr>
            <a:lvl8pPr lvl="7" rtl="0">
              <a:buNone/>
              <a:defRPr sz="1300">
                <a:solidFill>
                  <a:srgbClr val="000000"/>
                </a:solidFill>
              </a:defRPr>
            </a:lvl8pPr>
            <a:lvl9pPr lvl="8" rtl="0">
              <a:buNone/>
              <a:defRPr sz="1300">
                <a:solidFill>
                  <a:srgbClr val="000000"/>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122"/>
        <p:cNvGrpSpPr/>
        <p:nvPr/>
      </p:nvGrpSpPr>
      <p:grpSpPr>
        <a:xfrm>
          <a:off x="0" y="0"/>
          <a:ext cx="0" cy="0"/>
          <a:chOff x="0" y="0"/>
          <a:chExt cx="0" cy="0"/>
        </a:xfrm>
      </p:grpSpPr>
      <p:sp>
        <p:nvSpPr>
          <p:cNvPr id="123" name="Google Shape;123;p2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rgbClr val="102649"/>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4" name="Google Shape;124;p26"/>
          <p:cNvSpPr txBox="1">
            <a:spLocks noGrp="1"/>
          </p:cNvSpPr>
          <p:nvPr>
            <p:ph type="ftr" idx="11"/>
          </p:nvPr>
        </p:nvSpPr>
        <p:spPr>
          <a:xfrm>
            <a:off x="3028950" y="4767263"/>
            <a:ext cx="26733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solidFill>
                  <a:srgbClr val="102649"/>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007780"/>
              </a:buClr>
              <a:buSzPts val="3300"/>
              <a:buFont typeface="Libre Franklin Medium"/>
              <a:buNone/>
              <a:defRPr sz="3300" b="0" i="0" u="none" strike="noStrike" cap="none">
                <a:solidFill>
                  <a:srgbClr val="007780"/>
                </a:solidFill>
                <a:latin typeface="Libre Franklin Medium"/>
                <a:ea typeface="Libre Franklin Medium"/>
                <a:cs typeface="Libre Franklin Medium"/>
                <a:sym typeface="Libre Franklin Medium"/>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28620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rgbClr val="102649"/>
              </a:buClr>
              <a:buSzPts val="2100"/>
              <a:buFont typeface="Arial"/>
              <a:buChar char="•"/>
              <a:defRPr sz="2100" b="0" i="0" u="none" strike="noStrike" cap="none">
                <a:solidFill>
                  <a:srgbClr val="102649"/>
                </a:solidFill>
                <a:latin typeface="Libre Franklin"/>
                <a:ea typeface="Libre Franklin"/>
                <a:cs typeface="Libre Franklin"/>
                <a:sym typeface="Libre Franklin"/>
              </a:defRPr>
            </a:lvl1pPr>
            <a:lvl2pPr marL="914400" marR="0" lvl="1" indent="-342900" algn="l" rtl="0">
              <a:lnSpc>
                <a:spcPct val="90000"/>
              </a:lnSpc>
              <a:spcBef>
                <a:spcPts val="4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2pPr>
            <a:lvl3pPr marL="1371600" marR="0" lvl="2" indent="-323850" algn="l" rtl="0">
              <a:lnSpc>
                <a:spcPct val="90000"/>
              </a:lnSpc>
              <a:spcBef>
                <a:spcPts val="400"/>
              </a:spcBef>
              <a:spcAft>
                <a:spcPts val="0"/>
              </a:spcAft>
              <a:buClr>
                <a:srgbClr val="102649"/>
              </a:buClr>
              <a:buSzPts val="1500"/>
              <a:buFont typeface="Arial"/>
              <a:buChar char="•"/>
              <a:defRPr sz="1500" b="0" i="0" u="none" strike="noStrike" cap="none">
                <a:solidFill>
                  <a:srgbClr val="102649"/>
                </a:solidFill>
                <a:latin typeface="Libre Franklin"/>
                <a:ea typeface="Libre Franklin"/>
                <a:cs typeface="Libre Franklin"/>
                <a:sym typeface="Libre Franklin"/>
              </a:defRPr>
            </a:lvl3pPr>
            <a:lvl4pPr marL="1828800" marR="0" lvl="3" indent="-317500" algn="l" rtl="0">
              <a:lnSpc>
                <a:spcPct val="90000"/>
              </a:lnSpc>
              <a:spcBef>
                <a:spcPts val="400"/>
              </a:spcBef>
              <a:spcAft>
                <a:spcPts val="0"/>
              </a:spcAft>
              <a:buClr>
                <a:srgbClr val="102649"/>
              </a:buClr>
              <a:buSzPts val="1400"/>
              <a:buFont typeface="Arial"/>
              <a:buChar char="•"/>
              <a:defRPr sz="1400" b="0" i="0" u="none" strike="noStrike" cap="none">
                <a:solidFill>
                  <a:srgbClr val="102649"/>
                </a:solidFill>
                <a:latin typeface="Libre Franklin"/>
                <a:ea typeface="Libre Franklin"/>
                <a:cs typeface="Libre Franklin"/>
                <a:sym typeface="Libre Franklin"/>
              </a:defRPr>
            </a:lvl4pPr>
            <a:lvl5pPr marL="2286000" marR="0" lvl="4" indent="-317500" algn="l" rtl="0">
              <a:lnSpc>
                <a:spcPct val="90000"/>
              </a:lnSpc>
              <a:spcBef>
                <a:spcPts val="400"/>
              </a:spcBef>
              <a:spcAft>
                <a:spcPts val="0"/>
              </a:spcAft>
              <a:buClr>
                <a:srgbClr val="102649"/>
              </a:buClr>
              <a:buSzPts val="1400"/>
              <a:buFont typeface="Arial"/>
              <a:buChar char="•"/>
              <a:defRPr sz="1400" b="0" i="0" u="none" strike="noStrike" cap="none">
                <a:solidFill>
                  <a:srgbClr val="102649"/>
                </a:solidFill>
                <a:latin typeface="Libre Franklin"/>
                <a:ea typeface="Libre Franklin"/>
                <a:cs typeface="Libre Franklin"/>
                <a:sym typeface="Libre Franklin"/>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a:solidFill>
                  <a:schemeClr val="lt1"/>
                </a:solidFill>
                <a:latin typeface="Libre Franklin"/>
                <a:ea typeface="Libre Franklin"/>
                <a:cs typeface="Libre Franklin"/>
                <a:sym typeface="Libre Franklin"/>
              </a:defRPr>
            </a:lvl1pPr>
            <a:lvl2pPr marR="0" lvl="1"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54" name="Google Shape;54;p13"/>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a:solidFill>
                  <a:schemeClr val="lt1"/>
                </a:solidFill>
                <a:latin typeface="Libre Franklin"/>
                <a:ea typeface="Libre Franklin"/>
                <a:cs typeface="Libre Franklin"/>
                <a:sym typeface="Libre Franklin"/>
              </a:defRPr>
            </a:lvl1pPr>
            <a:lvl2pPr marR="0" lvl="1"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s://kystandards.org/standards-resources/rw-resources/rw-pl-modules/developing-adolescent-readers-and-writers/"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hyperlink" Target="http://ies.ed.gov/ncee/WWC/Docs/PracticeGuide/WWC-practice-guide-reading-intervention-full-text.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hyperlink" Target="https://kystandards.org/standards-resources/rw-resources/rw-pl-modules/developing-adolescent-readers-and-writers"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hyperlink" Target="https://ies.ed.gov/ncee/wwc/Docs/PracticeGuide/WWC-practice-guide-reading-intervention-full-text.pdf" TargetMode="External"/><Relationship Id="rId4" Type="http://schemas.openxmlformats.org/officeDocument/2006/relationships/hyperlink" Target="https://education.ky.gov/curriculum/standards/kyacadstand/Documents/Developing_Skilled_Middle_and_High_School_Readers_Series_Participant_Guide.pdf"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hyperlink" Target="https://media.carnegie.org/filer_public/9d/e2/9de20604-a055-42da-bc00-77da949b29d7/ccny_report_2010_writing.pdf" TargetMode="External"/><Relationship Id="rId5" Type="http://schemas.openxmlformats.org/officeDocument/2006/relationships/hyperlink" Target="https://ies.ed.gov/ncee/WWC/Docs/PracticeGuide/508_WWCPG_SecondaryWriting_122719.pdf" TargetMode="External"/><Relationship Id="rId10" Type="http://schemas.openxmlformats.org/officeDocument/2006/relationships/hyperlink" Target="https://www.guilford.com/books/Teachers-Guide-to-Effective-Sentence-Writing/Bruce-Saddler/9781462506774/print" TargetMode="External"/><Relationship Id="rId4" Type="http://schemas.openxmlformats.org/officeDocument/2006/relationships/image" Target="../media/image19.png"/><Relationship Id="rId9" Type="http://schemas.openxmlformats.org/officeDocument/2006/relationships/hyperlink" Target="https://www.thewritingrevolution.org/"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openxmlformats.org/officeDocument/2006/relationships/image" Target="../media/image24.png"/><Relationship Id="rId4" Type="http://schemas.openxmlformats.org/officeDocument/2006/relationships/hyperlink" Target="https://opportunitymyth.tntp.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hyperlink" Target="https://achievethecore.org/page/2725/text-complexity"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hyperlink" Target="https://kystandards.org/standards-resources/rw-resources/rw-pl-modules/quant_qual_analysis/"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hyperlink" Target="https://education.ky.gov/curriculum/standards/kyacadstand/Documents/Text_Talk_Protocol.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hyperlink" Target="https://education.ky.gov/curriculum/standards/kyacadstand/Documents/Developing_Skilled_Middle_and_High_School_Readers_Series_Participant_Guide.pdf"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hyperlink" Target="https://ies.ed.gov/ncee/wwc/Docs/PracticeGuide/WWC-practice-guide-reading-intervention-full-text.pdf" TargetMode="External"/><Relationship Id="rId4" Type="http://schemas.openxmlformats.org/officeDocument/2006/relationships/hyperlink" Target="https://kystandards.org/standards-resources/rw-resources/rw-pl-modules/developing-adolescent-readers-and-writer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hyperlink" Target="https://education.ky.gov/curriculum/standards/kyacadstand/Documents/Adolescent_Literacy_Webinar_Series_Sessions_at_a_Glance.pdf" TargetMode="External"/><Relationship Id="rId4" Type="http://schemas.openxmlformats.org/officeDocument/2006/relationships/hyperlink" Target="https://ies.ed.gov/ncee/wwc/Docs/PracticeGuide/WWC-practice-guide-reading-intervention-full-text.pdf"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6.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7.xml"/><Relationship Id="rId1" Type="http://schemas.openxmlformats.org/officeDocument/2006/relationships/slideLayout" Target="../slideLayouts/slideLayout14.xml"/><Relationship Id="rId5" Type="http://schemas.openxmlformats.org/officeDocument/2006/relationships/image" Target="../media/image43.png"/><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8.xml"/><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44.png"/></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9.jpg"/><Relationship Id="rId4" Type="http://schemas.openxmlformats.org/officeDocument/2006/relationships/image" Target="../media/image8.jpg"/></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0.xml"/><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kystandards.org/standards-resources/rw-resources/rw-pl-modules/developing-adolescent-readers-and-writers"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7"/>
          <p:cNvSpPr txBox="1">
            <a:spLocks noGrp="1"/>
          </p:cNvSpPr>
          <p:nvPr>
            <p:ph type="title"/>
          </p:nvPr>
        </p:nvSpPr>
        <p:spPr>
          <a:xfrm>
            <a:off x="322375" y="1568325"/>
            <a:ext cx="55629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a:p>
          <a:p>
            <a:pPr marL="0" lvl="0" indent="0" algn="l" rtl="0">
              <a:spcBef>
                <a:spcPts val="0"/>
              </a:spcBef>
              <a:spcAft>
                <a:spcPts val="0"/>
              </a:spcAft>
              <a:buNone/>
            </a:pPr>
            <a:r>
              <a:rPr lang="en" sz="6000" b="1">
                <a:latin typeface="Franklin Gothic"/>
                <a:ea typeface="Franklin Gothic"/>
                <a:cs typeface="Franklin Gothic"/>
                <a:sym typeface="Franklin Gothic"/>
              </a:rPr>
              <a:t>Session 6: Connecting Skilled Reading to Skilled Writing</a:t>
            </a:r>
            <a:endParaRPr sz="4000" b="1">
              <a:latin typeface="Franklin Gothic"/>
              <a:ea typeface="Franklin Gothic"/>
              <a:cs typeface="Franklin Gothic"/>
              <a:sym typeface="Franklin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30"/>
          <p:cNvSpPr txBox="1">
            <a:spLocks noGrp="1"/>
          </p:cNvSpPr>
          <p:nvPr>
            <p:ph type="title"/>
          </p:nvPr>
        </p:nvSpPr>
        <p:spPr>
          <a:xfrm>
            <a:off x="249425" y="-3872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Learning Agreements </a:t>
            </a:r>
            <a:endParaRPr b="1">
              <a:latin typeface="Franklin Gothic"/>
              <a:ea typeface="Franklin Gothic"/>
              <a:cs typeface="Franklin Gothic"/>
              <a:sym typeface="Franklin Gothic"/>
            </a:endParaRPr>
          </a:p>
        </p:txBody>
      </p:sp>
      <p:sp>
        <p:nvSpPr>
          <p:cNvPr id="151" name="Google Shape;151;p30" descr="Assume best intentions of facilitators and participants.​&#10;&#10;Look for opportunities to learn and grow. ​&#10;&#10;Ask questions on the sign out form. We will respond.​&#10;&#10;When in breakout rooms, allow a chance for everyone to participate. ​&#10;&#10;Center students in the conversation.​&#10;&#10;Preference learning over performing.​&#10;&#10;Feel free to attend even if you haven’t completed the pre-work.​&#10;&#10;Process your learning with colleagues.​"/>
          <p:cNvSpPr txBox="1"/>
          <p:nvPr/>
        </p:nvSpPr>
        <p:spPr>
          <a:xfrm>
            <a:off x="628650" y="686401"/>
            <a:ext cx="7886700" cy="3370800"/>
          </a:xfrm>
          <a:prstGeom prst="rect">
            <a:avLst/>
          </a:prstGeom>
          <a:noFill/>
          <a:ln>
            <a:noFill/>
          </a:ln>
        </p:spPr>
        <p:txBody>
          <a:bodyPr spcFirstLastPara="1" wrap="square" lIns="91425" tIns="91425" rIns="91425" bIns="91425" anchor="t" anchorCtr="0">
            <a:spAutoFit/>
          </a:bodyPr>
          <a:lstStyle/>
          <a:p>
            <a:pPr marL="457200" lvl="0" indent="-374650" algn="l" rtl="0">
              <a:lnSpc>
                <a:spcPct val="90000"/>
              </a:lnSpc>
              <a:spcBef>
                <a:spcPts val="80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Assume best intentions of facilitators and participants.</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Look for opportunities to learn and grow. </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Ask questions on the sign out form. We will respond.</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When in breakout rooms, allow a chance for everyone to participate. </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Center students in the conversation.</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solidFill>
                  <a:schemeClr val="dk1"/>
                </a:solidFill>
                <a:latin typeface="Franklin Gothic"/>
                <a:ea typeface="Franklin Gothic"/>
                <a:cs typeface="Franklin Gothic"/>
                <a:sym typeface="Franklin Gothic"/>
              </a:rPr>
              <a:t>Preference learning over performing.</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b="1" dirty="0">
                <a:latin typeface="Franklin Gothic"/>
                <a:ea typeface="Franklin Gothic"/>
                <a:cs typeface="Franklin Gothic"/>
                <a:sym typeface="Franklin Gothic"/>
              </a:rPr>
              <a:t>Feel free to attend even if you haven’t completed the pre-work.</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b="1" dirty="0">
                <a:latin typeface="Franklin Gothic"/>
                <a:ea typeface="Franklin Gothic"/>
                <a:cs typeface="Franklin Gothic"/>
                <a:sym typeface="Franklin Gothic"/>
              </a:rPr>
              <a:t>Process your learning with colleagues.</a:t>
            </a:r>
            <a:endParaRPr sz="2300" b="1" dirty="0">
              <a:latin typeface="Franklin Gothic"/>
              <a:ea typeface="Franklin Gothic"/>
              <a:cs typeface="Franklin Gothic"/>
              <a:sym typeface="Franklin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3"/>
          <p:cNvSpPr txBox="1">
            <a:spLocks noGrp="1"/>
          </p:cNvSpPr>
          <p:nvPr>
            <p:ph type="title"/>
          </p:nvPr>
        </p:nvSpPr>
        <p:spPr>
          <a:xfrm>
            <a:off x="242875" y="10307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Materials Needed for This Learning:</a:t>
            </a:r>
            <a:endParaRPr b="1">
              <a:latin typeface="Franklin Gothic"/>
              <a:ea typeface="Franklin Gothic"/>
              <a:cs typeface="Franklin Gothic"/>
              <a:sym typeface="Franklin Gothic"/>
            </a:endParaRPr>
          </a:p>
        </p:txBody>
      </p:sp>
      <p:sp>
        <p:nvSpPr>
          <p:cNvPr id="172" name="Google Shape;172;p33"/>
          <p:cNvSpPr txBox="1"/>
          <p:nvPr/>
        </p:nvSpPr>
        <p:spPr>
          <a:xfrm>
            <a:off x="546257" y="1023150"/>
            <a:ext cx="4469688" cy="2517069"/>
          </a:xfrm>
          <a:prstGeom prst="rect">
            <a:avLst/>
          </a:prstGeom>
          <a:noFill/>
          <a:ln>
            <a:noFill/>
          </a:ln>
        </p:spPr>
        <p:txBody>
          <a:bodyPr spcFirstLastPara="1" wrap="square" lIns="91425" tIns="91425" rIns="91425" bIns="91425" anchor="t" anchorCtr="0">
            <a:spAutoFit/>
          </a:bodyPr>
          <a:lstStyle/>
          <a:p>
            <a:pPr marL="457200" lvl="0" indent="-374650" algn="l" rtl="0">
              <a:lnSpc>
                <a:spcPct val="90000"/>
              </a:lnSpc>
              <a:spcBef>
                <a:spcPts val="80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Access to materials </a:t>
            </a:r>
            <a:r>
              <a:rPr lang="en-US" sz="2300" dirty="0">
                <a:latin typeface="Franklin Gothic"/>
                <a:ea typeface="Franklin Gothic"/>
                <a:cs typeface="Franklin Gothic"/>
                <a:sym typeface="Franklin Gothic"/>
              </a:rPr>
              <a:t>on </a:t>
            </a:r>
            <a:r>
              <a:rPr lang="en-US" sz="2300" dirty="0">
                <a:latin typeface="Franklin Gothic"/>
                <a:ea typeface="Franklin Gothic"/>
                <a:cs typeface="Franklin Gothic"/>
                <a:sym typeface="Franklin Gothic"/>
                <a:hlinkClick r:id="rId3"/>
              </a:rPr>
              <a:t>Landing Page</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Scrap paper or sticky notes</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Print or ensure digital access to our text, </a:t>
            </a:r>
            <a:r>
              <a:rPr lang="en" sz="2300" i="1" u="sng" dirty="0">
                <a:solidFill>
                  <a:schemeClr val="hlink"/>
                </a:solidFill>
                <a:latin typeface="Franklin Gothic"/>
                <a:ea typeface="Franklin Gothic"/>
                <a:cs typeface="Franklin Gothic"/>
                <a:sym typeface="Franklin Gothic"/>
                <a:hlinkClick r:id="rId4">
                  <a:extLst>
                    <a:ext uri="{A12FA001-AC4F-418D-AE19-62706E023703}">
                      <ahyp:hlinkClr xmlns:ahyp="http://schemas.microsoft.com/office/drawing/2018/hyperlinkcolor" val="tx"/>
                    </a:ext>
                  </a:extLst>
                </a:hlinkClick>
              </a:rPr>
              <a:t>Providing Reading Interventions for Students in Grades 4-9</a:t>
            </a:r>
            <a:endParaRPr sz="2300" i="1" dirty="0">
              <a:solidFill>
                <a:schemeClr val="hlink"/>
              </a:solidFill>
              <a:latin typeface="Franklin Gothic"/>
              <a:ea typeface="Franklin Gothic"/>
              <a:cs typeface="Franklin Gothic"/>
              <a:sym typeface="Franklin Gothic"/>
            </a:endParaRPr>
          </a:p>
        </p:txBody>
      </p:sp>
      <p:pic>
        <p:nvPicPr>
          <p:cNvPr id="173" name="Google Shape;173;p33" descr="A screenshot of the IES Practice Guide"/>
          <p:cNvPicPr preferRelativeResize="0"/>
          <p:nvPr/>
        </p:nvPicPr>
        <p:blipFill>
          <a:blip r:embed="rId5">
            <a:alphaModFix/>
          </a:blip>
          <a:stretch>
            <a:fillRect/>
          </a:stretch>
        </p:blipFill>
        <p:spPr>
          <a:xfrm>
            <a:off x="6362900" y="968775"/>
            <a:ext cx="2365751" cy="288409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 name="Title 1">
            <a:extLst>
              <a:ext uri="{FF2B5EF4-FFF2-40B4-BE49-F238E27FC236}">
                <a16:creationId xmlns:a16="http://schemas.microsoft.com/office/drawing/2014/main" id="{4DF375F7-B722-8124-582B-D874D8C2C471}"/>
              </a:ext>
              <a:ext uri="{C183D7F6-B498-43B3-948B-1728B52AA6E4}">
                <adec:decorative xmlns:adec="http://schemas.microsoft.com/office/drawing/2017/decorative" val="0"/>
              </a:ext>
            </a:extLst>
          </p:cNvPr>
          <p:cNvSpPr>
            <a:spLocks noGrp="1"/>
          </p:cNvSpPr>
          <p:nvPr>
            <p:ph type="title"/>
          </p:nvPr>
        </p:nvSpPr>
        <p:spPr>
          <a:xfrm>
            <a:off x="623888" y="-2139600"/>
            <a:ext cx="7886700" cy="2139600"/>
          </a:xfrm>
        </p:spPr>
        <p:txBody>
          <a:bodyPr spcFirstLastPara="1" wrap="square" lIns="68575" tIns="34275" rIns="68575" bIns="34275" anchor="b" anchorCtr="0">
            <a:normAutofit/>
          </a:bodyPr>
          <a:lstStyle/>
          <a:p>
            <a:r>
              <a:rPr lang="en-US" sz="1200" dirty="0"/>
              <a:t>This slide details the topics from the IES Guide we will be using to study during this series.</a:t>
            </a:r>
          </a:p>
        </p:txBody>
      </p:sp>
      <p:sp>
        <p:nvSpPr>
          <p:cNvPr id="242" name="Google Shape;242;p41">
            <a:extLst>
              <a:ext uri="{C183D7F6-B498-43B3-948B-1728B52AA6E4}">
                <adec:decorative xmlns:adec="http://schemas.microsoft.com/office/drawing/2017/decorative" val="0"/>
              </a:ext>
            </a:extLst>
          </p:cNvPr>
          <p:cNvSpPr txBox="1"/>
          <p:nvPr/>
        </p:nvSpPr>
        <p:spPr>
          <a:xfrm>
            <a:off x="3443900" y="1075425"/>
            <a:ext cx="5214678" cy="403184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i="1" dirty="0">
                <a:latin typeface="Franklin Gothic"/>
                <a:ea typeface="Franklin Gothic"/>
                <a:cs typeface="Franklin Gothic"/>
                <a:sym typeface="Franklin Gothic"/>
              </a:rPr>
              <a:t>Released March 2022</a:t>
            </a:r>
            <a:endParaRPr sz="800" i="1" dirty="0">
              <a:latin typeface="Franklin Gothic"/>
              <a:ea typeface="Franklin Gothic"/>
              <a:cs typeface="Franklin Gothic"/>
              <a:sym typeface="Franklin Gothic"/>
            </a:endParaRPr>
          </a:p>
          <a:p>
            <a:pPr marL="0" lvl="0" indent="0" algn="l" rtl="0">
              <a:spcBef>
                <a:spcPts val="0"/>
              </a:spcBef>
              <a:spcAft>
                <a:spcPts val="0"/>
              </a:spcAft>
              <a:buNone/>
            </a:pPr>
            <a:endParaRPr sz="800" i="1" dirty="0">
              <a:latin typeface="Franklin Gothic"/>
              <a:ea typeface="Franklin Gothic"/>
              <a:cs typeface="Franklin Gothic"/>
              <a:sym typeface="Franklin Gothic"/>
            </a:endParaRPr>
          </a:p>
          <a:p>
            <a:pPr marL="457200" lvl="0" indent="-317500" algn="l" rtl="0">
              <a:spcBef>
                <a:spcPts val="0"/>
              </a:spcBef>
              <a:spcAft>
                <a:spcPts val="0"/>
              </a:spcAft>
              <a:buSzPts val="1400"/>
              <a:buFont typeface="Franklin Gothic"/>
              <a:buAutoNum type="arabicPeriod"/>
            </a:pPr>
            <a:r>
              <a:rPr lang="en" sz="1600" dirty="0">
                <a:latin typeface="Franklin Gothic"/>
                <a:ea typeface="Franklin Gothic"/>
                <a:cs typeface="Franklin Gothic"/>
                <a:sym typeface="Franklin Gothic"/>
              </a:rPr>
              <a:t>Build </a:t>
            </a:r>
            <a:r>
              <a:rPr lang="en" sz="1600" u="sng" dirty="0">
                <a:latin typeface="Franklin Gothic"/>
                <a:ea typeface="Franklin Gothic"/>
                <a:cs typeface="Franklin Gothic"/>
                <a:sym typeface="Franklin Gothic"/>
              </a:rPr>
              <a:t>decoding </a:t>
            </a:r>
            <a:r>
              <a:rPr lang="en" sz="1600" dirty="0">
                <a:latin typeface="Franklin Gothic"/>
                <a:ea typeface="Franklin Gothic"/>
                <a:cs typeface="Franklin Gothic"/>
                <a:sym typeface="Franklin Gothic"/>
              </a:rPr>
              <a:t>skills so students can read complex </a:t>
            </a:r>
            <a:r>
              <a:rPr lang="en" sz="1600" u="sng" dirty="0">
                <a:latin typeface="Franklin Gothic"/>
                <a:ea typeface="Franklin Gothic"/>
                <a:cs typeface="Franklin Gothic"/>
                <a:sym typeface="Franklin Gothic"/>
              </a:rPr>
              <a:t>multisyllabic words.</a:t>
            </a:r>
            <a:endParaRPr sz="1600" u="sng" dirty="0">
              <a:latin typeface="Franklin Gothic"/>
              <a:ea typeface="Franklin Gothic"/>
              <a:cs typeface="Franklin Gothic"/>
              <a:sym typeface="Franklin Gothic"/>
            </a:endParaRPr>
          </a:p>
          <a:p>
            <a:pPr marL="457200" lvl="0" indent="-317500" algn="l" rtl="0">
              <a:spcBef>
                <a:spcPts val="0"/>
              </a:spcBef>
              <a:spcAft>
                <a:spcPts val="0"/>
              </a:spcAft>
              <a:buSzPts val="1400"/>
              <a:buFont typeface="Franklin Gothic"/>
              <a:buAutoNum type="arabicPeriod"/>
            </a:pPr>
            <a:r>
              <a:rPr lang="en" sz="1600" dirty="0">
                <a:latin typeface="Franklin Gothic"/>
                <a:ea typeface="Franklin Gothic"/>
                <a:cs typeface="Franklin Gothic"/>
                <a:sym typeface="Franklin Gothic"/>
              </a:rPr>
              <a:t>Provide purposeful </a:t>
            </a:r>
            <a:r>
              <a:rPr lang="en" sz="1600" u="sng" dirty="0">
                <a:latin typeface="Franklin Gothic"/>
                <a:ea typeface="Franklin Gothic"/>
                <a:cs typeface="Franklin Gothic"/>
                <a:sym typeface="Franklin Gothic"/>
              </a:rPr>
              <a:t>fluency</a:t>
            </a:r>
            <a:r>
              <a:rPr lang="en" sz="1600" dirty="0">
                <a:latin typeface="Franklin Gothic"/>
                <a:ea typeface="Franklin Gothic"/>
                <a:cs typeface="Franklin Gothic"/>
                <a:sym typeface="Franklin Gothic"/>
              </a:rPr>
              <a:t> building activities.</a:t>
            </a:r>
            <a:endParaRPr sz="1600" dirty="0">
              <a:latin typeface="Franklin Gothic"/>
              <a:ea typeface="Franklin Gothic"/>
              <a:cs typeface="Franklin Gothic"/>
              <a:sym typeface="Franklin Gothic"/>
            </a:endParaRPr>
          </a:p>
          <a:p>
            <a:pPr marL="457200" lvl="0" indent="-317500" algn="l" rtl="0">
              <a:spcBef>
                <a:spcPts val="0"/>
              </a:spcBef>
              <a:spcAft>
                <a:spcPts val="0"/>
              </a:spcAft>
              <a:buSzPts val="1400"/>
              <a:buFont typeface="Franklin Gothic"/>
              <a:buAutoNum type="arabicPeriod"/>
            </a:pPr>
            <a:r>
              <a:rPr lang="en" sz="1600" dirty="0">
                <a:latin typeface="Franklin Gothic"/>
                <a:ea typeface="Franklin Gothic"/>
                <a:cs typeface="Franklin Gothic"/>
                <a:sym typeface="Franklin Gothic"/>
              </a:rPr>
              <a:t>Routinely use </a:t>
            </a:r>
            <a:r>
              <a:rPr lang="en" sz="1600" u="sng" dirty="0">
                <a:latin typeface="Franklin Gothic"/>
                <a:ea typeface="Franklin Gothic"/>
                <a:cs typeface="Franklin Gothic"/>
                <a:sym typeface="Franklin Gothic"/>
              </a:rPr>
              <a:t>comprehension</a:t>
            </a:r>
            <a:r>
              <a:rPr lang="en" sz="1600" dirty="0">
                <a:latin typeface="Franklin Gothic"/>
                <a:ea typeface="Franklin Gothic"/>
                <a:cs typeface="Franklin Gothic"/>
                <a:sym typeface="Franklin Gothic"/>
              </a:rPr>
              <a:t>-building activities:</a:t>
            </a:r>
            <a:endParaRPr sz="1600" dirty="0">
              <a:latin typeface="Franklin Gothic"/>
              <a:ea typeface="Franklin Gothic"/>
              <a:cs typeface="Franklin Gothic"/>
              <a:sym typeface="Franklin Gothic"/>
            </a:endParaRPr>
          </a:p>
          <a:p>
            <a:pPr marL="914400" lvl="1" indent="-317500" algn="l" rtl="0">
              <a:spcBef>
                <a:spcPts val="0"/>
              </a:spcBef>
              <a:spcAft>
                <a:spcPts val="0"/>
              </a:spcAft>
              <a:buSzPts val="1400"/>
              <a:buFont typeface="Franklin Gothic"/>
              <a:buAutoNum type="alphaLcPeriod"/>
            </a:pPr>
            <a:r>
              <a:rPr lang="en" sz="1600" dirty="0">
                <a:latin typeface="Franklin Gothic"/>
                <a:ea typeface="Franklin Gothic"/>
                <a:cs typeface="Franklin Gothic"/>
                <a:sym typeface="Franklin Gothic"/>
              </a:rPr>
              <a:t>Build word and world knowledge (</a:t>
            </a:r>
            <a:r>
              <a:rPr lang="en" sz="1600" u="sng" dirty="0">
                <a:latin typeface="Franklin Gothic"/>
                <a:ea typeface="Franklin Gothic"/>
                <a:cs typeface="Franklin Gothic"/>
                <a:sym typeface="Franklin Gothic"/>
              </a:rPr>
              <a:t>morphology &amp; vocabulary</a:t>
            </a:r>
            <a:r>
              <a:rPr lang="en" sz="1600" dirty="0">
                <a:latin typeface="Franklin Gothic"/>
                <a:ea typeface="Franklin Gothic"/>
                <a:cs typeface="Franklin Gothic"/>
                <a:sym typeface="Franklin Gothic"/>
              </a:rPr>
              <a:t>);</a:t>
            </a:r>
            <a:endParaRPr sz="1600" dirty="0">
              <a:latin typeface="Franklin Gothic"/>
              <a:ea typeface="Franklin Gothic"/>
              <a:cs typeface="Franklin Gothic"/>
              <a:sym typeface="Franklin Gothic"/>
            </a:endParaRPr>
          </a:p>
          <a:p>
            <a:pPr marL="914400" lvl="1" indent="-317500" algn="l" rtl="0">
              <a:spcBef>
                <a:spcPts val="0"/>
              </a:spcBef>
              <a:spcAft>
                <a:spcPts val="0"/>
              </a:spcAft>
              <a:buSzPts val="1400"/>
              <a:buFont typeface="Franklin Gothic"/>
              <a:buAutoNum type="alphaLcPeriod"/>
            </a:pPr>
            <a:r>
              <a:rPr lang="en" sz="1600" dirty="0">
                <a:latin typeface="Franklin Gothic"/>
                <a:ea typeface="Franklin Gothic"/>
                <a:cs typeface="Franklin Gothic"/>
                <a:sym typeface="Franklin Gothic"/>
              </a:rPr>
              <a:t>Create opportunities to ask &amp; answer </a:t>
            </a:r>
            <a:r>
              <a:rPr lang="en" sz="1600" u="sng" dirty="0">
                <a:latin typeface="Franklin Gothic"/>
                <a:ea typeface="Franklin Gothic"/>
                <a:cs typeface="Franklin Gothic"/>
                <a:sym typeface="Franklin Gothic"/>
              </a:rPr>
              <a:t>questions</a:t>
            </a:r>
            <a:r>
              <a:rPr lang="en" sz="1600" dirty="0">
                <a:latin typeface="Franklin Gothic"/>
                <a:ea typeface="Franklin Gothic"/>
                <a:cs typeface="Franklin Gothic"/>
                <a:sym typeface="Franklin Gothic"/>
              </a:rPr>
              <a:t> about the text;</a:t>
            </a:r>
            <a:endParaRPr sz="1600" dirty="0">
              <a:latin typeface="Franklin Gothic"/>
              <a:ea typeface="Franklin Gothic"/>
              <a:cs typeface="Franklin Gothic"/>
              <a:sym typeface="Franklin Gothic"/>
            </a:endParaRPr>
          </a:p>
          <a:p>
            <a:pPr marL="914400" lvl="1" indent="-317500" algn="l" rtl="0">
              <a:spcBef>
                <a:spcPts val="0"/>
              </a:spcBef>
              <a:spcAft>
                <a:spcPts val="0"/>
              </a:spcAft>
              <a:buSzPts val="1400"/>
              <a:buFont typeface="Franklin Gothic"/>
              <a:buAutoNum type="alphaLcPeriod"/>
            </a:pPr>
            <a:r>
              <a:rPr lang="en" sz="1600" dirty="0">
                <a:latin typeface="Franklin Gothic"/>
                <a:ea typeface="Franklin Gothic"/>
                <a:cs typeface="Franklin Gothic"/>
                <a:sym typeface="Franklin Gothic"/>
              </a:rPr>
              <a:t>Teach a routine for </a:t>
            </a:r>
            <a:r>
              <a:rPr lang="en" sz="1600" u="sng" dirty="0">
                <a:latin typeface="Franklin Gothic"/>
                <a:ea typeface="Franklin Gothic"/>
                <a:cs typeface="Franklin Gothic"/>
                <a:sym typeface="Franklin Gothic"/>
              </a:rPr>
              <a:t>summarizing;</a:t>
            </a:r>
            <a:endParaRPr sz="1600" u="sng" dirty="0">
              <a:latin typeface="Franklin Gothic"/>
              <a:ea typeface="Franklin Gothic"/>
              <a:cs typeface="Franklin Gothic"/>
              <a:sym typeface="Franklin Gothic"/>
            </a:endParaRPr>
          </a:p>
          <a:p>
            <a:pPr marL="914400" lvl="1" indent="-317500" algn="l" rtl="0">
              <a:spcBef>
                <a:spcPts val="0"/>
              </a:spcBef>
              <a:spcAft>
                <a:spcPts val="0"/>
              </a:spcAft>
              <a:buSzPts val="1400"/>
              <a:buFont typeface="Franklin Gothic"/>
              <a:buAutoNum type="alphaLcPeriod"/>
            </a:pPr>
            <a:r>
              <a:rPr lang="en" sz="1600" dirty="0">
                <a:latin typeface="Franklin Gothic"/>
                <a:ea typeface="Franklin Gothic"/>
                <a:cs typeface="Franklin Gothic"/>
                <a:sym typeface="Franklin Gothic"/>
              </a:rPr>
              <a:t>Teach how to </a:t>
            </a:r>
            <a:r>
              <a:rPr lang="en" sz="1600" u="sng" dirty="0">
                <a:latin typeface="Franklin Gothic"/>
                <a:ea typeface="Franklin Gothic"/>
                <a:cs typeface="Franklin Gothic"/>
                <a:sym typeface="Franklin Gothic"/>
              </a:rPr>
              <a:t>monitor comprehension</a:t>
            </a:r>
            <a:r>
              <a:rPr lang="en" sz="1600" dirty="0">
                <a:latin typeface="Franklin Gothic"/>
                <a:ea typeface="Franklin Gothic"/>
                <a:cs typeface="Franklin Gothic"/>
                <a:sym typeface="Franklin Gothic"/>
              </a:rPr>
              <a:t> as they read.</a:t>
            </a:r>
            <a:endParaRPr sz="1600" dirty="0">
              <a:latin typeface="Franklin Gothic"/>
              <a:ea typeface="Franklin Gothic"/>
              <a:cs typeface="Franklin Gothic"/>
              <a:sym typeface="Franklin Gothic"/>
            </a:endParaRPr>
          </a:p>
          <a:p>
            <a:pPr marL="457200" lvl="0" indent="-317500" algn="l" rtl="0">
              <a:spcBef>
                <a:spcPts val="0"/>
              </a:spcBef>
              <a:spcAft>
                <a:spcPts val="0"/>
              </a:spcAft>
              <a:buSzPts val="1400"/>
              <a:buFont typeface="Franklin Gothic"/>
              <a:buAutoNum type="arabicPeriod"/>
            </a:pPr>
            <a:r>
              <a:rPr lang="en" sz="1600" dirty="0">
                <a:latin typeface="Franklin Gothic"/>
                <a:ea typeface="Franklin Gothic"/>
                <a:cs typeface="Franklin Gothic"/>
                <a:sym typeface="Franklin Gothic"/>
              </a:rPr>
              <a:t>Practice with more challenging “</a:t>
            </a:r>
            <a:r>
              <a:rPr lang="en" sz="1600" u="sng" dirty="0">
                <a:latin typeface="Franklin Gothic"/>
                <a:ea typeface="Franklin Gothic"/>
                <a:cs typeface="Franklin Gothic"/>
                <a:sym typeface="Franklin Gothic"/>
              </a:rPr>
              <a:t>stretch texts</a:t>
            </a:r>
            <a:r>
              <a:rPr lang="en" sz="1600" dirty="0">
                <a:latin typeface="Franklin Gothic"/>
                <a:ea typeface="Franklin Gothic"/>
                <a:cs typeface="Franklin Gothic"/>
                <a:sym typeface="Franklin Gothic"/>
              </a:rPr>
              <a:t>” to introduce more </a:t>
            </a:r>
            <a:r>
              <a:rPr lang="en" sz="1600" u="sng" dirty="0">
                <a:latin typeface="Franklin Gothic"/>
                <a:ea typeface="Franklin Gothic"/>
                <a:cs typeface="Franklin Gothic"/>
                <a:sym typeface="Franklin Gothic"/>
              </a:rPr>
              <a:t>complex </a:t>
            </a:r>
            <a:r>
              <a:rPr lang="en" sz="1600" dirty="0">
                <a:latin typeface="Franklin Gothic"/>
                <a:ea typeface="Franklin Gothic"/>
                <a:cs typeface="Franklin Gothic"/>
                <a:sym typeface="Franklin Gothic"/>
              </a:rPr>
              <a:t>information.</a:t>
            </a:r>
            <a:endParaRPr sz="1600" dirty="0">
              <a:latin typeface="Franklin Gothic"/>
              <a:ea typeface="Franklin Gothic"/>
              <a:cs typeface="Franklin Gothic"/>
              <a:sym typeface="Franklin Gothic"/>
            </a:endParaRPr>
          </a:p>
          <a:p>
            <a:pPr marL="0" lvl="0" indent="0" algn="l" rtl="0">
              <a:spcBef>
                <a:spcPts val="0"/>
              </a:spcBef>
              <a:spcAft>
                <a:spcPts val="0"/>
              </a:spcAft>
              <a:buNone/>
            </a:pPr>
            <a:endParaRPr sz="1300" dirty="0">
              <a:latin typeface="Franklin Gothic"/>
              <a:ea typeface="Franklin Gothic"/>
              <a:cs typeface="Franklin Gothic"/>
              <a:sym typeface="Franklin Gothic"/>
            </a:endParaRPr>
          </a:p>
          <a:p>
            <a:pPr marL="0" lvl="0" indent="0" algn="l" rtl="0">
              <a:spcBef>
                <a:spcPts val="0"/>
              </a:spcBef>
              <a:spcAft>
                <a:spcPts val="0"/>
              </a:spcAft>
              <a:buNone/>
            </a:pPr>
            <a:endParaRPr sz="1300" b="1" dirty="0">
              <a:latin typeface="Franklin Gothic"/>
              <a:ea typeface="Franklin Gothic"/>
              <a:cs typeface="Franklin Gothic"/>
              <a:sym typeface="Franklin Gothic"/>
            </a:endParaRPr>
          </a:p>
        </p:txBody>
      </p:sp>
      <p:sp>
        <p:nvSpPr>
          <p:cNvPr id="245" name="Google Shape;245;p41">
            <a:extLst>
              <a:ext uri="{C183D7F6-B498-43B3-948B-1728B52AA6E4}">
                <adec:decorative xmlns:adec="http://schemas.microsoft.com/office/drawing/2017/decorative" val="1"/>
              </a:ext>
            </a:extLst>
          </p:cNvPr>
          <p:cNvSpPr/>
          <p:nvPr/>
        </p:nvSpPr>
        <p:spPr>
          <a:xfrm rot="5400000">
            <a:off x="2253125" y="1123400"/>
            <a:ext cx="832500" cy="969300"/>
          </a:xfrm>
          <a:prstGeom prst="bentArrow">
            <a:avLst>
              <a:gd name="adj1" fmla="val 25000"/>
              <a:gd name="adj2" fmla="val 25000"/>
              <a:gd name="adj3" fmla="val 25000"/>
              <a:gd name="adj4" fmla="val 43750"/>
            </a:avLst>
          </a:prstGeom>
          <a:solidFill>
            <a:srgbClr val="6AC3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3" name="Google Shape;243;p4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71075" y="103702"/>
            <a:ext cx="1874366" cy="2468050"/>
          </a:xfrm>
          <a:prstGeom prst="rect">
            <a:avLst/>
          </a:prstGeom>
          <a:noFill/>
          <a:ln>
            <a:noFill/>
          </a:ln>
          <a:effectLst>
            <a:outerShdw blurRad="57150" dist="19050" dir="5400000" algn="bl" rotWithShape="0">
              <a:srgbClr val="000000">
                <a:alpha val="50000"/>
              </a:srgbClr>
            </a:outerShdw>
          </a:effectLst>
        </p:spPr>
      </p:pic>
      <p:pic>
        <p:nvPicPr>
          <p:cNvPr id="244" name="Google Shape;244;p41">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007325" y="2087350"/>
            <a:ext cx="2365751" cy="2884099"/>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4122217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a:extLst>
            <a:ext uri="{FF2B5EF4-FFF2-40B4-BE49-F238E27FC236}">
              <a16:creationId xmlns:a16="http://schemas.microsoft.com/office/drawing/2014/main" id="{0A7B540A-A1F9-727D-6386-7843F88A6181}"/>
            </a:ext>
          </a:extLst>
        </p:cNvPr>
        <p:cNvGrpSpPr/>
        <p:nvPr/>
      </p:nvGrpSpPr>
      <p:grpSpPr>
        <a:xfrm>
          <a:off x="0" y="0"/>
          <a:ext cx="0" cy="0"/>
          <a:chOff x="0" y="0"/>
          <a:chExt cx="0" cy="0"/>
        </a:xfrm>
      </p:grpSpPr>
      <p:sp>
        <p:nvSpPr>
          <p:cNvPr id="126" name="Google Shape;126;p26">
            <a:extLst>
              <a:ext uri="{FF2B5EF4-FFF2-40B4-BE49-F238E27FC236}">
                <a16:creationId xmlns:a16="http://schemas.microsoft.com/office/drawing/2014/main" id="{477007CD-B1E4-6413-D58E-1CE1EEECE686}"/>
              </a:ext>
            </a:extLst>
          </p:cNvPr>
          <p:cNvSpPr txBox="1">
            <a:spLocks noGrp="1"/>
          </p:cNvSpPr>
          <p:nvPr>
            <p:ph type="title"/>
          </p:nvPr>
        </p:nvSpPr>
        <p:spPr>
          <a:xfrm>
            <a:off x="322375" y="1568325"/>
            <a:ext cx="61101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dirty="0">
              <a:latin typeface="Franklin Gothic"/>
              <a:ea typeface="Franklin Gothic"/>
              <a:cs typeface="Franklin Gothic"/>
              <a:sym typeface="Franklin Gothic"/>
            </a:endParaRPr>
          </a:p>
          <a:p>
            <a:pPr marL="0" lvl="0" indent="0" algn="l" rtl="0">
              <a:spcBef>
                <a:spcPts val="0"/>
              </a:spcBef>
              <a:spcAft>
                <a:spcPts val="0"/>
              </a:spcAft>
              <a:buNone/>
            </a:pPr>
            <a:r>
              <a:rPr lang="en" sz="6000" b="1" dirty="0">
                <a:latin typeface="Franklin Gothic"/>
                <a:ea typeface="Franklin Gothic"/>
                <a:cs typeface="Franklin Gothic"/>
                <a:sym typeface="Franklin Gothic"/>
              </a:rPr>
              <a:t>Major Takeaways from this Series</a:t>
            </a:r>
            <a:endParaRPr sz="4000" b="1" dirty="0">
              <a:latin typeface="Franklin Gothic"/>
              <a:ea typeface="Franklin Gothic"/>
              <a:cs typeface="Franklin Gothic"/>
              <a:sym typeface="Franklin Gothic"/>
            </a:endParaRPr>
          </a:p>
        </p:txBody>
      </p:sp>
    </p:spTree>
    <p:extLst>
      <p:ext uri="{BB962C8B-B14F-4D97-AF65-F5344CB8AC3E}">
        <p14:creationId xmlns:p14="http://schemas.microsoft.com/office/powerpoint/2010/main" val="4090074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5">
            <a:extLst>
              <a:ext uri="{C183D7F6-B498-43B3-948B-1728B52AA6E4}">
                <adec:decorative xmlns:adec="http://schemas.microsoft.com/office/drawing/2017/decorative" val="1"/>
              </a:ext>
            </a:extLst>
          </p:cNvPr>
          <p:cNvSpPr txBox="1">
            <a:spLocks noGrp="1"/>
          </p:cNvSpPr>
          <p:nvPr>
            <p:ph type="title"/>
          </p:nvPr>
        </p:nvSpPr>
        <p:spPr>
          <a:xfrm>
            <a:off x="273100"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Major Takeaways from This Series:</a:t>
            </a:r>
            <a:endParaRPr b="1">
              <a:latin typeface="Franklin Gothic"/>
              <a:ea typeface="Franklin Gothic"/>
              <a:cs typeface="Franklin Gothic"/>
              <a:sym typeface="Franklin Gothic"/>
            </a:endParaRPr>
          </a:p>
        </p:txBody>
      </p:sp>
      <p:sp>
        <p:nvSpPr>
          <p:cNvPr id="193" name="Google Shape;193;p35">
            <a:extLst>
              <a:ext uri="{C183D7F6-B498-43B3-948B-1728B52AA6E4}">
                <adec:decorative xmlns:adec="http://schemas.microsoft.com/office/drawing/2017/decorative" val="1"/>
              </a:ext>
            </a:extLst>
          </p:cNvPr>
          <p:cNvSpPr txBox="1"/>
          <p:nvPr/>
        </p:nvSpPr>
        <p:spPr>
          <a:xfrm>
            <a:off x="326224" y="801075"/>
            <a:ext cx="8442637" cy="266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dirty="0">
                <a:solidFill>
                  <a:srgbClr val="102649"/>
                </a:solidFill>
                <a:latin typeface="Franklin Gothic"/>
                <a:ea typeface="Franklin Gothic"/>
                <a:cs typeface="Franklin Gothic"/>
                <a:sym typeface="Franklin Gothic"/>
              </a:rPr>
              <a:t>Session 1: </a:t>
            </a:r>
            <a:endParaRPr sz="2100" b="1"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dirty="0">
                <a:solidFill>
                  <a:srgbClr val="102649"/>
                </a:solidFill>
                <a:latin typeface="Franklin Gothic"/>
                <a:ea typeface="Franklin Gothic"/>
                <a:cs typeface="Franklin Gothic"/>
                <a:sym typeface="Franklin Gothic"/>
              </a:rPr>
              <a:t>Theoretical models such as the Five Pillars of Early Reading, the Simple View of Reading, Scarborough’s Reading Rope and the Reading Brain explain the skills necessary to become a skilled reader.</a:t>
            </a:r>
            <a:endParaRPr sz="2100" dirty="0">
              <a:solidFill>
                <a:srgbClr val="102649"/>
              </a:solidFill>
              <a:latin typeface="Franklin Gothic"/>
              <a:ea typeface="Franklin Gothic"/>
              <a:cs typeface="Franklin Gothic"/>
              <a:sym typeface="Franklin Gothic"/>
            </a:endParaRPr>
          </a:p>
        </p:txBody>
      </p:sp>
      <p:pic>
        <p:nvPicPr>
          <p:cNvPr id="194" name="Google Shape;194;p3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73101" y="2396416"/>
            <a:ext cx="2276551" cy="1664026"/>
          </a:xfrm>
          <a:prstGeom prst="rect">
            <a:avLst/>
          </a:prstGeom>
          <a:noFill/>
          <a:ln>
            <a:noFill/>
          </a:ln>
          <a:effectLst>
            <a:outerShdw blurRad="57150" dist="19050" dir="5400000" algn="bl" rotWithShape="0">
              <a:srgbClr val="000000">
                <a:alpha val="50000"/>
              </a:srgbClr>
            </a:outerShdw>
          </a:effectLst>
        </p:spPr>
      </p:pic>
      <p:pic>
        <p:nvPicPr>
          <p:cNvPr id="195" name="Google Shape;195;p3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921700" y="2396425"/>
            <a:ext cx="3092775" cy="1664025"/>
          </a:xfrm>
          <a:prstGeom prst="rect">
            <a:avLst/>
          </a:prstGeom>
          <a:noFill/>
          <a:ln>
            <a:noFill/>
          </a:ln>
          <a:effectLst>
            <a:outerShdw blurRad="57150" dist="19050" dir="5400000" algn="bl" rotWithShape="0">
              <a:srgbClr val="000000">
                <a:alpha val="50000"/>
              </a:srgbClr>
            </a:outerShdw>
          </a:effectLst>
        </p:spPr>
      </p:pic>
      <p:pic>
        <p:nvPicPr>
          <p:cNvPr id="196" name="Google Shape;196;p35">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2725077" y="2265738"/>
            <a:ext cx="3088998" cy="840792"/>
          </a:xfrm>
          <a:prstGeom prst="rect">
            <a:avLst/>
          </a:prstGeom>
          <a:noFill/>
          <a:ln>
            <a:noFill/>
          </a:ln>
          <a:effectLst>
            <a:outerShdw blurRad="57150" dist="19050" dir="5400000" algn="bl" rotWithShape="0">
              <a:srgbClr val="000000">
                <a:alpha val="50000"/>
              </a:srgbClr>
            </a:outerShdw>
          </a:effectLst>
        </p:spPr>
      </p:pic>
      <p:pic>
        <p:nvPicPr>
          <p:cNvPr id="197" name="Google Shape;197;p35">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2755962" y="3226150"/>
            <a:ext cx="3027225" cy="176899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6"/>
          <p:cNvSpPr txBox="1">
            <a:spLocks noGrp="1"/>
          </p:cNvSpPr>
          <p:nvPr>
            <p:ph type="title"/>
          </p:nvPr>
        </p:nvSpPr>
        <p:spPr>
          <a:xfrm>
            <a:off x="273100" y="198769"/>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What is essential for grades 6-12 reading?</a:t>
            </a:r>
            <a:endParaRPr b="1" dirty="0">
              <a:latin typeface="Franklin Gothic"/>
              <a:ea typeface="Franklin Gothic"/>
              <a:cs typeface="Franklin Gothic"/>
              <a:sym typeface="Franklin Gothic"/>
            </a:endParaRPr>
          </a:p>
        </p:txBody>
      </p:sp>
      <p:sp>
        <p:nvSpPr>
          <p:cNvPr id="203" name="Google Shape;203;p36"/>
          <p:cNvSpPr txBox="1"/>
          <p:nvPr/>
        </p:nvSpPr>
        <p:spPr>
          <a:xfrm>
            <a:off x="367100" y="1192975"/>
            <a:ext cx="3341400" cy="266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rgbClr val="102649"/>
                </a:solidFill>
                <a:latin typeface="Franklin Gothic"/>
                <a:ea typeface="Franklin Gothic"/>
                <a:cs typeface="Franklin Gothic"/>
                <a:sym typeface="Franklin Gothic"/>
              </a:rPr>
              <a:t>Session 1:</a:t>
            </a:r>
            <a:endParaRPr sz="21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While these models explain the skills for learning to read, the NIL (2006) established Principles of Adolescent Literacy.  </a:t>
            </a:r>
            <a:endParaRPr sz="2100">
              <a:solidFill>
                <a:srgbClr val="102649"/>
              </a:solidFill>
              <a:latin typeface="Franklin Gothic"/>
              <a:ea typeface="Franklin Gothic"/>
              <a:cs typeface="Franklin Gothic"/>
              <a:sym typeface="Franklin Gothic"/>
            </a:endParaRPr>
          </a:p>
        </p:txBody>
      </p:sp>
      <p:sp>
        <p:nvSpPr>
          <p:cNvPr id="204" name="Google Shape;204;p36"/>
          <p:cNvSpPr txBox="1"/>
          <p:nvPr/>
        </p:nvSpPr>
        <p:spPr>
          <a:xfrm>
            <a:off x="4016963" y="756150"/>
            <a:ext cx="4904100" cy="347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b="1">
              <a:latin typeface="Franklin Gothic"/>
              <a:ea typeface="Franklin Gothic"/>
              <a:cs typeface="Franklin Gothic"/>
              <a:sym typeface="Franklin Gothic"/>
            </a:endParaRPr>
          </a:p>
          <a:p>
            <a:pPr marL="457200" lvl="0" indent="-406400" algn="l" rtl="0">
              <a:spcBef>
                <a:spcPts val="0"/>
              </a:spcBef>
              <a:spcAft>
                <a:spcPts val="0"/>
              </a:spcAft>
              <a:buSzPts val="2800"/>
              <a:buFont typeface="Franklin Gothic"/>
              <a:buAutoNum type="arabicPeriod"/>
            </a:pPr>
            <a:r>
              <a:rPr lang="en" sz="2800">
                <a:latin typeface="Franklin Gothic"/>
                <a:ea typeface="Franklin Gothic"/>
                <a:cs typeface="Franklin Gothic"/>
                <a:sym typeface="Franklin Gothic"/>
              </a:rPr>
              <a:t>Advanced Decoding </a:t>
            </a:r>
            <a:endParaRPr sz="2800">
              <a:latin typeface="Franklin Gothic"/>
              <a:ea typeface="Franklin Gothic"/>
              <a:cs typeface="Franklin Gothic"/>
              <a:sym typeface="Franklin Gothic"/>
            </a:endParaRPr>
          </a:p>
          <a:p>
            <a:pPr marL="457200" lvl="0" indent="-406400" algn="l" rtl="0">
              <a:spcBef>
                <a:spcPts val="0"/>
              </a:spcBef>
              <a:spcAft>
                <a:spcPts val="0"/>
              </a:spcAft>
              <a:buSzPts val="2800"/>
              <a:buFont typeface="Franklin Gothic"/>
              <a:buAutoNum type="arabicPeriod"/>
            </a:pPr>
            <a:r>
              <a:rPr lang="en" sz="2800">
                <a:latin typeface="Franklin Gothic"/>
                <a:ea typeface="Franklin Gothic"/>
                <a:cs typeface="Franklin Gothic"/>
                <a:sym typeface="Franklin Gothic"/>
              </a:rPr>
              <a:t>Morphology</a:t>
            </a:r>
            <a:endParaRPr sz="2800">
              <a:latin typeface="Franklin Gothic"/>
              <a:ea typeface="Franklin Gothic"/>
              <a:cs typeface="Franklin Gothic"/>
              <a:sym typeface="Franklin Gothic"/>
            </a:endParaRPr>
          </a:p>
          <a:p>
            <a:pPr marL="457200" lvl="0" indent="-406400" algn="l" rtl="0">
              <a:spcBef>
                <a:spcPts val="0"/>
              </a:spcBef>
              <a:spcAft>
                <a:spcPts val="0"/>
              </a:spcAft>
              <a:buSzPts val="2800"/>
              <a:buFont typeface="Franklin Gothic"/>
              <a:buAutoNum type="arabicPeriod"/>
            </a:pPr>
            <a:r>
              <a:rPr lang="en" sz="2800">
                <a:latin typeface="Franklin Gothic"/>
                <a:ea typeface="Franklin Gothic"/>
                <a:cs typeface="Franklin Gothic"/>
                <a:sym typeface="Franklin Gothic"/>
              </a:rPr>
              <a:t>Fluency</a:t>
            </a:r>
            <a:endParaRPr sz="2800">
              <a:latin typeface="Franklin Gothic"/>
              <a:ea typeface="Franklin Gothic"/>
              <a:cs typeface="Franklin Gothic"/>
              <a:sym typeface="Franklin Gothic"/>
            </a:endParaRPr>
          </a:p>
          <a:p>
            <a:pPr marL="457200" lvl="0" indent="-406400" algn="l" rtl="0">
              <a:spcBef>
                <a:spcPts val="0"/>
              </a:spcBef>
              <a:spcAft>
                <a:spcPts val="0"/>
              </a:spcAft>
              <a:buSzPts val="2800"/>
              <a:buFont typeface="Franklin Gothic"/>
              <a:buAutoNum type="arabicPeriod"/>
            </a:pPr>
            <a:r>
              <a:rPr lang="en" sz="2800">
                <a:latin typeface="Franklin Gothic"/>
                <a:ea typeface="Franklin Gothic"/>
                <a:cs typeface="Franklin Gothic"/>
                <a:sym typeface="Franklin Gothic"/>
              </a:rPr>
              <a:t>Vocabulary</a:t>
            </a:r>
            <a:endParaRPr sz="2800">
              <a:latin typeface="Franklin Gothic"/>
              <a:ea typeface="Franklin Gothic"/>
              <a:cs typeface="Franklin Gothic"/>
              <a:sym typeface="Franklin Gothic"/>
            </a:endParaRPr>
          </a:p>
          <a:p>
            <a:pPr marL="457200" lvl="0" indent="-419100" algn="l" rtl="0">
              <a:spcBef>
                <a:spcPts val="0"/>
              </a:spcBef>
              <a:spcAft>
                <a:spcPts val="0"/>
              </a:spcAft>
              <a:buSzPts val="3000"/>
              <a:buFont typeface="Franklin Gothic"/>
              <a:buAutoNum type="arabicPeriod"/>
            </a:pPr>
            <a:r>
              <a:rPr lang="en" sz="2800">
                <a:latin typeface="Franklin Gothic"/>
                <a:ea typeface="Franklin Gothic"/>
                <a:cs typeface="Franklin Gothic"/>
                <a:sym typeface="Franklin Gothic"/>
              </a:rPr>
              <a:t>Comprehension</a:t>
            </a:r>
            <a:endParaRPr sz="2800">
              <a:latin typeface="Franklin Gothic"/>
              <a:ea typeface="Franklin Gothic"/>
              <a:cs typeface="Franklin Gothic"/>
              <a:sym typeface="Franklin Gothic"/>
            </a:endParaRPr>
          </a:p>
          <a:p>
            <a:pPr marL="457200" lvl="0" indent="-419100" algn="l" rtl="0">
              <a:spcBef>
                <a:spcPts val="0"/>
              </a:spcBef>
              <a:spcAft>
                <a:spcPts val="0"/>
              </a:spcAft>
              <a:buSzPts val="3000"/>
              <a:buFont typeface="Franklin Gothic"/>
              <a:buAutoNum type="arabicPeriod"/>
            </a:pPr>
            <a:r>
              <a:rPr lang="en" sz="3000">
                <a:highlight>
                  <a:srgbClr val="E1F3EA"/>
                </a:highlight>
                <a:latin typeface="Franklin Gothic"/>
                <a:ea typeface="Franklin Gothic"/>
                <a:cs typeface="Franklin Gothic"/>
                <a:sym typeface="Franklin Gothic"/>
              </a:rPr>
              <a:t>Composition</a:t>
            </a:r>
            <a:endParaRPr sz="3000">
              <a:highlight>
                <a:srgbClr val="E1F3EA"/>
              </a:highlight>
              <a:latin typeface="Franklin Gothic"/>
              <a:ea typeface="Franklin Gothic"/>
              <a:cs typeface="Franklin Gothic"/>
              <a:sym typeface="Franklin Gothic"/>
            </a:endParaRPr>
          </a:p>
          <a:p>
            <a:pPr marL="457200" lvl="0" indent="-419100" algn="l" rtl="0">
              <a:spcBef>
                <a:spcPts val="0"/>
              </a:spcBef>
              <a:spcAft>
                <a:spcPts val="0"/>
              </a:spcAft>
              <a:buSzPts val="3000"/>
              <a:buFont typeface="Franklin Gothic"/>
              <a:buAutoNum type="arabicPeriod"/>
            </a:pPr>
            <a:r>
              <a:rPr lang="en" sz="3000">
                <a:highlight>
                  <a:srgbClr val="E1F3EA"/>
                </a:highlight>
                <a:latin typeface="Franklin Gothic"/>
                <a:ea typeface="Franklin Gothic"/>
                <a:cs typeface="Franklin Gothic"/>
                <a:sym typeface="Franklin Gothic"/>
              </a:rPr>
              <a:t>Motivation</a:t>
            </a:r>
            <a:r>
              <a:rPr lang="en" sz="3000">
                <a:latin typeface="Franklin Gothic"/>
                <a:ea typeface="Franklin Gothic"/>
                <a:cs typeface="Franklin Gothic"/>
                <a:sym typeface="Franklin Gothic"/>
              </a:rPr>
              <a:t> </a:t>
            </a:r>
            <a:endParaRPr sz="3000">
              <a:latin typeface="Franklin Gothic"/>
              <a:ea typeface="Franklin Gothic"/>
              <a:cs typeface="Franklin Gothic"/>
              <a:sym typeface="Franklin Gothic"/>
            </a:endParaRPr>
          </a:p>
        </p:txBody>
      </p:sp>
      <p:pic>
        <p:nvPicPr>
          <p:cNvPr id="205" name="Google Shape;205;p36" descr="The Five Pillars of Early Literacy (National Reading Panel, 2000): The five pillars of early literacy are phonemic awareness, phonics, fluency, vocabulary and comprehension. These concepts are core to reading instruction in the early grades. &#10;"/>
          <p:cNvPicPr preferRelativeResize="0"/>
          <p:nvPr/>
        </p:nvPicPr>
        <p:blipFill>
          <a:blip r:embed="rId3">
            <a:alphaModFix/>
          </a:blip>
          <a:stretch>
            <a:fillRect/>
          </a:stretch>
        </p:blipFill>
        <p:spPr>
          <a:xfrm>
            <a:off x="464975" y="3719523"/>
            <a:ext cx="1701176" cy="124347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7">
            <a:extLst>
              <a:ext uri="{C183D7F6-B498-43B3-948B-1728B52AA6E4}">
                <adec:decorative xmlns:adec="http://schemas.microsoft.com/office/drawing/2017/decorative" val="1"/>
              </a:ext>
            </a:extLst>
          </p:cNvPr>
          <p:cNvSpPr txBox="1">
            <a:spLocks noGrp="1"/>
          </p:cNvSpPr>
          <p:nvPr>
            <p:ph type="title"/>
          </p:nvPr>
        </p:nvSpPr>
        <p:spPr>
          <a:xfrm>
            <a:off x="273100" y="198769"/>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Major Takeaways from Session 2:</a:t>
            </a:r>
            <a:endParaRPr b="1" dirty="0">
              <a:latin typeface="Franklin Gothic"/>
              <a:ea typeface="Franklin Gothic"/>
              <a:cs typeface="Franklin Gothic"/>
              <a:sym typeface="Franklin Gothic"/>
            </a:endParaRPr>
          </a:p>
        </p:txBody>
      </p:sp>
      <p:sp>
        <p:nvSpPr>
          <p:cNvPr id="211" name="Google Shape;211;p37">
            <a:extLst>
              <a:ext uri="{C183D7F6-B498-43B3-948B-1728B52AA6E4}">
                <adec:decorative xmlns:adec="http://schemas.microsoft.com/office/drawing/2017/decorative" val="1"/>
              </a:ext>
            </a:extLst>
          </p:cNvPr>
          <p:cNvSpPr txBox="1"/>
          <p:nvPr/>
        </p:nvSpPr>
        <p:spPr>
          <a:xfrm>
            <a:off x="5195250" y="1128275"/>
            <a:ext cx="3341400" cy="266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rgbClr val="102649"/>
                </a:solidFill>
                <a:latin typeface="Franklin Gothic"/>
                <a:ea typeface="Franklin Gothic"/>
                <a:cs typeface="Franklin Gothic"/>
                <a:sym typeface="Franklin Gothic"/>
              </a:rPr>
              <a:t>Session 2:</a:t>
            </a:r>
            <a:endParaRPr sz="21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All readers use knowledge of phonics and morphology to decode and make meaning from unknown words. </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p:txBody>
      </p:sp>
      <p:graphicFrame>
        <p:nvGraphicFramePr>
          <p:cNvPr id="212" name="Google Shape;212;p37">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10614326"/>
              </p:ext>
            </p:extLst>
          </p:nvPr>
        </p:nvGraphicFramePr>
        <p:xfrm>
          <a:off x="396825" y="1030288"/>
          <a:ext cx="4282125" cy="3384932"/>
        </p:xfrm>
        <a:graphic>
          <a:graphicData uri="http://schemas.openxmlformats.org/drawingml/2006/table">
            <a:tbl>
              <a:tblPr firstRow="1">
                <a:noFill/>
                <a:tableStyleId>{B55F08E1-693A-4500-BDD1-EAA7A00C4642}</a:tableStyleId>
              </a:tblPr>
              <a:tblGrid>
                <a:gridCol w="4282125">
                  <a:extLst>
                    <a:ext uri="{9D8B030D-6E8A-4147-A177-3AD203B41FA5}">
                      <a16:colId xmlns:a16="http://schemas.microsoft.com/office/drawing/2014/main" val="20000"/>
                    </a:ext>
                  </a:extLst>
                </a:gridCol>
              </a:tblGrid>
              <a:tr h="0">
                <a:tc>
                  <a:txBody>
                    <a:bodyPr/>
                    <a:lstStyle/>
                    <a:p>
                      <a:pPr marL="0" lvl="0" indent="0" algn="l" rtl="0">
                        <a:lnSpc>
                          <a:spcPct val="115000"/>
                        </a:lnSpc>
                        <a:spcBef>
                          <a:spcPts val="0"/>
                        </a:spcBef>
                        <a:spcAft>
                          <a:spcPts val="0"/>
                        </a:spcAft>
                        <a:buNone/>
                      </a:pPr>
                      <a:endParaRPr sz="1100" b="1" dirty="0">
                        <a:solidFill>
                          <a:srgbClr val="FFFFFF"/>
                        </a:solidFill>
                        <a:latin typeface="Franklin Gothic"/>
                        <a:ea typeface="Franklin Gothic"/>
                        <a:cs typeface="Franklin Gothic"/>
                        <a:sym typeface="Franklin Gothic"/>
                      </a:endParaRPr>
                    </a:p>
                  </a:txBody>
                  <a:tcPr marL="63500" marR="63500" marT="63500" marB="63500">
                    <a:solidFill>
                      <a:srgbClr val="007780"/>
                    </a:solidFill>
                  </a:tcPr>
                </a:tc>
                <a:extLst>
                  <a:ext uri="{0D108BD9-81ED-4DB2-BD59-A6C34878D82A}">
                    <a16:rowId xmlns:a16="http://schemas.microsoft.com/office/drawing/2014/main" val="2878559023"/>
                  </a:ext>
                </a:extLst>
              </a:tr>
              <a:tr h="0">
                <a:tc>
                  <a:txBody>
                    <a:bodyPr/>
                    <a:lstStyle/>
                    <a:p>
                      <a:pPr marL="0" lvl="0" indent="0" algn="l" rtl="0">
                        <a:lnSpc>
                          <a:spcPct val="115000"/>
                        </a:lnSpc>
                        <a:spcBef>
                          <a:spcPts val="0"/>
                        </a:spcBef>
                        <a:spcAft>
                          <a:spcPts val="0"/>
                        </a:spcAft>
                        <a:buNone/>
                      </a:pPr>
                      <a:r>
                        <a:rPr lang="en" sz="1100" b="1" dirty="0">
                          <a:solidFill>
                            <a:srgbClr val="FFFFFF"/>
                          </a:solidFill>
                          <a:latin typeface="Franklin Gothic"/>
                          <a:ea typeface="Franklin Gothic"/>
                          <a:cs typeface="Franklin Gothic"/>
                          <a:sym typeface="Franklin Gothic"/>
                        </a:rPr>
                        <a:t>Decoding Multisyllabic Words within </a:t>
                      </a:r>
                      <a:endParaRPr sz="1100" b="1" dirty="0">
                        <a:solidFill>
                          <a:srgbClr val="FFFFFF"/>
                        </a:solidFill>
                        <a:latin typeface="Franklin Gothic"/>
                        <a:ea typeface="Franklin Gothic"/>
                        <a:cs typeface="Franklin Gothic"/>
                        <a:sym typeface="Franklin Gothic"/>
                      </a:endParaRPr>
                    </a:p>
                    <a:p>
                      <a:pPr marL="0" lvl="0" indent="0" algn="l" rtl="0">
                        <a:lnSpc>
                          <a:spcPct val="115000"/>
                        </a:lnSpc>
                        <a:spcBef>
                          <a:spcPts val="0"/>
                        </a:spcBef>
                        <a:spcAft>
                          <a:spcPts val="0"/>
                        </a:spcAft>
                        <a:buNone/>
                      </a:pPr>
                      <a:r>
                        <a:rPr lang="en" sz="1100" b="1" dirty="0">
                          <a:solidFill>
                            <a:srgbClr val="FFFFFF"/>
                          </a:solidFill>
                          <a:latin typeface="Franklin Gothic"/>
                          <a:ea typeface="Franklin Gothic"/>
                          <a:cs typeface="Franklin Gothic"/>
                          <a:sym typeface="Franklin Gothic"/>
                        </a:rPr>
                        <a:t>Complex, Grade-level Texts</a:t>
                      </a:r>
                      <a:endParaRPr sz="1100" b="1" dirty="0">
                        <a:solidFill>
                          <a:srgbClr val="FFFFFF"/>
                        </a:solidFill>
                        <a:latin typeface="Franklin Gothic"/>
                        <a:ea typeface="Franklin Gothic"/>
                        <a:cs typeface="Franklin Gothic"/>
                        <a:sym typeface="Franklin Gothic"/>
                      </a:endParaRPr>
                    </a:p>
                  </a:txBody>
                  <a:tcPr marL="63500" marR="63500" marT="63500" marB="63500">
                    <a:solidFill>
                      <a:srgbClr val="007780"/>
                    </a:solidFill>
                  </a:tcPr>
                </a:tc>
                <a:extLst>
                  <a:ext uri="{0D108BD9-81ED-4DB2-BD59-A6C34878D82A}">
                    <a16:rowId xmlns:a16="http://schemas.microsoft.com/office/drawing/2014/main" val="10000"/>
                  </a:ext>
                </a:extLst>
              </a:tr>
              <a:tr h="0">
                <a:tc>
                  <a:txBody>
                    <a:bodyPr/>
                    <a:lstStyle/>
                    <a:p>
                      <a:pPr marL="457200" lvl="0" indent="-298450" algn="l" rtl="0">
                        <a:lnSpc>
                          <a:spcPct val="115000"/>
                        </a:lnSpc>
                        <a:spcBef>
                          <a:spcPts val="0"/>
                        </a:spcBef>
                        <a:spcAft>
                          <a:spcPts val="0"/>
                        </a:spcAft>
                        <a:buSzPts val="1100"/>
                        <a:buFont typeface="Franklin Gothic"/>
                        <a:buChar char="●"/>
                      </a:pPr>
                      <a:r>
                        <a:rPr lang="en" sz="1100" dirty="0">
                          <a:latin typeface="Franklin Gothic"/>
                          <a:ea typeface="Franklin Gothic"/>
                          <a:cs typeface="Franklin Gothic"/>
                          <a:sym typeface="Franklin Gothic"/>
                        </a:rPr>
                        <a:t>Read a list of high-frequency prefixes and suffixes aloud as a group.</a:t>
                      </a:r>
                      <a:endParaRPr sz="1100" dirty="0">
                        <a:latin typeface="Franklin Gothic"/>
                        <a:ea typeface="Franklin Gothic"/>
                        <a:cs typeface="Franklin Gothic"/>
                        <a:sym typeface="Franklin Gothic"/>
                      </a:endParaRPr>
                    </a:p>
                    <a:p>
                      <a:pPr marL="457200" lvl="0" indent="-298450" algn="l" rtl="0">
                        <a:lnSpc>
                          <a:spcPct val="115000"/>
                        </a:lnSpc>
                        <a:spcBef>
                          <a:spcPts val="0"/>
                        </a:spcBef>
                        <a:spcAft>
                          <a:spcPts val="0"/>
                        </a:spcAft>
                        <a:buSzPts val="1100"/>
                        <a:buFont typeface="Franklin Gothic"/>
                        <a:buChar char="●"/>
                      </a:pPr>
                      <a:r>
                        <a:rPr lang="en" sz="1100" dirty="0">
                          <a:latin typeface="Franklin Gothic"/>
                          <a:ea typeface="Franklin Gothic"/>
                          <a:cs typeface="Franklin Gothic"/>
                          <a:sym typeface="Franklin Gothic"/>
                        </a:rPr>
                        <a:t>Ask students to underline prefixes and suffixes in each word in a word list, and then read the prefixes and suffixes aloud as a group.</a:t>
                      </a:r>
                      <a:endParaRPr sz="1100" dirty="0">
                        <a:latin typeface="Franklin Gothic"/>
                        <a:ea typeface="Franklin Gothic"/>
                        <a:cs typeface="Franklin Gothic"/>
                        <a:sym typeface="Franklin Gothic"/>
                      </a:endParaRPr>
                    </a:p>
                    <a:p>
                      <a:pPr marL="457200" lvl="0" indent="-298450" algn="l" rtl="0">
                        <a:lnSpc>
                          <a:spcPct val="115000"/>
                        </a:lnSpc>
                        <a:spcBef>
                          <a:spcPts val="0"/>
                        </a:spcBef>
                        <a:spcAft>
                          <a:spcPts val="0"/>
                        </a:spcAft>
                        <a:buSzPts val="1100"/>
                        <a:buFont typeface="Franklin Gothic"/>
                        <a:buChar char="●"/>
                      </a:pPr>
                      <a:r>
                        <a:rPr lang="en" sz="1100" dirty="0">
                          <a:latin typeface="Franklin Gothic"/>
                          <a:ea typeface="Franklin Gothic"/>
                          <a:cs typeface="Franklin Gothic"/>
                          <a:sym typeface="Franklin Gothic"/>
                        </a:rPr>
                        <a:t>Ask students to write words by adding a prefix and/or a suffix to a base word.</a:t>
                      </a:r>
                      <a:endParaRPr sz="1100" dirty="0">
                        <a:latin typeface="Franklin Gothic"/>
                        <a:ea typeface="Franklin Gothic"/>
                        <a:cs typeface="Franklin Gothic"/>
                        <a:sym typeface="Franklin Gothic"/>
                      </a:endParaRPr>
                    </a:p>
                    <a:p>
                      <a:pPr marL="457200" lvl="0" indent="-298450" algn="l" rtl="0">
                        <a:lnSpc>
                          <a:spcPct val="115000"/>
                        </a:lnSpc>
                        <a:spcBef>
                          <a:spcPts val="0"/>
                        </a:spcBef>
                        <a:spcAft>
                          <a:spcPts val="0"/>
                        </a:spcAft>
                        <a:buSzPts val="1100"/>
                        <a:buFont typeface="Franklin Gothic"/>
                        <a:buChar char="●"/>
                      </a:pPr>
                      <a:r>
                        <a:rPr lang="en" sz="1100" dirty="0">
                          <a:latin typeface="Franklin Gothic"/>
                          <a:ea typeface="Franklin Gothic"/>
                          <a:cs typeface="Franklin Gothic"/>
                          <a:sym typeface="Franklin Gothic"/>
                        </a:rPr>
                        <a:t>Read sentences containing multisyllabic words aloud as a group or with a teacher reading first and then the students reading next.</a:t>
                      </a:r>
                      <a:endParaRPr sz="1100" dirty="0">
                        <a:latin typeface="Franklin Gothic"/>
                        <a:ea typeface="Franklin Gothic"/>
                        <a:cs typeface="Franklin Gothic"/>
                        <a:sym typeface="Franklin Gothic"/>
                      </a:endParaRPr>
                    </a:p>
                    <a:p>
                      <a:pPr marL="457200" lvl="0" indent="-298450" algn="l" rtl="0">
                        <a:lnSpc>
                          <a:spcPct val="115000"/>
                        </a:lnSpc>
                        <a:spcBef>
                          <a:spcPts val="0"/>
                        </a:spcBef>
                        <a:spcAft>
                          <a:spcPts val="0"/>
                        </a:spcAft>
                        <a:buSzPts val="1100"/>
                        <a:buFont typeface="Franklin Gothic"/>
                        <a:buChar char="●"/>
                      </a:pPr>
                      <a:r>
                        <a:rPr lang="en" sz="1100" dirty="0">
                          <a:latin typeface="Franklin Gothic"/>
                          <a:ea typeface="Franklin Gothic"/>
                          <a:cs typeface="Franklin Gothic"/>
                          <a:sym typeface="Franklin Gothic"/>
                        </a:rPr>
                        <a:t>Ask students to read the passage containing the words they are learning at least twice.</a:t>
                      </a:r>
                      <a:endParaRPr sz="1100" dirty="0">
                        <a:latin typeface="Franklin Gothic"/>
                        <a:ea typeface="Franklin Gothic"/>
                        <a:cs typeface="Franklin Gothic"/>
                        <a:sym typeface="Franklin Gothic"/>
                      </a:endParaRPr>
                    </a:p>
                    <a:p>
                      <a:pPr marL="0" lvl="0" indent="0" algn="r" rtl="0">
                        <a:lnSpc>
                          <a:spcPct val="115000"/>
                        </a:lnSpc>
                        <a:spcBef>
                          <a:spcPts val="0"/>
                        </a:spcBef>
                        <a:spcAft>
                          <a:spcPts val="0"/>
                        </a:spcAft>
                        <a:buNone/>
                      </a:pPr>
                      <a:r>
                        <a:rPr lang="en" sz="900" i="1" dirty="0">
                          <a:latin typeface="Franklin Gothic"/>
                          <a:ea typeface="Franklin Gothic"/>
                          <a:cs typeface="Franklin Gothic"/>
                          <a:sym typeface="Franklin Gothic"/>
                        </a:rPr>
                        <a:t>Providing Reading Interventions for Students in Grades 4-9, page 11</a:t>
                      </a:r>
                      <a:endParaRPr sz="900" i="1" dirty="0">
                        <a:latin typeface="Franklin Gothic"/>
                        <a:ea typeface="Franklin Gothic"/>
                        <a:cs typeface="Franklin Gothic"/>
                        <a:sym typeface="Franklin Gothic"/>
                      </a:endParaRPr>
                    </a:p>
                  </a:txBody>
                  <a:tcPr marL="63500" marR="63500" marT="63500" marB="63500"/>
                </a:tc>
                <a:extLst>
                  <a:ext uri="{0D108BD9-81ED-4DB2-BD59-A6C34878D82A}">
                    <a16:rowId xmlns:a16="http://schemas.microsoft.com/office/drawing/2014/main" val="10001"/>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8">
            <a:extLst>
              <a:ext uri="{C183D7F6-B498-43B3-948B-1728B52AA6E4}">
                <adec:decorative xmlns:adec="http://schemas.microsoft.com/office/drawing/2017/decorative" val="1"/>
              </a:ext>
            </a:extLst>
          </p:cNvPr>
          <p:cNvSpPr txBox="1">
            <a:spLocks noGrp="1"/>
          </p:cNvSpPr>
          <p:nvPr>
            <p:ph type="title"/>
          </p:nvPr>
        </p:nvSpPr>
        <p:spPr>
          <a:xfrm>
            <a:off x="273100" y="198769"/>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Major Takeaways from Session 3:</a:t>
            </a:r>
            <a:endParaRPr b="1" dirty="0">
              <a:latin typeface="Franklin Gothic"/>
              <a:ea typeface="Franklin Gothic"/>
              <a:cs typeface="Franklin Gothic"/>
              <a:sym typeface="Franklin Gothic"/>
            </a:endParaRPr>
          </a:p>
        </p:txBody>
      </p:sp>
      <p:sp>
        <p:nvSpPr>
          <p:cNvPr id="218" name="Google Shape;218;p38">
            <a:extLst>
              <a:ext uri="{C183D7F6-B498-43B3-948B-1728B52AA6E4}">
                <adec:decorative xmlns:adec="http://schemas.microsoft.com/office/drawing/2017/decorative" val="1"/>
              </a:ext>
            </a:extLst>
          </p:cNvPr>
          <p:cNvSpPr txBox="1"/>
          <p:nvPr/>
        </p:nvSpPr>
        <p:spPr>
          <a:xfrm>
            <a:off x="5195250" y="1128275"/>
            <a:ext cx="3341400" cy="266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rgbClr val="102649"/>
                </a:solidFill>
                <a:latin typeface="Franklin Gothic"/>
                <a:ea typeface="Franklin Gothic"/>
                <a:cs typeface="Franklin Gothic"/>
                <a:sym typeface="Franklin Gothic"/>
              </a:rPr>
              <a:t>Session 3:</a:t>
            </a:r>
            <a:endParaRPr sz="21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Fluency is the bridge between decoding and comprehension!</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p:txBody>
      </p:sp>
      <p:graphicFrame>
        <p:nvGraphicFramePr>
          <p:cNvPr id="219" name="Google Shape;219;p38">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3481268"/>
              </p:ext>
            </p:extLst>
          </p:nvPr>
        </p:nvGraphicFramePr>
        <p:xfrm>
          <a:off x="407450" y="1014813"/>
          <a:ext cx="4028025" cy="2888552"/>
        </p:xfrm>
        <a:graphic>
          <a:graphicData uri="http://schemas.openxmlformats.org/drawingml/2006/table">
            <a:tbl>
              <a:tblPr firstRow="1">
                <a:noFill/>
                <a:tableStyleId>{B55F08E1-693A-4500-BDD1-EAA7A00C4642}</a:tableStyleId>
              </a:tblPr>
              <a:tblGrid>
                <a:gridCol w="4028025">
                  <a:extLst>
                    <a:ext uri="{9D8B030D-6E8A-4147-A177-3AD203B41FA5}">
                      <a16:colId xmlns:a16="http://schemas.microsoft.com/office/drawing/2014/main" val="20000"/>
                    </a:ext>
                  </a:extLst>
                </a:gridCol>
              </a:tblGrid>
              <a:tr h="0">
                <a:tc>
                  <a:txBody>
                    <a:bodyPr/>
                    <a:lstStyle/>
                    <a:p>
                      <a:pPr marL="0" lvl="0" indent="0" algn="l" rtl="0">
                        <a:lnSpc>
                          <a:spcPct val="115000"/>
                        </a:lnSpc>
                        <a:spcBef>
                          <a:spcPts val="0"/>
                        </a:spcBef>
                        <a:spcAft>
                          <a:spcPts val="0"/>
                        </a:spcAft>
                        <a:buNone/>
                      </a:pPr>
                      <a:r>
                        <a:rPr lang="en" sz="1100" b="1">
                          <a:solidFill>
                            <a:srgbClr val="FFFFFF"/>
                          </a:solidFill>
                          <a:latin typeface="Franklin Gothic"/>
                          <a:ea typeface="Franklin Gothic"/>
                          <a:cs typeface="Franklin Gothic"/>
                          <a:sym typeface="Franklin Gothic"/>
                        </a:rPr>
                        <a:t>Building Fluency with Complex, Grade-level Texts</a:t>
                      </a:r>
                      <a:endParaRPr sz="1100" b="1">
                        <a:solidFill>
                          <a:srgbClr val="FFFFFF"/>
                        </a:solidFill>
                        <a:latin typeface="Franklin Gothic"/>
                        <a:ea typeface="Franklin Gothic"/>
                        <a:cs typeface="Franklin Gothic"/>
                        <a:sym typeface="Franklin Gothic"/>
                      </a:endParaRPr>
                    </a:p>
                  </a:txBody>
                  <a:tcPr marL="63500" marR="63500" marT="63500" marB="63500">
                    <a:solidFill>
                      <a:srgbClr val="007780"/>
                    </a:solidFill>
                  </a:tcPr>
                </a:tc>
                <a:extLst>
                  <a:ext uri="{0D108BD9-81ED-4DB2-BD59-A6C34878D82A}">
                    <a16:rowId xmlns:a16="http://schemas.microsoft.com/office/drawing/2014/main" val="10000"/>
                  </a:ext>
                </a:extLst>
              </a:tr>
              <a:tr h="0">
                <a:tc>
                  <a:txBody>
                    <a:bodyPr/>
                    <a:lstStyle/>
                    <a:p>
                      <a:pPr marL="457200" lvl="0" indent="-298450" algn="l" rtl="0">
                        <a:lnSpc>
                          <a:spcPct val="115000"/>
                        </a:lnSpc>
                        <a:spcBef>
                          <a:spcPts val="0"/>
                        </a:spcBef>
                        <a:spcAft>
                          <a:spcPts val="0"/>
                        </a:spcAft>
                        <a:buSzPts val="1100"/>
                        <a:buFont typeface="Franklin Gothic"/>
                        <a:buChar char="●"/>
                      </a:pPr>
                      <a:r>
                        <a:rPr lang="en" sz="1100" dirty="0">
                          <a:latin typeface="Franklin Gothic"/>
                          <a:ea typeface="Franklin Gothic"/>
                          <a:cs typeface="Franklin Gothic"/>
                          <a:sym typeface="Franklin Gothic"/>
                        </a:rPr>
                        <a:t>Building purpose for Rereadings</a:t>
                      </a:r>
                      <a:endParaRPr sz="1100" dirty="0">
                        <a:latin typeface="Franklin Gothic"/>
                        <a:ea typeface="Franklin Gothic"/>
                        <a:cs typeface="Franklin Gothic"/>
                        <a:sym typeface="Franklin Gothic"/>
                      </a:endParaRPr>
                    </a:p>
                    <a:p>
                      <a:pPr marL="914400" lvl="1" indent="-298450" algn="l" rtl="0">
                        <a:lnSpc>
                          <a:spcPct val="115000"/>
                        </a:lnSpc>
                        <a:spcBef>
                          <a:spcPts val="0"/>
                        </a:spcBef>
                        <a:spcAft>
                          <a:spcPts val="0"/>
                        </a:spcAft>
                        <a:buSzPts val="1100"/>
                        <a:buFont typeface="Franklin Gothic"/>
                        <a:buChar char="○"/>
                      </a:pPr>
                      <a:r>
                        <a:rPr lang="en" sz="1100" dirty="0">
                          <a:latin typeface="Franklin Gothic"/>
                          <a:ea typeface="Franklin Gothic"/>
                          <a:cs typeface="Franklin Gothic"/>
                          <a:sym typeface="Franklin Gothic"/>
                        </a:rPr>
                        <a:t>Students should always have a clear purpose/outcome.</a:t>
                      </a:r>
                      <a:endParaRPr sz="1100" dirty="0">
                        <a:latin typeface="Franklin Gothic"/>
                        <a:ea typeface="Franklin Gothic"/>
                        <a:cs typeface="Franklin Gothic"/>
                        <a:sym typeface="Franklin Gothic"/>
                      </a:endParaRPr>
                    </a:p>
                    <a:p>
                      <a:pPr marL="457200" lvl="0" indent="-298450" algn="l" rtl="0">
                        <a:lnSpc>
                          <a:spcPct val="115000"/>
                        </a:lnSpc>
                        <a:spcBef>
                          <a:spcPts val="0"/>
                        </a:spcBef>
                        <a:spcAft>
                          <a:spcPts val="0"/>
                        </a:spcAft>
                        <a:buSzPts val="1100"/>
                        <a:buFont typeface="Franklin Gothic"/>
                        <a:buChar char="●"/>
                      </a:pPr>
                      <a:r>
                        <a:rPr lang="en" sz="1100" dirty="0">
                          <a:latin typeface="Franklin Gothic"/>
                          <a:ea typeface="Franklin Gothic"/>
                          <a:cs typeface="Franklin Gothic"/>
                          <a:sym typeface="Franklin Gothic"/>
                        </a:rPr>
                        <a:t>“Say Something”</a:t>
                      </a:r>
                      <a:endParaRPr sz="1100" dirty="0">
                        <a:latin typeface="Franklin Gothic"/>
                        <a:ea typeface="Franklin Gothic"/>
                        <a:cs typeface="Franklin Gothic"/>
                        <a:sym typeface="Franklin Gothic"/>
                      </a:endParaRPr>
                    </a:p>
                    <a:p>
                      <a:pPr marL="457200" lvl="0" indent="-298450" algn="l" rtl="0">
                        <a:lnSpc>
                          <a:spcPct val="115000"/>
                        </a:lnSpc>
                        <a:spcBef>
                          <a:spcPts val="0"/>
                        </a:spcBef>
                        <a:spcAft>
                          <a:spcPts val="0"/>
                        </a:spcAft>
                        <a:buSzPts val="1100"/>
                        <a:buFont typeface="Franklin Gothic"/>
                        <a:buChar char="●"/>
                      </a:pPr>
                      <a:r>
                        <a:rPr lang="en" sz="1100" dirty="0">
                          <a:latin typeface="Franklin Gothic"/>
                          <a:ea typeface="Franklin Gothic"/>
                          <a:cs typeface="Franklin Gothic"/>
                          <a:sym typeface="Franklin Gothic"/>
                        </a:rPr>
                        <a:t>Choral Reading</a:t>
                      </a:r>
                      <a:endParaRPr sz="1100" dirty="0">
                        <a:latin typeface="Franklin Gothic"/>
                        <a:ea typeface="Franklin Gothic"/>
                        <a:cs typeface="Franklin Gothic"/>
                        <a:sym typeface="Franklin Gothic"/>
                      </a:endParaRPr>
                    </a:p>
                    <a:p>
                      <a:pPr marL="457200" lvl="0" indent="-298450" algn="l" rtl="0">
                        <a:lnSpc>
                          <a:spcPct val="115000"/>
                        </a:lnSpc>
                        <a:spcBef>
                          <a:spcPts val="0"/>
                        </a:spcBef>
                        <a:spcAft>
                          <a:spcPts val="0"/>
                        </a:spcAft>
                        <a:buSzPts val="1100"/>
                        <a:buFont typeface="Franklin Gothic"/>
                        <a:buChar char="●"/>
                      </a:pPr>
                      <a:r>
                        <a:rPr lang="en" sz="1100" dirty="0">
                          <a:latin typeface="Franklin Gothic"/>
                          <a:ea typeface="Franklin Gothic"/>
                          <a:cs typeface="Franklin Gothic"/>
                          <a:sym typeface="Franklin Gothic"/>
                        </a:rPr>
                        <a:t>Considerations for Silent Reading </a:t>
                      </a:r>
                      <a:endParaRPr sz="1100" dirty="0">
                        <a:latin typeface="Franklin Gothic"/>
                        <a:ea typeface="Franklin Gothic"/>
                        <a:cs typeface="Franklin Gothic"/>
                        <a:sym typeface="Franklin Gothic"/>
                      </a:endParaRPr>
                    </a:p>
                    <a:p>
                      <a:pPr marL="914400" lvl="1" indent="-298450" algn="l" rtl="0">
                        <a:lnSpc>
                          <a:spcPct val="115000"/>
                        </a:lnSpc>
                        <a:spcBef>
                          <a:spcPts val="0"/>
                        </a:spcBef>
                        <a:spcAft>
                          <a:spcPts val="0"/>
                        </a:spcAft>
                        <a:buSzPts val="1100"/>
                        <a:buFont typeface="Franklin Gothic"/>
                        <a:buChar char="○"/>
                      </a:pPr>
                      <a:r>
                        <a:rPr lang="en" sz="1100" dirty="0">
                          <a:latin typeface="Franklin Gothic"/>
                          <a:ea typeface="Franklin Gothic"/>
                          <a:cs typeface="Franklin Gothic"/>
                          <a:sym typeface="Franklin Gothic"/>
                        </a:rPr>
                        <a:t>Pair silent with oral reading.</a:t>
                      </a:r>
                      <a:endParaRPr sz="1100" dirty="0">
                        <a:latin typeface="Franklin Gothic"/>
                        <a:ea typeface="Franklin Gothic"/>
                        <a:cs typeface="Franklin Gothic"/>
                        <a:sym typeface="Franklin Gothic"/>
                      </a:endParaRPr>
                    </a:p>
                    <a:p>
                      <a:pPr marL="914400" lvl="1" indent="-298450" algn="l" rtl="0">
                        <a:lnSpc>
                          <a:spcPct val="115000"/>
                        </a:lnSpc>
                        <a:spcBef>
                          <a:spcPts val="0"/>
                        </a:spcBef>
                        <a:spcAft>
                          <a:spcPts val="0"/>
                        </a:spcAft>
                        <a:buSzPts val="1100"/>
                        <a:buFont typeface="Franklin Gothic"/>
                        <a:buChar char="○"/>
                      </a:pPr>
                      <a:r>
                        <a:rPr lang="en" sz="1100" dirty="0">
                          <a:latin typeface="Franklin Gothic"/>
                          <a:ea typeface="Franklin Gothic"/>
                          <a:cs typeface="Franklin Gothic"/>
                          <a:sym typeface="Franklin Gothic"/>
                        </a:rPr>
                        <a:t>Provide structure and accountability for comprehension with text dependent questions.</a:t>
                      </a:r>
                      <a:endParaRPr sz="1100" dirty="0">
                        <a:latin typeface="Franklin Gothic"/>
                        <a:ea typeface="Franklin Gothic"/>
                        <a:cs typeface="Franklin Gothic"/>
                        <a:sym typeface="Franklin Gothic"/>
                      </a:endParaRPr>
                    </a:p>
                    <a:p>
                      <a:pPr marL="914400" lvl="1" indent="-298450" algn="l" rtl="0">
                        <a:lnSpc>
                          <a:spcPct val="115000"/>
                        </a:lnSpc>
                        <a:spcBef>
                          <a:spcPts val="0"/>
                        </a:spcBef>
                        <a:spcAft>
                          <a:spcPts val="0"/>
                        </a:spcAft>
                        <a:buSzPts val="1100"/>
                        <a:buFont typeface="Franklin Gothic"/>
                        <a:buChar char="○"/>
                      </a:pPr>
                      <a:r>
                        <a:rPr lang="en" sz="1100" dirty="0">
                          <a:latin typeface="Franklin Gothic"/>
                          <a:ea typeface="Franklin Gothic"/>
                          <a:cs typeface="Franklin Gothic"/>
                          <a:sym typeface="Franklin Gothic"/>
                        </a:rPr>
                        <a:t>Build stamina.</a:t>
                      </a:r>
                      <a:endParaRPr sz="1100" dirty="0">
                        <a:latin typeface="Franklin Gothic"/>
                        <a:ea typeface="Franklin Gothic"/>
                        <a:cs typeface="Franklin Gothic"/>
                        <a:sym typeface="Franklin Gothic"/>
                      </a:endParaRPr>
                    </a:p>
                    <a:p>
                      <a:pPr marL="457200" lvl="0" indent="-298450" algn="l" rtl="0">
                        <a:lnSpc>
                          <a:spcPct val="115000"/>
                        </a:lnSpc>
                        <a:spcBef>
                          <a:spcPts val="0"/>
                        </a:spcBef>
                        <a:spcAft>
                          <a:spcPts val="0"/>
                        </a:spcAft>
                        <a:buSzPts val="1100"/>
                        <a:buFont typeface="Franklin Gothic"/>
                        <a:buChar char="●"/>
                      </a:pPr>
                      <a:r>
                        <a:rPr lang="en" sz="1100" dirty="0">
                          <a:latin typeface="Franklin Gothic"/>
                          <a:ea typeface="Franklin Gothic"/>
                          <a:cs typeface="Franklin Gothic"/>
                          <a:sym typeface="Franklin Gothic"/>
                        </a:rPr>
                        <a:t>Utilize portions of grade-level, complex texts being used in class.</a:t>
                      </a:r>
                      <a:endParaRPr sz="1100" dirty="0">
                        <a:latin typeface="Franklin Gothic"/>
                        <a:ea typeface="Franklin Gothic"/>
                        <a:cs typeface="Franklin Gothic"/>
                        <a:sym typeface="Franklin Gothic"/>
                      </a:endParaRPr>
                    </a:p>
                    <a:p>
                      <a:pPr marL="0" lvl="0" indent="0" algn="r" rtl="0">
                        <a:lnSpc>
                          <a:spcPct val="115000"/>
                        </a:lnSpc>
                        <a:spcBef>
                          <a:spcPts val="0"/>
                        </a:spcBef>
                        <a:spcAft>
                          <a:spcPts val="0"/>
                        </a:spcAft>
                        <a:buNone/>
                      </a:pPr>
                      <a:r>
                        <a:rPr lang="en" sz="900" i="1" dirty="0">
                          <a:latin typeface="Franklin Gothic"/>
                          <a:ea typeface="Franklin Gothic"/>
                          <a:cs typeface="Franklin Gothic"/>
                          <a:sym typeface="Franklin Gothic"/>
                        </a:rPr>
                        <a:t>Providing Reading Interventions for Students in Grades 4-9, pages 12-17</a:t>
                      </a:r>
                      <a:endParaRPr sz="1100" dirty="0">
                        <a:latin typeface="Franklin Gothic"/>
                        <a:ea typeface="Franklin Gothic"/>
                        <a:cs typeface="Franklin Gothic"/>
                        <a:sym typeface="Franklin Gothic"/>
                      </a:endParaRPr>
                    </a:p>
                  </a:txBody>
                  <a:tcPr marL="63500" marR="63500" marT="63500" marB="63500"/>
                </a:tc>
                <a:extLst>
                  <a:ext uri="{0D108BD9-81ED-4DB2-BD59-A6C34878D82A}">
                    <a16:rowId xmlns:a16="http://schemas.microsoft.com/office/drawing/2014/main" val="10001"/>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9">
            <a:extLst>
              <a:ext uri="{C183D7F6-B498-43B3-948B-1728B52AA6E4}">
                <adec:decorative xmlns:adec="http://schemas.microsoft.com/office/drawing/2017/decorative" val="1"/>
              </a:ext>
            </a:extLst>
          </p:cNvPr>
          <p:cNvSpPr txBox="1">
            <a:spLocks noGrp="1"/>
          </p:cNvSpPr>
          <p:nvPr>
            <p:ph type="title"/>
          </p:nvPr>
        </p:nvSpPr>
        <p:spPr>
          <a:xfrm>
            <a:off x="273100" y="198769"/>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Major Takeaways from Session 4:</a:t>
            </a:r>
            <a:endParaRPr b="1" dirty="0">
              <a:latin typeface="Franklin Gothic"/>
              <a:ea typeface="Franklin Gothic"/>
              <a:cs typeface="Franklin Gothic"/>
              <a:sym typeface="Franklin Gothic"/>
            </a:endParaRPr>
          </a:p>
        </p:txBody>
      </p:sp>
      <p:sp>
        <p:nvSpPr>
          <p:cNvPr id="225" name="Google Shape;225;p39">
            <a:extLst>
              <a:ext uri="{C183D7F6-B498-43B3-948B-1728B52AA6E4}">
                <adec:decorative xmlns:adec="http://schemas.microsoft.com/office/drawing/2017/decorative" val="1"/>
              </a:ext>
            </a:extLst>
          </p:cNvPr>
          <p:cNvSpPr txBox="1"/>
          <p:nvPr/>
        </p:nvSpPr>
        <p:spPr>
          <a:xfrm>
            <a:off x="4504475" y="1287675"/>
            <a:ext cx="3924000" cy="266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rgbClr val="102649"/>
                </a:solidFill>
                <a:latin typeface="Franklin Gothic"/>
                <a:ea typeface="Franklin Gothic"/>
                <a:cs typeface="Franklin Gothic"/>
                <a:sym typeface="Franklin Gothic"/>
              </a:rPr>
              <a:t>Session 4:</a:t>
            </a:r>
            <a:endParaRPr sz="21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b="1">
                <a:solidFill>
                  <a:srgbClr val="102649"/>
                </a:solidFill>
                <a:latin typeface="Franklin Gothic"/>
                <a:ea typeface="Franklin Gothic"/>
                <a:cs typeface="Franklin Gothic"/>
                <a:sym typeface="Franklin Gothic"/>
              </a:rPr>
              <a:t>Explicit</a:t>
            </a:r>
            <a:r>
              <a:rPr lang="en" sz="2100">
                <a:solidFill>
                  <a:srgbClr val="102649"/>
                </a:solidFill>
                <a:latin typeface="Franklin Gothic"/>
                <a:ea typeface="Franklin Gothic"/>
                <a:cs typeface="Franklin Gothic"/>
                <a:sym typeface="Franklin Gothic"/>
              </a:rPr>
              <a:t> vocabulary instruction supports comprehension of the texts read in class. </a:t>
            </a:r>
            <a:endParaRPr sz="2100">
              <a:solidFill>
                <a:srgbClr val="102649"/>
              </a:solidFill>
              <a:latin typeface="Franklin Gothic"/>
              <a:ea typeface="Franklin Gothic"/>
              <a:cs typeface="Franklin Gothic"/>
              <a:sym typeface="Franklin Gothic"/>
            </a:endParaRPr>
          </a:p>
        </p:txBody>
      </p:sp>
      <p:pic>
        <p:nvPicPr>
          <p:cNvPr id="226" name="Google Shape;226;p3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64200" y="1192975"/>
            <a:ext cx="3571875" cy="3571875"/>
          </a:xfrm>
          <a:prstGeom prst="rect">
            <a:avLst/>
          </a:prstGeom>
          <a:noFill/>
          <a:ln>
            <a:noFill/>
          </a:ln>
          <a:effectLst>
            <a:outerShdw blurRad="57150" dist="19050" dir="5400000" algn="bl" rotWithShape="0">
              <a:srgbClr val="000000">
                <a:alpha val="50000"/>
              </a:srgbClr>
            </a:outerShdw>
          </a:effectLst>
        </p:spPr>
      </p:pic>
      <p:sp>
        <p:nvSpPr>
          <p:cNvPr id="227" name="Google Shape;227;p39">
            <a:extLst>
              <a:ext uri="{C183D7F6-B498-43B3-948B-1728B52AA6E4}">
                <adec:decorative xmlns:adec="http://schemas.microsoft.com/office/drawing/2017/decorative" val="1"/>
              </a:ext>
            </a:extLst>
          </p:cNvPr>
          <p:cNvSpPr/>
          <p:nvPr/>
        </p:nvSpPr>
        <p:spPr>
          <a:xfrm rot="3316992">
            <a:off x="1223288" y="2807926"/>
            <a:ext cx="552570" cy="818372"/>
          </a:xfrm>
          <a:prstGeom prst="up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0"/>
          <p:cNvSpPr txBox="1">
            <a:spLocks noGrp="1"/>
          </p:cNvSpPr>
          <p:nvPr>
            <p:ph type="title"/>
          </p:nvPr>
        </p:nvSpPr>
        <p:spPr>
          <a:xfrm>
            <a:off x="273100" y="0"/>
            <a:ext cx="86868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300" b="1" dirty="0">
                <a:latin typeface="Franklin Gothic"/>
                <a:ea typeface="Franklin Gothic"/>
                <a:cs typeface="Franklin Gothic"/>
                <a:sym typeface="Franklin Gothic"/>
              </a:rPr>
              <a:t>Our last session: Comprehension as Both Process and Product!</a:t>
            </a:r>
            <a:endParaRPr sz="2300" b="1" dirty="0">
              <a:latin typeface="Franklin Gothic"/>
              <a:ea typeface="Franklin Gothic"/>
              <a:cs typeface="Franklin Gothic"/>
              <a:sym typeface="Franklin Gothic"/>
            </a:endParaRPr>
          </a:p>
        </p:txBody>
      </p:sp>
      <p:graphicFrame>
        <p:nvGraphicFramePr>
          <p:cNvPr id="233" name="Google Shape;233;p40"/>
          <p:cNvGraphicFramePr/>
          <p:nvPr>
            <p:extLst>
              <p:ext uri="{D42A27DB-BD31-4B8C-83A1-F6EECF244321}">
                <p14:modId xmlns:p14="http://schemas.microsoft.com/office/powerpoint/2010/main" val="3094858237"/>
              </p:ext>
            </p:extLst>
          </p:nvPr>
        </p:nvGraphicFramePr>
        <p:xfrm>
          <a:off x="394975" y="849100"/>
          <a:ext cx="3123225" cy="3840390"/>
        </p:xfrm>
        <a:graphic>
          <a:graphicData uri="http://schemas.openxmlformats.org/drawingml/2006/table">
            <a:tbl>
              <a:tblPr firstRow="1">
                <a:noFill/>
                <a:tableStyleId>{0F90AD1A-19ED-4A28-B887-AB490F6EC5FD}</a:tableStyleId>
              </a:tblPr>
              <a:tblGrid>
                <a:gridCol w="1537175">
                  <a:extLst>
                    <a:ext uri="{9D8B030D-6E8A-4147-A177-3AD203B41FA5}">
                      <a16:colId xmlns:a16="http://schemas.microsoft.com/office/drawing/2014/main" val="20000"/>
                    </a:ext>
                  </a:extLst>
                </a:gridCol>
                <a:gridCol w="1586050">
                  <a:extLst>
                    <a:ext uri="{9D8B030D-6E8A-4147-A177-3AD203B41FA5}">
                      <a16:colId xmlns:a16="http://schemas.microsoft.com/office/drawing/2014/main" val="20001"/>
                    </a:ext>
                  </a:extLst>
                </a:gridCol>
              </a:tblGrid>
              <a:tr h="355050">
                <a:tc>
                  <a:txBody>
                    <a:bodyPr/>
                    <a:lstStyle/>
                    <a:p>
                      <a:pPr marL="0" lvl="0" indent="0" algn="l" rtl="0">
                        <a:spcBef>
                          <a:spcPts val="0"/>
                        </a:spcBef>
                        <a:spcAft>
                          <a:spcPts val="0"/>
                        </a:spcAft>
                        <a:buNone/>
                      </a:pPr>
                      <a:r>
                        <a:rPr lang="en" sz="1100" b="1">
                          <a:solidFill>
                            <a:schemeClr val="lt1"/>
                          </a:solidFill>
                          <a:latin typeface="Franklin Gothic"/>
                          <a:ea typeface="Franklin Gothic"/>
                          <a:cs typeface="Franklin Gothic"/>
                          <a:sym typeface="Franklin Gothic"/>
                        </a:rPr>
                        <a:t>Strategy</a:t>
                      </a:r>
                      <a:endParaRPr sz="1100" b="1">
                        <a:solidFill>
                          <a:schemeClr val="lt1"/>
                        </a:solidFill>
                        <a:latin typeface="Franklin Gothic"/>
                        <a:ea typeface="Franklin Gothic"/>
                        <a:cs typeface="Franklin Gothic"/>
                        <a:sym typeface="Franklin Gothic"/>
                      </a:endParaRPr>
                    </a:p>
                  </a:txBody>
                  <a:tcPr marL="91425" marR="91425" marT="91425" marB="91425">
                    <a:solidFill>
                      <a:srgbClr val="102649"/>
                    </a:solidFill>
                  </a:tcPr>
                </a:tc>
                <a:tc>
                  <a:txBody>
                    <a:bodyPr/>
                    <a:lstStyle/>
                    <a:p>
                      <a:pPr marL="0" lvl="0" indent="0" algn="l" rtl="0">
                        <a:spcBef>
                          <a:spcPts val="0"/>
                        </a:spcBef>
                        <a:spcAft>
                          <a:spcPts val="0"/>
                        </a:spcAft>
                        <a:buNone/>
                      </a:pPr>
                      <a:r>
                        <a:rPr lang="en" sz="1100" b="1">
                          <a:solidFill>
                            <a:schemeClr val="lt1"/>
                          </a:solidFill>
                          <a:latin typeface="Franklin Gothic"/>
                          <a:ea typeface="Franklin Gothic"/>
                          <a:cs typeface="Franklin Gothic"/>
                          <a:sym typeface="Franklin Gothic"/>
                        </a:rPr>
                        <a:t># of Studies </a:t>
                      </a:r>
                      <a:endParaRPr sz="1100" b="1">
                        <a:solidFill>
                          <a:schemeClr val="lt1"/>
                        </a:solidFill>
                        <a:latin typeface="Franklin Gothic"/>
                        <a:ea typeface="Franklin Gothic"/>
                        <a:cs typeface="Franklin Gothic"/>
                        <a:sym typeface="Franklin Gothic"/>
                      </a:endParaRPr>
                    </a:p>
                    <a:p>
                      <a:pPr marL="0" lvl="0" indent="0" algn="l" rtl="0">
                        <a:spcBef>
                          <a:spcPts val="0"/>
                        </a:spcBef>
                        <a:spcAft>
                          <a:spcPts val="0"/>
                        </a:spcAft>
                        <a:buNone/>
                      </a:pPr>
                      <a:r>
                        <a:rPr lang="en" sz="1100" b="1">
                          <a:solidFill>
                            <a:schemeClr val="lt1"/>
                          </a:solidFill>
                          <a:latin typeface="Franklin Gothic"/>
                          <a:ea typeface="Franklin Gothic"/>
                          <a:cs typeface="Franklin Gothic"/>
                          <a:sym typeface="Franklin Gothic"/>
                        </a:rPr>
                        <a:t>Cited to Support </a:t>
                      </a:r>
                      <a:endParaRPr sz="1100" b="1">
                        <a:solidFill>
                          <a:schemeClr val="lt1"/>
                        </a:solidFill>
                        <a:latin typeface="Franklin Gothic"/>
                        <a:ea typeface="Franklin Gothic"/>
                        <a:cs typeface="Franklin Gothic"/>
                        <a:sym typeface="Franklin Gothic"/>
                      </a:endParaRPr>
                    </a:p>
                  </a:txBody>
                  <a:tcPr marL="91425" marR="91425" marT="91425" marB="91425">
                    <a:solidFill>
                      <a:srgbClr val="10264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100" b="1">
                          <a:latin typeface="Franklin Gothic"/>
                          <a:ea typeface="Franklin Gothic"/>
                          <a:cs typeface="Franklin Gothic"/>
                          <a:sym typeface="Franklin Gothic"/>
                        </a:rPr>
                        <a:t>Comprehension monitoring</a:t>
                      </a:r>
                      <a:endParaRPr sz="1100" b="1">
                        <a:latin typeface="Franklin Gothic"/>
                        <a:ea typeface="Franklin Gothic"/>
                        <a:cs typeface="Franklin Gothic"/>
                        <a:sym typeface="Franklin Gothic"/>
                      </a:endParaRPr>
                    </a:p>
                  </a:txBody>
                  <a:tcPr marL="91425" marR="91425" marT="91425" marB="91425">
                    <a:solidFill>
                      <a:srgbClr val="EFEFEF"/>
                    </a:solidFill>
                  </a:tcPr>
                </a:tc>
                <a:tc>
                  <a:txBody>
                    <a:bodyPr/>
                    <a:lstStyle/>
                    <a:p>
                      <a:pPr marL="0" lvl="0" indent="0" algn="ctr" rtl="0">
                        <a:spcBef>
                          <a:spcPts val="0"/>
                        </a:spcBef>
                        <a:spcAft>
                          <a:spcPts val="0"/>
                        </a:spcAft>
                        <a:buNone/>
                      </a:pPr>
                      <a:r>
                        <a:rPr lang="en" sz="1100">
                          <a:latin typeface="Franklin Gothic"/>
                          <a:ea typeface="Franklin Gothic"/>
                          <a:cs typeface="Franklin Gothic"/>
                          <a:sym typeface="Franklin Gothic"/>
                        </a:rPr>
                        <a:t>22</a:t>
                      </a:r>
                      <a:endParaRPr sz="1100">
                        <a:latin typeface="Franklin Gothic"/>
                        <a:ea typeface="Franklin Gothic"/>
                        <a:cs typeface="Franklin Gothic"/>
                        <a:sym typeface="Franklin Gothic"/>
                      </a:endParaRPr>
                    </a:p>
                  </a:txBody>
                  <a:tcPr marL="91425" marR="91425" marT="91425" marB="91425" anchor="ctr">
                    <a:solidFill>
                      <a:srgbClr val="EFEFEF"/>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100" b="1">
                          <a:latin typeface="Franklin Gothic"/>
                          <a:ea typeface="Franklin Gothic"/>
                          <a:cs typeface="Franklin Gothic"/>
                          <a:sym typeface="Franklin Gothic"/>
                        </a:rPr>
                        <a:t>Graphic organizers</a:t>
                      </a:r>
                      <a:endParaRPr sz="1100" b="1">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ctr" rtl="0">
                        <a:spcBef>
                          <a:spcPts val="0"/>
                        </a:spcBef>
                        <a:spcAft>
                          <a:spcPts val="0"/>
                        </a:spcAft>
                        <a:buNone/>
                      </a:pPr>
                      <a:r>
                        <a:rPr lang="en" sz="1100">
                          <a:latin typeface="Franklin Gothic"/>
                          <a:ea typeface="Franklin Gothic"/>
                          <a:cs typeface="Franklin Gothic"/>
                          <a:sym typeface="Franklin Gothic"/>
                        </a:rPr>
                        <a:t>11</a:t>
                      </a:r>
                      <a:endParaRPr sz="1100">
                        <a:latin typeface="Franklin Gothic"/>
                        <a:ea typeface="Franklin Gothic"/>
                        <a:cs typeface="Franklin Gothic"/>
                        <a:sym typeface="Franklin Gothic"/>
                      </a:endParaRPr>
                    </a:p>
                  </a:txBody>
                  <a:tcPr marL="91425" marR="91425" marT="91425" marB="91425" anchor="ctr">
                    <a:solidFill>
                      <a:srgbClr val="E1F3EA"/>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100" b="1">
                          <a:latin typeface="Franklin Gothic"/>
                          <a:ea typeface="Franklin Gothic"/>
                          <a:cs typeface="Franklin Gothic"/>
                          <a:sym typeface="Franklin Gothic"/>
                        </a:rPr>
                        <a:t>Question answering</a:t>
                      </a:r>
                      <a:endParaRPr sz="1100" b="1">
                        <a:latin typeface="Franklin Gothic"/>
                        <a:ea typeface="Franklin Gothic"/>
                        <a:cs typeface="Franklin Gothic"/>
                        <a:sym typeface="Franklin Gothic"/>
                      </a:endParaRPr>
                    </a:p>
                  </a:txBody>
                  <a:tcPr marL="91425" marR="91425" marT="91425" marB="91425">
                    <a:solidFill>
                      <a:srgbClr val="EFEFEF"/>
                    </a:solidFill>
                  </a:tcPr>
                </a:tc>
                <a:tc>
                  <a:txBody>
                    <a:bodyPr/>
                    <a:lstStyle/>
                    <a:p>
                      <a:pPr marL="0" lvl="0" indent="0" algn="ctr" rtl="0">
                        <a:spcBef>
                          <a:spcPts val="0"/>
                        </a:spcBef>
                        <a:spcAft>
                          <a:spcPts val="0"/>
                        </a:spcAft>
                        <a:buNone/>
                      </a:pPr>
                      <a:r>
                        <a:rPr lang="en" sz="1100">
                          <a:latin typeface="Franklin Gothic"/>
                          <a:ea typeface="Franklin Gothic"/>
                          <a:cs typeface="Franklin Gothic"/>
                          <a:sym typeface="Franklin Gothic"/>
                        </a:rPr>
                        <a:t>17</a:t>
                      </a:r>
                      <a:endParaRPr sz="1100">
                        <a:latin typeface="Franklin Gothic"/>
                        <a:ea typeface="Franklin Gothic"/>
                        <a:cs typeface="Franklin Gothic"/>
                        <a:sym typeface="Franklin Gothic"/>
                      </a:endParaRPr>
                    </a:p>
                  </a:txBody>
                  <a:tcPr marL="91425" marR="91425" marT="91425" marB="91425" anchor="ctr">
                    <a:solidFill>
                      <a:srgbClr val="EFEFEF"/>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100" b="1">
                          <a:latin typeface="Franklin Gothic"/>
                          <a:ea typeface="Franklin Gothic"/>
                          <a:cs typeface="Franklin Gothic"/>
                          <a:sym typeface="Franklin Gothic"/>
                        </a:rPr>
                        <a:t>Question generating</a:t>
                      </a:r>
                      <a:endParaRPr sz="1100" b="1">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ctr" rtl="0">
                        <a:spcBef>
                          <a:spcPts val="0"/>
                        </a:spcBef>
                        <a:spcAft>
                          <a:spcPts val="0"/>
                        </a:spcAft>
                        <a:buNone/>
                      </a:pPr>
                      <a:r>
                        <a:rPr lang="en" sz="1100">
                          <a:latin typeface="Franklin Gothic"/>
                          <a:ea typeface="Franklin Gothic"/>
                          <a:cs typeface="Franklin Gothic"/>
                          <a:sym typeface="Franklin Gothic"/>
                        </a:rPr>
                        <a:t>27</a:t>
                      </a:r>
                      <a:endParaRPr sz="1100">
                        <a:latin typeface="Franklin Gothic"/>
                        <a:ea typeface="Franklin Gothic"/>
                        <a:cs typeface="Franklin Gothic"/>
                        <a:sym typeface="Franklin Gothic"/>
                      </a:endParaRPr>
                    </a:p>
                  </a:txBody>
                  <a:tcPr marL="91425" marR="91425" marT="91425" marB="91425" anchor="ctr">
                    <a:solidFill>
                      <a:srgbClr val="E1F3EA"/>
                    </a:solidFill>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100" b="1">
                          <a:latin typeface="Franklin Gothic"/>
                          <a:ea typeface="Franklin Gothic"/>
                          <a:cs typeface="Franklin Gothic"/>
                          <a:sym typeface="Franklin Gothic"/>
                        </a:rPr>
                        <a:t>Summarization</a:t>
                      </a:r>
                      <a:endParaRPr sz="1100" b="1">
                        <a:latin typeface="Franklin Gothic"/>
                        <a:ea typeface="Franklin Gothic"/>
                        <a:cs typeface="Franklin Gothic"/>
                        <a:sym typeface="Franklin Gothic"/>
                      </a:endParaRPr>
                    </a:p>
                  </a:txBody>
                  <a:tcPr marL="91425" marR="91425" marT="91425" marB="91425">
                    <a:solidFill>
                      <a:srgbClr val="EFEFEF"/>
                    </a:solidFill>
                  </a:tcPr>
                </a:tc>
                <a:tc>
                  <a:txBody>
                    <a:bodyPr/>
                    <a:lstStyle/>
                    <a:p>
                      <a:pPr marL="0" lvl="0" indent="0" algn="ctr" rtl="0">
                        <a:spcBef>
                          <a:spcPts val="0"/>
                        </a:spcBef>
                        <a:spcAft>
                          <a:spcPts val="0"/>
                        </a:spcAft>
                        <a:buNone/>
                      </a:pPr>
                      <a:r>
                        <a:rPr lang="en" sz="1100">
                          <a:latin typeface="Franklin Gothic"/>
                          <a:ea typeface="Franklin Gothic"/>
                          <a:cs typeface="Franklin Gothic"/>
                          <a:sym typeface="Franklin Gothic"/>
                        </a:rPr>
                        <a:t>18</a:t>
                      </a:r>
                      <a:endParaRPr sz="1100">
                        <a:latin typeface="Franklin Gothic"/>
                        <a:ea typeface="Franklin Gothic"/>
                        <a:cs typeface="Franklin Gothic"/>
                        <a:sym typeface="Franklin Gothic"/>
                      </a:endParaRPr>
                    </a:p>
                  </a:txBody>
                  <a:tcPr marL="91425" marR="91425" marT="91425" marB="91425" anchor="ctr">
                    <a:solidFill>
                      <a:srgbClr val="EFEFEF"/>
                    </a:solidFill>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sz="1100" b="1">
                          <a:latin typeface="Franklin Gothic"/>
                          <a:ea typeface="Franklin Gothic"/>
                          <a:cs typeface="Franklin Gothic"/>
                          <a:sym typeface="Franklin Gothic"/>
                        </a:rPr>
                        <a:t>Cooperative learning</a:t>
                      </a:r>
                      <a:endParaRPr sz="1100" b="1">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ctr" rtl="0">
                        <a:spcBef>
                          <a:spcPts val="0"/>
                        </a:spcBef>
                        <a:spcAft>
                          <a:spcPts val="0"/>
                        </a:spcAft>
                        <a:buNone/>
                      </a:pPr>
                      <a:r>
                        <a:rPr lang="en" sz="1100">
                          <a:latin typeface="Franklin Gothic"/>
                          <a:ea typeface="Franklin Gothic"/>
                          <a:cs typeface="Franklin Gothic"/>
                          <a:sym typeface="Franklin Gothic"/>
                        </a:rPr>
                        <a:t>10</a:t>
                      </a:r>
                      <a:endParaRPr sz="1100">
                        <a:latin typeface="Franklin Gothic"/>
                        <a:ea typeface="Franklin Gothic"/>
                        <a:cs typeface="Franklin Gothic"/>
                        <a:sym typeface="Franklin Gothic"/>
                      </a:endParaRPr>
                    </a:p>
                  </a:txBody>
                  <a:tcPr marL="91425" marR="91425" marT="91425" marB="91425" anchor="ctr">
                    <a:solidFill>
                      <a:srgbClr val="E1F3EA"/>
                    </a:solidFill>
                  </a:tcPr>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 sz="1100" b="1">
                          <a:latin typeface="Franklin Gothic"/>
                          <a:ea typeface="Franklin Gothic"/>
                          <a:cs typeface="Franklin Gothic"/>
                          <a:sym typeface="Franklin Gothic"/>
                        </a:rPr>
                        <a:t>Text structure</a:t>
                      </a:r>
                      <a:endParaRPr sz="1100" b="1">
                        <a:latin typeface="Franklin Gothic"/>
                        <a:ea typeface="Franklin Gothic"/>
                        <a:cs typeface="Franklin Gothic"/>
                        <a:sym typeface="Franklin Gothic"/>
                      </a:endParaRPr>
                    </a:p>
                  </a:txBody>
                  <a:tcPr marL="91425" marR="91425" marT="91425" marB="91425">
                    <a:solidFill>
                      <a:srgbClr val="F3F3F3"/>
                    </a:solidFill>
                  </a:tcPr>
                </a:tc>
                <a:tc>
                  <a:txBody>
                    <a:bodyPr/>
                    <a:lstStyle/>
                    <a:p>
                      <a:pPr marL="0" lvl="0" indent="0" algn="ctr" rtl="0">
                        <a:spcBef>
                          <a:spcPts val="0"/>
                        </a:spcBef>
                        <a:spcAft>
                          <a:spcPts val="0"/>
                        </a:spcAft>
                        <a:buNone/>
                      </a:pPr>
                      <a:r>
                        <a:rPr lang="en" sz="1100">
                          <a:latin typeface="Franklin Gothic"/>
                          <a:ea typeface="Franklin Gothic"/>
                          <a:cs typeface="Franklin Gothic"/>
                          <a:sym typeface="Franklin Gothic"/>
                        </a:rPr>
                        <a:t>17</a:t>
                      </a:r>
                      <a:endParaRPr sz="1100">
                        <a:latin typeface="Franklin Gothic"/>
                        <a:ea typeface="Franklin Gothic"/>
                        <a:cs typeface="Franklin Gothic"/>
                        <a:sym typeface="Franklin Gothic"/>
                      </a:endParaRPr>
                    </a:p>
                  </a:txBody>
                  <a:tcPr marL="91425" marR="91425" marT="91425" marB="91425" anchor="ctr">
                    <a:solidFill>
                      <a:srgbClr val="F3F3F3"/>
                    </a:solidFill>
                  </a:tcPr>
                </a:tc>
                <a:extLst>
                  <a:ext uri="{0D108BD9-81ED-4DB2-BD59-A6C34878D82A}">
                    <a16:rowId xmlns:a16="http://schemas.microsoft.com/office/drawing/2014/main" val="10007"/>
                  </a:ext>
                </a:extLst>
              </a:tr>
              <a:tr h="381000">
                <a:tc>
                  <a:txBody>
                    <a:bodyPr/>
                    <a:lstStyle/>
                    <a:p>
                      <a:pPr marL="0" lvl="0" indent="0" algn="l" rtl="0">
                        <a:spcBef>
                          <a:spcPts val="0"/>
                        </a:spcBef>
                        <a:spcAft>
                          <a:spcPts val="0"/>
                        </a:spcAft>
                        <a:buNone/>
                      </a:pPr>
                      <a:r>
                        <a:rPr lang="en" sz="1100" b="1">
                          <a:latin typeface="Franklin Gothic"/>
                          <a:ea typeface="Franklin Gothic"/>
                          <a:cs typeface="Franklin Gothic"/>
                          <a:sym typeface="Franklin Gothic"/>
                        </a:rPr>
                        <a:t>Multiple-strategy instruction</a:t>
                      </a:r>
                      <a:endParaRPr sz="1100" b="1">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ctr" rtl="0">
                        <a:spcBef>
                          <a:spcPts val="0"/>
                        </a:spcBef>
                        <a:spcAft>
                          <a:spcPts val="0"/>
                        </a:spcAft>
                        <a:buNone/>
                      </a:pPr>
                      <a:r>
                        <a:rPr lang="en" sz="1100" dirty="0">
                          <a:latin typeface="Franklin Gothic"/>
                          <a:ea typeface="Franklin Gothic"/>
                          <a:cs typeface="Franklin Gothic"/>
                          <a:sym typeface="Franklin Gothic"/>
                        </a:rPr>
                        <a:t>38</a:t>
                      </a:r>
                      <a:endParaRPr sz="1100" dirty="0">
                        <a:latin typeface="Franklin Gothic"/>
                        <a:ea typeface="Franklin Gothic"/>
                        <a:cs typeface="Franklin Gothic"/>
                        <a:sym typeface="Franklin Gothic"/>
                      </a:endParaRPr>
                    </a:p>
                  </a:txBody>
                  <a:tcPr marL="91425" marR="91425" marT="91425" marB="91425" anchor="ctr">
                    <a:solidFill>
                      <a:srgbClr val="E1F3EA"/>
                    </a:solidFill>
                  </a:tcPr>
                </a:tc>
                <a:extLst>
                  <a:ext uri="{0D108BD9-81ED-4DB2-BD59-A6C34878D82A}">
                    <a16:rowId xmlns:a16="http://schemas.microsoft.com/office/drawing/2014/main" val="10008"/>
                  </a:ext>
                </a:extLst>
              </a:tr>
            </a:tbl>
          </a:graphicData>
        </a:graphic>
      </p:graphicFrame>
      <p:graphicFrame>
        <p:nvGraphicFramePr>
          <p:cNvPr id="235" name="Google Shape;235;p40"/>
          <p:cNvGraphicFramePr/>
          <p:nvPr>
            <p:extLst>
              <p:ext uri="{D42A27DB-BD31-4B8C-83A1-F6EECF244321}">
                <p14:modId xmlns:p14="http://schemas.microsoft.com/office/powerpoint/2010/main" val="1497775634"/>
              </p:ext>
            </p:extLst>
          </p:nvPr>
        </p:nvGraphicFramePr>
        <p:xfrm>
          <a:off x="3716425" y="911100"/>
          <a:ext cx="3561925" cy="3463860"/>
        </p:xfrm>
        <a:graphic>
          <a:graphicData uri="http://schemas.openxmlformats.org/drawingml/2006/table">
            <a:tbl>
              <a:tblPr firstRow="1">
                <a:noFill/>
                <a:tableStyleId>{0F90AD1A-19ED-4A28-B887-AB490F6EC5FD}</a:tableStyleId>
              </a:tblPr>
              <a:tblGrid>
                <a:gridCol w="1833100">
                  <a:extLst>
                    <a:ext uri="{9D8B030D-6E8A-4147-A177-3AD203B41FA5}">
                      <a16:colId xmlns:a16="http://schemas.microsoft.com/office/drawing/2014/main" val="20000"/>
                    </a:ext>
                  </a:extLst>
                </a:gridCol>
                <a:gridCol w="1728825">
                  <a:extLst>
                    <a:ext uri="{9D8B030D-6E8A-4147-A177-3AD203B41FA5}">
                      <a16:colId xmlns:a16="http://schemas.microsoft.com/office/drawing/2014/main" val="20001"/>
                    </a:ext>
                  </a:extLst>
                </a:gridCol>
              </a:tblGrid>
              <a:tr h="355050">
                <a:tc>
                  <a:txBody>
                    <a:bodyPr/>
                    <a:lstStyle/>
                    <a:p>
                      <a:pPr marL="0" lvl="0" indent="0" algn="ctr" rtl="0">
                        <a:spcBef>
                          <a:spcPts val="0"/>
                        </a:spcBef>
                        <a:spcAft>
                          <a:spcPts val="0"/>
                        </a:spcAft>
                        <a:buNone/>
                      </a:pPr>
                      <a:r>
                        <a:rPr lang="en" sz="1100" b="1">
                          <a:solidFill>
                            <a:srgbClr val="FFFFFF"/>
                          </a:solidFill>
                          <a:latin typeface="Franklin Gothic"/>
                          <a:ea typeface="Franklin Gothic"/>
                          <a:cs typeface="Franklin Gothic"/>
                          <a:sym typeface="Franklin Gothic"/>
                        </a:rPr>
                        <a:t>Sample Internal Processes</a:t>
                      </a:r>
                      <a:endParaRPr sz="1100" b="1">
                        <a:solidFill>
                          <a:srgbClr val="FFFFFF"/>
                        </a:solidFill>
                        <a:latin typeface="Franklin Gothic"/>
                        <a:ea typeface="Franklin Gothic"/>
                        <a:cs typeface="Franklin Gothic"/>
                        <a:sym typeface="Franklin Gothic"/>
                      </a:endParaRPr>
                    </a:p>
                  </a:txBody>
                  <a:tcPr marL="91425" marR="91425" marT="91425" marB="91425">
                    <a:solidFill>
                      <a:srgbClr val="102649"/>
                    </a:solidFill>
                  </a:tcPr>
                </a:tc>
                <a:tc>
                  <a:txBody>
                    <a:bodyPr/>
                    <a:lstStyle/>
                    <a:p>
                      <a:pPr marL="0" lvl="0" indent="0" algn="ctr" rtl="0">
                        <a:spcBef>
                          <a:spcPts val="0"/>
                        </a:spcBef>
                        <a:spcAft>
                          <a:spcPts val="0"/>
                        </a:spcAft>
                        <a:buNone/>
                      </a:pPr>
                      <a:r>
                        <a:rPr lang="en" sz="1100" b="1">
                          <a:solidFill>
                            <a:srgbClr val="FFFFFF"/>
                          </a:solidFill>
                          <a:latin typeface="Franklin Gothic"/>
                          <a:ea typeface="Franklin Gothic"/>
                          <a:cs typeface="Franklin Gothic"/>
                          <a:sym typeface="Franklin Gothic"/>
                        </a:rPr>
                        <a:t>Sample External Products</a:t>
                      </a:r>
                      <a:endParaRPr sz="1100" b="1">
                        <a:solidFill>
                          <a:srgbClr val="FFFFFF"/>
                        </a:solidFill>
                        <a:latin typeface="Franklin Gothic"/>
                        <a:ea typeface="Franklin Gothic"/>
                        <a:cs typeface="Franklin Gothic"/>
                        <a:sym typeface="Franklin Gothic"/>
                      </a:endParaRPr>
                    </a:p>
                  </a:txBody>
                  <a:tcPr marL="91425" marR="91425" marT="91425" marB="91425">
                    <a:solidFill>
                      <a:srgbClr val="10264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200">
                          <a:latin typeface="Franklin Gothic"/>
                          <a:ea typeface="Franklin Gothic"/>
                          <a:cs typeface="Franklin Gothic"/>
                          <a:sym typeface="Franklin Gothic"/>
                        </a:rPr>
                        <a:t>connecting concepts with prior knowledge</a:t>
                      </a:r>
                      <a:endParaRPr sz="1200">
                        <a:latin typeface="Franklin Gothic"/>
                        <a:ea typeface="Franklin Gothic"/>
                        <a:cs typeface="Franklin Gothic"/>
                        <a:sym typeface="Franklin Gothic"/>
                      </a:endParaRPr>
                    </a:p>
                  </a:txBody>
                  <a:tcPr marL="91425" marR="91425" marT="91425" marB="91425">
                    <a:solidFill>
                      <a:srgbClr val="EFEFEF"/>
                    </a:solidFill>
                  </a:tcPr>
                </a:tc>
                <a:tc>
                  <a:txBody>
                    <a:bodyPr/>
                    <a:lstStyle/>
                    <a:p>
                      <a:pPr marL="0" lvl="0" indent="0" algn="l" rtl="0">
                        <a:spcBef>
                          <a:spcPts val="0"/>
                        </a:spcBef>
                        <a:spcAft>
                          <a:spcPts val="0"/>
                        </a:spcAft>
                        <a:buNone/>
                      </a:pPr>
                      <a:r>
                        <a:rPr lang="en" sz="1200">
                          <a:latin typeface="Franklin Gothic"/>
                          <a:ea typeface="Franklin Gothic"/>
                          <a:cs typeface="Franklin Gothic"/>
                          <a:sym typeface="Franklin Gothic"/>
                        </a:rPr>
                        <a:t>unit exam</a:t>
                      </a:r>
                      <a:endParaRPr sz="1200">
                        <a:latin typeface="Franklin Gothic"/>
                        <a:ea typeface="Franklin Gothic"/>
                        <a:cs typeface="Franklin Gothic"/>
                        <a:sym typeface="Franklin Gothic"/>
                      </a:endParaRPr>
                    </a:p>
                  </a:txBody>
                  <a:tcPr marL="91425" marR="91425" marT="91425" marB="91425" anchor="ctr">
                    <a:solidFill>
                      <a:srgbClr val="EFEFEF"/>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200">
                          <a:latin typeface="Franklin Gothic"/>
                          <a:ea typeface="Franklin Gothic"/>
                          <a:cs typeface="Franklin Gothic"/>
                          <a:sym typeface="Franklin Gothic"/>
                        </a:rPr>
                        <a:t>predicting or anticipating while reading</a:t>
                      </a:r>
                      <a:endParaRPr sz="1200">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l" rtl="0">
                        <a:spcBef>
                          <a:spcPts val="0"/>
                        </a:spcBef>
                        <a:spcAft>
                          <a:spcPts val="0"/>
                        </a:spcAft>
                        <a:buNone/>
                      </a:pPr>
                      <a:r>
                        <a:rPr lang="en" sz="1200">
                          <a:latin typeface="Franklin Gothic"/>
                          <a:ea typeface="Franklin Gothic"/>
                          <a:cs typeface="Franklin Gothic"/>
                          <a:sym typeface="Franklin Gothic"/>
                        </a:rPr>
                        <a:t>arranging sentences in a logical order</a:t>
                      </a:r>
                      <a:endParaRPr sz="1200">
                        <a:latin typeface="Franklin Gothic"/>
                        <a:ea typeface="Franklin Gothic"/>
                        <a:cs typeface="Franklin Gothic"/>
                        <a:sym typeface="Franklin Gothic"/>
                      </a:endParaRPr>
                    </a:p>
                  </a:txBody>
                  <a:tcPr marL="91425" marR="91425" marT="91425" marB="91425" anchor="ctr">
                    <a:solidFill>
                      <a:srgbClr val="E1F3EA"/>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200">
                          <a:latin typeface="Franklin Gothic"/>
                          <a:ea typeface="Franklin Gothic"/>
                          <a:cs typeface="Franklin Gothic"/>
                          <a:sym typeface="Franklin Gothic"/>
                        </a:rPr>
                        <a:t>deciding to re-read when something doesn’t make sense</a:t>
                      </a:r>
                      <a:endParaRPr sz="1200">
                        <a:latin typeface="Franklin Gothic"/>
                        <a:ea typeface="Franklin Gothic"/>
                        <a:cs typeface="Franklin Gothic"/>
                        <a:sym typeface="Franklin Gothic"/>
                      </a:endParaRPr>
                    </a:p>
                  </a:txBody>
                  <a:tcPr marL="91425" marR="91425" marT="91425" marB="91425">
                    <a:solidFill>
                      <a:srgbClr val="EFEFEF"/>
                    </a:solidFill>
                  </a:tcPr>
                </a:tc>
                <a:tc>
                  <a:txBody>
                    <a:bodyPr/>
                    <a:lstStyle/>
                    <a:p>
                      <a:pPr marL="0" lvl="0" indent="0" algn="l" rtl="0">
                        <a:spcBef>
                          <a:spcPts val="0"/>
                        </a:spcBef>
                        <a:spcAft>
                          <a:spcPts val="0"/>
                        </a:spcAft>
                        <a:buNone/>
                      </a:pPr>
                      <a:r>
                        <a:rPr lang="en" sz="1200">
                          <a:latin typeface="Franklin Gothic"/>
                          <a:ea typeface="Franklin Gothic"/>
                          <a:cs typeface="Franklin Gothic"/>
                          <a:sym typeface="Franklin Gothic"/>
                        </a:rPr>
                        <a:t>answering comprehension questions</a:t>
                      </a:r>
                      <a:endParaRPr sz="1200">
                        <a:latin typeface="Franklin Gothic"/>
                        <a:ea typeface="Franklin Gothic"/>
                        <a:cs typeface="Franklin Gothic"/>
                        <a:sym typeface="Franklin Gothic"/>
                      </a:endParaRPr>
                    </a:p>
                  </a:txBody>
                  <a:tcPr marL="91425" marR="91425" marT="91425" marB="91425" anchor="ctr">
                    <a:solidFill>
                      <a:srgbClr val="EFEFEF"/>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200">
                          <a:latin typeface="Franklin Gothic"/>
                          <a:ea typeface="Franklin Gothic"/>
                          <a:cs typeface="Franklin Gothic"/>
                          <a:sym typeface="Franklin Gothic"/>
                        </a:rPr>
                        <a:t>inferring what is meant by a multiple-meaning word</a:t>
                      </a:r>
                      <a:endParaRPr sz="1200">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l" rtl="0">
                        <a:spcBef>
                          <a:spcPts val="0"/>
                        </a:spcBef>
                        <a:spcAft>
                          <a:spcPts val="0"/>
                        </a:spcAft>
                        <a:buNone/>
                      </a:pPr>
                      <a:r>
                        <a:rPr lang="en" sz="1200">
                          <a:latin typeface="Franklin Gothic"/>
                          <a:ea typeface="Franklin Gothic"/>
                          <a:cs typeface="Franklin Gothic"/>
                          <a:sym typeface="Franklin Gothic"/>
                        </a:rPr>
                        <a:t>making an outline</a:t>
                      </a:r>
                      <a:endParaRPr sz="1200">
                        <a:latin typeface="Franklin Gothic"/>
                        <a:ea typeface="Franklin Gothic"/>
                        <a:cs typeface="Franklin Gothic"/>
                        <a:sym typeface="Franklin Gothic"/>
                      </a:endParaRPr>
                    </a:p>
                  </a:txBody>
                  <a:tcPr marL="91425" marR="91425" marT="91425" marB="91425" anchor="ctr">
                    <a:solidFill>
                      <a:srgbClr val="E1F3EA"/>
                    </a:solidFill>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200">
                          <a:latin typeface="Franklin Gothic"/>
                          <a:ea typeface="Franklin Gothic"/>
                          <a:cs typeface="Franklin Gothic"/>
                          <a:sym typeface="Franklin Gothic"/>
                        </a:rPr>
                        <a:t>generating mental pictures while reading</a:t>
                      </a:r>
                      <a:endParaRPr sz="1200">
                        <a:latin typeface="Franklin Gothic"/>
                        <a:ea typeface="Franklin Gothic"/>
                        <a:cs typeface="Franklin Gothic"/>
                        <a:sym typeface="Franklin Gothic"/>
                      </a:endParaRPr>
                    </a:p>
                  </a:txBody>
                  <a:tcPr marL="91425" marR="91425" marT="91425" marB="91425">
                    <a:solidFill>
                      <a:srgbClr val="EFEFEF"/>
                    </a:solidFill>
                  </a:tcPr>
                </a:tc>
                <a:tc>
                  <a:txBody>
                    <a:bodyPr/>
                    <a:lstStyle/>
                    <a:p>
                      <a:pPr marL="0" lvl="0" indent="0" algn="l" rtl="0">
                        <a:spcBef>
                          <a:spcPts val="0"/>
                        </a:spcBef>
                        <a:spcAft>
                          <a:spcPts val="0"/>
                        </a:spcAft>
                        <a:buNone/>
                      </a:pPr>
                      <a:r>
                        <a:rPr lang="en" sz="1200" dirty="0">
                          <a:latin typeface="Franklin Gothic"/>
                          <a:ea typeface="Franklin Gothic"/>
                          <a:cs typeface="Franklin Gothic"/>
                          <a:sym typeface="Franklin Gothic"/>
                        </a:rPr>
                        <a:t>writing a literary or rhetorical analysis</a:t>
                      </a:r>
                      <a:endParaRPr sz="1200" dirty="0">
                        <a:latin typeface="Franklin Gothic"/>
                        <a:ea typeface="Franklin Gothic"/>
                        <a:cs typeface="Franklin Gothic"/>
                        <a:sym typeface="Franklin Gothic"/>
                      </a:endParaRPr>
                    </a:p>
                  </a:txBody>
                  <a:tcPr marL="91425" marR="91425" marT="91425" marB="91425" anchor="ctr">
                    <a:solidFill>
                      <a:srgbClr val="EFEFEF"/>
                    </a:solidFill>
                  </a:tcPr>
                </a:tc>
                <a:extLst>
                  <a:ext uri="{0D108BD9-81ED-4DB2-BD59-A6C34878D82A}">
                    <a16:rowId xmlns:a16="http://schemas.microsoft.com/office/drawing/2014/main" val="10005"/>
                  </a:ext>
                </a:extLst>
              </a:tr>
            </a:tbl>
          </a:graphicData>
        </a:graphic>
      </p:graphicFrame>
      <p:sp>
        <p:nvSpPr>
          <p:cNvPr id="236" name="Google Shape;236;p40"/>
          <p:cNvSpPr txBox="1"/>
          <p:nvPr/>
        </p:nvSpPr>
        <p:spPr>
          <a:xfrm>
            <a:off x="160900" y="3339750"/>
            <a:ext cx="8799000" cy="8316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100" b="1" dirty="0">
                <a:solidFill>
                  <a:srgbClr val="102649"/>
                </a:solidFill>
                <a:latin typeface="Franklin Gothic"/>
                <a:ea typeface="Franklin Gothic"/>
                <a:cs typeface="Franklin Gothic"/>
                <a:sym typeface="Franklin Gothic"/>
              </a:rPr>
              <a:t>Discussion: </a:t>
            </a:r>
            <a:r>
              <a:rPr lang="en" sz="2100" dirty="0">
                <a:solidFill>
                  <a:srgbClr val="102649"/>
                </a:solidFill>
                <a:latin typeface="Franklin Gothic"/>
                <a:ea typeface="Franklin Gothic"/>
                <a:cs typeface="Franklin Gothic"/>
                <a:sym typeface="Franklin Gothic"/>
              </a:rPr>
              <a:t>What’s something from our last session (or any session from this series) that is impacting your instruction?</a:t>
            </a:r>
            <a:endParaRPr sz="2100" dirty="0">
              <a:solidFill>
                <a:srgbClr val="102649"/>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130"/>
        <p:cNvGrpSpPr/>
        <p:nvPr/>
      </p:nvGrpSpPr>
      <p:grpSpPr>
        <a:xfrm>
          <a:off x="0" y="0"/>
          <a:ext cx="0" cy="0"/>
          <a:chOff x="0" y="0"/>
          <a:chExt cx="0" cy="0"/>
        </a:xfrm>
      </p:grpSpPr>
      <p:sp>
        <p:nvSpPr>
          <p:cNvPr id="131" name="Google Shape;131;p27"/>
          <p:cNvSpPr txBox="1">
            <a:spLocks noGrp="1"/>
          </p:cNvSpPr>
          <p:nvPr>
            <p:ph type="title"/>
          </p:nvPr>
        </p:nvSpPr>
        <p:spPr>
          <a:xfrm>
            <a:off x="171075" y="-8522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900" b="1" dirty="0">
                <a:latin typeface="Franklin Gothic"/>
                <a:ea typeface="Franklin Gothic"/>
                <a:cs typeface="Franklin Gothic"/>
                <a:sym typeface="Franklin Gothic"/>
              </a:rPr>
              <a:t>A Note to Facilitators Leading a Group: </a:t>
            </a:r>
            <a:endParaRPr sz="2900" b="1" dirty="0">
              <a:latin typeface="Franklin Gothic"/>
              <a:ea typeface="Franklin Gothic"/>
              <a:cs typeface="Franklin Gothic"/>
              <a:sym typeface="Franklin Gothic"/>
            </a:endParaRPr>
          </a:p>
        </p:txBody>
      </p:sp>
      <p:sp>
        <p:nvSpPr>
          <p:cNvPr id="132" name="Google Shape;132;p27"/>
          <p:cNvSpPr txBox="1"/>
          <p:nvPr/>
        </p:nvSpPr>
        <p:spPr>
          <a:xfrm>
            <a:off x="369608" y="908975"/>
            <a:ext cx="8030100" cy="2915700"/>
          </a:xfrm>
          <a:prstGeom prst="rect">
            <a:avLst/>
          </a:prstGeom>
          <a:noFill/>
          <a:ln>
            <a:noFill/>
          </a:ln>
        </p:spPr>
        <p:txBody>
          <a:bodyPr spcFirstLastPara="1" wrap="square" lIns="91425" tIns="91425" rIns="91425" bIns="91425" anchor="t" anchorCtr="0">
            <a:noAutofit/>
          </a:bodyPr>
          <a:lstStyle/>
          <a:p>
            <a:pPr marL="457200" lvl="0" indent="-336550" algn="l" rtl="0">
              <a:spcBef>
                <a:spcPts val="0"/>
              </a:spcBef>
              <a:spcAft>
                <a:spcPts val="0"/>
              </a:spcAft>
              <a:buClr>
                <a:srgbClr val="102649"/>
              </a:buClr>
              <a:buSzPts val="1700"/>
              <a:buFont typeface="Franklin Gothic"/>
              <a:buChar char="●"/>
            </a:pPr>
            <a:r>
              <a:rPr lang="en-US" sz="1700" dirty="0">
                <a:solidFill>
                  <a:srgbClr val="102649"/>
                </a:solidFill>
                <a:latin typeface="Franklin Gothic"/>
                <a:ea typeface="Franklin Gothic"/>
                <a:cs typeface="Franklin Gothic"/>
                <a:sym typeface="Franklin Gothic"/>
              </a:rPr>
              <a:t>For complete considerations for facilitators, see the Notes section of this slide.</a:t>
            </a:r>
            <a:endParaRPr lang="en-US" sz="1700" dirty="0">
              <a:solidFill>
                <a:srgbClr val="102649"/>
              </a:solidFill>
              <a:latin typeface="Franklin Gothic"/>
              <a:ea typeface="Franklin Gothic"/>
              <a:cs typeface="Franklin Gothic"/>
            </a:endParaRPr>
          </a:p>
          <a:p>
            <a:pPr marL="457200" indent="-336550">
              <a:buClr>
                <a:srgbClr val="102649"/>
              </a:buClr>
              <a:buSzPts val="1700"/>
              <a:buFont typeface="Franklin Gothic"/>
              <a:buChar char="●"/>
            </a:pPr>
            <a:r>
              <a:rPr lang="en-US" sz="1700" dirty="0">
                <a:solidFill>
                  <a:srgbClr val="102649"/>
                </a:solidFill>
                <a:latin typeface="Franklin Gothic"/>
                <a:ea typeface="Franklin Gothic"/>
                <a:cs typeface="Franklin Gothic"/>
                <a:sym typeface="Franklin Gothic"/>
              </a:rPr>
              <a:t>These slides are part </a:t>
            </a:r>
            <a:r>
              <a:rPr lang="en-US" sz="1700" u="sng" dirty="0">
                <a:solidFill>
                  <a:srgbClr val="102649"/>
                </a:solidFill>
                <a:latin typeface="Franklin Gothic"/>
                <a:ea typeface="Franklin Gothic"/>
                <a:cs typeface="Franklin Gothic"/>
                <a:sym typeface="Franklin Gothic"/>
              </a:rPr>
              <a:t>four</a:t>
            </a:r>
            <a:r>
              <a:rPr lang="en-US" sz="1700" dirty="0">
                <a:solidFill>
                  <a:srgbClr val="102649"/>
                </a:solidFill>
                <a:latin typeface="Franklin Gothic"/>
                <a:ea typeface="Franklin Gothic"/>
                <a:cs typeface="Franklin Gothic"/>
                <a:sym typeface="Franklin Gothic"/>
              </a:rPr>
              <a:t> of a six-part series.</a:t>
            </a:r>
          </a:p>
          <a:p>
            <a:pPr marL="457200" indent="-336550">
              <a:buClr>
                <a:srgbClr val="102649"/>
              </a:buClr>
              <a:buSzPts val="1700"/>
              <a:buFont typeface="Franklin Gothic"/>
              <a:buChar char="●"/>
            </a:pPr>
            <a:r>
              <a:rPr lang="en-US" sz="1700" dirty="0">
                <a:solidFill>
                  <a:srgbClr val="102649"/>
                </a:solidFill>
                <a:latin typeface="Franklin Gothic"/>
                <a:ea typeface="Franklin Gothic"/>
                <a:cs typeface="Franklin Gothic"/>
                <a:sym typeface="Franklin Gothic"/>
              </a:rPr>
              <a:t>See the Webinar Series Learning Plan on the </a:t>
            </a:r>
            <a:r>
              <a:rPr lang="en-US" sz="1700" dirty="0">
                <a:solidFill>
                  <a:srgbClr val="102649"/>
                </a:solidFill>
                <a:latin typeface="Franklin Gothic"/>
                <a:ea typeface="Franklin Gothic"/>
                <a:cs typeface="Franklin Gothic"/>
                <a:sym typeface="Franklin Gothic"/>
                <a:hlinkClick r:id="rId3"/>
              </a:rPr>
              <a:t>Landing Page</a:t>
            </a:r>
            <a:r>
              <a:rPr lang="en-US" sz="1700" dirty="0">
                <a:solidFill>
                  <a:srgbClr val="102649"/>
                </a:solidFill>
                <a:latin typeface="Franklin Gothic"/>
                <a:ea typeface="Franklin Gothic"/>
                <a:cs typeface="Franklin Gothic"/>
                <a:sym typeface="Franklin Gothic"/>
              </a:rPr>
              <a:t> for a detailed view of session objectives and materials. You may wish to make this available to participants.</a:t>
            </a:r>
            <a:endParaRPr lang="en-US" sz="1700" dirty="0">
              <a:solidFill>
                <a:srgbClr val="102649"/>
              </a:solidFill>
              <a:latin typeface="Franklin Gothic"/>
              <a:ea typeface="Franklin Gothic"/>
              <a:cs typeface="Franklin Gothic"/>
            </a:endParaRPr>
          </a:p>
          <a:p>
            <a:pPr marL="457200" indent="-342900">
              <a:buSzPts val="1700"/>
              <a:buFont typeface="Franklin Gothic,Sans-Serif"/>
              <a:buChar char="●"/>
            </a:pPr>
            <a:r>
              <a:rPr lang="en-US" sz="1700" dirty="0">
                <a:solidFill>
                  <a:srgbClr val="102649"/>
                </a:solidFill>
                <a:latin typeface="Franklin Gothic"/>
                <a:ea typeface="Franklin Gothic"/>
                <a:cs typeface="Franklin Gothic"/>
              </a:rPr>
              <a:t>Print or make a digital copy of the </a:t>
            </a:r>
            <a:r>
              <a:rPr lang="en-US" sz="1700" dirty="0">
                <a:latin typeface="Franklin Gothic"/>
                <a:ea typeface="Franklin Gothic"/>
                <a:cs typeface="Franklin Gothic"/>
                <a:hlinkClick r:id="rId4"/>
              </a:rPr>
              <a:t>Series Participant Guide</a:t>
            </a:r>
            <a:r>
              <a:rPr lang="en-US" sz="1700" dirty="0">
                <a:latin typeface="Franklin Gothic"/>
                <a:ea typeface="Franklin Gothic"/>
                <a:cs typeface="Franklin Gothic"/>
              </a:rPr>
              <a:t> </a:t>
            </a:r>
            <a:r>
              <a:rPr lang="en-US" sz="1700" dirty="0">
                <a:solidFill>
                  <a:srgbClr val="102649"/>
                </a:solidFill>
                <a:latin typeface="Franklin Gothic"/>
                <a:ea typeface="Franklin Gothic"/>
                <a:cs typeface="Franklin Gothic"/>
              </a:rPr>
              <a:t>for participants to complete the pre-work. </a:t>
            </a:r>
          </a:p>
          <a:p>
            <a:pPr marL="457200" indent="-342900">
              <a:buSzPts val="1700"/>
              <a:buFont typeface="Franklin Gothic,Sans-Serif"/>
              <a:buChar char="●"/>
            </a:pPr>
            <a:r>
              <a:rPr lang="en-US" sz="1700" dirty="0">
                <a:solidFill>
                  <a:srgbClr val="102649"/>
                </a:solidFill>
                <a:latin typeface="Franklin Gothic"/>
                <a:ea typeface="Franklin Gothic"/>
                <a:cs typeface="Franklin Gothic"/>
              </a:rPr>
              <a:t>This series is built around the Institute for Education Science and What Works Clearinghouse 2022 Practice Guide, </a:t>
            </a:r>
            <a:r>
              <a:rPr lang="en-US" sz="1700" i="1" dirty="0">
                <a:solidFill>
                  <a:srgbClr val="102649"/>
                </a:solidFill>
                <a:latin typeface="Franklin Gothic"/>
                <a:ea typeface="Franklin Gothic"/>
                <a:cs typeface="Franklin Gothic"/>
                <a:hlinkClick r:id="rId5"/>
              </a:rPr>
              <a:t>Providing Reading Interventions to Students in Grades 4-9</a:t>
            </a:r>
            <a:r>
              <a:rPr lang="en-US" sz="1700" i="1" dirty="0">
                <a:solidFill>
                  <a:srgbClr val="102649"/>
                </a:solidFill>
                <a:latin typeface="Franklin Gothic"/>
                <a:ea typeface="Franklin Gothic"/>
                <a:cs typeface="Franklin Gothic"/>
              </a:rPr>
              <a:t>,</a:t>
            </a:r>
            <a:r>
              <a:rPr lang="en-US" sz="1700" dirty="0">
                <a:solidFill>
                  <a:srgbClr val="102649"/>
                </a:solidFill>
                <a:latin typeface="Franklin Gothic"/>
                <a:ea typeface="Franklin Gothic"/>
                <a:cs typeface="Franklin Gothic"/>
              </a:rPr>
              <a:t> a free resource available for print. Consider making copies or providing digital access to participants to complete the pre-session readings.</a:t>
            </a:r>
          </a:p>
          <a:p>
            <a:pPr marL="114300">
              <a:buSzPts val="1700"/>
            </a:pPr>
            <a:r>
              <a:rPr lang="en" sz="1700" dirty="0">
                <a:solidFill>
                  <a:srgbClr val="102649"/>
                </a:solidFill>
                <a:latin typeface="Franklin Gothic"/>
                <a:ea typeface="Franklin Gothic"/>
                <a:cs typeface="Franklin Gothic"/>
              </a:rPr>
              <a:t> </a:t>
            </a:r>
          </a:p>
        </p:txBody>
      </p:sp>
    </p:spTree>
    <p:extLst>
      <p:ext uri="{BB962C8B-B14F-4D97-AF65-F5344CB8AC3E}">
        <p14:creationId xmlns:p14="http://schemas.microsoft.com/office/powerpoint/2010/main" val="4106732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3"/>
          <p:cNvSpPr txBox="1">
            <a:spLocks noGrp="1"/>
          </p:cNvSpPr>
          <p:nvPr>
            <p:ph type="title"/>
          </p:nvPr>
        </p:nvSpPr>
        <p:spPr>
          <a:xfrm>
            <a:off x="207300" y="-6525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This Session Draws From:</a:t>
            </a:r>
            <a:endParaRPr b="1">
              <a:latin typeface="Franklin Gothic"/>
              <a:ea typeface="Franklin Gothic"/>
              <a:cs typeface="Franklin Gothic"/>
              <a:sym typeface="Franklin Gothic"/>
            </a:endParaRPr>
          </a:p>
        </p:txBody>
      </p:sp>
      <p:pic>
        <p:nvPicPr>
          <p:cNvPr id="258" name="Google Shape;258;p43" descr="The cover of the Writing to Read report, subtitled Evidenced for How Writing Can Improve Reading"/>
          <p:cNvPicPr preferRelativeResize="0"/>
          <p:nvPr/>
        </p:nvPicPr>
        <p:blipFill>
          <a:blip r:embed="rId3">
            <a:alphaModFix/>
          </a:blip>
          <a:stretch>
            <a:fillRect/>
          </a:stretch>
        </p:blipFill>
        <p:spPr>
          <a:xfrm>
            <a:off x="2615800" y="840311"/>
            <a:ext cx="1883875" cy="2437975"/>
          </a:xfrm>
          <a:prstGeom prst="rect">
            <a:avLst/>
          </a:prstGeom>
          <a:noFill/>
          <a:ln>
            <a:noFill/>
          </a:ln>
          <a:effectLst>
            <a:outerShdw blurRad="57150" dist="19050" dir="5400000" algn="bl" rotWithShape="0">
              <a:srgbClr val="000000">
                <a:alpha val="50000"/>
              </a:srgbClr>
            </a:outerShdw>
          </a:effectLst>
        </p:spPr>
      </p:pic>
      <p:pic>
        <p:nvPicPr>
          <p:cNvPr id="259" name="Google Shape;259;p43" descr="The cover of the IES Practice Guide entitled Teaching Secondary Students to Write Effectively"/>
          <p:cNvPicPr preferRelativeResize="0"/>
          <p:nvPr/>
        </p:nvPicPr>
        <p:blipFill>
          <a:blip r:embed="rId4">
            <a:alphaModFix/>
          </a:blip>
          <a:stretch>
            <a:fillRect/>
          </a:stretch>
        </p:blipFill>
        <p:spPr>
          <a:xfrm>
            <a:off x="441350" y="829123"/>
            <a:ext cx="1883875" cy="2460342"/>
          </a:xfrm>
          <a:prstGeom prst="rect">
            <a:avLst/>
          </a:prstGeom>
          <a:noFill/>
          <a:ln>
            <a:noFill/>
          </a:ln>
          <a:effectLst>
            <a:outerShdw blurRad="57150" dist="19050" dir="5400000" algn="bl" rotWithShape="0">
              <a:srgbClr val="000000">
                <a:alpha val="50000"/>
              </a:srgbClr>
            </a:outerShdw>
          </a:effectLst>
        </p:spPr>
      </p:pic>
      <p:sp>
        <p:nvSpPr>
          <p:cNvPr id="260" name="Google Shape;260;p43"/>
          <p:cNvSpPr txBox="1"/>
          <p:nvPr/>
        </p:nvSpPr>
        <p:spPr>
          <a:xfrm>
            <a:off x="283488" y="3397100"/>
            <a:ext cx="2199600" cy="76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a:solidFill>
                  <a:srgbClr val="102649"/>
                </a:solidFill>
                <a:latin typeface="Franklin Gothic"/>
                <a:ea typeface="Franklin Gothic"/>
                <a:cs typeface="Franklin Gothic"/>
                <a:sym typeface="Franklin Gothic"/>
              </a:rPr>
              <a:t>IES Guide: </a:t>
            </a:r>
            <a:r>
              <a:rPr lang="en" sz="1300" u="sng">
                <a:solidFill>
                  <a:schemeClr val="hlink"/>
                </a:solidFill>
                <a:latin typeface="Franklin Gothic"/>
                <a:ea typeface="Franklin Gothic"/>
                <a:cs typeface="Franklin Gothic"/>
                <a:sym typeface="Franklin Gothic"/>
                <a:hlinkClick r:id="rId5"/>
              </a:rPr>
              <a:t>“Teaching Secondary Students to Write Effectively”</a:t>
            </a:r>
            <a:endParaRPr sz="1300">
              <a:solidFill>
                <a:srgbClr val="102649"/>
              </a:solidFill>
              <a:latin typeface="Franklin Gothic"/>
              <a:ea typeface="Franklin Gothic"/>
              <a:cs typeface="Franklin Gothic"/>
              <a:sym typeface="Franklin Gothic"/>
            </a:endParaRPr>
          </a:p>
        </p:txBody>
      </p:sp>
      <p:sp>
        <p:nvSpPr>
          <p:cNvPr id="261" name="Google Shape;261;p43"/>
          <p:cNvSpPr txBox="1"/>
          <p:nvPr/>
        </p:nvSpPr>
        <p:spPr>
          <a:xfrm>
            <a:off x="2615738" y="3346525"/>
            <a:ext cx="1884000" cy="103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u="sng">
                <a:solidFill>
                  <a:schemeClr val="hlink"/>
                </a:solidFill>
                <a:latin typeface="Franklin Gothic"/>
                <a:ea typeface="Franklin Gothic"/>
                <a:cs typeface="Franklin Gothic"/>
                <a:sym typeface="Franklin Gothic"/>
                <a:hlinkClick r:id="rId6"/>
              </a:rPr>
              <a:t>Writing to Read Report:</a:t>
            </a:r>
            <a:endParaRPr sz="1300" b="1">
              <a:solidFill>
                <a:srgbClr val="102649"/>
              </a:solidFill>
              <a:latin typeface="Franklin Gothic"/>
              <a:ea typeface="Franklin Gothic"/>
              <a:cs typeface="Franklin Gothic"/>
              <a:sym typeface="Franklin Gothic"/>
            </a:endParaRPr>
          </a:p>
          <a:p>
            <a:pPr marL="0" lvl="0" indent="0" algn="ctr" rtl="0">
              <a:spcBef>
                <a:spcPts val="0"/>
              </a:spcBef>
              <a:spcAft>
                <a:spcPts val="0"/>
              </a:spcAft>
              <a:buNone/>
            </a:pPr>
            <a:r>
              <a:rPr lang="en" sz="1300" u="sng">
                <a:solidFill>
                  <a:schemeClr val="hlink"/>
                </a:solidFill>
                <a:latin typeface="Franklin Gothic"/>
                <a:ea typeface="Franklin Gothic"/>
                <a:cs typeface="Franklin Gothic"/>
                <a:sym typeface="Franklin Gothic"/>
                <a:hlinkClick r:id="rId6"/>
              </a:rPr>
              <a:t>“Evidence for How Writing Can Improve Reading”</a:t>
            </a:r>
            <a:endParaRPr sz="1300">
              <a:solidFill>
                <a:srgbClr val="102649"/>
              </a:solidFill>
              <a:latin typeface="Franklin Gothic"/>
              <a:ea typeface="Franklin Gothic"/>
              <a:cs typeface="Franklin Gothic"/>
              <a:sym typeface="Franklin Gothic"/>
            </a:endParaRPr>
          </a:p>
        </p:txBody>
      </p:sp>
      <p:pic>
        <p:nvPicPr>
          <p:cNvPr id="262" name="Google Shape;262;p43" descr="The cover of the Writing Revolution: A Guide to Advancing Thinking through Writing in All Subjects and Grades. This text is sometimes called the Hochman Method"/>
          <p:cNvPicPr preferRelativeResize="0"/>
          <p:nvPr/>
        </p:nvPicPr>
        <p:blipFill rotWithShape="1">
          <a:blip r:embed="rId7">
            <a:alphaModFix/>
          </a:blip>
          <a:srcRect l="1478" t="1313" r="1225" b="1420"/>
          <a:stretch/>
        </p:blipFill>
        <p:spPr>
          <a:xfrm>
            <a:off x="4818450" y="831060"/>
            <a:ext cx="1884000" cy="2411490"/>
          </a:xfrm>
          <a:prstGeom prst="rect">
            <a:avLst/>
          </a:prstGeom>
          <a:noFill/>
          <a:ln>
            <a:noFill/>
          </a:ln>
          <a:effectLst>
            <a:outerShdw blurRad="57150" dist="19050" dir="5400000" algn="bl" rotWithShape="0">
              <a:srgbClr val="000000">
                <a:alpha val="50000"/>
              </a:srgbClr>
            </a:outerShdw>
          </a:effectLst>
        </p:spPr>
      </p:pic>
      <p:pic>
        <p:nvPicPr>
          <p:cNvPr id="263" name="Google Shape;263;p43" descr="The cover of the Teacher's Guide to Effective Sentence Writing by Bruce Saddler"/>
          <p:cNvPicPr preferRelativeResize="0"/>
          <p:nvPr/>
        </p:nvPicPr>
        <p:blipFill>
          <a:blip r:embed="rId8">
            <a:alphaModFix/>
          </a:blip>
          <a:stretch>
            <a:fillRect/>
          </a:stretch>
        </p:blipFill>
        <p:spPr>
          <a:xfrm>
            <a:off x="7015000" y="829125"/>
            <a:ext cx="1717872" cy="2448276"/>
          </a:xfrm>
          <a:prstGeom prst="rect">
            <a:avLst/>
          </a:prstGeom>
          <a:noFill/>
          <a:ln>
            <a:noFill/>
          </a:ln>
          <a:effectLst>
            <a:outerShdw blurRad="57150" dist="19050" dir="5400000" algn="bl" rotWithShape="0">
              <a:srgbClr val="000000">
                <a:alpha val="50000"/>
              </a:srgbClr>
            </a:outerShdw>
          </a:effectLst>
        </p:spPr>
      </p:pic>
      <p:sp>
        <p:nvSpPr>
          <p:cNvPr id="264" name="Google Shape;264;p43"/>
          <p:cNvSpPr txBox="1"/>
          <p:nvPr/>
        </p:nvSpPr>
        <p:spPr>
          <a:xfrm>
            <a:off x="4717913" y="3439900"/>
            <a:ext cx="2199600" cy="76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i="1" u="sng">
                <a:solidFill>
                  <a:schemeClr val="hlink"/>
                </a:solidFill>
                <a:latin typeface="Franklin Gothic"/>
                <a:ea typeface="Franklin Gothic"/>
                <a:cs typeface="Franklin Gothic"/>
                <a:sym typeface="Franklin Gothic"/>
                <a:hlinkClick r:id="rId9"/>
              </a:rPr>
              <a:t>The Writing Revolution</a:t>
            </a:r>
            <a:r>
              <a:rPr lang="en" sz="1300" b="1" u="sng">
                <a:solidFill>
                  <a:schemeClr val="hlink"/>
                </a:solidFill>
                <a:latin typeface="Franklin Gothic"/>
                <a:ea typeface="Franklin Gothic"/>
                <a:cs typeface="Franklin Gothic"/>
                <a:sym typeface="Franklin Gothic"/>
                <a:hlinkClick r:id="rId9"/>
              </a:rPr>
              <a:t> </a:t>
            </a:r>
            <a:endParaRPr/>
          </a:p>
          <a:p>
            <a:pPr marL="0" lvl="0" indent="0" algn="ctr" rtl="0">
              <a:spcBef>
                <a:spcPts val="0"/>
              </a:spcBef>
              <a:spcAft>
                <a:spcPts val="0"/>
              </a:spcAft>
              <a:buNone/>
            </a:pPr>
            <a:r>
              <a:rPr lang="en" sz="1300" b="1" u="sng">
                <a:solidFill>
                  <a:schemeClr val="hlink"/>
                </a:solidFill>
                <a:latin typeface="Franklin Gothic"/>
                <a:ea typeface="Franklin Gothic"/>
                <a:cs typeface="Franklin Gothic"/>
                <a:sym typeface="Franklin Gothic"/>
                <a:hlinkClick r:id="rId9"/>
              </a:rPr>
              <a:t>(The Hochman Method)</a:t>
            </a:r>
            <a:endParaRPr sz="1300">
              <a:solidFill>
                <a:srgbClr val="102649"/>
              </a:solidFill>
              <a:latin typeface="Franklin Gothic"/>
              <a:ea typeface="Franklin Gothic"/>
              <a:cs typeface="Franklin Gothic"/>
              <a:sym typeface="Franklin Gothic"/>
            </a:endParaRPr>
          </a:p>
        </p:txBody>
      </p:sp>
      <p:sp>
        <p:nvSpPr>
          <p:cNvPr id="265" name="Google Shape;265;p43"/>
          <p:cNvSpPr txBox="1"/>
          <p:nvPr/>
        </p:nvSpPr>
        <p:spPr>
          <a:xfrm>
            <a:off x="6774125" y="3439900"/>
            <a:ext cx="2199600" cy="76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u="sng">
                <a:solidFill>
                  <a:schemeClr val="hlink"/>
                </a:solidFill>
                <a:latin typeface="Franklin Gothic"/>
                <a:ea typeface="Franklin Gothic"/>
                <a:cs typeface="Franklin Gothic"/>
                <a:sym typeface="Franklin Gothic"/>
                <a:hlinkClick r:id="rId10"/>
              </a:rPr>
              <a:t>Sentence Combining </a:t>
            </a:r>
            <a:endParaRPr sz="1300" b="1">
              <a:solidFill>
                <a:srgbClr val="102649"/>
              </a:solidFill>
              <a:latin typeface="Franklin Gothic"/>
              <a:ea typeface="Franklin Gothic"/>
              <a:cs typeface="Franklin Gothic"/>
              <a:sym typeface="Franklin Gothic"/>
            </a:endParaRPr>
          </a:p>
          <a:p>
            <a:pPr marL="0" lvl="0" indent="0" algn="ctr" rtl="0">
              <a:spcBef>
                <a:spcPts val="0"/>
              </a:spcBef>
              <a:spcAft>
                <a:spcPts val="0"/>
              </a:spcAft>
              <a:buNone/>
            </a:pPr>
            <a:r>
              <a:rPr lang="en" sz="1300" b="1" u="sng">
                <a:solidFill>
                  <a:schemeClr val="hlink"/>
                </a:solidFill>
                <a:latin typeface="Franklin Gothic"/>
                <a:ea typeface="Franklin Gothic"/>
                <a:cs typeface="Franklin Gothic"/>
                <a:sym typeface="Franklin Gothic"/>
                <a:hlinkClick r:id="rId10"/>
              </a:rPr>
              <a:t>(Bruce Saddler)</a:t>
            </a:r>
            <a:endParaRPr sz="1300">
              <a:solidFill>
                <a:srgbClr val="102649"/>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4"/>
          <p:cNvSpPr txBox="1">
            <a:spLocks noGrp="1"/>
          </p:cNvSpPr>
          <p:nvPr>
            <p:ph type="title"/>
          </p:nvPr>
        </p:nvSpPr>
        <p:spPr>
          <a:xfrm>
            <a:off x="284875" y="1582550"/>
            <a:ext cx="59583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a:latin typeface="Franklin Gothic"/>
              <a:ea typeface="Franklin Gothic"/>
              <a:cs typeface="Franklin Gothic"/>
              <a:sym typeface="Franklin Gothic"/>
            </a:endParaRPr>
          </a:p>
          <a:p>
            <a:pPr marL="0" lvl="0" indent="0" algn="l" rtl="0">
              <a:spcBef>
                <a:spcPts val="0"/>
              </a:spcBef>
              <a:spcAft>
                <a:spcPts val="0"/>
              </a:spcAft>
              <a:buNone/>
            </a:pPr>
            <a:r>
              <a:rPr lang="en" sz="6000" b="1">
                <a:latin typeface="Franklin Gothic"/>
                <a:ea typeface="Franklin Gothic"/>
                <a:cs typeface="Franklin Gothic"/>
                <a:sym typeface="Franklin Gothic"/>
              </a:rPr>
              <a:t>What does the IES Guide say about “stretch” texts?</a:t>
            </a:r>
            <a:endParaRPr sz="5300" b="1">
              <a:latin typeface="Franklin Gothic"/>
              <a:ea typeface="Franklin Gothic"/>
              <a:cs typeface="Franklin Gothic"/>
              <a:sym typeface="Franklin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6" name="Google Shape;276;p45"/>
          <p:cNvSpPr txBox="1">
            <a:spLocks noGrp="1"/>
          </p:cNvSpPr>
          <p:nvPr>
            <p:ph type="title"/>
          </p:nvPr>
        </p:nvSpPr>
        <p:spPr>
          <a:xfrm>
            <a:off x="292825" y="113300"/>
            <a:ext cx="87906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Why purposefully use challenging texts?</a:t>
            </a:r>
            <a:endParaRPr b="1">
              <a:solidFill>
                <a:srgbClr val="6AC398"/>
              </a:solidFill>
              <a:latin typeface="Franklin Gothic"/>
              <a:ea typeface="Franklin Gothic"/>
              <a:cs typeface="Franklin Gothic"/>
              <a:sym typeface="Franklin Gothic"/>
            </a:endParaRPr>
          </a:p>
        </p:txBody>
      </p:sp>
      <p:sp>
        <p:nvSpPr>
          <p:cNvPr id="277" name="Google Shape;277;p45"/>
          <p:cNvSpPr txBox="1"/>
          <p:nvPr/>
        </p:nvSpPr>
        <p:spPr>
          <a:xfrm>
            <a:off x="356700" y="1173025"/>
            <a:ext cx="8363400" cy="249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dirty="0">
                <a:solidFill>
                  <a:srgbClr val="102649"/>
                </a:solidFill>
                <a:latin typeface="Franklin Gothic"/>
                <a:ea typeface="Franklin Gothic"/>
                <a:cs typeface="Franklin Gothic"/>
                <a:sym typeface="Franklin Gothic"/>
              </a:rPr>
              <a:t>“Stretch texts can provide students with exposure to sophisticated vocabulary, more intricate sentence structures and complex ideas. Exposure to these higher-level vocabulary words, sentences, and ideas </a:t>
            </a:r>
            <a:r>
              <a:rPr lang="en" sz="2500" b="1" dirty="0">
                <a:solidFill>
                  <a:srgbClr val="102649"/>
                </a:solidFill>
                <a:latin typeface="Franklin Gothic"/>
                <a:ea typeface="Franklin Gothic"/>
                <a:cs typeface="Franklin Gothic"/>
                <a:sym typeface="Franklin Gothic"/>
              </a:rPr>
              <a:t>can help students </a:t>
            </a:r>
            <a:r>
              <a:rPr lang="en" sz="2500" b="1" u="sng" dirty="0">
                <a:solidFill>
                  <a:srgbClr val="102649"/>
                </a:solidFill>
                <a:latin typeface="Franklin Gothic"/>
                <a:ea typeface="Franklin Gothic"/>
                <a:cs typeface="Franklin Gothic"/>
                <a:sym typeface="Franklin Gothic"/>
              </a:rPr>
              <a:t>develop confidence, deeper knowledge, and richer perspectives on the texts they read in the future</a:t>
            </a:r>
            <a:r>
              <a:rPr lang="en" sz="2500" dirty="0">
                <a:solidFill>
                  <a:srgbClr val="102649"/>
                </a:solidFill>
                <a:latin typeface="Franklin Gothic"/>
                <a:ea typeface="Franklin Gothic"/>
                <a:cs typeface="Franklin Gothic"/>
                <a:sym typeface="Franklin Gothic"/>
              </a:rPr>
              <a:t>.”</a:t>
            </a:r>
            <a:endParaRPr sz="2500" dirty="0">
              <a:solidFill>
                <a:srgbClr val="102649"/>
              </a:solidFill>
              <a:latin typeface="Franklin Gothic"/>
              <a:ea typeface="Franklin Gothic"/>
              <a:cs typeface="Franklin Gothic"/>
              <a:sym typeface="Franklin Gothic"/>
            </a:endParaRPr>
          </a:p>
        </p:txBody>
      </p:sp>
      <p:pic>
        <p:nvPicPr>
          <p:cNvPr id="278" name="Google Shape;278;p45" descr="The cover of the IES Guide, Providing Reading Interventions to Students in Grades 4-9"/>
          <p:cNvPicPr preferRelativeResize="0"/>
          <p:nvPr/>
        </p:nvPicPr>
        <p:blipFill>
          <a:blip r:embed="rId3">
            <a:alphaModFix/>
          </a:blip>
          <a:stretch>
            <a:fillRect/>
          </a:stretch>
        </p:blipFill>
        <p:spPr>
          <a:xfrm>
            <a:off x="205025" y="3874775"/>
            <a:ext cx="816475" cy="1033625"/>
          </a:xfrm>
          <a:prstGeom prst="rect">
            <a:avLst/>
          </a:prstGeom>
          <a:noFill/>
          <a:ln>
            <a:noFill/>
          </a:ln>
          <a:effectLst>
            <a:outerShdw blurRad="57150" dist="19050" dir="5400000" algn="bl" rotWithShape="0">
              <a:srgbClr val="000000">
                <a:alpha val="50000"/>
              </a:srgbClr>
            </a:outerShdw>
          </a:effectLst>
        </p:spPr>
      </p:pic>
      <p:sp>
        <p:nvSpPr>
          <p:cNvPr id="279" name="Google Shape;279;p45"/>
          <p:cNvSpPr txBox="1"/>
          <p:nvPr/>
        </p:nvSpPr>
        <p:spPr>
          <a:xfrm>
            <a:off x="1129675" y="4400500"/>
            <a:ext cx="57528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chemeClr val="lt1"/>
                </a:solidFill>
                <a:latin typeface="Franklin Gothic"/>
                <a:ea typeface="Franklin Gothic"/>
                <a:cs typeface="Franklin Gothic"/>
                <a:sym typeface="Franklin Gothic"/>
              </a:rPr>
              <a:t>p. 68</a:t>
            </a:r>
            <a:endParaRPr sz="2100">
              <a:solidFill>
                <a:schemeClr val="lt1"/>
              </a:solidFill>
              <a:latin typeface="Franklin Gothic"/>
              <a:ea typeface="Franklin Gothic"/>
              <a:cs typeface="Franklin Gothic"/>
              <a:sym typeface="Franklin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6">
            <a:extLst>
              <a:ext uri="{C183D7F6-B498-43B3-948B-1728B52AA6E4}">
                <adec:decorative xmlns:adec="http://schemas.microsoft.com/office/drawing/2017/decorative" val="1"/>
              </a:ext>
            </a:extLst>
          </p:cNvPr>
          <p:cNvSpPr txBox="1">
            <a:spLocks noGrp="1"/>
          </p:cNvSpPr>
          <p:nvPr>
            <p:ph type="body" idx="1"/>
          </p:nvPr>
        </p:nvSpPr>
        <p:spPr>
          <a:xfrm>
            <a:off x="278225" y="3537225"/>
            <a:ext cx="3141300" cy="9192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1300">
                <a:solidFill>
                  <a:srgbClr val="007780"/>
                </a:solidFill>
                <a:latin typeface="Franklin Gothic"/>
                <a:ea typeface="Franklin Gothic"/>
                <a:cs typeface="Franklin Gothic"/>
                <a:sym typeface="Franklin Gothic"/>
              </a:rPr>
              <a:t>Most students performed well on their assignments, yet very few of those assignments met the depth and rigor required for their grade level. </a:t>
            </a:r>
            <a:r>
              <a:rPr lang="en" sz="1300">
                <a:solidFill>
                  <a:schemeClr val="dk1"/>
                </a:solidFill>
                <a:latin typeface="Franklin Gothic"/>
                <a:ea typeface="Franklin Gothic"/>
                <a:cs typeface="Franklin Gothic"/>
                <a:sym typeface="Franklin Gothic"/>
              </a:rPr>
              <a:t> </a:t>
            </a:r>
            <a:endParaRPr sz="1300">
              <a:solidFill>
                <a:schemeClr val="dk1"/>
              </a:solidFill>
              <a:latin typeface="Franklin Gothic"/>
              <a:ea typeface="Franklin Gothic"/>
              <a:cs typeface="Franklin Gothic"/>
              <a:sym typeface="Franklin Gothic"/>
            </a:endParaRPr>
          </a:p>
        </p:txBody>
      </p:sp>
      <p:pic>
        <p:nvPicPr>
          <p:cNvPr id="285" name="Google Shape;285;p4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485000" y="1682325"/>
            <a:ext cx="5425125" cy="2697900"/>
          </a:xfrm>
          <a:prstGeom prst="rect">
            <a:avLst/>
          </a:prstGeom>
          <a:noFill/>
          <a:ln>
            <a:noFill/>
          </a:ln>
          <a:effectLst>
            <a:outerShdw blurRad="57150" dist="19050" dir="5400000" algn="bl" rotWithShape="0">
              <a:srgbClr val="000000">
                <a:alpha val="50000"/>
              </a:srgbClr>
            </a:outerShdw>
          </a:effectLst>
        </p:spPr>
      </p:pic>
      <p:sp>
        <p:nvSpPr>
          <p:cNvPr id="286" name="Google Shape;286;p46">
            <a:extLst>
              <a:ext uri="{C183D7F6-B498-43B3-948B-1728B52AA6E4}">
                <adec:decorative xmlns:adec="http://schemas.microsoft.com/office/drawing/2017/decorative" val="1"/>
              </a:ext>
            </a:extLst>
          </p:cNvPr>
          <p:cNvSpPr txBox="1">
            <a:spLocks noGrp="1"/>
          </p:cNvSpPr>
          <p:nvPr>
            <p:ph type="body" idx="1"/>
          </p:nvPr>
        </p:nvSpPr>
        <p:spPr>
          <a:xfrm>
            <a:off x="4896463" y="4456425"/>
            <a:ext cx="2754600" cy="5385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sz="1000">
                <a:solidFill>
                  <a:schemeClr val="dk1"/>
                </a:solidFill>
                <a:latin typeface="Franklin Gothic"/>
                <a:ea typeface="Franklin Gothic"/>
                <a:cs typeface="Franklin Gothic"/>
                <a:sym typeface="Franklin Gothic"/>
              </a:rPr>
              <a:t>SOURCE: </a:t>
            </a:r>
            <a:r>
              <a:rPr lang="en" sz="1000" i="1" u="sng">
                <a:solidFill>
                  <a:schemeClr val="hlink"/>
                </a:solidFill>
                <a:latin typeface="Franklin Gothic"/>
                <a:ea typeface="Franklin Gothic"/>
                <a:cs typeface="Franklin Gothic"/>
                <a:sym typeface="Franklin Gothic"/>
                <a:hlinkClick r:id="rId4"/>
              </a:rPr>
              <a:t>The Opportunity Myth</a:t>
            </a:r>
            <a:r>
              <a:rPr lang="en" sz="1000" i="1">
                <a:solidFill>
                  <a:schemeClr val="dk1"/>
                </a:solidFill>
                <a:latin typeface="Franklin Gothic"/>
                <a:ea typeface="Franklin Gothic"/>
                <a:cs typeface="Franklin Gothic"/>
                <a:sym typeface="Franklin Gothic"/>
              </a:rPr>
              <a:t>, </a:t>
            </a:r>
            <a:r>
              <a:rPr lang="en" sz="1000">
                <a:solidFill>
                  <a:schemeClr val="dk1"/>
                </a:solidFill>
                <a:latin typeface="Franklin Gothic"/>
                <a:ea typeface="Franklin Gothic"/>
                <a:cs typeface="Franklin Gothic"/>
                <a:sym typeface="Franklin Gothic"/>
              </a:rPr>
              <a:t>2018</a:t>
            </a:r>
            <a:endParaRPr sz="1000">
              <a:solidFill>
                <a:schemeClr val="dk1"/>
              </a:solidFill>
              <a:latin typeface="Franklin Gothic"/>
              <a:ea typeface="Franklin Gothic"/>
              <a:cs typeface="Franklin Gothic"/>
              <a:sym typeface="Franklin Gothic"/>
            </a:endParaRPr>
          </a:p>
        </p:txBody>
      </p:sp>
      <p:sp>
        <p:nvSpPr>
          <p:cNvPr id="287" name="Google Shape;287;p46">
            <a:extLst>
              <a:ext uri="{C183D7F6-B498-43B3-948B-1728B52AA6E4}">
                <adec:decorative xmlns:adec="http://schemas.microsoft.com/office/drawing/2017/decorative" val="1"/>
              </a:ext>
            </a:extLst>
          </p:cNvPr>
          <p:cNvSpPr txBox="1">
            <a:spLocks noGrp="1"/>
          </p:cNvSpPr>
          <p:nvPr>
            <p:ph type="title" idx="4294967295"/>
          </p:nvPr>
        </p:nvSpPr>
        <p:spPr>
          <a:xfrm>
            <a:off x="407200" y="1043625"/>
            <a:ext cx="2754600" cy="2493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17%</a:t>
            </a:r>
            <a:r>
              <a:rPr kumimoji="0" lang="en-US" sz="20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Franklin Gothic"/>
                <a:ea typeface="Franklin Gothic"/>
                <a:cs typeface="Franklin Gothic"/>
                <a:sym typeface="Franklin Gothic"/>
              </a:rPr>
              <a:t>of assignments in </a:t>
            </a:r>
            <a:r>
              <a:rPr kumimoji="0" lang="en-US" sz="2000" b="0" i="1" u="none" strike="noStrike" kern="0" cap="none" spc="0" normalizeH="0" baseline="0" noProof="0" dirty="0">
                <a:ln>
                  <a:noFill/>
                </a:ln>
                <a:solidFill>
                  <a:srgbClr val="000000"/>
                </a:solidFill>
                <a:effectLst/>
                <a:uLnTx/>
                <a:uFillTx/>
                <a:latin typeface="Franklin Gothic"/>
                <a:ea typeface="Franklin Gothic"/>
                <a:cs typeface="Franklin Gothic"/>
                <a:sym typeface="Franklin Gothic"/>
              </a:rPr>
              <a:t>The Opportunity Myth</a:t>
            </a:r>
            <a:r>
              <a:rPr kumimoji="0" lang="en-US" sz="2000" b="0" i="0" u="none" strike="noStrike" kern="0" cap="none" spc="0" normalizeH="0" baseline="0" noProof="0" dirty="0">
                <a:ln>
                  <a:noFill/>
                </a:ln>
                <a:solidFill>
                  <a:srgbClr val="000000"/>
                </a:solidFill>
                <a:effectLst/>
                <a:uLnTx/>
                <a:uFillTx/>
                <a:latin typeface="Franklin Gothic"/>
                <a:ea typeface="Franklin Gothic"/>
                <a:cs typeface="Franklin Gothic"/>
                <a:sym typeface="Franklin Gothic"/>
              </a:rPr>
              <a:t> study required grade-level work. </a:t>
            </a:r>
          </a:p>
        </p:txBody>
      </p:sp>
      <p:pic>
        <p:nvPicPr>
          <p:cNvPr id="288" name="Google Shape;288;p46">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278225" y="241225"/>
            <a:ext cx="1440225" cy="476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fade">
                                      <p:cBhvr>
                                        <p:cTn id="7" dur="1000"/>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4" name="Google Shape;294;p47"/>
          <p:cNvSpPr txBox="1">
            <a:spLocks noGrp="1"/>
          </p:cNvSpPr>
          <p:nvPr>
            <p:ph type="title"/>
          </p:nvPr>
        </p:nvSpPr>
        <p:spPr>
          <a:xfrm>
            <a:off x="292825" y="113300"/>
            <a:ext cx="87906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700" b="1">
                <a:latin typeface="Franklin Gothic"/>
                <a:ea typeface="Franklin Gothic"/>
                <a:cs typeface="Franklin Gothic"/>
                <a:sym typeface="Franklin Gothic"/>
              </a:rPr>
              <a:t>How might we support students when reading stretch texts?</a:t>
            </a:r>
            <a:endParaRPr sz="2900" b="1">
              <a:solidFill>
                <a:srgbClr val="6AC398"/>
              </a:solidFill>
              <a:latin typeface="Franklin Gothic"/>
              <a:ea typeface="Franklin Gothic"/>
              <a:cs typeface="Franklin Gothic"/>
              <a:sym typeface="Franklin Gothic"/>
            </a:endParaRPr>
          </a:p>
        </p:txBody>
      </p:sp>
      <p:sp>
        <p:nvSpPr>
          <p:cNvPr id="295" name="Google Shape;295;p47"/>
          <p:cNvSpPr txBox="1"/>
          <p:nvPr/>
        </p:nvSpPr>
        <p:spPr>
          <a:xfrm>
            <a:off x="356700" y="1173025"/>
            <a:ext cx="8363400" cy="2447400"/>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Clr>
                <a:srgbClr val="102649"/>
              </a:buClr>
              <a:buSzPts val="2100"/>
              <a:buFont typeface="Franklin Gothic"/>
              <a:buAutoNum type="arabicPeriod"/>
            </a:pPr>
            <a:r>
              <a:rPr lang="en" sz="2100" b="1" dirty="0">
                <a:solidFill>
                  <a:srgbClr val="102649"/>
                </a:solidFill>
                <a:latin typeface="Franklin Gothic"/>
                <a:ea typeface="Franklin Gothic"/>
                <a:cs typeface="Franklin Gothic"/>
                <a:sym typeface="Franklin Gothic"/>
              </a:rPr>
              <a:t>Prepare for the lesson by carefully selecting* appropriate stretch texts, choosing points to stop for discussion and clarification, and identifying Tier 2 words to teach. </a:t>
            </a:r>
            <a:endParaRPr sz="2100" b="1"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b="1"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i="1" dirty="0">
                <a:solidFill>
                  <a:srgbClr val="102649"/>
                </a:solidFill>
                <a:latin typeface="Franklin Gothic"/>
                <a:ea typeface="Franklin Gothic"/>
                <a:cs typeface="Franklin Gothic"/>
                <a:sym typeface="Franklin Gothic"/>
              </a:rPr>
              <a:t>* Note: If your district has adopted an HQIR, make sure you are implementing the resources and texts in alignment with the resource as intended and/or in consultation with your district. </a:t>
            </a:r>
            <a:endParaRPr sz="2100" i="1" dirty="0">
              <a:solidFill>
                <a:srgbClr val="102649"/>
              </a:solidFill>
              <a:latin typeface="Franklin Gothic"/>
              <a:ea typeface="Franklin Gothic"/>
              <a:cs typeface="Franklin Gothic"/>
              <a:sym typeface="Franklin Gothic"/>
            </a:endParaRPr>
          </a:p>
        </p:txBody>
      </p:sp>
      <p:pic>
        <p:nvPicPr>
          <p:cNvPr id="296" name="Google Shape;296;p47" descr="The cover of the IES Guide, Providing Reading Interventions to Students in Grades 4-9"/>
          <p:cNvPicPr preferRelativeResize="0"/>
          <p:nvPr/>
        </p:nvPicPr>
        <p:blipFill>
          <a:blip r:embed="rId3">
            <a:alphaModFix/>
          </a:blip>
          <a:stretch>
            <a:fillRect/>
          </a:stretch>
        </p:blipFill>
        <p:spPr>
          <a:xfrm>
            <a:off x="205025" y="3874775"/>
            <a:ext cx="816475" cy="103362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2" name="Google Shape;302;p48"/>
          <p:cNvSpPr txBox="1">
            <a:spLocks noGrp="1"/>
          </p:cNvSpPr>
          <p:nvPr>
            <p:ph type="title"/>
          </p:nvPr>
        </p:nvSpPr>
        <p:spPr>
          <a:xfrm>
            <a:off x="292825" y="113300"/>
            <a:ext cx="87906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700" b="1">
                <a:latin typeface="Franklin Gothic"/>
                <a:ea typeface="Franklin Gothic"/>
                <a:cs typeface="Franklin Gothic"/>
                <a:sym typeface="Franklin Gothic"/>
              </a:rPr>
              <a:t>What makes text complex?</a:t>
            </a:r>
            <a:endParaRPr sz="2900" b="1">
              <a:solidFill>
                <a:srgbClr val="6AC398"/>
              </a:solidFill>
              <a:latin typeface="Franklin Gothic"/>
              <a:ea typeface="Franklin Gothic"/>
              <a:cs typeface="Franklin Gothic"/>
              <a:sym typeface="Franklin Gothic"/>
            </a:endParaRPr>
          </a:p>
        </p:txBody>
      </p:sp>
      <p:pic>
        <p:nvPicPr>
          <p:cNvPr id="303" name="Google Shape;303;p48" descr="The Student Achievement Partners text complexity triangle, a graphic that indicates that when evaluating the complexity of a text. teachers must consider three dimensions: quantitative, qualitative and reader/task. "/>
          <p:cNvPicPr preferRelativeResize="0"/>
          <p:nvPr/>
        </p:nvPicPr>
        <p:blipFill>
          <a:blip r:embed="rId3">
            <a:alphaModFix/>
          </a:blip>
          <a:stretch>
            <a:fillRect/>
          </a:stretch>
        </p:blipFill>
        <p:spPr>
          <a:xfrm>
            <a:off x="292825" y="1107500"/>
            <a:ext cx="3226050" cy="2765201"/>
          </a:xfrm>
          <a:prstGeom prst="rect">
            <a:avLst/>
          </a:prstGeom>
          <a:noFill/>
          <a:ln>
            <a:noFill/>
          </a:ln>
        </p:spPr>
      </p:pic>
      <p:sp>
        <p:nvSpPr>
          <p:cNvPr id="304" name="Google Shape;304;p48"/>
          <p:cNvSpPr txBox="1"/>
          <p:nvPr/>
        </p:nvSpPr>
        <p:spPr>
          <a:xfrm>
            <a:off x="471088" y="3796500"/>
            <a:ext cx="3021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dirty="0">
                <a:latin typeface="Libre Franklin"/>
                <a:ea typeface="Libre Franklin"/>
                <a:cs typeface="Libre Franklin"/>
                <a:sym typeface="Libre Franklin"/>
              </a:rPr>
              <a:t>Image source: </a:t>
            </a:r>
            <a:r>
              <a:rPr lang="en" sz="1000" dirty="0">
                <a:latin typeface="Libre Franklin"/>
                <a:ea typeface="Libre Franklin"/>
                <a:cs typeface="Libre Franklin"/>
                <a:sym typeface="Libre Franklin"/>
                <a:hlinkClick r:id="rId4"/>
              </a:rPr>
              <a:t>Student Achievement Partners</a:t>
            </a:r>
            <a:endParaRPr sz="1000" dirty="0">
              <a:latin typeface="Libre Franklin"/>
              <a:ea typeface="Libre Franklin"/>
              <a:cs typeface="Libre Franklin"/>
              <a:sym typeface="Libre Franklin"/>
            </a:endParaRPr>
          </a:p>
        </p:txBody>
      </p:sp>
      <p:sp>
        <p:nvSpPr>
          <p:cNvPr id="305" name="Google Shape;305;p48"/>
          <p:cNvSpPr txBox="1"/>
          <p:nvPr/>
        </p:nvSpPr>
        <p:spPr>
          <a:xfrm>
            <a:off x="3493000" y="1060875"/>
            <a:ext cx="5232600" cy="2856300"/>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Clr>
                <a:srgbClr val="102649"/>
              </a:buClr>
              <a:buSzPts val="1900"/>
              <a:buFont typeface="Libre Franklin"/>
              <a:buChar char="●"/>
            </a:pPr>
            <a:r>
              <a:rPr lang="en" sz="1900" b="1" dirty="0">
                <a:solidFill>
                  <a:srgbClr val="102649"/>
                </a:solidFill>
                <a:latin typeface="Franklin Gothic"/>
                <a:ea typeface="Franklin Gothic"/>
                <a:cs typeface="Franklin Gothic"/>
                <a:sym typeface="Franklin Gothic"/>
              </a:rPr>
              <a:t>Quantitative: </a:t>
            </a:r>
            <a:r>
              <a:rPr lang="en" sz="1900" dirty="0">
                <a:solidFill>
                  <a:srgbClr val="102649"/>
                </a:solidFill>
                <a:latin typeface="Franklin Gothic"/>
                <a:ea typeface="Franklin Gothic"/>
                <a:cs typeface="Franklin Gothic"/>
                <a:sym typeface="Franklin Gothic"/>
              </a:rPr>
              <a:t>sentence and word length (i.e., Lexile)</a:t>
            </a:r>
            <a:endParaRPr sz="1900" dirty="0">
              <a:solidFill>
                <a:srgbClr val="102649"/>
              </a:solidFill>
              <a:latin typeface="Franklin Gothic"/>
              <a:ea typeface="Franklin Gothic"/>
              <a:cs typeface="Franklin Gothic"/>
              <a:sym typeface="Franklin Gothic"/>
            </a:endParaRPr>
          </a:p>
          <a:p>
            <a:pPr marL="457200" lvl="0" indent="-349250" algn="l" rtl="0">
              <a:spcBef>
                <a:spcPts val="0"/>
              </a:spcBef>
              <a:spcAft>
                <a:spcPts val="0"/>
              </a:spcAft>
              <a:buClr>
                <a:srgbClr val="102649"/>
              </a:buClr>
              <a:buSzPts val="1900"/>
              <a:buFont typeface="Libre Franklin"/>
              <a:buChar char="●"/>
            </a:pPr>
            <a:r>
              <a:rPr lang="en" sz="1900" b="1" dirty="0">
                <a:solidFill>
                  <a:srgbClr val="102649"/>
                </a:solidFill>
                <a:latin typeface="Franklin Gothic"/>
                <a:ea typeface="Franklin Gothic"/>
                <a:cs typeface="Franklin Gothic"/>
                <a:sym typeface="Franklin Gothic"/>
              </a:rPr>
              <a:t>Qualitative: </a:t>
            </a:r>
            <a:r>
              <a:rPr lang="en" sz="1900" dirty="0">
                <a:solidFill>
                  <a:srgbClr val="102649"/>
                </a:solidFill>
                <a:latin typeface="Franklin Gothic"/>
                <a:ea typeface="Franklin Gothic"/>
                <a:cs typeface="Franklin Gothic"/>
                <a:sym typeface="Franklin Gothic"/>
              </a:rPr>
              <a:t>text structure, language features, meaning, knowledge demands</a:t>
            </a:r>
            <a:endParaRPr sz="1900" dirty="0">
              <a:solidFill>
                <a:srgbClr val="102649"/>
              </a:solidFill>
              <a:latin typeface="Franklin Gothic"/>
              <a:ea typeface="Franklin Gothic"/>
              <a:cs typeface="Franklin Gothic"/>
              <a:sym typeface="Franklin Gothic"/>
            </a:endParaRPr>
          </a:p>
          <a:p>
            <a:pPr marL="457200" lvl="0" indent="-349250" algn="l" rtl="0">
              <a:spcBef>
                <a:spcPts val="0"/>
              </a:spcBef>
              <a:spcAft>
                <a:spcPts val="0"/>
              </a:spcAft>
              <a:buClr>
                <a:srgbClr val="102649"/>
              </a:buClr>
              <a:buSzPts val="1900"/>
              <a:buFont typeface="Libre Franklin"/>
              <a:buChar char="●"/>
            </a:pPr>
            <a:r>
              <a:rPr lang="en" sz="1900" b="1" dirty="0">
                <a:solidFill>
                  <a:srgbClr val="102649"/>
                </a:solidFill>
                <a:latin typeface="Franklin Gothic"/>
                <a:ea typeface="Franklin Gothic"/>
                <a:cs typeface="Franklin Gothic"/>
                <a:sym typeface="Franklin Gothic"/>
              </a:rPr>
              <a:t>Reader and Task:</a:t>
            </a:r>
            <a:r>
              <a:rPr lang="en" sz="1900" dirty="0">
                <a:solidFill>
                  <a:srgbClr val="102649"/>
                </a:solidFill>
                <a:latin typeface="Franklin Gothic"/>
                <a:ea typeface="Franklin Gothic"/>
                <a:cs typeface="Franklin Gothic"/>
                <a:sym typeface="Franklin Gothic"/>
              </a:rPr>
              <a:t> attention, memory, critical thinking, comprehension, interest and motivation, topic, vocabulary, genre, language, developmental appropriateness, complexity of questions and assignments</a:t>
            </a:r>
            <a:endParaRPr sz="19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dirty="0">
              <a:solidFill>
                <a:srgbClr val="102649"/>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1" name="Google Shape;311;p49"/>
          <p:cNvSpPr txBox="1">
            <a:spLocks noGrp="1"/>
          </p:cNvSpPr>
          <p:nvPr>
            <p:ph type="title"/>
          </p:nvPr>
        </p:nvSpPr>
        <p:spPr>
          <a:xfrm>
            <a:off x="292825" y="113300"/>
            <a:ext cx="87906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700" b="1" dirty="0">
                <a:latin typeface="Franklin Gothic"/>
                <a:ea typeface="Franklin Gothic"/>
                <a:cs typeface="Franklin Gothic"/>
                <a:sym typeface="Franklin Gothic"/>
              </a:rPr>
              <a:t>What makes text complex? (Updated 2022)</a:t>
            </a:r>
            <a:endParaRPr sz="2900" b="1" dirty="0">
              <a:solidFill>
                <a:srgbClr val="6AC398"/>
              </a:solidFill>
              <a:latin typeface="Franklin Gothic"/>
              <a:ea typeface="Franklin Gothic"/>
              <a:cs typeface="Franklin Gothic"/>
              <a:sym typeface="Franklin Gothic"/>
            </a:endParaRPr>
          </a:p>
        </p:txBody>
      </p:sp>
      <p:sp>
        <p:nvSpPr>
          <p:cNvPr id="312" name="Google Shape;312;p49"/>
          <p:cNvSpPr txBox="1"/>
          <p:nvPr/>
        </p:nvSpPr>
        <p:spPr>
          <a:xfrm>
            <a:off x="471088" y="3796500"/>
            <a:ext cx="3021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Libre Franklin"/>
                <a:ea typeface="Libre Franklin"/>
                <a:cs typeface="Libre Franklin"/>
                <a:sym typeface="Libre Franklin"/>
              </a:rPr>
              <a:t>Image source: Student Achievement Partners</a:t>
            </a:r>
            <a:endParaRPr sz="1000">
              <a:latin typeface="Libre Franklin"/>
              <a:ea typeface="Libre Franklin"/>
              <a:cs typeface="Libre Franklin"/>
              <a:sym typeface="Libre Franklin"/>
            </a:endParaRPr>
          </a:p>
        </p:txBody>
      </p:sp>
      <p:sp>
        <p:nvSpPr>
          <p:cNvPr id="313" name="Google Shape;313;p49"/>
          <p:cNvSpPr txBox="1"/>
          <p:nvPr/>
        </p:nvSpPr>
        <p:spPr>
          <a:xfrm>
            <a:off x="3493000" y="1060875"/>
            <a:ext cx="5232600" cy="2856300"/>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Clr>
                <a:srgbClr val="102649"/>
              </a:buClr>
              <a:buSzPts val="1900"/>
              <a:buFont typeface="Libre Franklin"/>
              <a:buChar char="●"/>
            </a:pPr>
            <a:r>
              <a:rPr lang="en" sz="1900">
                <a:solidFill>
                  <a:srgbClr val="102649"/>
                </a:solidFill>
                <a:latin typeface="Franklin Gothic"/>
                <a:ea typeface="Franklin Gothic"/>
                <a:cs typeface="Franklin Gothic"/>
                <a:sym typeface="Franklin Gothic"/>
              </a:rPr>
              <a:t>Places </a:t>
            </a:r>
            <a:r>
              <a:rPr lang="en" sz="1900" b="1">
                <a:solidFill>
                  <a:srgbClr val="102649"/>
                </a:solidFill>
                <a:latin typeface="Franklin Gothic"/>
                <a:ea typeface="Franklin Gothic"/>
                <a:cs typeface="Franklin Gothic"/>
                <a:sym typeface="Franklin Gothic"/>
              </a:rPr>
              <a:t>Students</a:t>
            </a:r>
            <a:r>
              <a:rPr lang="en" sz="1900">
                <a:solidFill>
                  <a:srgbClr val="102649"/>
                </a:solidFill>
                <a:latin typeface="Franklin Gothic"/>
                <a:ea typeface="Franklin Gothic"/>
                <a:cs typeface="Franklin Gothic"/>
                <a:sym typeface="Franklin Gothic"/>
              </a:rPr>
              <a:t> (the reader) at the center</a:t>
            </a:r>
            <a:endParaRPr sz="1900">
              <a:solidFill>
                <a:srgbClr val="102649"/>
              </a:solidFill>
              <a:latin typeface="Franklin Gothic"/>
              <a:ea typeface="Franklin Gothic"/>
              <a:cs typeface="Franklin Gothic"/>
              <a:sym typeface="Franklin Gothic"/>
            </a:endParaRPr>
          </a:p>
          <a:p>
            <a:pPr marL="457200" lvl="0" indent="-349250" algn="l" rtl="0">
              <a:spcBef>
                <a:spcPts val="0"/>
              </a:spcBef>
              <a:spcAft>
                <a:spcPts val="0"/>
              </a:spcAft>
              <a:buClr>
                <a:srgbClr val="102649"/>
              </a:buClr>
              <a:buSzPts val="1900"/>
              <a:buFont typeface="Libre Franklin"/>
              <a:buChar char="●"/>
            </a:pPr>
            <a:r>
              <a:rPr lang="en" sz="1900">
                <a:solidFill>
                  <a:srgbClr val="102649"/>
                </a:solidFill>
                <a:latin typeface="Franklin Gothic"/>
                <a:ea typeface="Franklin Gothic"/>
                <a:cs typeface="Franklin Gothic"/>
                <a:sym typeface="Franklin Gothic"/>
              </a:rPr>
              <a:t>Adds </a:t>
            </a:r>
            <a:r>
              <a:rPr lang="en" sz="1900" b="1">
                <a:solidFill>
                  <a:srgbClr val="102649"/>
                </a:solidFill>
                <a:latin typeface="Franklin Gothic"/>
                <a:ea typeface="Franklin Gothic"/>
                <a:cs typeface="Franklin Gothic"/>
                <a:sym typeface="Franklin Gothic"/>
              </a:rPr>
              <a:t>Cultural Relevance</a:t>
            </a:r>
            <a:r>
              <a:rPr lang="en" sz="1900">
                <a:solidFill>
                  <a:srgbClr val="102649"/>
                </a:solidFill>
                <a:latin typeface="Franklin Gothic"/>
                <a:ea typeface="Franklin Gothic"/>
                <a:cs typeface="Franklin Gothic"/>
                <a:sym typeface="Franklin Gothic"/>
              </a:rPr>
              <a:t> as one of the components of complexity </a:t>
            </a:r>
            <a:endParaRPr sz="1900">
              <a:solidFill>
                <a:srgbClr val="102649"/>
              </a:solidFill>
              <a:latin typeface="Franklin Gothic"/>
              <a:ea typeface="Franklin Gothic"/>
              <a:cs typeface="Franklin Gothic"/>
              <a:sym typeface="Franklin Gothic"/>
            </a:endParaRPr>
          </a:p>
          <a:p>
            <a:pPr marL="457200" lvl="0" indent="-349250" algn="l" rtl="0">
              <a:spcBef>
                <a:spcPts val="0"/>
              </a:spcBef>
              <a:spcAft>
                <a:spcPts val="0"/>
              </a:spcAft>
              <a:buClr>
                <a:srgbClr val="102649"/>
              </a:buClr>
              <a:buSzPts val="1900"/>
              <a:buFont typeface="Libre Franklin"/>
              <a:buChar char="●"/>
            </a:pPr>
            <a:r>
              <a:rPr lang="en" sz="1900">
                <a:solidFill>
                  <a:srgbClr val="102649"/>
                </a:solidFill>
                <a:latin typeface="Franklin Gothic"/>
                <a:ea typeface="Franklin Gothic"/>
                <a:cs typeface="Franklin Gothic"/>
                <a:sym typeface="Franklin Gothic"/>
              </a:rPr>
              <a:t>Further qualifies </a:t>
            </a:r>
            <a:r>
              <a:rPr lang="en" sz="1900" b="1">
                <a:solidFill>
                  <a:srgbClr val="102649"/>
                </a:solidFill>
                <a:latin typeface="Franklin Gothic"/>
                <a:ea typeface="Franklin Gothic"/>
                <a:cs typeface="Franklin Gothic"/>
                <a:sym typeface="Franklin Gothic"/>
              </a:rPr>
              <a:t>Tasks </a:t>
            </a:r>
            <a:r>
              <a:rPr lang="en" sz="1900">
                <a:solidFill>
                  <a:srgbClr val="102649"/>
                </a:solidFill>
                <a:latin typeface="Franklin Gothic"/>
                <a:ea typeface="Franklin Gothic"/>
                <a:cs typeface="Franklin Gothic"/>
                <a:sym typeface="Franklin Gothic"/>
              </a:rPr>
              <a:t>as </a:t>
            </a:r>
            <a:r>
              <a:rPr lang="en" sz="1900" b="1">
                <a:solidFill>
                  <a:srgbClr val="102649"/>
                </a:solidFill>
                <a:latin typeface="Franklin Gothic"/>
                <a:ea typeface="Franklin Gothic"/>
                <a:cs typeface="Franklin Gothic"/>
                <a:sym typeface="Franklin Gothic"/>
              </a:rPr>
              <a:t>Meaningful and Relevant</a:t>
            </a:r>
            <a:endParaRPr sz="1900" b="1">
              <a:solidFill>
                <a:srgbClr val="102649"/>
              </a:solidFill>
              <a:latin typeface="Franklin Gothic"/>
              <a:ea typeface="Franklin Gothic"/>
              <a:cs typeface="Franklin Gothic"/>
              <a:sym typeface="Franklin Gothic"/>
            </a:endParaRPr>
          </a:p>
          <a:p>
            <a:pPr marL="457200" lvl="0" indent="-349250" algn="l" rtl="0">
              <a:spcBef>
                <a:spcPts val="0"/>
              </a:spcBef>
              <a:spcAft>
                <a:spcPts val="0"/>
              </a:spcAft>
              <a:buClr>
                <a:srgbClr val="102649"/>
              </a:buClr>
              <a:buSzPts val="1900"/>
              <a:buFont typeface="Libre Franklin"/>
              <a:buChar char="●"/>
            </a:pPr>
            <a:r>
              <a:rPr lang="en" sz="1900">
                <a:solidFill>
                  <a:srgbClr val="102649"/>
                </a:solidFill>
                <a:latin typeface="Franklin Gothic"/>
                <a:ea typeface="Franklin Gothic"/>
                <a:cs typeface="Franklin Gothic"/>
                <a:sym typeface="Franklin Gothic"/>
              </a:rPr>
              <a:t>Includes dashed lines to indicate that reading complex texts is a </a:t>
            </a:r>
            <a:r>
              <a:rPr lang="en" sz="1900" b="1">
                <a:solidFill>
                  <a:srgbClr val="102649"/>
                </a:solidFill>
                <a:latin typeface="Franklin Gothic"/>
                <a:ea typeface="Franklin Gothic"/>
                <a:cs typeface="Franklin Gothic"/>
                <a:sym typeface="Franklin Gothic"/>
              </a:rPr>
              <a:t>dynamic, moving</a:t>
            </a:r>
            <a:r>
              <a:rPr lang="en" sz="1900">
                <a:solidFill>
                  <a:srgbClr val="102649"/>
                </a:solidFill>
                <a:latin typeface="Franklin Gothic"/>
                <a:ea typeface="Franklin Gothic"/>
                <a:cs typeface="Franklin Gothic"/>
                <a:sym typeface="Franklin Gothic"/>
              </a:rPr>
              <a:t> process </a:t>
            </a:r>
            <a:endParaRPr sz="19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p:txBody>
      </p:sp>
      <p:pic>
        <p:nvPicPr>
          <p:cNvPr id="314" name="Google Shape;314;p49" descr="Student Achievement Partners' updated 2022 text complexity triangle. This graphic places students at the center and adds cultural relevance as one of the components of complexity. While the previous graphic considered only &quot;tasks,&quot; the updated graphic classifies tasks as meaningful and relevant. Finally, there is now a dashed line as an outline to indicate that reading is a dynamic, moving process. "/>
          <p:cNvPicPr preferRelativeResize="0"/>
          <p:nvPr/>
        </p:nvPicPr>
        <p:blipFill rotWithShape="1">
          <a:blip r:embed="rId3">
            <a:alphaModFix/>
          </a:blip>
          <a:srcRect l="5222" t="4297" r="8016"/>
          <a:stretch/>
        </p:blipFill>
        <p:spPr>
          <a:xfrm>
            <a:off x="382863" y="940200"/>
            <a:ext cx="3198375" cy="2920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20" name="Google Shape;320;p50">
            <a:extLst>
              <a:ext uri="{C183D7F6-B498-43B3-948B-1728B52AA6E4}">
                <adec:decorative xmlns:adec="http://schemas.microsoft.com/office/drawing/2017/decorative" val="1"/>
              </a:ext>
            </a:extLst>
          </p:cNvPr>
          <p:cNvSpPr txBox="1"/>
          <p:nvPr/>
        </p:nvSpPr>
        <p:spPr>
          <a:xfrm>
            <a:off x="423000" y="1969400"/>
            <a:ext cx="4149000" cy="2100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000">
                <a:solidFill>
                  <a:schemeClr val="dk1"/>
                </a:solidFill>
                <a:latin typeface="Franklin Gothic"/>
                <a:ea typeface="Franklin Gothic"/>
                <a:cs typeface="Franklin Gothic"/>
                <a:sym typeface="Franklin Gothic"/>
              </a:rPr>
              <a:t>Interactive professional learning module, “</a:t>
            </a:r>
            <a:r>
              <a:rPr lang="en" sz="2000" u="sng">
                <a:solidFill>
                  <a:schemeClr val="hlink"/>
                </a:solidFill>
                <a:latin typeface="Franklin Gothic"/>
                <a:ea typeface="Franklin Gothic"/>
                <a:cs typeface="Franklin Gothic"/>
                <a:sym typeface="Franklin Gothic"/>
                <a:hlinkClick r:id="rId3"/>
              </a:rPr>
              <a:t>Quantitative and Qualitative Analysis</a:t>
            </a:r>
            <a:r>
              <a:rPr lang="en" sz="2000">
                <a:solidFill>
                  <a:schemeClr val="dk1"/>
                </a:solidFill>
                <a:latin typeface="Franklin Gothic"/>
                <a:ea typeface="Franklin Gothic"/>
                <a:cs typeface="Franklin Gothic"/>
                <a:sym typeface="Franklin Gothic"/>
              </a:rPr>
              <a:t>,” helps teachers analyze text complexity.</a:t>
            </a:r>
            <a:endParaRPr sz="2000">
              <a:solidFill>
                <a:schemeClr val="dk1"/>
              </a:solidFill>
              <a:latin typeface="Franklin Gothic"/>
              <a:ea typeface="Franklin Gothic"/>
              <a:cs typeface="Franklin Gothic"/>
              <a:sym typeface="Franklin Gothic"/>
            </a:endParaRPr>
          </a:p>
          <a:p>
            <a:pPr marL="0" lvl="0" indent="0" algn="l" rtl="0">
              <a:lnSpc>
                <a:spcPct val="115000"/>
              </a:lnSpc>
              <a:spcBef>
                <a:spcPts val="1500"/>
              </a:spcBef>
              <a:spcAft>
                <a:spcPts val="1500"/>
              </a:spcAft>
              <a:buNone/>
            </a:pPr>
            <a:endParaRPr sz="2000">
              <a:solidFill>
                <a:schemeClr val="dk1"/>
              </a:solidFill>
              <a:latin typeface="Franklin Gothic"/>
              <a:ea typeface="Franklin Gothic"/>
              <a:cs typeface="Franklin Gothic"/>
              <a:sym typeface="Franklin Gothic"/>
            </a:endParaRPr>
          </a:p>
        </p:txBody>
      </p:sp>
      <p:pic>
        <p:nvPicPr>
          <p:cNvPr id="321" name="Google Shape;321;p5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194200" y="604775"/>
            <a:ext cx="3192000" cy="3607399"/>
          </a:xfrm>
          <a:prstGeom prst="rect">
            <a:avLst/>
          </a:prstGeom>
          <a:noFill/>
          <a:ln>
            <a:noFill/>
          </a:ln>
          <a:effectLst>
            <a:outerShdw blurRad="57150" dist="19050" dir="5400000" algn="bl" rotWithShape="0">
              <a:srgbClr val="000000">
                <a:alpha val="50000"/>
              </a:srgbClr>
            </a:outerShdw>
          </a:effectLst>
        </p:spPr>
      </p:pic>
      <p:sp>
        <p:nvSpPr>
          <p:cNvPr id="322" name="Google Shape;322;p50">
            <a:extLst>
              <a:ext uri="{C183D7F6-B498-43B3-948B-1728B52AA6E4}">
                <adec:decorative xmlns:adec="http://schemas.microsoft.com/office/drawing/2017/decorative" val="1"/>
              </a:ext>
            </a:extLst>
          </p:cNvPr>
          <p:cNvSpPr txBox="1">
            <a:spLocks noGrp="1"/>
          </p:cNvSpPr>
          <p:nvPr>
            <p:ph type="title"/>
          </p:nvPr>
        </p:nvSpPr>
        <p:spPr>
          <a:xfrm>
            <a:off x="423000" y="411500"/>
            <a:ext cx="4149000" cy="9942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r>
              <a:rPr lang="en" b="1">
                <a:latin typeface="Franklin Gothic"/>
                <a:ea typeface="Franklin Gothic"/>
                <a:cs typeface="Franklin Gothic"/>
                <a:sym typeface="Franklin Gothic"/>
              </a:rPr>
              <a:t>Text Complexity Resources to Consider:</a:t>
            </a:r>
            <a:endParaRPr b="1">
              <a:latin typeface="Franklin Gothic"/>
              <a:ea typeface="Franklin Gothic"/>
              <a:cs typeface="Franklin Gothic"/>
              <a:sym typeface="Franklin Gothic"/>
            </a:endParaRPr>
          </a:p>
          <a:p>
            <a:pPr marL="0" lvl="0" indent="0" algn="l" rtl="0">
              <a:spcBef>
                <a:spcPts val="0"/>
              </a:spcBef>
              <a:spcAft>
                <a:spcPts val="0"/>
              </a:spcAft>
              <a:buNone/>
            </a:pPr>
            <a:r>
              <a:rPr lang="en" b="1">
                <a:latin typeface="Franklin Gothic"/>
                <a:ea typeface="Franklin Gothic"/>
                <a:cs typeface="Franklin Gothic"/>
                <a:sym typeface="Franklin Gothic"/>
              </a:rPr>
              <a:t>Text Complexity Module</a:t>
            </a:r>
            <a:endParaRPr b="1">
              <a:latin typeface="Franklin Gothic"/>
              <a:ea typeface="Franklin Gothic"/>
              <a:cs typeface="Franklin Gothic"/>
              <a:sym typeface="Franklin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8" name="Google Shape;328;p51">
            <a:extLst>
              <a:ext uri="{C183D7F6-B498-43B3-948B-1728B52AA6E4}">
                <adec:decorative xmlns:adec="http://schemas.microsoft.com/office/drawing/2017/decorative" val="1"/>
              </a:ext>
            </a:extLst>
          </p:cNvPr>
          <p:cNvSpPr txBox="1"/>
          <p:nvPr/>
        </p:nvSpPr>
        <p:spPr>
          <a:xfrm>
            <a:off x="393200" y="1825050"/>
            <a:ext cx="4782900" cy="226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500"/>
              </a:spcAft>
              <a:buNone/>
            </a:pPr>
            <a:r>
              <a:rPr lang="en" sz="2000">
                <a:solidFill>
                  <a:schemeClr val="dk1"/>
                </a:solidFill>
                <a:latin typeface="Franklin Gothic"/>
                <a:ea typeface="Franklin Gothic"/>
                <a:cs typeface="Franklin Gothic"/>
                <a:sym typeface="Franklin Gothic"/>
              </a:rPr>
              <a:t>Designed to help educators hold “text talks” with each other that deepen understanding of a text’s complexity and of its layers of meaning—its big ideas/themes, issues and questions all before reading the text with students.</a:t>
            </a:r>
            <a:endParaRPr sz="2000">
              <a:solidFill>
                <a:schemeClr val="dk1"/>
              </a:solidFill>
              <a:latin typeface="Franklin Gothic"/>
              <a:ea typeface="Franklin Gothic"/>
              <a:cs typeface="Franklin Gothic"/>
              <a:sym typeface="Franklin Gothic"/>
            </a:endParaRPr>
          </a:p>
        </p:txBody>
      </p:sp>
      <p:pic>
        <p:nvPicPr>
          <p:cNvPr id="329" name="Google Shape;329;p51" descr="This is a screenshot of a document called the &quot;Text Talk Protocol,&quot; a PLC tool that can be used to closely examine a text's complexity and prepare to support students in reading/analyzing a complex text. "/>
          <p:cNvPicPr preferRelativeResize="0"/>
          <p:nvPr/>
        </p:nvPicPr>
        <p:blipFill>
          <a:blip r:embed="rId3">
            <a:alphaModFix/>
          </a:blip>
          <a:stretch>
            <a:fillRect/>
          </a:stretch>
        </p:blipFill>
        <p:spPr>
          <a:xfrm>
            <a:off x="5518105" y="283600"/>
            <a:ext cx="3197574" cy="4020375"/>
          </a:xfrm>
          <a:prstGeom prst="rect">
            <a:avLst/>
          </a:prstGeom>
          <a:noFill/>
          <a:ln>
            <a:noFill/>
          </a:ln>
          <a:effectLst>
            <a:outerShdw blurRad="57150" dist="19050" dir="5400000" algn="bl" rotWithShape="0">
              <a:srgbClr val="000000">
                <a:alpha val="50000"/>
              </a:srgbClr>
            </a:outerShdw>
          </a:effectLst>
        </p:spPr>
      </p:pic>
      <p:sp>
        <p:nvSpPr>
          <p:cNvPr id="330" name="Google Shape;330;p51">
            <a:hlinkClick r:id="rId4"/>
          </p:cNvPr>
          <p:cNvSpPr txBox="1">
            <a:spLocks noGrp="1"/>
          </p:cNvSpPr>
          <p:nvPr>
            <p:ph type="title"/>
          </p:nvPr>
        </p:nvSpPr>
        <p:spPr>
          <a:xfrm>
            <a:off x="393200" y="536325"/>
            <a:ext cx="5705100" cy="9942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r>
              <a:rPr lang="en" b="1">
                <a:latin typeface="Franklin Gothic"/>
                <a:ea typeface="Franklin Gothic"/>
                <a:cs typeface="Franklin Gothic"/>
                <a:sym typeface="Franklin Gothic"/>
              </a:rPr>
              <a:t>Text Complexity </a:t>
            </a:r>
            <a:endParaRPr b="1">
              <a:latin typeface="Franklin Gothic"/>
              <a:ea typeface="Franklin Gothic"/>
              <a:cs typeface="Franklin Gothic"/>
              <a:sym typeface="Franklin Gothic"/>
            </a:endParaRPr>
          </a:p>
          <a:p>
            <a:pPr marL="0" lvl="0" indent="0" algn="l" rtl="0">
              <a:spcBef>
                <a:spcPts val="0"/>
              </a:spcBef>
              <a:spcAft>
                <a:spcPts val="0"/>
              </a:spcAft>
              <a:buNone/>
            </a:pPr>
            <a:r>
              <a:rPr lang="en" b="1">
                <a:latin typeface="Franklin Gothic"/>
                <a:ea typeface="Franklin Gothic"/>
                <a:cs typeface="Franklin Gothic"/>
                <a:sym typeface="Franklin Gothic"/>
              </a:rPr>
              <a:t>Resources to Consider:</a:t>
            </a:r>
            <a:endParaRPr b="1">
              <a:latin typeface="Franklin Gothic"/>
              <a:ea typeface="Franklin Gothic"/>
              <a:cs typeface="Franklin Gothic"/>
              <a:sym typeface="Franklin Gothic"/>
            </a:endParaRPr>
          </a:p>
          <a:p>
            <a:pPr marL="0" lvl="0" indent="0" algn="l" rtl="0">
              <a:spcBef>
                <a:spcPts val="0"/>
              </a:spcBef>
              <a:spcAft>
                <a:spcPts val="0"/>
              </a:spcAft>
              <a:buNone/>
            </a:pPr>
            <a:r>
              <a:rPr lang="en" b="1" u="sng">
                <a:solidFill>
                  <a:schemeClr val="hlink"/>
                </a:solidFill>
                <a:latin typeface="Franklin Gothic"/>
                <a:ea typeface="Franklin Gothic"/>
                <a:cs typeface="Franklin Gothic"/>
                <a:sym typeface="Franklin Gothic"/>
                <a:hlinkClick r:id="rId4"/>
              </a:rPr>
              <a:t>Text Talk Protocol</a:t>
            </a:r>
            <a:endParaRPr b="1">
              <a:latin typeface="Franklin Gothic"/>
              <a:ea typeface="Franklin Gothic"/>
              <a:cs typeface="Franklin Gothic"/>
              <a:sym typeface="Franklin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3"/>
          <p:cNvSpPr txBox="1">
            <a:spLocks noGrp="1"/>
          </p:cNvSpPr>
          <p:nvPr>
            <p:ph type="title"/>
          </p:nvPr>
        </p:nvSpPr>
        <p:spPr>
          <a:xfrm>
            <a:off x="331025" y="160175"/>
            <a:ext cx="86733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Limitations of Quantitative Measurement</a:t>
            </a:r>
            <a:endParaRPr b="1">
              <a:latin typeface="Franklin Gothic"/>
              <a:ea typeface="Franklin Gothic"/>
              <a:cs typeface="Franklin Gothic"/>
              <a:sym typeface="Franklin Gothic"/>
            </a:endParaRPr>
          </a:p>
        </p:txBody>
      </p:sp>
      <p:pic>
        <p:nvPicPr>
          <p:cNvPr id="344" name="Google Shape;344;p53" descr="The cover of A Long Walk to Water by Linda Sue Park"/>
          <p:cNvPicPr preferRelativeResize="0"/>
          <p:nvPr/>
        </p:nvPicPr>
        <p:blipFill>
          <a:blip r:embed="rId3">
            <a:alphaModFix/>
          </a:blip>
          <a:stretch>
            <a:fillRect/>
          </a:stretch>
        </p:blipFill>
        <p:spPr>
          <a:xfrm>
            <a:off x="857925" y="1057025"/>
            <a:ext cx="1510525" cy="2281750"/>
          </a:xfrm>
          <a:prstGeom prst="rect">
            <a:avLst/>
          </a:prstGeom>
          <a:noFill/>
          <a:ln>
            <a:noFill/>
          </a:ln>
          <a:effectLst>
            <a:outerShdw blurRad="57150" dist="19050" dir="5400000" algn="bl" rotWithShape="0">
              <a:srgbClr val="000000">
                <a:alpha val="50000"/>
              </a:srgbClr>
            </a:outerShdw>
          </a:effectLst>
        </p:spPr>
      </p:pic>
      <p:sp>
        <p:nvSpPr>
          <p:cNvPr id="345" name="Google Shape;345;p53"/>
          <p:cNvSpPr txBox="1"/>
          <p:nvPr/>
        </p:nvSpPr>
        <p:spPr>
          <a:xfrm>
            <a:off x="331025" y="3485350"/>
            <a:ext cx="2517600" cy="70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102649"/>
                </a:solidFill>
                <a:latin typeface="Franklin Gothic"/>
                <a:ea typeface="Franklin Gothic"/>
                <a:cs typeface="Franklin Gothic"/>
                <a:sym typeface="Franklin Gothic"/>
              </a:rPr>
              <a:t>720L (grades 4-5)</a:t>
            </a:r>
            <a:endParaRPr sz="1600">
              <a:solidFill>
                <a:srgbClr val="102649"/>
              </a:solidFill>
              <a:latin typeface="Franklin Gothic"/>
              <a:ea typeface="Franklin Gothic"/>
              <a:cs typeface="Franklin Gothic"/>
              <a:sym typeface="Franklin Gothic"/>
            </a:endParaRPr>
          </a:p>
          <a:p>
            <a:pPr marL="0" lvl="0" indent="0" algn="ctr" rtl="0">
              <a:spcBef>
                <a:spcPts val="0"/>
              </a:spcBef>
              <a:spcAft>
                <a:spcPts val="0"/>
              </a:spcAft>
              <a:buNone/>
            </a:pPr>
            <a:r>
              <a:rPr lang="en" sz="1600" i="1">
                <a:solidFill>
                  <a:srgbClr val="102649"/>
                </a:solidFill>
                <a:latin typeface="Franklin Gothic"/>
                <a:ea typeface="Franklin Gothic"/>
                <a:cs typeface="Franklin Gothic"/>
                <a:sym typeface="Franklin Gothic"/>
              </a:rPr>
              <a:t>EL Education </a:t>
            </a:r>
            <a:r>
              <a:rPr lang="en" sz="1600">
                <a:solidFill>
                  <a:srgbClr val="102649"/>
                </a:solidFill>
                <a:latin typeface="Franklin Gothic"/>
                <a:ea typeface="Franklin Gothic"/>
                <a:cs typeface="Franklin Gothic"/>
                <a:sym typeface="Franklin Gothic"/>
              </a:rPr>
              <a:t>Grade 7</a:t>
            </a:r>
            <a:endParaRPr sz="1600">
              <a:solidFill>
                <a:srgbClr val="102649"/>
              </a:solidFill>
              <a:latin typeface="Franklin Gothic"/>
              <a:ea typeface="Franklin Gothic"/>
              <a:cs typeface="Franklin Gothic"/>
              <a:sym typeface="Franklin Gothic"/>
            </a:endParaRPr>
          </a:p>
        </p:txBody>
      </p:sp>
      <p:pic>
        <p:nvPicPr>
          <p:cNvPr id="346" name="Google Shape;346;p53" descr="A depiction of nuclear destruction as described in &quot;There Will Come Soft Rains&quot; by Ray Bradbury"/>
          <p:cNvPicPr preferRelativeResize="0"/>
          <p:nvPr/>
        </p:nvPicPr>
        <p:blipFill rotWithShape="1">
          <a:blip r:embed="rId4">
            <a:alphaModFix/>
          </a:blip>
          <a:srcRect l="39070" r="9882"/>
          <a:stretch/>
        </p:blipFill>
        <p:spPr>
          <a:xfrm>
            <a:off x="3178713" y="1083463"/>
            <a:ext cx="2786576" cy="2274574"/>
          </a:xfrm>
          <a:prstGeom prst="rect">
            <a:avLst/>
          </a:prstGeom>
          <a:noFill/>
          <a:ln>
            <a:noFill/>
          </a:ln>
          <a:effectLst>
            <a:outerShdw blurRad="57150" dist="19050" dir="5400000" algn="bl" rotWithShape="0">
              <a:srgbClr val="000000">
                <a:alpha val="50000"/>
              </a:srgbClr>
            </a:outerShdw>
          </a:effectLst>
        </p:spPr>
      </p:pic>
      <p:sp>
        <p:nvSpPr>
          <p:cNvPr id="347" name="Google Shape;347;p53"/>
          <p:cNvSpPr txBox="1"/>
          <p:nvPr/>
        </p:nvSpPr>
        <p:spPr>
          <a:xfrm>
            <a:off x="3178663" y="1154375"/>
            <a:ext cx="2786700" cy="646500"/>
          </a:xfrm>
          <a:prstGeom prst="rect">
            <a:avLst/>
          </a:prstGeom>
          <a:solidFill>
            <a:srgbClr val="0000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lt1"/>
                </a:solidFill>
                <a:latin typeface="Merriweather"/>
                <a:ea typeface="Merriweather"/>
                <a:cs typeface="Merriweather"/>
                <a:sym typeface="Merriweather"/>
              </a:rPr>
              <a:t>There Will Come Soft Rains</a:t>
            </a:r>
            <a:endParaRPr sz="1500">
              <a:solidFill>
                <a:schemeClr val="lt1"/>
              </a:solidFill>
              <a:latin typeface="Merriweather"/>
              <a:ea typeface="Merriweather"/>
              <a:cs typeface="Merriweather"/>
              <a:sym typeface="Merriweather"/>
            </a:endParaRPr>
          </a:p>
          <a:p>
            <a:pPr marL="0" lvl="0" indent="0" algn="l" rtl="0">
              <a:spcBef>
                <a:spcPts val="0"/>
              </a:spcBef>
              <a:spcAft>
                <a:spcPts val="0"/>
              </a:spcAft>
              <a:buNone/>
            </a:pPr>
            <a:r>
              <a:rPr lang="en" sz="1500">
                <a:solidFill>
                  <a:schemeClr val="lt1"/>
                </a:solidFill>
                <a:latin typeface="Merriweather"/>
                <a:ea typeface="Merriweather"/>
                <a:cs typeface="Merriweather"/>
                <a:sym typeface="Merriweather"/>
              </a:rPr>
              <a:t>by Ray Bradbury</a:t>
            </a:r>
            <a:endParaRPr sz="1500">
              <a:solidFill>
                <a:schemeClr val="lt1"/>
              </a:solidFill>
              <a:latin typeface="Merriweather"/>
              <a:ea typeface="Merriweather"/>
              <a:cs typeface="Merriweather"/>
              <a:sym typeface="Merriweather"/>
            </a:endParaRPr>
          </a:p>
        </p:txBody>
      </p:sp>
      <p:sp>
        <p:nvSpPr>
          <p:cNvPr id="348" name="Google Shape;348;p53"/>
          <p:cNvSpPr txBox="1"/>
          <p:nvPr/>
        </p:nvSpPr>
        <p:spPr>
          <a:xfrm>
            <a:off x="3047400" y="3485350"/>
            <a:ext cx="3049200" cy="64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102649"/>
                </a:solidFill>
                <a:latin typeface="Franklin Gothic"/>
                <a:ea typeface="Franklin Gothic"/>
                <a:cs typeface="Franklin Gothic"/>
                <a:sym typeface="Franklin Gothic"/>
              </a:rPr>
              <a:t>910L (grades 6-7)</a:t>
            </a:r>
            <a:endParaRPr sz="1600">
              <a:solidFill>
                <a:srgbClr val="102649"/>
              </a:solidFill>
              <a:latin typeface="Franklin Gothic"/>
              <a:ea typeface="Franklin Gothic"/>
              <a:cs typeface="Franklin Gothic"/>
              <a:sym typeface="Franklin Gothic"/>
            </a:endParaRPr>
          </a:p>
          <a:p>
            <a:pPr marL="0" lvl="0" indent="0" algn="ctr" rtl="0">
              <a:spcBef>
                <a:spcPts val="0"/>
              </a:spcBef>
              <a:spcAft>
                <a:spcPts val="0"/>
              </a:spcAft>
              <a:buNone/>
            </a:pPr>
            <a:r>
              <a:rPr lang="en" sz="1600" i="1">
                <a:solidFill>
                  <a:srgbClr val="102649"/>
                </a:solidFill>
                <a:latin typeface="Franklin Gothic"/>
                <a:ea typeface="Franklin Gothic"/>
                <a:cs typeface="Franklin Gothic"/>
                <a:sym typeface="Franklin Gothic"/>
              </a:rPr>
              <a:t>myPerspectives </a:t>
            </a:r>
            <a:r>
              <a:rPr lang="en" sz="1600">
                <a:solidFill>
                  <a:srgbClr val="102649"/>
                </a:solidFill>
                <a:latin typeface="Franklin Gothic"/>
                <a:ea typeface="Franklin Gothic"/>
                <a:cs typeface="Franklin Gothic"/>
                <a:sym typeface="Franklin Gothic"/>
              </a:rPr>
              <a:t>Grade 9</a:t>
            </a:r>
            <a:endParaRPr sz="1600">
              <a:solidFill>
                <a:srgbClr val="102649"/>
              </a:solidFill>
              <a:latin typeface="Franklin Gothic"/>
              <a:ea typeface="Franklin Gothic"/>
              <a:cs typeface="Franklin Gothic"/>
              <a:sym typeface="Franklin Gothic"/>
            </a:endParaRPr>
          </a:p>
        </p:txBody>
      </p:sp>
      <p:pic>
        <p:nvPicPr>
          <p:cNvPr id="349" name="Google Shape;349;p53" descr="The cover of The Woman Warrior: Memoirs of a Girlhood Among Ghosts by Maxine Hong Kingston"/>
          <p:cNvPicPr preferRelativeResize="0"/>
          <p:nvPr/>
        </p:nvPicPr>
        <p:blipFill>
          <a:blip r:embed="rId5">
            <a:alphaModFix/>
          </a:blip>
          <a:stretch>
            <a:fillRect/>
          </a:stretch>
        </p:blipFill>
        <p:spPr>
          <a:xfrm>
            <a:off x="6775601" y="1083463"/>
            <a:ext cx="1510525" cy="2327468"/>
          </a:xfrm>
          <a:prstGeom prst="rect">
            <a:avLst/>
          </a:prstGeom>
          <a:noFill/>
          <a:ln>
            <a:noFill/>
          </a:ln>
          <a:effectLst>
            <a:outerShdw blurRad="57150" dist="19050" dir="5400000" algn="bl" rotWithShape="0">
              <a:srgbClr val="000000">
                <a:alpha val="50000"/>
              </a:srgbClr>
            </a:outerShdw>
          </a:effectLst>
        </p:spPr>
      </p:pic>
      <p:sp>
        <p:nvSpPr>
          <p:cNvPr id="350" name="Google Shape;350;p53"/>
          <p:cNvSpPr txBox="1"/>
          <p:nvPr/>
        </p:nvSpPr>
        <p:spPr>
          <a:xfrm>
            <a:off x="6380825" y="3485350"/>
            <a:ext cx="2517600" cy="70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102649"/>
                </a:solidFill>
                <a:latin typeface="Franklin Gothic"/>
                <a:ea typeface="Franklin Gothic"/>
                <a:cs typeface="Franklin Gothic"/>
                <a:sym typeface="Franklin Gothic"/>
              </a:rPr>
              <a:t>880L (grades 5-6)</a:t>
            </a:r>
            <a:endParaRPr sz="1600">
              <a:solidFill>
                <a:srgbClr val="102649"/>
              </a:solidFill>
              <a:latin typeface="Franklin Gothic"/>
              <a:ea typeface="Franklin Gothic"/>
              <a:cs typeface="Franklin Gothic"/>
              <a:sym typeface="Franklin Gothic"/>
            </a:endParaRPr>
          </a:p>
          <a:p>
            <a:pPr marL="0" lvl="0" indent="0" algn="ctr" rtl="0">
              <a:spcBef>
                <a:spcPts val="0"/>
              </a:spcBef>
              <a:spcAft>
                <a:spcPts val="0"/>
              </a:spcAft>
              <a:buNone/>
            </a:pPr>
            <a:r>
              <a:rPr lang="en" sz="1600" i="1">
                <a:solidFill>
                  <a:srgbClr val="102649"/>
                </a:solidFill>
                <a:latin typeface="Franklin Gothic"/>
                <a:ea typeface="Franklin Gothic"/>
                <a:cs typeface="Franklin Gothic"/>
                <a:sym typeface="Franklin Gothic"/>
              </a:rPr>
              <a:t>StudySync </a:t>
            </a:r>
            <a:r>
              <a:rPr lang="en" sz="1600">
                <a:solidFill>
                  <a:srgbClr val="102649"/>
                </a:solidFill>
                <a:latin typeface="Franklin Gothic"/>
                <a:ea typeface="Franklin Gothic"/>
                <a:cs typeface="Franklin Gothic"/>
                <a:sym typeface="Franklin Gothic"/>
              </a:rPr>
              <a:t>Grade 11</a:t>
            </a:r>
            <a:endParaRPr sz="1600">
              <a:solidFill>
                <a:srgbClr val="102649"/>
              </a:solidFill>
              <a:latin typeface="Franklin Gothic"/>
              <a:ea typeface="Franklin Gothic"/>
              <a:cs typeface="Franklin Gothic"/>
              <a:sym typeface="Franklin Gothic"/>
            </a:endParaRPr>
          </a:p>
        </p:txBody>
      </p:sp>
      <p:sp>
        <p:nvSpPr>
          <p:cNvPr id="351" name="Google Shape;351;p53"/>
          <p:cNvSpPr txBox="1"/>
          <p:nvPr/>
        </p:nvSpPr>
        <p:spPr>
          <a:xfrm>
            <a:off x="205325" y="4182975"/>
            <a:ext cx="8799000" cy="8316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100" b="1" dirty="0">
                <a:solidFill>
                  <a:srgbClr val="102649"/>
                </a:solidFill>
                <a:latin typeface="Franklin Gothic"/>
                <a:ea typeface="Franklin Gothic"/>
                <a:cs typeface="Franklin Gothic"/>
                <a:sym typeface="Franklin Gothic"/>
              </a:rPr>
              <a:t>Discuss: </a:t>
            </a:r>
            <a:r>
              <a:rPr lang="en" sz="2100" dirty="0">
                <a:solidFill>
                  <a:srgbClr val="102649"/>
                </a:solidFill>
                <a:latin typeface="Franklin Gothic"/>
                <a:ea typeface="Franklin Gothic"/>
                <a:cs typeface="Franklin Gothic"/>
                <a:sym typeface="Franklin Gothic"/>
              </a:rPr>
              <a:t>Why is qualitative complexity an important consideration when working with striving readers?</a:t>
            </a:r>
            <a:endParaRPr sz="2100" dirty="0">
              <a:solidFill>
                <a:srgbClr val="102649"/>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8">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8">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4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50">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50">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136"/>
        <p:cNvGrpSpPr/>
        <p:nvPr/>
      </p:nvGrpSpPr>
      <p:grpSpPr>
        <a:xfrm>
          <a:off x="0" y="0"/>
          <a:ext cx="0" cy="0"/>
          <a:chOff x="0" y="0"/>
          <a:chExt cx="0" cy="0"/>
        </a:xfrm>
      </p:grpSpPr>
      <p:sp>
        <p:nvSpPr>
          <p:cNvPr id="137" name="Google Shape;137;p28"/>
          <p:cNvSpPr txBox="1">
            <a:spLocks noGrp="1"/>
          </p:cNvSpPr>
          <p:nvPr>
            <p:ph type="title"/>
          </p:nvPr>
        </p:nvSpPr>
        <p:spPr>
          <a:xfrm>
            <a:off x="171075" y="67175"/>
            <a:ext cx="85380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900" b="1" dirty="0">
                <a:latin typeface="Franklin Gothic"/>
                <a:ea typeface="Franklin Gothic"/>
                <a:cs typeface="Franklin Gothic"/>
                <a:sym typeface="Franklin Gothic"/>
              </a:rPr>
              <a:t>A Note to Individuals Completing this Series: </a:t>
            </a:r>
            <a:endParaRPr sz="2900" b="1" dirty="0">
              <a:latin typeface="Franklin Gothic"/>
              <a:ea typeface="Franklin Gothic"/>
              <a:cs typeface="Franklin Gothic"/>
              <a:sym typeface="Franklin Gothic"/>
            </a:endParaRPr>
          </a:p>
        </p:txBody>
      </p:sp>
      <p:sp>
        <p:nvSpPr>
          <p:cNvPr id="138" name="Google Shape;138;p28"/>
          <p:cNvSpPr txBox="1"/>
          <p:nvPr/>
        </p:nvSpPr>
        <p:spPr>
          <a:xfrm>
            <a:off x="303798" y="839666"/>
            <a:ext cx="8538000" cy="29157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102649"/>
              </a:buClr>
              <a:buSzPts val="1800"/>
              <a:buFont typeface="Franklin Gothic"/>
              <a:buChar char="●"/>
            </a:pPr>
            <a:r>
              <a:rPr lang="en" sz="1800" dirty="0">
                <a:solidFill>
                  <a:srgbClr val="102649"/>
                </a:solidFill>
                <a:latin typeface="Franklin Gothic"/>
                <a:ea typeface="Franklin Gothic"/>
                <a:cs typeface="Franklin Gothic"/>
                <a:sym typeface="Franklin Gothic"/>
              </a:rPr>
              <a:t>For complete considerations for complete this series individually, see the Notes section of this slide. </a:t>
            </a:r>
          </a:p>
          <a:p>
            <a:pPr marL="457200" lvl="0" indent="-342900" algn="l" rtl="0">
              <a:spcBef>
                <a:spcPts val="0"/>
              </a:spcBef>
              <a:spcAft>
                <a:spcPts val="0"/>
              </a:spcAft>
              <a:buClr>
                <a:srgbClr val="102649"/>
              </a:buClr>
              <a:buSzPts val="1800"/>
              <a:buFont typeface="Franklin Gothic"/>
              <a:buChar char="●"/>
            </a:pPr>
            <a:r>
              <a:rPr lang="en" sz="1800" dirty="0">
                <a:solidFill>
                  <a:srgbClr val="102649"/>
                </a:solidFill>
                <a:latin typeface="Franklin Gothic"/>
                <a:ea typeface="Franklin Gothic"/>
                <a:cs typeface="Franklin Gothic"/>
                <a:sym typeface="Franklin Gothic"/>
              </a:rPr>
              <a:t>Print or make a digital copy of the </a:t>
            </a:r>
            <a:r>
              <a:rPr lang="en" sz="1800" dirty="0">
                <a:solidFill>
                  <a:srgbClr val="102649"/>
                </a:solidFill>
                <a:latin typeface="Franklin Gothic"/>
                <a:ea typeface="Franklin Gothic"/>
                <a:cs typeface="Franklin Gothic"/>
                <a:sym typeface="Franklin Gothic"/>
                <a:hlinkClick r:id="rId3"/>
              </a:rPr>
              <a:t>Participant Guide</a:t>
            </a:r>
            <a:r>
              <a:rPr lang="en" sz="1800" dirty="0">
                <a:solidFill>
                  <a:srgbClr val="102649"/>
                </a:solidFill>
                <a:latin typeface="Franklin Gothic"/>
                <a:ea typeface="Franklin Gothic"/>
                <a:cs typeface="Franklin Gothic"/>
                <a:sym typeface="Franklin Gothic"/>
              </a:rPr>
              <a:t> to capture your thinking.</a:t>
            </a:r>
            <a:endParaRPr lang="en-US" sz="1800" dirty="0">
              <a:solidFill>
                <a:srgbClr val="102649"/>
              </a:solidFill>
              <a:latin typeface="Franklin Gothic"/>
              <a:ea typeface="Franklin Gothic"/>
              <a:cs typeface="Franklin Gothic"/>
            </a:endParaRPr>
          </a:p>
          <a:p>
            <a:pPr marL="457200" indent="-336550">
              <a:buClr>
                <a:srgbClr val="102649"/>
              </a:buClr>
              <a:buSzPts val="1700"/>
              <a:buFont typeface="Franklin Gothic"/>
              <a:buChar char="●"/>
            </a:pPr>
            <a:r>
              <a:rPr lang="en-US" sz="1800" dirty="0">
                <a:solidFill>
                  <a:srgbClr val="102649"/>
                </a:solidFill>
                <a:latin typeface="Franklin Gothic"/>
                <a:ea typeface="Franklin Gothic"/>
                <a:cs typeface="Franklin Gothic"/>
                <a:sym typeface="Franklin Gothic"/>
              </a:rPr>
              <a:t>These slides are part </a:t>
            </a:r>
            <a:r>
              <a:rPr lang="en-US" sz="1800" u="sng" dirty="0">
                <a:solidFill>
                  <a:srgbClr val="102649"/>
                </a:solidFill>
                <a:latin typeface="Franklin Gothic"/>
                <a:ea typeface="Franklin Gothic"/>
                <a:cs typeface="Franklin Gothic"/>
                <a:sym typeface="Franklin Gothic"/>
              </a:rPr>
              <a:t>four</a:t>
            </a:r>
            <a:r>
              <a:rPr lang="en-US" sz="1800" dirty="0">
                <a:solidFill>
                  <a:srgbClr val="102649"/>
                </a:solidFill>
                <a:latin typeface="Franklin Gothic"/>
                <a:ea typeface="Franklin Gothic"/>
                <a:cs typeface="Franklin Gothic"/>
                <a:sym typeface="Franklin Gothic"/>
              </a:rPr>
              <a:t> of a six-part series.</a:t>
            </a:r>
          </a:p>
          <a:p>
            <a:pPr marL="457200" indent="-336550">
              <a:buClr>
                <a:srgbClr val="102649"/>
              </a:buClr>
              <a:buSzPts val="1700"/>
              <a:buFont typeface="Franklin Gothic"/>
              <a:buChar char="●"/>
            </a:pPr>
            <a:r>
              <a:rPr lang="en-US" sz="1800" dirty="0">
                <a:solidFill>
                  <a:srgbClr val="102649"/>
                </a:solidFill>
                <a:latin typeface="Franklin Gothic"/>
                <a:ea typeface="Franklin Gothic"/>
                <a:cs typeface="Franklin Gothic"/>
                <a:sym typeface="Franklin Gothic"/>
              </a:rPr>
              <a:t>See the Webinar Series Learning Plan </a:t>
            </a:r>
            <a:r>
              <a:rPr lang="en-US" sz="1700" dirty="0">
                <a:solidFill>
                  <a:srgbClr val="102649"/>
                </a:solidFill>
                <a:latin typeface="Franklin Gothic"/>
                <a:ea typeface="Franklin Gothic"/>
                <a:cs typeface="Franklin Gothic"/>
                <a:sym typeface="Franklin Gothic"/>
              </a:rPr>
              <a:t>on the </a:t>
            </a:r>
            <a:r>
              <a:rPr lang="en-US" sz="1700" dirty="0">
                <a:solidFill>
                  <a:srgbClr val="102649"/>
                </a:solidFill>
                <a:latin typeface="Franklin Gothic"/>
                <a:ea typeface="Franklin Gothic"/>
                <a:cs typeface="Franklin Gothic"/>
                <a:sym typeface="Franklin Gothic"/>
                <a:hlinkClick r:id="rId4"/>
              </a:rPr>
              <a:t>Landing Page</a:t>
            </a:r>
            <a:r>
              <a:rPr lang="en-US" sz="1800" dirty="0">
                <a:solidFill>
                  <a:srgbClr val="102649"/>
                </a:solidFill>
                <a:latin typeface="Franklin Gothic"/>
                <a:ea typeface="Franklin Gothic"/>
                <a:cs typeface="Franklin Gothic"/>
                <a:sym typeface="Franklin Gothic"/>
              </a:rPr>
              <a:t> for a detailed view of session objectives and materials. You may wish to make this available to participants.</a:t>
            </a:r>
            <a:endParaRPr lang="en-US" sz="1800" dirty="0">
              <a:solidFill>
                <a:srgbClr val="102649"/>
              </a:solidFill>
              <a:latin typeface="Franklin Gothic"/>
              <a:ea typeface="Franklin Gothic"/>
              <a:cs typeface="Franklin Gothic"/>
            </a:endParaRPr>
          </a:p>
          <a:p>
            <a:pPr marL="457200" indent="-342900">
              <a:buSzPts val="1700"/>
              <a:buFont typeface="Franklin Gothic,Sans-Serif"/>
              <a:buChar char="●"/>
            </a:pPr>
            <a:r>
              <a:rPr lang="en-US" sz="1800" dirty="0">
                <a:solidFill>
                  <a:srgbClr val="102649"/>
                </a:solidFill>
                <a:latin typeface="Franklin Gothic"/>
                <a:ea typeface="Franklin Gothic"/>
                <a:cs typeface="Franklin Gothic"/>
              </a:rPr>
              <a:t>This series is built around the Institute for Education Science and What Works Clearinghouse 2022 Practice Guide, </a:t>
            </a:r>
            <a:r>
              <a:rPr lang="en-US" sz="1800" i="1" dirty="0">
                <a:solidFill>
                  <a:srgbClr val="102649"/>
                </a:solidFill>
                <a:latin typeface="Franklin Gothic"/>
                <a:ea typeface="Franklin Gothic"/>
                <a:cs typeface="Franklin Gothic"/>
                <a:hlinkClick r:id="rId5"/>
              </a:rPr>
              <a:t>Providing Reading Interventions to Students in Grades 4-9</a:t>
            </a:r>
            <a:r>
              <a:rPr lang="en-US" sz="1800" i="1" dirty="0">
                <a:solidFill>
                  <a:srgbClr val="102649"/>
                </a:solidFill>
                <a:latin typeface="Franklin Gothic"/>
                <a:ea typeface="Franklin Gothic"/>
                <a:cs typeface="Franklin Gothic"/>
              </a:rPr>
              <a:t>,</a:t>
            </a:r>
            <a:r>
              <a:rPr lang="en-US" sz="1800" dirty="0">
                <a:solidFill>
                  <a:srgbClr val="102649"/>
                </a:solidFill>
                <a:latin typeface="Franklin Gothic"/>
                <a:ea typeface="Franklin Gothic"/>
                <a:cs typeface="Franklin Gothic"/>
              </a:rPr>
              <a:t> a free resource available for print. Consider making copies or providing digital access to participants to complete the pre-session readings.</a:t>
            </a:r>
          </a:p>
          <a:p>
            <a:pPr marL="457200" indent="-342900">
              <a:buClr>
                <a:srgbClr val="102649"/>
              </a:buClr>
              <a:buSzPts val="1800"/>
              <a:buFont typeface="Franklin Gothic"/>
              <a:buChar char="●"/>
            </a:pPr>
            <a:endParaRPr sz="1800" dirty="0">
              <a:solidFill>
                <a:srgbClr val="102649"/>
              </a:solidFill>
              <a:latin typeface="Franklin Gothic"/>
              <a:ea typeface="Franklin Gothic"/>
              <a:cs typeface="Franklin Gothic"/>
              <a:sym typeface="Franklin Gothic"/>
            </a:endParaRPr>
          </a:p>
        </p:txBody>
      </p:sp>
    </p:spTree>
    <p:extLst>
      <p:ext uri="{BB962C8B-B14F-4D97-AF65-F5344CB8AC3E}">
        <p14:creationId xmlns:p14="http://schemas.microsoft.com/office/powerpoint/2010/main" val="1443769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7" name="Google Shape;357;p54"/>
          <p:cNvSpPr txBox="1">
            <a:spLocks noGrp="1"/>
          </p:cNvSpPr>
          <p:nvPr>
            <p:ph type="title"/>
          </p:nvPr>
        </p:nvSpPr>
        <p:spPr>
          <a:xfrm>
            <a:off x="292825" y="113300"/>
            <a:ext cx="87906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700" b="1" dirty="0">
                <a:latin typeface="Franklin Gothic"/>
                <a:ea typeface="Franklin Gothic"/>
                <a:cs typeface="Franklin Gothic"/>
                <a:sym typeface="Franklin Gothic"/>
              </a:rPr>
              <a:t>Supporting Students with Stretch Text</a:t>
            </a:r>
            <a:endParaRPr sz="2900" b="1" dirty="0">
              <a:solidFill>
                <a:srgbClr val="6AC398"/>
              </a:solidFill>
              <a:latin typeface="Franklin Gothic"/>
              <a:ea typeface="Franklin Gothic"/>
              <a:cs typeface="Franklin Gothic"/>
              <a:sym typeface="Franklin Gothic"/>
            </a:endParaRPr>
          </a:p>
        </p:txBody>
      </p:sp>
      <p:sp>
        <p:nvSpPr>
          <p:cNvPr id="358" name="Google Shape;358;p54"/>
          <p:cNvSpPr txBox="1"/>
          <p:nvPr/>
        </p:nvSpPr>
        <p:spPr>
          <a:xfrm>
            <a:off x="356700" y="1173025"/>
            <a:ext cx="8363400" cy="2447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rgbClr val="102649"/>
                </a:solidFill>
                <a:latin typeface="Franklin Gothic"/>
                <a:ea typeface="Franklin Gothic"/>
                <a:cs typeface="Franklin Gothic"/>
                <a:sym typeface="Franklin Gothic"/>
              </a:rPr>
              <a:t>2. Provide significant support as the group works through the text together. </a:t>
            </a:r>
            <a:endParaRPr sz="21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a:t>
            </a:r>
            <a:r>
              <a:rPr lang="en" sz="2100" i="1">
                <a:solidFill>
                  <a:srgbClr val="102649"/>
                </a:solidFill>
                <a:latin typeface="Franklin Gothic"/>
                <a:ea typeface="Franklin Gothic"/>
                <a:cs typeface="Franklin Gothic"/>
                <a:sym typeface="Franklin Gothic"/>
              </a:rPr>
              <a:t>Students will need ongoing support and direction to make sense of more </a:t>
            </a:r>
            <a:r>
              <a:rPr lang="en" sz="2100" b="1" i="1">
                <a:solidFill>
                  <a:srgbClr val="102649"/>
                </a:solidFill>
                <a:latin typeface="Franklin Gothic"/>
                <a:ea typeface="Franklin Gothic"/>
                <a:cs typeface="Franklin Gothic"/>
                <a:sym typeface="Franklin Gothic"/>
              </a:rPr>
              <a:t>challenging words and sentences</a:t>
            </a:r>
            <a:r>
              <a:rPr lang="en" sz="2100" i="1">
                <a:solidFill>
                  <a:srgbClr val="102649"/>
                </a:solidFill>
                <a:latin typeface="Franklin Gothic"/>
                <a:ea typeface="Franklin Gothic"/>
                <a:cs typeface="Franklin Gothic"/>
                <a:sym typeface="Franklin Gothic"/>
              </a:rPr>
              <a:t> so that they can articulate and discuss the </a:t>
            </a:r>
            <a:r>
              <a:rPr lang="en" sz="2100" b="1" i="1">
                <a:solidFill>
                  <a:srgbClr val="102649"/>
                </a:solidFill>
                <a:latin typeface="Franklin Gothic"/>
                <a:ea typeface="Franklin Gothic"/>
                <a:cs typeface="Franklin Gothic"/>
                <a:sym typeface="Franklin Gothic"/>
              </a:rPr>
              <a:t>ideas.</a:t>
            </a:r>
            <a:r>
              <a:rPr lang="en" sz="2100" i="1">
                <a:solidFill>
                  <a:srgbClr val="102649"/>
                </a:solidFill>
                <a:latin typeface="Franklin Gothic"/>
                <a:ea typeface="Franklin Gothic"/>
                <a:cs typeface="Franklin Gothic"/>
                <a:sym typeface="Franklin Gothic"/>
              </a:rPr>
              <a:t>”</a:t>
            </a:r>
            <a:endParaRPr sz="2100" i="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i="1">
              <a:solidFill>
                <a:srgbClr val="102649"/>
              </a:solidFill>
              <a:latin typeface="Franklin Gothic"/>
              <a:ea typeface="Franklin Gothic"/>
              <a:cs typeface="Franklin Gothic"/>
              <a:sym typeface="Franklin Gothic"/>
            </a:endParaRPr>
          </a:p>
        </p:txBody>
      </p:sp>
      <p:pic>
        <p:nvPicPr>
          <p:cNvPr id="359" name="Google Shape;359;p54" descr="The cover of the IES Guide, Providing Reading Interventions to Students in Grades 4-9"/>
          <p:cNvPicPr preferRelativeResize="0"/>
          <p:nvPr/>
        </p:nvPicPr>
        <p:blipFill>
          <a:blip r:embed="rId3">
            <a:alphaModFix/>
          </a:blip>
          <a:stretch>
            <a:fillRect/>
          </a:stretch>
        </p:blipFill>
        <p:spPr>
          <a:xfrm>
            <a:off x="205025" y="3874775"/>
            <a:ext cx="816475" cy="1033625"/>
          </a:xfrm>
          <a:prstGeom prst="rect">
            <a:avLst/>
          </a:prstGeom>
          <a:noFill/>
          <a:ln>
            <a:noFill/>
          </a:ln>
          <a:effectLst>
            <a:outerShdw blurRad="57150" dist="19050" dir="5400000" algn="bl" rotWithShape="0">
              <a:srgbClr val="000000">
                <a:alpha val="50000"/>
              </a:srgbClr>
            </a:outerShdw>
          </a:effectLst>
        </p:spPr>
      </p:pic>
      <p:sp>
        <p:nvSpPr>
          <p:cNvPr id="360" name="Google Shape;360;p54"/>
          <p:cNvSpPr txBox="1"/>
          <p:nvPr/>
        </p:nvSpPr>
        <p:spPr>
          <a:xfrm>
            <a:off x="1129675" y="4400500"/>
            <a:ext cx="57528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chemeClr val="lt1"/>
                </a:solidFill>
                <a:latin typeface="Libre Franklin"/>
                <a:ea typeface="Libre Franklin"/>
                <a:cs typeface="Libre Franklin"/>
                <a:sym typeface="Libre Franklin"/>
              </a:rPr>
              <a:t>p. 71</a:t>
            </a:r>
            <a:endParaRPr sz="2100">
              <a:solidFill>
                <a:schemeClr val="lt1"/>
              </a:solidFill>
              <a:latin typeface="Libre Franklin"/>
              <a:ea typeface="Libre Franklin"/>
              <a:cs typeface="Libre Franklin"/>
              <a:sym typeface="Libre Frankl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7" name="Google Shape;367;p55">
            <a:extLst>
              <a:ext uri="{C183D7F6-B498-43B3-948B-1728B52AA6E4}">
                <adec:decorative xmlns:adec="http://schemas.microsoft.com/office/drawing/2017/decorative" val="1"/>
              </a:ext>
            </a:extLst>
          </p:cNvPr>
          <p:cNvSpPr txBox="1">
            <a:spLocks noGrp="1"/>
          </p:cNvSpPr>
          <p:nvPr>
            <p:ph type="title"/>
          </p:nvPr>
        </p:nvSpPr>
        <p:spPr>
          <a:xfrm>
            <a:off x="292825" y="113300"/>
            <a:ext cx="87906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700" b="1" dirty="0">
                <a:latin typeface="Franklin Gothic"/>
                <a:ea typeface="Franklin Gothic"/>
                <a:cs typeface="Franklin Gothic"/>
                <a:sym typeface="Franklin Gothic"/>
              </a:rPr>
              <a:t>Is assigning a text to read the same as teaching?</a:t>
            </a:r>
            <a:endParaRPr sz="2900" b="1" dirty="0">
              <a:solidFill>
                <a:srgbClr val="6AC398"/>
              </a:solidFill>
              <a:latin typeface="Franklin Gothic"/>
              <a:ea typeface="Franklin Gothic"/>
              <a:cs typeface="Franklin Gothic"/>
              <a:sym typeface="Franklin Gothic"/>
            </a:endParaRPr>
          </a:p>
        </p:txBody>
      </p:sp>
      <p:sp>
        <p:nvSpPr>
          <p:cNvPr id="368" name="Google Shape;368;p55">
            <a:extLst>
              <a:ext uri="{C183D7F6-B498-43B3-948B-1728B52AA6E4}">
                <adec:decorative xmlns:adec="http://schemas.microsoft.com/office/drawing/2017/decorative" val="1"/>
              </a:ext>
            </a:extLst>
          </p:cNvPr>
          <p:cNvSpPr txBox="1"/>
          <p:nvPr/>
        </p:nvSpPr>
        <p:spPr>
          <a:xfrm>
            <a:off x="356700" y="1173025"/>
            <a:ext cx="83634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rgbClr val="102649"/>
                </a:solidFill>
                <a:latin typeface="Franklin Gothic"/>
                <a:ea typeface="Franklin Gothic"/>
                <a:cs typeface="Franklin Gothic"/>
                <a:sym typeface="Franklin Gothic"/>
              </a:rPr>
              <a:t>2. Provide significant support as the group works through the text together. </a:t>
            </a:r>
            <a:endParaRPr sz="21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i="1">
              <a:solidFill>
                <a:srgbClr val="102649"/>
              </a:solidFill>
              <a:latin typeface="Franklin Gothic"/>
              <a:ea typeface="Franklin Gothic"/>
              <a:cs typeface="Franklin Gothic"/>
              <a:sym typeface="Franklin Gothic"/>
            </a:endParaRPr>
          </a:p>
        </p:txBody>
      </p:sp>
      <p:pic>
        <p:nvPicPr>
          <p:cNvPr id="369" name="Google Shape;369;p5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05025" y="3874775"/>
            <a:ext cx="816475" cy="1033625"/>
          </a:xfrm>
          <a:prstGeom prst="rect">
            <a:avLst/>
          </a:prstGeom>
          <a:noFill/>
          <a:ln>
            <a:noFill/>
          </a:ln>
          <a:effectLst>
            <a:outerShdw blurRad="57150" dist="19050" dir="5400000" algn="bl" rotWithShape="0">
              <a:srgbClr val="000000">
                <a:alpha val="50000"/>
              </a:srgbClr>
            </a:outerShdw>
          </a:effectLst>
        </p:spPr>
      </p:pic>
      <p:sp>
        <p:nvSpPr>
          <p:cNvPr id="370" name="Google Shape;370;p55">
            <a:extLst>
              <a:ext uri="{C183D7F6-B498-43B3-948B-1728B52AA6E4}">
                <adec:decorative xmlns:adec="http://schemas.microsoft.com/office/drawing/2017/decorative" val="1"/>
              </a:ext>
            </a:extLst>
          </p:cNvPr>
          <p:cNvSpPr txBox="1"/>
          <p:nvPr/>
        </p:nvSpPr>
        <p:spPr>
          <a:xfrm>
            <a:off x="1129675" y="4400500"/>
            <a:ext cx="57528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chemeClr val="lt1"/>
                </a:solidFill>
                <a:latin typeface="Franklin Gothic"/>
                <a:ea typeface="Franklin Gothic"/>
                <a:cs typeface="Franklin Gothic"/>
                <a:sym typeface="Franklin Gothic"/>
              </a:rPr>
              <a:t>p. 71</a:t>
            </a:r>
            <a:endParaRPr sz="2100">
              <a:solidFill>
                <a:schemeClr val="lt1"/>
              </a:solidFill>
              <a:latin typeface="Franklin Gothic"/>
              <a:ea typeface="Franklin Gothic"/>
              <a:cs typeface="Franklin Gothic"/>
              <a:sym typeface="Franklin Gothic"/>
            </a:endParaRPr>
          </a:p>
        </p:txBody>
      </p:sp>
      <p:sp>
        <p:nvSpPr>
          <p:cNvPr id="371" name="Google Shape;371;p55">
            <a:extLst>
              <a:ext uri="{C183D7F6-B498-43B3-948B-1728B52AA6E4}">
                <adec:decorative xmlns:adec="http://schemas.microsoft.com/office/drawing/2017/decorative" val="1"/>
              </a:ext>
            </a:extLst>
          </p:cNvPr>
          <p:cNvSpPr txBox="1"/>
          <p:nvPr/>
        </p:nvSpPr>
        <p:spPr>
          <a:xfrm>
            <a:off x="2857500" y="3647075"/>
            <a:ext cx="6152400" cy="12963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500" b="1">
                <a:solidFill>
                  <a:srgbClr val="102649"/>
                </a:solidFill>
                <a:latin typeface="Franklin Gothic"/>
                <a:ea typeface="Franklin Gothic"/>
                <a:cs typeface="Franklin Gothic"/>
                <a:sym typeface="Franklin Gothic"/>
              </a:rPr>
              <a:t>We have learned MANY ways to support students with accessing complex text! Let’s review!</a:t>
            </a:r>
            <a:endParaRPr sz="2500" b="1">
              <a:solidFill>
                <a:srgbClr val="102649"/>
              </a:solidFill>
              <a:latin typeface="Franklin Gothic"/>
              <a:ea typeface="Franklin Gothic"/>
              <a:cs typeface="Franklin Gothic"/>
              <a:sym typeface="Franklin Gothic"/>
            </a:endParaRPr>
          </a:p>
        </p:txBody>
      </p:sp>
      <p:sp>
        <p:nvSpPr>
          <p:cNvPr id="372" name="Google Shape;372;p55">
            <a:extLst>
              <a:ext uri="{C183D7F6-B498-43B3-948B-1728B52AA6E4}">
                <adec:decorative xmlns:adec="http://schemas.microsoft.com/office/drawing/2017/decorative" val="1"/>
              </a:ext>
            </a:extLst>
          </p:cNvPr>
          <p:cNvSpPr txBox="1"/>
          <p:nvPr/>
        </p:nvSpPr>
        <p:spPr>
          <a:xfrm>
            <a:off x="533250" y="1997788"/>
            <a:ext cx="8010300" cy="75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200" b="1">
                <a:solidFill>
                  <a:schemeClr val="accent2"/>
                </a:solidFill>
                <a:latin typeface="Franklin Gothic"/>
                <a:ea typeface="Franklin Gothic"/>
                <a:cs typeface="Franklin Gothic"/>
                <a:sym typeface="Franklin Gothic"/>
              </a:rPr>
              <a:t>assigning ≠ teaching</a:t>
            </a:r>
            <a:endParaRPr sz="6200" b="1">
              <a:solidFill>
                <a:schemeClr val="accent2"/>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8" name="Google Shape;378;p56"/>
          <p:cNvSpPr txBox="1">
            <a:spLocks noGrp="1"/>
          </p:cNvSpPr>
          <p:nvPr>
            <p:ph type="title" idx="4294967295"/>
          </p:nvPr>
        </p:nvSpPr>
        <p:spPr>
          <a:xfrm>
            <a:off x="382485" y="773003"/>
            <a:ext cx="8643300" cy="3570178"/>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2. Provide significant support as the group works through the text together. </a:t>
            </a:r>
            <a:endParaRPr kumimoji="0" lang="en-US" sz="2100"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IN GROUPS:</a:t>
            </a:r>
          </a:p>
          <a:p>
            <a:pPr marL="457200" marR="0" lvl="0" indent="-361950" algn="l" defTabSz="914400" rtl="0" eaLnBrk="1" fontAlgn="auto" latinLnBrk="0" hangingPunct="1">
              <a:lnSpc>
                <a:spcPct val="100000"/>
              </a:lnSpc>
              <a:spcBef>
                <a:spcPts val="0"/>
              </a:spcBef>
              <a:spcAft>
                <a:spcPts val="0"/>
              </a:spcAft>
              <a:buClr>
                <a:srgbClr val="102649"/>
              </a:buClr>
              <a:buSzPts val="2100"/>
              <a:buFont typeface="Franklin Gothic"/>
              <a:buAutoNum type="alphaUcPeriod"/>
              <a:tabLst/>
              <a:defRPr/>
            </a:pPr>
            <a:r>
              <a:rPr kumimoji="0" lang="en-US" sz="2100"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Consider a complex text your students will read this week.</a:t>
            </a:r>
          </a:p>
          <a:p>
            <a:pPr marL="457200" marR="0" lvl="0" indent="-361950" algn="l" defTabSz="914400" rtl="0" eaLnBrk="1" fontAlgn="auto" latinLnBrk="0" hangingPunct="1">
              <a:lnSpc>
                <a:spcPct val="100000"/>
              </a:lnSpc>
              <a:spcBef>
                <a:spcPts val="0"/>
              </a:spcBef>
              <a:spcAft>
                <a:spcPts val="0"/>
              </a:spcAft>
              <a:buClr>
                <a:srgbClr val="102649"/>
              </a:buClr>
              <a:buSzPts val="2100"/>
              <a:buFont typeface="Franklin Gothic"/>
              <a:buAutoNum type="alphaUcPeriod"/>
              <a:tabLst/>
              <a:defRPr/>
            </a:pPr>
            <a:r>
              <a:rPr kumimoji="0" lang="en-US" sz="2100"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Based on what we have been learning, identify the supports you might provide for challenging:</a:t>
            </a:r>
          </a:p>
          <a:p>
            <a:pPr marL="914400" marR="0" lvl="0" indent="-361950" algn="l" defTabSz="914400" rtl="0" eaLnBrk="1" fontAlgn="auto" latinLnBrk="0" hangingPunct="1">
              <a:lnSpc>
                <a:spcPct val="100000"/>
              </a:lnSpc>
              <a:spcBef>
                <a:spcPts val="0"/>
              </a:spcBef>
              <a:spcAft>
                <a:spcPts val="0"/>
              </a:spcAft>
              <a:buClr>
                <a:srgbClr val="102649"/>
              </a:buClr>
              <a:buSzPts val="2100"/>
              <a:buFont typeface="Franklin Gothic"/>
              <a:buChar char="-"/>
              <a:tabLst/>
              <a:defRPr/>
            </a:pPr>
            <a:r>
              <a:rPr kumimoji="0" lang="en-US" sz="2100" b="1"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words</a:t>
            </a:r>
          </a:p>
          <a:p>
            <a:pPr marL="914400" marR="0" lvl="0" indent="-361950" algn="l" defTabSz="914400" rtl="0" eaLnBrk="1" fontAlgn="auto" latinLnBrk="0" hangingPunct="1">
              <a:lnSpc>
                <a:spcPct val="100000"/>
              </a:lnSpc>
              <a:spcBef>
                <a:spcPts val="0"/>
              </a:spcBef>
              <a:spcAft>
                <a:spcPts val="0"/>
              </a:spcAft>
              <a:buClr>
                <a:srgbClr val="102649"/>
              </a:buClr>
              <a:buSzPts val="2100"/>
              <a:buFont typeface="Franklin Gothic"/>
              <a:buChar char="-"/>
              <a:tabLst/>
              <a:defRPr/>
            </a:pPr>
            <a:r>
              <a:rPr kumimoji="0" lang="en-US" sz="2100" b="1"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sentences</a:t>
            </a:r>
          </a:p>
          <a:p>
            <a:pPr marL="914400" marR="0" lvl="0" indent="-361950" algn="l" defTabSz="914400" rtl="0" eaLnBrk="1" fontAlgn="auto" latinLnBrk="0" hangingPunct="1">
              <a:lnSpc>
                <a:spcPct val="100000"/>
              </a:lnSpc>
              <a:spcBef>
                <a:spcPts val="0"/>
              </a:spcBef>
              <a:spcAft>
                <a:spcPts val="0"/>
              </a:spcAft>
              <a:buClr>
                <a:srgbClr val="102649"/>
              </a:buClr>
              <a:buSzPts val="2100"/>
              <a:buFont typeface="Franklin Gothic"/>
              <a:buChar char="-"/>
              <a:tabLst/>
              <a:defRPr/>
            </a:pPr>
            <a:r>
              <a:rPr kumimoji="0" lang="en-US" sz="2100" b="1"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ideas</a:t>
            </a:r>
            <a:endParaRPr kumimoji="0" lang="en-US" sz="2100"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endParaRPr>
          </a:p>
          <a:p>
            <a:pPr marL="18288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100"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endParaRPr>
          </a:p>
        </p:txBody>
      </p:sp>
      <p:pic>
        <p:nvPicPr>
          <p:cNvPr id="379" name="Google Shape;379;p56" descr="The cover of the IES Guide, Providing Reading Interventions to Students in Grades 4-9"/>
          <p:cNvPicPr preferRelativeResize="0"/>
          <p:nvPr/>
        </p:nvPicPr>
        <p:blipFill>
          <a:blip r:embed="rId3">
            <a:alphaModFix/>
          </a:blip>
          <a:stretch>
            <a:fillRect/>
          </a:stretch>
        </p:blipFill>
        <p:spPr>
          <a:xfrm>
            <a:off x="205025" y="3976375"/>
            <a:ext cx="816475" cy="1033625"/>
          </a:xfrm>
          <a:prstGeom prst="rect">
            <a:avLst/>
          </a:prstGeom>
          <a:noFill/>
          <a:ln>
            <a:noFill/>
          </a:ln>
          <a:effectLst>
            <a:outerShdw blurRad="57150" dist="19050" dir="5400000" algn="bl" rotWithShape="0">
              <a:srgbClr val="000000">
                <a:alpha val="50000"/>
              </a:srgbClr>
            </a:outerShdw>
          </a:effectLst>
        </p:spPr>
      </p:pic>
      <p:sp>
        <p:nvSpPr>
          <p:cNvPr id="380" name="Google Shape;380;p56"/>
          <p:cNvSpPr txBox="1"/>
          <p:nvPr/>
        </p:nvSpPr>
        <p:spPr>
          <a:xfrm>
            <a:off x="1098413" y="4549331"/>
            <a:ext cx="57528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chemeClr val="lt1"/>
                </a:solidFill>
                <a:latin typeface="Franklin Gothic"/>
                <a:ea typeface="Franklin Gothic"/>
                <a:cs typeface="Franklin Gothic"/>
                <a:sym typeface="Franklin Gothic"/>
              </a:rPr>
              <a:t>p. 71</a:t>
            </a:r>
            <a:endParaRPr sz="2100">
              <a:solidFill>
                <a:schemeClr val="lt1"/>
              </a:solidFill>
              <a:latin typeface="Franklin Gothic"/>
              <a:ea typeface="Franklin Gothic"/>
              <a:cs typeface="Franklin Gothic"/>
              <a:sym typeface="Franklin Gothic"/>
            </a:endParaRPr>
          </a:p>
        </p:txBody>
      </p:sp>
      <p:sp>
        <p:nvSpPr>
          <p:cNvPr id="381" name="Google Shape;381;p56"/>
          <p:cNvSpPr txBox="1"/>
          <p:nvPr/>
        </p:nvSpPr>
        <p:spPr>
          <a:xfrm>
            <a:off x="5836075" y="2789579"/>
            <a:ext cx="3102900" cy="1558596"/>
          </a:xfrm>
          <a:prstGeom prst="rect">
            <a:avLst/>
          </a:prstGeom>
          <a:solidFill>
            <a:srgbClr val="FFC000"/>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rgbClr val="102649"/>
                </a:solidFill>
                <a:latin typeface="Franklin Gothic"/>
                <a:ea typeface="Franklin Gothic"/>
                <a:cs typeface="Franklin Gothic"/>
                <a:sym typeface="Franklin Gothic"/>
              </a:rPr>
              <a:t>Resources to Consider:</a:t>
            </a:r>
            <a:endParaRPr sz="1800" b="1" dirty="0">
              <a:solidFill>
                <a:srgbClr val="102649"/>
              </a:solidFill>
              <a:latin typeface="Franklin Gothic"/>
              <a:ea typeface="Franklin Gothic"/>
              <a:cs typeface="Franklin Gothic"/>
              <a:sym typeface="Franklin Gothic"/>
            </a:endParaRPr>
          </a:p>
          <a:p>
            <a:pPr marL="457200" lvl="0" indent="-355600" algn="l" rtl="0">
              <a:spcBef>
                <a:spcPts val="0"/>
              </a:spcBef>
              <a:spcAft>
                <a:spcPts val="0"/>
              </a:spcAft>
              <a:buClr>
                <a:srgbClr val="102649"/>
              </a:buClr>
              <a:buSzPts val="2000"/>
              <a:buFont typeface="Franklin Gothic"/>
              <a:buAutoNum type="arabicPeriod"/>
            </a:pPr>
            <a:r>
              <a:rPr lang="en" sz="1800" dirty="0">
                <a:solidFill>
                  <a:srgbClr val="102649"/>
                </a:solidFill>
                <a:latin typeface="Franklin Gothic"/>
                <a:ea typeface="Franklin Gothic"/>
                <a:cs typeface="Franklin Gothic"/>
                <a:sym typeface="Franklin Gothic"/>
              </a:rPr>
              <a:t>p. 71 of the </a:t>
            </a:r>
            <a:r>
              <a:rPr lang="en" sz="1800" u="sng" dirty="0">
                <a:solidFill>
                  <a:schemeClr val="hlink"/>
                </a:solidFill>
                <a:latin typeface="Franklin Gothic"/>
                <a:ea typeface="Franklin Gothic"/>
                <a:cs typeface="Franklin Gothic"/>
                <a:sym typeface="Franklin Gothic"/>
                <a:hlinkClick r:id="rId4"/>
              </a:rPr>
              <a:t>Guide</a:t>
            </a:r>
            <a:endParaRPr sz="1800" dirty="0">
              <a:solidFill>
                <a:srgbClr val="102649"/>
              </a:solidFill>
              <a:latin typeface="Franklin Gothic"/>
              <a:ea typeface="Franklin Gothic"/>
              <a:cs typeface="Franklin Gothic"/>
              <a:sym typeface="Franklin Gothic"/>
            </a:endParaRPr>
          </a:p>
          <a:p>
            <a:pPr marL="457200" lvl="0" indent="-355600" algn="l" rtl="0">
              <a:spcBef>
                <a:spcPts val="0"/>
              </a:spcBef>
              <a:spcAft>
                <a:spcPts val="0"/>
              </a:spcAft>
              <a:buClr>
                <a:srgbClr val="102649"/>
              </a:buClr>
              <a:buSzPts val="2000"/>
              <a:buFont typeface="Franklin Gothic"/>
              <a:buAutoNum type="arabicPeriod"/>
            </a:pPr>
            <a:r>
              <a:rPr lang="en" sz="1800" u="sng" dirty="0">
                <a:solidFill>
                  <a:schemeClr val="hlink"/>
                </a:solidFill>
                <a:latin typeface="Franklin Gothic"/>
                <a:ea typeface="Franklin Gothic"/>
                <a:cs typeface="Franklin Gothic"/>
                <a:sym typeface="Franklin Gothic"/>
                <a:hlinkClick r:id="rId5"/>
              </a:rPr>
              <a:t>Series Overview</a:t>
            </a:r>
            <a:endParaRPr sz="1800" dirty="0">
              <a:solidFill>
                <a:srgbClr val="102649"/>
              </a:solidFill>
              <a:latin typeface="Franklin Gothic"/>
              <a:ea typeface="Franklin Gothic"/>
              <a:cs typeface="Franklin Gothic"/>
              <a:sym typeface="Franklin Gothic"/>
            </a:endParaRPr>
          </a:p>
          <a:p>
            <a:pPr marL="457200" lvl="0" indent="-355600" algn="l" rtl="0">
              <a:spcBef>
                <a:spcPts val="0"/>
              </a:spcBef>
              <a:spcAft>
                <a:spcPts val="0"/>
              </a:spcAft>
              <a:buClr>
                <a:srgbClr val="102649"/>
              </a:buClr>
              <a:buSzPts val="2000"/>
              <a:buFont typeface="Franklin Gothic"/>
              <a:buAutoNum type="arabicPeriod"/>
            </a:pPr>
            <a:r>
              <a:rPr lang="en" sz="1800" dirty="0">
                <a:solidFill>
                  <a:srgbClr val="102649"/>
                </a:solidFill>
                <a:latin typeface="Franklin Gothic"/>
                <a:ea typeface="Franklin Gothic"/>
                <a:cs typeface="Franklin Gothic"/>
                <a:sym typeface="Franklin Gothic"/>
              </a:rPr>
              <a:t>Any notes or other resources</a:t>
            </a:r>
            <a:endParaRPr sz="1800" dirty="0">
              <a:solidFill>
                <a:srgbClr val="102649"/>
              </a:solidFill>
              <a:latin typeface="Franklin Gothic"/>
              <a:ea typeface="Franklin Gothic"/>
              <a:cs typeface="Franklin Gothic"/>
              <a:sym typeface="Franklin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0"/>
          <p:cNvSpPr txBox="1">
            <a:spLocks noGrp="1"/>
          </p:cNvSpPr>
          <p:nvPr>
            <p:ph type="title"/>
          </p:nvPr>
        </p:nvSpPr>
        <p:spPr>
          <a:xfrm>
            <a:off x="284875" y="1582550"/>
            <a:ext cx="59583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a:latin typeface="Franklin Gothic"/>
              <a:ea typeface="Franklin Gothic"/>
              <a:cs typeface="Franklin Gothic"/>
              <a:sym typeface="Franklin Gothic"/>
            </a:endParaRPr>
          </a:p>
          <a:p>
            <a:pPr marL="0" lvl="0" indent="0" algn="l" rtl="0">
              <a:spcBef>
                <a:spcPts val="0"/>
              </a:spcBef>
              <a:spcAft>
                <a:spcPts val="0"/>
              </a:spcAft>
              <a:buNone/>
            </a:pPr>
            <a:r>
              <a:rPr lang="en" sz="6000" b="1">
                <a:latin typeface="Franklin Gothic"/>
                <a:ea typeface="Franklin Gothic"/>
                <a:cs typeface="Franklin Gothic"/>
                <a:sym typeface="Franklin Gothic"/>
              </a:rPr>
              <a:t>The Simple View of Writing &amp; the Writing Rope</a:t>
            </a:r>
            <a:endParaRPr sz="5300" b="1">
              <a:latin typeface="Franklin Gothic"/>
              <a:ea typeface="Franklin Gothic"/>
              <a:cs typeface="Franklin Gothic"/>
              <a:sym typeface="Franklin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9" name="Google Shape;419;p61"/>
          <p:cNvSpPr txBox="1">
            <a:spLocks noGrp="1"/>
          </p:cNvSpPr>
          <p:nvPr>
            <p:ph type="title"/>
          </p:nvPr>
        </p:nvSpPr>
        <p:spPr>
          <a:xfrm>
            <a:off x="216450" y="78475"/>
            <a:ext cx="85095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007780"/>
              </a:buClr>
              <a:buSzPts val="2970"/>
              <a:buFont typeface="Libre Franklin Medium"/>
              <a:buNone/>
            </a:pPr>
            <a:r>
              <a:rPr lang="en" sz="3600" b="1">
                <a:solidFill>
                  <a:srgbClr val="6AC398"/>
                </a:solidFill>
                <a:latin typeface="Franklin Gothic"/>
                <a:ea typeface="Franklin Gothic"/>
                <a:cs typeface="Franklin Gothic"/>
                <a:sym typeface="Franklin Gothic"/>
              </a:rPr>
              <a:t>What makes writing challenging?</a:t>
            </a:r>
            <a:endParaRPr sz="2100" b="1">
              <a:latin typeface="Franklin Gothic"/>
              <a:ea typeface="Franklin Gothic"/>
              <a:cs typeface="Franklin Gothic"/>
              <a:sym typeface="Franklin Gothic"/>
            </a:endParaRPr>
          </a:p>
        </p:txBody>
      </p:sp>
      <p:sp>
        <p:nvSpPr>
          <p:cNvPr id="421" name="Google Shape;421;p61"/>
          <p:cNvSpPr txBox="1"/>
          <p:nvPr/>
        </p:nvSpPr>
        <p:spPr>
          <a:xfrm>
            <a:off x="743450" y="1107600"/>
            <a:ext cx="7435200" cy="23517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rgbClr val="102649"/>
              </a:buClr>
              <a:buSzPts val="2100"/>
              <a:buFont typeface="Franklin Gothic"/>
              <a:buAutoNum type="arabicPeriod"/>
            </a:pPr>
            <a:r>
              <a:rPr lang="en" sz="2100">
                <a:solidFill>
                  <a:srgbClr val="102649"/>
                </a:solidFill>
                <a:latin typeface="Franklin Gothic"/>
                <a:ea typeface="Franklin Gothic"/>
                <a:cs typeface="Franklin Gothic"/>
                <a:sym typeface="Franklin Gothic"/>
              </a:rPr>
              <a:t>Put your pen or pencil in your non-dominant hand.</a:t>
            </a: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AutoNum type="arabicPeriod"/>
            </a:pPr>
            <a:r>
              <a:rPr lang="en" sz="2100">
                <a:solidFill>
                  <a:srgbClr val="102649"/>
                </a:solidFill>
                <a:latin typeface="Franklin Gothic"/>
                <a:ea typeface="Franklin Gothic"/>
                <a:cs typeface="Franklin Gothic"/>
                <a:sym typeface="Franklin Gothic"/>
              </a:rPr>
              <a:t>Write every 4th letter backwards.</a:t>
            </a: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AutoNum type="arabicPeriod"/>
            </a:pPr>
            <a:r>
              <a:rPr lang="en" sz="2100">
                <a:solidFill>
                  <a:srgbClr val="102649"/>
                </a:solidFill>
                <a:latin typeface="Franklin Gothic"/>
                <a:ea typeface="Franklin Gothic"/>
                <a:cs typeface="Franklin Gothic"/>
                <a:sym typeface="Franklin Gothic"/>
              </a:rPr>
              <a:t>Respond to this prompt:</a:t>
            </a:r>
            <a:endParaRPr sz="2100">
              <a:solidFill>
                <a:srgbClr val="102649"/>
              </a:solidFill>
              <a:latin typeface="Franklin Gothic"/>
              <a:ea typeface="Franklin Gothic"/>
              <a:cs typeface="Franklin Gothic"/>
              <a:sym typeface="Franklin Gothic"/>
            </a:endParaRPr>
          </a:p>
          <a:p>
            <a:pPr marL="45720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700" b="1" i="1">
                <a:solidFill>
                  <a:srgbClr val="102649"/>
                </a:solidFill>
                <a:latin typeface="Franklin Gothic"/>
                <a:ea typeface="Franklin Gothic"/>
                <a:cs typeface="Franklin Gothic"/>
                <a:sym typeface="Franklin Gothic"/>
              </a:rPr>
              <a:t>Describe the phases of the mitosis and meiosis, including a rationale for why this content should be included in high school biology class. </a:t>
            </a:r>
            <a:endParaRPr sz="2700" b="1" i="1">
              <a:solidFill>
                <a:srgbClr val="102649"/>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8" name="Google Shape;428;p62"/>
          <p:cNvSpPr txBox="1">
            <a:spLocks noGrp="1"/>
          </p:cNvSpPr>
          <p:nvPr>
            <p:ph type="title"/>
          </p:nvPr>
        </p:nvSpPr>
        <p:spPr>
          <a:xfrm>
            <a:off x="216450" y="78475"/>
            <a:ext cx="85095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007780"/>
              </a:buClr>
              <a:buSzPts val="2970"/>
              <a:buFont typeface="Libre Franklin Medium"/>
              <a:buNone/>
            </a:pPr>
            <a:r>
              <a:rPr lang="en" sz="3600" b="1">
                <a:solidFill>
                  <a:srgbClr val="6AC398"/>
                </a:solidFill>
                <a:latin typeface="Franklin Gothic"/>
                <a:ea typeface="Franklin Gothic"/>
                <a:cs typeface="Franklin Gothic"/>
                <a:sym typeface="Franklin Gothic"/>
              </a:rPr>
              <a:t>Review: The Simple View of Reading</a:t>
            </a:r>
            <a:endParaRPr sz="2100" b="1">
              <a:latin typeface="Franklin Gothic"/>
              <a:ea typeface="Franklin Gothic"/>
              <a:cs typeface="Franklin Gothic"/>
              <a:sym typeface="Franklin Gothic"/>
            </a:endParaRPr>
          </a:p>
        </p:txBody>
      </p:sp>
      <p:grpSp>
        <p:nvGrpSpPr>
          <p:cNvPr id="2" name="Group 1" descr="The Simple View of Reading (Gough &amp; Tunmer, 1986): This model is represented by an equation that states that reading comprehension can be predicted by a student’s ability to recognize (or decode) words times (X) a student’s ability to understand language. While reading itself is far from simple, this model indicates that students must have skills in both areas in order to comprehend text.&#10;">
            <a:extLst>
              <a:ext uri="{FF2B5EF4-FFF2-40B4-BE49-F238E27FC236}">
                <a16:creationId xmlns:a16="http://schemas.microsoft.com/office/drawing/2014/main" id="{6890C593-CA1F-3157-912C-2BF9BD137C0F}"/>
              </a:ext>
            </a:extLst>
          </p:cNvPr>
          <p:cNvGrpSpPr/>
          <p:nvPr/>
        </p:nvGrpSpPr>
        <p:grpSpPr>
          <a:xfrm>
            <a:off x="216448" y="1035375"/>
            <a:ext cx="8572084" cy="3223650"/>
            <a:chOff x="216448" y="1035375"/>
            <a:chExt cx="8572084" cy="3223650"/>
          </a:xfrm>
        </p:grpSpPr>
        <p:grpSp>
          <p:nvGrpSpPr>
            <p:cNvPr id="429" name="Google Shape;429;p62"/>
            <p:cNvGrpSpPr/>
            <p:nvPr/>
          </p:nvGrpSpPr>
          <p:grpSpPr>
            <a:xfrm>
              <a:off x="2891260" y="1035393"/>
              <a:ext cx="2678103" cy="2925264"/>
              <a:chOff x="3071457" y="2013875"/>
              <a:chExt cx="1944600" cy="1569600"/>
            </a:xfrm>
          </p:grpSpPr>
          <p:sp>
            <p:nvSpPr>
              <p:cNvPr id="430" name="Google Shape;430;p62"/>
              <p:cNvSpPr/>
              <p:nvPr/>
            </p:nvSpPr>
            <p:spPr>
              <a:xfrm rot="10800000" flipH="1">
                <a:off x="3071457" y="2013875"/>
                <a:ext cx="1944600" cy="1569600"/>
              </a:xfrm>
              <a:prstGeom prst="round2DiagRect">
                <a:avLst>
                  <a:gd name="adj1" fmla="val 0"/>
                  <a:gd name="adj2" fmla="val 17764"/>
                </a:avLst>
              </a:prstGeom>
              <a:solidFill>
                <a:srgbClr val="6AC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Franklin Gothic"/>
                  <a:ea typeface="Franklin Gothic"/>
                  <a:cs typeface="Franklin Gothic"/>
                  <a:sym typeface="Franklin Gothic"/>
                </a:endParaRPr>
              </a:p>
            </p:txBody>
          </p:sp>
          <p:sp>
            <p:nvSpPr>
              <p:cNvPr id="431" name="Google Shape;431;p62"/>
              <p:cNvSpPr txBox="1"/>
              <p:nvPr/>
            </p:nvSpPr>
            <p:spPr>
              <a:xfrm>
                <a:off x="3124425" y="2113083"/>
                <a:ext cx="1833300" cy="459900"/>
              </a:xfrm>
              <a:prstGeom prst="rect">
                <a:avLst/>
              </a:prstGeom>
              <a:solidFill>
                <a:srgbClr val="6AC39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chemeClr val="tx1"/>
                    </a:solidFill>
                    <a:latin typeface="Franklin Gothic"/>
                    <a:ea typeface="Franklin Gothic"/>
                    <a:cs typeface="Franklin Gothic"/>
                    <a:sym typeface="Franklin Gothic"/>
                  </a:rPr>
                  <a:t>LANGUAGE</a:t>
                </a:r>
                <a:endParaRPr sz="1700" b="1">
                  <a:solidFill>
                    <a:schemeClr val="tx1"/>
                  </a:solidFill>
                  <a:latin typeface="Franklin Gothic"/>
                  <a:ea typeface="Franklin Gothic"/>
                  <a:cs typeface="Franklin Gothic"/>
                  <a:sym typeface="Franklin Gothic"/>
                </a:endParaRPr>
              </a:p>
              <a:p>
                <a:pPr marL="0" lvl="0" indent="0" algn="ctr" rtl="0">
                  <a:spcBef>
                    <a:spcPts val="0"/>
                  </a:spcBef>
                  <a:spcAft>
                    <a:spcPts val="0"/>
                  </a:spcAft>
                  <a:buClr>
                    <a:schemeClr val="dk1"/>
                  </a:buClr>
                  <a:buSzPts val="1100"/>
                  <a:buFont typeface="Arial"/>
                  <a:buNone/>
                </a:pPr>
                <a:r>
                  <a:rPr lang="en" sz="1700" b="1">
                    <a:solidFill>
                      <a:schemeClr val="tx1"/>
                    </a:solidFill>
                    <a:latin typeface="Franklin Gothic"/>
                    <a:ea typeface="Franklin Gothic"/>
                    <a:cs typeface="Franklin Gothic"/>
                    <a:sym typeface="Franklin Gothic"/>
                  </a:rPr>
                  <a:t>COMPREHENSION</a:t>
                </a:r>
                <a:endParaRPr sz="1700" b="1">
                  <a:solidFill>
                    <a:schemeClr val="tx1"/>
                  </a:solidFill>
                  <a:latin typeface="Franklin Gothic"/>
                  <a:ea typeface="Franklin Gothic"/>
                  <a:cs typeface="Franklin Gothic"/>
                  <a:sym typeface="Franklin Gothic"/>
                </a:endParaRPr>
              </a:p>
            </p:txBody>
          </p:sp>
          <p:sp>
            <p:nvSpPr>
              <p:cNvPr id="432" name="Google Shape;432;p62"/>
              <p:cNvSpPr txBox="1"/>
              <p:nvPr/>
            </p:nvSpPr>
            <p:spPr>
              <a:xfrm>
                <a:off x="3342098" y="2436621"/>
                <a:ext cx="1573200" cy="512400"/>
              </a:xfrm>
              <a:prstGeom prst="rect">
                <a:avLst/>
              </a:prstGeom>
              <a:solidFill>
                <a:srgbClr val="6AC398"/>
              </a:solidFill>
              <a:ln>
                <a:noFill/>
              </a:ln>
            </p:spPr>
            <p:txBody>
              <a:bodyPr spcFirstLastPara="1" wrap="square" lIns="91425" tIns="91425" rIns="91425" bIns="91425" anchor="t" anchorCtr="0">
                <a:noAutofit/>
              </a:bodyPr>
              <a:lstStyle/>
              <a:p>
                <a:pPr marL="114300" lvl="0" indent="-114300" algn="l" rtl="0">
                  <a:lnSpc>
                    <a:spcPct val="115000"/>
                  </a:lnSpc>
                  <a:spcBef>
                    <a:spcPts val="0"/>
                  </a:spcBef>
                  <a:spcAft>
                    <a:spcPts val="0"/>
                  </a:spcAft>
                  <a:buNone/>
                </a:pPr>
                <a:r>
                  <a:rPr lang="en" dirty="0">
                    <a:solidFill>
                      <a:schemeClr val="tx1"/>
                    </a:solidFill>
                    <a:latin typeface="Franklin Gothic"/>
                    <a:ea typeface="Franklin Gothic"/>
                    <a:cs typeface="Franklin Gothic"/>
                    <a:sym typeface="Franklin Gothic"/>
                  </a:rPr>
                  <a:t>- Vocabulary</a:t>
                </a:r>
                <a:endParaRPr dirty="0">
                  <a:solidFill>
                    <a:schemeClr val="tx1"/>
                  </a:solidFill>
                  <a:latin typeface="Franklin Gothic"/>
                  <a:ea typeface="Franklin Gothic"/>
                  <a:cs typeface="Franklin Gothic"/>
                  <a:sym typeface="Franklin Gothic"/>
                </a:endParaRPr>
              </a:p>
              <a:p>
                <a:pPr marL="114300" lvl="0" indent="-114300" algn="l" rtl="0">
                  <a:lnSpc>
                    <a:spcPct val="115000"/>
                  </a:lnSpc>
                  <a:spcBef>
                    <a:spcPts val="0"/>
                  </a:spcBef>
                  <a:spcAft>
                    <a:spcPts val="0"/>
                  </a:spcAft>
                  <a:buNone/>
                </a:pPr>
                <a:r>
                  <a:rPr lang="en" dirty="0">
                    <a:solidFill>
                      <a:schemeClr val="tx1"/>
                    </a:solidFill>
                    <a:latin typeface="Franklin Gothic"/>
                    <a:ea typeface="Franklin Gothic"/>
                    <a:cs typeface="Franklin Gothic"/>
                    <a:sym typeface="Franklin Gothic"/>
                  </a:rPr>
                  <a:t>- Background knowledge</a:t>
                </a:r>
                <a:endParaRPr dirty="0">
                  <a:solidFill>
                    <a:schemeClr val="tx1"/>
                  </a:solidFill>
                  <a:latin typeface="Franklin Gothic"/>
                  <a:ea typeface="Franklin Gothic"/>
                  <a:cs typeface="Franklin Gothic"/>
                  <a:sym typeface="Franklin Gothic"/>
                </a:endParaRPr>
              </a:p>
              <a:p>
                <a:pPr marL="114300" lvl="0" indent="-114300" algn="l" rtl="0">
                  <a:lnSpc>
                    <a:spcPct val="115000"/>
                  </a:lnSpc>
                  <a:spcBef>
                    <a:spcPts val="0"/>
                  </a:spcBef>
                  <a:spcAft>
                    <a:spcPts val="0"/>
                  </a:spcAft>
                  <a:buNone/>
                </a:pPr>
                <a:r>
                  <a:rPr lang="en" dirty="0">
                    <a:solidFill>
                      <a:schemeClr val="tx1"/>
                    </a:solidFill>
                    <a:latin typeface="Franklin Gothic"/>
                    <a:ea typeface="Franklin Gothic"/>
                    <a:cs typeface="Franklin Gothic"/>
                    <a:sym typeface="Franklin Gothic"/>
                  </a:rPr>
                  <a:t>- Language structures and conventions</a:t>
                </a:r>
                <a:endParaRPr dirty="0">
                  <a:solidFill>
                    <a:schemeClr val="tx1"/>
                  </a:solidFill>
                  <a:latin typeface="Franklin Gothic"/>
                  <a:ea typeface="Franklin Gothic"/>
                  <a:cs typeface="Franklin Gothic"/>
                  <a:sym typeface="Franklin Gothic"/>
                </a:endParaRPr>
              </a:p>
              <a:p>
                <a:pPr marL="114300" lvl="0" indent="-114300" algn="l" rtl="0">
                  <a:lnSpc>
                    <a:spcPct val="115000"/>
                  </a:lnSpc>
                  <a:spcBef>
                    <a:spcPts val="0"/>
                  </a:spcBef>
                  <a:spcAft>
                    <a:spcPts val="0"/>
                  </a:spcAft>
                  <a:buNone/>
                </a:pPr>
                <a:r>
                  <a:rPr lang="en" dirty="0">
                    <a:solidFill>
                      <a:schemeClr val="tx1"/>
                    </a:solidFill>
                    <a:latin typeface="Franklin Gothic"/>
                    <a:ea typeface="Franklin Gothic"/>
                    <a:cs typeface="Franklin Gothic"/>
                    <a:sym typeface="Franklin Gothic"/>
                  </a:rPr>
                  <a:t>- Verbal reasoning (e.g., making inferences)</a:t>
                </a:r>
                <a:endParaRPr dirty="0">
                  <a:solidFill>
                    <a:schemeClr val="tx1"/>
                  </a:solidFill>
                  <a:latin typeface="Franklin Gothic"/>
                  <a:ea typeface="Franklin Gothic"/>
                  <a:cs typeface="Franklin Gothic"/>
                  <a:sym typeface="Franklin Gothic"/>
                </a:endParaRPr>
              </a:p>
              <a:p>
                <a:pPr marL="114300" lvl="0" indent="-114300" algn="l" rtl="0">
                  <a:lnSpc>
                    <a:spcPct val="115000"/>
                  </a:lnSpc>
                  <a:spcBef>
                    <a:spcPts val="0"/>
                  </a:spcBef>
                  <a:spcAft>
                    <a:spcPts val="0"/>
                  </a:spcAft>
                  <a:buNone/>
                </a:pPr>
                <a:r>
                  <a:rPr lang="en" dirty="0">
                    <a:solidFill>
                      <a:schemeClr val="tx1"/>
                    </a:solidFill>
                    <a:latin typeface="Franklin Gothic"/>
                    <a:ea typeface="Franklin Gothic"/>
                    <a:cs typeface="Franklin Gothic"/>
                    <a:sym typeface="Franklin Gothic"/>
                  </a:rPr>
                  <a:t>- Literary knowledge </a:t>
                </a:r>
                <a:endParaRPr dirty="0">
                  <a:solidFill>
                    <a:schemeClr val="tx1"/>
                  </a:solidFill>
                  <a:latin typeface="Franklin Gothic"/>
                  <a:ea typeface="Franklin Gothic"/>
                  <a:cs typeface="Franklin Gothic"/>
                  <a:sym typeface="Franklin Gothic"/>
                </a:endParaRPr>
              </a:p>
              <a:p>
                <a:pPr marL="0" lvl="0" indent="0" algn="l" rtl="0">
                  <a:lnSpc>
                    <a:spcPct val="115000"/>
                  </a:lnSpc>
                  <a:spcBef>
                    <a:spcPts val="0"/>
                  </a:spcBef>
                  <a:spcAft>
                    <a:spcPts val="1600"/>
                  </a:spcAft>
                  <a:buNone/>
                </a:pPr>
                <a:endParaRPr dirty="0">
                  <a:solidFill>
                    <a:srgbClr val="FFFFFF"/>
                  </a:solidFill>
                  <a:latin typeface="Franklin Gothic"/>
                  <a:ea typeface="Franklin Gothic"/>
                  <a:cs typeface="Franklin Gothic"/>
                  <a:sym typeface="Franklin Gothic"/>
                </a:endParaRPr>
              </a:p>
            </p:txBody>
          </p:sp>
        </p:grpSp>
        <p:grpSp>
          <p:nvGrpSpPr>
            <p:cNvPr id="433" name="Google Shape;433;p62"/>
            <p:cNvGrpSpPr/>
            <p:nvPr/>
          </p:nvGrpSpPr>
          <p:grpSpPr>
            <a:xfrm>
              <a:off x="216448" y="1035393"/>
              <a:ext cx="2678103" cy="2925264"/>
              <a:chOff x="1126863" y="2013875"/>
              <a:chExt cx="1944600" cy="1569600"/>
            </a:xfrm>
          </p:grpSpPr>
          <p:sp>
            <p:nvSpPr>
              <p:cNvPr id="434" name="Google Shape;434;p62"/>
              <p:cNvSpPr/>
              <p:nvPr/>
            </p:nvSpPr>
            <p:spPr>
              <a:xfrm>
                <a:off x="1126863" y="2013875"/>
                <a:ext cx="1944600" cy="1569600"/>
              </a:xfrm>
              <a:prstGeom prst="round2DiagRect">
                <a:avLst>
                  <a:gd name="adj1" fmla="val 0"/>
                  <a:gd name="adj2" fmla="val 17764"/>
                </a:avLst>
              </a:prstGeom>
              <a:solidFill>
                <a:srgbClr val="007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Franklin Gothic"/>
                  <a:ea typeface="Franklin Gothic"/>
                  <a:cs typeface="Franklin Gothic"/>
                  <a:sym typeface="Franklin Gothic"/>
                </a:endParaRPr>
              </a:p>
            </p:txBody>
          </p:sp>
          <p:sp>
            <p:nvSpPr>
              <p:cNvPr id="435" name="Google Shape;435;p62"/>
              <p:cNvSpPr txBox="1"/>
              <p:nvPr/>
            </p:nvSpPr>
            <p:spPr>
              <a:xfrm>
                <a:off x="1259763" y="2062575"/>
                <a:ext cx="1678800" cy="459900"/>
              </a:xfrm>
              <a:prstGeom prst="rect">
                <a:avLst/>
              </a:prstGeom>
              <a:solidFill>
                <a:srgbClr val="00778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rgbClr val="FFFFFF"/>
                    </a:solidFill>
                    <a:latin typeface="Franklin Gothic"/>
                    <a:ea typeface="Franklin Gothic"/>
                    <a:cs typeface="Franklin Gothic"/>
                    <a:sym typeface="Franklin Gothic"/>
                  </a:rPr>
                  <a:t>WORD RECOGNITION</a:t>
                </a:r>
                <a:endParaRPr sz="1700">
                  <a:solidFill>
                    <a:srgbClr val="FFFFFF"/>
                  </a:solidFill>
                  <a:latin typeface="Franklin Gothic"/>
                  <a:ea typeface="Franklin Gothic"/>
                  <a:cs typeface="Franklin Gothic"/>
                  <a:sym typeface="Franklin Gothic"/>
                </a:endParaRPr>
              </a:p>
            </p:txBody>
          </p:sp>
          <p:sp>
            <p:nvSpPr>
              <p:cNvPr id="436" name="Google Shape;436;p62"/>
              <p:cNvSpPr txBox="1"/>
              <p:nvPr/>
            </p:nvSpPr>
            <p:spPr>
              <a:xfrm>
                <a:off x="1290435" y="2449036"/>
                <a:ext cx="1678800" cy="512400"/>
              </a:xfrm>
              <a:prstGeom prst="rect">
                <a:avLst/>
              </a:prstGeom>
              <a:solidFill>
                <a:srgbClr val="007780"/>
              </a:solidFill>
              <a:ln>
                <a:noFill/>
              </a:ln>
            </p:spPr>
            <p:txBody>
              <a:bodyPr spcFirstLastPara="1" wrap="square" lIns="91425" tIns="91425" rIns="91425" bIns="91425" anchor="t" anchorCtr="0">
                <a:noAutofit/>
              </a:bodyPr>
              <a:lstStyle/>
              <a:p>
                <a:pPr marL="114300" lvl="0" indent="-114300" algn="l" rtl="0">
                  <a:lnSpc>
                    <a:spcPct val="115000"/>
                  </a:lnSpc>
                  <a:spcBef>
                    <a:spcPts val="0"/>
                  </a:spcBef>
                  <a:spcAft>
                    <a:spcPts val="0"/>
                  </a:spcAft>
                  <a:buNone/>
                </a:pPr>
                <a:r>
                  <a:rPr lang="en">
                    <a:solidFill>
                      <a:srgbClr val="FFFFFF"/>
                    </a:solidFill>
                    <a:latin typeface="Franklin Gothic"/>
                    <a:ea typeface="Franklin Gothic"/>
                    <a:cs typeface="Franklin Gothic"/>
                    <a:sym typeface="Franklin Gothic"/>
                  </a:rPr>
                  <a:t>- Print Awareness</a:t>
                </a:r>
                <a:endParaRPr>
                  <a:solidFill>
                    <a:srgbClr val="FFFFFF"/>
                  </a:solidFill>
                  <a:latin typeface="Franklin Gothic"/>
                  <a:ea typeface="Franklin Gothic"/>
                  <a:cs typeface="Franklin Gothic"/>
                  <a:sym typeface="Franklin Gothic"/>
                </a:endParaRPr>
              </a:p>
              <a:p>
                <a:pPr marL="114300" lvl="0" indent="-114300" algn="l" rtl="0">
                  <a:lnSpc>
                    <a:spcPct val="115000"/>
                  </a:lnSpc>
                  <a:spcBef>
                    <a:spcPts val="0"/>
                  </a:spcBef>
                  <a:spcAft>
                    <a:spcPts val="0"/>
                  </a:spcAft>
                  <a:buNone/>
                </a:pPr>
                <a:r>
                  <a:rPr lang="en">
                    <a:solidFill>
                      <a:srgbClr val="FFFFFF"/>
                    </a:solidFill>
                    <a:latin typeface="Franklin Gothic"/>
                    <a:ea typeface="Franklin Gothic"/>
                    <a:cs typeface="Franklin Gothic"/>
                    <a:sym typeface="Franklin Gothic"/>
                  </a:rPr>
                  <a:t>- Phonological and Phonemic Awareness</a:t>
                </a:r>
                <a:endParaRPr>
                  <a:solidFill>
                    <a:srgbClr val="FFFFFF"/>
                  </a:solidFill>
                  <a:latin typeface="Franklin Gothic"/>
                  <a:ea typeface="Franklin Gothic"/>
                  <a:cs typeface="Franklin Gothic"/>
                  <a:sym typeface="Franklin Gothic"/>
                </a:endParaRPr>
              </a:p>
              <a:p>
                <a:pPr marL="114300" lvl="0" indent="-114300" algn="l" rtl="0">
                  <a:lnSpc>
                    <a:spcPct val="115000"/>
                  </a:lnSpc>
                  <a:spcBef>
                    <a:spcPts val="0"/>
                  </a:spcBef>
                  <a:spcAft>
                    <a:spcPts val="0"/>
                  </a:spcAft>
                  <a:buNone/>
                </a:pPr>
                <a:r>
                  <a:rPr lang="en">
                    <a:solidFill>
                      <a:srgbClr val="FFFFFF"/>
                    </a:solidFill>
                    <a:latin typeface="Franklin Gothic"/>
                    <a:ea typeface="Franklin Gothic"/>
                    <a:cs typeface="Franklin Gothic"/>
                    <a:sym typeface="Franklin Gothic"/>
                  </a:rPr>
                  <a:t>- Decoding (phonics, advanced phonics)</a:t>
                </a:r>
                <a:endParaRPr>
                  <a:solidFill>
                    <a:srgbClr val="FFFFFF"/>
                  </a:solidFill>
                  <a:latin typeface="Franklin Gothic"/>
                  <a:ea typeface="Franklin Gothic"/>
                  <a:cs typeface="Franklin Gothic"/>
                  <a:sym typeface="Franklin Gothic"/>
                </a:endParaRPr>
              </a:p>
              <a:p>
                <a:pPr marL="114300" lvl="0" indent="-114300" algn="l" rtl="0">
                  <a:lnSpc>
                    <a:spcPct val="115000"/>
                  </a:lnSpc>
                  <a:spcBef>
                    <a:spcPts val="0"/>
                  </a:spcBef>
                  <a:spcAft>
                    <a:spcPts val="0"/>
                  </a:spcAft>
                  <a:buNone/>
                </a:pPr>
                <a:r>
                  <a:rPr lang="en">
                    <a:solidFill>
                      <a:srgbClr val="FFFFFF"/>
                    </a:solidFill>
                    <a:latin typeface="Franklin Gothic"/>
                    <a:ea typeface="Franklin Gothic"/>
                    <a:cs typeface="Franklin Gothic"/>
                    <a:sym typeface="Franklin Gothic"/>
                  </a:rPr>
                  <a:t>- Sight word recognition</a:t>
                </a:r>
                <a:endParaRPr>
                  <a:solidFill>
                    <a:srgbClr val="FFFFFF"/>
                  </a:solidFill>
                  <a:latin typeface="Franklin Gothic"/>
                  <a:ea typeface="Franklin Gothic"/>
                  <a:cs typeface="Franklin Gothic"/>
                  <a:sym typeface="Franklin Gothic"/>
                </a:endParaRPr>
              </a:p>
            </p:txBody>
          </p:sp>
        </p:grpSp>
        <p:grpSp>
          <p:nvGrpSpPr>
            <p:cNvPr id="437" name="Google Shape;437;p62"/>
            <p:cNvGrpSpPr/>
            <p:nvPr/>
          </p:nvGrpSpPr>
          <p:grpSpPr>
            <a:xfrm>
              <a:off x="5569145" y="1035392"/>
              <a:ext cx="3219387" cy="2925264"/>
              <a:chOff x="5015938" y="2013875"/>
              <a:chExt cx="3001200" cy="1569600"/>
            </a:xfrm>
          </p:grpSpPr>
          <p:sp>
            <p:nvSpPr>
              <p:cNvPr id="438" name="Google Shape;438;p62"/>
              <p:cNvSpPr/>
              <p:nvPr/>
            </p:nvSpPr>
            <p:spPr>
              <a:xfrm>
                <a:off x="5015938" y="2013875"/>
                <a:ext cx="3001200" cy="1569600"/>
              </a:xfrm>
              <a:prstGeom prst="round2DiagRect">
                <a:avLst>
                  <a:gd name="adj1" fmla="val 0"/>
                  <a:gd name="adj2" fmla="val 17764"/>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39" name="Google Shape;439;p62"/>
              <p:cNvSpPr txBox="1"/>
              <p:nvPr/>
            </p:nvSpPr>
            <p:spPr>
              <a:xfrm>
                <a:off x="5307987" y="2104813"/>
                <a:ext cx="2417100" cy="459900"/>
              </a:xfrm>
              <a:prstGeom prst="rect">
                <a:avLst/>
              </a:prstGeom>
              <a:solidFill>
                <a:srgbClr val="002060"/>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700" b="1">
                    <a:solidFill>
                      <a:schemeClr val="lt1"/>
                    </a:solidFill>
                    <a:latin typeface="Franklin Gothic"/>
                    <a:ea typeface="Franklin Gothic"/>
                    <a:cs typeface="Franklin Gothic"/>
                    <a:sym typeface="Franklin Gothic"/>
                  </a:rPr>
                  <a:t>READING</a:t>
                </a:r>
                <a:endParaRPr sz="1700" b="1">
                  <a:solidFill>
                    <a:schemeClr val="lt1"/>
                  </a:solidFill>
                  <a:latin typeface="Franklin Gothic"/>
                  <a:ea typeface="Franklin Gothic"/>
                  <a:cs typeface="Franklin Gothic"/>
                  <a:sym typeface="Franklin Gothic"/>
                </a:endParaRPr>
              </a:p>
              <a:p>
                <a:pPr marL="0" lvl="0" indent="0" algn="ctr" rtl="0">
                  <a:spcBef>
                    <a:spcPts val="0"/>
                  </a:spcBef>
                  <a:spcAft>
                    <a:spcPts val="0"/>
                  </a:spcAft>
                  <a:buClr>
                    <a:schemeClr val="dk1"/>
                  </a:buClr>
                  <a:buSzPts val="1100"/>
                  <a:buFont typeface="Arial"/>
                  <a:buNone/>
                </a:pPr>
                <a:r>
                  <a:rPr lang="en" sz="1700" b="1">
                    <a:solidFill>
                      <a:schemeClr val="lt1"/>
                    </a:solidFill>
                    <a:latin typeface="Franklin Gothic"/>
                    <a:ea typeface="Franklin Gothic"/>
                    <a:cs typeface="Franklin Gothic"/>
                    <a:sym typeface="Franklin Gothic"/>
                  </a:rPr>
                  <a:t>COMPREHENSION</a:t>
                </a:r>
                <a:endParaRPr sz="1100" b="1">
                  <a:solidFill>
                    <a:srgbClr val="FFFFFF"/>
                  </a:solidFill>
                  <a:latin typeface="Franklin Gothic"/>
                  <a:ea typeface="Franklin Gothic"/>
                  <a:cs typeface="Franklin Gothic"/>
                  <a:sym typeface="Franklin Gothic"/>
                </a:endParaRPr>
              </a:p>
            </p:txBody>
          </p:sp>
          <p:sp>
            <p:nvSpPr>
              <p:cNvPr id="440" name="Google Shape;440;p62"/>
              <p:cNvSpPr txBox="1"/>
              <p:nvPr/>
            </p:nvSpPr>
            <p:spPr>
              <a:xfrm>
                <a:off x="5495571" y="2582037"/>
                <a:ext cx="2184000" cy="512400"/>
              </a:xfrm>
              <a:prstGeom prst="rect">
                <a:avLst/>
              </a:prstGeom>
              <a:solidFill>
                <a:srgbClr val="00206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2200">
                    <a:solidFill>
                      <a:srgbClr val="FFFFFF"/>
                    </a:solidFill>
                    <a:latin typeface="Franklin Gothic"/>
                    <a:ea typeface="Franklin Gothic"/>
                    <a:cs typeface="Franklin Gothic"/>
                    <a:sym typeface="Franklin Gothic"/>
                  </a:rPr>
                  <a:t>Ability to derive </a:t>
                </a:r>
                <a:r>
                  <a:rPr lang="en" sz="2200">
                    <a:solidFill>
                      <a:schemeClr val="lt1"/>
                    </a:solidFill>
                    <a:latin typeface="Franklin Gothic"/>
                    <a:ea typeface="Franklin Gothic"/>
                    <a:cs typeface="Franklin Gothic"/>
                    <a:sym typeface="Franklin Gothic"/>
                  </a:rPr>
                  <a:t>meaning</a:t>
                </a:r>
                <a:r>
                  <a:rPr lang="en" sz="2200">
                    <a:solidFill>
                      <a:srgbClr val="FFFFFF"/>
                    </a:solidFill>
                    <a:latin typeface="Franklin Gothic"/>
                    <a:ea typeface="Franklin Gothic"/>
                    <a:cs typeface="Franklin Gothic"/>
                    <a:sym typeface="Franklin Gothic"/>
                  </a:rPr>
                  <a:t> from text</a:t>
                </a:r>
                <a:endParaRPr sz="2200">
                  <a:solidFill>
                    <a:srgbClr val="FFFFFF"/>
                  </a:solidFill>
                  <a:latin typeface="Franklin Gothic"/>
                  <a:ea typeface="Franklin Gothic"/>
                  <a:cs typeface="Franklin Gothic"/>
                  <a:sym typeface="Franklin Gothic"/>
                </a:endParaRPr>
              </a:p>
            </p:txBody>
          </p:sp>
        </p:grpSp>
        <p:sp>
          <p:nvSpPr>
            <p:cNvPr id="441" name="Google Shape;441;p62"/>
            <p:cNvSpPr/>
            <p:nvPr/>
          </p:nvSpPr>
          <p:spPr>
            <a:xfrm>
              <a:off x="2411273" y="2021015"/>
              <a:ext cx="799800" cy="831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2"/>
            <p:cNvSpPr txBox="1"/>
            <p:nvPr/>
          </p:nvSpPr>
          <p:spPr>
            <a:xfrm>
              <a:off x="2496925" y="1803638"/>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002060"/>
                  </a:solidFill>
                  <a:latin typeface="Libre Franklin"/>
                  <a:ea typeface="Libre Franklin"/>
                  <a:cs typeface="Libre Franklin"/>
                  <a:sym typeface="Libre Franklin"/>
                </a:rPr>
                <a:t>x</a:t>
              </a:r>
              <a:endParaRPr sz="6000" b="1">
                <a:solidFill>
                  <a:srgbClr val="002060"/>
                </a:solidFill>
                <a:latin typeface="Libre Franklin"/>
                <a:ea typeface="Libre Franklin"/>
                <a:cs typeface="Libre Franklin"/>
                <a:sym typeface="Libre Franklin"/>
              </a:endParaRPr>
            </a:p>
          </p:txBody>
        </p:sp>
        <p:sp>
          <p:nvSpPr>
            <p:cNvPr id="443" name="Google Shape;443;p62"/>
            <p:cNvSpPr txBox="1"/>
            <p:nvPr/>
          </p:nvSpPr>
          <p:spPr>
            <a:xfrm>
              <a:off x="5569188" y="1035375"/>
              <a:ext cx="3219300" cy="2925300"/>
            </a:xfrm>
            <a:prstGeom prst="rect">
              <a:avLst/>
            </a:prstGeom>
            <a:noFill/>
            <a:ln w="1143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p:txBody>
        </p:sp>
        <p:sp>
          <p:nvSpPr>
            <p:cNvPr id="444" name="Google Shape;444;p62"/>
            <p:cNvSpPr/>
            <p:nvPr/>
          </p:nvSpPr>
          <p:spPr>
            <a:xfrm>
              <a:off x="5254298" y="2093090"/>
              <a:ext cx="799800" cy="831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2"/>
            <p:cNvSpPr txBox="1"/>
            <p:nvPr/>
          </p:nvSpPr>
          <p:spPr>
            <a:xfrm>
              <a:off x="5339950" y="1939563"/>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002060"/>
                  </a:solidFill>
                  <a:latin typeface="Libre Franklin"/>
                  <a:ea typeface="Libre Franklin"/>
                  <a:cs typeface="Libre Franklin"/>
                  <a:sym typeface="Libre Franklin"/>
                </a:rPr>
                <a:t>=</a:t>
              </a:r>
              <a:endParaRPr sz="6000" b="1">
                <a:solidFill>
                  <a:srgbClr val="002060"/>
                </a:solidFill>
                <a:latin typeface="Libre Franklin"/>
                <a:ea typeface="Libre Franklin"/>
                <a:cs typeface="Libre Franklin"/>
                <a:sym typeface="Libre Franklin"/>
              </a:endParaRPr>
            </a:p>
          </p:txBody>
        </p:sp>
        <p:sp>
          <p:nvSpPr>
            <p:cNvPr id="447" name="Google Shape;447;p62"/>
            <p:cNvSpPr txBox="1"/>
            <p:nvPr/>
          </p:nvSpPr>
          <p:spPr>
            <a:xfrm>
              <a:off x="694950" y="3689625"/>
              <a:ext cx="1721100" cy="5694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2500" b="1">
                  <a:solidFill>
                    <a:srgbClr val="102649"/>
                  </a:solidFill>
                  <a:latin typeface="Franklin Gothic"/>
                  <a:ea typeface="Franklin Gothic"/>
                  <a:cs typeface="Franklin Gothic"/>
                  <a:sym typeface="Franklin Gothic"/>
                </a:rPr>
                <a:t>DECODING</a:t>
              </a:r>
              <a:endParaRPr sz="2500">
                <a:solidFill>
                  <a:srgbClr val="102649"/>
                </a:solidFill>
                <a:latin typeface="Franklin Gothic"/>
                <a:ea typeface="Franklin Gothic"/>
                <a:cs typeface="Franklin Gothic"/>
                <a:sym typeface="Franklin Gothic"/>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4" name="Google Shape;454;p63"/>
          <p:cNvSpPr txBox="1">
            <a:spLocks noGrp="1"/>
          </p:cNvSpPr>
          <p:nvPr>
            <p:ph type="title"/>
          </p:nvPr>
        </p:nvSpPr>
        <p:spPr>
          <a:xfrm>
            <a:off x="216450" y="78475"/>
            <a:ext cx="85095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007780"/>
              </a:buClr>
              <a:buSzPts val="2970"/>
              <a:buFont typeface="Libre Franklin Medium"/>
              <a:buNone/>
            </a:pPr>
            <a:r>
              <a:rPr lang="en" sz="3600" b="1">
                <a:solidFill>
                  <a:srgbClr val="6AC398"/>
                </a:solidFill>
                <a:latin typeface="Franklin Gothic"/>
                <a:ea typeface="Franklin Gothic"/>
                <a:cs typeface="Franklin Gothic"/>
                <a:sym typeface="Franklin Gothic"/>
              </a:rPr>
              <a:t>The Simple View of Writing </a:t>
            </a:r>
            <a:endParaRPr sz="2100" b="1">
              <a:latin typeface="Franklin Gothic"/>
              <a:ea typeface="Franklin Gothic"/>
              <a:cs typeface="Franklin Gothic"/>
              <a:sym typeface="Franklin Gothic"/>
            </a:endParaRPr>
          </a:p>
        </p:txBody>
      </p:sp>
      <p:grpSp>
        <p:nvGrpSpPr>
          <p:cNvPr id="459" name="Google Shape;459;p63" descr="Foundational skills in writing include letter formation, handwriting/typing, spelling, punctuation, spatial organization of words and sentences."/>
          <p:cNvGrpSpPr/>
          <p:nvPr/>
        </p:nvGrpSpPr>
        <p:grpSpPr>
          <a:xfrm>
            <a:off x="216448" y="1035393"/>
            <a:ext cx="2678103" cy="2925264"/>
            <a:chOff x="1126863" y="2013875"/>
            <a:chExt cx="1944600" cy="1569600"/>
          </a:xfrm>
        </p:grpSpPr>
        <p:sp>
          <p:nvSpPr>
            <p:cNvPr id="460" name="Google Shape;460;p63"/>
            <p:cNvSpPr/>
            <p:nvPr/>
          </p:nvSpPr>
          <p:spPr>
            <a:xfrm>
              <a:off x="1126863" y="2013875"/>
              <a:ext cx="1944600" cy="1569600"/>
            </a:xfrm>
            <a:prstGeom prst="round2DiagRect">
              <a:avLst>
                <a:gd name="adj1" fmla="val 0"/>
                <a:gd name="adj2" fmla="val 17764"/>
              </a:avLst>
            </a:prstGeom>
            <a:solidFill>
              <a:srgbClr val="007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Franklin Gothic"/>
                <a:ea typeface="Franklin Gothic"/>
                <a:cs typeface="Franklin Gothic"/>
                <a:sym typeface="Franklin Gothic"/>
              </a:endParaRPr>
            </a:p>
          </p:txBody>
        </p:sp>
        <p:sp>
          <p:nvSpPr>
            <p:cNvPr id="461" name="Google Shape;461;p63"/>
            <p:cNvSpPr txBox="1"/>
            <p:nvPr/>
          </p:nvSpPr>
          <p:spPr>
            <a:xfrm>
              <a:off x="1259763" y="2062575"/>
              <a:ext cx="1678800" cy="459900"/>
            </a:xfrm>
            <a:prstGeom prst="rect">
              <a:avLst/>
            </a:prstGeom>
            <a:solidFill>
              <a:srgbClr val="00778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rgbClr val="FFFFFF"/>
                  </a:solidFill>
                  <a:latin typeface="Franklin Gothic"/>
                  <a:ea typeface="Franklin Gothic"/>
                  <a:cs typeface="Franklin Gothic"/>
                  <a:sym typeface="Franklin Gothic"/>
                </a:rPr>
                <a:t>FOUNDATIONAL </a:t>
              </a:r>
              <a:endParaRPr sz="1700" b="1">
                <a:solidFill>
                  <a:srgbClr val="FFFFFF"/>
                </a:solidFill>
                <a:latin typeface="Franklin Gothic"/>
                <a:ea typeface="Franklin Gothic"/>
                <a:cs typeface="Franklin Gothic"/>
                <a:sym typeface="Franklin Gothic"/>
              </a:endParaRPr>
            </a:p>
            <a:p>
              <a:pPr marL="0" lvl="0" indent="0" algn="ctr" rtl="0">
                <a:spcBef>
                  <a:spcPts val="0"/>
                </a:spcBef>
                <a:spcAft>
                  <a:spcPts val="0"/>
                </a:spcAft>
                <a:buNone/>
              </a:pPr>
              <a:r>
                <a:rPr lang="en" sz="1700" b="1">
                  <a:solidFill>
                    <a:srgbClr val="FFFFFF"/>
                  </a:solidFill>
                  <a:latin typeface="Franklin Gothic"/>
                  <a:ea typeface="Franklin Gothic"/>
                  <a:cs typeface="Franklin Gothic"/>
                  <a:sym typeface="Franklin Gothic"/>
                </a:rPr>
                <a:t>SKILLS</a:t>
              </a:r>
              <a:endParaRPr sz="1700" b="1">
                <a:solidFill>
                  <a:srgbClr val="FFFFFF"/>
                </a:solidFill>
                <a:latin typeface="Franklin Gothic"/>
                <a:ea typeface="Franklin Gothic"/>
                <a:cs typeface="Franklin Gothic"/>
                <a:sym typeface="Franklin Gothic"/>
              </a:endParaRPr>
            </a:p>
          </p:txBody>
        </p:sp>
        <p:sp>
          <p:nvSpPr>
            <p:cNvPr id="462" name="Google Shape;462;p63"/>
            <p:cNvSpPr txBox="1"/>
            <p:nvPr/>
          </p:nvSpPr>
          <p:spPr>
            <a:xfrm>
              <a:off x="1290435" y="2449036"/>
              <a:ext cx="1678800" cy="512400"/>
            </a:xfrm>
            <a:prstGeom prst="rect">
              <a:avLst/>
            </a:prstGeom>
            <a:solidFill>
              <a:srgbClr val="007780"/>
            </a:solidFill>
            <a:ln>
              <a:noFill/>
            </a:ln>
          </p:spPr>
          <p:txBody>
            <a:bodyPr spcFirstLastPara="1" wrap="square" lIns="91425" tIns="91425" rIns="91425" bIns="91425" anchor="t" anchorCtr="0">
              <a:noAutofit/>
            </a:bodyPr>
            <a:lstStyle/>
            <a:p>
              <a:pPr marL="114300" lvl="0" indent="-114300" algn="l" rtl="0">
                <a:lnSpc>
                  <a:spcPct val="115000"/>
                </a:lnSpc>
                <a:spcBef>
                  <a:spcPts val="0"/>
                </a:spcBef>
                <a:spcAft>
                  <a:spcPts val="0"/>
                </a:spcAft>
                <a:buNone/>
              </a:pPr>
              <a:r>
                <a:rPr lang="en">
                  <a:solidFill>
                    <a:srgbClr val="FFFFFF"/>
                  </a:solidFill>
                  <a:latin typeface="Franklin Gothic"/>
                  <a:ea typeface="Franklin Gothic"/>
                  <a:cs typeface="Franklin Gothic"/>
                  <a:sym typeface="Franklin Gothic"/>
                </a:rPr>
                <a:t>- Letter Formation</a:t>
              </a:r>
              <a:endParaRPr>
                <a:solidFill>
                  <a:srgbClr val="FFFFFF"/>
                </a:solidFill>
                <a:latin typeface="Franklin Gothic"/>
                <a:ea typeface="Franklin Gothic"/>
                <a:cs typeface="Franklin Gothic"/>
                <a:sym typeface="Franklin Gothic"/>
              </a:endParaRPr>
            </a:p>
            <a:p>
              <a:pPr marL="114300" lvl="0" indent="-114300" algn="l" rtl="0">
                <a:lnSpc>
                  <a:spcPct val="115000"/>
                </a:lnSpc>
                <a:spcBef>
                  <a:spcPts val="0"/>
                </a:spcBef>
                <a:spcAft>
                  <a:spcPts val="0"/>
                </a:spcAft>
                <a:buNone/>
              </a:pPr>
              <a:r>
                <a:rPr lang="en">
                  <a:solidFill>
                    <a:srgbClr val="FFFFFF"/>
                  </a:solidFill>
                  <a:latin typeface="Franklin Gothic"/>
                  <a:ea typeface="Franklin Gothic"/>
                  <a:cs typeface="Franklin Gothic"/>
                  <a:sym typeface="Franklin Gothic"/>
                </a:rPr>
                <a:t>- Handwriting AND Typing Fluency</a:t>
              </a:r>
              <a:endParaRPr>
                <a:solidFill>
                  <a:srgbClr val="FFFFFF"/>
                </a:solidFill>
                <a:latin typeface="Franklin Gothic"/>
                <a:ea typeface="Franklin Gothic"/>
                <a:cs typeface="Franklin Gothic"/>
                <a:sym typeface="Franklin Gothic"/>
              </a:endParaRPr>
            </a:p>
            <a:p>
              <a:pPr marL="114300" lvl="0" indent="-114300" algn="l" rtl="0">
                <a:lnSpc>
                  <a:spcPct val="115000"/>
                </a:lnSpc>
                <a:spcBef>
                  <a:spcPts val="0"/>
                </a:spcBef>
                <a:spcAft>
                  <a:spcPts val="0"/>
                </a:spcAft>
                <a:buNone/>
              </a:pPr>
              <a:r>
                <a:rPr lang="en">
                  <a:solidFill>
                    <a:srgbClr val="FFFFFF"/>
                  </a:solidFill>
                  <a:latin typeface="Franklin Gothic"/>
                  <a:ea typeface="Franklin Gothic"/>
                  <a:cs typeface="Franklin Gothic"/>
                  <a:sym typeface="Franklin Gothic"/>
                </a:rPr>
                <a:t>- Spelling </a:t>
              </a:r>
              <a:endParaRPr>
                <a:solidFill>
                  <a:srgbClr val="FFFFFF"/>
                </a:solidFill>
                <a:latin typeface="Franklin Gothic"/>
                <a:ea typeface="Franklin Gothic"/>
                <a:cs typeface="Franklin Gothic"/>
                <a:sym typeface="Franklin Gothic"/>
              </a:endParaRPr>
            </a:p>
            <a:p>
              <a:pPr marL="114300" lvl="0" indent="-114300" algn="l" rtl="0">
                <a:lnSpc>
                  <a:spcPct val="115000"/>
                </a:lnSpc>
                <a:spcBef>
                  <a:spcPts val="0"/>
                </a:spcBef>
                <a:spcAft>
                  <a:spcPts val="0"/>
                </a:spcAft>
                <a:buNone/>
              </a:pPr>
              <a:r>
                <a:rPr lang="en">
                  <a:solidFill>
                    <a:srgbClr val="FFFFFF"/>
                  </a:solidFill>
                  <a:latin typeface="Franklin Gothic"/>
                  <a:ea typeface="Franklin Gothic"/>
                  <a:cs typeface="Franklin Gothic"/>
                  <a:sym typeface="Franklin Gothic"/>
                </a:rPr>
                <a:t>- Punctuation</a:t>
              </a:r>
              <a:endParaRPr>
                <a:solidFill>
                  <a:srgbClr val="FFFFFF"/>
                </a:solidFill>
                <a:latin typeface="Franklin Gothic"/>
                <a:ea typeface="Franklin Gothic"/>
                <a:cs typeface="Franklin Gothic"/>
                <a:sym typeface="Franklin Gothic"/>
              </a:endParaRPr>
            </a:p>
            <a:p>
              <a:pPr marL="114300" lvl="0" indent="-114300" algn="l" rtl="0">
                <a:lnSpc>
                  <a:spcPct val="115000"/>
                </a:lnSpc>
                <a:spcBef>
                  <a:spcPts val="0"/>
                </a:spcBef>
                <a:spcAft>
                  <a:spcPts val="0"/>
                </a:spcAft>
                <a:buNone/>
              </a:pPr>
              <a:r>
                <a:rPr lang="en">
                  <a:solidFill>
                    <a:srgbClr val="FFFFFF"/>
                  </a:solidFill>
                  <a:latin typeface="Franklin Gothic"/>
                  <a:ea typeface="Franklin Gothic"/>
                  <a:cs typeface="Franklin Gothic"/>
                  <a:sym typeface="Franklin Gothic"/>
                </a:rPr>
                <a:t>- Spatial Organization of Words and Sentences</a:t>
              </a:r>
              <a:endParaRPr>
                <a:solidFill>
                  <a:srgbClr val="FFFFFF"/>
                </a:solidFill>
                <a:latin typeface="Franklin Gothic"/>
                <a:ea typeface="Franklin Gothic"/>
                <a:cs typeface="Franklin Gothic"/>
                <a:sym typeface="Franklin Gothic"/>
              </a:endParaRPr>
            </a:p>
          </p:txBody>
        </p:sp>
      </p:grpSp>
      <p:pic>
        <p:nvPicPr>
          <p:cNvPr id="471" name="Google Shape;471;p63" descr="A key graphic with the word &quot;knowledge&quot; because knowledge is they key to good writing."/>
          <p:cNvPicPr preferRelativeResize="0"/>
          <p:nvPr/>
        </p:nvPicPr>
        <p:blipFill>
          <a:blip r:embed="rId3">
            <a:alphaModFix/>
          </a:blip>
          <a:stretch>
            <a:fillRect/>
          </a:stretch>
        </p:blipFill>
        <p:spPr>
          <a:xfrm rot="-7889716">
            <a:off x="5116877" y="3667280"/>
            <a:ext cx="1760650" cy="1760650"/>
          </a:xfrm>
          <a:prstGeom prst="rect">
            <a:avLst/>
          </a:prstGeom>
          <a:noFill/>
          <a:ln>
            <a:noFill/>
          </a:ln>
        </p:spPr>
      </p:pic>
      <p:grpSp>
        <p:nvGrpSpPr>
          <p:cNvPr id="2" name="Group 1" descr="The Simple View of Writing states that foundational skills times composition skills equals written expression.">
            <a:extLst>
              <a:ext uri="{FF2B5EF4-FFF2-40B4-BE49-F238E27FC236}">
                <a16:creationId xmlns:a16="http://schemas.microsoft.com/office/drawing/2014/main" id="{50346D91-A418-6FA8-3BFD-0118633E25AD}"/>
              </a:ext>
            </a:extLst>
          </p:cNvPr>
          <p:cNvGrpSpPr/>
          <p:nvPr/>
        </p:nvGrpSpPr>
        <p:grpSpPr>
          <a:xfrm>
            <a:off x="674609" y="1019364"/>
            <a:ext cx="8093582" cy="4119869"/>
            <a:chOff x="694950" y="1035392"/>
            <a:chExt cx="8093582" cy="4119869"/>
          </a:xfrm>
        </p:grpSpPr>
        <p:grpSp>
          <p:nvGrpSpPr>
            <p:cNvPr id="455" name="Google Shape;455;p63"/>
            <p:cNvGrpSpPr/>
            <p:nvPr/>
          </p:nvGrpSpPr>
          <p:grpSpPr>
            <a:xfrm>
              <a:off x="2891009" y="1035392"/>
              <a:ext cx="2678103" cy="2925264"/>
              <a:chOff x="3071457" y="2013875"/>
              <a:chExt cx="1944600" cy="1569600"/>
            </a:xfrm>
          </p:grpSpPr>
          <p:sp>
            <p:nvSpPr>
              <p:cNvPr id="456" name="Google Shape;456;p63"/>
              <p:cNvSpPr/>
              <p:nvPr/>
            </p:nvSpPr>
            <p:spPr>
              <a:xfrm rot="10800000" flipH="1">
                <a:off x="3071457" y="2013875"/>
                <a:ext cx="1944600" cy="1569600"/>
              </a:xfrm>
              <a:prstGeom prst="round2DiagRect">
                <a:avLst>
                  <a:gd name="adj1" fmla="val 0"/>
                  <a:gd name="adj2" fmla="val 17764"/>
                </a:avLst>
              </a:prstGeom>
              <a:solidFill>
                <a:srgbClr val="6AC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Franklin Gothic"/>
                  <a:ea typeface="Franklin Gothic"/>
                  <a:cs typeface="Franklin Gothic"/>
                  <a:sym typeface="Franklin Gothic"/>
                </a:endParaRPr>
              </a:p>
            </p:txBody>
          </p:sp>
          <p:sp>
            <p:nvSpPr>
              <p:cNvPr id="457" name="Google Shape;457;p63"/>
              <p:cNvSpPr txBox="1"/>
              <p:nvPr/>
            </p:nvSpPr>
            <p:spPr>
              <a:xfrm>
                <a:off x="3124425" y="2113083"/>
                <a:ext cx="1833300" cy="459900"/>
              </a:xfrm>
              <a:prstGeom prst="rect">
                <a:avLst/>
              </a:prstGeom>
              <a:solidFill>
                <a:srgbClr val="6AC398"/>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700" b="1">
                    <a:solidFill>
                      <a:schemeClr val="tx1"/>
                    </a:solidFill>
                    <a:latin typeface="Franklin Gothic"/>
                    <a:ea typeface="Franklin Gothic"/>
                    <a:cs typeface="Franklin Gothic"/>
                    <a:sym typeface="Franklin Gothic"/>
                  </a:rPr>
                  <a:t>COMPOSITION </a:t>
                </a:r>
                <a:br>
                  <a:rPr lang="en" sz="1700" b="1">
                    <a:solidFill>
                      <a:schemeClr val="tx1"/>
                    </a:solidFill>
                    <a:latin typeface="Franklin Gothic"/>
                    <a:ea typeface="Franklin Gothic"/>
                    <a:cs typeface="Franklin Gothic"/>
                    <a:sym typeface="Franklin Gothic"/>
                  </a:rPr>
                </a:br>
                <a:r>
                  <a:rPr lang="en" sz="1700" b="1">
                    <a:solidFill>
                      <a:schemeClr val="tx1"/>
                    </a:solidFill>
                    <a:latin typeface="Franklin Gothic"/>
                    <a:ea typeface="Franklin Gothic"/>
                    <a:cs typeface="Franklin Gothic"/>
                    <a:sym typeface="Franklin Gothic"/>
                  </a:rPr>
                  <a:t>SKILLS</a:t>
                </a:r>
                <a:endParaRPr sz="1700" b="1">
                  <a:solidFill>
                    <a:schemeClr val="tx1"/>
                  </a:solidFill>
                  <a:latin typeface="Franklin Gothic"/>
                  <a:ea typeface="Franklin Gothic"/>
                  <a:cs typeface="Franklin Gothic"/>
                  <a:sym typeface="Franklin Gothic"/>
                </a:endParaRPr>
              </a:p>
            </p:txBody>
          </p:sp>
          <p:sp>
            <p:nvSpPr>
              <p:cNvPr id="458" name="Google Shape;458;p63"/>
              <p:cNvSpPr txBox="1"/>
              <p:nvPr/>
            </p:nvSpPr>
            <p:spPr>
              <a:xfrm>
                <a:off x="3342098" y="2436621"/>
                <a:ext cx="1573200" cy="512400"/>
              </a:xfrm>
              <a:prstGeom prst="rect">
                <a:avLst/>
              </a:prstGeom>
              <a:solidFill>
                <a:srgbClr val="6AC398"/>
              </a:solidFill>
              <a:ln>
                <a:noFill/>
              </a:ln>
            </p:spPr>
            <p:txBody>
              <a:bodyPr spcFirstLastPara="1" wrap="square" lIns="91425" tIns="91425" rIns="91425" bIns="91425" anchor="t" anchorCtr="0">
                <a:noAutofit/>
              </a:bodyPr>
              <a:lstStyle/>
              <a:p>
                <a:pPr marL="114300" lvl="0" indent="-114300" algn="l" rtl="0">
                  <a:lnSpc>
                    <a:spcPct val="115000"/>
                  </a:lnSpc>
                  <a:spcBef>
                    <a:spcPts val="0"/>
                  </a:spcBef>
                  <a:spcAft>
                    <a:spcPts val="0"/>
                  </a:spcAft>
                  <a:buNone/>
                </a:pPr>
                <a:r>
                  <a:rPr lang="en">
                    <a:solidFill>
                      <a:schemeClr val="tx1"/>
                    </a:solidFill>
                    <a:latin typeface="Franklin Gothic"/>
                    <a:ea typeface="Franklin Gothic"/>
                    <a:cs typeface="Franklin Gothic"/>
                    <a:sym typeface="Franklin Gothic"/>
                  </a:rPr>
                  <a:t>- Topic knowledge</a:t>
                </a:r>
                <a:endParaRPr>
                  <a:solidFill>
                    <a:schemeClr val="tx1"/>
                  </a:solidFill>
                  <a:latin typeface="Franklin Gothic"/>
                  <a:ea typeface="Franklin Gothic"/>
                  <a:cs typeface="Franklin Gothic"/>
                  <a:sym typeface="Franklin Gothic"/>
                </a:endParaRPr>
              </a:p>
              <a:p>
                <a:pPr marL="114300" lvl="0" indent="-114300" algn="l" rtl="0">
                  <a:lnSpc>
                    <a:spcPct val="115000"/>
                  </a:lnSpc>
                  <a:spcBef>
                    <a:spcPts val="0"/>
                  </a:spcBef>
                  <a:spcAft>
                    <a:spcPts val="0"/>
                  </a:spcAft>
                  <a:buNone/>
                </a:pPr>
                <a:r>
                  <a:rPr lang="en">
                    <a:solidFill>
                      <a:schemeClr val="tx1"/>
                    </a:solidFill>
                    <a:latin typeface="Franklin Gothic"/>
                    <a:ea typeface="Franklin Gothic"/>
                    <a:cs typeface="Franklin Gothic"/>
                    <a:sym typeface="Franklin Gothic"/>
                  </a:rPr>
                  <a:t>- Vocabulary knowledge and word choice</a:t>
                </a:r>
                <a:endParaRPr>
                  <a:solidFill>
                    <a:schemeClr val="tx1"/>
                  </a:solidFill>
                  <a:latin typeface="Franklin Gothic"/>
                  <a:ea typeface="Franklin Gothic"/>
                  <a:cs typeface="Franklin Gothic"/>
                  <a:sym typeface="Franklin Gothic"/>
                </a:endParaRPr>
              </a:p>
              <a:p>
                <a:pPr marL="114300" lvl="0" indent="-114300" algn="l" rtl="0">
                  <a:lnSpc>
                    <a:spcPct val="115000"/>
                  </a:lnSpc>
                  <a:spcBef>
                    <a:spcPts val="0"/>
                  </a:spcBef>
                  <a:spcAft>
                    <a:spcPts val="0"/>
                  </a:spcAft>
                  <a:buNone/>
                </a:pPr>
                <a:r>
                  <a:rPr lang="en">
                    <a:solidFill>
                      <a:schemeClr val="tx1"/>
                    </a:solidFill>
                    <a:latin typeface="Franklin Gothic"/>
                    <a:ea typeface="Franklin Gothic"/>
                    <a:cs typeface="Franklin Gothic"/>
                    <a:sym typeface="Franklin Gothic"/>
                  </a:rPr>
                  <a:t>- Sentence formulation</a:t>
                </a:r>
                <a:endParaRPr>
                  <a:solidFill>
                    <a:schemeClr val="tx1"/>
                  </a:solidFill>
                  <a:latin typeface="Franklin Gothic"/>
                  <a:ea typeface="Franklin Gothic"/>
                  <a:cs typeface="Franklin Gothic"/>
                  <a:sym typeface="Franklin Gothic"/>
                </a:endParaRPr>
              </a:p>
              <a:p>
                <a:pPr marL="114300" lvl="0" indent="-114300" algn="l" rtl="0">
                  <a:lnSpc>
                    <a:spcPct val="115000"/>
                  </a:lnSpc>
                  <a:spcBef>
                    <a:spcPts val="0"/>
                  </a:spcBef>
                  <a:spcAft>
                    <a:spcPts val="0"/>
                  </a:spcAft>
                  <a:buNone/>
                </a:pPr>
                <a:r>
                  <a:rPr lang="en">
                    <a:solidFill>
                      <a:schemeClr val="tx1"/>
                    </a:solidFill>
                    <a:latin typeface="Franklin Gothic"/>
                    <a:ea typeface="Franklin Gothic"/>
                    <a:cs typeface="Franklin Gothic"/>
                    <a:sym typeface="Franklin Gothic"/>
                  </a:rPr>
                  <a:t>- Knowledge of audience, genre, purpose</a:t>
                </a:r>
                <a:endParaRPr>
                  <a:solidFill>
                    <a:schemeClr val="tx1"/>
                  </a:solidFill>
                  <a:latin typeface="Franklin Gothic"/>
                  <a:ea typeface="Franklin Gothic"/>
                  <a:cs typeface="Franklin Gothic"/>
                  <a:sym typeface="Franklin Gothic"/>
                </a:endParaRPr>
              </a:p>
            </p:txBody>
          </p:sp>
        </p:grpSp>
        <p:grpSp>
          <p:nvGrpSpPr>
            <p:cNvPr id="463" name="Google Shape;463;p63"/>
            <p:cNvGrpSpPr/>
            <p:nvPr/>
          </p:nvGrpSpPr>
          <p:grpSpPr>
            <a:xfrm>
              <a:off x="5569145" y="1035392"/>
              <a:ext cx="3219387" cy="2925264"/>
              <a:chOff x="5015938" y="2013875"/>
              <a:chExt cx="3001200" cy="1569600"/>
            </a:xfrm>
          </p:grpSpPr>
          <p:sp>
            <p:nvSpPr>
              <p:cNvPr id="464" name="Google Shape;464;p63"/>
              <p:cNvSpPr/>
              <p:nvPr/>
            </p:nvSpPr>
            <p:spPr>
              <a:xfrm>
                <a:off x="5015938" y="2013875"/>
                <a:ext cx="3001200" cy="1569600"/>
              </a:xfrm>
              <a:prstGeom prst="round2DiagRect">
                <a:avLst>
                  <a:gd name="adj1" fmla="val 0"/>
                  <a:gd name="adj2" fmla="val 17764"/>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Franklin Gothic"/>
                  <a:ea typeface="Franklin Gothic"/>
                  <a:cs typeface="Franklin Gothic"/>
                  <a:sym typeface="Franklin Gothic"/>
                </a:endParaRPr>
              </a:p>
              <a:p>
                <a:pPr marL="0" lvl="0" indent="0" algn="l" rtl="0">
                  <a:spcBef>
                    <a:spcPts val="0"/>
                  </a:spcBef>
                  <a:spcAft>
                    <a:spcPts val="0"/>
                  </a:spcAft>
                  <a:buNone/>
                </a:pPr>
                <a:endParaRPr>
                  <a:latin typeface="Franklin Gothic"/>
                  <a:ea typeface="Franklin Gothic"/>
                  <a:cs typeface="Franklin Gothic"/>
                  <a:sym typeface="Franklin Gothic"/>
                </a:endParaRPr>
              </a:p>
              <a:p>
                <a:pPr marL="0" lvl="0" indent="0" algn="l" rtl="0">
                  <a:spcBef>
                    <a:spcPts val="0"/>
                  </a:spcBef>
                  <a:spcAft>
                    <a:spcPts val="0"/>
                  </a:spcAft>
                  <a:buNone/>
                </a:pPr>
                <a:endParaRPr>
                  <a:latin typeface="Franklin Gothic"/>
                  <a:ea typeface="Franklin Gothic"/>
                  <a:cs typeface="Franklin Gothic"/>
                  <a:sym typeface="Franklin Gothic"/>
                </a:endParaRPr>
              </a:p>
              <a:p>
                <a:pPr marL="0" lvl="0" indent="0" algn="l" rtl="0">
                  <a:spcBef>
                    <a:spcPts val="0"/>
                  </a:spcBef>
                  <a:spcAft>
                    <a:spcPts val="0"/>
                  </a:spcAft>
                  <a:buNone/>
                </a:pPr>
                <a:endParaRPr>
                  <a:latin typeface="Franklin Gothic"/>
                  <a:ea typeface="Franklin Gothic"/>
                  <a:cs typeface="Franklin Gothic"/>
                  <a:sym typeface="Franklin Gothic"/>
                </a:endParaRPr>
              </a:p>
            </p:txBody>
          </p:sp>
          <p:sp>
            <p:nvSpPr>
              <p:cNvPr id="465" name="Google Shape;465;p63"/>
              <p:cNvSpPr txBox="1"/>
              <p:nvPr/>
            </p:nvSpPr>
            <p:spPr>
              <a:xfrm>
                <a:off x="5307987" y="2104813"/>
                <a:ext cx="2417100" cy="459900"/>
              </a:xfrm>
              <a:prstGeom prst="rect">
                <a:avLst/>
              </a:prstGeom>
              <a:solidFill>
                <a:srgbClr val="002060"/>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700" b="1">
                    <a:solidFill>
                      <a:schemeClr val="lt1"/>
                    </a:solidFill>
                    <a:latin typeface="Franklin Gothic"/>
                    <a:ea typeface="Franklin Gothic"/>
                    <a:cs typeface="Franklin Gothic"/>
                    <a:sym typeface="Franklin Gothic"/>
                  </a:rPr>
                  <a:t>SKILLED </a:t>
                </a:r>
                <a:endParaRPr sz="1700" b="1">
                  <a:solidFill>
                    <a:schemeClr val="lt1"/>
                  </a:solidFill>
                  <a:latin typeface="Franklin Gothic"/>
                  <a:ea typeface="Franklin Gothic"/>
                  <a:cs typeface="Franklin Gothic"/>
                  <a:sym typeface="Franklin Gothic"/>
                </a:endParaRPr>
              </a:p>
              <a:p>
                <a:pPr marL="0" lvl="0" indent="0" algn="ctr" rtl="0">
                  <a:spcBef>
                    <a:spcPts val="0"/>
                  </a:spcBef>
                  <a:spcAft>
                    <a:spcPts val="0"/>
                  </a:spcAft>
                  <a:buClr>
                    <a:schemeClr val="dk1"/>
                  </a:buClr>
                  <a:buSzPts val="1100"/>
                  <a:buFont typeface="Arial"/>
                  <a:buNone/>
                </a:pPr>
                <a:r>
                  <a:rPr lang="en" sz="1700" b="1">
                    <a:solidFill>
                      <a:schemeClr val="lt1"/>
                    </a:solidFill>
                    <a:latin typeface="Franklin Gothic"/>
                    <a:ea typeface="Franklin Gothic"/>
                    <a:cs typeface="Franklin Gothic"/>
                    <a:sym typeface="Franklin Gothic"/>
                  </a:rPr>
                  <a:t>WRITTEN EXPRESSION</a:t>
                </a:r>
                <a:endParaRPr sz="1700" b="1">
                  <a:solidFill>
                    <a:schemeClr val="lt1"/>
                  </a:solidFill>
                  <a:latin typeface="Franklin Gothic"/>
                  <a:ea typeface="Franklin Gothic"/>
                  <a:cs typeface="Franklin Gothic"/>
                  <a:sym typeface="Franklin Gothic"/>
                </a:endParaRPr>
              </a:p>
            </p:txBody>
          </p:sp>
          <p:sp>
            <p:nvSpPr>
              <p:cNvPr id="466" name="Google Shape;466;p63"/>
              <p:cNvSpPr txBox="1"/>
              <p:nvPr/>
            </p:nvSpPr>
            <p:spPr>
              <a:xfrm>
                <a:off x="5495571" y="2582037"/>
                <a:ext cx="2184000" cy="512400"/>
              </a:xfrm>
              <a:prstGeom prst="rect">
                <a:avLst/>
              </a:prstGeom>
              <a:solidFill>
                <a:srgbClr val="00206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2200">
                    <a:solidFill>
                      <a:srgbClr val="FFFFFF"/>
                    </a:solidFill>
                    <a:latin typeface="Franklin Gothic"/>
                    <a:ea typeface="Franklin Gothic"/>
                    <a:cs typeface="Franklin Gothic"/>
                    <a:sym typeface="Franklin Gothic"/>
                  </a:rPr>
                  <a:t>Ability to express meaning in text</a:t>
                </a:r>
                <a:endParaRPr sz="2200">
                  <a:solidFill>
                    <a:srgbClr val="FFFFFF"/>
                  </a:solidFill>
                  <a:latin typeface="Franklin Gothic"/>
                  <a:ea typeface="Franklin Gothic"/>
                  <a:cs typeface="Franklin Gothic"/>
                  <a:sym typeface="Franklin Gothic"/>
                </a:endParaRPr>
              </a:p>
            </p:txBody>
          </p:sp>
        </p:grpSp>
        <p:sp>
          <p:nvSpPr>
            <p:cNvPr id="467" name="Google Shape;467;p63"/>
            <p:cNvSpPr/>
            <p:nvPr/>
          </p:nvSpPr>
          <p:spPr>
            <a:xfrm>
              <a:off x="2528185" y="2082563"/>
              <a:ext cx="799800" cy="831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3"/>
            <p:cNvSpPr txBox="1"/>
            <p:nvPr/>
          </p:nvSpPr>
          <p:spPr>
            <a:xfrm>
              <a:off x="2614727" y="1890825"/>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dirty="0">
                  <a:solidFill>
                    <a:srgbClr val="002060"/>
                  </a:solidFill>
                  <a:latin typeface="Libre Franklin"/>
                  <a:ea typeface="Libre Franklin"/>
                  <a:cs typeface="Libre Franklin"/>
                  <a:sym typeface="Libre Franklin"/>
                </a:rPr>
                <a:t>x</a:t>
              </a:r>
              <a:endParaRPr sz="6000" b="1" dirty="0">
                <a:solidFill>
                  <a:srgbClr val="002060"/>
                </a:solidFill>
                <a:latin typeface="Libre Franklin"/>
                <a:ea typeface="Libre Franklin"/>
                <a:cs typeface="Libre Franklin"/>
                <a:sym typeface="Libre Franklin"/>
              </a:endParaRPr>
            </a:p>
          </p:txBody>
        </p:sp>
        <p:sp>
          <p:nvSpPr>
            <p:cNvPr id="469" name="Google Shape;469;p63"/>
            <p:cNvSpPr/>
            <p:nvPr/>
          </p:nvSpPr>
          <p:spPr>
            <a:xfrm>
              <a:off x="5254298" y="2093090"/>
              <a:ext cx="799800" cy="831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3"/>
            <p:cNvSpPr txBox="1"/>
            <p:nvPr/>
          </p:nvSpPr>
          <p:spPr>
            <a:xfrm>
              <a:off x="5339950" y="1939563"/>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002060"/>
                  </a:solidFill>
                  <a:latin typeface="Libre Franklin"/>
                  <a:ea typeface="Libre Franklin"/>
                  <a:cs typeface="Libre Franklin"/>
                  <a:sym typeface="Libre Franklin"/>
                </a:rPr>
                <a:t>=</a:t>
              </a:r>
              <a:endParaRPr sz="6000" b="1">
                <a:solidFill>
                  <a:srgbClr val="002060"/>
                </a:solidFill>
                <a:latin typeface="Libre Franklin"/>
                <a:ea typeface="Libre Franklin"/>
                <a:cs typeface="Libre Franklin"/>
                <a:sym typeface="Libre Franklin"/>
              </a:endParaRPr>
            </a:p>
          </p:txBody>
        </p:sp>
        <p:sp>
          <p:nvSpPr>
            <p:cNvPr id="472" name="Google Shape;472;p63"/>
            <p:cNvSpPr txBox="1"/>
            <p:nvPr/>
          </p:nvSpPr>
          <p:spPr>
            <a:xfrm rot="129545">
              <a:off x="4333626" y="4414647"/>
              <a:ext cx="3097599" cy="74061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solidFill>
                    <a:srgbClr val="102649"/>
                  </a:solidFill>
                  <a:latin typeface="Franklin Gothic"/>
                  <a:ea typeface="Franklin Gothic"/>
                  <a:cs typeface="Franklin Gothic"/>
                  <a:sym typeface="Franklin Gothic"/>
                </a:rPr>
                <a:t>KNOWLEDGE</a:t>
              </a:r>
              <a:endParaRPr sz="1000" b="1">
                <a:solidFill>
                  <a:srgbClr val="102649"/>
                </a:solidFill>
                <a:latin typeface="Franklin Gothic"/>
                <a:ea typeface="Franklin Gothic"/>
                <a:cs typeface="Franklin Gothic"/>
                <a:sym typeface="Franklin Gothic"/>
              </a:endParaRPr>
            </a:p>
          </p:txBody>
        </p:sp>
        <p:sp>
          <p:nvSpPr>
            <p:cNvPr id="473" name="Google Shape;473;p63"/>
            <p:cNvSpPr txBox="1"/>
            <p:nvPr/>
          </p:nvSpPr>
          <p:spPr>
            <a:xfrm>
              <a:off x="694950" y="3689625"/>
              <a:ext cx="1721100" cy="5694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2500" b="1">
                  <a:solidFill>
                    <a:srgbClr val="102649"/>
                  </a:solidFill>
                  <a:latin typeface="Franklin Gothic"/>
                  <a:ea typeface="Franklin Gothic"/>
                  <a:cs typeface="Franklin Gothic"/>
                  <a:sym typeface="Franklin Gothic"/>
                </a:rPr>
                <a:t>ENCODING</a:t>
              </a:r>
              <a:endParaRPr sz="2500">
                <a:solidFill>
                  <a:srgbClr val="102649"/>
                </a:solidFill>
                <a:latin typeface="Franklin Gothic"/>
                <a:ea typeface="Franklin Gothic"/>
                <a:cs typeface="Franklin Gothic"/>
                <a:sym typeface="Franklin Gothic"/>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80" name="Google Shape;480;p64">
            <a:extLst>
              <a:ext uri="{C183D7F6-B498-43B3-948B-1728B52AA6E4}">
                <adec:decorative xmlns:adec="http://schemas.microsoft.com/office/drawing/2017/decorative" val="1"/>
              </a:ext>
            </a:extLst>
          </p:cNvPr>
          <p:cNvSpPr txBox="1">
            <a:spLocks noGrp="1"/>
          </p:cNvSpPr>
          <p:nvPr>
            <p:ph type="title"/>
          </p:nvPr>
        </p:nvSpPr>
        <p:spPr>
          <a:xfrm>
            <a:off x="216450" y="78475"/>
            <a:ext cx="85095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007780"/>
              </a:buClr>
              <a:buSzPts val="2970"/>
              <a:buFont typeface="Libre Franklin Medium"/>
              <a:buNone/>
            </a:pPr>
            <a:r>
              <a:rPr lang="en" sz="3600" b="1">
                <a:solidFill>
                  <a:srgbClr val="6AC398"/>
                </a:solidFill>
                <a:latin typeface="Franklin Gothic"/>
                <a:ea typeface="Franklin Gothic"/>
                <a:cs typeface="Franklin Gothic"/>
                <a:sym typeface="Franklin Gothic"/>
              </a:rPr>
              <a:t>The Writing Rope (Sedita, 2019)</a:t>
            </a:r>
            <a:endParaRPr sz="2100" b="1">
              <a:latin typeface="Franklin Gothic"/>
              <a:ea typeface="Franklin Gothic"/>
              <a:cs typeface="Franklin Gothic"/>
              <a:sym typeface="Franklin Gothic"/>
            </a:endParaRPr>
          </a:p>
        </p:txBody>
      </p:sp>
      <p:pic>
        <p:nvPicPr>
          <p:cNvPr id="481" name="Google Shape;481;p6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471200" y="1072675"/>
            <a:ext cx="5550875" cy="3990251"/>
          </a:xfrm>
          <a:prstGeom prst="rect">
            <a:avLst/>
          </a:prstGeom>
          <a:noFill/>
          <a:ln>
            <a:noFill/>
          </a:ln>
          <a:effectLst>
            <a:outerShdw blurRad="57150" dist="19050" dir="5400000" algn="bl" rotWithShape="0">
              <a:srgbClr val="000000">
                <a:alpha val="50000"/>
              </a:srgbClr>
            </a:outerShdw>
          </a:effectLst>
        </p:spPr>
      </p:pic>
      <p:sp>
        <p:nvSpPr>
          <p:cNvPr id="482" name="Google Shape;482;p64">
            <a:extLst>
              <a:ext uri="{C183D7F6-B498-43B3-948B-1728B52AA6E4}">
                <adec:decorative xmlns:adec="http://schemas.microsoft.com/office/drawing/2017/decorative" val="1"/>
              </a:ext>
            </a:extLst>
          </p:cNvPr>
          <p:cNvSpPr txBox="1"/>
          <p:nvPr/>
        </p:nvSpPr>
        <p:spPr>
          <a:xfrm>
            <a:off x="288575" y="1184225"/>
            <a:ext cx="2698200" cy="217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102649"/>
                </a:solidFill>
                <a:latin typeface="Franklin Gothic"/>
                <a:ea typeface="Franklin Gothic"/>
                <a:cs typeface="Franklin Gothic"/>
                <a:sym typeface="Franklin Gothic"/>
              </a:rPr>
              <a:t>Like reading, many skills make up skilled writing.</a:t>
            </a:r>
            <a:endParaRPr sz="20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0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000" b="1">
                <a:solidFill>
                  <a:srgbClr val="102649"/>
                </a:solidFill>
                <a:latin typeface="Franklin Gothic"/>
                <a:ea typeface="Franklin Gothic"/>
                <a:cs typeface="Franklin Gothic"/>
                <a:sym typeface="Franklin Gothic"/>
              </a:rPr>
              <a:t>Writing is challenging because it requires a variety of motor, cognitive, and verbal skills.</a:t>
            </a:r>
            <a:endParaRPr sz="2000" b="1">
              <a:solidFill>
                <a:srgbClr val="102649"/>
              </a:solidFill>
              <a:latin typeface="Franklin Gothic"/>
              <a:ea typeface="Franklin Gothic"/>
              <a:cs typeface="Franklin Gothic"/>
              <a:sym typeface="Franklin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5"/>
          <p:cNvSpPr txBox="1">
            <a:spLocks noGrp="1"/>
          </p:cNvSpPr>
          <p:nvPr>
            <p:ph type="title"/>
          </p:nvPr>
        </p:nvSpPr>
        <p:spPr>
          <a:xfrm>
            <a:off x="284875" y="1582550"/>
            <a:ext cx="59583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a:latin typeface="Franklin Gothic"/>
              <a:ea typeface="Franklin Gothic"/>
              <a:cs typeface="Franklin Gothic"/>
              <a:sym typeface="Franklin Gothic"/>
            </a:endParaRPr>
          </a:p>
          <a:p>
            <a:pPr marL="0" lvl="0" indent="0" algn="l" rtl="0">
              <a:spcBef>
                <a:spcPts val="0"/>
              </a:spcBef>
              <a:spcAft>
                <a:spcPts val="0"/>
              </a:spcAft>
              <a:buNone/>
            </a:pPr>
            <a:r>
              <a:rPr lang="en" sz="6000" b="1">
                <a:latin typeface="Franklin Gothic"/>
                <a:ea typeface="Franklin Gothic"/>
                <a:cs typeface="Franklin Gothic"/>
                <a:sym typeface="Franklin Gothic"/>
              </a:rPr>
              <a:t>How is writing taught in younger grades?</a:t>
            </a:r>
            <a:endParaRPr sz="5300" b="1">
              <a:latin typeface="Franklin Gothic"/>
              <a:ea typeface="Franklin Gothic"/>
              <a:cs typeface="Franklin Gothic"/>
              <a:sym typeface="Franklin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graphicFrame>
        <p:nvGraphicFramePr>
          <p:cNvPr id="492" name="Google Shape;492;p66">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9801435"/>
              </p:ext>
            </p:extLst>
          </p:nvPr>
        </p:nvGraphicFramePr>
        <p:xfrm>
          <a:off x="802825" y="572675"/>
          <a:ext cx="7390725" cy="3781200"/>
        </p:xfrm>
        <a:graphic>
          <a:graphicData uri="http://schemas.openxmlformats.org/drawingml/2006/table">
            <a:tbl>
              <a:tblPr firstRow="1">
                <a:noFill/>
                <a:tableStyleId>{F8A60A1E-BF94-412E-A449-16BFC641359F}</a:tableStyleId>
              </a:tblPr>
              <a:tblGrid>
                <a:gridCol w="3213975">
                  <a:extLst>
                    <a:ext uri="{9D8B030D-6E8A-4147-A177-3AD203B41FA5}">
                      <a16:colId xmlns:a16="http://schemas.microsoft.com/office/drawing/2014/main" val="20000"/>
                    </a:ext>
                  </a:extLst>
                </a:gridCol>
                <a:gridCol w="696125">
                  <a:extLst>
                    <a:ext uri="{9D8B030D-6E8A-4147-A177-3AD203B41FA5}">
                      <a16:colId xmlns:a16="http://schemas.microsoft.com/office/drawing/2014/main" val="20001"/>
                    </a:ext>
                  </a:extLst>
                </a:gridCol>
                <a:gridCol w="696125">
                  <a:extLst>
                    <a:ext uri="{9D8B030D-6E8A-4147-A177-3AD203B41FA5}">
                      <a16:colId xmlns:a16="http://schemas.microsoft.com/office/drawing/2014/main" val="20002"/>
                    </a:ext>
                  </a:extLst>
                </a:gridCol>
                <a:gridCol w="696125">
                  <a:extLst>
                    <a:ext uri="{9D8B030D-6E8A-4147-A177-3AD203B41FA5}">
                      <a16:colId xmlns:a16="http://schemas.microsoft.com/office/drawing/2014/main" val="20003"/>
                    </a:ext>
                  </a:extLst>
                </a:gridCol>
                <a:gridCol w="696125">
                  <a:extLst>
                    <a:ext uri="{9D8B030D-6E8A-4147-A177-3AD203B41FA5}">
                      <a16:colId xmlns:a16="http://schemas.microsoft.com/office/drawing/2014/main" val="20004"/>
                    </a:ext>
                  </a:extLst>
                </a:gridCol>
                <a:gridCol w="696125">
                  <a:extLst>
                    <a:ext uri="{9D8B030D-6E8A-4147-A177-3AD203B41FA5}">
                      <a16:colId xmlns:a16="http://schemas.microsoft.com/office/drawing/2014/main" val="20005"/>
                    </a:ext>
                  </a:extLst>
                </a:gridCol>
                <a:gridCol w="696125">
                  <a:extLst>
                    <a:ext uri="{9D8B030D-6E8A-4147-A177-3AD203B41FA5}">
                      <a16:colId xmlns:a16="http://schemas.microsoft.com/office/drawing/2014/main" val="20006"/>
                    </a:ext>
                  </a:extLst>
                </a:gridCol>
              </a:tblGrid>
              <a:tr h="354950">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6AC398"/>
                    </a:solidFill>
                  </a:tcPr>
                </a:tc>
                <a:tc>
                  <a:txBody>
                    <a:bodyPr/>
                    <a:lstStyle/>
                    <a:p>
                      <a:pPr marL="0" lvl="0" indent="0" algn="ctr" rtl="0">
                        <a:lnSpc>
                          <a:spcPct val="115000"/>
                        </a:lnSpc>
                        <a:spcBef>
                          <a:spcPts val="0"/>
                        </a:spcBef>
                        <a:spcAft>
                          <a:spcPts val="0"/>
                        </a:spcAft>
                        <a:buNone/>
                      </a:pPr>
                      <a:r>
                        <a:rPr lang="en" sz="1300" b="1">
                          <a:latin typeface="Franklin Gothic"/>
                          <a:ea typeface="Franklin Gothic"/>
                          <a:cs typeface="Franklin Gothic"/>
                          <a:sym typeface="Franklin Gothic"/>
                        </a:rPr>
                        <a:t>K</a:t>
                      </a:r>
                      <a:endParaRPr sz="1300" b="1">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6AC398"/>
                    </a:solidFill>
                  </a:tcPr>
                </a:tc>
                <a:tc>
                  <a:txBody>
                    <a:bodyPr/>
                    <a:lstStyle/>
                    <a:p>
                      <a:pPr marL="0" lvl="0" indent="0" algn="ctr" rtl="0">
                        <a:lnSpc>
                          <a:spcPct val="115000"/>
                        </a:lnSpc>
                        <a:spcBef>
                          <a:spcPts val="0"/>
                        </a:spcBef>
                        <a:spcAft>
                          <a:spcPts val="0"/>
                        </a:spcAft>
                        <a:buNone/>
                      </a:pPr>
                      <a:r>
                        <a:rPr lang="en" sz="1300" b="1">
                          <a:latin typeface="Franklin Gothic"/>
                          <a:ea typeface="Franklin Gothic"/>
                          <a:cs typeface="Franklin Gothic"/>
                          <a:sym typeface="Franklin Gothic"/>
                        </a:rPr>
                        <a:t>1</a:t>
                      </a:r>
                      <a:endParaRPr sz="1300" b="1">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6AC398"/>
                    </a:solidFill>
                  </a:tcPr>
                </a:tc>
                <a:tc>
                  <a:txBody>
                    <a:bodyPr/>
                    <a:lstStyle/>
                    <a:p>
                      <a:pPr marL="0" lvl="0" indent="0" algn="ctr" rtl="0">
                        <a:lnSpc>
                          <a:spcPct val="115000"/>
                        </a:lnSpc>
                        <a:spcBef>
                          <a:spcPts val="0"/>
                        </a:spcBef>
                        <a:spcAft>
                          <a:spcPts val="0"/>
                        </a:spcAft>
                        <a:buNone/>
                      </a:pPr>
                      <a:r>
                        <a:rPr lang="en" sz="1300" b="1">
                          <a:latin typeface="Franklin Gothic"/>
                          <a:ea typeface="Franklin Gothic"/>
                          <a:cs typeface="Franklin Gothic"/>
                          <a:sym typeface="Franklin Gothic"/>
                        </a:rPr>
                        <a:t>2</a:t>
                      </a:r>
                      <a:endParaRPr sz="1300" b="1">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6AC398"/>
                    </a:solidFill>
                  </a:tcPr>
                </a:tc>
                <a:tc>
                  <a:txBody>
                    <a:bodyPr/>
                    <a:lstStyle/>
                    <a:p>
                      <a:pPr marL="0" lvl="0" indent="0" algn="ctr" rtl="0">
                        <a:lnSpc>
                          <a:spcPct val="115000"/>
                        </a:lnSpc>
                        <a:spcBef>
                          <a:spcPts val="0"/>
                        </a:spcBef>
                        <a:spcAft>
                          <a:spcPts val="0"/>
                        </a:spcAft>
                        <a:buNone/>
                      </a:pPr>
                      <a:r>
                        <a:rPr lang="en" sz="1300" b="1">
                          <a:latin typeface="Franklin Gothic"/>
                          <a:ea typeface="Franklin Gothic"/>
                          <a:cs typeface="Franklin Gothic"/>
                          <a:sym typeface="Franklin Gothic"/>
                        </a:rPr>
                        <a:t>3</a:t>
                      </a:r>
                      <a:endParaRPr sz="1300" b="1">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6AC398"/>
                    </a:solidFill>
                  </a:tcPr>
                </a:tc>
                <a:tc>
                  <a:txBody>
                    <a:bodyPr/>
                    <a:lstStyle/>
                    <a:p>
                      <a:pPr marL="0" lvl="0" indent="0" algn="ctr" rtl="0">
                        <a:lnSpc>
                          <a:spcPct val="115000"/>
                        </a:lnSpc>
                        <a:spcBef>
                          <a:spcPts val="0"/>
                        </a:spcBef>
                        <a:spcAft>
                          <a:spcPts val="0"/>
                        </a:spcAft>
                        <a:buNone/>
                      </a:pPr>
                      <a:r>
                        <a:rPr lang="en" sz="1300" b="1">
                          <a:latin typeface="Franklin Gothic"/>
                          <a:ea typeface="Franklin Gothic"/>
                          <a:cs typeface="Franklin Gothic"/>
                          <a:sym typeface="Franklin Gothic"/>
                        </a:rPr>
                        <a:t>4</a:t>
                      </a:r>
                      <a:endParaRPr sz="1300" b="1">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6AC398"/>
                    </a:solidFill>
                  </a:tcPr>
                </a:tc>
                <a:tc>
                  <a:txBody>
                    <a:bodyPr/>
                    <a:lstStyle/>
                    <a:p>
                      <a:pPr marL="0" lvl="0" indent="0" algn="ctr" rtl="0">
                        <a:lnSpc>
                          <a:spcPct val="115000"/>
                        </a:lnSpc>
                        <a:spcBef>
                          <a:spcPts val="0"/>
                        </a:spcBef>
                        <a:spcAft>
                          <a:spcPts val="0"/>
                        </a:spcAft>
                        <a:buNone/>
                      </a:pPr>
                      <a:r>
                        <a:rPr lang="en" sz="1300" b="1">
                          <a:latin typeface="Franklin Gothic"/>
                          <a:ea typeface="Franklin Gothic"/>
                          <a:cs typeface="Franklin Gothic"/>
                          <a:sym typeface="Franklin Gothic"/>
                        </a:rPr>
                        <a:t>5</a:t>
                      </a:r>
                      <a:endParaRPr sz="1300" b="1">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6AC398"/>
                    </a:solidFill>
                  </a:tcPr>
                </a:tc>
                <a:extLst>
                  <a:ext uri="{0D108BD9-81ED-4DB2-BD59-A6C34878D82A}">
                    <a16:rowId xmlns:a16="http://schemas.microsoft.com/office/drawing/2014/main" val="10000"/>
                  </a:ext>
                </a:extLst>
              </a:tr>
              <a:tr h="354950">
                <a:tc>
                  <a:txBody>
                    <a:bodyPr/>
                    <a:lstStyle/>
                    <a:p>
                      <a:pPr marL="0" lvl="0" indent="0" algn="l" rtl="0">
                        <a:lnSpc>
                          <a:spcPct val="115000"/>
                        </a:lnSpc>
                        <a:spcBef>
                          <a:spcPts val="0"/>
                        </a:spcBef>
                        <a:spcAft>
                          <a:spcPts val="0"/>
                        </a:spcAft>
                        <a:buNone/>
                      </a:pPr>
                      <a:r>
                        <a:rPr lang="en" sz="1300" b="1">
                          <a:latin typeface="Franklin Gothic"/>
                          <a:ea typeface="Franklin Gothic"/>
                          <a:cs typeface="Franklin Gothic"/>
                          <a:sym typeface="Franklin Gothic"/>
                        </a:rPr>
                        <a:t>Handwriting Print</a:t>
                      </a:r>
                      <a:endParaRPr sz="1300" b="1">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endParaRPr sz="1000">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54950">
                <a:tc>
                  <a:txBody>
                    <a:bodyPr/>
                    <a:lstStyle/>
                    <a:p>
                      <a:pPr marL="0" lvl="0" indent="0" algn="l" rtl="0">
                        <a:lnSpc>
                          <a:spcPct val="115000"/>
                        </a:lnSpc>
                        <a:spcBef>
                          <a:spcPts val="0"/>
                        </a:spcBef>
                        <a:spcAft>
                          <a:spcPts val="0"/>
                        </a:spcAft>
                        <a:buNone/>
                      </a:pPr>
                      <a:r>
                        <a:rPr lang="en" sz="1300" b="1">
                          <a:latin typeface="Franklin Gothic"/>
                          <a:ea typeface="Franklin Gothic"/>
                          <a:cs typeface="Franklin Gothic"/>
                          <a:sym typeface="Franklin Gothic"/>
                        </a:rPr>
                        <a:t>Handwriting Cursive</a:t>
                      </a:r>
                      <a:endParaRPr sz="1300" b="1">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extLst>
                  <a:ext uri="{0D108BD9-81ED-4DB2-BD59-A6C34878D82A}">
                    <a16:rowId xmlns:a16="http://schemas.microsoft.com/office/drawing/2014/main" val="10002"/>
                  </a:ext>
                </a:extLst>
              </a:tr>
              <a:tr h="345850">
                <a:tc>
                  <a:txBody>
                    <a:bodyPr/>
                    <a:lstStyle/>
                    <a:p>
                      <a:pPr marL="0" lvl="0" indent="0" algn="l" rtl="0">
                        <a:lnSpc>
                          <a:spcPct val="115000"/>
                        </a:lnSpc>
                        <a:spcBef>
                          <a:spcPts val="0"/>
                        </a:spcBef>
                        <a:spcAft>
                          <a:spcPts val="0"/>
                        </a:spcAft>
                        <a:buNone/>
                      </a:pPr>
                      <a:r>
                        <a:rPr lang="en" sz="1300" b="1">
                          <a:latin typeface="Franklin Gothic"/>
                          <a:ea typeface="Franklin Gothic"/>
                          <a:cs typeface="Franklin Gothic"/>
                          <a:sym typeface="Franklin Gothic"/>
                        </a:rPr>
                        <a:t>Compose Opinion Pieces</a:t>
                      </a:r>
                      <a:endParaRPr sz="1300" b="1">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35825">
                <a:tc>
                  <a:txBody>
                    <a:bodyPr/>
                    <a:lstStyle/>
                    <a:p>
                      <a:pPr marL="0" lvl="0" indent="0" algn="l" rtl="0">
                        <a:lnSpc>
                          <a:spcPct val="115000"/>
                        </a:lnSpc>
                        <a:spcBef>
                          <a:spcPts val="0"/>
                        </a:spcBef>
                        <a:spcAft>
                          <a:spcPts val="0"/>
                        </a:spcAft>
                        <a:buNone/>
                      </a:pPr>
                      <a:r>
                        <a:rPr lang="en" sz="1300" b="1">
                          <a:latin typeface="Franklin Gothic"/>
                          <a:ea typeface="Franklin Gothic"/>
                          <a:cs typeface="Franklin Gothic"/>
                          <a:sym typeface="Franklin Gothic"/>
                        </a:rPr>
                        <a:t>Compose Informational Pieces</a:t>
                      </a:r>
                      <a:endParaRPr sz="1300" b="1">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extLst>
                  <a:ext uri="{0D108BD9-81ED-4DB2-BD59-A6C34878D82A}">
                    <a16:rowId xmlns:a16="http://schemas.microsoft.com/office/drawing/2014/main" val="10004"/>
                  </a:ext>
                </a:extLst>
              </a:tr>
              <a:tr h="335825">
                <a:tc>
                  <a:txBody>
                    <a:bodyPr/>
                    <a:lstStyle/>
                    <a:p>
                      <a:pPr marL="0" lvl="0" indent="0" algn="l" rtl="0">
                        <a:lnSpc>
                          <a:spcPct val="115000"/>
                        </a:lnSpc>
                        <a:spcBef>
                          <a:spcPts val="0"/>
                        </a:spcBef>
                        <a:spcAft>
                          <a:spcPts val="0"/>
                        </a:spcAft>
                        <a:buNone/>
                      </a:pPr>
                      <a:r>
                        <a:rPr lang="en" sz="1300" b="1" dirty="0">
                          <a:latin typeface="Franklin Gothic"/>
                          <a:ea typeface="Franklin Gothic"/>
                          <a:cs typeface="Franklin Gothic"/>
                          <a:sym typeface="Franklin Gothic"/>
                        </a:rPr>
                        <a:t>Compose Narratives</a:t>
                      </a:r>
                      <a:endParaRPr sz="1300" b="1" dirty="0">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335825">
                <a:tc>
                  <a:txBody>
                    <a:bodyPr/>
                    <a:lstStyle/>
                    <a:p>
                      <a:pPr marL="0" lvl="0" indent="0" algn="l" rtl="0">
                        <a:lnSpc>
                          <a:spcPct val="115000"/>
                        </a:lnSpc>
                        <a:spcBef>
                          <a:spcPts val="0"/>
                        </a:spcBef>
                        <a:spcAft>
                          <a:spcPts val="0"/>
                        </a:spcAft>
                        <a:buNone/>
                      </a:pPr>
                      <a:r>
                        <a:rPr lang="en" sz="1300" b="1">
                          <a:latin typeface="Franklin Gothic"/>
                          <a:ea typeface="Franklin Gothic"/>
                          <a:cs typeface="Franklin Gothic"/>
                          <a:sym typeface="Franklin Gothic"/>
                        </a:rPr>
                        <a:t>Publish Over Time</a:t>
                      </a:r>
                      <a:endParaRPr sz="1300" b="1">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extLst>
                  <a:ext uri="{0D108BD9-81ED-4DB2-BD59-A6C34878D82A}">
                    <a16:rowId xmlns:a16="http://schemas.microsoft.com/office/drawing/2014/main" val="10006"/>
                  </a:ext>
                </a:extLst>
              </a:tr>
              <a:tr h="335825">
                <a:tc>
                  <a:txBody>
                    <a:bodyPr/>
                    <a:lstStyle/>
                    <a:p>
                      <a:pPr marL="0" lvl="0" indent="0" algn="l" rtl="0">
                        <a:lnSpc>
                          <a:spcPct val="115000"/>
                        </a:lnSpc>
                        <a:spcBef>
                          <a:spcPts val="0"/>
                        </a:spcBef>
                        <a:spcAft>
                          <a:spcPts val="0"/>
                        </a:spcAft>
                        <a:buNone/>
                      </a:pPr>
                      <a:r>
                        <a:rPr lang="en" sz="1300" b="1">
                          <a:latin typeface="Franklin Gothic"/>
                          <a:ea typeface="Franklin Gothic"/>
                          <a:cs typeface="Franklin Gothic"/>
                          <a:sym typeface="Franklin Gothic"/>
                        </a:rPr>
                        <a:t>Use Digital Resources to Publish</a:t>
                      </a:r>
                      <a:endParaRPr sz="1300" b="1">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325825">
                <a:tc>
                  <a:txBody>
                    <a:bodyPr/>
                    <a:lstStyle/>
                    <a:p>
                      <a:pPr marL="0" lvl="0" indent="0" algn="l" rtl="0">
                        <a:lnSpc>
                          <a:spcPct val="115000"/>
                        </a:lnSpc>
                        <a:spcBef>
                          <a:spcPts val="0"/>
                        </a:spcBef>
                        <a:spcAft>
                          <a:spcPts val="0"/>
                        </a:spcAft>
                        <a:buNone/>
                      </a:pPr>
                      <a:r>
                        <a:rPr lang="en" sz="1300" b="1">
                          <a:latin typeface="Franklin Gothic"/>
                          <a:ea typeface="Franklin Gothic"/>
                          <a:cs typeface="Franklin Gothic"/>
                          <a:sym typeface="Franklin Gothic"/>
                        </a:rPr>
                        <a:t>Research</a:t>
                      </a:r>
                      <a:endParaRPr sz="1300" b="1">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extLst>
                  <a:ext uri="{0D108BD9-81ED-4DB2-BD59-A6C34878D82A}">
                    <a16:rowId xmlns:a16="http://schemas.microsoft.com/office/drawing/2014/main" val="10008"/>
                  </a:ext>
                </a:extLst>
              </a:tr>
              <a:tr h="346400">
                <a:tc>
                  <a:txBody>
                    <a:bodyPr/>
                    <a:lstStyle/>
                    <a:p>
                      <a:pPr marL="0" lvl="0" indent="0" algn="l" rtl="0">
                        <a:lnSpc>
                          <a:spcPct val="115000"/>
                        </a:lnSpc>
                        <a:spcBef>
                          <a:spcPts val="0"/>
                        </a:spcBef>
                        <a:spcAft>
                          <a:spcPts val="0"/>
                        </a:spcAft>
                        <a:buNone/>
                      </a:pPr>
                      <a:r>
                        <a:rPr lang="en" sz="1300" b="1">
                          <a:latin typeface="Franklin Gothic"/>
                          <a:ea typeface="Franklin Gothic"/>
                          <a:cs typeface="Franklin Gothic"/>
                          <a:sym typeface="Franklin Gothic"/>
                        </a:rPr>
                        <a:t>Text-Dependent Tasks</a:t>
                      </a:r>
                      <a:endParaRPr sz="1300" b="1">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354975">
                <a:tc>
                  <a:txBody>
                    <a:bodyPr/>
                    <a:lstStyle/>
                    <a:p>
                      <a:pPr marL="0" lvl="0" indent="0" algn="l" rtl="0">
                        <a:lnSpc>
                          <a:spcPct val="115000"/>
                        </a:lnSpc>
                        <a:spcBef>
                          <a:spcPts val="0"/>
                        </a:spcBef>
                        <a:spcAft>
                          <a:spcPts val="0"/>
                        </a:spcAft>
                        <a:buNone/>
                      </a:pPr>
                      <a:r>
                        <a:rPr lang="en" sz="1300" b="1">
                          <a:latin typeface="Franklin Gothic"/>
                          <a:ea typeface="Franklin Gothic"/>
                          <a:cs typeface="Franklin Gothic"/>
                          <a:sym typeface="Franklin Gothic"/>
                        </a:rPr>
                        <a:t>On-Demand Writing</a:t>
                      </a:r>
                      <a:endParaRPr sz="1300" b="1">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dirty="0">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extLst>
                  <a:ext uri="{0D108BD9-81ED-4DB2-BD59-A6C34878D82A}">
                    <a16:rowId xmlns:a16="http://schemas.microsoft.com/office/drawing/2014/main" val="10010"/>
                  </a:ext>
                </a:extLst>
              </a:tr>
            </a:tbl>
          </a:graphicData>
        </a:graphic>
      </p:graphicFrame>
      <p:sp>
        <p:nvSpPr>
          <p:cNvPr id="493" name="Google Shape;493;p66">
            <a:extLst>
              <a:ext uri="{C183D7F6-B498-43B3-948B-1728B52AA6E4}">
                <adec:decorative xmlns:adec="http://schemas.microsoft.com/office/drawing/2017/decorative" val="1"/>
              </a:ext>
            </a:extLst>
          </p:cNvPr>
          <p:cNvSpPr/>
          <p:nvPr/>
        </p:nvSpPr>
        <p:spPr>
          <a:xfrm>
            <a:off x="4252984" y="972725"/>
            <a:ext cx="222900" cy="239700"/>
          </a:xfrm>
          <a:prstGeom prst="ellipse">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94" name="Google Shape;494;p66">
            <a:extLst>
              <a:ext uri="{C183D7F6-B498-43B3-948B-1728B52AA6E4}">
                <adec:decorative xmlns:adec="http://schemas.microsoft.com/office/drawing/2017/decorative" val="1"/>
              </a:ext>
            </a:extLst>
          </p:cNvPr>
          <p:cNvSpPr/>
          <p:nvPr/>
        </p:nvSpPr>
        <p:spPr>
          <a:xfrm>
            <a:off x="4405850" y="1012775"/>
            <a:ext cx="710400" cy="159600"/>
          </a:xfrm>
          <a:prstGeom prst="rightArrow">
            <a:avLst>
              <a:gd name="adj1" fmla="val 50000"/>
              <a:gd name="adj2" fmla="val 50000"/>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95" name="Google Shape;495;p66">
            <a:extLst>
              <a:ext uri="{C183D7F6-B498-43B3-948B-1728B52AA6E4}">
                <adec:decorative xmlns:adec="http://schemas.microsoft.com/office/drawing/2017/decorative" val="1"/>
              </a:ext>
            </a:extLst>
          </p:cNvPr>
          <p:cNvSpPr/>
          <p:nvPr/>
        </p:nvSpPr>
        <p:spPr>
          <a:xfrm>
            <a:off x="5648609" y="1325250"/>
            <a:ext cx="222900" cy="239700"/>
          </a:xfrm>
          <a:prstGeom prst="ellipse">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96" name="Google Shape;496;p66">
            <a:extLst>
              <a:ext uri="{C183D7F6-B498-43B3-948B-1728B52AA6E4}">
                <adec:decorative xmlns:adec="http://schemas.microsoft.com/office/drawing/2017/decorative" val="1"/>
              </a:ext>
            </a:extLst>
          </p:cNvPr>
          <p:cNvSpPr/>
          <p:nvPr/>
        </p:nvSpPr>
        <p:spPr>
          <a:xfrm>
            <a:off x="5801475" y="1365300"/>
            <a:ext cx="710400" cy="159600"/>
          </a:xfrm>
          <a:prstGeom prst="rightArrow">
            <a:avLst>
              <a:gd name="adj1" fmla="val 50000"/>
              <a:gd name="adj2" fmla="val 50000"/>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97" name="Google Shape;497;p66">
            <a:extLst>
              <a:ext uri="{C183D7F6-B498-43B3-948B-1728B52AA6E4}">
                <adec:decorative xmlns:adec="http://schemas.microsoft.com/office/drawing/2017/decorative" val="1"/>
              </a:ext>
            </a:extLst>
          </p:cNvPr>
          <p:cNvSpPr/>
          <p:nvPr/>
        </p:nvSpPr>
        <p:spPr>
          <a:xfrm>
            <a:off x="6359009" y="4064125"/>
            <a:ext cx="222900" cy="239700"/>
          </a:xfrm>
          <a:prstGeom prst="ellipse">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98" name="Google Shape;498;p66">
            <a:extLst>
              <a:ext uri="{C183D7F6-B498-43B3-948B-1728B52AA6E4}">
                <adec:decorative xmlns:adec="http://schemas.microsoft.com/office/drawing/2017/decorative" val="1"/>
              </a:ext>
            </a:extLst>
          </p:cNvPr>
          <p:cNvSpPr/>
          <p:nvPr/>
        </p:nvSpPr>
        <p:spPr>
          <a:xfrm>
            <a:off x="6511875" y="4104175"/>
            <a:ext cx="1414500" cy="159600"/>
          </a:xfrm>
          <a:prstGeom prst="rightArrow">
            <a:avLst>
              <a:gd name="adj1" fmla="val 50000"/>
              <a:gd name="adj2" fmla="val 50000"/>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99" name="Google Shape;499;p66">
            <a:extLst>
              <a:ext uri="{C183D7F6-B498-43B3-948B-1728B52AA6E4}">
                <adec:decorative xmlns:adec="http://schemas.microsoft.com/office/drawing/2017/decorative" val="1"/>
              </a:ext>
            </a:extLst>
          </p:cNvPr>
          <p:cNvSpPr/>
          <p:nvPr/>
        </p:nvSpPr>
        <p:spPr>
          <a:xfrm>
            <a:off x="4252984" y="1693625"/>
            <a:ext cx="222900" cy="239700"/>
          </a:xfrm>
          <a:prstGeom prst="ellipse">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00" name="Google Shape;500;p66">
            <a:extLst>
              <a:ext uri="{C183D7F6-B498-43B3-948B-1728B52AA6E4}">
                <adec:decorative xmlns:adec="http://schemas.microsoft.com/office/drawing/2017/decorative" val="1"/>
              </a:ext>
            </a:extLst>
          </p:cNvPr>
          <p:cNvSpPr/>
          <p:nvPr/>
        </p:nvSpPr>
        <p:spPr>
          <a:xfrm>
            <a:off x="4405850" y="1733675"/>
            <a:ext cx="3520500" cy="159600"/>
          </a:xfrm>
          <a:prstGeom prst="rightArrow">
            <a:avLst>
              <a:gd name="adj1" fmla="val 50000"/>
              <a:gd name="adj2" fmla="val 50000"/>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01" name="Google Shape;501;p66">
            <a:extLst>
              <a:ext uri="{C183D7F6-B498-43B3-948B-1728B52AA6E4}">
                <adec:decorative xmlns:adec="http://schemas.microsoft.com/office/drawing/2017/decorative" val="1"/>
              </a:ext>
            </a:extLst>
          </p:cNvPr>
          <p:cNvSpPr/>
          <p:nvPr/>
        </p:nvSpPr>
        <p:spPr>
          <a:xfrm>
            <a:off x="4252984" y="3707300"/>
            <a:ext cx="222900" cy="239700"/>
          </a:xfrm>
          <a:prstGeom prst="ellipse">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02" name="Google Shape;502;p66">
            <a:extLst>
              <a:ext uri="{C183D7F6-B498-43B3-948B-1728B52AA6E4}">
                <adec:decorative xmlns:adec="http://schemas.microsoft.com/office/drawing/2017/decorative" val="1"/>
              </a:ext>
            </a:extLst>
          </p:cNvPr>
          <p:cNvSpPr/>
          <p:nvPr/>
        </p:nvSpPr>
        <p:spPr>
          <a:xfrm>
            <a:off x="4405850" y="3747350"/>
            <a:ext cx="3520500" cy="159600"/>
          </a:xfrm>
          <a:prstGeom prst="rightArrow">
            <a:avLst>
              <a:gd name="adj1" fmla="val 50000"/>
              <a:gd name="adj2" fmla="val 50000"/>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03" name="Google Shape;503;p66">
            <a:extLst>
              <a:ext uri="{C183D7F6-B498-43B3-948B-1728B52AA6E4}">
                <adec:decorative xmlns:adec="http://schemas.microsoft.com/office/drawing/2017/decorative" val="1"/>
              </a:ext>
            </a:extLst>
          </p:cNvPr>
          <p:cNvSpPr/>
          <p:nvPr/>
        </p:nvSpPr>
        <p:spPr>
          <a:xfrm>
            <a:off x="4252984" y="3350475"/>
            <a:ext cx="222900" cy="239700"/>
          </a:xfrm>
          <a:prstGeom prst="ellipse">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04" name="Google Shape;504;p66">
            <a:extLst>
              <a:ext uri="{C183D7F6-B498-43B3-948B-1728B52AA6E4}">
                <adec:decorative xmlns:adec="http://schemas.microsoft.com/office/drawing/2017/decorative" val="1"/>
              </a:ext>
            </a:extLst>
          </p:cNvPr>
          <p:cNvSpPr/>
          <p:nvPr/>
        </p:nvSpPr>
        <p:spPr>
          <a:xfrm>
            <a:off x="4405850" y="3390525"/>
            <a:ext cx="3520500" cy="159600"/>
          </a:xfrm>
          <a:prstGeom prst="rightArrow">
            <a:avLst>
              <a:gd name="adj1" fmla="val 50000"/>
              <a:gd name="adj2" fmla="val 50000"/>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05" name="Google Shape;505;p66">
            <a:extLst>
              <a:ext uri="{C183D7F6-B498-43B3-948B-1728B52AA6E4}">
                <adec:decorative xmlns:adec="http://schemas.microsoft.com/office/drawing/2017/decorative" val="1"/>
              </a:ext>
            </a:extLst>
          </p:cNvPr>
          <p:cNvSpPr/>
          <p:nvPr/>
        </p:nvSpPr>
        <p:spPr>
          <a:xfrm>
            <a:off x="4252984" y="3045500"/>
            <a:ext cx="222900" cy="239700"/>
          </a:xfrm>
          <a:prstGeom prst="ellipse">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06" name="Google Shape;506;p66">
            <a:extLst>
              <a:ext uri="{C183D7F6-B498-43B3-948B-1728B52AA6E4}">
                <adec:decorative xmlns:adec="http://schemas.microsoft.com/office/drawing/2017/decorative" val="1"/>
              </a:ext>
            </a:extLst>
          </p:cNvPr>
          <p:cNvSpPr/>
          <p:nvPr/>
        </p:nvSpPr>
        <p:spPr>
          <a:xfrm>
            <a:off x="4405850" y="3085550"/>
            <a:ext cx="3520500" cy="159600"/>
          </a:xfrm>
          <a:prstGeom prst="rightArrow">
            <a:avLst>
              <a:gd name="adj1" fmla="val 50000"/>
              <a:gd name="adj2" fmla="val 50000"/>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07" name="Google Shape;507;p66">
            <a:extLst>
              <a:ext uri="{C183D7F6-B498-43B3-948B-1728B52AA6E4}">
                <adec:decorative xmlns:adec="http://schemas.microsoft.com/office/drawing/2017/decorative" val="1"/>
              </a:ext>
            </a:extLst>
          </p:cNvPr>
          <p:cNvSpPr/>
          <p:nvPr/>
        </p:nvSpPr>
        <p:spPr>
          <a:xfrm>
            <a:off x="4252984" y="2700463"/>
            <a:ext cx="222900" cy="239700"/>
          </a:xfrm>
          <a:prstGeom prst="ellipse">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08" name="Google Shape;508;p66">
            <a:extLst>
              <a:ext uri="{C183D7F6-B498-43B3-948B-1728B52AA6E4}">
                <adec:decorative xmlns:adec="http://schemas.microsoft.com/office/drawing/2017/decorative" val="1"/>
              </a:ext>
            </a:extLst>
          </p:cNvPr>
          <p:cNvSpPr/>
          <p:nvPr/>
        </p:nvSpPr>
        <p:spPr>
          <a:xfrm>
            <a:off x="4405850" y="2740513"/>
            <a:ext cx="3520500" cy="159600"/>
          </a:xfrm>
          <a:prstGeom prst="rightArrow">
            <a:avLst>
              <a:gd name="adj1" fmla="val 50000"/>
              <a:gd name="adj2" fmla="val 50000"/>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09" name="Google Shape;509;p66">
            <a:extLst>
              <a:ext uri="{C183D7F6-B498-43B3-948B-1728B52AA6E4}">
                <adec:decorative xmlns:adec="http://schemas.microsoft.com/office/drawing/2017/decorative" val="1"/>
              </a:ext>
            </a:extLst>
          </p:cNvPr>
          <p:cNvSpPr/>
          <p:nvPr/>
        </p:nvSpPr>
        <p:spPr>
          <a:xfrm>
            <a:off x="4252984" y="2390300"/>
            <a:ext cx="222900" cy="239700"/>
          </a:xfrm>
          <a:prstGeom prst="ellipse">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10" name="Google Shape;510;p66">
            <a:extLst>
              <a:ext uri="{C183D7F6-B498-43B3-948B-1728B52AA6E4}">
                <adec:decorative xmlns:adec="http://schemas.microsoft.com/office/drawing/2017/decorative" val="1"/>
              </a:ext>
            </a:extLst>
          </p:cNvPr>
          <p:cNvSpPr/>
          <p:nvPr/>
        </p:nvSpPr>
        <p:spPr>
          <a:xfrm>
            <a:off x="4405850" y="2430350"/>
            <a:ext cx="3520500" cy="159600"/>
          </a:xfrm>
          <a:prstGeom prst="rightArrow">
            <a:avLst>
              <a:gd name="adj1" fmla="val 50000"/>
              <a:gd name="adj2" fmla="val 50000"/>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11" name="Google Shape;511;p66">
            <a:extLst>
              <a:ext uri="{C183D7F6-B498-43B3-948B-1728B52AA6E4}">
                <adec:decorative xmlns:adec="http://schemas.microsoft.com/office/drawing/2017/decorative" val="1"/>
              </a:ext>
            </a:extLst>
          </p:cNvPr>
          <p:cNvSpPr/>
          <p:nvPr/>
        </p:nvSpPr>
        <p:spPr>
          <a:xfrm>
            <a:off x="4252984" y="2021938"/>
            <a:ext cx="222900" cy="239700"/>
          </a:xfrm>
          <a:prstGeom prst="ellipse">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12" name="Google Shape;512;p66">
            <a:extLst>
              <a:ext uri="{C183D7F6-B498-43B3-948B-1728B52AA6E4}">
                <adec:decorative xmlns:adec="http://schemas.microsoft.com/office/drawing/2017/decorative" val="1"/>
              </a:ext>
            </a:extLst>
          </p:cNvPr>
          <p:cNvSpPr/>
          <p:nvPr/>
        </p:nvSpPr>
        <p:spPr>
          <a:xfrm>
            <a:off x="4405850" y="2061988"/>
            <a:ext cx="3520500" cy="159600"/>
          </a:xfrm>
          <a:prstGeom prst="rightArrow">
            <a:avLst>
              <a:gd name="adj1" fmla="val 50000"/>
              <a:gd name="adj2" fmla="val 50000"/>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13" name="Google Shape;513;p66">
            <a:extLst>
              <a:ext uri="{C183D7F6-B498-43B3-948B-1728B52AA6E4}">
                <adec:decorative xmlns:adec="http://schemas.microsoft.com/office/drawing/2017/decorative" val="1"/>
              </a:ext>
            </a:extLst>
          </p:cNvPr>
          <p:cNvSpPr/>
          <p:nvPr/>
        </p:nvSpPr>
        <p:spPr>
          <a:xfrm>
            <a:off x="0" y="0"/>
            <a:ext cx="9144000" cy="5143500"/>
          </a:xfrm>
          <a:prstGeom prst="rect">
            <a:avLst/>
          </a:prstGeom>
          <a:noFill/>
          <a:ln w="152400" cap="flat" cmpd="sng">
            <a:solidFill>
              <a:srgbClr val="00778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Libre Franklin"/>
              <a:ea typeface="Libre Franklin"/>
              <a:cs typeface="Libre Franklin"/>
              <a:sym typeface="Libre Franklin"/>
            </a:endParaRPr>
          </a:p>
        </p:txBody>
      </p:sp>
      <p:sp>
        <p:nvSpPr>
          <p:cNvPr id="2" name="Title 1">
            <a:extLst>
              <a:ext uri="{FF2B5EF4-FFF2-40B4-BE49-F238E27FC236}">
                <a16:creationId xmlns:a16="http://schemas.microsoft.com/office/drawing/2014/main" id="{33B455A5-E3FB-62E4-0982-DDB3994C11E9}"/>
              </a:ext>
              <a:ext uri="{C183D7F6-B498-43B3-948B-1728B52AA6E4}">
                <adec:decorative xmlns:adec="http://schemas.microsoft.com/office/drawing/2017/decorative" val="1"/>
              </a:ext>
            </a:extLst>
          </p:cNvPr>
          <p:cNvSpPr>
            <a:spLocks noGrp="1"/>
          </p:cNvSpPr>
          <p:nvPr>
            <p:ph type="title" idx="4294967295"/>
          </p:nvPr>
        </p:nvSpPr>
        <p:spPr>
          <a:xfrm>
            <a:off x="628650" y="-994200"/>
            <a:ext cx="7886700" cy="994200"/>
          </a:xfrm>
        </p:spPr>
        <p:txBody>
          <a:bodyPr spcFirstLastPara="1" wrap="square" lIns="68575" tIns="34275" rIns="68575" bIns="34275" anchor="b" anchorCtr="0">
            <a:normAutofit/>
          </a:bodyPr>
          <a:lstStyle/>
          <a:p>
            <a:r>
              <a:rPr lang="en-US" dirty="0"/>
              <a:t>When do K-5 students learn essential writing skills?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9"/>
          <p:cNvSpPr txBox="1">
            <a:spLocks noGrp="1"/>
          </p:cNvSpPr>
          <p:nvPr>
            <p:ph type="title"/>
          </p:nvPr>
        </p:nvSpPr>
        <p:spPr>
          <a:xfrm>
            <a:off x="242875" y="10307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Series Overview</a:t>
            </a:r>
            <a:endParaRPr b="1" dirty="0">
              <a:latin typeface="Franklin Gothic"/>
              <a:ea typeface="Franklin Gothic"/>
              <a:cs typeface="Franklin Gothic"/>
              <a:sym typeface="Franklin Gothic"/>
            </a:endParaRPr>
          </a:p>
        </p:txBody>
      </p:sp>
      <p:graphicFrame>
        <p:nvGraphicFramePr>
          <p:cNvPr id="2" name="Google Shape;256;p42">
            <a:extLst>
              <a:ext uri="{FF2B5EF4-FFF2-40B4-BE49-F238E27FC236}">
                <a16:creationId xmlns:a16="http://schemas.microsoft.com/office/drawing/2014/main" id="{176CEBC0-4566-32A5-6DBC-196AEBCED4CF}"/>
              </a:ext>
            </a:extLst>
          </p:cNvPr>
          <p:cNvGraphicFramePr/>
          <p:nvPr/>
        </p:nvGraphicFramePr>
        <p:xfrm>
          <a:off x="161475" y="1130322"/>
          <a:ext cx="8821050" cy="2423075"/>
        </p:xfrm>
        <a:graphic>
          <a:graphicData uri="http://schemas.openxmlformats.org/drawingml/2006/table">
            <a:tbl>
              <a:tblPr firstRow="1">
                <a:noFill/>
              </a:tblPr>
              <a:tblGrid>
                <a:gridCol w="1470175">
                  <a:extLst>
                    <a:ext uri="{9D8B030D-6E8A-4147-A177-3AD203B41FA5}">
                      <a16:colId xmlns:a16="http://schemas.microsoft.com/office/drawing/2014/main" val="20000"/>
                    </a:ext>
                  </a:extLst>
                </a:gridCol>
                <a:gridCol w="1470175">
                  <a:extLst>
                    <a:ext uri="{9D8B030D-6E8A-4147-A177-3AD203B41FA5}">
                      <a16:colId xmlns:a16="http://schemas.microsoft.com/office/drawing/2014/main" val="20001"/>
                    </a:ext>
                  </a:extLst>
                </a:gridCol>
                <a:gridCol w="1470175">
                  <a:extLst>
                    <a:ext uri="{9D8B030D-6E8A-4147-A177-3AD203B41FA5}">
                      <a16:colId xmlns:a16="http://schemas.microsoft.com/office/drawing/2014/main" val="20002"/>
                    </a:ext>
                  </a:extLst>
                </a:gridCol>
                <a:gridCol w="1470175">
                  <a:extLst>
                    <a:ext uri="{9D8B030D-6E8A-4147-A177-3AD203B41FA5}">
                      <a16:colId xmlns:a16="http://schemas.microsoft.com/office/drawing/2014/main" val="20003"/>
                    </a:ext>
                  </a:extLst>
                </a:gridCol>
                <a:gridCol w="1470175">
                  <a:extLst>
                    <a:ext uri="{9D8B030D-6E8A-4147-A177-3AD203B41FA5}">
                      <a16:colId xmlns:a16="http://schemas.microsoft.com/office/drawing/2014/main" val="20004"/>
                    </a:ext>
                  </a:extLst>
                </a:gridCol>
                <a:gridCol w="1470175">
                  <a:extLst>
                    <a:ext uri="{9D8B030D-6E8A-4147-A177-3AD203B41FA5}">
                      <a16:colId xmlns:a16="http://schemas.microsoft.com/office/drawing/2014/main" val="20005"/>
                    </a:ext>
                  </a:extLst>
                </a:gridCol>
              </a:tblGrid>
              <a:tr h="550950">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1</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2</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3</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4</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5</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6</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extLst>
                  <a:ext uri="{0D108BD9-81ED-4DB2-BD59-A6C34878D82A}">
                    <a16:rowId xmlns:a16="http://schemas.microsoft.com/office/drawing/2014/main" val="10000"/>
                  </a:ext>
                </a:extLst>
              </a:tr>
              <a:tr h="1872125">
                <a:tc>
                  <a:txBody>
                    <a:bodyPr/>
                    <a:lstStyle/>
                    <a:p>
                      <a:pPr marL="0" lvl="0" indent="0" algn="l" rtl="0">
                        <a:spcBef>
                          <a:spcPts val="0"/>
                        </a:spcBef>
                        <a:spcAft>
                          <a:spcPts val="0"/>
                        </a:spcAft>
                        <a:buNone/>
                      </a:pPr>
                      <a:r>
                        <a:rPr lang="en" sz="1300" dirty="0">
                          <a:latin typeface="Franklin Gothic"/>
                          <a:ea typeface="Franklin Gothic"/>
                          <a:cs typeface="Franklin Gothic"/>
                          <a:sym typeface="Franklin Gothic"/>
                        </a:rPr>
                        <a:t>How Do We Learn to Read?  Exploring Theoretical Frameworks for Reading Development</a:t>
                      </a:r>
                      <a:endParaRPr sz="1300"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latin typeface="Franklin Gothic"/>
                          <a:ea typeface="Franklin Gothic"/>
                          <a:cs typeface="Franklin Gothic"/>
                          <a:sym typeface="Franklin Gothic"/>
                        </a:rPr>
                        <a:t>Decoding Multisyllabic Words within Complex, Grade-Level Texts</a:t>
                      </a:r>
                      <a:endParaRPr sz="1300" b="1"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latin typeface="Franklin Gothic"/>
                          <a:ea typeface="Franklin Gothic"/>
                          <a:cs typeface="Franklin Gothic"/>
                          <a:sym typeface="Franklin Gothic"/>
                        </a:rPr>
                        <a:t>Fluency Building within Complex, Grade-Level Texts</a:t>
                      </a:r>
                      <a:endParaRPr sz="1300" dirty="0">
                        <a:latin typeface="Franklin Gothic"/>
                        <a:ea typeface="Franklin Gothic"/>
                        <a:cs typeface="Franklin Gothic"/>
                        <a:sym typeface="Franklin Gothic"/>
                      </a:endParaRPr>
                    </a:p>
                    <a:p>
                      <a:pPr marL="0" lvl="0" indent="0" algn="l" rtl="0">
                        <a:spcBef>
                          <a:spcPts val="0"/>
                        </a:spcBef>
                        <a:spcAft>
                          <a:spcPts val="0"/>
                        </a:spcAft>
                        <a:buNone/>
                      </a:pPr>
                      <a:endParaRPr sz="1300" b="1"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latin typeface="Franklin Gothic"/>
                          <a:ea typeface="Franklin Gothic"/>
                          <a:cs typeface="Franklin Gothic"/>
                          <a:sym typeface="Franklin Gothic"/>
                        </a:rPr>
                        <a:t>Vocabulary and Knowledge Building Essentials</a:t>
                      </a:r>
                      <a:endParaRPr sz="1300" b="1"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latin typeface="Franklin Gothic"/>
                          <a:ea typeface="Franklin Gothic"/>
                          <a:cs typeface="Franklin Gothic"/>
                          <a:sym typeface="Franklin Gothic"/>
                        </a:rPr>
                        <a:t>Comprehension as Both Process and Product</a:t>
                      </a:r>
                      <a:endParaRPr sz="13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300"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latin typeface="Franklin Gothic"/>
                          <a:ea typeface="Franklin Gothic"/>
                          <a:cs typeface="Franklin Gothic"/>
                          <a:sym typeface="Franklin Gothic"/>
                        </a:rPr>
                        <a:t>Connecting Skilled Reading to Skilled Writing</a:t>
                      </a:r>
                      <a:endParaRPr sz="1300"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67">
            <a:extLst>
              <a:ext uri="{C183D7F6-B498-43B3-948B-1728B52AA6E4}">
                <adec:decorative xmlns:adec="http://schemas.microsoft.com/office/drawing/2017/decorative" val="1"/>
              </a:ext>
            </a:extLst>
          </p:cNvPr>
          <p:cNvSpPr/>
          <p:nvPr/>
        </p:nvSpPr>
        <p:spPr>
          <a:xfrm>
            <a:off x="0" y="0"/>
            <a:ext cx="9144000" cy="5143500"/>
          </a:xfrm>
          <a:prstGeom prst="rect">
            <a:avLst/>
          </a:prstGeom>
          <a:noFill/>
          <a:ln w="152400" cap="flat" cmpd="sng">
            <a:solidFill>
              <a:srgbClr val="00778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Libre Franklin"/>
              <a:ea typeface="Libre Franklin"/>
              <a:cs typeface="Libre Franklin"/>
              <a:sym typeface="Libre Franklin"/>
            </a:endParaRPr>
          </a:p>
        </p:txBody>
      </p:sp>
      <p:sp>
        <p:nvSpPr>
          <p:cNvPr id="519" name="Google Shape;519;p67"/>
          <p:cNvSpPr txBox="1">
            <a:spLocks noGrp="1"/>
          </p:cNvSpPr>
          <p:nvPr>
            <p:ph type="title" idx="4294967295"/>
          </p:nvPr>
        </p:nvSpPr>
        <p:spPr>
          <a:xfrm>
            <a:off x="121200" y="0"/>
            <a:ext cx="3596100" cy="1179300"/>
          </a:xfrm>
          <a:prstGeom prst="rect">
            <a:avLst/>
          </a:prstGeom>
          <a:noFill/>
          <a:ln>
            <a:noFill/>
            <a:prstDash/>
          </a:ln>
          <a:effectLst/>
        </p:spPr>
        <p:txBody>
          <a:bodyPr rot="0" spcFirstLastPara="1" vertOverflow="overflow" horzOverflow="overflow" vert="horz" wrap="square" lIns="68575" tIns="68575" rIns="68575" bIns="6857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Grade-level Expectations</a:t>
            </a:r>
          </a:p>
        </p:txBody>
      </p:sp>
      <p:graphicFrame>
        <p:nvGraphicFramePr>
          <p:cNvPr id="520" name="Google Shape;520;p67"/>
          <p:cNvGraphicFramePr/>
          <p:nvPr>
            <p:extLst>
              <p:ext uri="{D42A27DB-BD31-4B8C-83A1-F6EECF244321}">
                <p14:modId xmlns:p14="http://schemas.microsoft.com/office/powerpoint/2010/main" val="3422857216"/>
              </p:ext>
            </p:extLst>
          </p:nvPr>
        </p:nvGraphicFramePr>
        <p:xfrm>
          <a:off x="197738" y="369272"/>
          <a:ext cx="8679650" cy="4642800"/>
        </p:xfrm>
        <a:graphic>
          <a:graphicData uri="http://schemas.openxmlformats.org/drawingml/2006/table">
            <a:tbl>
              <a:tblPr firstRow="1">
                <a:noFill/>
                <a:tableStyleId>{0F90AD1A-19ED-4A28-B887-AB490F6EC5FD}</a:tableStyleId>
              </a:tblPr>
              <a:tblGrid>
                <a:gridCol w="1010975">
                  <a:extLst>
                    <a:ext uri="{9D8B030D-6E8A-4147-A177-3AD203B41FA5}">
                      <a16:colId xmlns:a16="http://schemas.microsoft.com/office/drawing/2014/main" val="20000"/>
                    </a:ext>
                  </a:extLst>
                </a:gridCol>
                <a:gridCol w="5323375">
                  <a:extLst>
                    <a:ext uri="{9D8B030D-6E8A-4147-A177-3AD203B41FA5}">
                      <a16:colId xmlns:a16="http://schemas.microsoft.com/office/drawing/2014/main" val="20001"/>
                    </a:ext>
                  </a:extLst>
                </a:gridCol>
                <a:gridCol w="2345300">
                  <a:extLst>
                    <a:ext uri="{9D8B030D-6E8A-4147-A177-3AD203B41FA5}">
                      <a16:colId xmlns:a16="http://schemas.microsoft.com/office/drawing/2014/main" val="20002"/>
                    </a:ext>
                  </a:extLst>
                </a:gridCol>
              </a:tblGrid>
              <a:tr h="281275">
                <a:tc>
                  <a:txBody>
                    <a:bodyPr/>
                    <a:lstStyle/>
                    <a:p>
                      <a:pPr marL="0" lvl="0" indent="0" algn="l" rtl="0">
                        <a:spcBef>
                          <a:spcPts val="0"/>
                        </a:spcBef>
                        <a:spcAft>
                          <a:spcPts val="0"/>
                        </a:spcAft>
                        <a:buNone/>
                      </a:pPr>
                      <a:r>
                        <a:rPr lang="en" sz="900" b="1">
                          <a:solidFill>
                            <a:schemeClr val="lt1"/>
                          </a:solidFill>
                          <a:latin typeface="Franklin Gothic"/>
                          <a:ea typeface="Franklin Gothic"/>
                          <a:cs typeface="Franklin Gothic"/>
                          <a:sym typeface="Franklin Gothic"/>
                        </a:rPr>
                        <a:t>Grade-level</a:t>
                      </a:r>
                      <a:endParaRPr sz="900" b="1">
                        <a:solidFill>
                          <a:schemeClr val="lt1"/>
                        </a:solidFill>
                        <a:latin typeface="Franklin Gothic"/>
                        <a:ea typeface="Franklin Gothic"/>
                        <a:cs typeface="Franklin Gothic"/>
                        <a:sym typeface="Franklin Gothic"/>
                      </a:endParaRPr>
                    </a:p>
                  </a:txBody>
                  <a:tcPr marL="68575" marR="68575" marT="68575" marB="68575">
                    <a:lnL w="9525" cap="flat" cmpd="sng">
                      <a:solidFill>
                        <a:srgbClr val="007780"/>
                      </a:solidFill>
                      <a:prstDash val="solid"/>
                      <a:round/>
                      <a:headEnd type="none" w="sm" len="sm"/>
                      <a:tailEnd type="none" w="sm" len="sm"/>
                    </a:lnL>
                    <a:lnR w="9525" cap="flat" cmpd="sng">
                      <a:solidFill>
                        <a:srgbClr val="007780"/>
                      </a:solidFill>
                      <a:prstDash val="solid"/>
                      <a:round/>
                      <a:headEnd type="none" w="sm" len="sm"/>
                      <a:tailEnd type="none" w="sm" len="sm"/>
                    </a:lnR>
                    <a:lnT w="9525" cap="flat" cmpd="sng">
                      <a:solidFill>
                        <a:srgbClr val="007780"/>
                      </a:solidFill>
                      <a:prstDash val="solid"/>
                      <a:round/>
                      <a:headEnd type="none" w="sm" len="sm"/>
                      <a:tailEnd type="none" w="sm" len="sm"/>
                    </a:lnT>
                    <a:lnB w="9525" cap="flat" cmpd="sng">
                      <a:solidFill>
                        <a:srgbClr val="007780"/>
                      </a:solidFill>
                      <a:prstDash val="solid"/>
                      <a:round/>
                      <a:headEnd type="none" w="sm" len="sm"/>
                      <a:tailEnd type="none" w="sm" len="sm"/>
                    </a:lnB>
                    <a:solidFill>
                      <a:srgbClr val="102649"/>
                    </a:solidFill>
                  </a:tcPr>
                </a:tc>
                <a:tc>
                  <a:txBody>
                    <a:bodyPr/>
                    <a:lstStyle/>
                    <a:p>
                      <a:pPr marL="0" lvl="0" indent="0" algn="l" rtl="0">
                        <a:spcBef>
                          <a:spcPts val="0"/>
                        </a:spcBef>
                        <a:spcAft>
                          <a:spcPts val="0"/>
                        </a:spcAft>
                        <a:buNone/>
                      </a:pPr>
                      <a:r>
                        <a:rPr lang="en" sz="900" b="1" i="1">
                          <a:solidFill>
                            <a:schemeClr val="lt1"/>
                          </a:solidFill>
                          <a:latin typeface="Franklin Gothic"/>
                          <a:ea typeface="Franklin Gothic"/>
                          <a:cs typeface="Franklin Gothic"/>
                          <a:sym typeface="Franklin Gothic"/>
                        </a:rPr>
                        <a:t>Kentucky Academic Standards (KAS)</a:t>
                      </a:r>
                      <a:endParaRPr sz="900" b="1" i="1">
                        <a:solidFill>
                          <a:schemeClr val="lt1"/>
                        </a:solidFill>
                        <a:latin typeface="Franklin Gothic"/>
                        <a:ea typeface="Franklin Gothic"/>
                        <a:cs typeface="Franklin Gothic"/>
                        <a:sym typeface="Franklin Gothic"/>
                      </a:endParaRPr>
                    </a:p>
                  </a:txBody>
                  <a:tcPr marL="68575" marR="68575" marT="68575" marB="68575">
                    <a:lnL w="9525" cap="flat" cmpd="sng">
                      <a:solidFill>
                        <a:srgbClr val="007780"/>
                      </a:solidFill>
                      <a:prstDash val="solid"/>
                      <a:round/>
                      <a:headEnd type="none" w="sm" len="sm"/>
                      <a:tailEnd type="none" w="sm" len="sm"/>
                    </a:lnL>
                    <a:lnR w="9525" cap="flat" cmpd="sng">
                      <a:solidFill>
                        <a:srgbClr val="007780"/>
                      </a:solidFill>
                      <a:prstDash val="solid"/>
                      <a:round/>
                      <a:headEnd type="none" w="sm" len="sm"/>
                      <a:tailEnd type="none" w="sm" len="sm"/>
                    </a:lnR>
                    <a:lnT w="9525" cap="flat" cmpd="sng">
                      <a:solidFill>
                        <a:srgbClr val="007780"/>
                      </a:solidFill>
                      <a:prstDash val="solid"/>
                      <a:round/>
                      <a:headEnd type="none" w="sm" len="sm"/>
                      <a:tailEnd type="none" w="sm" len="sm"/>
                    </a:lnT>
                    <a:lnB w="9525" cap="flat" cmpd="sng">
                      <a:solidFill>
                        <a:srgbClr val="007780"/>
                      </a:solidFill>
                      <a:prstDash val="solid"/>
                      <a:round/>
                      <a:headEnd type="none" w="sm" len="sm"/>
                      <a:tailEnd type="none" w="sm" len="sm"/>
                    </a:lnB>
                    <a:solidFill>
                      <a:srgbClr val="102649"/>
                    </a:solidFill>
                  </a:tcPr>
                </a:tc>
                <a:tc>
                  <a:txBody>
                    <a:bodyPr/>
                    <a:lstStyle/>
                    <a:p>
                      <a:pPr marL="0" lvl="0" indent="0" algn="l" rtl="0">
                        <a:spcBef>
                          <a:spcPts val="0"/>
                        </a:spcBef>
                        <a:spcAft>
                          <a:spcPts val="0"/>
                        </a:spcAft>
                        <a:buNone/>
                      </a:pPr>
                      <a:r>
                        <a:rPr lang="en" sz="900" b="1">
                          <a:solidFill>
                            <a:schemeClr val="lt1"/>
                          </a:solidFill>
                          <a:latin typeface="Franklin Gothic"/>
                          <a:ea typeface="Franklin Gothic"/>
                          <a:cs typeface="Franklin Gothic"/>
                          <a:sym typeface="Franklin Gothic"/>
                        </a:rPr>
                        <a:t>Example Sentence</a:t>
                      </a:r>
                      <a:endParaRPr sz="900" b="1">
                        <a:solidFill>
                          <a:schemeClr val="lt1"/>
                        </a:solidFill>
                        <a:latin typeface="Franklin Gothic"/>
                        <a:ea typeface="Franklin Gothic"/>
                        <a:cs typeface="Franklin Gothic"/>
                        <a:sym typeface="Franklin Gothic"/>
                      </a:endParaRPr>
                    </a:p>
                  </a:txBody>
                  <a:tcPr marL="68575" marR="68575" marT="68575" marB="68575">
                    <a:lnL w="9525" cap="flat" cmpd="sng">
                      <a:solidFill>
                        <a:srgbClr val="007780"/>
                      </a:solidFill>
                      <a:prstDash val="solid"/>
                      <a:round/>
                      <a:headEnd type="none" w="sm" len="sm"/>
                      <a:tailEnd type="none" w="sm" len="sm"/>
                    </a:lnL>
                    <a:lnR w="9525" cap="flat" cmpd="sng">
                      <a:solidFill>
                        <a:srgbClr val="007780"/>
                      </a:solidFill>
                      <a:prstDash val="solid"/>
                      <a:round/>
                      <a:headEnd type="none" w="sm" len="sm"/>
                      <a:tailEnd type="none" w="sm" len="sm"/>
                    </a:lnR>
                    <a:lnT w="9525" cap="flat" cmpd="sng">
                      <a:solidFill>
                        <a:srgbClr val="007780"/>
                      </a:solidFill>
                      <a:prstDash val="solid"/>
                      <a:round/>
                      <a:headEnd type="none" w="sm" len="sm"/>
                      <a:tailEnd type="none" w="sm" len="sm"/>
                    </a:lnT>
                    <a:lnB w="9525" cap="flat" cmpd="sng">
                      <a:solidFill>
                        <a:srgbClr val="007780"/>
                      </a:solidFill>
                      <a:prstDash val="solid"/>
                      <a:round/>
                      <a:headEnd type="none" w="sm" len="sm"/>
                      <a:tailEnd type="none" w="sm" len="sm"/>
                    </a:lnB>
                    <a:solidFill>
                      <a:srgbClr val="102649"/>
                    </a:solidFill>
                  </a:tcPr>
                </a:tc>
                <a:extLst>
                  <a:ext uri="{0D108BD9-81ED-4DB2-BD59-A6C34878D82A}">
                    <a16:rowId xmlns:a16="http://schemas.microsoft.com/office/drawing/2014/main" val="10000"/>
                  </a:ext>
                </a:extLst>
              </a:tr>
              <a:tr h="766500">
                <a:tc>
                  <a:txBody>
                    <a:bodyPr/>
                    <a:lstStyle/>
                    <a:p>
                      <a:pPr marL="0" lvl="0" indent="0" algn="l" rtl="0">
                        <a:spcBef>
                          <a:spcPts val="0"/>
                        </a:spcBef>
                        <a:spcAft>
                          <a:spcPts val="0"/>
                        </a:spcAft>
                        <a:buNone/>
                      </a:pPr>
                      <a:r>
                        <a:rPr lang="en" sz="900" b="1">
                          <a:latin typeface="Franklin Gothic"/>
                          <a:ea typeface="Franklin Gothic"/>
                          <a:cs typeface="Franklin Gothic"/>
                          <a:sym typeface="Franklin Gothic"/>
                        </a:rPr>
                        <a:t>Kindergarten</a:t>
                      </a:r>
                      <a:endParaRPr sz="900" b="1">
                        <a:latin typeface="Franklin Gothic"/>
                        <a:ea typeface="Franklin Gothic"/>
                        <a:cs typeface="Franklin Gothic"/>
                        <a:sym typeface="Franklin Gothic"/>
                      </a:endParaRPr>
                    </a:p>
                  </a:txBody>
                  <a:tcPr marL="68575" marR="68575" marT="68575" marB="68575">
                    <a:lnL w="9525" cap="flat" cmpd="sng">
                      <a:solidFill>
                        <a:srgbClr val="007780"/>
                      </a:solidFill>
                      <a:prstDash val="solid"/>
                      <a:round/>
                      <a:headEnd type="none" w="sm" len="sm"/>
                      <a:tailEnd type="none" w="sm" len="sm"/>
                    </a:lnL>
                    <a:lnR w="9525" cap="flat" cmpd="sng">
                      <a:solidFill>
                        <a:srgbClr val="007780"/>
                      </a:solidFill>
                      <a:prstDash val="solid"/>
                      <a:round/>
                      <a:headEnd type="none" w="sm" len="sm"/>
                      <a:tailEnd type="none" w="sm" len="sm"/>
                    </a:lnR>
                    <a:lnT w="9525" cap="flat" cmpd="sng">
                      <a:solidFill>
                        <a:srgbClr val="007780"/>
                      </a:solidFill>
                      <a:prstDash val="solid"/>
                      <a:round/>
                      <a:headEnd type="none" w="sm" len="sm"/>
                      <a:tailEnd type="none" w="sm" len="sm"/>
                    </a:lnT>
                    <a:lnB w="9525" cap="flat" cmpd="sng">
                      <a:solidFill>
                        <a:srgbClr val="007780"/>
                      </a:solidFill>
                      <a:prstDash val="solid"/>
                      <a:round/>
                      <a:headEnd type="none" w="sm" len="sm"/>
                      <a:tailEnd type="none" w="sm" len="sm"/>
                    </a:lnB>
                    <a:solidFill>
                      <a:srgbClr val="69C397"/>
                    </a:solidFill>
                  </a:tcPr>
                </a:tc>
                <a:tc>
                  <a:txBody>
                    <a:bodyPr/>
                    <a:lstStyle/>
                    <a:p>
                      <a:pPr marL="0" lvl="0" indent="0" algn="l" rtl="0">
                        <a:lnSpc>
                          <a:spcPct val="115000"/>
                        </a:lnSpc>
                        <a:spcBef>
                          <a:spcPts val="0"/>
                        </a:spcBef>
                        <a:spcAft>
                          <a:spcPts val="0"/>
                        </a:spcAft>
                        <a:buClr>
                          <a:schemeClr val="dk1"/>
                        </a:buClr>
                        <a:buSzPts val="800"/>
                        <a:buFont typeface="Arial"/>
                        <a:buNone/>
                      </a:pPr>
                      <a:r>
                        <a:rPr lang="en" sz="900" b="1">
                          <a:solidFill>
                            <a:schemeClr val="dk1"/>
                          </a:solidFill>
                          <a:latin typeface="Franklin Gothic"/>
                          <a:ea typeface="Franklin Gothic"/>
                          <a:cs typeface="Franklin Gothic"/>
                          <a:sym typeface="Franklin Gothic"/>
                        </a:rPr>
                        <a:t>L.K.1</a:t>
                      </a:r>
                      <a:r>
                        <a:rPr lang="en" sz="900">
                          <a:solidFill>
                            <a:schemeClr val="dk1"/>
                          </a:solidFill>
                          <a:latin typeface="Franklin Gothic"/>
                          <a:ea typeface="Franklin Gothic"/>
                          <a:cs typeface="Franklin Gothic"/>
                          <a:sym typeface="Franklin Gothic"/>
                        </a:rPr>
                        <a:t> When writing or speaking, demonstrate appropriate use of: </a:t>
                      </a:r>
                      <a:endParaRPr sz="900">
                        <a:solidFill>
                          <a:schemeClr val="dk1"/>
                        </a:solidFill>
                        <a:latin typeface="Franklin Gothic"/>
                        <a:ea typeface="Franklin Gothic"/>
                        <a:cs typeface="Franklin Gothic"/>
                        <a:sym typeface="Franklin Gothic"/>
                      </a:endParaRPr>
                    </a:p>
                    <a:p>
                      <a:pPr marL="381000" lvl="0" indent="-76200" algn="l" rtl="0">
                        <a:lnSpc>
                          <a:spcPct val="115000"/>
                        </a:lnSpc>
                        <a:spcBef>
                          <a:spcPts val="0"/>
                        </a:spcBef>
                        <a:spcAft>
                          <a:spcPts val="0"/>
                        </a:spcAft>
                        <a:buNone/>
                      </a:pPr>
                      <a:r>
                        <a:rPr lang="en" sz="900">
                          <a:solidFill>
                            <a:schemeClr val="dk1"/>
                          </a:solidFill>
                          <a:latin typeface="Franklin Gothic"/>
                          <a:ea typeface="Franklin Gothic"/>
                          <a:cs typeface="Franklin Gothic"/>
                          <a:sym typeface="Franklin Gothic"/>
                        </a:rPr>
                        <a:t>e. complete sentences. </a:t>
                      </a:r>
                      <a:endParaRPr sz="900">
                        <a:solidFill>
                          <a:schemeClr val="dk1"/>
                        </a:solidFill>
                        <a:latin typeface="Franklin Gothic"/>
                        <a:ea typeface="Franklin Gothic"/>
                        <a:cs typeface="Franklin Gothic"/>
                        <a:sym typeface="Franklin Gothic"/>
                      </a:endParaRPr>
                    </a:p>
                    <a:p>
                      <a:pPr marL="0" lvl="0" indent="0" algn="l" rtl="0">
                        <a:lnSpc>
                          <a:spcPct val="115000"/>
                        </a:lnSpc>
                        <a:spcBef>
                          <a:spcPts val="0"/>
                        </a:spcBef>
                        <a:spcAft>
                          <a:spcPts val="0"/>
                        </a:spcAft>
                        <a:buNone/>
                      </a:pPr>
                      <a:r>
                        <a:rPr lang="en" sz="900" b="1">
                          <a:solidFill>
                            <a:schemeClr val="dk1"/>
                          </a:solidFill>
                          <a:latin typeface="Franklin Gothic"/>
                          <a:ea typeface="Franklin Gothic"/>
                          <a:cs typeface="Franklin Gothic"/>
                          <a:sym typeface="Franklin Gothic"/>
                        </a:rPr>
                        <a:t>L.K.2</a:t>
                      </a:r>
                      <a:r>
                        <a:rPr lang="en" sz="900">
                          <a:solidFill>
                            <a:schemeClr val="dk1"/>
                          </a:solidFill>
                          <a:latin typeface="Franklin Gothic"/>
                          <a:ea typeface="Franklin Gothic"/>
                          <a:cs typeface="Franklin Gothic"/>
                          <a:sym typeface="Franklin Gothic"/>
                        </a:rPr>
                        <a:t> When writing:</a:t>
                      </a:r>
                      <a:endParaRPr sz="900">
                        <a:solidFill>
                          <a:schemeClr val="dk1"/>
                        </a:solidFill>
                        <a:latin typeface="Franklin Gothic"/>
                        <a:ea typeface="Franklin Gothic"/>
                        <a:cs typeface="Franklin Gothic"/>
                        <a:sym typeface="Franklin Gothic"/>
                      </a:endParaRPr>
                    </a:p>
                    <a:p>
                      <a:pPr marL="0" lvl="0" indent="304800" algn="l" rtl="0">
                        <a:lnSpc>
                          <a:spcPct val="115000"/>
                        </a:lnSpc>
                        <a:spcBef>
                          <a:spcPts val="0"/>
                        </a:spcBef>
                        <a:spcAft>
                          <a:spcPts val="0"/>
                        </a:spcAft>
                        <a:buNone/>
                      </a:pPr>
                      <a:r>
                        <a:rPr lang="en" sz="900">
                          <a:solidFill>
                            <a:schemeClr val="dk1"/>
                          </a:solidFill>
                          <a:latin typeface="Franklin Gothic"/>
                          <a:ea typeface="Franklin Gothic"/>
                          <a:cs typeface="Franklin Gothic"/>
                          <a:sym typeface="Franklin Gothic"/>
                        </a:rPr>
                        <a:t>a. Capitalize the first word in a sentence and the pronoun I.</a:t>
                      </a:r>
                      <a:endParaRPr sz="900">
                        <a:solidFill>
                          <a:schemeClr val="dk1"/>
                        </a:solidFill>
                        <a:latin typeface="Franklin Gothic"/>
                        <a:ea typeface="Franklin Gothic"/>
                        <a:cs typeface="Franklin Gothic"/>
                        <a:sym typeface="Franklin Gothic"/>
                      </a:endParaRPr>
                    </a:p>
                  </a:txBody>
                  <a:tcPr marL="68575" marR="68575" marT="68575" marB="68575">
                    <a:lnL w="9525" cap="flat" cmpd="sng">
                      <a:solidFill>
                        <a:srgbClr val="007780"/>
                      </a:solidFill>
                      <a:prstDash val="solid"/>
                      <a:round/>
                      <a:headEnd type="none" w="sm" len="sm"/>
                      <a:tailEnd type="none" w="sm" len="sm"/>
                    </a:lnL>
                    <a:lnR w="9525" cap="flat" cmpd="sng">
                      <a:solidFill>
                        <a:srgbClr val="007780"/>
                      </a:solidFill>
                      <a:prstDash val="solid"/>
                      <a:round/>
                      <a:headEnd type="none" w="sm" len="sm"/>
                      <a:tailEnd type="none" w="sm" len="sm"/>
                    </a:lnR>
                    <a:lnT w="9525" cap="flat" cmpd="sng">
                      <a:solidFill>
                        <a:srgbClr val="007780"/>
                      </a:solidFill>
                      <a:prstDash val="solid"/>
                      <a:round/>
                      <a:headEnd type="none" w="sm" len="sm"/>
                      <a:tailEnd type="none" w="sm" len="sm"/>
                    </a:lnT>
                    <a:lnB w="9525" cap="flat" cmpd="sng">
                      <a:solidFill>
                        <a:srgbClr val="007780"/>
                      </a:solidFill>
                      <a:prstDash val="solid"/>
                      <a:round/>
                      <a:headEnd type="none" w="sm" len="sm"/>
                      <a:tailEnd type="none" w="sm" len="sm"/>
                    </a:lnB>
                    <a:solidFill>
                      <a:srgbClr val="69C397"/>
                    </a:solidFill>
                  </a:tcPr>
                </a:tc>
                <a:tc>
                  <a:txBody>
                    <a:bodyPr/>
                    <a:lstStyle/>
                    <a:p>
                      <a:pPr marL="0" lvl="0" indent="0" algn="l" rtl="0">
                        <a:spcBef>
                          <a:spcPts val="0"/>
                        </a:spcBef>
                        <a:spcAft>
                          <a:spcPts val="0"/>
                        </a:spcAft>
                        <a:buNone/>
                      </a:pPr>
                      <a:r>
                        <a:rPr lang="en" sz="1300">
                          <a:latin typeface="Franklin Gothic"/>
                          <a:ea typeface="Franklin Gothic"/>
                          <a:cs typeface="Franklin Gothic"/>
                          <a:sym typeface="Franklin Gothic"/>
                        </a:rPr>
                        <a:t>I lik my sistr</a:t>
                      </a:r>
                      <a:endParaRPr sz="1300">
                        <a:latin typeface="Franklin Gothic"/>
                        <a:ea typeface="Franklin Gothic"/>
                        <a:cs typeface="Franklin Gothic"/>
                        <a:sym typeface="Franklin Gothic"/>
                      </a:endParaRPr>
                    </a:p>
                  </a:txBody>
                  <a:tcPr marL="68575" marR="68575" marT="68575" marB="68575">
                    <a:lnL w="9525" cap="flat" cmpd="sng">
                      <a:solidFill>
                        <a:srgbClr val="007780"/>
                      </a:solidFill>
                      <a:prstDash val="solid"/>
                      <a:round/>
                      <a:headEnd type="none" w="sm" len="sm"/>
                      <a:tailEnd type="none" w="sm" len="sm"/>
                    </a:lnL>
                    <a:lnR w="9525" cap="flat" cmpd="sng">
                      <a:solidFill>
                        <a:srgbClr val="007780"/>
                      </a:solidFill>
                      <a:prstDash val="solid"/>
                      <a:round/>
                      <a:headEnd type="none" w="sm" len="sm"/>
                      <a:tailEnd type="none" w="sm" len="sm"/>
                    </a:lnR>
                    <a:lnT w="9525" cap="flat" cmpd="sng">
                      <a:solidFill>
                        <a:srgbClr val="007780"/>
                      </a:solidFill>
                      <a:prstDash val="solid"/>
                      <a:round/>
                      <a:headEnd type="none" w="sm" len="sm"/>
                      <a:tailEnd type="none" w="sm" len="sm"/>
                    </a:lnT>
                    <a:lnB w="9525" cap="flat" cmpd="sng">
                      <a:solidFill>
                        <a:srgbClr val="007780"/>
                      </a:solidFill>
                      <a:prstDash val="solid"/>
                      <a:round/>
                      <a:headEnd type="none" w="sm" len="sm"/>
                      <a:tailEnd type="none" w="sm" len="sm"/>
                    </a:lnB>
                    <a:solidFill>
                      <a:srgbClr val="69C397"/>
                    </a:solidFill>
                  </a:tcPr>
                </a:tc>
                <a:extLst>
                  <a:ext uri="{0D108BD9-81ED-4DB2-BD59-A6C34878D82A}">
                    <a16:rowId xmlns:a16="http://schemas.microsoft.com/office/drawing/2014/main" val="10001"/>
                  </a:ext>
                </a:extLst>
              </a:tr>
              <a:tr h="766500">
                <a:tc>
                  <a:txBody>
                    <a:bodyPr/>
                    <a:lstStyle/>
                    <a:p>
                      <a:pPr marL="0" lvl="0" indent="0" algn="l" rtl="0">
                        <a:spcBef>
                          <a:spcPts val="0"/>
                        </a:spcBef>
                        <a:spcAft>
                          <a:spcPts val="0"/>
                        </a:spcAft>
                        <a:buNone/>
                      </a:pPr>
                      <a:r>
                        <a:rPr lang="en" sz="900" b="1">
                          <a:latin typeface="Franklin Gothic"/>
                          <a:ea typeface="Franklin Gothic"/>
                          <a:cs typeface="Franklin Gothic"/>
                          <a:sym typeface="Franklin Gothic"/>
                        </a:rPr>
                        <a:t>1st Grade</a:t>
                      </a:r>
                      <a:endParaRPr sz="900" b="1">
                        <a:latin typeface="Franklin Gothic"/>
                        <a:ea typeface="Franklin Gothic"/>
                        <a:cs typeface="Franklin Gothic"/>
                        <a:sym typeface="Franklin Gothic"/>
                      </a:endParaRPr>
                    </a:p>
                  </a:txBody>
                  <a:tcPr marL="68575" marR="68575" marT="68575" marB="68575">
                    <a:lnL w="9525" cap="flat" cmpd="sng">
                      <a:solidFill>
                        <a:srgbClr val="007780"/>
                      </a:solidFill>
                      <a:prstDash val="solid"/>
                      <a:round/>
                      <a:headEnd type="none" w="sm" len="sm"/>
                      <a:tailEnd type="none" w="sm" len="sm"/>
                    </a:lnL>
                    <a:lnR w="9525" cap="flat" cmpd="sng">
                      <a:solidFill>
                        <a:srgbClr val="007780"/>
                      </a:solidFill>
                      <a:prstDash val="solid"/>
                      <a:round/>
                      <a:headEnd type="none" w="sm" len="sm"/>
                      <a:tailEnd type="none" w="sm" len="sm"/>
                    </a:lnR>
                    <a:lnT w="9525" cap="flat" cmpd="sng">
                      <a:solidFill>
                        <a:srgbClr val="007780"/>
                      </a:solidFill>
                      <a:prstDash val="solid"/>
                      <a:round/>
                      <a:headEnd type="none" w="sm" len="sm"/>
                      <a:tailEnd type="none" w="sm" len="sm"/>
                    </a:lnT>
                    <a:lnB w="9525" cap="flat" cmpd="sng">
                      <a:solidFill>
                        <a:srgbClr val="007780"/>
                      </a:solidFill>
                      <a:prstDash val="solid"/>
                      <a:round/>
                      <a:headEnd type="none" w="sm" len="sm"/>
                      <a:tailEnd type="none" w="sm" len="sm"/>
                    </a:lnB>
                    <a:solidFill>
                      <a:srgbClr val="E1F3EA"/>
                    </a:solidFill>
                  </a:tcPr>
                </a:tc>
                <a:tc>
                  <a:txBody>
                    <a:bodyPr/>
                    <a:lstStyle/>
                    <a:p>
                      <a:pPr marL="0" lvl="0" indent="0" algn="l" rtl="0">
                        <a:lnSpc>
                          <a:spcPct val="115000"/>
                        </a:lnSpc>
                        <a:spcBef>
                          <a:spcPts val="0"/>
                        </a:spcBef>
                        <a:spcAft>
                          <a:spcPts val="0"/>
                        </a:spcAft>
                        <a:buClr>
                          <a:schemeClr val="dk1"/>
                        </a:buClr>
                        <a:buSzPts val="800"/>
                        <a:buFont typeface="Arial"/>
                        <a:buNone/>
                      </a:pPr>
                      <a:r>
                        <a:rPr lang="en" sz="900" b="1">
                          <a:solidFill>
                            <a:schemeClr val="dk1"/>
                          </a:solidFill>
                          <a:latin typeface="Franklin Gothic"/>
                          <a:ea typeface="Franklin Gothic"/>
                          <a:cs typeface="Franklin Gothic"/>
                          <a:sym typeface="Franklin Gothic"/>
                        </a:rPr>
                        <a:t>L.1.1 </a:t>
                      </a:r>
                      <a:r>
                        <a:rPr lang="en" sz="900">
                          <a:solidFill>
                            <a:schemeClr val="dk1"/>
                          </a:solidFill>
                          <a:latin typeface="Franklin Gothic"/>
                          <a:ea typeface="Franklin Gothic"/>
                          <a:cs typeface="Franklin Gothic"/>
                          <a:sym typeface="Franklin Gothic"/>
                        </a:rPr>
                        <a:t>When writing or speaking, demonstrate appropriate use of: </a:t>
                      </a:r>
                      <a:endParaRPr sz="900">
                        <a:solidFill>
                          <a:schemeClr val="dk1"/>
                        </a:solidFill>
                        <a:latin typeface="Franklin Gothic"/>
                        <a:ea typeface="Franklin Gothic"/>
                        <a:cs typeface="Franklin Gothic"/>
                        <a:sym typeface="Franklin Gothic"/>
                      </a:endParaRPr>
                    </a:p>
                    <a:p>
                      <a:pPr marL="431800" lvl="0" indent="-127000" algn="l" rtl="0">
                        <a:lnSpc>
                          <a:spcPct val="115000"/>
                        </a:lnSpc>
                        <a:spcBef>
                          <a:spcPts val="0"/>
                        </a:spcBef>
                        <a:spcAft>
                          <a:spcPts val="0"/>
                        </a:spcAft>
                        <a:buNone/>
                      </a:pPr>
                      <a:r>
                        <a:rPr lang="en" sz="900">
                          <a:solidFill>
                            <a:schemeClr val="dk1"/>
                          </a:solidFill>
                          <a:latin typeface="Franklin Gothic"/>
                          <a:ea typeface="Franklin Gothic"/>
                          <a:cs typeface="Franklin Gothic"/>
                          <a:sym typeface="Franklin Gothic"/>
                        </a:rPr>
                        <a:t>h. declarative, interrogative, imperative and exclamatory sentences in response to prompts. </a:t>
                      </a:r>
                      <a:endParaRPr sz="900">
                        <a:solidFill>
                          <a:schemeClr val="dk1"/>
                        </a:solidFill>
                        <a:latin typeface="Franklin Gothic"/>
                        <a:ea typeface="Franklin Gothic"/>
                        <a:cs typeface="Franklin Gothic"/>
                        <a:sym typeface="Franklin Gothic"/>
                      </a:endParaRPr>
                    </a:p>
                    <a:p>
                      <a:pPr marL="0" lvl="0" indent="0" algn="l" rtl="0">
                        <a:lnSpc>
                          <a:spcPct val="115000"/>
                        </a:lnSpc>
                        <a:spcBef>
                          <a:spcPts val="0"/>
                        </a:spcBef>
                        <a:spcAft>
                          <a:spcPts val="0"/>
                        </a:spcAft>
                        <a:buClr>
                          <a:schemeClr val="dk1"/>
                        </a:buClr>
                        <a:buSzPts val="800"/>
                        <a:buFont typeface="Arial"/>
                        <a:buNone/>
                      </a:pPr>
                      <a:r>
                        <a:rPr lang="en" sz="900" b="1">
                          <a:solidFill>
                            <a:schemeClr val="dk1"/>
                          </a:solidFill>
                          <a:latin typeface="Franklin Gothic"/>
                          <a:ea typeface="Franklin Gothic"/>
                          <a:cs typeface="Franklin Gothic"/>
                          <a:sym typeface="Franklin Gothic"/>
                        </a:rPr>
                        <a:t>L.1.2</a:t>
                      </a:r>
                      <a:r>
                        <a:rPr lang="en" sz="900">
                          <a:solidFill>
                            <a:schemeClr val="dk1"/>
                          </a:solidFill>
                          <a:latin typeface="Franklin Gothic"/>
                          <a:ea typeface="Franklin Gothic"/>
                          <a:cs typeface="Franklin Gothic"/>
                          <a:sym typeface="Franklin Gothic"/>
                        </a:rPr>
                        <a:t> When writing:</a:t>
                      </a:r>
                      <a:endParaRPr sz="900">
                        <a:solidFill>
                          <a:schemeClr val="dk1"/>
                        </a:solidFill>
                        <a:latin typeface="Franklin Gothic"/>
                        <a:ea typeface="Franklin Gothic"/>
                        <a:cs typeface="Franklin Gothic"/>
                        <a:sym typeface="Franklin Gothic"/>
                      </a:endParaRPr>
                    </a:p>
                    <a:p>
                      <a:pPr marL="0" lvl="0" indent="304800" algn="l" rtl="0">
                        <a:lnSpc>
                          <a:spcPct val="115000"/>
                        </a:lnSpc>
                        <a:spcBef>
                          <a:spcPts val="0"/>
                        </a:spcBef>
                        <a:spcAft>
                          <a:spcPts val="0"/>
                        </a:spcAft>
                        <a:buNone/>
                      </a:pPr>
                      <a:r>
                        <a:rPr lang="en" sz="900">
                          <a:solidFill>
                            <a:schemeClr val="dk1"/>
                          </a:solidFill>
                          <a:latin typeface="Franklin Gothic"/>
                          <a:ea typeface="Franklin Gothic"/>
                          <a:cs typeface="Franklin Gothic"/>
                          <a:sym typeface="Franklin Gothic"/>
                        </a:rPr>
                        <a:t>b. Demonstrate appropriate use of end punctuation.</a:t>
                      </a:r>
                      <a:endParaRPr sz="900">
                        <a:solidFill>
                          <a:schemeClr val="dk1"/>
                        </a:solidFill>
                        <a:latin typeface="Franklin Gothic"/>
                        <a:ea typeface="Franklin Gothic"/>
                        <a:cs typeface="Franklin Gothic"/>
                        <a:sym typeface="Franklin Gothic"/>
                      </a:endParaRPr>
                    </a:p>
                  </a:txBody>
                  <a:tcPr marL="68575" marR="68575" marT="68575" marB="68575">
                    <a:lnL w="9525" cap="flat" cmpd="sng">
                      <a:solidFill>
                        <a:srgbClr val="007780"/>
                      </a:solidFill>
                      <a:prstDash val="solid"/>
                      <a:round/>
                      <a:headEnd type="none" w="sm" len="sm"/>
                      <a:tailEnd type="none" w="sm" len="sm"/>
                    </a:lnL>
                    <a:lnR w="9525" cap="flat" cmpd="sng">
                      <a:solidFill>
                        <a:srgbClr val="007780"/>
                      </a:solidFill>
                      <a:prstDash val="solid"/>
                      <a:round/>
                      <a:headEnd type="none" w="sm" len="sm"/>
                      <a:tailEnd type="none" w="sm" len="sm"/>
                    </a:lnR>
                    <a:lnT w="9525" cap="flat" cmpd="sng">
                      <a:solidFill>
                        <a:srgbClr val="007780"/>
                      </a:solidFill>
                      <a:prstDash val="solid"/>
                      <a:round/>
                      <a:headEnd type="none" w="sm" len="sm"/>
                      <a:tailEnd type="none" w="sm" len="sm"/>
                    </a:lnT>
                    <a:lnB w="9525" cap="flat" cmpd="sng">
                      <a:solidFill>
                        <a:srgbClr val="007780"/>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r>
                        <a:rPr lang="en" sz="1300">
                          <a:latin typeface="Franklin Gothic"/>
                          <a:ea typeface="Franklin Gothic"/>
                          <a:cs typeface="Franklin Gothic"/>
                          <a:sym typeface="Franklin Gothic"/>
                        </a:rPr>
                        <a:t>My favrit animal is a cat.  She liecks to play.  She liecks to snugl and pur.</a:t>
                      </a:r>
                      <a:endParaRPr sz="1300">
                        <a:latin typeface="Franklin Gothic"/>
                        <a:ea typeface="Franklin Gothic"/>
                        <a:cs typeface="Franklin Gothic"/>
                        <a:sym typeface="Franklin Gothic"/>
                      </a:endParaRPr>
                    </a:p>
                  </a:txBody>
                  <a:tcPr marL="68575" marR="68575" marT="68575" marB="68575">
                    <a:lnL w="9525" cap="flat" cmpd="sng">
                      <a:solidFill>
                        <a:srgbClr val="007780"/>
                      </a:solidFill>
                      <a:prstDash val="solid"/>
                      <a:round/>
                      <a:headEnd type="none" w="sm" len="sm"/>
                      <a:tailEnd type="none" w="sm" len="sm"/>
                    </a:lnL>
                    <a:lnR w="9525" cap="flat" cmpd="sng">
                      <a:solidFill>
                        <a:srgbClr val="007780"/>
                      </a:solidFill>
                      <a:prstDash val="solid"/>
                      <a:round/>
                      <a:headEnd type="none" w="sm" len="sm"/>
                      <a:tailEnd type="none" w="sm" len="sm"/>
                    </a:lnR>
                    <a:lnT w="9525" cap="flat" cmpd="sng">
                      <a:solidFill>
                        <a:srgbClr val="007780"/>
                      </a:solidFill>
                      <a:prstDash val="solid"/>
                      <a:round/>
                      <a:headEnd type="none" w="sm" len="sm"/>
                      <a:tailEnd type="none" w="sm" len="sm"/>
                    </a:lnT>
                    <a:lnB w="9525" cap="flat" cmpd="sng">
                      <a:solidFill>
                        <a:srgbClr val="007780"/>
                      </a:solidFill>
                      <a:prstDash val="solid"/>
                      <a:round/>
                      <a:headEnd type="none" w="sm" len="sm"/>
                      <a:tailEnd type="none" w="sm" len="sm"/>
                    </a:lnB>
                    <a:solidFill>
                      <a:srgbClr val="E1F3EA"/>
                    </a:solidFill>
                  </a:tcPr>
                </a:tc>
                <a:extLst>
                  <a:ext uri="{0D108BD9-81ED-4DB2-BD59-A6C34878D82A}">
                    <a16:rowId xmlns:a16="http://schemas.microsoft.com/office/drawing/2014/main" val="10002"/>
                  </a:ext>
                </a:extLst>
              </a:tr>
              <a:tr h="1672125">
                <a:tc>
                  <a:txBody>
                    <a:bodyPr/>
                    <a:lstStyle/>
                    <a:p>
                      <a:pPr marL="0" lvl="0" indent="0" algn="l" rtl="0">
                        <a:spcBef>
                          <a:spcPts val="0"/>
                        </a:spcBef>
                        <a:spcAft>
                          <a:spcPts val="0"/>
                        </a:spcAft>
                        <a:buNone/>
                      </a:pPr>
                      <a:r>
                        <a:rPr lang="en" sz="900" b="1">
                          <a:latin typeface="Franklin Gothic"/>
                          <a:ea typeface="Franklin Gothic"/>
                          <a:cs typeface="Franklin Gothic"/>
                          <a:sym typeface="Franklin Gothic"/>
                        </a:rPr>
                        <a:t>2nd Grade</a:t>
                      </a:r>
                      <a:endParaRPr sz="900" b="1">
                        <a:latin typeface="Franklin Gothic"/>
                        <a:ea typeface="Franklin Gothic"/>
                        <a:cs typeface="Franklin Gothic"/>
                        <a:sym typeface="Franklin Gothic"/>
                      </a:endParaRPr>
                    </a:p>
                  </a:txBody>
                  <a:tcPr marL="68575" marR="68575" marT="68575" marB="68575">
                    <a:lnL w="9525" cap="flat" cmpd="sng">
                      <a:solidFill>
                        <a:srgbClr val="007780"/>
                      </a:solidFill>
                      <a:prstDash val="solid"/>
                      <a:round/>
                      <a:headEnd type="none" w="sm" len="sm"/>
                      <a:tailEnd type="none" w="sm" len="sm"/>
                    </a:lnL>
                    <a:lnR w="9525" cap="flat" cmpd="sng">
                      <a:solidFill>
                        <a:srgbClr val="007780"/>
                      </a:solidFill>
                      <a:prstDash val="solid"/>
                      <a:round/>
                      <a:headEnd type="none" w="sm" len="sm"/>
                      <a:tailEnd type="none" w="sm" len="sm"/>
                    </a:lnR>
                    <a:lnT w="9525" cap="flat" cmpd="sng">
                      <a:solidFill>
                        <a:srgbClr val="007780"/>
                      </a:solidFill>
                      <a:prstDash val="solid"/>
                      <a:round/>
                      <a:headEnd type="none" w="sm" len="sm"/>
                      <a:tailEnd type="none" w="sm" len="sm"/>
                    </a:lnT>
                    <a:lnB w="9525" cap="flat" cmpd="sng">
                      <a:solidFill>
                        <a:srgbClr val="007780"/>
                      </a:solidFill>
                      <a:prstDash val="solid"/>
                      <a:round/>
                      <a:headEnd type="none" w="sm" len="sm"/>
                      <a:tailEnd type="none" w="sm" len="sm"/>
                    </a:lnB>
                    <a:solidFill>
                      <a:srgbClr val="69C397"/>
                    </a:solidFill>
                  </a:tcPr>
                </a:tc>
                <a:tc>
                  <a:txBody>
                    <a:bodyPr/>
                    <a:lstStyle/>
                    <a:p>
                      <a:pPr marL="0" lvl="0" indent="0" algn="l" rtl="0">
                        <a:lnSpc>
                          <a:spcPct val="115000"/>
                        </a:lnSpc>
                        <a:spcBef>
                          <a:spcPts val="0"/>
                        </a:spcBef>
                        <a:spcAft>
                          <a:spcPts val="0"/>
                        </a:spcAft>
                        <a:buClr>
                          <a:schemeClr val="dk1"/>
                        </a:buClr>
                        <a:buSzPts val="800"/>
                        <a:buFont typeface="Arial"/>
                        <a:buNone/>
                      </a:pPr>
                      <a:r>
                        <a:rPr lang="en" sz="900" b="1">
                          <a:solidFill>
                            <a:schemeClr val="dk1"/>
                          </a:solidFill>
                          <a:latin typeface="Franklin Gothic"/>
                          <a:ea typeface="Franklin Gothic"/>
                          <a:cs typeface="Franklin Gothic"/>
                          <a:sym typeface="Franklin Gothic"/>
                        </a:rPr>
                        <a:t>L.2.1</a:t>
                      </a:r>
                      <a:r>
                        <a:rPr lang="en" sz="900">
                          <a:solidFill>
                            <a:schemeClr val="dk1"/>
                          </a:solidFill>
                          <a:latin typeface="Franklin Gothic"/>
                          <a:ea typeface="Franklin Gothic"/>
                          <a:cs typeface="Franklin Gothic"/>
                          <a:sym typeface="Franklin Gothic"/>
                        </a:rPr>
                        <a:t> In writing or speaking, demonstrate appropriate use of: </a:t>
                      </a:r>
                      <a:endParaRPr sz="900">
                        <a:solidFill>
                          <a:schemeClr val="dk1"/>
                        </a:solidFill>
                        <a:latin typeface="Franklin Gothic"/>
                        <a:ea typeface="Franklin Gothic"/>
                        <a:cs typeface="Franklin Gothic"/>
                        <a:sym typeface="Franklin Gothic"/>
                      </a:endParaRPr>
                    </a:p>
                    <a:p>
                      <a:pPr marL="431800" lvl="0" indent="-127000" algn="l" rtl="0">
                        <a:lnSpc>
                          <a:spcPct val="115000"/>
                        </a:lnSpc>
                        <a:spcBef>
                          <a:spcPts val="0"/>
                        </a:spcBef>
                        <a:spcAft>
                          <a:spcPts val="0"/>
                        </a:spcAft>
                        <a:buClr>
                          <a:schemeClr val="dk1"/>
                        </a:buClr>
                        <a:buSzPts val="800"/>
                        <a:buFont typeface="Arial"/>
                        <a:buNone/>
                      </a:pPr>
                      <a:r>
                        <a:rPr lang="en" sz="900">
                          <a:solidFill>
                            <a:schemeClr val="dk1"/>
                          </a:solidFill>
                          <a:latin typeface="Franklin Gothic"/>
                          <a:ea typeface="Franklin Gothic"/>
                          <a:cs typeface="Franklin Gothic"/>
                          <a:sym typeface="Franklin Gothic"/>
                        </a:rPr>
                        <a:t>e. adjectives and adverbs in sentence formation. </a:t>
                      </a:r>
                      <a:endParaRPr sz="900">
                        <a:solidFill>
                          <a:schemeClr val="dk1"/>
                        </a:solidFill>
                        <a:latin typeface="Franklin Gothic"/>
                        <a:ea typeface="Franklin Gothic"/>
                        <a:cs typeface="Franklin Gothic"/>
                        <a:sym typeface="Franklin Gothic"/>
                      </a:endParaRPr>
                    </a:p>
                    <a:p>
                      <a:pPr marL="431800" lvl="0" indent="-127000" algn="l" rtl="0">
                        <a:lnSpc>
                          <a:spcPct val="115000"/>
                        </a:lnSpc>
                        <a:spcBef>
                          <a:spcPts val="0"/>
                        </a:spcBef>
                        <a:spcAft>
                          <a:spcPts val="0"/>
                        </a:spcAft>
                        <a:buNone/>
                      </a:pPr>
                      <a:r>
                        <a:rPr lang="en" sz="900">
                          <a:solidFill>
                            <a:schemeClr val="dk1"/>
                          </a:solidFill>
                          <a:latin typeface="Franklin Gothic"/>
                          <a:ea typeface="Franklin Gothic"/>
                          <a:cs typeface="Franklin Gothic"/>
                          <a:sym typeface="Franklin Gothic"/>
                        </a:rPr>
                        <a:t>f. producing, expanding and rearranging complete simple and compound sentences.</a:t>
                      </a:r>
                      <a:endParaRPr sz="900">
                        <a:solidFill>
                          <a:schemeClr val="dk1"/>
                        </a:solidFill>
                        <a:latin typeface="Franklin Gothic"/>
                        <a:ea typeface="Franklin Gothic"/>
                        <a:cs typeface="Franklin Gothic"/>
                        <a:sym typeface="Franklin Gothic"/>
                      </a:endParaRPr>
                    </a:p>
                    <a:p>
                      <a:pPr marL="0" lvl="0" indent="0" algn="l" rtl="0">
                        <a:lnSpc>
                          <a:spcPct val="115000"/>
                        </a:lnSpc>
                        <a:spcBef>
                          <a:spcPts val="0"/>
                        </a:spcBef>
                        <a:spcAft>
                          <a:spcPts val="0"/>
                        </a:spcAft>
                        <a:buClr>
                          <a:schemeClr val="dk1"/>
                        </a:buClr>
                        <a:buSzPts val="800"/>
                        <a:buFont typeface="Arial"/>
                        <a:buNone/>
                      </a:pPr>
                      <a:r>
                        <a:rPr lang="en" sz="900" b="1">
                          <a:solidFill>
                            <a:schemeClr val="dk1"/>
                          </a:solidFill>
                          <a:latin typeface="Franklin Gothic"/>
                          <a:ea typeface="Franklin Gothic"/>
                          <a:cs typeface="Franklin Gothic"/>
                          <a:sym typeface="Franklin Gothic"/>
                        </a:rPr>
                        <a:t>L.2.2</a:t>
                      </a:r>
                      <a:r>
                        <a:rPr lang="en" sz="900">
                          <a:solidFill>
                            <a:schemeClr val="dk1"/>
                          </a:solidFill>
                          <a:latin typeface="Franklin Gothic"/>
                          <a:ea typeface="Franklin Gothic"/>
                          <a:cs typeface="Franklin Gothic"/>
                          <a:sym typeface="Franklin Gothic"/>
                        </a:rPr>
                        <a:t> When writing:</a:t>
                      </a:r>
                      <a:endParaRPr sz="900">
                        <a:solidFill>
                          <a:schemeClr val="dk1"/>
                        </a:solidFill>
                        <a:latin typeface="Franklin Gothic"/>
                        <a:ea typeface="Franklin Gothic"/>
                        <a:cs typeface="Franklin Gothic"/>
                        <a:sym typeface="Franklin Gothic"/>
                      </a:endParaRPr>
                    </a:p>
                    <a:p>
                      <a:pPr marL="0" lvl="0" indent="304800" algn="l" rtl="0">
                        <a:lnSpc>
                          <a:spcPct val="115000"/>
                        </a:lnSpc>
                        <a:spcBef>
                          <a:spcPts val="0"/>
                        </a:spcBef>
                        <a:spcAft>
                          <a:spcPts val="0"/>
                        </a:spcAft>
                        <a:buNone/>
                      </a:pPr>
                      <a:r>
                        <a:rPr lang="en" sz="900">
                          <a:solidFill>
                            <a:schemeClr val="dk1"/>
                          </a:solidFill>
                          <a:latin typeface="Franklin Gothic"/>
                          <a:ea typeface="Franklin Gothic"/>
                          <a:cs typeface="Franklin Gothic"/>
                          <a:sym typeface="Franklin Gothic"/>
                        </a:rPr>
                        <a:t>b. Demonstrate appropriate use of commas in varied communication.</a:t>
                      </a:r>
                      <a:endParaRPr sz="900">
                        <a:solidFill>
                          <a:schemeClr val="dk1"/>
                        </a:solidFill>
                        <a:latin typeface="Franklin Gothic"/>
                        <a:ea typeface="Franklin Gothic"/>
                        <a:cs typeface="Franklin Gothic"/>
                        <a:sym typeface="Franklin Gothic"/>
                      </a:endParaRPr>
                    </a:p>
                  </a:txBody>
                  <a:tcPr marL="68575" marR="68575" marT="68575" marB="68575">
                    <a:lnL w="9525" cap="flat" cmpd="sng">
                      <a:solidFill>
                        <a:srgbClr val="007780"/>
                      </a:solidFill>
                      <a:prstDash val="solid"/>
                      <a:round/>
                      <a:headEnd type="none" w="sm" len="sm"/>
                      <a:tailEnd type="none" w="sm" len="sm"/>
                    </a:lnL>
                    <a:lnR w="9525" cap="flat" cmpd="sng">
                      <a:solidFill>
                        <a:srgbClr val="007780"/>
                      </a:solidFill>
                      <a:prstDash val="solid"/>
                      <a:round/>
                      <a:headEnd type="none" w="sm" len="sm"/>
                      <a:tailEnd type="none" w="sm" len="sm"/>
                    </a:lnR>
                    <a:lnT w="9525" cap="flat" cmpd="sng">
                      <a:solidFill>
                        <a:srgbClr val="007780"/>
                      </a:solidFill>
                      <a:prstDash val="solid"/>
                      <a:round/>
                      <a:headEnd type="none" w="sm" len="sm"/>
                      <a:tailEnd type="none" w="sm" len="sm"/>
                    </a:lnT>
                    <a:lnB w="9525" cap="flat" cmpd="sng">
                      <a:solidFill>
                        <a:srgbClr val="007780"/>
                      </a:solidFill>
                      <a:prstDash val="solid"/>
                      <a:round/>
                      <a:headEnd type="none" w="sm" len="sm"/>
                      <a:tailEnd type="none" w="sm" len="sm"/>
                    </a:lnB>
                    <a:solidFill>
                      <a:srgbClr val="69C397"/>
                    </a:solidFill>
                  </a:tcPr>
                </a:tc>
                <a:tc>
                  <a:txBody>
                    <a:bodyPr/>
                    <a:lstStyle/>
                    <a:p>
                      <a:pPr marL="0" lvl="0" indent="0" algn="l" rtl="0">
                        <a:spcBef>
                          <a:spcPts val="0"/>
                        </a:spcBef>
                        <a:spcAft>
                          <a:spcPts val="0"/>
                        </a:spcAft>
                        <a:buNone/>
                      </a:pPr>
                      <a:r>
                        <a:rPr lang="en" sz="1400">
                          <a:latin typeface="Franklin Gothic"/>
                          <a:ea typeface="Franklin Gothic"/>
                          <a:cs typeface="Franklin Gothic"/>
                          <a:sym typeface="Franklin Gothic"/>
                        </a:rPr>
                        <a:t>Dear Grandma,</a:t>
                      </a:r>
                      <a:endParaRPr sz="1400">
                        <a:latin typeface="Franklin Gothic"/>
                        <a:ea typeface="Franklin Gothic"/>
                        <a:cs typeface="Franklin Gothic"/>
                        <a:sym typeface="Franklin Gothic"/>
                      </a:endParaRPr>
                    </a:p>
                    <a:p>
                      <a:pPr marL="0" lvl="0" indent="0" algn="l" rtl="0">
                        <a:spcBef>
                          <a:spcPts val="0"/>
                        </a:spcBef>
                        <a:spcAft>
                          <a:spcPts val="0"/>
                        </a:spcAft>
                        <a:buNone/>
                      </a:pPr>
                      <a:r>
                        <a:rPr lang="en" sz="1400">
                          <a:latin typeface="Franklin Gothic"/>
                          <a:ea typeface="Franklin Gothic"/>
                          <a:cs typeface="Franklin Gothic"/>
                          <a:sym typeface="Franklin Gothic"/>
                        </a:rPr>
                        <a:t>Our new pet is a kitten who likes to be petted.  Mom gets made if I do not feed her.                                         </a:t>
                      </a:r>
                      <a:endParaRPr sz="1400">
                        <a:latin typeface="Franklin Gothic"/>
                        <a:ea typeface="Franklin Gothic"/>
                        <a:cs typeface="Franklin Gothic"/>
                        <a:sym typeface="Franklin Gothic"/>
                      </a:endParaRPr>
                    </a:p>
                    <a:p>
                      <a:pPr marL="0" lvl="0" indent="0" algn="l" rtl="0">
                        <a:spcBef>
                          <a:spcPts val="0"/>
                        </a:spcBef>
                        <a:spcAft>
                          <a:spcPts val="0"/>
                        </a:spcAft>
                        <a:buNone/>
                      </a:pPr>
                      <a:r>
                        <a:rPr lang="en" sz="1400">
                          <a:latin typeface="Franklin Gothic"/>
                          <a:ea typeface="Franklin Gothic"/>
                          <a:cs typeface="Franklin Gothic"/>
                          <a:sym typeface="Franklin Gothic"/>
                        </a:rPr>
                        <a:t>                      Love,</a:t>
                      </a:r>
                      <a:endParaRPr sz="1400">
                        <a:latin typeface="Franklin Gothic"/>
                        <a:ea typeface="Franklin Gothic"/>
                        <a:cs typeface="Franklin Gothic"/>
                        <a:sym typeface="Franklin Gothic"/>
                      </a:endParaRPr>
                    </a:p>
                    <a:p>
                      <a:pPr marL="0" lvl="0" indent="0" algn="l" rtl="0">
                        <a:spcBef>
                          <a:spcPts val="0"/>
                        </a:spcBef>
                        <a:spcAft>
                          <a:spcPts val="0"/>
                        </a:spcAft>
                        <a:buNone/>
                      </a:pPr>
                      <a:r>
                        <a:rPr lang="en" sz="1400">
                          <a:latin typeface="Franklin Gothic"/>
                          <a:ea typeface="Franklin Gothic"/>
                          <a:cs typeface="Franklin Gothic"/>
                          <a:sym typeface="Franklin Gothic"/>
                        </a:rPr>
                        <a:t>                                Ryn</a:t>
                      </a:r>
                      <a:endParaRPr sz="1400">
                        <a:latin typeface="Franklin Gothic"/>
                        <a:ea typeface="Franklin Gothic"/>
                        <a:cs typeface="Franklin Gothic"/>
                        <a:sym typeface="Franklin Gothic"/>
                      </a:endParaRPr>
                    </a:p>
                  </a:txBody>
                  <a:tcPr marL="68575" marR="68575" marT="68575" marB="68575">
                    <a:lnL w="9525" cap="flat" cmpd="sng">
                      <a:solidFill>
                        <a:srgbClr val="007780"/>
                      </a:solidFill>
                      <a:prstDash val="solid"/>
                      <a:round/>
                      <a:headEnd type="none" w="sm" len="sm"/>
                      <a:tailEnd type="none" w="sm" len="sm"/>
                    </a:lnL>
                    <a:lnR w="9525" cap="flat" cmpd="sng">
                      <a:solidFill>
                        <a:srgbClr val="007780"/>
                      </a:solidFill>
                      <a:prstDash val="solid"/>
                      <a:round/>
                      <a:headEnd type="none" w="sm" len="sm"/>
                      <a:tailEnd type="none" w="sm" len="sm"/>
                    </a:lnR>
                    <a:lnT w="9525" cap="flat" cmpd="sng">
                      <a:solidFill>
                        <a:srgbClr val="007780"/>
                      </a:solidFill>
                      <a:prstDash val="solid"/>
                      <a:round/>
                      <a:headEnd type="none" w="sm" len="sm"/>
                      <a:tailEnd type="none" w="sm" len="sm"/>
                    </a:lnT>
                    <a:lnB w="9525" cap="flat" cmpd="sng">
                      <a:solidFill>
                        <a:srgbClr val="007780"/>
                      </a:solidFill>
                      <a:prstDash val="solid"/>
                      <a:round/>
                      <a:headEnd type="none" w="sm" len="sm"/>
                      <a:tailEnd type="none" w="sm" len="sm"/>
                    </a:lnB>
                    <a:solidFill>
                      <a:srgbClr val="69C397"/>
                    </a:solidFill>
                  </a:tcPr>
                </a:tc>
                <a:extLst>
                  <a:ext uri="{0D108BD9-81ED-4DB2-BD59-A6C34878D82A}">
                    <a16:rowId xmlns:a16="http://schemas.microsoft.com/office/drawing/2014/main" val="10003"/>
                  </a:ext>
                </a:extLst>
              </a:tr>
              <a:tr h="1156400">
                <a:tc>
                  <a:txBody>
                    <a:bodyPr/>
                    <a:lstStyle/>
                    <a:p>
                      <a:pPr marL="0" lvl="0" indent="0" algn="l" rtl="0">
                        <a:spcBef>
                          <a:spcPts val="0"/>
                        </a:spcBef>
                        <a:spcAft>
                          <a:spcPts val="0"/>
                        </a:spcAft>
                        <a:buNone/>
                      </a:pPr>
                      <a:r>
                        <a:rPr lang="en" sz="900" b="1">
                          <a:latin typeface="Franklin Gothic"/>
                          <a:ea typeface="Franklin Gothic"/>
                          <a:cs typeface="Franklin Gothic"/>
                          <a:sym typeface="Franklin Gothic"/>
                        </a:rPr>
                        <a:t>3rd Grade</a:t>
                      </a:r>
                      <a:endParaRPr sz="900" b="1">
                        <a:latin typeface="Franklin Gothic"/>
                        <a:ea typeface="Franklin Gothic"/>
                        <a:cs typeface="Franklin Gothic"/>
                        <a:sym typeface="Franklin Gothic"/>
                      </a:endParaRPr>
                    </a:p>
                  </a:txBody>
                  <a:tcPr marL="68575" marR="68575" marT="68575" marB="68575">
                    <a:lnL w="9525" cap="flat" cmpd="sng">
                      <a:solidFill>
                        <a:srgbClr val="007780"/>
                      </a:solidFill>
                      <a:prstDash val="solid"/>
                      <a:round/>
                      <a:headEnd type="none" w="sm" len="sm"/>
                      <a:tailEnd type="none" w="sm" len="sm"/>
                    </a:lnL>
                    <a:lnR w="9525" cap="flat" cmpd="sng">
                      <a:solidFill>
                        <a:srgbClr val="007780"/>
                      </a:solidFill>
                      <a:prstDash val="solid"/>
                      <a:round/>
                      <a:headEnd type="none" w="sm" len="sm"/>
                      <a:tailEnd type="none" w="sm" len="sm"/>
                    </a:lnR>
                    <a:lnT w="9525" cap="flat" cmpd="sng">
                      <a:solidFill>
                        <a:srgbClr val="007780"/>
                      </a:solidFill>
                      <a:prstDash val="solid"/>
                      <a:round/>
                      <a:headEnd type="none" w="sm" len="sm"/>
                      <a:tailEnd type="none" w="sm" len="sm"/>
                    </a:lnT>
                    <a:lnB w="9525" cap="flat" cmpd="sng">
                      <a:solidFill>
                        <a:srgbClr val="007780"/>
                      </a:solidFill>
                      <a:prstDash val="solid"/>
                      <a:round/>
                      <a:headEnd type="none" w="sm" len="sm"/>
                      <a:tailEnd type="none" w="sm" len="sm"/>
                    </a:lnB>
                    <a:solidFill>
                      <a:srgbClr val="E1F3EA"/>
                    </a:solidFill>
                  </a:tcPr>
                </a:tc>
                <a:tc>
                  <a:txBody>
                    <a:bodyPr/>
                    <a:lstStyle/>
                    <a:p>
                      <a:pPr marL="304800" lvl="0" indent="-304800" algn="l" rtl="0">
                        <a:lnSpc>
                          <a:spcPct val="115000"/>
                        </a:lnSpc>
                        <a:spcBef>
                          <a:spcPts val="0"/>
                        </a:spcBef>
                        <a:spcAft>
                          <a:spcPts val="0"/>
                        </a:spcAft>
                        <a:buClr>
                          <a:schemeClr val="dk1"/>
                        </a:buClr>
                        <a:buSzPts val="800"/>
                        <a:buFont typeface="Arial"/>
                        <a:buNone/>
                      </a:pPr>
                      <a:r>
                        <a:rPr lang="en" sz="900" b="1">
                          <a:solidFill>
                            <a:schemeClr val="dk1"/>
                          </a:solidFill>
                          <a:latin typeface="Franklin Gothic"/>
                          <a:ea typeface="Franklin Gothic"/>
                          <a:cs typeface="Franklin Gothic"/>
                          <a:sym typeface="Franklin Gothic"/>
                        </a:rPr>
                        <a:t>L.3.1 </a:t>
                      </a:r>
                      <a:r>
                        <a:rPr lang="en" sz="900">
                          <a:solidFill>
                            <a:schemeClr val="dk1"/>
                          </a:solidFill>
                          <a:latin typeface="Franklin Gothic"/>
                          <a:ea typeface="Franklin Gothic"/>
                          <a:cs typeface="Franklin Gothic"/>
                          <a:sym typeface="Franklin Gothic"/>
                        </a:rPr>
                        <a:t>When writing or speaking, demonstrate command of the conventions of standard English grammar and usage. </a:t>
                      </a:r>
                      <a:endParaRPr sz="900">
                        <a:solidFill>
                          <a:schemeClr val="dk1"/>
                        </a:solidFill>
                        <a:latin typeface="Franklin Gothic"/>
                        <a:ea typeface="Franklin Gothic"/>
                        <a:cs typeface="Franklin Gothic"/>
                        <a:sym typeface="Franklin Gothic"/>
                      </a:endParaRPr>
                    </a:p>
                    <a:p>
                      <a:pPr marL="431800" lvl="0" indent="-127000" algn="l" rtl="0">
                        <a:lnSpc>
                          <a:spcPct val="115000"/>
                        </a:lnSpc>
                        <a:spcBef>
                          <a:spcPts val="0"/>
                        </a:spcBef>
                        <a:spcAft>
                          <a:spcPts val="0"/>
                        </a:spcAft>
                        <a:buClr>
                          <a:schemeClr val="dk1"/>
                        </a:buClr>
                        <a:buSzPts val="800"/>
                        <a:buFont typeface="Arial"/>
                        <a:buNone/>
                      </a:pPr>
                      <a:r>
                        <a:rPr lang="en" sz="900">
                          <a:solidFill>
                            <a:schemeClr val="dk1"/>
                          </a:solidFill>
                          <a:latin typeface="Franklin Gothic"/>
                          <a:ea typeface="Franklin Gothic"/>
                          <a:cs typeface="Franklin Gothic"/>
                          <a:sym typeface="Franklin Gothic"/>
                        </a:rPr>
                        <a:t>h. Use coordinating and subordinating conjunctions. </a:t>
                      </a:r>
                      <a:endParaRPr sz="900">
                        <a:solidFill>
                          <a:schemeClr val="dk1"/>
                        </a:solidFill>
                        <a:latin typeface="Franklin Gothic"/>
                        <a:ea typeface="Franklin Gothic"/>
                        <a:cs typeface="Franklin Gothic"/>
                        <a:sym typeface="Franklin Gothic"/>
                      </a:endParaRPr>
                    </a:p>
                    <a:p>
                      <a:pPr marL="431800" lvl="0" indent="-127000" algn="l" rtl="0">
                        <a:lnSpc>
                          <a:spcPct val="115000"/>
                        </a:lnSpc>
                        <a:spcBef>
                          <a:spcPts val="0"/>
                        </a:spcBef>
                        <a:spcAft>
                          <a:spcPts val="0"/>
                        </a:spcAft>
                        <a:buNone/>
                      </a:pPr>
                      <a:r>
                        <a:rPr lang="en" sz="900">
                          <a:solidFill>
                            <a:schemeClr val="dk1"/>
                          </a:solidFill>
                          <a:latin typeface="Franklin Gothic"/>
                          <a:ea typeface="Franklin Gothic"/>
                          <a:cs typeface="Franklin Gothic"/>
                          <a:sym typeface="Franklin Gothic"/>
                        </a:rPr>
                        <a:t>i. Produce simple, compound and complex sentences. </a:t>
                      </a:r>
                      <a:endParaRPr sz="900">
                        <a:solidFill>
                          <a:schemeClr val="dk1"/>
                        </a:solidFill>
                        <a:latin typeface="Franklin Gothic"/>
                        <a:ea typeface="Franklin Gothic"/>
                        <a:cs typeface="Franklin Gothic"/>
                        <a:sym typeface="Franklin Gothic"/>
                      </a:endParaRPr>
                    </a:p>
                    <a:p>
                      <a:pPr marL="0" lvl="0" indent="0" algn="l" rtl="0">
                        <a:lnSpc>
                          <a:spcPct val="115000"/>
                        </a:lnSpc>
                        <a:spcBef>
                          <a:spcPts val="0"/>
                        </a:spcBef>
                        <a:spcAft>
                          <a:spcPts val="0"/>
                        </a:spcAft>
                        <a:buClr>
                          <a:schemeClr val="dk1"/>
                        </a:buClr>
                        <a:buSzPts val="800"/>
                        <a:buFont typeface="Arial"/>
                        <a:buNone/>
                      </a:pPr>
                      <a:r>
                        <a:rPr lang="en" sz="900" b="1">
                          <a:solidFill>
                            <a:schemeClr val="dk1"/>
                          </a:solidFill>
                          <a:latin typeface="Franklin Gothic"/>
                          <a:ea typeface="Franklin Gothic"/>
                          <a:cs typeface="Franklin Gothic"/>
                          <a:sym typeface="Franklin Gothic"/>
                        </a:rPr>
                        <a:t>L.3.2</a:t>
                      </a:r>
                      <a:r>
                        <a:rPr lang="en" sz="900">
                          <a:solidFill>
                            <a:schemeClr val="dk1"/>
                          </a:solidFill>
                          <a:latin typeface="Franklin Gothic"/>
                          <a:ea typeface="Franklin Gothic"/>
                          <a:cs typeface="Franklin Gothic"/>
                          <a:sym typeface="Franklin Gothic"/>
                        </a:rPr>
                        <a:t> When writing:</a:t>
                      </a:r>
                      <a:endParaRPr sz="900">
                        <a:solidFill>
                          <a:schemeClr val="dk1"/>
                        </a:solidFill>
                        <a:latin typeface="Franklin Gothic"/>
                        <a:ea typeface="Franklin Gothic"/>
                        <a:cs typeface="Franklin Gothic"/>
                        <a:sym typeface="Franklin Gothic"/>
                      </a:endParaRPr>
                    </a:p>
                    <a:p>
                      <a:pPr marL="0" lvl="0" indent="304800" algn="l" rtl="0">
                        <a:lnSpc>
                          <a:spcPct val="115000"/>
                        </a:lnSpc>
                        <a:spcBef>
                          <a:spcPts val="0"/>
                        </a:spcBef>
                        <a:spcAft>
                          <a:spcPts val="0"/>
                        </a:spcAft>
                        <a:buNone/>
                      </a:pPr>
                      <a:r>
                        <a:rPr lang="en" sz="900">
                          <a:solidFill>
                            <a:schemeClr val="dk1"/>
                          </a:solidFill>
                          <a:latin typeface="Franklin Gothic"/>
                          <a:ea typeface="Franklin Gothic"/>
                          <a:cs typeface="Franklin Gothic"/>
                          <a:sym typeface="Franklin Gothic"/>
                        </a:rPr>
                        <a:t>c. Use commas and quotation marks in dialogue.</a:t>
                      </a:r>
                      <a:endParaRPr sz="900">
                        <a:solidFill>
                          <a:schemeClr val="dk1"/>
                        </a:solidFill>
                        <a:latin typeface="Franklin Gothic"/>
                        <a:ea typeface="Franklin Gothic"/>
                        <a:cs typeface="Franklin Gothic"/>
                        <a:sym typeface="Franklin Gothic"/>
                      </a:endParaRPr>
                    </a:p>
                  </a:txBody>
                  <a:tcPr marL="68575" marR="68575" marT="68575" marB="68575">
                    <a:lnL w="9525" cap="flat" cmpd="sng">
                      <a:solidFill>
                        <a:srgbClr val="007780"/>
                      </a:solidFill>
                      <a:prstDash val="solid"/>
                      <a:round/>
                      <a:headEnd type="none" w="sm" len="sm"/>
                      <a:tailEnd type="none" w="sm" len="sm"/>
                    </a:lnL>
                    <a:lnR w="9525" cap="flat" cmpd="sng">
                      <a:solidFill>
                        <a:srgbClr val="007780"/>
                      </a:solidFill>
                      <a:prstDash val="solid"/>
                      <a:round/>
                      <a:headEnd type="none" w="sm" len="sm"/>
                      <a:tailEnd type="none" w="sm" len="sm"/>
                    </a:lnR>
                    <a:lnT w="9525" cap="flat" cmpd="sng">
                      <a:solidFill>
                        <a:srgbClr val="007780"/>
                      </a:solidFill>
                      <a:prstDash val="solid"/>
                      <a:round/>
                      <a:headEnd type="none" w="sm" len="sm"/>
                      <a:tailEnd type="none" w="sm" len="sm"/>
                    </a:lnT>
                    <a:lnB w="9525" cap="flat" cmpd="sng">
                      <a:solidFill>
                        <a:srgbClr val="007780"/>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r>
                        <a:rPr lang="en" sz="1300" dirty="0">
                          <a:latin typeface="Franklin Gothic"/>
                          <a:ea typeface="Franklin Gothic"/>
                          <a:cs typeface="Franklin Gothic"/>
                          <a:sym typeface="Franklin Gothic"/>
                        </a:rPr>
                        <a:t>Taking care of a pet cat means giving her a home to live in, food to eat, and water to drink. You can also say, “good kitty,” to her.</a:t>
                      </a:r>
                      <a:endParaRPr sz="1300" dirty="0">
                        <a:latin typeface="Franklin Gothic"/>
                        <a:ea typeface="Franklin Gothic"/>
                        <a:cs typeface="Franklin Gothic"/>
                        <a:sym typeface="Franklin Gothic"/>
                      </a:endParaRPr>
                    </a:p>
                  </a:txBody>
                  <a:tcPr marL="68575" marR="68575" marT="68575" marB="68575">
                    <a:lnL w="9525" cap="flat" cmpd="sng">
                      <a:solidFill>
                        <a:srgbClr val="007780"/>
                      </a:solidFill>
                      <a:prstDash val="solid"/>
                      <a:round/>
                      <a:headEnd type="none" w="sm" len="sm"/>
                      <a:tailEnd type="none" w="sm" len="sm"/>
                    </a:lnL>
                    <a:lnR w="9525" cap="flat" cmpd="sng">
                      <a:solidFill>
                        <a:srgbClr val="007780"/>
                      </a:solidFill>
                      <a:prstDash val="solid"/>
                      <a:round/>
                      <a:headEnd type="none" w="sm" len="sm"/>
                      <a:tailEnd type="none" w="sm" len="sm"/>
                    </a:lnR>
                    <a:lnT w="9525" cap="flat" cmpd="sng">
                      <a:solidFill>
                        <a:srgbClr val="007780"/>
                      </a:solidFill>
                      <a:prstDash val="solid"/>
                      <a:round/>
                      <a:headEnd type="none" w="sm" len="sm"/>
                      <a:tailEnd type="none" w="sm" len="sm"/>
                    </a:lnT>
                    <a:lnB w="9525" cap="flat" cmpd="sng">
                      <a:solidFill>
                        <a:srgbClr val="007780"/>
                      </a:solidFill>
                      <a:prstDash val="solid"/>
                      <a:round/>
                      <a:headEnd type="none" w="sm" len="sm"/>
                      <a:tailEnd type="none" w="sm" len="sm"/>
                    </a:lnB>
                    <a:solidFill>
                      <a:srgbClr val="E1F3EA"/>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68"/>
          <p:cNvSpPr txBox="1">
            <a:spLocks noGrp="1"/>
          </p:cNvSpPr>
          <p:nvPr>
            <p:ph type="title"/>
          </p:nvPr>
        </p:nvSpPr>
        <p:spPr>
          <a:xfrm>
            <a:off x="476275" y="155975"/>
            <a:ext cx="3893100" cy="38514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Clr>
                <a:schemeClr val="dk1"/>
              </a:buClr>
              <a:buSzPts val="1100"/>
              <a:buFont typeface="Arial"/>
              <a:buNone/>
            </a:pPr>
            <a:r>
              <a:rPr lang="en" sz="5300" b="1">
                <a:latin typeface="Franklin Gothic"/>
                <a:ea typeface="Franklin Gothic"/>
                <a:cs typeface="Franklin Gothic"/>
                <a:sym typeface="Franklin Gothic"/>
              </a:rPr>
              <a:t>How is writing taught in younger grades?</a:t>
            </a:r>
            <a:endParaRPr sz="1700">
              <a:latin typeface="Franklin Gothic"/>
              <a:ea typeface="Franklin Gothic"/>
              <a:cs typeface="Franklin Gothic"/>
              <a:sym typeface="Franklin Gothic"/>
            </a:endParaRPr>
          </a:p>
        </p:txBody>
      </p:sp>
      <p:grpSp>
        <p:nvGrpSpPr>
          <p:cNvPr id="526" name="Google Shape;526;p68" descr="A key with the word knowledge inside it to represent how essential knowledge building is for reading AND writing"/>
          <p:cNvGrpSpPr/>
          <p:nvPr/>
        </p:nvGrpSpPr>
        <p:grpSpPr>
          <a:xfrm>
            <a:off x="4472149" y="213287"/>
            <a:ext cx="3736776" cy="3736776"/>
            <a:chOff x="4472149" y="213287"/>
            <a:chExt cx="3736776" cy="3736776"/>
          </a:xfrm>
        </p:grpSpPr>
        <p:pic>
          <p:nvPicPr>
            <p:cNvPr id="527" name="Google Shape;527;p68"/>
            <p:cNvPicPr preferRelativeResize="0"/>
            <p:nvPr/>
          </p:nvPicPr>
          <p:blipFill>
            <a:blip r:embed="rId3">
              <a:alphaModFix/>
            </a:blip>
            <a:stretch>
              <a:fillRect/>
            </a:stretch>
          </p:blipFill>
          <p:spPr>
            <a:xfrm rot="-5400000">
              <a:off x="4472149" y="213287"/>
              <a:ext cx="3736776" cy="3736776"/>
            </a:xfrm>
            <a:prstGeom prst="rect">
              <a:avLst/>
            </a:prstGeom>
            <a:noFill/>
            <a:ln>
              <a:noFill/>
            </a:ln>
          </p:spPr>
        </p:pic>
        <p:sp>
          <p:nvSpPr>
            <p:cNvPr id="528" name="Google Shape;528;p68"/>
            <p:cNvSpPr txBox="1"/>
            <p:nvPr/>
          </p:nvSpPr>
          <p:spPr>
            <a:xfrm rot="2524282">
              <a:off x="4896294" y="1897181"/>
              <a:ext cx="3097355" cy="79548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100" b="1">
                  <a:solidFill>
                    <a:srgbClr val="102649"/>
                  </a:solidFill>
                  <a:latin typeface="Franklin Gothic"/>
                  <a:ea typeface="Franklin Gothic"/>
                  <a:cs typeface="Franklin Gothic"/>
                  <a:sym typeface="Franklin Gothic"/>
                </a:rPr>
                <a:t>KNOWLEDGE</a:t>
              </a:r>
              <a:endParaRPr sz="3100" b="1">
                <a:solidFill>
                  <a:srgbClr val="102649"/>
                </a:solidFill>
                <a:latin typeface="Franklin Gothic"/>
                <a:ea typeface="Franklin Gothic"/>
                <a:cs typeface="Franklin Gothic"/>
                <a:sym typeface="Franklin Gothic"/>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69"/>
          <p:cNvSpPr txBox="1">
            <a:spLocks noGrp="1"/>
          </p:cNvSpPr>
          <p:nvPr>
            <p:ph type="title"/>
          </p:nvPr>
        </p:nvSpPr>
        <p:spPr>
          <a:xfrm>
            <a:off x="284875" y="1582550"/>
            <a:ext cx="59583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a:latin typeface="Franklin Gothic"/>
              <a:ea typeface="Franklin Gothic"/>
              <a:cs typeface="Franklin Gothic"/>
              <a:sym typeface="Franklin Gothic"/>
            </a:endParaRPr>
          </a:p>
          <a:p>
            <a:pPr marL="0" lvl="0" indent="0" algn="l" rtl="0">
              <a:spcBef>
                <a:spcPts val="0"/>
              </a:spcBef>
              <a:spcAft>
                <a:spcPts val="0"/>
              </a:spcAft>
              <a:buNone/>
            </a:pPr>
            <a:r>
              <a:rPr lang="en" sz="6000" b="1">
                <a:latin typeface="Franklin Gothic"/>
                <a:ea typeface="Franklin Gothic"/>
                <a:cs typeface="Franklin Gothic"/>
                <a:sym typeface="Franklin Gothic"/>
              </a:rPr>
              <a:t>What is Text-Based Writing?</a:t>
            </a:r>
            <a:endParaRPr sz="5300" b="1">
              <a:latin typeface="Franklin Gothic"/>
              <a:ea typeface="Franklin Gothic"/>
              <a:cs typeface="Franklin Gothic"/>
              <a:sym typeface="Franklin Gothic"/>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70">
            <a:extLst>
              <a:ext uri="{C183D7F6-B498-43B3-948B-1728B52AA6E4}">
                <adec:decorative xmlns:adec="http://schemas.microsoft.com/office/drawing/2017/decorative" val="1"/>
              </a:ext>
            </a:extLst>
          </p:cNvPr>
          <p:cNvSpPr txBox="1"/>
          <p:nvPr/>
        </p:nvSpPr>
        <p:spPr>
          <a:xfrm>
            <a:off x="390300" y="532200"/>
            <a:ext cx="8363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rgbClr val="102649"/>
                </a:solidFill>
                <a:latin typeface="Franklin Gothic"/>
                <a:ea typeface="Franklin Gothic"/>
                <a:cs typeface="Franklin Gothic"/>
                <a:sym typeface="Franklin Gothic"/>
              </a:rPr>
              <a:t>What do the </a:t>
            </a:r>
            <a:r>
              <a:rPr lang="en" sz="2100" b="1" i="1">
                <a:solidFill>
                  <a:srgbClr val="102649"/>
                </a:solidFill>
                <a:latin typeface="Franklin Gothic"/>
                <a:ea typeface="Franklin Gothic"/>
                <a:cs typeface="Franklin Gothic"/>
                <a:sym typeface="Franklin Gothic"/>
              </a:rPr>
              <a:t>Kentucky Academic Standards </a:t>
            </a:r>
            <a:r>
              <a:rPr lang="en" sz="2100" b="1">
                <a:solidFill>
                  <a:srgbClr val="102649"/>
                </a:solidFill>
                <a:latin typeface="Franklin Gothic"/>
                <a:ea typeface="Franklin Gothic"/>
                <a:cs typeface="Franklin Gothic"/>
                <a:sym typeface="Franklin Gothic"/>
              </a:rPr>
              <a:t>expect from middle and high school students as writers?</a:t>
            </a:r>
            <a:endParaRPr sz="2100">
              <a:solidFill>
                <a:srgbClr val="102649"/>
              </a:solidFill>
              <a:latin typeface="Franklin Gothic"/>
              <a:ea typeface="Franklin Gothic"/>
              <a:cs typeface="Franklin Gothic"/>
              <a:sym typeface="Franklin Gothic"/>
            </a:endParaRPr>
          </a:p>
        </p:txBody>
      </p:sp>
      <p:sp>
        <p:nvSpPr>
          <p:cNvPr id="539" name="Google Shape;539;p70">
            <a:extLst>
              <a:ext uri="{C183D7F6-B498-43B3-948B-1728B52AA6E4}">
                <adec:decorative xmlns:adec="http://schemas.microsoft.com/office/drawing/2017/decorative" val="1"/>
              </a:ext>
            </a:extLst>
          </p:cNvPr>
          <p:cNvSpPr txBox="1"/>
          <p:nvPr/>
        </p:nvSpPr>
        <p:spPr>
          <a:xfrm>
            <a:off x="249200" y="1363500"/>
            <a:ext cx="4569600" cy="14334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rgbClr val="102649"/>
              </a:buClr>
              <a:buSzPts val="2100"/>
              <a:buFont typeface="Libre Franklin"/>
              <a:buAutoNum type="arabicPeriod"/>
            </a:pPr>
            <a:r>
              <a:rPr lang="en" sz="2100">
                <a:solidFill>
                  <a:srgbClr val="102649"/>
                </a:solidFill>
                <a:latin typeface="Franklin Gothic"/>
                <a:ea typeface="Franklin Gothic"/>
                <a:cs typeface="Franklin Gothic"/>
                <a:sym typeface="Franklin Gothic"/>
              </a:rPr>
              <a:t>“Emphasis should be placed on </a:t>
            </a:r>
            <a:r>
              <a:rPr lang="en" sz="2100" b="1">
                <a:solidFill>
                  <a:srgbClr val="102649"/>
                </a:solidFill>
                <a:latin typeface="Franklin Gothic"/>
                <a:ea typeface="Franklin Gothic"/>
                <a:cs typeface="Franklin Gothic"/>
                <a:sym typeface="Franklin Gothic"/>
              </a:rPr>
              <a:t>text-based and evidence based writing experiences</a:t>
            </a:r>
            <a:r>
              <a:rPr lang="en" sz="2100">
                <a:solidFill>
                  <a:srgbClr val="102649"/>
                </a:solidFill>
                <a:latin typeface="Franklin Gothic"/>
                <a:ea typeface="Franklin Gothic"/>
                <a:cs typeface="Franklin Gothic"/>
                <a:sym typeface="Franklin Gothic"/>
              </a:rPr>
              <a:t>. Text-based writing greatly benefits reading comprehension by encouraging students to review and reflect on what they have read.”</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p:txBody>
      </p:sp>
      <p:pic>
        <p:nvPicPr>
          <p:cNvPr id="540" name="Google Shape;540;p7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091675" y="1464674"/>
            <a:ext cx="3782576" cy="2611626"/>
          </a:xfrm>
          <a:prstGeom prst="rect">
            <a:avLst/>
          </a:prstGeom>
          <a:noFill/>
          <a:ln>
            <a:noFill/>
          </a:ln>
          <a:effectLst>
            <a:outerShdw blurRad="57150" dist="19050" dir="5400000" algn="bl" rotWithShape="0">
              <a:srgbClr val="000000">
                <a:alpha val="50000"/>
              </a:srgbClr>
            </a:outerShdw>
          </a:effectLst>
        </p:spPr>
      </p:pic>
      <p:sp>
        <p:nvSpPr>
          <p:cNvPr id="541" name="Google Shape;541;p70">
            <a:extLst>
              <a:ext uri="{C183D7F6-B498-43B3-948B-1728B52AA6E4}">
                <adec:decorative xmlns:adec="http://schemas.microsoft.com/office/drawing/2017/decorative" val="1"/>
              </a:ext>
            </a:extLst>
          </p:cNvPr>
          <p:cNvSpPr txBox="1">
            <a:spLocks noGrp="1"/>
          </p:cNvSpPr>
          <p:nvPr>
            <p:ph type="title" idx="4294967295"/>
          </p:nvPr>
        </p:nvSpPr>
        <p:spPr>
          <a:xfrm>
            <a:off x="117825" y="4501700"/>
            <a:ext cx="5752800" cy="507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dirty="0">
                <a:ln>
                  <a:noFill/>
                </a:ln>
                <a:solidFill>
                  <a:schemeClr val="lt1"/>
                </a:solidFill>
                <a:effectLst/>
                <a:uLnTx/>
                <a:uFillTx/>
                <a:latin typeface="Franklin Gothic"/>
                <a:ea typeface="Franklin Gothic"/>
                <a:cs typeface="Franklin Gothic"/>
                <a:sym typeface="Franklin Gothic"/>
              </a:rPr>
              <a:t>Grade-Level Overviews: pp. 20, 222, 319</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71">
            <a:extLst>
              <a:ext uri="{C183D7F6-B498-43B3-948B-1728B52AA6E4}">
                <adec:decorative xmlns:adec="http://schemas.microsoft.com/office/drawing/2017/decorative" val="1"/>
              </a:ext>
            </a:extLst>
          </p:cNvPr>
          <p:cNvSpPr txBox="1"/>
          <p:nvPr/>
        </p:nvSpPr>
        <p:spPr>
          <a:xfrm>
            <a:off x="390300" y="532200"/>
            <a:ext cx="8363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rgbClr val="102649"/>
                </a:solidFill>
                <a:latin typeface="Franklin Gothic"/>
                <a:ea typeface="Franklin Gothic"/>
                <a:cs typeface="Franklin Gothic"/>
                <a:sym typeface="Franklin Gothic"/>
              </a:rPr>
              <a:t>What do the </a:t>
            </a:r>
            <a:r>
              <a:rPr lang="en" sz="2100" b="1" i="1">
                <a:solidFill>
                  <a:srgbClr val="102649"/>
                </a:solidFill>
                <a:latin typeface="Franklin Gothic"/>
                <a:ea typeface="Franklin Gothic"/>
                <a:cs typeface="Franklin Gothic"/>
                <a:sym typeface="Franklin Gothic"/>
              </a:rPr>
              <a:t>Kentucky Academic Standards </a:t>
            </a:r>
            <a:r>
              <a:rPr lang="en" sz="2100" b="1">
                <a:solidFill>
                  <a:srgbClr val="102649"/>
                </a:solidFill>
                <a:latin typeface="Franklin Gothic"/>
                <a:ea typeface="Franklin Gothic"/>
                <a:cs typeface="Franklin Gothic"/>
                <a:sym typeface="Franklin Gothic"/>
              </a:rPr>
              <a:t>expect from middle and high school students as writers?</a:t>
            </a:r>
            <a:endParaRPr sz="2100">
              <a:solidFill>
                <a:srgbClr val="102649"/>
              </a:solidFill>
              <a:latin typeface="Franklin Gothic"/>
              <a:ea typeface="Franklin Gothic"/>
              <a:cs typeface="Franklin Gothic"/>
              <a:sym typeface="Franklin Gothic"/>
            </a:endParaRPr>
          </a:p>
        </p:txBody>
      </p:sp>
      <p:sp>
        <p:nvSpPr>
          <p:cNvPr id="547" name="Google Shape;547;p71">
            <a:extLst>
              <a:ext uri="{C183D7F6-B498-43B3-948B-1728B52AA6E4}">
                <adec:decorative xmlns:adec="http://schemas.microsoft.com/office/drawing/2017/decorative" val="1"/>
              </a:ext>
            </a:extLst>
          </p:cNvPr>
          <p:cNvSpPr txBox="1"/>
          <p:nvPr/>
        </p:nvSpPr>
        <p:spPr>
          <a:xfrm>
            <a:off x="390300" y="1539875"/>
            <a:ext cx="4181700" cy="143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2. “Reading and writing should be viewed as </a:t>
            </a:r>
            <a:r>
              <a:rPr lang="en" sz="2100" b="1">
                <a:solidFill>
                  <a:srgbClr val="102649"/>
                </a:solidFill>
                <a:latin typeface="Franklin Gothic"/>
                <a:ea typeface="Franklin Gothic"/>
                <a:cs typeface="Franklin Gothic"/>
                <a:sym typeface="Franklin Gothic"/>
              </a:rPr>
              <a:t>complementary learning rather than as separate subjects</a:t>
            </a:r>
            <a:r>
              <a:rPr lang="en" sz="2100">
                <a:solidFill>
                  <a:srgbClr val="102649"/>
                </a:solidFill>
                <a:latin typeface="Franklin Gothic"/>
                <a:ea typeface="Franklin Gothic"/>
                <a:cs typeface="Franklin Gothic"/>
                <a:sym typeface="Franklin Gothic"/>
              </a:rPr>
              <a:t>.”</a:t>
            </a:r>
            <a:endParaRPr sz="2100">
              <a:solidFill>
                <a:srgbClr val="102649"/>
              </a:solidFill>
              <a:latin typeface="Franklin Gothic"/>
              <a:ea typeface="Franklin Gothic"/>
              <a:cs typeface="Franklin Gothic"/>
              <a:sym typeface="Franklin Gothic"/>
            </a:endParaRPr>
          </a:p>
        </p:txBody>
      </p:sp>
      <p:sp>
        <p:nvSpPr>
          <p:cNvPr id="548" name="Google Shape;548;p71">
            <a:extLst>
              <a:ext uri="{C183D7F6-B498-43B3-948B-1728B52AA6E4}">
                <adec:decorative xmlns:adec="http://schemas.microsoft.com/office/drawing/2017/decorative" val="1"/>
              </a:ext>
            </a:extLst>
          </p:cNvPr>
          <p:cNvSpPr txBox="1">
            <a:spLocks noGrp="1"/>
          </p:cNvSpPr>
          <p:nvPr>
            <p:ph type="title" idx="4294967295"/>
          </p:nvPr>
        </p:nvSpPr>
        <p:spPr>
          <a:xfrm>
            <a:off x="117825" y="4501700"/>
            <a:ext cx="5752800" cy="507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dirty="0">
                <a:ln>
                  <a:noFill/>
                </a:ln>
                <a:solidFill>
                  <a:schemeClr val="lt1"/>
                </a:solidFill>
                <a:effectLst/>
                <a:uLnTx/>
                <a:uFillTx/>
                <a:latin typeface="Franklin Gothic"/>
                <a:ea typeface="Franklin Gothic"/>
                <a:cs typeface="Franklin Gothic"/>
                <a:sym typeface="Franklin Gothic"/>
              </a:rPr>
              <a:t>*Grade-Level Overviews: pp. 20, 222, 319</a:t>
            </a:r>
          </a:p>
        </p:txBody>
      </p:sp>
      <p:pic>
        <p:nvPicPr>
          <p:cNvPr id="549" name="Google Shape;549;p7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447300" y="1539875"/>
            <a:ext cx="2751551" cy="244035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72"/>
          <p:cNvSpPr txBox="1">
            <a:spLocks noGrp="1"/>
          </p:cNvSpPr>
          <p:nvPr>
            <p:ph type="title" idx="4294967295"/>
          </p:nvPr>
        </p:nvSpPr>
        <p:spPr>
          <a:xfrm>
            <a:off x="390300" y="532200"/>
            <a:ext cx="8363400" cy="831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What do the </a:t>
            </a:r>
            <a:r>
              <a:rPr kumimoji="0" lang="en-US" sz="2100" b="1" i="1"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Kentucky Academic Standards </a:t>
            </a:r>
            <a:r>
              <a:rPr kumimoji="0" lang="en-US" sz="2100" b="1"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expect from middle and high school students as writers?</a:t>
            </a:r>
            <a:endParaRPr kumimoji="0" lang="en-US" sz="2100"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endParaRPr>
          </a:p>
        </p:txBody>
      </p:sp>
      <p:sp>
        <p:nvSpPr>
          <p:cNvPr id="555" name="Google Shape;555;p72"/>
          <p:cNvSpPr txBox="1"/>
          <p:nvPr/>
        </p:nvSpPr>
        <p:spPr>
          <a:xfrm>
            <a:off x="390300" y="1363500"/>
            <a:ext cx="4507500" cy="143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3. “Through interdisciplinary literacy practices, teachers help students employ the writing process for</a:t>
            </a:r>
            <a:r>
              <a:rPr lang="en" sz="2100" b="1">
                <a:solidFill>
                  <a:srgbClr val="102649"/>
                </a:solidFill>
                <a:latin typeface="Franklin Gothic"/>
                <a:ea typeface="Franklin Gothic"/>
                <a:cs typeface="Franklin Gothic"/>
                <a:sym typeface="Franklin Gothic"/>
              </a:rPr>
              <a:t> various purposes and audiences</a:t>
            </a:r>
            <a:r>
              <a:rPr lang="en" sz="2100">
                <a:solidFill>
                  <a:srgbClr val="102649"/>
                </a:solidFill>
                <a:latin typeface="Franklin Gothic"/>
                <a:ea typeface="Franklin Gothic"/>
                <a:cs typeface="Franklin Gothic"/>
                <a:sym typeface="Franklin Gothic"/>
              </a:rPr>
              <a:t> to become effective, independent communicators.”</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4.  “Students must write in both </a:t>
            </a:r>
            <a:r>
              <a:rPr lang="en" sz="2100" b="1">
                <a:solidFill>
                  <a:srgbClr val="102649"/>
                </a:solidFill>
                <a:latin typeface="Franklin Gothic"/>
                <a:ea typeface="Franklin Gothic"/>
                <a:cs typeface="Franklin Gothic"/>
                <a:sym typeface="Franklin Gothic"/>
              </a:rPr>
              <a:t>short and extended time frames</a:t>
            </a:r>
            <a:r>
              <a:rPr lang="en" sz="2100">
                <a:solidFill>
                  <a:srgbClr val="102649"/>
                </a:solidFill>
                <a:latin typeface="Franklin Gothic"/>
                <a:ea typeface="Franklin Gothic"/>
                <a:cs typeface="Franklin Gothic"/>
                <a:sym typeface="Franklin Gothic"/>
              </a:rPr>
              <a:t>.”</a:t>
            </a:r>
            <a:endParaRPr sz="2100">
              <a:solidFill>
                <a:srgbClr val="102649"/>
              </a:solidFill>
              <a:latin typeface="Franklin Gothic"/>
              <a:ea typeface="Franklin Gothic"/>
              <a:cs typeface="Franklin Gothic"/>
              <a:sym typeface="Franklin Gothic"/>
            </a:endParaRPr>
          </a:p>
        </p:txBody>
      </p:sp>
      <p:pic>
        <p:nvPicPr>
          <p:cNvPr id="556" name="Google Shape;556;p72" descr="an adolescent female student reading in a classroom"/>
          <p:cNvPicPr preferRelativeResize="0"/>
          <p:nvPr/>
        </p:nvPicPr>
        <p:blipFill>
          <a:blip r:embed="rId3">
            <a:alphaModFix/>
          </a:blip>
          <a:stretch>
            <a:fillRect/>
          </a:stretch>
        </p:blipFill>
        <p:spPr>
          <a:xfrm>
            <a:off x="5991326" y="1371287"/>
            <a:ext cx="2281725" cy="2400925"/>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561" name="Google Shape;561;p7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65250" y="3781280"/>
            <a:ext cx="955925" cy="1237076"/>
          </a:xfrm>
          <a:prstGeom prst="rect">
            <a:avLst/>
          </a:prstGeom>
          <a:noFill/>
          <a:ln>
            <a:noFill/>
          </a:ln>
          <a:effectLst>
            <a:outerShdw blurRad="57150" dist="19050" dir="5400000" algn="bl" rotWithShape="0">
              <a:srgbClr val="000000">
                <a:alpha val="50000"/>
              </a:srgbClr>
            </a:outerShdw>
          </a:effectLst>
        </p:spPr>
      </p:pic>
      <p:sp>
        <p:nvSpPr>
          <p:cNvPr id="562" name="Google Shape;562;p73">
            <a:extLst>
              <a:ext uri="{C183D7F6-B498-43B3-948B-1728B52AA6E4}">
                <adec:decorative xmlns:adec="http://schemas.microsoft.com/office/drawing/2017/decorative" val="1"/>
              </a:ext>
            </a:extLst>
          </p:cNvPr>
          <p:cNvSpPr txBox="1"/>
          <p:nvPr/>
        </p:nvSpPr>
        <p:spPr>
          <a:xfrm>
            <a:off x="1129675" y="4400500"/>
            <a:ext cx="57528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chemeClr val="lt1"/>
                </a:solidFill>
                <a:latin typeface="Libre Franklin"/>
                <a:ea typeface="Libre Franklin"/>
                <a:cs typeface="Libre Franklin"/>
                <a:sym typeface="Libre Franklin"/>
              </a:rPr>
              <a:t>p. 21</a:t>
            </a:r>
            <a:endParaRPr sz="2100">
              <a:solidFill>
                <a:schemeClr val="lt1"/>
              </a:solidFill>
              <a:latin typeface="Libre Franklin"/>
              <a:ea typeface="Libre Franklin"/>
              <a:cs typeface="Libre Franklin"/>
              <a:sym typeface="Libre Franklin"/>
            </a:endParaRPr>
          </a:p>
        </p:txBody>
      </p:sp>
      <p:sp>
        <p:nvSpPr>
          <p:cNvPr id="563" name="Google Shape;563;p73">
            <a:extLst>
              <a:ext uri="{C183D7F6-B498-43B3-948B-1728B52AA6E4}">
                <adec:decorative xmlns:adec="http://schemas.microsoft.com/office/drawing/2017/decorative" val="1"/>
              </a:ext>
            </a:extLst>
          </p:cNvPr>
          <p:cNvSpPr txBox="1"/>
          <p:nvPr/>
        </p:nvSpPr>
        <p:spPr>
          <a:xfrm>
            <a:off x="341200" y="266575"/>
            <a:ext cx="8241300" cy="180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100">
                <a:solidFill>
                  <a:srgbClr val="102649"/>
                </a:solidFill>
                <a:latin typeface="Franklin Gothic"/>
                <a:ea typeface="Franklin Gothic"/>
                <a:cs typeface="Franklin Gothic"/>
                <a:sym typeface="Franklin Gothic"/>
              </a:rPr>
              <a:t>“Writing about a text should enhance comprehension because it provides students with a tool for visibly and permanently recording, connecting, analyzing, personalizing, and manipulating key ideas in text…</a:t>
            </a:r>
            <a:r>
              <a:rPr lang="en" sz="2100" b="1">
                <a:solidFill>
                  <a:srgbClr val="102649"/>
                </a:solidFill>
                <a:latin typeface="Franklin Gothic"/>
                <a:ea typeface="Franklin Gothic"/>
                <a:cs typeface="Franklin Gothic"/>
                <a:sym typeface="Franklin Gothic"/>
              </a:rPr>
              <a:t>The evidence shows that having students write about the material they read </a:t>
            </a:r>
            <a:r>
              <a:rPr lang="en" sz="2100" b="1" i="1">
                <a:solidFill>
                  <a:srgbClr val="102649"/>
                </a:solidFill>
                <a:latin typeface="Franklin Gothic"/>
                <a:ea typeface="Franklin Gothic"/>
                <a:cs typeface="Franklin Gothic"/>
                <a:sym typeface="Franklin Gothic"/>
              </a:rPr>
              <a:t>does </a:t>
            </a:r>
            <a:r>
              <a:rPr lang="en" sz="2100" b="1">
                <a:solidFill>
                  <a:srgbClr val="102649"/>
                </a:solidFill>
                <a:latin typeface="Franklin Gothic"/>
                <a:ea typeface="Franklin Gothic"/>
                <a:cs typeface="Franklin Gothic"/>
                <a:sym typeface="Franklin Gothic"/>
              </a:rPr>
              <a:t>enhance their reading abilities.</a:t>
            </a:r>
            <a:r>
              <a:rPr lang="en" sz="2100">
                <a:solidFill>
                  <a:srgbClr val="102649"/>
                </a:solidFill>
                <a:latin typeface="Franklin Gothic"/>
                <a:ea typeface="Franklin Gothic"/>
                <a:cs typeface="Franklin Gothic"/>
                <a:sym typeface="Franklin Gothic"/>
              </a:rPr>
              <a:t>” </a:t>
            </a:r>
            <a:endParaRPr sz="2100">
              <a:solidFill>
                <a:srgbClr val="102649"/>
              </a:solidFill>
              <a:latin typeface="Franklin Gothic"/>
              <a:ea typeface="Franklin Gothic"/>
              <a:cs typeface="Franklin Gothic"/>
              <a:sym typeface="Franklin Gothic"/>
            </a:endParaRPr>
          </a:p>
        </p:txBody>
      </p:sp>
      <p:sp>
        <p:nvSpPr>
          <p:cNvPr id="564" name="Google Shape;564;p73">
            <a:extLst>
              <a:ext uri="{C183D7F6-B498-43B3-948B-1728B52AA6E4}">
                <adec:decorative xmlns:adec="http://schemas.microsoft.com/office/drawing/2017/decorative" val="1"/>
              </a:ext>
            </a:extLst>
          </p:cNvPr>
          <p:cNvSpPr txBox="1">
            <a:spLocks noGrp="1"/>
          </p:cNvSpPr>
          <p:nvPr>
            <p:ph type="title" idx="4294967295"/>
          </p:nvPr>
        </p:nvSpPr>
        <p:spPr>
          <a:xfrm>
            <a:off x="1431775" y="2067475"/>
            <a:ext cx="3364500" cy="1411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0" b="1" i="0" u="none" strike="noStrike" kern="0" cap="none" spc="0" normalizeH="0" baseline="0" noProof="0" dirty="0">
                <a:ln>
                  <a:noFill/>
                </a:ln>
                <a:solidFill>
                  <a:schemeClr val="accent2"/>
                </a:solidFill>
                <a:effectLst/>
                <a:uLnTx/>
                <a:uFillTx/>
                <a:latin typeface="Franklin Gothic"/>
                <a:ea typeface="Franklin Gothic"/>
                <a:cs typeface="Franklin Gothic"/>
                <a:sym typeface="Franklin Gothic"/>
              </a:rPr>
              <a:t>93% </a:t>
            </a:r>
            <a:endParaRPr kumimoji="0" lang="en" sz="10000" b="0" i="0" u="none" strike="noStrike" kern="0" cap="none" spc="0" normalizeH="0" baseline="0" noProof="0" dirty="0">
              <a:ln>
                <a:noFill/>
              </a:ln>
              <a:solidFill>
                <a:schemeClr val="accent2"/>
              </a:solidFill>
              <a:effectLst/>
              <a:uLnTx/>
              <a:uFillTx/>
              <a:latin typeface="Franklin Gothic"/>
              <a:ea typeface="Franklin Gothic"/>
              <a:cs typeface="Franklin Gothic"/>
              <a:sym typeface="Franklin Gothic"/>
            </a:endParaRPr>
          </a:p>
        </p:txBody>
      </p:sp>
      <p:sp>
        <p:nvSpPr>
          <p:cNvPr id="565" name="Google Shape;565;p73">
            <a:extLst>
              <a:ext uri="{C183D7F6-B498-43B3-948B-1728B52AA6E4}">
                <adec:decorative xmlns:adec="http://schemas.microsoft.com/office/drawing/2017/decorative" val="1"/>
              </a:ext>
            </a:extLst>
          </p:cNvPr>
          <p:cNvSpPr txBox="1"/>
          <p:nvPr/>
        </p:nvSpPr>
        <p:spPr>
          <a:xfrm>
            <a:off x="4085950" y="2470475"/>
            <a:ext cx="4590000" cy="173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000" b="1">
                <a:solidFill>
                  <a:schemeClr val="accent2"/>
                </a:solidFill>
                <a:latin typeface="Franklin Gothic"/>
                <a:ea typeface="Franklin Gothic"/>
                <a:cs typeface="Franklin Gothic"/>
                <a:sym typeface="Franklin Gothic"/>
              </a:rPr>
              <a:t>of the 100+ studies examined found that writing about reading improved reading comprehension, particularly in grades 3-12.</a:t>
            </a:r>
            <a:endParaRPr sz="2000" b="1">
              <a:solidFill>
                <a:schemeClr val="accent2"/>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74"/>
          <p:cNvSpPr txBox="1">
            <a:spLocks noGrp="1"/>
          </p:cNvSpPr>
          <p:nvPr>
            <p:ph type="title"/>
          </p:nvPr>
        </p:nvSpPr>
        <p:spPr>
          <a:xfrm>
            <a:off x="284875" y="1582550"/>
            <a:ext cx="59583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a:latin typeface="Franklin Gothic"/>
              <a:ea typeface="Franklin Gothic"/>
              <a:cs typeface="Franklin Gothic"/>
              <a:sym typeface="Franklin Gothic"/>
            </a:endParaRPr>
          </a:p>
          <a:p>
            <a:pPr marL="0" lvl="0" indent="0" algn="l" rtl="0">
              <a:spcBef>
                <a:spcPts val="0"/>
              </a:spcBef>
              <a:spcAft>
                <a:spcPts val="0"/>
              </a:spcAft>
              <a:buNone/>
            </a:pPr>
            <a:r>
              <a:rPr lang="en" sz="6000" b="1">
                <a:latin typeface="Franklin Gothic"/>
                <a:ea typeface="Franklin Gothic"/>
                <a:cs typeface="Franklin Gothic"/>
                <a:sym typeface="Franklin Gothic"/>
              </a:rPr>
              <a:t>Three Types of Text-Based Writing</a:t>
            </a:r>
            <a:endParaRPr sz="6000" b="1">
              <a:latin typeface="Franklin Gothic"/>
              <a:ea typeface="Franklin Gothic"/>
              <a:cs typeface="Franklin Gothic"/>
              <a:sym typeface="Franklin Gothic"/>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graphicFrame>
        <p:nvGraphicFramePr>
          <p:cNvPr id="576" name="Google Shape;576;p75">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9220489"/>
              </p:ext>
            </p:extLst>
          </p:nvPr>
        </p:nvGraphicFramePr>
        <p:xfrm>
          <a:off x="0" y="811875"/>
          <a:ext cx="9144000" cy="4165600"/>
        </p:xfrm>
        <a:graphic>
          <a:graphicData uri="http://schemas.openxmlformats.org/drawingml/2006/table">
            <a:tbl>
              <a:tblPr firstRow="1">
                <a:noFill/>
                <a:tableStyleId>{B55F08E1-693A-4500-BDD1-EAA7A00C4642}</a:tableStyleId>
              </a:tblPr>
              <a:tblGrid>
                <a:gridCol w="2181225">
                  <a:extLst>
                    <a:ext uri="{9D8B030D-6E8A-4147-A177-3AD203B41FA5}">
                      <a16:colId xmlns:a16="http://schemas.microsoft.com/office/drawing/2014/main" val="20000"/>
                    </a:ext>
                  </a:extLst>
                </a:gridCol>
                <a:gridCol w="2562225">
                  <a:extLst>
                    <a:ext uri="{9D8B030D-6E8A-4147-A177-3AD203B41FA5}">
                      <a16:colId xmlns:a16="http://schemas.microsoft.com/office/drawing/2014/main" val="20001"/>
                    </a:ext>
                  </a:extLst>
                </a:gridCol>
                <a:gridCol w="2581275">
                  <a:extLst>
                    <a:ext uri="{9D8B030D-6E8A-4147-A177-3AD203B41FA5}">
                      <a16:colId xmlns:a16="http://schemas.microsoft.com/office/drawing/2014/main" val="20002"/>
                    </a:ext>
                  </a:extLst>
                </a:gridCol>
                <a:gridCol w="1819275">
                  <a:extLst>
                    <a:ext uri="{9D8B030D-6E8A-4147-A177-3AD203B41FA5}">
                      <a16:colId xmlns:a16="http://schemas.microsoft.com/office/drawing/2014/main" val="20003"/>
                    </a:ext>
                  </a:extLst>
                </a:gridCol>
              </a:tblGrid>
              <a:tr h="0">
                <a:tc>
                  <a:txBody>
                    <a:bodyPr/>
                    <a:lstStyle/>
                    <a:p>
                      <a:pPr marL="0" lvl="0" indent="0" algn="l" rtl="0">
                        <a:spcBef>
                          <a:spcPts val="0"/>
                        </a:spcBef>
                        <a:spcAft>
                          <a:spcPts val="0"/>
                        </a:spcAft>
                        <a:buNone/>
                      </a:pPr>
                      <a:endParaRPr sz="1000" b="1" dirty="0">
                        <a:latin typeface="Franklin Gothic"/>
                        <a:ea typeface="Franklin Gothic"/>
                        <a:cs typeface="Franklin Gothic"/>
                        <a:sym typeface="Franklin Gothic"/>
                      </a:endParaRPr>
                    </a:p>
                  </a:txBody>
                  <a:tcPr marL="63500" marR="63500" marT="63500" marB="63500">
                    <a:lnL w="12700" cap="flat" cmpd="sng">
                      <a:solidFill>
                        <a:srgbClr val="122240"/>
                      </a:solidFill>
                      <a:prstDash val="solid"/>
                      <a:round/>
                      <a:headEnd type="none" w="sm" len="sm"/>
                      <a:tailEnd type="none" w="sm" len="sm"/>
                    </a:lnL>
                    <a:lnR w="12700" cap="flat" cmpd="sng">
                      <a:solidFill>
                        <a:srgbClr val="122240"/>
                      </a:solidFill>
                      <a:prstDash val="solid"/>
                      <a:round/>
                      <a:headEnd type="none" w="sm" len="sm"/>
                      <a:tailEnd type="none" w="sm" len="sm"/>
                    </a:lnR>
                    <a:lnT w="12700" cap="flat" cmpd="sng">
                      <a:solidFill>
                        <a:srgbClr val="122240"/>
                      </a:solidFill>
                      <a:prstDash val="solid"/>
                      <a:round/>
                      <a:headEnd type="none" w="sm" len="sm"/>
                      <a:tailEnd type="none" w="sm" len="sm"/>
                    </a:lnT>
                    <a:lnB w="12700" cap="flat" cmpd="sng">
                      <a:solidFill>
                        <a:srgbClr val="122240"/>
                      </a:solidFill>
                      <a:prstDash val="solid"/>
                      <a:round/>
                      <a:headEnd type="none" w="sm" len="sm"/>
                      <a:tailEnd type="none" w="sm" len="sm"/>
                    </a:lnB>
                  </a:tcPr>
                </a:tc>
                <a:tc>
                  <a:txBody>
                    <a:bodyPr/>
                    <a:lstStyle/>
                    <a:p>
                      <a:pPr marL="0" lvl="0" indent="0" algn="l" rtl="0">
                        <a:spcBef>
                          <a:spcPts val="0"/>
                        </a:spcBef>
                        <a:spcAft>
                          <a:spcPts val="0"/>
                        </a:spcAft>
                        <a:buNone/>
                      </a:pPr>
                      <a:r>
                        <a:rPr lang="en" sz="1000" b="1" dirty="0">
                          <a:solidFill>
                            <a:srgbClr val="122240"/>
                          </a:solidFill>
                          <a:latin typeface="Franklin Gothic"/>
                          <a:ea typeface="Franklin Gothic"/>
                          <a:cs typeface="Franklin Gothic"/>
                          <a:sym typeface="Franklin Gothic"/>
                        </a:rPr>
                        <a:t>Purpose for Teachers:</a:t>
                      </a:r>
                      <a:endParaRPr sz="1000" b="1" dirty="0">
                        <a:solidFill>
                          <a:srgbClr val="122240"/>
                        </a:solidFill>
                        <a:latin typeface="Franklin Gothic"/>
                        <a:ea typeface="Franklin Gothic"/>
                        <a:cs typeface="Franklin Gothic"/>
                        <a:sym typeface="Franklin Gothic"/>
                      </a:endParaRPr>
                    </a:p>
                  </a:txBody>
                  <a:tcPr marL="63500" marR="63500" marT="63500" marB="63500">
                    <a:lnL w="12700" cap="flat" cmpd="sng" algn="ctr">
                      <a:solidFill>
                        <a:srgbClr val="122240"/>
                      </a:solidFill>
                      <a:prstDash val="solid"/>
                      <a:round/>
                      <a:headEnd type="none" w="sm" len="sm"/>
                      <a:tailEnd type="none" w="sm" len="sm"/>
                    </a:lnL>
                  </a:tcPr>
                </a:tc>
                <a:tc>
                  <a:txBody>
                    <a:bodyPr/>
                    <a:lstStyle/>
                    <a:p>
                      <a:pPr marL="0" lvl="0" indent="0" algn="l" rtl="0">
                        <a:spcBef>
                          <a:spcPts val="0"/>
                        </a:spcBef>
                        <a:spcAft>
                          <a:spcPts val="0"/>
                        </a:spcAft>
                        <a:buNone/>
                      </a:pPr>
                      <a:r>
                        <a:rPr lang="en" sz="1000" b="1">
                          <a:solidFill>
                            <a:srgbClr val="122240"/>
                          </a:solidFill>
                          <a:latin typeface="Franklin Gothic"/>
                          <a:ea typeface="Franklin Gothic"/>
                          <a:cs typeface="Franklin Gothic"/>
                          <a:sym typeface="Franklin Gothic"/>
                        </a:rPr>
                        <a:t>Purpose for Students:</a:t>
                      </a:r>
                      <a:endParaRPr sz="1000" b="1">
                        <a:solidFill>
                          <a:srgbClr val="122240"/>
                        </a:solidFill>
                        <a:latin typeface="Franklin Gothic"/>
                        <a:ea typeface="Franklin Gothic"/>
                        <a:cs typeface="Franklin Gothic"/>
                        <a:sym typeface="Franklin Gothic"/>
                      </a:endParaRPr>
                    </a:p>
                  </a:txBody>
                  <a:tcPr marL="63500" marR="63500" marT="63500" marB="63500"/>
                </a:tc>
                <a:tc>
                  <a:txBody>
                    <a:bodyPr/>
                    <a:lstStyle/>
                    <a:p>
                      <a:pPr marL="0" lvl="0" indent="0" algn="l" rtl="0">
                        <a:spcBef>
                          <a:spcPts val="0"/>
                        </a:spcBef>
                        <a:spcAft>
                          <a:spcPts val="0"/>
                        </a:spcAft>
                        <a:buNone/>
                      </a:pPr>
                      <a:r>
                        <a:rPr lang="en" sz="1000" b="1">
                          <a:solidFill>
                            <a:srgbClr val="122240"/>
                          </a:solidFill>
                          <a:latin typeface="Franklin Gothic"/>
                          <a:ea typeface="Franklin Gothic"/>
                          <a:cs typeface="Franklin Gothic"/>
                          <a:sym typeface="Franklin Gothic"/>
                        </a:rPr>
                        <a:t>Audience:</a:t>
                      </a:r>
                      <a:endParaRPr sz="1000" b="1">
                        <a:solidFill>
                          <a:srgbClr val="122240"/>
                        </a:solidFill>
                        <a:latin typeface="Franklin Gothic"/>
                        <a:ea typeface="Franklin Gothic"/>
                        <a:cs typeface="Franklin Gothic"/>
                        <a:sym typeface="Franklin Gothic"/>
                      </a:endParaRPr>
                    </a:p>
                  </a:txBody>
                  <a:tcPr marL="63500" marR="63500" marT="63500" marB="63500"/>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sz="1000" b="1">
                          <a:solidFill>
                            <a:srgbClr val="FFFFFF"/>
                          </a:solidFill>
                          <a:latin typeface="Franklin Gothic"/>
                          <a:ea typeface="Franklin Gothic"/>
                          <a:cs typeface="Franklin Gothic"/>
                          <a:sym typeface="Franklin Gothic"/>
                        </a:rPr>
                        <a:t>Writing to Learn:</a:t>
                      </a:r>
                      <a:endParaRPr sz="1000" b="1">
                        <a:solidFill>
                          <a:srgbClr val="FFFFFF"/>
                        </a:solidFill>
                        <a:latin typeface="Franklin Gothic"/>
                        <a:ea typeface="Franklin Gothic"/>
                        <a:cs typeface="Franklin Gothic"/>
                        <a:sym typeface="Franklin Gothic"/>
                      </a:endParaRPr>
                    </a:p>
                    <a:p>
                      <a:pPr marL="0" lvl="0" indent="0" algn="l" rtl="0">
                        <a:spcBef>
                          <a:spcPts val="0"/>
                        </a:spcBef>
                        <a:spcAft>
                          <a:spcPts val="0"/>
                        </a:spcAft>
                        <a:buNone/>
                      </a:pPr>
                      <a:endParaRPr sz="1000" b="1">
                        <a:solidFill>
                          <a:srgbClr val="FFFFFF"/>
                        </a:solidFill>
                        <a:latin typeface="Franklin Gothic"/>
                        <a:ea typeface="Franklin Gothic"/>
                        <a:cs typeface="Franklin Gothic"/>
                        <a:sym typeface="Franklin Gothic"/>
                      </a:endParaRPr>
                    </a:p>
                    <a:p>
                      <a:pPr marL="0" lvl="0" indent="0" algn="l" rtl="0">
                        <a:spcBef>
                          <a:spcPts val="0"/>
                        </a:spcBef>
                        <a:spcAft>
                          <a:spcPts val="0"/>
                        </a:spcAft>
                        <a:buNone/>
                      </a:pPr>
                      <a:r>
                        <a:rPr lang="en" sz="1000">
                          <a:solidFill>
                            <a:srgbClr val="FFFFFF"/>
                          </a:solidFill>
                          <a:latin typeface="Franklin Gothic"/>
                          <a:ea typeface="Franklin Gothic"/>
                          <a:cs typeface="Franklin Gothic"/>
                          <a:sym typeface="Franklin Gothic"/>
                        </a:rPr>
                        <a:t>Informal, low-stakes writing tasks that occur frequently in the classroom setting to practice skills or deepen knowledge in response to text </a:t>
                      </a:r>
                      <a:endParaRPr sz="1000">
                        <a:solidFill>
                          <a:srgbClr val="FFFFFF"/>
                        </a:solidFill>
                        <a:latin typeface="Franklin Gothic"/>
                        <a:ea typeface="Franklin Gothic"/>
                        <a:cs typeface="Franklin Gothic"/>
                        <a:sym typeface="Franklin Gothic"/>
                      </a:endParaRPr>
                    </a:p>
                  </a:txBody>
                  <a:tcPr marL="63500" marR="63500" marT="63500" marB="63500">
                    <a:lnT w="12700" cap="flat" cmpd="sng">
                      <a:solidFill>
                        <a:srgbClr val="122240"/>
                      </a:solidFill>
                      <a:prstDash val="solid"/>
                      <a:round/>
                      <a:headEnd type="none" w="sm" len="sm"/>
                      <a:tailEnd type="none" w="sm" len="sm"/>
                    </a:lnT>
                    <a:solidFill>
                      <a:srgbClr val="122240"/>
                    </a:solidFill>
                  </a:tcPr>
                </a:tc>
                <a:tc>
                  <a:txBody>
                    <a:bodyPr/>
                    <a:lstStyle/>
                    <a:p>
                      <a:pPr marL="0" lvl="0" indent="0" algn="l" rtl="0">
                        <a:spcBef>
                          <a:spcPts val="0"/>
                        </a:spcBef>
                        <a:spcAft>
                          <a:spcPts val="0"/>
                        </a:spcAft>
                        <a:buNone/>
                      </a:pPr>
                      <a:r>
                        <a:rPr lang="en" sz="1000">
                          <a:solidFill>
                            <a:srgbClr val="122240"/>
                          </a:solidFill>
                          <a:latin typeface="Franklin Gothic"/>
                          <a:ea typeface="Franklin Gothic"/>
                          <a:cs typeface="Franklin Gothic"/>
                          <a:sym typeface="Franklin Gothic"/>
                        </a:rPr>
                        <a:t>- to create an opportunity to acquire knowledge, deepen understanding or practice a skill in an informal, low-stakes setting in response to text</a:t>
                      </a:r>
                      <a:endParaRPr sz="1000">
                        <a:solidFill>
                          <a:srgbClr val="122240"/>
                        </a:solidFill>
                        <a:latin typeface="Franklin Gothic"/>
                        <a:ea typeface="Franklin Gothic"/>
                        <a:cs typeface="Franklin Gothic"/>
                        <a:sym typeface="Franklin Gothic"/>
                      </a:endParaRPr>
                    </a:p>
                    <a:p>
                      <a:pPr marL="0" lvl="0" indent="0" algn="l" rtl="0">
                        <a:spcBef>
                          <a:spcPts val="0"/>
                        </a:spcBef>
                        <a:spcAft>
                          <a:spcPts val="0"/>
                        </a:spcAft>
                        <a:buNone/>
                      </a:pPr>
                      <a:endParaRPr sz="1000">
                        <a:solidFill>
                          <a:srgbClr val="122240"/>
                        </a:solidFill>
                        <a:latin typeface="Franklin Gothic"/>
                        <a:ea typeface="Franklin Gothic"/>
                        <a:cs typeface="Franklin Gothic"/>
                        <a:sym typeface="Franklin Gothic"/>
                      </a:endParaRPr>
                    </a:p>
                    <a:p>
                      <a:pPr marL="0" lvl="0" indent="0" algn="l" rtl="0">
                        <a:spcBef>
                          <a:spcPts val="0"/>
                        </a:spcBef>
                        <a:spcAft>
                          <a:spcPts val="0"/>
                        </a:spcAft>
                        <a:buNone/>
                      </a:pPr>
                      <a:r>
                        <a:rPr lang="en" sz="1000">
                          <a:solidFill>
                            <a:srgbClr val="122240"/>
                          </a:solidFill>
                          <a:latin typeface="Franklin Gothic"/>
                          <a:ea typeface="Franklin Gothic"/>
                          <a:cs typeface="Franklin Gothic"/>
                          <a:sym typeface="Franklin Gothic"/>
                        </a:rPr>
                        <a:t>- to provide informal feedback on progress towards mastery of the skill or content</a:t>
                      </a:r>
                      <a:endParaRPr sz="1000">
                        <a:solidFill>
                          <a:srgbClr val="122240"/>
                        </a:solidFill>
                        <a:latin typeface="Franklin Gothic"/>
                        <a:ea typeface="Franklin Gothic"/>
                        <a:cs typeface="Franklin Gothic"/>
                        <a:sym typeface="Franklin Gothic"/>
                      </a:endParaRPr>
                    </a:p>
                  </a:txBody>
                  <a:tcPr marL="63500" marR="63500" marT="63500" marB="63500">
                    <a:solidFill>
                      <a:srgbClr val="CFE2F3"/>
                    </a:solidFill>
                  </a:tcPr>
                </a:tc>
                <a:tc>
                  <a:txBody>
                    <a:bodyPr/>
                    <a:lstStyle/>
                    <a:p>
                      <a:pPr marL="0" lvl="0" indent="0" algn="l" rtl="0">
                        <a:spcBef>
                          <a:spcPts val="0"/>
                        </a:spcBef>
                        <a:spcAft>
                          <a:spcPts val="0"/>
                        </a:spcAft>
                        <a:buNone/>
                      </a:pPr>
                      <a:r>
                        <a:rPr lang="en" sz="1000">
                          <a:solidFill>
                            <a:srgbClr val="122240"/>
                          </a:solidFill>
                          <a:latin typeface="Franklin Gothic"/>
                          <a:ea typeface="Franklin Gothic"/>
                          <a:cs typeface="Franklin Gothic"/>
                          <a:sym typeface="Franklin Gothic"/>
                        </a:rPr>
                        <a:t>- to acquire knowledge, deepen understanding or practice a skill with teacher or peer support in response to text</a:t>
                      </a:r>
                      <a:endParaRPr sz="1000">
                        <a:solidFill>
                          <a:srgbClr val="122240"/>
                        </a:solidFill>
                        <a:latin typeface="Franklin Gothic"/>
                        <a:ea typeface="Franklin Gothic"/>
                        <a:cs typeface="Franklin Gothic"/>
                        <a:sym typeface="Franklin Gothic"/>
                      </a:endParaRPr>
                    </a:p>
                    <a:p>
                      <a:pPr marL="0" lvl="0" indent="0" algn="l" rtl="0">
                        <a:spcBef>
                          <a:spcPts val="0"/>
                        </a:spcBef>
                        <a:spcAft>
                          <a:spcPts val="0"/>
                        </a:spcAft>
                        <a:buNone/>
                      </a:pPr>
                      <a:endParaRPr sz="1000">
                        <a:solidFill>
                          <a:srgbClr val="122240"/>
                        </a:solidFill>
                        <a:latin typeface="Franklin Gothic"/>
                        <a:ea typeface="Franklin Gothic"/>
                        <a:cs typeface="Franklin Gothic"/>
                        <a:sym typeface="Franklin Gothic"/>
                      </a:endParaRPr>
                    </a:p>
                    <a:p>
                      <a:pPr marL="0" lvl="0" indent="0" algn="l" rtl="0">
                        <a:spcBef>
                          <a:spcPts val="0"/>
                        </a:spcBef>
                        <a:spcAft>
                          <a:spcPts val="0"/>
                        </a:spcAft>
                        <a:buNone/>
                      </a:pPr>
                      <a:r>
                        <a:rPr lang="en" sz="1000">
                          <a:solidFill>
                            <a:srgbClr val="122240"/>
                          </a:solidFill>
                          <a:latin typeface="Franklin Gothic"/>
                          <a:ea typeface="Franklin Gothic"/>
                          <a:cs typeface="Franklin Gothic"/>
                          <a:sym typeface="Franklin Gothic"/>
                        </a:rPr>
                        <a:t>- to receive timely, often immediate, feedback on progress towards mastery of the skill or content</a:t>
                      </a:r>
                      <a:endParaRPr sz="1000">
                        <a:solidFill>
                          <a:srgbClr val="122240"/>
                        </a:solidFill>
                        <a:latin typeface="Franklin Gothic"/>
                        <a:ea typeface="Franklin Gothic"/>
                        <a:cs typeface="Franklin Gothic"/>
                        <a:sym typeface="Franklin Gothic"/>
                      </a:endParaRPr>
                    </a:p>
                  </a:txBody>
                  <a:tcPr marL="63500" marR="63500" marT="63500" marB="63500">
                    <a:solidFill>
                      <a:srgbClr val="CFE2F3"/>
                    </a:solidFill>
                  </a:tcPr>
                </a:tc>
                <a:tc>
                  <a:txBody>
                    <a:bodyPr/>
                    <a:lstStyle/>
                    <a:p>
                      <a:pPr marL="0" lvl="0" indent="0" algn="l" rtl="0">
                        <a:spcBef>
                          <a:spcPts val="0"/>
                        </a:spcBef>
                        <a:spcAft>
                          <a:spcPts val="0"/>
                        </a:spcAft>
                        <a:buNone/>
                      </a:pPr>
                      <a:r>
                        <a:rPr lang="en" sz="1000">
                          <a:solidFill>
                            <a:srgbClr val="122240"/>
                          </a:solidFill>
                          <a:latin typeface="Franklin Gothic"/>
                          <a:ea typeface="Franklin Gothic"/>
                          <a:cs typeface="Franklin Gothic"/>
                          <a:sym typeface="Franklin Gothic"/>
                        </a:rPr>
                        <a:t>The primary audience is the students and/or peer collaborators.</a:t>
                      </a:r>
                      <a:endParaRPr sz="1000">
                        <a:solidFill>
                          <a:srgbClr val="122240"/>
                        </a:solidFill>
                        <a:latin typeface="Franklin Gothic"/>
                        <a:ea typeface="Franklin Gothic"/>
                        <a:cs typeface="Franklin Gothic"/>
                        <a:sym typeface="Franklin Gothic"/>
                      </a:endParaRPr>
                    </a:p>
                    <a:p>
                      <a:pPr marL="0" lvl="0" indent="0" algn="l" rtl="0">
                        <a:spcBef>
                          <a:spcPts val="0"/>
                        </a:spcBef>
                        <a:spcAft>
                          <a:spcPts val="0"/>
                        </a:spcAft>
                        <a:buNone/>
                      </a:pPr>
                      <a:endParaRPr sz="1000">
                        <a:solidFill>
                          <a:srgbClr val="122240"/>
                        </a:solidFill>
                        <a:latin typeface="Franklin Gothic"/>
                        <a:ea typeface="Franklin Gothic"/>
                        <a:cs typeface="Franklin Gothic"/>
                        <a:sym typeface="Franklin Gothic"/>
                      </a:endParaRPr>
                    </a:p>
                    <a:p>
                      <a:pPr marL="0" lvl="0" indent="0" algn="l" rtl="0">
                        <a:spcBef>
                          <a:spcPts val="0"/>
                        </a:spcBef>
                        <a:spcAft>
                          <a:spcPts val="0"/>
                        </a:spcAft>
                        <a:buNone/>
                      </a:pPr>
                      <a:r>
                        <a:rPr lang="en" sz="1000">
                          <a:solidFill>
                            <a:srgbClr val="122240"/>
                          </a:solidFill>
                          <a:latin typeface="Franklin Gothic"/>
                          <a:ea typeface="Franklin Gothic"/>
                          <a:cs typeface="Franklin Gothic"/>
                          <a:sym typeface="Franklin Gothic"/>
                        </a:rPr>
                        <a:t>Teachers may read the writing to provide informal feedback through comments or checkmarks. </a:t>
                      </a:r>
                      <a:endParaRPr sz="1000">
                        <a:solidFill>
                          <a:srgbClr val="122240"/>
                        </a:solidFill>
                        <a:latin typeface="Franklin Gothic"/>
                        <a:ea typeface="Franklin Gothic"/>
                        <a:cs typeface="Franklin Gothic"/>
                        <a:sym typeface="Franklin Gothic"/>
                      </a:endParaRPr>
                    </a:p>
                  </a:txBody>
                  <a:tcPr marL="63500" marR="63500" marT="63500" marB="63500">
                    <a:solidFill>
                      <a:srgbClr val="CFE2F3"/>
                    </a:solidFill>
                  </a:tcPr>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r>
                        <a:rPr lang="en" sz="1000" b="1" dirty="0">
                          <a:solidFill>
                            <a:schemeClr val="tx1"/>
                          </a:solidFill>
                          <a:latin typeface="Franklin Gothic"/>
                          <a:ea typeface="Franklin Gothic"/>
                          <a:cs typeface="Franklin Gothic"/>
                          <a:sym typeface="Franklin Gothic"/>
                        </a:rPr>
                        <a:t>Writing to Demonstrate Learning:</a:t>
                      </a:r>
                      <a:endParaRPr sz="1000" b="1" dirty="0">
                        <a:solidFill>
                          <a:schemeClr val="tx1"/>
                        </a:solidFill>
                        <a:latin typeface="Franklin Gothic"/>
                        <a:ea typeface="Franklin Gothic"/>
                        <a:cs typeface="Franklin Gothic"/>
                        <a:sym typeface="Franklin Gothic"/>
                      </a:endParaRPr>
                    </a:p>
                    <a:p>
                      <a:pPr marL="0" lvl="0" indent="0" algn="l" rtl="0">
                        <a:spcBef>
                          <a:spcPts val="0"/>
                        </a:spcBef>
                        <a:spcAft>
                          <a:spcPts val="0"/>
                        </a:spcAft>
                        <a:buNone/>
                      </a:pPr>
                      <a:endParaRPr sz="1000" b="1" dirty="0">
                        <a:solidFill>
                          <a:schemeClr val="tx1"/>
                        </a:solidFill>
                        <a:latin typeface="Franklin Gothic"/>
                        <a:ea typeface="Franklin Gothic"/>
                        <a:cs typeface="Franklin Gothic"/>
                        <a:sym typeface="Franklin Gothic"/>
                      </a:endParaRPr>
                    </a:p>
                    <a:p>
                      <a:pPr marL="0" lvl="0" indent="0" algn="l" rtl="0">
                        <a:spcBef>
                          <a:spcPts val="0"/>
                        </a:spcBef>
                        <a:spcAft>
                          <a:spcPts val="0"/>
                        </a:spcAft>
                        <a:buNone/>
                      </a:pPr>
                      <a:r>
                        <a:rPr lang="en" sz="1000" dirty="0">
                          <a:solidFill>
                            <a:schemeClr val="tx1"/>
                          </a:solidFill>
                          <a:latin typeface="Franklin Gothic"/>
                          <a:ea typeface="Franklin Gothic"/>
                          <a:cs typeface="Franklin Gothic"/>
                          <a:sym typeface="Franklin Gothic"/>
                        </a:rPr>
                        <a:t>Tasks that require students to apply learning at the end of a text, unit or series of lessons to demonstrate mastery </a:t>
                      </a:r>
                      <a:endParaRPr sz="1000" dirty="0">
                        <a:solidFill>
                          <a:schemeClr val="tx1"/>
                        </a:solidFill>
                        <a:latin typeface="Franklin Gothic"/>
                        <a:ea typeface="Franklin Gothic"/>
                        <a:cs typeface="Franklin Gothic"/>
                        <a:sym typeface="Franklin Gothic"/>
                      </a:endParaRPr>
                    </a:p>
                    <a:p>
                      <a:pPr marL="0" lvl="0" indent="0" algn="l" rtl="0">
                        <a:spcBef>
                          <a:spcPts val="0"/>
                        </a:spcBef>
                        <a:spcAft>
                          <a:spcPts val="0"/>
                        </a:spcAft>
                        <a:buNone/>
                      </a:pPr>
                      <a:endParaRPr sz="1000" b="1" dirty="0">
                        <a:solidFill>
                          <a:schemeClr val="tx1"/>
                        </a:solidFill>
                        <a:latin typeface="Franklin Gothic"/>
                        <a:ea typeface="Franklin Gothic"/>
                        <a:cs typeface="Franklin Gothic"/>
                        <a:sym typeface="Franklin Gothic"/>
                      </a:endParaRPr>
                    </a:p>
                  </a:txBody>
                  <a:tcPr marL="63500" marR="63500" marT="63500" marB="63500">
                    <a:solidFill>
                      <a:srgbClr val="5FBB8D"/>
                    </a:solidFill>
                  </a:tcPr>
                </a:tc>
                <a:tc>
                  <a:txBody>
                    <a:bodyPr/>
                    <a:lstStyle/>
                    <a:p>
                      <a:pPr marL="0" lvl="0" indent="0" algn="l" rtl="0">
                        <a:spcBef>
                          <a:spcPts val="0"/>
                        </a:spcBef>
                        <a:spcAft>
                          <a:spcPts val="0"/>
                        </a:spcAft>
                        <a:buNone/>
                      </a:pPr>
                      <a:r>
                        <a:rPr lang="en" sz="1000">
                          <a:solidFill>
                            <a:srgbClr val="122240"/>
                          </a:solidFill>
                          <a:latin typeface="Franklin Gothic"/>
                          <a:ea typeface="Franklin Gothic"/>
                          <a:cs typeface="Franklin Gothic"/>
                          <a:sym typeface="Franklin Gothic"/>
                        </a:rPr>
                        <a:t>- to assess student mastery of a skill or conceptual understanding as students respond to text</a:t>
                      </a:r>
                      <a:endParaRPr sz="1000">
                        <a:solidFill>
                          <a:srgbClr val="122240"/>
                        </a:solidFill>
                        <a:latin typeface="Franklin Gothic"/>
                        <a:ea typeface="Franklin Gothic"/>
                        <a:cs typeface="Franklin Gothic"/>
                        <a:sym typeface="Franklin Gothic"/>
                      </a:endParaRPr>
                    </a:p>
                    <a:p>
                      <a:pPr marL="0" lvl="0" indent="0" algn="l" rtl="0">
                        <a:spcBef>
                          <a:spcPts val="0"/>
                        </a:spcBef>
                        <a:spcAft>
                          <a:spcPts val="0"/>
                        </a:spcAft>
                        <a:buNone/>
                      </a:pPr>
                      <a:endParaRPr sz="1000">
                        <a:solidFill>
                          <a:srgbClr val="122240"/>
                        </a:solidFill>
                        <a:latin typeface="Franklin Gothic"/>
                        <a:ea typeface="Franklin Gothic"/>
                        <a:cs typeface="Franklin Gothic"/>
                        <a:sym typeface="Franklin Gothic"/>
                      </a:endParaRPr>
                    </a:p>
                    <a:p>
                      <a:pPr marL="0" lvl="0" indent="0" algn="l" rtl="0">
                        <a:spcBef>
                          <a:spcPts val="0"/>
                        </a:spcBef>
                        <a:spcAft>
                          <a:spcPts val="0"/>
                        </a:spcAft>
                        <a:buNone/>
                      </a:pPr>
                      <a:r>
                        <a:rPr lang="en" sz="1000">
                          <a:solidFill>
                            <a:srgbClr val="122240"/>
                          </a:solidFill>
                          <a:latin typeface="Franklin Gothic"/>
                          <a:ea typeface="Franklin Gothic"/>
                          <a:cs typeface="Franklin Gothic"/>
                          <a:sym typeface="Franklin Gothic"/>
                        </a:rPr>
                        <a:t>- to provide more formal feedback on long term growth towards mastery of skills or content </a:t>
                      </a:r>
                      <a:endParaRPr sz="1000">
                        <a:solidFill>
                          <a:srgbClr val="122240"/>
                        </a:solidFill>
                        <a:latin typeface="Franklin Gothic"/>
                        <a:ea typeface="Franklin Gothic"/>
                        <a:cs typeface="Franklin Gothic"/>
                        <a:sym typeface="Franklin Gothic"/>
                      </a:endParaRPr>
                    </a:p>
                  </a:txBody>
                  <a:tcPr marL="63500" marR="63500" marT="63500" marB="63500">
                    <a:solidFill>
                      <a:srgbClr val="DEF0E6"/>
                    </a:solidFill>
                  </a:tcPr>
                </a:tc>
                <a:tc>
                  <a:txBody>
                    <a:bodyPr/>
                    <a:lstStyle/>
                    <a:p>
                      <a:pPr marL="0" lvl="0" indent="0" algn="l" rtl="0">
                        <a:spcBef>
                          <a:spcPts val="0"/>
                        </a:spcBef>
                        <a:spcAft>
                          <a:spcPts val="0"/>
                        </a:spcAft>
                        <a:buNone/>
                      </a:pPr>
                      <a:r>
                        <a:rPr lang="en" sz="1000">
                          <a:solidFill>
                            <a:srgbClr val="122240"/>
                          </a:solidFill>
                          <a:latin typeface="Franklin Gothic"/>
                          <a:ea typeface="Franklin Gothic"/>
                          <a:cs typeface="Franklin Gothic"/>
                          <a:sym typeface="Franklin Gothic"/>
                        </a:rPr>
                        <a:t>- to apply skills or conceptual understanding to demonstrate mastery as students respond to text</a:t>
                      </a:r>
                      <a:endParaRPr sz="1000">
                        <a:solidFill>
                          <a:srgbClr val="122240"/>
                        </a:solidFill>
                        <a:latin typeface="Franklin Gothic"/>
                        <a:ea typeface="Franklin Gothic"/>
                        <a:cs typeface="Franklin Gothic"/>
                        <a:sym typeface="Franklin Gothic"/>
                      </a:endParaRPr>
                    </a:p>
                    <a:p>
                      <a:pPr marL="0" lvl="0" indent="0" algn="l" rtl="0">
                        <a:spcBef>
                          <a:spcPts val="0"/>
                        </a:spcBef>
                        <a:spcAft>
                          <a:spcPts val="0"/>
                        </a:spcAft>
                        <a:buNone/>
                      </a:pPr>
                      <a:endParaRPr sz="1000">
                        <a:solidFill>
                          <a:srgbClr val="122240"/>
                        </a:solidFill>
                        <a:latin typeface="Franklin Gothic"/>
                        <a:ea typeface="Franklin Gothic"/>
                        <a:cs typeface="Franklin Gothic"/>
                        <a:sym typeface="Franklin Gothic"/>
                      </a:endParaRPr>
                    </a:p>
                    <a:p>
                      <a:pPr marL="0" lvl="0" indent="0" algn="l" rtl="0">
                        <a:spcBef>
                          <a:spcPts val="0"/>
                        </a:spcBef>
                        <a:spcAft>
                          <a:spcPts val="0"/>
                        </a:spcAft>
                        <a:buNone/>
                      </a:pPr>
                      <a:r>
                        <a:rPr lang="en" sz="1000">
                          <a:solidFill>
                            <a:srgbClr val="122240"/>
                          </a:solidFill>
                          <a:latin typeface="Franklin Gothic"/>
                          <a:ea typeface="Franklin Gothic"/>
                          <a:cs typeface="Franklin Gothic"/>
                          <a:sym typeface="Franklin Gothic"/>
                        </a:rPr>
                        <a:t>- to receive more formal feedback about long term growth towards mastery of skills or content</a:t>
                      </a:r>
                      <a:endParaRPr sz="1000">
                        <a:solidFill>
                          <a:srgbClr val="122240"/>
                        </a:solidFill>
                        <a:latin typeface="Franklin Gothic"/>
                        <a:ea typeface="Franklin Gothic"/>
                        <a:cs typeface="Franklin Gothic"/>
                        <a:sym typeface="Franklin Gothic"/>
                      </a:endParaRPr>
                    </a:p>
                  </a:txBody>
                  <a:tcPr marL="63500" marR="63500" marT="63500" marB="63500">
                    <a:solidFill>
                      <a:srgbClr val="DEF0E6"/>
                    </a:solidFill>
                  </a:tcPr>
                </a:tc>
                <a:tc>
                  <a:txBody>
                    <a:bodyPr/>
                    <a:lstStyle/>
                    <a:p>
                      <a:pPr marL="0" lvl="0" indent="0" algn="l" rtl="0">
                        <a:spcBef>
                          <a:spcPts val="0"/>
                        </a:spcBef>
                        <a:spcAft>
                          <a:spcPts val="0"/>
                        </a:spcAft>
                        <a:buNone/>
                      </a:pPr>
                      <a:r>
                        <a:rPr lang="en" sz="1000">
                          <a:solidFill>
                            <a:srgbClr val="122240"/>
                          </a:solidFill>
                          <a:latin typeface="Franklin Gothic"/>
                          <a:ea typeface="Franklin Gothic"/>
                          <a:cs typeface="Franklin Gothic"/>
                          <a:sym typeface="Franklin Gothic"/>
                        </a:rPr>
                        <a:t>The teacher is the primary audience and assigns a grade or score based on student progress towards mastery. </a:t>
                      </a:r>
                      <a:endParaRPr sz="1000">
                        <a:solidFill>
                          <a:srgbClr val="122240"/>
                        </a:solidFill>
                        <a:latin typeface="Franklin Gothic"/>
                        <a:ea typeface="Franklin Gothic"/>
                        <a:cs typeface="Franklin Gothic"/>
                        <a:sym typeface="Franklin Gothic"/>
                      </a:endParaRPr>
                    </a:p>
                  </a:txBody>
                  <a:tcPr marL="63500" marR="63500" marT="63500" marB="63500">
                    <a:solidFill>
                      <a:srgbClr val="DEF0E6"/>
                    </a:solidFill>
                  </a:tcPr>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r>
                        <a:rPr lang="en" sz="1000" b="1" dirty="0">
                          <a:solidFill>
                            <a:srgbClr val="FFFFFF"/>
                          </a:solidFill>
                          <a:latin typeface="Franklin Gothic"/>
                          <a:ea typeface="Franklin Gothic"/>
                          <a:cs typeface="Franklin Gothic"/>
                          <a:sym typeface="Franklin Gothic"/>
                        </a:rPr>
                        <a:t>Writing to Publish:</a:t>
                      </a:r>
                      <a:endParaRPr sz="1000" b="1" dirty="0">
                        <a:solidFill>
                          <a:srgbClr val="FFFFFF"/>
                        </a:solidFill>
                        <a:latin typeface="Franklin Gothic"/>
                        <a:ea typeface="Franklin Gothic"/>
                        <a:cs typeface="Franklin Gothic"/>
                        <a:sym typeface="Franklin Gothic"/>
                      </a:endParaRPr>
                    </a:p>
                    <a:p>
                      <a:pPr marL="0" lvl="0" indent="0" algn="l" rtl="0">
                        <a:spcBef>
                          <a:spcPts val="0"/>
                        </a:spcBef>
                        <a:spcAft>
                          <a:spcPts val="0"/>
                        </a:spcAft>
                        <a:buNone/>
                      </a:pPr>
                      <a:endParaRPr sz="1000" b="1" dirty="0">
                        <a:solidFill>
                          <a:srgbClr val="FFFFFF"/>
                        </a:solidFill>
                        <a:latin typeface="Franklin Gothic"/>
                        <a:ea typeface="Franklin Gothic"/>
                        <a:cs typeface="Franklin Gothic"/>
                        <a:sym typeface="Franklin Gothic"/>
                      </a:endParaRPr>
                    </a:p>
                    <a:p>
                      <a:pPr marL="0" lvl="0" indent="0" algn="l" rtl="0">
                        <a:spcBef>
                          <a:spcPts val="0"/>
                        </a:spcBef>
                        <a:spcAft>
                          <a:spcPts val="0"/>
                        </a:spcAft>
                        <a:buNone/>
                      </a:pPr>
                      <a:r>
                        <a:rPr lang="en" sz="1000" dirty="0">
                          <a:solidFill>
                            <a:srgbClr val="FFFFFF"/>
                          </a:solidFill>
                          <a:latin typeface="Franklin Gothic"/>
                          <a:ea typeface="Franklin Gothic"/>
                          <a:cs typeface="Franklin Gothic"/>
                          <a:sym typeface="Franklin Gothic"/>
                        </a:rPr>
                        <a:t>Tasks born out of a variety of studied texts and that are shared with an authentic audience beyond the classroom to engage in real-world communication skills </a:t>
                      </a:r>
                      <a:endParaRPr sz="1000" dirty="0">
                        <a:solidFill>
                          <a:srgbClr val="FFFFFF"/>
                        </a:solidFill>
                        <a:latin typeface="Franklin Gothic"/>
                        <a:ea typeface="Franklin Gothic"/>
                        <a:cs typeface="Franklin Gothic"/>
                        <a:sym typeface="Franklin Gothic"/>
                      </a:endParaRPr>
                    </a:p>
                  </a:txBody>
                  <a:tcPr marL="63500" marR="63500" marT="63500" marB="63500">
                    <a:solidFill>
                      <a:srgbClr val="122240"/>
                    </a:solidFill>
                  </a:tcPr>
                </a:tc>
                <a:tc>
                  <a:txBody>
                    <a:bodyPr/>
                    <a:lstStyle/>
                    <a:p>
                      <a:pPr marL="0" lvl="0" indent="0" algn="l" rtl="0">
                        <a:spcBef>
                          <a:spcPts val="0"/>
                        </a:spcBef>
                        <a:spcAft>
                          <a:spcPts val="0"/>
                        </a:spcAft>
                        <a:buNone/>
                      </a:pPr>
                      <a:r>
                        <a:rPr lang="en" sz="1000" dirty="0">
                          <a:solidFill>
                            <a:srgbClr val="122240"/>
                          </a:solidFill>
                          <a:latin typeface="Franklin Gothic"/>
                          <a:ea typeface="Franklin Gothic"/>
                          <a:cs typeface="Franklin Gothic"/>
                          <a:sym typeface="Franklin Gothic"/>
                        </a:rPr>
                        <a:t>- to create opportunities for students to share their learning from reading with the community or world, either digitally or in-person</a:t>
                      </a:r>
                      <a:endParaRPr sz="1000" dirty="0">
                        <a:solidFill>
                          <a:srgbClr val="122240"/>
                        </a:solidFill>
                        <a:latin typeface="Franklin Gothic"/>
                        <a:ea typeface="Franklin Gothic"/>
                        <a:cs typeface="Franklin Gothic"/>
                        <a:sym typeface="Franklin Gothic"/>
                      </a:endParaRPr>
                    </a:p>
                    <a:p>
                      <a:pPr marL="0" lvl="0" indent="0" algn="l" rtl="0">
                        <a:spcBef>
                          <a:spcPts val="0"/>
                        </a:spcBef>
                        <a:spcAft>
                          <a:spcPts val="0"/>
                        </a:spcAft>
                        <a:buNone/>
                      </a:pPr>
                      <a:endParaRPr sz="1000" dirty="0">
                        <a:solidFill>
                          <a:srgbClr val="122240"/>
                        </a:solidFill>
                        <a:latin typeface="Franklin Gothic"/>
                        <a:ea typeface="Franklin Gothic"/>
                        <a:cs typeface="Franklin Gothic"/>
                        <a:sym typeface="Franklin Gothic"/>
                      </a:endParaRPr>
                    </a:p>
                    <a:p>
                      <a:pPr marL="0" lvl="0" indent="0" algn="l" rtl="0">
                        <a:spcBef>
                          <a:spcPts val="0"/>
                        </a:spcBef>
                        <a:spcAft>
                          <a:spcPts val="0"/>
                        </a:spcAft>
                        <a:buNone/>
                      </a:pPr>
                      <a:r>
                        <a:rPr lang="en" sz="1000" dirty="0">
                          <a:solidFill>
                            <a:srgbClr val="122240"/>
                          </a:solidFill>
                          <a:latin typeface="Franklin Gothic"/>
                          <a:ea typeface="Franklin Gothic"/>
                          <a:cs typeface="Franklin Gothic"/>
                          <a:sym typeface="Franklin Gothic"/>
                        </a:rPr>
                        <a:t>- to engage students in authentic communication of their stories, ideas, or research beyond the classroom</a:t>
                      </a:r>
                      <a:endParaRPr sz="1000" dirty="0">
                        <a:solidFill>
                          <a:srgbClr val="122240"/>
                        </a:solidFill>
                        <a:latin typeface="Franklin Gothic"/>
                        <a:ea typeface="Franklin Gothic"/>
                        <a:cs typeface="Franklin Gothic"/>
                        <a:sym typeface="Franklin Gothic"/>
                      </a:endParaRPr>
                    </a:p>
                  </a:txBody>
                  <a:tcPr marL="63500" marR="63500" marT="63500" marB="63500">
                    <a:solidFill>
                      <a:srgbClr val="CFE2F3"/>
                    </a:solidFill>
                  </a:tcPr>
                </a:tc>
                <a:tc>
                  <a:txBody>
                    <a:bodyPr/>
                    <a:lstStyle/>
                    <a:p>
                      <a:pPr marL="0" lvl="0" indent="0" algn="l" rtl="0">
                        <a:spcBef>
                          <a:spcPts val="0"/>
                        </a:spcBef>
                        <a:spcAft>
                          <a:spcPts val="0"/>
                        </a:spcAft>
                        <a:buNone/>
                      </a:pPr>
                      <a:r>
                        <a:rPr lang="en" sz="1000">
                          <a:solidFill>
                            <a:srgbClr val="122240"/>
                          </a:solidFill>
                          <a:latin typeface="Franklin Gothic"/>
                          <a:ea typeface="Franklin Gothic"/>
                          <a:cs typeface="Franklin Gothic"/>
                          <a:sym typeface="Franklin Gothic"/>
                        </a:rPr>
                        <a:t>- to share their learning from reading with the community or world, either digitally or in-person</a:t>
                      </a:r>
                      <a:endParaRPr sz="1000">
                        <a:solidFill>
                          <a:srgbClr val="122240"/>
                        </a:solidFill>
                        <a:latin typeface="Franklin Gothic"/>
                        <a:ea typeface="Franklin Gothic"/>
                        <a:cs typeface="Franklin Gothic"/>
                        <a:sym typeface="Franklin Gothic"/>
                      </a:endParaRPr>
                    </a:p>
                    <a:p>
                      <a:pPr marL="0" lvl="0" indent="0" algn="l" rtl="0">
                        <a:spcBef>
                          <a:spcPts val="0"/>
                        </a:spcBef>
                        <a:spcAft>
                          <a:spcPts val="0"/>
                        </a:spcAft>
                        <a:buNone/>
                      </a:pPr>
                      <a:endParaRPr sz="1000">
                        <a:solidFill>
                          <a:srgbClr val="122240"/>
                        </a:solidFill>
                        <a:latin typeface="Franklin Gothic"/>
                        <a:ea typeface="Franklin Gothic"/>
                        <a:cs typeface="Franklin Gothic"/>
                        <a:sym typeface="Franklin Gothic"/>
                      </a:endParaRPr>
                    </a:p>
                    <a:p>
                      <a:pPr marL="0" lvl="0" indent="0" algn="l" rtl="0">
                        <a:spcBef>
                          <a:spcPts val="0"/>
                        </a:spcBef>
                        <a:spcAft>
                          <a:spcPts val="0"/>
                        </a:spcAft>
                        <a:buNone/>
                      </a:pPr>
                      <a:r>
                        <a:rPr lang="en" sz="1000">
                          <a:solidFill>
                            <a:srgbClr val="122240"/>
                          </a:solidFill>
                          <a:latin typeface="Franklin Gothic"/>
                          <a:ea typeface="Franklin Gothic"/>
                          <a:cs typeface="Franklin Gothic"/>
                          <a:sym typeface="Franklin Gothic"/>
                        </a:rPr>
                        <a:t>- to engage an authentic audience with their stories, ideas, or research beyond the classroom</a:t>
                      </a:r>
                      <a:endParaRPr sz="1000">
                        <a:solidFill>
                          <a:srgbClr val="122240"/>
                        </a:solidFill>
                        <a:latin typeface="Franklin Gothic"/>
                        <a:ea typeface="Franklin Gothic"/>
                        <a:cs typeface="Franklin Gothic"/>
                        <a:sym typeface="Franklin Gothic"/>
                      </a:endParaRPr>
                    </a:p>
                  </a:txBody>
                  <a:tcPr marL="63500" marR="63500" marT="63500" marB="63500">
                    <a:solidFill>
                      <a:srgbClr val="CFE2F3"/>
                    </a:solidFill>
                  </a:tcPr>
                </a:tc>
                <a:tc>
                  <a:txBody>
                    <a:bodyPr/>
                    <a:lstStyle/>
                    <a:p>
                      <a:pPr marL="0" lvl="0" indent="0" algn="l" rtl="0">
                        <a:spcBef>
                          <a:spcPts val="0"/>
                        </a:spcBef>
                        <a:spcAft>
                          <a:spcPts val="0"/>
                        </a:spcAft>
                        <a:buNone/>
                      </a:pPr>
                      <a:r>
                        <a:rPr lang="en" sz="1000" dirty="0">
                          <a:solidFill>
                            <a:srgbClr val="122240"/>
                          </a:solidFill>
                          <a:latin typeface="Franklin Gothic"/>
                          <a:ea typeface="Franklin Gothic"/>
                          <a:cs typeface="Franklin Gothic"/>
                          <a:sym typeface="Franklin Gothic"/>
                        </a:rPr>
                        <a:t>Authentic readers, often beyond the classroom, are the primary audience.</a:t>
                      </a:r>
                      <a:endParaRPr sz="1000" dirty="0">
                        <a:solidFill>
                          <a:srgbClr val="122240"/>
                        </a:solidFill>
                        <a:latin typeface="Franklin Gothic"/>
                        <a:ea typeface="Franklin Gothic"/>
                        <a:cs typeface="Franklin Gothic"/>
                        <a:sym typeface="Franklin Gothic"/>
                      </a:endParaRPr>
                    </a:p>
                  </a:txBody>
                  <a:tcPr marL="63500" marR="63500" marT="63500" marB="63500">
                    <a:solidFill>
                      <a:srgbClr val="CFE2F3"/>
                    </a:solidFill>
                  </a:tcPr>
                </a:tc>
                <a:extLst>
                  <a:ext uri="{0D108BD9-81ED-4DB2-BD59-A6C34878D82A}">
                    <a16:rowId xmlns:a16="http://schemas.microsoft.com/office/drawing/2014/main" val="10003"/>
                  </a:ext>
                </a:extLst>
              </a:tr>
            </a:tbl>
          </a:graphicData>
        </a:graphic>
      </p:graphicFrame>
      <p:sp>
        <p:nvSpPr>
          <p:cNvPr id="577" name="Google Shape;577;p75"/>
          <p:cNvSpPr txBox="1">
            <a:spLocks noGrp="1"/>
          </p:cNvSpPr>
          <p:nvPr>
            <p:ph type="title" idx="4294967295"/>
          </p:nvPr>
        </p:nvSpPr>
        <p:spPr>
          <a:xfrm>
            <a:off x="178350" y="176375"/>
            <a:ext cx="8358900" cy="507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Three Types of Text-Based Writing</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581"/>
        <p:cNvGrpSpPr/>
        <p:nvPr/>
      </p:nvGrpSpPr>
      <p:grpSpPr>
        <a:xfrm>
          <a:off x="0" y="0"/>
          <a:ext cx="0" cy="0"/>
          <a:chOff x="0" y="0"/>
          <a:chExt cx="0" cy="0"/>
        </a:xfrm>
      </p:grpSpPr>
      <p:sp>
        <p:nvSpPr>
          <p:cNvPr id="584" name="Google Shape;584;p76"/>
          <p:cNvSpPr txBox="1">
            <a:spLocks noGrp="1"/>
          </p:cNvSpPr>
          <p:nvPr>
            <p:ph type="title" idx="4294967295"/>
          </p:nvPr>
        </p:nvSpPr>
        <p:spPr>
          <a:xfrm>
            <a:off x="178350" y="176375"/>
            <a:ext cx="8358900" cy="800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Writing to Learn</a:t>
            </a:r>
          </a:p>
        </p:txBody>
      </p:sp>
      <p:sp>
        <p:nvSpPr>
          <p:cNvPr id="585" name="Google Shape;585;p76"/>
          <p:cNvSpPr txBox="1"/>
          <p:nvPr/>
        </p:nvSpPr>
        <p:spPr>
          <a:xfrm>
            <a:off x="296175" y="976775"/>
            <a:ext cx="48033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rgbClr val="002060"/>
                </a:solidFill>
                <a:latin typeface="Franklin Gothic"/>
                <a:ea typeface="Franklin Gothic"/>
                <a:cs typeface="Franklin Gothic"/>
                <a:sym typeface="Franklin Gothic"/>
              </a:rPr>
              <a:t>Informal, low-stakes writing tasks that occur frequently in the classroom setting to practice skills or deepen knowledge in response to text </a:t>
            </a:r>
            <a:endParaRPr sz="3000">
              <a:solidFill>
                <a:srgbClr val="002060"/>
              </a:solidFill>
              <a:latin typeface="Franklin Gothic"/>
              <a:ea typeface="Franklin Gothic"/>
              <a:cs typeface="Franklin Gothic"/>
              <a:sym typeface="Franklin Gothic"/>
            </a:endParaRPr>
          </a:p>
        </p:txBody>
      </p:sp>
      <p:pic>
        <p:nvPicPr>
          <p:cNvPr id="586" name="Google Shape;586;p76" descr="A screenshot from Amplify ELA's Grade 6 Unit B: Mysteries and Investigations. There is an illustration of a man peering through a microscope."/>
          <p:cNvPicPr preferRelativeResize="0"/>
          <p:nvPr/>
        </p:nvPicPr>
        <p:blipFill rotWithShape="1">
          <a:blip r:embed="rId3">
            <a:alphaModFix/>
          </a:blip>
          <a:srcRect t="10031" r="882"/>
          <a:stretch/>
        </p:blipFill>
        <p:spPr>
          <a:xfrm>
            <a:off x="5361950" y="408125"/>
            <a:ext cx="3617647" cy="1456200"/>
          </a:xfrm>
          <a:prstGeom prst="rect">
            <a:avLst/>
          </a:prstGeom>
          <a:noFill/>
          <a:ln>
            <a:noFill/>
          </a:ln>
          <a:effectLst>
            <a:outerShdw blurRad="57150" dist="19050" dir="5400000" algn="bl" rotWithShape="0">
              <a:srgbClr val="000000">
                <a:alpha val="50000"/>
              </a:srgbClr>
            </a:outerShdw>
          </a:effectLst>
        </p:spPr>
      </p:pic>
      <p:pic>
        <p:nvPicPr>
          <p:cNvPr id="587" name="Google Shape;587;p76" descr="The Amplify ELA logo"/>
          <p:cNvPicPr preferRelativeResize="0"/>
          <p:nvPr/>
        </p:nvPicPr>
        <p:blipFill>
          <a:blip r:embed="rId4">
            <a:alphaModFix/>
          </a:blip>
          <a:stretch>
            <a:fillRect/>
          </a:stretch>
        </p:blipFill>
        <p:spPr>
          <a:xfrm>
            <a:off x="8179323" y="138336"/>
            <a:ext cx="876475" cy="876475"/>
          </a:xfrm>
          <a:prstGeom prst="rect">
            <a:avLst/>
          </a:prstGeom>
          <a:noFill/>
          <a:ln>
            <a:noFill/>
          </a:ln>
          <a:effectLst>
            <a:outerShdw blurRad="57150" dist="19050" dir="5400000" algn="bl" rotWithShape="0">
              <a:srgbClr val="000000">
                <a:alpha val="50000"/>
              </a:srgbClr>
            </a:outerShdw>
          </a:effectLst>
        </p:spPr>
      </p:pic>
      <p:sp>
        <p:nvSpPr>
          <p:cNvPr id="588" name="Google Shape;588;p76"/>
          <p:cNvSpPr txBox="1"/>
          <p:nvPr/>
        </p:nvSpPr>
        <p:spPr>
          <a:xfrm>
            <a:off x="5648888" y="2120600"/>
            <a:ext cx="2981100" cy="1456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102649"/>
                </a:solidFill>
                <a:latin typeface="Merriweather"/>
                <a:ea typeface="Merriweather"/>
                <a:cs typeface="Merriweather"/>
                <a:sym typeface="Merriweather"/>
              </a:rPr>
              <a:t>Would you volunteer to travel to a place with yellow fever to investigate the cause of the disease? Describe two details from the text that impact your decision to go or not go.</a:t>
            </a:r>
            <a:endParaRPr dirty="0">
              <a:solidFill>
                <a:srgbClr val="102649"/>
              </a:solidFill>
              <a:latin typeface="Merriweather"/>
              <a:ea typeface="Merriweather"/>
              <a:cs typeface="Merriweather"/>
              <a:sym typeface="Merriweathe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4"/>
          <p:cNvSpPr txBox="1">
            <a:spLocks noGrp="1"/>
          </p:cNvSpPr>
          <p:nvPr>
            <p:ph type="title"/>
          </p:nvPr>
        </p:nvSpPr>
        <p:spPr>
          <a:xfrm>
            <a:off x="131100" y="-17450"/>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Series Goals:</a:t>
            </a:r>
            <a:endParaRPr b="1" dirty="0">
              <a:latin typeface="Franklin Gothic"/>
              <a:ea typeface="Franklin Gothic"/>
              <a:cs typeface="Franklin Gothic"/>
              <a:sym typeface="Franklin Gothic"/>
            </a:endParaRPr>
          </a:p>
        </p:txBody>
      </p:sp>
      <p:sp>
        <p:nvSpPr>
          <p:cNvPr id="191" name="Google Shape;191;p34"/>
          <p:cNvSpPr txBox="1"/>
          <p:nvPr/>
        </p:nvSpPr>
        <p:spPr>
          <a:xfrm>
            <a:off x="628650" y="1294200"/>
            <a:ext cx="7886700" cy="25551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SzPts val="2200"/>
              <a:buFont typeface="Libre Franklin"/>
              <a:buAutoNum type="arabicPeriod"/>
            </a:pPr>
            <a:r>
              <a:rPr lang="en" sz="2200" dirty="0">
                <a:latin typeface="Franklin Gothic"/>
                <a:ea typeface="Franklin Gothic"/>
                <a:cs typeface="Franklin Gothic"/>
                <a:sym typeface="Franklin Gothic"/>
              </a:rPr>
              <a:t>Learn what research says about supporting skilled adolescent reading of </a:t>
            </a:r>
            <a:r>
              <a:rPr lang="en" sz="2200" b="1" dirty="0">
                <a:latin typeface="Franklin Gothic"/>
                <a:ea typeface="Franklin Gothic"/>
                <a:cs typeface="Franklin Gothic"/>
                <a:sym typeface="Franklin Gothic"/>
              </a:rPr>
              <a:t>complex, grade-level texts</a:t>
            </a:r>
            <a:r>
              <a:rPr lang="en" sz="2200" dirty="0">
                <a:latin typeface="Franklin Gothic"/>
                <a:ea typeface="Franklin Gothic"/>
                <a:cs typeface="Franklin Gothic"/>
                <a:sym typeface="Franklin Gothic"/>
              </a:rPr>
              <a:t>. </a:t>
            </a:r>
            <a:endParaRPr sz="2200" dirty="0">
              <a:latin typeface="Franklin Gothic"/>
              <a:ea typeface="Franklin Gothic"/>
              <a:cs typeface="Franklin Gothic"/>
              <a:sym typeface="Franklin Gothic"/>
            </a:endParaRPr>
          </a:p>
          <a:p>
            <a:pPr marL="0" lvl="0" indent="0" algn="l" rtl="0">
              <a:spcBef>
                <a:spcPts val="0"/>
              </a:spcBef>
              <a:spcAft>
                <a:spcPts val="0"/>
              </a:spcAft>
              <a:buNone/>
            </a:pPr>
            <a:endParaRPr sz="2200" dirty="0">
              <a:latin typeface="Franklin Gothic"/>
              <a:ea typeface="Franklin Gothic"/>
              <a:cs typeface="Franklin Gothic"/>
              <a:sym typeface="Franklin Gothic"/>
            </a:endParaRPr>
          </a:p>
          <a:p>
            <a:pPr marL="88900" lvl="0" algn="l" rtl="0">
              <a:spcBef>
                <a:spcPts val="0"/>
              </a:spcBef>
              <a:spcAft>
                <a:spcPts val="0"/>
              </a:spcAft>
              <a:buSzPts val="2200"/>
            </a:pPr>
            <a:r>
              <a:rPr lang="en" sz="2200" dirty="0">
                <a:latin typeface="Franklin Gothic"/>
                <a:ea typeface="Franklin Gothic"/>
                <a:cs typeface="Franklin Gothic"/>
                <a:sym typeface="Franklin Gothic"/>
              </a:rPr>
              <a:t>2. Improve Tier 1, universal reading and writing instruction with strategies that support skilled reading for </a:t>
            </a:r>
            <a:r>
              <a:rPr lang="en" sz="2200" b="1" dirty="0">
                <a:latin typeface="Franklin Gothic"/>
                <a:ea typeface="Franklin Gothic"/>
                <a:cs typeface="Franklin Gothic"/>
                <a:sym typeface="Franklin Gothic"/>
              </a:rPr>
              <a:t>all students</a:t>
            </a:r>
            <a:r>
              <a:rPr lang="en" sz="2200" dirty="0">
                <a:latin typeface="Franklin Gothic"/>
                <a:ea typeface="Franklin Gothic"/>
                <a:cs typeface="Franklin Gothic"/>
                <a:sym typeface="Franklin Gothic"/>
              </a:rPr>
              <a:t>.</a:t>
            </a:r>
            <a:endParaRPr sz="2200" dirty="0">
              <a:latin typeface="Franklin Gothic"/>
              <a:ea typeface="Franklin Gothic"/>
              <a:cs typeface="Franklin Gothic"/>
              <a:sym typeface="Franklin Gothic"/>
            </a:endParaRPr>
          </a:p>
          <a:p>
            <a:pPr marL="457200" lvl="0" indent="0" algn="l" rtl="0">
              <a:spcBef>
                <a:spcPts val="0"/>
              </a:spcBef>
              <a:spcAft>
                <a:spcPts val="0"/>
              </a:spcAft>
              <a:buNone/>
            </a:pPr>
            <a:endParaRPr sz="2200" dirty="0">
              <a:latin typeface="Franklin Gothic"/>
              <a:ea typeface="Franklin Gothic"/>
              <a:cs typeface="Franklin Gothic"/>
              <a:sym typeface="Franklin Gothic"/>
            </a:endParaRPr>
          </a:p>
          <a:p>
            <a:pPr marL="457200" lvl="0" indent="0" algn="l" rtl="0">
              <a:spcBef>
                <a:spcPts val="0"/>
              </a:spcBef>
              <a:spcAft>
                <a:spcPts val="0"/>
              </a:spcAft>
              <a:buNone/>
            </a:pPr>
            <a:endParaRPr sz="2200" dirty="0">
              <a:latin typeface="Franklin Gothic"/>
              <a:ea typeface="Franklin Gothic"/>
              <a:cs typeface="Franklin Gothic"/>
              <a:sym typeface="Franklin Gothic"/>
            </a:endParaRPr>
          </a:p>
        </p:txBody>
      </p:sp>
    </p:spTree>
    <p:extLst>
      <p:ext uri="{BB962C8B-B14F-4D97-AF65-F5344CB8AC3E}">
        <p14:creationId xmlns:p14="http://schemas.microsoft.com/office/powerpoint/2010/main" val="1377806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592"/>
        <p:cNvGrpSpPr/>
        <p:nvPr/>
      </p:nvGrpSpPr>
      <p:grpSpPr>
        <a:xfrm>
          <a:off x="0" y="0"/>
          <a:ext cx="0" cy="0"/>
          <a:chOff x="0" y="0"/>
          <a:chExt cx="0" cy="0"/>
        </a:xfrm>
      </p:grpSpPr>
      <p:sp>
        <p:nvSpPr>
          <p:cNvPr id="594" name="Google Shape;594;p77"/>
          <p:cNvSpPr txBox="1"/>
          <p:nvPr/>
        </p:nvSpPr>
        <p:spPr>
          <a:xfrm>
            <a:off x="296175" y="976775"/>
            <a:ext cx="48033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rgbClr val="002060"/>
                </a:solidFill>
                <a:latin typeface="Franklin Gothic"/>
                <a:ea typeface="Franklin Gothic"/>
                <a:cs typeface="Franklin Gothic"/>
                <a:sym typeface="Franklin Gothic"/>
              </a:rPr>
              <a:t>Informal, low-stakes writing tasks that occur frequently in the classroom setting to practice skills or deepen knowledge in response to text </a:t>
            </a:r>
            <a:endParaRPr sz="3000">
              <a:solidFill>
                <a:srgbClr val="002060"/>
              </a:solidFill>
              <a:latin typeface="Franklin Gothic"/>
              <a:ea typeface="Franklin Gothic"/>
              <a:cs typeface="Franklin Gothic"/>
              <a:sym typeface="Franklin Gothic"/>
            </a:endParaRPr>
          </a:p>
        </p:txBody>
      </p:sp>
      <p:sp>
        <p:nvSpPr>
          <p:cNvPr id="595" name="Google Shape;595;p77"/>
          <p:cNvSpPr txBox="1">
            <a:spLocks noGrp="1"/>
          </p:cNvSpPr>
          <p:nvPr>
            <p:ph type="title" idx="4294967295"/>
          </p:nvPr>
        </p:nvSpPr>
        <p:spPr>
          <a:xfrm>
            <a:off x="178350" y="176375"/>
            <a:ext cx="8358900" cy="141574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Writing to Learn</a:t>
            </a:r>
            <a:br>
              <a:rPr kumimoji="0" lang="en-US" sz="4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br>
            <a:endParaRPr kumimoji="0" lang="en-US" sz="4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p:txBody>
      </p:sp>
      <p:sp>
        <p:nvSpPr>
          <p:cNvPr id="596" name="Google Shape;596;p77"/>
          <p:cNvSpPr txBox="1"/>
          <p:nvPr/>
        </p:nvSpPr>
        <p:spPr>
          <a:xfrm>
            <a:off x="5251875" y="448875"/>
            <a:ext cx="3541200" cy="35415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solidFill>
                  <a:srgbClr val="102649"/>
                </a:solidFill>
                <a:latin typeface="Franklin Gothic"/>
                <a:ea typeface="Franklin Gothic"/>
                <a:cs typeface="Franklin Gothic"/>
                <a:sym typeface="Franklin Gothic"/>
              </a:rPr>
              <a:t>Consider your complex text from earlier:</a:t>
            </a:r>
            <a:endParaRPr sz="2000" b="1" dirty="0">
              <a:solidFill>
                <a:srgbClr val="102649"/>
              </a:solidFill>
              <a:latin typeface="Franklin Gothic"/>
              <a:ea typeface="Franklin Gothic"/>
              <a:cs typeface="Franklin Gothic"/>
              <a:sym typeface="Franklin Gothic"/>
            </a:endParaRPr>
          </a:p>
          <a:p>
            <a:pPr marL="457200" lvl="0" indent="-355600" algn="l" rtl="0">
              <a:spcBef>
                <a:spcPts val="0"/>
              </a:spcBef>
              <a:spcAft>
                <a:spcPts val="0"/>
              </a:spcAft>
              <a:buClr>
                <a:srgbClr val="102649"/>
              </a:buClr>
              <a:buSzPts val="2000"/>
              <a:buFont typeface="Franklin Gothic"/>
              <a:buAutoNum type="arabicPeriod"/>
            </a:pPr>
            <a:r>
              <a:rPr lang="en" sz="2000" dirty="0">
                <a:solidFill>
                  <a:srgbClr val="102649"/>
                </a:solidFill>
                <a:latin typeface="Franklin Gothic"/>
                <a:ea typeface="Franklin Gothic"/>
                <a:cs typeface="Franklin Gothic"/>
                <a:sym typeface="Franklin Gothic"/>
              </a:rPr>
              <a:t>What Writing to Learn tasks does your resource provide?</a:t>
            </a:r>
            <a:endParaRPr sz="2000" dirty="0">
              <a:solidFill>
                <a:srgbClr val="102649"/>
              </a:solidFill>
              <a:latin typeface="Franklin Gothic"/>
              <a:ea typeface="Franklin Gothic"/>
              <a:cs typeface="Franklin Gothic"/>
              <a:sym typeface="Franklin Gothic"/>
            </a:endParaRPr>
          </a:p>
          <a:p>
            <a:pPr marL="457200" lvl="0" indent="0" algn="l" rtl="0">
              <a:spcBef>
                <a:spcPts val="0"/>
              </a:spcBef>
              <a:spcAft>
                <a:spcPts val="0"/>
              </a:spcAft>
              <a:buNone/>
            </a:pPr>
            <a:endParaRPr sz="2000" dirty="0">
              <a:solidFill>
                <a:srgbClr val="102649"/>
              </a:solidFill>
              <a:latin typeface="Franklin Gothic"/>
              <a:ea typeface="Franklin Gothic"/>
              <a:cs typeface="Franklin Gothic"/>
              <a:sym typeface="Franklin Gothic"/>
            </a:endParaRPr>
          </a:p>
          <a:p>
            <a:pPr marL="101600" lvl="0" algn="l" rtl="0">
              <a:spcBef>
                <a:spcPts val="0"/>
              </a:spcBef>
              <a:spcAft>
                <a:spcPts val="0"/>
              </a:spcAft>
              <a:buClr>
                <a:srgbClr val="102649"/>
              </a:buClr>
              <a:buSzPts val="2000"/>
            </a:pPr>
            <a:r>
              <a:rPr lang="en" sz="2000" dirty="0">
                <a:solidFill>
                  <a:srgbClr val="102649"/>
                </a:solidFill>
                <a:latin typeface="Franklin Gothic"/>
                <a:ea typeface="Franklin Gothic"/>
                <a:cs typeface="Franklin Gothic"/>
                <a:sym typeface="Franklin Gothic"/>
              </a:rPr>
              <a:t>2. If you do not yet have a high-quality resource, how might you engage students in Writing to Learn?</a:t>
            </a:r>
            <a:endParaRPr sz="20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500" b="1" dirty="0">
              <a:solidFill>
                <a:srgbClr val="102649"/>
              </a:solidFill>
              <a:latin typeface="Franklin Gothic"/>
              <a:ea typeface="Franklin Gothic"/>
              <a:cs typeface="Franklin Gothic"/>
              <a:sym typeface="Franklin Gothic"/>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611"/>
        <p:cNvGrpSpPr/>
        <p:nvPr/>
      </p:nvGrpSpPr>
      <p:grpSpPr>
        <a:xfrm>
          <a:off x="0" y="0"/>
          <a:ext cx="0" cy="0"/>
          <a:chOff x="0" y="0"/>
          <a:chExt cx="0" cy="0"/>
        </a:xfrm>
      </p:grpSpPr>
      <p:sp>
        <p:nvSpPr>
          <p:cNvPr id="613" name="Google Shape;613;p79"/>
          <p:cNvSpPr txBox="1">
            <a:spLocks noGrp="1"/>
          </p:cNvSpPr>
          <p:nvPr>
            <p:ph type="title" idx="4294967295"/>
          </p:nvPr>
        </p:nvSpPr>
        <p:spPr>
          <a:xfrm>
            <a:off x="178350" y="176375"/>
            <a:ext cx="8358900" cy="800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Writing to Demonstrate Learning</a:t>
            </a:r>
          </a:p>
        </p:txBody>
      </p:sp>
      <p:sp>
        <p:nvSpPr>
          <p:cNvPr id="614" name="Google Shape;614;p79"/>
          <p:cNvSpPr txBox="1"/>
          <p:nvPr/>
        </p:nvSpPr>
        <p:spPr>
          <a:xfrm>
            <a:off x="313800" y="1094100"/>
            <a:ext cx="44331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rgbClr val="002060"/>
                </a:solidFill>
                <a:latin typeface="Franklin Gothic"/>
                <a:ea typeface="Franklin Gothic"/>
                <a:cs typeface="Franklin Gothic"/>
                <a:sym typeface="Franklin Gothic"/>
              </a:rPr>
              <a:t>Tasks that require students to apply learning at the end of a text, unit or series of lessons to demonstrate mastery </a:t>
            </a:r>
            <a:endParaRPr sz="3000">
              <a:solidFill>
                <a:srgbClr val="002060"/>
              </a:solidFill>
              <a:latin typeface="Franklin Gothic"/>
              <a:ea typeface="Franklin Gothic"/>
              <a:cs typeface="Franklin Gothic"/>
              <a:sym typeface="Franklin Gothic"/>
            </a:endParaRPr>
          </a:p>
        </p:txBody>
      </p:sp>
      <p:pic>
        <p:nvPicPr>
          <p:cNvPr id="616" name="Google Shape;616;p79" descr="A screenshot from Amplify ELA's Grade 6 Unit B: Mysteries and Investigations. There is an illustration of a man peering through a microscope."/>
          <p:cNvPicPr preferRelativeResize="0"/>
          <p:nvPr/>
        </p:nvPicPr>
        <p:blipFill rotWithShape="1">
          <a:blip r:embed="rId3">
            <a:alphaModFix/>
          </a:blip>
          <a:srcRect t="10031" r="882"/>
          <a:stretch/>
        </p:blipFill>
        <p:spPr>
          <a:xfrm>
            <a:off x="5273750" y="1078400"/>
            <a:ext cx="3617647" cy="1456200"/>
          </a:xfrm>
          <a:prstGeom prst="rect">
            <a:avLst/>
          </a:prstGeom>
          <a:noFill/>
          <a:ln>
            <a:noFill/>
          </a:ln>
          <a:effectLst>
            <a:outerShdw blurRad="57150" dist="19050" dir="5400000" algn="bl" rotWithShape="0">
              <a:srgbClr val="000000">
                <a:alpha val="50000"/>
              </a:srgbClr>
            </a:outerShdw>
          </a:effectLst>
        </p:spPr>
      </p:pic>
      <p:pic>
        <p:nvPicPr>
          <p:cNvPr id="617" name="Google Shape;617;p79" descr="the Amplify ELA logo"/>
          <p:cNvPicPr preferRelativeResize="0"/>
          <p:nvPr/>
        </p:nvPicPr>
        <p:blipFill>
          <a:blip r:embed="rId4">
            <a:alphaModFix/>
          </a:blip>
          <a:stretch>
            <a:fillRect/>
          </a:stretch>
        </p:blipFill>
        <p:spPr>
          <a:xfrm>
            <a:off x="8274400" y="868227"/>
            <a:ext cx="693375" cy="693375"/>
          </a:xfrm>
          <a:prstGeom prst="rect">
            <a:avLst/>
          </a:prstGeom>
          <a:noFill/>
          <a:ln>
            <a:noFill/>
          </a:ln>
          <a:effectLst>
            <a:outerShdw blurRad="57150" dist="19050" dir="5400000" algn="bl" rotWithShape="0">
              <a:srgbClr val="000000">
                <a:alpha val="50000"/>
              </a:srgbClr>
            </a:outerShdw>
          </a:effectLst>
        </p:spPr>
      </p:pic>
      <p:sp>
        <p:nvSpPr>
          <p:cNvPr id="618" name="Google Shape;618;p79"/>
          <p:cNvSpPr txBox="1"/>
          <p:nvPr/>
        </p:nvSpPr>
        <p:spPr>
          <a:xfrm>
            <a:off x="5636888" y="2714675"/>
            <a:ext cx="2981100" cy="1456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102649"/>
                </a:solidFill>
                <a:latin typeface="Merriweather"/>
                <a:ea typeface="Merriweather"/>
                <a:cs typeface="Merriweather"/>
                <a:sym typeface="Merriweather"/>
              </a:rPr>
              <a:t>What techniques do writers from this unit use to demonstrate the impact of diseases on communities? Use three examples to support your claim. </a:t>
            </a:r>
            <a:endParaRPr>
              <a:solidFill>
                <a:srgbClr val="102649"/>
              </a:solidFill>
              <a:latin typeface="Merriweather"/>
              <a:ea typeface="Merriweather"/>
              <a:cs typeface="Merriweather"/>
              <a:sym typeface="Merriweath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622"/>
        <p:cNvGrpSpPr/>
        <p:nvPr/>
      </p:nvGrpSpPr>
      <p:grpSpPr>
        <a:xfrm>
          <a:off x="0" y="0"/>
          <a:ext cx="0" cy="0"/>
          <a:chOff x="0" y="0"/>
          <a:chExt cx="0" cy="0"/>
        </a:xfrm>
      </p:grpSpPr>
      <p:sp>
        <p:nvSpPr>
          <p:cNvPr id="624" name="Google Shape;624;p80"/>
          <p:cNvSpPr txBox="1"/>
          <p:nvPr/>
        </p:nvSpPr>
        <p:spPr>
          <a:xfrm>
            <a:off x="727750" y="1173850"/>
            <a:ext cx="41070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rgbClr val="002060"/>
                </a:solidFill>
                <a:latin typeface="Franklin Gothic"/>
                <a:ea typeface="Franklin Gothic"/>
                <a:cs typeface="Franklin Gothic"/>
                <a:sym typeface="Franklin Gothic"/>
              </a:rPr>
              <a:t>Tasks that require students to apply learning at the end of a text, unit or series of lessons to demonstrate mastery </a:t>
            </a:r>
            <a:endParaRPr sz="3000">
              <a:solidFill>
                <a:srgbClr val="002060"/>
              </a:solidFill>
              <a:latin typeface="Franklin Gothic"/>
              <a:ea typeface="Franklin Gothic"/>
              <a:cs typeface="Franklin Gothic"/>
              <a:sym typeface="Franklin Gothic"/>
            </a:endParaRPr>
          </a:p>
        </p:txBody>
      </p:sp>
      <p:sp>
        <p:nvSpPr>
          <p:cNvPr id="625" name="Google Shape;625;p80"/>
          <p:cNvSpPr txBox="1">
            <a:spLocks noGrp="1"/>
          </p:cNvSpPr>
          <p:nvPr>
            <p:ph type="title" idx="4294967295"/>
          </p:nvPr>
        </p:nvSpPr>
        <p:spPr>
          <a:xfrm>
            <a:off x="296175" y="29875"/>
            <a:ext cx="8358900" cy="141574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Writing to Demonstrate Learning</a:t>
            </a:r>
            <a:br>
              <a:rPr kumimoji="0" lang="en-US" sz="4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br>
            <a:endParaRPr kumimoji="0" lang="en-US" sz="4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p:txBody>
      </p:sp>
      <p:sp>
        <p:nvSpPr>
          <p:cNvPr id="626" name="Google Shape;626;p80"/>
          <p:cNvSpPr txBox="1"/>
          <p:nvPr/>
        </p:nvSpPr>
        <p:spPr>
          <a:xfrm>
            <a:off x="5343700" y="976775"/>
            <a:ext cx="3541200" cy="39537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solidFill>
                  <a:srgbClr val="102649"/>
                </a:solidFill>
                <a:latin typeface="Franklin Gothic"/>
                <a:ea typeface="Franklin Gothic"/>
                <a:cs typeface="Franklin Gothic"/>
                <a:sym typeface="Franklin Gothic"/>
              </a:rPr>
              <a:t>Consider your complex text from earlier:</a:t>
            </a:r>
            <a:endParaRPr sz="2000" b="1" dirty="0">
              <a:solidFill>
                <a:srgbClr val="102649"/>
              </a:solidFill>
              <a:latin typeface="Franklin Gothic"/>
              <a:ea typeface="Franklin Gothic"/>
              <a:cs typeface="Franklin Gothic"/>
              <a:sym typeface="Franklin Gothic"/>
            </a:endParaRPr>
          </a:p>
          <a:p>
            <a:pPr marL="457200" lvl="0" indent="-355600" algn="l" rtl="0">
              <a:spcBef>
                <a:spcPts val="0"/>
              </a:spcBef>
              <a:spcAft>
                <a:spcPts val="0"/>
              </a:spcAft>
              <a:buClr>
                <a:srgbClr val="102649"/>
              </a:buClr>
              <a:buSzPts val="2000"/>
              <a:buFont typeface="Franklin Gothic"/>
              <a:buAutoNum type="arabicPeriod"/>
            </a:pPr>
            <a:r>
              <a:rPr lang="en" sz="2000" dirty="0">
                <a:solidFill>
                  <a:srgbClr val="102649"/>
                </a:solidFill>
                <a:latin typeface="Franklin Gothic"/>
                <a:ea typeface="Franklin Gothic"/>
                <a:cs typeface="Franklin Gothic"/>
                <a:sym typeface="Franklin Gothic"/>
              </a:rPr>
              <a:t>What Writing to Demonstrate Learning tasks does your resource provide?</a:t>
            </a:r>
            <a:endParaRPr sz="2000" dirty="0">
              <a:solidFill>
                <a:srgbClr val="102649"/>
              </a:solidFill>
              <a:latin typeface="Franklin Gothic"/>
              <a:ea typeface="Franklin Gothic"/>
              <a:cs typeface="Franklin Gothic"/>
              <a:sym typeface="Franklin Gothic"/>
            </a:endParaRPr>
          </a:p>
          <a:p>
            <a:pPr marL="457200" lvl="0" indent="0" algn="l" rtl="0">
              <a:spcBef>
                <a:spcPts val="0"/>
              </a:spcBef>
              <a:spcAft>
                <a:spcPts val="0"/>
              </a:spcAft>
              <a:buNone/>
            </a:pPr>
            <a:endParaRPr sz="2000" dirty="0">
              <a:solidFill>
                <a:srgbClr val="102649"/>
              </a:solidFill>
              <a:latin typeface="Franklin Gothic"/>
              <a:ea typeface="Franklin Gothic"/>
              <a:cs typeface="Franklin Gothic"/>
              <a:sym typeface="Franklin Gothic"/>
            </a:endParaRPr>
          </a:p>
          <a:p>
            <a:pPr marL="101600" lvl="0" algn="l" rtl="0">
              <a:spcBef>
                <a:spcPts val="0"/>
              </a:spcBef>
              <a:spcAft>
                <a:spcPts val="0"/>
              </a:spcAft>
              <a:buClr>
                <a:srgbClr val="102649"/>
              </a:buClr>
              <a:buSzPts val="2000"/>
            </a:pPr>
            <a:r>
              <a:rPr lang="en" sz="2000" dirty="0">
                <a:solidFill>
                  <a:srgbClr val="102649"/>
                </a:solidFill>
                <a:latin typeface="Franklin Gothic"/>
                <a:ea typeface="Franklin Gothic"/>
                <a:cs typeface="Franklin Gothic"/>
                <a:sym typeface="Franklin Gothic"/>
              </a:rPr>
              <a:t>2. If you do not yet have a high-quality resource, how might you engage students in Writing to Demonstrate Learning?</a:t>
            </a:r>
            <a:endParaRPr sz="20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500" b="1" dirty="0">
              <a:solidFill>
                <a:srgbClr val="102649"/>
              </a:solidFill>
              <a:latin typeface="Franklin Gothic"/>
              <a:ea typeface="Franklin Gothic"/>
              <a:cs typeface="Franklin Gothic"/>
              <a:sym typeface="Franklin Gothic"/>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630"/>
        <p:cNvGrpSpPr/>
        <p:nvPr/>
      </p:nvGrpSpPr>
      <p:grpSpPr>
        <a:xfrm>
          <a:off x="0" y="0"/>
          <a:ext cx="0" cy="0"/>
          <a:chOff x="0" y="0"/>
          <a:chExt cx="0" cy="0"/>
        </a:xfrm>
      </p:grpSpPr>
      <p:sp>
        <p:nvSpPr>
          <p:cNvPr id="633" name="Google Shape;633;p81"/>
          <p:cNvSpPr txBox="1">
            <a:spLocks noGrp="1"/>
          </p:cNvSpPr>
          <p:nvPr>
            <p:ph type="title" idx="4294967295"/>
          </p:nvPr>
        </p:nvSpPr>
        <p:spPr>
          <a:xfrm>
            <a:off x="178350" y="176375"/>
            <a:ext cx="8358900" cy="800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Writing for Publication</a:t>
            </a:r>
          </a:p>
        </p:txBody>
      </p:sp>
      <p:sp>
        <p:nvSpPr>
          <p:cNvPr id="634" name="Google Shape;634;p81"/>
          <p:cNvSpPr txBox="1"/>
          <p:nvPr/>
        </p:nvSpPr>
        <p:spPr>
          <a:xfrm>
            <a:off x="296175" y="976775"/>
            <a:ext cx="48033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rgbClr val="002060"/>
                </a:solidFill>
                <a:latin typeface="Franklin Gothic"/>
                <a:ea typeface="Franklin Gothic"/>
                <a:cs typeface="Franklin Gothic"/>
                <a:sym typeface="Franklin Gothic"/>
              </a:rPr>
              <a:t>Tasks born out of a variety of studied texts and that are shared with an authentic audience beyond the classroom to engage in real-world communication skills </a:t>
            </a:r>
            <a:endParaRPr sz="3000">
              <a:solidFill>
                <a:srgbClr val="002060"/>
              </a:solidFill>
              <a:latin typeface="Franklin Gothic"/>
              <a:ea typeface="Franklin Gothic"/>
              <a:cs typeface="Franklin Gothic"/>
              <a:sym typeface="Franklin Gothic"/>
            </a:endParaRPr>
          </a:p>
        </p:txBody>
      </p:sp>
      <p:pic>
        <p:nvPicPr>
          <p:cNvPr id="635" name="Google Shape;635;p81" descr="A screenshot from Amplify ELA's Grade 6 Unit B: Mysteries and Investigations. There is an illustration of a man peering through a microscope."/>
          <p:cNvPicPr preferRelativeResize="0"/>
          <p:nvPr/>
        </p:nvPicPr>
        <p:blipFill rotWithShape="1">
          <a:blip r:embed="rId3">
            <a:alphaModFix/>
          </a:blip>
          <a:srcRect t="10031" r="882"/>
          <a:stretch/>
        </p:blipFill>
        <p:spPr>
          <a:xfrm>
            <a:off x="5361950" y="1017725"/>
            <a:ext cx="3617647" cy="1456200"/>
          </a:xfrm>
          <a:prstGeom prst="rect">
            <a:avLst/>
          </a:prstGeom>
          <a:noFill/>
          <a:ln>
            <a:noFill/>
          </a:ln>
          <a:effectLst>
            <a:outerShdw blurRad="57150" dist="19050" dir="5400000" algn="bl" rotWithShape="0">
              <a:srgbClr val="000000">
                <a:alpha val="50000"/>
              </a:srgbClr>
            </a:outerShdw>
          </a:effectLst>
        </p:spPr>
      </p:pic>
      <p:sp>
        <p:nvSpPr>
          <p:cNvPr id="636" name="Google Shape;636;p81"/>
          <p:cNvSpPr txBox="1"/>
          <p:nvPr/>
        </p:nvSpPr>
        <p:spPr>
          <a:xfrm>
            <a:off x="5437650" y="2577800"/>
            <a:ext cx="3542100" cy="1456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102649"/>
                </a:solidFill>
                <a:latin typeface="Merriweather"/>
                <a:ea typeface="Merriweather"/>
                <a:cs typeface="Merriweather"/>
                <a:sym typeface="Merriweather"/>
              </a:rPr>
              <a:t>Consider all of the texts from this unit. Select a communicable disease we studied. Create an infographic to serve as a public service announcement about the impacts, risks, and prevention measures to post in the public health department.</a:t>
            </a:r>
            <a:endParaRPr>
              <a:solidFill>
                <a:srgbClr val="102649"/>
              </a:solidFill>
              <a:latin typeface="Merriweather"/>
              <a:ea typeface="Merriweather"/>
              <a:cs typeface="Merriweather"/>
              <a:sym typeface="Merriweather"/>
            </a:endParaRPr>
          </a:p>
          <a:p>
            <a:pPr marL="0" lvl="0" indent="0" algn="l" rtl="0">
              <a:spcBef>
                <a:spcPts val="0"/>
              </a:spcBef>
              <a:spcAft>
                <a:spcPts val="0"/>
              </a:spcAft>
              <a:buClr>
                <a:schemeClr val="dk1"/>
              </a:buClr>
              <a:buSzPts val="1100"/>
              <a:buFont typeface="Arial"/>
              <a:buNone/>
            </a:pPr>
            <a:endParaRPr>
              <a:solidFill>
                <a:srgbClr val="102649"/>
              </a:solidFill>
              <a:latin typeface="Merriweather"/>
              <a:ea typeface="Merriweather"/>
              <a:cs typeface="Merriweather"/>
              <a:sym typeface="Merriweather"/>
            </a:endParaRPr>
          </a:p>
          <a:p>
            <a:pPr marL="0" lvl="0" indent="0" algn="l" rtl="0">
              <a:spcBef>
                <a:spcPts val="0"/>
              </a:spcBef>
              <a:spcAft>
                <a:spcPts val="0"/>
              </a:spcAft>
              <a:buNone/>
            </a:pPr>
            <a:endParaRPr>
              <a:solidFill>
                <a:srgbClr val="102649"/>
              </a:solidFill>
              <a:latin typeface="Merriweather"/>
              <a:ea typeface="Merriweather"/>
              <a:cs typeface="Merriweather"/>
              <a:sym typeface="Merriweathe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82"/>
          <p:cNvSpPr txBox="1">
            <a:spLocks noGrp="1"/>
          </p:cNvSpPr>
          <p:nvPr>
            <p:ph type="title"/>
          </p:nvPr>
        </p:nvSpPr>
        <p:spPr>
          <a:xfrm>
            <a:off x="284875" y="1582550"/>
            <a:ext cx="50898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6000"/>
              <a:t>Sentence Expansion &amp; Combining</a:t>
            </a:r>
            <a:endParaRPr sz="6000" b="1">
              <a:latin typeface="Libre Franklin"/>
              <a:ea typeface="Libre Franklin"/>
              <a:cs typeface="Libre Franklin"/>
              <a:sym typeface="Libre Franklin"/>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83">
            <a:extLst>
              <a:ext uri="{C183D7F6-B498-43B3-948B-1728B52AA6E4}">
                <adec:decorative xmlns:adec="http://schemas.microsoft.com/office/drawing/2017/decorative" val="1"/>
              </a:ext>
            </a:extLst>
          </p:cNvPr>
          <p:cNvSpPr txBox="1">
            <a:spLocks noGrp="1"/>
          </p:cNvSpPr>
          <p:nvPr>
            <p:ph type="title"/>
          </p:nvPr>
        </p:nvSpPr>
        <p:spPr>
          <a:xfrm>
            <a:off x="179225"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Sentence Expansion in HQIRs</a:t>
            </a:r>
            <a:endParaRPr/>
          </a:p>
        </p:txBody>
      </p:sp>
      <p:pic>
        <p:nvPicPr>
          <p:cNvPr id="647" name="Google Shape;647;p8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138725" y="240450"/>
            <a:ext cx="1704200" cy="513300"/>
          </a:xfrm>
          <a:prstGeom prst="rect">
            <a:avLst/>
          </a:prstGeom>
          <a:noFill/>
          <a:ln>
            <a:noFill/>
          </a:ln>
          <a:effectLst>
            <a:outerShdw blurRad="57150" dist="19050" dir="5400000" algn="bl" rotWithShape="0">
              <a:srgbClr val="000000">
                <a:alpha val="50000"/>
              </a:srgbClr>
            </a:outerShdw>
          </a:effectLst>
        </p:spPr>
      </p:pic>
      <p:pic>
        <p:nvPicPr>
          <p:cNvPr id="648" name="Google Shape;648;p83">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79225" y="852994"/>
            <a:ext cx="5452084" cy="3844506"/>
          </a:xfrm>
          <a:prstGeom prst="rect">
            <a:avLst/>
          </a:prstGeom>
          <a:noFill/>
          <a:ln>
            <a:noFill/>
          </a:ln>
          <a:effectLst>
            <a:outerShdw blurRad="57150" dist="19050" dir="5400000" algn="bl" rotWithShape="0">
              <a:srgbClr val="000000">
                <a:alpha val="50000"/>
              </a:srgbClr>
            </a:outerShdw>
          </a:effectLst>
        </p:spPr>
      </p:pic>
      <p:sp>
        <p:nvSpPr>
          <p:cNvPr id="649" name="Google Shape;649;p83">
            <a:extLst>
              <a:ext uri="{C183D7F6-B498-43B3-948B-1728B52AA6E4}">
                <adec:decorative xmlns:adec="http://schemas.microsoft.com/office/drawing/2017/decorative" val="1"/>
              </a:ext>
            </a:extLst>
          </p:cNvPr>
          <p:cNvSpPr txBox="1"/>
          <p:nvPr/>
        </p:nvSpPr>
        <p:spPr>
          <a:xfrm>
            <a:off x="6254275" y="1567725"/>
            <a:ext cx="2446800" cy="26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102649"/>
                </a:solidFill>
                <a:latin typeface="Libre Franklin"/>
                <a:ea typeface="Libre Franklin"/>
                <a:cs typeface="Libre Franklin"/>
                <a:sym typeface="Libre Franklin"/>
              </a:rPr>
              <a:t>Many HQIRs engage students in sentence work using the texts studied in class.</a:t>
            </a:r>
            <a:endParaRPr sz="2100">
              <a:solidFill>
                <a:srgbClr val="102649"/>
              </a:solidFill>
              <a:latin typeface="Libre Franklin"/>
              <a:ea typeface="Libre Franklin"/>
              <a:cs typeface="Libre Franklin"/>
              <a:sym typeface="Libre Franklin"/>
            </a:endParaRPr>
          </a:p>
        </p:txBody>
      </p:sp>
      <p:sp>
        <p:nvSpPr>
          <p:cNvPr id="650" name="Google Shape;650;p83">
            <a:extLst>
              <a:ext uri="{C183D7F6-B498-43B3-948B-1728B52AA6E4}">
                <adec:decorative xmlns:adec="http://schemas.microsoft.com/office/drawing/2017/decorative" val="1"/>
              </a:ext>
            </a:extLst>
          </p:cNvPr>
          <p:cNvSpPr txBox="1"/>
          <p:nvPr/>
        </p:nvSpPr>
        <p:spPr>
          <a:xfrm>
            <a:off x="6877225" y="703525"/>
            <a:ext cx="2227200" cy="36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b="1" i="1">
                <a:solidFill>
                  <a:srgbClr val="C81F40"/>
                </a:solidFill>
                <a:latin typeface="Franklin Gothic"/>
                <a:ea typeface="Franklin Gothic"/>
                <a:cs typeface="Franklin Gothic"/>
                <a:sym typeface="Franklin Gothic"/>
              </a:rPr>
              <a:t>Language Dives</a:t>
            </a:r>
            <a:endParaRPr sz="2100" b="1" i="1">
              <a:solidFill>
                <a:srgbClr val="C81F40"/>
              </a:solidFill>
              <a:latin typeface="Franklin Gothic"/>
              <a:ea typeface="Franklin Gothic"/>
              <a:cs typeface="Franklin Gothic"/>
              <a:sym typeface="Franklin Gothic"/>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84">
            <a:extLst>
              <a:ext uri="{C183D7F6-B498-43B3-948B-1728B52AA6E4}">
                <adec:decorative xmlns:adec="http://schemas.microsoft.com/office/drawing/2017/decorative" val="1"/>
              </a:ext>
            </a:extLst>
          </p:cNvPr>
          <p:cNvSpPr txBox="1">
            <a:spLocks noGrp="1"/>
          </p:cNvSpPr>
          <p:nvPr>
            <p:ph type="title"/>
          </p:nvPr>
        </p:nvSpPr>
        <p:spPr>
          <a:xfrm>
            <a:off x="179225"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Sentence Expansion Example</a:t>
            </a:r>
            <a:endParaRPr/>
          </a:p>
        </p:txBody>
      </p:sp>
      <p:pic>
        <p:nvPicPr>
          <p:cNvPr id="656" name="Google Shape;656;p8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138725" y="240450"/>
            <a:ext cx="1704200" cy="513300"/>
          </a:xfrm>
          <a:prstGeom prst="rect">
            <a:avLst/>
          </a:prstGeom>
          <a:noFill/>
          <a:ln>
            <a:noFill/>
          </a:ln>
          <a:effectLst>
            <a:outerShdw blurRad="57150" dist="19050" dir="5400000" algn="bl" rotWithShape="0">
              <a:srgbClr val="000000">
                <a:alpha val="50000"/>
              </a:srgbClr>
            </a:outerShdw>
          </a:effectLst>
        </p:spPr>
      </p:pic>
      <p:sp>
        <p:nvSpPr>
          <p:cNvPr id="657" name="Google Shape;657;p84">
            <a:extLst>
              <a:ext uri="{C183D7F6-B498-43B3-948B-1728B52AA6E4}">
                <adec:decorative xmlns:adec="http://schemas.microsoft.com/office/drawing/2017/decorative" val="1"/>
              </a:ext>
            </a:extLst>
          </p:cNvPr>
          <p:cNvSpPr txBox="1"/>
          <p:nvPr/>
        </p:nvSpPr>
        <p:spPr>
          <a:xfrm>
            <a:off x="6286575" y="2121775"/>
            <a:ext cx="2446800" cy="26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102649"/>
                </a:solidFill>
                <a:latin typeface="Libre Franklin"/>
                <a:ea typeface="Libre Franklin"/>
                <a:cs typeface="Libre Franklin"/>
                <a:sym typeface="Libre Franklin"/>
              </a:rPr>
              <a:t>Many HQIRs engage students in sentence work using the texts studied in class.</a:t>
            </a:r>
            <a:endParaRPr sz="2100">
              <a:solidFill>
                <a:srgbClr val="102649"/>
              </a:solidFill>
              <a:latin typeface="Libre Franklin"/>
              <a:ea typeface="Libre Franklin"/>
              <a:cs typeface="Libre Franklin"/>
              <a:sym typeface="Libre Franklin"/>
            </a:endParaRPr>
          </a:p>
        </p:txBody>
      </p:sp>
      <p:pic>
        <p:nvPicPr>
          <p:cNvPr id="658" name="Google Shape;658;p8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52400" y="1146594"/>
            <a:ext cx="5895674" cy="2624576"/>
          </a:xfrm>
          <a:prstGeom prst="rect">
            <a:avLst/>
          </a:prstGeom>
          <a:noFill/>
          <a:ln>
            <a:noFill/>
          </a:ln>
          <a:effectLst>
            <a:outerShdw blurRad="57150" dist="19050" dir="5400000" algn="bl" rotWithShape="0">
              <a:srgbClr val="000000">
                <a:alpha val="50000"/>
              </a:srgbClr>
            </a:outerShdw>
          </a:effectLst>
        </p:spPr>
      </p:pic>
      <p:sp>
        <p:nvSpPr>
          <p:cNvPr id="659" name="Google Shape;659;p84">
            <a:extLst>
              <a:ext uri="{C183D7F6-B498-43B3-948B-1728B52AA6E4}">
                <adec:decorative xmlns:adec="http://schemas.microsoft.com/office/drawing/2017/decorative" val="1"/>
              </a:ext>
            </a:extLst>
          </p:cNvPr>
          <p:cNvSpPr txBox="1"/>
          <p:nvPr/>
        </p:nvSpPr>
        <p:spPr>
          <a:xfrm>
            <a:off x="6877225" y="703525"/>
            <a:ext cx="2227200" cy="36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b="1" i="1">
                <a:solidFill>
                  <a:srgbClr val="C81F40"/>
                </a:solidFill>
                <a:latin typeface="Franklin Gothic"/>
                <a:ea typeface="Franklin Gothic"/>
                <a:cs typeface="Franklin Gothic"/>
                <a:sym typeface="Franklin Gothic"/>
              </a:rPr>
              <a:t>Language Dives</a:t>
            </a:r>
            <a:endParaRPr sz="2100" b="1" i="1">
              <a:solidFill>
                <a:srgbClr val="C81F40"/>
              </a:solidFill>
              <a:latin typeface="Franklin Gothic"/>
              <a:ea typeface="Franklin Gothic"/>
              <a:cs typeface="Franklin Gothic"/>
              <a:sym typeface="Franklin Gothic"/>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85">
            <a:extLst>
              <a:ext uri="{C183D7F6-B498-43B3-948B-1728B52AA6E4}">
                <adec:decorative xmlns:adec="http://schemas.microsoft.com/office/drawing/2017/decorative" val="1"/>
              </a:ext>
            </a:extLst>
          </p:cNvPr>
          <p:cNvSpPr txBox="1">
            <a:spLocks noGrp="1"/>
          </p:cNvSpPr>
          <p:nvPr>
            <p:ph type="title"/>
          </p:nvPr>
        </p:nvSpPr>
        <p:spPr>
          <a:xfrm>
            <a:off x="148900" y="-15240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800">
                <a:latin typeface="Franklin Gothic"/>
                <a:ea typeface="Franklin Gothic"/>
                <a:cs typeface="Franklin Gothic"/>
                <a:sym typeface="Franklin Gothic"/>
              </a:rPr>
              <a:t>Sentence Expansion from the Hochman Method</a:t>
            </a:r>
            <a:endParaRPr sz="2800">
              <a:latin typeface="Franklin Gothic"/>
              <a:ea typeface="Franklin Gothic"/>
              <a:cs typeface="Franklin Gothic"/>
              <a:sym typeface="Franklin Gothic"/>
            </a:endParaRPr>
          </a:p>
        </p:txBody>
      </p:sp>
      <p:pic>
        <p:nvPicPr>
          <p:cNvPr id="665" name="Google Shape;665;p85">
            <a:extLst>
              <a:ext uri="{C183D7F6-B498-43B3-948B-1728B52AA6E4}">
                <adec:decorative xmlns:adec="http://schemas.microsoft.com/office/drawing/2017/decorative" val="1"/>
              </a:ext>
            </a:extLst>
          </p:cNvPr>
          <p:cNvPicPr preferRelativeResize="0"/>
          <p:nvPr/>
        </p:nvPicPr>
        <p:blipFill rotWithShape="1">
          <a:blip r:embed="rId3">
            <a:alphaModFix/>
          </a:blip>
          <a:srcRect l="1478" t="1313" r="1225" b="1420"/>
          <a:stretch/>
        </p:blipFill>
        <p:spPr>
          <a:xfrm>
            <a:off x="8364675" y="163250"/>
            <a:ext cx="590225" cy="755475"/>
          </a:xfrm>
          <a:prstGeom prst="rect">
            <a:avLst/>
          </a:prstGeom>
          <a:noFill/>
          <a:ln>
            <a:noFill/>
          </a:ln>
          <a:effectLst>
            <a:outerShdw blurRad="57150" dist="19050" dir="5400000" algn="bl" rotWithShape="0">
              <a:srgbClr val="000000">
                <a:alpha val="50000"/>
              </a:srgbClr>
            </a:outerShdw>
          </a:effectLst>
        </p:spPr>
      </p:pic>
      <p:sp>
        <p:nvSpPr>
          <p:cNvPr id="667" name="Google Shape;667;p85">
            <a:extLst>
              <a:ext uri="{C183D7F6-B498-43B3-948B-1728B52AA6E4}">
                <adec:decorative xmlns:adec="http://schemas.microsoft.com/office/drawing/2017/decorative" val="1"/>
              </a:ext>
            </a:extLst>
          </p:cNvPr>
          <p:cNvSpPr txBox="1"/>
          <p:nvPr/>
        </p:nvSpPr>
        <p:spPr>
          <a:xfrm>
            <a:off x="8231075" y="918725"/>
            <a:ext cx="801600" cy="28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rgbClr val="102649"/>
                </a:solidFill>
                <a:latin typeface="Franklin Gothic"/>
                <a:ea typeface="Franklin Gothic"/>
                <a:cs typeface="Franklin Gothic"/>
                <a:sym typeface="Franklin Gothic"/>
              </a:rPr>
              <a:t>Chapter 2,</a:t>
            </a:r>
            <a:endParaRPr sz="800">
              <a:solidFill>
                <a:srgbClr val="102649"/>
              </a:solidFill>
              <a:latin typeface="Franklin Gothic"/>
              <a:ea typeface="Franklin Gothic"/>
              <a:cs typeface="Franklin Gothic"/>
              <a:sym typeface="Franklin Gothic"/>
            </a:endParaRPr>
          </a:p>
          <a:p>
            <a:pPr marL="0" lvl="0" indent="0" algn="ctr" rtl="0">
              <a:spcBef>
                <a:spcPts val="0"/>
              </a:spcBef>
              <a:spcAft>
                <a:spcPts val="0"/>
              </a:spcAft>
              <a:buNone/>
            </a:pPr>
            <a:r>
              <a:rPr lang="en" sz="800">
                <a:solidFill>
                  <a:srgbClr val="102649"/>
                </a:solidFill>
                <a:latin typeface="Franklin Gothic"/>
                <a:ea typeface="Franklin Gothic"/>
                <a:cs typeface="Franklin Gothic"/>
                <a:sym typeface="Franklin Gothic"/>
              </a:rPr>
              <a:t> p. 62</a:t>
            </a:r>
            <a:endParaRPr sz="800">
              <a:solidFill>
                <a:srgbClr val="102649"/>
              </a:solidFill>
              <a:latin typeface="Franklin Gothic"/>
              <a:ea typeface="Franklin Gothic"/>
              <a:cs typeface="Franklin Gothic"/>
              <a:sym typeface="Franklin Gothic"/>
            </a:endParaRPr>
          </a:p>
        </p:txBody>
      </p:sp>
      <p:pic>
        <p:nvPicPr>
          <p:cNvPr id="668" name="Google Shape;668;p8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37517" y="719725"/>
            <a:ext cx="2785451" cy="1631725"/>
          </a:xfrm>
          <a:prstGeom prst="rect">
            <a:avLst/>
          </a:prstGeom>
          <a:noFill/>
          <a:ln>
            <a:noFill/>
          </a:ln>
          <a:effectLst>
            <a:outerShdw blurRad="57150" dist="19050" dir="5400000" algn="bl" rotWithShape="0">
              <a:srgbClr val="000000">
                <a:alpha val="50000"/>
              </a:srgbClr>
            </a:outerShdw>
          </a:effectLst>
        </p:spPr>
      </p:pic>
      <p:sp>
        <p:nvSpPr>
          <p:cNvPr id="669" name="Google Shape;669;p85">
            <a:extLst>
              <a:ext uri="{C183D7F6-B498-43B3-948B-1728B52AA6E4}">
                <adec:decorative xmlns:adec="http://schemas.microsoft.com/office/drawing/2017/decorative" val="1"/>
              </a:ext>
            </a:extLst>
          </p:cNvPr>
          <p:cNvSpPr txBox="1"/>
          <p:nvPr/>
        </p:nvSpPr>
        <p:spPr>
          <a:xfrm>
            <a:off x="161325" y="2287950"/>
            <a:ext cx="2671800" cy="28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i="1">
                <a:solidFill>
                  <a:srgbClr val="102649"/>
                </a:solidFill>
                <a:latin typeface="Franklin Gothic"/>
                <a:ea typeface="Franklin Gothic"/>
                <a:cs typeface="Franklin Gothic"/>
                <a:sym typeface="Franklin Gothic"/>
              </a:rPr>
              <a:t>Image courtesy of Mount Vernon’s Washington Library</a:t>
            </a:r>
            <a:endParaRPr sz="600" i="1">
              <a:solidFill>
                <a:srgbClr val="102649"/>
              </a:solidFill>
              <a:latin typeface="Franklin Gothic"/>
              <a:ea typeface="Franklin Gothic"/>
              <a:cs typeface="Franklin Gothic"/>
              <a:sym typeface="Franklin Gothic"/>
            </a:endParaRPr>
          </a:p>
        </p:txBody>
      </p:sp>
      <p:pic>
        <p:nvPicPr>
          <p:cNvPr id="670" name="Google Shape;670;p85">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3485013" y="813425"/>
            <a:ext cx="4417625" cy="32328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86"/>
          <p:cNvSpPr txBox="1">
            <a:spLocks noGrp="1"/>
          </p:cNvSpPr>
          <p:nvPr>
            <p:ph type="title"/>
          </p:nvPr>
        </p:nvSpPr>
        <p:spPr>
          <a:xfrm>
            <a:off x="191925" y="870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800">
                <a:latin typeface="Franklin Gothic"/>
                <a:ea typeface="Franklin Gothic"/>
                <a:cs typeface="Franklin Gothic"/>
                <a:sym typeface="Franklin Gothic"/>
              </a:rPr>
              <a:t>Sentence Expansion from the Hochman Method:</a:t>
            </a:r>
            <a:endParaRPr sz="2800">
              <a:latin typeface="Franklin Gothic"/>
              <a:ea typeface="Franklin Gothic"/>
              <a:cs typeface="Franklin Gothic"/>
              <a:sym typeface="Franklin Gothic"/>
            </a:endParaRPr>
          </a:p>
          <a:p>
            <a:pPr marL="0" lvl="0" indent="0" algn="l" rtl="0">
              <a:spcBef>
                <a:spcPts val="0"/>
              </a:spcBef>
              <a:spcAft>
                <a:spcPts val="0"/>
              </a:spcAft>
              <a:buNone/>
            </a:pPr>
            <a:r>
              <a:rPr lang="en" sz="2800">
                <a:latin typeface="Franklin Gothic"/>
                <a:ea typeface="Franklin Gothic"/>
                <a:cs typeface="Franklin Gothic"/>
                <a:sym typeface="Franklin Gothic"/>
              </a:rPr>
              <a:t>Let’s Try One!</a:t>
            </a:r>
            <a:endParaRPr sz="2800">
              <a:latin typeface="Franklin Gothic"/>
              <a:ea typeface="Franklin Gothic"/>
              <a:cs typeface="Franklin Gothic"/>
              <a:sym typeface="Franklin Gothic"/>
            </a:endParaRPr>
          </a:p>
        </p:txBody>
      </p:sp>
      <p:pic>
        <p:nvPicPr>
          <p:cNvPr id="676" name="Google Shape;676;p86" descr="the cover of The Writing Revolution by Judith Hochman and Natalie Wexler"/>
          <p:cNvPicPr preferRelativeResize="0"/>
          <p:nvPr/>
        </p:nvPicPr>
        <p:blipFill rotWithShape="1">
          <a:blip r:embed="rId3">
            <a:alphaModFix/>
          </a:blip>
          <a:srcRect l="1478" t="1313" r="1225" b="1420"/>
          <a:stretch/>
        </p:blipFill>
        <p:spPr>
          <a:xfrm>
            <a:off x="8364675" y="163250"/>
            <a:ext cx="590225" cy="755475"/>
          </a:xfrm>
          <a:prstGeom prst="rect">
            <a:avLst/>
          </a:prstGeom>
          <a:noFill/>
          <a:ln>
            <a:noFill/>
          </a:ln>
          <a:effectLst>
            <a:outerShdw blurRad="57150" dist="19050" dir="5400000" algn="bl" rotWithShape="0">
              <a:srgbClr val="000000">
                <a:alpha val="50000"/>
              </a:srgbClr>
            </a:outerShdw>
          </a:effectLst>
        </p:spPr>
      </p:pic>
      <p:sp>
        <p:nvSpPr>
          <p:cNvPr id="677" name="Google Shape;677;p86"/>
          <p:cNvSpPr txBox="1"/>
          <p:nvPr/>
        </p:nvSpPr>
        <p:spPr>
          <a:xfrm>
            <a:off x="8231075" y="918725"/>
            <a:ext cx="801600" cy="28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rgbClr val="102649"/>
                </a:solidFill>
                <a:latin typeface="Franklin Gothic"/>
                <a:ea typeface="Franklin Gothic"/>
                <a:cs typeface="Franklin Gothic"/>
                <a:sym typeface="Franklin Gothic"/>
              </a:rPr>
              <a:t>Chapter 2,</a:t>
            </a:r>
            <a:endParaRPr sz="800">
              <a:solidFill>
                <a:srgbClr val="102649"/>
              </a:solidFill>
              <a:latin typeface="Franklin Gothic"/>
              <a:ea typeface="Franklin Gothic"/>
              <a:cs typeface="Franklin Gothic"/>
              <a:sym typeface="Franklin Gothic"/>
            </a:endParaRPr>
          </a:p>
          <a:p>
            <a:pPr marL="0" lvl="0" indent="0" algn="ctr" rtl="0">
              <a:spcBef>
                <a:spcPts val="0"/>
              </a:spcBef>
              <a:spcAft>
                <a:spcPts val="0"/>
              </a:spcAft>
              <a:buNone/>
            </a:pPr>
            <a:r>
              <a:rPr lang="en" sz="800">
                <a:solidFill>
                  <a:srgbClr val="102649"/>
                </a:solidFill>
                <a:latin typeface="Franklin Gothic"/>
                <a:ea typeface="Franklin Gothic"/>
                <a:cs typeface="Franklin Gothic"/>
                <a:sym typeface="Franklin Gothic"/>
              </a:rPr>
              <a:t> p. 62</a:t>
            </a:r>
            <a:endParaRPr sz="800">
              <a:solidFill>
                <a:srgbClr val="102649"/>
              </a:solidFill>
              <a:latin typeface="Franklin Gothic"/>
              <a:ea typeface="Franklin Gothic"/>
              <a:cs typeface="Franklin Gothic"/>
              <a:sym typeface="Franklin Gothic"/>
            </a:endParaRPr>
          </a:p>
        </p:txBody>
      </p:sp>
      <p:pic>
        <p:nvPicPr>
          <p:cNvPr id="678" name="Google Shape;678;p86" descr="This is a screenshot of material that appears in EL Education's Grade 6 unit. The citation is Zitkala-Sa. American Indian Stories. Hayworth Publishing House, 1921. University of PA Library. Web. Public Domain.&#10;&#10;The material reads, &quot;Resource 4: It was night when we reached the school groups. The lights from the windows of the large buildings fell upon some of the icicled trees that stood beneath them. We were led toward an open door, where the brightness of the lights within flooded out over the heads of the excited palefaces who blocked the way. My body trembled more from fear than from the snow I trod upon...I had arrived in the wonderful land of rosy skies, but I was not happy, as I had thought I should be. My long travel and the bewildering sights had exhausted me. I fell asleep, heaving deep, tired sobs. My tears were left to dry themselves in streaks, because neither my aunt nor my mother was near to wipe them away.&quot;"/>
          <p:cNvPicPr preferRelativeResize="0"/>
          <p:nvPr/>
        </p:nvPicPr>
        <p:blipFill>
          <a:blip r:embed="rId4">
            <a:alphaModFix/>
          </a:blip>
          <a:stretch>
            <a:fillRect/>
          </a:stretch>
        </p:blipFill>
        <p:spPr>
          <a:xfrm>
            <a:off x="246300" y="1081250"/>
            <a:ext cx="5609301" cy="2794325"/>
          </a:xfrm>
          <a:prstGeom prst="rect">
            <a:avLst/>
          </a:prstGeom>
          <a:noFill/>
          <a:ln>
            <a:noFill/>
          </a:ln>
          <a:effectLst>
            <a:outerShdw blurRad="57150" dist="19050" dir="5400000" algn="bl" rotWithShape="0">
              <a:srgbClr val="000000">
                <a:alpha val="50000"/>
              </a:srgbClr>
            </a:outerShdw>
          </a:effectLst>
        </p:spPr>
      </p:pic>
      <p:pic>
        <p:nvPicPr>
          <p:cNvPr id="679" name="Google Shape;679;p86" descr="EL Education logo"/>
          <p:cNvPicPr preferRelativeResize="0"/>
          <p:nvPr/>
        </p:nvPicPr>
        <p:blipFill>
          <a:blip r:embed="rId5">
            <a:alphaModFix/>
          </a:blip>
          <a:stretch>
            <a:fillRect/>
          </a:stretch>
        </p:blipFill>
        <p:spPr>
          <a:xfrm>
            <a:off x="191925" y="4503125"/>
            <a:ext cx="1704200" cy="513300"/>
          </a:xfrm>
          <a:prstGeom prst="rect">
            <a:avLst/>
          </a:prstGeom>
          <a:noFill/>
          <a:ln>
            <a:noFill/>
          </a:ln>
          <a:effectLst>
            <a:outerShdw blurRad="57150" dist="19050" dir="5400000" algn="bl" rotWithShape="0">
              <a:srgbClr val="000000">
                <a:alpha val="50000"/>
              </a:srgbClr>
            </a:outerShdw>
          </a:effectLst>
        </p:spPr>
      </p:pic>
      <p:sp>
        <p:nvSpPr>
          <p:cNvPr id="680" name="Google Shape;680;p86"/>
          <p:cNvSpPr txBox="1"/>
          <p:nvPr/>
        </p:nvSpPr>
        <p:spPr>
          <a:xfrm>
            <a:off x="2155275" y="4505825"/>
            <a:ext cx="3381900" cy="50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dirty="0">
                <a:solidFill>
                  <a:srgbClr val="E1F3EA"/>
                </a:solidFill>
                <a:latin typeface="Franklin Gothic"/>
                <a:ea typeface="Franklin Gothic"/>
                <a:cs typeface="Franklin Gothic"/>
                <a:sym typeface="Franklin Gothic"/>
              </a:rPr>
              <a:t>This exercise is based on the work of Judith Hochman and Natalie Wexler using a primary source  as it appears in </a:t>
            </a:r>
            <a:r>
              <a:rPr lang="en" sz="900" i="1" dirty="0">
                <a:solidFill>
                  <a:srgbClr val="E1F3EA"/>
                </a:solidFill>
                <a:latin typeface="Franklin Gothic"/>
                <a:ea typeface="Franklin Gothic"/>
                <a:cs typeface="Franklin Gothic"/>
                <a:sym typeface="Franklin Gothic"/>
              </a:rPr>
              <a:t>EL Education</a:t>
            </a:r>
            <a:r>
              <a:rPr lang="en" sz="900" dirty="0">
                <a:solidFill>
                  <a:srgbClr val="E1F3EA"/>
                </a:solidFill>
                <a:latin typeface="Franklin Gothic"/>
                <a:ea typeface="Franklin Gothic"/>
                <a:cs typeface="Franklin Gothic"/>
                <a:sym typeface="Franklin Gothic"/>
              </a:rPr>
              <a:t>. </a:t>
            </a:r>
            <a:endParaRPr sz="900" dirty="0">
              <a:solidFill>
                <a:srgbClr val="E1F3EA"/>
              </a:solidFill>
              <a:latin typeface="Franklin Gothic"/>
              <a:ea typeface="Franklin Gothic"/>
              <a:cs typeface="Franklin Gothic"/>
              <a:sym typeface="Franklin Gothic"/>
            </a:endParaRPr>
          </a:p>
        </p:txBody>
      </p:sp>
      <p:sp>
        <p:nvSpPr>
          <p:cNvPr id="681" name="Google Shape;681;p86"/>
          <p:cNvSpPr txBox="1"/>
          <p:nvPr/>
        </p:nvSpPr>
        <p:spPr>
          <a:xfrm>
            <a:off x="6200475" y="1341875"/>
            <a:ext cx="2424900" cy="26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102649"/>
                </a:solidFill>
                <a:latin typeface="Franklin Gothic"/>
                <a:ea typeface="Franklin Gothic"/>
                <a:cs typeface="Franklin Gothic"/>
                <a:sym typeface="Franklin Gothic"/>
              </a:rPr>
              <a:t>Write a sentence about the text. Answer these questions first:</a:t>
            </a:r>
            <a:endParaRPr sz="16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1600" b="1">
              <a:solidFill>
                <a:srgbClr val="102649"/>
              </a:solidFill>
              <a:latin typeface="Franklin Gothic"/>
              <a:ea typeface="Franklin Gothic"/>
              <a:cs typeface="Franklin Gothic"/>
              <a:sym typeface="Franklin Gothic"/>
            </a:endParaRPr>
          </a:p>
          <a:p>
            <a:pPr marL="457200" lvl="0" indent="-330200" algn="l" rtl="0">
              <a:spcBef>
                <a:spcPts val="0"/>
              </a:spcBef>
              <a:spcAft>
                <a:spcPts val="0"/>
              </a:spcAft>
              <a:buClr>
                <a:srgbClr val="102649"/>
              </a:buClr>
              <a:buSzPts val="1600"/>
              <a:buFont typeface="Franklin Gothic"/>
              <a:buAutoNum type="arabicPeriod"/>
            </a:pPr>
            <a:r>
              <a:rPr lang="en" sz="1600" b="1">
                <a:solidFill>
                  <a:srgbClr val="102649"/>
                </a:solidFill>
                <a:latin typeface="Franklin Gothic"/>
                <a:ea typeface="Franklin Gothic"/>
                <a:cs typeface="Franklin Gothic"/>
                <a:sym typeface="Franklin Gothic"/>
              </a:rPr>
              <a:t>Who?</a:t>
            </a:r>
            <a:endParaRPr sz="1600" b="1">
              <a:solidFill>
                <a:srgbClr val="102649"/>
              </a:solidFill>
              <a:latin typeface="Franklin Gothic"/>
              <a:ea typeface="Franklin Gothic"/>
              <a:cs typeface="Franklin Gothic"/>
              <a:sym typeface="Franklin Gothic"/>
            </a:endParaRPr>
          </a:p>
          <a:p>
            <a:pPr marL="457200" lvl="0" indent="-330200" algn="l" rtl="0">
              <a:spcBef>
                <a:spcPts val="0"/>
              </a:spcBef>
              <a:spcAft>
                <a:spcPts val="0"/>
              </a:spcAft>
              <a:buClr>
                <a:srgbClr val="102649"/>
              </a:buClr>
              <a:buSzPts val="1600"/>
              <a:buFont typeface="Franklin Gothic"/>
              <a:buAutoNum type="arabicPeriod"/>
            </a:pPr>
            <a:r>
              <a:rPr lang="en" sz="1600" b="1">
                <a:solidFill>
                  <a:srgbClr val="102649"/>
                </a:solidFill>
                <a:latin typeface="Franklin Gothic"/>
                <a:ea typeface="Franklin Gothic"/>
                <a:cs typeface="Franklin Gothic"/>
                <a:sym typeface="Franklin Gothic"/>
              </a:rPr>
              <a:t>(did) What?</a:t>
            </a:r>
            <a:endParaRPr sz="1600" b="1">
              <a:solidFill>
                <a:srgbClr val="102649"/>
              </a:solidFill>
              <a:latin typeface="Franklin Gothic"/>
              <a:ea typeface="Franklin Gothic"/>
              <a:cs typeface="Franklin Gothic"/>
              <a:sym typeface="Franklin Gothic"/>
            </a:endParaRPr>
          </a:p>
          <a:p>
            <a:pPr marL="457200" lvl="0" indent="-330200" algn="l" rtl="0">
              <a:spcBef>
                <a:spcPts val="0"/>
              </a:spcBef>
              <a:spcAft>
                <a:spcPts val="0"/>
              </a:spcAft>
              <a:buClr>
                <a:srgbClr val="102649"/>
              </a:buClr>
              <a:buSzPts val="1600"/>
              <a:buFont typeface="Franklin Gothic"/>
              <a:buAutoNum type="arabicPeriod"/>
            </a:pPr>
            <a:r>
              <a:rPr lang="en" sz="1600" b="1">
                <a:solidFill>
                  <a:srgbClr val="102649"/>
                </a:solidFill>
                <a:latin typeface="Franklin Gothic"/>
                <a:ea typeface="Franklin Gothic"/>
                <a:cs typeface="Franklin Gothic"/>
                <a:sym typeface="Franklin Gothic"/>
              </a:rPr>
              <a:t>When?</a:t>
            </a:r>
            <a:endParaRPr sz="1600" b="1">
              <a:solidFill>
                <a:srgbClr val="102649"/>
              </a:solidFill>
              <a:latin typeface="Franklin Gothic"/>
              <a:ea typeface="Franklin Gothic"/>
              <a:cs typeface="Franklin Gothic"/>
              <a:sym typeface="Franklin Gothic"/>
            </a:endParaRPr>
          </a:p>
          <a:p>
            <a:pPr marL="457200" lvl="0" indent="-330200" algn="l" rtl="0">
              <a:spcBef>
                <a:spcPts val="0"/>
              </a:spcBef>
              <a:spcAft>
                <a:spcPts val="0"/>
              </a:spcAft>
              <a:buClr>
                <a:srgbClr val="102649"/>
              </a:buClr>
              <a:buSzPts val="1600"/>
              <a:buFont typeface="Franklin Gothic"/>
              <a:buAutoNum type="arabicPeriod"/>
            </a:pPr>
            <a:r>
              <a:rPr lang="en" sz="1600" b="1">
                <a:solidFill>
                  <a:srgbClr val="102649"/>
                </a:solidFill>
                <a:latin typeface="Franklin Gothic"/>
                <a:ea typeface="Franklin Gothic"/>
                <a:cs typeface="Franklin Gothic"/>
                <a:sym typeface="Franklin Gothic"/>
              </a:rPr>
              <a:t>Why?</a:t>
            </a:r>
            <a:endParaRPr sz="16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16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1600" b="1">
                <a:solidFill>
                  <a:srgbClr val="102649"/>
                </a:solidFill>
                <a:latin typeface="Franklin Gothic"/>
                <a:ea typeface="Franklin Gothic"/>
                <a:cs typeface="Franklin Gothic"/>
                <a:sym typeface="Franklin Gothic"/>
              </a:rPr>
              <a:t>Sentence: ____________</a:t>
            </a:r>
            <a:endParaRPr sz="1600" b="1">
              <a:solidFill>
                <a:srgbClr val="102649"/>
              </a:solidFill>
              <a:latin typeface="Franklin Gothic"/>
              <a:ea typeface="Franklin Gothic"/>
              <a:cs typeface="Franklin Gothic"/>
              <a:sym typeface="Franklin Gothic"/>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87"/>
          <p:cNvSpPr txBox="1">
            <a:spLocks noGrp="1"/>
          </p:cNvSpPr>
          <p:nvPr>
            <p:ph type="title"/>
          </p:nvPr>
        </p:nvSpPr>
        <p:spPr>
          <a:xfrm>
            <a:off x="113975" y="-51119"/>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700"/>
              <a:t>Sentence Combining for Specific Writing Needs</a:t>
            </a:r>
            <a:endParaRPr sz="2700"/>
          </a:p>
        </p:txBody>
      </p:sp>
      <p:pic>
        <p:nvPicPr>
          <p:cNvPr id="687" name="Google Shape;687;p87" descr="The cover of Bruce Saddler's Teacher's Guide to Effective Sentence Writing"/>
          <p:cNvPicPr preferRelativeResize="0"/>
          <p:nvPr/>
        </p:nvPicPr>
        <p:blipFill>
          <a:blip r:embed="rId3">
            <a:alphaModFix/>
          </a:blip>
          <a:stretch>
            <a:fillRect/>
          </a:stretch>
        </p:blipFill>
        <p:spPr>
          <a:xfrm>
            <a:off x="8167948" y="144175"/>
            <a:ext cx="789676" cy="1125426"/>
          </a:xfrm>
          <a:prstGeom prst="rect">
            <a:avLst/>
          </a:prstGeom>
          <a:noFill/>
          <a:ln>
            <a:noFill/>
          </a:ln>
          <a:effectLst>
            <a:outerShdw blurRad="57150" dist="19050" dir="5400000" algn="bl" rotWithShape="0">
              <a:srgbClr val="000000">
                <a:alpha val="50000"/>
              </a:srgbClr>
            </a:outerShdw>
          </a:effectLst>
        </p:spPr>
      </p:pic>
      <p:graphicFrame>
        <p:nvGraphicFramePr>
          <p:cNvPr id="688" name="Google Shape;688;p87"/>
          <p:cNvGraphicFramePr/>
          <p:nvPr>
            <p:extLst>
              <p:ext uri="{D42A27DB-BD31-4B8C-83A1-F6EECF244321}">
                <p14:modId xmlns:p14="http://schemas.microsoft.com/office/powerpoint/2010/main" val="3324967085"/>
              </p:ext>
            </p:extLst>
          </p:nvPr>
        </p:nvGraphicFramePr>
        <p:xfrm>
          <a:off x="191250" y="747738"/>
          <a:ext cx="7886700" cy="3442880"/>
        </p:xfrm>
        <a:graphic>
          <a:graphicData uri="http://schemas.openxmlformats.org/drawingml/2006/table">
            <a:tbl>
              <a:tblPr firstRow="1">
                <a:noFill/>
                <a:tableStyleId>{0F90AD1A-19ED-4A28-B887-AB490F6EC5FD}</a:tableStyleId>
              </a:tblPr>
              <a:tblGrid>
                <a:gridCol w="2062850">
                  <a:extLst>
                    <a:ext uri="{9D8B030D-6E8A-4147-A177-3AD203B41FA5}">
                      <a16:colId xmlns:a16="http://schemas.microsoft.com/office/drawing/2014/main" val="20000"/>
                    </a:ext>
                  </a:extLst>
                </a:gridCol>
                <a:gridCol w="5823850">
                  <a:extLst>
                    <a:ext uri="{9D8B030D-6E8A-4147-A177-3AD203B41FA5}">
                      <a16:colId xmlns:a16="http://schemas.microsoft.com/office/drawing/2014/main" val="20001"/>
                    </a:ext>
                  </a:extLst>
                </a:gridCol>
              </a:tblGrid>
              <a:tr h="723250">
                <a:tc>
                  <a:txBody>
                    <a:bodyPr/>
                    <a:lstStyle/>
                    <a:p>
                      <a:pPr marL="0" lvl="0" indent="0" algn="l" rtl="0">
                        <a:spcBef>
                          <a:spcPts val="0"/>
                        </a:spcBef>
                        <a:spcAft>
                          <a:spcPts val="0"/>
                        </a:spcAft>
                        <a:buNone/>
                      </a:pPr>
                      <a:r>
                        <a:rPr lang="en" b="1">
                          <a:solidFill>
                            <a:schemeClr val="lt1"/>
                          </a:solidFill>
                          <a:latin typeface="Franklin Gothic"/>
                          <a:ea typeface="Franklin Gothic"/>
                          <a:cs typeface="Franklin Gothic"/>
                          <a:sym typeface="Franklin Gothic"/>
                        </a:rPr>
                        <a:t>Student has short, choppy sentences.</a:t>
                      </a:r>
                      <a:endParaRPr b="1">
                        <a:solidFill>
                          <a:schemeClr val="lt1"/>
                        </a:solidFill>
                        <a:latin typeface="Franklin Gothic"/>
                        <a:ea typeface="Franklin Gothic"/>
                        <a:cs typeface="Franklin Gothic"/>
                        <a:sym typeface="Franklin Gothic"/>
                      </a:endParaRPr>
                    </a:p>
                  </a:txBody>
                  <a:tcPr marL="91425" marR="91425" marT="91425" marB="91425">
                    <a:solidFill>
                      <a:srgbClr val="007780"/>
                    </a:solidFill>
                  </a:tcPr>
                </a:tc>
                <a:tc>
                  <a:txBody>
                    <a:bodyPr/>
                    <a:lstStyle/>
                    <a:p>
                      <a:pPr marL="0" lvl="0" indent="0" algn="l" rtl="0">
                        <a:spcBef>
                          <a:spcPts val="0"/>
                        </a:spcBef>
                        <a:spcAft>
                          <a:spcPts val="0"/>
                        </a:spcAft>
                        <a:buNone/>
                      </a:pPr>
                      <a:r>
                        <a:rPr lang="en" sz="1300" dirty="0">
                          <a:latin typeface="Franklin Gothic"/>
                          <a:ea typeface="Franklin Gothic"/>
                          <a:cs typeface="Franklin Gothic"/>
                          <a:sym typeface="Franklin Gothic"/>
                        </a:rPr>
                        <a:t>Teach how to make compound subjects, predicates and adjective modifiers.</a:t>
                      </a:r>
                      <a:endParaRPr sz="1300" dirty="0">
                        <a:latin typeface="Franklin Gothic"/>
                        <a:ea typeface="Franklin Gothic"/>
                        <a:cs typeface="Franklin Gothic"/>
                        <a:sym typeface="Franklin Gothic"/>
                      </a:endParaRPr>
                    </a:p>
                    <a:p>
                      <a:pPr marL="0" lvl="0" indent="0" algn="l" rtl="0">
                        <a:spcBef>
                          <a:spcPts val="0"/>
                        </a:spcBef>
                        <a:spcAft>
                          <a:spcPts val="0"/>
                        </a:spcAft>
                        <a:buNone/>
                      </a:pPr>
                      <a:r>
                        <a:rPr lang="en" sz="1300" dirty="0">
                          <a:latin typeface="Franklin Gothic"/>
                          <a:ea typeface="Franklin Gothic"/>
                          <a:cs typeface="Franklin Gothic"/>
                          <a:sym typeface="Franklin Gothic"/>
                        </a:rPr>
                        <a:t>Teach how to make compound sentences using </a:t>
                      </a:r>
                      <a:r>
                        <a:rPr lang="en" sz="1300" i="1" dirty="0">
                          <a:latin typeface="Franklin Gothic"/>
                          <a:ea typeface="Franklin Gothic"/>
                          <a:cs typeface="Franklin Gothic"/>
                          <a:sym typeface="Franklin Gothic"/>
                        </a:rPr>
                        <a:t>and, but, </a:t>
                      </a:r>
                      <a:r>
                        <a:rPr lang="en" sz="1300" dirty="0">
                          <a:latin typeface="Franklin Gothic"/>
                          <a:ea typeface="Franklin Gothic"/>
                          <a:cs typeface="Franklin Gothic"/>
                          <a:sym typeface="Franklin Gothic"/>
                        </a:rPr>
                        <a:t>and </a:t>
                      </a:r>
                      <a:r>
                        <a:rPr lang="en" sz="1300" i="1" dirty="0">
                          <a:latin typeface="Franklin Gothic"/>
                          <a:ea typeface="Franklin Gothic"/>
                          <a:cs typeface="Franklin Gothic"/>
                          <a:sym typeface="Franklin Gothic"/>
                        </a:rPr>
                        <a:t>or.</a:t>
                      </a:r>
                      <a:endParaRPr sz="1300" dirty="0">
                        <a:latin typeface="Franklin Gothic"/>
                        <a:ea typeface="Franklin Gothic"/>
                        <a:cs typeface="Franklin Gothic"/>
                        <a:sym typeface="Franklin Gothic"/>
                      </a:endParaRPr>
                    </a:p>
                  </a:txBody>
                  <a:tcPr marL="91425" marR="91425" marT="91425" marB="91425">
                    <a:solidFill>
                      <a:srgbClr val="DEF0E6"/>
                    </a:solidFill>
                  </a:tcPr>
                </a:tc>
                <a:extLst>
                  <a:ext uri="{0D108BD9-81ED-4DB2-BD59-A6C34878D82A}">
                    <a16:rowId xmlns:a16="http://schemas.microsoft.com/office/drawing/2014/main" val="10000"/>
                  </a:ext>
                </a:extLst>
              </a:tr>
              <a:tr h="723250">
                <a:tc>
                  <a:txBody>
                    <a:bodyPr/>
                    <a:lstStyle/>
                    <a:p>
                      <a:pPr marL="0" lvl="0" indent="0" algn="l" rtl="0">
                        <a:spcBef>
                          <a:spcPts val="0"/>
                        </a:spcBef>
                        <a:spcAft>
                          <a:spcPts val="0"/>
                        </a:spcAft>
                        <a:buNone/>
                      </a:pPr>
                      <a:r>
                        <a:rPr lang="en" b="1">
                          <a:solidFill>
                            <a:schemeClr val="lt1"/>
                          </a:solidFill>
                          <a:latin typeface="Franklin Gothic"/>
                          <a:ea typeface="Franklin Gothic"/>
                          <a:cs typeface="Franklin Gothic"/>
                          <a:sym typeface="Franklin Gothic"/>
                        </a:rPr>
                        <a:t>Student writing uses simple transitions </a:t>
                      </a:r>
                      <a:r>
                        <a:rPr lang="en" b="1" i="1">
                          <a:solidFill>
                            <a:schemeClr val="lt1"/>
                          </a:solidFill>
                          <a:latin typeface="Franklin Gothic"/>
                          <a:ea typeface="Franklin Gothic"/>
                          <a:cs typeface="Franklin Gothic"/>
                          <a:sym typeface="Franklin Gothic"/>
                        </a:rPr>
                        <a:t>(first, second, then</a:t>
                      </a:r>
                      <a:r>
                        <a:rPr lang="en" b="1">
                          <a:solidFill>
                            <a:schemeClr val="lt1"/>
                          </a:solidFill>
                          <a:latin typeface="Franklin Gothic"/>
                          <a:ea typeface="Franklin Gothic"/>
                          <a:cs typeface="Franklin Gothic"/>
                          <a:sym typeface="Franklin Gothic"/>
                        </a:rPr>
                        <a:t> or </a:t>
                      </a:r>
                      <a:r>
                        <a:rPr lang="en" b="1" i="1">
                          <a:solidFill>
                            <a:schemeClr val="lt1"/>
                          </a:solidFill>
                          <a:latin typeface="Franklin Gothic"/>
                          <a:ea typeface="Franklin Gothic"/>
                          <a:cs typeface="Franklin Gothic"/>
                          <a:sym typeface="Franklin Gothic"/>
                        </a:rPr>
                        <a:t>next).</a:t>
                      </a:r>
                      <a:endParaRPr b="1" i="1">
                        <a:solidFill>
                          <a:schemeClr val="lt1"/>
                        </a:solidFill>
                        <a:latin typeface="Franklin Gothic"/>
                        <a:ea typeface="Franklin Gothic"/>
                        <a:cs typeface="Franklin Gothic"/>
                        <a:sym typeface="Franklin Gothic"/>
                      </a:endParaRPr>
                    </a:p>
                  </a:txBody>
                  <a:tcPr marL="91425" marR="91425" marT="91425" marB="91425">
                    <a:solidFill>
                      <a:srgbClr val="007780"/>
                    </a:solidFill>
                  </a:tcPr>
                </a:tc>
                <a:tc>
                  <a:txBody>
                    <a:bodyPr/>
                    <a:lstStyle/>
                    <a:p>
                      <a:pPr marL="0" lvl="0" indent="0" algn="l" rtl="0">
                        <a:spcBef>
                          <a:spcPts val="0"/>
                        </a:spcBef>
                        <a:spcAft>
                          <a:spcPts val="0"/>
                        </a:spcAft>
                        <a:buNone/>
                      </a:pPr>
                      <a:r>
                        <a:rPr lang="en" sz="1300" dirty="0">
                          <a:latin typeface="Franklin Gothic"/>
                          <a:ea typeface="Franklin Gothic"/>
                          <a:cs typeface="Franklin Gothic"/>
                          <a:sym typeface="Franklin Gothic"/>
                        </a:rPr>
                        <a:t>Teach how to make complex sentences using subordinate clauses that express time relationships (</a:t>
                      </a:r>
                      <a:r>
                        <a:rPr lang="en" sz="1300" i="1" dirty="0">
                          <a:latin typeface="Franklin Gothic"/>
                          <a:ea typeface="Franklin Gothic"/>
                          <a:cs typeface="Franklin Gothic"/>
                          <a:sym typeface="Franklin Gothic"/>
                        </a:rPr>
                        <a:t>before, after, when, while, until, whenever</a:t>
                      </a:r>
                      <a:r>
                        <a:rPr lang="en" sz="1300" dirty="0">
                          <a:latin typeface="Franklin Gothic"/>
                          <a:ea typeface="Franklin Gothic"/>
                          <a:cs typeface="Franklin Gothic"/>
                          <a:sym typeface="Franklin Gothic"/>
                        </a:rPr>
                        <a:t> or </a:t>
                      </a:r>
                      <a:r>
                        <a:rPr lang="en" sz="1300" i="1" dirty="0">
                          <a:latin typeface="Franklin Gothic"/>
                          <a:ea typeface="Franklin Gothic"/>
                          <a:cs typeface="Franklin Gothic"/>
                          <a:sym typeface="Franklin Gothic"/>
                        </a:rPr>
                        <a:t>as</a:t>
                      </a:r>
                      <a:r>
                        <a:rPr lang="en" sz="1300" dirty="0">
                          <a:latin typeface="Franklin Gothic"/>
                          <a:ea typeface="Franklin Gothic"/>
                          <a:cs typeface="Franklin Gothic"/>
                          <a:sym typeface="Franklin Gothic"/>
                        </a:rPr>
                        <a:t>).</a:t>
                      </a:r>
                      <a:endParaRPr sz="1300" dirty="0">
                        <a:latin typeface="Franklin Gothic"/>
                        <a:ea typeface="Franklin Gothic"/>
                        <a:cs typeface="Franklin Gothic"/>
                        <a:sym typeface="Franklin Gothic"/>
                      </a:endParaRPr>
                    </a:p>
                  </a:txBody>
                  <a:tcPr marL="91425" marR="91425" marT="91425" marB="91425">
                    <a:solidFill>
                      <a:srgbClr val="DEF0E6"/>
                    </a:solidFill>
                  </a:tcPr>
                </a:tc>
                <a:extLst>
                  <a:ext uri="{0D108BD9-81ED-4DB2-BD59-A6C34878D82A}">
                    <a16:rowId xmlns:a16="http://schemas.microsoft.com/office/drawing/2014/main" val="10001"/>
                  </a:ext>
                </a:extLst>
              </a:tr>
              <a:tr h="723250">
                <a:tc>
                  <a:txBody>
                    <a:bodyPr/>
                    <a:lstStyle/>
                    <a:p>
                      <a:pPr marL="0" lvl="0" indent="0" algn="l" rtl="0">
                        <a:spcBef>
                          <a:spcPts val="0"/>
                        </a:spcBef>
                        <a:spcAft>
                          <a:spcPts val="0"/>
                        </a:spcAft>
                        <a:buNone/>
                      </a:pPr>
                      <a:r>
                        <a:rPr lang="en" b="1">
                          <a:solidFill>
                            <a:schemeClr val="lt1"/>
                          </a:solidFill>
                          <a:latin typeface="Franklin Gothic"/>
                          <a:ea typeface="Franklin Gothic"/>
                          <a:cs typeface="Franklin Gothic"/>
                          <a:sym typeface="Franklin Gothic"/>
                        </a:rPr>
                        <a:t>Student writing overuses </a:t>
                      </a:r>
                      <a:r>
                        <a:rPr lang="en" b="1" i="1">
                          <a:solidFill>
                            <a:schemeClr val="lt1"/>
                          </a:solidFill>
                          <a:latin typeface="Franklin Gothic"/>
                          <a:ea typeface="Franklin Gothic"/>
                          <a:cs typeface="Franklin Gothic"/>
                          <a:sym typeface="Franklin Gothic"/>
                        </a:rPr>
                        <a:t>but</a:t>
                      </a:r>
                      <a:r>
                        <a:rPr lang="en" b="1">
                          <a:solidFill>
                            <a:schemeClr val="lt1"/>
                          </a:solidFill>
                          <a:latin typeface="Franklin Gothic"/>
                          <a:ea typeface="Franklin Gothic"/>
                          <a:cs typeface="Franklin Gothic"/>
                          <a:sym typeface="Franklin Gothic"/>
                        </a:rPr>
                        <a:t> and </a:t>
                      </a:r>
                      <a:r>
                        <a:rPr lang="en" b="1" i="1">
                          <a:solidFill>
                            <a:schemeClr val="lt1"/>
                          </a:solidFill>
                          <a:latin typeface="Franklin Gothic"/>
                          <a:ea typeface="Franklin Gothic"/>
                          <a:cs typeface="Franklin Gothic"/>
                          <a:sym typeface="Franklin Gothic"/>
                        </a:rPr>
                        <a:t>so</a:t>
                      </a:r>
                      <a:r>
                        <a:rPr lang="en" b="1">
                          <a:solidFill>
                            <a:schemeClr val="lt1"/>
                          </a:solidFill>
                          <a:latin typeface="Franklin Gothic"/>
                          <a:ea typeface="Franklin Gothic"/>
                          <a:cs typeface="Franklin Gothic"/>
                          <a:sym typeface="Franklin Gothic"/>
                        </a:rPr>
                        <a:t>.</a:t>
                      </a:r>
                      <a:endParaRPr b="1">
                        <a:solidFill>
                          <a:schemeClr val="lt1"/>
                        </a:solidFill>
                        <a:latin typeface="Franklin Gothic"/>
                        <a:ea typeface="Franklin Gothic"/>
                        <a:cs typeface="Franklin Gothic"/>
                        <a:sym typeface="Franklin Gothic"/>
                      </a:endParaRPr>
                    </a:p>
                  </a:txBody>
                  <a:tcPr marL="91425" marR="91425" marT="91425" marB="91425">
                    <a:solidFill>
                      <a:srgbClr val="007780"/>
                    </a:solidFill>
                  </a:tcPr>
                </a:tc>
                <a:tc>
                  <a:txBody>
                    <a:bodyPr/>
                    <a:lstStyle/>
                    <a:p>
                      <a:pPr marL="0" lvl="0" indent="0" algn="l" rtl="0">
                        <a:spcBef>
                          <a:spcPts val="0"/>
                        </a:spcBef>
                        <a:spcAft>
                          <a:spcPts val="0"/>
                        </a:spcAft>
                        <a:buNone/>
                      </a:pPr>
                      <a:r>
                        <a:rPr lang="en" sz="1300">
                          <a:latin typeface="Franklin Gothic"/>
                          <a:ea typeface="Franklin Gothic"/>
                          <a:cs typeface="Franklin Gothic"/>
                          <a:sym typeface="Franklin Gothic"/>
                        </a:rPr>
                        <a:t>Teach how to make complex sentences using subordinate clauses that express </a:t>
                      </a:r>
                      <a:r>
                        <a:rPr lang="en" sz="1300" i="1">
                          <a:latin typeface="Franklin Gothic"/>
                          <a:ea typeface="Franklin Gothic"/>
                          <a:cs typeface="Franklin Gothic"/>
                          <a:sym typeface="Franklin Gothic"/>
                        </a:rPr>
                        <a:t>cause and effect</a:t>
                      </a:r>
                      <a:r>
                        <a:rPr lang="en" sz="1300">
                          <a:latin typeface="Franklin Gothic"/>
                          <a:ea typeface="Franklin Gothic"/>
                          <a:cs typeface="Franklin Gothic"/>
                          <a:sym typeface="Franklin Gothic"/>
                        </a:rPr>
                        <a:t> relationships using </a:t>
                      </a:r>
                      <a:r>
                        <a:rPr lang="en" sz="1300" i="1">
                          <a:latin typeface="Franklin Gothic"/>
                          <a:ea typeface="Franklin Gothic"/>
                          <a:cs typeface="Franklin Gothic"/>
                          <a:sym typeface="Franklin Gothic"/>
                        </a:rPr>
                        <a:t>because, since, so </a:t>
                      </a:r>
                      <a:r>
                        <a:rPr lang="en" sz="1300">
                          <a:latin typeface="Franklin Gothic"/>
                          <a:ea typeface="Franklin Gothic"/>
                          <a:cs typeface="Franklin Gothic"/>
                          <a:sym typeface="Franklin Gothic"/>
                        </a:rPr>
                        <a:t>and </a:t>
                      </a:r>
                      <a:r>
                        <a:rPr lang="en" sz="1300" i="1">
                          <a:latin typeface="Franklin Gothic"/>
                          <a:ea typeface="Franklin Gothic"/>
                          <a:cs typeface="Franklin Gothic"/>
                          <a:sym typeface="Franklin Gothic"/>
                        </a:rPr>
                        <a:t>although.</a:t>
                      </a:r>
                      <a:endParaRPr sz="1300" i="1">
                        <a:latin typeface="Franklin Gothic"/>
                        <a:ea typeface="Franklin Gothic"/>
                        <a:cs typeface="Franklin Gothic"/>
                        <a:sym typeface="Franklin Gothic"/>
                      </a:endParaRPr>
                    </a:p>
                  </a:txBody>
                  <a:tcPr marL="91425" marR="91425" marT="91425" marB="91425">
                    <a:solidFill>
                      <a:srgbClr val="DEF0E6"/>
                    </a:solidFill>
                  </a:tcPr>
                </a:tc>
                <a:extLst>
                  <a:ext uri="{0D108BD9-81ED-4DB2-BD59-A6C34878D82A}">
                    <a16:rowId xmlns:a16="http://schemas.microsoft.com/office/drawing/2014/main" val="10002"/>
                  </a:ext>
                </a:extLst>
              </a:tr>
              <a:tr h="1098275">
                <a:tc>
                  <a:txBody>
                    <a:bodyPr/>
                    <a:lstStyle/>
                    <a:p>
                      <a:pPr marL="0" lvl="0" indent="0" algn="l" rtl="0">
                        <a:spcBef>
                          <a:spcPts val="0"/>
                        </a:spcBef>
                        <a:spcAft>
                          <a:spcPts val="0"/>
                        </a:spcAft>
                        <a:buNone/>
                      </a:pPr>
                      <a:r>
                        <a:rPr lang="en" b="1">
                          <a:solidFill>
                            <a:schemeClr val="lt1"/>
                          </a:solidFill>
                          <a:latin typeface="Franklin Gothic"/>
                          <a:ea typeface="Franklin Gothic"/>
                          <a:cs typeface="Franklin Gothic"/>
                          <a:sym typeface="Franklin Gothic"/>
                        </a:rPr>
                        <a:t>Student writing is unsophisticated and simplistic. </a:t>
                      </a:r>
                      <a:endParaRPr b="1">
                        <a:solidFill>
                          <a:schemeClr val="lt1"/>
                        </a:solidFill>
                        <a:latin typeface="Franklin Gothic"/>
                        <a:ea typeface="Franklin Gothic"/>
                        <a:cs typeface="Franklin Gothic"/>
                        <a:sym typeface="Franklin Gothic"/>
                      </a:endParaRPr>
                    </a:p>
                  </a:txBody>
                  <a:tcPr marL="91425" marR="91425" marT="91425" marB="91425">
                    <a:solidFill>
                      <a:srgbClr val="007780"/>
                    </a:solidFill>
                  </a:tcPr>
                </a:tc>
                <a:tc>
                  <a:txBody>
                    <a:bodyPr/>
                    <a:lstStyle/>
                    <a:p>
                      <a:pPr marL="0" lvl="0" indent="0" algn="l" rtl="0">
                        <a:spcBef>
                          <a:spcPts val="0"/>
                        </a:spcBef>
                        <a:spcAft>
                          <a:spcPts val="0"/>
                        </a:spcAft>
                        <a:buNone/>
                      </a:pPr>
                      <a:r>
                        <a:rPr lang="en" sz="1300" dirty="0">
                          <a:latin typeface="Franklin Gothic"/>
                          <a:ea typeface="Franklin Gothic"/>
                          <a:cs typeface="Franklin Gothic"/>
                          <a:sym typeface="Franklin Gothic"/>
                        </a:rPr>
                        <a:t>Teach how to make complex sentences using subordinate clauses that express </a:t>
                      </a:r>
                      <a:r>
                        <a:rPr lang="en" sz="1300" i="1" dirty="0">
                          <a:latin typeface="Franklin Gothic"/>
                          <a:ea typeface="Franklin Gothic"/>
                          <a:cs typeface="Franklin Gothic"/>
                          <a:sym typeface="Franklin Gothic"/>
                        </a:rPr>
                        <a:t>conditional relationships</a:t>
                      </a:r>
                      <a:r>
                        <a:rPr lang="en" sz="1300" dirty="0">
                          <a:latin typeface="Franklin Gothic"/>
                          <a:ea typeface="Franklin Gothic"/>
                          <a:cs typeface="Franklin Gothic"/>
                          <a:sym typeface="Franklin Gothic"/>
                        </a:rPr>
                        <a:t> (</a:t>
                      </a:r>
                      <a:r>
                        <a:rPr lang="en" sz="1300" i="1" dirty="0">
                          <a:latin typeface="Franklin Gothic"/>
                          <a:ea typeface="Franklin Gothic"/>
                          <a:cs typeface="Franklin Gothic"/>
                          <a:sym typeface="Franklin Gothic"/>
                        </a:rPr>
                        <a:t>unless,if, although</a:t>
                      </a:r>
                      <a:r>
                        <a:rPr lang="en" sz="1300" dirty="0">
                          <a:latin typeface="Franklin Gothic"/>
                          <a:ea typeface="Franklin Gothic"/>
                          <a:cs typeface="Franklin Gothic"/>
                          <a:sym typeface="Franklin Gothic"/>
                        </a:rPr>
                        <a:t> and </a:t>
                      </a:r>
                      <a:r>
                        <a:rPr lang="en" sz="1300" i="1" dirty="0">
                          <a:latin typeface="Franklin Gothic"/>
                          <a:ea typeface="Franklin Gothic"/>
                          <a:cs typeface="Franklin Gothic"/>
                          <a:sym typeface="Franklin Gothic"/>
                        </a:rPr>
                        <a:t>otherwise</a:t>
                      </a:r>
                      <a:r>
                        <a:rPr lang="en" sz="1300" dirty="0">
                          <a:latin typeface="Franklin Gothic"/>
                          <a:ea typeface="Franklin Gothic"/>
                          <a:cs typeface="Franklin Gothic"/>
                          <a:sym typeface="Franklin Gothic"/>
                        </a:rPr>
                        <a:t>).</a:t>
                      </a:r>
                      <a:endParaRPr sz="1300" dirty="0">
                        <a:latin typeface="Franklin Gothic"/>
                        <a:ea typeface="Franklin Gothic"/>
                        <a:cs typeface="Franklin Gothic"/>
                        <a:sym typeface="Franklin Gothic"/>
                      </a:endParaRPr>
                    </a:p>
                    <a:p>
                      <a:pPr marL="0" lvl="0" indent="0" algn="l" rtl="0">
                        <a:spcBef>
                          <a:spcPts val="0"/>
                        </a:spcBef>
                        <a:spcAft>
                          <a:spcPts val="0"/>
                        </a:spcAft>
                        <a:buNone/>
                      </a:pPr>
                      <a:endParaRPr sz="1300" dirty="0">
                        <a:latin typeface="Franklin Gothic"/>
                        <a:ea typeface="Franklin Gothic"/>
                        <a:cs typeface="Franklin Gothic"/>
                        <a:sym typeface="Franklin Gothic"/>
                      </a:endParaRPr>
                    </a:p>
                    <a:p>
                      <a:pPr marL="0" lvl="0" indent="0" algn="l" rtl="0">
                        <a:spcBef>
                          <a:spcPts val="0"/>
                        </a:spcBef>
                        <a:spcAft>
                          <a:spcPts val="0"/>
                        </a:spcAft>
                        <a:buNone/>
                      </a:pPr>
                      <a:r>
                        <a:rPr lang="en" sz="1300" dirty="0">
                          <a:latin typeface="Franklin Gothic"/>
                          <a:ea typeface="Franklin Gothic"/>
                          <a:cs typeface="Franklin Gothic"/>
                          <a:sym typeface="Franklin Gothic"/>
                        </a:rPr>
                        <a:t>Teach how to use appositives, participle phrases, and adjective phrases using </a:t>
                      </a:r>
                      <a:r>
                        <a:rPr lang="en" sz="1300" i="1" dirty="0">
                          <a:latin typeface="Franklin Gothic"/>
                          <a:ea typeface="Franklin Gothic"/>
                          <a:cs typeface="Franklin Gothic"/>
                          <a:sym typeface="Franklin Gothic"/>
                        </a:rPr>
                        <a:t>who, whom, whose, that</a:t>
                      </a:r>
                      <a:r>
                        <a:rPr lang="en" sz="1300" dirty="0">
                          <a:latin typeface="Franklin Gothic"/>
                          <a:ea typeface="Franklin Gothic"/>
                          <a:cs typeface="Franklin Gothic"/>
                          <a:sym typeface="Franklin Gothic"/>
                        </a:rPr>
                        <a:t>, and </a:t>
                      </a:r>
                      <a:r>
                        <a:rPr lang="en" sz="1300" i="1" dirty="0">
                          <a:latin typeface="Franklin Gothic"/>
                          <a:ea typeface="Franklin Gothic"/>
                          <a:cs typeface="Franklin Gothic"/>
                          <a:sym typeface="Franklin Gothic"/>
                        </a:rPr>
                        <a:t>which.</a:t>
                      </a:r>
                      <a:endParaRPr sz="1300" dirty="0">
                        <a:latin typeface="Franklin Gothic"/>
                        <a:ea typeface="Franklin Gothic"/>
                        <a:cs typeface="Franklin Gothic"/>
                        <a:sym typeface="Franklin Gothic"/>
                      </a:endParaRPr>
                    </a:p>
                  </a:txBody>
                  <a:tcPr marL="91425" marR="91425" marT="91425" marB="91425">
                    <a:solidFill>
                      <a:srgbClr val="DEF0E6"/>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8" name="Google Shape;198;p35"/>
          <p:cNvSpPr txBox="1">
            <a:spLocks noGrp="1"/>
          </p:cNvSpPr>
          <p:nvPr>
            <p:ph type="title" idx="4294967295"/>
          </p:nvPr>
        </p:nvSpPr>
        <p:spPr>
          <a:xfrm>
            <a:off x="458925" y="264300"/>
            <a:ext cx="8100900" cy="2493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3750" b="0" i="0" u="none" strike="noStrike" kern="0" cap="none" spc="0" normalizeH="0" baseline="0" noProof="0" dirty="0">
                <a:ln>
                  <a:noFill/>
                </a:ln>
                <a:solidFill>
                  <a:srgbClr val="007780"/>
                </a:solidFill>
                <a:effectLst/>
                <a:highlight>
                  <a:srgbClr val="FFFFFF"/>
                </a:highlight>
                <a:uLnTx/>
                <a:uFillTx/>
                <a:latin typeface="Franklin Gothic"/>
                <a:ea typeface="Franklin Gothic"/>
                <a:cs typeface="Franklin Gothic"/>
                <a:sym typeface="Franklin Gothic"/>
              </a:rPr>
              <a:t>With small and intentional shifts, we can make a </a:t>
            </a:r>
            <a:r>
              <a:rPr kumimoji="0" lang="en-US" sz="3750" b="1" i="0" u="none" strike="noStrike" kern="0" cap="none" spc="0" normalizeH="0" baseline="0" noProof="0" dirty="0">
                <a:ln>
                  <a:noFill/>
                </a:ln>
                <a:solidFill>
                  <a:srgbClr val="007780"/>
                </a:solidFill>
                <a:effectLst/>
                <a:highlight>
                  <a:srgbClr val="FFFFFF"/>
                </a:highlight>
                <a:uLnTx/>
                <a:uFillTx/>
                <a:latin typeface="Franklin Gothic"/>
                <a:ea typeface="Franklin Gothic"/>
                <a:cs typeface="Franklin Gothic"/>
                <a:sym typeface="Franklin Gothic"/>
              </a:rPr>
              <a:t>real difference</a:t>
            </a:r>
            <a:r>
              <a:rPr kumimoji="0" lang="en-US" sz="3750" b="0" i="0" u="none" strike="noStrike" kern="0" cap="none" spc="0" normalizeH="0" baseline="0" noProof="0" dirty="0">
                <a:ln>
                  <a:noFill/>
                </a:ln>
                <a:solidFill>
                  <a:srgbClr val="007780"/>
                </a:solidFill>
                <a:effectLst/>
                <a:highlight>
                  <a:srgbClr val="FFFFFF"/>
                </a:highlight>
                <a:uLnTx/>
                <a:uFillTx/>
                <a:latin typeface="Franklin Gothic"/>
                <a:ea typeface="Franklin Gothic"/>
                <a:cs typeface="Franklin Gothic"/>
                <a:sym typeface="Franklin Gothic"/>
              </a:rPr>
              <a:t> for the students in our classes right now who need supports as readers.</a:t>
            </a:r>
            <a:endParaRPr kumimoji="0" lang="en-US" sz="1100" b="0" i="0" u="none" strike="noStrike" kern="0" cap="none" spc="0" normalizeH="0" baseline="0" noProof="0" dirty="0">
              <a:ln>
                <a:noFill/>
              </a:ln>
              <a:solidFill>
                <a:srgbClr val="000000"/>
              </a:solidFill>
              <a:effectLst/>
              <a:uLnTx/>
              <a:uFillTx/>
              <a:latin typeface="Franklin Gothic"/>
              <a:ea typeface="Franklin Gothic"/>
              <a:cs typeface="Franklin Gothic"/>
              <a:sym typeface="Franklin Gothic"/>
            </a:endParaRPr>
          </a:p>
        </p:txBody>
      </p:sp>
      <p:pic>
        <p:nvPicPr>
          <p:cNvPr id="199" name="Google Shape;199;p3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017341" y="3055150"/>
            <a:ext cx="2955449" cy="2073975"/>
          </a:xfrm>
          <a:prstGeom prst="rect">
            <a:avLst/>
          </a:prstGeom>
          <a:noFill/>
          <a:ln w="28575" cap="flat" cmpd="sng">
            <a:solidFill>
              <a:schemeClr val="dk2"/>
            </a:solidFill>
            <a:prstDash val="solid"/>
            <a:round/>
            <a:headEnd type="none" w="sm" len="sm"/>
            <a:tailEnd type="none" w="sm" len="sm"/>
          </a:ln>
        </p:spPr>
      </p:pic>
      <p:pic>
        <p:nvPicPr>
          <p:cNvPr id="200" name="Google Shape;200;p3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11373" y="3057563"/>
            <a:ext cx="3222749" cy="2069145"/>
          </a:xfrm>
          <a:prstGeom prst="rect">
            <a:avLst/>
          </a:prstGeom>
          <a:noFill/>
          <a:ln w="28575" cap="flat" cmpd="sng">
            <a:solidFill>
              <a:schemeClr val="dk2"/>
            </a:solidFill>
            <a:prstDash val="solid"/>
            <a:round/>
            <a:headEnd type="none" w="sm" len="sm"/>
            <a:tailEnd type="none" w="sm" len="sm"/>
          </a:ln>
        </p:spPr>
      </p:pic>
      <p:pic>
        <p:nvPicPr>
          <p:cNvPr id="201" name="Google Shape;201;p35">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5972802" y="3055150"/>
            <a:ext cx="3348217" cy="2073974"/>
          </a:xfrm>
          <a:prstGeom prst="rect">
            <a:avLst/>
          </a:prstGeom>
          <a:noFill/>
          <a:ln w="2857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1945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1000"/>
                                        <p:tgtEl>
                                          <p:spTgt spid="199"/>
                                        </p:tgtEl>
                                      </p:cBhvr>
                                    </p:animEffect>
                                  </p:childTnLst>
                                </p:cTn>
                              </p:par>
                              <p:par>
                                <p:cTn id="8" presetID="10" presetClass="entr" presetSubtype="0" fill="hold" nodeType="withEffect">
                                  <p:stCondLst>
                                    <p:cond delay="0"/>
                                  </p:stCondLst>
                                  <p:childTnLst>
                                    <p:set>
                                      <p:cBhvr>
                                        <p:cTn id="9" dur="1" fill="hold">
                                          <p:stCondLst>
                                            <p:cond delay="0"/>
                                          </p:stCondLst>
                                        </p:cTn>
                                        <p:tgtEl>
                                          <p:spTgt spid="200"/>
                                        </p:tgtEl>
                                        <p:attrNameLst>
                                          <p:attrName>style.visibility</p:attrName>
                                        </p:attrNameLst>
                                      </p:cBhvr>
                                      <p:to>
                                        <p:strVal val="visible"/>
                                      </p:to>
                                    </p:set>
                                    <p:animEffect transition="in" filter="fade">
                                      <p:cBhvr>
                                        <p:cTn id="10" dur="1000"/>
                                        <p:tgtEl>
                                          <p:spTgt spid="200"/>
                                        </p:tgtEl>
                                      </p:cBhvr>
                                    </p:animEffect>
                                  </p:childTnLst>
                                </p:cTn>
                              </p:par>
                              <p:par>
                                <p:cTn id="11" presetID="10" presetClass="entr" presetSubtype="0" fill="hold" nodeType="withEffect">
                                  <p:stCondLst>
                                    <p:cond delay="0"/>
                                  </p:stCondLst>
                                  <p:childTnLst>
                                    <p:set>
                                      <p:cBhvr>
                                        <p:cTn id="12" dur="1" fill="hold">
                                          <p:stCondLst>
                                            <p:cond delay="0"/>
                                          </p:stCondLst>
                                        </p:cTn>
                                        <p:tgtEl>
                                          <p:spTgt spid="201"/>
                                        </p:tgtEl>
                                        <p:attrNameLst>
                                          <p:attrName>style.visibility</p:attrName>
                                        </p:attrNameLst>
                                      </p:cBhvr>
                                      <p:to>
                                        <p:strVal val="visible"/>
                                      </p:to>
                                    </p:set>
                                    <p:animEffect transition="in" filter="fade">
                                      <p:cBhvr>
                                        <p:cTn id="13" dur="10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88"/>
          <p:cNvSpPr txBox="1">
            <a:spLocks noGrp="1"/>
          </p:cNvSpPr>
          <p:nvPr>
            <p:ph type="title"/>
          </p:nvPr>
        </p:nvSpPr>
        <p:spPr>
          <a:xfrm>
            <a:off x="113975" y="-51119"/>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700"/>
              <a:t>Sentence Combining in HQIRs</a:t>
            </a:r>
            <a:endParaRPr sz="2700"/>
          </a:p>
        </p:txBody>
      </p:sp>
      <p:pic>
        <p:nvPicPr>
          <p:cNvPr id="696" name="Google Shape;696;p88" descr="A screenshot of HMH's Into Literature Unit 2 cover. There is an illustration of Queen Elizabeth I and the text, &quot;A Celebration of Human Achievement: The English Renaissance.&quot;"/>
          <p:cNvPicPr preferRelativeResize="0"/>
          <p:nvPr/>
        </p:nvPicPr>
        <p:blipFill>
          <a:blip r:embed="rId3">
            <a:alphaModFix/>
          </a:blip>
          <a:stretch>
            <a:fillRect/>
          </a:stretch>
        </p:blipFill>
        <p:spPr>
          <a:xfrm>
            <a:off x="270350" y="804927"/>
            <a:ext cx="1567225" cy="2326350"/>
          </a:xfrm>
          <a:prstGeom prst="rect">
            <a:avLst/>
          </a:prstGeom>
          <a:noFill/>
          <a:ln>
            <a:noFill/>
          </a:ln>
          <a:effectLst>
            <a:outerShdw blurRad="57150" dist="19050" dir="5400000" algn="bl" rotWithShape="0">
              <a:srgbClr val="000000">
                <a:alpha val="50000"/>
              </a:srgbClr>
            </a:outerShdw>
          </a:effectLst>
        </p:spPr>
      </p:pic>
      <p:pic>
        <p:nvPicPr>
          <p:cNvPr id="697" name="Google Shape;697;p88" descr="The HMH logo"/>
          <p:cNvPicPr preferRelativeResize="0"/>
          <p:nvPr/>
        </p:nvPicPr>
        <p:blipFill>
          <a:blip r:embed="rId4">
            <a:alphaModFix/>
          </a:blip>
          <a:stretch>
            <a:fillRect/>
          </a:stretch>
        </p:blipFill>
        <p:spPr>
          <a:xfrm>
            <a:off x="6951902" y="118263"/>
            <a:ext cx="1992175" cy="655425"/>
          </a:xfrm>
          <a:prstGeom prst="rect">
            <a:avLst/>
          </a:prstGeom>
          <a:noFill/>
          <a:ln>
            <a:noFill/>
          </a:ln>
          <a:effectLst>
            <a:outerShdw blurRad="57150" dist="19050" dir="5400000" algn="bl" rotWithShape="0">
              <a:srgbClr val="000000">
                <a:alpha val="50000"/>
              </a:srgbClr>
            </a:outerShdw>
          </a:effectLst>
        </p:spPr>
      </p:pic>
      <p:pic>
        <p:nvPicPr>
          <p:cNvPr id="698" name="Google Shape;698;p88" descr="A screenshot of a sentence combining exercise from HMH's Into Literature Grade 12 materials. The screenshot reads: &#10;&#10;In &quot;Hamlet's Dull Revenge,&quot; Girard uses coordinating conjunctions to build compound sentences that show how the ideas in each sentence relate to each other. By combining sentences, he creates smooth, rhythmical prose. Read this sentence from the essay: &quot;Shakespeare is tired of revenge, and yet he cannot give it up, or he gives up his audience and his identity as a playwright.&quot;&#10;&#10;This compound sentence could have been written as a series of simple sentences: &quot;Shakespeare is tired of revenge. Yet he cannot give it up. He would give up his audience and his identity as a playwright.&quot;"/>
          <p:cNvPicPr preferRelativeResize="0"/>
          <p:nvPr/>
        </p:nvPicPr>
        <p:blipFill>
          <a:blip r:embed="rId5">
            <a:alphaModFix/>
          </a:blip>
          <a:stretch>
            <a:fillRect/>
          </a:stretch>
        </p:blipFill>
        <p:spPr>
          <a:xfrm>
            <a:off x="2234925" y="943076"/>
            <a:ext cx="3100599" cy="2997574"/>
          </a:xfrm>
          <a:prstGeom prst="rect">
            <a:avLst/>
          </a:prstGeom>
          <a:noFill/>
          <a:ln>
            <a:noFill/>
          </a:ln>
          <a:effectLst>
            <a:outerShdw blurRad="57150" dist="19050" dir="5400000" algn="bl" rotWithShape="0">
              <a:srgbClr val="000000">
                <a:alpha val="50000"/>
              </a:srgbClr>
            </a:outerShdw>
          </a:effectLst>
        </p:spPr>
      </p:pic>
      <p:sp>
        <p:nvSpPr>
          <p:cNvPr id="699" name="Google Shape;699;p88"/>
          <p:cNvSpPr txBox="1"/>
          <p:nvPr/>
        </p:nvSpPr>
        <p:spPr>
          <a:xfrm>
            <a:off x="6779375" y="779725"/>
            <a:ext cx="2227200" cy="36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b="1" i="1">
                <a:solidFill>
                  <a:srgbClr val="FF2F7C"/>
                </a:solidFill>
                <a:latin typeface="Franklin Gothic"/>
                <a:ea typeface="Franklin Gothic"/>
                <a:cs typeface="Franklin Gothic"/>
                <a:sym typeface="Franklin Gothic"/>
              </a:rPr>
              <a:t>Watch Your Language</a:t>
            </a:r>
            <a:endParaRPr sz="2100" b="1" i="1">
              <a:solidFill>
                <a:srgbClr val="FF2F7C"/>
              </a:solidFill>
              <a:latin typeface="Franklin Gothic"/>
              <a:ea typeface="Franklin Gothic"/>
              <a:cs typeface="Franklin Gothic"/>
              <a:sym typeface="Franklin Gothic"/>
            </a:endParaRPr>
          </a:p>
        </p:txBody>
      </p:sp>
      <p:pic>
        <p:nvPicPr>
          <p:cNvPr id="700" name="Google Shape;700;p88" descr="This is a screenshot of a sentence combining exercise from HMH's Into Literature Grade 12. The exercise contains a prompt with space for students to type. The prompt reads, &quot;Reread a text you have written recently. Find a place where you can improve the clarity of your writing by combining sentences to connect ideas, show opposition, or identify choices with a coordinating conjunction. Record your original sentences and write your new combined sentence. Remember to include a comma before the conjunction. When you have finished, share your changes with a partner.&quot;"/>
          <p:cNvPicPr preferRelativeResize="0"/>
          <p:nvPr/>
        </p:nvPicPr>
        <p:blipFill>
          <a:blip r:embed="rId6">
            <a:alphaModFix/>
          </a:blip>
          <a:stretch>
            <a:fillRect/>
          </a:stretch>
        </p:blipFill>
        <p:spPr>
          <a:xfrm>
            <a:off x="5732875" y="1615000"/>
            <a:ext cx="3273700" cy="32998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89"/>
          <p:cNvSpPr txBox="1">
            <a:spLocks noGrp="1"/>
          </p:cNvSpPr>
          <p:nvPr>
            <p:ph type="title"/>
          </p:nvPr>
        </p:nvSpPr>
        <p:spPr>
          <a:xfrm>
            <a:off x="113975" y="-51119"/>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700"/>
              <a:t>Sentence Combining without an HQIR:</a:t>
            </a:r>
            <a:endParaRPr sz="2700"/>
          </a:p>
        </p:txBody>
      </p:sp>
      <p:pic>
        <p:nvPicPr>
          <p:cNvPr id="707" name="Google Shape;707;p89" descr="This is a screenshot from Into Literature's Grade 12 Unit 2: &quot;The English Renaissance.&quot; The screenshot depicts a skull and the title &quot;Hamlet's Dull Revenge&quot; by Rene Girard"/>
          <p:cNvPicPr preferRelativeResize="0"/>
          <p:nvPr/>
        </p:nvPicPr>
        <p:blipFill>
          <a:blip r:embed="rId3">
            <a:alphaModFix/>
          </a:blip>
          <a:stretch>
            <a:fillRect/>
          </a:stretch>
        </p:blipFill>
        <p:spPr>
          <a:xfrm>
            <a:off x="237567" y="3894129"/>
            <a:ext cx="2925459" cy="1061700"/>
          </a:xfrm>
          <a:prstGeom prst="rect">
            <a:avLst/>
          </a:prstGeom>
          <a:noFill/>
          <a:ln>
            <a:noFill/>
          </a:ln>
          <a:effectLst>
            <a:outerShdw blurRad="57150" dist="19050" dir="5400000" algn="bl" rotWithShape="0">
              <a:srgbClr val="000000">
                <a:alpha val="50000"/>
              </a:srgbClr>
            </a:outerShdw>
          </a:effectLst>
        </p:spPr>
      </p:pic>
      <p:sp>
        <p:nvSpPr>
          <p:cNvPr id="708" name="Google Shape;708;p89"/>
          <p:cNvSpPr txBox="1"/>
          <p:nvPr/>
        </p:nvSpPr>
        <p:spPr>
          <a:xfrm>
            <a:off x="3231825" y="4419200"/>
            <a:ext cx="2740200" cy="50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E1F3EA"/>
                </a:solidFill>
                <a:latin typeface="Franklin Gothic"/>
                <a:ea typeface="Franklin Gothic"/>
                <a:cs typeface="Franklin Gothic"/>
                <a:sym typeface="Franklin Gothic"/>
              </a:rPr>
              <a:t>This exercise is based on the work of Bruce Saddler using “Hamlet’s Dull Revenge” as it appears in </a:t>
            </a:r>
            <a:r>
              <a:rPr lang="en" sz="900" i="1">
                <a:solidFill>
                  <a:srgbClr val="E1F3EA"/>
                </a:solidFill>
                <a:latin typeface="Franklin Gothic"/>
                <a:ea typeface="Franklin Gothic"/>
                <a:cs typeface="Franklin Gothic"/>
                <a:sym typeface="Franklin Gothic"/>
              </a:rPr>
              <a:t>Into Literature</a:t>
            </a:r>
            <a:r>
              <a:rPr lang="en" sz="900">
                <a:solidFill>
                  <a:srgbClr val="E1F3EA"/>
                </a:solidFill>
                <a:latin typeface="Franklin Gothic"/>
                <a:ea typeface="Franklin Gothic"/>
                <a:cs typeface="Franklin Gothic"/>
                <a:sym typeface="Franklin Gothic"/>
              </a:rPr>
              <a:t> Grade 12. </a:t>
            </a:r>
            <a:endParaRPr sz="900">
              <a:solidFill>
                <a:srgbClr val="E1F3EA"/>
              </a:solidFill>
              <a:latin typeface="Franklin Gothic"/>
              <a:ea typeface="Franklin Gothic"/>
              <a:cs typeface="Franklin Gothic"/>
              <a:sym typeface="Franklin Gothic"/>
            </a:endParaRPr>
          </a:p>
        </p:txBody>
      </p:sp>
      <p:sp>
        <p:nvSpPr>
          <p:cNvPr id="709" name="Google Shape;709;p89"/>
          <p:cNvSpPr txBox="1"/>
          <p:nvPr/>
        </p:nvSpPr>
        <p:spPr>
          <a:xfrm>
            <a:off x="437150" y="776425"/>
            <a:ext cx="7470600" cy="274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dirty="0">
                <a:solidFill>
                  <a:srgbClr val="102649"/>
                </a:solidFill>
                <a:latin typeface="Franklin Gothic"/>
                <a:ea typeface="Franklin Gothic"/>
                <a:cs typeface="Franklin Gothic"/>
                <a:sym typeface="Franklin Gothic"/>
              </a:rPr>
              <a:t>Combine the ideas below into 1-2 sentence(s):</a:t>
            </a:r>
            <a:endParaRPr sz="2100" b="1"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10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i="1" dirty="0">
                <a:solidFill>
                  <a:srgbClr val="102649"/>
                </a:solidFill>
                <a:latin typeface="Franklin Gothic"/>
                <a:ea typeface="Franklin Gothic"/>
                <a:cs typeface="Franklin Gothic"/>
                <a:sym typeface="Franklin Gothic"/>
              </a:rPr>
              <a:t>Hamlet</a:t>
            </a:r>
            <a:r>
              <a:rPr lang="en" sz="2100" dirty="0">
                <a:solidFill>
                  <a:srgbClr val="102649"/>
                </a:solidFill>
                <a:latin typeface="Franklin Gothic"/>
                <a:ea typeface="Franklin Gothic"/>
                <a:cs typeface="Franklin Gothic"/>
                <a:sym typeface="Franklin Gothic"/>
              </a:rPr>
              <a:t> is a Shakespearean tragedy. </a:t>
            </a:r>
            <a:endParaRPr sz="21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dirty="0">
                <a:solidFill>
                  <a:srgbClr val="102649"/>
                </a:solidFill>
                <a:latin typeface="Franklin Gothic"/>
                <a:ea typeface="Franklin Gothic"/>
                <a:cs typeface="Franklin Gothic"/>
                <a:sym typeface="Franklin Gothic"/>
              </a:rPr>
              <a:t>The genre of </a:t>
            </a:r>
            <a:r>
              <a:rPr lang="en" sz="2100" i="1" dirty="0">
                <a:solidFill>
                  <a:srgbClr val="102649"/>
                </a:solidFill>
                <a:latin typeface="Franklin Gothic"/>
                <a:ea typeface="Franklin Gothic"/>
                <a:cs typeface="Franklin Gothic"/>
                <a:sym typeface="Franklin Gothic"/>
              </a:rPr>
              <a:t>Hamlet</a:t>
            </a:r>
            <a:r>
              <a:rPr lang="en" sz="2100" dirty="0">
                <a:solidFill>
                  <a:srgbClr val="102649"/>
                </a:solidFill>
                <a:latin typeface="Franklin Gothic"/>
                <a:ea typeface="Franklin Gothic"/>
                <a:cs typeface="Franklin Gothic"/>
                <a:sym typeface="Franklin Gothic"/>
              </a:rPr>
              <a:t> is revenge tragedy. </a:t>
            </a:r>
            <a:endParaRPr sz="21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dirty="0">
                <a:solidFill>
                  <a:srgbClr val="102649"/>
                </a:solidFill>
                <a:latin typeface="Franklin Gothic"/>
                <a:ea typeface="Franklin Gothic"/>
                <a:cs typeface="Franklin Gothic"/>
                <a:sym typeface="Franklin Gothic"/>
              </a:rPr>
              <a:t>There were many revenge tragedies in Shakespeare’s day.</a:t>
            </a:r>
            <a:endParaRPr sz="21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dirty="0">
                <a:solidFill>
                  <a:srgbClr val="102649"/>
                </a:solidFill>
                <a:latin typeface="Franklin Gothic"/>
                <a:ea typeface="Franklin Gothic"/>
                <a:cs typeface="Franklin Gothic"/>
                <a:sym typeface="Franklin Gothic"/>
              </a:rPr>
              <a:t>Revenge tragedies are like modern-day “thrillers.”</a:t>
            </a:r>
            <a:endParaRPr sz="21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dirty="0">
                <a:solidFill>
                  <a:srgbClr val="102649"/>
                </a:solidFill>
                <a:latin typeface="Franklin Gothic"/>
                <a:ea typeface="Franklin Gothic"/>
                <a:cs typeface="Franklin Gothic"/>
                <a:sym typeface="Franklin Gothic"/>
              </a:rPr>
              <a:t>Revenge tragedies are cathartic. </a:t>
            </a:r>
            <a:endParaRPr sz="21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dirty="0">
                <a:solidFill>
                  <a:srgbClr val="102649"/>
                </a:solidFill>
                <a:latin typeface="Franklin Gothic"/>
                <a:ea typeface="Franklin Gothic"/>
                <a:cs typeface="Franklin Gothic"/>
                <a:sym typeface="Franklin Gothic"/>
              </a:rPr>
              <a:t>Cathartic describes plays that eliminate tension through the release of repressed emotions.</a:t>
            </a:r>
            <a:endParaRPr sz="2100" dirty="0">
              <a:solidFill>
                <a:srgbClr val="102649"/>
              </a:solidFill>
              <a:latin typeface="Franklin Gothic"/>
              <a:ea typeface="Franklin Gothic"/>
              <a:cs typeface="Franklin Gothic"/>
              <a:sym typeface="Franklin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90"/>
          <p:cNvSpPr txBox="1">
            <a:spLocks noGrp="1"/>
          </p:cNvSpPr>
          <p:nvPr>
            <p:ph type="title"/>
          </p:nvPr>
        </p:nvSpPr>
        <p:spPr>
          <a:xfrm>
            <a:off x="179225"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A Closing Thought on Writing:</a:t>
            </a:r>
            <a:endParaRPr b="1">
              <a:latin typeface="Franklin Gothic"/>
              <a:ea typeface="Franklin Gothic"/>
              <a:cs typeface="Franklin Gothic"/>
              <a:sym typeface="Franklin Gothic"/>
            </a:endParaRPr>
          </a:p>
        </p:txBody>
      </p:sp>
      <p:pic>
        <p:nvPicPr>
          <p:cNvPr id="715" name="Google Shape;715;p90" descr="IES Guide:&#10;“Teaching Secondary Students to Write Effectively”&#10;"/>
          <p:cNvPicPr preferRelativeResize="0"/>
          <p:nvPr/>
        </p:nvPicPr>
        <p:blipFill>
          <a:blip r:embed="rId3">
            <a:alphaModFix/>
          </a:blip>
          <a:stretch>
            <a:fillRect/>
          </a:stretch>
        </p:blipFill>
        <p:spPr>
          <a:xfrm>
            <a:off x="724000" y="905336"/>
            <a:ext cx="1983300" cy="2590175"/>
          </a:xfrm>
          <a:prstGeom prst="rect">
            <a:avLst/>
          </a:prstGeom>
          <a:noFill/>
          <a:ln>
            <a:noFill/>
          </a:ln>
          <a:effectLst>
            <a:outerShdw blurRad="57150" dist="19050" dir="5400000" algn="bl" rotWithShape="0">
              <a:srgbClr val="000000">
                <a:alpha val="50000"/>
              </a:srgbClr>
            </a:outerShdw>
          </a:effectLst>
        </p:spPr>
      </p:pic>
      <p:sp>
        <p:nvSpPr>
          <p:cNvPr id="716" name="Google Shape;716;p90"/>
          <p:cNvSpPr txBox="1"/>
          <p:nvPr/>
        </p:nvSpPr>
        <p:spPr>
          <a:xfrm>
            <a:off x="407050" y="3495500"/>
            <a:ext cx="2617200" cy="196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dirty="0">
                <a:solidFill>
                  <a:srgbClr val="102649"/>
                </a:solidFill>
                <a:latin typeface="Franklin Gothic"/>
                <a:ea typeface="Franklin Gothic"/>
                <a:cs typeface="Franklin Gothic"/>
                <a:sym typeface="Franklin Gothic"/>
              </a:rPr>
              <a:t>IES Guide:</a:t>
            </a:r>
            <a:endParaRPr sz="1300" b="1" dirty="0">
              <a:solidFill>
                <a:srgbClr val="102649"/>
              </a:solidFill>
              <a:latin typeface="Franklin Gothic"/>
              <a:ea typeface="Franklin Gothic"/>
              <a:cs typeface="Franklin Gothic"/>
              <a:sym typeface="Franklin Gothic"/>
            </a:endParaRPr>
          </a:p>
          <a:p>
            <a:pPr marL="0" lvl="0" indent="0" algn="ctr" rtl="0">
              <a:spcBef>
                <a:spcPts val="0"/>
              </a:spcBef>
              <a:spcAft>
                <a:spcPts val="0"/>
              </a:spcAft>
              <a:buNone/>
            </a:pPr>
            <a:r>
              <a:rPr lang="en" sz="1300" dirty="0">
                <a:solidFill>
                  <a:srgbClr val="102649"/>
                </a:solidFill>
                <a:latin typeface="Franklin Gothic"/>
                <a:ea typeface="Franklin Gothic"/>
                <a:cs typeface="Franklin Gothic"/>
                <a:sym typeface="Franklin Gothic"/>
              </a:rPr>
              <a:t>“Teaching Secondary Students to Write Effectively”</a:t>
            </a:r>
            <a:endParaRPr sz="1300" dirty="0">
              <a:solidFill>
                <a:srgbClr val="102649"/>
              </a:solidFill>
              <a:latin typeface="Franklin Gothic"/>
              <a:ea typeface="Franklin Gothic"/>
              <a:cs typeface="Franklin Gothic"/>
              <a:sym typeface="Franklin Gothic"/>
            </a:endParaRPr>
          </a:p>
        </p:txBody>
      </p:sp>
      <p:sp>
        <p:nvSpPr>
          <p:cNvPr id="717" name="Google Shape;717;p90"/>
          <p:cNvSpPr txBox="1"/>
          <p:nvPr/>
        </p:nvSpPr>
        <p:spPr>
          <a:xfrm>
            <a:off x="3024250" y="994194"/>
            <a:ext cx="5649873" cy="23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dirty="0">
                <a:solidFill>
                  <a:srgbClr val="102649"/>
                </a:solidFill>
                <a:latin typeface="Franklin Gothic"/>
                <a:ea typeface="Franklin Gothic"/>
                <a:cs typeface="Franklin Gothic"/>
                <a:sym typeface="Franklin Gothic"/>
              </a:rPr>
              <a:t>“Critical thinking occurs in every discipline, and </a:t>
            </a:r>
            <a:r>
              <a:rPr lang="en" sz="3200" b="1" dirty="0">
                <a:solidFill>
                  <a:srgbClr val="102649"/>
                </a:solidFill>
                <a:latin typeface="Franklin Gothic"/>
                <a:ea typeface="Franklin Gothic"/>
                <a:cs typeface="Franklin Gothic"/>
                <a:sym typeface="Franklin Gothic"/>
              </a:rPr>
              <a:t>writing leads students to think critically about content and ideas presented in </a:t>
            </a:r>
            <a:r>
              <a:rPr lang="en" sz="3200" b="1" u="sng" dirty="0">
                <a:solidFill>
                  <a:srgbClr val="102649"/>
                </a:solidFill>
                <a:latin typeface="Franklin Gothic"/>
                <a:ea typeface="Franklin Gothic"/>
                <a:cs typeface="Franklin Gothic"/>
                <a:sym typeface="Franklin Gothic"/>
              </a:rPr>
              <a:t>all</a:t>
            </a:r>
            <a:r>
              <a:rPr lang="en" sz="3200" b="1" dirty="0">
                <a:solidFill>
                  <a:srgbClr val="102649"/>
                </a:solidFill>
                <a:latin typeface="Franklin Gothic"/>
                <a:ea typeface="Franklin Gothic"/>
                <a:cs typeface="Franklin Gothic"/>
                <a:sym typeface="Franklin Gothic"/>
              </a:rPr>
              <a:t> classes</a:t>
            </a:r>
            <a:r>
              <a:rPr lang="en" sz="3200" dirty="0">
                <a:solidFill>
                  <a:srgbClr val="102649"/>
                </a:solidFill>
                <a:latin typeface="Franklin Gothic"/>
                <a:ea typeface="Franklin Gothic"/>
                <a:cs typeface="Franklin Gothic"/>
                <a:sym typeface="Franklin Gothic"/>
              </a:rPr>
              <a:t>.”</a:t>
            </a:r>
            <a:endParaRPr sz="3200" dirty="0">
              <a:solidFill>
                <a:srgbClr val="102649"/>
              </a:solidFill>
              <a:latin typeface="Franklin Gothic"/>
              <a:ea typeface="Franklin Gothic"/>
              <a:cs typeface="Franklin Gothic"/>
              <a:sym typeface="Franklin Gothic"/>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79"/>
          <p:cNvSpPr txBox="1">
            <a:spLocks noGrp="1"/>
          </p:cNvSpPr>
          <p:nvPr>
            <p:ph type="title"/>
          </p:nvPr>
        </p:nvSpPr>
        <p:spPr>
          <a:xfrm>
            <a:off x="231100" y="2563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a:latin typeface="Franklin Gothic"/>
              <a:ea typeface="Franklin Gothic"/>
              <a:cs typeface="Franklin Gothic"/>
              <a:sym typeface="Franklin Gothic"/>
            </a:endParaRPr>
          </a:p>
          <a:p>
            <a:pPr marL="0" lvl="0" indent="0" algn="l" rtl="0">
              <a:spcBef>
                <a:spcPts val="0"/>
              </a:spcBef>
              <a:spcAft>
                <a:spcPts val="0"/>
              </a:spcAft>
              <a:buNone/>
            </a:pPr>
            <a:r>
              <a:rPr lang="en" sz="6000" b="1">
                <a:latin typeface="Franklin Gothic"/>
                <a:ea typeface="Franklin Gothic"/>
                <a:cs typeface="Franklin Gothic"/>
                <a:sym typeface="Franklin Gothic"/>
              </a:rPr>
              <a:t>Reflection:</a:t>
            </a:r>
            <a:endParaRPr sz="5300" b="1">
              <a:latin typeface="Franklin Gothic"/>
              <a:ea typeface="Franklin Gothic"/>
              <a:cs typeface="Franklin Gothic"/>
              <a:sym typeface="Franklin Gothic"/>
            </a:endParaRPr>
          </a:p>
        </p:txBody>
      </p:sp>
      <p:sp>
        <p:nvSpPr>
          <p:cNvPr id="559" name="Google Shape;559;p79"/>
          <p:cNvSpPr txBox="1"/>
          <p:nvPr/>
        </p:nvSpPr>
        <p:spPr>
          <a:xfrm>
            <a:off x="294425" y="2718150"/>
            <a:ext cx="57756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None/>
            </a:pPr>
            <a:endParaRPr sz="6000" dirty="0">
              <a:solidFill>
                <a:srgbClr val="007780"/>
              </a:solidFill>
              <a:latin typeface="Franklin Gothic"/>
              <a:ea typeface="Franklin Gothic"/>
              <a:cs typeface="Franklin Gothic"/>
              <a:sym typeface="Franklin Gothic"/>
            </a:endParaRPr>
          </a:p>
          <a:p>
            <a:pPr marL="0" lvl="0" indent="0" algn="l" rtl="0">
              <a:lnSpc>
                <a:spcPct val="90000"/>
              </a:lnSpc>
              <a:spcBef>
                <a:spcPts val="0"/>
              </a:spcBef>
              <a:spcAft>
                <a:spcPts val="0"/>
              </a:spcAft>
              <a:buNone/>
            </a:pPr>
            <a:r>
              <a:rPr lang="en" sz="2400" dirty="0">
                <a:solidFill>
                  <a:srgbClr val="000000"/>
                </a:solidFill>
                <a:latin typeface="Franklin Gothic"/>
                <a:ea typeface="Franklin Gothic"/>
                <a:cs typeface="Franklin Gothic"/>
                <a:sym typeface="Franklin Gothic"/>
              </a:rPr>
              <a:t>Use your calendar or planner. When and how might you incorporate concepts from this session into your instruction this week?</a:t>
            </a:r>
            <a:endParaRPr sz="2400" dirty="0">
              <a:solidFill>
                <a:srgbClr val="000000"/>
              </a:solidFill>
              <a:latin typeface="Franklin Gothic"/>
              <a:ea typeface="Franklin Gothic"/>
              <a:cs typeface="Franklin Gothic"/>
              <a:sym typeface="Franklin Gothic"/>
            </a:endParaRPr>
          </a:p>
          <a:p>
            <a:pPr marL="0" lvl="0" indent="0" algn="l" rtl="0">
              <a:lnSpc>
                <a:spcPct val="90000"/>
              </a:lnSpc>
              <a:spcBef>
                <a:spcPts val="0"/>
              </a:spcBef>
              <a:spcAft>
                <a:spcPts val="0"/>
              </a:spcAft>
              <a:buNone/>
            </a:pPr>
            <a:endParaRPr sz="2400" dirty="0">
              <a:solidFill>
                <a:srgbClr val="000000"/>
              </a:solidFill>
              <a:latin typeface="Franklin Gothic"/>
              <a:ea typeface="Franklin Gothic"/>
              <a:cs typeface="Franklin Gothic"/>
              <a:sym typeface="Franklin Gothic"/>
            </a:endParaRPr>
          </a:p>
          <a:p>
            <a:pPr marL="0" lvl="0" indent="0" algn="l" rtl="0">
              <a:lnSpc>
                <a:spcPct val="90000"/>
              </a:lnSpc>
              <a:spcBef>
                <a:spcPts val="0"/>
              </a:spcBef>
              <a:spcAft>
                <a:spcPts val="0"/>
              </a:spcAft>
              <a:buNone/>
            </a:pPr>
            <a:r>
              <a:rPr lang="en" sz="2400" i="1" dirty="0">
                <a:solidFill>
                  <a:srgbClr val="000000"/>
                </a:solidFill>
                <a:latin typeface="Franklin Gothic"/>
                <a:ea typeface="Franklin Gothic"/>
                <a:cs typeface="Franklin Gothic"/>
                <a:sym typeface="Franklin Gothic"/>
              </a:rPr>
              <a:t>Designate a person to share with the larger group.</a:t>
            </a:r>
            <a:endParaRPr sz="2400" i="1" dirty="0">
              <a:solidFill>
                <a:srgbClr val="000000"/>
              </a:solidFill>
              <a:latin typeface="Franklin Gothic"/>
              <a:ea typeface="Franklin Gothic"/>
              <a:cs typeface="Franklin Gothic"/>
              <a:sym typeface="Franklin Gothic"/>
            </a:endParaRPr>
          </a:p>
          <a:p>
            <a:pPr marL="0" lvl="0" indent="0" algn="l" rtl="0">
              <a:lnSpc>
                <a:spcPct val="90000"/>
              </a:lnSpc>
              <a:spcBef>
                <a:spcPts val="0"/>
              </a:spcBef>
              <a:spcAft>
                <a:spcPts val="0"/>
              </a:spcAft>
              <a:buNone/>
            </a:pPr>
            <a:endParaRPr sz="2400" dirty="0">
              <a:solidFill>
                <a:srgbClr val="007780"/>
              </a:solidFill>
              <a:latin typeface="Franklin Gothic"/>
              <a:ea typeface="Franklin Gothic"/>
              <a:cs typeface="Franklin Gothic"/>
              <a:sym typeface="Franklin Gothic"/>
            </a:endParaRPr>
          </a:p>
          <a:p>
            <a:pPr marL="0" lvl="0" indent="0" algn="l" rtl="0">
              <a:lnSpc>
                <a:spcPct val="90000"/>
              </a:lnSpc>
              <a:spcBef>
                <a:spcPts val="0"/>
              </a:spcBef>
              <a:spcAft>
                <a:spcPts val="0"/>
              </a:spcAft>
              <a:buNone/>
            </a:pPr>
            <a:endParaRPr sz="4000" b="1" dirty="0">
              <a:solidFill>
                <a:srgbClr val="007780"/>
              </a:solidFill>
              <a:latin typeface="Franklin Gothic"/>
              <a:ea typeface="Franklin Gothic"/>
              <a:cs typeface="Franklin Gothic"/>
              <a:sym typeface="Franklin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1">
            <a:extLst>
              <a:ext uri="{C183D7F6-B498-43B3-948B-1728B52AA6E4}">
                <adec:decorative xmlns:adec="http://schemas.microsoft.com/office/drawing/2017/decorative" val="0"/>
              </a:ext>
            </a:extLst>
          </p:cNvPr>
          <p:cNvSpPr txBox="1">
            <a:spLocks noGrp="1"/>
          </p:cNvSpPr>
          <p:nvPr>
            <p:ph type="title"/>
          </p:nvPr>
        </p:nvSpPr>
        <p:spPr>
          <a:xfrm>
            <a:off x="96775" y="-76200"/>
            <a:ext cx="7456500" cy="994200"/>
          </a:xfrm>
          <a:prstGeom prst="rect">
            <a:avLst/>
          </a:prstGeom>
        </p:spPr>
        <p:txBody>
          <a:bodyPr spcFirstLastPara="1" wrap="square" lIns="68575" tIns="34275" rIns="68575" bIns="34275" anchor="ctr" anchorCtr="0">
            <a:normAutofit/>
          </a:bodyPr>
          <a:lstStyle/>
          <a:p>
            <a:r>
              <a:rPr lang="en" sz="2900" b="1">
                <a:latin typeface="Franklin Gothic"/>
                <a:sym typeface="Franklin Gothic"/>
              </a:rPr>
              <a:t>Sessions at a Glance</a:t>
            </a:r>
            <a:endParaRPr lang="en-US"/>
          </a:p>
        </p:txBody>
      </p:sp>
      <p:sp>
        <p:nvSpPr>
          <p:cNvPr id="167" name="Google Shape;167;p31">
            <a:extLst>
              <a:ext uri="{C183D7F6-B498-43B3-948B-1728B52AA6E4}">
                <adec:decorative xmlns:adec="http://schemas.microsoft.com/office/drawing/2017/decorative" val="0"/>
              </a:ext>
            </a:extLst>
          </p:cNvPr>
          <p:cNvSpPr txBox="1"/>
          <p:nvPr/>
        </p:nvSpPr>
        <p:spPr>
          <a:xfrm>
            <a:off x="5929375" y="918000"/>
            <a:ext cx="2241900" cy="35701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dirty="0">
              <a:latin typeface="Libre Franklin"/>
              <a:ea typeface="Libre Franklin"/>
              <a:cs typeface="Libre Franklin"/>
              <a:sym typeface="Libre Franklin"/>
            </a:endParaRPr>
          </a:p>
          <a:p>
            <a:r>
              <a:rPr lang="en-US" sz="2000" dirty="0">
                <a:latin typeface="Libre Franklin"/>
                <a:ea typeface="Libre Franklin"/>
                <a:cs typeface="Libre Franklin"/>
                <a:sym typeface="Libre Franklin"/>
              </a:rPr>
              <a:t>This document is a tool to know what to do before, during and after a learning session and is available on the </a:t>
            </a:r>
            <a:r>
              <a:rPr lang="en-US" sz="2000" dirty="0">
                <a:latin typeface="Libre Franklin"/>
                <a:ea typeface="Libre Franklin"/>
                <a:cs typeface="Libre Franklin"/>
                <a:sym typeface="Libre Franklin"/>
                <a:hlinkClick r:id="rId3"/>
              </a:rPr>
              <a:t>Landing Page</a:t>
            </a:r>
            <a:r>
              <a:rPr lang="en-US" sz="2000" dirty="0">
                <a:latin typeface="Libre Franklin"/>
                <a:ea typeface="Libre Franklin"/>
                <a:cs typeface="Libre Franklin"/>
                <a:sym typeface="Libre Franklin"/>
              </a:rPr>
              <a:t>. </a:t>
            </a:r>
            <a:endParaRPr sz="2000" dirty="0">
              <a:latin typeface="Libre Franklin"/>
              <a:ea typeface="Libre Franklin"/>
              <a:cs typeface="Libre Franklin"/>
              <a:sym typeface="Libre Franklin"/>
            </a:endParaRPr>
          </a:p>
          <a:p>
            <a:pPr marL="0" lvl="0" indent="0" algn="l" rtl="0">
              <a:spcBef>
                <a:spcPts val="0"/>
              </a:spcBef>
              <a:spcAft>
                <a:spcPts val="0"/>
              </a:spcAft>
              <a:buNone/>
            </a:pPr>
            <a:endParaRPr sz="2000" dirty="0">
              <a:latin typeface="Libre Franklin"/>
              <a:ea typeface="Libre Franklin"/>
              <a:cs typeface="Libre Franklin"/>
              <a:sym typeface="Libre Franklin"/>
            </a:endParaRPr>
          </a:p>
        </p:txBody>
      </p:sp>
      <p:pic>
        <p:nvPicPr>
          <p:cNvPr id="3" name="Picture 2">
            <a:extLst>
              <a:ext uri="{FF2B5EF4-FFF2-40B4-BE49-F238E27FC236}">
                <a16:creationId xmlns:a16="http://schemas.microsoft.com/office/drawing/2014/main" id="{C0D1BA0D-0BB7-5814-173C-EBCD270F808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6069" y="878477"/>
            <a:ext cx="5227773" cy="3886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6347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6"/>
          <p:cNvSpPr txBox="1">
            <a:spLocks noGrp="1"/>
          </p:cNvSpPr>
          <p:nvPr>
            <p:ph type="title"/>
          </p:nvPr>
        </p:nvSpPr>
        <p:spPr>
          <a:xfrm>
            <a:off x="322375" y="1568325"/>
            <a:ext cx="61101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dirty="0">
              <a:latin typeface="Franklin Gothic"/>
              <a:ea typeface="Franklin Gothic"/>
              <a:cs typeface="Franklin Gothic"/>
              <a:sym typeface="Franklin Gothic"/>
            </a:endParaRPr>
          </a:p>
          <a:p>
            <a:pPr marL="0" lvl="0" indent="0" algn="l" rtl="0">
              <a:spcBef>
                <a:spcPts val="0"/>
              </a:spcBef>
              <a:spcAft>
                <a:spcPts val="0"/>
              </a:spcAft>
              <a:buNone/>
            </a:pPr>
            <a:r>
              <a:rPr lang="en" sz="6000" b="1" dirty="0">
                <a:latin typeface="Franklin Gothic"/>
                <a:ea typeface="Franklin Gothic"/>
                <a:cs typeface="Franklin Gothic"/>
                <a:sym typeface="Franklin Gothic"/>
              </a:rPr>
              <a:t>Connecting Skilled Reading to Skilled Writing</a:t>
            </a:r>
            <a:endParaRPr sz="4000" b="1" dirty="0">
              <a:latin typeface="Franklin Gothic"/>
              <a:ea typeface="Franklin Gothic"/>
              <a:cs typeface="Franklin Gothic"/>
              <a:sym typeface="Franklin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8"/>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Session Learning Objectives:</a:t>
            </a:r>
            <a:endParaRPr b="1" dirty="0">
              <a:latin typeface="Franklin Gothic"/>
              <a:ea typeface="Franklin Gothic"/>
              <a:cs typeface="Franklin Gothic"/>
              <a:sym typeface="Franklin Gothic"/>
            </a:endParaRPr>
          </a:p>
        </p:txBody>
      </p:sp>
      <p:sp>
        <p:nvSpPr>
          <p:cNvPr id="137" name="Google Shape;137;p28"/>
          <p:cNvSpPr txBox="1"/>
          <p:nvPr/>
        </p:nvSpPr>
        <p:spPr>
          <a:xfrm>
            <a:off x="279175" y="1288200"/>
            <a:ext cx="8302200" cy="37029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rgbClr val="102649"/>
              </a:buClr>
              <a:buSzPts val="2100"/>
              <a:buFont typeface="Libre Franklin"/>
              <a:buAutoNum type="arabicPeriod"/>
            </a:pPr>
            <a:r>
              <a:rPr lang="en-US" sz="2100" dirty="0">
                <a:solidFill>
                  <a:srgbClr val="102649"/>
                </a:solidFill>
                <a:latin typeface="Franklin Gothic"/>
                <a:ea typeface="Franklin Gothic"/>
                <a:cs typeface="Franklin Gothic"/>
                <a:sym typeface="Franklin Gothic"/>
              </a:rPr>
              <a:t>Participants will learn strategies for reading and teaching </a:t>
            </a:r>
            <a:r>
              <a:rPr lang="en-US" sz="2100" b="1" dirty="0">
                <a:solidFill>
                  <a:srgbClr val="102649"/>
                </a:solidFill>
                <a:latin typeface="Franklin Gothic"/>
                <a:ea typeface="Franklin Gothic"/>
                <a:cs typeface="Franklin Gothic"/>
                <a:sym typeface="Franklin Gothic"/>
              </a:rPr>
              <a:t>complex, grade level text</a:t>
            </a:r>
            <a:r>
              <a:rPr lang="en-US" sz="2100" dirty="0">
                <a:solidFill>
                  <a:srgbClr val="102649"/>
                </a:solidFill>
                <a:latin typeface="Franklin Gothic"/>
                <a:ea typeface="Franklin Gothic"/>
                <a:cs typeface="Franklin Gothic"/>
                <a:sym typeface="Franklin Gothic"/>
              </a:rPr>
              <a:t> </a:t>
            </a:r>
            <a:r>
              <a:rPr lang="en-US" sz="2100" b="1" dirty="0">
                <a:solidFill>
                  <a:srgbClr val="102649"/>
                </a:solidFill>
                <a:latin typeface="Franklin Gothic"/>
                <a:ea typeface="Franklin Gothic"/>
                <a:cs typeface="Franklin Gothic"/>
                <a:sym typeface="Franklin Gothic"/>
              </a:rPr>
              <a:t>(i.e., “stretch” texts) </a:t>
            </a:r>
            <a:r>
              <a:rPr lang="en-US" sz="2100" dirty="0">
                <a:solidFill>
                  <a:srgbClr val="102649"/>
                </a:solidFill>
                <a:latin typeface="Franklin Gothic"/>
                <a:ea typeface="Franklin Gothic"/>
                <a:cs typeface="Franklin Gothic"/>
                <a:sym typeface="Franklin Gothic"/>
              </a:rPr>
              <a:t>with developing readers. </a:t>
            </a:r>
          </a:p>
          <a:p>
            <a:pPr marL="457200" lvl="0" indent="0" algn="l" rtl="0">
              <a:spcBef>
                <a:spcPts val="0"/>
              </a:spcBef>
              <a:spcAft>
                <a:spcPts val="0"/>
              </a:spcAft>
              <a:buNone/>
            </a:pPr>
            <a:endParaRPr lang="en-US" sz="2100" dirty="0">
              <a:solidFill>
                <a:srgbClr val="102649"/>
              </a:solidFill>
              <a:latin typeface="Franklin Gothic"/>
              <a:ea typeface="Franklin Gothic"/>
              <a:cs typeface="Franklin Gothic"/>
              <a:sym typeface="Franklin Gothic"/>
            </a:endParaRPr>
          </a:p>
          <a:p>
            <a:pPr marL="457200" lvl="0" indent="0" algn="l" rtl="0">
              <a:spcBef>
                <a:spcPts val="0"/>
              </a:spcBef>
              <a:spcAft>
                <a:spcPts val="0"/>
              </a:spcAft>
              <a:buNone/>
            </a:pPr>
            <a:endParaRPr lang="en-US" sz="2100" dirty="0">
              <a:solidFill>
                <a:srgbClr val="102649"/>
              </a:solidFill>
              <a:latin typeface="Franklin Gothic"/>
              <a:ea typeface="Franklin Gothic"/>
              <a:cs typeface="Franklin Gothic"/>
              <a:sym typeface="Franklin Gothic"/>
            </a:endParaRPr>
          </a:p>
          <a:p>
            <a:pPr marL="95250" lvl="0" algn="l" rtl="0">
              <a:spcBef>
                <a:spcPts val="0"/>
              </a:spcBef>
              <a:spcAft>
                <a:spcPts val="0"/>
              </a:spcAft>
              <a:buClr>
                <a:srgbClr val="102649"/>
              </a:buClr>
              <a:buSzPts val="2100"/>
            </a:pPr>
            <a:r>
              <a:rPr lang="en-US" sz="2100" dirty="0">
                <a:solidFill>
                  <a:srgbClr val="102649"/>
                </a:solidFill>
                <a:latin typeface="Franklin Gothic"/>
                <a:ea typeface="Franklin Gothic"/>
                <a:cs typeface="Franklin Gothic"/>
                <a:sym typeface="Franklin Gothic"/>
              </a:rPr>
              <a:t>2.  Participants will learn evidence-based practices to </a:t>
            </a:r>
            <a:r>
              <a:rPr lang="en-US" sz="2100" b="1" dirty="0">
                <a:solidFill>
                  <a:srgbClr val="102649"/>
                </a:solidFill>
                <a:latin typeface="Franklin Gothic"/>
                <a:ea typeface="Franklin Gothic"/>
                <a:cs typeface="Franklin Gothic"/>
                <a:sym typeface="Franklin Gothic"/>
              </a:rPr>
              <a:t>connect reading and writing</a:t>
            </a:r>
            <a:r>
              <a:rPr lang="en-US" sz="2100" dirty="0">
                <a:solidFill>
                  <a:srgbClr val="102649"/>
                </a:solidFill>
                <a:latin typeface="Franklin Gothic"/>
                <a:ea typeface="Franklin Gothic"/>
                <a:cs typeface="Franklin Gothic"/>
                <a:sym typeface="Franklin Gothic"/>
              </a:rPr>
              <a:t>. </a:t>
            </a: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DE Main 2021">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2025-02-14T13:31:29+00:00</Publication_x0020_Date>
    <Audience1 xmlns="3a62de7d-ba57-4f43-9dae-9623ba637be0"/>
    <_dlc_DocId xmlns="3a62de7d-ba57-4f43-9dae-9623ba637be0">KYED-536-2203</_dlc_DocId>
    <_dlc_DocIdUrl xmlns="3a62de7d-ba57-4f43-9dae-9623ba637be0">
      <Url>https://www.education.ky.gov/curriculum/standards/kyacadstand/_layouts/15/DocIdRedir.aspx?ID=KYED-536-2203</Url>
      <Description>KYED-536-2203</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71007E6-EDED-4206-AAAD-DDEB55D47CC9}"/>
</file>

<file path=customXml/itemProps2.xml><?xml version="1.0" encoding="utf-8"?>
<ds:datastoreItem xmlns:ds="http://schemas.openxmlformats.org/officeDocument/2006/customXml" ds:itemID="{57191C74-411E-4224-8AF8-BCEC44474E93}">
  <ds:schemaRefs>
    <ds:schemaRef ds:uri="http://schemas.microsoft.com/sharepoint/v3/contenttype/forms"/>
  </ds:schemaRefs>
</ds:datastoreItem>
</file>

<file path=customXml/itemProps3.xml><?xml version="1.0" encoding="utf-8"?>
<ds:datastoreItem xmlns:ds="http://schemas.openxmlformats.org/officeDocument/2006/customXml" ds:itemID="{9BC179CC-4ADE-4BBB-AAF3-519668DCA43A}">
  <ds:schemaRefs>
    <ds:schemaRef ds:uri="http://schemas.microsoft.com/office/2006/metadata/properties"/>
    <ds:schemaRef ds:uri="http://schemas.microsoft.com/office/infopath/2007/PartnerControls"/>
  </ds:schemaRefs>
</ds:datastoreItem>
</file>

<file path=customXml/itemProps4.xml><?xml version="1.0" encoding="utf-8"?>
<ds:datastoreItem xmlns:ds="http://schemas.openxmlformats.org/officeDocument/2006/customXml" ds:itemID="{21CB46A1-CAEC-43AB-A26E-B2BF53D22557}"/>
</file>

<file path=docProps/app.xml><?xml version="1.0" encoding="utf-8"?>
<Properties xmlns="http://schemas.openxmlformats.org/officeDocument/2006/extended-properties" xmlns:vt="http://schemas.openxmlformats.org/officeDocument/2006/docPropsVTypes">
  <TotalTime>34</TotalTime>
  <Words>9696</Words>
  <Application>Microsoft Office PowerPoint</Application>
  <PresentationFormat>On-screen Show (16:9)</PresentationFormat>
  <Paragraphs>722</Paragraphs>
  <Slides>63</Slides>
  <Notes>63</Notes>
  <HiddenSlides>7</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63</vt:i4>
      </vt:variant>
    </vt:vector>
  </HeadingPairs>
  <TitlesOfParts>
    <vt:vector size="74" baseType="lpstr">
      <vt:lpstr>Franklin Gothic</vt:lpstr>
      <vt:lpstr>Libre Franklin</vt:lpstr>
      <vt:lpstr>Franklin Gothic,Sans-Serif</vt:lpstr>
      <vt:lpstr>Arial</vt:lpstr>
      <vt:lpstr>Merriweather</vt:lpstr>
      <vt:lpstr>Calibri</vt:lpstr>
      <vt:lpstr>Libre Franklin Medium</vt:lpstr>
      <vt:lpstr>Century Gothic</vt:lpstr>
      <vt:lpstr>Helvetica Neue</vt:lpstr>
      <vt:lpstr>Simple Light</vt:lpstr>
      <vt:lpstr>KDE Main 2021</vt:lpstr>
      <vt:lpstr> Session 6: Connecting Skilled Reading to Skilled Writing</vt:lpstr>
      <vt:lpstr>A Note to Facilitators Leading a Group: </vt:lpstr>
      <vt:lpstr>A Note to Individuals Completing this Series: </vt:lpstr>
      <vt:lpstr>Series Overview</vt:lpstr>
      <vt:lpstr>Series Goals:</vt:lpstr>
      <vt:lpstr>With small and intentional shifts, we can make a real difference for the students in our classes right now who need supports as readers.</vt:lpstr>
      <vt:lpstr>Sessions at a Glance</vt:lpstr>
      <vt:lpstr> Connecting Skilled Reading to Skilled Writing</vt:lpstr>
      <vt:lpstr>Session Learning Objectives:</vt:lpstr>
      <vt:lpstr>Learning Agreements </vt:lpstr>
      <vt:lpstr>Materials Needed for This Learning:</vt:lpstr>
      <vt:lpstr>This slide details the topics from the IES Guide we will be using to study during this series.</vt:lpstr>
      <vt:lpstr> Major Takeaways from this Series</vt:lpstr>
      <vt:lpstr>Major Takeaways from This Series:</vt:lpstr>
      <vt:lpstr>What is essential for grades 6-12 reading?</vt:lpstr>
      <vt:lpstr>Major Takeaways from Session 2:</vt:lpstr>
      <vt:lpstr>Major Takeaways from Session 3:</vt:lpstr>
      <vt:lpstr>Major Takeaways from Session 4:</vt:lpstr>
      <vt:lpstr>Our last session: Comprehension as Both Process and Product!</vt:lpstr>
      <vt:lpstr>This Session Draws From:</vt:lpstr>
      <vt:lpstr> What does the IES Guide say about “stretch” texts?</vt:lpstr>
      <vt:lpstr>Why purposefully use challenging texts?</vt:lpstr>
      <vt:lpstr>17%  of assignments in The Opportunity Myth study required grade-level work. </vt:lpstr>
      <vt:lpstr>How might we support students when reading stretch texts?</vt:lpstr>
      <vt:lpstr>What makes text complex?</vt:lpstr>
      <vt:lpstr>What makes text complex? (Updated 2022)</vt:lpstr>
      <vt:lpstr>Text Complexity Resources to Consider: Text Complexity Module</vt:lpstr>
      <vt:lpstr>Text Complexity  Resources to Consider: Text Talk Protocol</vt:lpstr>
      <vt:lpstr>Limitations of Quantitative Measurement</vt:lpstr>
      <vt:lpstr>Supporting Students with Stretch Text</vt:lpstr>
      <vt:lpstr>Is assigning a text to read the same as teaching?</vt:lpstr>
      <vt:lpstr>2. Provide significant support as the group works through the text together.   IN GROUPS: Consider a complex text your students will read this week. Based on what we have been learning, identify the supports you might provide for challenging: words sentences ideas </vt:lpstr>
      <vt:lpstr> The Simple View of Writing &amp; the Writing Rope</vt:lpstr>
      <vt:lpstr>What makes writing challenging?</vt:lpstr>
      <vt:lpstr>Review: The Simple View of Reading</vt:lpstr>
      <vt:lpstr>The Simple View of Writing </vt:lpstr>
      <vt:lpstr>The Writing Rope (Sedita, 2019)</vt:lpstr>
      <vt:lpstr> How is writing taught in younger grades?</vt:lpstr>
      <vt:lpstr>When do K-5 students learn essential writing skills?</vt:lpstr>
      <vt:lpstr>Grade-level Expectations</vt:lpstr>
      <vt:lpstr>How is writing taught in younger grades?</vt:lpstr>
      <vt:lpstr> What is Text-Based Writing?</vt:lpstr>
      <vt:lpstr>Grade-Level Overviews: pp. 20, 222, 319</vt:lpstr>
      <vt:lpstr>*Grade-Level Overviews: pp. 20, 222, 319</vt:lpstr>
      <vt:lpstr>What do the Kentucky Academic Standards expect from middle and high school students as writers?</vt:lpstr>
      <vt:lpstr>93% </vt:lpstr>
      <vt:lpstr> Three Types of Text-Based Writing</vt:lpstr>
      <vt:lpstr>Three Types of Text-Based Writing</vt:lpstr>
      <vt:lpstr>Writing to Learn</vt:lpstr>
      <vt:lpstr>Writing to Learn </vt:lpstr>
      <vt:lpstr>Writing to Demonstrate Learning</vt:lpstr>
      <vt:lpstr>Writing to Demonstrate Learning </vt:lpstr>
      <vt:lpstr>Writing for Publication</vt:lpstr>
      <vt:lpstr>Sentence Expansion &amp; Combining</vt:lpstr>
      <vt:lpstr>Sentence Expansion in HQIRs</vt:lpstr>
      <vt:lpstr>Sentence Expansion Example</vt:lpstr>
      <vt:lpstr>Sentence Expansion from the Hochman Method</vt:lpstr>
      <vt:lpstr>Sentence Expansion from the Hochman Method: Let’s Try One!</vt:lpstr>
      <vt:lpstr>Sentence Combining for Specific Writing Needs</vt:lpstr>
      <vt:lpstr>Sentence Combining in HQIRs</vt:lpstr>
      <vt:lpstr>Sentence Combining without an HQIR:</vt:lpstr>
      <vt:lpstr>A Closing Thought on Writing:</vt:lpstr>
      <vt:lpstr> Reflection: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Placido, Tabor - Office of Teaching and Learning</cp:lastModifiedBy>
  <cp:revision>3</cp:revision>
  <dcterms:modified xsi:type="dcterms:W3CDTF">2025-02-14T13:30:39Z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b544694-0027-44fa-bee4-2648c0363f9d_Enabled">
    <vt:lpwstr>true</vt:lpwstr>
  </property>
  <property fmtid="{D5CDD505-2E9C-101B-9397-08002B2CF9AE}" pid="3" name="MSIP_Label_eb544694-0027-44fa-bee4-2648c0363f9d_SetDate">
    <vt:lpwstr>2025-02-14T12:35:53Z</vt:lpwstr>
  </property>
  <property fmtid="{D5CDD505-2E9C-101B-9397-08002B2CF9AE}" pid="4" name="MSIP_Label_eb544694-0027-44fa-bee4-2648c0363f9d_Method">
    <vt:lpwstr>Standard</vt:lpwstr>
  </property>
  <property fmtid="{D5CDD505-2E9C-101B-9397-08002B2CF9AE}" pid="5" name="MSIP_Label_eb544694-0027-44fa-bee4-2648c0363f9d_Name">
    <vt:lpwstr>defa4170-0d19-0005-0004-bc88714345d2</vt:lpwstr>
  </property>
  <property fmtid="{D5CDD505-2E9C-101B-9397-08002B2CF9AE}" pid="6" name="MSIP_Label_eb544694-0027-44fa-bee4-2648c0363f9d_SiteId">
    <vt:lpwstr>9360c11f-90e6-4706-ad00-25fcdc9e2ed1</vt:lpwstr>
  </property>
  <property fmtid="{D5CDD505-2E9C-101B-9397-08002B2CF9AE}" pid="7" name="MSIP_Label_eb544694-0027-44fa-bee4-2648c0363f9d_ActionId">
    <vt:lpwstr>1bc9c13b-640b-428b-be97-81d8daf308d1</vt:lpwstr>
  </property>
  <property fmtid="{D5CDD505-2E9C-101B-9397-08002B2CF9AE}" pid="8" name="MSIP_Label_eb544694-0027-44fa-bee4-2648c0363f9d_ContentBits">
    <vt:lpwstr>0</vt:lpwstr>
  </property>
  <property fmtid="{D5CDD505-2E9C-101B-9397-08002B2CF9AE}" pid="9" name="MSIP_Label_eb544694-0027-44fa-bee4-2648c0363f9d_Tag">
    <vt:lpwstr>10, 3, 0, 1</vt:lpwstr>
  </property>
  <property fmtid="{D5CDD505-2E9C-101B-9397-08002B2CF9AE}" pid="10" name="ContentTypeId">
    <vt:lpwstr>0x0101001BEB557DBE01834EAB47A683706DCD5B001CB4B9AB93836842A61C86EAD5F20BA7</vt:lpwstr>
  </property>
  <property fmtid="{D5CDD505-2E9C-101B-9397-08002B2CF9AE}" pid="11" name="_dlc_DocIdItemGuid">
    <vt:lpwstr>31d412e3-b54b-48ea-b950-183299adab16</vt:lpwstr>
  </property>
</Properties>
</file>