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4"/>
    <p:sldMasterId id="2147483679"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1CF05C-1D97-4057-863E-EE7E3FDF9BB4}">
  <a:tblStyle styleId="{091CF05C-1D97-4057-863E-EE7E3FDF9B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55288" autoAdjust="0"/>
  </p:normalViewPr>
  <p:slideViewPr>
    <p:cSldViewPr snapToGrid="0">
      <p:cViewPr varScale="1">
        <p:scale>
          <a:sx n="75" d="100"/>
          <a:sy n="75" d="100"/>
        </p:scale>
        <p:origin x="160" y="256"/>
      </p:cViewPr>
      <p:guideLst>
        <p:guide pos="720"/>
        <p:guide pos="5040"/>
        <p:guide orient="horz" pos="1800"/>
      </p:guideLst>
    </p:cSldViewPr>
  </p:slideViewPr>
  <p:outlineViewPr>
    <p:cViewPr>
      <p:scale>
        <a:sx n="33" d="100"/>
        <a:sy n="33" d="100"/>
      </p:scale>
      <p:origin x="0" y="-254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viewProps" Target="viewProps.xml"/><Relationship Id="rId7" Type="http://schemas.openxmlformats.org/officeDocument/2006/relationships/slide" Target="slides/slide2.xml"/><Relationship Id="rId16" Type="http://schemas.openxmlformats.org/officeDocument/2006/relationships/presProps" Target="presProps.xml"/><Relationship Id="rId2" Type="http://schemas.openxmlformats.org/officeDocument/2006/relationships/customXml" Target="../customXml/item2.xml"/><Relationship Id="rId20" Type="http://schemas.openxmlformats.org/officeDocument/2006/relationships/customXml" Target="../customXml/item4.xml"/><Relationship Id="rId11"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tableStyles" Target="tableStyles.xml"/><Relationship Id="rId10" Type="http://schemas.openxmlformats.org/officeDocument/2006/relationships/slide" Target="slides/slide5.xml"/><Relationship Id="rId14"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1 min [Facilitator: Prepare 2 posters “Noticings” and “Adjustments”]</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Frame: </a:t>
            </a:r>
            <a:r>
              <a:rPr lang="en" i="1" dirty="0">
                <a:solidFill>
                  <a:schemeClr val="dk1"/>
                </a:solidFill>
                <a:latin typeface="Poppins"/>
                <a:ea typeface="Poppins"/>
                <a:cs typeface="Poppins"/>
                <a:sym typeface="Poppins"/>
              </a:rPr>
              <a:t>“Welcome to our third sub-topic in our vocabulary content cycle. Today’s session will serve as an introduction to explicit vocabulary instruction and its role in supporting literacy. Just as athletes become better at their sport simply by playing it, so too our students build their vocabulary simply through the act of reading! However, just as athletes also benefit from the intentional support of coaches, so too do our students benefit from direct support with vocabulary through explicit instruction.”</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Session Length:</a:t>
            </a:r>
            <a:r>
              <a:rPr lang="en" dirty="0">
                <a:solidFill>
                  <a:schemeClr val="dk1"/>
                </a:solidFill>
                <a:latin typeface="Poppins"/>
                <a:ea typeface="Poppins"/>
                <a:cs typeface="Poppins"/>
                <a:sym typeface="Poppins"/>
              </a:rPr>
              <a:t> 90 minutes</a:t>
            </a:r>
            <a:endParaRPr b="1" dirty="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Let’s begin by considering our students!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Reflect:</a:t>
            </a:r>
            <a:r>
              <a:rPr lang="en">
                <a:solidFill>
                  <a:schemeClr val="dk1"/>
                </a:solidFill>
                <a:latin typeface="Poppins"/>
                <a:ea typeface="Poppins"/>
                <a:cs typeface="Poppins"/>
                <a:sym typeface="Poppins"/>
              </a:rPr>
              <a:t>  Consider one of your priority students who is struggling with complex texts due to vocabulary. What is one example of progress they’ve made in the last week due to implicit vocabulary instruction? What student misunderstandings could result if we solely relied on implicit vocabulary instruction?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Reflect independently.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4 min: Stand-pair-share. </a:t>
            </a: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400"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Thank you all for sharing! There are so many words that students can learn just through reading and some intentional teacher support along the way. You all are making so much meaningful progress with your students! However, as I heard many of you share with each other just now, there are some words that are more nuanced, abstract, and essential for students to understand, and for those words there are benefits to giving students more explicit practice. In particular, this can be important for our ELL students. That’s what we’ll explore today as we examine explicit vocabulary instruction!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share about a particular student and the potential limits of implicit vocabulary instruction. </a:t>
            </a:r>
            <a:endParaRPr>
              <a:solidFill>
                <a:srgbClr val="222222"/>
              </a:solidFill>
              <a:highlight>
                <a:schemeClr val="lt1"/>
              </a:highlight>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ba58e55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ba58e55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1 min</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Cycle Overview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are the objectives for the session.  May I have 2 volunteers read them aloud?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is our path for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2fbebe51f_0_2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2fbebe51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12 min</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dirty="0">
                <a:solidFill>
                  <a:schemeClr val="dk1"/>
                </a:solidFill>
                <a:latin typeface="Poppins"/>
                <a:ea typeface="Poppins"/>
                <a:cs typeface="Poppins"/>
                <a:sym typeface="Poppins"/>
              </a:rPr>
              <a:t>Directions/Framing:</a:t>
            </a:r>
            <a:endParaRPr b="1" u="sng"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Let’s begin by returning to our pre-work reading to make sure that we understand the key points around explicit vocabulary instruction.</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1 min: Participants take out notes from pre-work.</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2 min: Facilitator Frame. In order to review and deepen our understanding, we are going to leverage a strategy called “Give One, Get One, Move On!” AKA “GOGOMO”. This is a strategy that can be used to deepen understanding of concepts or vocabulary words. Has anyone used this strategy before? Can you explain how it works? </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There are a number of different versions of this protocol. Here’s how we’ll use it today. You’ll see in your handout you have a 3x3 grid. </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The first thing you will do is fill in 3-5 of the boxes in that grid with key points about Explicit Vocabulary Instruction, considering the reflection questions on the slide.</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The second thing we’ll do then is “mingle” around as a group, with you all exchanging information with each other about Explicit Vocabulary Instruction, in order to fill in the entire grid with 9 distinct pieces of information that connect to the reflection questions. </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4 min: Participants fill in 3-5 pieces of information about Explicit Vocabulary Instruction into their grid.</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5 min: Participants mingle around the room, pairing with each other in order to “give one” and “get one,” filling up their grid with information about explicit vocabulary instruction.</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Thank you all for engaging! Really exciting to see the way you’ve named the important key points about explicit vocabulary instruction. </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dirty="0">
                <a:solidFill>
                  <a:schemeClr val="dk1"/>
                </a:solidFill>
                <a:latin typeface="Poppins"/>
                <a:ea typeface="Poppins"/>
                <a:cs typeface="Poppins"/>
                <a:sym typeface="Poppins"/>
              </a:rPr>
              <a:t>Look or Listen Fors/Evidence of Mastery:</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US" u="none" dirty="0">
                <a:solidFill>
                  <a:srgbClr val="1155CC"/>
                </a:solidFill>
                <a:highlight>
                  <a:schemeClr val="lt1"/>
                </a:highlight>
                <a:latin typeface="Poppins"/>
                <a:ea typeface="Poppins"/>
                <a:cs typeface="Poppins"/>
                <a:sym typeface="Poppins"/>
              </a:rPr>
              <a:t>See Facilitator’s Handout for examples.</a:t>
            </a:r>
            <a:endParaRPr u="none" dirty="0">
              <a:solidFill>
                <a:schemeClr val="dk1"/>
              </a:solidFill>
              <a:latin typeface="Poppins"/>
              <a:ea typeface="Poppins"/>
              <a:cs typeface="Poppins"/>
              <a:sym typeface="Poppins"/>
            </a:endParaRPr>
          </a:p>
          <a:p>
            <a:pPr marL="0" lvl="0" indent="0" algn="l" rtl="0">
              <a:spcBef>
                <a:spcPts val="0"/>
              </a:spcBef>
              <a:spcAft>
                <a:spcPts val="0"/>
              </a:spcAft>
              <a:buNone/>
            </a:pPr>
            <a:endParaRPr b="1" dirty="0">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2fbebeb94_0_3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2fbebeb94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10 min</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dirty="0">
                <a:solidFill>
                  <a:schemeClr val="dk1"/>
                </a:solidFill>
                <a:latin typeface="Poppins"/>
                <a:ea typeface="Poppins"/>
                <a:cs typeface="Poppins"/>
                <a:sym typeface="Poppins"/>
              </a:rPr>
              <a:t>Directions/Framing:</a:t>
            </a:r>
            <a:endParaRPr i="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5 min: As a check for understanding, participants synthesize their key takeaways to the three questions on a notecard.</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5 min: Facilitator can address or capture new questions that are surfacing about explicit vocabulary instruction.</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dirty="0">
                <a:solidFill>
                  <a:schemeClr val="dk1"/>
                </a:solidFill>
                <a:latin typeface="Poppins"/>
                <a:ea typeface="Poppins"/>
                <a:cs typeface="Poppins"/>
                <a:sym typeface="Poppins"/>
              </a:rPr>
              <a:t>Look or Listen Fors/Evidence of Mastery:</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0" u="none" dirty="0">
                <a:solidFill>
                  <a:srgbClr val="1155CC"/>
                </a:solidFill>
                <a:highlight>
                  <a:schemeClr val="lt1"/>
                </a:highlight>
                <a:latin typeface="Poppins"/>
                <a:ea typeface="Poppins"/>
                <a:cs typeface="Poppins"/>
                <a:sym typeface="Poppins"/>
              </a:rPr>
              <a:t>See Facilitator’s Handout for examples.</a:t>
            </a:r>
            <a:endParaRPr b="0" u="none" dirty="0">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55fd95fc7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655fd95f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 Principles of Explicit Vocabulary Instruction (3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“Here are some key takeaways about Explicit Vocabulary Instruction, many of which you have surfaced.”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Provide time for teachers to review the slide and ask clarifying questions, as needed.</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and/or Listen For:</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Steps for explicit vocabulary instruction are: 1) Word selection; 2) Accurate and student-friendly definition; 3) Parameters of use; 4) Active practice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 Selection: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Typically focus on Tier 2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appear in a text students are reading that is critical to comprehension and that students may not know</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relate to the content being taught and would be helpful when discussing a text (even if the word doesn’t appear in the text itself)</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can help students develop awareness of and practice shades of meaning (e.g., gaze vs. glance) or upgrade their word choice (e.g., good vs. acceptable, favorable, or satisfactory)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Accurate &amp; Student Friendly Definition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Provide students with the definition of the front-end of the explicit vocabulary instruction so they can spend most of their time practicing the word vs. figuring out what it means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Create definitions that don’t use jargon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Try to keep the definition brief, but avoid oversimplifying the definition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Make sure the definition uses words students already know</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Make sure the definition matches the word’s part of speech</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When providing the definition, model its use in a sentence and consider ways to “make it stick” like showing a visual or using a gesture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Parameters of Use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Tell students how the word is commonly used and how it is not commonly used (e.g., tame is used to describe animals not people)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Tell students about any word partners that apply (e.g., “foist” is almost always followed by the word “upon”)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Provide practice exploring the way the word can be changed into different parts of speech, or adjusted with prefixes and suffixes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Help students discern shades of meaning by explaining how the word is similar to and different from other words (e.g., glum and dejected are both sad feelings, but glum is not as strong as dejected)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Active Practice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when a word would (and would not apply): “Would it be accurate to say Aunt Alexandra is acting like a tyrant in this scene? Explain.”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combine new words. “Could a tyrant ever be humble? Why or why not?”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narrate the story. “Can a group ever exert tyranny over another group? How? Explain how a group of people in To Kill a Mockingbird make decisions that are tyrannical.”</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define a change: “How is it different to state that Aunt Alexandra is being tyrannical as opposed to, say, bossy?”</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students to change the form of the word and use it in a different part of speech.</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Make sure students say the word in their practice and that their use is detailed enough to demonstrate understanding of the word.</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Correct when students use the word incorrectly or imprecisely.</a:t>
            </a:r>
            <a:endParaRPr>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2fbebeb94_0_3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2fbebeb94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 30 min.</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a:t>
            </a:r>
            <a:br>
              <a:rPr lang="en" b="1">
                <a:solidFill>
                  <a:schemeClr val="dk1"/>
                </a:solidFill>
                <a:latin typeface="Poppins"/>
                <a:ea typeface="Poppins"/>
                <a:cs typeface="Poppins"/>
                <a:sym typeface="Poppins"/>
              </a:rPr>
            </a:b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Finally, let’s conclude with a reflection on why this matters and where we go next! Take 2 minutes to reflect.</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Stand up, find someone you haven’t talked with yet today, and share out your reflections.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reflect on a specific student and next step.</a:t>
            </a: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87" name="Google Shape;87;p18"/>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8" name="Google Shape;88;p18"/>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8"/>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a:stretch/>
        </p:blipFill>
        <p:spPr>
          <a:xfrm>
            <a:off x="0" y="0"/>
            <a:ext cx="9144000" cy="5715003"/>
          </a:xfrm>
          <a:prstGeom prst="rect">
            <a:avLst/>
          </a:prstGeom>
          <a:noFill/>
          <a:ln>
            <a:noFill/>
          </a:ln>
        </p:spPr>
      </p:pic>
      <p:sp>
        <p:nvSpPr>
          <p:cNvPr id="92" name="Google Shape;92;p19"/>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3" name="Google Shape;93;p19"/>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5513625"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6" name="Google Shape;96;p20"/>
          <p:cNvSpPr txBox="1">
            <a:spLocks noGrp="1"/>
          </p:cNvSpPr>
          <p:nvPr>
            <p:ph type="title"/>
          </p:nvPr>
        </p:nvSpPr>
        <p:spPr>
          <a:xfrm>
            <a:off x="1143000" y="1152000"/>
            <a:ext cx="32529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7" name="Google Shape;97;p20"/>
          <p:cNvSpPr txBox="1">
            <a:spLocks noGrp="1"/>
          </p:cNvSpPr>
          <p:nvPr>
            <p:ph type="subTitle" idx="2"/>
          </p:nvPr>
        </p:nvSpPr>
        <p:spPr>
          <a:xfrm>
            <a:off x="551365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98" name="Google Shape;98;p20"/>
          <p:cNvCxnSpPr/>
          <p:nvPr/>
        </p:nvCxnSpPr>
        <p:spPr>
          <a:xfrm>
            <a:off x="5139500" y="1152000"/>
            <a:ext cx="0" cy="34110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3">
            <a:alphaModFix/>
          </a:blip>
          <a:srcRect/>
          <a:stretch/>
        </p:blipFill>
        <p:spPr>
          <a:xfrm>
            <a:off x="0" y="0"/>
            <a:ext cx="9144000" cy="5714999"/>
          </a:xfrm>
          <a:prstGeom prst="rect">
            <a:avLst/>
          </a:prstGeom>
          <a:noFill/>
          <a:ln>
            <a:noFill/>
          </a:ln>
        </p:spPr>
      </p:pic>
      <p:sp>
        <p:nvSpPr>
          <p:cNvPr id="101" name="Google Shape;101;p21"/>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03" name="Google Shape;103;p21"/>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6" name="Google Shape;106;p22"/>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7"/>
        <p:cNvGrpSpPr/>
        <p:nvPr/>
      </p:nvGrpSpPr>
      <p:grpSpPr>
        <a:xfrm>
          <a:off x="0" y="0"/>
          <a:ext cx="0" cy="0"/>
          <a:chOff x="0" y="0"/>
          <a:chExt cx="0" cy="0"/>
        </a:xfrm>
      </p:grpSpPr>
      <p:pic>
        <p:nvPicPr>
          <p:cNvPr id="108" name="Google Shape;108;p23"/>
          <p:cNvPicPr preferRelativeResize="0"/>
          <p:nvPr/>
        </p:nvPicPr>
        <p:blipFill rotWithShape="1">
          <a:blip r:embed="rId2">
            <a:alphaModFix/>
          </a:blip>
          <a:srcRect/>
          <a:stretch/>
        </p:blipFill>
        <p:spPr>
          <a:xfrm>
            <a:off x="0" y="0"/>
            <a:ext cx="9144000" cy="5715003"/>
          </a:xfrm>
          <a:prstGeom prst="rect">
            <a:avLst/>
          </a:prstGeom>
          <a:noFill/>
          <a:ln>
            <a:noFill/>
          </a:ln>
        </p:spPr>
      </p:pic>
      <p:sp>
        <p:nvSpPr>
          <p:cNvPr id="109" name="Google Shape;109;p23"/>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0" name="Google Shape;110;p23"/>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1" name="Google Shape;111;p23"/>
          <p:cNvSpPr txBox="1">
            <a:spLocks noGrp="1"/>
          </p:cNvSpPr>
          <p:nvPr>
            <p:ph type="subTitle" idx="2"/>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2" name="Google Shape;112;p23"/>
          <p:cNvSpPr txBox="1">
            <a:spLocks noGrp="1"/>
          </p:cNvSpPr>
          <p:nvPr>
            <p:ph type="subTitle" idx="3"/>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3"/>
        <p:cNvGrpSpPr/>
        <p:nvPr/>
      </p:nvGrpSpPr>
      <p:grpSpPr>
        <a:xfrm>
          <a:off x="0" y="0"/>
          <a:ext cx="0" cy="0"/>
          <a:chOff x="0" y="0"/>
          <a:chExt cx="0" cy="0"/>
        </a:xfrm>
      </p:grpSpPr>
      <p:pic>
        <p:nvPicPr>
          <p:cNvPr id="114" name="Google Shape;114;p24"/>
          <p:cNvPicPr preferRelativeResize="0"/>
          <p:nvPr/>
        </p:nvPicPr>
        <p:blipFill rotWithShape="1">
          <a:blip r:embed="rId2">
            <a:alphaModFix/>
          </a:blip>
          <a:srcRect/>
          <a:stretch/>
        </p:blipFill>
        <p:spPr>
          <a:xfrm>
            <a:off x="0" y="0"/>
            <a:ext cx="9144000" cy="5714999"/>
          </a:xfrm>
          <a:prstGeom prst="rect">
            <a:avLst/>
          </a:prstGeom>
          <a:noFill/>
          <a:ln>
            <a:noFill/>
          </a:ln>
        </p:spPr>
      </p:pic>
      <p:sp>
        <p:nvSpPr>
          <p:cNvPr id="115" name="Google Shape;115;p24"/>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6" name="Google Shape;116;p24"/>
          <p:cNvSpPr txBox="1">
            <a:spLocks noGrp="1"/>
          </p:cNvSpPr>
          <p:nvPr>
            <p:ph type="subTitle" idx="1"/>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7" name="Google Shape;117;p24"/>
          <p:cNvSpPr txBox="1">
            <a:spLocks noGrp="1"/>
          </p:cNvSpPr>
          <p:nvPr>
            <p:ph type="subTitle" idx="2"/>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0" name="Google Shape;120;p25"/>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21" name="Google Shape;121;p25"/>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2"/>
        <p:cNvGrpSpPr/>
        <p:nvPr/>
      </p:nvGrpSpPr>
      <p:grpSpPr>
        <a:xfrm>
          <a:off x="0" y="0"/>
          <a:ext cx="0" cy="0"/>
          <a:chOff x="0" y="0"/>
          <a:chExt cx="0" cy="0"/>
        </a:xfrm>
      </p:grpSpPr>
      <p:sp>
        <p:nvSpPr>
          <p:cNvPr id="123" name="Google Shape;123;p26"/>
          <p:cNvSpPr txBox="1">
            <a:spLocks noGrp="1"/>
          </p:cNvSpPr>
          <p:nvPr>
            <p:ph type="body" idx="1"/>
          </p:nvPr>
        </p:nvSpPr>
        <p:spPr>
          <a:xfrm>
            <a:off x="4598200" y="2321750"/>
            <a:ext cx="36435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100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24" name="Google Shape;124;p26"/>
          <p:cNvSpPr txBox="1">
            <a:spLocks noGrp="1"/>
          </p:cNvSpPr>
          <p:nvPr>
            <p:ph type="title"/>
          </p:nvPr>
        </p:nvSpPr>
        <p:spPr>
          <a:xfrm>
            <a:off x="45981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5" name="Google Shape;125;p26"/>
          <p:cNvSpPr txBox="1">
            <a:spLocks noGrp="1"/>
          </p:cNvSpPr>
          <p:nvPr>
            <p:ph type="title" idx="2"/>
          </p:nvPr>
        </p:nvSpPr>
        <p:spPr>
          <a:xfrm>
            <a:off x="4598200" y="1979013"/>
            <a:ext cx="3109800" cy="182100"/>
          </a:xfrm>
          <a:prstGeom prst="rect">
            <a:avLst/>
          </a:prstGeom>
          <a:noFill/>
          <a:ln>
            <a:noFill/>
          </a:ln>
        </p:spPr>
        <p:txBody>
          <a:bodyPr spcFirstLastPara="1" wrap="square" lIns="0" tIns="0" rIns="91425" bIns="0" anchor="t"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6"/>
        <p:cNvGrpSpPr/>
        <p:nvPr/>
      </p:nvGrpSpPr>
      <p:grpSpPr>
        <a:xfrm>
          <a:off x="0" y="0"/>
          <a:ext cx="0" cy="0"/>
          <a:chOff x="0" y="0"/>
          <a:chExt cx="0" cy="0"/>
        </a:xfrm>
      </p:grpSpPr>
      <p:sp>
        <p:nvSpPr>
          <p:cNvPr id="127" name="Google Shape;127;p27"/>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7"/>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Place Video Here</a:t>
            </a:r>
            <a:endParaRPr sz="1000" b="0" i="0" u="none" strike="noStrike" cap="none">
              <a:solidFill>
                <a:srgbClr val="2D68C4"/>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Make Video box much larger than this one </a:t>
            </a:r>
            <a:endParaRPr sz="1000" b="0" i="0" u="none" strike="noStrike" cap="none">
              <a:solidFill>
                <a:srgbClr val="2D68C4"/>
              </a:solidFill>
              <a:latin typeface="Poppins"/>
              <a:ea typeface="Poppins"/>
              <a:cs typeface="Poppins"/>
              <a:sym typeface="Poppi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8"/>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1" name="Google Shape;131;p28"/>
          <p:cNvPicPr preferRelativeResize="0"/>
          <p:nvPr/>
        </p:nvPicPr>
        <p:blipFill rotWithShape="1">
          <a:blip r:embed="rId3">
            <a:alphaModFix/>
          </a:blip>
          <a:srcRect/>
          <a:stretch/>
        </p:blipFill>
        <p:spPr>
          <a:xfrm>
            <a:off x="0" y="0"/>
            <a:ext cx="9144000" cy="8970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1143000" y="579500"/>
            <a:ext cx="6827100" cy="3672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200"/>
              <a:buFont typeface="Poppins"/>
              <a:buNone/>
              <a:defRPr sz="2200" b="1">
                <a:latin typeface="Poppins"/>
                <a:ea typeface="Poppins"/>
                <a:cs typeface="Poppins"/>
                <a:sym typeface="Poppins"/>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4" name="Google Shape;134;p29"/>
          <p:cNvSpPr txBox="1">
            <a:spLocks noGrp="1"/>
          </p:cNvSpPr>
          <p:nvPr>
            <p:ph type="subTitle" idx="1"/>
          </p:nvPr>
        </p:nvSpPr>
        <p:spPr>
          <a:xfrm>
            <a:off x="2703900" y="4409150"/>
            <a:ext cx="3705300" cy="515400"/>
          </a:xfrm>
          <a:prstGeom prst="rect">
            <a:avLst/>
          </a:prstGeom>
          <a:noFill/>
          <a:ln>
            <a:noFill/>
          </a:ln>
        </p:spPr>
        <p:txBody>
          <a:bodyPr spcFirstLastPara="1" wrap="square" lIns="0" tIns="0" rIns="0" bIns="0" anchor="ctr"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9"/>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1143000"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38" name="Google Shape;138;p30"/>
          <p:cNvSpPr txBox="1">
            <a:spLocks noGrp="1"/>
          </p:cNvSpPr>
          <p:nvPr>
            <p:ph type="subTitle" idx="2"/>
          </p:nvPr>
        </p:nvSpPr>
        <p:spPr>
          <a:xfrm>
            <a:off x="114300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9" name="Google Shape;139;p30"/>
          <p:cNvCxnSpPr/>
          <p:nvPr/>
        </p:nvCxnSpPr>
        <p:spPr>
          <a:xfrm>
            <a:off x="3851225" y="1152000"/>
            <a:ext cx="0" cy="3411000"/>
          </a:xfrm>
          <a:prstGeom prst="straightConnector1">
            <a:avLst/>
          </a:prstGeom>
          <a:noFill/>
          <a:ln w="19050" cap="flat" cmpd="sng">
            <a:solidFill>
              <a:srgbClr val="FFFFFF"/>
            </a:solidFill>
            <a:prstDash val="solid"/>
            <a:round/>
            <a:headEnd type="none" w="sm" len="sm"/>
            <a:tailEnd type="none" w="sm" len="sm"/>
          </a:ln>
        </p:spPr>
      </p:cxnSp>
      <p:sp>
        <p:nvSpPr>
          <p:cNvPr id="140" name="Google Shape;140;p30"/>
          <p:cNvSpPr txBox="1">
            <a:spLocks noGrp="1"/>
          </p:cNvSpPr>
          <p:nvPr>
            <p:ph type="title"/>
          </p:nvPr>
        </p:nvSpPr>
        <p:spPr>
          <a:xfrm>
            <a:off x="4416775" y="1152000"/>
            <a:ext cx="35682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11429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3" name="Google Shape;143;p31"/>
          <p:cNvSpPr txBox="1">
            <a:spLocks noGrp="1"/>
          </p:cNvSpPr>
          <p:nvPr>
            <p:ph type="title" idx="2"/>
          </p:nvPr>
        </p:nvSpPr>
        <p:spPr>
          <a:xfrm>
            <a:off x="1143000" y="1826625"/>
            <a:ext cx="3109800" cy="3597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4" name="Google Shape;144;p31"/>
          <p:cNvSpPr txBox="1">
            <a:spLocks noGrp="1"/>
          </p:cNvSpPr>
          <p:nvPr>
            <p:ph type="body" idx="1"/>
          </p:nvPr>
        </p:nvSpPr>
        <p:spPr>
          <a:xfrm>
            <a:off x="1143000" y="2321750"/>
            <a:ext cx="4303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5" name="Google Shape;145;p31"/>
          <p:cNvSpPr txBox="1">
            <a:spLocks noGrp="1"/>
          </p:cNvSpPr>
          <p:nvPr>
            <p:ph type="subTitle" idx="3"/>
          </p:nvPr>
        </p:nvSpPr>
        <p:spPr>
          <a:xfrm>
            <a:off x="5995600" y="2321750"/>
            <a:ext cx="22461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6" name="Google Shape;146;p31"/>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7F8080"/>
                </a:solidFill>
                <a:latin typeface="Poppins"/>
                <a:ea typeface="Poppins"/>
                <a:cs typeface="Poppins"/>
                <a:sym typeface="Poppins"/>
              </a:rPr>
              <a:t>CAPTIONS AND CREDITS</a:t>
            </a:r>
            <a:endParaRPr sz="700" b="0" i="0" u="none" strike="noStrike" cap="none">
              <a:solidFill>
                <a:srgbClr val="7F8080"/>
              </a:solidFill>
              <a:latin typeface="Poppins"/>
              <a:ea typeface="Poppins"/>
              <a:cs typeface="Poppins"/>
              <a:sym typeface="Poppins"/>
            </a:endParaRPr>
          </a:p>
        </p:txBody>
      </p:sp>
      <p:sp>
        <p:nvSpPr>
          <p:cNvPr id="147" name="Google Shape;147;p3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7F8080"/>
                </a:solidFill>
                <a:latin typeface="Poppins"/>
                <a:ea typeface="Poppins"/>
                <a:cs typeface="Poppins"/>
                <a:sym typeface="Poppins"/>
              </a:rPr>
              <a:t>‹#›</a:t>
            </a:fld>
            <a:endParaRPr sz="700" b="0" i="0" u="none" strike="noStrike" cap="none">
              <a:solidFill>
                <a:srgbClr val="7F8080"/>
              </a:solidFill>
              <a:latin typeface="Poppins"/>
              <a:ea typeface="Poppins"/>
              <a:cs typeface="Poppins"/>
              <a:sym typeface="Poppins"/>
            </a:endParaRPr>
          </a:p>
        </p:txBody>
      </p:sp>
      <p:sp>
        <p:nvSpPr>
          <p:cNvPr id="148" name="Google Shape;148;p31"/>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49" name="Google Shape;149;p31"/>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0" name="Google Shape;150;p31"/>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397ED0"/>
                </a:solidFill>
                <a:latin typeface="Poppins"/>
                <a:ea typeface="Poppins"/>
                <a:cs typeface="Poppins"/>
                <a:sym typeface="Poppins"/>
              </a:rPr>
              <a:t>SECTION TITLE</a:t>
            </a:r>
            <a:endParaRPr sz="700" b="1" i="0" u="none" strike="noStrike" cap="none">
              <a:solidFill>
                <a:srgbClr val="397ED0"/>
              </a:solidFill>
              <a:latin typeface="Poppins"/>
              <a:ea typeface="Poppins"/>
              <a:cs typeface="Poppins"/>
              <a:sym typeface="Poppins"/>
            </a:endParaRPr>
          </a:p>
        </p:txBody>
      </p:sp>
      <p:pic>
        <p:nvPicPr>
          <p:cNvPr id="151" name="Google Shape;151;p31"/>
          <p:cNvPicPr preferRelativeResize="0"/>
          <p:nvPr/>
        </p:nvPicPr>
        <p:blipFill rotWithShape="1">
          <a:blip r:embed="rId3">
            <a:alphaModFix/>
          </a:blip>
          <a:srcRect/>
          <a:stretch/>
        </p:blipFill>
        <p:spPr>
          <a:xfrm>
            <a:off x="280050" y="227788"/>
            <a:ext cx="219456" cy="164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Clr>
                <a:srgbClr val="FFFFFF"/>
              </a:buClr>
              <a:buSzPts val="1100"/>
              <a:buChar char="●"/>
              <a:defRPr>
                <a:solidFill>
                  <a:srgbClr val="FFFFFF"/>
                </a:solidFill>
              </a:defRPr>
            </a:lvl1pPr>
            <a:lvl2pPr marL="914400" lvl="1" indent="-298450" algn="l" rtl="0">
              <a:lnSpc>
                <a:spcPct val="130000"/>
              </a:lnSpc>
              <a:spcBef>
                <a:spcPts val="1000"/>
              </a:spcBef>
              <a:spcAft>
                <a:spcPts val="0"/>
              </a:spcAft>
              <a:buClr>
                <a:srgbClr val="FFFFFF"/>
              </a:buClr>
              <a:buSzPts val="1100"/>
              <a:buChar char="○"/>
              <a:defRPr>
                <a:solidFill>
                  <a:srgbClr val="FFFFFF"/>
                </a:solidFill>
              </a:defRPr>
            </a:lvl2pPr>
            <a:lvl3pPr marL="1371600" lvl="2" indent="-298450" algn="l" rtl="0">
              <a:lnSpc>
                <a:spcPct val="130000"/>
              </a:lnSpc>
              <a:spcBef>
                <a:spcPts val="1000"/>
              </a:spcBef>
              <a:spcAft>
                <a:spcPts val="0"/>
              </a:spcAft>
              <a:buClr>
                <a:srgbClr val="FFFFFF"/>
              </a:buClr>
              <a:buSzPts val="1100"/>
              <a:buChar char="■"/>
              <a:defRPr>
                <a:solidFill>
                  <a:srgbClr val="FFFFFF"/>
                </a:solidFill>
              </a:defRPr>
            </a:lvl3pPr>
            <a:lvl4pPr marL="1828800" lvl="3" indent="-298450" algn="l" rtl="0">
              <a:lnSpc>
                <a:spcPct val="130000"/>
              </a:lnSpc>
              <a:spcBef>
                <a:spcPts val="1000"/>
              </a:spcBef>
              <a:spcAft>
                <a:spcPts val="0"/>
              </a:spcAft>
              <a:buClr>
                <a:srgbClr val="FFFFFF"/>
              </a:buClr>
              <a:buSzPts val="1100"/>
              <a:buChar char="●"/>
              <a:defRPr>
                <a:solidFill>
                  <a:srgbClr val="FFFFFF"/>
                </a:solidFill>
              </a:defRPr>
            </a:lvl4pPr>
            <a:lvl5pPr marL="2286000" lvl="4" indent="-298450" algn="l" rtl="0">
              <a:lnSpc>
                <a:spcPct val="130000"/>
              </a:lnSpc>
              <a:spcBef>
                <a:spcPts val="1000"/>
              </a:spcBef>
              <a:spcAft>
                <a:spcPts val="0"/>
              </a:spcAft>
              <a:buClr>
                <a:srgbClr val="FFFFFF"/>
              </a:buClr>
              <a:buSzPts val="1100"/>
              <a:buChar char="○"/>
              <a:defRPr>
                <a:solidFill>
                  <a:srgbClr val="FFFFFF"/>
                </a:solidFill>
              </a:defRPr>
            </a:lvl5pPr>
            <a:lvl6pPr marL="2743200" lvl="5" indent="-298450" algn="l" rtl="0">
              <a:lnSpc>
                <a:spcPct val="130000"/>
              </a:lnSpc>
              <a:spcBef>
                <a:spcPts val="1000"/>
              </a:spcBef>
              <a:spcAft>
                <a:spcPts val="0"/>
              </a:spcAft>
              <a:buClr>
                <a:srgbClr val="FFFFFF"/>
              </a:buClr>
              <a:buSzPts val="1100"/>
              <a:buChar char="■"/>
              <a:defRPr>
                <a:solidFill>
                  <a:srgbClr val="FFFFFF"/>
                </a:solidFill>
              </a:defRPr>
            </a:lvl6pPr>
            <a:lvl7pPr marL="3200400" lvl="6" indent="-298450" algn="l" rtl="0">
              <a:lnSpc>
                <a:spcPct val="130000"/>
              </a:lnSpc>
              <a:spcBef>
                <a:spcPts val="1000"/>
              </a:spcBef>
              <a:spcAft>
                <a:spcPts val="0"/>
              </a:spcAft>
              <a:buClr>
                <a:srgbClr val="FFFFFF"/>
              </a:buClr>
              <a:buSzPts val="1100"/>
              <a:buChar char="●"/>
              <a:defRPr>
                <a:solidFill>
                  <a:srgbClr val="FFFFFF"/>
                </a:solidFill>
              </a:defRPr>
            </a:lvl7pPr>
            <a:lvl8pPr marL="3657600" lvl="7" indent="-298450" algn="l" rtl="0">
              <a:lnSpc>
                <a:spcPct val="130000"/>
              </a:lnSpc>
              <a:spcBef>
                <a:spcPts val="1000"/>
              </a:spcBef>
              <a:spcAft>
                <a:spcPts val="0"/>
              </a:spcAft>
              <a:buClr>
                <a:srgbClr val="FFFFFF"/>
              </a:buClr>
              <a:buSzPts val="1100"/>
              <a:buChar char="○"/>
              <a:defRPr>
                <a:solidFill>
                  <a:srgbClr val="FFFFFF"/>
                </a:solidFill>
              </a:defRPr>
            </a:lvl8pPr>
            <a:lvl9pPr marL="4114800" lvl="8" indent="-298450" algn="l"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4" name="Google Shape;154;p32"/>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FFFFFF"/>
              </a:buClr>
              <a:buSzPts val="2200"/>
              <a:buNone/>
              <a:defRPr sz="2200">
                <a:solidFill>
                  <a:srgbClr val="FFFFFF"/>
                </a:solidFill>
              </a:defRPr>
            </a:lvl1pPr>
            <a:lvl2pPr lvl="1" algn="ctr" rtl="0">
              <a:lnSpc>
                <a:spcPct val="100000"/>
              </a:lnSpc>
              <a:spcBef>
                <a:spcPts val="0"/>
              </a:spcBef>
              <a:spcAft>
                <a:spcPts val="0"/>
              </a:spcAft>
              <a:buClr>
                <a:srgbClr val="FFFFFF"/>
              </a:buClr>
              <a:buSzPts val="4200"/>
              <a:buNone/>
              <a:defRPr sz="4200">
                <a:solidFill>
                  <a:srgbClr val="FFFFFF"/>
                </a:solidFill>
              </a:defRPr>
            </a:lvl2pPr>
            <a:lvl3pPr lvl="2" algn="ctr" rtl="0">
              <a:lnSpc>
                <a:spcPct val="100000"/>
              </a:lnSpc>
              <a:spcBef>
                <a:spcPts val="0"/>
              </a:spcBef>
              <a:spcAft>
                <a:spcPts val="0"/>
              </a:spcAft>
              <a:buClr>
                <a:srgbClr val="FFFFFF"/>
              </a:buClr>
              <a:buSzPts val="4200"/>
              <a:buNone/>
              <a:defRPr sz="4200">
                <a:solidFill>
                  <a:srgbClr val="FFFFFF"/>
                </a:solidFill>
              </a:defRPr>
            </a:lvl3pPr>
            <a:lvl4pPr lvl="3" algn="ctr" rtl="0">
              <a:lnSpc>
                <a:spcPct val="100000"/>
              </a:lnSpc>
              <a:spcBef>
                <a:spcPts val="0"/>
              </a:spcBef>
              <a:spcAft>
                <a:spcPts val="0"/>
              </a:spcAft>
              <a:buClr>
                <a:srgbClr val="FFFFFF"/>
              </a:buClr>
              <a:buSzPts val="4200"/>
              <a:buNone/>
              <a:defRPr sz="4200">
                <a:solidFill>
                  <a:srgbClr val="FFFFFF"/>
                </a:solidFill>
              </a:defRPr>
            </a:lvl4pPr>
            <a:lvl5pPr lvl="4" algn="ctr" rtl="0">
              <a:lnSpc>
                <a:spcPct val="100000"/>
              </a:lnSpc>
              <a:spcBef>
                <a:spcPts val="0"/>
              </a:spcBef>
              <a:spcAft>
                <a:spcPts val="0"/>
              </a:spcAft>
              <a:buClr>
                <a:srgbClr val="FFFFFF"/>
              </a:buClr>
              <a:buSzPts val="4200"/>
              <a:buNone/>
              <a:defRPr sz="4200">
                <a:solidFill>
                  <a:srgbClr val="FFFFFF"/>
                </a:solidFill>
              </a:defRPr>
            </a:lvl5pPr>
            <a:lvl6pPr lvl="5" algn="ctr" rtl="0">
              <a:lnSpc>
                <a:spcPct val="100000"/>
              </a:lnSpc>
              <a:spcBef>
                <a:spcPts val="0"/>
              </a:spcBef>
              <a:spcAft>
                <a:spcPts val="0"/>
              </a:spcAft>
              <a:buClr>
                <a:srgbClr val="FFFFFF"/>
              </a:buClr>
              <a:buSzPts val="4200"/>
              <a:buNone/>
              <a:defRPr sz="4200">
                <a:solidFill>
                  <a:srgbClr val="FFFFFF"/>
                </a:solidFill>
              </a:defRPr>
            </a:lvl6pPr>
            <a:lvl7pPr lvl="6" algn="ctr" rtl="0">
              <a:lnSpc>
                <a:spcPct val="100000"/>
              </a:lnSpc>
              <a:spcBef>
                <a:spcPts val="0"/>
              </a:spcBef>
              <a:spcAft>
                <a:spcPts val="0"/>
              </a:spcAft>
              <a:buClr>
                <a:srgbClr val="FFFFFF"/>
              </a:buClr>
              <a:buSzPts val="4200"/>
              <a:buNone/>
              <a:defRPr sz="4200">
                <a:solidFill>
                  <a:srgbClr val="FFFFFF"/>
                </a:solidFill>
              </a:defRPr>
            </a:lvl7pPr>
            <a:lvl8pPr lvl="7" algn="ctr" rtl="0">
              <a:lnSpc>
                <a:spcPct val="100000"/>
              </a:lnSpc>
              <a:spcBef>
                <a:spcPts val="0"/>
              </a:spcBef>
              <a:spcAft>
                <a:spcPts val="0"/>
              </a:spcAft>
              <a:buClr>
                <a:srgbClr val="FFFFFF"/>
              </a:buClr>
              <a:buSzPts val="4200"/>
              <a:buNone/>
              <a:defRPr sz="4200">
                <a:solidFill>
                  <a:srgbClr val="FFFFFF"/>
                </a:solidFill>
              </a:defRPr>
            </a:lvl8pPr>
            <a:lvl9pPr lvl="8" algn="ctr" rtl="0">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55" name="Google Shape;155;p32"/>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6" name="Google Shape;156;p32"/>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1.jp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D68C4"/>
              </a:buClr>
              <a:buSzPts val="4400"/>
              <a:buFont typeface="Poppins SemiBold"/>
              <a:buNone/>
              <a:defRPr sz="4400" b="0" i="0" u="none" strike="noStrike" cap="none">
                <a:solidFill>
                  <a:srgbClr val="2D68C4"/>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marR="0" lvl="0" indent="-298450" algn="l" rtl="0">
              <a:lnSpc>
                <a:spcPct val="115000"/>
              </a:lnSpc>
              <a:spcBef>
                <a:spcPts val="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1pPr>
            <a:lvl2pPr marL="914400" marR="0" lvl="1"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2pPr>
            <a:lvl3pPr marL="1371600" marR="0" lvl="2"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3pPr>
            <a:lvl4pPr marL="1828800" marR="0" lvl="3"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4pPr>
            <a:lvl5pPr marL="2286000" marR="0" lvl="4"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5pPr>
            <a:lvl6pPr marL="2743200" marR="0" lvl="5"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6pPr>
            <a:lvl7pPr marL="3200400" marR="0" lvl="6"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7pPr>
            <a:lvl8pPr marL="3657600" marR="0" lvl="7"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8pPr>
            <a:lvl9pPr marL="4114800" marR="0" lvl="8" indent="-298450" algn="l" rtl="0">
              <a:lnSpc>
                <a:spcPct val="115000"/>
              </a:lnSpc>
              <a:spcBef>
                <a:spcPts val="1600"/>
              </a:spcBef>
              <a:spcAft>
                <a:spcPts val="160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9pPr>
          </a:lstStyle>
          <a:p>
            <a:endParaRPr/>
          </a:p>
        </p:txBody>
      </p:sp>
      <p:sp>
        <p:nvSpPr>
          <p:cNvPr id="84" name="Google Shape;84;p1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2" name="Google Shape;162;p3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Explicit Vocabulary Instruction </a:t>
            </a:r>
            <a:endParaRPr dirty="0"/>
          </a:p>
        </p:txBody>
      </p:sp>
      <p:sp>
        <p:nvSpPr>
          <p:cNvPr id="161" name="Google Shape;161;p33"/>
          <p:cNvSpPr txBox="1">
            <a:spLocks noGrp="1"/>
          </p:cNvSpPr>
          <p:nvPr>
            <p:ph type="subTitle" idx="1"/>
          </p:nvPr>
        </p:nvSpPr>
        <p:spPr>
          <a:xfrm>
            <a:off x="2486850" y="3818249"/>
            <a:ext cx="4170300" cy="116305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4</a:t>
            </a:r>
          </a:p>
          <a:p>
            <a:pPr marL="0" lvl="0" indent="0" algn="ctr" rtl="0">
              <a:spcBef>
                <a:spcPts val="0"/>
              </a:spcBef>
              <a:spcAft>
                <a:spcPts val="0"/>
              </a:spcAft>
              <a:buNone/>
            </a:pPr>
            <a:endParaRPr lang="en" b="1" dirty="0">
              <a:solidFill>
                <a:schemeClr val="bg1"/>
              </a:solidFill>
            </a:endParaRPr>
          </a:p>
          <a:p>
            <a:pPr marL="0" lvl="0" indent="0" algn="ctr" rtl="0">
              <a:spcBef>
                <a:spcPts val="0"/>
              </a:spcBef>
              <a:spcAft>
                <a:spcPts val="0"/>
              </a:spcAft>
              <a:buNone/>
            </a:pPr>
            <a:r>
              <a:rPr lang="en" sz="1600" b="1" dirty="0">
                <a:solidFill>
                  <a:schemeClr val="bg1"/>
                </a:solidFill>
              </a:rPr>
              <a:t>ACADEMIC VOCABULARY </a:t>
            </a:r>
            <a:endParaRPr sz="1600" b="1" dirty="0">
              <a:solidFill>
                <a:schemeClr val="bg1"/>
              </a:solidFill>
            </a:endParaRPr>
          </a:p>
          <a:p>
            <a:pPr marL="0" lvl="0" indent="0" algn="ctr" rtl="0">
              <a:spcBef>
                <a:spcPts val="1000"/>
              </a:spcBef>
              <a:spcAft>
                <a:spcPts val="0"/>
              </a:spcAft>
              <a:buClr>
                <a:schemeClr val="dk1"/>
              </a:buClr>
              <a:buSzPts val="1100"/>
              <a:buFont typeface="Arial"/>
              <a:buNone/>
            </a:pPr>
            <a:endParaRPr b="1" dirty="0"/>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163" name="Google Shape;163;p3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620F442E-E6D9-4DE1-9418-253A13E322A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1097375" cy="1097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169" name="Google Shape;169;p34"/>
          <p:cNvSpPr txBox="1">
            <a:spLocks noGrp="1"/>
          </p:cNvSpPr>
          <p:nvPr>
            <p:ph type="body" idx="1"/>
          </p:nvPr>
        </p:nvSpPr>
        <p:spPr>
          <a:xfrm>
            <a:off x="694725" y="1444075"/>
            <a:ext cx="4101300" cy="2515800"/>
          </a:xfrm>
          <a:prstGeom prst="rect">
            <a:avLst/>
          </a:prstGeom>
          <a:noFill/>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Consider one of your priority students who is struggling with complex texts due to vocabulary. What is one example of progress they’ve made in the last week due to implicit vocabulary instruction?</a:t>
            </a:r>
            <a:endParaRPr sz="180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student misunderstandings could result if we solely relied on </a:t>
            </a:r>
            <a:r>
              <a:rPr lang="en" sz="1800" b="1">
                <a:solidFill>
                  <a:srgbClr val="7F8080"/>
                </a:solidFill>
              </a:rPr>
              <a:t>implicit </a:t>
            </a:r>
            <a:r>
              <a:rPr lang="en" sz="1800">
                <a:solidFill>
                  <a:srgbClr val="7F8080"/>
                </a:solidFill>
              </a:rPr>
              <a:t>vocabulary instruction? </a:t>
            </a:r>
            <a:endParaRPr sz="1800">
              <a:solidFill>
                <a:srgbClr val="7F8080"/>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170" name="Google Shape;170;p3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4</a:t>
            </a:r>
            <a:endParaRPr sz="700" b="1">
              <a:solidFill>
                <a:srgbClr val="397ED0"/>
              </a:solidFill>
              <a:latin typeface="Poppins"/>
              <a:ea typeface="Poppins"/>
              <a:cs typeface="Poppins"/>
              <a:sym typeface="Poppins"/>
            </a:endParaRPr>
          </a:p>
        </p:txBody>
      </p:sp>
      <p:sp>
        <p:nvSpPr>
          <p:cNvPr id="171" name="Google Shape;171;p3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172" name="Google Shape;172;p34" descr="Decorative photograph of a student writing"/>
          <p:cNvPicPr preferRelativeResize="0"/>
          <p:nvPr/>
        </p:nvPicPr>
        <p:blipFill>
          <a:blip r:embed="rId3">
            <a:alphaModFix/>
          </a:blip>
          <a:stretch>
            <a:fillRect/>
          </a:stretch>
        </p:blipFill>
        <p:spPr>
          <a:xfrm>
            <a:off x="5248800" y="1444075"/>
            <a:ext cx="3318948" cy="2200741"/>
          </a:xfrm>
          <a:prstGeom prst="rect">
            <a:avLst/>
          </a:prstGeom>
          <a:noFill/>
          <a:ln>
            <a:noFill/>
          </a:ln>
        </p:spPr>
      </p:pic>
      <p:pic>
        <p:nvPicPr>
          <p:cNvPr id="2" name="Picture 1" title=" &quot; &quot;">
            <a:extLst>
              <a:ext uri="{FF2B5EF4-FFF2-40B4-BE49-F238E27FC236}">
                <a16:creationId xmlns:a16="http://schemas.microsoft.com/office/drawing/2014/main" xmlns="" id="{FF49DB9B-C3A0-46AB-A22F-0C47DA820EAA}"/>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6837" y="60201"/>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35"/>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77" name="Google Shape;177;p35" title=" &quot; &quot;"/>
          <p:cNvGraphicFramePr/>
          <p:nvPr>
            <p:extLst>
              <p:ext uri="{D42A27DB-BD31-4B8C-83A1-F6EECF244321}">
                <p14:modId xmlns:p14="http://schemas.microsoft.com/office/powerpoint/2010/main" val="128436427"/>
              </p:ext>
            </p:extLst>
          </p:nvPr>
        </p:nvGraphicFramePr>
        <p:xfrm>
          <a:off x="1008325" y="1047700"/>
          <a:ext cx="6992675" cy="4415005"/>
        </p:xfrm>
        <a:graphic>
          <a:graphicData uri="http://schemas.openxmlformats.org/drawingml/2006/table">
            <a:tbl>
              <a:tblPr firstRow="1">
                <a:noFill/>
                <a:tableStyleId>{091CF05C-1D97-4057-863E-EE7E3FDF9BB4}</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79" name="Google Shape;179;p35" descr="Arrow pointing to Session 4 Shared Learning"/>
          <p:cNvSpPr/>
          <p:nvPr/>
        </p:nvSpPr>
        <p:spPr>
          <a:xfrm>
            <a:off x="500925" y="25349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title=" &quot; &quot;">
            <a:extLst>
              <a:ext uri="{FF2B5EF4-FFF2-40B4-BE49-F238E27FC236}">
                <a16:creationId xmlns:a16="http://schemas.microsoft.com/office/drawing/2014/main" xmlns="" id="{390CDE8E-1FCF-45F0-9D5E-5CC91C9CA68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38895"/>
            <a:ext cx="1008805" cy="1008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36">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F3706B7C-6C9C-45BA-8237-AA91FE58822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3663" y="96834"/>
            <a:ext cx="1097375" cy="1097375"/>
          </a:xfrm>
          <a:prstGeom prst="rect">
            <a:avLst/>
          </a:prstGeom>
        </p:spPr>
      </p:pic>
      <p:sp>
        <p:nvSpPr>
          <p:cNvPr id="185" name="Google Shape;185;p36"/>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Objectives</a:t>
            </a:r>
            <a:endParaRPr sz="3600" dirty="0"/>
          </a:p>
        </p:txBody>
      </p:sp>
      <p:sp>
        <p:nvSpPr>
          <p:cNvPr id="187" name="Google Shape;187;p36"/>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2D68C4"/>
                </a:solidFill>
              </a:rPr>
              <a:t>01.  Explain explicit vocabulary instruction and why it matters </a:t>
            </a:r>
            <a:endParaRPr sz="1800" b="1">
              <a:solidFill>
                <a:srgbClr val="2D68C4"/>
              </a:solidFill>
            </a:endParaRPr>
          </a:p>
          <a:p>
            <a:pPr marL="0" lvl="0" indent="0" algn="l" rtl="0">
              <a:lnSpc>
                <a:spcPct val="115000"/>
              </a:lnSpc>
              <a:spcBef>
                <a:spcPts val="1000"/>
              </a:spcBef>
              <a:spcAft>
                <a:spcPts val="0"/>
              </a:spcAft>
              <a:buNone/>
            </a:pPr>
            <a:r>
              <a:rPr lang="en" sz="1800" b="1">
                <a:solidFill>
                  <a:srgbClr val="2D68C4"/>
                </a:solidFill>
              </a:rPr>
              <a:t>02. Analyze steps of explicit vocabulary instruction </a:t>
            </a:r>
            <a:endParaRPr sz="1800" b="1">
              <a:solidFill>
                <a:srgbClr val="2D68C4"/>
              </a:solidFill>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86" name="Google Shape;186;p36"/>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84" name="Google Shape;184;p36"/>
          <p:cNvSpPr txBox="1">
            <a:spLocks noGrp="1"/>
          </p:cNvSpPr>
          <p:nvPr>
            <p:ph type="body" idx="1"/>
          </p:nvPr>
        </p:nvSpPr>
        <p:spPr>
          <a:xfrm>
            <a:off x="5412750" y="1758900"/>
            <a:ext cx="28122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Principles of Explicit Vocabulary Instruction</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The Student Experience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Analyzing and Adapting a Lesson</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Reflection </a:t>
            </a:r>
            <a:endParaRPr sz="1800">
              <a:solidFill>
                <a:srgbClr val="2D68C4"/>
              </a:solidFill>
              <a:latin typeface="Poppins SemiBold"/>
              <a:ea typeface="Poppins SemiBold"/>
              <a:cs typeface="Poppins SemiBold"/>
              <a:sym typeface="Poppins SemiBold"/>
            </a:endParaRPr>
          </a:p>
        </p:txBody>
      </p:sp>
      <p:sp>
        <p:nvSpPr>
          <p:cNvPr id="189" name="Google Shape;189;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7"/>
          <p:cNvSpPr txBox="1">
            <a:spLocks noGrp="1"/>
          </p:cNvSpPr>
          <p:nvPr>
            <p:ph type="title"/>
          </p:nvPr>
        </p:nvSpPr>
        <p:spPr>
          <a:xfrm>
            <a:off x="852000" y="69540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Principles of Implicit Vocabulary Instruction </a:t>
            </a:r>
            <a:endParaRPr dirty="0"/>
          </a:p>
        </p:txBody>
      </p:sp>
      <p:sp>
        <p:nvSpPr>
          <p:cNvPr id="196" name="Google Shape;196;p37"/>
          <p:cNvSpPr txBox="1">
            <a:spLocks noGrp="1"/>
          </p:cNvSpPr>
          <p:nvPr>
            <p:ph type="title" idx="3"/>
          </p:nvPr>
        </p:nvSpPr>
        <p:spPr>
          <a:xfrm>
            <a:off x="852000" y="1557050"/>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a:solidFill>
                  <a:schemeClr val="accent5">
                    <a:lumMod val="75000"/>
                  </a:schemeClr>
                </a:solidFill>
              </a:rPr>
              <a:t>Give One, Get One, Move On! </a:t>
            </a:r>
            <a:endParaRPr sz="1800" b="1">
              <a:solidFill>
                <a:schemeClr val="accent5">
                  <a:lumMod val="75000"/>
                </a:schemeClr>
              </a:solidFill>
            </a:endParaRPr>
          </a:p>
        </p:txBody>
      </p:sp>
      <p:sp>
        <p:nvSpPr>
          <p:cNvPr id="194" name="Google Shape;194;p37"/>
          <p:cNvSpPr txBox="1">
            <a:spLocks noGrp="1"/>
          </p:cNvSpPr>
          <p:nvPr>
            <p:ph type="body" idx="1"/>
          </p:nvPr>
        </p:nvSpPr>
        <p:spPr>
          <a:xfrm>
            <a:off x="852000" y="1557049"/>
            <a:ext cx="4662900" cy="1235985"/>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sz="1600" b="1" dirty="0">
              <a:solidFill>
                <a:srgbClr val="7F8080"/>
              </a:solidFill>
            </a:endParaRPr>
          </a:p>
          <a:p>
            <a:pPr marL="457200" lvl="0" indent="-330200" algn="l" rtl="0">
              <a:lnSpc>
                <a:spcPct val="100000"/>
              </a:lnSpc>
              <a:spcBef>
                <a:spcPts val="0"/>
              </a:spcBef>
              <a:spcAft>
                <a:spcPts val="0"/>
              </a:spcAft>
              <a:buClr>
                <a:srgbClr val="7F8080"/>
              </a:buClr>
              <a:buSzPts val="1600"/>
              <a:buFont typeface="Poppins"/>
              <a:buAutoNum type="arabicPeriod"/>
            </a:pPr>
            <a:r>
              <a:rPr lang="en" sz="1600" b="1" dirty="0">
                <a:solidFill>
                  <a:srgbClr val="7F8080"/>
                </a:solidFill>
              </a:rPr>
              <a:t>Write down 3-5 key points about Explicit Vocabulary Instruction.</a:t>
            </a:r>
            <a:endParaRPr sz="1600" b="1" dirty="0">
              <a:solidFill>
                <a:srgbClr val="7F8080"/>
              </a:solidFill>
            </a:endParaRPr>
          </a:p>
          <a:p>
            <a:pPr marL="457200" lvl="0" indent="-330200" algn="l" rtl="0">
              <a:lnSpc>
                <a:spcPct val="100000"/>
              </a:lnSpc>
              <a:spcBef>
                <a:spcPts val="0"/>
              </a:spcBef>
              <a:spcAft>
                <a:spcPts val="0"/>
              </a:spcAft>
              <a:buClr>
                <a:srgbClr val="7F8080"/>
              </a:buClr>
              <a:buSzPts val="1600"/>
              <a:buFont typeface="Poppins"/>
              <a:buAutoNum type="arabicPeriod"/>
            </a:pPr>
            <a:r>
              <a:rPr lang="en" sz="1600" b="1" dirty="0">
                <a:solidFill>
                  <a:srgbClr val="7F8080"/>
                </a:solidFill>
              </a:rPr>
              <a:t>Mingle with others to get and give more information! </a:t>
            </a:r>
            <a:endParaRPr sz="1600" b="1" dirty="0">
              <a:solidFill>
                <a:srgbClr val="7F8080"/>
              </a:solidFill>
            </a:endParaRPr>
          </a:p>
          <a:p>
            <a:pPr marL="457200" lvl="0" indent="0" algn="l" rtl="0">
              <a:lnSpc>
                <a:spcPct val="100000"/>
              </a:lnSpc>
              <a:spcBef>
                <a:spcPts val="0"/>
              </a:spcBef>
              <a:spcAft>
                <a:spcPts val="0"/>
              </a:spcAft>
              <a:buNone/>
            </a:pPr>
            <a:endParaRPr sz="1800" dirty="0">
              <a:solidFill>
                <a:srgbClr val="7F8080"/>
              </a:solidFill>
            </a:endParaRPr>
          </a:p>
          <a:p>
            <a:pPr marL="0" lvl="0" indent="0" algn="l" rtl="0">
              <a:lnSpc>
                <a:spcPct val="100000"/>
              </a:lnSpc>
              <a:spcBef>
                <a:spcPts val="0"/>
              </a:spcBef>
              <a:spcAft>
                <a:spcPts val="0"/>
              </a:spcAft>
              <a:buClr>
                <a:schemeClr val="dk1"/>
              </a:buClr>
              <a:buSzPts val="1100"/>
              <a:buFont typeface="Arial"/>
              <a:buNone/>
            </a:pPr>
            <a:r>
              <a:rPr lang="en" sz="1600" b="1" dirty="0">
                <a:solidFill>
                  <a:srgbClr val="7F8080"/>
                </a:solidFill>
              </a:rPr>
              <a:t>Consider:</a:t>
            </a:r>
            <a:endParaRPr sz="1600" dirty="0">
              <a:solidFill>
                <a:srgbClr val="7F8080"/>
              </a:solidFill>
            </a:endParaRPr>
          </a:p>
          <a:p>
            <a:pPr marL="457200" lvl="0" indent="-330200" algn="l" rtl="0">
              <a:lnSpc>
                <a:spcPct val="100000"/>
              </a:lnSpc>
              <a:spcBef>
                <a:spcPts val="0"/>
              </a:spcBef>
              <a:spcAft>
                <a:spcPts val="0"/>
              </a:spcAft>
              <a:buClr>
                <a:srgbClr val="7F8080"/>
              </a:buClr>
              <a:buSzPts val="1600"/>
              <a:buFont typeface="Poppins"/>
              <a:buChar char="●"/>
            </a:pPr>
            <a:r>
              <a:rPr lang="en" sz="1600" dirty="0">
                <a:solidFill>
                  <a:srgbClr val="7F8080"/>
                </a:solidFill>
              </a:rPr>
              <a:t>What is explicit vocabulary instruction and why does it matter for students? </a:t>
            </a:r>
            <a:endParaRPr sz="1600" dirty="0">
              <a:solidFill>
                <a:srgbClr val="7F8080"/>
              </a:solidFill>
            </a:endParaRPr>
          </a:p>
          <a:p>
            <a:pPr marL="457200" lvl="0" indent="-330200" algn="l" rtl="0">
              <a:lnSpc>
                <a:spcPct val="100000"/>
              </a:lnSpc>
              <a:spcBef>
                <a:spcPts val="1000"/>
              </a:spcBef>
              <a:spcAft>
                <a:spcPts val="0"/>
              </a:spcAft>
              <a:buClr>
                <a:srgbClr val="7F8080"/>
              </a:buClr>
              <a:buSzPts val="1600"/>
              <a:buFont typeface="Poppins"/>
              <a:buChar char="●"/>
            </a:pPr>
            <a:r>
              <a:rPr lang="en" sz="1600" dirty="0">
                <a:solidFill>
                  <a:srgbClr val="7F8080"/>
                </a:solidFill>
              </a:rPr>
              <a:t>How do we determine which words to explicitly teach? </a:t>
            </a:r>
            <a:endParaRPr sz="1600" dirty="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600" dirty="0">
                <a:solidFill>
                  <a:srgbClr val="7F8080"/>
                </a:solidFill>
              </a:rPr>
              <a:t>What are some strategies for explicit vocabulary instruction?</a:t>
            </a:r>
            <a:r>
              <a:rPr lang="en" sz="1800" dirty="0">
                <a:solidFill>
                  <a:srgbClr val="7F8080"/>
                </a:solidFill>
              </a:rPr>
              <a:t> </a:t>
            </a:r>
            <a:endParaRPr sz="1800" b="1" dirty="0">
              <a:solidFill>
                <a:srgbClr val="7F8080"/>
              </a:solidFill>
            </a:endParaRPr>
          </a:p>
          <a:p>
            <a:pPr marL="0" lvl="0" indent="0" algn="l" rtl="0">
              <a:lnSpc>
                <a:spcPct val="100000"/>
              </a:lnSpc>
              <a:spcBef>
                <a:spcPts val="1000"/>
              </a:spcBef>
              <a:spcAft>
                <a:spcPts val="0"/>
              </a:spcAft>
              <a:buNone/>
            </a:pPr>
            <a:endParaRPr sz="1600" dirty="0"/>
          </a:p>
        </p:txBody>
      </p:sp>
      <p:sp>
        <p:nvSpPr>
          <p:cNvPr id="197" name="Google Shape;197;p3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99" name="Google Shape;199;p37" descr="Decorative picture of the book Reading Reconsidered"/>
          <p:cNvPicPr preferRelativeResize="0"/>
          <p:nvPr/>
        </p:nvPicPr>
        <p:blipFill>
          <a:blip r:embed="rId3">
            <a:alphaModFix/>
          </a:blip>
          <a:stretch>
            <a:fillRect/>
          </a:stretch>
        </p:blipFill>
        <p:spPr>
          <a:xfrm>
            <a:off x="6332725" y="1442072"/>
            <a:ext cx="2139625" cy="2830875"/>
          </a:xfrm>
          <a:prstGeom prst="rect">
            <a:avLst/>
          </a:prstGeom>
          <a:noFill/>
          <a:ln>
            <a:noFill/>
          </a:ln>
        </p:spPr>
      </p:pic>
      <p:pic>
        <p:nvPicPr>
          <p:cNvPr id="200" name="Google Shape;200;p37" descr="Decorative screenshot of the Give One Move On participant handout"/>
          <p:cNvPicPr preferRelativeResize="0"/>
          <p:nvPr/>
        </p:nvPicPr>
        <p:blipFill rotWithShape="1">
          <a:blip r:embed="rId4">
            <a:alphaModFix/>
          </a:blip>
          <a:srcRect l="18541" t="19234" r="36543" b="10899"/>
          <a:stretch/>
        </p:blipFill>
        <p:spPr>
          <a:xfrm>
            <a:off x="5463400" y="2921965"/>
            <a:ext cx="2760998" cy="2013174"/>
          </a:xfrm>
          <a:prstGeom prst="rect">
            <a:avLst/>
          </a:prstGeom>
          <a:noFill/>
          <a:ln w="28575" cap="flat" cmpd="sng">
            <a:solidFill>
              <a:srgbClr val="40C1AC"/>
            </a:solidFill>
            <a:prstDash val="solid"/>
            <a:round/>
            <a:headEnd type="none" w="sm" len="sm"/>
            <a:tailEnd type="none" w="sm" len="sm"/>
          </a:ln>
        </p:spPr>
      </p:pic>
      <p:sp>
        <p:nvSpPr>
          <p:cNvPr id="198" name="Google Shape;198;p3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2BA14EEB-4C4B-4100-B3C5-E10894C1ADDF}"/>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0" y="41613"/>
            <a:ext cx="1097375" cy="1097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8"/>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Check for Understanding </a:t>
            </a:r>
            <a:endParaRPr dirty="0"/>
          </a:p>
        </p:txBody>
      </p:sp>
      <p:sp>
        <p:nvSpPr>
          <p:cNvPr id="207" name="Google Shape;207;p38"/>
          <p:cNvSpPr txBox="1">
            <a:spLocks noGrp="1"/>
          </p:cNvSpPr>
          <p:nvPr>
            <p:ph type="title" idx="3"/>
          </p:nvPr>
        </p:nvSpPr>
        <p:spPr>
          <a:xfrm>
            <a:off x="946275" y="1934125"/>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On a notecard, synthesize your key takeaways:   </a:t>
            </a:r>
            <a:endParaRPr sz="1800" b="1" dirty="0">
              <a:solidFill>
                <a:schemeClr val="accent5">
                  <a:lumMod val="75000"/>
                </a:schemeClr>
              </a:solidFill>
            </a:endParaRPr>
          </a:p>
        </p:txBody>
      </p:sp>
      <p:sp>
        <p:nvSpPr>
          <p:cNvPr id="205" name="Google Shape;205;p38"/>
          <p:cNvSpPr txBox="1">
            <a:spLocks noGrp="1"/>
          </p:cNvSpPr>
          <p:nvPr>
            <p:ph type="body" idx="1"/>
          </p:nvPr>
        </p:nvSpPr>
        <p:spPr>
          <a:xfrm>
            <a:off x="852000" y="2016600"/>
            <a:ext cx="43968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600" b="1" dirty="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dirty="0">
                <a:solidFill>
                  <a:srgbClr val="7F8080"/>
                </a:solidFill>
              </a:rPr>
              <a:t>What is explicit vocabulary instruction and why does it matter for students? </a:t>
            </a:r>
            <a:endParaRPr sz="1800" dirty="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dirty="0">
                <a:solidFill>
                  <a:srgbClr val="7F8080"/>
                </a:solidFill>
              </a:rPr>
              <a:t>How do we determine which words to explicitly teach? </a:t>
            </a:r>
            <a:endParaRPr sz="1800" dirty="0">
              <a:solidFill>
                <a:srgbClr val="7F8080"/>
              </a:solidFill>
            </a:endParaRPr>
          </a:p>
          <a:p>
            <a:pPr marL="457200" lvl="0" indent="-342900" algn="l" rtl="0">
              <a:lnSpc>
                <a:spcPct val="100000"/>
              </a:lnSpc>
              <a:spcBef>
                <a:spcPts val="1000"/>
              </a:spcBef>
              <a:spcAft>
                <a:spcPts val="0"/>
              </a:spcAft>
              <a:buClr>
                <a:srgbClr val="7F8080"/>
              </a:buClr>
              <a:buSzPts val="1800"/>
              <a:buFont typeface="Poppins"/>
              <a:buChar char="●"/>
            </a:pPr>
            <a:r>
              <a:rPr lang="en" sz="1800" dirty="0">
                <a:solidFill>
                  <a:srgbClr val="7F8080"/>
                </a:solidFill>
              </a:rPr>
              <a:t>What are some strategies for explicit vocabulary instruction?</a:t>
            </a:r>
            <a:endParaRPr sz="1800" b="1" dirty="0">
              <a:solidFill>
                <a:srgbClr val="7F8080"/>
              </a:solidFill>
            </a:endParaRPr>
          </a:p>
          <a:p>
            <a:pPr marL="0" lvl="0" indent="0" algn="l" rtl="0">
              <a:lnSpc>
                <a:spcPct val="100000"/>
              </a:lnSpc>
              <a:spcBef>
                <a:spcPts val="1000"/>
              </a:spcBef>
              <a:spcAft>
                <a:spcPts val="0"/>
              </a:spcAft>
              <a:buNone/>
            </a:pPr>
            <a:endParaRPr sz="1600" dirty="0"/>
          </a:p>
        </p:txBody>
      </p:sp>
      <p:sp>
        <p:nvSpPr>
          <p:cNvPr id="208" name="Google Shape;208;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209" name="Google Shape;209;p38">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10" name="Google Shape;210;p38" descr="Decorative picture of Reading Reconsidered by Doug Lemov"/>
          <p:cNvPicPr preferRelativeResize="0"/>
          <p:nvPr/>
        </p:nvPicPr>
        <p:blipFill>
          <a:blip r:embed="rId3">
            <a:alphaModFix/>
          </a:blip>
          <a:stretch>
            <a:fillRect/>
          </a:stretch>
        </p:blipFill>
        <p:spPr>
          <a:xfrm>
            <a:off x="6273687" y="968783"/>
            <a:ext cx="2139625" cy="2830875"/>
          </a:xfrm>
          <a:prstGeom prst="rect">
            <a:avLst/>
          </a:prstGeom>
          <a:noFill/>
          <a:ln>
            <a:noFill/>
          </a:ln>
        </p:spPr>
      </p:pic>
      <p:pic>
        <p:nvPicPr>
          <p:cNvPr id="211" name="Google Shape;211;p38" descr="Decorative picture of Reading Reconsidered by Doug Lemov"/>
          <p:cNvPicPr preferRelativeResize="0"/>
          <p:nvPr/>
        </p:nvPicPr>
        <p:blipFill rotWithShape="1">
          <a:blip r:embed="rId4">
            <a:alphaModFix/>
          </a:blip>
          <a:srcRect l="18541" t="19234" r="36543" b="10899"/>
          <a:stretch/>
        </p:blipFill>
        <p:spPr>
          <a:xfrm>
            <a:off x="5463400" y="2921965"/>
            <a:ext cx="2760998" cy="2013174"/>
          </a:xfrm>
          <a:prstGeom prst="rect">
            <a:avLst/>
          </a:prstGeom>
          <a:noFill/>
          <a:ln w="28575" cap="flat" cmpd="sng">
            <a:solidFill>
              <a:srgbClr val="40C1AC"/>
            </a:solidFill>
            <a:prstDash val="solid"/>
            <a:round/>
            <a:headEnd type="none" w="sm" len="sm"/>
            <a:tailEnd type="none" w="sm" len="sm"/>
          </a:ln>
        </p:spPr>
      </p:pic>
      <p:pic>
        <p:nvPicPr>
          <p:cNvPr id="2" name="Picture 1" title=" &quot; &quot;">
            <a:extLst>
              <a:ext uri="{FF2B5EF4-FFF2-40B4-BE49-F238E27FC236}">
                <a16:creationId xmlns:a16="http://schemas.microsoft.com/office/drawing/2014/main" xmlns="" id="{181419EB-4A11-4E0C-9A96-08392D71597A}"/>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0" y="77638"/>
            <a:ext cx="1097375" cy="1097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75"/>
        </a:solidFill>
        <a:effectLst/>
      </p:bgPr>
    </p:bg>
    <p:spTree>
      <p:nvGrpSpPr>
        <p:cNvPr id="1" name="Shape 215"/>
        <p:cNvGrpSpPr/>
        <p:nvPr/>
      </p:nvGrpSpPr>
      <p:grpSpPr>
        <a:xfrm>
          <a:off x="0" y="0"/>
          <a:ext cx="0" cy="0"/>
          <a:chOff x="0" y="0"/>
          <a:chExt cx="0" cy="0"/>
        </a:xfrm>
      </p:grpSpPr>
      <p:sp>
        <p:nvSpPr>
          <p:cNvPr id="217" name="Google Shape;217;p39"/>
          <p:cNvSpPr txBox="1">
            <a:spLocks noGrp="1"/>
          </p:cNvSpPr>
          <p:nvPr>
            <p:ph type="title" idx="4294967295"/>
          </p:nvPr>
        </p:nvSpPr>
        <p:spPr>
          <a:xfrm>
            <a:off x="868950" y="129625"/>
            <a:ext cx="7241100" cy="89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Poppins"/>
                <a:ea typeface="Poppins"/>
                <a:cs typeface="Poppins"/>
                <a:sym typeface="Poppins"/>
              </a:rPr>
              <a:t>Key Takeaways: Principles of Explicit Vocabulary Instruction</a:t>
            </a:r>
          </a:p>
        </p:txBody>
      </p:sp>
      <p:sp>
        <p:nvSpPr>
          <p:cNvPr id="218" name="Google Shape;218;p39"/>
          <p:cNvSpPr txBox="1"/>
          <p:nvPr/>
        </p:nvSpPr>
        <p:spPr>
          <a:xfrm>
            <a:off x="0" y="797075"/>
            <a:ext cx="9144000" cy="49179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Word selection typically focuses on - </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Tier 2 words (1-2 per lesson; 6-10 per week)</a:t>
            </a:r>
            <a:endParaRPr sz="1800"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Words that are critical to comprehension and may be unknown</a:t>
            </a:r>
            <a:endParaRPr sz="1800"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Words related to the content that would be helpful for text discussion</a:t>
            </a:r>
            <a:endParaRPr sz="1800" dirty="0">
              <a:solidFill>
                <a:srgbClr val="FFFFFF"/>
              </a:solidFill>
              <a:latin typeface="Poppins"/>
              <a:ea typeface="Poppins"/>
              <a:cs typeface="Poppins"/>
              <a:sym typeface="Poppins"/>
            </a:endParaRPr>
          </a:p>
          <a:p>
            <a:pPr marL="457200" marR="0" lvl="0" indent="-342900" algn="l" rtl="0">
              <a:lnSpc>
                <a:spcPct val="100000"/>
              </a:lnSpc>
              <a:spcBef>
                <a:spcPts val="100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Accurate and student-friendly definition</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Provide brief yet complete,  jargon-free definition on the front-end</a:t>
            </a:r>
            <a:endParaRPr sz="1800" dirty="0">
              <a:solidFill>
                <a:srgbClr val="FFFFFF"/>
              </a:solidFill>
              <a:latin typeface="Poppins"/>
              <a:ea typeface="Poppins"/>
              <a:cs typeface="Poppins"/>
              <a:sym typeface="Poppins"/>
            </a:endParaRPr>
          </a:p>
          <a:p>
            <a:pPr marL="457200" marR="0" lvl="0" indent="-342900" algn="l" rtl="0">
              <a:lnSpc>
                <a:spcPct val="100000"/>
              </a:lnSpc>
              <a:spcBef>
                <a:spcPts val="100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Parameters of use</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Tell how the word is and is not commonly used, attending to shades of meaning, word partners that may apply, etc.</a:t>
            </a:r>
            <a:endParaRPr sz="1800" dirty="0">
              <a:solidFill>
                <a:srgbClr val="FFFFFF"/>
              </a:solidFill>
              <a:latin typeface="Poppins"/>
              <a:ea typeface="Poppins"/>
              <a:cs typeface="Poppins"/>
              <a:sym typeface="Poppins"/>
            </a:endParaRPr>
          </a:p>
          <a:p>
            <a:pPr marL="457200" marR="0" lvl="0" indent="-342900" algn="l" rtl="0">
              <a:lnSpc>
                <a:spcPct val="100000"/>
              </a:lnSpc>
              <a:spcBef>
                <a:spcPts val="1000"/>
              </a:spcBef>
              <a:spcAft>
                <a:spcPts val="0"/>
              </a:spcAft>
              <a:buClr>
                <a:srgbClr val="FFFFFF"/>
              </a:buClr>
              <a:buSzPts val="1800"/>
              <a:buFont typeface="Poppins"/>
              <a:buChar char="●"/>
            </a:pPr>
            <a:r>
              <a:rPr lang="en" sz="1800" b="1" dirty="0">
                <a:solidFill>
                  <a:srgbClr val="FFFFFF"/>
                </a:solidFill>
                <a:latin typeface="Poppins"/>
                <a:ea typeface="Poppins"/>
                <a:cs typeface="Poppins"/>
                <a:sym typeface="Poppins"/>
              </a:rPr>
              <a:t>Active practice</a:t>
            </a:r>
            <a:endParaRPr sz="1800" b="1" dirty="0">
              <a:solidFill>
                <a:srgbClr val="FFFFFF"/>
              </a:solidFill>
              <a:latin typeface="Poppins"/>
              <a:ea typeface="Poppins"/>
              <a:cs typeface="Poppins"/>
              <a:sym typeface="Poppins"/>
            </a:endParaRPr>
          </a:p>
          <a:p>
            <a:pPr marL="914400" marR="0" lvl="1" indent="-342900" algn="l" rtl="0">
              <a:lnSpc>
                <a:spcPct val="100000"/>
              </a:lnSpc>
              <a:spcBef>
                <a:spcPts val="1000"/>
              </a:spcBef>
              <a:spcAft>
                <a:spcPts val="1000"/>
              </a:spcAft>
              <a:buClr>
                <a:srgbClr val="FFFFFF"/>
              </a:buClr>
              <a:buSzPts val="1800"/>
              <a:buFont typeface="Poppins"/>
              <a:buChar char="○"/>
            </a:pPr>
            <a:r>
              <a:rPr lang="en" sz="1800" dirty="0">
                <a:solidFill>
                  <a:srgbClr val="FFFFFF"/>
                </a:solidFill>
                <a:latin typeface="Poppins"/>
                <a:ea typeface="Poppins"/>
                <a:cs typeface="Poppins"/>
                <a:sym typeface="Poppins"/>
              </a:rPr>
              <a:t>Make sure students say the word in their practice and that their use is detailed enough to demonstrate understanding of the word.</a:t>
            </a:r>
            <a:endParaRPr sz="1800" dirty="0">
              <a:solidFill>
                <a:srgbClr val="FFFFFF"/>
              </a:solidFill>
              <a:latin typeface="Poppins"/>
              <a:ea typeface="Poppins"/>
              <a:cs typeface="Poppins"/>
              <a:sym typeface="Poppins"/>
            </a:endParaRPr>
          </a:p>
        </p:txBody>
      </p:sp>
      <p:sp>
        <p:nvSpPr>
          <p:cNvPr id="216" name="Google Shape;216;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40C1AC"/>
                </a:solidFill>
                <a:latin typeface="Poppins"/>
                <a:ea typeface="Poppins"/>
                <a:cs typeface="Poppins"/>
                <a:sym typeface="Poppins"/>
              </a:rPr>
              <a:t>7</a:t>
            </a:fld>
            <a:endParaRPr sz="1200" b="1" i="0" u="none" strike="noStrike" cap="none">
              <a:solidFill>
                <a:srgbClr val="40C1AC"/>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3B360465-38E6-4D76-8F6F-B0960702F6D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6020" y="-45615"/>
            <a:ext cx="1017930" cy="10179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40"/>
          <p:cNvSpPr txBox="1">
            <a:spLocks noGrp="1"/>
          </p:cNvSpPr>
          <p:nvPr>
            <p:ph type="title"/>
          </p:nvPr>
        </p:nvSpPr>
        <p:spPr>
          <a:xfrm>
            <a:off x="852000" y="686550"/>
            <a:ext cx="71490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2400" b="1" dirty="0">
                <a:solidFill>
                  <a:srgbClr val="2D68C4"/>
                </a:solidFill>
                <a:latin typeface="Calibri"/>
                <a:ea typeface="Calibri"/>
                <a:cs typeface="Calibri"/>
                <a:sym typeface="Calibri"/>
              </a:rPr>
              <a:t>Using:  “</a:t>
            </a:r>
            <a:r>
              <a:rPr lang="en" dirty="0">
                <a:solidFill>
                  <a:srgbClr val="2D68C4"/>
                </a:solidFill>
              </a:rPr>
              <a:t>Explicit Vocabulary Instruction”</a:t>
            </a:r>
            <a:endParaRPr dirty="0">
              <a:solidFill>
                <a:srgbClr val="2D68C4"/>
              </a:solidFill>
            </a:endParaRPr>
          </a:p>
        </p:txBody>
      </p:sp>
      <p:sp>
        <p:nvSpPr>
          <p:cNvPr id="223" name="Google Shape;223;p40"/>
          <p:cNvSpPr txBox="1">
            <a:spLocks noGrp="1"/>
          </p:cNvSpPr>
          <p:nvPr>
            <p:ph type="body" idx="1"/>
          </p:nvPr>
        </p:nvSpPr>
        <p:spPr>
          <a:xfrm>
            <a:off x="781300" y="1697000"/>
            <a:ext cx="7619100" cy="33048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chemeClr val="dk1"/>
              </a:buClr>
              <a:buSzPts val="1800"/>
              <a:buFont typeface="Calibri"/>
              <a:buChar char="❏"/>
            </a:pPr>
            <a:r>
              <a:rPr lang="en" sz="1800" dirty="0">
                <a:solidFill>
                  <a:schemeClr val="accent2"/>
                </a:solidFill>
                <a:latin typeface="Calibri"/>
                <a:ea typeface="Calibri"/>
                <a:cs typeface="Calibri"/>
                <a:sym typeface="Calibri"/>
              </a:rPr>
              <a:t>Divide into four groups. </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Each group will read and teach one of the four steps below to the entire PLC.</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Read the group’s chosen/assigned Step from “Explicit Vocabulary Instruction”.</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Create a bulleted list of tips from the text to share with the entire PLC.  Groups may also include any classroom examples/connections not in the text (may use table below or chart paper) .</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Groups share what they have learned from their chosen/assigned Steps, beginning with Step One, then Step Two, etc.</a:t>
            </a:r>
            <a:endParaRPr sz="1800" dirty="0">
              <a:solidFill>
                <a:schemeClr val="accent2"/>
              </a:solidFill>
              <a:latin typeface="Calibri"/>
              <a:ea typeface="Calibri"/>
              <a:cs typeface="Calibri"/>
              <a:sym typeface="Calibri"/>
            </a:endParaRPr>
          </a:p>
          <a:p>
            <a:pPr marL="457200" lvl="0" indent="-342900" algn="l" rtl="0">
              <a:lnSpc>
                <a:spcPct val="100000"/>
              </a:lnSpc>
              <a:spcBef>
                <a:spcPts val="0"/>
              </a:spcBef>
              <a:spcAft>
                <a:spcPts val="0"/>
              </a:spcAft>
              <a:buClr>
                <a:schemeClr val="accent2"/>
              </a:buClr>
              <a:buSzPts val="1800"/>
              <a:buFont typeface="Calibri"/>
              <a:buChar char="❏"/>
            </a:pPr>
            <a:r>
              <a:rPr lang="en" sz="1800" dirty="0">
                <a:solidFill>
                  <a:schemeClr val="accent2"/>
                </a:solidFill>
                <a:latin typeface="Calibri"/>
                <a:ea typeface="Calibri"/>
                <a:cs typeface="Calibri"/>
                <a:sym typeface="Calibri"/>
              </a:rPr>
              <a:t>Have a full group discussion after each to capture any key take-aways or classroom connections.</a:t>
            </a:r>
            <a:endParaRPr sz="1800" dirty="0"/>
          </a:p>
          <a:p>
            <a:pPr marL="0" lvl="0" indent="0" algn="l" rtl="0">
              <a:spcBef>
                <a:spcPts val="0"/>
              </a:spcBef>
              <a:spcAft>
                <a:spcPts val="0"/>
              </a:spcAft>
              <a:buNone/>
            </a:pPr>
            <a:endParaRPr sz="1800" dirty="0"/>
          </a:p>
          <a:p>
            <a:pPr marL="0" lvl="0" indent="0" algn="l" rtl="0">
              <a:spcBef>
                <a:spcPts val="1000"/>
              </a:spcBef>
              <a:spcAft>
                <a:spcPts val="1000"/>
              </a:spcAft>
              <a:buNone/>
            </a:pPr>
            <a:endParaRPr sz="1800" dirty="0"/>
          </a:p>
        </p:txBody>
      </p:sp>
      <p:sp>
        <p:nvSpPr>
          <p:cNvPr id="225" name="Google Shape;225;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26" name="Google Shape;226;p40">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60E26C9F-5246-48D1-9916-57A85437D11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7638"/>
            <a:ext cx="1097375" cy="1097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41"/>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233" name="Google Shape;233;p41"/>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Reflection:  </a:t>
            </a:r>
            <a:r>
              <a:rPr lang="en" sz="1600" b="1" dirty="0">
                <a:solidFill>
                  <a:schemeClr val="accent5">
                    <a:lumMod val="75000"/>
                  </a:schemeClr>
                </a:solidFill>
              </a:rPr>
              <a:t> </a:t>
            </a:r>
            <a:endParaRPr sz="1600" b="1" dirty="0">
              <a:solidFill>
                <a:schemeClr val="accent5">
                  <a:lumMod val="75000"/>
                </a:schemeClr>
              </a:solidFill>
            </a:endParaRPr>
          </a:p>
        </p:txBody>
      </p:sp>
      <p:sp>
        <p:nvSpPr>
          <p:cNvPr id="231" name="Google Shape;231;p41"/>
          <p:cNvSpPr txBox="1">
            <a:spLocks noGrp="1"/>
          </p:cNvSpPr>
          <p:nvPr>
            <p:ph type="body" idx="1"/>
          </p:nvPr>
        </p:nvSpPr>
        <p:spPr>
          <a:xfrm>
            <a:off x="1143000" y="1998125"/>
            <a:ext cx="4430700" cy="25311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Return to the student you considered at the beginning of this session. How can explicit vocabulary instruction help to ensure that this student has equitable opportunities in literacy?</a:t>
            </a:r>
            <a:endParaRPr sz="180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is one next step you can take in your classroom tomorrow?</a:t>
            </a:r>
            <a:endParaRPr sz="1800">
              <a:solidFill>
                <a:srgbClr val="7F8080"/>
              </a:solidFill>
            </a:endParaRPr>
          </a:p>
          <a:p>
            <a:pPr marL="457200" lvl="0" indent="0" algn="l" rtl="0">
              <a:lnSpc>
                <a:spcPct val="100000"/>
              </a:lnSpc>
              <a:spcBef>
                <a:spcPts val="0"/>
              </a:spcBef>
              <a:spcAft>
                <a:spcPts val="0"/>
              </a:spcAft>
              <a:buNone/>
            </a:pPr>
            <a:endParaRPr sz="1800"/>
          </a:p>
          <a:p>
            <a:pPr marL="0" lvl="0" indent="0" algn="l" rtl="0">
              <a:spcBef>
                <a:spcPts val="0"/>
              </a:spcBef>
              <a:spcAft>
                <a:spcPts val="0"/>
              </a:spcAft>
              <a:buNone/>
            </a:pPr>
            <a:endParaRPr sz="1800" b="1"/>
          </a:p>
          <a:p>
            <a:pPr marL="457200" lvl="0" indent="0" algn="l" rtl="0">
              <a:spcBef>
                <a:spcPts val="1000"/>
              </a:spcBef>
              <a:spcAft>
                <a:spcPts val="1000"/>
              </a:spcAft>
              <a:buNone/>
            </a:pPr>
            <a:endParaRPr sz="1800"/>
          </a:p>
        </p:txBody>
      </p:sp>
      <p:sp>
        <p:nvSpPr>
          <p:cNvPr id="234" name="Google Shape;234;p41">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4</a:t>
            </a:r>
            <a:endParaRPr sz="700" b="1">
              <a:solidFill>
                <a:srgbClr val="397ED0"/>
              </a:solidFill>
              <a:latin typeface="Poppins"/>
              <a:ea typeface="Poppins"/>
              <a:cs typeface="Poppins"/>
              <a:sym typeface="Poppins"/>
            </a:endParaRPr>
          </a:p>
        </p:txBody>
      </p:sp>
      <p:sp>
        <p:nvSpPr>
          <p:cNvPr id="235" name="Google Shape;235;p41"/>
          <p:cNvSpPr txBox="1"/>
          <p:nvPr/>
        </p:nvSpPr>
        <p:spPr>
          <a:xfrm>
            <a:off x="5867400" y="1357500"/>
            <a:ext cx="2495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2D68C4"/>
                </a:solidFill>
                <a:latin typeface="Poppins"/>
                <a:ea typeface="Poppins"/>
                <a:cs typeface="Poppins"/>
                <a:sym typeface="Poppins"/>
              </a:rPr>
              <a:t>Next Session: </a:t>
            </a:r>
            <a:endParaRPr b="1" dirty="0">
              <a:solidFill>
                <a:srgbClr val="2D68C4"/>
              </a:solidFill>
              <a:latin typeface="Poppins"/>
              <a:ea typeface="Poppins"/>
              <a:cs typeface="Poppins"/>
              <a:sym typeface="Poppins"/>
            </a:endParaRPr>
          </a:p>
          <a:p>
            <a:pPr marL="0" lvl="0" indent="0" algn="l" rtl="0">
              <a:spcBef>
                <a:spcPts val="0"/>
              </a:spcBef>
              <a:spcAft>
                <a:spcPts val="0"/>
              </a:spcAft>
              <a:buNone/>
            </a:pPr>
            <a:endParaRPr dirty="0">
              <a:solidFill>
                <a:srgbClr val="2D68C4"/>
              </a:solidFill>
              <a:latin typeface="Poppins"/>
              <a:ea typeface="Poppins"/>
              <a:cs typeface="Poppins"/>
              <a:sym typeface="Poppins"/>
            </a:endParaRPr>
          </a:p>
          <a:p>
            <a:pPr marL="457200" lvl="0" indent="-304800" algn="l" rtl="0">
              <a:spcBef>
                <a:spcPts val="0"/>
              </a:spcBef>
              <a:spcAft>
                <a:spcPts val="0"/>
              </a:spcAft>
              <a:buClr>
                <a:srgbClr val="2D68C4"/>
              </a:buClr>
              <a:buSzPts val="1200"/>
              <a:buFont typeface="Poppins"/>
              <a:buChar char="●"/>
            </a:pPr>
            <a:r>
              <a:rPr lang="en" dirty="0">
                <a:solidFill>
                  <a:srgbClr val="2D68C4"/>
                </a:solidFill>
                <a:latin typeface="Poppins"/>
                <a:ea typeface="Poppins"/>
                <a:cs typeface="Poppins"/>
                <a:sym typeface="Poppins"/>
              </a:rPr>
              <a:t>Bring an upcoming lesson and text.</a:t>
            </a:r>
            <a:endParaRPr dirty="0">
              <a:solidFill>
                <a:srgbClr val="2D68C4"/>
              </a:solidFill>
              <a:latin typeface="Poppins"/>
              <a:ea typeface="Poppins"/>
              <a:cs typeface="Poppins"/>
              <a:sym typeface="Poppins"/>
            </a:endParaRPr>
          </a:p>
          <a:p>
            <a:pPr marL="457200" lvl="0" indent="-304800" algn="l" rtl="0">
              <a:spcBef>
                <a:spcPts val="0"/>
              </a:spcBef>
              <a:spcAft>
                <a:spcPts val="0"/>
              </a:spcAft>
              <a:buClr>
                <a:srgbClr val="2D68C4"/>
              </a:buClr>
              <a:buSzPts val="1200"/>
              <a:buFont typeface="Poppins"/>
              <a:buChar char="●"/>
            </a:pPr>
            <a:r>
              <a:rPr lang="en" dirty="0">
                <a:solidFill>
                  <a:srgbClr val="2D68C4"/>
                </a:solidFill>
                <a:latin typeface="Poppins"/>
                <a:ea typeface="Poppins"/>
                <a:cs typeface="Poppins"/>
                <a:sym typeface="Poppins"/>
              </a:rPr>
              <a:t>What Tier 2 and Tier 3 vocabulary words would you prioritize for explicit instruction? Why?</a:t>
            </a:r>
            <a:endParaRPr dirty="0"/>
          </a:p>
        </p:txBody>
      </p:sp>
      <p:pic>
        <p:nvPicPr>
          <p:cNvPr id="2" name="Picture 1" title=" &quot; &quot;">
            <a:extLst>
              <a:ext uri="{FF2B5EF4-FFF2-40B4-BE49-F238E27FC236}">
                <a16:creationId xmlns:a16="http://schemas.microsoft.com/office/drawing/2014/main" xmlns="" id="{22B2FF2D-23B7-4D84-B494-E088B2B910F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21794"/>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KYED-536-1116</_dlc_DocId>
    <_dlc_DocIdUrl xmlns="3a62de7d-ba57-4f43-9dae-9623ba637be0">
      <Url>https://www.education.ky.gov/curriculum/standards/kyacadstand/_layouts/15/DocIdRedir.aspx?ID=KYED-536-1116</Url>
      <Description>KYED-536-1116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637F8C-7D10-4121-BA60-CC1629E96B3C}">
  <ds:schemaRefs>
    <ds:schemaRef ds:uri="http://schemas.microsoft.com/sharepoint/v3/contenttype/forms"/>
  </ds:schemaRefs>
</ds:datastoreItem>
</file>

<file path=customXml/itemProps2.xml><?xml version="1.0" encoding="utf-8"?>
<ds:datastoreItem xmlns:ds="http://schemas.openxmlformats.org/officeDocument/2006/customXml" ds:itemID="{0B2D1570-13AF-4E8B-8944-981CD03C0EF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A72212-B521-4F01-A318-36358678FD70}"/>
</file>

<file path=customXml/itemProps4.xml><?xml version="1.0" encoding="utf-8"?>
<ds:datastoreItem xmlns:ds="http://schemas.openxmlformats.org/officeDocument/2006/customXml" ds:itemID="{AD066BAE-8A68-4BC6-AEFD-A6D389E0A1FD}"/>
</file>

<file path=docProps/app.xml><?xml version="1.0" encoding="utf-8"?>
<Properties xmlns="http://schemas.openxmlformats.org/officeDocument/2006/extended-properties" xmlns:vt="http://schemas.openxmlformats.org/officeDocument/2006/docPropsVTypes">
  <TotalTime>44</TotalTime>
  <Words>1957</Words>
  <Application>Microsoft Macintosh PowerPoint</Application>
  <PresentationFormat>On-screen Show (16:10)</PresentationFormat>
  <Paragraphs>201</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Poppins SemiBold</vt:lpstr>
      <vt:lpstr>Arial</vt:lpstr>
      <vt:lpstr>Bitter</vt:lpstr>
      <vt:lpstr>Calibri</vt:lpstr>
      <vt:lpstr>Poppins ExtraBold</vt:lpstr>
      <vt:lpstr>Poppins</vt:lpstr>
      <vt:lpstr>Simple Light</vt:lpstr>
      <vt:lpstr>Simple Light</vt:lpstr>
      <vt:lpstr>Explicit Vocabulary Instruction </vt:lpstr>
      <vt:lpstr>Do Now</vt:lpstr>
      <vt:lpstr>Content Cycle Overview </vt:lpstr>
      <vt:lpstr>Objectives</vt:lpstr>
      <vt:lpstr>Principles of Implicit Vocabulary Instruction </vt:lpstr>
      <vt:lpstr>Check for Understanding </vt:lpstr>
      <vt:lpstr>Key Takeaways: Principles of Explicit Vocabulary Instruction</vt:lpstr>
      <vt:lpstr>Using:  “Explicit Vocabulary Instruction”</vt:lpstr>
      <vt:lpstr>Closing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Vocabulary Instruction </dc:title>
  <cp:lastModifiedBy>Davidson, Caryn - Division of Academic Program Standards</cp:lastModifiedBy>
  <cp:revision>8</cp:revision>
  <dcterms:modified xsi:type="dcterms:W3CDTF">2021-02-01T21:12:23Z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9daf58f6-b3a9-4082-a7b7-cef44fe385fc</vt:lpwstr>
  </property>
</Properties>
</file>